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404" r:id="rId3"/>
    <p:sldId id="395" r:id="rId4"/>
    <p:sldId id="402" r:id="rId5"/>
    <p:sldId id="405" r:id="rId6"/>
    <p:sldId id="407" r:id="rId7"/>
    <p:sldId id="406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80A"/>
    <a:srgbClr val="009900"/>
    <a:srgbClr val="002B82"/>
    <a:srgbClr val="28A010"/>
    <a:srgbClr val="FFA401"/>
    <a:srgbClr val="339933"/>
    <a:srgbClr val="006600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1" autoAdjust="0"/>
    <p:restoredTop sz="76173" autoAdjust="0"/>
  </p:normalViewPr>
  <p:slideViewPr>
    <p:cSldViewPr>
      <p:cViewPr varScale="1">
        <p:scale>
          <a:sx n="75" d="100"/>
          <a:sy n="75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31-Dec-21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31-Dec-21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31-Dec-21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31-Dec-21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31-Dec-21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_21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375" y="2235834"/>
            <a:ext cx="5035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58" y="341774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3649" y="1752600"/>
            <a:ext cx="66028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Pre-requisite </a:t>
            </a:r>
            <a:r>
              <a:rPr lang="en-US" sz="3200" b="1" dirty="0" smtClean="0"/>
              <a:t>:</a:t>
            </a:r>
          </a:p>
          <a:p>
            <a:endParaRPr lang="en-US" sz="3200" b="1" dirty="0" smtClean="0"/>
          </a:p>
          <a:p>
            <a:r>
              <a:rPr lang="en-US" sz="3200" dirty="0" smtClean="0"/>
              <a:t>CSE 103: </a:t>
            </a:r>
            <a:r>
              <a:rPr lang="en-US" sz="3200" dirty="0"/>
              <a:t>Structured </a:t>
            </a:r>
            <a:r>
              <a:rPr lang="en-US" sz="3200" dirty="0" smtClean="0"/>
              <a:t>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CSE 205: Data </a:t>
            </a:r>
            <a:r>
              <a:rPr lang="en-US" sz="3200" dirty="0"/>
              <a:t>Structures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22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Synopsis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058" y="768846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Complexity </a:t>
            </a:r>
            <a:r>
              <a:rPr lang="en-US" sz="2400" b="1" dirty="0" smtClean="0"/>
              <a:t>analysis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Divide and </a:t>
            </a:r>
            <a:r>
              <a:rPr lang="en-US" sz="2400" b="1" dirty="0" smtClean="0"/>
              <a:t>Conquer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Greedy algorithm</a:t>
            </a:r>
            <a:endParaRPr lang="en-US" sz="2400" b="1" dirty="0" smtClean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Dynamic </a:t>
            </a:r>
            <a:r>
              <a:rPr lang="en-US" sz="2400" b="1" dirty="0" smtClean="0"/>
              <a:t>Programming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Backtracking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Graph </a:t>
            </a:r>
            <a:r>
              <a:rPr lang="en-US" sz="2400" b="1" dirty="0" smtClean="0"/>
              <a:t> and Tree related algorithms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4580A"/>
                </a:solidFill>
              </a:rPr>
              <a:t>NP-Completeness</a:t>
            </a:r>
            <a:endParaRPr lang="en-US" sz="2400" b="1" dirty="0" smtClean="0">
              <a:solidFill>
                <a:srgbClr val="E4580A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8" y="852099"/>
            <a:ext cx="3673042" cy="3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8072"/>
              </p:ext>
            </p:extLst>
          </p:nvPr>
        </p:nvGraphicFramePr>
        <p:xfrm>
          <a:off x="533400" y="1344146"/>
          <a:ext cx="8153399" cy="40660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7178">
                  <a:extLst>
                    <a:ext uri="{9D8B030D-6E8A-4147-A177-3AD203B41FA5}">
                      <a16:colId xmlns:a16="http://schemas.microsoft.com/office/drawing/2014/main" val="2820134735"/>
                    </a:ext>
                  </a:extLst>
                </a:gridCol>
                <a:gridCol w="4882372">
                  <a:extLst>
                    <a:ext uri="{9D8B030D-6E8A-4147-A177-3AD203B41FA5}">
                      <a16:colId xmlns:a16="http://schemas.microsoft.com/office/drawing/2014/main" val="1804595119"/>
                    </a:ext>
                  </a:extLst>
                </a:gridCol>
                <a:gridCol w="2503849">
                  <a:extLst>
                    <a:ext uri="{9D8B030D-6E8A-4147-A177-3AD203B41FA5}">
                      <a16:colId xmlns:a16="http://schemas.microsoft.com/office/drawing/2014/main" val="1515909463"/>
                    </a:ext>
                  </a:extLst>
                </a:gridCol>
              </a:tblGrid>
              <a:tr h="1113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CO</a:t>
                      </a:r>
                      <a:endParaRPr lang="en-GB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</a:rPr>
                        <a:t>No.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Statements: </a:t>
                      </a:r>
                      <a:endParaRPr lang="en-GB" sz="1800" b="1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Upon successful completion of the course, students should be able to:</a:t>
                      </a:r>
                      <a:endParaRPr lang="en-GB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 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447956"/>
                  </a:ext>
                </a:extLst>
              </a:tr>
              <a:tr h="1009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Explain terms related to basic algorithm, algorithm analysis, and design techniques/paradigm.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-Engineering Knowledge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516042"/>
                  </a:ext>
                </a:extLst>
              </a:tr>
              <a:tr h="1069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Solve practical problems applying the algorithm techniques/paradigms and appropriate data structures.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-Design/ development of solutions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390627"/>
                  </a:ext>
                </a:extLst>
              </a:tr>
              <a:tr h="874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Analyze the performance / resource requirements of various algorithms.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-Investigation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1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COs with Assessment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74486"/>
              </p:ext>
            </p:extLst>
          </p:nvPr>
        </p:nvGraphicFramePr>
        <p:xfrm>
          <a:off x="725507" y="1168473"/>
          <a:ext cx="7696202" cy="46210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3341643">
                  <a:extLst>
                    <a:ext uri="{9D8B030D-6E8A-4147-A177-3AD203B41FA5}">
                      <a16:colId xmlns:a16="http://schemas.microsoft.com/office/drawing/2014/main" val="828256699"/>
                    </a:ext>
                  </a:extLst>
                </a:gridCol>
                <a:gridCol w="1514995">
                  <a:extLst>
                    <a:ext uri="{9D8B030D-6E8A-4147-A177-3AD203B41FA5}">
                      <a16:colId xmlns:a16="http://schemas.microsoft.com/office/drawing/2014/main" val="274011463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73960140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351797957"/>
                    </a:ext>
                  </a:extLst>
                </a:gridCol>
                <a:gridCol w="833924">
                  <a:extLst>
                    <a:ext uri="{9D8B030D-6E8A-4147-A177-3AD203B41FA5}">
                      <a16:colId xmlns:a16="http://schemas.microsoft.com/office/drawing/2014/main" val="1087196759"/>
                    </a:ext>
                  </a:extLst>
                </a:gridCol>
              </a:tblGrid>
              <a:tr h="410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Assessment Type</a:t>
                      </a:r>
                      <a:endParaRPr lang="en-GB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% weight</a:t>
                      </a:r>
                      <a:endParaRPr lang="en-GB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CO1</a:t>
                      </a:r>
                      <a:endParaRPr lang="en-GB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CO2</a:t>
                      </a:r>
                      <a:endParaRPr lang="en-GB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CO3</a:t>
                      </a:r>
                      <a:endParaRPr lang="en-GB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3024342"/>
                  </a:ext>
                </a:extLst>
              </a:tr>
              <a:tr h="880175">
                <a:tc>
                  <a:txBody>
                    <a:bodyPr/>
                    <a:lstStyle/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 final (Codding </a:t>
                      </a:r>
                      <a:r>
                        <a:rPr lang="en-GB" sz="1800" dirty="0">
                          <a:effectLst/>
                        </a:rPr>
                        <a:t>Efficiency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GB" sz="1400" dirty="0">
                        <a:effectLst/>
                      </a:endParaRPr>
                    </a:p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(Sessional final)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498422"/>
                  </a:ext>
                </a:extLst>
              </a:tr>
              <a:tr h="880175">
                <a:tc>
                  <a:txBody>
                    <a:bodyPr/>
                    <a:lstStyle/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 final Viva</a:t>
                      </a:r>
                      <a:endParaRPr lang="en-GB" sz="1400" dirty="0">
                        <a:effectLst/>
                      </a:endParaRPr>
                    </a:p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(Viva)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015321"/>
                  </a:ext>
                </a:extLst>
              </a:tr>
              <a:tr h="880175">
                <a:tc>
                  <a:txBody>
                    <a:bodyPr/>
                    <a:lstStyle/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 Term Evaluation</a:t>
                      </a:r>
                      <a:endParaRPr lang="en-GB" sz="1400" dirty="0">
                        <a:effectLst/>
                      </a:endParaRPr>
                    </a:p>
                    <a:p>
                      <a:pPr marL="69215" marR="377190">
                        <a:lnSpc>
                          <a:spcPct val="115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(Quiz)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20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417444"/>
                  </a:ext>
                </a:extLst>
              </a:tr>
              <a:tr h="1164338">
                <a:tc>
                  <a:txBody>
                    <a:bodyPr/>
                    <a:lstStyle/>
                    <a:p>
                      <a:pPr marL="69215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Continuous  Evaluation (30)  + Assignment (10)</a:t>
                      </a:r>
                      <a:endParaRPr lang="en-GB" sz="1400" dirty="0">
                        <a:effectLst/>
                      </a:endParaRPr>
                    </a:p>
                    <a:p>
                      <a:pPr marL="69215" marR="895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(Assessment)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40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40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3214314"/>
                  </a:ext>
                </a:extLst>
              </a:tr>
              <a:tr h="406134">
                <a:tc>
                  <a:txBody>
                    <a:bodyPr/>
                    <a:lstStyle/>
                    <a:p>
                      <a:pPr marL="1040130" marR="1035685" algn="ctr"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100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75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 marR="24955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796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6145" y="1304305"/>
            <a:ext cx="56378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Preferred Language: </a:t>
            </a:r>
            <a:r>
              <a:rPr lang="en-GB" sz="3200" dirty="0" smtClean="0"/>
              <a:t>C, C++, Java</a:t>
            </a:r>
          </a:p>
          <a:p>
            <a:endParaRPr lang="en-GB" sz="3200" dirty="0" smtClean="0"/>
          </a:p>
          <a:p>
            <a:r>
              <a:rPr lang="en-GB" sz="3200" b="1" dirty="0" smtClean="0"/>
              <a:t>IDE: </a:t>
            </a:r>
            <a:r>
              <a:rPr lang="en-GB" sz="3200" dirty="0" smtClean="0"/>
              <a:t>	</a:t>
            </a:r>
            <a:r>
              <a:rPr lang="en-GB" sz="3200" dirty="0" err="1" smtClean="0"/>
              <a:t>Codeblocks</a:t>
            </a:r>
            <a:r>
              <a:rPr lang="en-GB" sz="3200" dirty="0" smtClean="0"/>
              <a:t> 13.12(C,C++)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IntelliJ IDEA (Java)</a:t>
            </a:r>
            <a:endParaRPr lang="en-GB" sz="3200" dirty="0"/>
          </a:p>
        </p:txBody>
      </p:sp>
      <p:pic>
        <p:nvPicPr>
          <p:cNvPr id="2052" name="Picture 4" descr="upload.wikimedia.org/wikipedia/commons/thumb/9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99328"/>
            <a:ext cx="19716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13591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31-Dec-21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234505"/>
            <a:ext cx="6292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Email: </a:t>
            </a:r>
            <a:r>
              <a:rPr lang="en-GB" sz="2800" dirty="0" smtClean="0"/>
              <a:t>fahadahmed@uap-bd.edu</a:t>
            </a:r>
          </a:p>
          <a:p>
            <a:endParaRPr lang="en-GB" sz="2800" dirty="0" smtClean="0"/>
          </a:p>
          <a:p>
            <a:r>
              <a:rPr lang="en-GB" sz="2800" b="1" dirty="0" smtClean="0"/>
              <a:t>Mobile: </a:t>
            </a:r>
            <a:r>
              <a:rPr lang="en-GB" sz="2800" dirty="0" smtClean="0"/>
              <a:t>01737-777912 (8.00AM-8.00PM) </a:t>
            </a:r>
            <a:endParaRPr lang="en-GB" sz="2800" dirty="0"/>
          </a:p>
        </p:txBody>
      </p:sp>
      <p:pic>
        <p:nvPicPr>
          <p:cNvPr id="1026" name="Picture 2" descr="Contact Icons Png - Contact Icon Orange Png - Free Transparent PNG Download 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64637"/>
            <a:ext cx="1447800" cy="14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31-Dec-21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4395</TotalTime>
  <Words>216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446</cp:revision>
  <dcterms:created xsi:type="dcterms:W3CDTF">2014-02-03T19:53:25Z</dcterms:created>
  <dcterms:modified xsi:type="dcterms:W3CDTF">2021-12-31T15:14:27Z</dcterms:modified>
</cp:coreProperties>
</file>