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408" r:id="rId3"/>
    <p:sldId id="409" r:id="rId4"/>
    <p:sldId id="410" r:id="rId5"/>
    <p:sldId id="412" r:id="rId6"/>
    <p:sldId id="411" r:id="rId7"/>
    <p:sldId id="413" r:id="rId8"/>
    <p:sldId id="414" r:id="rId9"/>
    <p:sldId id="416" r:id="rId10"/>
    <p:sldId id="415" r:id="rId11"/>
    <p:sldId id="417" r:id="rId12"/>
    <p:sldId id="33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E4580A"/>
    <a:srgbClr val="002B82"/>
    <a:srgbClr val="28A010"/>
    <a:srgbClr val="FFA401"/>
    <a:srgbClr val="339933"/>
    <a:srgbClr val="006600"/>
    <a:srgbClr val="91E509"/>
    <a:srgbClr val="72E509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481" autoAdjust="0"/>
    <p:restoredTop sz="76173" autoAdjust="0"/>
  </p:normalViewPr>
  <p:slideViewPr>
    <p:cSldViewPr>
      <p:cViewPr varScale="1">
        <p:scale>
          <a:sx n="75" d="100"/>
          <a:sy n="75" d="100"/>
        </p:scale>
        <p:origin x="156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9FF40-1E4B-4022-B095-5F1B0D419755}" type="datetimeFigureOut">
              <a:rPr lang="en-US" smtClean="0"/>
              <a:pPr/>
              <a:t>1/16/2022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30495F-B77E-4F9C-B54C-CC1559B68E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35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4F73-76E2-433A-BAF5-01D9E20E7798}" type="datetime5">
              <a:rPr lang="en-US" smtClean="0"/>
              <a:t>16-Jan-22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4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41620-B032-47B1-863A-6996BE3C0C6C}" type="datetime5">
              <a:rPr lang="en-US" smtClean="0"/>
              <a:t>16-Jan-22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4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5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5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2FD8-4A8A-489D-836A-F662150951AC}" type="datetime5">
              <a:rPr lang="en-US" smtClean="0"/>
              <a:t>16-Jan-22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08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17E22-7686-4A9A-9B72-7225E35F4468}" type="datetime5">
              <a:rPr lang="en-US" smtClean="0"/>
              <a:t>16-Jan-22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009900"/>
                </a:solidFill>
              </a:defRPr>
            </a:lvl1pPr>
          </a:lstStyle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30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20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57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573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4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28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14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0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28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A259-6D65-465C-BF43-338AB63CE5EE}" type="datetime5">
              <a:rPr lang="en-US" smtClean="0"/>
              <a:t>16-Jan-22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2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2462-EAA0-48F8-AD9C-BF8DC20B8371}" type="datetime5">
              <a:rPr lang="en-US" smtClean="0"/>
              <a:t>16-Jan-22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7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57" indent="0">
              <a:buNone/>
              <a:defRPr sz="1500" b="1"/>
            </a:lvl2pPr>
            <a:lvl3pPr marL="685715" indent="0">
              <a:buNone/>
              <a:defRPr sz="1350" b="1"/>
            </a:lvl3pPr>
            <a:lvl4pPr marL="1028573" indent="0">
              <a:buNone/>
              <a:defRPr sz="1200" b="1"/>
            </a:lvl4pPr>
            <a:lvl5pPr marL="1371430" indent="0">
              <a:buNone/>
              <a:defRPr sz="1200" b="1"/>
            </a:lvl5pPr>
            <a:lvl6pPr marL="1714289" indent="0">
              <a:buNone/>
              <a:defRPr sz="1200" b="1"/>
            </a:lvl6pPr>
            <a:lvl7pPr marL="2057144" indent="0">
              <a:buNone/>
              <a:defRPr sz="1200" b="1"/>
            </a:lvl7pPr>
            <a:lvl8pPr marL="2400000" indent="0">
              <a:buNone/>
              <a:defRPr sz="1200" b="1"/>
            </a:lvl8pPr>
            <a:lvl9pPr marL="2742857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5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57" indent="0">
              <a:buNone/>
              <a:defRPr sz="1500" b="1"/>
            </a:lvl2pPr>
            <a:lvl3pPr marL="685715" indent="0">
              <a:buNone/>
              <a:defRPr sz="1350" b="1"/>
            </a:lvl3pPr>
            <a:lvl4pPr marL="1028573" indent="0">
              <a:buNone/>
              <a:defRPr sz="1200" b="1"/>
            </a:lvl4pPr>
            <a:lvl5pPr marL="1371430" indent="0">
              <a:buNone/>
              <a:defRPr sz="1200" b="1"/>
            </a:lvl5pPr>
            <a:lvl6pPr marL="1714289" indent="0">
              <a:buNone/>
              <a:defRPr sz="1200" b="1"/>
            </a:lvl6pPr>
            <a:lvl7pPr marL="2057144" indent="0">
              <a:buNone/>
              <a:defRPr sz="1200" b="1"/>
            </a:lvl7pPr>
            <a:lvl8pPr marL="2400000" indent="0">
              <a:buNone/>
              <a:defRPr sz="1200" b="1"/>
            </a:lvl8pPr>
            <a:lvl9pPr marL="2742857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5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CB4D-EA2C-4301-B848-85C94091B8B9}" type="datetime5">
              <a:rPr lang="en-US" smtClean="0"/>
              <a:t>16-Jan-22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94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F8BF-33D4-410C-8F55-FD147C1D308A}" type="datetime5">
              <a:rPr lang="en-US" smtClean="0"/>
              <a:t>16-Jan-22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81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D4DA8-5FA6-41DF-A258-66D43C0F2B1B}" type="datetime5">
              <a:rPr lang="en-US" smtClean="0"/>
              <a:t>16-Jan-22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28A010"/>
                </a:solidFill>
              </a:defRPr>
            </a:lvl1pPr>
          </a:lstStyle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924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70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857" indent="0">
              <a:buNone/>
              <a:defRPr sz="900"/>
            </a:lvl2pPr>
            <a:lvl3pPr marL="685715" indent="0">
              <a:buNone/>
              <a:defRPr sz="750"/>
            </a:lvl3pPr>
            <a:lvl4pPr marL="1028573" indent="0">
              <a:buNone/>
              <a:defRPr sz="675"/>
            </a:lvl4pPr>
            <a:lvl5pPr marL="1371430" indent="0">
              <a:buNone/>
              <a:defRPr sz="675"/>
            </a:lvl5pPr>
            <a:lvl6pPr marL="1714289" indent="0">
              <a:buNone/>
              <a:defRPr sz="675"/>
            </a:lvl6pPr>
            <a:lvl7pPr marL="2057144" indent="0">
              <a:buNone/>
              <a:defRPr sz="675"/>
            </a:lvl7pPr>
            <a:lvl8pPr marL="2400000" indent="0">
              <a:buNone/>
              <a:defRPr sz="675"/>
            </a:lvl8pPr>
            <a:lvl9pPr marL="2742857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1FAA4-059C-46F3-A0E1-EE7131523ADA}" type="datetime5">
              <a:rPr lang="en-US" smtClean="0"/>
              <a:t>16-Jan-22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4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857" indent="0">
              <a:buNone/>
              <a:defRPr sz="2100"/>
            </a:lvl2pPr>
            <a:lvl3pPr marL="685715" indent="0">
              <a:buNone/>
              <a:defRPr sz="1800"/>
            </a:lvl3pPr>
            <a:lvl4pPr marL="1028573" indent="0">
              <a:buNone/>
              <a:defRPr sz="1500"/>
            </a:lvl4pPr>
            <a:lvl5pPr marL="1371430" indent="0">
              <a:buNone/>
              <a:defRPr sz="1500"/>
            </a:lvl5pPr>
            <a:lvl6pPr marL="1714289" indent="0">
              <a:buNone/>
              <a:defRPr sz="1500"/>
            </a:lvl6pPr>
            <a:lvl7pPr marL="2057144" indent="0">
              <a:buNone/>
              <a:defRPr sz="1500"/>
            </a:lvl7pPr>
            <a:lvl8pPr marL="2400000" indent="0">
              <a:buNone/>
              <a:defRPr sz="1500"/>
            </a:lvl8pPr>
            <a:lvl9pPr marL="2742857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857" indent="0">
              <a:buNone/>
              <a:defRPr sz="900"/>
            </a:lvl2pPr>
            <a:lvl3pPr marL="685715" indent="0">
              <a:buNone/>
              <a:defRPr sz="750"/>
            </a:lvl3pPr>
            <a:lvl4pPr marL="1028573" indent="0">
              <a:buNone/>
              <a:defRPr sz="675"/>
            </a:lvl4pPr>
            <a:lvl5pPr marL="1371430" indent="0">
              <a:buNone/>
              <a:defRPr sz="675"/>
            </a:lvl5pPr>
            <a:lvl6pPr marL="1714289" indent="0">
              <a:buNone/>
              <a:defRPr sz="675"/>
            </a:lvl6pPr>
            <a:lvl7pPr marL="2057144" indent="0">
              <a:buNone/>
              <a:defRPr sz="675"/>
            </a:lvl7pPr>
            <a:lvl8pPr marL="2400000" indent="0">
              <a:buNone/>
              <a:defRPr sz="675"/>
            </a:lvl8pPr>
            <a:lvl9pPr marL="2742857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35C1B-B5CC-4DED-BA57-F119C3317EEA}" type="datetime5">
              <a:rPr lang="en-US" smtClean="0"/>
              <a:t>16-Jan-22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92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25" y="644844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FF0000"/>
                </a:solidFill>
              </a:defRPr>
            </a:lvl1pPr>
          </a:lstStyle>
          <a:p>
            <a:fld id="{30F62808-5BEC-4527-8796-12554B43F9B5}" type="datetime5">
              <a:rPr lang="en-US" smtClean="0"/>
              <a:t>16-Jan-22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00875" y="64928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0000"/>
                </a:solidFill>
              </a:defRPr>
            </a:lvl1pPr>
          </a:lstStyle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962698" y="6650056"/>
            <a:ext cx="11480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0" baseline="0" dirty="0" smtClean="0">
                <a:solidFill>
                  <a:srgbClr val="002060"/>
                </a:solidFill>
                <a:latin typeface="Lucida Bright" panose="02040602050505020304" pitchFamily="18" charset="0"/>
                <a:cs typeface="Aharoni" panose="02010803020104030203" pitchFamily="2" charset="-79"/>
              </a:rPr>
              <a:t>  Fall</a:t>
            </a:r>
            <a:r>
              <a:rPr lang="en-US" sz="900" b="0" dirty="0" smtClean="0">
                <a:solidFill>
                  <a:srgbClr val="002060"/>
                </a:solidFill>
                <a:latin typeface="Lucida Bright" panose="02040602050505020304" pitchFamily="18" charset="0"/>
                <a:cs typeface="Aharoni" panose="02010803020104030203" pitchFamily="2" charset="-79"/>
              </a:rPr>
              <a:t>_21</a:t>
            </a:r>
            <a:r>
              <a:rPr lang="en-US" sz="1100" b="0" i="1" dirty="0" smtClean="0">
                <a:solidFill>
                  <a:srgbClr val="C00000"/>
                </a:solidFill>
                <a:latin typeface="Forte" panose="03060902040502070203" pitchFamily="66" charset="0"/>
                <a:cs typeface="Aharoni" panose="02010803020104030203" pitchFamily="2" charset="-79"/>
              </a:rPr>
              <a:t>©</a:t>
            </a:r>
            <a:r>
              <a:rPr lang="en-US" sz="1100" b="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100" b="0" i="0" dirty="0" smtClean="0">
                <a:solidFill>
                  <a:srgbClr val="009900"/>
                </a:solidFill>
                <a:latin typeface="Forte" panose="03060902040502070203" pitchFamily="66" charset="0"/>
                <a:cs typeface="Aharoni" panose="02010803020104030203" pitchFamily="2" charset="-79"/>
              </a:rPr>
              <a:t>FM D</a:t>
            </a:r>
            <a:endParaRPr lang="en-US" sz="1100" b="0" i="0" dirty="0">
              <a:solidFill>
                <a:srgbClr val="009900"/>
              </a:solidFill>
              <a:latin typeface="Forte" panose="03060902040502070203" pitchFamily="66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920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685715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44" indent="-257144" algn="l" defTabSz="68571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43" indent="-214288" algn="l" defTabSz="685715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44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00" indent="-171430" algn="l" defTabSz="685715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857" indent="-171430" algn="l" defTabSz="685715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715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573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30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289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57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15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73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30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289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44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00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857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poj.com/problems/NGIRL/" TargetMode="External"/><Relationship Id="rId13" Type="http://schemas.openxmlformats.org/officeDocument/2006/relationships/hyperlink" Target="https://uva.onlinejudge.org/index.php?option=com_onlinejudge&amp;Itemid=8&amp;page=show_problem&amp;problem=2338" TargetMode="External"/><Relationship Id="rId3" Type="http://schemas.openxmlformats.org/officeDocument/2006/relationships/hyperlink" Target="http://www.spoj.com/problems/HS08PAUL/" TargetMode="External"/><Relationship Id="rId7" Type="http://schemas.openxmlformats.org/officeDocument/2006/relationships/hyperlink" Target="http://codeforces.com/contest/776/problem/B" TargetMode="External"/><Relationship Id="rId12" Type="http://schemas.openxmlformats.org/officeDocument/2006/relationships/hyperlink" Target="http://www.spoj.com/problems/BSPRIME/" TargetMode="External"/><Relationship Id="rId17" Type="http://schemas.openxmlformats.org/officeDocument/2006/relationships/hyperlink" Target="https://codeforces.com/problemset/problem/154/B" TargetMode="External"/><Relationship Id="rId2" Type="http://schemas.openxmlformats.org/officeDocument/2006/relationships/hyperlink" Target="http://www.spoj.com/problems/TDPRIMES/" TargetMode="External"/><Relationship Id="rId16" Type="http://schemas.openxmlformats.org/officeDocument/2006/relationships/hyperlink" Target="https://codeforces.com/problemset/problem/17/A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codeforces.com/contest/26/problem/A" TargetMode="External"/><Relationship Id="rId11" Type="http://schemas.openxmlformats.org/officeDocument/2006/relationships/hyperlink" Target="http://www.spoj.com/problems/NFACTOR/" TargetMode="External"/><Relationship Id="rId5" Type="http://schemas.openxmlformats.org/officeDocument/2006/relationships/hyperlink" Target="http://www.spoj.com/problems/PTRI/" TargetMode="External"/><Relationship Id="rId15" Type="http://schemas.openxmlformats.org/officeDocument/2006/relationships/hyperlink" Target="http://www.spoj.com/problems/PRIMES2/" TargetMode="External"/><Relationship Id="rId10" Type="http://schemas.openxmlformats.org/officeDocument/2006/relationships/hyperlink" Target="https://www.hackerrank.com/contests/projecteuler/challenges/euler134" TargetMode="External"/><Relationship Id="rId4" Type="http://schemas.openxmlformats.org/officeDocument/2006/relationships/hyperlink" Target="http://www.spoj.com/problems/VECTAR8/" TargetMode="External"/><Relationship Id="rId9" Type="http://schemas.openxmlformats.org/officeDocument/2006/relationships/hyperlink" Target="http://www.spoj.com/problems/DCEPC505/" TargetMode="External"/><Relationship Id="rId14" Type="http://schemas.openxmlformats.org/officeDocument/2006/relationships/hyperlink" Target="http://www.spoj.com/problems/PRIME1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wilsons-theorem/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segmented-sieve/" TargetMode="External"/><Relationship Id="rId2" Type="http://schemas.openxmlformats.org/officeDocument/2006/relationships/hyperlink" Target="https://www.geeksforgeeks.org/sieve-of-eratosthenes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cp-algorithms.com/algebra/prime-sieve-linear.html" TargetMode="External"/><Relationship Id="rId5" Type="http://schemas.openxmlformats.org/officeDocument/2006/relationships/hyperlink" Target="https://www.geeksforgeeks.org/bitwise-sieve/" TargetMode="External"/><Relationship Id="rId4" Type="http://schemas.openxmlformats.org/officeDocument/2006/relationships/hyperlink" Target="https://www.geeksforgeeks.org/sieve-sundaram-print-primes-smaller-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ubtitle 2">
            <a:extLst>
              <a:ext uri="{FF2B5EF4-FFF2-40B4-BE49-F238E27FC236}">
                <a16:creationId xmlns:a16="http://schemas.microsoft.com/office/drawing/2014/main" id="{B9994641-FDD5-4191-A4CE-DF07C7915E89}"/>
              </a:ext>
            </a:extLst>
          </p:cNvPr>
          <p:cNvSpPr txBox="1">
            <a:spLocks/>
          </p:cNvSpPr>
          <p:nvPr/>
        </p:nvSpPr>
        <p:spPr>
          <a:xfrm>
            <a:off x="1270993" y="5088232"/>
            <a:ext cx="6343649" cy="12287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Fahad Ahmed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Lecturer, Dept. of 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E-mail: fahadahmed@uap-bd.edu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FDF5A0B-3F2C-4188-9624-856948B63B33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38100">
            <a:solidFill>
              <a:srgbClr val="91E5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36846E3-5EC8-4890-9987-7F42A01985C6}"/>
              </a:ext>
            </a:extLst>
          </p:cNvPr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  <a:ln>
            <a:solidFill>
              <a:srgbClr val="91E5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33375" y="2235834"/>
            <a:ext cx="503535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rgbClr val="0070C0"/>
                </a:solidFill>
                <a:latin typeface="Lucida Calligraphy" panose="03010101010101010101" pitchFamily="66" charset="0"/>
                <a:ea typeface="+mj-ea"/>
                <a:cs typeface="+mj-cs"/>
              </a:rPr>
              <a:t>CSE- </a:t>
            </a:r>
            <a:r>
              <a:rPr lang="en-US" sz="6000" dirty="0" smtClean="0">
                <a:solidFill>
                  <a:srgbClr val="0070C0"/>
                </a:solidFill>
                <a:latin typeface="Lucida Calligraphy" panose="03010101010101010101" pitchFamily="66" charset="0"/>
                <a:ea typeface="+mj-ea"/>
                <a:cs typeface="+mj-cs"/>
              </a:rPr>
              <a:t>208</a:t>
            </a:r>
          </a:p>
          <a:p>
            <a:pPr algn="ctr"/>
            <a:r>
              <a:rPr lang="en-US" sz="4800" dirty="0">
                <a:solidFill>
                  <a:srgbClr val="00B0F0"/>
                </a:solidFill>
                <a:latin typeface="Lucida Calligraphy" panose="03010101010101010101" pitchFamily="66" charset="0"/>
                <a:ea typeface="+mj-ea"/>
                <a:cs typeface="+mj-cs"/>
              </a:rPr>
              <a:t>Algorithm Lab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1971079" y="3975688"/>
            <a:ext cx="4943475" cy="144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715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solidFill>
                  <a:srgbClr val="C00000"/>
                </a:solidFill>
              </a:rPr>
              <a:t>Lab: 02 </a:t>
            </a:r>
            <a:r>
              <a:rPr lang="en-US" sz="4000" dirty="0">
                <a:solidFill>
                  <a:schemeClr val="tx1"/>
                </a:solidFill>
              </a:rPr>
              <a:t/>
            </a:r>
            <a:br>
              <a:rPr lang="en-US" sz="4000" dirty="0">
                <a:solidFill>
                  <a:schemeClr val="tx1"/>
                </a:solidFill>
              </a:rPr>
            </a:br>
            <a:endParaRPr lang="en-US" altLang="en-US" sz="40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358" y="341774"/>
            <a:ext cx="1249388" cy="121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8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16-Jan-22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10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Sieve of Eratosthenes</a:t>
            </a:r>
            <a:endParaRPr lang="en-GB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03194"/>
            <a:ext cx="7788092" cy="503795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26338" y="585126"/>
            <a:ext cx="8637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FF0000"/>
                </a:solidFill>
              </a:rPr>
              <a:t>Solution -6</a:t>
            </a:r>
            <a:r>
              <a:rPr lang="en-GB" sz="2800" dirty="0">
                <a:solidFill>
                  <a:srgbClr val="FF0000"/>
                </a:solidFill>
              </a:rPr>
              <a:t>: </a:t>
            </a:r>
            <a:r>
              <a:rPr lang="en-GB" sz="2000" dirty="0">
                <a:solidFill>
                  <a:srgbClr val="FF0000"/>
                </a:solidFill>
              </a:rPr>
              <a:t>The time complexity of this algorithm is O(n log </a:t>
            </a:r>
            <a:r>
              <a:rPr lang="en-GB" sz="2000" dirty="0" err="1">
                <a:solidFill>
                  <a:srgbClr val="FF0000"/>
                </a:solidFill>
              </a:rPr>
              <a:t>log</a:t>
            </a:r>
            <a:r>
              <a:rPr lang="en-GB" sz="2000" dirty="0">
                <a:solidFill>
                  <a:srgbClr val="FF0000"/>
                </a:solidFill>
              </a:rPr>
              <a:t> n)</a:t>
            </a:r>
            <a:endParaRPr lang="en-GB" sz="280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69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16-Jan-22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11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Practice Problems</a:t>
            </a:r>
            <a:endParaRPr lang="en-GB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889844"/>
            <a:ext cx="78486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660000"/>
                </a:solidFill>
                <a:latin typeface="Helvetica" panose="020B0604020202020204" pitchFamily="34" charset="0"/>
              </a:rPr>
              <a:t>Practice </a:t>
            </a:r>
            <a:r>
              <a:rPr lang="en-GB" b="1" dirty="0" smtClean="0">
                <a:solidFill>
                  <a:srgbClr val="660000"/>
                </a:solidFill>
                <a:latin typeface="Helvetica" panose="020B0604020202020204" pitchFamily="34" charset="0"/>
              </a:rPr>
              <a:t>Problems (Optional)</a:t>
            </a:r>
            <a:endParaRPr lang="en-GB" b="1" dirty="0">
              <a:solidFill>
                <a:srgbClr val="660000"/>
              </a:solidFill>
              <a:latin typeface="Helvetica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444AA"/>
                </a:solidFill>
                <a:latin typeface="Helvetica" panose="020B0604020202020204" pitchFamily="34" charset="0"/>
                <a:hlinkClick r:id="rId2"/>
              </a:rPr>
              <a:t>SPOJ - Printing Some Primes</a:t>
            </a:r>
            <a:endParaRPr lang="en-GB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444AA"/>
                </a:solidFill>
                <a:latin typeface="Helvetica" panose="020B0604020202020204" pitchFamily="34" charset="0"/>
                <a:hlinkClick r:id="rId3"/>
              </a:rPr>
              <a:t>SPOJ - A Conjecture of Paul </a:t>
            </a:r>
            <a:r>
              <a:rPr lang="en-GB" dirty="0" err="1">
                <a:solidFill>
                  <a:srgbClr val="4444AA"/>
                </a:solidFill>
                <a:latin typeface="Helvetica" panose="020B0604020202020204" pitchFamily="34" charset="0"/>
                <a:hlinkClick r:id="rId3"/>
              </a:rPr>
              <a:t>Erdos</a:t>
            </a:r>
            <a:endParaRPr lang="en-GB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444AA"/>
                </a:solidFill>
                <a:latin typeface="Helvetica" panose="020B0604020202020204" pitchFamily="34" charset="0"/>
                <a:hlinkClick r:id="rId4"/>
              </a:rPr>
              <a:t>SPOJ - Primal Fear</a:t>
            </a:r>
            <a:endParaRPr lang="en-GB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444AA"/>
                </a:solidFill>
                <a:latin typeface="Helvetica" panose="020B0604020202020204" pitchFamily="34" charset="0"/>
                <a:hlinkClick r:id="rId5"/>
              </a:rPr>
              <a:t>SPOJ - Primes Triangle (I)</a:t>
            </a:r>
            <a:endParaRPr lang="en-GB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4444AA"/>
                </a:solidFill>
                <a:latin typeface="Helvetica" panose="020B0604020202020204" pitchFamily="34" charset="0"/>
                <a:hlinkClick r:id="rId6"/>
              </a:rPr>
              <a:t>Codeforces</a:t>
            </a:r>
            <a:r>
              <a:rPr lang="en-GB" dirty="0">
                <a:solidFill>
                  <a:srgbClr val="4444AA"/>
                </a:solidFill>
                <a:latin typeface="Helvetica" panose="020B0604020202020204" pitchFamily="34" charset="0"/>
                <a:hlinkClick r:id="rId6"/>
              </a:rPr>
              <a:t> - Almost Prime</a:t>
            </a:r>
            <a:endParaRPr lang="en-GB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4444AA"/>
                </a:solidFill>
                <a:latin typeface="Helvetica" panose="020B0604020202020204" pitchFamily="34" charset="0"/>
                <a:hlinkClick r:id="rId7"/>
              </a:rPr>
              <a:t>Codeforces</a:t>
            </a:r>
            <a:r>
              <a:rPr lang="en-GB" dirty="0">
                <a:solidFill>
                  <a:srgbClr val="4444AA"/>
                </a:solidFill>
                <a:latin typeface="Helvetica" panose="020B0604020202020204" pitchFamily="34" charset="0"/>
                <a:hlinkClick r:id="rId7"/>
              </a:rPr>
              <a:t> - Sherlock And His Girlfriend</a:t>
            </a:r>
            <a:endParaRPr lang="en-GB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444AA"/>
                </a:solidFill>
                <a:latin typeface="Helvetica" panose="020B0604020202020204" pitchFamily="34" charset="0"/>
                <a:hlinkClick r:id="rId8"/>
              </a:rPr>
              <a:t>SPOJ - </a:t>
            </a:r>
            <a:r>
              <a:rPr lang="en-GB" dirty="0" err="1">
                <a:solidFill>
                  <a:srgbClr val="4444AA"/>
                </a:solidFill>
                <a:latin typeface="Helvetica" panose="020B0604020202020204" pitchFamily="34" charset="0"/>
                <a:hlinkClick r:id="rId8"/>
              </a:rPr>
              <a:t>Namit</a:t>
            </a:r>
            <a:r>
              <a:rPr lang="en-GB" dirty="0">
                <a:solidFill>
                  <a:srgbClr val="4444AA"/>
                </a:solidFill>
                <a:latin typeface="Helvetica" panose="020B0604020202020204" pitchFamily="34" charset="0"/>
                <a:hlinkClick r:id="rId8"/>
              </a:rPr>
              <a:t> in Trouble</a:t>
            </a:r>
            <a:endParaRPr lang="en-GB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444AA"/>
                </a:solidFill>
                <a:latin typeface="Helvetica" panose="020B0604020202020204" pitchFamily="34" charset="0"/>
                <a:hlinkClick r:id="rId9"/>
              </a:rPr>
              <a:t>SPOJ - </a:t>
            </a:r>
            <a:r>
              <a:rPr lang="en-GB" dirty="0" err="1">
                <a:solidFill>
                  <a:srgbClr val="4444AA"/>
                </a:solidFill>
                <a:latin typeface="Helvetica" panose="020B0604020202020204" pitchFamily="34" charset="0"/>
                <a:hlinkClick r:id="rId9"/>
              </a:rPr>
              <a:t>Bazinga</a:t>
            </a:r>
            <a:r>
              <a:rPr lang="en-GB" dirty="0">
                <a:solidFill>
                  <a:srgbClr val="4444AA"/>
                </a:solidFill>
                <a:latin typeface="Helvetica" panose="020B0604020202020204" pitchFamily="34" charset="0"/>
                <a:hlinkClick r:id="rId9"/>
              </a:rPr>
              <a:t>!</a:t>
            </a:r>
            <a:endParaRPr lang="en-GB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444AA"/>
                </a:solidFill>
                <a:latin typeface="Helvetica" panose="020B0604020202020204" pitchFamily="34" charset="0"/>
                <a:hlinkClick r:id="rId10"/>
              </a:rPr>
              <a:t>Project Euler - Prime pair connection</a:t>
            </a:r>
            <a:endParaRPr lang="en-GB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444AA"/>
                </a:solidFill>
                <a:latin typeface="Helvetica" panose="020B0604020202020204" pitchFamily="34" charset="0"/>
                <a:hlinkClick r:id="rId11"/>
              </a:rPr>
              <a:t>SPOJ - N-</a:t>
            </a:r>
            <a:r>
              <a:rPr lang="en-GB" dirty="0" err="1">
                <a:solidFill>
                  <a:srgbClr val="4444AA"/>
                </a:solidFill>
                <a:latin typeface="Helvetica" panose="020B0604020202020204" pitchFamily="34" charset="0"/>
                <a:hlinkClick r:id="rId11"/>
              </a:rPr>
              <a:t>Factorful</a:t>
            </a:r>
            <a:endParaRPr lang="en-GB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444AA"/>
                </a:solidFill>
                <a:latin typeface="Helvetica" panose="020B0604020202020204" pitchFamily="34" charset="0"/>
                <a:hlinkClick r:id="rId12"/>
              </a:rPr>
              <a:t>SPOJ - Binary Sequence of Prime Numbers</a:t>
            </a:r>
            <a:endParaRPr lang="en-GB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444AA"/>
                </a:solidFill>
                <a:latin typeface="Helvetica" panose="020B0604020202020204" pitchFamily="34" charset="0"/>
                <a:hlinkClick r:id="rId13"/>
              </a:rPr>
              <a:t>UVA 11353 - A Different Kind of Sorting</a:t>
            </a:r>
            <a:endParaRPr lang="en-GB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444AA"/>
                </a:solidFill>
                <a:latin typeface="Helvetica" panose="020B0604020202020204" pitchFamily="34" charset="0"/>
                <a:hlinkClick r:id="rId14"/>
              </a:rPr>
              <a:t>SPOJ - Prime Generator</a:t>
            </a:r>
            <a:endParaRPr lang="en-GB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444AA"/>
                </a:solidFill>
                <a:latin typeface="Helvetica" panose="020B0604020202020204" pitchFamily="34" charset="0"/>
                <a:hlinkClick r:id="rId15"/>
              </a:rPr>
              <a:t>SPOJ - Printing some primes (hard)</a:t>
            </a:r>
            <a:endParaRPr lang="en-GB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4444AA"/>
                </a:solidFill>
                <a:latin typeface="Helvetica" panose="020B0604020202020204" pitchFamily="34" charset="0"/>
                <a:hlinkClick r:id="rId16"/>
              </a:rPr>
              <a:t>Codeforces</a:t>
            </a:r>
            <a:r>
              <a:rPr lang="en-GB" dirty="0">
                <a:solidFill>
                  <a:srgbClr val="4444AA"/>
                </a:solidFill>
                <a:latin typeface="Helvetica" panose="020B0604020202020204" pitchFamily="34" charset="0"/>
                <a:hlinkClick r:id="rId16"/>
              </a:rPr>
              <a:t> - </a:t>
            </a:r>
            <a:r>
              <a:rPr lang="en-GB" dirty="0" err="1">
                <a:solidFill>
                  <a:srgbClr val="4444AA"/>
                </a:solidFill>
                <a:latin typeface="Helvetica" panose="020B0604020202020204" pitchFamily="34" charset="0"/>
                <a:hlinkClick r:id="rId16"/>
              </a:rPr>
              <a:t>Nodbach</a:t>
            </a:r>
            <a:r>
              <a:rPr lang="en-GB" dirty="0">
                <a:solidFill>
                  <a:srgbClr val="4444AA"/>
                </a:solidFill>
                <a:latin typeface="Helvetica" panose="020B0604020202020204" pitchFamily="34" charset="0"/>
                <a:hlinkClick r:id="rId16"/>
              </a:rPr>
              <a:t> Problem</a:t>
            </a:r>
            <a:endParaRPr lang="en-GB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4444AA"/>
                </a:solidFill>
                <a:latin typeface="Helvetica" panose="020B0604020202020204" pitchFamily="34" charset="0"/>
                <a:hlinkClick r:id="rId17"/>
              </a:rPr>
              <a:t>Codefoces</a:t>
            </a:r>
            <a:r>
              <a:rPr lang="en-GB" dirty="0">
                <a:solidFill>
                  <a:srgbClr val="4444AA"/>
                </a:solidFill>
                <a:latin typeface="Helvetica" panose="020B0604020202020204" pitchFamily="34" charset="0"/>
                <a:hlinkClick r:id="rId17"/>
              </a:rPr>
              <a:t> - Colliders</a:t>
            </a:r>
            <a:endParaRPr lang="en-GB" b="0" i="0" dirty="0">
              <a:solidFill>
                <a:srgbClr val="333333"/>
              </a:solidFill>
              <a:effectLst/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56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442CBDB-4699-4E2B-80AF-540B19877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63" y="1371600"/>
            <a:ext cx="4829696" cy="23431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4C8A73A-14F4-43C6-8E31-9819981E0325}"/>
              </a:ext>
            </a:extLst>
          </p:cNvPr>
          <p:cNvSpPr txBox="1"/>
          <p:nvPr/>
        </p:nvSpPr>
        <p:spPr bwMode="auto">
          <a:xfrm>
            <a:off x="2086235" y="4171952"/>
            <a:ext cx="5343525" cy="1107996"/>
          </a:xfrm>
          <a:prstGeom prst="rect">
            <a:avLst/>
          </a:prstGeom>
          <a:noFill/>
          <a:ln>
            <a:solidFill>
              <a:schemeClr val="tx1"/>
            </a:solidFill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Thanks to All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3FF661-2A93-455E-BE22-2838481CC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E2546-02E8-4889-90BF-2283B0D02777}" type="datetime5">
              <a:rPr lang="en-US" smtClean="0"/>
              <a:t>16-Jan-22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32DBB-99E4-4868-92CA-A8BD5B863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0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Complexity Analysis </a:t>
            </a:r>
            <a:endParaRPr lang="en-GB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16-Jan-22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2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2057400"/>
            <a:ext cx="7848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 smtClean="0"/>
              <a:t>Write a C program find  a number is prime or not.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30969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16-Jan-22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3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6338" y="585126"/>
            <a:ext cx="86374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FF0000"/>
                </a:solidFill>
              </a:rPr>
              <a:t>Solution -1:</a:t>
            </a:r>
          </a:p>
          <a:p>
            <a:r>
              <a:rPr lang="en-GB" sz="2800" dirty="0"/>
              <a:t>A prime number is a natural number greater than </a:t>
            </a:r>
            <a:r>
              <a:rPr lang="en-GB" sz="2800" b="1" dirty="0"/>
              <a:t>1</a:t>
            </a:r>
            <a:r>
              <a:rPr lang="en-GB" sz="2800" dirty="0"/>
              <a:t>, which is only divisible by 1 and itself</a:t>
            </a:r>
            <a:r>
              <a:rPr lang="en-GB" sz="2800" dirty="0" smtClean="0"/>
              <a:t>. (Divisor==2)</a:t>
            </a:r>
            <a:endParaRPr lang="en-GB" sz="2800" dirty="0"/>
          </a:p>
        </p:txBody>
      </p:sp>
      <p:sp>
        <p:nvSpPr>
          <p:cNvPr id="10" name="Rectangle 9"/>
          <p:cNvSpPr/>
          <p:nvPr/>
        </p:nvSpPr>
        <p:spPr>
          <a:xfrm>
            <a:off x="226338" y="2895600"/>
            <a:ext cx="3202662" cy="2554545"/>
          </a:xfrm>
          <a:prstGeom prst="rect">
            <a:avLst/>
          </a:prstGeom>
          <a:solidFill>
            <a:srgbClr val="009900"/>
          </a:solidFill>
        </p:spPr>
        <p:txBody>
          <a:bodyPr wrap="square">
            <a:spAutoFit/>
          </a:bodyPr>
          <a:lstStyle/>
          <a:p>
            <a:r>
              <a:rPr lang="en-GB" sz="3200" dirty="0"/>
              <a:t>The newly found number has 23,249,425 digits, nearly one million digits </a:t>
            </a:r>
          </a:p>
        </p:txBody>
      </p:sp>
      <p:pic>
        <p:nvPicPr>
          <p:cNvPr id="1026" name="Picture 2" descr="Largest known prime number has 23 million digits - CNE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921000"/>
            <a:ext cx="4334933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Complexity Analysis </a:t>
            </a:r>
            <a:endParaRPr lang="en-GB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50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16-Jan-22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4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6338" y="585126"/>
            <a:ext cx="86374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FF0000"/>
                </a:solidFill>
              </a:rPr>
              <a:t>Solution -1:</a:t>
            </a:r>
          </a:p>
          <a:p>
            <a:r>
              <a:rPr lang="en-GB" sz="2800" dirty="0"/>
              <a:t>A prime number is a natural number greater than </a:t>
            </a:r>
            <a:r>
              <a:rPr lang="en-GB" sz="2800" b="1" dirty="0"/>
              <a:t>1</a:t>
            </a:r>
            <a:r>
              <a:rPr lang="en-GB" sz="2800" dirty="0"/>
              <a:t>, which is only divisible by 1 and itself.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2001248"/>
            <a:ext cx="7343774" cy="432335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Complexity Analysis </a:t>
            </a:r>
            <a:endParaRPr lang="en-GB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05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16-Jan-22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5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6338" y="585126"/>
            <a:ext cx="86374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FF0000"/>
                </a:solidFill>
              </a:rPr>
              <a:t>Solution -2:</a:t>
            </a:r>
          </a:p>
          <a:p>
            <a:r>
              <a:rPr lang="en-GB" sz="2800" dirty="0"/>
              <a:t>A prime number is a natural number greater than </a:t>
            </a:r>
            <a:r>
              <a:rPr lang="en-GB" sz="2800" b="1" dirty="0"/>
              <a:t>1</a:t>
            </a:r>
            <a:r>
              <a:rPr lang="en-GB" sz="2800" dirty="0"/>
              <a:t>, which is only divisible by 1 and itself.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725" y="2104257"/>
            <a:ext cx="7324725" cy="42291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Complexity Analysis </a:t>
            </a:r>
            <a:endParaRPr lang="en-GB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52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16-Jan-22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6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6338" y="585126"/>
            <a:ext cx="8637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FF0000"/>
                </a:solidFill>
              </a:rPr>
              <a:t>Solution -3: </a:t>
            </a:r>
            <a:r>
              <a:rPr lang="en-GB" sz="2800" dirty="0" smtClean="0">
                <a:solidFill>
                  <a:schemeClr val="bg2">
                    <a:lumMod val="10000"/>
                  </a:schemeClr>
                </a:solidFill>
              </a:rPr>
              <a:t>Check up to N/2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253051"/>
            <a:ext cx="7305675" cy="49625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Complexity Analysis </a:t>
            </a:r>
            <a:endParaRPr lang="en-GB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65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16-Jan-22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7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6338" y="585126"/>
            <a:ext cx="8637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FF0000"/>
                </a:solidFill>
              </a:rPr>
              <a:t>Solution -4: </a:t>
            </a:r>
            <a:r>
              <a:rPr lang="en-GB" sz="2800" dirty="0" smtClean="0">
                <a:solidFill>
                  <a:schemeClr val="bg2">
                    <a:lumMod val="10000"/>
                  </a:schemeClr>
                </a:solidFill>
              </a:rPr>
              <a:t>Check up to  square root 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Complexity Analysis </a:t>
            </a:r>
            <a:endParaRPr lang="en-GB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5" y="1164874"/>
            <a:ext cx="7258050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80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16-Jan-22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8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6338" y="585126"/>
            <a:ext cx="8637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FF0000"/>
                </a:solidFill>
              </a:rPr>
              <a:t>Solution -5:</a:t>
            </a:r>
            <a:endParaRPr lang="en-GB" sz="280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Complexity Analysis </a:t>
            </a:r>
            <a:endParaRPr lang="en-GB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1331" y="1828800"/>
            <a:ext cx="77874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endParaRPr lang="en-GB" sz="2800" b="0" i="0" dirty="0">
              <a:solidFill>
                <a:srgbClr val="273239"/>
              </a:solidFill>
              <a:effectLst/>
              <a:latin typeface="urw-din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03225" y="1584387"/>
            <a:ext cx="8460552" cy="35368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sng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urw-din"/>
                <a:hlinkClick r:id="rId2"/>
              </a:rPr>
              <a:t>Wilson Theorem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urw-din"/>
              </a:rPr>
              <a:t>: Wilson’s theorem states that a natural number p &gt; 1 is a prime number if and only if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rgbClr val="273239"/>
              </a:solidFill>
              <a:effectLst/>
              <a:latin typeface="urw-din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(p - 1) ! ≡ -1 mod 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rgbClr val="27323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		OR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rgbClr val="27323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(p - 1) ! ≡ (p-1) mod p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01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16-Jan-22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9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Complexity Analysis </a:t>
            </a:r>
            <a:endParaRPr lang="en-GB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864799"/>
            <a:ext cx="7787453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GB" sz="2800" b="1" dirty="0">
                <a:solidFill>
                  <a:srgbClr val="273239"/>
                </a:solidFill>
                <a:latin typeface="urw-din"/>
              </a:rPr>
              <a:t>Algorithms to find all prime numbers smaller than the N. </a:t>
            </a:r>
            <a:endParaRPr lang="en-GB" sz="2800" b="1" dirty="0" smtClean="0">
              <a:solidFill>
                <a:srgbClr val="273239"/>
              </a:solidFill>
              <a:latin typeface="urw-din"/>
            </a:endParaRPr>
          </a:p>
          <a:p>
            <a:pPr fontAlgn="base"/>
            <a:endParaRPr lang="en-GB" sz="2800" dirty="0">
              <a:solidFill>
                <a:srgbClr val="273239"/>
              </a:solidFill>
              <a:latin typeface="urw-din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GB" sz="2800" u="sng" dirty="0">
                <a:solidFill>
                  <a:srgbClr val="273239"/>
                </a:solidFill>
                <a:latin typeface="urw-din"/>
                <a:hlinkClick r:id="rId2"/>
              </a:rPr>
              <a:t>Sieve of </a:t>
            </a:r>
            <a:r>
              <a:rPr lang="en-GB" sz="2800" u="sng" dirty="0" smtClean="0">
                <a:solidFill>
                  <a:srgbClr val="273239"/>
                </a:solidFill>
                <a:latin typeface="urw-din"/>
                <a:hlinkClick r:id="rId2"/>
              </a:rPr>
              <a:t>Eratosthenes</a:t>
            </a:r>
            <a:endParaRPr lang="en-GB" sz="2800" u="sng" dirty="0" smtClean="0">
              <a:solidFill>
                <a:srgbClr val="273239"/>
              </a:solidFill>
              <a:latin typeface="urw-din"/>
            </a:endParaRPr>
          </a:p>
          <a:p>
            <a:pPr fontAlgn="base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273239"/>
              </a:solidFill>
              <a:latin typeface="urw-din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GB" sz="2400" u="sng" dirty="0" smtClean="0">
                <a:solidFill>
                  <a:schemeClr val="accent2">
                    <a:lumMod val="75000"/>
                  </a:schemeClr>
                </a:solidFill>
                <a:hlinkClick r:id="rId3"/>
              </a:rPr>
              <a:t>Segmented </a:t>
            </a:r>
            <a:r>
              <a:rPr lang="en-GB" sz="2400" u="sng" dirty="0">
                <a:solidFill>
                  <a:schemeClr val="accent2">
                    <a:lumMod val="75000"/>
                  </a:schemeClr>
                </a:solidFill>
                <a:hlinkClick r:id="rId3"/>
              </a:rPr>
              <a:t>Sieve</a:t>
            </a:r>
            <a:endParaRPr lang="en-GB" sz="2400" dirty="0">
              <a:solidFill>
                <a:schemeClr val="accent2">
                  <a:lumMod val="75000"/>
                </a:schemeClr>
              </a:solidFill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GB" sz="2400" u="sng" dirty="0">
                <a:solidFill>
                  <a:schemeClr val="accent2">
                    <a:lumMod val="75000"/>
                  </a:schemeClr>
                </a:solidFill>
                <a:hlinkClick r:id="rId4"/>
              </a:rPr>
              <a:t>Sieve of </a:t>
            </a:r>
            <a:r>
              <a:rPr lang="en-GB" sz="2400" u="sng" dirty="0" err="1">
                <a:solidFill>
                  <a:schemeClr val="accent2">
                    <a:lumMod val="75000"/>
                  </a:schemeClr>
                </a:solidFill>
                <a:hlinkClick r:id="rId4"/>
              </a:rPr>
              <a:t>Sundaram</a:t>
            </a:r>
            <a:endParaRPr lang="en-GB" sz="2400" dirty="0">
              <a:solidFill>
                <a:schemeClr val="accent2">
                  <a:lumMod val="75000"/>
                </a:schemeClr>
              </a:solidFill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GB" sz="2400" u="sng" dirty="0">
                <a:solidFill>
                  <a:schemeClr val="accent2">
                    <a:lumMod val="75000"/>
                  </a:schemeClr>
                </a:solidFill>
                <a:hlinkClick r:id="rId5"/>
              </a:rPr>
              <a:t>Bitwise </a:t>
            </a:r>
            <a:r>
              <a:rPr lang="en-GB" sz="2400" u="sng" dirty="0" smtClean="0">
                <a:solidFill>
                  <a:schemeClr val="accent2">
                    <a:lumMod val="75000"/>
                  </a:schemeClr>
                </a:solidFill>
                <a:hlinkClick r:id="rId5"/>
              </a:rPr>
              <a:t>Sieve</a:t>
            </a:r>
            <a:endParaRPr lang="en-GB" sz="2400" u="sng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endParaRPr lang="en-GB" sz="2400" u="sng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just" fontAlgn="base"/>
            <a:r>
              <a:rPr lang="en-GB" sz="2400" dirty="0">
                <a:solidFill>
                  <a:schemeClr val="accent2">
                    <a:lumMod val="75000"/>
                  </a:schemeClr>
                </a:solidFill>
              </a:rPr>
              <a:t>We can modify the algorithm in a such a way, that it only has linear time complexity. This approach is </a:t>
            </a:r>
            <a:r>
              <a:rPr lang="en-GB" sz="2400" dirty="0" smtClean="0">
                <a:solidFill>
                  <a:schemeClr val="accent2">
                    <a:lumMod val="75000"/>
                  </a:schemeClr>
                </a:solidFill>
              </a:rPr>
              <a:t>named </a:t>
            </a:r>
            <a:r>
              <a:rPr lang="en-GB" sz="2400" dirty="0" smtClean="0">
                <a:solidFill>
                  <a:schemeClr val="accent2">
                    <a:lumMod val="75000"/>
                  </a:schemeClr>
                </a:solidFill>
                <a:hlinkClick r:id="rId6"/>
              </a:rPr>
              <a:t>Linear </a:t>
            </a:r>
            <a:r>
              <a:rPr lang="en-GB" sz="2400" dirty="0">
                <a:solidFill>
                  <a:schemeClr val="accent2">
                    <a:lumMod val="75000"/>
                  </a:schemeClr>
                </a:solidFill>
                <a:hlinkClick r:id="rId6"/>
              </a:rPr>
              <a:t>Sieve</a:t>
            </a:r>
            <a:r>
              <a:rPr lang="en-GB" sz="2400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en-GB" sz="2400" b="0" i="0" dirty="0">
              <a:solidFill>
                <a:schemeClr val="accent2">
                  <a:lumMod val="7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1583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_radial_light_gre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4646</TotalTime>
  <Words>306</Words>
  <Application>Microsoft Office PowerPoint</Application>
  <PresentationFormat>On-screen Show (4:3)</PresentationFormat>
  <Paragraphs>84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Aharoni</vt:lpstr>
      <vt:lpstr>Arial</vt:lpstr>
      <vt:lpstr>Calibri</vt:lpstr>
      <vt:lpstr>Cambria</vt:lpstr>
      <vt:lpstr>Consolas</vt:lpstr>
      <vt:lpstr>Forte</vt:lpstr>
      <vt:lpstr>Helvetica</vt:lpstr>
      <vt:lpstr>Lucida Bright</vt:lpstr>
      <vt:lpstr>Lucida Calligraphy</vt:lpstr>
      <vt:lpstr>Times New Roman</vt:lpstr>
      <vt:lpstr>urw-din</vt:lpstr>
      <vt:lpstr>SH_radial_light_grey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SlideHunter</dc:creator>
  <cp:lastModifiedBy>Fahad Ahmed</cp:lastModifiedBy>
  <cp:revision>477</cp:revision>
  <dcterms:created xsi:type="dcterms:W3CDTF">2014-02-03T19:53:25Z</dcterms:created>
  <dcterms:modified xsi:type="dcterms:W3CDTF">2022-01-16T14:54:36Z</dcterms:modified>
</cp:coreProperties>
</file>