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429" r:id="rId3"/>
    <p:sldId id="440" r:id="rId4"/>
    <p:sldId id="441" r:id="rId5"/>
    <p:sldId id="442" r:id="rId6"/>
    <p:sldId id="443" r:id="rId7"/>
    <p:sldId id="444" r:id="rId8"/>
    <p:sldId id="445" r:id="rId9"/>
    <p:sldId id="446" r:id="rId10"/>
    <p:sldId id="447" r:id="rId11"/>
    <p:sldId id="448" r:id="rId12"/>
    <p:sldId id="449" r:id="rId13"/>
    <p:sldId id="450" r:id="rId14"/>
    <p:sldId id="451" r:id="rId15"/>
    <p:sldId id="452" r:id="rId16"/>
    <p:sldId id="453" r:id="rId17"/>
    <p:sldId id="33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2B82"/>
    <a:srgbClr val="E4580A"/>
    <a:srgbClr val="28A010"/>
    <a:srgbClr val="FFA401"/>
    <a:srgbClr val="339933"/>
    <a:srgbClr val="006600"/>
    <a:srgbClr val="91E509"/>
    <a:srgbClr val="72E509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81" autoAdjust="0"/>
    <p:restoredTop sz="76173" autoAdjust="0"/>
  </p:normalViewPr>
  <p:slideViewPr>
    <p:cSldViewPr>
      <p:cViewPr varScale="1">
        <p:scale>
          <a:sx n="75" d="100"/>
          <a:sy n="75" d="100"/>
        </p:scale>
        <p:origin x="156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9FF40-1E4B-4022-B095-5F1B0D419755}" type="datetimeFigureOut">
              <a:rPr lang="en-US" smtClean="0"/>
              <a:pPr/>
              <a:t>2/6/2022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0495F-B77E-4F9C-B54C-CC1559B68E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35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9714C-6419-4231-B918-AF9CB168B218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344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BBA32-971D-40B2-823C-292740628073}" type="datetime5">
              <a:rPr lang="en-US" smtClean="0"/>
              <a:t>6-Feb-22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4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0B0A-4131-4E0C-BAE3-3BBA2F9355D3}" type="datetime5">
              <a:rPr lang="en-US" smtClean="0"/>
              <a:t>6-Feb-22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4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5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5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180A-3B2E-46CD-AF8B-E1636EBE934B}" type="datetime5">
              <a:rPr lang="en-US" smtClean="0"/>
              <a:t>6-Feb-22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0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7D1FA-68E1-46D9-B01D-E71F73AE293E}" type="datetime5">
              <a:rPr lang="en-US" smtClean="0"/>
              <a:t>6-Feb-22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009900"/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0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20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5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57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4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28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14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0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28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32030-B2C2-4B1B-AD1A-F99D8CD040FB}" type="datetime5">
              <a:rPr lang="en-US" smtClean="0"/>
              <a:t>6-Feb-22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2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4B8FF-3AA3-48CB-B8F3-14E8E4856D4C}" type="datetime5">
              <a:rPr lang="en-US" smtClean="0"/>
              <a:t>6-Feb-22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5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CFD0A-B19D-4018-AC9A-056D3C49EAEC}" type="datetime5">
              <a:rPr lang="en-US" smtClean="0"/>
              <a:t>6-Feb-22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9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B5354-C022-4BF8-9539-C1AFEFDEA552}" type="datetime5">
              <a:rPr lang="en-US" smtClean="0"/>
              <a:t>6-Feb-22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8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2A9D0-0748-4568-AD52-F30A8A8B4256}" type="datetime5">
              <a:rPr lang="en-US" smtClean="0"/>
              <a:t>6-Feb-22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28A010"/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92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7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57" indent="0">
              <a:buNone/>
              <a:defRPr sz="900"/>
            </a:lvl2pPr>
            <a:lvl3pPr marL="685715" indent="0">
              <a:buNone/>
              <a:defRPr sz="750"/>
            </a:lvl3pPr>
            <a:lvl4pPr marL="1028573" indent="0">
              <a:buNone/>
              <a:defRPr sz="675"/>
            </a:lvl4pPr>
            <a:lvl5pPr marL="1371430" indent="0">
              <a:buNone/>
              <a:defRPr sz="675"/>
            </a:lvl5pPr>
            <a:lvl6pPr marL="1714289" indent="0">
              <a:buNone/>
              <a:defRPr sz="675"/>
            </a:lvl6pPr>
            <a:lvl7pPr marL="2057144" indent="0">
              <a:buNone/>
              <a:defRPr sz="675"/>
            </a:lvl7pPr>
            <a:lvl8pPr marL="2400000" indent="0">
              <a:buNone/>
              <a:defRPr sz="675"/>
            </a:lvl8pPr>
            <a:lvl9pPr marL="2742857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3A25-442B-4853-BE2C-22845BB27EF0}" type="datetime5">
              <a:rPr lang="en-US" smtClean="0"/>
              <a:t>6-Feb-22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4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57" indent="0">
              <a:buNone/>
              <a:defRPr sz="2100"/>
            </a:lvl2pPr>
            <a:lvl3pPr marL="685715" indent="0">
              <a:buNone/>
              <a:defRPr sz="1800"/>
            </a:lvl3pPr>
            <a:lvl4pPr marL="1028573" indent="0">
              <a:buNone/>
              <a:defRPr sz="1500"/>
            </a:lvl4pPr>
            <a:lvl5pPr marL="1371430" indent="0">
              <a:buNone/>
              <a:defRPr sz="1500"/>
            </a:lvl5pPr>
            <a:lvl6pPr marL="1714289" indent="0">
              <a:buNone/>
              <a:defRPr sz="1500"/>
            </a:lvl6pPr>
            <a:lvl7pPr marL="2057144" indent="0">
              <a:buNone/>
              <a:defRPr sz="1500"/>
            </a:lvl7pPr>
            <a:lvl8pPr marL="2400000" indent="0">
              <a:buNone/>
              <a:defRPr sz="1500"/>
            </a:lvl8pPr>
            <a:lvl9pPr marL="2742857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857" indent="0">
              <a:buNone/>
              <a:defRPr sz="900"/>
            </a:lvl2pPr>
            <a:lvl3pPr marL="685715" indent="0">
              <a:buNone/>
              <a:defRPr sz="750"/>
            </a:lvl3pPr>
            <a:lvl4pPr marL="1028573" indent="0">
              <a:buNone/>
              <a:defRPr sz="675"/>
            </a:lvl4pPr>
            <a:lvl5pPr marL="1371430" indent="0">
              <a:buNone/>
              <a:defRPr sz="675"/>
            </a:lvl5pPr>
            <a:lvl6pPr marL="1714289" indent="0">
              <a:buNone/>
              <a:defRPr sz="675"/>
            </a:lvl6pPr>
            <a:lvl7pPr marL="2057144" indent="0">
              <a:buNone/>
              <a:defRPr sz="675"/>
            </a:lvl7pPr>
            <a:lvl8pPr marL="2400000" indent="0">
              <a:buNone/>
              <a:defRPr sz="675"/>
            </a:lvl8pPr>
            <a:lvl9pPr marL="2742857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5A259-ABA9-4D14-8AB7-4AE7B4AE37D8}" type="datetime5">
              <a:rPr lang="en-US" smtClean="0"/>
              <a:t>6-Feb-22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9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25" y="644844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FF0000"/>
                </a:solidFill>
              </a:defRPr>
            </a:lvl1pPr>
          </a:lstStyle>
          <a:p>
            <a:fld id="{FCD5A3D0-A21B-4C40-828F-654199D51973}" type="datetime5">
              <a:rPr lang="en-US" smtClean="0"/>
              <a:t>6-Feb-22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00875" y="64928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0000"/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962698" y="6650056"/>
            <a:ext cx="11480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0" baseline="0" dirty="0" smtClean="0">
                <a:solidFill>
                  <a:srgbClr val="002060"/>
                </a:solidFill>
                <a:latin typeface="Lucida Bright" panose="02040602050505020304" pitchFamily="18" charset="0"/>
                <a:cs typeface="Aharoni" panose="02010803020104030203" pitchFamily="2" charset="-79"/>
              </a:rPr>
              <a:t>  Fall</a:t>
            </a:r>
            <a:r>
              <a:rPr lang="en-US" sz="900" b="0" dirty="0" smtClean="0">
                <a:solidFill>
                  <a:srgbClr val="002060"/>
                </a:solidFill>
                <a:latin typeface="Lucida Bright" panose="02040602050505020304" pitchFamily="18" charset="0"/>
                <a:cs typeface="Aharoni" panose="02010803020104030203" pitchFamily="2" charset="-79"/>
              </a:rPr>
              <a:t>_21</a:t>
            </a:r>
            <a:r>
              <a:rPr lang="en-US" sz="1100" b="0" i="1" dirty="0" smtClean="0">
                <a:solidFill>
                  <a:srgbClr val="C00000"/>
                </a:solidFill>
                <a:latin typeface="Forte" panose="03060902040502070203" pitchFamily="66" charset="0"/>
                <a:cs typeface="Aharoni" panose="02010803020104030203" pitchFamily="2" charset="-79"/>
              </a:rPr>
              <a:t>©</a:t>
            </a:r>
            <a:r>
              <a:rPr lang="en-US" sz="1100" b="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100" b="0" i="0" dirty="0" smtClean="0">
                <a:solidFill>
                  <a:srgbClr val="009900"/>
                </a:solidFill>
                <a:latin typeface="Forte" panose="03060902040502070203" pitchFamily="66" charset="0"/>
                <a:cs typeface="Aharoni" panose="02010803020104030203" pitchFamily="2" charset="-79"/>
              </a:rPr>
              <a:t>FM D</a:t>
            </a:r>
            <a:endParaRPr lang="en-US" sz="1100" b="0" i="0" dirty="0">
              <a:solidFill>
                <a:srgbClr val="009900"/>
              </a:solidFill>
              <a:latin typeface="Forte" panose="03060902040502070203" pitchFamily="66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920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685715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44" indent="-257144" algn="l" defTabSz="68571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43" indent="-214288" algn="l" defTabSz="685715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44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00" indent="-171430" algn="l" defTabSz="685715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857" indent="-171430" algn="l" defTabSz="685715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15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73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30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89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15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73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3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89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44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ubtitle 2">
            <a:extLst>
              <a:ext uri="{FF2B5EF4-FFF2-40B4-BE49-F238E27FC236}">
                <a16:creationId xmlns:a16="http://schemas.microsoft.com/office/drawing/2014/main" id="{B9994641-FDD5-4191-A4CE-DF07C7915E89}"/>
              </a:ext>
            </a:extLst>
          </p:cNvPr>
          <p:cNvSpPr txBox="1">
            <a:spLocks/>
          </p:cNvSpPr>
          <p:nvPr/>
        </p:nvSpPr>
        <p:spPr>
          <a:xfrm>
            <a:off x="1270993" y="5088232"/>
            <a:ext cx="6343649" cy="12287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Fahad Ahmed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Lecturer, Dept. of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E-mail: fahadahmed@uap-bd.edu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FDF5A0B-3F2C-4188-9624-856948B63B3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rgbClr val="91E5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6846E3-5EC8-4890-9987-7F42A01985C6}"/>
              </a:ext>
            </a:extLst>
          </p:cNvPr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91E5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33375" y="2235834"/>
            <a:ext cx="50353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rgbClr val="0070C0"/>
                </a:solidFill>
                <a:latin typeface="Lucida Calligraphy" panose="03010101010101010101" pitchFamily="66" charset="0"/>
                <a:ea typeface="+mj-ea"/>
                <a:cs typeface="+mj-cs"/>
              </a:rPr>
              <a:t>CSE- </a:t>
            </a:r>
            <a:r>
              <a:rPr lang="en-US" sz="6000" dirty="0" smtClean="0">
                <a:solidFill>
                  <a:srgbClr val="0070C0"/>
                </a:solidFill>
                <a:latin typeface="Lucida Calligraphy" panose="03010101010101010101" pitchFamily="66" charset="0"/>
                <a:ea typeface="+mj-ea"/>
                <a:cs typeface="+mj-cs"/>
              </a:rPr>
              <a:t>208</a:t>
            </a:r>
          </a:p>
          <a:p>
            <a:pPr algn="ctr"/>
            <a:r>
              <a:rPr lang="en-US" sz="4800" dirty="0">
                <a:solidFill>
                  <a:srgbClr val="00B0F0"/>
                </a:solidFill>
                <a:latin typeface="Lucida Calligraphy" panose="03010101010101010101" pitchFamily="66" charset="0"/>
                <a:ea typeface="+mj-ea"/>
                <a:cs typeface="+mj-cs"/>
              </a:rPr>
              <a:t>Algorithm Lab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971079" y="3975688"/>
            <a:ext cx="4943475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685715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rgbClr val="C00000"/>
                </a:solidFill>
              </a:rPr>
              <a:t>Lab: </a:t>
            </a:r>
            <a:r>
              <a:rPr lang="en-US" sz="4000" b="1" dirty="0" smtClean="0">
                <a:solidFill>
                  <a:srgbClr val="C00000"/>
                </a:solidFill>
              </a:rPr>
              <a:t>05</a:t>
            </a:r>
            <a:endParaRPr lang="en-US" sz="4000" b="1" dirty="0" smtClean="0">
              <a:solidFill>
                <a:srgbClr val="C00000"/>
              </a:solidFill>
            </a:endParaRPr>
          </a:p>
          <a:p>
            <a:pPr algn="ctr"/>
            <a:r>
              <a:rPr lang="en-GB" sz="4000" b="1" dirty="0" smtClean="0">
                <a:solidFill>
                  <a:srgbClr val="C00000"/>
                </a:solidFill>
              </a:rPr>
              <a:t>DAC</a:t>
            </a:r>
            <a:r>
              <a:rPr lang="en-US" sz="4000" b="1" dirty="0" smtClean="0">
                <a:solidFill>
                  <a:srgbClr val="C00000"/>
                </a:solidFill>
              </a:rPr>
              <a:t> </a:t>
            </a:r>
            <a:r>
              <a:rPr lang="en-US" sz="4000" dirty="0">
                <a:solidFill>
                  <a:schemeClr val="tx1"/>
                </a:solidFill>
              </a:rPr>
              <a:t/>
            </a:r>
            <a:br>
              <a:rPr lang="en-US" sz="4000" dirty="0">
                <a:solidFill>
                  <a:schemeClr val="tx1"/>
                </a:solidFill>
              </a:rPr>
            </a:br>
            <a:endParaRPr lang="en-US" altLang="en-US" sz="40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358" y="341774"/>
            <a:ext cx="1249388" cy="121190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8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89" y="152400"/>
            <a:ext cx="7848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Maximum Subarray– </a:t>
            </a:r>
            <a:r>
              <a:rPr lang="en-US" dirty="0" smtClean="0">
                <a:solidFill>
                  <a:srgbClr val="FF0000"/>
                </a:solidFill>
              </a:rPr>
              <a:t>divide &amp; conquer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84814" y="990600"/>
            <a:ext cx="8458200" cy="526297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 Steps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PT Serif"/>
              </a:rPr>
              <a:t>Divide the array into two equal parts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PT Serif"/>
              </a:rPr>
              <a:t>Recursively calculate the maximum sum for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PT Serif"/>
              </a:rPr>
              <a:t> left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PT Serif"/>
              </a:rPr>
              <a:t>and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PT Serif"/>
              </a:rPr>
              <a:t>right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PT Serif"/>
              </a:rPr>
              <a:t>subarray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PT Serif"/>
              </a:rPr>
              <a:t>To find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PT Serif"/>
              </a:rPr>
              <a:t>cross-sum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PT Serif"/>
              </a:rPr>
              <a:t>:-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PT Serif"/>
              </a:rPr>
              <a:t>Iterate from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PT Serif"/>
              </a:rPr>
              <a:t>mid to the starting part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PT Serif"/>
              </a:rPr>
              <a:t>of the left subarray and at every point, check the maximum possible sum till that point and store in the parameter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PT Serif"/>
              </a:rPr>
              <a:t>lsum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PT Serif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PT Serif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PT Serif"/>
              </a:rPr>
              <a:t>Iterate from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PT Serif"/>
              </a:rPr>
              <a:t>mid+1 to the ending point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PT Serif"/>
              </a:rPr>
              <a:t>of right subarray and at every point, check the maximum possible sum till that point and store in the parameter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PT Serif"/>
              </a:rPr>
              <a:t>rsum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PT Serif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PT Serif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PT Serif"/>
              </a:rPr>
              <a:t>Add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PT Serif"/>
              </a:rPr>
              <a:t>lsum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PT Serif"/>
              </a:rPr>
              <a:t> and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PT Serif"/>
              </a:rPr>
              <a:t>rsum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PT Serif"/>
              </a:rPr>
              <a:t> to get the cross-sum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PT Serif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PT Serif"/>
              </a:rPr>
              <a:t>4.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PT Serif"/>
              </a:rPr>
              <a:t>Return the maximum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PT Serif"/>
              </a:rPr>
              <a:t>among (left, right, cross-sum)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45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</a:t>
            </a:r>
            <a:r>
              <a:rPr lang="en-US" dirty="0" err="1" smtClean="0"/>
              <a:t>Subarray</a:t>
            </a:r>
            <a:r>
              <a:rPr lang="en-US" dirty="0" smtClean="0"/>
              <a:t>–divide &amp; conquer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343400"/>
            <a:ext cx="7467600" cy="2130552"/>
          </a:xfrm>
        </p:spPr>
        <p:txBody>
          <a:bodyPr>
            <a:normAutofit/>
          </a:bodyPr>
          <a:lstStyle/>
          <a:p>
            <a:r>
              <a:rPr lang="en-US" dirty="0" smtClean="0"/>
              <a:t>Divide the array to 2 </a:t>
            </a:r>
            <a:r>
              <a:rPr lang="en-US" dirty="0" err="1" smtClean="0"/>
              <a:t>subarrays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Find the MSS of 2 </a:t>
            </a:r>
            <a:r>
              <a:rPr lang="en-US" dirty="0" err="1" smtClean="0"/>
              <a:t>subarrays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Also need the find the MSS that crosses the 2 </a:t>
            </a:r>
            <a:r>
              <a:rPr lang="en-US" dirty="0" err="1" smtClean="0"/>
              <a:t>subarrays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Combine the Solution.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984895" y="2179926"/>
          <a:ext cx="1925320" cy="339725"/>
        </p:xfrm>
        <a:graphic>
          <a:graphicData uri="http://schemas.openxmlformats.org/drawingml/2006/table">
            <a:tbl>
              <a:tblPr/>
              <a:tblGrid>
                <a:gridCol w="481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7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527695" y="3259137"/>
          <a:ext cx="962660" cy="339725"/>
        </p:xfrm>
        <a:graphic>
          <a:graphicData uri="http://schemas.openxmlformats.org/drawingml/2006/table">
            <a:tbl>
              <a:tblPr/>
              <a:tblGrid>
                <a:gridCol w="481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7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3689235" y="3259137"/>
          <a:ext cx="962660" cy="339725"/>
        </p:xfrm>
        <a:graphic>
          <a:graphicData uri="http://schemas.openxmlformats.org/drawingml/2006/table">
            <a:tbl>
              <a:tblPr/>
              <a:tblGrid>
                <a:gridCol w="481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7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rot="5400000">
            <a:off x="1908695" y="2514600"/>
            <a:ext cx="68580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6200000" flipH="1">
            <a:off x="3356495" y="2514600"/>
            <a:ext cx="68580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24000" y="3733800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MSS =3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33800" y="3733800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MSS =6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2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</a:t>
            </a:r>
            <a:r>
              <a:rPr lang="en-US" dirty="0" err="1" smtClean="0"/>
              <a:t>Subarray</a:t>
            </a:r>
            <a:r>
              <a:rPr lang="en-US" dirty="0" smtClean="0"/>
              <a:t>–divide &amp; conquer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343400"/>
            <a:ext cx="7467600" cy="213055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Combine the solution</a:t>
            </a:r>
          </a:p>
          <a:p>
            <a:r>
              <a:rPr lang="en-US" dirty="0" smtClean="0"/>
              <a:t>MSS of the whole array could be </a:t>
            </a:r>
          </a:p>
          <a:p>
            <a:pPr lvl="1"/>
            <a:r>
              <a:rPr lang="en-US" dirty="0" smtClean="0"/>
              <a:t>Entirely in left </a:t>
            </a:r>
            <a:r>
              <a:rPr lang="en-US" dirty="0" err="1" smtClean="0"/>
              <a:t>subarray</a:t>
            </a:r>
            <a:r>
              <a:rPr lang="en-US" dirty="0" smtClean="0"/>
              <a:t>, or</a:t>
            </a:r>
          </a:p>
          <a:p>
            <a:pPr lvl="1"/>
            <a:r>
              <a:rPr lang="en-US" dirty="0" smtClean="0"/>
              <a:t>Entirely in right </a:t>
            </a:r>
            <a:r>
              <a:rPr lang="en-US" dirty="0" err="1" smtClean="0"/>
              <a:t>subarray</a:t>
            </a:r>
            <a:r>
              <a:rPr lang="en-US" dirty="0" smtClean="0"/>
              <a:t>, or</a:t>
            </a:r>
          </a:p>
          <a:p>
            <a:pPr lvl="1"/>
            <a:r>
              <a:rPr lang="en-US" dirty="0" smtClean="0"/>
              <a:t>crossing the midpoint, some part lie in left </a:t>
            </a:r>
            <a:r>
              <a:rPr lang="en-US" dirty="0" err="1" smtClean="0"/>
              <a:t>subarray</a:t>
            </a:r>
            <a:r>
              <a:rPr lang="en-US" dirty="0" smtClean="0"/>
              <a:t> and the remaining in right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97502" y="2057400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85095" y="32004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51495" y="32004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984895" y="2174875"/>
          <a:ext cx="1925320" cy="339725"/>
        </p:xfrm>
        <a:graphic>
          <a:graphicData uri="http://schemas.openxmlformats.org/drawingml/2006/table">
            <a:tbl>
              <a:tblPr/>
              <a:tblGrid>
                <a:gridCol w="481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7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7695" y="3259137"/>
          <a:ext cx="962660" cy="339725"/>
        </p:xfrm>
        <a:graphic>
          <a:graphicData uri="http://schemas.openxmlformats.org/drawingml/2006/table">
            <a:tbl>
              <a:tblPr/>
              <a:tblGrid>
                <a:gridCol w="481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7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689235" y="3259137"/>
          <a:ext cx="962660" cy="339725"/>
        </p:xfrm>
        <a:graphic>
          <a:graphicData uri="http://schemas.openxmlformats.org/drawingml/2006/table">
            <a:tbl>
              <a:tblPr/>
              <a:tblGrid>
                <a:gridCol w="481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7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rot="5400000">
            <a:off x="1908695" y="2514600"/>
            <a:ext cx="68580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6200000" flipH="1">
            <a:off x="3356495" y="2514600"/>
            <a:ext cx="68580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24000" y="3733800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MSS =3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33800" y="3733800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MSS =6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53928" y="1600200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MSS =8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1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</a:t>
            </a:r>
            <a:r>
              <a:rPr lang="en-US" dirty="0" err="1" smtClean="0"/>
              <a:t>Subarray</a:t>
            </a:r>
            <a:r>
              <a:rPr lang="en-US" dirty="0" smtClean="0"/>
              <a:t>–divide &amp; conquer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343400"/>
            <a:ext cx="7467600" cy="2130552"/>
          </a:xfrm>
        </p:spPr>
        <p:txBody>
          <a:bodyPr>
            <a:normAutofit/>
          </a:bodyPr>
          <a:lstStyle/>
          <a:p>
            <a:r>
              <a:rPr lang="en-US" dirty="0" smtClean="0"/>
              <a:t>Combine the Solution.</a:t>
            </a:r>
          </a:p>
          <a:p>
            <a:pPr lvl="1"/>
            <a:r>
              <a:rPr lang="en-US" dirty="0" smtClean="0"/>
              <a:t>MSS of the whole array would be the biggest MSS among three(left, right an cross)</a:t>
            </a:r>
          </a:p>
          <a:p>
            <a:pPr lvl="1"/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984895" y="2174875"/>
          <a:ext cx="1925320" cy="339725"/>
        </p:xfrm>
        <a:graphic>
          <a:graphicData uri="http://schemas.openxmlformats.org/drawingml/2006/table">
            <a:tbl>
              <a:tblPr/>
              <a:tblGrid>
                <a:gridCol w="481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7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7695" y="3259137"/>
          <a:ext cx="962660" cy="339725"/>
        </p:xfrm>
        <a:graphic>
          <a:graphicData uri="http://schemas.openxmlformats.org/drawingml/2006/table">
            <a:tbl>
              <a:tblPr/>
              <a:tblGrid>
                <a:gridCol w="481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7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689235" y="3259137"/>
          <a:ext cx="962660" cy="339725"/>
        </p:xfrm>
        <a:graphic>
          <a:graphicData uri="http://schemas.openxmlformats.org/drawingml/2006/table">
            <a:tbl>
              <a:tblPr/>
              <a:tblGrid>
                <a:gridCol w="481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7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rot="5400000">
            <a:off x="1908695" y="2514600"/>
            <a:ext cx="68580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6200000" flipH="1">
            <a:off x="3356495" y="2514600"/>
            <a:ext cx="68580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24000" y="3733800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MSS =3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33800" y="3733800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MSS =6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53928" y="1600200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MSS =8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51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89" y="152400"/>
            <a:ext cx="7848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Maximum Subarray– </a:t>
            </a:r>
            <a:r>
              <a:rPr lang="en-US" dirty="0" smtClean="0">
                <a:solidFill>
                  <a:srgbClr val="FF0000"/>
                </a:solidFill>
              </a:rPr>
              <a:t>divide &amp; conquer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143000"/>
            <a:ext cx="882171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err="1"/>
              <a:t>int</a:t>
            </a:r>
            <a:r>
              <a:rPr lang="en-GB" sz="2400" dirty="0"/>
              <a:t> </a:t>
            </a:r>
            <a:r>
              <a:rPr lang="en-GB" sz="2400" b="1" dirty="0" err="1"/>
              <a:t>maxSubarraySum</a:t>
            </a:r>
            <a:r>
              <a:rPr lang="en-GB" sz="2400" b="1" dirty="0"/>
              <a:t> </a:t>
            </a:r>
            <a:r>
              <a:rPr lang="en-GB" sz="2400" dirty="0"/>
              <a:t>(</a:t>
            </a:r>
            <a:r>
              <a:rPr lang="en-GB" sz="2400" dirty="0" err="1"/>
              <a:t>int</a:t>
            </a:r>
            <a:r>
              <a:rPr lang="en-GB" sz="2400" dirty="0"/>
              <a:t> A[], </a:t>
            </a:r>
            <a:r>
              <a:rPr lang="en-GB" sz="2400" dirty="0" err="1"/>
              <a:t>int</a:t>
            </a:r>
            <a:r>
              <a:rPr lang="en-GB" sz="2400" dirty="0"/>
              <a:t> low, </a:t>
            </a:r>
            <a:r>
              <a:rPr lang="en-GB" sz="2400" dirty="0" err="1"/>
              <a:t>int</a:t>
            </a:r>
            <a:r>
              <a:rPr lang="en-GB" sz="2400" dirty="0"/>
              <a:t> high)</a:t>
            </a:r>
          </a:p>
          <a:p>
            <a:r>
              <a:rPr lang="en-GB" sz="2400" dirty="0"/>
              <a:t>{</a:t>
            </a:r>
          </a:p>
          <a:p>
            <a:r>
              <a:rPr lang="en-GB" sz="2400" dirty="0"/>
              <a:t>   if (low == high)</a:t>
            </a:r>
          </a:p>
          <a:p>
            <a:r>
              <a:rPr lang="en-GB" sz="2400" dirty="0"/>
              <a:t>      return A[low]</a:t>
            </a:r>
          </a:p>
          <a:p>
            <a:r>
              <a:rPr lang="en-GB" sz="2400" dirty="0"/>
              <a:t>  else</a:t>
            </a:r>
          </a:p>
          <a:p>
            <a:r>
              <a:rPr lang="en-GB" sz="2400" dirty="0"/>
              <a:t>     {</a:t>
            </a:r>
          </a:p>
          <a:p>
            <a:r>
              <a:rPr lang="en-GB" sz="2400" dirty="0"/>
              <a:t>      </a:t>
            </a:r>
            <a:r>
              <a:rPr lang="en-GB" sz="2400" dirty="0" err="1"/>
              <a:t>int</a:t>
            </a:r>
            <a:r>
              <a:rPr lang="en-GB" sz="2400" dirty="0"/>
              <a:t> mid = low + (high - low)/2</a:t>
            </a:r>
          </a:p>
          <a:p>
            <a:r>
              <a:rPr lang="en-GB" sz="2400" dirty="0"/>
              <a:t>      </a:t>
            </a:r>
            <a:r>
              <a:rPr lang="en-GB" sz="2400" dirty="0" err="1"/>
              <a:t>int</a:t>
            </a:r>
            <a:r>
              <a:rPr lang="en-GB" sz="2400" dirty="0"/>
              <a:t> </a:t>
            </a:r>
            <a:r>
              <a:rPr lang="en-GB" sz="2400" dirty="0" err="1"/>
              <a:t>left_sum</a:t>
            </a:r>
            <a:r>
              <a:rPr lang="en-GB" sz="2400" dirty="0"/>
              <a:t> = </a:t>
            </a:r>
            <a:r>
              <a:rPr lang="en-GB" sz="2400" dirty="0" err="1"/>
              <a:t>maxSubarraySum</a:t>
            </a:r>
            <a:r>
              <a:rPr lang="en-GB" sz="2400" dirty="0"/>
              <a:t> (A, low, mid)</a:t>
            </a:r>
          </a:p>
          <a:p>
            <a:r>
              <a:rPr lang="en-GB" sz="2400" dirty="0"/>
              <a:t>      </a:t>
            </a:r>
            <a:r>
              <a:rPr lang="en-GB" sz="2400" dirty="0" err="1"/>
              <a:t>int</a:t>
            </a:r>
            <a:r>
              <a:rPr lang="en-GB" sz="2400" dirty="0"/>
              <a:t> </a:t>
            </a:r>
            <a:r>
              <a:rPr lang="en-GB" sz="2400" dirty="0" err="1"/>
              <a:t>right_sum</a:t>
            </a:r>
            <a:r>
              <a:rPr lang="en-GB" sz="2400" dirty="0"/>
              <a:t> = </a:t>
            </a:r>
            <a:r>
              <a:rPr lang="en-GB" sz="2400" dirty="0" err="1"/>
              <a:t>maxSubarraySum</a:t>
            </a:r>
            <a:r>
              <a:rPr lang="en-GB" sz="2400" dirty="0"/>
              <a:t> (A, mid+1, high)</a:t>
            </a:r>
          </a:p>
          <a:p>
            <a:r>
              <a:rPr lang="en-GB" sz="2400" dirty="0"/>
              <a:t>      </a:t>
            </a:r>
            <a:r>
              <a:rPr lang="en-GB" sz="2400" dirty="0" err="1"/>
              <a:t>int</a:t>
            </a:r>
            <a:r>
              <a:rPr lang="en-GB" sz="2400" dirty="0"/>
              <a:t> </a:t>
            </a:r>
            <a:r>
              <a:rPr lang="en-GB" sz="2400" dirty="0" err="1"/>
              <a:t>crossing_Sum</a:t>
            </a:r>
            <a:r>
              <a:rPr lang="en-GB" sz="2400" dirty="0"/>
              <a:t> = </a:t>
            </a:r>
            <a:r>
              <a:rPr lang="en-GB" sz="2400" dirty="0" err="1"/>
              <a:t>maxCrossingSum</a:t>
            </a:r>
            <a:r>
              <a:rPr lang="en-GB" sz="2400" dirty="0"/>
              <a:t>(A, low, mid, high)</a:t>
            </a:r>
          </a:p>
          <a:p>
            <a:r>
              <a:rPr lang="en-GB" sz="2400" dirty="0"/>
              <a:t> </a:t>
            </a:r>
          </a:p>
          <a:p>
            <a:r>
              <a:rPr lang="en-GB" sz="2400" dirty="0"/>
              <a:t>      return max (</a:t>
            </a:r>
            <a:r>
              <a:rPr lang="en-GB" sz="2400" dirty="0" err="1"/>
              <a:t>left_sum</a:t>
            </a:r>
            <a:r>
              <a:rPr lang="en-GB" sz="2400" dirty="0"/>
              <a:t>, </a:t>
            </a:r>
            <a:r>
              <a:rPr lang="en-GB" sz="2400" dirty="0" err="1"/>
              <a:t>right_sum</a:t>
            </a:r>
            <a:r>
              <a:rPr lang="en-GB" sz="2400" dirty="0"/>
              <a:t>, </a:t>
            </a:r>
            <a:r>
              <a:rPr lang="en-GB" sz="2400" dirty="0" err="1"/>
              <a:t>crossing_Sum</a:t>
            </a:r>
            <a:r>
              <a:rPr lang="en-GB" sz="2400" dirty="0"/>
              <a:t>)</a:t>
            </a:r>
          </a:p>
          <a:p>
            <a:r>
              <a:rPr lang="en-GB" sz="2400" dirty="0"/>
              <a:t>     }</a:t>
            </a:r>
          </a:p>
          <a:p>
            <a:r>
              <a:rPr lang="en-GB" sz="2400" dirty="0"/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73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89" y="152400"/>
            <a:ext cx="7848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Maximum Subarray– </a:t>
            </a:r>
            <a:r>
              <a:rPr lang="en-US" dirty="0" smtClean="0">
                <a:solidFill>
                  <a:srgbClr val="FF0000"/>
                </a:solidFill>
              </a:rPr>
              <a:t>divide &amp; conquer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2289" y="652254"/>
            <a:ext cx="85344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/>
              <a:t>int</a:t>
            </a:r>
            <a:r>
              <a:rPr lang="en-GB" sz="2000" dirty="0"/>
              <a:t> </a:t>
            </a:r>
            <a:r>
              <a:rPr lang="en-GB" sz="2000" b="1" dirty="0" err="1" smtClean="0"/>
              <a:t>maxCrossingSum</a:t>
            </a:r>
            <a:r>
              <a:rPr lang="en-GB" sz="2000" dirty="0" smtClean="0"/>
              <a:t>(</a:t>
            </a:r>
            <a:r>
              <a:rPr lang="en-GB" sz="2000" dirty="0" err="1" smtClean="0"/>
              <a:t>int</a:t>
            </a:r>
            <a:r>
              <a:rPr lang="en-GB" sz="2000" dirty="0" smtClean="0"/>
              <a:t> </a:t>
            </a:r>
            <a:r>
              <a:rPr lang="en-GB" sz="2000" dirty="0"/>
              <a:t>A[], </a:t>
            </a:r>
            <a:r>
              <a:rPr lang="en-GB" sz="2000" dirty="0" err="1"/>
              <a:t>int</a:t>
            </a:r>
            <a:r>
              <a:rPr lang="en-GB" sz="2000" dirty="0"/>
              <a:t> l, </a:t>
            </a:r>
            <a:r>
              <a:rPr lang="en-GB" sz="2000" dirty="0" err="1"/>
              <a:t>int</a:t>
            </a:r>
            <a:r>
              <a:rPr lang="en-GB" sz="2000" dirty="0"/>
              <a:t> mid, </a:t>
            </a:r>
            <a:r>
              <a:rPr lang="en-GB" sz="2000" dirty="0" err="1"/>
              <a:t>int</a:t>
            </a:r>
            <a:r>
              <a:rPr lang="en-GB" sz="2000" dirty="0"/>
              <a:t> r)</a:t>
            </a:r>
          </a:p>
          <a:p>
            <a:r>
              <a:rPr lang="en-GB" sz="2000" dirty="0"/>
              <a:t>{</a:t>
            </a:r>
          </a:p>
          <a:p>
            <a:r>
              <a:rPr lang="en-GB" sz="2000" dirty="0"/>
              <a:t>  </a:t>
            </a:r>
            <a:r>
              <a:rPr lang="en-GB" sz="2000" dirty="0" err="1"/>
              <a:t>int</a:t>
            </a:r>
            <a:r>
              <a:rPr lang="en-GB" sz="2000" dirty="0"/>
              <a:t> sum = 0</a:t>
            </a:r>
          </a:p>
          <a:p>
            <a:r>
              <a:rPr lang="en-GB" sz="2000" dirty="0"/>
              <a:t>  </a:t>
            </a:r>
            <a:r>
              <a:rPr lang="en-GB" sz="2000" dirty="0" err="1"/>
              <a:t>int</a:t>
            </a:r>
            <a:r>
              <a:rPr lang="en-GB" sz="2000" dirty="0"/>
              <a:t> </a:t>
            </a:r>
            <a:r>
              <a:rPr lang="en-GB" sz="2000" dirty="0" err="1"/>
              <a:t>lsum</a:t>
            </a:r>
            <a:r>
              <a:rPr lang="en-GB" sz="2000" dirty="0"/>
              <a:t> = INT_MIN</a:t>
            </a:r>
          </a:p>
          <a:p>
            <a:r>
              <a:rPr lang="en-GB" sz="2000" dirty="0"/>
              <a:t>  for(</a:t>
            </a:r>
            <a:r>
              <a:rPr lang="en-GB" sz="2000" dirty="0" err="1"/>
              <a:t>i</a:t>
            </a:r>
            <a:r>
              <a:rPr lang="en-GB" sz="2000" dirty="0"/>
              <a:t> = mid to l)</a:t>
            </a:r>
          </a:p>
          <a:p>
            <a:r>
              <a:rPr lang="en-GB" sz="2000" dirty="0"/>
              <a:t>   {</a:t>
            </a:r>
          </a:p>
          <a:p>
            <a:r>
              <a:rPr lang="en-GB" sz="2000" dirty="0"/>
              <a:t>      sum = sum + A[</a:t>
            </a:r>
            <a:r>
              <a:rPr lang="en-GB" sz="2000" dirty="0" err="1"/>
              <a:t>i</a:t>
            </a:r>
            <a:r>
              <a:rPr lang="en-GB" sz="2000" dirty="0"/>
              <a:t>]</a:t>
            </a:r>
          </a:p>
          <a:p>
            <a:r>
              <a:rPr lang="en-GB" sz="2000" dirty="0"/>
              <a:t>      If (sum &gt; </a:t>
            </a:r>
            <a:r>
              <a:rPr lang="en-GB" sz="2000" dirty="0" err="1"/>
              <a:t>lsum</a:t>
            </a:r>
            <a:r>
              <a:rPr lang="en-GB" sz="2000" dirty="0"/>
              <a:t>)</a:t>
            </a:r>
          </a:p>
          <a:p>
            <a:r>
              <a:rPr lang="en-GB" sz="2000" dirty="0"/>
              <a:t>      </a:t>
            </a:r>
            <a:r>
              <a:rPr lang="en-GB" sz="2000" dirty="0" err="1"/>
              <a:t>lsum</a:t>
            </a:r>
            <a:r>
              <a:rPr lang="en-GB" sz="2000" dirty="0"/>
              <a:t> = sum</a:t>
            </a:r>
          </a:p>
          <a:p>
            <a:r>
              <a:rPr lang="en-GB" sz="2000" dirty="0"/>
              <a:t>   }</a:t>
            </a:r>
          </a:p>
          <a:p>
            <a:r>
              <a:rPr lang="en-GB" sz="2000" dirty="0"/>
              <a:t>  sum = 0</a:t>
            </a:r>
          </a:p>
          <a:p>
            <a:r>
              <a:rPr lang="en-GB" sz="2000" dirty="0"/>
              <a:t>  </a:t>
            </a:r>
            <a:r>
              <a:rPr lang="en-GB" sz="2000" dirty="0" err="1"/>
              <a:t>int</a:t>
            </a:r>
            <a:r>
              <a:rPr lang="en-GB" sz="2000" dirty="0"/>
              <a:t> </a:t>
            </a:r>
            <a:r>
              <a:rPr lang="en-GB" sz="2000" dirty="0" err="1"/>
              <a:t>rsum</a:t>
            </a:r>
            <a:r>
              <a:rPr lang="en-GB" sz="2000" dirty="0"/>
              <a:t> = INT_MIN</a:t>
            </a:r>
          </a:p>
          <a:p>
            <a:r>
              <a:rPr lang="en-GB" sz="2000" dirty="0"/>
              <a:t>  for(</a:t>
            </a:r>
            <a:r>
              <a:rPr lang="en-GB" sz="2000" dirty="0" err="1"/>
              <a:t>i</a:t>
            </a:r>
            <a:r>
              <a:rPr lang="en-GB" sz="2000" dirty="0"/>
              <a:t> = mid+1 to r)</a:t>
            </a:r>
          </a:p>
          <a:p>
            <a:r>
              <a:rPr lang="en-GB" sz="2000" dirty="0"/>
              <a:t>   {</a:t>
            </a:r>
          </a:p>
          <a:p>
            <a:r>
              <a:rPr lang="en-GB" sz="2000" dirty="0"/>
              <a:t>      sum = sum + A[</a:t>
            </a:r>
            <a:r>
              <a:rPr lang="en-GB" sz="2000" dirty="0" err="1"/>
              <a:t>i</a:t>
            </a:r>
            <a:r>
              <a:rPr lang="en-GB" sz="2000" dirty="0"/>
              <a:t>]</a:t>
            </a:r>
          </a:p>
          <a:p>
            <a:r>
              <a:rPr lang="en-GB" sz="2000" dirty="0"/>
              <a:t>      If (sum &gt; </a:t>
            </a:r>
            <a:r>
              <a:rPr lang="en-GB" sz="2000" dirty="0" err="1"/>
              <a:t>rsum</a:t>
            </a:r>
            <a:r>
              <a:rPr lang="en-GB" sz="2000" dirty="0"/>
              <a:t>)</a:t>
            </a:r>
          </a:p>
          <a:p>
            <a:r>
              <a:rPr lang="en-GB" sz="2000" dirty="0"/>
              <a:t>      </a:t>
            </a:r>
            <a:r>
              <a:rPr lang="en-GB" sz="2000" dirty="0" err="1"/>
              <a:t>rsum</a:t>
            </a:r>
            <a:r>
              <a:rPr lang="en-GB" sz="2000" dirty="0"/>
              <a:t> = sum</a:t>
            </a:r>
          </a:p>
          <a:p>
            <a:r>
              <a:rPr lang="en-GB" sz="2000" dirty="0"/>
              <a:t>   }</a:t>
            </a:r>
          </a:p>
          <a:p>
            <a:r>
              <a:rPr lang="en-GB" sz="2000" dirty="0"/>
              <a:t>return (</a:t>
            </a:r>
            <a:r>
              <a:rPr lang="en-GB" sz="2000" dirty="0" err="1"/>
              <a:t>lsum</a:t>
            </a:r>
            <a:r>
              <a:rPr lang="en-GB" sz="2000" dirty="0"/>
              <a:t> + </a:t>
            </a:r>
            <a:r>
              <a:rPr lang="en-GB" sz="2000" dirty="0" err="1"/>
              <a:t>rsum</a:t>
            </a:r>
            <a:r>
              <a:rPr lang="en-GB" sz="2000" dirty="0"/>
              <a:t>)</a:t>
            </a:r>
          </a:p>
          <a:p>
            <a:r>
              <a:rPr lang="en-GB" sz="2000" dirty="0"/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52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Subarray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828800"/>
            <a:ext cx="8229600" cy="3927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3000"/>
              </a:spcBef>
              <a:spcAft>
                <a:spcPts val="0"/>
              </a:spcAft>
            </a:pPr>
            <a:r>
              <a:rPr lang="en-GB" sz="2800" b="1" dirty="0">
                <a:solidFill>
                  <a:srgbClr val="333333"/>
                </a:solidFill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Efficient solutions</a:t>
            </a:r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pc="10" dirty="0" smtClean="0">
                <a:solidFill>
                  <a:srgbClr val="333333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Five </a:t>
            </a:r>
            <a:r>
              <a:rPr lang="en-GB" spc="10" dirty="0">
                <a:solidFill>
                  <a:srgbClr val="333333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solutions for this problem:-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2000" spc="10" dirty="0">
                <a:solidFill>
                  <a:srgbClr val="009900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Brute force approach I : Using 3 nested loops</a:t>
            </a:r>
            <a:endParaRPr lang="en-GB" sz="1600" dirty="0">
              <a:solidFill>
                <a:srgbClr val="0099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2000" spc="10" dirty="0">
                <a:solidFill>
                  <a:srgbClr val="009900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Brute force approach II : Using 2 nested loops</a:t>
            </a:r>
            <a:endParaRPr lang="en-GB" sz="1600" dirty="0">
              <a:solidFill>
                <a:srgbClr val="0099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2000" spc="10" dirty="0">
                <a:solidFill>
                  <a:srgbClr val="009900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Divide and Conquer approach : Similar to merge sort</a:t>
            </a:r>
            <a:endParaRPr lang="en-GB" sz="1600" dirty="0">
              <a:solidFill>
                <a:srgbClr val="0099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2000" spc="10" dirty="0">
                <a:solidFill>
                  <a:srgbClr val="333333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Dynamic Programming Approach I : Using an auxiliary array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2000" spc="10" dirty="0">
                <a:solidFill>
                  <a:srgbClr val="333333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Dynamic Programming Approach II : </a:t>
            </a:r>
            <a:r>
              <a:rPr lang="en-GB" sz="2000" spc="10" dirty="0" err="1">
                <a:solidFill>
                  <a:srgbClr val="333333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Kadanes's</a:t>
            </a:r>
            <a:r>
              <a:rPr lang="en-GB" sz="2000" spc="10" dirty="0">
                <a:solidFill>
                  <a:srgbClr val="333333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9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442CBDB-4699-4E2B-80AF-540B19877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63" y="1371600"/>
            <a:ext cx="4829696" cy="23431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C8A73A-14F4-43C6-8E31-9819981E0325}"/>
              </a:ext>
            </a:extLst>
          </p:cNvPr>
          <p:cNvSpPr txBox="1"/>
          <p:nvPr/>
        </p:nvSpPr>
        <p:spPr bwMode="auto">
          <a:xfrm>
            <a:off x="2086235" y="4171952"/>
            <a:ext cx="5343525" cy="1107996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Thanks to All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6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AA Divide and Conquer Introduction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838200"/>
            <a:ext cx="6778651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Divide and Conquer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84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Maximum </a:t>
            </a:r>
            <a:r>
              <a:rPr lang="en-US" dirty="0" err="1" smtClean="0">
                <a:solidFill>
                  <a:srgbClr val="FF0000"/>
                </a:solidFill>
              </a:rPr>
              <a:t>Subarray</a:t>
            </a:r>
            <a:r>
              <a:rPr lang="en-US" dirty="0" smtClean="0">
                <a:solidFill>
                  <a:srgbClr val="FF0000"/>
                </a:solidFill>
              </a:rPr>
              <a:t> -Brute Force algorithm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487606" y="1508244"/>
          <a:ext cx="4724400" cy="660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2746783606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1315773369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4241918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13527042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 smtClean="0"/>
                        <a:t>3</a:t>
                      </a:r>
                      <a:endParaRPr lang="en-GB" sz="3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 smtClean="0"/>
                        <a:t>-1</a:t>
                      </a:r>
                      <a:endParaRPr lang="en-GB" sz="3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 smtClean="0"/>
                        <a:t>6</a:t>
                      </a:r>
                      <a:endParaRPr lang="en-GB" sz="3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 smtClean="0"/>
                        <a:t>-2</a:t>
                      </a:r>
                      <a:endParaRPr lang="en-GB" sz="3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4306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487606" y="2776182"/>
          <a:ext cx="1181100" cy="660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2746783606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 smtClean="0"/>
                        <a:t>3</a:t>
                      </a:r>
                      <a:endParaRPr lang="en-GB" sz="3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43060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487606" y="3704988"/>
          <a:ext cx="2362200" cy="660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2746783606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1315773369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GB" sz="3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GB" sz="3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GB" sz="3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kumimoji="0" lang="en-GB" sz="3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43060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487606" y="5867400"/>
          <a:ext cx="4724400" cy="660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2746783606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1315773369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4241918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13527042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GB" sz="3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GB" sz="3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GB" sz="3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kumimoji="0" lang="en-GB" sz="3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GB" sz="3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en-GB" sz="3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GB" sz="3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  <a:endParaRPr kumimoji="0" lang="en-GB" sz="3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430606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1487606" y="4786194"/>
          <a:ext cx="3543300" cy="660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2746783606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1315773369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4241918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GB" sz="3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GB" sz="3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GB" sz="3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kumimoji="0" lang="en-GB" sz="3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GB" sz="3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en-GB" sz="3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430606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33400" y="277618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3400" y="370498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2027" y="5867400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3400" y="478619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4717" y="2282209"/>
            <a:ext cx="1282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</a:rPr>
              <a:t>SUM</a:t>
            </a:r>
            <a:endParaRPr lang="en-GB" sz="2800" dirty="0">
              <a:solidFill>
                <a:srgbClr val="C00000"/>
              </a:solidFill>
            </a:endParaRPr>
          </a:p>
        </p:txBody>
      </p:sp>
      <p:sp>
        <p:nvSpPr>
          <p:cNvPr id="16" name="Multiply 15"/>
          <p:cNvSpPr/>
          <p:nvPr/>
        </p:nvSpPr>
        <p:spPr>
          <a:xfrm>
            <a:off x="0" y="5555540"/>
            <a:ext cx="695514" cy="1208492"/>
          </a:xfrm>
          <a:prstGeom prst="mathMultiply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73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Maximum </a:t>
            </a:r>
            <a:r>
              <a:rPr lang="en-US" dirty="0" err="1" smtClean="0">
                <a:solidFill>
                  <a:srgbClr val="FF0000"/>
                </a:solidFill>
              </a:rPr>
              <a:t>Subarray</a:t>
            </a:r>
            <a:r>
              <a:rPr lang="en-US" dirty="0" smtClean="0">
                <a:solidFill>
                  <a:srgbClr val="FF0000"/>
                </a:solidFill>
              </a:rPr>
              <a:t> -Brute Force algorithm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5951" y="1600200"/>
            <a:ext cx="5943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/>
              <a:t>int</a:t>
            </a:r>
            <a:r>
              <a:rPr lang="en-GB" sz="2000" dirty="0"/>
              <a:t> </a:t>
            </a:r>
            <a:r>
              <a:rPr lang="en-GB" sz="2000" dirty="0" err="1"/>
              <a:t>maxSubarraySum</a:t>
            </a:r>
            <a:r>
              <a:rPr lang="en-GB" sz="2000" dirty="0"/>
              <a:t> ( </a:t>
            </a:r>
            <a:r>
              <a:rPr lang="en-GB" sz="2000" dirty="0" err="1"/>
              <a:t>int</a:t>
            </a:r>
            <a:r>
              <a:rPr lang="en-GB" sz="2000" dirty="0"/>
              <a:t> A [] , </a:t>
            </a:r>
            <a:r>
              <a:rPr lang="en-GB" sz="2000" dirty="0" err="1"/>
              <a:t>int</a:t>
            </a:r>
            <a:r>
              <a:rPr lang="en-GB" sz="2000" dirty="0"/>
              <a:t> n)</a:t>
            </a:r>
          </a:p>
          <a:p>
            <a:r>
              <a:rPr lang="en-GB" sz="2000" dirty="0"/>
              <a:t>{</a:t>
            </a:r>
          </a:p>
          <a:p>
            <a:r>
              <a:rPr lang="en-GB" sz="2000" dirty="0"/>
              <a:t>    </a:t>
            </a:r>
            <a:r>
              <a:rPr lang="en-GB" sz="2000" dirty="0" err="1"/>
              <a:t>int</a:t>
            </a:r>
            <a:r>
              <a:rPr lang="en-GB" sz="2000" dirty="0"/>
              <a:t> </a:t>
            </a:r>
            <a:r>
              <a:rPr lang="en-GB" sz="2000" dirty="0" err="1"/>
              <a:t>max_sum</a:t>
            </a:r>
            <a:r>
              <a:rPr lang="en-GB" sz="2000" dirty="0"/>
              <a:t> = 0</a:t>
            </a:r>
          </a:p>
          <a:p>
            <a:r>
              <a:rPr lang="en-GB" sz="2000" dirty="0"/>
              <a:t>    for(</a:t>
            </a:r>
            <a:r>
              <a:rPr lang="en-GB" sz="2000" dirty="0" err="1"/>
              <a:t>i</a:t>
            </a:r>
            <a:r>
              <a:rPr lang="en-GB" sz="2000" dirty="0"/>
              <a:t> = 0 to n-1)</a:t>
            </a:r>
          </a:p>
          <a:p>
            <a:r>
              <a:rPr lang="en-GB" sz="2000" dirty="0"/>
              <a:t>    {</a:t>
            </a:r>
          </a:p>
          <a:p>
            <a:r>
              <a:rPr lang="en-GB" sz="2000" dirty="0"/>
              <a:t>       for(j = </a:t>
            </a:r>
            <a:r>
              <a:rPr lang="en-GB" sz="2000" dirty="0" err="1"/>
              <a:t>i</a:t>
            </a:r>
            <a:r>
              <a:rPr lang="en-GB" sz="2000" dirty="0"/>
              <a:t> to n-1) </a:t>
            </a:r>
          </a:p>
          <a:p>
            <a:r>
              <a:rPr lang="en-GB" sz="2000" dirty="0"/>
              <a:t>       {  </a:t>
            </a:r>
          </a:p>
          <a:p>
            <a:r>
              <a:rPr lang="en-GB" sz="2000" dirty="0"/>
              <a:t>          </a:t>
            </a:r>
            <a:r>
              <a:rPr lang="en-GB" sz="2000" dirty="0" err="1"/>
              <a:t>int</a:t>
            </a:r>
            <a:r>
              <a:rPr lang="en-GB" sz="2000" dirty="0"/>
              <a:t> sum = 0</a:t>
            </a:r>
          </a:p>
          <a:p>
            <a:r>
              <a:rPr lang="en-GB" sz="2000" dirty="0"/>
              <a:t>          for(k = </a:t>
            </a:r>
            <a:r>
              <a:rPr lang="en-GB" sz="2000" dirty="0" err="1"/>
              <a:t>i</a:t>
            </a:r>
            <a:r>
              <a:rPr lang="en-GB" sz="2000" dirty="0"/>
              <a:t> to j)</a:t>
            </a:r>
          </a:p>
          <a:p>
            <a:r>
              <a:rPr lang="en-GB" sz="2000" dirty="0"/>
              <a:t>             sum = sum + A[k]</a:t>
            </a:r>
          </a:p>
          <a:p>
            <a:r>
              <a:rPr lang="en-GB" sz="2000" dirty="0"/>
              <a:t>          if(sum &gt; </a:t>
            </a:r>
            <a:r>
              <a:rPr lang="en-GB" sz="2000" dirty="0" err="1"/>
              <a:t>max_sum</a:t>
            </a:r>
            <a:r>
              <a:rPr lang="en-GB" sz="2000" dirty="0"/>
              <a:t>)</a:t>
            </a:r>
          </a:p>
          <a:p>
            <a:r>
              <a:rPr lang="en-GB" sz="2000" dirty="0"/>
              <a:t>             </a:t>
            </a:r>
            <a:r>
              <a:rPr lang="en-GB" sz="2000" dirty="0" err="1"/>
              <a:t>max_sum</a:t>
            </a:r>
            <a:r>
              <a:rPr lang="en-GB" sz="2000" dirty="0"/>
              <a:t> = sum</a:t>
            </a:r>
          </a:p>
          <a:p>
            <a:r>
              <a:rPr lang="en-GB" sz="2000" dirty="0"/>
              <a:t>       }</a:t>
            </a:r>
          </a:p>
          <a:p>
            <a:r>
              <a:rPr lang="en-GB" sz="2000" dirty="0"/>
              <a:t>    } </a:t>
            </a:r>
          </a:p>
          <a:p>
            <a:r>
              <a:rPr lang="en-GB" sz="2000" dirty="0"/>
              <a:t>return </a:t>
            </a:r>
            <a:r>
              <a:rPr lang="en-GB" sz="2000" dirty="0" err="1"/>
              <a:t>max_sum</a:t>
            </a:r>
            <a:r>
              <a:rPr lang="en-GB" sz="2000" dirty="0"/>
              <a:t> </a:t>
            </a:r>
          </a:p>
          <a:p>
            <a:r>
              <a:rPr lang="en-GB" sz="2000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2590800" y="6366134"/>
            <a:ext cx="4572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rgbClr val="C00000"/>
                </a:solidFill>
              </a:rPr>
              <a:t>Time </a:t>
            </a:r>
            <a:r>
              <a:rPr lang="en-US" sz="2400" dirty="0">
                <a:solidFill>
                  <a:srgbClr val="C00000"/>
                </a:solidFill>
              </a:rPr>
              <a:t>Complexity - </a:t>
            </a:r>
            <a:r>
              <a:rPr lang="en-US" sz="2400" dirty="0" smtClean="0">
                <a:solidFill>
                  <a:srgbClr val="C00000"/>
                </a:solidFill>
              </a:rPr>
              <a:t>O(n</a:t>
            </a:r>
            <a:r>
              <a:rPr lang="en-US" sz="2400" baseline="30000" dirty="0" smtClean="0">
                <a:solidFill>
                  <a:srgbClr val="C00000"/>
                </a:solidFill>
              </a:rPr>
              <a:t>3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4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Maximum </a:t>
            </a:r>
            <a:r>
              <a:rPr lang="en-US" dirty="0" err="1" smtClean="0">
                <a:solidFill>
                  <a:srgbClr val="FF0000"/>
                </a:solidFill>
              </a:rPr>
              <a:t>Subarray</a:t>
            </a:r>
            <a:r>
              <a:rPr lang="en-US" dirty="0" smtClean="0">
                <a:solidFill>
                  <a:srgbClr val="FF0000"/>
                </a:solidFill>
              </a:rPr>
              <a:t> -Brute Force algorithm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487606" y="1508244"/>
          <a:ext cx="4724400" cy="660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2746783606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1315773369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4241918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13527042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 smtClean="0"/>
                        <a:t>3</a:t>
                      </a:r>
                      <a:endParaRPr lang="en-GB" sz="3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 smtClean="0"/>
                        <a:t>-1</a:t>
                      </a:r>
                      <a:endParaRPr lang="en-GB" sz="3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 smtClean="0"/>
                        <a:t>6</a:t>
                      </a:r>
                      <a:endParaRPr lang="en-GB" sz="3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 smtClean="0"/>
                        <a:t>-2</a:t>
                      </a:r>
                      <a:endParaRPr lang="en-GB" sz="36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4306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487606" y="2776182"/>
          <a:ext cx="1181100" cy="660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2746783606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 smtClean="0"/>
                        <a:t>3</a:t>
                      </a:r>
                      <a:endParaRPr lang="en-GB" sz="3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43060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487606" y="3704988"/>
          <a:ext cx="2362200" cy="660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2746783606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1315773369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GB" sz="3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GB" sz="3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kumimoji="0" lang="en-GB" sz="3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43060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487606" y="5867400"/>
          <a:ext cx="4724400" cy="660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543300">
                  <a:extLst>
                    <a:ext uri="{9D8B030D-6E8A-4147-A177-3AD203B41FA5}">
                      <a16:colId xmlns:a16="http://schemas.microsoft.com/office/drawing/2014/main" val="2746783606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13527042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GB" sz="36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GB" sz="3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  <a:endParaRPr kumimoji="0" lang="en-GB" sz="3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430606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1487606" y="4786194"/>
          <a:ext cx="3543300" cy="660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746783606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4241918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GB" sz="36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GB" sz="3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en-GB" sz="3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430606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33400" y="277618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3400" y="370498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 smtClean="0">
                <a:solidFill>
                  <a:srgbClr val="C00000"/>
                </a:solidFill>
              </a:rPr>
              <a:t>2</a:t>
            </a:r>
            <a:endParaRPr lang="en-GB" sz="3200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2027" y="5867400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3400" y="478619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4717" y="2282209"/>
            <a:ext cx="1282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rgbClr val="C00000"/>
                </a:solidFill>
              </a:rPr>
              <a:t>SUM</a:t>
            </a:r>
            <a:endParaRPr lang="en-GB" sz="2800" dirty="0">
              <a:solidFill>
                <a:srgbClr val="C0000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945692" y="3131999"/>
            <a:ext cx="541914" cy="609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45692" y="4204971"/>
            <a:ext cx="541914" cy="609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911604" y="5224060"/>
            <a:ext cx="541914" cy="609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808947" y="367420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smtClean="0">
                <a:solidFill>
                  <a:srgbClr val="C00000"/>
                </a:solidFill>
              </a:rPr>
              <a:t>3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28472" y="4814571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 smtClean="0">
                <a:solidFill>
                  <a:srgbClr val="C00000"/>
                </a:solidFill>
              </a:rPr>
              <a:t>2</a:t>
            </a:r>
            <a:endParaRPr lang="en-GB" sz="3200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92556" y="5867399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21" name="Multiply 20"/>
          <p:cNvSpPr/>
          <p:nvPr/>
        </p:nvSpPr>
        <p:spPr>
          <a:xfrm>
            <a:off x="0" y="5555540"/>
            <a:ext cx="695514" cy="1208492"/>
          </a:xfrm>
          <a:prstGeom prst="mathMultiply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09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5" grpId="0"/>
      <p:bldP spid="19" grpId="0"/>
      <p:bldP spid="20" grpId="0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Maximum Subarray –Improvised Brute Force algorithm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69828" y="6333712"/>
            <a:ext cx="3159968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C00000"/>
                </a:solidFill>
              </a:rPr>
              <a:t>Time Complexity - </a:t>
            </a:r>
            <a:r>
              <a:rPr lang="en-US" sz="2400" dirty="0" smtClean="0">
                <a:solidFill>
                  <a:srgbClr val="C00000"/>
                </a:solidFill>
              </a:rPr>
              <a:t>O(n</a:t>
            </a:r>
            <a:r>
              <a:rPr lang="en-US" sz="2400" baseline="30000" dirty="0" smtClean="0">
                <a:solidFill>
                  <a:srgbClr val="C00000"/>
                </a:solidFill>
              </a:rPr>
              <a:t>2</a:t>
            </a:r>
            <a:r>
              <a:rPr lang="en-US" sz="2400" dirty="0" smtClean="0">
                <a:solidFill>
                  <a:srgbClr val="C00000"/>
                </a:solidFill>
              </a:rPr>
              <a:t>)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1738275"/>
            <a:ext cx="555497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/>
              <a:t>int</a:t>
            </a:r>
            <a:r>
              <a:rPr lang="en-GB" sz="2000" dirty="0"/>
              <a:t> </a:t>
            </a:r>
            <a:r>
              <a:rPr lang="en-GB" sz="2000" dirty="0" err="1"/>
              <a:t>max_Subarray_Sum</a:t>
            </a:r>
            <a:r>
              <a:rPr lang="en-GB" sz="2000" dirty="0"/>
              <a:t> ( </a:t>
            </a:r>
            <a:r>
              <a:rPr lang="en-GB" sz="2000" dirty="0" err="1"/>
              <a:t>int</a:t>
            </a:r>
            <a:r>
              <a:rPr lang="en-GB" sz="2000" dirty="0"/>
              <a:t> A[] , </a:t>
            </a:r>
            <a:r>
              <a:rPr lang="en-GB" sz="2000" dirty="0" err="1"/>
              <a:t>int</a:t>
            </a:r>
            <a:r>
              <a:rPr lang="en-GB" sz="2000" dirty="0"/>
              <a:t> n)</a:t>
            </a:r>
          </a:p>
          <a:p>
            <a:r>
              <a:rPr lang="en-GB" sz="2000" dirty="0"/>
              <a:t>{</a:t>
            </a:r>
          </a:p>
          <a:p>
            <a:r>
              <a:rPr lang="en-GB" sz="2000" dirty="0"/>
              <a:t>    </a:t>
            </a:r>
            <a:r>
              <a:rPr lang="en-GB" sz="2000" dirty="0" err="1"/>
              <a:t>int</a:t>
            </a:r>
            <a:r>
              <a:rPr lang="en-GB" sz="2000" dirty="0"/>
              <a:t> </a:t>
            </a:r>
            <a:r>
              <a:rPr lang="en-GB" sz="2000" dirty="0" err="1"/>
              <a:t>max_sum</a:t>
            </a:r>
            <a:r>
              <a:rPr lang="en-GB" sz="2000" dirty="0"/>
              <a:t> = 0</a:t>
            </a:r>
          </a:p>
          <a:p>
            <a:r>
              <a:rPr lang="en-GB" sz="2000" dirty="0"/>
              <a:t>    for ( </a:t>
            </a:r>
            <a:r>
              <a:rPr lang="en-GB" sz="2000" dirty="0" err="1"/>
              <a:t>i</a:t>
            </a:r>
            <a:r>
              <a:rPr lang="en-GB" sz="2000" dirty="0"/>
              <a:t> = 0 to n-1)</a:t>
            </a:r>
          </a:p>
          <a:p>
            <a:r>
              <a:rPr lang="en-GB" sz="2000" dirty="0"/>
              <a:t>    {   </a:t>
            </a:r>
          </a:p>
          <a:p>
            <a:r>
              <a:rPr lang="en-GB" sz="2000" dirty="0"/>
              <a:t>       sum=0</a:t>
            </a:r>
          </a:p>
          <a:p>
            <a:r>
              <a:rPr lang="en-GB" sz="2000" dirty="0"/>
              <a:t>       for( j = </a:t>
            </a:r>
            <a:r>
              <a:rPr lang="en-GB" sz="2000" dirty="0" err="1"/>
              <a:t>i</a:t>
            </a:r>
            <a:r>
              <a:rPr lang="en-GB" sz="2000" dirty="0"/>
              <a:t> to n-1) </a:t>
            </a:r>
          </a:p>
          <a:p>
            <a:r>
              <a:rPr lang="en-GB" sz="2000" dirty="0"/>
              <a:t>       {  </a:t>
            </a:r>
          </a:p>
          <a:p>
            <a:r>
              <a:rPr lang="en-GB" sz="2000" dirty="0"/>
              <a:t>         sum = sum +  A[j]</a:t>
            </a:r>
          </a:p>
          <a:p>
            <a:r>
              <a:rPr lang="en-GB" sz="2000" dirty="0"/>
              <a:t>         if (sum &gt; </a:t>
            </a:r>
            <a:r>
              <a:rPr lang="en-GB" sz="2000" dirty="0" err="1"/>
              <a:t>max_sum</a:t>
            </a:r>
            <a:r>
              <a:rPr lang="en-GB" sz="2000" dirty="0"/>
              <a:t>)</a:t>
            </a:r>
          </a:p>
          <a:p>
            <a:r>
              <a:rPr lang="en-GB" sz="2000" dirty="0"/>
              <a:t>             </a:t>
            </a:r>
            <a:r>
              <a:rPr lang="en-GB" sz="2000" dirty="0" err="1"/>
              <a:t>max_sum</a:t>
            </a:r>
            <a:r>
              <a:rPr lang="en-GB" sz="2000" dirty="0"/>
              <a:t> = sum</a:t>
            </a:r>
          </a:p>
          <a:p>
            <a:r>
              <a:rPr lang="en-GB" sz="2000" dirty="0"/>
              <a:t>        }</a:t>
            </a:r>
          </a:p>
          <a:p>
            <a:r>
              <a:rPr lang="en-GB" sz="2000" dirty="0"/>
              <a:t>    }</a:t>
            </a:r>
          </a:p>
          <a:p>
            <a:r>
              <a:rPr lang="en-GB" sz="2000" dirty="0" err="1"/>
              <a:t>retun</a:t>
            </a:r>
            <a:r>
              <a:rPr lang="en-GB" sz="2000" dirty="0"/>
              <a:t> </a:t>
            </a:r>
            <a:r>
              <a:rPr lang="en-GB" sz="2000" dirty="0" err="1"/>
              <a:t>max_sum</a:t>
            </a:r>
            <a:endParaRPr lang="en-GB" sz="2000" dirty="0"/>
          </a:p>
          <a:p>
            <a:r>
              <a:rPr lang="en-GB" sz="2000" dirty="0"/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46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528" y="228600"/>
            <a:ext cx="8348272" cy="1096962"/>
          </a:xfrm>
        </p:spPr>
        <p:txBody>
          <a:bodyPr>
            <a:noAutofit/>
          </a:bodyPr>
          <a:lstStyle/>
          <a:p>
            <a:r>
              <a:rPr lang="en-US" sz="3200" dirty="0" smtClean="0"/>
              <a:t>Maximum Subarray– 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49774" y="2309090"/>
            <a:ext cx="6400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just"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rgbClr val="333333"/>
                </a:solidFill>
                <a:latin typeface="PT Serif"/>
              </a:rPr>
              <a:t>Is it necessary to iterate the inner loop until the end? </a:t>
            </a:r>
            <a:endParaRPr lang="en-GB" sz="2800" dirty="0" smtClean="0">
              <a:solidFill>
                <a:srgbClr val="333333"/>
              </a:solidFill>
              <a:latin typeface="PT Serif"/>
            </a:endParaRPr>
          </a:p>
          <a:p>
            <a:pPr marL="742950" indent="-742950" algn="just">
              <a:buFont typeface="Wingdings" panose="05000000000000000000" pitchFamily="2" charset="2"/>
              <a:buChar char="Ø"/>
            </a:pPr>
            <a:endParaRPr lang="en-GB" sz="2800" dirty="0" smtClean="0">
              <a:solidFill>
                <a:srgbClr val="333333"/>
              </a:solidFill>
              <a:latin typeface="PT Serif"/>
            </a:endParaRPr>
          </a:p>
          <a:p>
            <a:pPr marL="742950" indent="-74295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solidFill>
                  <a:srgbClr val="333333"/>
                </a:solidFill>
                <a:latin typeface="PT Serif"/>
              </a:rPr>
              <a:t>Could </a:t>
            </a:r>
            <a:r>
              <a:rPr lang="en-GB" sz="2800" dirty="0">
                <a:solidFill>
                  <a:srgbClr val="333333"/>
                </a:solidFill>
                <a:latin typeface="PT Serif"/>
              </a:rPr>
              <a:t>we </a:t>
            </a:r>
            <a:r>
              <a:rPr lang="en-GB" sz="2800" dirty="0">
                <a:solidFill>
                  <a:srgbClr val="00B0F0"/>
                </a:solidFill>
                <a:latin typeface="PT Serif"/>
              </a:rPr>
              <a:t>determine a definitive point</a:t>
            </a:r>
            <a:r>
              <a:rPr lang="en-GB" sz="2800" dirty="0">
                <a:solidFill>
                  <a:srgbClr val="333333"/>
                </a:solidFill>
                <a:latin typeface="PT Serif"/>
              </a:rPr>
              <a:t>, iterating past which </a:t>
            </a:r>
            <a:r>
              <a:rPr lang="en-GB" sz="2800" dirty="0">
                <a:solidFill>
                  <a:srgbClr val="00B050"/>
                </a:solidFill>
                <a:latin typeface="PT Serif"/>
              </a:rPr>
              <a:t>wouldn’t lead to the correct answer</a:t>
            </a:r>
            <a:r>
              <a:rPr lang="en-GB" sz="2800" dirty="0">
                <a:solidFill>
                  <a:srgbClr val="333333"/>
                </a:solidFill>
                <a:latin typeface="PT Serif"/>
              </a:rPr>
              <a:t>?</a:t>
            </a:r>
            <a:endParaRPr lang="en-GB" sz="2800" b="0" i="0" dirty="0">
              <a:solidFill>
                <a:srgbClr val="333333"/>
              </a:solidFill>
              <a:effectLst/>
              <a:latin typeface="PT Serif"/>
            </a:endParaRPr>
          </a:p>
        </p:txBody>
      </p:sp>
      <p:pic>
        <p:nvPicPr>
          <p:cNvPr id="5" name="Picture 2" descr="Logical GIFs - Get the best gif on GIFER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8350"/>
            <a:ext cx="3479482" cy="579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95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/>
          <a:lstStyle/>
          <a:p>
            <a:r>
              <a:rPr lang="en-US" dirty="0" smtClean="0"/>
              <a:t>Maximum Subarray– </a:t>
            </a:r>
            <a:r>
              <a:rPr lang="en-US" dirty="0" smtClean="0">
                <a:solidFill>
                  <a:srgbClr val="FF0000"/>
                </a:solidFill>
              </a:rPr>
              <a:t>divide &amp; conquer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720840"/>
            <a:ext cx="80772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GB" sz="2800" dirty="0"/>
              <a:t>You could divide the array into two equal parts and then recursively find the maximum subarray sum of the left part and the right part. </a:t>
            </a:r>
            <a:endParaRPr lang="en-GB" sz="2800" dirty="0" smtClean="0"/>
          </a:p>
          <a:p>
            <a:pPr algn="just" fontAlgn="base"/>
            <a:endParaRPr lang="en-GB" sz="2800" dirty="0"/>
          </a:p>
          <a:p>
            <a:pPr algn="just" fontAlgn="base"/>
            <a:r>
              <a:rPr lang="en-GB" sz="2800" dirty="0" smtClean="0"/>
              <a:t>But </a:t>
            </a:r>
            <a:r>
              <a:rPr lang="en-GB" sz="2800" dirty="0"/>
              <a:t>what if the actual subarray with maximum sum is formed of some elements from the left and some elements from the right?</a:t>
            </a:r>
            <a:endParaRPr lang="en-GB" sz="3200" b="0" i="0" dirty="0">
              <a:effectLst/>
              <a:latin typeface="urw-di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26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/>
          <a:lstStyle/>
          <a:p>
            <a:r>
              <a:rPr lang="en-US" dirty="0" smtClean="0"/>
              <a:t>Maximum Subarray– </a:t>
            </a:r>
            <a:r>
              <a:rPr lang="en-US" dirty="0" smtClean="0">
                <a:solidFill>
                  <a:srgbClr val="FF0000"/>
                </a:solidFill>
              </a:rPr>
              <a:t>divide &amp; conquer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676400"/>
            <a:ext cx="8686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The sub-array we’re looking for can be in only one of three places</a:t>
            </a:r>
            <a:r>
              <a:rPr lang="en-GB" sz="2400" dirty="0" smtClean="0"/>
              <a:t>:</a:t>
            </a:r>
          </a:p>
          <a:p>
            <a:endParaRPr lang="en-GB" sz="2400" dirty="0"/>
          </a:p>
          <a:p>
            <a:pPr marL="914400" lvl="1" indent="-457200">
              <a:buFont typeface="+mj-lt"/>
              <a:buAutoNum type="arabicPeriod"/>
            </a:pPr>
            <a:r>
              <a:rPr lang="en-GB" sz="2400" dirty="0"/>
              <a:t>On the </a:t>
            </a:r>
            <a:r>
              <a:rPr lang="en-GB" sz="2400" b="1" dirty="0">
                <a:solidFill>
                  <a:srgbClr val="00B050"/>
                </a:solidFill>
              </a:rPr>
              <a:t>left part </a:t>
            </a:r>
            <a:r>
              <a:rPr lang="en-GB" sz="2400" dirty="0"/>
              <a:t>of the array </a:t>
            </a:r>
            <a:r>
              <a:rPr lang="en-GB" sz="2000" dirty="0"/>
              <a:t>(between 0 and the mid)</a:t>
            </a:r>
            <a:endParaRPr lang="en-GB" sz="2400" dirty="0"/>
          </a:p>
          <a:p>
            <a:pPr marL="914400" lvl="1" indent="-457200">
              <a:buFont typeface="+mj-lt"/>
              <a:buAutoNum type="arabicPeriod"/>
            </a:pPr>
            <a:r>
              <a:rPr lang="en-GB" sz="2400" dirty="0"/>
              <a:t>On the </a:t>
            </a:r>
            <a:r>
              <a:rPr lang="en-GB" sz="2400" dirty="0">
                <a:solidFill>
                  <a:srgbClr val="FF0000"/>
                </a:solidFill>
              </a:rPr>
              <a:t>right part </a:t>
            </a:r>
            <a:r>
              <a:rPr lang="en-GB" sz="2400" dirty="0"/>
              <a:t>of the array </a:t>
            </a:r>
            <a:r>
              <a:rPr lang="en-GB" sz="1600" dirty="0"/>
              <a:t>(between the mid + 1 and the end)</a:t>
            </a:r>
            <a:endParaRPr lang="en-GB" sz="2400" dirty="0"/>
          </a:p>
          <a:p>
            <a:pPr marL="914400" lvl="1" indent="-457200">
              <a:buFont typeface="+mj-lt"/>
              <a:buAutoNum type="arabicPeriod"/>
            </a:pPr>
            <a:r>
              <a:rPr lang="en-GB" sz="2400" dirty="0"/>
              <a:t>Somewhere crossing the midpoint</a:t>
            </a:r>
            <a:r>
              <a:rPr lang="en-GB" sz="2400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endParaRPr lang="en-GB" sz="2400" dirty="0"/>
          </a:p>
          <a:p>
            <a:r>
              <a:rPr lang="en-GB" sz="2400" dirty="0"/>
              <a:t>You could very easily find a cross-sum of elements from the left side and right side which cross the mid-element in linear time.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43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_radial_light_gre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5007</TotalTime>
  <Words>949</Words>
  <Application>Microsoft Office PowerPoint</Application>
  <PresentationFormat>On-screen Show (4:3)</PresentationFormat>
  <Paragraphs>218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1" baseType="lpstr">
      <vt:lpstr>Aharoni</vt:lpstr>
      <vt:lpstr>Arial</vt:lpstr>
      <vt:lpstr>Calibri</vt:lpstr>
      <vt:lpstr>Cambria</vt:lpstr>
      <vt:lpstr>Forte</vt:lpstr>
      <vt:lpstr>Georgia</vt:lpstr>
      <vt:lpstr>Lucida Bright</vt:lpstr>
      <vt:lpstr>Lucida Calligraphy</vt:lpstr>
      <vt:lpstr>Open Sans</vt:lpstr>
      <vt:lpstr>PT Serif</vt:lpstr>
      <vt:lpstr>Times New Roman</vt:lpstr>
      <vt:lpstr>urw-din</vt:lpstr>
      <vt:lpstr>Wingdings</vt:lpstr>
      <vt:lpstr>SH_radial_light_grey</vt:lpstr>
      <vt:lpstr>PowerPoint Presentation</vt:lpstr>
      <vt:lpstr>PowerPoint Presentation</vt:lpstr>
      <vt:lpstr>Maximum Subarray -Brute Force algorithm</vt:lpstr>
      <vt:lpstr>Maximum Subarray -Brute Force algorithm</vt:lpstr>
      <vt:lpstr>Maximum Subarray -Brute Force algorithm</vt:lpstr>
      <vt:lpstr>Maximum Subarray –Improvised Brute Force algorithm</vt:lpstr>
      <vt:lpstr>Maximum Subarray– </vt:lpstr>
      <vt:lpstr>Maximum Subarray– divide &amp; conquer</vt:lpstr>
      <vt:lpstr>Maximum Subarray– divide &amp; conquer</vt:lpstr>
      <vt:lpstr>Maximum Subarray– divide &amp; conquer</vt:lpstr>
      <vt:lpstr>Maximum Subarray–divide &amp; conquer</vt:lpstr>
      <vt:lpstr>Maximum Subarray–divide &amp; conquer</vt:lpstr>
      <vt:lpstr>Maximum Subarray–divide &amp; conquer</vt:lpstr>
      <vt:lpstr>Maximum Subarray– divide &amp; conquer</vt:lpstr>
      <vt:lpstr>Maximum Subarray– divide &amp; conquer</vt:lpstr>
      <vt:lpstr>Maximum Subarray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SlideHunter</dc:creator>
  <cp:lastModifiedBy>Fahad Ahmed</cp:lastModifiedBy>
  <cp:revision>496</cp:revision>
  <dcterms:created xsi:type="dcterms:W3CDTF">2014-02-03T19:53:25Z</dcterms:created>
  <dcterms:modified xsi:type="dcterms:W3CDTF">2022-02-06T01:51:10Z</dcterms:modified>
</cp:coreProperties>
</file>