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7"/>
  </p:notesMasterIdLst>
  <p:sldIdLst>
    <p:sldId id="334" r:id="rId2"/>
    <p:sldId id="429" r:id="rId3"/>
    <p:sldId id="418" r:id="rId4"/>
    <p:sldId id="420" r:id="rId5"/>
    <p:sldId id="421" r:id="rId6"/>
    <p:sldId id="417" r:id="rId7"/>
    <p:sldId id="419" r:id="rId8"/>
    <p:sldId id="430" r:id="rId9"/>
    <p:sldId id="432" r:id="rId10"/>
    <p:sldId id="435" r:id="rId11"/>
    <p:sldId id="436" r:id="rId12"/>
    <p:sldId id="437" r:id="rId13"/>
    <p:sldId id="438" r:id="rId14"/>
    <p:sldId id="439" r:id="rId15"/>
    <p:sldId id="440" r:id="rId16"/>
    <p:sldId id="441" r:id="rId17"/>
    <p:sldId id="442" r:id="rId18"/>
    <p:sldId id="443" r:id="rId19"/>
    <p:sldId id="444" r:id="rId20"/>
    <p:sldId id="445" r:id="rId21"/>
    <p:sldId id="446" r:id="rId22"/>
    <p:sldId id="447" r:id="rId23"/>
    <p:sldId id="449" r:id="rId24"/>
    <p:sldId id="450" r:id="rId25"/>
    <p:sldId id="3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24" autoAdjust="0"/>
    <p:restoredTop sz="94660"/>
  </p:normalViewPr>
  <p:slideViewPr>
    <p:cSldViewPr>
      <p:cViewPr varScale="1">
        <p:scale>
          <a:sx n="70" d="100"/>
          <a:sy n="70" d="100"/>
        </p:scale>
        <p:origin x="166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41C0A4-1E02-48A3-9D95-E732BF6A39CA}" type="datetimeFigureOut">
              <a:rPr lang="en-GB" smtClean="0"/>
              <a:t>12/02/2022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B6AE2-6659-444F-8CCB-1FDACD1250AF}" type="slidenum">
              <a:rPr lang="en-GB" smtClean="0"/>
              <a:t>‹#›</a:t>
            </a:fld>
            <a:endParaRPr lang="en-GB"/>
          </a:p>
        </p:txBody>
      </p:sp>
    </p:spTree>
    <p:extLst>
      <p:ext uri="{BB962C8B-B14F-4D97-AF65-F5344CB8AC3E}">
        <p14:creationId xmlns:p14="http://schemas.microsoft.com/office/powerpoint/2010/main" val="36446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09FC4206-66EA-42F6-A65C-26C74C4BDB03}" type="datetime2">
              <a:rPr lang="en-US" smtClean="0"/>
              <a:t>Saturday, February 12, 2022</a:t>
            </a:fld>
            <a:endParaRPr lang="en-US"/>
          </a:p>
        </p:txBody>
      </p:sp>
      <p:sp>
        <p:nvSpPr>
          <p:cNvPr id="17" name="Footer Placeholder 16"/>
          <p:cNvSpPr>
            <a:spLocks noGrp="1"/>
          </p:cNvSpPr>
          <p:nvPr>
            <p:ph type="ftr" sz="quarter" idx="11"/>
          </p:nvPr>
        </p:nvSpPr>
        <p:spPr bwMode="auto">
          <a:xfrm rot="5400000">
            <a:off x="7077269" y="4181669"/>
            <a:ext cx="3657600" cy="384048"/>
          </a:xfrm>
          <a:prstGeom prst="rect">
            <a:avLst/>
          </a:prstGeo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6B77B13-1077-4559-BB8D-5228CB5F82E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33AF4EE-1E08-42EB-8BD2-8B4C1DD4F577}" type="datetime2">
              <a:rPr lang="en-US" smtClean="0"/>
              <a:t>Saturday, February 12, 2022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7B3D70A-C65E-412E-9680-CF6BCAF842F0}" type="datetime2">
              <a:rPr lang="en-US" smtClean="0"/>
              <a:t>Saturday, February 12, 2022</a:t>
            </a:fld>
            <a:endParaRPr lang="en-US"/>
          </a:p>
        </p:txBody>
      </p:sp>
      <p:sp>
        <p:nvSpPr>
          <p:cNvPr id="5" name="Footer Placeholder 4"/>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p:spPr>
        <p:txBody>
          <a:bodyPr/>
          <a:lstStyle>
            <a:lvl1pPr>
              <a:defRPr>
                <a:latin typeface="Arial" pitchFamily="34" charset="0"/>
              </a:defRPr>
            </a:lvl1pPr>
          </a:lstStyle>
          <a:p>
            <a:pPr>
              <a:defRPr/>
            </a:pPr>
            <a:fld id="{C1502DBA-6BF2-41EA-90FC-3D722C5911F6}" type="datetime2">
              <a:rPr lang="en-US" smtClean="0"/>
              <a:t>Saturday, February 12, 2022</a:t>
            </a:fld>
            <a:endParaRPr lang="en-US"/>
          </a:p>
        </p:txBody>
      </p:sp>
      <p:sp>
        <p:nvSpPr>
          <p:cNvPr id="5" name="Rectangle 5"/>
          <p:cNvSpPr>
            <a:spLocks noGrp="1" noChangeArrowheads="1"/>
          </p:cNvSpPr>
          <p:nvPr>
            <p:ph type="ftr" sz="quarter" idx="11"/>
          </p:nvPr>
        </p:nvSpPr>
        <p:spPr/>
        <p:txBody>
          <a:bodyPr/>
          <a:lstStyle>
            <a:lvl1pPr>
              <a:defRPr>
                <a:latin typeface="Arial" charset="0"/>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969C43E9-508B-41E6-86E5-482E35B422FB}" type="slidenum">
              <a:rPr lang="en-US" altLang="en-US"/>
              <a:pPr/>
              <a:t>‹#›</a:t>
            </a:fld>
            <a:endParaRPr lang="en-US" altLang="en-US"/>
          </a:p>
        </p:txBody>
      </p:sp>
    </p:spTree>
    <p:extLst>
      <p:ext uri="{BB962C8B-B14F-4D97-AF65-F5344CB8AC3E}">
        <p14:creationId xmlns:p14="http://schemas.microsoft.com/office/powerpoint/2010/main" val="49094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DDDE023-A409-4ECA-8AE9-3E405BD09184}" type="datetime2">
              <a:rPr lang="en-US" smtClean="0"/>
              <a:t>Saturday, February 12, 2022</a:t>
            </a:fld>
            <a:endParaRPr lang="en-US"/>
          </a:p>
        </p:txBody>
      </p:sp>
      <p:sp>
        <p:nvSpPr>
          <p:cNvPr id="9" name="Slide Number Placeholder 8"/>
          <p:cNvSpPr>
            <a:spLocks noGrp="1"/>
          </p:cNvSpPr>
          <p:nvPr>
            <p:ph type="sldNum" sz="quarter" idx="15"/>
          </p:nvPr>
        </p:nvSpPr>
        <p:spPr/>
        <p:txBody>
          <a:bodyPr rtlCol="0"/>
          <a:lstStyle/>
          <a:p>
            <a:fld id="{46B77B13-1077-4559-BB8D-5228CB5F82E1}" type="slidenum">
              <a:rPr lang="en-US" smtClean="0"/>
              <a:pPr/>
              <a:t>‹#›</a:t>
            </a:fld>
            <a:endParaRPr lang="en-US"/>
          </a:p>
        </p:txBody>
      </p:sp>
      <p:sp>
        <p:nvSpPr>
          <p:cNvPr id="10" name="Footer Placeholder 9"/>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AF2FEBB-ADF4-425A-97C4-8310EB55A572}" type="datetime2">
              <a:rPr lang="en-US" smtClean="0"/>
              <a:t>Saturday, February 12, 2022</a:t>
            </a:fld>
            <a:endParaRPr lang="en-US"/>
          </a:p>
        </p:txBody>
      </p:sp>
      <p:sp>
        <p:nvSpPr>
          <p:cNvPr id="5" name="Footer Placeholder 4"/>
          <p:cNvSpPr>
            <a:spLocks noGrp="1"/>
          </p:cNvSpPr>
          <p:nvPr>
            <p:ph type="ftr" sz="quarter" idx="11"/>
          </p:nvPr>
        </p:nvSpPr>
        <p:spPr bwMode="auto">
          <a:xfrm rot="5400000">
            <a:off x="7077456" y="4178808"/>
            <a:ext cx="3657600" cy="384048"/>
          </a:xfrm>
          <a:prstGeom prst="rect">
            <a:avLst/>
          </a:prstGeo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6B77B13-1077-4559-BB8D-5228CB5F82E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44BD5CB-B188-43E1-BDD3-13DC709F2E2B}" type="datetime2">
              <a:rPr lang="en-US" smtClean="0"/>
              <a:t>Saturday, February 12, 2022</a:t>
            </a:fld>
            <a:endParaRPr lang="en-US"/>
          </a:p>
        </p:txBody>
      </p:sp>
      <p:sp>
        <p:nvSpPr>
          <p:cNvPr id="6" name="Footer Placeholder 5"/>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6B77B13-1077-4559-BB8D-5228CB5F82E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A3A248E-416B-45E2-85BB-5AE506788501}" type="datetime2">
              <a:rPr lang="en-US" smtClean="0"/>
              <a:t>Saturday, February 12, 2022</a:t>
            </a:fld>
            <a:endParaRPr lang="en-US"/>
          </a:p>
        </p:txBody>
      </p:sp>
      <p:sp>
        <p:nvSpPr>
          <p:cNvPr id="8" name="Footer Placeholder 7"/>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6B77B13-1077-4559-BB8D-5228CB5F82E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5D5E0CF-6690-4B79-A08B-AA03A05294BB}" type="datetime2">
              <a:rPr lang="en-US" smtClean="0"/>
              <a:t>Saturday, February 12, 2022</a:t>
            </a:fld>
            <a:endParaRPr lang="en-US"/>
          </a:p>
        </p:txBody>
      </p:sp>
      <p:sp>
        <p:nvSpPr>
          <p:cNvPr id="7" name="Slide Number Placeholder 6"/>
          <p:cNvSpPr>
            <a:spLocks noGrp="1"/>
          </p:cNvSpPr>
          <p:nvPr>
            <p:ph type="sldNum" sz="quarter" idx="11"/>
          </p:nvPr>
        </p:nvSpPr>
        <p:spPr/>
        <p:txBody>
          <a:bodyPr rtlCol="0"/>
          <a:lstStyle/>
          <a:p>
            <a:fld id="{46B77B13-1077-4559-BB8D-5228CB5F82E1}" type="slidenum">
              <a:rPr lang="en-US" smtClean="0"/>
              <a:pPr/>
              <a:t>‹#›</a:t>
            </a:fld>
            <a:endParaRPr lang="en-US"/>
          </a:p>
        </p:txBody>
      </p:sp>
      <p:sp>
        <p:nvSpPr>
          <p:cNvPr id="8" name="Footer Placeholder 7"/>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8B39A-C98F-448C-B9D7-76BD90A522A6}" type="datetime2">
              <a:rPr lang="en-US" smtClean="0"/>
              <a:t>Saturday, February 12, 2022</a:t>
            </a:fld>
            <a:endParaRPr lang="en-US"/>
          </a:p>
        </p:txBody>
      </p:sp>
      <p:sp>
        <p:nvSpPr>
          <p:cNvPr id="3" name="Footer Placeholder 2"/>
          <p:cNvSpPr>
            <a:spLocks noGrp="1"/>
          </p:cNvSpPr>
          <p:nvPr>
            <p:ph type="ftr" sz="quarter" idx="11"/>
          </p:nvPr>
        </p:nvSpPr>
        <p:spPr>
          <a:xfrm rot="5400000">
            <a:off x="6990186" y="3737240"/>
            <a:ext cx="3200400" cy="365760"/>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6B77B13-1077-4559-BB8D-5228CB5F82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8AFB4A5-AF54-468C-8D80-3D111AB1A402}" type="datetime2">
              <a:rPr lang="en-US" smtClean="0"/>
              <a:t>Saturday, February 12, 2022</a:t>
            </a:fld>
            <a:endParaRPr lang="en-US"/>
          </a:p>
        </p:txBody>
      </p:sp>
      <p:sp>
        <p:nvSpPr>
          <p:cNvPr id="22" name="Slide Number Placeholder 21"/>
          <p:cNvSpPr>
            <a:spLocks noGrp="1"/>
          </p:cNvSpPr>
          <p:nvPr>
            <p:ph type="sldNum" sz="quarter" idx="15"/>
          </p:nvPr>
        </p:nvSpPr>
        <p:spPr/>
        <p:txBody>
          <a:bodyPr rtlCol="0"/>
          <a:lstStyle/>
          <a:p>
            <a:fld id="{46B77B13-1077-4559-BB8D-5228CB5F82E1}" type="slidenum">
              <a:rPr lang="en-US" smtClean="0"/>
              <a:pPr/>
              <a:t>‹#›</a:t>
            </a:fld>
            <a:endParaRPr lang="en-US"/>
          </a:p>
        </p:txBody>
      </p:sp>
      <p:sp>
        <p:nvSpPr>
          <p:cNvPr id="23" name="Footer Placeholder 22"/>
          <p:cNvSpPr>
            <a:spLocks noGrp="1"/>
          </p:cNvSpPr>
          <p:nvPr>
            <p:ph type="ftr" sz="quarter" idx="16"/>
          </p:nvPr>
        </p:nvSpPr>
        <p:spPr>
          <a:xfrm rot="5400000">
            <a:off x="6990186" y="3737240"/>
            <a:ext cx="3200400" cy="365760"/>
          </a:xfrm>
          <a:prstGeom prst="rect">
            <a:avLst/>
          </a:prstGeom>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054E9BE-A63E-4ED4-8481-25AF6CEC44ED}" type="datetime2">
              <a:rPr lang="en-US" smtClean="0"/>
              <a:t>Saturday, February 12, 2022</a:t>
            </a:fld>
            <a:endParaRPr lang="en-US"/>
          </a:p>
        </p:txBody>
      </p:sp>
      <p:sp>
        <p:nvSpPr>
          <p:cNvPr id="18" name="Slide Number Placeholder 17"/>
          <p:cNvSpPr>
            <a:spLocks noGrp="1"/>
          </p:cNvSpPr>
          <p:nvPr>
            <p:ph type="sldNum" sz="quarter" idx="11"/>
          </p:nvPr>
        </p:nvSpPr>
        <p:spPr/>
        <p:txBody>
          <a:bodyPr rtlCol="0"/>
          <a:lstStyle/>
          <a:p>
            <a:fld id="{46B77B13-1077-4559-BB8D-5228CB5F82E1}" type="slidenum">
              <a:rPr lang="en-US" smtClean="0"/>
              <a:pPr/>
              <a:t>‹#›</a:t>
            </a:fld>
            <a:endParaRPr lang="en-US"/>
          </a:p>
        </p:txBody>
      </p:sp>
      <p:sp>
        <p:nvSpPr>
          <p:cNvPr id="21" name="Footer Placeholder 20"/>
          <p:cNvSpPr>
            <a:spLocks noGrp="1"/>
          </p:cNvSpPr>
          <p:nvPr>
            <p:ph type="ftr" sz="quarter" idx="12"/>
          </p:nvPr>
        </p:nvSpPr>
        <p:spPr>
          <a:xfrm rot="5400000">
            <a:off x="6990186" y="3737240"/>
            <a:ext cx="3200400" cy="365760"/>
          </a:xfrm>
          <a:prstGeom prst="rect">
            <a:avLst/>
          </a:prstGeom>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rgbClr val="FF0000"/>
                </a:solidFill>
              </a:defRPr>
            </a:lvl1pPr>
          </a:lstStyle>
          <a:p>
            <a:pPr algn="l"/>
            <a:fld id="{3479DCDF-7935-4496-BAA3-237DEDA797C6}" type="datetime2">
              <a:rPr lang="en-US" smtClean="0"/>
              <a:t>Saturday, February 12, 2022</a:t>
            </a:fld>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6B77B13-1077-4559-BB8D-5228CB5F82E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ubtitle 2">
            <a:extLst>
              <a:ext uri="{FF2B5EF4-FFF2-40B4-BE49-F238E27FC236}">
                <a16:creationId xmlns:a16="http://schemas.microsoft.com/office/drawing/2014/main" id="{B9994641-FDD5-4191-A4CE-DF07C7915E89}"/>
              </a:ext>
            </a:extLst>
          </p:cNvPr>
          <p:cNvSpPr txBox="1">
            <a:spLocks/>
          </p:cNvSpPr>
          <p:nvPr/>
        </p:nvSpPr>
        <p:spPr>
          <a:xfrm>
            <a:off x="1270993" y="5088232"/>
            <a:ext cx="6343649" cy="122872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r>
              <a:rPr lang="en-US" sz="3600" b="1" dirty="0">
                <a:solidFill>
                  <a:srgbClr val="7030A0"/>
                </a:solidFill>
                <a:latin typeface="Times New Roman" panose="02020603050405020304" pitchFamily="18" charset="0"/>
                <a:cs typeface="Times New Roman" panose="02020603050405020304" pitchFamily="18" charset="0"/>
              </a:rPr>
              <a:t>Fahad Ahmed</a:t>
            </a:r>
          </a:p>
          <a:p>
            <a:pPr marL="0" indent="0" algn="ctr">
              <a:spcBef>
                <a:spcPts val="0"/>
              </a:spcBef>
              <a:buNone/>
            </a:pPr>
            <a:r>
              <a:rPr lang="en-US" sz="2800" dirty="0">
                <a:solidFill>
                  <a:srgbClr val="002060"/>
                </a:solidFill>
                <a:latin typeface="Times New Roman" panose="02020603050405020304" pitchFamily="18" charset="0"/>
                <a:cs typeface="Times New Roman" panose="02020603050405020304" pitchFamily="18" charset="0"/>
              </a:rPr>
              <a:t>Lecturer, Dept. of </a:t>
            </a:r>
            <a:r>
              <a:rPr lang="en-US" sz="2800" dirty="0" smtClean="0">
                <a:solidFill>
                  <a:srgbClr val="002060"/>
                </a:solidFill>
                <a:latin typeface="Times New Roman" panose="02020603050405020304" pitchFamily="18" charset="0"/>
                <a:cs typeface="Times New Roman" panose="02020603050405020304" pitchFamily="18" charset="0"/>
              </a:rPr>
              <a:t>CSE</a:t>
            </a:r>
          </a:p>
          <a:p>
            <a:pPr marL="0" indent="0" algn="ctr">
              <a:spcBef>
                <a:spcPts val="0"/>
              </a:spcBef>
              <a:buNone/>
            </a:pPr>
            <a:r>
              <a:rPr lang="en-US" sz="1600" dirty="0" smtClean="0">
                <a:solidFill>
                  <a:srgbClr val="002060"/>
                </a:solidFill>
                <a:latin typeface="Times New Roman" panose="02020603050405020304" pitchFamily="18" charset="0"/>
                <a:cs typeface="Times New Roman" panose="02020603050405020304" pitchFamily="18" charset="0"/>
              </a:rPr>
              <a:t>E-mail: fahadahmed@uap-bd.edu</a:t>
            </a:r>
          </a:p>
          <a:p>
            <a:pPr marL="0" indent="0" algn="ctr">
              <a:spcBef>
                <a:spcPts val="0"/>
              </a:spcBef>
              <a:buNone/>
            </a:pPr>
            <a:endParaRPr lang="en-US" sz="28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1800" dirty="0"/>
          </a:p>
        </p:txBody>
      </p:sp>
      <p:sp>
        <p:nvSpPr>
          <p:cNvPr id="34" name="Rectangle 33">
            <a:extLst>
              <a:ext uri="{FF2B5EF4-FFF2-40B4-BE49-F238E27FC236}">
                <a16:creationId xmlns:a16="http://schemas.microsoft.com/office/drawing/2014/main" id="{DFDF5A0B-3F2C-4188-9624-856948B63B33}"/>
              </a:ext>
            </a:extLst>
          </p:cNvPr>
          <p:cNvSpPr/>
          <p:nvPr/>
        </p:nvSpPr>
        <p:spPr>
          <a:xfrm>
            <a:off x="0" y="0"/>
            <a:ext cx="9144000" cy="6858000"/>
          </a:xfrm>
          <a:prstGeom prst="rect">
            <a:avLst/>
          </a:prstGeom>
          <a:noFill/>
          <a:ln w="38100">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36846E3-5EC8-4890-9987-7F42A01985C6}"/>
              </a:ext>
            </a:extLst>
          </p:cNvPr>
          <p:cNvSpPr/>
          <p:nvPr/>
        </p:nvSpPr>
        <p:spPr>
          <a:xfrm>
            <a:off x="152400" y="152400"/>
            <a:ext cx="8839200" cy="6553200"/>
          </a:xfrm>
          <a:prstGeom prst="rect">
            <a:avLst/>
          </a:prstGeom>
          <a:noFill/>
          <a:ln>
            <a:solidFill>
              <a:srgbClr val="91E5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58482" y="2190498"/>
            <a:ext cx="5312673" cy="1754326"/>
          </a:xfrm>
          <a:prstGeom prst="rect">
            <a:avLst/>
          </a:prstGeom>
          <a:noFill/>
        </p:spPr>
        <p:txBody>
          <a:bodyPr wrap="none" rtlCol="0">
            <a:spAutoFit/>
          </a:bodyPr>
          <a:lstStyle/>
          <a:p>
            <a:pPr algn="ctr"/>
            <a:r>
              <a:rPr lang="en-US" sz="6000" dirty="0">
                <a:solidFill>
                  <a:srgbClr val="0070C0"/>
                </a:solidFill>
                <a:latin typeface="Lucida Calligraphy" panose="03010101010101010101" pitchFamily="66" charset="0"/>
                <a:ea typeface="+mj-ea"/>
                <a:cs typeface="+mj-cs"/>
              </a:rPr>
              <a:t>CSE- </a:t>
            </a:r>
            <a:r>
              <a:rPr lang="en-US" sz="6000" dirty="0" smtClean="0">
                <a:solidFill>
                  <a:srgbClr val="0070C0"/>
                </a:solidFill>
                <a:latin typeface="Lucida Calligraphy" panose="03010101010101010101" pitchFamily="66" charset="0"/>
                <a:ea typeface="+mj-ea"/>
                <a:cs typeface="+mj-cs"/>
              </a:rPr>
              <a:t>208</a:t>
            </a:r>
            <a:endParaRPr lang="en-US" sz="6000" dirty="0" smtClean="0">
              <a:solidFill>
                <a:srgbClr val="0070C0"/>
              </a:solidFill>
              <a:latin typeface="Lucida Calligraphy" panose="03010101010101010101" pitchFamily="66" charset="0"/>
              <a:ea typeface="+mj-ea"/>
              <a:cs typeface="+mj-cs"/>
            </a:endParaRPr>
          </a:p>
          <a:p>
            <a:pPr algn="ctr"/>
            <a:r>
              <a:rPr lang="en-US" sz="4800" dirty="0" smtClean="0">
                <a:solidFill>
                  <a:srgbClr val="00B0F0"/>
                </a:solidFill>
                <a:latin typeface="Lucida Calligraphy" panose="03010101010101010101" pitchFamily="66" charset="0"/>
                <a:ea typeface="+mj-ea"/>
                <a:cs typeface="+mj-cs"/>
              </a:rPr>
              <a:t>Algorithms Lab</a:t>
            </a:r>
            <a:endParaRPr lang="en-US" sz="4800" dirty="0">
              <a:solidFill>
                <a:srgbClr val="00B0F0"/>
              </a:solidFill>
              <a:latin typeface="Lucida Calligraphy" panose="03010101010101010101" pitchFamily="66" charset="0"/>
              <a:ea typeface="+mj-ea"/>
              <a:cs typeface="+mj-cs"/>
            </a:endParaRPr>
          </a:p>
        </p:txBody>
      </p:sp>
      <p:sp>
        <p:nvSpPr>
          <p:cNvPr id="12" name="Rectangle 2"/>
          <p:cNvSpPr txBox="1">
            <a:spLocks noChangeArrowheads="1"/>
          </p:cNvSpPr>
          <p:nvPr/>
        </p:nvSpPr>
        <p:spPr>
          <a:xfrm>
            <a:off x="1971079" y="3975688"/>
            <a:ext cx="4943475" cy="1447801"/>
          </a:xfrm>
          <a:prstGeom prst="rect">
            <a:avLst/>
          </a:prstGeom>
        </p:spPr>
        <p:txBody>
          <a:bodyPr vert="horz" lIns="91440" tIns="45720" rIns="91440" bIns="45720" rtlCol="0" anchor="ctr">
            <a:normAutofit/>
          </a:bodyPr>
          <a:lstStyle>
            <a:lvl1pPr algn="l" defTabSz="685715" rtl="0" eaLnBrk="1" latinLnBrk="0" hangingPunct="1">
              <a:spcBef>
                <a:spcPct val="0"/>
              </a:spcBef>
              <a:buNone/>
              <a:defRPr sz="3000" kern="1200">
                <a:solidFill>
                  <a:schemeClr val="tx1">
                    <a:lumMod val="75000"/>
                    <a:lumOff val="25000"/>
                  </a:schemeClr>
                </a:solidFill>
                <a:latin typeface="+mj-lt"/>
                <a:ea typeface="+mj-ea"/>
                <a:cs typeface="+mj-cs"/>
              </a:defRPr>
            </a:lvl1pPr>
          </a:lstStyle>
          <a:p>
            <a:pPr algn="ctr"/>
            <a:r>
              <a:rPr lang="en-GB" sz="4000" b="1" dirty="0" smtClean="0">
                <a:solidFill>
                  <a:srgbClr val="C00000"/>
                </a:solidFill>
              </a:rPr>
              <a:t>Lab</a:t>
            </a:r>
            <a:r>
              <a:rPr lang="en-US" sz="4000" b="1" dirty="0" smtClean="0">
                <a:solidFill>
                  <a:srgbClr val="C00000"/>
                </a:solidFill>
              </a:rPr>
              <a:t>: 06 </a:t>
            </a:r>
            <a:r>
              <a:rPr lang="en-US" sz="4000" dirty="0">
                <a:solidFill>
                  <a:schemeClr val="tx1"/>
                </a:solidFill>
              </a:rPr>
              <a:t/>
            </a:r>
            <a:br>
              <a:rPr lang="en-US" sz="4000" dirty="0">
                <a:solidFill>
                  <a:schemeClr val="tx1"/>
                </a:solidFill>
              </a:rPr>
            </a:br>
            <a:endParaRPr lang="en-US" altLang="en-US" sz="4000" dirty="0">
              <a:solidFill>
                <a:srgbClr val="FF0000"/>
              </a:solidFill>
              <a:latin typeface="Cambria" panose="020405030504060302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295" y="328486"/>
            <a:ext cx="1841042" cy="1785812"/>
          </a:xfrm>
          <a:prstGeom prst="rect">
            <a:avLst/>
          </a:prstGeom>
        </p:spPr>
      </p:pic>
      <p:sp>
        <p:nvSpPr>
          <p:cNvPr id="5" name="Slide Number Placeholder 4"/>
          <p:cNvSpPr>
            <a:spLocks noGrp="1"/>
          </p:cNvSpPr>
          <p:nvPr>
            <p:ph type="sldNum" sz="quarter" idx="11"/>
          </p:nvPr>
        </p:nvSpPr>
        <p:spPr/>
        <p:txBody>
          <a:bodyPr/>
          <a:lstStyle/>
          <a:p>
            <a:fld id="{46B77B13-1077-4559-BB8D-5228CB5F82E1}" type="slidenum">
              <a:rPr lang="en-US" smtClean="0"/>
              <a:pPr/>
              <a:t>1</a:t>
            </a:fld>
            <a:endParaRPr lang="en-US"/>
          </a:p>
        </p:txBody>
      </p:sp>
    </p:spTree>
    <p:extLst>
      <p:ext uri="{BB962C8B-B14F-4D97-AF65-F5344CB8AC3E}">
        <p14:creationId xmlns:p14="http://schemas.microsoft.com/office/powerpoint/2010/main" val="1532395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cs5110\ch16\pg371a.pc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64008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a:xfrm>
            <a:off x="685800" y="152400"/>
            <a:ext cx="7772400" cy="609600"/>
          </a:xfrm>
        </p:spPr>
        <p:txBody>
          <a:bodyPr/>
          <a:lstStyle/>
          <a:p>
            <a:pPr eaLnBrk="1" hangingPunct="1"/>
            <a:r>
              <a:rPr lang="en-US" altLang="en-US" smtClean="0"/>
              <a:t>The Activity Selection Problem</a:t>
            </a:r>
          </a:p>
        </p:txBody>
      </p:sp>
      <p:sp>
        <p:nvSpPr>
          <p:cNvPr id="18436" name="Rectangle 4"/>
          <p:cNvSpPr>
            <a:spLocks noGrp="1" noChangeArrowheads="1"/>
          </p:cNvSpPr>
          <p:nvPr>
            <p:ph type="body" idx="1"/>
          </p:nvPr>
        </p:nvSpPr>
        <p:spPr>
          <a:xfrm>
            <a:off x="0" y="990600"/>
            <a:ext cx="8839200" cy="685800"/>
          </a:xfrm>
        </p:spPr>
        <p:txBody>
          <a:bodyPr/>
          <a:lstStyle/>
          <a:p>
            <a:pPr eaLnBrk="1" hangingPunct="1"/>
            <a:r>
              <a:rPr lang="en-US" altLang="en-US" sz="2800" smtClean="0"/>
              <a:t>Here are a set of start and finish times</a:t>
            </a:r>
          </a:p>
        </p:txBody>
      </p:sp>
      <p:sp>
        <p:nvSpPr>
          <p:cNvPr id="6" name="Line 10"/>
          <p:cNvSpPr>
            <a:spLocks noChangeShapeType="1"/>
          </p:cNvSpPr>
          <p:nvPr/>
        </p:nvSpPr>
        <p:spPr bwMode="auto">
          <a:xfrm>
            <a:off x="1006475" y="3778250"/>
            <a:ext cx="2438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7" name="Line 11"/>
          <p:cNvSpPr>
            <a:spLocks noChangeShapeType="1"/>
          </p:cNvSpPr>
          <p:nvPr/>
        </p:nvSpPr>
        <p:spPr bwMode="auto">
          <a:xfrm>
            <a:off x="1006475" y="4326435"/>
            <a:ext cx="16764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 name="Line 12"/>
          <p:cNvSpPr>
            <a:spLocks noChangeShapeType="1"/>
          </p:cNvSpPr>
          <p:nvPr/>
        </p:nvSpPr>
        <p:spPr bwMode="auto">
          <a:xfrm>
            <a:off x="1143000" y="5073650"/>
            <a:ext cx="7620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 name="TextBox 8"/>
          <p:cNvSpPr txBox="1"/>
          <p:nvPr/>
        </p:nvSpPr>
        <p:spPr>
          <a:xfrm>
            <a:off x="3657600" y="3581400"/>
            <a:ext cx="2121093" cy="400110"/>
          </a:xfrm>
          <a:prstGeom prst="rect">
            <a:avLst/>
          </a:prstGeom>
          <a:noFill/>
        </p:spPr>
        <p:txBody>
          <a:bodyPr wrap="none" rtlCol="0">
            <a:spAutoFit/>
          </a:bodyPr>
          <a:lstStyle/>
          <a:p>
            <a:r>
              <a:rPr lang="en-GB" dirty="0" smtClean="0"/>
              <a:t>Not observed yet</a:t>
            </a:r>
            <a:endParaRPr lang="en-GB" dirty="0"/>
          </a:p>
        </p:txBody>
      </p:sp>
      <p:sp>
        <p:nvSpPr>
          <p:cNvPr id="10" name="TextBox 9"/>
          <p:cNvSpPr txBox="1"/>
          <p:nvPr/>
        </p:nvSpPr>
        <p:spPr>
          <a:xfrm>
            <a:off x="3657600" y="4126380"/>
            <a:ext cx="3050835" cy="400110"/>
          </a:xfrm>
          <a:prstGeom prst="rect">
            <a:avLst/>
          </a:prstGeom>
          <a:noFill/>
        </p:spPr>
        <p:txBody>
          <a:bodyPr wrap="none" rtlCol="0">
            <a:spAutoFit/>
          </a:bodyPr>
          <a:lstStyle/>
          <a:p>
            <a:r>
              <a:rPr lang="en-GB" dirty="0" smtClean="0"/>
              <a:t>Added in optimal solution</a:t>
            </a:r>
            <a:endParaRPr lang="en-GB" dirty="0"/>
          </a:p>
        </p:txBody>
      </p:sp>
      <p:sp>
        <p:nvSpPr>
          <p:cNvPr id="11" name="TextBox 10"/>
          <p:cNvSpPr txBox="1"/>
          <p:nvPr/>
        </p:nvSpPr>
        <p:spPr>
          <a:xfrm>
            <a:off x="3657599" y="4955055"/>
            <a:ext cx="2675732" cy="400110"/>
          </a:xfrm>
          <a:prstGeom prst="rect">
            <a:avLst/>
          </a:prstGeom>
          <a:noFill/>
        </p:spPr>
        <p:txBody>
          <a:bodyPr wrap="none" rtlCol="0">
            <a:spAutoFit/>
          </a:bodyPr>
          <a:lstStyle/>
          <a:p>
            <a:r>
              <a:rPr lang="en-GB" dirty="0" smtClean="0"/>
              <a:t>Removed from the list</a:t>
            </a:r>
            <a:endParaRPr lang="en-GB" dirty="0"/>
          </a:p>
        </p:txBody>
      </p:sp>
      <p:sp>
        <p:nvSpPr>
          <p:cNvPr id="3" name="Slide Number Placeholder 2"/>
          <p:cNvSpPr>
            <a:spLocks noGrp="1"/>
          </p:cNvSpPr>
          <p:nvPr>
            <p:ph type="sldNum" sz="quarter" idx="15"/>
          </p:nvPr>
        </p:nvSpPr>
        <p:spPr/>
        <p:txBody>
          <a:bodyPr/>
          <a:lstStyle/>
          <a:p>
            <a:fld id="{46B77B13-1077-4559-BB8D-5228CB5F82E1}" type="slidenum">
              <a:rPr lang="en-US" smtClean="0"/>
              <a:pPr/>
              <a:t>10</a:t>
            </a:fld>
            <a:endParaRPr lang="en-US"/>
          </a:p>
        </p:txBody>
      </p:sp>
    </p:spTree>
    <p:extLst>
      <p:ext uri="{BB962C8B-B14F-4D97-AF65-F5344CB8AC3E}">
        <p14:creationId xmlns:p14="http://schemas.microsoft.com/office/powerpoint/2010/main" val="1231520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smtClean="0"/>
              <a:t>Early Finish Greedy</a:t>
            </a:r>
          </a:p>
        </p:txBody>
      </p:sp>
      <p:sp>
        <p:nvSpPr>
          <p:cNvPr id="23555" name="Rectangle 3"/>
          <p:cNvSpPr>
            <a:spLocks noGrp="1" noChangeArrowheads="1"/>
          </p:cNvSpPr>
          <p:nvPr>
            <p:ph type="body" idx="1"/>
          </p:nvPr>
        </p:nvSpPr>
        <p:spPr>
          <a:xfrm>
            <a:off x="457200" y="1600200"/>
            <a:ext cx="8382000" cy="4873752"/>
          </a:xfrm>
        </p:spPr>
        <p:txBody>
          <a:bodyPr/>
          <a:lstStyle/>
          <a:p>
            <a:pPr marL="457200" indent="-457200" eaLnBrk="1" hangingPunct="1">
              <a:buFont typeface="+mj-lt"/>
              <a:buAutoNum type="arabicPeriod"/>
            </a:pPr>
            <a:r>
              <a:rPr lang="en-US" altLang="en-US" sz="3200" dirty="0" smtClean="0"/>
              <a:t>Select the activity with the </a:t>
            </a:r>
            <a:r>
              <a:rPr lang="en-US" altLang="en-US" sz="3200" dirty="0" smtClean="0">
                <a:solidFill>
                  <a:srgbClr val="FF0000"/>
                </a:solidFill>
              </a:rPr>
              <a:t>earliest finish</a:t>
            </a:r>
          </a:p>
          <a:p>
            <a:pPr marL="457200" indent="-457200" eaLnBrk="1" hangingPunct="1">
              <a:buFont typeface="+mj-lt"/>
              <a:buAutoNum type="arabicPeriod"/>
            </a:pPr>
            <a:r>
              <a:rPr lang="en-US" altLang="en-US" sz="3200" dirty="0" smtClean="0"/>
              <a:t>Eliminate the activities that could not be scheduled</a:t>
            </a:r>
          </a:p>
          <a:p>
            <a:pPr marL="457200" indent="-457200" eaLnBrk="1" hangingPunct="1">
              <a:buFont typeface="+mj-lt"/>
              <a:buAutoNum type="arabicPeriod"/>
            </a:pPr>
            <a:r>
              <a:rPr lang="en-US" altLang="en-US" sz="3200" dirty="0" smtClean="0"/>
              <a:t>Repeat!</a:t>
            </a:r>
          </a:p>
        </p:txBody>
      </p:sp>
      <p:sp>
        <p:nvSpPr>
          <p:cNvPr id="3" name="Slide Number Placeholder 2"/>
          <p:cNvSpPr>
            <a:spLocks noGrp="1"/>
          </p:cNvSpPr>
          <p:nvPr>
            <p:ph type="sldNum" sz="quarter" idx="15"/>
          </p:nvPr>
        </p:nvSpPr>
        <p:spPr/>
        <p:txBody>
          <a:bodyPr/>
          <a:lstStyle/>
          <a:p>
            <a:fld id="{46B77B13-1077-4559-BB8D-5228CB5F82E1}" type="slidenum">
              <a:rPr lang="en-US" smtClean="0"/>
              <a:pPr/>
              <a:t>11</a:t>
            </a:fld>
            <a:endParaRPr lang="en-US"/>
          </a:p>
        </p:txBody>
      </p:sp>
    </p:spTree>
    <p:extLst>
      <p:ext uri="{BB962C8B-B14F-4D97-AF65-F5344CB8AC3E}">
        <p14:creationId xmlns:p14="http://schemas.microsoft.com/office/powerpoint/2010/main" val="118417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0" name="Group 20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9652" name="Line 209"/>
          <p:cNvSpPr>
            <a:spLocks noChangeShapeType="1"/>
          </p:cNvSpPr>
          <p:nvPr/>
        </p:nvSpPr>
        <p:spPr bwMode="auto">
          <a:xfrm>
            <a:off x="1371600" y="6858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3" name="Line 210"/>
          <p:cNvSpPr>
            <a:spLocks noChangeShapeType="1"/>
          </p:cNvSpPr>
          <p:nvPr/>
        </p:nvSpPr>
        <p:spPr bwMode="auto">
          <a:xfrm>
            <a:off x="2438400" y="1219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4" name="Line 211"/>
          <p:cNvSpPr>
            <a:spLocks noChangeShapeType="1"/>
          </p:cNvSpPr>
          <p:nvPr/>
        </p:nvSpPr>
        <p:spPr bwMode="auto">
          <a:xfrm>
            <a:off x="838200" y="1676400"/>
            <a:ext cx="31242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5" name="Line 212"/>
          <p:cNvSpPr>
            <a:spLocks noChangeShapeType="1"/>
          </p:cNvSpPr>
          <p:nvPr/>
        </p:nvSpPr>
        <p:spPr bwMode="auto">
          <a:xfrm>
            <a:off x="3429000" y="22098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6" name="Line 213"/>
          <p:cNvSpPr>
            <a:spLocks noChangeShapeType="1"/>
          </p:cNvSpPr>
          <p:nvPr/>
        </p:nvSpPr>
        <p:spPr bwMode="auto">
          <a:xfrm>
            <a:off x="2438400" y="2743200"/>
            <a:ext cx="2514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7" name="Line 214"/>
          <p:cNvSpPr>
            <a:spLocks noChangeShapeType="1"/>
          </p:cNvSpPr>
          <p:nvPr/>
        </p:nvSpPr>
        <p:spPr bwMode="auto">
          <a:xfrm>
            <a:off x="3429000" y="32004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8" name="Line 215"/>
          <p:cNvSpPr>
            <a:spLocks noChangeShapeType="1"/>
          </p:cNvSpPr>
          <p:nvPr/>
        </p:nvSpPr>
        <p:spPr bwMode="auto">
          <a:xfrm>
            <a:off x="3962400" y="37338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59" name="Line 216"/>
          <p:cNvSpPr>
            <a:spLocks noChangeShapeType="1"/>
          </p:cNvSpPr>
          <p:nvPr/>
        </p:nvSpPr>
        <p:spPr bwMode="auto">
          <a:xfrm>
            <a:off x="4953000" y="42672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60" name="Line 217"/>
          <p:cNvSpPr>
            <a:spLocks noChangeShapeType="1"/>
          </p:cNvSpPr>
          <p:nvPr/>
        </p:nvSpPr>
        <p:spPr bwMode="auto">
          <a:xfrm>
            <a:off x="4953000" y="48006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61" name="Line 218"/>
          <p:cNvSpPr>
            <a:spLocks noChangeShapeType="1"/>
          </p:cNvSpPr>
          <p:nvPr/>
        </p:nvSpPr>
        <p:spPr bwMode="auto">
          <a:xfrm>
            <a:off x="1905000" y="5334000"/>
            <a:ext cx="5638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62" name="Line 219"/>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663" name="Text Box 220"/>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dirty="0"/>
              <a:t>0     1    2     3     4     5     6     7    8     9    10   11   12   13   14   15</a:t>
            </a:r>
          </a:p>
        </p:txBody>
      </p:sp>
      <p:graphicFrame>
        <p:nvGraphicFramePr>
          <p:cNvPr id="16"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12</a:t>
            </a:fld>
            <a:endParaRPr lang="en-US" altLang="en-US"/>
          </a:p>
        </p:txBody>
      </p:sp>
    </p:spTree>
    <p:extLst>
      <p:ext uri="{BB962C8B-B14F-4D97-AF65-F5344CB8AC3E}">
        <p14:creationId xmlns:p14="http://schemas.microsoft.com/office/powerpoint/2010/main" val="2015974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4772"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3" name="Line 197"/>
          <p:cNvSpPr>
            <a:spLocks noChangeShapeType="1"/>
          </p:cNvSpPr>
          <p:nvPr/>
        </p:nvSpPr>
        <p:spPr bwMode="auto">
          <a:xfrm>
            <a:off x="2438400" y="1219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4" name="Line 198"/>
          <p:cNvSpPr>
            <a:spLocks noChangeShapeType="1"/>
          </p:cNvSpPr>
          <p:nvPr/>
        </p:nvSpPr>
        <p:spPr bwMode="auto">
          <a:xfrm>
            <a:off x="838200" y="1676400"/>
            <a:ext cx="31242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5" name="Line 199"/>
          <p:cNvSpPr>
            <a:spLocks noChangeShapeType="1"/>
          </p:cNvSpPr>
          <p:nvPr/>
        </p:nvSpPr>
        <p:spPr bwMode="auto">
          <a:xfrm>
            <a:off x="3429000" y="22098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6" name="Line 200"/>
          <p:cNvSpPr>
            <a:spLocks noChangeShapeType="1"/>
          </p:cNvSpPr>
          <p:nvPr/>
        </p:nvSpPr>
        <p:spPr bwMode="auto">
          <a:xfrm>
            <a:off x="2438400" y="2743200"/>
            <a:ext cx="2514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7" name="Line 201"/>
          <p:cNvSpPr>
            <a:spLocks noChangeShapeType="1"/>
          </p:cNvSpPr>
          <p:nvPr/>
        </p:nvSpPr>
        <p:spPr bwMode="auto">
          <a:xfrm>
            <a:off x="3429000" y="32004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8" name="Line 202"/>
          <p:cNvSpPr>
            <a:spLocks noChangeShapeType="1"/>
          </p:cNvSpPr>
          <p:nvPr/>
        </p:nvSpPr>
        <p:spPr bwMode="auto">
          <a:xfrm>
            <a:off x="3962400" y="37338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79" name="Line 203"/>
          <p:cNvSpPr>
            <a:spLocks noChangeShapeType="1"/>
          </p:cNvSpPr>
          <p:nvPr/>
        </p:nvSpPr>
        <p:spPr bwMode="auto">
          <a:xfrm>
            <a:off x="4953000" y="42672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80" name="Line 204"/>
          <p:cNvSpPr>
            <a:spLocks noChangeShapeType="1"/>
          </p:cNvSpPr>
          <p:nvPr/>
        </p:nvSpPr>
        <p:spPr bwMode="auto">
          <a:xfrm>
            <a:off x="4953000" y="48006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81" name="Line 205"/>
          <p:cNvSpPr>
            <a:spLocks noChangeShapeType="1"/>
          </p:cNvSpPr>
          <p:nvPr/>
        </p:nvSpPr>
        <p:spPr bwMode="auto">
          <a:xfrm>
            <a:off x="1905000" y="5334000"/>
            <a:ext cx="5638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82" name="Line 206"/>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4783"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13</a:t>
            </a:fld>
            <a:endParaRPr lang="en-US" altLang="en-US"/>
          </a:p>
        </p:txBody>
      </p:sp>
    </p:spTree>
    <p:extLst>
      <p:ext uri="{BB962C8B-B14F-4D97-AF65-F5344CB8AC3E}">
        <p14:creationId xmlns:p14="http://schemas.microsoft.com/office/powerpoint/2010/main" val="3486623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5796"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797" name="Line 197"/>
          <p:cNvSpPr>
            <a:spLocks noChangeShapeType="1"/>
          </p:cNvSpPr>
          <p:nvPr/>
        </p:nvSpPr>
        <p:spPr bwMode="auto">
          <a:xfrm>
            <a:off x="2438400" y="1219200"/>
            <a:ext cx="990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798" name="Line 198"/>
          <p:cNvSpPr>
            <a:spLocks noChangeShapeType="1"/>
          </p:cNvSpPr>
          <p:nvPr/>
        </p:nvSpPr>
        <p:spPr bwMode="auto">
          <a:xfrm>
            <a:off x="838200" y="1676400"/>
            <a:ext cx="31242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799" name="Line 199"/>
          <p:cNvSpPr>
            <a:spLocks noChangeShapeType="1"/>
          </p:cNvSpPr>
          <p:nvPr/>
        </p:nvSpPr>
        <p:spPr bwMode="auto">
          <a:xfrm>
            <a:off x="3429000" y="22098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0" name="Line 200"/>
          <p:cNvSpPr>
            <a:spLocks noChangeShapeType="1"/>
          </p:cNvSpPr>
          <p:nvPr/>
        </p:nvSpPr>
        <p:spPr bwMode="auto">
          <a:xfrm>
            <a:off x="2438400" y="2743200"/>
            <a:ext cx="2514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1" name="Line 201"/>
          <p:cNvSpPr>
            <a:spLocks noChangeShapeType="1"/>
          </p:cNvSpPr>
          <p:nvPr/>
        </p:nvSpPr>
        <p:spPr bwMode="auto">
          <a:xfrm>
            <a:off x="3429000" y="32004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2" name="Line 202"/>
          <p:cNvSpPr>
            <a:spLocks noChangeShapeType="1"/>
          </p:cNvSpPr>
          <p:nvPr/>
        </p:nvSpPr>
        <p:spPr bwMode="auto">
          <a:xfrm>
            <a:off x="3962400" y="37338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3" name="Line 203"/>
          <p:cNvSpPr>
            <a:spLocks noChangeShapeType="1"/>
          </p:cNvSpPr>
          <p:nvPr/>
        </p:nvSpPr>
        <p:spPr bwMode="auto">
          <a:xfrm>
            <a:off x="4953000" y="42672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4" name="Line 204"/>
          <p:cNvSpPr>
            <a:spLocks noChangeShapeType="1"/>
          </p:cNvSpPr>
          <p:nvPr/>
        </p:nvSpPr>
        <p:spPr bwMode="auto">
          <a:xfrm>
            <a:off x="4953000" y="48006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5" name="Line 205"/>
          <p:cNvSpPr>
            <a:spLocks noChangeShapeType="1"/>
          </p:cNvSpPr>
          <p:nvPr/>
        </p:nvSpPr>
        <p:spPr bwMode="auto">
          <a:xfrm>
            <a:off x="1905000" y="5334000"/>
            <a:ext cx="56388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6" name="Line 206"/>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807"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14</a:t>
            </a:fld>
            <a:endParaRPr lang="en-US" altLang="en-US"/>
          </a:p>
        </p:txBody>
      </p:sp>
    </p:spTree>
    <p:extLst>
      <p:ext uri="{BB962C8B-B14F-4D97-AF65-F5344CB8AC3E}">
        <p14:creationId xmlns:p14="http://schemas.microsoft.com/office/powerpoint/2010/main" val="2717585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6820"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1" name="Line 197"/>
          <p:cNvSpPr>
            <a:spLocks noChangeShapeType="1"/>
          </p:cNvSpPr>
          <p:nvPr/>
        </p:nvSpPr>
        <p:spPr bwMode="auto">
          <a:xfrm>
            <a:off x="2438400" y="1219200"/>
            <a:ext cx="990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2" name="Line 198"/>
          <p:cNvSpPr>
            <a:spLocks noChangeShapeType="1"/>
          </p:cNvSpPr>
          <p:nvPr/>
        </p:nvSpPr>
        <p:spPr bwMode="auto">
          <a:xfrm>
            <a:off x="838200" y="1676400"/>
            <a:ext cx="31242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3" name="Line 199"/>
          <p:cNvSpPr>
            <a:spLocks noChangeShapeType="1"/>
          </p:cNvSpPr>
          <p:nvPr/>
        </p:nvSpPr>
        <p:spPr bwMode="auto">
          <a:xfrm>
            <a:off x="3429000" y="2209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4" name="Line 200"/>
          <p:cNvSpPr>
            <a:spLocks noChangeShapeType="1"/>
          </p:cNvSpPr>
          <p:nvPr/>
        </p:nvSpPr>
        <p:spPr bwMode="auto">
          <a:xfrm>
            <a:off x="2438400" y="2743200"/>
            <a:ext cx="2514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5" name="Line 201"/>
          <p:cNvSpPr>
            <a:spLocks noChangeShapeType="1"/>
          </p:cNvSpPr>
          <p:nvPr/>
        </p:nvSpPr>
        <p:spPr bwMode="auto">
          <a:xfrm>
            <a:off x="3429000" y="32004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6" name="Line 202"/>
          <p:cNvSpPr>
            <a:spLocks noChangeShapeType="1"/>
          </p:cNvSpPr>
          <p:nvPr/>
        </p:nvSpPr>
        <p:spPr bwMode="auto">
          <a:xfrm>
            <a:off x="3962400" y="37338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7" name="Line 203"/>
          <p:cNvSpPr>
            <a:spLocks noChangeShapeType="1"/>
          </p:cNvSpPr>
          <p:nvPr/>
        </p:nvSpPr>
        <p:spPr bwMode="auto">
          <a:xfrm>
            <a:off x="4953000" y="42672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8" name="Line 204"/>
          <p:cNvSpPr>
            <a:spLocks noChangeShapeType="1"/>
          </p:cNvSpPr>
          <p:nvPr/>
        </p:nvSpPr>
        <p:spPr bwMode="auto">
          <a:xfrm>
            <a:off x="4953000" y="48006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29" name="Line 205"/>
          <p:cNvSpPr>
            <a:spLocks noChangeShapeType="1"/>
          </p:cNvSpPr>
          <p:nvPr/>
        </p:nvSpPr>
        <p:spPr bwMode="auto">
          <a:xfrm>
            <a:off x="1905000" y="5334000"/>
            <a:ext cx="56388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30" name="Line 206"/>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831"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15</a:t>
            </a:fld>
            <a:endParaRPr lang="en-US" altLang="en-US"/>
          </a:p>
        </p:txBody>
      </p:sp>
    </p:spTree>
    <p:extLst>
      <p:ext uri="{BB962C8B-B14F-4D97-AF65-F5344CB8AC3E}">
        <p14:creationId xmlns:p14="http://schemas.microsoft.com/office/powerpoint/2010/main" val="35192422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7844"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45" name="Line 197"/>
          <p:cNvSpPr>
            <a:spLocks noChangeShapeType="1"/>
          </p:cNvSpPr>
          <p:nvPr/>
        </p:nvSpPr>
        <p:spPr bwMode="auto">
          <a:xfrm>
            <a:off x="2438400" y="1219200"/>
            <a:ext cx="990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46" name="Line 198"/>
          <p:cNvSpPr>
            <a:spLocks noChangeShapeType="1"/>
          </p:cNvSpPr>
          <p:nvPr/>
        </p:nvSpPr>
        <p:spPr bwMode="auto">
          <a:xfrm>
            <a:off x="838200" y="1676400"/>
            <a:ext cx="31242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47" name="Line 199"/>
          <p:cNvSpPr>
            <a:spLocks noChangeShapeType="1"/>
          </p:cNvSpPr>
          <p:nvPr/>
        </p:nvSpPr>
        <p:spPr bwMode="auto">
          <a:xfrm>
            <a:off x="3429000" y="2209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48" name="Line 200"/>
          <p:cNvSpPr>
            <a:spLocks noChangeShapeType="1"/>
          </p:cNvSpPr>
          <p:nvPr/>
        </p:nvSpPr>
        <p:spPr bwMode="auto">
          <a:xfrm>
            <a:off x="2438400" y="2743200"/>
            <a:ext cx="2514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49" name="Line 201"/>
          <p:cNvSpPr>
            <a:spLocks noChangeShapeType="1"/>
          </p:cNvSpPr>
          <p:nvPr/>
        </p:nvSpPr>
        <p:spPr bwMode="auto">
          <a:xfrm>
            <a:off x="3429000" y="32004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50" name="Line 202"/>
          <p:cNvSpPr>
            <a:spLocks noChangeShapeType="1"/>
          </p:cNvSpPr>
          <p:nvPr/>
        </p:nvSpPr>
        <p:spPr bwMode="auto">
          <a:xfrm>
            <a:off x="3962400" y="37338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51" name="Line 203"/>
          <p:cNvSpPr>
            <a:spLocks noChangeShapeType="1"/>
          </p:cNvSpPr>
          <p:nvPr/>
        </p:nvSpPr>
        <p:spPr bwMode="auto">
          <a:xfrm>
            <a:off x="4953000" y="4267200"/>
            <a:ext cx="1524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52" name="Line 204"/>
          <p:cNvSpPr>
            <a:spLocks noChangeShapeType="1"/>
          </p:cNvSpPr>
          <p:nvPr/>
        </p:nvSpPr>
        <p:spPr bwMode="auto">
          <a:xfrm>
            <a:off x="4953000" y="48006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53" name="Line 205"/>
          <p:cNvSpPr>
            <a:spLocks noChangeShapeType="1"/>
          </p:cNvSpPr>
          <p:nvPr/>
        </p:nvSpPr>
        <p:spPr bwMode="auto">
          <a:xfrm>
            <a:off x="1905000" y="5334000"/>
            <a:ext cx="56388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54" name="Line 206"/>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7855"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16</a:t>
            </a:fld>
            <a:endParaRPr lang="en-US" altLang="en-US"/>
          </a:p>
        </p:txBody>
      </p:sp>
    </p:spTree>
    <p:extLst>
      <p:ext uri="{BB962C8B-B14F-4D97-AF65-F5344CB8AC3E}">
        <p14:creationId xmlns:p14="http://schemas.microsoft.com/office/powerpoint/2010/main" val="3687699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8868"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69" name="Line 197"/>
          <p:cNvSpPr>
            <a:spLocks noChangeShapeType="1"/>
          </p:cNvSpPr>
          <p:nvPr/>
        </p:nvSpPr>
        <p:spPr bwMode="auto">
          <a:xfrm>
            <a:off x="2438400" y="1219200"/>
            <a:ext cx="990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0" name="Line 198"/>
          <p:cNvSpPr>
            <a:spLocks noChangeShapeType="1"/>
          </p:cNvSpPr>
          <p:nvPr/>
        </p:nvSpPr>
        <p:spPr bwMode="auto">
          <a:xfrm>
            <a:off x="838200" y="1676400"/>
            <a:ext cx="31242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1" name="Line 199"/>
          <p:cNvSpPr>
            <a:spLocks noChangeShapeType="1"/>
          </p:cNvSpPr>
          <p:nvPr/>
        </p:nvSpPr>
        <p:spPr bwMode="auto">
          <a:xfrm>
            <a:off x="3429000" y="2209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2" name="Line 200"/>
          <p:cNvSpPr>
            <a:spLocks noChangeShapeType="1"/>
          </p:cNvSpPr>
          <p:nvPr/>
        </p:nvSpPr>
        <p:spPr bwMode="auto">
          <a:xfrm>
            <a:off x="2438400" y="2743200"/>
            <a:ext cx="2514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3" name="Line 201"/>
          <p:cNvSpPr>
            <a:spLocks noChangeShapeType="1"/>
          </p:cNvSpPr>
          <p:nvPr/>
        </p:nvSpPr>
        <p:spPr bwMode="auto">
          <a:xfrm>
            <a:off x="3429000" y="32004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4" name="Line 202"/>
          <p:cNvSpPr>
            <a:spLocks noChangeShapeType="1"/>
          </p:cNvSpPr>
          <p:nvPr/>
        </p:nvSpPr>
        <p:spPr bwMode="auto">
          <a:xfrm>
            <a:off x="3962400" y="37338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5" name="Line 203"/>
          <p:cNvSpPr>
            <a:spLocks noChangeShapeType="1"/>
          </p:cNvSpPr>
          <p:nvPr/>
        </p:nvSpPr>
        <p:spPr bwMode="auto">
          <a:xfrm>
            <a:off x="4953000" y="42672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6" name="Line 204"/>
          <p:cNvSpPr>
            <a:spLocks noChangeShapeType="1"/>
          </p:cNvSpPr>
          <p:nvPr/>
        </p:nvSpPr>
        <p:spPr bwMode="auto">
          <a:xfrm>
            <a:off x="4953000" y="4800600"/>
            <a:ext cx="20574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7" name="Line 205"/>
          <p:cNvSpPr>
            <a:spLocks noChangeShapeType="1"/>
          </p:cNvSpPr>
          <p:nvPr/>
        </p:nvSpPr>
        <p:spPr bwMode="auto">
          <a:xfrm>
            <a:off x="1905000" y="5334000"/>
            <a:ext cx="56388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8" name="Line 206"/>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9"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17</a:t>
            </a:fld>
            <a:endParaRPr lang="en-US" altLang="en-US"/>
          </a:p>
        </p:txBody>
      </p:sp>
    </p:spTree>
    <p:extLst>
      <p:ext uri="{BB962C8B-B14F-4D97-AF65-F5344CB8AC3E}">
        <p14:creationId xmlns:p14="http://schemas.microsoft.com/office/powerpoint/2010/main" val="471611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8868"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69" name="Line 197"/>
          <p:cNvSpPr>
            <a:spLocks noChangeShapeType="1"/>
          </p:cNvSpPr>
          <p:nvPr/>
        </p:nvSpPr>
        <p:spPr bwMode="auto">
          <a:xfrm>
            <a:off x="2438400" y="1219200"/>
            <a:ext cx="990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0" name="Line 198"/>
          <p:cNvSpPr>
            <a:spLocks noChangeShapeType="1"/>
          </p:cNvSpPr>
          <p:nvPr/>
        </p:nvSpPr>
        <p:spPr bwMode="auto">
          <a:xfrm>
            <a:off x="838200" y="1676400"/>
            <a:ext cx="31242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1" name="Line 199"/>
          <p:cNvSpPr>
            <a:spLocks noChangeShapeType="1"/>
          </p:cNvSpPr>
          <p:nvPr/>
        </p:nvSpPr>
        <p:spPr bwMode="auto">
          <a:xfrm>
            <a:off x="3429000" y="2209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2" name="Line 200"/>
          <p:cNvSpPr>
            <a:spLocks noChangeShapeType="1"/>
          </p:cNvSpPr>
          <p:nvPr/>
        </p:nvSpPr>
        <p:spPr bwMode="auto">
          <a:xfrm>
            <a:off x="2438400" y="2743200"/>
            <a:ext cx="2514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3" name="Line 201"/>
          <p:cNvSpPr>
            <a:spLocks noChangeShapeType="1"/>
          </p:cNvSpPr>
          <p:nvPr/>
        </p:nvSpPr>
        <p:spPr bwMode="auto">
          <a:xfrm>
            <a:off x="3429000" y="32004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4" name="Line 202"/>
          <p:cNvSpPr>
            <a:spLocks noChangeShapeType="1"/>
          </p:cNvSpPr>
          <p:nvPr/>
        </p:nvSpPr>
        <p:spPr bwMode="auto">
          <a:xfrm>
            <a:off x="3962400" y="37338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5" name="Line 203"/>
          <p:cNvSpPr>
            <a:spLocks noChangeShapeType="1"/>
          </p:cNvSpPr>
          <p:nvPr/>
        </p:nvSpPr>
        <p:spPr bwMode="auto">
          <a:xfrm>
            <a:off x="4953000" y="42672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6" name="Line 204"/>
          <p:cNvSpPr>
            <a:spLocks noChangeShapeType="1"/>
          </p:cNvSpPr>
          <p:nvPr/>
        </p:nvSpPr>
        <p:spPr bwMode="auto">
          <a:xfrm>
            <a:off x="4953000" y="48006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7" name="Line 205"/>
          <p:cNvSpPr>
            <a:spLocks noChangeShapeType="1"/>
          </p:cNvSpPr>
          <p:nvPr/>
        </p:nvSpPr>
        <p:spPr bwMode="auto">
          <a:xfrm>
            <a:off x="1905000" y="5334000"/>
            <a:ext cx="56388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8" name="Line 206"/>
          <p:cNvSpPr>
            <a:spLocks noChangeShapeType="1"/>
          </p:cNvSpPr>
          <p:nvPr/>
        </p:nvSpPr>
        <p:spPr bwMode="auto">
          <a:xfrm>
            <a:off x="7086600" y="5791200"/>
            <a:ext cx="9906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9"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3" name="Slide Number Placeholder 2"/>
          <p:cNvSpPr>
            <a:spLocks noGrp="1"/>
          </p:cNvSpPr>
          <p:nvPr>
            <p:ph type="sldNum" sz="quarter" idx="12"/>
          </p:nvPr>
        </p:nvSpPr>
        <p:spPr/>
        <p:txBody>
          <a:bodyPr/>
          <a:lstStyle/>
          <a:p>
            <a:fld id="{969C43E9-508B-41E6-86E5-482E35B422FB}" type="slidenum">
              <a:rPr lang="en-US" altLang="en-US" smtClean="0"/>
              <a:pPr/>
              <a:t>18</a:t>
            </a:fld>
            <a:endParaRPr lang="en-US" altLang="en-US"/>
          </a:p>
        </p:txBody>
      </p:sp>
    </p:spTree>
    <p:extLst>
      <p:ext uri="{BB962C8B-B14F-4D97-AF65-F5344CB8AC3E}">
        <p14:creationId xmlns:p14="http://schemas.microsoft.com/office/powerpoint/2010/main" val="18716558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Group 2"/>
          <p:cNvGraphicFramePr>
            <a:graphicFrameLocks noGrp="1"/>
          </p:cNvGraphicFramePr>
          <p:nvPr>
            <p:ph type="tbl" idx="1"/>
          </p:nvPr>
        </p:nvGraphicFramePr>
        <p:xfrm>
          <a:off x="838200" y="381000"/>
          <a:ext cx="7772400" cy="5699650"/>
        </p:xfrm>
        <a:graphic>
          <a:graphicData uri="http://schemas.openxmlformats.org/drawingml/2006/table">
            <a:tbl>
              <a:tblPr/>
              <a:tblGrid>
                <a:gridCol w="51752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17525">
                  <a:extLst>
                    <a:ext uri="{9D8B030D-6E8A-4147-A177-3AD203B41FA5}">
                      <a16:colId xmlns:a16="http://schemas.microsoft.com/office/drawing/2014/main" val="20004"/>
                    </a:ext>
                  </a:extLst>
                </a:gridCol>
                <a:gridCol w="517525">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20700">
                  <a:extLst>
                    <a:ext uri="{9D8B030D-6E8A-4147-A177-3AD203B41FA5}">
                      <a16:colId xmlns:a16="http://schemas.microsoft.com/office/drawing/2014/main" val="20008"/>
                    </a:ext>
                  </a:extLst>
                </a:gridCol>
                <a:gridCol w="517525">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17525">
                  <a:extLst>
                    <a:ext uri="{9D8B030D-6E8A-4147-A177-3AD203B41FA5}">
                      <a16:colId xmlns:a16="http://schemas.microsoft.com/office/drawing/2014/main" val="20014"/>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8868" name="Line 196"/>
          <p:cNvSpPr>
            <a:spLocks noChangeShapeType="1"/>
          </p:cNvSpPr>
          <p:nvPr/>
        </p:nvSpPr>
        <p:spPr bwMode="auto">
          <a:xfrm>
            <a:off x="1371600" y="685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69" name="Line 197"/>
          <p:cNvSpPr>
            <a:spLocks noChangeShapeType="1"/>
          </p:cNvSpPr>
          <p:nvPr/>
        </p:nvSpPr>
        <p:spPr bwMode="auto">
          <a:xfrm>
            <a:off x="2438400" y="1219200"/>
            <a:ext cx="990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0" name="Line 198"/>
          <p:cNvSpPr>
            <a:spLocks noChangeShapeType="1"/>
          </p:cNvSpPr>
          <p:nvPr/>
        </p:nvSpPr>
        <p:spPr bwMode="auto">
          <a:xfrm>
            <a:off x="838200" y="1676400"/>
            <a:ext cx="31242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1" name="Line 199"/>
          <p:cNvSpPr>
            <a:spLocks noChangeShapeType="1"/>
          </p:cNvSpPr>
          <p:nvPr/>
        </p:nvSpPr>
        <p:spPr bwMode="auto">
          <a:xfrm>
            <a:off x="3429000" y="22098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2" name="Line 200"/>
          <p:cNvSpPr>
            <a:spLocks noChangeShapeType="1"/>
          </p:cNvSpPr>
          <p:nvPr/>
        </p:nvSpPr>
        <p:spPr bwMode="auto">
          <a:xfrm>
            <a:off x="2438400" y="2743200"/>
            <a:ext cx="25146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3" name="Line 201"/>
          <p:cNvSpPr>
            <a:spLocks noChangeShapeType="1"/>
          </p:cNvSpPr>
          <p:nvPr/>
        </p:nvSpPr>
        <p:spPr bwMode="auto">
          <a:xfrm>
            <a:off x="3429000" y="32004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4" name="Line 202"/>
          <p:cNvSpPr>
            <a:spLocks noChangeShapeType="1"/>
          </p:cNvSpPr>
          <p:nvPr/>
        </p:nvSpPr>
        <p:spPr bwMode="auto">
          <a:xfrm>
            <a:off x="3962400" y="37338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5" name="Line 203"/>
          <p:cNvSpPr>
            <a:spLocks noChangeShapeType="1"/>
          </p:cNvSpPr>
          <p:nvPr/>
        </p:nvSpPr>
        <p:spPr bwMode="auto">
          <a:xfrm>
            <a:off x="4953000" y="4267200"/>
            <a:ext cx="15240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6" name="Line 204"/>
          <p:cNvSpPr>
            <a:spLocks noChangeShapeType="1"/>
          </p:cNvSpPr>
          <p:nvPr/>
        </p:nvSpPr>
        <p:spPr bwMode="auto">
          <a:xfrm>
            <a:off x="4953000" y="4800600"/>
            <a:ext cx="20574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7" name="Line 205"/>
          <p:cNvSpPr>
            <a:spLocks noChangeShapeType="1"/>
          </p:cNvSpPr>
          <p:nvPr/>
        </p:nvSpPr>
        <p:spPr bwMode="auto">
          <a:xfrm>
            <a:off x="1905000" y="5334000"/>
            <a:ext cx="5638800" cy="0"/>
          </a:xfrm>
          <a:prstGeom prst="line">
            <a:avLst/>
          </a:prstGeom>
          <a:noFill/>
          <a:ln w="57150">
            <a:solidFill>
              <a:srgbClr val="92D05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8" name="Line 206"/>
          <p:cNvSpPr>
            <a:spLocks noChangeShapeType="1"/>
          </p:cNvSpPr>
          <p:nvPr/>
        </p:nvSpPr>
        <p:spPr bwMode="auto">
          <a:xfrm>
            <a:off x="7048500" y="5791200"/>
            <a:ext cx="990600" cy="0"/>
          </a:xfrm>
          <a:prstGeom prst="line">
            <a:avLst/>
          </a:prstGeom>
          <a:noFill/>
          <a:ln w="571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8879" name="Text Box 207"/>
          <p:cNvSpPr txBox="1">
            <a:spLocks noChangeArrowheads="1"/>
          </p:cNvSpPr>
          <p:nvPr/>
        </p:nvSpPr>
        <p:spPr bwMode="auto">
          <a:xfrm>
            <a:off x="685800" y="6172200"/>
            <a:ext cx="826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r>
              <a:rPr lang="en-US" altLang="en-US"/>
              <a:t>0     1    2     3     4     5     6     7    8     9    10   11   12   13   14   15</a:t>
            </a:r>
          </a:p>
        </p:txBody>
      </p:sp>
      <p:graphicFrame>
        <p:nvGraphicFramePr>
          <p:cNvPr id="15" name="Group 202"/>
          <p:cNvGraphicFramePr>
            <a:graphicFrameLocks/>
          </p:cNvGraphicFramePr>
          <p:nvPr>
            <p:extLst/>
          </p:nvPr>
        </p:nvGraphicFramePr>
        <p:xfrm>
          <a:off x="168275" y="350575"/>
          <a:ext cx="517525" cy="5699122"/>
        </p:xfrm>
        <a:graphic>
          <a:graphicData uri="http://schemas.openxmlformats.org/drawingml/2006/table">
            <a:tbl>
              <a:tblPr/>
              <a:tblGrid>
                <a:gridCol w="517525">
                  <a:extLst>
                    <a:ext uri="{9D8B030D-6E8A-4147-A177-3AD203B41FA5}">
                      <a16:colId xmlns:a16="http://schemas.microsoft.com/office/drawing/2014/main" val="20000"/>
                    </a:ext>
                  </a:extLst>
                </a:gridCol>
              </a:tblGrid>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i-2</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1"/>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i-3</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i-4</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3"/>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cap="none" normalizeH="0" baseline="0" dirty="0" smtClean="0">
                          <a:ln>
                            <a:noFill/>
                          </a:ln>
                          <a:solidFill>
                            <a:srgbClr val="7030A0"/>
                          </a:solidFill>
                          <a:effectLst/>
                          <a:latin typeface="Times New Roman" pitchFamily="18" charset="0"/>
                        </a:rPr>
                        <a:t>i-5</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4"/>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i-6</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5"/>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i-7</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6"/>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i-8</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7"/>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i-9</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i-10</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9"/>
                  </a:ext>
                </a:extLst>
              </a:tr>
              <a:tr h="5181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7030A0"/>
                          </a:solidFill>
                          <a:effectLst/>
                          <a:latin typeface="Times New Roman" pitchFamily="18" charset="0"/>
                        </a:rPr>
                        <a:t>i-11</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10"/>
                  </a:ext>
                </a:extLst>
              </a:tr>
            </a:tbl>
          </a:graphicData>
        </a:graphic>
      </p:graphicFrame>
      <p:sp>
        <p:nvSpPr>
          <p:cNvPr id="2" name="Rectangle 1"/>
          <p:cNvSpPr/>
          <p:nvPr/>
        </p:nvSpPr>
        <p:spPr>
          <a:xfrm>
            <a:off x="207819" y="-49583"/>
            <a:ext cx="4249881" cy="369332"/>
          </a:xfrm>
          <a:prstGeom prst="rect">
            <a:avLst/>
          </a:prstGeom>
        </p:spPr>
        <p:txBody>
          <a:bodyPr wrap="none">
            <a:spAutoFit/>
          </a:bodyPr>
          <a:lstStyle/>
          <a:p>
            <a:pPr eaLnBrk="1" hangingPunct="1"/>
            <a:r>
              <a:rPr lang="en-US" altLang="en-US" dirty="0"/>
              <a:t>Select the activity with the earliest finish</a:t>
            </a:r>
          </a:p>
        </p:txBody>
      </p:sp>
      <p:sp>
        <p:nvSpPr>
          <p:cNvPr id="4" name="Slide Number Placeholder 3"/>
          <p:cNvSpPr>
            <a:spLocks noGrp="1"/>
          </p:cNvSpPr>
          <p:nvPr>
            <p:ph type="sldNum" sz="quarter" idx="12"/>
          </p:nvPr>
        </p:nvSpPr>
        <p:spPr/>
        <p:txBody>
          <a:bodyPr/>
          <a:lstStyle/>
          <a:p>
            <a:fld id="{969C43E9-508B-41E6-86E5-482E35B422FB}" type="slidenum">
              <a:rPr lang="en-US" altLang="en-US" smtClean="0"/>
              <a:pPr/>
              <a:t>19</a:t>
            </a:fld>
            <a:endParaRPr lang="en-US" altLang="en-US"/>
          </a:p>
        </p:txBody>
      </p:sp>
    </p:spTree>
    <p:extLst>
      <p:ext uri="{BB962C8B-B14F-4D97-AF65-F5344CB8AC3E}">
        <p14:creationId xmlns:p14="http://schemas.microsoft.com/office/powerpoint/2010/main" val="353859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1" y="2617470"/>
            <a:ext cx="7669530" cy="583946"/>
          </a:xfrm>
          <a:prstGeom prst="rect">
            <a:avLst/>
          </a:prstGeom>
        </p:spPr>
        <p:txBody>
          <a:bodyPr wrap="square" lIns="0" tIns="0" rIns="0" bIns="0" rtlCol="0">
            <a:noAutofit/>
          </a:bodyPr>
          <a:lstStyle/>
          <a:p>
            <a:pPr marL="12700" algn="ctr">
              <a:lnSpc>
                <a:spcPts val="4590"/>
              </a:lnSpc>
              <a:spcBef>
                <a:spcPts val="229"/>
              </a:spcBef>
            </a:pPr>
            <a:r>
              <a:rPr lang="en-US" sz="4000" dirty="0" smtClean="0">
                <a:solidFill>
                  <a:srgbClr val="FFFEE9"/>
                </a:solidFill>
                <a:latin typeface="Times New Roman"/>
                <a:cs typeface="Times New Roman"/>
              </a:rPr>
              <a:t>Merge </a:t>
            </a:r>
            <a:r>
              <a:rPr lang="en-US" sz="4000" dirty="0">
                <a:solidFill>
                  <a:srgbClr val="FFFEE9"/>
                </a:solidFill>
                <a:latin typeface="Times New Roman"/>
                <a:cs typeface="Times New Roman"/>
              </a:rPr>
              <a:t>Sort</a:t>
            </a:r>
          </a:p>
        </p:txBody>
      </p:sp>
      <p:sp>
        <p:nvSpPr>
          <p:cNvPr id="3" name="Slide Number Placeholder 2"/>
          <p:cNvSpPr>
            <a:spLocks noGrp="1"/>
          </p:cNvSpPr>
          <p:nvPr>
            <p:ph type="sldNum" sz="quarter" idx="12"/>
          </p:nvPr>
        </p:nvSpPr>
        <p:spPr/>
        <p:txBody>
          <a:bodyPr/>
          <a:lstStyle/>
          <a:p>
            <a:fld id="{46B77B13-1077-4559-BB8D-5228CB5F82E1}" type="slidenum">
              <a:rPr lang="en-US" smtClean="0"/>
              <a:pPr/>
              <a:t>2</a:t>
            </a:fld>
            <a:endParaRPr lang="en-US"/>
          </a:p>
        </p:txBody>
      </p:sp>
    </p:spTree>
    <p:extLst>
      <p:ext uri="{BB962C8B-B14F-4D97-AF65-F5344CB8AC3E}">
        <p14:creationId xmlns:p14="http://schemas.microsoft.com/office/powerpoint/2010/main" val="28689583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cs5110\ch16\pg371a.pc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64008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a:xfrm>
            <a:off x="685800" y="152400"/>
            <a:ext cx="7772400" cy="609600"/>
          </a:xfrm>
        </p:spPr>
        <p:txBody>
          <a:bodyPr/>
          <a:lstStyle/>
          <a:p>
            <a:pPr eaLnBrk="1" hangingPunct="1"/>
            <a:r>
              <a:rPr lang="en-US" altLang="en-US" smtClean="0"/>
              <a:t>The Activity Selection Problem</a:t>
            </a:r>
          </a:p>
        </p:txBody>
      </p:sp>
      <p:sp>
        <p:nvSpPr>
          <p:cNvPr id="18436" name="Rectangle 4"/>
          <p:cNvSpPr>
            <a:spLocks noGrp="1" noChangeArrowheads="1"/>
          </p:cNvSpPr>
          <p:nvPr>
            <p:ph type="body" idx="1"/>
          </p:nvPr>
        </p:nvSpPr>
        <p:spPr>
          <a:xfrm>
            <a:off x="0" y="990600"/>
            <a:ext cx="8839200" cy="685800"/>
          </a:xfrm>
        </p:spPr>
        <p:txBody>
          <a:bodyPr/>
          <a:lstStyle/>
          <a:p>
            <a:pPr eaLnBrk="1" hangingPunct="1"/>
            <a:r>
              <a:rPr lang="en-US" altLang="en-US" sz="2800" smtClean="0"/>
              <a:t>Here are a set of start and finish times</a:t>
            </a:r>
          </a:p>
        </p:txBody>
      </p:sp>
      <p:sp>
        <p:nvSpPr>
          <p:cNvPr id="18437" name="Rectangle 5"/>
          <p:cNvSpPr>
            <a:spLocks noChangeArrowheads="1"/>
          </p:cNvSpPr>
          <p:nvPr/>
        </p:nvSpPr>
        <p:spPr bwMode="auto">
          <a:xfrm>
            <a:off x="0" y="3048000"/>
            <a:ext cx="8839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i="1">
                <a:solidFill>
                  <a:schemeClr val="tx1"/>
                </a:solidFill>
                <a:latin typeface="Arial" panose="020B0604020202020204" pitchFamily="34" charset="0"/>
              </a:defRPr>
            </a:lvl1pPr>
            <a:lvl2pPr marL="742950" indent="-285750">
              <a:defRPr sz="2000" i="1">
                <a:solidFill>
                  <a:schemeClr val="tx1"/>
                </a:solidFill>
                <a:latin typeface="Arial" panose="020B0604020202020204" pitchFamily="34" charset="0"/>
              </a:defRPr>
            </a:lvl2pPr>
            <a:lvl3pPr marL="1143000" indent="-228600">
              <a:defRPr sz="2000" i="1">
                <a:solidFill>
                  <a:schemeClr val="tx1"/>
                </a:solidFill>
                <a:latin typeface="Arial" panose="020B0604020202020204" pitchFamily="34" charset="0"/>
              </a:defRPr>
            </a:lvl3pPr>
            <a:lvl4pPr marL="1600200" indent="-228600">
              <a:defRPr sz="2000" i="1">
                <a:solidFill>
                  <a:schemeClr val="tx1"/>
                </a:solidFill>
                <a:latin typeface="Arial" panose="020B0604020202020204" pitchFamily="34" charset="0"/>
              </a:defRPr>
            </a:lvl4pPr>
            <a:lvl5pPr marL="2057400" indent="-228600">
              <a:defRPr sz="2000" i="1">
                <a:solidFill>
                  <a:schemeClr val="tx1"/>
                </a:solidFill>
                <a:latin typeface="Arial" panose="020B0604020202020204" pitchFamily="34" charset="0"/>
              </a:defRPr>
            </a:lvl5pPr>
            <a:lvl6pPr marL="2514600" indent="-228600" eaLnBrk="0" fontAlgn="base" hangingPunct="0">
              <a:spcBef>
                <a:spcPct val="0"/>
              </a:spcBef>
              <a:spcAft>
                <a:spcPct val="0"/>
              </a:spcAft>
              <a:defRPr sz="2000" i="1">
                <a:solidFill>
                  <a:schemeClr val="tx1"/>
                </a:solidFill>
                <a:latin typeface="Arial" panose="020B0604020202020204" pitchFamily="34" charset="0"/>
              </a:defRPr>
            </a:lvl6pPr>
            <a:lvl7pPr marL="2971800" indent="-228600" eaLnBrk="0" fontAlgn="base" hangingPunct="0">
              <a:spcBef>
                <a:spcPct val="0"/>
              </a:spcBef>
              <a:spcAft>
                <a:spcPct val="0"/>
              </a:spcAft>
              <a:defRPr sz="2000" i="1">
                <a:solidFill>
                  <a:schemeClr val="tx1"/>
                </a:solidFill>
                <a:latin typeface="Arial" panose="020B0604020202020204" pitchFamily="34" charset="0"/>
              </a:defRPr>
            </a:lvl7pPr>
            <a:lvl8pPr marL="3429000" indent="-228600" eaLnBrk="0" fontAlgn="base" hangingPunct="0">
              <a:spcBef>
                <a:spcPct val="0"/>
              </a:spcBef>
              <a:spcAft>
                <a:spcPct val="0"/>
              </a:spcAft>
              <a:defRPr sz="2000" i="1">
                <a:solidFill>
                  <a:schemeClr val="tx1"/>
                </a:solidFill>
                <a:latin typeface="Arial" panose="020B0604020202020204" pitchFamily="34" charset="0"/>
              </a:defRPr>
            </a:lvl8pPr>
            <a:lvl9pPr marL="3886200" indent="-228600" eaLnBrk="0" fontAlgn="base" hangingPunct="0">
              <a:spcBef>
                <a:spcPct val="0"/>
              </a:spcBef>
              <a:spcAft>
                <a:spcPct val="0"/>
              </a:spcAft>
              <a:defRPr sz="2000" i="1">
                <a:solidFill>
                  <a:schemeClr val="tx1"/>
                </a:solidFill>
                <a:latin typeface="Arial" panose="020B0604020202020204" pitchFamily="34" charset="0"/>
              </a:defRPr>
            </a:lvl9pPr>
          </a:lstStyle>
          <a:p>
            <a:pPr>
              <a:spcBef>
                <a:spcPct val="20000"/>
              </a:spcBef>
              <a:buFontTx/>
              <a:buChar char="•"/>
            </a:pPr>
            <a:r>
              <a:rPr lang="en-US" altLang="en-US" sz="2800" dirty="0"/>
              <a:t>What is the maximum number of activities that can be completed?</a:t>
            </a:r>
          </a:p>
          <a:p>
            <a:pPr lvl="1">
              <a:spcBef>
                <a:spcPct val="20000"/>
              </a:spcBef>
              <a:buFontTx/>
              <a:buChar char="•"/>
            </a:pPr>
            <a:r>
              <a:rPr lang="en-US" altLang="en-US" dirty="0"/>
              <a:t>{a</a:t>
            </a:r>
            <a:r>
              <a:rPr lang="en-US" altLang="en-US" baseline="-25000" dirty="0"/>
              <a:t>3</a:t>
            </a:r>
            <a:r>
              <a:rPr lang="en-US" altLang="en-US" dirty="0"/>
              <a:t>, a</a:t>
            </a:r>
            <a:r>
              <a:rPr lang="en-US" altLang="en-US" baseline="-25000" dirty="0"/>
              <a:t>9</a:t>
            </a:r>
            <a:r>
              <a:rPr lang="en-US" altLang="en-US" dirty="0"/>
              <a:t>, a</a:t>
            </a:r>
            <a:r>
              <a:rPr lang="en-US" altLang="en-US" baseline="-25000" dirty="0"/>
              <a:t>11</a:t>
            </a:r>
            <a:r>
              <a:rPr lang="en-US" altLang="en-US" dirty="0"/>
              <a:t>} can be completed</a:t>
            </a:r>
          </a:p>
          <a:p>
            <a:pPr lvl="1">
              <a:spcBef>
                <a:spcPct val="20000"/>
              </a:spcBef>
              <a:buFontTx/>
              <a:buChar char="•"/>
            </a:pPr>
            <a:r>
              <a:rPr lang="en-US" altLang="en-US" dirty="0"/>
              <a:t>But so can {a</a:t>
            </a:r>
            <a:r>
              <a:rPr lang="en-US" altLang="en-US" baseline="-25000" dirty="0"/>
              <a:t>1</a:t>
            </a:r>
            <a:r>
              <a:rPr lang="en-US" altLang="en-US" dirty="0"/>
              <a:t>, a</a:t>
            </a:r>
            <a:r>
              <a:rPr lang="en-US" altLang="en-US" baseline="-25000" dirty="0"/>
              <a:t>4</a:t>
            </a:r>
            <a:r>
              <a:rPr lang="en-US" altLang="en-US" dirty="0"/>
              <a:t>, a</a:t>
            </a:r>
            <a:r>
              <a:rPr lang="en-US" altLang="en-US" baseline="-25000" dirty="0"/>
              <a:t>8’ </a:t>
            </a:r>
            <a:r>
              <a:rPr lang="en-US" altLang="en-US" dirty="0"/>
              <a:t>a</a:t>
            </a:r>
            <a:r>
              <a:rPr lang="en-US" altLang="en-US" baseline="-25000" dirty="0"/>
              <a:t>11</a:t>
            </a:r>
            <a:r>
              <a:rPr lang="en-US" altLang="en-US" dirty="0"/>
              <a:t>} </a:t>
            </a:r>
            <a:r>
              <a:rPr lang="en-US" altLang="en-US" b="1" dirty="0">
                <a:solidFill>
                  <a:srgbClr val="FF0000"/>
                </a:solidFill>
              </a:rPr>
              <a:t>which is a larger set</a:t>
            </a:r>
          </a:p>
          <a:p>
            <a:pPr lvl="1">
              <a:spcBef>
                <a:spcPct val="20000"/>
              </a:spcBef>
              <a:buFontTx/>
              <a:buChar char="•"/>
            </a:pPr>
            <a:r>
              <a:rPr lang="en-US" altLang="en-US" dirty="0"/>
              <a:t>But it is not unique, consider {a</a:t>
            </a:r>
            <a:r>
              <a:rPr lang="en-US" altLang="en-US" baseline="-25000" dirty="0"/>
              <a:t>2</a:t>
            </a:r>
            <a:r>
              <a:rPr lang="en-US" altLang="en-US" dirty="0"/>
              <a:t>, a</a:t>
            </a:r>
            <a:r>
              <a:rPr lang="en-US" altLang="en-US" baseline="-25000" dirty="0"/>
              <a:t>4</a:t>
            </a:r>
            <a:r>
              <a:rPr lang="en-US" altLang="en-US" dirty="0"/>
              <a:t>, a</a:t>
            </a:r>
            <a:r>
              <a:rPr lang="en-US" altLang="en-US" baseline="-25000" dirty="0"/>
              <a:t>9’ </a:t>
            </a:r>
            <a:r>
              <a:rPr lang="en-US" altLang="en-US" dirty="0"/>
              <a:t>a</a:t>
            </a:r>
            <a:r>
              <a:rPr lang="en-US" altLang="en-US" baseline="-25000" dirty="0"/>
              <a:t>11</a:t>
            </a:r>
            <a:r>
              <a:rPr lang="en-US" altLang="en-US" dirty="0"/>
              <a:t>} </a:t>
            </a:r>
          </a:p>
        </p:txBody>
      </p:sp>
      <p:sp>
        <p:nvSpPr>
          <p:cNvPr id="3" name="Slide Number Placeholder 2"/>
          <p:cNvSpPr>
            <a:spLocks noGrp="1"/>
          </p:cNvSpPr>
          <p:nvPr>
            <p:ph type="sldNum" sz="quarter" idx="15"/>
          </p:nvPr>
        </p:nvSpPr>
        <p:spPr/>
        <p:txBody>
          <a:bodyPr/>
          <a:lstStyle/>
          <a:p>
            <a:fld id="{46B77B13-1077-4559-BB8D-5228CB5F82E1}" type="slidenum">
              <a:rPr lang="en-US" smtClean="0"/>
              <a:pPr/>
              <a:t>20</a:t>
            </a:fld>
            <a:endParaRPr lang="en-US"/>
          </a:p>
        </p:txBody>
      </p:sp>
    </p:spTree>
    <p:extLst>
      <p:ext uri="{BB962C8B-B14F-4D97-AF65-F5344CB8AC3E}">
        <p14:creationId xmlns:p14="http://schemas.microsoft.com/office/powerpoint/2010/main" val="3423613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Activity Selection Problem- Another Example</a:t>
            </a:r>
          </a:p>
        </p:txBody>
      </p:sp>
      <p:pic>
        <p:nvPicPr>
          <p:cNvPr id="3074" name="Picture 2" descr="sorting activities according to their finish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1828800"/>
            <a:ext cx="6305550" cy="273367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46B77B13-1077-4559-BB8D-5228CB5F82E1}" type="slidenum">
              <a:rPr lang="en-US" smtClean="0"/>
              <a:pPr/>
              <a:t>21</a:t>
            </a:fld>
            <a:endParaRPr lang="en-US"/>
          </a:p>
        </p:txBody>
      </p:sp>
    </p:spTree>
    <p:extLst>
      <p:ext uri="{BB962C8B-B14F-4D97-AF65-F5344CB8AC3E}">
        <p14:creationId xmlns:p14="http://schemas.microsoft.com/office/powerpoint/2010/main" val="1705889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animation of greedy steps for activity select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506076"/>
            <a:ext cx="5121322" cy="41866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orting activities according to their finish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4267200" cy="184998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34203" y="2286000"/>
            <a:ext cx="2438400" cy="4093428"/>
          </a:xfrm>
          <a:prstGeom prst="rect">
            <a:avLst/>
          </a:prstGeom>
        </p:spPr>
        <p:txBody>
          <a:bodyPr wrap="square">
            <a:spAutoFit/>
          </a:bodyPr>
          <a:lstStyle/>
          <a:p>
            <a:pPr algn="just"/>
            <a:r>
              <a:rPr lang="en-GB" sz="2000" dirty="0">
                <a:solidFill>
                  <a:srgbClr val="333333"/>
                </a:solidFill>
                <a:latin typeface="Noto Sans"/>
              </a:rPr>
              <a:t>To take the element with the least finish time, we will iterate over the list of the activities and will select the first activity and then we will select the activity which is starting next after the currently selected activity finishes.</a:t>
            </a:r>
            <a:endParaRPr lang="en-GB" sz="2000" dirty="0"/>
          </a:p>
        </p:txBody>
      </p:sp>
      <p:sp>
        <p:nvSpPr>
          <p:cNvPr id="3" name="Slide Number Placeholder 2"/>
          <p:cNvSpPr>
            <a:spLocks noGrp="1"/>
          </p:cNvSpPr>
          <p:nvPr>
            <p:ph type="sldNum" sz="quarter" idx="15"/>
          </p:nvPr>
        </p:nvSpPr>
        <p:spPr/>
        <p:txBody>
          <a:bodyPr/>
          <a:lstStyle/>
          <a:p>
            <a:fld id="{46B77B13-1077-4559-BB8D-5228CB5F82E1}" type="slidenum">
              <a:rPr lang="en-US" smtClean="0"/>
              <a:pPr/>
              <a:t>22</a:t>
            </a:fld>
            <a:endParaRPr lang="en-US"/>
          </a:p>
        </p:txBody>
      </p:sp>
    </p:spTree>
    <p:extLst>
      <p:ext uri="{BB962C8B-B14F-4D97-AF65-F5344CB8AC3E}">
        <p14:creationId xmlns:p14="http://schemas.microsoft.com/office/powerpoint/2010/main" val="999943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Activity Selection Problem- Greedy Algorithm</a:t>
            </a:r>
          </a:p>
        </p:txBody>
      </p:sp>
      <p:sp>
        <p:nvSpPr>
          <p:cNvPr id="19459" name="Content Placeholder 2"/>
          <p:cNvSpPr>
            <a:spLocks noGrp="1"/>
          </p:cNvSpPr>
          <p:nvPr>
            <p:ph sz="quarter" idx="1"/>
          </p:nvPr>
        </p:nvSpPr>
        <p:spPr>
          <a:xfrm>
            <a:off x="457200" y="1600200"/>
            <a:ext cx="7467600" cy="4873625"/>
          </a:xfrm>
        </p:spPr>
        <p:txBody>
          <a:bodyPr/>
          <a:lstStyle/>
          <a:p>
            <a:pPr algn="just" eaLnBrk="1" hangingPunct="1"/>
            <a:r>
              <a:rPr lang="en-US" b="1" dirty="0"/>
              <a:t>Make greedy choices: </a:t>
            </a:r>
            <a:r>
              <a:rPr lang="en-US" dirty="0" smtClean="0">
                <a:solidFill>
                  <a:srgbClr val="00B0F0"/>
                </a:solidFill>
              </a:rPr>
              <a:t>select </a:t>
            </a:r>
            <a:r>
              <a:rPr lang="en-US" dirty="0">
                <a:solidFill>
                  <a:srgbClr val="00B0F0"/>
                </a:solidFill>
              </a:rPr>
              <a:t>a job </a:t>
            </a:r>
            <a:r>
              <a:rPr lang="en-US" dirty="0"/>
              <a:t>to start with. </a:t>
            </a:r>
            <a:r>
              <a:rPr lang="en-US" dirty="0" smtClean="0"/>
              <a:t>Which one? </a:t>
            </a:r>
          </a:p>
          <a:p>
            <a:pPr lvl="1" algn="just" eaLnBrk="1" hangingPunct="1"/>
            <a:r>
              <a:rPr lang="en-US" dirty="0" smtClean="0"/>
              <a:t>Select the job that </a:t>
            </a:r>
            <a:r>
              <a:rPr lang="en-US" dirty="0" smtClean="0">
                <a:solidFill>
                  <a:srgbClr val="FF0000"/>
                </a:solidFill>
              </a:rPr>
              <a:t>finishes first</a:t>
            </a:r>
          </a:p>
          <a:p>
            <a:pPr lvl="1" algn="just" eaLnBrk="1" hangingPunct="1"/>
            <a:r>
              <a:rPr lang="en-US" b="1" dirty="0" smtClean="0"/>
              <a:t>Assumption</a:t>
            </a:r>
            <a:r>
              <a:rPr lang="en-US" b="1" dirty="0"/>
              <a:t>:</a:t>
            </a:r>
            <a:r>
              <a:rPr lang="en-US" dirty="0"/>
              <a:t> Jobs are sorted according to finishing time.</a:t>
            </a:r>
          </a:p>
          <a:p>
            <a:pPr algn="just" eaLnBrk="1" hangingPunct="1"/>
            <a:r>
              <a:rPr lang="en-US" b="1" dirty="0"/>
              <a:t>Create sub problems:</a:t>
            </a:r>
            <a:r>
              <a:rPr lang="en-US" dirty="0"/>
              <a:t> leaving this job, leaves you with a smaller number of jobs to be selected</a:t>
            </a:r>
            <a:r>
              <a:rPr lang="en-US" dirty="0" smtClean="0"/>
              <a:t>.</a:t>
            </a:r>
          </a:p>
          <a:p>
            <a:pPr algn="just" eaLnBrk="1" hangingPunct="1"/>
            <a:endParaRPr lang="en-US" dirty="0"/>
          </a:p>
          <a:p>
            <a:pPr algn="just" eaLnBrk="1" hangingPunct="1"/>
            <a:r>
              <a:rPr lang="en-US" b="1" dirty="0"/>
              <a:t>Solve Sub problems:</a:t>
            </a:r>
            <a:r>
              <a:rPr lang="en-US" dirty="0"/>
              <a:t> Continue first two steps until the all the jobs are finished. (recursion!)</a:t>
            </a:r>
          </a:p>
          <a:p>
            <a:pPr algn="just" eaLnBrk="1" hangingPunct="1"/>
            <a:endParaRPr lang="en-US" dirty="0"/>
          </a:p>
          <a:p>
            <a:pPr algn="just" eaLnBrk="1" hangingPunct="1"/>
            <a:endParaRPr lang="en-US" dirty="0"/>
          </a:p>
          <a:p>
            <a:pPr algn="just" eaLnBrk="1" hangingPunct="1"/>
            <a:endParaRPr lang="en-US" dirty="0"/>
          </a:p>
        </p:txBody>
      </p:sp>
      <p:sp>
        <p:nvSpPr>
          <p:cNvPr id="4" name="Slide Number Placeholder 3"/>
          <p:cNvSpPr>
            <a:spLocks noGrp="1"/>
          </p:cNvSpPr>
          <p:nvPr>
            <p:ph type="sldNum" sz="quarter" idx="15"/>
          </p:nvPr>
        </p:nvSpPr>
        <p:spPr/>
        <p:txBody>
          <a:bodyPr/>
          <a:lstStyle/>
          <a:p>
            <a:fld id="{46B77B13-1077-4559-BB8D-5228CB5F82E1}" type="slidenum">
              <a:rPr lang="en-US" smtClean="0"/>
              <a:pPr/>
              <a:t>23</a:t>
            </a:fld>
            <a:endParaRPr lang="en-US"/>
          </a:p>
        </p:txBody>
      </p:sp>
    </p:spTree>
    <p:extLst>
      <p:ext uri="{BB962C8B-B14F-4D97-AF65-F5344CB8AC3E}">
        <p14:creationId xmlns:p14="http://schemas.microsoft.com/office/powerpoint/2010/main" val="37731304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82"/>
            <a:ext cx="7658101" cy="685800"/>
          </a:xfrm>
        </p:spPr>
        <p:txBody>
          <a:bodyPr/>
          <a:lstStyle/>
          <a:p>
            <a:pPr eaLnBrk="1" fontAlgn="auto" hangingPunct="1">
              <a:spcAft>
                <a:spcPts val="0"/>
              </a:spcAft>
              <a:defRPr/>
            </a:pPr>
            <a:r>
              <a:rPr lang="en-US" dirty="0"/>
              <a:t>Activity Selection Problem </a:t>
            </a:r>
            <a:r>
              <a:rPr lang="en-US" dirty="0" smtClean="0"/>
              <a:t>–</a:t>
            </a:r>
            <a:endParaRPr lang="en-US" dirty="0"/>
          </a:p>
        </p:txBody>
      </p:sp>
      <p:sp>
        <p:nvSpPr>
          <p:cNvPr id="7" name="Rectangle 2"/>
          <p:cNvSpPr>
            <a:spLocks noChangeArrowheads="1"/>
          </p:cNvSpPr>
          <p:nvPr/>
        </p:nvSpPr>
        <p:spPr bwMode="auto">
          <a:xfrm>
            <a:off x="152400" y="825579"/>
            <a:ext cx="8343901" cy="5786199"/>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rPr>
              <a:t>//  n   --&gt;  Total number of activities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rPr>
              <a:t>//  s[] --&gt;  An array that contains start time of all activities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8200"/>
                </a:solidFill>
                <a:effectLst/>
                <a:latin typeface="Consolas" panose="020B0609020204030204" pitchFamily="49" charset="0"/>
              </a:rPr>
              <a:t>//  f[] --&gt;  An array that contains finish time of all activities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6699"/>
                </a:solidFill>
                <a:effectLst/>
                <a:latin typeface="Consolas" panose="020B0609020204030204" pitchFamily="49" charset="0"/>
              </a:rPr>
              <a:t>void</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Activities(</a:t>
            </a:r>
            <a:r>
              <a:rPr kumimoji="0" lang="en-US" altLang="en-US" sz="1600"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s[], </a:t>
            </a:r>
            <a:r>
              <a:rPr kumimoji="0" lang="en-US" altLang="en-US" sz="1600"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f[], </a:t>
            </a:r>
            <a:r>
              <a:rPr kumimoji="0" lang="en-US" altLang="en-US" sz="1600"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n)</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808080"/>
                </a:solidFill>
                <a:effectLst/>
                <a:latin typeface="Consolas" panose="020B0609020204030204" pitchFamily="49" charset="0"/>
              </a:rPr>
              <a:t>int</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j;</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FF1493"/>
                </a:solidFill>
                <a:effectLst/>
                <a:latin typeface="Consolas" panose="020B0609020204030204" pitchFamily="49" charset="0"/>
              </a:rPr>
              <a:t>printf</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"Following activities are selected n"</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273239"/>
                </a:solidFill>
                <a:effectLst/>
                <a:latin typeface="Consolas" panose="020B0609020204030204" pitchFamily="49" charset="0"/>
              </a:rPr>
              <a:t> </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The first activity always gets selected</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0;</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FF1493"/>
                </a:solidFill>
                <a:effectLst/>
                <a:latin typeface="Consolas" panose="020B0609020204030204" pitchFamily="49" charset="0"/>
              </a:rPr>
              <a:t>printf</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"%d "</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2800" b="0" i="0" u="none" strike="noStrike" cap="none" normalizeH="0" baseline="0" dirty="0" smtClean="0">
                <a:ln>
                  <a:noFill/>
                </a:ln>
                <a:solidFill>
                  <a:srgbClr val="273239"/>
                </a:solidFill>
                <a:effectLst/>
                <a:latin typeface="Consolas" panose="020B0609020204030204" pitchFamily="49" charset="0"/>
              </a:rPr>
              <a:t> </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Consider rest of the activities</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for</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(j = 1; j &lt; n;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j++</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If this activity has start time greater than or equal to the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8200"/>
                </a:solidFill>
                <a:latin typeface="Consolas" panose="020B0609020204030204" pitchFamily="49" charset="0"/>
              </a:rPr>
              <a:t> </a:t>
            </a:r>
            <a:r>
              <a:rPr lang="en-US" altLang="en-US" sz="1600" dirty="0" smtClean="0">
                <a:solidFill>
                  <a:srgbClr val="008200"/>
                </a:solidFill>
                <a:latin typeface="Consolas" panose="020B0609020204030204" pitchFamily="49" charset="0"/>
              </a:rPr>
              <a:t>   </a:t>
            </a:r>
            <a:r>
              <a:rPr kumimoji="0" lang="en-US" altLang="en-US" sz="1600" b="0" i="0" u="none" strike="noStrike" cap="none" normalizeH="0" baseline="0" dirty="0" smtClean="0">
                <a:ln>
                  <a:noFill/>
                </a:ln>
                <a:solidFill>
                  <a:srgbClr val="008200"/>
                </a:solidFill>
                <a:effectLst/>
                <a:latin typeface="Consolas" panose="020B0609020204030204" pitchFamily="49" charset="0"/>
              </a:rPr>
              <a:t> //finish time of previously selected activity, then select it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smtClean="0">
                <a:ln>
                  <a:noFill/>
                </a:ln>
                <a:solidFill>
                  <a:srgbClr val="006699"/>
                </a:solidFill>
                <a:effectLst/>
                <a:latin typeface="Consolas" panose="020B0609020204030204" pitchFamily="49" charset="0"/>
              </a:rPr>
              <a:t>if</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(s[j] &gt;= f[</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1" i="0" u="none" strike="noStrike" cap="none" normalizeH="0" baseline="0" dirty="0" err="1" smtClean="0">
                <a:ln>
                  <a:noFill/>
                </a:ln>
                <a:solidFill>
                  <a:srgbClr val="FF1493"/>
                </a:solidFill>
                <a:effectLst/>
                <a:latin typeface="Consolas" panose="020B0609020204030204" pitchFamily="49" charset="0"/>
              </a:rPr>
              <a:t>printf</a:t>
            </a:r>
            <a:r>
              <a:rPr kumimoji="0" lang="en-US" altLang="en-US" sz="105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r>
              <a:rPr kumimoji="0" lang="en-US" altLang="en-US" sz="1600" b="0" i="0" u="none" strike="noStrike" cap="none" normalizeH="0" baseline="0" dirty="0" smtClean="0">
                <a:ln>
                  <a:noFill/>
                </a:ln>
                <a:solidFill>
                  <a:srgbClr val="0000FF"/>
                </a:solidFill>
                <a:effectLst/>
                <a:latin typeface="Consolas" panose="020B0609020204030204" pitchFamily="49" charset="0"/>
              </a:rPr>
              <a:t>"%d "</a:t>
            </a:r>
            <a:r>
              <a:rPr kumimoji="0" lang="en-US" altLang="en-US" sz="1600" b="0" i="0" u="none" strike="noStrike" cap="none" normalizeH="0" baseline="0" dirty="0" smtClean="0">
                <a:ln>
                  <a:noFill/>
                </a:ln>
                <a:solidFill>
                  <a:srgbClr val="000000"/>
                </a:solidFill>
                <a:effectLst/>
                <a:latin typeface="Consolas" panose="020B0609020204030204" pitchFamily="49" charset="0"/>
              </a:rPr>
              <a:t>, j);</a:t>
            </a:r>
            <a:endParaRPr kumimoji="0" lang="en-US" altLang="en-US" sz="1050" b="0" i="0" u="none" strike="noStrike" cap="none" normalizeH="0" baseline="0" dirty="0" smtClean="0">
              <a:ln>
                <a:noFill/>
              </a:ln>
              <a:solidFill>
                <a:schemeClr val="tx1"/>
              </a:solidFill>
              <a:effectLst/>
            </a:endParaRPr>
          </a:p>
          <a:p>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i</a:t>
            </a:r>
            <a:r>
              <a:rPr kumimoji="0" lang="en-US" altLang="en-US" sz="1600" b="0" i="0" u="none" strike="noStrike" cap="none" normalizeH="0" baseline="0" dirty="0" smtClean="0">
                <a:ln>
                  <a:noFill/>
                </a:ln>
                <a:solidFill>
                  <a:srgbClr val="000000"/>
                </a:solidFill>
                <a:effectLst/>
                <a:latin typeface="Consolas" panose="020B0609020204030204" pitchFamily="49" charset="0"/>
              </a:rPr>
              <a:t> = j;</a:t>
            </a:r>
            <a:r>
              <a:rPr kumimoji="0" lang="en-US" altLang="en-US" sz="1600" b="0" i="0" u="none" strike="noStrike" cap="none" normalizeH="0" dirty="0" smtClean="0">
                <a:ln>
                  <a:noFill/>
                </a:ln>
                <a:solidFill>
                  <a:srgbClr val="000000"/>
                </a:solidFill>
                <a:effectLst/>
                <a:latin typeface="Consolas" panose="020B0609020204030204" pitchFamily="49" charset="0"/>
              </a:rPr>
              <a:t> </a:t>
            </a:r>
            <a:r>
              <a:rPr lang="en-US" altLang="en-US" sz="1600" dirty="0">
                <a:solidFill>
                  <a:srgbClr val="33CC33"/>
                </a:solidFill>
              </a:rPr>
              <a:t>// update the last scheduled </a:t>
            </a:r>
            <a:r>
              <a:rPr lang="en-US" altLang="en-US" sz="1600" dirty="0" smtClean="0">
                <a:solidFill>
                  <a:srgbClr val="33CC33"/>
                </a:solidFill>
              </a:rPr>
              <a:t>activity</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73239"/>
                </a:solidFill>
                <a:effectLst/>
                <a:latin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105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t>
            </a:r>
            <a:endParaRPr kumimoji="0" lang="en-US" altLang="en-US" sz="2800" b="0" i="0" u="none" strike="noStrike" cap="none" normalizeH="0" baseline="0" dirty="0" smtClean="0">
              <a:ln>
                <a:noFill/>
              </a:ln>
              <a:solidFill>
                <a:schemeClr val="tx1"/>
              </a:solidFill>
              <a:effectLst/>
            </a:endParaRPr>
          </a:p>
        </p:txBody>
      </p:sp>
      <p:sp>
        <p:nvSpPr>
          <p:cNvPr id="11" name="TextBox 10">
            <a:extLst>
              <a:ext uri="{FF2B5EF4-FFF2-40B4-BE49-F238E27FC236}">
                <a16:creationId xmlns:a16="http://schemas.microsoft.com/office/drawing/2014/main" id="{9BDA86E0-7CAD-4BD8-9D98-09DAD4EAFBE4}"/>
              </a:ext>
            </a:extLst>
          </p:cNvPr>
          <p:cNvSpPr txBox="1"/>
          <p:nvPr/>
        </p:nvSpPr>
        <p:spPr>
          <a:xfrm>
            <a:off x="6157986" y="1905000"/>
            <a:ext cx="2362199" cy="1384995"/>
          </a:xfrm>
          <a:prstGeom prst="rect">
            <a:avLst/>
          </a:prstGeom>
          <a:noFill/>
        </p:spPr>
        <p:txBody>
          <a:bodyPr wrap="square" rtlCol="0">
            <a:spAutoFit/>
          </a:bodyPr>
          <a:lstStyle/>
          <a:p>
            <a:r>
              <a:rPr lang="en-AU" sz="2800" dirty="0">
                <a:solidFill>
                  <a:srgbClr val="FF0000"/>
                </a:solidFill>
              </a:rPr>
              <a:t>Running time complexity = O(n)</a:t>
            </a:r>
          </a:p>
        </p:txBody>
      </p:sp>
      <p:sp>
        <p:nvSpPr>
          <p:cNvPr id="4" name="Slide Number Placeholder 3"/>
          <p:cNvSpPr>
            <a:spLocks noGrp="1"/>
          </p:cNvSpPr>
          <p:nvPr>
            <p:ph type="sldNum" sz="quarter" idx="15"/>
          </p:nvPr>
        </p:nvSpPr>
        <p:spPr/>
        <p:txBody>
          <a:bodyPr/>
          <a:lstStyle/>
          <a:p>
            <a:fld id="{46B77B13-1077-4559-BB8D-5228CB5F82E1}" type="slidenum">
              <a:rPr lang="en-US" smtClean="0"/>
              <a:pPr/>
              <a:t>24</a:t>
            </a:fld>
            <a:endParaRPr lang="en-US"/>
          </a:p>
        </p:txBody>
      </p:sp>
    </p:spTree>
    <p:extLst>
      <p:ext uri="{BB962C8B-B14F-4D97-AF65-F5344CB8AC3E}">
        <p14:creationId xmlns:p14="http://schemas.microsoft.com/office/powerpoint/2010/main" val="2127259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442CBDB-4699-4E2B-80AF-540B19877CD3}"/>
              </a:ext>
            </a:extLst>
          </p:cNvPr>
          <p:cNvPicPr>
            <a:picLocks noChangeAspect="1"/>
          </p:cNvPicPr>
          <p:nvPr/>
        </p:nvPicPr>
        <p:blipFill>
          <a:blip r:embed="rId2"/>
          <a:stretch>
            <a:fillRect/>
          </a:stretch>
        </p:blipFill>
        <p:spPr>
          <a:xfrm>
            <a:off x="2343163" y="1371600"/>
            <a:ext cx="4829696" cy="2343150"/>
          </a:xfrm>
          <a:prstGeom prst="rect">
            <a:avLst/>
          </a:prstGeom>
        </p:spPr>
      </p:pic>
      <p:sp>
        <p:nvSpPr>
          <p:cNvPr id="11" name="TextBox 10">
            <a:extLst>
              <a:ext uri="{FF2B5EF4-FFF2-40B4-BE49-F238E27FC236}">
                <a16:creationId xmlns:a16="http://schemas.microsoft.com/office/drawing/2014/main" id="{C4C8A73A-14F4-43C6-8E31-9819981E0325}"/>
              </a:ext>
            </a:extLst>
          </p:cNvPr>
          <p:cNvSpPr txBox="1"/>
          <p:nvPr/>
        </p:nvSpPr>
        <p:spPr bwMode="auto">
          <a:xfrm>
            <a:off x="2086235" y="4171952"/>
            <a:ext cx="5343525" cy="1107996"/>
          </a:xfrm>
          <a:prstGeom prst="rect">
            <a:avLst/>
          </a:prstGeom>
          <a:noFill/>
          <a:ln>
            <a:solidFill>
              <a:schemeClr val="tx1"/>
            </a:solidFill>
            <a:headEnd/>
            <a:tailEnd/>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600" dirty="0">
                <a:solidFill>
                  <a:srgbClr val="002060"/>
                </a:solidFill>
                <a:latin typeface="Times New Roman" pitchFamily="18" charset="0"/>
                <a:cs typeface="Times New Roman" pitchFamily="18" charset="0"/>
              </a:rPr>
              <a:t>Thanks to All </a:t>
            </a:r>
          </a:p>
        </p:txBody>
      </p:sp>
      <p:sp>
        <p:nvSpPr>
          <p:cNvPr id="2" name="Slide Number Placeholder 1"/>
          <p:cNvSpPr>
            <a:spLocks noGrp="1"/>
          </p:cNvSpPr>
          <p:nvPr>
            <p:ph type="sldNum" sz="quarter" idx="12"/>
          </p:nvPr>
        </p:nvSpPr>
        <p:spPr/>
        <p:txBody>
          <a:bodyPr/>
          <a:lstStyle/>
          <a:p>
            <a:fld id="{46B77B13-1077-4559-BB8D-5228CB5F82E1}" type="slidenum">
              <a:rPr lang="en-US" smtClean="0"/>
              <a:pPr/>
              <a:t>25</a:t>
            </a:fld>
            <a:endParaRPr lang="en-US"/>
          </a:p>
        </p:txBody>
      </p:sp>
    </p:spTree>
    <p:extLst>
      <p:ext uri="{BB962C8B-B14F-4D97-AF65-F5344CB8AC3E}">
        <p14:creationId xmlns:p14="http://schemas.microsoft.com/office/powerpoint/2010/main" val="222859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685800"/>
          </a:xfrm>
        </p:spPr>
        <p:txBody>
          <a:bodyPr>
            <a:normAutofit fontScale="90000"/>
          </a:bodyPr>
          <a:lstStyle/>
          <a:p>
            <a:pPr algn="ctr"/>
            <a:r>
              <a:rPr lang="en-US" sz="4000" b="1" dirty="0" smtClean="0"/>
              <a:t>Merge Sort</a:t>
            </a:r>
            <a:endParaRPr lang="en-US" sz="4000" b="1" dirty="0"/>
          </a:p>
        </p:txBody>
      </p:sp>
      <p:pic>
        <p:nvPicPr>
          <p:cNvPr id="12290" name="Picture 2" descr="Merge sort - Wikiped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7000"/>
            <a:ext cx="6705600" cy="4023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848436"/>
            <a:ext cx="6553200" cy="1477328"/>
          </a:xfrm>
          <a:prstGeom prst="rect">
            <a:avLst/>
          </a:prstGeom>
        </p:spPr>
        <p:txBody>
          <a:bodyPr wrap="square">
            <a:spAutoFit/>
          </a:bodyPr>
          <a:lstStyle/>
          <a:p>
            <a:pPr algn="just"/>
            <a:r>
              <a:rPr lang="en-GB" dirty="0"/>
              <a:t>Merge Sort was developed by </a:t>
            </a:r>
            <a:r>
              <a:rPr lang="en-GB" dirty="0">
                <a:solidFill>
                  <a:srgbClr val="FF0000"/>
                </a:solidFill>
              </a:rPr>
              <a:t>John von Neumann </a:t>
            </a:r>
            <a:r>
              <a:rPr lang="en-GB" dirty="0"/>
              <a:t>in 1945. </a:t>
            </a:r>
            <a:endParaRPr lang="en-GB" dirty="0" smtClean="0"/>
          </a:p>
          <a:p>
            <a:pPr algn="just"/>
            <a:r>
              <a:rPr lang="en-GB" dirty="0" smtClean="0"/>
              <a:t>Austria-Hungary </a:t>
            </a:r>
            <a:r>
              <a:rPr lang="en-GB" dirty="0"/>
              <a:t>A </a:t>
            </a:r>
            <a:r>
              <a:rPr lang="en-GB" dirty="0" smtClean="0"/>
              <a:t>mathematician who </a:t>
            </a:r>
            <a:r>
              <a:rPr lang="en-GB" dirty="0"/>
              <a:t>made major contributions to set theory, functional analysis, quantum mechanics</a:t>
            </a:r>
            <a:r>
              <a:rPr lang="en-GB" dirty="0" smtClean="0"/>
              <a:t>, </a:t>
            </a:r>
            <a:r>
              <a:rPr lang="en-GB" dirty="0"/>
              <a:t>continuous geometry, economics and game </a:t>
            </a:r>
            <a:r>
              <a:rPr lang="en-GB" dirty="0" smtClean="0"/>
              <a:t>theory, </a:t>
            </a:r>
            <a:r>
              <a:rPr lang="en-GB" dirty="0"/>
              <a:t>numerical analysis, </a:t>
            </a:r>
            <a:r>
              <a:rPr lang="en-GB" dirty="0" smtClean="0"/>
              <a:t>hydrodynamics.</a:t>
            </a:r>
            <a:endParaRPr lang="en-GB" dirty="0"/>
          </a:p>
        </p:txBody>
      </p:sp>
      <p:pic>
        <p:nvPicPr>
          <p:cNvPr id="13314" name="Picture 2" descr="Credit: ullstein bild via Getty Images/ullstein bild Dt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52400"/>
            <a:ext cx="1532020" cy="208893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5"/>
          </p:nvPr>
        </p:nvSpPr>
        <p:spPr/>
        <p:txBody>
          <a:bodyPr/>
          <a:lstStyle/>
          <a:p>
            <a:fld id="{46B77B13-1077-4559-BB8D-5228CB5F82E1}" type="slidenum">
              <a:rPr lang="en-US" smtClean="0"/>
              <a:pPr/>
              <a:t>3</a:t>
            </a:fld>
            <a:endParaRPr lang="en-US"/>
          </a:p>
        </p:txBody>
      </p:sp>
    </p:spTree>
    <p:extLst>
      <p:ext uri="{BB962C8B-B14F-4D97-AF65-F5344CB8AC3E}">
        <p14:creationId xmlns:p14="http://schemas.microsoft.com/office/powerpoint/2010/main" val="2950655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en-US"/>
              <a:t>Merge sort</a:t>
            </a:r>
          </a:p>
        </p:txBody>
      </p:sp>
      <p:sp>
        <p:nvSpPr>
          <p:cNvPr id="559107" name="Rectangle 3"/>
          <p:cNvSpPr>
            <a:spLocks noGrp="1" noChangeArrowheads="1"/>
          </p:cNvSpPr>
          <p:nvPr>
            <p:ph type="body" idx="1"/>
          </p:nvPr>
        </p:nvSpPr>
        <p:spPr/>
        <p:txBody>
          <a:bodyPr/>
          <a:lstStyle/>
          <a:p>
            <a:r>
              <a:rPr lang="en-US" altLang="en-US" b="1" dirty="0"/>
              <a:t>merge sort</a:t>
            </a:r>
            <a:r>
              <a:rPr lang="en-US" altLang="en-US" dirty="0"/>
              <a:t>: Repeatedly divides data in half, sorts each half, and combines the sorted halves into a sorted whole.</a:t>
            </a:r>
          </a:p>
          <a:p>
            <a:pPr lvl="1">
              <a:buFont typeface="Wingdings" panose="05000000000000000000" pitchFamily="2" charset="2"/>
              <a:buNone/>
            </a:pPr>
            <a:endParaRPr lang="en-US" altLang="en-US" sz="1200" dirty="0"/>
          </a:p>
          <a:p>
            <a:pPr lvl="1">
              <a:buFont typeface="Wingdings" panose="05000000000000000000" pitchFamily="2" charset="2"/>
              <a:buNone/>
            </a:pPr>
            <a:r>
              <a:rPr lang="en-US" altLang="en-US" dirty="0"/>
              <a:t>The algorithm:</a:t>
            </a:r>
          </a:p>
          <a:p>
            <a:pPr lvl="1">
              <a:lnSpc>
                <a:spcPct val="90000"/>
              </a:lnSpc>
            </a:pPr>
            <a:r>
              <a:rPr lang="en-US" altLang="en-US" dirty="0"/>
              <a:t>Divide the list into two roughly equal halves.</a:t>
            </a:r>
          </a:p>
          <a:p>
            <a:pPr lvl="1">
              <a:lnSpc>
                <a:spcPct val="90000"/>
              </a:lnSpc>
            </a:pPr>
            <a:r>
              <a:rPr lang="en-US" altLang="en-US" dirty="0"/>
              <a:t>Sort the left half.</a:t>
            </a:r>
          </a:p>
          <a:p>
            <a:pPr lvl="1">
              <a:lnSpc>
                <a:spcPct val="90000"/>
              </a:lnSpc>
            </a:pPr>
            <a:r>
              <a:rPr lang="en-US" altLang="en-US" dirty="0"/>
              <a:t>Sort the right half.</a:t>
            </a:r>
          </a:p>
          <a:p>
            <a:pPr lvl="1">
              <a:lnSpc>
                <a:spcPct val="90000"/>
              </a:lnSpc>
            </a:pPr>
            <a:r>
              <a:rPr lang="en-US" altLang="en-US" dirty="0"/>
              <a:t>Merge the two sorted halves into one sorted list.</a:t>
            </a:r>
          </a:p>
          <a:p>
            <a:pPr lvl="1"/>
            <a:endParaRPr lang="en-US" altLang="en-US" dirty="0" smtClean="0"/>
          </a:p>
          <a:p>
            <a:pPr lvl="1"/>
            <a:r>
              <a:rPr lang="en-US" altLang="en-US" dirty="0" smtClean="0"/>
              <a:t>Often </a:t>
            </a:r>
            <a:r>
              <a:rPr lang="en-US" altLang="en-US" dirty="0"/>
              <a:t>implemented recursively</a:t>
            </a:r>
            <a:r>
              <a:rPr lang="en-US" altLang="en-US" dirty="0" smtClean="0"/>
              <a:t>.</a:t>
            </a:r>
            <a:endParaRPr lang="en-US" altLang="en-US" dirty="0"/>
          </a:p>
        </p:txBody>
      </p:sp>
      <p:sp>
        <p:nvSpPr>
          <p:cNvPr id="3" name="Slide Number Placeholder 2"/>
          <p:cNvSpPr>
            <a:spLocks noGrp="1"/>
          </p:cNvSpPr>
          <p:nvPr>
            <p:ph type="sldNum" sz="quarter" idx="15"/>
          </p:nvPr>
        </p:nvSpPr>
        <p:spPr/>
        <p:txBody>
          <a:bodyPr/>
          <a:lstStyle/>
          <a:p>
            <a:fld id="{46B77B13-1077-4559-BB8D-5228CB5F82E1}" type="slidenum">
              <a:rPr lang="en-US" smtClean="0"/>
              <a:pPr/>
              <a:t>4</a:t>
            </a:fld>
            <a:endParaRPr lang="en-US"/>
          </a:p>
        </p:txBody>
      </p:sp>
    </p:spTree>
    <p:extLst>
      <p:ext uri="{BB962C8B-B14F-4D97-AF65-F5344CB8AC3E}">
        <p14:creationId xmlns:p14="http://schemas.microsoft.com/office/powerpoint/2010/main" val="1731893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457200" y="274638"/>
            <a:ext cx="7467600" cy="639762"/>
          </a:xfrm>
        </p:spPr>
        <p:txBody>
          <a:bodyPr/>
          <a:lstStyle/>
          <a:p>
            <a:r>
              <a:rPr lang="en-US" altLang="en-US" dirty="0">
                <a:solidFill>
                  <a:schemeClr val="tx1">
                    <a:lumMod val="95000"/>
                    <a:lumOff val="5000"/>
                  </a:schemeClr>
                </a:solidFill>
              </a:rPr>
              <a:t>Merge sort example</a:t>
            </a:r>
          </a:p>
        </p:txBody>
      </p:sp>
      <p:graphicFrame>
        <p:nvGraphicFramePr>
          <p:cNvPr id="560131" name="Group 3"/>
          <p:cNvGraphicFramePr>
            <a:graphicFrameLocks noGrp="1"/>
          </p:cNvGraphicFramePr>
          <p:nvPr>
            <p:extLst>
              <p:ext uri="{D42A27DB-BD31-4B8C-83A1-F6EECF244321}">
                <p14:modId xmlns:p14="http://schemas.microsoft.com/office/powerpoint/2010/main" val="1888434197"/>
              </p:ext>
            </p:extLst>
          </p:nvPr>
        </p:nvGraphicFramePr>
        <p:xfrm>
          <a:off x="2362200" y="1295400"/>
          <a:ext cx="4425950" cy="792480"/>
        </p:xfrm>
        <a:graphic>
          <a:graphicData uri="http://schemas.openxmlformats.org/drawingml/2006/table">
            <a:tbl>
              <a:tblPr/>
              <a:tblGrid>
                <a:gridCol w="782638">
                  <a:extLst>
                    <a:ext uri="{9D8B030D-6E8A-4147-A177-3AD203B41FA5}">
                      <a16:colId xmlns:a16="http://schemas.microsoft.com/office/drawing/2014/main" val="3373221960"/>
                    </a:ext>
                  </a:extLst>
                </a:gridCol>
                <a:gridCol w="460375">
                  <a:extLst>
                    <a:ext uri="{9D8B030D-6E8A-4147-A177-3AD203B41FA5}">
                      <a16:colId xmlns:a16="http://schemas.microsoft.com/office/drawing/2014/main" val="145577739"/>
                    </a:ext>
                  </a:extLst>
                </a:gridCol>
                <a:gridCol w="460375">
                  <a:extLst>
                    <a:ext uri="{9D8B030D-6E8A-4147-A177-3AD203B41FA5}">
                      <a16:colId xmlns:a16="http://schemas.microsoft.com/office/drawing/2014/main" val="3384348271"/>
                    </a:ext>
                  </a:extLst>
                </a:gridCol>
                <a:gridCol w="460375">
                  <a:extLst>
                    <a:ext uri="{9D8B030D-6E8A-4147-A177-3AD203B41FA5}">
                      <a16:colId xmlns:a16="http://schemas.microsoft.com/office/drawing/2014/main" val="3070403510"/>
                    </a:ext>
                  </a:extLst>
                </a:gridCol>
                <a:gridCol w="414337">
                  <a:extLst>
                    <a:ext uri="{9D8B030D-6E8A-4147-A177-3AD203B41FA5}">
                      <a16:colId xmlns:a16="http://schemas.microsoft.com/office/drawing/2014/main" val="1022369964"/>
                    </a:ext>
                  </a:extLst>
                </a:gridCol>
                <a:gridCol w="460375">
                  <a:extLst>
                    <a:ext uri="{9D8B030D-6E8A-4147-A177-3AD203B41FA5}">
                      <a16:colId xmlns:a16="http://schemas.microsoft.com/office/drawing/2014/main" val="1165669393"/>
                    </a:ext>
                  </a:extLst>
                </a:gridCol>
                <a:gridCol w="466725">
                  <a:extLst>
                    <a:ext uri="{9D8B030D-6E8A-4147-A177-3AD203B41FA5}">
                      <a16:colId xmlns:a16="http://schemas.microsoft.com/office/drawing/2014/main" val="3225494419"/>
                    </a:ext>
                  </a:extLst>
                </a:gridCol>
                <a:gridCol w="460375">
                  <a:extLst>
                    <a:ext uri="{9D8B030D-6E8A-4147-A177-3AD203B41FA5}">
                      <a16:colId xmlns:a16="http://schemas.microsoft.com/office/drawing/2014/main" val="4211388522"/>
                    </a:ext>
                  </a:extLst>
                </a:gridCol>
                <a:gridCol w="460375">
                  <a:extLst>
                    <a:ext uri="{9D8B030D-6E8A-4147-A177-3AD203B41FA5}">
                      <a16:colId xmlns:a16="http://schemas.microsoft.com/office/drawing/2014/main" val="3698010958"/>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rgbClr val="00B050"/>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56629553"/>
                  </a:ext>
                </a:extLst>
              </a:tr>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lumMod val="95000"/>
                              <a:lumOff val="5000"/>
                            </a:schemeClr>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smtClean="0">
                          <a:ln>
                            <a:noFill/>
                          </a:ln>
                          <a:solidFill>
                            <a:schemeClr val="tx1">
                              <a:lumMod val="95000"/>
                              <a:lumOff val="5000"/>
                            </a:schemeClr>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32919408"/>
                  </a:ext>
                </a:extLst>
              </a:tr>
            </a:tbl>
          </a:graphicData>
        </a:graphic>
      </p:graphicFrame>
      <p:graphicFrame>
        <p:nvGraphicFramePr>
          <p:cNvPr id="560163" name="Group 35"/>
          <p:cNvGraphicFramePr>
            <a:graphicFrameLocks noGrp="1"/>
          </p:cNvGraphicFramePr>
          <p:nvPr>
            <p:extLst>
              <p:ext uri="{D42A27DB-BD31-4B8C-83A1-F6EECF244321}">
                <p14:modId xmlns:p14="http://schemas.microsoft.com/office/powerpoint/2010/main" val="742439767"/>
              </p:ext>
            </p:extLst>
          </p:nvPr>
        </p:nvGraphicFramePr>
        <p:xfrm>
          <a:off x="1820863" y="2562225"/>
          <a:ext cx="1795462" cy="396240"/>
        </p:xfrm>
        <a:graphic>
          <a:graphicData uri="http://schemas.openxmlformats.org/drawingml/2006/table">
            <a:tbl>
              <a:tblPr/>
              <a:tblGrid>
                <a:gridCol w="460375">
                  <a:extLst>
                    <a:ext uri="{9D8B030D-6E8A-4147-A177-3AD203B41FA5}">
                      <a16:colId xmlns:a16="http://schemas.microsoft.com/office/drawing/2014/main" val="1997126774"/>
                    </a:ext>
                  </a:extLst>
                </a:gridCol>
                <a:gridCol w="460375">
                  <a:extLst>
                    <a:ext uri="{9D8B030D-6E8A-4147-A177-3AD203B41FA5}">
                      <a16:colId xmlns:a16="http://schemas.microsoft.com/office/drawing/2014/main" val="4269032434"/>
                    </a:ext>
                  </a:extLst>
                </a:gridCol>
                <a:gridCol w="460375">
                  <a:extLst>
                    <a:ext uri="{9D8B030D-6E8A-4147-A177-3AD203B41FA5}">
                      <a16:colId xmlns:a16="http://schemas.microsoft.com/office/drawing/2014/main" val="1381179595"/>
                    </a:ext>
                  </a:extLst>
                </a:gridCol>
                <a:gridCol w="414337">
                  <a:extLst>
                    <a:ext uri="{9D8B030D-6E8A-4147-A177-3AD203B41FA5}">
                      <a16:colId xmlns:a16="http://schemas.microsoft.com/office/drawing/2014/main" val="3393198597"/>
                    </a:ext>
                  </a:extLst>
                </a:gridCol>
              </a:tblGrid>
              <a:tr h="2667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535105072"/>
                  </a:ext>
                </a:extLst>
              </a:tr>
            </a:tbl>
          </a:graphicData>
        </a:graphic>
      </p:graphicFrame>
      <p:graphicFrame>
        <p:nvGraphicFramePr>
          <p:cNvPr id="560175" name="Group 47"/>
          <p:cNvGraphicFramePr>
            <a:graphicFrameLocks noGrp="1"/>
          </p:cNvGraphicFramePr>
          <p:nvPr>
            <p:extLst>
              <p:ext uri="{D42A27DB-BD31-4B8C-83A1-F6EECF244321}">
                <p14:modId xmlns:p14="http://schemas.microsoft.com/office/powerpoint/2010/main" val="3165395149"/>
              </p:ext>
            </p:extLst>
          </p:nvPr>
        </p:nvGraphicFramePr>
        <p:xfrm>
          <a:off x="1287463" y="3276600"/>
          <a:ext cx="920750" cy="396240"/>
        </p:xfrm>
        <a:graphic>
          <a:graphicData uri="http://schemas.openxmlformats.org/drawingml/2006/table">
            <a:tbl>
              <a:tblPr/>
              <a:tblGrid>
                <a:gridCol w="460375">
                  <a:extLst>
                    <a:ext uri="{9D8B030D-6E8A-4147-A177-3AD203B41FA5}">
                      <a16:colId xmlns:a16="http://schemas.microsoft.com/office/drawing/2014/main" val="150375191"/>
                    </a:ext>
                  </a:extLst>
                </a:gridCol>
                <a:gridCol w="460375">
                  <a:extLst>
                    <a:ext uri="{9D8B030D-6E8A-4147-A177-3AD203B41FA5}">
                      <a16:colId xmlns:a16="http://schemas.microsoft.com/office/drawing/2014/main" val="1040244155"/>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73214201"/>
                  </a:ext>
                </a:extLst>
              </a:tr>
            </a:tbl>
          </a:graphicData>
        </a:graphic>
      </p:graphicFrame>
      <p:graphicFrame>
        <p:nvGraphicFramePr>
          <p:cNvPr id="560183" name="Group 55"/>
          <p:cNvGraphicFramePr>
            <a:graphicFrameLocks noGrp="1"/>
          </p:cNvGraphicFramePr>
          <p:nvPr>
            <p:extLst>
              <p:ext uri="{D42A27DB-BD31-4B8C-83A1-F6EECF244321}">
                <p14:modId xmlns:p14="http://schemas.microsoft.com/office/powerpoint/2010/main" val="1227126856"/>
              </p:ext>
            </p:extLst>
          </p:nvPr>
        </p:nvGraphicFramePr>
        <p:xfrm>
          <a:off x="1125538" y="3948113"/>
          <a:ext cx="460375" cy="396240"/>
        </p:xfrm>
        <a:graphic>
          <a:graphicData uri="http://schemas.openxmlformats.org/drawingml/2006/table">
            <a:tbl>
              <a:tblPr/>
              <a:tblGrid>
                <a:gridCol w="460375">
                  <a:extLst>
                    <a:ext uri="{9D8B030D-6E8A-4147-A177-3AD203B41FA5}">
                      <a16:colId xmlns:a16="http://schemas.microsoft.com/office/drawing/2014/main" val="3926903430"/>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796660352"/>
                  </a:ext>
                </a:extLst>
              </a:tr>
            </a:tbl>
          </a:graphicData>
        </a:graphic>
      </p:graphicFrame>
      <p:graphicFrame>
        <p:nvGraphicFramePr>
          <p:cNvPr id="560189" name="Group 61"/>
          <p:cNvGraphicFramePr>
            <a:graphicFrameLocks noGrp="1"/>
          </p:cNvGraphicFramePr>
          <p:nvPr>
            <p:extLst>
              <p:ext uri="{D42A27DB-BD31-4B8C-83A1-F6EECF244321}">
                <p14:modId xmlns:p14="http://schemas.microsoft.com/office/powerpoint/2010/main" val="789641379"/>
              </p:ext>
            </p:extLst>
          </p:nvPr>
        </p:nvGraphicFramePr>
        <p:xfrm>
          <a:off x="1890713" y="3948113"/>
          <a:ext cx="460375" cy="396240"/>
        </p:xfrm>
        <a:graphic>
          <a:graphicData uri="http://schemas.openxmlformats.org/drawingml/2006/table">
            <a:tbl>
              <a:tblPr/>
              <a:tblGrid>
                <a:gridCol w="460375">
                  <a:extLst>
                    <a:ext uri="{9D8B030D-6E8A-4147-A177-3AD203B41FA5}">
                      <a16:colId xmlns:a16="http://schemas.microsoft.com/office/drawing/2014/main" val="3997396516"/>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95003672"/>
                  </a:ext>
                </a:extLst>
              </a:tr>
            </a:tbl>
          </a:graphicData>
        </a:graphic>
      </p:graphicFrame>
      <p:graphicFrame>
        <p:nvGraphicFramePr>
          <p:cNvPr id="560195" name="Group 67"/>
          <p:cNvGraphicFramePr>
            <a:graphicFrameLocks noGrp="1"/>
          </p:cNvGraphicFramePr>
          <p:nvPr>
            <p:extLst>
              <p:ext uri="{D42A27DB-BD31-4B8C-83A1-F6EECF244321}">
                <p14:modId xmlns:p14="http://schemas.microsoft.com/office/powerpoint/2010/main" val="413782950"/>
              </p:ext>
            </p:extLst>
          </p:nvPr>
        </p:nvGraphicFramePr>
        <p:xfrm>
          <a:off x="1284288" y="4633913"/>
          <a:ext cx="920750" cy="396240"/>
        </p:xfrm>
        <a:graphic>
          <a:graphicData uri="http://schemas.openxmlformats.org/drawingml/2006/table">
            <a:tbl>
              <a:tblPr/>
              <a:tblGrid>
                <a:gridCol w="460375">
                  <a:extLst>
                    <a:ext uri="{9D8B030D-6E8A-4147-A177-3AD203B41FA5}">
                      <a16:colId xmlns:a16="http://schemas.microsoft.com/office/drawing/2014/main" val="427418562"/>
                    </a:ext>
                  </a:extLst>
                </a:gridCol>
                <a:gridCol w="460375">
                  <a:extLst>
                    <a:ext uri="{9D8B030D-6E8A-4147-A177-3AD203B41FA5}">
                      <a16:colId xmlns:a16="http://schemas.microsoft.com/office/drawing/2014/main" val="589007770"/>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647122893"/>
                  </a:ext>
                </a:extLst>
              </a:tr>
            </a:tbl>
          </a:graphicData>
        </a:graphic>
      </p:graphicFrame>
      <p:grpSp>
        <p:nvGrpSpPr>
          <p:cNvPr id="560203" name="Group 75"/>
          <p:cNvGrpSpPr>
            <a:grpSpLocks/>
          </p:cNvGrpSpPr>
          <p:nvPr/>
        </p:nvGrpSpPr>
        <p:grpSpPr bwMode="auto">
          <a:xfrm>
            <a:off x="530225" y="4343400"/>
            <a:ext cx="1592263" cy="360363"/>
            <a:chOff x="334" y="2736"/>
            <a:chExt cx="1003" cy="227"/>
          </a:xfrm>
        </p:grpSpPr>
        <p:grpSp>
          <p:nvGrpSpPr>
            <p:cNvPr id="560204" name="Group 76"/>
            <p:cNvGrpSpPr>
              <a:grpSpLocks/>
            </p:cNvGrpSpPr>
            <p:nvPr/>
          </p:nvGrpSpPr>
          <p:grpSpPr bwMode="auto">
            <a:xfrm>
              <a:off x="857" y="2736"/>
              <a:ext cx="480" cy="144"/>
              <a:chOff x="1056" y="2736"/>
              <a:chExt cx="480" cy="144"/>
            </a:xfrm>
          </p:grpSpPr>
          <p:sp>
            <p:nvSpPr>
              <p:cNvPr id="560205" name="Line 77"/>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206" name="Line 78"/>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207" name="Text Box 79"/>
            <p:cNvSpPr txBox="1">
              <a:spLocks noChangeArrowheads="1"/>
            </p:cNvSpPr>
            <p:nvPr/>
          </p:nvSpPr>
          <p:spPr bwMode="auto">
            <a:xfrm>
              <a:off x="334" y="2751"/>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grpSp>
        <p:nvGrpSpPr>
          <p:cNvPr id="560208" name="Group 80"/>
          <p:cNvGrpSpPr>
            <a:grpSpLocks/>
          </p:cNvGrpSpPr>
          <p:nvPr/>
        </p:nvGrpSpPr>
        <p:grpSpPr bwMode="auto">
          <a:xfrm>
            <a:off x="736600" y="3529013"/>
            <a:ext cx="1309688" cy="357187"/>
            <a:chOff x="464" y="2223"/>
            <a:chExt cx="825" cy="225"/>
          </a:xfrm>
        </p:grpSpPr>
        <p:grpSp>
          <p:nvGrpSpPr>
            <p:cNvPr id="560209" name="Group 81"/>
            <p:cNvGrpSpPr>
              <a:grpSpLocks/>
            </p:cNvGrpSpPr>
            <p:nvPr/>
          </p:nvGrpSpPr>
          <p:grpSpPr bwMode="auto">
            <a:xfrm>
              <a:off x="905" y="2352"/>
              <a:ext cx="384" cy="96"/>
              <a:chOff x="1104" y="2352"/>
              <a:chExt cx="384" cy="96"/>
            </a:xfrm>
          </p:grpSpPr>
          <p:sp>
            <p:nvSpPr>
              <p:cNvPr id="560210" name="Line 82"/>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211" name="Line 83"/>
              <p:cNvSpPr>
                <a:spLocks noChangeShapeType="1"/>
              </p:cNvSpPr>
              <p:nvPr/>
            </p:nvSpPr>
            <p:spPr bwMode="auto">
              <a:xfrm>
                <a:off x="1296"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212" name="Text Box 84"/>
            <p:cNvSpPr txBox="1">
              <a:spLocks noChangeArrowheads="1"/>
            </p:cNvSpPr>
            <p:nvPr/>
          </p:nvSpPr>
          <p:spPr bwMode="auto">
            <a:xfrm>
              <a:off x="464" y="2223"/>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graphicFrame>
        <p:nvGraphicFramePr>
          <p:cNvPr id="560213" name="Group 85"/>
          <p:cNvGraphicFramePr>
            <a:graphicFrameLocks noGrp="1"/>
          </p:cNvGraphicFramePr>
          <p:nvPr>
            <p:extLst>
              <p:ext uri="{D42A27DB-BD31-4B8C-83A1-F6EECF244321}">
                <p14:modId xmlns:p14="http://schemas.microsoft.com/office/powerpoint/2010/main" val="2835724775"/>
              </p:ext>
            </p:extLst>
          </p:nvPr>
        </p:nvGraphicFramePr>
        <p:xfrm>
          <a:off x="3257550" y="3276600"/>
          <a:ext cx="920750" cy="396240"/>
        </p:xfrm>
        <a:graphic>
          <a:graphicData uri="http://schemas.openxmlformats.org/drawingml/2006/table">
            <a:tbl>
              <a:tblPr/>
              <a:tblGrid>
                <a:gridCol w="460375">
                  <a:extLst>
                    <a:ext uri="{9D8B030D-6E8A-4147-A177-3AD203B41FA5}">
                      <a16:colId xmlns:a16="http://schemas.microsoft.com/office/drawing/2014/main" val="2621355896"/>
                    </a:ext>
                  </a:extLst>
                </a:gridCol>
                <a:gridCol w="460375">
                  <a:extLst>
                    <a:ext uri="{9D8B030D-6E8A-4147-A177-3AD203B41FA5}">
                      <a16:colId xmlns:a16="http://schemas.microsoft.com/office/drawing/2014/main" val="162313687"/>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898685679"/>
                  </a:ext>
                </a:extLst>
              </a:tr>
            </a:tbl>
          </a:graphicData>
        </a:graphic>
      </p:graphicFrame>
      <p:graphicFrame>
        <p:nvGraphicFramePr>
          <p:cNvPr id="560221" name="Group 93"/>
          <p:cNvGraphicFramePr>
            <a:graphicFrameLocks noGrp="1"/>
          </p:cNvGraphicFramePr>
          <p:nvPr>
            <p:extLst>
              <p:ext uri="{D42A27DB-BD31-4B8C-83A1-F6EECF244321}">
                <p14:modId xmlns:p14="http://schemas.microsoft.com/office/powerpoint/2010/main" val="3735384290"/>
              </p:ext>
            </p:extLst>
          </p:nvPr>
        </p:nvGraphicFramePr>
        <p:xfrm>
          <a:off x="3095625" y="3948113"/>
          <a:ext cx="460375" cy="396240"/>
        </p:xfrm>
        <a:graphic>
          <a:graphicData uri="http://schemas.openxmlformats.org/drawingml/2006/table">
            <a:tbl>
              <a:tblPr/>
              <a:tblGrid>
                <a:gridCol w="460375">
                  <a:extLst>
                    <a:ext uri="{9D8B030D-6E8A-4147-A177-3AD203B41FA5}">
                      <a16:colId xmlns:a16="http://schemas.microsoft.com/office/drawing/2014/main" val="3233203803"/>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98975701"/>
                  </a:ext>
                </a:extLst>
              </a:tr>
            </a:tbl>
          </a:graphicData>
        </a:graphic>
      </p:graphicFrame>
      <p:graphicFrame>
        <p:nvGraphicFramePr>
          <p:cNvPr id="560227" name="Group 99"/>
          <p:cNvGraphicFramePr>
            <a:graphicFrameLocks noGrp="1"/>
          </p:cNvGraphicFramePr>
          <p:nvPr>
            <p:extLst>
              <p:ext uri="{D42A27DB-BD31-4B8C-83A1-F6EECF244321}">
                <p14:modId xmlns:p14="http://schemas.microsoft.com/office/powerpoint/2010/main" val="2627238944"/>
              </p:ext>
            </p:extLst>
          </p:nvPr>
        </p:nvGraphicFramePr>
        <p:xfrm>
          <a:off x="3860800" y="3948113"/>
          <a:ext cx="460375" cy="396240"/>
        </p:xfrm>
        <a:graphic>
          <a:graphicData uri="http://schemas.openxmlformats.org/drawingml/2006/table">
            <a:tbl>
              <a:tblPr/>
              <a:tblGrid>
                <a:gridCol w="460375">
                  <a:extLst>
                    <a:ext uri="{9D8B030D-6E8A-4147-A177-3AD203B41FA5}">
                      <a16:colId xmlns:a16="http://schemas.microsoft.com/office/drawing/2014/main" val="224740497"/>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305320497"/>
                  </a:ext>
                </a:extLst>
              </a:tr>
            </a:tbl>
          </a:graphicData>
        </a:graphic>
      </p:graphicFrame>
      <p:graphicFrame>
        <p:nvGraphicFramePr>
          <p:cNvPr id="560233" name="Group 105"/>
          <p:cNvGraphicFramePr>
            <a:graphicFrameLocks noGrp="1"/>
          </p:cNvGraphicFramePr>
          <p:nvPr>
            <p:extLst>
              <p:ext uri="{D42A27DB-BD31-4B8C-83A1-F6EECF244321}">
                <p14:modId xmlns:p14="http://schemas.microsoft.com/office/powerpoint/2010/main" val="892707952"/>
              </p:ext>
            </p:extLst>
          </p:nvPr>
        </p:nvGraphicFramePr>
        <p:xfrm>
          <a:off x="3254375" y="4633913"/>
          <a:ext cx="920750" cy="396240"/>
        </p:xfrm>
        <a:graphic>
          <a:graphicData uri="http://schemas.openxmlformats.org/drawingml/2006/table">
            <a:tbl>
              <a:tblPr/>
              <a:tblGrid>
                <a:gridCol w="460375">
                  <a:extLst>
                    <a:ext uri="{9D8B030D-6E8A-4147-A177-3AD203B41FA5}">
                      <a16:colId xmlns:a16="http://schemas.microsoft.com/office/drawing/2014/main" val="1416406050"/>
                    </a:ext>
                  </a:extLst>
                </a:gridCol>
                <a:gridCol w="460375">
                  <a:extLst>
                    <a:ext uri="{9D8B030D-6E8A-4147-A177-3AD203B41FA5}">
                      <a16:colId xmlns:a16="http://schemas.microsoft.com/office/drawing/2014/main" val="1351118365"/>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893381120"/>
                  </a:ext>
                </a:extLst>
              </a:tr>
            </a:tbl>
          </a:graphicData>
        </a:graphic>
      </p:graphicFrame>
      <p:grpSp>
        <p:nvGrpSpPr>
          <p:cNvPr id="560241" name="Group 113"/>
          <p:cNvGrpSpPr>
            <a:grpSpLocks/>
          </p:cNvGrpSpPr>
          <p:nvPr/>
        </p:nvGrpSpPr>
        <p:grpSpPr bwMode="auto">
          <a:xfrm>
            <a:off x="2500313" y="4343400"/>
            <a:ext cx="1592262" cy="360363"/>
            <a:chOff x="1575" y="2736"/>
            <a:chExt cx="1003" cy="227"/>
          </a:xfrm>
        </p:grpSpPr>
        <p:grpSp>
          <p:nvGrpSpPr>
            <p:cNvPr id="560242" name="Group 114"/>
            <p:cNvGrpSpPr>
              <a:grpSpLocks/>
            </p:cNvGrpSpPr>
            <p:nvPr/>
          </p:nvGrpSpPr>
          <p:grpSpPr bwMode="auto">
            <a:xfrm>
              <a:off x="2098" y="2736"/>
              <a:ext cx="480" cy="144"/>
              <a:chOff x="2297" y="2736"/>
              <a:chExt cx="480" cy="144"/>
            </a:xfrm>
          </p:grpSpPr>
          <p:sp>
            <p:nvSpPr>
              <p:cNvPr id="560243" name="Line 115"/>
              <p:cNvSpPr>
                <a:spLocks noChangeShapeType="1"/>
              </p:cNvSpPr>
              <p:nvPr/>
            </p:nvSpPr>
            <p:spPr bwMode="auto">
              <a:xfrm>
                <a:off x="2297"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244" name="Line 116"/>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245" name="Text Box 117"/>
            <p:cNvSpPr txBox="1">
              <a:spLocks noChangeArrowheads="1"/>
            </p:cNvSpPr>
            <p:nvPr/>
          </p:nvSpPr>
          <p:spPr bwMode="auto">
            <a:xfrm>
              <a:off x="1575" y="2751"/>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grpSp>
        <p:nvGrpSpPr>
          <p:cNvPr id="560246" name="Group 118"/>
          <p:cNvGrpSpPr>
            <a:grpSpLocks/>
          </p:cNvGrpSpPr>
          <p:nvPr/>
        </p:nvGrpSpPr>
        <p:grpSpPr bwMode="auto">
          <a:xfrm>
            <a:off x="2706688" y="3529013"/>
            <a:ext cx="1309687" cy="357187"/>
            <a:chOff x="1705" y="2223"/>
            <a:chExt cx="825" cy="225"/>
          </a:xfrm>
        </p:grpSpPr>
        <p:grpSp>
          <p:nvGrpSpPr>
            <p:cNvPr id="560247" name="Group 119"/>
            <p:cNvGrpSpPr>
              <a:grpSpLocks/>
            </p:cNvGrpSpPr>
            <p:nvPr/>
          </p:nvGrpSpPr>
          <p:grpSpPr bwMode="auto">
            <a:xfrm>
              <a:off x="2146" y="2352"/>
              <a:ext cx="384" cy="96"/>
              <a:chOff x="2345" y="2352"/>
              <a:chExt cx="384" cy="96"/>
            </a:xfrm>
          </p:grpSpPr>
          <p:sp>
            <p:nvSpPr>
              <p:cNvPr id="560248" name="Line 120"/>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249" name="Line 121"/>
              <p:cNvSpPr>
                <a:spLocks noChangeShapeType="1"/>
              </p:cNvSpPr>
              <p:nvPr/>
            </p:nvSpPr>
            <p:spPr bwMode="auto">
              <a:xfrm>
                <a:off x="2537"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250" name="Text Box 122"/>
            <p:cNvSpPr txBox="1">
              <a:spLocks noChangeArrowheads="1"/>
            </p:cNvSpPr>
            <p:nvPr/>
          </p:nvSpPr>
          <p:spPr bwMode="auto">
            <a:xfrm>
              <a:off x="1705" y="2223"/>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grpSp>
        <p:nvGrpSpPr>
          <p:cNvPr id="560251" name="Group 123"/>
          <p:cNvGrpSpPr>
            <a:grpSpLocks/>
          </p:cNvGrpSpPr>
          <p:nvPr/>
        </p:nvGrpSpPr>
        <p:grpSpPr bwMode="auto">
          <a:xfrm>
            <a:off x="1270000" y="2843213"/>
            <a:ext cx="2376488" cy="357187"/>
            <a:chOff x="800" y="1791"/>
            <a:chExt cx="1497" cy="225"/>
          </a:xfrm>
        </p:grpSpPr>
        <p:sp>
          <p:nvSpPr>
            <p:cNvPr id="560252" name="Text Box 124"/>
            <p:cNvSpPr txBox="1">
              <a:spLocks noChangeArrowheads="1"/>
            </p:cNvSpPr>
            <p:nvPr/>
          </p:nvSpPr>
          <p:spPr bwMode="auto">
            <a:xfrm>
              <a:off x="800" y="1791"/>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nvGrpSpPr>
            <p:cNvPr id="560253" name="Group 125"/>
            <p:cNvGrpSpPr>
              <a:grpSpLocks/>
            </p:cNvGrpSpPr>
            <p:nvPr/>
          </p:nvGrpSpPr>
          <p:grpSpPr bwMode="auto">
            <a:xfrm>
              <a:off x="1145" y="1872"/>
              <a:ext cx="1152" cy="144"/>
              <a:chOff x="1344" y="1872"/>
              <a:chExt cx="1152" cy="144"/>
            </a:xfrm>
          </p:grpSpPr>
          <p:sp>
            <p:nvSpPr>
              <p:cNvPr id="560254" name="Line 126"/>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255" name="Line 127"/>
              <p:cNvSpPr>
                <a:spLocks noChangeShapeType="1"/>
              </p:cNvSpPr>
              <p:nvPr/>
            </p:nvSpPr>
            <p:spPr bwMode="auto">
              <a:xfrm>
                <a:off x="1920"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grpSp>
      <p:graphicFrame>
        <p:nvGraphicFramePr>
          <p:cNvPr id="560256" name="Group 128"/>
          <p:cNvGraphicFramePr>
            <a:graphicFrameLocks noGrp="1"/>
          </p:cNvGraphicFramePr>
          <p:nvPr>
            <p:extLst>
              <p:ext uri="{D42A27DB-BD31-4B8C-83A1-F6EECF244321}">
                <p14:modId xmlns:p14="http://schemas.microsoft.com/office/powerpoint/2010/main" val="3996135747"/>
              </p:ext>
            </p:extLst>
          </p:nvPr>
        </p:nvGraphicFramePr>
        <p:xfrm>
          <a:off x="1817688" y="5319713"/>
          <a:ext cx="1841500" cy="396240"/>
        </p:xfrm>
        <a:graphic>
          <a:graphicData uri="http://schemas.openxmlformats.org/drawingml/2006/table">
            <a:tbl>
              <a:tblPr/>
              <a:tblGrid>
                <a:gridCol w="460375">
                  <a:extLst>
                    <a:ext uri="{9D8B030D-6E8A-4147-A177-3AD203B41FA5}">
                      <a16:colId xmlns:a16="http://schemas.microsoft.com/office/drawing/2014/main" val="2015232882"/>
                    </a:ext>
                  </a:extLst>
                </a:gridCol>
                <a:gridCol w="460375">
                  <a:extLst>
                    <a:ext uri="{9D8B030D-6E8A-4147-A177-3AD203B41FA5}">
                      <a16:colId xmlns:a16="http://schemas.microsoft.com/office/drawing/2014/main" val="756539834"/>
                    </a:ext>
                  </a:extLst>
                </a:gridCol>
                <a:gridCol w="460375">
                  <a:extLst>
                    <a:ext uri="{9D8B030D-6E8A-4147-A177-3AD203B41FA5}">
                      <a16:colId xmlns:a16="http://schemas.microsoft.com/office/drawing/2014/main" val="837190327"/>
                    </a:ext>
                  </a:extLst>
                </a:gridCol>
                <a:gridCol w="460375">
                  <a:extLst>
                    <a:ext uri="{9D8B030D-6E8A-4147-A177-3AD203B41FA5}">
                      <a16:colId xmlns:a16="http://schemas.microsoft.com/office/drawing/2014/main" val="2689662893"/>
                    </a:ext>
                  </a:extLst>
                </a:gridCol>
              </a:tblGrid>
              <a:tr h="2667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29562607"/>
                  </a:ext>
                </a:extLst>
              </a:tr>
            </a:tbl>
          </a:graphicData>
        </a:graphic>
      </p:graphicFrame>
      <p:graphicFrame>
        <p:nvGraphicFramePr>
          <p:cNvPr id="560268" name="Group 140"/>
          <p:cNvGraphicFramePr>
            <a:graphicFrameLocks noGrp="1"/>
          </p:cNvGraphicFramePr>
          <p:nvPr>
            <p:extLst>
              <p:ext uri="{D42A27DB-BD31-4B8C-83A1-F6EECF244321}">
                <p14:modId xmlns:p14="http://schemas.microsoft.com/office/powerpoint/2010/main" val="3501980581"/>
              </p:ext>
            </p:extLst>
          </p:nvPr>
        </p:nvGraphicFramePr>
        <p:xfrm>
          <a:off x="6088063" y="2562225"/>
          <a:ext cx="1841500" cy="396240"/>
        </p:xfrm>
        <a:graphic>
          <a:graphicData uri="http://schemas.openxmlformats.org/drawingml/2006/table">
            <a:tbl>
              <a:tblPr/>
              <a:tblGrid>
                <a:gridCol w="460375">
                  <a:extLst>
                    <a:ext uri="{9D8B030D-6E8A-4147-A177-3AD203B41FA5}">
                      <a16:colId xmlns:a16="http://schemas.microsoft.com/office/drawing/2014/main" val="720336499"/>
                    </a:ext>
                  </a:extLst>
                </a:gridCol>
                <a:gridCol w="460375">
                  <a:extLst>
                    <a:ext uri="{9D8B030D-6E8A-4147-A177-3AD203B41FA5}">
                      <a16:colId xmlns:a16="http://schemas.microsoft.com/office/drawing/2014/main" val="1596919470"/>
                    </a:ext>
                  </a:extLst>
                </a:gridCol>
                <a:gridCol w="460375">
                  <a:extLst>
                    <a:ext uri="{9D8B030D-6E8A-4147-A177-3AD203B41FA5}">
                      <a16:colId xmlns:a16="http://schemas.microsoft.com/office/drawing/2014/main" val="1686998335"/>
                    </a:ext>
                  </a:extLst>
                </a:gridCol>
                <a:gridCol w="460375">
                  <a:extLst>
                    <a:ext uri="{9D8B030D-6E8A-4147-A177-3AD203B41FA5}">
                      <a16:colId xmlns:a16="http://schemas.microsoft.com/office/drawing/2014/main" val="2289683137"/>
                    </a:ext>
                  </a:extLst>
                </a:gridCol>
              </a:tblGrid>
              <a:tr h="2667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39378092"/>
                  </a:ext>
                </a:extLst>
              </a:tr>
            </a:tbl>
          </a:graphicData>
        </a:graphic>
      </p:graphicFrame>
      <p:graphicFrame>
        <p:nvGraphicFramePr>
          <p:cNvPr id="560280" name="Group 152"/>
          <p:cNvGraphicFramePr>
            <a:graphicFrameLocks noGrp="1"/>
          </p:cNvGraphicFramePr>
          <p:nvPr>
            <p:extLst>
              <p:ext uri="{D42A27DB-BD31-4B8C-83A1-F6EECF244321}">
                <p14:modId xmlns:p14="http://schemas.microsoft.com/office/powerpoint/2010/main" val="400194121"/>
              </p:ext>
            </p:extLst>
          </p:nvPr>
        </p:nvGraphicFramePr>
        <p:xfrm>
          <a:off x="5554663" y="3276600"/>
          <a:ext cx="920750" cy="396240"/>
        </p:xfrm>
        <a:graphic>
          <a:graphicData uri="http://schemas.openxmlformats.org/drawingml/2006/table">
            <a:tbl>
              <a:tblPr/>
              <a:tblGrid>
                <a:gridCol w="460375">
                  <a:extLst>
                    <a:ext uri="{9D8B030D-6E8A-4147-A177-3AD203B41FA5}">
                      <a16:colId xmlns:a16="http://schemas.microsoft.com/office/drawing/2014/main" val="3844017786"/>
                    </a:ext>
                  </a:extLst>
                </a:gridCol>
                <a:gridCol w="460375">
                  <a:extLst>
                    <a:ext uri="{9D8B030D-6E8A-4147-A177-3AD203B41FA5}">
                      <a16:colId xmlns:a16="http://schemas.microsoft.com/office/drawing/2014/main" val="1393886670"/>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58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74930345"/>
                  </a:ext>
                </a:extLst>
              </a:tr>
            </a:tbl>
          </a:graphicData>
        </a:graphic>
      </p:graphicFrame>
      <p:graphicFrame>
        <p:nvGraphicFramePr>
          <p:cNvPr id="560288" name="Group 160"/>
          <p:cNvGraphicFramePr>
            <a:graphicFrameLocks noGrp="1"/>
          </p:cNvGraphicFramePr>
          <p:nvPr>
            <p:extLst>
              <p:ext uri="{D42A27DB-BD31-4B8C-83A1-F6EECF244321}">
                <p14:modId xmlns:p14="http://schemas.microsoft.com/office/powerpoint/2010/main" val="2646647755"/>
              </p:ext>
            </p:extLst>
          </p:nvPr>
        </p:nvGraphicFramePr>
        <p:xfrm>
          <a:off x="5392738" y="3948113"/>
          <a:ext cx="460375" cy="396240"/>
        </p:xfrm>
        <a:graphic>
          <a:graphicData uri="http://schemas.openxmlformats.org/drawingml/2006/table">
            <a:tbl>
              <a:tblPr/>
              <a:tblGrid>
                <a:gridCol w="460375">
                  <a:extLst>
                    <a:ext uri="{9D8B030D-6E8A-4147-A177-3AD203B41FA5}">
                      <a16:colId xmlns:a16="http://schemas.microsoft.com/office/drawing/2014/main" val="2287986943"/>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58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069921649"/>
                  </a:ext>
                </a:extLst>
              </a:tr>
            </a:tbl>
          </a:graphicData>
        </a:graphic>
      </p:graphicFrame>
      <p:graphicFrame>
        <p:nvGraphicFramePr>
          <p:cNvPr id="560294" name="Group 166"/>
          <p:cNvGraphicFramePr>
            <a:graphicFrameLocks noGrp="1"/>
          </p:cNvGraphicFramePr>
          <p:nvPr>
            <p:extLst>
              <p:ext uri="{D42A27DB-BD31-4B8C-83A1-F6EECF244321}">
                <p14:modId xmlns:p14="http://schemas.microsoft.com/office/powerpoint/2010/main" val="3381275108"/>
              </p:ext>
            </p:extLst>
          </p:nvPr>
        </p:nvGraphicFramePr>
        <p:xfrm>
          <a:off x="6157913" y="3948113"/>
          <a:ext cx="460375" cy="396240"/>
        </p:xfrm>
        <a:graphic>
          <a:graphicData uri="http://schemas.openxmlformats.org/drawingml/2006/table">
            <a:tbl>
              <a:tblPr/>
              <a:tblGrid>
                <a:gridCol w="460375">
                  <a:extLst>
                    <a:ext uri="{9D8B030D-6E8A-4147-A177-3AD203B41FA5}">
                      <a16:colId xmlns:a16="http://schemas.microsoft.com/office/drawing/2014/main" val="3467794266"/>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90134153"/>
                  </a:ext>
                </a:extLst>
              </a:tr>
            </a:tbl>
          </a:graphicData>
        </a:graphic>
      </p:graphicFrame>
      <p:graphicFrame>
        <p:nvGraphicFramePr>
          <p:cNvPr id="560300" name="Group 172"/>
          <p:cNvGraphicFramePr>
            <a:graphicFrameLocks noGrp="1"/>
          </p:cNvGraphicFramePr>
          <p:nvPr>
            <p:extLst>
              <p:ext uri="{D42A27DB-BD31-4B8C-83A1-F6EECF244321}">
                <p14:modId xmlns:p14="http://schemas.microsoft.com/office/powerpoint/2010/main" val="2893490964"/>
              </p:ext>
            </p:extLst>
          </p:nvPr>
        </p:nvGraphicFramePr>
        <p:xfrm>
          <a:off x="5551488" y="4633913"/>
          <a:ext cx="920750" cy="396240"/>
        </p:xfrm>
        <a:graphic>
          <a:graphicData uri="http://schemas.openxmlformats.org/drawingml/2006/table">
            <a:tbl>
              <a:tblPr/>
              <a:tblGrid>
                <a:gridCol w="460375">
                  <a:extLst>
                    <a:ext uri="{9D8B030D-6E8A-4147-A177-3AD203B41FA5}">
                      <a16:colId xmlns:a16="http://schemas.microsoft.com/office/drawing/2014/main" val="3762362052"/>
                    </a:ext>
                  </a:extLst>
                </a:gridCol>
                <a:gridCol w="460375">
                  <a:extLst>
                    <a:ext uri="{9D8B030D-6E8A-4147-A177-3AD203B41FA5}">
                      <a16:colId xmlns:a16="http://schemas.microsoft.com/office/drawing/2014/main" val="1434402132"/>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680398366"/>
                  </a:ext>
                </a:extLst>
              </a:tr>
            </a:tbl>
          </a:graphicData>
        </a:graphic>
      </p:graphicFrame>
      <p:grpSp>
        <p:nvGrpSpPr>
          <p:cNvPr id="560308" name="Group 180"/>
          <p:cNvGrpSpPr>
            <a:grpSpLocks/>
          </p:cNvGrpSpPr>
          <p:nvPr/>
        </p:nvGrpSpPr>
        <p:grpSpPr bwMode="auto">
          <a:xfrm>
            <a:off x="4797425" y="4343400"/>
            <a:ext cx="1592263" cy="360363"/>
            <a:chOff x="3022" y="2736"/>
            <a:chExt cx="1003" cy="227"/>
          </a:xfrm>
        </p:grpSpPr>
        <p:grpSp>
          <p:nvGrpSpPr>
            <p:cNvPr id="560309" name="Group 181"/>
            <p:cNvGrpSpPr>
              <a:grpSpLocks/>
            </p:cNvGrpSpPr>
            <p:nvPr/>
          </p:nvGrpSpPr>
          <p:grpSpPr bwMode="auto">
            <a:xfrm>
              <a:off x="3545" y="2736"/>
              <a:ext cx="480" cy="144"/>
              <a:chOff x="1056" y="2736"/>
              <a:chExt cx="480" cy="144"/>
            </a:xfrm>
          </p:grpSpPr>
          <p:sp>
            <p:nvSpPr>
              <p:cNvPr id="560310" name="Line 182"/>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311" name="Line 183"/>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312" name="Text Box 184"/>
            <p:cNvSpPr txBox="1">
              <a:spLocks noChangeArrowheads="1"/>
            </p:cNvSpPr>
            <p:nvPr/>
          </p:nvSpPr>
          <p:spPr bwMode="auto">
            <a:xfrm>
              <a:off x="3022" y="2751"/>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grpSp>
        <p:nvGrpSpPr>
          <p:cNvPr id="560313" name="Group 185"/>
          <p:cNvGrpSpPr>
            <a:grpSpLocks/>
          </p:cNvGrpSpPr>
          <p:nvPr/>
        </p:nvGrpSpPr>
        <p:grpSpPr bwMode="auto">
          <a:xfrm>
            <a:off x="5003800" y="3529013"/>
            <a:ext cx="1309688" cy="357187"/>
            <a:chOff x="3152" y="2223"/>
            <a:chExt cx="825" cy="225"/>
          </a:xfrm>
        </p:grpSpPr>
        <p:grpSp>
          <p:nvGrpSpPr>
            <p:cNvPr id="560314" name="Group 186"/>
            <p:cNvGrpSpPr>
              <a:grpSpLocks/>
            </p:cNvGrpSpPr>
            <p:nvPr/>
          </p:nvGrpSpPr>
          <p:grpSpPr bwMode="auto">
            <a:xfrm>
              <a:off x="3593" y="2352"/>
              <a:ext cx="384" cy="96"/>
              <a:chOff x="1104" y="2352"/>
              <a:chExt cx="384" cy="96"/>
            </a:xfrm>
          </p:grpSpPr>
          <p:sp>
            <p:nvSpPr>
              <p:cNvPr id="560315" name="Line 187"/>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316" name="Line 188"/>
              <p:cNvSpPr>
                <a:spLocks noChangeShapeType="1"/>
              </p:cNvSpPr>
              <p:nvPr/>
            </p:nvSpPr>
            <p:spPr bwMode="auto">
              <a:xfrm>
                <a:off x="1296"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317" name="Text Box 189"/>
            <p:cNvSpPr txBox="1">
              <a:spLocks noChangeArrowheads="1"/>
            </p:cNvSpPr>
            <p:nvPr/>
          </p:nvSpPr>
          <p:spPr bwMode="auto">
            <a:xfrm>
              <a:off x="3152" y="2223"/>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graphicFrame>
        <p:nvGraphicFramePr>
          <p:cNvPr id="560318" name="Group 190"/>
          <p:cNvGraphicFramePr>
            <a:graphicFrameLocks noGrp="1"/>
          </p:cNvGraphicFramePr>
          <p:nvPr>
            <p:extLst>
              <p:ext uri="{D42A27DB-BD31-4B8C-83A1-F6EECF244321}">
                <p14:modId xmlns:p14="http://schemas.microsoft.com/office/powerpoint/2010/main" val="361123550"/>
              </p:ext>
            </p:extLst>
          </p:nvPr>
        </p:nvGraphicFramePr>
        <p:xfrm>
          <a:off x="7524750" y="3276600"/>
          <a:ext cx="920750" cy="396240"/>
        </p:xfrm>
        <a:graphic>
          <a:graphicData uri="http://schemas.openxmlformats.org/drawingml/2006/table">
            <a:tbl>
              <a:tblPr/>
              <a:tblGrid>
                <a:gridCol w="460375">
                  <a:extLst>
                    <a:ext uri="{9D8B030D-6E8A-4147-A177-3AD203B41FA5}">
                      <a16:colId xmlns:a16="http://schemas.microsoft.com/office/drawing/2014/main" val="748043729"/>
                    </a:ext>
                  </a:extLst>
                </a:gridCol>
                <a:gridCol w="460375">
                  <a:extLst>
                    <a:ext uri="{9D8B030D-6E8A-4147-A177-3AD203B41FA5}">
                      <a16:colId xmlns:a16="http://schemas.microsoft.com/office/drawing/2014/main" val="3862130375"/>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33958752"/>
                  </a:ext>
                </a:extLst>
              </a:tr>
            </a:tbl>
          </a:graphicData>
        </a:graphic>
      </p:graphicFrame>
      <p:graphicFrame>
        <p:nvGraphicFramePr>
          <p:cNvPr id="560326" name="Group 198"/>
          <p:cNvGraphicFramePr>
            <a:graphicFrameLocks noGrp="1"/>
          </p:cNvGraphicFramePr>
          <p:nvPr>
            <p:extLst>
              <p:ext uri="{D42A27DB-BD31-4B8C-83A1-F6EECF244321}">
                <p14:modId xmlns:p14="http://schemas.microsoft.com/office/powerpoint/2010/main" val="1332223833"/>
              </p:ext>
            </p:extLst>
          </p:nvPr>
        </p:nvGraphicFramePr>
        <p:xfrm>
          <a:off x="7362825" y="3948113"/>
          <a:ext cx="460375" cy="396240"/>
        </p:xfrm>
        <a:graphic>
          <a:graphicData uri="http://schemas.openxmlformats.org/drawingml/2006/table">
            <a:tbl>
              <a:tblPr/>
              <a:tblGrid>
                <a:gridCol w="460375">
                  <a:extLst>
                    <a:ext uri="{9D8B030D-6E8A-4147-A177-3AD203B41FA5}">
                      <a16:colId xmlns:a16="http://schemas.microsoft.com/office/drawing/2014/main" val="923055720"/>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31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56846308"/>
                  </a:ext>
                </a:extLst>
              </a:tr>
            </a:tbl>
          </a:graphicData>
        </a:graphic>
      </p:graphicFrame>
      <p:graphicFrame>
        <p:nvGraphicFramePr>
          <p:cNvPr id="560332" name="Group 204"/>
          <p:cNvGraphicFramePr>
            <a:graphicFrameLocks noGrp="1"/>
          </p:cNvGraphicFramePr>
          <p:nvPr>
            <p:extLst>
              <p:ext uri="{D42A27DB-BD31-4B8C-83A1-F6EECF244321}">
                <p14:modId xmlns:p14="http://schemas.microsoft.com/office/powerpoint/2010/main" val="2608981035"/>
              </p:ext>
            </p:extLst>
          </p:nvPr>
        </p:nvGraphicFramePr>
        <p:xfrm>
          <a:off x="8128000" y="3948113"/>
          <a:ext cx="460375" cy="396240"/>
        </p:xfrm>
        <a:graphic>
          <a:graphicData uri="http://schemas.openxmlformats.org/drawingml/2006/table">
            <a:tbl>
              <a:tblPr/>
              <a:tblGrid>
                <a:gridCol w="460375">
                  <a:extLst>
                    <a:ext uri="{9D8B030D-6E8A-4147-A177-3AD203B41FA5}">
                      <a16:colId xmlns:a16="http://schemas.microsoft.com/office/drawing/2014/main" val="542177537"/>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49746182"/>
                  </a:ext>
                </a:extLst>
              </a:tr>
            </a:tbl>
          </a:graphicData>
        </a:graphic>
      </p:graphicFrame>
      <p:graphicFrame>
        <p:nvGraphicFramePr>
          <p:cNvPr id="560338" name="Group 210"/>
          <p:cNvGraphicFramePr>
            <a:graphicFrameLocks noGrp="1"/>
          </p:cNvGraphicFramePr>
          <p:nvPr>
            <p:extLst>
              <p:ext uri="{D42A27DB-BD31-4B8C-83A1-F6EECF244321}">
                <p14:modId xmlns:p14="http://schemas.microsoft.com/office/powerpoint/2010/main" val="2084341831"/>
              </p:ext>
            </p:extLst>
          </p:nvPr>
        </p:nvGraphicFramePr>
        <p:xfrm>
          <a:off x="7521575" y="4633913"/>
          <a:ext cx="920750" cy="396240"/>
        </p:xfrm>
        <a:graphic>
          <a:graphicData uri="http://schemas.openxmlformats.org/drawingml/2006/table">
            <a:tbl>
              <a:tblPr/>
              <a:tblGrid>
                <a:gridCol w="460375">
                  <a:extLst>
                    <a:ext uri="{9D8B030D-6E8A-4147-A177-3AD203B41FA5}">
                      <a16:colId xmlns:a16="http://schemas.microsoft.com/office/drawing/2014/main" val="2654611247"/>
                    </a:ext>
                  </a:extLst>
                </a:gridCol>
                <a:gridCol w="460375">
                  <a:extLst>
                    <a:ext uri="{9D8B030D-6E8A-4147-A177-3AD203B41FA5}">
                      <a16:colId xmlns:a16="http://schemas.microsoft.com/office/drawing/2014/main" val="1226170042"/>
                    </a:ext>
                  </a:extLst>
                </a:gridCol>
              </a:tblGrid>
              <a:tr h="3302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31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72840822"/>
                  </a:ext>
                </a:extLst>
              </a:tr>
            </a:tbl>
          </a:graphicData>
        </a:graphic>
      </p:graphicFrame>
      <p:grpSp>
        <p:nvGrpSpPr>
          <p:cNvPr id="560346" name="Group 218"/>
          <p:cNvGrpSpPr>
            <a:grpSpLocks/>
          </p:cNvGrpSpPr>
          <p:nvPr/>
        </p:nvGrpSpPr>
        <p:grpSpPr bwMode="auto">
          <a:xfrm>
            <a:off x="6767513" y="4343400"/>
            <a:ext cx="1592262" cy="360363"/>
            <a:chOff x="4263" y="2736"/>
            <a:chExt cx="1003" cy="227"/>
          </a:xfrm>
        </p:grpSpPr>
        <p:grpSp>
          <p:nvGrpSpPr>
            <p:cNvPr id="560347" name="Group 219"/>
            <p:cNvGrpSpPr>
              <a:grpSpLocks/>
            </p:cNvGrpSpPr>
            <p:nvPr/>
          </p:nvGrpSpPr>
          <p:grpSpPr bwMode="auto">
            <a:xfrm>
              <a:off x="4786" y="2736"/>
              <a:ext cx="480" cy="144"/>
              <a:chOff x="2297" y="2736"/>
              <a:chExt cx="480" cy="144"/>
            </a:xfrm>
          </p:grpSpPr>
          <p:sp>
            <p:nvSpPr>
              <p:cNvPr id="560348" name="Line 220"/>
              <p:cNvSpPr>
                <a:spLocks noChangeShapeType="1"/>
              </p:cNvSpPr>
              <p:nvPr/>
            </p:nvSpPr>
            <p:spPr bwMode="auto">
              <a:xfrm>
                <a:off x="2297"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349" name="Line 221"/>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350" name="Text Box 222"/>
            <p:cNvSpPr txBox="1">
              <a:spLocks noChangeArrowheads="1"/>
            </p:cNvSpPr>
            <p:nvPr/>
          </p:nvSpPr>
          <p:spPr bwMode="auto">
            <a:xfrm>
              <a:off x="4263" y="2751"/>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grpSp>
        <p:nvGrpSpPr>
          <p:cNvPr id="560351" name="Group 223"/>
          <p:cNvGrpSpPr>
            <a:grpSpLocks/>
          </p:cNvGrpSpPr>
          <p:nvPr/>
        </p:nvGrpSpPr>
        <p:grpSpPr bwMode="auto">
          <a:xfrm>
            <a:off x="6973888" y="3529013"/>
            <a:ext cx="1309687" cy="357187"/>
            <a:chOff x="4393" y="2223"/>
            <a:chExt cx="825" cy="225"/>
          </a:xfrm>
        </p:grpSpPr>
        <p:grpSp>
          <p:nvGrpSpPr>
            <p:cNvPr id="560352" name="Group 224"/>
            <p:cNvGrpSpPr>
              <a:grpSpLocks/>
            </p:cNvGrpSpPr>
            <p:nvPr/>
          </p:nvGrpSpPr>
          <p:grpSpPr bwMode="auto">
            <a:xfrm>
              <a:off x="4834" y="2352"/>
              <a:ext cx="384" cy="96"/>
              <a:chOff x="2345" y="2352"/>
              <a:chExt cx="384" cy="96"/>
            </a:xfrm>
          </p:grpSpPr>
          <p:sp>
            <p:nvSpPr>
              <p:cNvPr id="560353" name="Line 225"/>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354" name="Line 226"/>
              <p:cNvSpPr>
                <a:spLocks noChangeShapeType="1"/>
              </p:cNvSpPr>
              <p:nvPr/>
            </p:nvSpPr>
            <p:spPr bwMode="auto">
              <a:xfrm>
                <a:off x="2537"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355" name="Text Box 227"/>
            <p:cNvSpPr txBox="1">
              <a:spLocks noChangeArrowheads="1"/>
            </p:cNvSpPr>
            <p:nvPr/>
          </p:nvSpPr>
          <p:spPr bwMode="auto">
            <a:xfrm>
              <a:off x="4393" y="2223"/>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grpSp>
        <p:nvGrpSpPr>
          <p:cNvPr id="560356" name="Group 228"/>
          <p:cNvGrpSpPr>
            <a:grpSpLocks/>
          </p:cNvGrpSpPr>
          <p:nvPr/>
        </p:nvGrpSpPr>
        <p:grpSpPr bwMode="auto">
          <a:xfrm>
            <a:off x="5537200" y="2843213"/>
            <a:ext cx="2376488" cy="357187"/>
            <a:chOff x="3488" y="1791"/>
            <a:chExt cx="1497" cy="225"/>
          </a:xfrm>
        </p:grpSpPr>
        <p:sp>
          <p:nvSpPr>
            <p:cNvPr id="560357" name="Text Box 229"/>
            <p:cNvSpPr txBox="1">
              <a:spLocks noChangeArrowheads="1"/>
            </p:cNvSpPr>
            <p:nvPr/>
          </p:nvSpPr>
          <p:spPr bwMode="auto">
            <a:xfrm>
              <a:off x="3488" y="1791"/>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nvGrpSpPr>
            <p:cNvPr id="560358" name="Group 230"/>
            <p:cNvGrpSpPr>
              <a:grpSpLocks/>
            </p:cNvGrpSpPr>
            <p:nvPr/>
          </p:nvGrpSpPr>
          <p:grpSpPr bwMode="auto">
            <a:xfrm>
              <a:off x="3833" y="1872"/>
              <a:ext cx="1152" cy="144"/>
              <a:chOff x="1344" y="1872"/>
              <a:chExt cx="1152" cy="144"/>
            </a:xfrm>
          </p:grpSpPr>
          <p:sp>
            <p:nvSpPr>
              <p:cNvPr id="560359" name="Line 231"/>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360" name="Line 232"/>
              <p:cNvSpPr>
                <a:spLocks noChangeShapeType="1"/>
              </p:cNvSpPr>
              <p:nvPr/>
            </p:nvSpPr>
            <p:spPr bwMode="auto">
              <a:xfrm>
                <a:off x="1920"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grpSp>
      <p:graphicFrame>
        <p:nvGraphicFramePr>
          <p:cNvPr id="560361" name="Group 233"/>
          <p:cNvGraphicFramePr>
            <a:graphicFrameLocks noGrp="1"/>
          </p:cNvGraphicFramePr>
          <p:nvPr>
            <p:extLst>
              <p:ext uri="{D42A27DB-BD31-4B8C-83A1-F6EECF244321}">
                <p14:modId xmlns:p14="http://schemas.microsoft.com/office/powerpoint/2010/main" val="462330811"/>
              </p:ext>
            </p:extLst>
          </p:nvPr>
        </p:nvGraphicFramePr>
        <p:xfrm>
          <a:off x="6084888" y="5319713"/>
          <a:ext cx="1841500" cy="396240"/>
        </p:xfrm>
        <a:graphic>
          <a:graphicData uri="http://schemas.openxmlformats.org/drawingml/2006/table">
            <a:tbl>
              <a:tblPr/>
              <a:tblGrid>
                <a:gridCol w="460375">
                  <a:extLst>
                    <a:ext uri="{9D8B030D-6E8A-4147-A177-3AD203B41FA5}">
                      <a16:colId xmlns:a16="http://schemas.microsoft.com/office/drawing/2014/main" val="1995042026"/>
                    </a:ext>
                  </a:extLst>
                </a:gridCol>
                <a:gridCol w="460375">
                  <a:extLst>
                    <a:ext uri="{9D8B030D-6E8A-4147-A177-3AD203B41FA5}">
                      <a16:colId xmlns:a16="http://schemas.microsoft.com/office/drawing/2014/main" val="539288734"/>
                    </a:ext>
                  </a:extLst>
                </a:gridCol>
                <a:gridCol w="460375">
                  <a:extLst>
                    <a:ext uri="{9D8B030D-6E8A-4147-A177-3AD203B41FA5}">
                      <a16:colId xmlns:a16="http://schemas.microsoft.com/office/drawing/2014/main" val="3639943748"/>
                    </a:ext>
                  </a:extLst>
                </a:gridCol>
                <a:gridCol w="460375">
                  <a:extLst>
                    <a:ext uri="{9D8B030D-6E8A-4147-A177-3AD203B41FA5}">
                      <a16:colId xmlns:a16="http://schemas.microsoft.com/office/drawing/2014/main" val="231255136"/>
                    </a:ext>
                  </a:extLst>
                </a:gridCol>
              </a:tblGrid>
              <a:tr h="2667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67257150"/>
                  </a:ext>
                </a:extLst>
              </a:tr>
            </a:tbl>
          </a:graphicData>
        </a:graphic>
      </p:graphicFrame>
      <p:graphicFrame>
        <p:nvGraphicFramePr>
          <p:cNvPr id="560373" name="Group 245"/>
          <p:cNvGraphicFramePr>
            <a:graphicFrameLocks noGrp="1"/>
          </p:cNvGraphicFramePr>
          <p:nvPr>
            <p:extLst>
              <p:ext uri="{D42A27DB-BD31-4B8C-83A1-F6EECF244321}">
                <p14:modId xmlns:p14="http://schemas.microsoft.com/office/powerpoint/2010/main" val="1721037157"/>
              </p:ext>
            </p:extLst>
          </p:nvPr>
        </p:nvGraphicFramePr>
        <p:xfrm>
          <a:off x="3140075" y="6157913"/>
          <a:ext cx="3683000" cy="396240"/>
        </p:xfrm>
        <a:graphic>
          <a:graphicData uri="http://schemas.openxmlformats.org/drawingml/2006/table">
            <a:tbl>
              <a:tblPr/>
              <a:tblGrid>
                <a:gridCol w="460375">
                  <a:extLst>
                    <a:ext uri="{9D8B030D-6E8A-4147-A177-3AD203B41FA5}">
                      <a16:colId xmlns:a16="http://schemas.microsoft.com/office/drawing/2014/main" val="1098943975"/>
                    </a:ext>
                  </a:extLst>
                </a:gridCol>
                <a:gridCol w="460375">
                  <a:extLst>
                    <a:ext uri="{9D8B030D-6E8A-4147-A177-3AD203B41FA5}">
                      <a16:colId xmlns:a16="http://schemas.microsoft.com/office/drawing/2014/main" val="1471636057"/>
                    </a:ext>
                  </a:extLst>
                </a:gridCol>
                <a:gridCol w="460375">
                  <a:extLst>
                    <a:ext uri="{9D8B030D-6E8A-4147-A177-3AD203B41FA5}">
                      <a16:colId xmlns:a16="http://schemas.microsoft.com/office/drawing/2014/main" val="128353266"/>
                    </a:ext>
                  </a:extLst>
                </a:gridCol>
                <a:gridCol w="460375">
                  <a:extLst>
                    <a:ext uri="{9D8B030D-6E8A-4147-A177-3AD203B41FA5}">
                      <a16:colId xmlns:a16="http://schemas.microsoft.com/office/drawing/2014/main" val="278190512"/>
                    </a:ext>
                  </a:extLst>
                </a:gridCol>
                <a:gridCol w="460375">
                  <a:extLst>
                    <a:ext uri="{9D8B030D-6E8A-4147-A177-3AD203B41FA5}">
                      <a16:colId xmlns:a16="http://schemas.microsoft.com/office/drawing/2014/main" val="3105823975"/>
                    </a:ext>
                  </a:extLst>
                </a:gridCol>
                <a:gridCol w="460375">
                  <a:extLst>
                    <a:ext uri="{9D8B030D-6E8A-4147-A177-3AD203B41FA5}">
                      <a16:colId xmlns:a16="http://schemas.microsoft.com/office/drawing/2014/main" val="3444590399"/>
                    </a:ext>
                  </a:extLst>
                </a:gridCol>
                <a:gridCol w="460375">
                  <a:extLst>
                    <a:ext uri="{9D8B030D-6E8A-4147-A177-3AD203B41FA5}">
                      <a16:colId xmlns:a16="http://schemas.microsoft.com/office/drawing/2014/main" val="3247685392"/>
                    </a:ext>
                  </a:extLst>
                </a:gridCol>
                <a:gridCol w="460375">
                  <a:extLst>
                    <a:ext uri="{9D8B030D-6E8A-4147-A177-3AD203B41FA5}">
                      <a16:colId xmlns:a16="http://schemas.microsoft.com/office/drawing/2014/main" val="3602473603"/>
                    </a:ext>
                  </a:extLst>
                </a:gridCol>
              </a:tblGrid>
              <a:tr h="266700">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400">
                          <a:solidFill>
                            <a:schemeClr val="tx1"/>
                          </a:solidFill>
                          <a:latin typeface="Calibri" panose="020F0502020204030204" pitchFamily="34" charset="0"/>
                        </a:defRPr>
                      </a:lvl1pPr>
                      <a:lvl2pPr marL="346075" algn="l">
                        <a:spcBef>
                          <a:spcPct val="20000"/>
                        </a:spcBef>
                        <a:buFont typeface="Wingdings" panose="05000000000000000000" pitchFamily="2" charset="2"/>
                        <a:defRPr sz="2200">
                          <a:solidFill>
                            <a:schemeClr val="tx1"/>
                          </a:solidFill>
                          <a:latin typeface="Calibri" panose="020F0502020204030204" pitchFamily="34" charset="0"/>
                        </a:defRPr>
                      </a:lvl2pPr>
                      <a:lvl3pPr marL="739775" algn="l">
                        <a:spcBef>
                          <a:spcPct val="20000"/>
                        </a:spcBef>
                        <a:buFont typeface="Calibri" panose="020F0502020204030204" pitchFamily="34" charset="0"/>
                        <a:defRPr sz="2000">
                          <a:solidFill>
                            <a:schemeClr val="tx1"/>
                          </a:solidFill>
                          <a:latin typeface="Calibri" panose="020F0502020204030204" pitchFamily="34" charset="0"/>
                        </a:defRPr>
                      </a:lvl3pPr>
                      <a:lvl4pPr marL="1030288" algn="l">
                        <a:spcBef>
                          <a:spcPct val="20000"/>
                        </a:spcBef>
                        <a:defRPr>
                          <a:solidFill>
                            <a:schemeClr val="tx1"/>
                          </a:solidFill>
                          <a:latin typeface="Calibri" panose="020F0502020204030204" pitchFamily="34" charset="0"/>
                        </a:defRPr>
                      </a:lvl4pPr>
                      <a:lvl5pPr marL="1376363" algn="l">
                        <a:spcBef>
                          <a:spcPct val="20000"/>
                        </a:spcBef>
                        <a:defRPr>
                          <a:solidFill>
                            <a:schemeClr val="tx1"/>
                          </a:solidFill>
                          <a:latin typeface="Calibri" panose="020F0502020204030204" pitchFamily="34" charset="0"/>
                        </a:defRPr>
                      </a:lvl5pPr>
                      <a:lvl6pPr marL="1833563" fontAlgn="base">
                        <a:spcBef>
                          <a:spcPct val="20000"/>
                        </a:spcBef>
                        <a:spcAft>
                          <a:spcPct val="0"/>
                        </a:spcAft>
                        <a:defRPr>
                          <a:solidFill>
                            <a:schemeClr val="tx1"/>
                          </a:solidFill>
                          <a:latin typeface="Calibri" panose="020F0502020204030204" pitchFamily="34" charset="0"/>
                        </a:defRPr>
                      </a:lvl6pPr>
                      <a:lvl7pPr marL="2290763" fontAlgn="base">
                        <a:spcBef>
                          <a:spcPct val="20000"/>
                        </a:spcBef>
                        <a:spcAft>
                          <a:spcPct val="0"/>
                        </a:spcAft>
                        <a:defRPr>
                          <a:solidFill>
                            <a:schemeClr val="tx1"/>
                          </a:solidFill>
                          <a:latin typeface="Calibri" panose="020F0502020204030204" pitchFamily="34" charset="0"/>
                        </a:defRPr>
                      </a:lvl7pPr>
                      <a:lvl8pPr marL="2747963" fontAlgn="base">
                        <a:spcBef>
                          <a:spcPct val="20000"/>
                        </a:spcBef>
                        <a:spcAft>
                          <a:spcPct val="0"/>
                        </a:spcAft>
                        <a:defRPr>
                          <a:solidFill>
                            <a:schemeClr val="tx1"/>
                          </a:solidFill>
                          <a:latin typeface="Calibri" panose="020F0502020204030204" pitchFamily="34" charset="0"/>
                        </a:defRPr>
                      </a:lvl8pPr>
                      <a:lvl9pPr marL="3205163" fontAlgn="base">
                        <a:spcBef>
                          <a:spcPct val="20000"/>
                        </a:spcBef>
                        <a:spcAft>
                          <a:spcPct val="0"/>
                        </a:spcAft>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Calibri" panose="020F0502020204030204" pitchFamily="34" charset="0"/>
                        </a:rPr>
                        <a:t>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8356900"/>
                  </a:ext>
                </a:extLst>
              </a:tr>
            </a:tbl>
          </a:graphicData>
        </a:graphic>
      </p:graphicFrame>
      <p:grpSp>
        <p:nvGrpSpPr>
          <p:cNvPr id="560393" name="Group 265"/>
          <p:cNvGrpSpPr>
            <a:grpSpLocks/>
          </p:cNvGrpSpPr>
          <p:nvPr/>
        </p:nvGrpSpPr>
        <p:grpSpPr bwMode="auto">
          <a:xfrm>
            <a:off x="2895600" y="2081213"/>
            <a:ext cx="3810000" cy="433387"/>
            <a:chOff x="1824" y="1311"/>
            <a:chExt cx="2400" cy="273"/>
          </a:xfrm>
        </p:grpSpPr>
        <p:sp>
          <p:nvSpPr>
            <p:cNvPr id="560394" name="Text Box 266"/>
            <p:cNvSpPr txBox="1">
              <a:spLocks noChangeArrowheads="1"/>
            </p:cNvSpPr>
            <p:nvPr/>
          </p:nvSpPr>
          <p:spPr bwMode="auto">
            <a:xfrm>
              <a:off x="1959" y="1311"/>
              <a:ext cx="34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split</a:t>
              </a:r>
            </a:p>
          </p:txBody>
        </p:sp>
        <p:grpSp>
          <p:nvGrpSpPr>
            <p:cNvPr id="560395" name="Group 267"/>
            <p:cNvGrpSpPr>
              <a:grpSpLocks/>
            </p:cNvGrpSpPr>
            <p:nvPr/>
          </p:nvGrpSpPr>
          <p:grpSpPr bwMode="auto">
            <a:xfrm>
              <a:off x="1824" y="1344"/>
              <a:ext cx="2400" cy="240"/>
              <a:chOff x="1824" y="1344"/>
              <a:chExt cx="2400" cy="240"/>
            </a:xfrm>
          </p:grpSpPr>
          <p:sp>
            <p:nvSpPr>
              <p:cNvPr id="560396" name="Line 268"/>
              <p:cNvSpPr>
                <a:spLocks noChangeShapeType="1"/>
              </p:cNvSpPr>
              <p:nvPr/>
            </p:nvSpPr>
            <p:spPr bwMode="auto">
              <a:xfrm flipH="1">
                <a:off x="1824" y="1344"/>
                <a:ext cx="115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397" name="Line 269"/>
              <p:cNvSpPr>
                <a:spLocks noChangeShapeType="1"/>
              </p:cNvSpPr>
              <p:nvPr/>
            </p:nvSpPr>
            <p:spPr bwMode="auto">
              <a:xfrm>
                <a:off x="2976" y="1344"/>
                <a:ext cx="12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grpSp>
      <p:grpSp>
        <p:nvGrpSpPr>
          <p:cNvPr id="560398" name="Group 270"/>
          <p:cNvGrpSpPr>
            <a:grpSpLocks/>
          </p:cNvGrpSpPr>
          <p:nvPr/>
        </p:nvGrpSpPr>
        <p:grpSpPr bwMode="auto">
          <a:xfrm>
            <a:off x="1074738" y="5029200"/>
            <a:ext cx="2647950" cy="374650"/>
            <a:chOff x="677" y="3168"/>
            <a:chExt cx="1668" cy="236"/>
          </a:xfrm>
        </p:grpSpPr>
        <p:grpSp>
          <p:nvGrpSpPr>
            <p:cNvPr id="560399" name="Group 271"/>
            <p:cNvGrpSpPr>
              <a:grpSpLocks/>
            </p:cNvGrpSpPr>
            <p:nvPr/>
          </p:nvGrpSpPr>
          <p:grpSpPr bwMode="auto">
            <a:xfrm>
              <a:off x="1097" y="3168"/>
              <a:ext cx="1248" cy="144"/>
              <a:chOff x="1056" y="2736"/>
              <a:chExt cx="480" cy="144"/>
            </a:xfrm>
          </p:grpSpPr>
          <p:sp>
            <p:nvSpPr>
              <p:cNvPr id="560400" name="Line 272"/>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401" name="Line 273"/>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402" name="Text Box 274"/>
            <p:cNvSpPr txBox="1">
              <a:spLocks noChangeArrowheads="1"/>
            </p:cNvSpPr>
            <p:nvPr/>
          </p:nvSpPr>
          <p:spPr bwMode="auto">
            <a:xfrm>
              <a:off x="677" y="3192"/>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grpSp>
        <p:nvGrpSpPr>
          <p:cNvPr id="560403" name="Group 275"/>
          <p:cNvGrpSpPr>
            <a:grpSpLocks/>
          </p:cNvGrpSpPr>
          <p:nvPr/>
        </p:nvGrpSpPr>
        <p:grpSpPr bwMode="auto">
          <a:xfrm>
            <a:off x="5341938" y="5029200"/>
            <a:ext cx="2647950" cy="374650"/>
            <a:chOff x="3365" y="3168"/>
            <a:chExt cx="1668" cy="236"/>
          </a:xfrm>
        </p:grpSpPr>
        <p:grpSp>
          <p:nvGrpSpPr>
            <p:cNvPr id="560404" name="Group 276"/>
            <p:cNvGrpSpPr>
              <a:grpSpLocks/>
            </p:cNvGrpSpPr>
            <p:nvPr/>
          </p:nvGrpSpPr>
          <p:grpSpPr bwMode="auto">
            <a:xfrm>
              <a:off x="3785" y="3168"/>
              <a:ext cx="1248" cy="144"/>
              <a:chOff x="1056" y="2736"/>
              <a:chExt cx="480" cy="144"/>
            </a:xfrm>
          </p:grpSpPr>
          <p:sp>
            <p:nvSpPr>
              <p:cNvPr id="560405" name="Line 277"/>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406" name="Line 278"/>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407" name="Text Box 279"/>
            <p:cNvSpPr txBox="1">
              <a:spLocks noChangeArrowheads="1"/>
            </p:cNvSpPr>
            <p:nvPr/>
          </p:nvSpPr>
          <p:spPr bwMode="auto">
            <a:xfrm>
              <a:off x="3365" y="3192"/>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grpSp>
        <p:nvGrpSpPr>
          <p:cNvPr id="560408" name="Group 280"/>
          <p:cNvGrpSpPr>
            <a:grpSpLocks/>
          </p:cNvGrpSpPr>
          <p:nvPr/>
        </p:nvGrpSpPr>
        <p:grpSpPr bwMode="auto">
          <a:xfrm>
            <a:off x="2674938" y="5715000"/>
            <a:ext cx="4335462" cy="436563"/>
            <a:chOff x="1685" y="3600"/>
            <a:chExt cx="2731" cy="275"/>
          </a:xfrm>
        </p:grpSpPr>
        <p:grpSp>
          <p:nvGrpSpPr>
            <p:cNvPr id="560409" name="Group 281"/>
            <p:cNvGrpSpPr>
              <a:grpSpLocks/>
            </p:cNvGrpSpPr>
            <p:nvPr/>
          </p:nvGrpSpPr>
          <p:grpSpPr bwMode="auto">
            <a:xfrm>
              <a:off x="1728" y="3600"/>
              <a:ext cx="2688" cy="240"/>
              <a:chOff x="1056" y="2736"/>
              <a:chExt cx="480" cy="144"/>
            </a:xfrm>
          </p:grpSpPr>
          <p:sp>
            <p:nvSpPr>
              <p:cNvPr id="560410" name="Line 282"/>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sp>
            <p:nvSpPr>
              <p:cNvPr id="560411" name="Line 283"/>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95000"/>
                      <a:lumOff val="5000"/>
                    </a:schemeClr>
                  </a:solidFill>
                </a:endParaRPr>
              </a:p>
            </p:txBody>
          </p:sp>
        </p:grpSp>
        <p:sp>
          <p:nvSpPr>
            <p:cNvPr id="560412" name="Text Box 284"/>
            <p:cNvSpPr txBox="1">
              <a:spLocks noChangeArrowheads="1"/>
            </p:cNvSpPr>
            <p:nvPr/>
          </p:nvSpPr>
          <p:spPr bwMode="auto">
            <a:xfrm>
              <a:off x="1685" y="3663"/>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solidFill>
                    <a:schemeClr val="tx1">
                      <a:lumMod val="95000"/>
                      <a:lumOff val="5000"/>
                    </a:schemeClr>
                  </a:solidFill>
                  <a:latin typeface="Tahoma" panose="020B0604030504040204" pitchFamily="34" charset="0"/>
                </a:rPr>
                <a:t>merge</a:t>
              </a:r>
            </a:p>
          </p:txBody>
        </p:sp>
      </p:grpSp>
      <p:sp>
        <p:nvSpPr>
          <p:cNvPr id="3" name="Slide Number Placeholder 2"/>
          <p:cNvSpPr>
            <a:spLocks noGrp="1"/>
          </p:cNvSpPr>
          <p:nvPr>
            <p:ph type="sldNum" sz="quarter" idx="15"/>
          </p:nvPr>
        </p:nvSpPr>
        <p:spPr/>
        <p:txBody>
          <a:bodyPr/>
          <a:lstStyle/>
          <a:p>
            <a:fld id="{46B77B13-1077-4559-BB8D-5228CB5F82E1}" type="slidenum">
              <a:rPr lang="en-US" smtClean="0"/>
              <a:pPr/>
              <a:t>5</a:t>
            </a:fld>
            <a:endParaRPr lang="en-US"/>
          </a:p>
        </p:txBody>
      </p:sp>
    </p:spTree>
    <p:extLst>
      <p:ext uri="{BB962C8B-B14F-4D97-AF65-F5344CB8AC3E}">
        <p14:creationId xmlns:p14="http://schemas.microsoft.com/office/powerpoint/2010/main" val="1148182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60393"/>
                                        </p:tgtEl>
                                        <p:attrNameLst>
                                          <p:attrName>style.visibility</p:attrName>
                                        </p:attrNameLst>
                                      </p:cBhvr>
                                      <p:to>
                                        <p:strVal val="visible"/>
                                      </p:to>
                                    </p:set>
                                    <p:animEffect transition="in" filter="fade">
                                      <p:cBhvr>
                                        <p:cTn id="7" dur="1000"/>
                                        <p:tgtEl>
                                          <p:spTgt spid="560393"/>
                                        </p:tgtEl>
                                      </p:cBhvr>
                                    </p:animEffect>
                                  </p:childTnLst>
                                </p:cTn>
                              </p:par>
                              <p:par>
                                <p:cTn id="8" presetID="10" presetClass="entr" presetSubtype="0" fill="hold" nodeType="withEffect">
                                  <p:stCondLst>
                                    <p:cond delay="0"/>
                                  </p:stCondLst>
                                  <p:childTnLst>
                                    <p:set>
                                      <p:cBhvr>
                                        <p:cTn id="9" dur="1" fill="hold">
                                          <p:stCondLst>
                                            <p:cond delay="0"/>
                                          </p:stCondLst>
                                        </p:cTn>
                                        <p:tgtEl>
                                          <p:spTgt spid="560163"/>
                                        </p:tgtEl>
                                        <p:attrNameLst>
                                          <p:attrName>style.visibility</p:attrName>
                                        </p:attrNameLst>
                                      </p:cBhvr>
                                      <p:to>
                                        <p:strVal val="visible"/>
                                      </p:to>
                                    </p:set>
                                    <p:animEffect transition="in" filter="fade">
                                      <p:cBhvr>
                                        <p:cTn id="10" dur="1000"/>
                                        <p:tgtEl>
                                          <p:spTgt spid="560163"/>
                                        </p:tgtEl>
                                      </p:cBhvr>
                                    </p:animEffect>
                                  </p:childTnLst>
                                </p:cTn>
                              </p:par>
                              <p:par>
                                <p:cTn id="11" presetID="10" presetClass="entr" presetSubtype="0" fill="hold" nodeType="withEffect">
                                  <p:stCondLst>
                                    <p:cond delay="0"/>
                                  </p:stCondLst>
                                  <p:childTnLst>
                                    <p:set>
                                      <p:cBhvr>
                                        <p:cTn id="12" dur="1" fill="hold">
                                          <p:stCondLst>
                                            <p:cond delay="0"/>
                                          </p:stCondLst>
                                        </p:cTn>
                                        <p:tgtEl>
                                          <p:spTgt spid="560268"/>
                                        </p:tgtEl>
                                        <p:attrNameLst>
                                          <p:attrName>style.visibility</p:attrName>
                                        </p:attrNameLst>
                                      </p:cBhvr>
                                      <p:to>
                                        <p:strVal val="visible"/>
                                      </p:to>
                                    </p:set>
                                    <p:animEffect transition="in" filter="fade">
                                      <p:cBhvr>
                                        <p:cTn id="13" dur="1000"/>
                                        <p:tgtEl>
                                          <p:spTgt spid="560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560175"/>
                                        </p:tgtEl>
                                        <p:attrNameLst>
                                          <p:attrName>style.visibility</p:attrName>
                                        </p:attrNameLst>
                                      </p:cBhvr>
                                      <p:to>
                                        <p:strVal val="visible"/>
                                      </p:to>
                                    </p:set>
                                    <p:animEffect transition="in" filter="fade">
                                      <p:cBhvr>
                                        <p:cTn id="18" dur="1000"/>
                                        <p:tgtEl>
                                          <p:spTgt spid="560175"/>
                                        </p:tgtEl>
                                      </p:cBhvr>
                                    </p:animEffect>
                                  </p:childTnLst>
                                </p:cTn>
                              </p:par>
                              <p:par>
                                <p:cTn id="19" presetID="10" presetClass="entr" presetSubtype="0" fill="hold" nodeType="withEffect">
                                  <p:stCondLst>
                                    <p:cond delay="0"/>
                                  </p:stCondLst>
                                  <p:childTnLst>
                                    <p:set>
                                      <p:cBhvr>
                                        <p:cTn id="20" dur="1" fill="hold">
                                          <p:stCondLst>
                                            <p:cond delay="0"/>
                                          </p:stCondLst>
                                        </p:cTn>
                                        <p:tgtEl>
                                          <p:spTgt spid="560213"/>
                                        </p:tgtEl>
                                        <p:attrNameLst>
                                          <p:attrName>style.visibility</p:attrName>
                                        </p:attrNameLst>
                                      </p:cBhvr>
                                      <p:to>
                                        <p:strVal val="visible"/>
                                      </p:to>
                                    </p:set>
                                    <p:animEffect transition="in" filter="fade">
                                      <p:cBhvr>
                                        <p:cTn id="21" dur="1000"/>
                                        <p:tgtEl>
                                          <p:spTgt spid="560213"/>
                                        </p:tgtEl>
                                      </p:cBhvr>
                                    </p:animEffect>
                                  </p:childTnLst>
                                </p:cTn>
                              </p:par>
                              <p:par>
                                <p:cTn id="22" presetID="10" presetClass="entr" presetSubtype="0" fill="hold" nodeType="withEffect">
                                  <p:stCondLst>
                                    <p:cond delay="0"/>
                                  </p:stCondLst>
                                  <p:childTnLst>
                                    <p:set>
                                      <p:cBhvr>
                                        <p:cTn id="23" dur="1" fill="hold">
                                          <p:stCondLst>
                                            <p:cond delay="0"/>
                                          </p:stCondLst>
                                        </p:cTn>
                                        <p:tgtEl>
                                          <p:spTgt spid="560251"/>
                                        </p:tgtEl>
                                        <p:attrNameLst>
                                          <p:attrName>style.visibility</p:attrName>
                                        </p:attrNameLst>
                                      </p:cBhvr>
                                      <p:to>
                                        <p:strVal val="visible"/>
                                      </p:to>
                                    </p:set>
                                    <p:animEffect transition="in" filter="fade">
                                      <p:cBhvr>
                                        <p:cTn id="24" dur="1000"/>
                                        <p:tgtEl>
                                          <p:spTgt spid="5602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560183"/>
                                        </p:tgtEl>
                                        <p:attrNameLst>
                                          <p:attrName>style.visibility</p:attrName>
                                        </p:attrNameLst>
                                      </p:cBhvr>
                                      <p:to>
                                        <p:strVal val="visible"/>
                                      </p:to>
                                    </p:set>
                                    <p:animEffect transition="in" filter="fade">
                                      <p:cBhvr>
                                        <p:cTn id="29" dur="1000"/>
                                        <p:tgtEl>
                                          <p:spTgt spid="560183"/>
                                        </p:tgtEl>
                                      </p:cBhvr>
                                    </p:animEffect>
                                  </p:childTnLst>
                                </p:cTn>
                              </p:par>
                              <p:par>
                                <p:cTn id="30" presetID="10" presetClass="entr" presetSubtype="0" fill="hold" nodeType="withEffect">
                                  <p:stCondLst>
                                    <p:cond delay="0"/>
                                  </p:stCondLst>
                                  <p:childTnLst>
                                    <p:set>
                                      <p:cBhvr>
                                        <p:cTn id="31" dur="1" fill="hold">
                                          <p:stCondLst>
                                            <p:cond delay="0"/>
                                          </p:stCondLst>
                                        </p:cTn>
                                        <p:tgtEl>
                                          <p:spTgt spid="560189"/>
                                        </p:tgtEl>
                                        <p:attrNameLst>
                                          <p:attrName>style.visibility</p:attrName>
                                        </p:attrNameLst>
                                      </p:cBhvr>
                                      <p:to>
                                        <p:strVal val="visible"/>
                                      </p:to>
                                    </p:set>
                                    <p:animEffect transition="in" filter="fade">
                                      <p:cBhvr>
                                        <p:cTn id="32" dur="1000"/>
                                        <p:tgtEl>
                                          <p:spTgt spid="560189"/>
                                        </p:tgtEl>
                                      </p:cBhvr>
                                    </p:animEffect>
                                  </p:childTnLst>
                                </p:cTn>
                              </p:par>
                              <p:par>
                                <p:cTn id="33" presetID="10" presetClass="entr" presetSubtype="0" fill="hold" nodeType="withEffect">
                                  <p:stCondLst>
                                    <p:cond delay="0"/>
                                  </p:stCondLst>
                                  <p:childTnLst>
                                    <p:set>
                                      <p:cBhvr>
                                        <p:cTn id="34" dur="1" fill="hold">
                                          <p:stCondLst>
                                            <p:cond delay="0"/>
                                          </p:stCondLst>
                                        </p:cTn>
                                        <p:tgtEl>
                                          <p:spTgt spid="560208"/>
                                        </p:tgtEl>
                                        <p:attrNameLst>
                                          <p:attrName>style.visibility</p:attrName>
                                        </p:attrNameLst>
                                      </p:cBhvr>
                                      <p:to>
                                        <p:strVal val="visible"/>
                                      </p:to>
                                    </p:set>
                                    <p:animEffect transition="in" filter="fade">
                                      <p:cBhvr>
                                        <p:cTn id="35" dur="1000"/>
                                        <p:tgtEl>
                                          <p:spTgt spid="56020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560195"/>
                                        </p:tgtEl>
                                        <p:attrNameLst>
                                          <p:attrName>style.visibility</p:attrName>
                                        </p:attrNameLst>
                                      </p:cBhvr>
                                      <p:to>
                                        <p:strVal val="visible"/>
                                      </p:to>
                                    </p:set>
                                    <p:animEffect transition="in" filter="fade">
                                      <p:cBhvr>
                                        <p:cTn id="40" dur="1000"/>
                                        <p:tgtEl>
                                          <p:spTgt spid="560195"/>
                                        </p:tgtEl>
                                      </p:cBhvr>
                                    </p:animEffect>
                                  </p:childTnLst>
                                </p:cTn>
                              </p:par>
                              <p:par>
                                <p:cTn id="41" presetID="10" presetClass="entr" presetSubtype="0" fill="hold" nodeType="withEffect">
                                  <p:stCondLst>
                                    <p:cond delay="0"/>
                                  </p:stCondLst>
                                  <p:childTnLst>
                                    <p:set>
                                      <p:cBhvr>
                                        <p:cTn id="42" dur="1" fill="hold">
                                          <p:stCondLst>
                                            <p:cond delay="0"/>
                                          </p:stCondLst>
                                        </p:cTn>
                                        <p:tgtEl>
                                          <p:spTgt spid="560203"/>
                                        </p:tgtEl>
                                        <p:attrNameLst>
                                          <p:attrName>style.visibility</p:attrName>
                                        </p:attrNameLst>
                                      </p:cBhvr>
                                      <p:to>
                                        <p:strVal val="visible"/>
                                      </p:to>
                                    </p:set>
                                    <p:animEffect transition="in" filter="fade">
                                      <p:cBhvr>
                                        <p:cTn id="43" dur="1000"/>
                                        <p:tgtEl>
                                          <p:spTgt spid="56020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560221"/>
                                        </p:tgtEl>
                                        <p:attrNameLst>
                                          <p:attrName>style.visibility</p:attrName>
                                        </p:attrNameLst>
                                      </p:cBhvr>
                                      <p:to>
                                        <p:strVal val="visible"/>
                                      </p:to>
                                    </p:set>
                                    <p:animEffect transition="in" filter="fade">
                                      <p:cBhvr>
                                        <p:cTn id="48" dur="1000"/>
                                        <p:tgtEl>
                                          <p:spTgt spid="560221"/>
                                        </p:tgtEl>
                                      </p:cBhvr>
                                    </p:animEffect>
                                  </p:childTnLst>
                                </p:cTn>
                              </p:par>
                              <p:par>
                                <p:cTn id="49" presetID="10" presetClass="entr" presetSubtype="0" fill="hold" nodeType="withEffect">
                                  <p:stCondLst>
                                    <p:cond delay="0"/>
                                  </p:stCondLst>
                                  <p:childTnLst>
                                    <p:set>
                                      <p:cBhvr>
                                        <p:cTn id="50" dur="1" fill="hold">
                                          <p:stCondLst>
                                            <p:cond delay="0"/>
                                          </p:stCondLst>
                                        </p:cTn>
                                        <p:tgtEl>
                                          <p:spTgt spid="560227"/>
                                        </p:tgtEl>
                                        <p:attrNameLst>
                                          <p:attrName>style.visibility</p:attrName>
                                        </p:attrNameLst>
                                      </p:cBhvr>
                                      <p:to>
                                        <p:strVal val="visible"/>
                                      </p:to>
                                    </p:set>
                                    <p:animEffect transition="in" filter="fade">
                                      <p:cBhvr>
                                        <p:cTn id="51" dur="1000"/>
                                        <p:tgtEl>
                                          <p:spTgt spid="560227"/>
                                        </p:tgtEl>
                                      </p:cBhvr>
                                    </p:animEffect>
                                  </p:childTnLst>
                                </p:cTn>
                              </p:par>
                              <p:par>
                                <p:cTn id="52" presetID="10" presetClass="entr" presetSubtype="0" fill="hold" nodeType="withEffect">
                                  <p:stCondLst>
                                    <p:cond delay="0"/>
                                  </p:stCondLst>
                                  <p:childTnLst>
                                    <p:set>
                                      <p:cBhvr>
                                        <p:cTn id="53" dur="1" fill="hold">
                                          <p:stCondLst>
                                            <p:cond delay="0"/>
                                          </p:stCondLst>
                                        </p:cTn>
                                        <p:tgtEl>
                                          <p:spTgt spid="560246"/>
                                        </p:tgtEl>
                                        <p:attrNameLst>
                                          <p:attrName>style.visibility</p:attrName>
                                        </p:attrNameLst>
                                      </p:cBhvr>
                                      <p:to>
                                        <p:strVal val="visible"/>
                                      </p:to>
                                    </p:set>
                                    <p:animEffect transition="in" filter="fade">
                                      <p:cBhvr>
                                        <p:cTn id="54" dur="1000"/>
                                        <p:tgtEl>
                                          <p:spTgt spid="56024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560233"/>
                                        </p:tgtEl>
                                        <p:attrNameLst>
                                          <p:attrName>style.visibility</p:attrName>
                                        </p:attrNameLst>
                                      </p:cBhvr>
                                      <p:to>
                                        <p:strVal val="visible"/>
                                      </p:to>
                                    </p:set>
                                    <p:animEffect transition="in" filter="fade">
                                      <p:cBhvr>
                                        <p:cTn id="59" dur="1000"/>
                                        <p:tgtEl>
                                          <p:spTgt spid="560233"/>
                                        </p:tgtEl>
                                      </p:cBhvr>
                                    </p:animEffect>
                                  </p:childTnLst>
                                </p:cTn>
                              </p:par>
                              <p:par>
                                <p:cTn id="60" presetID="10" presetClass="entr" presetSubtype="0" fill="hold" nodeType="withEffect">
                                  <p:stCondLst>
                                    <p:cond delay="0"/>
                                  </p:stCondLst>
                                  <p:childTnLst>
                                    <p:set>
                                      <p:cBhvr>
                                        <p:cTn id="61" dur="1" fill="hold">
                                          <p:stCondLst>
                                            <p:cond delay="0"/>
                                          </p:stCondLst>
                                        </p:cTn>
                                        <p:tgtEl>
                                          <p:spTgt spid="560241"/>
                                        </p:tgtEl>
                                        <p:attrNameLst>
                                          <p:attrName>style.visibility</p:attrName>
                                        </p:attrNameLst>
                                      </p:cBhvr>
                                      <p:to>
                                        <p:strVal val="visible"/>
                                      </p:to>
                                    </p:set>
                                    <p:animEffect transition="in" filter="fade">
                                      <p:cBhvr>
                                        <p:cTn id="62" dur="1000"/>
                                        <p:tgtEl>
                                          <p:spTgt spid="56024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560398"/>
                                        </p:tgtEl>
                                        <p:attrNameLst>
                                          <p:attrName>style.visibility</p:attrName>
                                        </p:attrNameLst>
                                      </p:cBhvr>
                                      <p:to>
                                        <p:strVal val="visible"/>
                                      </p:to>
                                    </p:set>
                                    <p:animEffect transition="in" filter="fade">
                                      <p:cBhvr>
                                        <p:cTn id="67" dur="1000"/>
                                        <p:tgtEl>
                                          <p:spTgt spid="560398"/>
                                        </p:tgtEl>
                                      </p:cBhvr>
                                    </p:animEffect>
                                  </p:childTnLst>
                                </p:cTn>
                              </p:par>
                              <p:par>
                                <p:cTn id="68" presetID="10" presetClass="entr" presetSubtype="0" fill="hold" nodeType="withEffect">
                                  <p:stCondLst>
                                    <p:cond delay="0"/>
                                  </p:stCondLst>
                                  <p:childTnLst>
                                    <p:set>
                                      <p:cBhvr>
                                        <p:cTn id="69" dur="1" fill="hold">
                                          <p:stCondLst>
                                            <p:cond delay="0"/>
                                          </p:stCondLst>
                                        </p:cTn>
                                        <p:tgtEl>
                                          <p:spTgt spid="560256"/>
                                        </p:tgtEl>
                                        <p:attrNameLst>
                                          <p:attrName>style.visibility</p:attrName>
                                        </p:attrNameLst>
                                      </p:cBhvr>
                                      <p:to>
                                        <p:strVal val="visible"/>
                                      </p:to>
                                    </p:set>
                                    <p:animEffect transition="in" filter="fade">
                                      <p:cBhvr>
                                        <p:cTn id="70" dur="1000"/>
                                        <p:tgtEl>
                                          <p:spTgt spid="56025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560356"/>
                                        </p:tgtEl>
                                        <p:attrNameLst>
                                          <p:attrName>style.visibility</p:attrName>
                                        </p:attrNameLst>
                                      </p:cBhvr>
                                      <p:to>
                                        <p:strVal val="visible"/>
                                      </p:to>
                                    </p:set>
                                    <p:animEffect transition="in" filter="fade">
                                      <p:cBhvr>
                                        <p:cTn id="75" dur="1000"/>
                                        <p:tgtEl>
                                          <p:spTgt spid="560356"/>
                                        </p:tgtEl>
                                      </p:cBhvr>
                                    </p:animEffect>
                                  </p:childTnLst>
                                </p:cTn>
                              </p:par>
                              <p:par>
                                <p:cTn id="76" presetID="10" presetClass="entr" presetSubtype="0" fill="hold" nodeType="withEffect">
                                  <p:stCondLst>
                                    <p:cond delay="0"/>
                                  </p:stCondLst>
                                  <p:childTnLst>
                                    <p:set>
                                      <p:cBhvr>
                                        <p:cTn id="77" dur="1" fill="hold">
                                          <p:stCondLst>
                                            <p:cond delay="0"/>
                                          </p:stCondLst>
                                        </p:cTn>
                                        <p:tgtEl>
                                          <p:spTgt spid="560280"/>
                                        </p:tgtEl>
                                        <p:attrNameLst>
                                          <p:attrName>style.visibility</p:attrName>
                                        </p:attrNameLst>
                                      </p:cBhvr>
                                      <p:to>
                                        <p:strVal val="visible"/>
                                      </p:to>
                                    </p:set>
                                    <p:animEffect transition="in" filter="fade">
                                      <p:cBhvr>
                                        <p:cTn id="78" dur="1000"/>
                                        <p:tgtEl>
                                          <p:spTgt spid="560280"/>
                                        </p:tgtEl>
                                      </p:cBhvr>
                                    </p:animEffect>
                                  </p:childTnLst>
                                </p:cTn>
                              </p:par>
                              <p:par>
                                <p:cTn id="79" presetID="10" presetClass="entr" presetSubtype="0" fill="hold" nodeType="withEffect">
                                  <p:stCondLst>
                                    <p:cond delay="0"/>
                                  </p:stCondLst>
                                  <p:childTnLst>
                                    <p:set>
                                      <p:cBhvr>
                                        <p:cTn id="80" dur="1" fill="hold">
                                          <p:stCondLst>
                                            <p:cond delay="0"/>
                                          </p:stCondLst>
                                        </p:cTn>
                                        <p:tgtEl>
                                          <p:spTgt spid="560318"/>
                                        </p:tgtEl>
                                        <p:attrNameLst>
                                          <p:attrName>style.visibility</p:attrName>
                                        </p:attrNameLst>
                                      </p:cBhvr>
                                      <p:to>
                                        <p:strVal val="visible"/>
                                      </p:to>
                                    </p:set>
                                    <p:animEffect transition="in" filter="fade">
                                      <p:cBhvr>
                                        <p:cTn id="81" dur="1000"/>
                                        <p:tgtEl>
                                          <p:spTgt spid="56031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560313"/>
                                        </p:tgtEl>
                                        <p:attrNameLst>
                                          <p:attrName>style.visibility</p:attrName>
                                        </p:attrNameLst>
                                      </p:cBhvr>
                                      <p:to>
                                        <p:strVal val="visible"/>
                                      </p:to>
                                    </p:set>
                                    <p:animEffect transition="in" filter="fade">
                                      <p:cBhvr>
                                        <p:cTn id="86" dur="1000"/>
                                        <p:tgtEl>
                                          <p:spTgt spid="560313"/>
                                        </p:tgtEl>
                                      </p:cBhvr>
                                    </p:animEffect>
                                  </p:childTnLst>
                                </p:cTn>
                              </p:par>
                              <p:par>
                                <p:cTn id="87" presetID="10" presetClass="entr" presetSubtype="0" fill="hold" nodeType="withEffect">
                                  <p:stCondLst>
                                    <p:cond delay="0"/>
                                  </p:stCondLst>
                                  <p:childTnLst>
                                    <p:set>
                                      <p:cBhvr>
                                        <p:cTn id="88" dur="1" fill="hold">
                                          <p:stCondLst>
                                            <p:cond delay="0"/>
                                          </p:stCondLst>
                                        </p:cTn>
                                        <p:tgtEl>
                                          <p:spTgt spid="560288"/>
                                        </p:tgtEl>
                                        <p:attrNameLst>
                                          <p:attrName>style.visibility</p:attrName>
                                        </p:attrNameLst>
                                      </p:cBhvr>
                                      <p:to>
                                        <p:strVal val="visible"/>
                                      </p:to>
                                    </p:set>
                                    <p:animEffect transition="in" filter="fade">
                                      <p:cBhvr>
                                        <p:cTn id="89" dur="1000"/>
                                        <p:tgtEl>
                                          <p:spTgt spid="560288"/>
                                        </p:tgtEl>
                                      </p:cBhvr>
                                    </p:animEffect>
                                  </p:childTnLst>
                                </p:cTn>
                              </p:par>
                              <p:par>
                                <p:cTn id="90" presetID="10" presetClass="entr" presetSubtype="0" fill="hold" nodeType="withEffect">
                                  <p:stCondLst>
                                    <p:cond delay="0"/>
                                  </p:stCondLst>
                                  <p:childTnLst>
                                    <p:set>
                                      <p:cBhvr>
                                        <p:cTn id="91" dur="1" fill="hold">
                                          <p:stCondLst>
                                            <p:cond delay="0"/>
                                          </p:stCondLst>
                                        </p:cTn>
                                        <p:tgtEl>
                                          <p:spTgt spid="560294"/>
                                        </p:tgtEl>
                                        <p:attrNameLst>
                                          <p:attrName>style.visibility</p:attrName>
                                        </p:attrNameLst>
                                      </p:cBhvr>
                                      <p:to>
                                        <p:strVal val="visible"/>
                                      </p:to>
                                    </p:set>
                                    <p:animEffect transition="in" filter="fade">
                                      <p:cBhvr>
                                        <p:cTn id="92" dur="1000"/>
                                        <p:tgtEl>
                                          <p:spTgt spid="56029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nodeType="clickEffect">
                                  <p:stCondLst>
                                    <p:cond delay="0"/>
                                  </p:stCondLst>
                                  <p:childTnLst>
                                    <p:set>
                                      <p:cBhvr>
                                        <p:cTn id="96" dur="1" fill="hold">
                                          <p:stCondLst>
                                            <p:cond delay="0"/>
                                          </p:stCondLst>
                                        </p:cTn>
                                        <p:tgtEl>
                                          <p:spTgt spid="560308"/>
                                        </p:tgtEl>
                                        <p:attrNameLst>
                                          <p:attrName>style.visibility</p:attrName>
                                        </p:attrNameLst>
                                      </p:cBhvr>
                                      <p:to>
                                        <p:strVal val="visible"/>
                                      </p:to>
                                    </p:set>
                                    <p:animEffect transition="in" filter="fade">
                                      <p:cBhvr>
                                        <p:cTn id="97" dur="1000"/>
                                        <p:tgtEl>
                                          <p:spTgt spid="560308"/>
                                        </p:tgtEl>
                                      </p:cBhvr>
                                    </p:animEffect>
                                  </p:childTnLst>
                                </p:cTn>
                              </p:par>
                              <p:par>
                                <p:cTn id="98" presetID="10" presetClass="entr" presetSubtype="0" fill="hold" nodeType="withEffect">
                                  <p:stCondLst>
                                    <p:cond delay="0"/>
                                  </p:stCondLst>
                                  <p:childTnLst>
                                    <p:set>
                                      <p:cBhvr>
                                        <p:cTn id="99" dur="1" fill="hold">
                                          <p:stCondLst>
                                            <p:cond delay="0"/>
                                          </p:stCondLst>
                                        </p:cTn>
                                        <p:tgtEl>
                                          <p:spTgt spid="560300"/>
                                        </p:tgtEl>
                                        <p:attrNameLst>
                                          <p:attrName>style.visibility</p:attrName>
                                        </p:attrNameLst>
                                      </p:cBhvr>
                                      <p:to>
                                        <p:strVal val="visible"/>
                                      </p:to>
                                    </p:set>
                                    <p:animEffect transition="in" filter="fade">
                                      <p:cBhvr>
                                        <p:cTn id="100" dur="1000"/>
                                        <p:tgtEl>
                                          <p:spTgt spid="56030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560351"/>
                                        </p:tgtEl>
                                        <p:attrNameLst>
                                          <p:attrName>style.visibility</p:attrName>
                                        </p:attrNameLst>
                                      </p:cBhvr>
                                      <p:to>
                                        <p:strVal val="visible"/>
                                      </p:to>
                                    </p:set>
                                    <p:animEffect transition="in" filter="fade">
                                      <p:cBhvr>
                                        <p:cTn id="105" dur="1000"/>
                                        <p:tgtEl>
                                          <p:spTgt spid="560351"/>
                                        </p:tgtEl>
                                      </p:cBhvr>
                                    </p:animEffect>
                                  </p:childTnLst>
                                </p:cTn>
                              </p:par>
                              <p:par>
                                <p:cTn id="106" presetID="10" presetClass="entr" presetSubtype="0" fill="hold" nodeType="withEffect">
                                  <p:stCondLst>
                                    <p:cond delay="0"/>
                                  </p:stCondLst>
                                  <p:childTnLst>
                                    <p:set>
                                      <p:cBhvr>
                                        <p:cTn id="107" dur="1" fill="hold">
                                          <p:stCondLst>
                                            <p:cond delay="0"/>
                                          </p:stCondLst>
                                        </p:cTn>
                                        <p:tgtEl>
                                          <p:spTgt spid="560326"/>
                                        </p:tgtEl>
                                        <p:attrNameLst>
                                          <p:attrName>style.visibility</p:attrName>
                                        </p:attrNameLst>
                                      </p:cBhvr>
                                      <p:to>
                                        <p:strVal val="visible"/>
                                      </p:to>
                                    </p:set>
                                    <p:animEffect transition="in" filter="fade">
                                      <p:cBhvr>
                                        <p:cTn id="108" dur="1000"/>
                                        <p:tgtEl>
                                          <p:spTgt spid="560326"/>
                                        </p:tgtEl>
                                      </p:cBhvr>
                                    </p:animEffect>
                                  </p:childTnLst>
                                </p:cTn>
                              </p:par>
                              <p:par>
                                <p:cTn id="109" presetID="10" presetClass="entr" presetSubtype="0" fill="hold" nodeType="withEffect">
                                  <p:stCondLst>
                                    <p:cond delay="0"/>
                                  </p:stCondLst>
                                  <p:childTnLst>
                                    <p:set>
                                      <p:cBhvr>
                                        <p:cTn id="110" dur="1" fill="hold">
                                          <p:stCondLst>
                                            <p:cond delay="0"/>
                                          </p:stCondLst>
                                        </p:cTn>
                                        <p:tgtEl>
                                          <p:spTgt spid="560332"/>
                                        </p:tgtEl>
                                        <p:attrNameLst>
                                          <p:attrName>style.visibility</p:attrName>
                                        </p:attrNameLst>
                                      </p:cBhvr>
                                      <p:to>
                                        <p:strVal val="visible"/>
                                      </p:to>
                                    </p:set>
                                    <p:animEffect transition="in" filter="fade">
                                      <p:cBhvr>
                                        <p:cTn id="111" dur="1000"/>
                                        <p:tgtEl>
                                          <p:spTgt spid="56033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nodeType="clickEffect">
                                  <p:stCondLst>
                                    <p:cond delay="0"/>
                                  </p:stCondLst>
                                  <p:childTnLst>
                                    <p:set>
                                      <p:cBhvr>
                                        <p:cTn id="115" dur="1" fill="hold">
                                          <p:stCondLst>
                                            <p:cond delay="0"/>
                                          </p:stCondLst>
                                        </p:cTn>
                                        <p:tgtEl>
                                          <p:spTgt spid="560346"/>
                                        </p:tgtEl>
                                        <p:attrNameLst>
                                          <p:attrName>style.visibility</p:attrName>
                                        </p:attrNameLst>
                                      </p:cBhvr>
                                      <p:to>
                                        <p:strVal val="visible"/>
                                      </p:to>
                                    </p:set>
                                    <p:animEffect transition="in" filter="fade">
                                      <p:cBhvr>
                                        <p:cTn id="116" dur="1000"/>
                                        <p:tgtEl>
                                          <p:spTgt spid="560346"/>
                                        </p:tgtEl>
                                      </p:cBhvr>
                                    </p:animEffect>
                                  </p:childTnLst>
                                </p:cTn>
                              </p:par>
                              <p:par>
                                <p:cTn id="117" presetID="10" presetClass="entr" presetSubtype="0" fill="hold" nodeType="withEffect">
                                  <p:stCondLst>
                                    <p:cond delay="0"/>
                                  </p:stCondLst>
                                  <p:childTnLst>
                                    <p:set>
                                      <p:cBhvr>
                                        <p:cTn id="118" dur="1" fill="hold">
                                          <p:stCondLst>
                                            <p:cond delay="0"/>
                                          </p:stCondLst>
                                        </p:cTn>
                                        <p:tgtEl>
                                          <p:spTgt spid="560338"/>
                                        </p:tgtEl>
                                        <p:attrNameLst>
                                          <p:attrName>style.visibility</p:attrName>
                                        </p:attrNameLst>
                                      </p:cBhvr>
                                      <p:to>
                                        <p:strVal val="visible"/>
                                      </p:to>
                                    </p:set>
                                    <p:animEffect transition="in" filter="fade">
                                      <p:cBhvr>
                                        <p:cTn id="119" dur="1000"/>
                                        <p:tgtEl>
                                          <p:spTgt spid="56033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presetSubtype="0" fill="hold" nodeType="clickEffect">
                                  <p:stCondLst>
                                    <p:cond delay="0"/>
                                  </p:stCondLst>
                                  <p:childTnLst>
                                    <p:set>
                                      <p:cBhvr>
                                        <p:cTn id="123" dur="1" fill="hold">
                                          <p:stCondLst>
                                            <p:cond delay="0"/>
                                          </p:stCondLst>
                                        </p:cTn>
                                        <p:tgtEl>
                                          <p:spTgt spid="560403"/>
                                        </p:tgtEl>
                                        <p:attrNameLst>
                                          <p:attrName>style.visibility</p:attrName>
                                        </p:attrNameLst>
                                      </p:cBhvr>
                                      <p:to>
                                        <p:strVal val="visible"/>
                                      </p:to>
                                    </p:set>
                                    <p:animEffect transition="in" filter="fade">
                                      <p:cBhvr>
                                        <p:cTn id="124" dur="1000"/>
                                        <p:tgtEl>
                                          <p:spTgt spid="560403"/>
                                        </p:tgtEl>
                                      </p:cBhvr>
                                    </p:animEffect>
                                  </p:childTnLst>
                                </p:cTn>
                              </p:par>
                              <p:par>
                                <p:cTn id="125" presetID="10" presetClass="entr" presetSubtype="0" fill="hold" nodeType="withEffect">
                                  <p:stCondLst>
                                    <p:cond delay="0"/>
                                  </p:stCondLst>
                                  <p:childTnLst>
                                    <p:set>
                                      <p:cBhvr>
                                        <p:cTn id="126" dur="1" fill="hold">
                                          <p:stCondLst>
                                            <p:cond delay="0"/>
                                          </p:stCondLst>
                                        </p:cTn>
                                        <p:tgtEl>
                                          <p:spTgt spid="560361"/>
                                        </p:tgtEl>
                                        <p:attrNameLst>
                                          <p:attrName>style.visibility</p:attrName>
                                        </p:attrNameLst>
                                      </p:cBhvr>
                                      <p:to>
                                        <p:strVal val="visible"/>
                                      </p:to>
                                    </p:set>
                                    <p:animEffect transition="in" filter="fade">
                                      <p:cBhvr>
                                        <p:cTn id="127" dur="1000"/>
                                        <p:tgtEl>
                                          <p:spTgt spid="56036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0" presetClass="entr" presetSubtype="0" fill="hold" nodeType="clickEffect">
                                  <p:stCondLst>
                                    <p:cond delay="0"/>
                                  </p:stCondLst>
                                  <p:childTnLst>
                                    <p:set>
                                      <p:cBhvr>
                                        <p:cTn id="131" dur="1" fill="hold">
                                          <p:stCondLst>
                                            <p:cond delay="0"/>
                                          </p:stCondLst>
                                        </p:cTn>
                                        <p:tgtEl>
                                          <p:spTgt spid="560408"/>
                                        </p:tgtEl>
                                        <p:attrNameLst>
                                          <p:attrName>style.visibility</p:attrName>
                                        </p:attrNameLst>
                                      </p:cBhvr>
                                      <p:to>
                                        <p:strVal val="visible"/>
                                      </p:to>
                                    </p:set>
                                    <p:animEffect transition="in" filter="fade">
                                      <p:cBhvr>
                                        <p:cTn id="132" dur="1000"/>
                                        <p:tgtEl>
                                          <p:spTgt spid="560408"/>
                                        </p:tgtEl>
                                      </p:cBhvr>
                                    </p:animEffect>
                                  </p:childTnLst>
                                </p:cTn>
                              </p:par>
                              <p:par>
                                <p:cTn id="133" presetID="10" presetClass="entr" presetSubtype="0" fill="hold" nodeType="withEffect">
                                  <p:stCondLst>
                                    <p:cond delay="0"/>
                                  </p:stCondLst>
                                  <p:childTnLst>
                                    <p:set>
                                      <p:cBhvr>
                                        <p:cTn id="134" dur="1" fill="hold">
                                          <p:stCondLst>
                                            <p:cond delay="0"/>
                                          </p:stCondLst>
                                        </p:cTn>
                                        <p:tgtEl>
                                          <p:spTgt spid="560373"/>
                                        </p:tgtEl>
                                        <p:attrNameLst>
                                          <p:attrName>style.visibility</p:attrName>
                                        </p:attrNameLst>
                                      </p:cBhvr>
                                      <p:to>
                                        <p:strVal val="visible"/>
                                      </p:to>
                                    </p:set>
                                    <p:animEffect transition="in" filter="fade">
                                      <p:cBhvr>
                                        <p:cTn id="135" dur="1000"/>
                                        <p:tgtEl>
                                          <p:spTgt spid="560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609600"/>
          </a:xfrm>
        </p:spPr>
        <p:txBody>
          <a:bodyPr>
            <a:normAutofit fontScale="90000"/>
          </a:bodyPr>
          <a:lstStyle/>
          <a:p>
            <a:pPr algn="ctr"/>
            <a:r>
              <a:rPr lang="en-US" sz="4000" b="1" dirty="0" smtClean="0"/>
              <a:t>Merge Sort</a:t>
            </a:r>
            <a:endParaRPr lang="en-US" sz="4000" b="1" dirty="0"/>
          </a:p>
        </p:txBody>
      </p:sp>
      <p:pic>
        <p:nvPicPr>
          <p:cNvPr id="12292" name="Picture 4" descr="Merge-Sort-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1999"/>
            <a:ext cx="6172200" cy="594249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5"/>
          </p:nvPr>
        </p:nvSpPr>
        <p:spPr/>
        <p:txBody>
          <a:bodyPr/>
          <a:lstStyle/>
          <a:p>
            <a:fld id="{46B77B13-1077-4559-BB8D-5228CB5F82E1}" type="slidenum">
              <a:rPr lang="en-US" smtClean="0"/>
              <a:pPr/>
              <a:t>6</a:t>
            </a:fld>
            <a:endParaRPr lang="en-US"/>
          </a:p>
        </p:txBody>
      </p:sp>
    </p:spTree>
    <p:extLst>
      <p:ext uri="{BB962C8B-B14F-4D97-AF65-F5344CB8AC3E}">
        <p14:creationId xmlns:p14="http://schemas.microsoft.com/office/powerpoint/2010/main" val="3726873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Merge Sort</a:t>
            </a:r>
            <a:endParaRPr lang="en-US" dirty="0"/>
          </a:p>
        </p:txBody>
      </p:sp>
      <p:sp>
        <p:nvSpPr>
          <p:cNvPr id="6" name="Rectangle 5"/>
          <p:cNvSpPr/>
          <p:nvPr/>
        </p:nvSpPr>
        <p:spPr>
          <a:xfrm>
            <a:off x="609600" y="1720840"/>
            <a:ext cx="8001000" cy="4708981"/>
          </a:xfrm>
          <a:prstGeom prst="rect">
            <a:avLst/>
          </a:prstGeom>
        </p:spPr>
        <p:txBody>
          <a:bodyPr wrap="square">
            <a:spAutoFit/>
          </a:bodyPr>
          <a:lstStyle/>
          <a:p>
            <a:pPr>
              <a:lnSpc>
                <a:spcPct val="150000"/>
              </a:lnSpc>
            </a:pPr>
            <a:r>
              <a:rPr lang="en-GB" sz="2000" dirty="0" err="1" smtClean="0">
                <a:latin typeface="Forte" panose="03060902040502070203" pitchFamily="66" charset="0"/>
              </a:rPr>
              <a:t>MergeSort</a:t>
            </a:r>
            <a:r>
              <a:rPr lang="en-GB" sz="2000" dirty="0" smtClean="0">
                <a:latin typeface="Forte" panose="03060902040502070203" pitchFamily="66" charset="0"/>
              </a:rPr>
              <a:t> (</a:t>
            </a:r>
            <a:r>
              <a:rPr lang="en-GB" sz="2000" dirty="0">
                <a:latin typeface="Forte" panose="03060902040502070203" pitchFamily="66" charset="0"/>
              </a:rPr>
              <a:t>A, l,  h)</a:t>
            </a:r>
          </a:p>
          <a:p>
            <a:pPr>
              <a:lnSpc>
                <a:spcPct val="150000"/>
              </a:lnSpc>
            </a:pPr>
            <a:r>
              <a:rPr lang="en-GB" sz="2000" dirty="0">
                <a:latin typeface="Forte" panose="03060902040502070203" pitchFamily="66" charset="0"/>
              </a:rPr>
              <a:t>If l &lt;h</a:t>
            </a:r>
          </a:p>
          <a:p>
            <a:pPr>
              <a:lnSpc>
                <a:spcPct val="150000"/>
              </a:lnSpc>
            </a:pPr>
            <a:r>
              <a:rPr lang="en-GB" sz="2000" dirty="0">
                <a:latin typeface="Comic Sans MS" panose="030F0702030302020204" pitchFamily="66" charset="0"/>
              </a:rPr>
              <a:t>     1. Find the middle point to divide the array into two halves:  </a:t>
            </a:r>
          </a:p>
          <a:p>
            <a:pPr>
              <a:lnSpc>
                <a:spcPct val="150000"/>
              </a:lnSpc>
            </a:pPr>
            <a:r>
              <a:rPr lang="en-GB" sz="2000" dirty="0">
                <a:latin typeface="Comic Sans MS" panose="030F0702030302020204" pitchFamily="66" charset="0"/>
              </a:rPr>
              <a:t>             </a:t>
            </a:r>
            <a:r>
              <a:rPr lang="en-GB" sz="2000" dirty="0">
                <a:latin typeface="Forte" panose="03060902040502070203" pitchFamily="66" charset="0"/>
              </a:rPr>
              <a:t>middle m = </a:t>
            </a:r>
            <a:r>
              <a:rPr lang="en-GB" sz="2000" dirty="0" smtClean="0">
                <a:latin typeface="Forte" panose="03060902040502070203" pitchFamily="66" charset="0"/>
              </a:rPr>
              <a:t>(</a:t>
            </a:r>
            <a:r>
              <a:rPr lang="en-GB" sz="2000" dirty="0" err="1" smtClean="0">
                <a:latin typeface="Forte" panose="03060902040502070203" pitchFamily="66" charset="0"/>
              </a:rPr>
              <a:t>l+h</a:t>
            </a:r>
            <a:r>
              <a:rPr lang="en-GB" sz="2000" dirty="0" smtClean="0">
                <a:latin typeface="Forte" panose="03060902040502070203" pitchFamily="66" charset="0"/>
              </a:rPr>
              <a:t>) /2</a:t>
            </a:r>
            <a:endParaRPr lang="en-GB" sz="2000" dirty="0">
              <a:latin typeface="Forte" panose="03060902040502070203" pitchFamily="66" charset="0"/>
            </a:endParaRPr>
          </a:p>
          <a:p>
            <a:pPr>
              <a:lnSpc>
                <a:spcPct val="150000"/>
              </a:lnSpc>
            </a:pPr>
            <a:r>
              <a:rPr lang="en-GB" sz="2000" dirty="0">
                <a:latin typeface="Comic Sans MS" panose="030F0702030302020204" pitchFamily="66" charset="0"/>
              </a:rPr>
              <a:t>     2. Call </a:t>
            </a:r>
            <a:r>
              <a:rPr lang="en-GB" sz="2000" dirty="0" err="1">
                <a:latin typeface="Comic Sans MS" panose="030F0702030302020204" pitchFamily="66" charset="0"/>
              </a:rPr>
              <a:t>mergeSort</a:t>
            </a:r>
            <a:r>
              <a:rPr lang="en-GB" sz="2000" dirty="0">
                <a:latin typeface="Comic Sans MS" panose="030F0702030302020204" pitchFamily="66" charset="0"/>
              </a:rPr>
              <a:t> for first half:   </a:t>
            </a:r>
          </a:p>
          <a:p>
            <a:pPr>
              <a:lnSpc>
                <a:spcPct val="150000"/>
              </a:lnSpc>
            </a:pPr>
            <a:r>
              <a:rPr lang="en-GB" sz="2000" dirty="0">
                <a:latin typeface="Comic Sans MS" panose="030F0702030302020204" pitchFamily="66" charset="0"/>
              </a:rPr>
              <a:t>             </a:t>
            </a:r>
            <a:r>
              <a:rPr lang="en-GB" sz="2000" dirty="0">
                <a:latin typeface="Forte" panose="03060902040502070203" pitchFamily="66" charset="0"/>
              </a:rPr>
              <a:t>Call </a:t>
            </a:r>
            <a:r>
              <a:rPr lang="en-GB" sz="2000" dirty="0" err="1">
                <a:latin typeface="Forte" panose="03060902040502070203" pitchFamily="66" charset="0"/>
              </a:rPr>
              <a:t>mergeSort</a:t>
            </a:r>
            <a:r>
              <a:rPr lang="en-GB" sz="2000" dirty="0">
                <a:latin typeface="Forte" panose="03060902040502070203" pitchFamily="66" charset="0"/>
              </a:rPr>
              <a:t>(A, l, m)</a:t>
            </a:r>
          </a:p>
          <a:p>
            <a:pPr>
              <a:lnSpc>
                <a:spcPct val="150000"/>
              </a:lnSpc>
            </a:pPr>
            <a:r>
              <a:rPr lang="en-GB" sz="2000" dirty="0">
                <a:latin typeface="Comic Sans MS" panose="030F0702030302020204" pitchFamily="66" charset="0"/>
              </a:rPr>
              <a:t>     3. Call </a:t>
            </a:r>
            <a:r>
              <a:rPr lang="en-GB" sz="2000" dirty="0" err="1">
                <a:latin typeface="Comic Sans MS" panose="030F0702030302020204" pitchFamily="66" charset="0"/>
              </a:rPr>
              <a:t>mergeSort</a:t>
            </a:r>
            <a:r>
              <a:rPr lang="en-GB" sz="2000" dirty="0">
                <a:latin typeface="Comic Sans MS" panose="030F0702030302020204" pitchFamily="66" charset="0"/>
              </a:rPr>
              <a:t> for second half:</a:t>
            </a:r>
          </a:p>
          <a:p>
            <a:pPr>
              <a:lnSpc>
                <a:spcPct val="150000"/>
              </a:lnSpc>
            </a:pPr>
            <a:r>
              <a:rPr lang="en-GB" sz="2000" dirty="0">
                <a:latin typeface="Comic Sans MS" panose="030F0702030302020204" pitchFamily="66" charset="0"/>
              </a:rPr>
              <a:t>           </a:t>
            </a:r>
            <a:r>
              <a:rPr lang="en-GB" sz="2000" dirty="0">
                <a:latin typeface="Forte" panose="03060902040502070203" pitchFamily="66" charset="0"/>
              </a:rPr>
              <a:t>  Call </a:t>
            </a:r>
            <a:r>
              <a:rPr lang="en-GB" sz="2000" dirty="0" err="1">
                <a:latin typeface="Forte" panose="03060902040502070203" pitchFamily="66" charset="0"/>
              </a:rPr>
              <a:t>mergeSort</a:t>
            </a:r>
            <a:r>
              <a:rPr lang="en-GB" sz="2000" dirty="0">
                <a:latin typeface="Forte" panose="03060902040502070203" pitchFamily="66" charset="0"/>
              </a:rPr>
              <a:t>(A, m+1, h)</a:t>
            </a:r>
          </a:p>
          <a:p>
            <a:pPr>
              <a:lnSpc>
                <a:spcPct val="150000"/>
              </a:lnSpc>
            </a:pPr>
            <a:r>
              <a:rPr lang="en-GB" sz="2000" dirty="0">
                <a:latin typeface="Comic Sans MS" panose="030F0702030302020204" pitchFamily="66" charset="0"/>
              </a:rPr>
              <a:t>     4. Merge the two halves sorted in step 2 and 3:</a:t>
            </a:r>
          </a:p>
          <a:p>
            <a:pPr>
              <a:lnSpc>
                <a:spcPct val="150000"/>
              </a:lnSpc>
            </a:pPr>
            <a:r>
              <a:rPr lang="en-GB" sz="2000" dirty="0">
                <a:latin typeface="Comic Sans MS" panose="030F0702030302020204" pitchFamily="66" charset="0"/>
              </a:rPr>
              <a:t>             </a:t>
            </a:r>
            <a:r>
              <a:rPr lang="en-GB" sz="2000" dirty="0">
                <a:latin typeface="Forte" panose="03060902040502070203" pitchFamily="66" charset="0"/>
              </a:rPr>
              <a:t>Call merge(A, l, h, m)</a:t>
            </a:r>
          </a:p>
        </p:txBody>
      </p:sp>
      <p:sp>
        <p:nvSpPr>
          <p:cNvPr id="4" name="Slide Number Placeholder 3"/>
          <p:cNvSpPr>
            <a:spLocks noGrp="1"/>
          </p:cNvSpPr>
          <p:nvPr>
            <p:ph type="sldNum" sz="quarter" idx="15"/>
          </p:nvPr>
        </p:nvSpPr>
        <p:spPr/>
        <p:txBody>
          <a:bodyPr/>
          <a:lstStyle/>
          <a:p>
            <a:fld id="{46B77B13-1077-4559-BB8D-5228CB5F82E1}" type="slidenum">
              <a:rPr lang="en-US" smtClean="0"/>
              <a:pPr/>
              <a:t>7</a:t>
            </a:fld>
            <a:endParaRPr lang="en-US"/>
          </a:p>
        </p:txBody>
      </p:sp>
    </p:spTree>
    <p:extLst>
      <p:ext uri="{BB962C8B-B14F-4D97-AF65-F5344CB8AC3E}">
        <p14:creationId xmlns:p14="http://schemas.microsoft.com/office/powerpoint/2010/main" val="2727615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84632" y="2124455"/>
            <a:ext cx="8157972" cy="1688592"/>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228600" y="3781806"/>
            <a:ext cx="8686800" cy="77724"/>
          </a:xfrm>
          <a:custGeom>
            <a:avLst/>
            <a:gdLst/>
            <a:ahLst/>
            <a:cxnLst/>
            <a:rect l="l" t="t" r="r" b="b"/>
            <a:pathLst>
              <a:path w="8686800" h="77724">
                <a:moveTo>
                  <a:pt x="0" y="38862"/>
                </a:moveTo>
                <a:lnTo>
                  <a:pt x="369" y="44192"/>
                </a:lnTo>
                <a:lnTo>
                  <a:pt x="4768" y="57383"/>
                </a:lnTo>
                <a:lnTo>
                  <a:pt x="13398" y="68026"/>
                </a:lnTo>
                <a:lnTo>
                  <a:pt x="25327" y="75135"/>
                </a:lnTo>
                <a:lnTo>
                  <a:pt x="39624" y="77724"/>
                </a:lnTo>
                <a:lnTo>
                  <a:pt x="8647938" y="77724"/>
                </a:lnTo>
                <a:lnTo>
                  <a:pt x="8684255" y="52873"/>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6" name="object 6"/>
          <p:cNvSpPr/>
          <p:nvPr/>
        </p:nvSpPr>
        <p:spPr>
          <a:xfrm>
            <a:off x="228600" y="2057400"/>
            <a:ext cx="8686800" cy="77724"/>
          </a:xfrm>
          <a:custGeom>
            <a:avLst/>
            <a:gdLst/>
            <a:ahLst/>
            <a:cxnLst/>
            <a:rect l="l" t="t" r="r" b="b"/>
            <a:pathLst>
              <a:path w="8686800" h="77724">
                <a:moveTo>
                  <a:pt x="0" y="38862"/>
                </a:moveTo>
                <a:lnTo>
                  <a:pt x="369" y="44355"/>
                </a:lnTo>
                <a:lnTo>
                  <a:pt x="4768" y="57721"/>
                </a:lnTo>
                <a:lnTo>
                  <a:pt x="13398" y="68286"/>
                </a:lnTo>
                <a:lnTo>
                  <a:pt x="25327" y="75227"/>
                </a:lnTo>
                <a:lnTo>
                  <a:pt x="39624" y="77724"/>
                </a:lnTo>
                <a:lnTo>
                  <a:pt x="8647938" y="77724"/>
                </a:lnTo>
                <a:lnTo>
                  <a:pt x="8684255" y="53185"/>
                </a:lnTo>
                <a:lnTo>
                  <a:pt x="8686800" y="38862"/>
                </a:lnTo>
                <a:lnTo>
                  <a:pt x="8686516" y="34089"/>
                </a:lnTo>
                <a:lnTo>
                  <a:pt x="8682397" y="20698"/>
                </a:lnTo>
                <a:lnTo>
                  <a:pt x="8674030" y="9876"/>
                </a:lnTo>
                <a:lnTo>
                  <a:pt x="8662261" y="2638"/>
                </a:lnTo>
                <a:lnTo>
                  <a:pt x="8647938" y="0"/>
                </a:lnTo>
                <a:lnTo>
                  <a:pt x="39624" y="0"/>
                </a:lnTo>
                <a:lnTo>
                  <a:pt x="34115" y="368"/>
                </a:lnTo>
                <a:lnTo>
                  <a:pt x="20586" y="4745"/>
                </a:lnTo>
                <a:lnTo>
                  <a:pt x="9770" y="13277"/>
                </a:lnTo>
                <a:lnTo>
                  <a:pt x="2597" y="24978"/>
                </a:lnTo>
                <a:lnTo>
                  <a:pt x="0" y="38862"/>
                </a:lnTo>
                <a:close/>
              </a:path>
            </a:pathLst>
          </a:custGeom>
          <a:solidFill>
            <a:srgbClr val="323332"/>
          </a:solidFill>
        </p:spPr>
        <p:txBody>
          <a:bodyPr wrap="square" lIns="0" tIns="0" rIns="0" bIns="0" rtlCol="0">
            <a:noAutofit/>
          </a:bodyPr>
          <a:lstStyle/>
          <a:p>
            <a:endParaRPr/>
          </a:p>
        </p:txBody>
      </p:sp>
      <p:sp>
        <p:nvSpPr>
          <p:cNvPr id="7" name="object 7"/>
          <p:cNvSpPr/>
          <p:nvPr/>
        </p:nvSpPr>
        <p:spPr>
          <a:xfrm>
            <a:off x="8623554" y="1821180"/>
            <a:ext cx="77724" cy="2234946"/>
          </a:xfrm>
          <a:custGeom>
            <a:avLst/>
            <a:gdLst/>
            <a:ahLst/>
            <a:cxnLst/>
            <a:rect l="l" t="t" r="r" b="b"/>
            <a:pathLst>
              <a:path w="77724" h="2234945">
                <a:moveTo>
                  <a:pt x="0" y="38862"/>
                </a:moveTo>
                <a:lnTo>
                  <a:pt x="0" y="2196084"/>
                </a:lnTo>
                <a:lnTo>
                  <a:pt x="24850" y="2232307"/>
                </a:lnTo>
                <a:lnTo>
                  <a:pt x="38862" y="2234946"/>
                </a:lnTo>
                <a:lnTo>
                  <a:pt x="43634" y="2234650"/>
                </a:lnTo>
                <a:lnTo>
                  <a:pt x="57025" y="2230394"/>
                </a:lnTo>
                <a:lnTo>
                  <a:pt x="67847" y="2221870"/>
                </a:lnTo>
                <a:lnTo>
                  <a:pt x="75085" y="2210095"/>
                </a:lnTo>
                <a:lnTo>
                  <a:pt x="77724" y="2196084"/>
                </a:lnTo>
                <a:lnTo>
                  <a:pt x="77724" y="38862"/>
                </a:lnTo>
                <a:lnTo>
                  <a:pt x="52873"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8" name="object 8"/>
          <p:cNvSpPr/>
          <p:nvPr/>
        </p:nvSpPr>
        <p:spPr>
          <a:xfrm>
            <a:off x="435101" y="1827275"/>
            <a:ext cx="77724" cy="2235708"/>
          </a:xfrm>
          <a:custGeom>
            <a:avLst/>
            <a:gdLst/>
            <a:ahLst/>
            <a:cxnLst/>
            <a:rect l="l" t="t" r="r" b="b"/>
            <a:pathLst>
              <a:path w="77724" h="2235708">
                <a:moveTo>
                  <a:pt x="0" y="38862"/>
                </a:moveTo>
                <a:lnTo>
                  <a:pt x="0" y="2196846"/>
                </a:lnTo>
                <a:lnTo>
                  <a:pt x="24850" y="2233069"/>
                </a:lnTo>
                <a:lnTo>
                  <a:pt x="38862" y="2235708"/>
                </a:lnTo>
                <a:lnTo>
                  <a:pt x="43782" y="2235412"/>
                </a:lnTo>
                <a:lnTo>
                  <a:pt x="57362" y="2231156"/>
                </a:lnTo>
                <a:lnTo>
                  <a:pt x="68110" y="2222632"/>
                </a:lnTo>
                <a:lnTo>
                  <a:pt x="75179" y="2210857"/>
                </a:lnTo>
                <a:lnTo>
                  <a:pt x="77724" y="2196846"/>
                </a:lnTo>
                <a:lnTo>
                  <a:pt x="77724" y="38862"/>
                </a:lnTo>
                <a:lnTo>
                  <a:pt x="53185" y="2638"/>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9" name="object 9"/>
          <p:cNvSpPr/>
          <p:nvPr/>
        </p:nvSpPr>
        <p:spPr>
          <a:xfrm>
            <a:off x="2830829" y="5783580"/>
            <a:ext cx="3481578" cy="77724"/>
          </a:xfrm>
          <a:custGeom>
            <a:avLst/>
            <a:gdLst/>
            <a:ahLst/>
            <a:cxnLst/>
            <a:rect l="l" t="t" r="r" b="b"/>
            <a:pathLst>
              <a:path w="3481578" h="77724">
                <a:moveTo>
                  <a:pt x="0" y="38862"/>
                </a:moveTo>
                <a:lnTo>
                  <a:pt x="295" y="43634"/>
                </a:lnTo>
                <a:lnTo>
                  <a:pt x="4551" y="57025"/>
                </a:lnTo>
                <a:lnTo>
                  <a:pt x="13075" y="67847"/>
                </a:lnTo>
                <a:lnTo>
                  <a:pt x="24850" y="75085"/>
                </a:lnTo>
                <a:lnTo>
                  <a:pt x="38862" y="77724"/>
                </a:lnTo>
                <a:lnTo>
                  <a:pt x="3442716" y="77723"/>
                </a:lnTo>
                <a:lnTo>
                  <a:pt x="3478939" y="52873"/>
                </a:lnTo>
                <a:lnTo>
                  <a:pt x="3481578" y="38861"/>
                </a:lnTo>
                <a:lnTo>
                  <a:pt x="3481282" y="34089"/>
                </a:lnTo>
                <a:lnTo>
                  <a:pt x="3477026" y="20698"/>
                </a:lnTo>
                <a:lnTo>
                  <a:pt x="3468502" y="9876"/>
                </a:lnTo>
                <a:lnTo>
                  <a:pt x="3456727" y="2638"/>
                </a:lnTo>
                <a:lnTo>
                  <a:pt x="3442716" y="0"/>
                </a:lnTo>
                <a:lnTo>
                  <a:pt x="38862" y="0"/>
                </a:lnTo>
                <a:lnTo>
                  <a:pt x="34089" y="295"/>
                </a:lnTo>
                <a:lnTo>
                  <a:pt x="20698" y="4551"/>
                </a:lnTo>
                <a:lnTo>
                  <a:pt x="9876" y="13075"/>
                </a:lnTo>
                <a:lnTo>
                  <a:pt x="2638" y="24850"/>
                </a:lnTo>
                <a:lnTo>
                  <a:pt x="0" y="38862"/>
                </a:lnTo>
                <a:close/>
              </a:path>
            </a:pathLst>
          </a:custGeom>
          <a:solidFill>
            <a:srgbClr val="323332"/>
          </a:solidFill>
        </p:spPr>
        <p:txBody>
          <a:bodyPr wrap="square" lIns="0" tIns="0" rIns="0" bIns="0" rtlCol="0">
            <a:noAutofit/>
          </a:bodyPr>
          <a:lstStyle/>
          <a:p>
            <a:endParaRPr/>
          </a:p>
        </p:txBody>
      </p:sp>
      <p:sp>
        <p:nvSpPr>
          <p:cNvPr id="10" name="object 10"/>
          <p:cNvSpPr/>
          <p:nvPr/>
        </p:nvSpPr>
        <p:spPr>
          <a:xfrm>
            <a:off x="4095750" y="5734050"/>
            <a:ext cx="949451" cy="176784"/>
          </a:xfrm>
          <a:prstGeom prst="rect">
            <a:avLst/>
          </a:prstGeom>
          <a:blipFill>
            <a:blip r:embed="rId3" cstate="print"/>
            <a:stretch>
              <a:fillRect/>
            </a:stretch>
          </a:blipFill>
        </p:spPr>
        <p:txBody>
          <a:bodyPr wrap="square" lIns="0" tIns="0" rIns="0" bIns="0" rtlCol="0">
            <a:noAutofit/>
          </a:bodyPr>
          <a:lstStyle/>
          <a:p>
            <a:endParaRPr/>
          </a:p>
        </p:txBody>
      </p:sp>
      <p:sp>
        <p:nvSpPr>
          <p:cNvPr id="11" name="object 11"/>
          <p:cNvSpPr/>
          <p:nvPr/>
        </p:nvSpPr>
        <p:spPr>
          <a:xfrm>
            <a:off x="685800" y="2327147"/>
            <a:ext cx="7772400" cy="1143000"/>
          </a:xfrm>
          <a:prstGeom prst="rect">
            <a:avLst/>
          </a:prstGeom>
          <a:blipFill>
            <a:blip r:embed="rId4" cstate="print"/>
            <a:stretch>
              <a:fillRect/>
            </a:stretch>
          </a:blipFill>
        </p:spPr>
        <p:txBody>
          <a:bodyPr wrap="square" lIns="0" tIns="0" rIns="0" bIns="0" rtlCol="0">
            <a:noAutofit/>
          </a:bodyPr>
          <a:lstStyle/>
          <a:p>
            <a:endParaRPr/>
          </a:p>
        </p:txBody>
      </p:sp>
      <p:sp>
        <p:nvSpPr>
          <p:cNvPr id="2" name="object 2"/>
          <p:cNvSpPr txBox="1"/>
          <p:nvPr/>
        </p:nvSpPr>
        <p:spPr>
          <a:xfrm>
            <a:off x="838201" y="2617470"/>
            <a:ext cx="7669530" cy="583946"/>
          </a:xfrm>
          <a:prstGeom prst="rect">
            <a:avLst/>
          </a:prstGeom>
        </p:spPr>
        <p:txBody>
          <a:bodyPr wrap="square" lIns="0" tIns="0" rIns="0" bIns="0" rtlCol="0">
            <a:noAutofit/>
          </a:bodyPr>
          <a:lstStyle/>
          <a:p>
            <a:pPr marL="12700" algn="ctr">
              <a:lnSpc>
                <a:spcPts val="4590"/>
              </a:lnSpc>
              <a:spcBef>
                <a:spcPts val="229"/>
              </a:spcBef>
            </a:pPr>
            <a:r>
              <a:rPr lang="en-US" sz="4000" dirty="0">
                <a:solidFill>
                  <a:srgbClr val="FFFEE9"/>
                </a:solidFill>
                <a:latin typeface="Times New Roman"/>
                <a:cs typeface="Times New Roman"/>
              </a:rPr>
              <a:t>Activity selection problem</a:t>
            </a:r>
          </a:p>
        </p:txBody>
      </p:sp>
      <p:sp>
        <p:nvSpPr>
          <p:cNvPr id="12" name="Slide Number Placeholder 11"/>
          <p:cNvSpPr>
            <a:spLocks noGrp="1"/>
          </p:cNvSpPr>
          <p:nvPr>
            <p:ph type="sldNum" sz="quarter" idx="12"/>
          </p:nvPr>
        </p:nvSpPr>
        <p:spPr/>
        <p:txBody>
          <a:bodyPr/>
          <a:lstStyle/>
          <a:p>
            <a:fld id="{46B77B13-1077-4559-BB8D-5228CB5F82E1}" type="slidenum">
              <a:rPr lang="en-US" smtClean="0"/>
              <a:pPr/>
              <a:t>8</a:t>
            </a:fld>
            <a:endParaRPr lang="en-US"/>
          </a:p>
        </p:txBody>
      </p:sp>
    </p:spTree>
    <p:extLst>
      <p:ext uri="{BB962C8B-B14F-4D97-AF65-F5344CB8AC3E}">
        <p14:creationId xmlns:p14="http://schemas.microsoft.com/office/powerpoint/2010/main" val="1056393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28600"/>
            <a:ext cx="8001000" cy="1143000"/>
          </a:xfrm>
        </p:spPr>
        <p:txBody>
          <a:bodyPr>
            <a:normAutofit/>
          </a:bodyPr>
          <a:lstStyle/>
          <a:p>
            <a:pPr eaLnBrk="1" hangingPunct="1"/>
            <a:r>
              <a:rPr lang="en-US" altLang="en-US" sz="3600" dirty="0" smtClean="0"/>
              <a:t>An Activity Selection Problem</a:t>
            </a:r>
            <a:br>
              <a:rPr lang="en-US" altLang="en-US" sz="3600" dirty="0" smtClean="0"/>
            </a:br>
            <a:r>
              <a:rPr lang="en-US" altLang="en-US" sz="2400" dirty="0" smtClean="0"/>
              <a:t>(Conference Scheduling Problem)</a:t>
            </a:r>
          </a:p>
        </p:txBody>
      </p:sp>
      <p:sp>
        <p:nvSpPr>
          <p:cNvPr id="17411" name="Rectangle 3"/>
          <p:cNvSpPr>
            <a:spLocks noGrp="1" noChangeArrowheads="1"/>
          </p:cNvSpPr>
          <p:nvPr>
            <p:ph type="body" idx="1"/>
          </p:nvPr>
        </p:nvSpPr>
        <p:spPr>
          <a:xfrm>
            <a:off x="685800" y="1828800"/>
            <a:ext cx="7772400" cy="3749675"/>
          </a:xfrm>
        </p:spPr>
        <p:txBody>
          <a:bodyPr>
            <a:normAutofit lnSpcReduction="10000"/>
          </a:bodyPr>
          <a:lstStyle/>
          <a:p>
            <a:pPr eaLnBrk="1" hangingPunct="1">
              <a:lnSpc>
                <a:spcPct val="90000"/>
              </a:lnSpc>
            </a:pPr>
            <a:r>
              <a:rPr lang="en-US" altLang="en-US" b="1" dirty="0" smtClean="0">
                <a:solidFill>
                  <a:srgbClr val="00B050"/>
                </a:solidFill>
              </a:rPr>
              <a:t>Input: A set of activities S = {</a:t>
            </a:r>
            <a:r>
              <a:rPr lang="en-US" altLang="en-US" b="1" i="1" dirty="0" smtClean="0">
                <a:solidFill>
                  <a:srgbClr val="00B050"/>
                </a:solidFill>
              </a:rPr>
              <a:t>a</a:t>
            </a:r>
            <a:r>
              <a:rPr lang="en-US" altLang="en-US" b="1" i="1" baseline="-25000" dirty="0" smtClean="0">
                <a:solidFill>
                  <a:srgbClr val="00B050"/>
                </a:solidFill>
              </a:rPr>
              <a:t>1</a:t>
            </a:r>
            <a:r>
              <a:rPr lang="en-US" altLang="en-US" b="1" dirty="0" smtClean="0">
                <a:solidFill>
                  <a:srgbClr val="00B050"/>
                </a:solidFill>
              </a:rPr>
              <a:t>,…, </a:t>
            </a:r>
            <a:r>
              <a:rPr lang="en-US" altLang="en-US" b="1" i="1" dirty="0" smtClean="0">
                <a:solidFill>
                  <a:srgbClr val="00B050"/>
                </a:solidFill>
              </a:rPr>
              <a:t>a</a:t>
            </a:r>
            <a:r>
              <a:rPr lang="en-US" altLang="en-US" b="1" i="1" baseline="-25000" dirty="0" smtClean="0">
                <a:solidFill>
                  <a:srgbClr val="00B050"/>
                </a:solidFill>
              </a:rPr>
              <a:t>n</a:t>
            </a:r>
            <a:r>
              <a:rPr lang="en-US" altLang="en-US" b="1" dirty="0" smtClean="0">
                <a:solidFill>
                  <a:srgbClr val="00B050"/>
                </a:solidFill>
              </a:rPr>
              <a:t>}</a:t>
            </a:r>
          </a:p>
          <a:p>
            <a:pPr eaLnBrk="1" hangingPunct="1">
              <a:lnSpc>
                <a:spcPct val="90000"/>
              </a:lnSpc>
            </a:pPr>
            <a:endParaRPr lang="en-US" altLang="en-US" b="1" dirty="0" smtClean="0">
              <a:solidFill>
                <a:srgbClr val="00B050"/>
              </a:solidFill>
            </a:endParaRPr>
          </a:p>
          <a:p>
            <a:pPr eaLnBrk="1" hangingPunct="1">
              <a:lnSpc>
                <a:spcPct val="90000"/>
              </a:lnSpc>
            </a:pPr>
            <a:r>
              <a:rPr lang="en-US" altLang="en-US" dirty="0" smtClean="0"/>
              <a:t>Each activity has start time and a finish time</a:t>
            </a:r>
          </a:p>
          <a:p>
            <a:pPr lvl="1" eaLnBrk="1" hangingPunct="1">
              <a:lnSpc>
                <a:spcPct val="90000"/>
              </a:lnSpc>
            </a:pPr>
            <a:r>
              <a:rPr lang="en-US" altLang="en-US" i="1" dirty="0" err="1" smtClean="0"/>
              <a:t>a</a:t>
            </a:r>
            <a:r>
              <a:rPr lang="en-US" altLang="en-US" i="1" baseline="-25000" dirty="0" err="1" smtClean="0"/>
              <a:t>i</a:t>
            </a:r>
            <a:r>
              <a:rPr lang="en-US" altLang="en-US" dirty="0" smtClean="0"/>
              <a:t>=(</a:t>
            </a:r>
            <a:r>
              <a:rPr lang="en-US" altLang="en-US" i="1" dirty="0" err="1" smtClean="0"/>
              <a:t>s</a:t>
            </a:r>
            <a:r>
              <a:rPr lang="en-US" altLang="en-US" i="1" baseline="-25000" dirty="0" err="1" smtClean="0"/>
              <a:t>i</a:t>
            </a:r>
            <a:r>
              <a:rPr lang="en-US" altLang="en-US" dirty="0" smtClean="0"/>
              <a:t>, </a:t>
            </a:r>
            <a:r>
              <a:rPr lang="en-US" altLang="en-US" i="1" dirty="0" smtClean="0"/>
              <a:t>f</a:t>
            </a:r>
            <a:r>
              <a:rPr lang="en-US" altLang="en-US" i="1" baseline="-25000" dirty="0" smtClean="0"/>
              <a:t>i</a:t>
            </a:r>
            <a:r>
              <a:rPr lang="en-US" altLang="en-US" dirty="0" smtClean="0"/>
              <a:t>)</a:t>
            </a:r>
          </a:p>
          <a:p>
            <a:pPr lvl="1" eaLnBrk="1" hangingPunct="1">
              <a:lnSpc>
                <a:spcPct val="90000"/>
              </a:lnSpc>
            </a:pPr>
            <a:endParaRPr lang="en-US" altLang="en-US" dirty="0" smtClean="0"/>
          </a:p>
          <a:p>
            <a:pPr eaLnBrk="1" hangingPunct="1">
              <a:lnSpc>
                <a:spcPct val="90000"/>
              </a:lnSpc>
            </a:pPr>
            <a:r>
              <a:rPr lang="en-US" altLang="en-US" dirty="0" smtClean="0"/>
              <a:t>Two activities are compatible if and only if their interval </a:t>
            </a:r>
            <a:r>
              <a:rPr lang="en-US" altLang="en-US" dirty="0" smtClean="0">
                <a:solidFill>
                  <a:srgbClr val="FF0000"/>
                </a:solidFill>
              </a:rPr>
              <a:t>does not overlap</a:t>
            </a:r>
          </a:p>
          <a:p>
            <a:pPr eaLnBrk="1" hangingPunct="1">
              <a:lnSpc>
                <a:spcPct val="90000"/>
              </a:lnSpc>
            </a:pPr>
            <a:endParaRPr lang="en-US" altLang="en-US" dirty="0" smtClean="0"/>
          </a:p>
          <a:p>
            <a:pPr eaLnBrk="1" hangingPunct="1">
              <a:lnSpc>
                <a:spcPct val="90000"/>
              </a:lnSpc>
            </a:pPr>
            <a:r>
              <a:rPr lang="en-US" altLang="en-US" b="1" dirty="0" smtClean="0">
                <a:solidFill>
                  <a:schemeClr val="accent2">
                    <a:lumMod val="50000"/>
                  </a:schemeClr>
                </a:solidFill>
              </a:rPr>
              <a:t>Output: a maximum-size subset of mutually compatible activities</a:t>
            </a:r>
          </a:p>
        </p:txBody>
      </p:sp>
      <p:sp>
        <p:nvSpPr>
          <p:cNvPr id="3" name="Slide Number Placeholder 2"/>
          <p:cNvSpPr>
            <a:spLocks noGrp="1"/>
          </p:cNvSpPr>
          <p:nvPr>
            <p:ph type="sldNum" sz="quarter" idx="15"/>
          </p:nvPr>
        </p:nvSpPr>
        <p:spPr/>
        <p:txBody>
          <a:bodyPr/>
          <a:lstStyle/>
          <a:p>
            <a:fld id="{46B77B13-1077-4559-BB8D-5228CB5F82E1}" type="slidenum">
              <a:rPr lang="en-US" smtClean="0"/>
              <a:pPr/>
              <a:t>9</a:t>
            </a:fld>
            <a:endParaRPr lang="en-US"/>
          </a:p>
        </p:txBody>
      </p:sp>
    </p:spTree>
    <p:extLst>
      <p:ext uri="{BB962C8B-B14F-4D97-AF65-F5344CB8AC3E}">
        <p14:creationId xmlns:p14="http://schemas.microsoft.com/office/powerpoint/2010/main" val="3159996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5706</TotalTime>
  <Words>865</Words>
  <Application>Microsoft Office PowerPoint</Application>
  <PresentationFormat>On-screen Show (4:3)</PresentationFormat>
  <Paragraphs>295</Paragraphs>
  <Slides>25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Calibri</vt:lpstr>
      <vt:lpstr>Cambria</vt:lpstr>
      <vt:lpstr>Century Schoolbook</vt:lpstr>
      <vt:lpstr>Comic Sans MS</vt:lpstr>
      <vt:lpstr>Consolas</vt:lpstr>
      <vt:lpstr>Forte</vt:lpstr>
      <vt:lpstr>Lucida Calligraphy</vt:lpstr>
      <vt:lpstr>Noto Sans</vt:lpstr>
      <vt:lpstr>Tahoma</vt:lpstr>
      <vt:lpstr>Times New Roman</vt:lpstr>
      <vt:lpstr>Wingdings</vt:lpstr>
      <vt:lpstr>Wingdings 2</vt:lpstr>
      <vt:lpstr>Oriel</vt:lpstr>
      <vt:lpstr>PowerPoint Presentation</vt:lpstr>
      <vt:lpstr>PowerPoint Presentation</vt:lpstr>
      <vt:lpstr>Merge Sort</vt:lpstr>
      <vt:lpstr>Merge sort</vt:lpstr>
      <vt:lpstr>Merge sort example</vt:lpstr>
      <vt:lpstr>Merge Sort</vt:lpstr>
      <vt:lpstr>Merge Sort</vt:lpstr>
      <vt:lpstr>PowerPoint Presentation</vt:lpstr>
      <vt:lpstr>An Activity Selection Problem (Conference Scheduling Problem)</vt:lpstr>
      <vt:lpstr>The Activity Selection Problem</vt:lpstr>
      <vt:lpstr>Early Finish Greedy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Activity Selection Problem</vt:lpstr>
      <vt:lpstr>Activity Selection Problem- Another Example</vt:lpstr>
      <vt:lpstr>PowerPoint Presentation</vt:lpstr>
      <vt:lpstr>Activity Selection Problem- Greedy Algorithm</vt:lpstr>
      <vt:lpstr>Activity Selection Problem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Analysis- Introduction</dc:title>
  <dc:creator>Tanjina Helaly</dc:creator>
  <cp:lastModifiedBy>Fahad Ahmed</cp:lastModifiedBy>
  <cp:revision>197</cp:revision>
  <dcterms:created xsi:type="dcterms:W3CDTF">2017-10-07T11:09:41Z</dcterms:created>
  <dcterms:modified xsi:type="dcterms:W3CDTF">2022-02-12T10:28:37Z</dcterms:modified>
</cp:coreProperties>
</file>