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334" r:id="rId2"/>
    <p:sldId id="456" r:id="rId3"/>
    <p:sldId id="430" r:id="rId4"/>
    <p:sldId id="462" r:id="rId5"/>
    <p:sldId id="457" r:id="rId6"/>
    <p:sldId id="458" r:id="rId7"/>
    <p:sldId id="459" r:id="rId8"/>
    <p:sldId id="460" r:id="rId9"/>
    <p:sldId id="451" r:id="rId10"/>
    <p:sldId id="463" r:id="rId11"/>
    <p:sldId id="464" r:id="rId12"/>
    <p:sldId id="465" r:id="rId13"/>
    <p:sldId id="466" r:id="rId14"/>
    <p:sldId id="468" r:id="rId15"/>
    <p:sldId id="469" r:id="rId16"/>
    <p:sldId id="471" r:id="rId17"/>
    <p:sldId id="3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4" autoAdjust="0"/>
    <p:restoredTop sz="94660"/>
  </p:normalViewPr>
  <p:slideViewPr>
    <p:cSldViewPr>
      <p:cViewPr varScale="1">
        <p:scale>
          <a:sx n="69" d="100"/>
          <a:sy n="69" d="100"/>
        </p:scale>
        <p:origin x="16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1C0A4-1E02-48A3-9D95-E732BF6A39CA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B6AE2-6659-444F-8CCB-1FDACD125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6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8E886C3-863D-4E8E-A8E0-326288838EE9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91F7-E897-4BA0-808B-09EB6A7DAB76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EB7-2A12-4CAB-8D85-849053BFB20A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C06C5D-7BDE-4629-93B8-E6129C67356E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E12FFE9-A6D7-4489-A14B-426C5E08B846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6615-50C6-45BD-94AF-48F005058850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873F-C9CD-4CB3-89C8-09A28EF55C0D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06DFA8-8028-4BEB-B5A8-6A7A002F32AF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8755-FC0E-40AF-94F5-D0EFF7756C5D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4E5BB45-BAF9-470E-BB1C-141EA83AB3C7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6746C98-E720-49AC-BA5F-BD48D947FC63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rgbClr val="FF0000"/>
                </a:solidFill>
              </a:defRPr>
            </a:lvl1pPr>
          </a:lstStyle>
          <a:p>
            <a:pPr algn="l"/>
            <a:fld id="{32D7B86D-56C0-4B94-AA11-D91094EE3475}" type="datetime2">
              <a:rPr lang="en-US" smtClean="0"/>
              <a:t>Saturday, February 19, 2022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domains/algorithms?filters%5bsubdomains%5d%5b%5d=greedy" TargetMode="External"/><Relationship Id="rId2" Type="http://schemas.openxmlformats.org/officeDocument/2006/relationships/hyperlink" Target="https://www.hackerearth.com/practice/algorithms/greedy/basics-of-greedy-algorithms/practice-problem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58482" y="2190498"/>
            <a:ext cx="53126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6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208</a:t>
            </a:r>
          </a:p>
          <a:p>
            <a:pPr algn="ctr"/>
            <a:r>
              <a:rPr lang="en-US" sz="4800" dirty="0" smtClean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Algorithms Lab</a:t>
            </a:r>
            <a:endParaRPr lang="en-US" sz="4800" dirty="0">
              <a:solidFill>
                <a:srgbClr val="00B0F0"/>
              </a:solidFill>
              <a:latin typeface="Lucida Calligraphy" panose="03010101010101010101" pitchFamily="66" charset="0"/>
              <a:ea typeface="+mj-ea"/>
              <a:cs typeface="+mj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9" y="3975689"/>
            <a:ext cx="4943475" cy="1112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 smtClean="0">
                <a:solidFill>
                  <a:srgbClr val="C00000"/>
                </a:solidFill>
              </a:rPr>
              <a:t>Lab</a:t>
            </a:r>
            <a:r>
              <a:rPr lang="en-US" sz="4000" b="1" dirty="0" smtClean="0">
                <a:solidFill>
                  <a:srgbClr val="C00000"/>
                </a:solidFill>
              </a:rPr>
              <a:t>: </a:t>
            </a:r>
            <a:r>
              <a:rPr lang="en-US" sz="4000" b="1" dirty="0" smtClean="0">
                <a:solidFill>
                  <a:srgbClr val="C00000"/>
                </a:solidFill>
              </a:rPr>
              <a:t>07</a:t>
            </a:r>
            <a:endParaRPr lang="en-US" sz="40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Greedy </a:t>
            </a:r>
            <a:r>
              <a:rPr lang="en-US" sz="3600" dirty="0" smtClean="0">
                <a:solidFill>
                  <a:schemeClr val="tx1"/>
                </a:solidFill>
              </a:rPr>
              <a:t>Approach</a:t>
            </a:r>
            <a:endParaRPr lang="en-US" altLang="en-US" sz="3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295" y="328486"/>
            <a:ext cx="1841042" cy="17858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Coin Changing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5343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Target value </a:t>
            </a:r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= </a:t>
            </a:r>
            <a:r>
              <a:rPr lang="en-GB" sz="28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50</a:t>
            </a:r>
          </a:p>
          <a:p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coins[] = </a:t>
            </a:r>
            <a:r>
              <a:rPr lang="en-GB" sz="28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{10,5,20,25</a:t>
            </a:r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}</a:t>
            </a:r>
          </a:p>
          <a:p>
            <a:endParaRPr lang="en-GB" sz="2800" b="0" i="0" dirty="0">
              <a:solidFill>
                <a:srgbClr val="16161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590800"/>
            <a:ext cx="7010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37AB7"/>
                </a:solidFill>
                <a:latin typeface="Open Sans" panose="020B0606030504020204" pitchFamily="34" charset="0"/>
              </a:rPr>
              <a:t>Possible Solutions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{coin * count}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{5 * 10} = 50 [</a:t>
            </a:r>
            <a:r>
              <a:rPr lang="en-GB" sz="2400" dirty="0">
                <a:solidFill>
                  <a:srgbClr val="00B050"/>
                </a:solidFill>
                <a:latin typeface="Open Sans" panose="020B0606030504020204" pitchFamily="34" charset="0"/>
              </a:rPr>
              <a:t>10 coins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]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{5 * 8 + 10 * 1} = 50 [</a:t>
            </a:r>
            <a:r>
              <a:rPr lang="en-GB" sz="2400" dirty="0">
                <a:solidFill>
                  <a:srgbClr val="00B050"/>
                </a:solidFill>
                <a:latin typeface="Open Sans" panose="020B0606030504020204" pitchFamily="34" charset="0"/>
              </a:rPr>
              <a:t>9 coins</a:t>
            </a:r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].</a:t>
            </a:r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</a:endParaRP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{10 * 5} = 50 [</a:t>
            </a:r>
            <a:r>
              <a:rPr lang="en-GB" sz="2400" dirty="0">
                <a:solidFill>
                  <a:srgbClr val="00B050"/>
                </a:solidFill>
                <a:latin typeface="Open Sans" panose="020B0606030504020204" pitchFamily="34" charset="0"/>
              </a:rPr>
              <a:t>5 coins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]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{20 * 2 + 10 * 1} = 50 [</a:t>
            </a:r>
            <a:r>
              <a:rPr lang="en-GB" sz="2400" dirty="0">
                <a:solidFill>
                  <a:srgbClr val="00B050"/>
                </a:solidFill>
                <a:latin typeface="Open Sans" panose="020B0606030504020204" pitchFamily="34" charset="0"/>
              </a:rPr>
              <a:t>3 coins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]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{20 * 2 + 5 * 2} = 50 [</a:t>
            </a:r>
            <a:r>
              <a:rPr lang="en-GB" sz="2400" dirty="0">
                <a:solidFill>
                  <a:srgbClr val="00B050"/>
                </a:solidFill>
                <a:latin typeface="Open Sans" panose="020B0606030504020204" pitchFamily="34" charset="0"/>
              </a:rPr>
              <a:t>4 coins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]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{25 * 2} = 50 [</a:t>
            </a:r>
            <a:r>
              <a:rPr lang="en-GB" sz="2400" dirty="0">
                <a:solidFill>
                  <a:srgbClr val="00B050"/>
                </a:solidFill>
                <a:latin typeface="Open Sans" panose="020B0606030504020204" pitchFamily="34" charset="0"/>
              </a:rPr>
              <a:t>2 coins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]</a:t>
            </a:r>
          </a:p>
          <a:p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… … ….</a:t>
            </a:r>
          </a:p>
          <a:p>
            <a:r>
              <a:rPr lang="en-GB" sz="2000" dirty="0" smtClean="0">
                <a:solidFill>
                  <a:srgbClr val="FF0000"/>
                </a:solidFill>
                <a:latin typeface="Open Sans" panose="020B0606030504020204" pitchFamily="34" charset="0"/>
              </a:rPr>
              <a:t>Best Solution</a:t>
            </a:r>
          </a:p>
          <a:p>
            <a:r>
              <a:rPr lang="en-GB" sz="20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Two 25 coins. Total coins two.</a:t>
            </a:r>
          </a:p>
          <a:p>
            <a:r>
              <a:rPr lang="en-GB" sz="20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25 * 2 = 50</a:t>
            </a:r>
            <a:endParaRPr lang="en-GB" sz="2000" b="0" i="0" dirty="0">
              <a:solidFill>
                <a:srgbClr val="16161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Coin Changing Problem</a:t>
            </a:r>
          </a:p>
        </p:txBody>
      </p:sp>
      <p:pic>
        <p:nvPicPr>
          <p:cNvPr id="22530" name="Picture 2" descr="https://alitarhini.files.wordpress.com/2010/10/800px-greedy_algorithm_36_cents_svg.png?w=630&amp;h=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38430"/>
            <a:ext cx="5314950" cy="386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145343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Target value n </a:t>
            </a:r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= </a:t>
            </a:r>
            <a:r>
              <a:rPr lang="en-GB" sz="28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36</a:t>
            </a:r>
          </a:p>
          <a:p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coins[] = </a:t>
            </a:r>
            <a:r>
              <a:rPr lang="en-GB" sz="28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{20,10,5,1}</a:t>
            </a:r>
            <a:endParaRPr lang="en-GB" sz="2800" dirty="0">
              <a:solidFill>
                <a:srgbClr val="161616"/>
              </a:solidFill>
              <a:latin typeface="Open Sans" panose="020B0606030504020204" pitchFamily="34" charset="0"/>
            </a:endParaRPr>
          </a:p>
          <a:p>
            <a:endParaRPr lang="en-GB" sz="2800" b="0" i="0" dirty="0">
              <a:solidFill>
                <a:srgbClr val="16161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Coin Changing Problem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 eaLnBrk="1" hangingPunct="1"/>
            <a:r>
              <a:rPr lang="en-US" altLang="en-US" b="1" u="sng" dirty="0"/>
              <a:t>Goal</a:t>
            </a:r>
            <a:r>
              <a:rPr lang="en-US" altLang="en-US" dirty="0"/>
              <a:t>: Convert some amount of money </a:t>
            </a:r>
            <a:r>
              <a:rPr lang="en-US" altLang="en-US" b="1" dirty="0"/>
              <a:t>n</a:t>
            </a:r>
            <a:r>
              <a:rPr lang="en-US" altLang="en-US" dirty="0"/>
              <a:t> into given denominations, using the fewest possible number of coins</a:t>
            </a:r>
          </a:p>
          <a:p>
            <a:pPr marL="0" indent="0" algn="just" eaLnBrk="1" hangingPunct="1">
              <a:buNone/>
            </a:pPr>
            <a:endParaRPr lang="en-US" dirty="0"/>
          </a:p>
          <a:p>
            <a:pPr algn="just" eaLnBrk="1" hangingPunct="1"/>
            <a:r>
              <a:rPr lang="en-US" altLang="en-US" b="1" u="sng" dirty="0"/>
              <a:t>Input</a:t>
            </a:r>
            <a:r>
              <a:rPr lang="en-US" altLang="en-US" dirty="0"/>
              <a:t>: An amount of money </a:t>
            </a:r>
            <a:r>
              <a:rPr lang="en-US" altLang="en-US" b="1" dirty="0"/>
              <a:t>n</a:t>
            </a:r>
            <a:r>
              <a:rPr lang="en-US" altLang="en-US" dirty="0"/>
              <a:t>, and an array of </a:t>
            </a:r>
            <a:r>
              <a:rPr lang="en-US" altLang="en-US" dirty="0" smtClean="0"/>
              <a:t> coins </a:t>
            </a:r>
            <a:r>
              <a:rPr lang="en-US" altLang="en-US" b="1" dirty="0"/>
              <a:t>c</a:t>
            </a:r>
            <a:r>
              <a:rPr lang="en-US" altLang="en-US" dirty="0"/>
              <a:t> = (c</a:t>
            </a:r>
            <a:r>
              <a:rPr lang="en-US" altLang="en-US" baseline="-25000" dirty="0"/>
              <a:t>1</a:t>
            </a:r>
            <a:r>
              <a:rPr lang="en-US" altLang="en-US" dirty="0"/>
              <a:t>, c</a:t>
            </a:r>
            <a:r>
              <a:rPr lang="en-US" altLang="en-US" baseline="-25000" dirty="0"/>
              <a:t>2</a:t>
            </a:r>
            <a:r>
              <a:rPr lang="en-US" altLang="en-US" dirty="0"/>
              <a:t>, …, c</a:t>
            </a:r>
            <a:r>
              <a:rPr lang="en-US" altLang="en-US" baseline="-25000" dirty="0"/>
              <a:t>d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0" indent="0" algn="just" eaLnBrk="1" hangingPunct="1">
              <a:buNone/>
            </a:pPr>
            <a:endParaRPr lang="en-US" dirty="0"/>
          </a:p>
          <a:p>
            <a:pPr eaLnBrk="1" hangingPunct="1"/>
            <a:r>
              <a:rPr lang="en-US" altLang="en-US" b="1" u="sng" dirty="0"/>
              <a:t>Output</a:t>
            </a:r>
            <a:r>
              <a:rPr lang="en-US" altLang="en-US" dirty="0"/>
              <a:t>: A list of d integers i</a:t>
            </a:r>
            <a:r>
              <a:rPr lang="en-US" altLang="en-US" baseline="-25000" dirty="0"/>
              <a:t>1</a:t>
            </a:r>
            <a:r>
              <a:rPr lang="en-US" altLang="en-US" dirty="0"/>
              <a:t>, i</a:t>
            </a:r>
            <a:r>
              <a:rPr lang="en-US" altLang="en-US" baseline="-25000" dirty="0"/>
              <a:t>2</a:t>
            </a:r>
            <a:r>
              <a:rPr lang="en-US" altLang="en-US" dirty="0"/>
              <a:t>, …, i</a:t>
            </a:r>
            <a:r>
              <a:rPr lang="en-US" altLang="en-US" baseline="-25000" dirty="0"/>
              <a:t>d</a:t>
            </a:r>
            <a:r>
              <a:rPr lang="en-US" altLang="en-US" dirty="0"/>
              <a:t> such that 	</a:t>
            </a:r>
            <a:r>
              <a:rPr lang="en-US" altLang="en-US" dirty="0">
                <a:latin typeface="Lucida Sans Unicode" panose="020B0602030504020204" pitchFamily="34" charset="0"/>
              </a:rPr>
              <a:t>c</a:t>
            </a:r>
            <a:r>
              <a:rPr lang="en-US" altLang="en-US" baseline="-25000" dirty="0">
                <a:latin typeface="Lucida Sans Unicode" panose="020B0602030504020204" pitchFamily="34" charset="0"/>
              </a:rPr>
              <a:t>1</a:t>
            </a:r>
            <a:r>
              <a:rPr lang="en-US" altLang="en-US" dirty="0">
                <a:latin typeface="Lucida Sans Unicode" panose="020B0602030504020204" pitchFamily="34" charset="0"/>
              </a:rPr>
              <a:t>i</a:t>
            </a:r>
            <a:r>
              <a:rPr lang="en-US" altLang="en-US" baseline="-25000" dirty="0">
                <a:latin typeface="Lucida Sans Unicode" panose="020B0602030504020204" pitchFamily="34" charset="0"/>
              </a:rPr>
              <a:t>1</a:t>
            </a:r>
            <a:r>
              <a:rPr lang="en-US" altLang="en-US" dirty="0">
                <a:latin typeface="Lucida Sans Unicode" panose="020B0602030504020204" pitchFamily="34" charset="0"/>
              </a:rPr>
              <a:t> + c</a:t>
            </a:r>
            <a:r>
              <a:rPr lang="en-US" altLang="en-US" baseline="-25000" dirty="0">
                <a:latin typeface="Lucida Sans Unicode" panose="020B0602030504020204" pitchFamily="34" charset="0"/>
              </a:rPr>
              <a:t>2</a:t>
            </a:r>
            <a:r>
              <a:rPr lang="en-US" altLang="en-US" dirty="0">
                <a:latin typeface="Lucida Sans Unicode" panose="020B0602030504020204" pitchFamily="34" charset="0"/>
              </a:rPr>
              <a:t>i</a:t>
            </a:r>
            <a:r>
              <a:rPr lang="en-US" altLang="en-US" baseline="-25000" dirty="0">
                <a:latin typeface="Lucida Sans Unicode" panose="020B0602030504020204" pitchFamily="34" charset="0"/>
              </a:rPr>
              <a:t>2</a:t>
            </a:r>
            <a:r>
              <a:rPr lang="en-US" altLang="en-US" dirty="0">
                <a:latin typeface="Lucida Sans Unicode" panose="020B0602030504020204" pitchFamily="34" charset="0"/>
              </a:rPr>
              <a:t> + … + </a:t>
            </a:r>
            <a:r>
              <a:rPr lang="en-US" altLang="en-US" dirty="0" err="1">
                <a:latin typeface="Lucida Sans Unicode" panose="020B0602030504020204" pitchFamily="34" charset="0"/>
              </a:rPr>
              <a:t>c</a:t>
            </a:r>
            <a:r>
              <a:rPr lang="en-US" altLang="en-US" baseline="-25000" dirty="0" err="1">
                <a:latin typeface="Lucida Sans Unicode" panose="020B0602030504020204" pitchFamily="34" charset="0"/>
              </a:rPr>
              <a:t>d</a:t>
            </a:r>
            <a:r>
              <a:rPr lang="en-US" altLang="en-US" dirty="0" err="1">
                <a:latin typeface="Lucida Sans Unicode" panose="020B0602030504020204" pitchFamily="34" charset="0"/>
              </a:rPr>
              <a:t>i</a:t>
            </a:r>
            <a:r>
              <a:rPr lang="en-US" altLang="en-US" baseline="-25000" dirty="0" err="1">
                <a:latin typeface="Lucida Sans Unicode" panose="020B0602030504020204" pitchFamily="34" charset="0"/>
              </a:rPr>
              <a:t>d</a:t>
            </a:r>
            <a:r>
              <a:rPr lang="en-US" altLang="en-US" dirty="0">
                <a:latin typeface="Lucida Sans Unicode" panose="020B0602030504020204" pitchFamily="34" charset="0"/>
              </a:rPr>
              <a:t> = </a:t>
            </a:r>
            <a:r>
              <a:rPr lang="en-US" altLang="en-US" b="1" dirty="0">
                <a:latin typeface="Lucida Sans Unicode" panose="020B0602030504020204" pitchFamily="34" charset="0"/>
              </a:rPr>
              <a:t>n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	and i</a:t>
            </a:r>
            <a:r>
              <a:rPr lang="en-US" altLang="en-US" baseline="-25000" dirty="0"/>
              <a:t>1</a:t>
            </a:r>
            <a:r>
              <a:rPr lang="en-US" altLang="en-US" dirty="0"/>
              <a:t> + i</a:t>
            </a:r>
            <a:r>
              <a:rPr lang="en-US" altLang="en-US" baseline="-25000" dirty="0"/>
              <a:t>2</a:t>
            </a:r>
            <a:r>
              <a:rPr lang="en-US" altLang="en-US" dirty="0"/>
              <a:t> + … + i</a:t>
            </a:r>
            <a:r>
              <a:rPr lang="en-US" altLang="en-US" baseline="-25000" dirty="0"/>
              <a:t>d</a:t>
            </a:r>
            <a:r>
              <a:rPr lang="en-US" altLang="en-US" dirty="0"/>
              <a:t> is minimal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4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Coin Changing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405679" y="17526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337AB7"/>
                </a:solidFill>
                <a:latin typeface="Open Sans" panose="020B0606030504020204" pitchFamily="34" charset="0"/>
              </a:rPr>
              <a:t>Minimum Coin Change Problem Algorithm</a:t>
            </a:r>
          </a:p>
          <a:p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1. Get coin array and a value.</a:t>
            </a:r>
          </a:p>
          <a:p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2. Make sure that the array is </a:t>
            </a:r>
            <a:r>
              <a:rPr lang="en-GB" sz="28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sorted </a:t>
            </a:r>
            <a:r>
              <a:rPr lang="en-GB" sz="2400" b="1" dirty="0" smtClean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</a:rPr>
              <a:t>(</a:t>
            </a:r>
            <a:r>
              <a:rPr lang="en-US" sz="2400" b="1" i="1" dirty="0">
                <a:solidFill>
                  <a:schemeClr val="accent3">
                    <a:lumMod val="75000"/>
                  </a:schemeClr>
                </a:solidFill>
              </a:rPr>
              <a:t>descending order</a:t>
            </a:r>
            <a:r>
              <a:rPr lang="en-GB" sz="2400" b="1" dirty="0" smtClean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</a:rPr>
              <a:t>).</a:t>
            </a:r>
            <a:endParaRPr lang="en-GB" sz="2800" b="1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</a:endParaRPr>
          </a:p>
          <a:p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3. Take coin[</a:t>
            </a:r>
            <a:r>
              <a:rPr lang="en-GB" sz="2800" dirty="0" err="1">
                <a:solidFill>
                  <a:srgbClr val="161616"/>
                </a:solidFill>
                <a:latin typeface="Open Sans" panose="020B0606030504020204" pitchFamily="34" charset="0"/>
              </a:rPr>
              <a:t>i</a:t>
            </a:r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] as much we can.</a:t>
            </a:r>
          </a:p>
          <a:p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4. Increment the count.</a:t>
            </a:r>
          </a:p>
          <a:p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5. If solution found,</a:t>
            </a:r>
          </a:p>
          <a:p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   </a:t>
            </a:r>
            <a:r>
              <a:rPr lang="en-GB" sz="28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	</a:t>
            </a:r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 break it.</a:t>
            </a:r>
          </a:p>
          <a:p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6. Otherwise,</a:t>
            </a:r>
          </a:p>
          <a:p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     </a:t>
            </a:r>
            <a:r>
              <a:rPr lang="en-GB" sz="2800" dirty="0" smtClean="0">
                <a:solidFill>
                  <a:srgbClr val="161616"/>
                </a:solidFill>
                <a:latin typeface="Open Sans" panose="020B0606030504020204" pitchFamily="34" charset="0"/>
              </a:rPr>
              <a:t>	follow </a:t>
            </a:r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step 3 with the next coin. coin[i+1].</a:t>
            </a:r>
          </a:p>
          <a:p>
            <a:r>
              <a:rPr lang="en-GB" sz="2800" dirty="0">
                <a:solidFill>
                  <a:srgbClr val="161616"/>
                </a:solidFill>
                <a:latin typeface="Open Sans" panose="020B0606030504020204" pitchFamily="34" charset="0"/>
              </a:rPr>
              <a:t>4. Finally, print the count.</a:t>
            </a:r>
            <a:endParaRPr lang="en-GB" sz="2800" b="0" i="0" dirty="0">
              <a:solidFill>
                <a:srgbClr val="16161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A958C-FB7D-4189-9A7D-892E3CA16294}"/>
              </a:ext>
            </a:extLst>
          </p:cNvPr>
          <p:cNvSpPr txBox="1"/>
          <p:nvPr/>
        </p:nvSpPr>
        <p:spPr>
          <a:xfrm>
            <a:off x="5486400" y="200124"/>
            <a:ext cx="3533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3">
                    <a:lumMod val="75000"/>
                  </a:schemeClr>
                </a:solidFill>
              </a:rPr>
              <a:t>Running time complexity </a:t>
            </a:r>
            <a:r>
              <a:rPr lang="en-AU" dirty="0">
                <a:solidFill>
                  <a:srgbClr val="00B050"/>
                </a:solidFill>
              </a:rPr>
              <a:t>including sorting </a:t>
            </a:r>
            <a:r>
              <a:rPr lang="en-AU" dirty="0">
                <a:solidFill>
                  <a:schemeClr val="accent3">
                    <a:lumMod val="75000"/>
                  </a:schemeClr>
                </a:solidFill>
              </a:rPr>
              <a:t>= O(</a:t>
            </a:r>
            <a:r>
              <a:rPr lang="en-AU" dirty="0" err="1">
                <a:solidFill>
                  <a:schemeClr val="accent3">
                    <a:lumMod val="75000"/>
                  </a:schemeClr>
                </a:solidFill>
              </a:rPr>
              <a:t>mlogm</a:t>
            </a:r>
            <a:r>
              <a:rPr lang="en-AU" dirty="0">
                <a:solidFill>
                  <a:schemeClr val="accent3">
                    <a:lumMod val="75000"/>
                  </a:schemeClr>
                </a:solidFill>
              </a:rPr>
              <a:t>)+O(n)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Issue</a:t>
            </a:r>
            <a:r>
              <a:rPr lang="en-GB" dirty="0"/>
              <a:t> with Greedy Algorithm Approach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742368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While the coin change problem can be solved using Greedy algorithm, there are scenarios in which it does not produce an optimal result.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578" name="Picture 2" descr="greedy algorithm iss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43794"/>
            <a:ext cx="4624387" cy="358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GB" dirty="0"/>
              <a:t>Issue with Greedy Algorithm Approach</a:t>
            </a:r>
            <a:endParaRPr lang="en-US" dirty="0"/>
          </a:p>
        </p:txBody>
      </p:sp>
      <p:pic>
        <p:nvPicPr>
          <p:cNvPr id="24578" name="Picture 2" descr="greedy algorithm iss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406" y="1219200"/>
            <a:ext cx="3518782" cy="272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16764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Here, accordingly to the Greedy algorithm, we will end up the denomination 9, 1, 1 i.e. 3 coins to reach the value of 11. However, if you look closely, there is a more optimal solution. And that is by using the denominations 5 &amp; 6. Using them, we can reach 11 with only 2 coins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.</a:t>
            </a:r>
          </a:p>
          <a:p>
            <a:pPr algn="just"/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</a:endParaRPr>
          </a:p>
          <a:p>
            <a:pPr algn="just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However, the way greedy approach works, this solution was never considered. And this can be thought of as a shortcoming of greedy approach. It does not work in the general cases.</a:t>
            </a:r>
            <a:endParaRPr lang="en-GB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Montserra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001000" cy="1219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Basics of Greedy </a:t>
            </a:r>
            <a:r>
              <a:rPr lang="en-US" sz="4000" dirty="0" smtClean="0"/>
              <a:t>Algorithms Related problem List: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57200" y="2362200"/>
            <a:ext cx="82814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hlinkClick r:id="rId2"/>
              </a:rPr>
              <a:t>https://www.hackerearth.com/practice/algorithms/greedy/basics-of-greedy-algorithms/practice-problems</a:t>
            </a:r>
            <a:r>
              <a:rPr lang="en-US" sz="2800" dirty="0" smtClean="0">
                <a:solidFill>
                  <a:srgbClr val="0070C0"/>
                </a:solidFill>
                <a:hlinkClick r:id="rId2"/>
              </a:rPr>
              <a:t>/</a:t>
            </a: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0070C0"/>
                </a:solidFill>
                <a:hlinkClick r:id="rId3"/>
              </a:rPr>
              <a:t>www.hackerrank.com/domains/algorithms?filters%5Bsubdomains%5D%5B%5D=greedy</a:t>
            </a: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3674"/>
            <a:ext cx="7620000" cy="1558925"/>
          </a:xfrm>
        </p:spPr>
        <p:txBody>
          <a:bodyPr>
            <a:normAutofit/>
          </a:bodyPr>
          <a:lstStyle/>
          <a:p>
            <a:pPr algn="ctr"/>
            <a:r>
              <a:rPr lang="en-US" altLang="en-US" sz="5300" dirty="0" smtClean="0">
                <a:solidFill>
                  <a:srgbClr val="C00000"/>
                </a:solidFill>
              </a:rPr>
              <a:t>Task</a:t>
            </a:r>
            <a:r>
              <a:rPr lang="en-US" altLang="en-US" sz="5300" dirty="0" smtClean="0">
                <a:solidFill>
                  <a:srgbClr val="C00000"/>
                </a:solidFill>
              </a:rPr>
              <a:t>-07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endParaRPr lang="en-US" altLang="en-US" sz="3600" dirty="0" smtClean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962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4800" b="1" dirty="0" smtClean="0">
                <a:solidFill>
                  <a:srgbClr val="0070C0"/>
                </a:solidFill>
              </a:rPr>
              <a:t>Problem: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4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Implement the following algorithm using Greedy Approach:</a:t>
            </a:r>
          </a:p>
          <a:p>
            <a:pPr marL="82296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Fractional Knapsack </a:t>
            </a:r>
            <a:r>
              <a:rPr lang="en-US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</a:t>
            </a:r>
          </a:p>
          <a:p>
            <a:pPr marL="82296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Coin Changing Problem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87795" y="1524000"/>
            <a:ext cx="8157972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63" y="3181351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192"/>
                </a:lnTo>
                <a:lnTo>
                  <a:pt x="4768" y="57383"/>
                </a:lnTo>
                <a:lnTo>
                  <a:pt x="13398" y="68026"/>
                </a:lnTo>
                <a:lnTo>
                  <a:pt x="25327" y="75135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2873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63" y="1456945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355"/>
                </a:lnTo>
                <a:lnTo>
                  <a:pt x="4768" y="57721"/>
                </a:lnTo>
                <a:lnTo>
                  <a:pt x="13398" y="68286"/>
                </a:lnTo>
                <a:lnTo>
                  <a:pt x="25327" y="75227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3185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6717" y="1220725"/>
            <a:ext cx="77724" cy="2234946"/>
          </a:xfrm>
          <a:custGeom>
            <a:avLst/>
            <a:gdLst/>
            <a:ahLst/>
            <a:cxnLst/>
            <a:rect l="l" t="t" r="r" b="b"/>
            <a:pathLst>
              <a:path w="77724" h="2234945">
                <a:moveTo>
                  <a:pt x="0" y="38862"/>
                </a:moveTo>
                <a:lnTo>
                  <a:pt x="0" y="2196084"/>
                </a:lnTo>
                <a:lnTo>
                  <a:pt x="24850" y="2232307"/>
                </a:lnTo>
                <a:lnTo>
                  <a:pt x="38862" y="2234946"/>
                </a:lnTo>
                <a:lnTo>
                  <a:pt x="43634" y="2234650"/>
                </a:lnTo>
                <a:lnTo>
                  <a:pt x="57025" y="2230394"/>
                </a:lnTo>
                <a:lnTo>
                  <a:pt x="67847" y="2221870"/>
                </a:lnTo>
                <a:lnTo>
                  <a:pt x="75085" y="2210095"/>
                </a:lnTo>
                <a:lnTo>
                  <a:pt x="77724" y="2196084"/>
                </a:lnTo>
                <a:lnTo>
                  <a:pt x="77724" y="38862"/>
                </a:lnTo>
                <a:lnTo>
                  <a:pt x="52873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264" y="1226820"/>
            <a:ext cx="77724" cy="2235708"/>
          </a:xfrm>
          <a:custGeom>
            <a:avLst/>
            <a:gdLst/>
            <a:ahLst/>
            <a:cxnLst/>
            <a:rect l="l" t="t" r="r" b="b"/>
            <a:pathLst>
              <a:path w="77724" h="2235708">
                <a:moveTo>
                  <a:pt x="0" y="38862"/>
                </a:moveTo>
                <a:lnTo>
                  <a:pt x="0" y="2196846"/>
                </a:lnTo>
                <a:lnTo>
                  <a:pt x="24850" y="2233069"/>
                </a:lnTo>
                <a:lnTo>
                  <a:pt x="38862" y="2235708"/>
                </a:lnTo>
                <a:lnTo>
                  <a:pt x="43782" y="2235412"/>
                </a:lnTo>
                <a:lnTo>
                  <a:pt x="57362" y="2231156"/>
                </a:lnTo>
                <a:lnTo>
                  <a:pt x="68110" y="2222632"/>
                </a:lnTo>
                <a:lnTo>
                  <a:pt x="75179" y="2210857"/>
                </a:lnTo>
                <a:lnTo>
                  <a:pt x="77724" y="2196846"/>
                </a:lnTo>
                <a:lnTo>
                  <a:pt x="77724" y="38862"/>
                </a:lnTo>
                <a:lnTo>
                  <a:pt x="53185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3200" y="6630375"/>
            <a:ext cx="3481578" cy="77724"/>
          </a:xfrm>
          <a:custGeom>
            <a:avLst/>
            <a:gdLst/>
            <a:ahLst/>
            <a:cxnLst/>
            <a:rect l="l" t="t" r="r" b="b"/>
            <a:pathLst>
              <a:path w="3481578" h="77724">
                <a:moveTo>
                  <a:pt x="0" y="38862"/>
                </a:moveTo>
                <a:lnTo>
                  <a:pt x="295" y="43634"/>
                </a:lnTo>
                <a:lnTo>
                  <a:pt x="4551" y="57025"/>
                </a:lnTo>
                <a:lnTo>
                  <a:pt x="13075" y="67847"/>
                </a:lnTo>
                <a:lnTo>
                  <a:pt x="24850" y="75085"/>
                </a:lnTo>
                <a:lnTo>
                  <a:pt x="38862" y="77724"/>
                </a:lnTo>
                <a:lnTo>
                  <a:pt x="3442716" y="77723"/>
                </a:lnTo>
                <a:lnTo>
                  <a:pt x="3478939" y="52873"/>
                </a:lnTo>
                <a:lnTo>
                  <a:pt x="3481578" y="38861"/>
                </a:lnTo>
                <a:lnTo>
                  <a:pt x="3481282" y="34089"/>
                </a:lnTo>
                <a:lnTo>
                  <a:pt x="3477026" y="20698"/>
                </a:lnTo>
                <a:lnTo>
                  <a:pt x="3468502" y="9876"/>
                </a:lnTo>
                <a:lnTo>
                  <a:pt x="3456727" y="2638"/>
                </a:lnTo>
                <a:lnTo>
                  <a:pt x="3442716" y="0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8121" y="6580845"/>
            <a:ext cx="949451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963" y="1726692"/>
            <a:ext cx="77724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41364" y="2017015"/>
            <a:ext cx="766953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90"/>
              </a:lnSpc>
              <a:spcBef>
                <a:spcPts val="229"/>
              </a:spcBef>
            </a:pPr>
            <a:r>
              <a:rPr lang="en-US" sz="4000" dirty="0">
                <a:solidFill>
                  <a:srgbClr val="FFFEE9"/>
                </a:solidFill>
                <a:latin typeface="Times New Roman"/>
                <a:cs typeface="Times New Roman"/>
              </a:rPr>
              <a:t>Fractional Knapsack Problem</a:t>
            </a:r>
          </a:p>
        </p:txBody>
      </p:sp>
      <p:pic>
        <p:nvPicPr>
          <p:cNvPr id="13" name="Picture 2" descr="https://www.gatevidyalay.com/wp-content/uploads/2018/03/Knapsack-Proble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88515"/>
            <a:ext cx="3710178" cy="29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The Fractional Knapsack Problem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Given: A set S of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items, with each item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having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b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- a positive benefit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/>
              <a:t>w</a:t>
            </a:r>
            <a:r>
              <a:rPr lang="en-US" altLang="en-US" sz="2000" baseline="-25000" dirty="0" err="1" smtClean="0"/>
              <a:t>i</a:t>
            </a:r>
            <a:r>
              <a:rPr lang="en-US" altLang="en-US" sz="2000" dirty="0" smtClean="0"/>
              <a:t> - a positive weight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Goal: </a:t>
            </a:r>
            <a:r>
              <a:rPr lang="en-US" altLang="en-US" sz="2400" dirty="0" smtClean="0"/>
              <a:t>Choose items with </a:t>
            </a:r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</a:rPr>
              <a:t>maximum total benefit </a:t>
            </a:r>
            <a:r>
              <a:rPr lang="en-US" altLang="en-US" sz="2400" dirty="0" smtClean="0"/>
              <a:t>but with weight at most</a:t>
            </a:r>
            <a:r>
              <a:rPr lang="en-US" altLang="en-US" sz="2400" i="1" dirty="0" smtClean="0"/>
              <a:t> W</a:t>
            </a:r>
            <a:r>
              <a:rPr lang="en-US" alt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If we are allowed to take fractional amounts, then this is the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fractional knapsack problem</a:t>
            </a:r>
            <a:r>
              <a:rPr lang="en-US" alt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In this case, we let x</a:t>
            </a:r>
            <a:r>
              <a:rPr lang="en-US" altLang="en-US" sz="2000" baseline="-25000" dirty="0" smtClean="0"/>
              <a:t>i </a:t>
            </a:r>
            <a:r>
              <a:rPr lang="en-US" altLang="en-US" sz="2000" dirty="0" smtClean="0"/>
              <a:t>denote the amount we take of item </a:t>
            </a:r>
            <a:r>
              <a:rPr lang="en-US" altLang="en-US" sz="2000" dirty="0" err="1" smtClean="0"/>
              <a:t>i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Objective: maximize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Constraint:</a:t>
            </a:r>
            <a:endParaRPr lang="en-US" altLang="en-US" sz="20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Clip" r:id="rId3" imgW="2225644" imgH="2682844" progId="MS_ClipArt_Gallery.5">
                  <p:embed/>
                </p:oleObj>
              </mc:Choice>
              <mc:Fallback>
                <p:oleObj name="Clip" r:id="rId3" imgW="2225644" imgH="2682844" progId="MS_ClipArt_Gallery.5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3946525" y="4648200"/>
          <a:ext cx="19827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799753" imgH="342751" progId="Equation.3">
                  <p:embed/>
                </p:oleObj>
              </mc:Choice>
              <mc:Fallback>
                <p:oleObj name="Equation" r:id="rId5" imgW="799753" imgH="342751" progId="Equation.3">
                  <p:embed/>
                  <p:pic>
                    <p:nvPicPr>
                      <p:cNvPr id="2048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4648200"/>
                        <a:ext cx="19827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3235325" y="5638800"/>
          <a:ext cx="1574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7" imgW="634725" imgH="342751" progId="Equation.3">
                  <p:embed/>
                </p:oleObj>
              </mc:Choice>
              <mc:Fallback>
                <p:oleObj name="Equation" r:id="rId7" imgW="634725" imgH="342751" progId="Equation.3">
                  <p:embed/>
                  <p:pic>
                    <p:nvPicPr>
                      <p:cNvPr id="204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5638800"/>
                        <a:ext cx="1574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Algorithm for Fractional Knapsack problem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1853545"/>
            <a:ext cx="822960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Fractional knapsack problem is solved using greedy method in the following steps-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item, compute its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/ weight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Step-02: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Arrange all the items in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decreasing order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their value / weight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Step-03: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putting the items into the knapsack beginning from the item with the highest ratio.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 as many items as you can into the knapsack.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49322" y="381000"/>
            <a:ext cx="8077200" cy="11430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Clip" r:id="rId3" imgW="2225644" imgH="2682844" progId="MS_ClipArt_Gallery.5">
                  <p:embed/>
                </p:oleObj>
              </mc:Choice>
              <mc:Fallback>
                <p:oleObj name="Clip" r:id="rId3" imgW="2225644" imgH="2682844" progId="MS_ClipArt_Gallery.5">
                  <p:embed/>
                  <p:pic>
                    <p:nvPicPr>
                      <p:cNvPr id="215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045121" y="2057400"/>
          <a:ext cx="3581401" cy="3322320"/>
        </p:xfrm>
        <a:graphic>
          <a:graphicData uri="http://schemas.openxmlformats.org/drawingml/2006/table">
            <a:tbl>
              <a:tblPr/>
              <a:tblGrid>
                <a:gridCol w="1120607">
                  <a:extLst>
                    <a:ext uri="{9D8B030D-6E8A-4147-A177-3AD203B41FA5}">
                      <a16:colId xmlns:a16="http://schemas.microsoft.com/office/drawing/2014/main" val="4146212721"/>
                    </a:ext>
                  </a:extLst>
                </a:gridCol>
                <a:gridCol w="1211467">
                  <a:extLst>
                    <a:ext uri="{9D8B030D-6E8A-4147-A177-3AD203B41FA5}">
                      <a16:colId xmlns:a16="http://schemas.microsoft.com/office/drawing/2014/main" val="3042548236"/>
                    </a:ext>
                  </a:extLst>
                </a:gridCol>
                <a:gridCol w="1249327">
                  <a:extLst>
                    <a:ext uri="{9D8B030D-6E8A-4147-A177-3AD203B41FA5}">
                      <a16:colId xmlns:a16="http://schemas.microsoft.com/office/drawing/2014/main" val="3059594525"/>
                    </a:ext>
                  </a:extLst>
                </a:gridCol>
              </a:tblGrid>
              <a:tr h="393230"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effectLst/>
                        </a:rPr>
                        <a:t>Item</a:t>
                      </a:r>
                      <a:endParaRPr lang="en-GB" sz="28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effectLst/>
                        </a:rPr>
                        <a:t>Weight</a:t>
                      </a:r>
                      <a:endParaRPr lang="en-GB" sz="28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effectLst/>
                        </a:rPr>
                        <a:t>Value</a:t>
                      </a:r>
                      <a:endParaRPr lang="en-GB" sz="28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15464"/>
                  </a:ext>
                </a:extLst>
              </a:tr>
              <a:tr h="500474"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30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859538"/>
                  </a:ext>
                </a:extLst>
              </a:tr>
              <a:tr h="572935"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10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40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0057"/>
                  </a:ext>
                </a:extLst>
              </a:tr>
              <a:tr h="500474"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effectLst/>
                        </a:rPr>
                        <a:t>15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45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575482"/>
                  </a:ext>
                </a:extLst>
              </a:tr>
              <a:tr h="500474"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22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77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78386"/>
                  </a:ext>
                </a:extLst>
              </a:tr>
              <a:tr h="500474"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effectLst/>
                        </a:rPr>
                        <a:t>25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effectLst/>
                        </a:rPr>
                        <a:t>90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0126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1564943"/>
            <a:ext cx="40386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en-GB" altLang="en-US" sz="2400" dirty="0">
                <a:latin typeface="+mn-lt"/>
                <a:cs typeface="+mn-cs"/>
              </a:rPr>
              <a:t>A thief enters a house for robbing it. He can carry a maximal weight of </a:t>
            </a:r>
            <a:r>
              <a:rPr lang="en-GB" alt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60 kg</a:t>
            </a:r>
            <a:r>
              <a:rPr lang="en-GB" altLang="en-US" sz="2400" dirty="0">
                <a:latin typeface="+mn-lt"/>
                <a:cs typeface="+mn-cs"/>
              </a:rPr>
              <a:t> into his bag. There are 5 items in the house with the following weights and values. </a:t>
            </a:r>
            <a:endParaRPr lang="en-GB" altLang="en-US" sz="2400" dirty="0" smtClean="0">
              <a:latin typeface="+mn-lt"/>
              <a:cs typeface="+mn-cs"/>
            </a:endParaRPr>
          </a:p>
          <a:p>
            <a:pPr lvl="0" algn="just" eaLnBrk="0" hangingPunct="0"/>
            <a:endParaRPr lang="en-GB" altLang="en-US" sz="2400" dirty="0">
              <a:latin typeface="+mn-lt"/>
              <a:cs typeface="+mn-cs"/>
            </a:endParaRPr>
          </a:p>
          <a:p>
            <a:pPr lvl="0" algn="just" eaLnBrk="0" hangingPunct="0"/>
            <a:r>
              <a:rPr lang="en-GB" altLang="en-US" sz="2400" dirty="0" smtClean="0">
                <a:latin typeface="+mn-lt"/>
                <a:cs typeface="+mn-cs"/>
              </a:rPr>
              <a:t>What </a:t>
            </a:r>
            <a:r>
              <a:rPr lang="en-GB" altLang="en-US" sz="2400" dirty="0">
                <a:latin typeface="+mn-lt"/>
                <a:cs typeface="+mn-cs"/>
              </a:rPr>
              <a:t>items should thief take if he can even take the fraction of any item with him?</a:t>
            </a:r>
            <a:r>
              <a:rPr lang="en-US" altLang="en-US" dirty="0">
                <a:solidFill>
                  <a:srgbClr val="303030"/>
                </a:solidFill>
                <a:latin typeface="Arimo"/>
              </a:rPr>
              <a:t> 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49322" y="381000"/>
            <a:ext cx="8077200" cy="1143000"/>
          </a:xfrm>
        </p:spPr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Clip" r:id="rId3" imgW="2225644" imgH="2682844" progId="MS_ClipArt_Gallery.5">
                  <p:embed/>
                </p:oleObj>
              </mc:Choice>
              <mc:Fallback>
                <p:oleObj name="Clip" r:id="rId3" imgW="2225644" imgH="2682844" progId="MS_ClipArt_Gallery.5">
                  <p:embed/>
                  <p:pic>
                    <p:nvPicPr>
                      <p:cNvPr id="215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1531" y="1752600"/>
            <a:ext cx="4788670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roboto condensed"/>
              </a:rPr>
              <a:t>Step-01: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roboto condense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Compute the value / weight ratio for each item-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297606" y="1981200"/>
          <a:ext cx="3352800" cy="2651760"/>
        </p:xfrm>
        <a:graphic>
          <a:graphicData uri="http://schemas.openxmlformats.org/drawingml/2006/table">
            <a:tbl>
              <a:tblPr/>
              <a:tblGrid>
                <a:gridCol w="792200">
                  <a:extLst>
                    <a:ext uri="{9D8B030D-6E8A-4147-A177-3AD203B41FA5}">
                      <a16:colId xmlns:a16="http://schemas.microsoft.com/office/drawing/2014/main" val="3538775066"/>
                    </a:ext>
                  </a:extLst>
                </a:gridCol>
                <a:gridCol w="933277">
                  <a:extLst>
                    <a:ext uri="{9D8B030D-6E8A-4147-A177-3AD203B41FA5}">
                      <a16:colId xmlns:a16="http://schemas.microsoft.com/office/drawing/2014/main" val="1781823890"/>
                    </a:ext>
                  </a:extLst>
                </a:gridCol>
                <a:gridCol w="793562">
                  <a:extLst>
                    <a:ext uri="{9D8B030D-6E8A-4147-A177-3AD203B41FA5}">
                      <a16:colId xmlns:a16="http://schemas.microsoft.com/office/drawing/2014/main" val="4166378070"/>
                    </a:ext>
                  </a:extLst>
                </a:gridCol>
                <a:gridCol w="833761">
                  <a:extLst>
                    <a:ext uri="{9D8B030D-6E8A-4147-A177-3AD203B41FA5}">
                      <a16:colId xmlns:a16="http://schemas.microsoft.com/office/drawing/2014/main" val="3147343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effectLst/>
                        </a:rPr>
                        <a:t>Items</a:t>
                      </a:r>
                      <a:endParaRPr lang="en-GB" sz="20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effectLst/>
                        </a:rPr>
                        <a:t>Weight</a:t>
                      </a:r>
                      <a:endParaRPr lang="en-GB" sz="20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effectLst/>
                        </a:rPr>
                        <a:t>Value</a:t>
                      </a:r>
                      <a:endParaRPr lang="en-GB" sz="20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effectLst/>
                        </a:rPr>
                        <a:t>Ratio</a:t>
                      </a:r>
                      <a:endParaRPr lang="en-GB" sz="20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70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30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27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40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51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15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45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2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22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77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3.5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85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25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90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3.6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6378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1" y="4419600"/>
            <a:ext cx="8001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u="sng" dirty="0">
                <a:solidFill>
                  <a:srgbClr val="303030"/>
                </a:solidFill>
                <a:latin typeface="roboto condensed"/>
              </a:rPr>
              <a:t>Step-02:</a:t>
            </a:r>
            <a:endParaRPr lang="en-GB" sz="2000" b="1" dirty="0">
              <a:solidFill>
                <a:srgbClr val="303030"/>
              </a:solidFill>
              <a:latin typeface="roboto condensed"/>
            </a:endParaRPr>
          </a:p>
          <a:p>
            <a:r>
              <a:rPr lang="en-GB" sz="2000" dirty="0">
                <a:solidFill>
                  <a:srgbClr val="303030"/>
                </a:solidFill>
                <a:latin typeface="Arimo"/>
              </a:rPr>
              <a:t> </a:t>
            </a:r>
          </a:p>
          <a:p>
            <a:r>
              <a:rPr lang="en-GB" sz="2000" dirty="0">
                <a:solidFill>
                  <a:srgbClr val="303030"/>
                </a:solidFill>
                <a:latin typeface="Arimo"/>
              </a:rPr>
              <a:t>Sort all the items in decreasing order of their value / weight ratio-</a:t>
            </a:r>
          </a:p>
          <a:p>
            <a:pPr algn="ctr"/>
            <a:r>
              <a:rPr lang="en-GB" sz="2000" dirty="0">
                <a:solidFill>
                  <a:srgbClr val="303030"/>
                </a:solidFill>
                <a:latin typeface="Arimo"/>
              </a:rPr>
              <a:t> </a:t>
            </a:r>
            <a:r>
              <a:rPr lang="en-GB" sz="2000" b="1" dirty="0" smtClean="0">
                <a:solidFill>
                  <a:srgbClr val="303030"/>
                </a:solidFill>
                <a:latin typeface="Arimo"/>
              </a:rPr>
              <a:t>I-1  	 I-2 	I-5 	I-4 	I-3</a:t>
            </a:r>
            <a:endParaRPr lang="en-GB" sz="2000" dirty="0" smtClean="0">
              <a:solidFill>
                <a:srgbClr val="303030"/>
              </a:solidFill>
              <a:latin typeface="Arimo"/>
            </a:endParaRPr>
          </a:p>
          <a:p>
            <a:pPr algn="ctr"/>
            <a:r>
              <a:rPr lang="en-GB" sz="2000" dirty="0" smtClean="0">
                <a:solidFill>
                  <a:srgbClr val="303030"/>
                </a:solidFill>
                <a:latin typeface="Arimo"/>
              </a:rPr>
              <a:t>(6)	 </a:t>
            </a:r>
            <a:r>
              <a:rPr lang="en-GB" sz="2000" dirty="0">
                <a:solidFill>
                  <a:srgbClr val="303030"/>
                </a:solidFill>
                <a:latin typeface="Arimo"/>
              </a:rPr>
              <a:t>(4) </a:t>
            </a:r>
            <a:r>
              <a:rPr lang="en-GB" sz="2000" dirty="0" smtClean="0">
                <a:solidFill>
                  <a:srgbClr val="303030"/>
                </a:solidFill>
                <a:latin typeface="Arimo"/>
              </a:rPr>
              <a:t>	(</a:t>
            </a:r>
            <a:r>
              <a:rPr lang="en-GB" sz="2000" dirty="0">
                <a:solidFill>
                  <a:srgbClr val="303030"/>
                </a:solidFill>
                <a:latin typeface="Arimo"/>
              </a:rPr>
              <a:t>3.6) </a:t>
            </a:r>
            <a:r>
              <a:rPr lang="en-GB" sz="2000" dirty="0" smtClean="0">
                <a:solidFill>
                  <a:srgbClr val="303030"/>
                </a:solidFill>
                <a:latin typeface="Arimo"/>
              </a:rPr>
              <a:t>	(</a:t>
            </a:r>
            <a:r>
              <a:rPr lang="en-GB" sz="2000" dirty="0">
                <a:solidFill>
                  <a:srgbClr val="303030"/>
                </a:solidFill>
                <a:latin typeface="Arimo"/>
              </a:rPr>
              <a:t>3.5) </a:t>
            </a:r>
            <a:r>
              <a:rPr lang="en-GB" sz="2000" dirty="0" smtClean="0">
                <a:solidFill>
                  <a:srgbClr val="303030"/>
                </a:solidFill>
                <a:latin typeface="Arimo"/>
              </a:rPr>
              <a:t>	(</a:t>
            </a:r>
            <a:r>
              <a:rPr lang="en-GB" sz="2000" dirty="0">
                <a:solidFill>
                  <a:srgbClr val="303030"/>
                </a:solidFill>
                <a:latin typeface="Arimo"/>
              </a:rPr>
              <a:t>3)</a:t>
            </a:r>
            <a:endParaRPr lang="en-GB" sz="2000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" y="34119"/>
            <a:ext cx="8077200" cy="381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Example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Clip" r:id="rId3" imgW="2225644" imgH="2682844" progId="MS_ClipArt_Gallery.5">
                  <p:embed/>
                </p:oleObj>
              </mc:Choice>
              <mc:Fallback>
                <p:oleObj name="Clip" r:id="rId3" imgW="2225644" imgH="2682844" progId="MS_ClipArt_Gallery.5">
                  <p:embed/>
                  <p:pic>
                    <p:nvPicPr>
                      <p:cNvPr id="215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70259"/>
              </p:ext>
            </p:extLst>
          </p:nvPr>
        </p:nvGraphicFramePr>
        <p:xfrm>
          <a:off x="1752600" y="796119"/>
          <a:ext cx="5773738" cy="2448208"/>
        </p:xfrm>
        <a:graphic>
          <a:graphicData uri="http://schemas.openxmlformats.org/drawingml/2006/table">
            <a:tbl>
              <a:tblPr/>
              <a:tblGrid>
                <a:gridCol w="1967407">
                  <a:extLst>
                    <a:ext uri="{9D8B030D-6E8A-4147-A177-3AD203B41FA5}">
                      <a16:colId xmlns:a16="http://schemas.microsoft.com/office/drawing/2014/main" val="384465736"/>
                    </a:ext>
                  </a:extLst>
                </a:gridCol>
                <a:gridCol w="2181075">
                  <a:extLst>
                    <a:ext uri="{9D8B030D-6E8A-4147-A177-3AD203B41FA5}">
                      <a16:colId xmlns:a16="http://schemas.microsoft.com/office/drawing/2014/main" val="687244680"/>
                    </a:ext>
                  </a:extLst>
                </a:gridCol>
                <a:gridCol w="1625256">
                  <a:extLst>
                    <a:ext uri="{9D8B030D-6E8A-4147-A177-3AD203B41FA5}">
                      <a16:colId xmlns:a16="http://schemas.microsoft.com/office/drawing/2014/main" val="2454849527"/>
                    </a:ext>
                  </a:extLst>
                </a:gridCol>
              </a:tblGrid>
              <a:tr h="538304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Knapsack Weight</a:t>
                      </a:r>
                      <a:endParaRPr lang="en-GB" sz="20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Items in Knapsack</a:t>
                      </a:r>
                      <a:endParaRPr lang="en-GB" sz="20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effectLst/>
                        </a:rPr>
                        <a:t>Total profit</a:t>
                      </a:r>
                      <a:endParaRPr lang="en-GB" sz="20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95668"/>
                  </a:ext>
                </a:extLst>
              </a:tr>
              <a:tr h="315557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60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Ø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4508"/>
                  </a:ext>
                </a:extLst>
              </a:tr>
              <a:tr h="315557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55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effectLst/>
                        </a:rPr>
                        <a:t>I-1</a:t>
                      </a:r>
                      <a:endParaRPr lang="en-GB" sz="18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30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16358"/>
                  </a:ext>
                </a:extLst>
              </a:tr>
              <a:tr h="315557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45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effectLst/>
                        </a:rPr>
                        <a:t>I-1</a:t>
                      </a:r>
                      <a:r>
                        <a:rPr lang="en-GB" sz="1800" dirty="0">
                          <a:effectLst/>
                        </a:rPr>
                        <a:t>, </a:t>
                      </a:r>
                      <a:r>
                        <a:rPr lang="en-GB" sz="1800" dirty="0" smtClean="0">
                          <a:effectLst/>
                        </a:rPr>
                        <a:t>I-2</a:t>
                      </a:r>
                      <a:endParaRPr lang="en-GB" sz="18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70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8135"/>
                  </a:ext>
                </a:extLst>
              </a:tr>
              <a:tr h="538304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20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effectLst/>
                        </a:rPr>
                        <a:t>I-1</a:t>
                      </a:r>
                      <a:r>
                        <a:rPr lang="en-GB" sz="1800" dirty="0">
                          <a:effectLst/>
                        </a:rPr>
                        <a:t>, </a:t>
                      </a:r>
                      <a:r>
                        <a:rPr lang="en-GB" sz="1800" dirty="0" smtClean="0">
                          <a:effectLst/>
                        </a:rPr>
                        <a:t>I-2</a:t>
                      </a:r>
                      <a:r>
                        <a:rPr lang="en-GB" sz="1800" dirty="0">
                          <a:effectLst/>
                        </a:rPr>
                        <a:t>, </a:t>
                      </a:r>
                      <a:r>
                        <a:rPr lang="en-GB" sz="1800" dirty="0" smtClean="0">
                          <a:effectLst/>
                        </a:rPr>
                        <a:t>I-5</a:t>
                      </a:r>
                      <a:endParaRPr lang="en-GB" sz="18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</a:rPr>
                        <a:t>160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84797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3506" y="415119"/>
            <a:ext cx="8169322" cy="7245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6501" rIns="0" bIns="71415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+mn-lt"/>
              </a:rPr>
              <a:t>Start filling the knapsack by putting the items into it one by one.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+mn-lt"/>
              </a:rPr>
              <a:t> 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744" y="3268211"/>
            <a:ext cx="840105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en-US" dirty="0">
                <a:solidFill>
                  <a:srgbClr val="303030"/>
                </a:solidFill>
              </a:rPr>
              <a:t>Now,</a:t>
            </a:r>
            <a:endParaRPr lang="en-US" altLang="en-US" dirty="0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303030"/>
                </a:solidFill>
              </a:rPr>
              <a:t>Knapsack weight left to be filled is 20 kg but item-4 has a weight of 22 kg.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303030"/>
                </a:solidFill>
              </a:rPr>
              <a:t>Since in fractional knapsack problem, even the fraction of any item can be taken.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303030"/>
                </a:solidFill>
              </a:rPr>
              <a:t>So, knapsack will contain the following items-</a:t>
            </a:r>
          </a:p>
          <a:p>
            <a:pPr lvl="4" eaLnBrk="0" hangingPunct="0"/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&lt; I-1 , I-2 , I-5 , (20/22) I4 &gt;</a:t>
            </a:r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  <a:p>
            <a:pPr lvl="0" eaLnBrk="0" hangingPunct="0"/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 </a:t>
            </a:r>
          </a:p>
          <a:p>
            <a:pPr lvl="0" eaLnBrk="0" hangingPunct="0"/>
            <a:r>
              <a:rPr lang="en-US" altLang="en-US" sz="2000" dirty="0">
                <a:solidFill>
                  <a:srgbClr val="303030"/>
                </a:solidFill>
              </a:rPr>
              <a:t>Total </a:t>
            </a:r>
            <a:r>
              <a:rPr lang="en-US" altLang="en-US" sz="2000" dirty="0" smtClean="0">
                <a:solidFill>
                  <a:srgbClr val="303030"/>
                </a:solidFill>
              </a:rPr>
              <a:t>Profit </a:t>
            </a:r>
            <a:r>
              <a:rPr lang="en-US" altLang="en-US" sz="2000" dirty="0">
                <a:solidFill>
                  <a:srgbClr val="303030"/>
                </a:solidFill>
              </a:rPr>
              <a:t>of the knapsack</a:t>
            </a:r>
            <a:endParaRPr lang="en-US" altLang="en-US" sz="2000" dirty="0"/>
          </a:p>
          <a:p>
            <a:pPr lvl="0" eaLnBrk="0" hangingPunct="0"/>
            <a:r>
              <a:rPr lang="en-US" altLang="en-US" sz="2000" dirty="0">
                <a:solidFill>
                  <a:srgbClr val="303030"/>
                </a:solidFill>
              </a:rPr>
              <a:t>= 160 + (</a:t>
            </a:r>
            <a:r>
              <a:rPr lang="en-US" altLang="en-US" sz="2000" dirty="0" smtClean="0">
                <a:solidFill>
                  <a:srgbClr val="303030"/>
                </a:solidFill>
              </a:rPr>
              <a:t>20/22) </a:t>
            </a:r>
            <a:r>
              <a:rPr lang="en-US" altLang="en-US" sz="2000" dirty="0">
                <a:solidFill>
                  <a:srgbClr val="303030"/>
                </a:solidFill>
              </a:rPr>
              <a:t>x 77</a:t>
            </a:r>
            <a:endParaRPr lang="en-US" altLang="en-US" sz="2000" dirty="0"/>
          </a:p>
          <a:p>
            <a:pPr lvl="0" eaLnBrk="0" hangingPunct="0"/>
            <a:r>
              <a:rPr lang="en-US" altLang="en-US" sz="2000" dirty="0">
                <a:solidFill>
                  <a:srgbClr val="303030"/>
                </a:solidFill>
              </a:rPr>
              <a:t>= 160 + 70</a:t>
            </a:r>
            <a:endParaRPr lang="en-US" altLang="en-US" sz="2000" dirty="0"/>
          </a:p>
          <a:p>
            <a:pPr lvl="0" eaLnBrk="0" hangingPunct="0"/>
            <a:r>
              <a:rPr lang="en-US" altLang="en-US" sz="2000" dirty="0">
                <a:solidFill>
                  <a:srgbClr val="303030"/>
                </a:solidFill>
              </a:rPr>
              <a:t>= 230 units</a:t>
            </a:r>
            <a:endParaRPr lang="en-US" alt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072228"/>
              </p:ext>
            </p:extLst>
          </p:nvPr>
        </p:nvGraphicFramePr>
        <p:xfrm>
          <a:off x="6528816" y="4759938"/>
          <a:ext cx="2209800" cy="2026920"/>
        </p:xfrm>
        <a:graphic>
          <a:graphicData uri="http://schemas.openxmlformats.org/drawingml/2006/table">
            <a:tbl>
              <a:tblPr/>
              <a:tblGrid>
                <a:gridCol w="522132">
                  <a:extLst>
                    <a:ext uri="{9D8B030D-6E8A-4147-A177-3AD203B41FA5}">
                      <a16:colId xmlns:a16="http://schemas.microsoft.com/office/drawing/2014/main" val="3538775066"/>
                    </a:ext>
                  </a:extLst>
                </a:gridCol>
                <a:gridCol w="615114">
                  <a:extLst>
                    <a:ext uri="{9D8B030D-6E8A-4147-A177-3AD203B41FA5}">
                      <a16:colId xmlns:a16="http://schemas.microsoft.com/office/drawing/2014/main" val="1781823890"/>
                    </a:ext>
                  </a:extLst>
                </a:gridCol>
                <a:gridCol w="523030">
                  <a:extLst>
                    <a:ext uri="{9D8B030D-6E8A-4147-A177-3AD203B41FA5}">
                      <a16:colId xmlns:a16="http://schemas.microsoft.com/office/drawing/2014/main" val="4166378070"/>
                    </a:ext>
                  </a:extLst>
                </a:gridCol>
                <a:gridCol w="549524">
                  <a:extLst>
                    <a:ext uri="{9D8B030D-6E8A-4147-A177-3AD203B41FA5}">
                      <a16:colId xmlns:a16="http://schemas.microsoft.com/office/drawing/2014/main" val="3147343694"/>
                    </a:ext>
                  </a:extLst>
                </a:gridCol>
              </a:tblGrid>
              <a:tr h="253901"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Items</a:t>
                      </a:r>
                      <a:endParaRPr lang="en-GB" sz="11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Weight</a:t>
                      </a:r>
                      <a:endParaRPr lang="en-GB" sz="11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Value</a:t>
                      </a:r>
                      <a:endParaRPr lang="en-GB" sz="11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>
                          <a:effectLst/>
                        </a:rPr>
                        <a:t>Ratio</a:t>
                      </a:r>
                      <a:endParaRPr lang="en-GB" sz="110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70110"/>
                  </a:ext>
                </a:extLst>
              </a:tr>
              <a:tr h="29870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30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273794"/>
                  </a:ext>
                </a:extLst>
              </a:tr>
              <a:tr h="298706"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10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40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51542"/>
                  </a:ext>
                </a:extLst>
              </a:tr>
              <a:tr h="298706"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15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45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27668"/>
                  </a:ext>
                </a:extLst>
              </a:tr>
              <a:tr h="298706"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22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77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3.5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85023"/>
                  </a:ext>
                </a:extLst>
              </a:tr>
              <a:tr h="298706"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25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90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3.6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6378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6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99634" y="1210055"/>
            <a:ext cx="8157972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602" y="2867406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192"/>
                </a:lnTo>
                <a:lnTo>
                  <a:pt x="4768" y="57383"/>
                </a:lnTo>
                <a:lnTo>
                  <a:pt x="13398" y="68026"/>
                </a:lnTo>
                <a:lnTo>
                  <a:pt x="25327" y="75135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2873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602" y="1143000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355"/>
                </a:lnTo>
                <a:lnTo>
                  <a:pt x="4768" y="57721"/>
                </a:lnTo>
                <a:lnTo>
                  <a:pt x="13398" y="68286"/>
                </a:lnTo>
                <a:lnTo>
                  <a:pt x="25327" y="75227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3185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8556" y="906780"/>
            <a:ext cx="77724" cy="2234946"/>
          </a:xfrm>
          <a:custGeom>
            <a:avLst/>
            <a:gdLst/>
            <a:ahLst/>
            <a:cxnLst/>
            <a:rect l="l" t="t" r="r" b="b"/>
            <a:pathLst>
              <a:path w="77724" h="2234945">
                <a:moveTo>
                  <a:pt x="0" y="38862"/>
                </a:moveTo>
                <a:lnTo>
                  <a:pt x="0" y="2196084"/>
                </a:lnTo>
                <a:lnTo>
                  <a:pt x="24850" y="2232307"/>
                </a:lnTo>
                <a:lnTo>
                  <a:pt x="38862" y="2234946"/>
                </a:lnTo>
                <a:lnTo>
                  <a:pt x="43634" y="2234650"/>
                </a:lnTo>
                <a:lnTo>
                  <a:pt x="57025" y="2230394"/>
                </a:lnTo>
                <a:lnTo>
                  <a:pt x="67847" y="2221870"/>
                </a:lnTo>
                <a:lnTo>
                  <a:pt x="75085" y="2210095"/>
                </a:lnTo>
                <a:lnTo>
                  <a:pt x="77724" y="2196084"/>
                </a:lnTo>
                <a:lnTo>
                  <a:pt x="77724" y="38862"/>
                </a:lnTo>
                <a:lnTo>
                  <a:pt x="52873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103" y="912875"/>
            <a:ext cx="77724" cy="2235708"/>
          </a:xfrm>
          <a:custGeom>
            <a:avLst/>
            <a:gdLst/>
            <a:ahLst/>
            <a:cxnLst/>
            <a:rect l="l" t="t" r="r" b="b"/>
            <a:pathLst>
              <a:path w="77724" h="2235708">
                <a:moveTo>
                  <a:pt x="0" y="38862"/>
                </a:moveTo>
                <a:lnTo>
                  <a:pt x="0" y="2196846"/>
                </a:lnTo>
                <a:lnTo>
                  <a:pt x="24850" y="2233069"/>
                </a:lnTo>
                <a:lnTo>
                  <a:pt x="38862" y="2235708"/>
                </a:lnTo>
                <a:lnTo>
                  <a:pt x="43782" y="2235412"/>
                </a:lnTo>
                <a:lnTo>
                  <a:pt x="57362" y="2231156"/>
                </a:lnTo>
                <a:lnTo>
                  <a:pt x="68110" y="2222632"/>
                </a:lnTo>
                <a:lnTo>
                  <a:pt x="75179" y="2210857"/>
                </a:lnTo>
                <a:lnTo>
                  <a:pt x="77724" y="2196846"/>
                </a:lnTo>
                <a:lnTo>
                  <a:pt x="77724" y="38862"/>
                </a:lnTo>
                <a:lnTo>
                  <a:pt x="53185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0829" y="5783580"/>
            <a:ext cx="3481578" cy="77724"/>
          </a:xfrm>
          <a:custGeom>
            <a:avLst/>
            <a:gdLst/>
            <a:ahLst/>
            <a:cxnLst/>
            <a:rect l="l" t="t" r="r" b="b"/>
            <a:pathLst>
              <a:path w="3481578" h="77724">
                <a:moveTo>
                  <a:pt x="0" y="38862"/>
                </a:moveTo>
                <a:lnTo>
                  <a:pt x="295" y="43634"/>
                </a:lnTo>
                <a:lnTo>
                  <a:pt x="4551" y="57025"/>
                </a:lnTo>
                <a:lnTo>
                  <a:pt x="13075" y="67847"/>
                </a:lnTo>
                <a:lnTo>
                  <a:pt x="24850" y="75085"/>
                </a:lnTo>
                <a:lnTo>
                  <a:pt x="38862" y="77724"/>
                </a:lnTo>
                <a:lnTo>
                  <a:pt x="3442716" y="77723"/>
                </a:lnTo>
                <a:lnTo>
                  <a:pt x="3478939" y="52873"/>
                </a:lnTo>
                <a:lnTo>
                  <a:pt x="3481578" y="38861"/>
                </a:lnTo>
                <a:lnTo>
                  <a:pt x="3481282" y="34089"/>
                </a:lnTo>
                <a:lnTo>
                  <a:pt x="3477026" y="20698"/>
                </a:lnTo>
                <a:lnTo>
                  <a:pt x="3468502" y="9876"/>
                </a:lnTo>
                <a:lnTo>
                  <a:pt x="3456727" y="2638"/>
                </a:lnTo>
                <a:lnTo>
                  <a:pt x="3442716" y="0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0" y="5734050"/>
            <a:ext cx="949451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0802" y="1412747"/>
            <a:ext cx="77724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53203" y="1703070"/>
            <a:ext cx="766953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90"/>
              </a:lnSpc>
              <a:spcBef>
                <a:spcPts val="229"/>
              </a:spcBef>
            </a:pPr>
            <a:r>
              <a:rPr lang="en-US" sz="4000" dirty="0">
                <a:solidFill>
                  <a:srgbClr val="FFFEE9"/>
                </a:solidFill>
                <a:latin typeface="Times New Roman"/>
                <a:cs typeface="Times New Roman"/>
              </a:rPr>
              <a:t>Coin Changing Problem</a:t>
            </a:r>
            <a:endParaRPr lang="en-US" sz="4000" dirty="0">
              <a:solidFill>
                <a:srgbClr val="FFFEE9"/>
              </a:solidFill>
              <a:latin typeface="Times New Roman"/>
              <a:cs typeface="Times New Roman"/>
            </a:endParaRPr>
          </a:p>
        </p:txBody>
      </p:sp>
      <p:pic>
        <p:nvPicPr>
          <p:cNvPr id="6146" name="Picture 2" descr="As Coin Shortage Persists, Some Banks Pay a Bounty for Small Change - GV  Wire - Explore. Explain. Expo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232" y="3136136"/>
            <a:ext cx="4323368" cy="24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5880</TotalTime>
  <Words>787</Words>
  <Application>Microsoft Office PowerPoint</Application>
  <PresentationFormat>On-screen Show (4:3)</PresentationFormat>
  <Paragraphs>212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Arial</vt:lpstr>
      <vt:lpstr>Arimo</vt:lpstr>
      <vt:lpstr>Calibri</vt:lpstr>
      <vt:lpstr>Cambria</vt:lpstr>
      <vt:lpstr>Century Schoolbook</vt:lpstr>
      <vt:lpstr>Lucida Calligraphy</vt:lpstr>
      <vt:lpstr>Lucida Sans Unicode</vt:lpstr>
      <vt:lpstr>Montserrat</vt:lpstr>
      <vt:lpstr>Open Sans</vt:lpstr>
      <vt:lpstr>roboto condensed</vt:lpstr>
      <vt:lpstr>Times New Roman</vt:lpstr>
      <vt:lpstr>Wingdings</vt:lpstr>
      <vt:lpstr>Wingdings 2</vt:lpstr>
      <vt:lpstr>Oriel</vt:lpstr>
      <vt:lpstr>Clip</vt:lpstr>
      <vt:lpstr>Equation</vt:lpstr>
      <vt:lpstr>PowerPoint Presentation</vt:lpstr>
      <vt:lpstr>Task-07 </vt:lpstr>
      <vt:lpstr>PowerPoint Presentation</vt:lpstr>
      <vt:lpstr>The Fractional Knapsack Problem</vt:lpstr>
      <vt:lpstr>Greedy Algorithm for Fractional Knapsack problem</vt:lpstr>
      <vt:lpstr>Example</vt:lpstr>
      <vt:lpstr>Example</vt:lpstr>
      <vt:lpstr>Example</vt:lpstr>
      <vt:lpstr>PowerPoint Presentation</vt:lpstr>
      <vt:lpstr>Coin Changing Problem</vt:lpstr>
      <vt:lpstr>Coin Changing Problem</vt:lpstr>
      <vt:lpstr>Coin Changing Problem</vt:lpstr>
      <vt:lpstr>Coin Changing Problem</vt:lpstr>
      <vt:lpstr>Issue with Greedy Algorithm Approach</vt:lpstr>
      <vt:lpstr>Issue with Greedy Algorithm Approach</vt:lpstr>
      <vt:lpstr>Basics of Greedy Algorithms Related problem List: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Analysis- Introduction</dc:title>
  <dc:creator>Tanjina Helaly</dc:creator>
  <cp:lastModifiedBy>Fahad Ahmed</cp:lastModifiedBy>
  <cp:revision>206</cp:revision>
  <dcterms:created xsi:type="dcterms:W3CDTF">2017-10-07T11:09:41Z</dcterms:created>
  <dcterms:modified xsi:type="dcterms:W3CDTF">2022-02-19T15:04:30Z</dcterms:modified>
</cp:coreProperties>
</file>