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8"/>
  </p:notesMasterIdLst>
  <p:sldIdLst>
    <p:sldId id="334" r:id="rId2"/>
    <p:sldId id="489" r:id="rId3"/>
    <p:sldId id="490" r:id="rId4"/>
    <p:sldId id="499" r:id="rId5"/>
    <p:sldId id="500" r:id="rId6"/>
    <p:sldId id="501" r:id="rId7"/>
    <p:sldId id="502" r:id="rId8"/>
    <p:sldId id="503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11" r:id="rId17"/>
    <p:sldId id="512" r:id="rId18"/>
    <p:sldId id="513" r:id="rId19"/>
    <p:sldId id="514" r:id="rId20"/>
    <p:sldId id="515" r:id="rId21"/>
    <p:sldId id="516" r:id="rId22"/>
    <p:sldId id="517" r:id="rId23"/>
    <p:sldId id="518" r:id="rId24"/>
    <p:sldId id="519" r:id="rId25"/>
    <p:sldId id="520" r:id="rId26"/>
    <p:sldId id="521" r:id="rId27"/>
    <p:sldId id="522" r:id="rId28"/>
    <p:sldId id="523" r:id="rId29"/>
    <p:sldId id="524" r:id="rId30"/>
    <p:sldId id="525" r:id="rId31"/>
    <p:sldId id="526" r:id="rId32"/>
    <p:sldId id="527" r:id="rId33"/>
    <p:sldId id="528" r:id="rId34"/>
    <p:sldId id="529" r:id="rId35"/>
    <p:sldId id="530" r:id="rId36"/>
    <p:sldId id="531" r:id="rId37"/>
    <p:sldId id="532" r:id="rId38"/>
    <p:sldId id="533" r:id="rId39"/>
    <p:sldId id="534" r:id="rId40"/>
    <p:sldId id="535" r:id="rId41"/>
    <p:sldId id="536" r:id="rId42"/>
    <p:sldId id="537" r:id="rId43"/>
    <p:sldId id="538" r:id="rId44"/>
    <p:sldId id="539" r:id="rId45"/>
    <p:sldId id="540" r:id="rId46"/>
    <p:sldId id="541" r:id="rId47"/>
    <p:sldId id="542" r:id="rId48"/>
    <p:sldId id="543" r:id="rId49"/>
    <p:sldId id="545" r:id="rId50"/>
    <p:sldId id="546" r:id="rId51"/>
    <p:sldId id="547" r:id="rId52"/>
    <p:sldId id="548" r:id="rId53"/>
    <p:sldId id="549" r:id="rId54"/>
    <p:sldId id="550" r:id="rId55"/>
    <p:sldId id="551" r:id="rId56"/>
    <p:sldId id="552" r:id="rId57"/>
    <p:sldId id="553" r:id="rId58"/>
    <p:sldId id="563" r:id="rId59"/>
    <p:sldId id="555" r:id="rId60"/>
    <p:sldId id="556" r:id="rId61"/>
    <p:sldId id="557" r:id="rId62"/>
    <p:sldId id="558" r:id="rId63"/>
    <p:sldId id="559" r:id="rId64"/>
    <p:sldId id="560" r:id="rId65"/>
    <p:sldId id="564" r:id="rId66"/>
    <p:sldId id="565" r:id="rId67"/>
    <p:sldId id="566" r:id="rId68"/>
    <p:sldId id="567" r:id="rId69"/>
    <p:sldId id="568" r:id="rId70"/>
    <p:sldId id="569" r:id="rId71"/>
    <p:sldId id="570" r:id="rId72"/>
    <p:sldId id="571" r:id="rId73"/>
    <p:sldId id="572" r:id="rId74"/>
    <p:sldId id="573" r:id="rId75"/>
    <p:sldId id="574" r:id="rId76"/>
    <p:sldId id="576" r:id="rId77"/>
    <p:sldId id="577" r:id="rId78"/>
    <p:sldId id="578" r:id="rId79"/>
    <p:sldId id="579" r:id="rId80"/>
    <p:sldId id="580" r:id="rId81"/>
    <p:sldId id="581" r:id="rId82"/>
    <p:sldId id="582" r:id="rId83"/>
    <p:sldId id="583" r:id="rId84"/>
    <p:sldId id="561" r:id="rId85"/>
    <p:sldId id="562" r:id="rId86"/>
    <p:sldId id="386" r:id="rId8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24" autoAdjust="0"/>
    <p:restoredTop sz="95110" autoAdjust="0"/>
  </p:normalViewPr>
  <p:slideViewPr>
    <p:cSldViewPr>
      <p:cViewPr varScale="1">
        <p:scale>
          <a:sx n="71" d="100"/>
          <a:sy n="71" d="100"/>
        </p:scale>
        <p:origin x="-16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0-09-16T15:51:57.6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8376 9964 12 0,'0'0'91'16,"0"0"-14"-16,0 0-14 0,0 0-7 16,0 0-7-16,0 4-4 0,0-4-1 15,0 0-1-15,0 0 2 0,0 0 4 16,0 0 4-16,0 0 2 0,0 0 0 16,0 0 0-16,0 0-6 0,0 0-5 15,0 0-7-15,0 0-4 0,0 0-2 16,0 0-6-16,0 0-3 0,0 0-3 15,0 0-2-15,0 0-1 0,0 0-8 16,0 0 5-16,0 0 2 0,0 0 4 0,0 0 1 16,0 0 2-16,0 0 6 15,0 0-6-15,0 0-1 0,0 0-5 0,0 0-3 16,0 0-4-16,0 0-3 0,0 0-1 16,0 0-1-16,0 0-1 0,0 0-1 15,0 4 2-15,-6-4 1 0,6 3 0 16,0 1 0-16,0-4 1 0,0 3 3 0,0-3 0 15,0 5 2-15,0-5-4 0,0 3 1 16,0-3-1-16,-7 4-7 0,7-4 1 16,0 3 2-16,0 1 1 0,0-1-1 15,0-3 1-15,7 4 4 0,-7 0-1 16,0-4-2-16,0 3-1 0,0 1-1 16,0 1 2-16,0-3 2 0,0 3 4 15,0-2 0-15,0 0 0 0,0 1 0 16,0 0 0-16,0 2-4 0,0-1-1 15,0-2-1-15,-7 1-1 0,7 1 1 0,0 1 1 16,0-2-1-16,0 3-1 0,0-4-1 16,0 2 1-16,-7 2-2 0,7-3 0 15,0-1 1-15,0 1 1 0,-6 0 0 16,6-1-1-16,0 1 0 0,0 3-1 16,-8-4 1-16,8 2 0 0,-5-2-2 15,5 1 0-15,-6-1 3 0,6 1 0 0,0 0-2 16,-8-1 0-16,8 1 0 0,0 0 0 15,-7 4-2-15,2-6 0 0,5 3 2 16,-6 2-1-16,6-3 1 0,-7-1 0 16,7 1 1-16,-7 0 0 0,1-1-2 15,6 0 3-15,-7 1-1 0,7 4-1 16,-6-4-1-16,0-1-1 0,6 1 0 16,-8 3-3-16,8-3 2 0,-6-1 0 0,0 5 1 15,6-5 2-15,-6 2 1 16,-2-2 2-16,2 0 3 0,6 1-1 0,-6 0 2 15,-1-1-1-15,7 0 0 0,-6 2-1 16,-1 2 0-16,0-2-1 0,1-3 0 16,0 5 1-16,0-3 0 0,-2 3 2 15,2-2 2-15,0-3 0 0,6 3 3 16,-7 2-2-16,0-3-1 0,1 0-1 16,6-1-2-16,-7-3 1 0,1 7-4 0,6-3-2 15,-6-1-1-15,-1 2 0 0,-1-2 0 16,3 1-1-16,5-1 1 0,-6 1 2 15,-1 0 1-15,-1-1 0 0,8 1-1 16,-5 0-1-16,-2 3 0 0,1-4-1 16,-2 2 1-16,3 2 0 0,-2-4-1 0,1 1 2 15,-1 3 1-15,0-7 1 16,1 4 2-16,0-1 0 0,-1 1 0 0,1 1 9 16,-1-5-3-16,1 2-2 0,6 3 2 15,-7-5 1-15,1 0 5 0,0 3-6 16,-2-3 5-16,2 0 3 0,6 0-1 15,-6 0-5-15,-1 0-1 0,1 0-6 16,-1 0-2-16,1 0-2 0,-1 0-3 16,1 0 1-16,-1-3 0 0,0 3-1 15,1 0 2-15,6 0 1 0,-6 0 0 0,-1-5 1 16,7 5 1-16,-7 0-1 16,1-2-2-16,-1 2-1 0,7-5-1 0,-6 5 0 15,0-4-2-15,-1 4 0 0,0-3 0 16,1 3 0-16,-1-4 0 0,0 4 0 15,1-4 1-15,0 4 1 0,-1-3 1 16,1-1 2-16,-1 4-1 0,1-3 2 16,-1-1 1-16,-5 4 1 0,4-3 2 15,-4-2 6-15,5 2 6 0,1 3 3 0,-7-4 8 16,6 1 1-16,1-1 0 0,-1 4-4 16,0-4-2-16,1 1-7 0,0-1-3 15,-1 0-5-15,7 4-3 0,-7-3-3 16,1-1-1-16,0 4-3 0,6-3-4 15,-7-2 1-15,1 5-1 0,-1-3 1 16,0-1-1-16,1 4 1 0,0-3 0 16,-2-1-1-16,2 1 0 0,-6 3 0 0,-2-4-1 15,8 0 2-15,-7 4 2 0,-1-4 5 16,2 1 6-16,-1 3 5 0,0-5 7 16,6 3 4-16,-5-3 4 0,4 5 3 15,2-3 0-15,0-1-4 0,0 4-3 16,-2-4-5-16,2 1-7 0,0 3-6 15,6-4-3-15,-7 4-2 0,7-2-1 16,-6 2 0-16,-1-5-1 0,7 1 2 16,-7 4 0-16,7-3 1 0,-6 3 3 0,0-5 4 15,6 5 5-15,-7-3 3 0,7 3 1 16,0-3 1-16,-7 3-2 0,7-4-1 16,0 0-3-16,-6 4-3 0,6-3-4 15,0 3-3-15,0-3-1 0,-6 3-2 16,6-5-1-16,0 2-1 0,0-1-1 15,0 0 0-15,-7 1 0 0,7-1-1 16,0 0-1-16,-7-3 1 0,7 4-1 0,0-4-1 16,-6 2 1-16,6 1-1 0,-7-2 0 15,7-2-2-15,0 5 4 0,-6-5 0 16,6 0-1-16,-6 6 1 0,6-6-1 16,-8 4 0-16,8-3-4 0,-6 3 1 15,6-3 2-15,-6 3 0 0,0-4-1 16,6 5 1-16,-7-4 1 0,7 3 0 0,-7 1-1 15,1-5 1-15,6 5 0 0,-7-1 0 16,7 0 0-16,-6 1 0 0,6-5-1 16,0 5 0-16,-6-1 0 0,6 0 1 15,-8 4-1-15,8-3 1 0,0 0 0 16,-6-2 0-16,6 1 0 0,0 1 0 16,0 3 0-16,-6-5-1 0,6 3 0 15,0 2 1-15,0-4 0 0,-6 0 0 0,6 4 1 16,0-4-1-16,0 4 0 0,0-3 0 15,-8 0 0-15,8 3-1 0,0 0 1 16,0-5 0-16,0 5 0 0,-6-2 0 16,6-3 0-16,0 5 0 0,0-4 0 15,0 1-1-15,-6 3 0 0,6-4 1 16,0 0 0-16,0 4 0 0,0-3 0 0,-7 3 0 16,7-4 0-16,0 4-1 15,0 0 0-15,0-3-1 0,0 3 0 0,0 0 1 16,0 0-1-16,0 0 0 0,0 0 0 15,0 0 1-15,0 0 0 0,0 0 0 16,0 0 0-16,0 0 0 0,0 0 0 16,0 0 0-16,0 0 0 0,0 0 0 15,0 0 1-15,0 0 0 0,0 0 0 16,0 0 0-16,0 0 0 0,0 0-1 16,0 0 0-16,0 0 1 0,0 0 0 0,0 0 0 15,0 0 0-15,0 0 0 0,0 0 0 16,0 0 0-16,0 0 0 0,0 0-1 15,0 0 1-15,0 0 0 0,0 0 0 16,0 0-1-16,0 0 0 0,0 0-1 16,0 0 0-16,0 0-1 0,0 3 0 15,0 1 2-15,0-1 0 0,0 1 0 16,0 0 0-16,0 3 0 0,0 0 0 16,0 1 1-16,0-1 0 0,0 1 0 0,0 2 0 15,0-1 0-15,0-3 0 0,0 2 0 16,0 3 1-16,0-4 0 0,0 4-1 15,0 0 1-15,0-1 0 0,7-2 0 16,-7 3-1-16,0 0 0 0,0-4 0 16,0 0 0-16,0 1 1 0,6 0-1 15,-6-5 0-15,0 5 1 0,0-5 1 16,0 0-1-16,0 1 0 0,0-4 0 0,6 5 0 16,-6-2 0-16,0-3 0 0,0 0 0 15,0 4 0-15,0-4 1 0,0 0 0 16,0 0-1-16,0 0 2 0,0 0 0 15,0 0 0-15,0 0 1 0,0 0 0 16,0 0 1-16,0 0 1 0,0 0-2 16,0 0 0-16,0 0 0 0,0-4-2 15,0 4 0-15,0-3-1 0,-6 3 1 16,6-5 0-16,0 5-1 0,0-4-1 16,0 1 1-16,0 3-1 0,0-3 1 0,0-1 0 15,-6-3-1-15,6 3 0 0,0 0 0 16,0-4-1-16,-7 6-2 0,7-6 1 15,0 0 1-15,0 1-1 0,-6 0-1 16,6 0-3-16,0-5-1 0,0 5-3 16,-7 0-2-16,7-4 0 0,0 4 0 15,0-1 2-15,0 1 2 0,0 0 8 0,-7-1-1 16,7 4-2-16,0-4 2 0,0 2 0 16,0 2 0-16,0-3-7 0,0-1 3 15,0 1 3-15,0 3 0 0,0 1 1 16,0-1-2-16,0 0 1 0,0 1 0 15,0 3 0-15,0-4 0 0,0 4-2 16,0 0 1-16,0 0 0 0,0-3 1 16,0 3 0-16,0 0-1 0,0 0 3 0,0 0 0 15,0 0-1-15,0 0 1 0,0 0 0 16,0 0 1-16,0 0 0 0,0 0 0 16,0 0 0-16,0 0-1 0,0 0-1 15,0 0 0-15,0 0 0 0,0 0-1 16,0 0-1-16,0 0-2 0,7 0-1 15,-7 0 1-15,0 0-1 0,0 0 1 0,0 0 1 16,0 3 2-16,0-3 1 0,7 4-1 16,-7-4 1-16,0 3 0 0,6-3-1 15,-6 0 0-15,0 4 1 0,7-4 0 16,-1 4 1-16,-6-4-1 0,6 3 1 16,2-3 1-16,-2 0-1 0,0 4 0 15,-6-4 0-15,6 0 1 0,2 0-1 16,-2 0 1-16,0 0-1 0,7 0 0 15,-6 0 0-15,0 0 0 0,5 0 0 16,-6 0-1-16,2 0 1 0,4-4 0 0,-5 4 0 16,-1 0 0-16,8-3-1 0,-8 3 0 15,0 0 0-15,1-4 0 0,-7 4 0 16,7 0 2-16,-1 0 0 0,-6 0-1 16,6 0 0-16,-6 0-1 0,0 0 1 15,7 0-3-15,-7 0 2 0,0 0 1 16,7 4 1-16,-7-4-1 0,0 0 0 0,6 0 0 15,-6 0 0-15,0 0-2 0,7 3 2 16,-7-3 0-16,6 0 0 0,-6 0 0 16,0 0 0-16,6 4 0 0,-6-4 0 15,0 0 0-15,8 0 0 0,-8 0 0 16,0 0 0-16,0 0 0 0,0 0 0 16,0 0 1-16,0 0-1 0,0 0 1 0,0 0 0 15,0 0 0-15,0 0-1 16,0 0 0-16,0 0 0 0,0 0 0 0,0 0 0 15,0 0 0-15,0 5 0 0,0-5 0 16,0 0-2-16,0 0 0 0,0 0 0 16,0 2-1-16,-8-2 1 0,8 5 0 15,-6-2 2-15,0 0 0 0,6 1 0 16,-7 4-1-16,1-6 1 0,-1 3-1 16,0 2 0-16,1-2 2 0,0 1 0 0,-1-2 0 15,7 0 1-15,-7-1 0 0,1 0-2 16,6 2 0-16,-6 2 0 0,6-3 0 15,-7-1 0-15,7 1 1 0,-7 0 0 16,7-1-1-16,-6-3-1 0,6 4 0 0,0-1 1 16,-7 1-1-16,7 4 0 15,-6-5 1-15,0 1 1 0,6 3 0 0,-8-3-1 16,2 3 1-16,6-3 0 0,-6 4-1 16,0-6-6-16,6 3 2 0,0-2 2 15,-7 1 1-15,7 0 0 0,0-1 0 16,0-3 7-16,-7 4-3 0,7-4-1 15,0 4-2-15,0-4 0 0,0 3 1 16,0-3 0-16,0 3 0 0,0-3 0 16,0 4 0-16,0-4-2 0,0 0 0 0,0 0 1 15,0 0 0-15,0 0 0 0,0 0 4 16,0 0 1-16,0 0-2 0,0 0-1 16,0 0-2-16,0 0 2 0,0 0-4 15,0 0 2-15,0 0 0 0,0 0 0 16,0 0 0-16,0 0 1 0,0 0 0 15,0 0 0-15,0 0 2 0,0 0-1 16,0 0 0-16,0 0-1 0,0 0 0 0,0 0-5 16,0 0-10-16,0 0-12 0,0 0-14 15,0 0-13-15,0 0-21 0,0 0-25 16,0 0-26-16,7 0-36 0,0-4-53 16,-1 1-131-16,0 0-58 0,0-5-13 15,2 5 15-15,-2-8 35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0-09-16T15:53:57.5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9375 9964 12 0,'0'0'91'16,"0"0"-14"-16,0 0-14 0,0 0-7 16,0 0-7-16,0 4-4 0,0-4-1 15,0 0-1-15,0 0 2 0,0 0 4 16,0 0 4-16,0 0 2 0,0 0 0 16,0 0 0-16,0 0-6 0,0 0-5 15,0 0-7-15,0 0-4 0,0 0-2 16,0 0-6-16,0 0-3 0,0 0-3 15,0 0-2-15,0 0-1 0,0 0-8 16,0 0 5-16,0 0 2 0,0 0 4 0,0 0 1 16,0 0 2-16,0 0 6 15,0 0-6-15,0 0-1 0,0 0-5 0,0 0-3 16,0 0-4-16,0 0-3 0,0 0-1 16,0 0-1-16,0 0-1 0,0 0-1 15,0 4 2-15,-11-4 1 0,11 3 0 16,0 1 0-16,0-4 1 0,0 3 3 0,0-3 0 15,0 5 2-15,0-5-4 0,0 3 1 16,0-3-1-16,-13 4-7 0,13-4 1 16,0 3 2-16,0 1 1 0,0-1-1 15,0-3 1-15,13 4 4 0,-13 0-1 16,0-4-2-16,0 3-1 0,0 1-1 16,0 1 2-16,0-3 2 0,0 3 4 15,0-2 0-15,0 0 0 0,0 1 0 16,0 0 0-16,0 2-4 0,0-1-1 15,0-2-1-15,-13 1-1 0,13 1 1 0,0 1 1 16,0-2-1-16,0 3-1 0,0-4-1 16,0 2 1-16,-12 2-2 0,12-3 0 15,0-1 1-15,0 1 1 0,-11 0 0 16,11-1-1-16,0 1 0 0,0 3-1 16,-15-4 1-16,15 2 0 0,-9-2-2 15,9 1 0-15,-11-1 3 0,11 1 0 0,0 0-2 16,-15-1 0-16,15 1 0 0,0 0 0 15,-13 4-2-15,4-6 0 0,9 3 2 16,-11 2-1-16,11-3 1 0,-13-1 0 16,13 1 1-16,-13 0 0 0,2-1-2 15,11 0 3-15,-12 1-1 0,12 4-1 16,-11-4-1-16,0-1-1 0,11 1 0 16,-15 3-3-16,15-3 2 0,-11-1 0 0,0 5 1 15,11-5 2-15,-11 2 1 16,-4-2 2-16,4 0 3 0,11 1-1 0,-11 0 2 15,-2-1-1-15,13 0 0 0,-11 2-1 16,-1 2 0-16,-1-2-1 0,2-3 0 16,0 5 1-16,0-3 0 0,-4 3 2 15,4-2 2-15,0-3 0 0,11 3 3 16,-13 2-2-16,0-3-1 0,2 0-1 16,11-1-2-16,-12-3 1 0,1 7-4 0,11-3-2 15,-11-1-1-15,-2 2 0 0,-2-2 0 16,6 1-1-16,9-1 1 0,-11 1 2 15,-2 0 1-15,-2-1 0 0,15 1-1 16,-9 0-1-16,-4 3 0 0,2-4-1 16,-3 2 1-16,5 2 0 0,-4-4-1 0,2 1 2 15,-2 3 1-15,0-7 1 16,2 4 2-16,0-1 0 0,-2 1 0 0,2 1 9 16,-2-5-3-16,2 2-2 0,11 3 2 15,-12-5 1-15,1 0 5 0,0 3-6 16,-4-3 5-16,4 0 3 0,11 0-1 15,-11 0-5-15,-2 0-1 0,2 0-6 16,-2 0-2-16,2 0-2 0,-2 0-3 16,2 0 1-16,-1-3 0 0,-1 3-1 15,2 0 2-15,11 0 1 0,-11 0 0 0,-2-5 1 16,13 5 1-16,-13 0-1 16,2-2-2-16,-2 2-1 0,13-5-1 0,-11 5 0 15,0-4-2-15,-2 4 0 0,1-3 0 16,1 3 0-16,-2-4 0 0,0 4 0 15,2-4 1-15,0 4 1 0,-2-3 1 16,2-1 2-16,-2 4-1 0,2-3 2 16,-2-1 1-16,-9 4 1 0,8-3 2 15,-8-2 6-15,9 2 6 0,2 3 3 0,-13-4 8 16,11 1 1-16,2-1 0 0,-2 4-4 16,1-4-2-16,1 1-7 0,0-1-3 15,-2 0-5-15,13 4-3 0,-13-3-3 16,2-1-1-16,0 4-3 0,11-3-4 15,-13-2 1-15,2 5-1 0,-2-3 1 16,0-1-1-16,2 4 1 0,0-3 0 16,-3-1-1-16,3 1 0 0,-11 3 0 0,-4-4-1 15,15 0 2-15,-13 4 2 0,-1-4 5 16,3 1 6-16,-2 3 5 0,0-5 7 16,11 3 4-16,-9-3 4 0,7 5 3 15,4-3 0-15,0-1-4 0,0 4-3 16,-3-4-5-16,3 1-7 0,0 3-6 15,11-4-3-15,-13 4-2 0,13-2-1 16,-11 2 0-16,-2-5-1 0,13 1 2 16,-13 4 0-16,13-3 1 0,-11 3 3 0,0-5 4 15,11 5 5-15,-13-3 3 0,13 3 1 16,0-3 1-16,-12 3-2 0,12-4-1 16,0 0-3-16,-11 4-3 0,11-3-4 15,0 3-3-15,0-3-1 0,-11 3-2 16,11-5-1-16,0 2-1 0,0-1-1 15,0 0 0-15,-13 1 0 0,13-1-1 16,0 0-1-16,-13-3 1 0,13 4-1 0,0-4-1 16,-11 2 1-16,11 1-1 0,-13-2 0 15,13-2-2-15,0 5 4 0,-11-5 0 16,11 0-1-16,-11 6 1 0,11-6-1 16,-15 4 0-16,15-3-4 0,-11 3 1 15,11-3 2-15,-11 3 0 0,0-4-1 16,11 5 1-16,-12-4 1 0,12 3 0 0,-13 1-1 15,2-5 1-15,11 5 0 0,-13-1 0 16,13 0 0-16,-11 1 0 0,11-5-1 16,0 5 0-16,-11-1 0 0,11 0 1 15,-15 4-1-15,15-3 1 0,0 0 0 16,-11-2 0-16,11 1 0 0,0 1 0 16,0 3 0-16,-11-5-1 0,11 3 0 15,0 2 1-15,0-4 0 0,-11 0 0 0,11 4 1 16,0-4-1-16,0 4 0 0,0-3 0 15,-14 0 0-15,14 3-1 0,0 0 1 16,0-5 0-16,0 5 0 0,-11-2 0 16,11-3 0-16,0 5 0 0,0-4 0 15,0 1-1-15,-11 3 0 0,11-4 1 16,0 0 0-16,0 4 0 0,0-3 0 0,-13 3 0 16,13-4 0-16,0 4-1 15,0 0 0-15,0-3-1 0,0 3 0 0,0 0 1 16,0 0-1-16,0 0 0 0,0 0 0 15,0 0 1-15,0 0 0 0,0 0 0 16,0 0 0-16,0 0 0 0,0 0 0 16,0 0 0-16,0 0 0 0,0 0 0 15,0 0 1-15,0 0 0 0,0 0 0 16,0 0 0-16,0 0 0 0,0 0-1 16,0 0 0-16,0 0 1 0,0 0 0 0,0 0 0 15,0 0 0-15,0 0 0 0,0 0 0 16,0 0 0-16,0 0 0 0,0 0-1 15,0 0 1-15,0 0 0 0,0 0 0 16,0 0-1-16,0 0 0 0,0 0-1 16,0 0 0-16,0 0-1 0,0 3 0 15,0 1 2-15,0-1 0 0,0 1 0 16,0 0 0-16,0 3 0 0,0 0 0 16,0 1 1-16,0-1 0 0,0 1 0 0,0 2 0 15,0-1 0-15,0-3 0 0,0 2 0 16,0 3 1-16,0-4 0 0,0 4-1 15,0 0 1-15,0-1 0 0,13-2 0 16,-13 3-1-16,0 0 0 0,0-4 0 16,0 0 0-16,0 1 1 0,11 0-1 15,-11-5 0-15,0 5 1 0,0-5 1 16,0 0-1-16,0 1 0 0,0-4 0 0,11 5 0 16,-11-2 0-16,0-3 0 0,0 0 0 15,0 4 0-15,0-4 1 0,0 0 0 16,0 0-1-16,0 0 2 0,0 0 0 15,0 0 0-15,0 0 1 0,0 0 0 16,0 0 1-16,0 0 1 0,0 0-2 16,0 0 0-16,0 0 0 0,0-4-2 15,0 4 0-15,0-3-1 0,-11 3 1 16,11-5 0-16,0 5-1 0,0-4-1 16,0 1 1-16,0 3-1 0,0-3 1 0,0-1 0 15,-11-3-1-15,11 3 0 0,0 0 0 16,0-4-1-16,-13 6-2 0,13-6 1 15,0 0 1-15,0 1-1 0,-11 0-1 16,11 0-3-16,0-5-1 0,0 5-3 16,-13 0-2-16,13-4 0 0,0 4 0 15,0-1 2-15,0 1 2 0,0 0 8 0,-13-1-1 16,13 4-2-16,0-4 2 0,0 2 0 16,0 2 0-16,0-3-7 0,0-1 3 15,0 1 3-15,0 3 0 0,0 1 1 16,0-1-2-16,0 0 1 0,0 1 0 15,0 3 0-15,0-4 0 0,0 4-2 16,0 0 1-16,0 0 0 0,0-3 1 16,0 3 0-16,0 0-1 0,0 0 3 0,0 0 0 15,0 0-1-15,0 0 1 0,0 0 0 16,0 0 1-16,0 0 0 0,0 0 0 16,0 0 0-16,0 0-1 0,0 0-1 15,0 0 0-15,0 0 0 0,0 0-1 16,0 0-1-16,0 0-2 0,13 0-1 15,-13 0 1-15,0 0-1 0,0 0 1 0,0 0 1 16,0 3 2-16,0-3 1 0,13 4-1 16,-13-4 1-16,0 3 0 0,11-3-1 15,-11 0 0-15,0 4 1 0,13-4 0 16,-2 4 1-16,-11-4-1 0,11 3 1 16,3-3 1-16,-3 0-1 0,0 4 0 15,-11-4 0-15,11 0 1 0,4 0-1 16,-4 0 1-16,0 0-1 0,13 0 0 15,-11 0 0-15,-1 0 0 0,10 0 0 16,-11 0-1-16,4 0 1 0,7-4 0 0,-9 4 0 16,-2 0 0-16,15-3-1 0,-15 3 0 15,0 0 0-15,1-4 0 0,-12 4 0 16,13 0 2-16,-2 0 0 0,-11 0-1 16,11 0 0-16,-11 0-1 0,0 0 1 15,13 0-3-15,-13 0 2 0,0 0 1 16,13 4 1-16,-13-4-1 0,0 0 0 0,11 0 0 15,-11 0 0-15,0 0-2 0,13 3 2 16,-13-3 0-16,11 0 0 0,-11 0 0 16,0 0 0-16,11 4 0 0,-11-4 0 15,0 0 0-15,14 0 0 0,-14 0 0 16,0 0 0-16,0 0 0 0,0 0 0 16,0 0 1-16,0 0-1 0,0 0 1 0,0 0 0 15,0 0 0-15,0 0-1 16,0 0 0-16,0 0 0 0,0 0 0 0,0 0 0 15,0 0 0-15,0 5 0 0,0-5 0 16,0 0-2-16,0 0 0 0,0 0 0 16,0 2-1-16,-14-2 1 0,14 5 0 15,-11-2 2-15,0 0 0 0,11 1 0 16,-13 4-1-16,2-6 1 0,-2 3-1 16,0 2 0-16,2-2 2 0,0 1 0 0,-2-2 0 15,13 0 1-15,-12-1 0 0,1 0-2 16,11 2 0-16,-11 2 0 0,11-3 0 15,-13-1 0-15,13 1 1 0,-13 0 0 16,13-1-1-16,-11-3-1 0,11 4 0 0,0-1 1 16,-13 1-1-16,13 4 0 15,-11-5 1-15,0 1 1 0,11 3 0 0,-15-3-1 16,4 3 1-16,11-3 0 0,-11 4-1 16,0-6-6-16,11 3 2 0,0-2 2 15,-12 1 1-15,12 0 0 0,0-1 0 16,0-3 7-16,-13 4-3 0,13-4-1 15,0 4-2-15,0-4 0 0,0 3 1 16,0-3 0-16,0 3 0 0,0-3 0 16,0 4 0-16,0-4-2 0,0 0 0 0,0 0 1 15,0 0 0-15,0 0 0 0,0 0 4 16,0 0 1-16,0 0-2 0,0 0-1 16,0 0-2-16,0 0 2 0,0 0-4 15,0 0 2-15,0 0 0 0,0 0 0 16,0 0 0-16,0 0 1 0,0 0 0 15,0 0 0-15,0 0 2 0,0 0-1 16,0 0 0-16,0 0-1 0,0 0 0 0,0 0-5 16,0 0-10-16,0 0-12 0,0 0-14 15,0 0-13-15,0 0-21 0,0 0-25 16,0 0-26-16,13 0-36 0,-1-4-53 16,-1 1-131-16,0 0-58 0,0-5-13 15,4 5 15-15,-4-8 35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0-09-16T15:56:20.4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9375 9964 12 0,'0'0'91'16,"0"0"-14"-16,0 0-14 0,0 0-7 16,0 0-7-16,0 4-4 0,0-4-1 15,0 0-1-15,0 0 2 0,0 0 4 16,0 0 4-16,0 0 2 0,0 0 0 16,0 0 0-16,0 0-6 0,0 0-5 15,0 0-7-15,0 0-4 0,0 0-2 16,0 0-6-16,0 0-3 0,0 0-3 15,0 0-2-15,0 0-1 0,0 0-8 16,0 0 5-16,0 0 2 0,0 0 4 0,0 0 1 16,0 0 2-16,0 0 6 15,0 0-6-15,0 0-1 0,0 0-5 0,0 0-3 16,0 0-4-16,0 0-3 0,0 0-1 16,0 0-1-16,0 0-1 0,0 0-1 15,0 4 2-15,-11-4 1 0,11 3 0 16,0 1 0-16,0-4 1 0,0 3 3 0,0-3 0 15,0 5 2-15,0-5-4 0,0 3 1 16,0-3-1-16,-13 4-7 0,13-4 1 16,0 3 2-16,0 1 1 0,0-1-1 15,0-3 1-15,13 4 4 0,-13 0-1 16,0-4-2-16,0 3-1 0,0 1-1 16,0 1 2-16,0-3 2 0,0 3 4 15,0-2 0-15,0 0 0 0,0 1 0 16,0 0 0-16,0 2-4 0,0-1-1 15,0-2-1-15,-13 1-1 0,13 1 1 0,0 1 1 16,0-2-1-16,0 3-1 0,0-4-1 16,0 2 1-16,-12 2-2 0,12-3 0 15,0-1 1-15,0 1 1 0,-11 0 0 16,11-1-1-16,0 1 0 0,0 3-1 16,-15-4 1-16,15 2 0 0,-9-2-2 15,9 1 0-15,-11-1 3 0,11 1 0 0,0 0-2 16,-15-1 0-16,15 1 0 0,0 0 0 15,-13 4-2-15,4-6 0 0,9 3 2 16,-11 2-1-16,11-3 1 0,-13-1 0 16,13 1 1-16,-13 0 0 0,2-1-2 15,11 0 3-15,-12 1-1 0,12 4-1 16,-11-4-1-16,0-1-1 0,11 1 0 16,-15 3-3-16,15-3 2 0,-11-1 0 0,0 5 1 15,11-5 2-15,-11 2 1 16,-4-2 2-16,4 0 3 0,11 1-1 0,-11 0 2 15,-2-1-1-15,13 0 0 0,-11 2-1 16,-1 2 0-16,-1-2-1 0,2-3 0 16,0 5 1-16,0-3 0 0,-4 3 2 15,4-2 2-15,0-3 0 0,11 3 3 16,-13 2-2-16,0-3-1 0,2 0-1 16,11-1-2-16,-12-3 1 0,1 7-4 0,11-3-2 15,-11-1-1-15,-2 2 0 0,-2-2 0 16,6 1-1-16,9-1 1 0,-11 1 2 15,-2 0 1-15,-2-1 0 0,15 1-1 16,-9 0-1-16,-4 3 0 0,2-4-1 16,-3 2 1-16,5 2 0 0,-4-4-1 0,2 1 2 15,-2 3 1-15,0-7 1 16,2 4 2-16,0-1 0 0,-2 1 0 0,2 1 9 16,-2-5-3-16,2 2-2 0,11 3 2 15,-12-5 1-15,1 0 5 0,0 3-6 16,-4-3 5-16,4 0 3 0,11 0-1 15,-11 0-5-15,-2 0-1 0,2 0-6 16,-2 0-2-16,2 0-2 0,-2 0-3 16,2 0 1-16,-1-3 0 0,-1 3-1 15,2 0 2-15,11 0 1 0,-11 0 0 0,-2-5 1 16,13 5 1-16,-13 0-1 16,2-2-2-16,-2 2-1 0,13-5-1 0,-11 5 0 15,0-4-2-15,-2 4 0 0,1-3 0 16,1 3 0-16,-2-4 0 0,0 4 0 15,2-4 1-15,0 4 1 0,-2-3 1 16,2-1 2-16,-2 4-1 0,2-3 2 16,-2-1 1-16,-9 4 1 0,8-3 2 15,-8-2 6-15,9 2 6 0,2 3 3 0,-13-4 8 16,11 1 1-16,2-1 0 0,-2 4-4 16,1-4-2-16,1 1-7 0,0-1-3 15,-2 0-5-15,13 4-3 0,-13-3-3 16,2-1-1-16,0 4-3 0,11-3-4 15,-13-2 1-15,2 5-1 0,-2-3 1 16,0-1-1-16,2 4 1 0,0-3 0 16,-3-1-1-16,3 1 0 0,-11 3 0 0,-4-4-1 15,15 0 2-15,-13 4 2 0,-1-4 5 16,3 1 6-16,-2 3 5 0,0-5 7 16,11 3 4-16,-9-3 4 0,7 5 3 15,4-3 0-15,0-1-4 0,0 4-3 16,-3-4-5-16,3 1-7 0,0 3-6 15,11-4-3-15,-13 4-2 0,13-2-1 16,-11 2 0-16,-2-5-1 0,13 1 2 16,-13 4 0-16,13-3 1 0,-11 3 3 0,0-5 4 15,11 5 5-15,-13-3 3 0,13 3 1 16,0-3 1-16,-12 3-2 0,12-4-1 16,0 0-3-16,-11 4-3 0,11-3-4 15,0 3-3-15,0-3-1 0,-11 3-2 16,11-5-1-16,0 2-1 0,0-1-1 15,0 0 0-15,-13 1 0 0,13-1-1 16,0 0-1-16,-13-3 1 0,13 4-1 0,0-4-1 16,-11 2 1-16,11 1-1 0,-13-2 0 15,13-2-2-15,0 5 4 0,-11-5 0 16,11 0-1-16,-11 6 1 0,11-6-1 16,-15 4 0-16,15-3-4 0,-11 3 1 15,11-3 2-15,-11 3 0 0,0-4-1 16,11 5 1-16,-12-4 1 0,12 3 0 0,-13 1-1 15,2-5 1-15,11 5 0 0,-13-1 0 16,13 0 0-16,-11 1 0 0,11-5-1 16,0 5 0-16,-11-1 0 0,11 0 1 15,-15 4-1-15,15-3 1 0,0 0 0 16,-11-2 0-16,11 1 0 0,0 1 0 16,0 3 0-16,-11-5-1 0,11 3 0 15,0 2 1-15,0-4 0 0,-11 0 0 0,11 4 1 16,0-4-1-16,0 4 0 0,0-3 0 15,-14 0 0-15,14 3-1 0,0 0 1 16,0-5 0-16,0 5 0 0,-11-2 0 16,11-3 0-16,0 5 0 0,0-4 0 15,0 1-1-15,-11 3 0 0,11-4 1 16,0 0 0-16,0 4 0 0,0-3 0 0,-13 3 0 16,13-4 0-16,0 4-1 15,0 0 0-15,0-3-1 0,0 3 0 0,0 0 1 16,0 0-1-16,0 0 0 0,0 0 0 15,0 0 1-15,0 0 0 0,0 0 0 16,0 0 0-16,0 0 0 0,0 0 0 16,0 0 0-16,0 0 0 0,0 0 0 15,0 0 1-15,0 0 0 0,0 0 0 16,0 0 0-16,0 0 0 0,0 0-1 16,0 0 0-16,0 0 1 0,0 0 0 0,0 0 0 15,0 0 0-15,0 0 0 0,0 0 0 16,0 0 0-16,0 0 0 0,0 0-1 15,0 0 1-15,0 0 0 0,0 0 0 16,0 0-1-16,0 0 0 0,0 0-1 16,0 0 0-16,0 0-1 0,0 3 0 15,0 1 2-15,0-1 0 0,0 1 0 16,0 0 0-16,0 3 0 0,0 0 0 16,0 1 1-16,0-1 0 0,0 1 0 0,0 2 0 15,0-1 0-15,0-3 0 0,0 2 0 16,0 3 1-16,0-4 0 0,0 4-1 15,0 0 1-15,0-1 0 0,13-2 0 16,-13 3-1-16,0 0 0 0,0-4 0 16,0 0 0-16,0 1 1 0,11 0-1 15,-11-5 0-15,0 5 1 0,0-5 1 16,0 0-1-16,0 1 0 0,0-4 0 0,11 5 0 16,-11-2 0-16,0-3 0 0,0 0 0 15,0 4 0-15,0-4 1 0,0 0 0 16,0 0-1-16,0 0 2 0,0 0 0 15,0 0 0-15,0 0 1 0,0 0 0 16,0 0 1-16,0 0 1 0,0 0-2 16,0 0 0-16,0 0 0 0,0-4-2 15,0 4 0-15,0-3-1 0,-11 3 1 16,11-5 0-16,0 5-1 0,0-4-1 16,0 1 1-16,0 3-1 0,0-3 1 0,0-1 0 15,-11-3-1-15,11 3 0 0,0 0 0 16,0-4-1-16,-13 6-2 0,13-6 1 15,0 0 1-15,0 1-1 0,-11 0-1 16,11 0-3-16,0-5-1 0,0 5-3 16,-13 0-2-16,13-4 0 0,0 4 0 15,0-1 2-15,0 1 2 0,0 0 8 0,-13-1-1 16,13 4-2-16,0-4 2 0,0 2 0 16,0 2 0-16,0-3-7 0,0-1 3 15,0 1 3-15,0 3 0 0,0 1 1 16,0-1-2-16,0 0 1 0,0 1 0 15,0 3 0-15,0-4 0 0,0 4-2 16,0 0 1-16,0 0 0 0,0-3 1 16,0 3 0-16,0 0-1 0,0 0 3 0,0 0 0 15,0 0-1-15,0 0 1 0,0 0 0 16,0 0 1-16,0 0 0 0,0 0 0 16,0 0 0-16,0 0-1 0,0 0-1 15,0 0 0-15,0 0 0 0,0 0-1 16,0 0-1-16,0 0-2 0,13 0-1 15,-13 0 1-15,0 0-1 0,0 0 1 0,0 0 1 16,0 3 2-16,0-3 1 0,13 4-1 16,-13-4 1-16,0 3 0 0,11-3-1 15,-11 0 0-15,0 4 1 0,13-4 0 16,-2 4 1-16,-11-4-1 0,11 3 1 16,3-3 1-16,-3 0-1 0,0 4 0 15,-11-4 0-15,11 0 1 0,4 0-1 16,-4 0 1-16,0 0-1 0,13 0 0 15,-11 0 0-15,-1 0 0 0,10 0 0 16,-11 0-1-16,4 0 1 0,7-4 0 0,-9 4 0 16,-2 0 0-16,15-3-1 0,-15 3 0 15,0 0 0-15,1-4 0 0,-12 4 0 16,13 0 2-16,-2 0 0 0,-11 0-1 16,11 0 0-16,-11 0-1 0,0 0 1 15,13 0-3-15,-13 0 2 0,0 0 1 16,13 4 1-16,-13-4-1 0,0 0 0 0,11 0 0 15,-11 0 0-15,0 0-2 0,13 3 2 16,-13-3 0-16,11 0 0 0,-11 0 0 16,0 0 0-16,11 4 0 0,-11-4 0 15,0 0 0-15,14 0 0 0,-14 0 0 16,0 0 0-16,0 0 0 0,0 0 0 16,0 0 1-16,0 0-1 0,0 0 1 0,0 0 0 15,0 0 0-15,0 0-1 16,0 0 0-16,0 0 0 0,0 0 0 0,0 0 0 15,0 0 0-15,0 5 0 0,0-5 0 16,0 0-2-16,0 0 0 0,0 0 0 16,0 2-1-16,-14-2 1 0,14 5 0 15,-11-2 2-15,0 0 0 0,11 1 0 16,-13 4-1-16,2-6 1 0,-2 3-1 16,0 2 0-16,2-2 2 0,0 1 0 0,-2-2 0 15,13 0 1-15,-12-1 0 0,1 0-2 16,11 2 0-16,-11 2 0 0,11-3 0 15,-13-1 0-15,13 1 1 0,-13 0 0 16,13-1-1-16,-11-3-1 0,11 4 0 0,0-1 1 16,-13 1-1-16,13 4 0 15,-11-5 1-15,0 1 1 0,11 3 0 0,-15-3-1 16,4 3 1-16,11-3 0 0,-11 4-1 16,0-6-6-16,11 3 2 0,0-2 2 15,-12 1 1-15,12 0 0 0,0-1 0 16,0-3 7-16,-13 4-3 0,13-4-1 15,0 4-2-15,0-4 0 0,0 3 1 16,0-3 0-16,0 3 0 0,0-3 0 16,0 4 0-16,0-4-2 0,0 0 0 0,0 0 1 15,0 0 0-15,0 0 0 0,0 0 4 16,0 0 1-16,0 0-2 0,0 0-1 16,0 0-2-16,0 0 2 0,0 0-4 15,0 0 2-15,0 0 0 0,0 0 0 16,0 0 0-16,0 0 1 0,0 0 0 15,0 0 0-15,0 0 2 0,0 0-1 16,0 0 0-16,0 0-1 0,0 0 0 0,0 0-5 16,0 0-10-16,0 0-12 0,0 0-14 15,0 0-13-15,0 0-21 0,0 0-25 16,0 0-26-16,13 0-36 0,-1-4-53 16,-1 1-131-16,0 0-58 0,0-5-13 15,4 5 15-15,-4-8 35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1C0A4-1E02-48A3-9D95-E732BF6A39CA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B6AE2-6659-444F-8CCB-1FDACD125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65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B6AE2-6659-444F-8CCB-1FDACD1250AF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85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8C416-849B-45E2-A6AB-185F376C7567}" type="slidenum">
              <a:rPr lang="en-AU" smtClean="0"/>
              <a:t>64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7255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8C416-849B-45E2-A6AB-185F376C7567}" type="slidenum">
              <a:rPr lang="en-AU" smtClean="0"/>
              <a:t>65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9345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4B65D50-51FE-4C89-91C1-98923540F39A}" type="datetime2">
              <a:rPr lang="en-US" smtClean="0"/>
              <a:t>Tuesday, March 22, 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A240-4CC2-4CBB-92E6-61903FD7F3CF}" type="datetime2">
              <a:rPr lang="en-US" smtClean="0"/>
              <a:t>Tuesday, March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EDCA-8365-4173-8054-596CD5972081}" type="datetime2">
              <a:rPr lang="en-US" smtClean="0"/>
              <a:t>Tuesday, March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A7FA2C7-189A-4731-842E-8215C81801DA}" type="datetime2">
              <a:rPr lang="en-US" smtClean="0"/>
              <a:t>Tuesday, March 22, 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2275850-7E4C-4504-A428-DF2621D28FA9}" type="datetime2">
              <a:rPr lang="en-US" smtClean="0"/>
              <a:t>Tuesday, March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203D-A122-4FB1-9481-3D0E65952E16}" type="datetime2">
              <a:rPr lang="en-US" smtClean="0"/>
              <a:t>Tuesday, March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C3AC-3167-4C24-877F-572B23978D56}" type="datetime2">
              <a:rPr lang="en-US" smtClean="0"/>
              <a:t>Tuesday, March 22,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C913CED-FE21-44FE-AA20-535DB1130120}" type="datetime2">
              <a:rPr lang="en-US" smtClean="0"/>
              <a:t>Tuesday, March 22, 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AEEC-A8B0-4DA4-861A-27805294DE4E}" type="datetime2">
              <a:rPr lang="en-US" smtClean="0"/>
              <a:t>Tuesday, March 22,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CD5D908-0EC3-4563-9B71-6FEEE3552278}" type="datetime2">
              <a:rPr lang="en-US" smtClean="0"/>
              <a:t>Tuesday, March 22, 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BB90AA3-986C-4579-80F1-5D48C3A1CC11}" type="datetime2">
              <a:rPr lang="en-US" smtClean="0"/>
              <a:t>Tuesday, March 22, 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rgbClr val="FF0000"/>
                </a:solidFill>
              </a:defRPr>
            </a:lvl1pPr>
          </a:lstStyle>
          <a:p>
            <a:pPr algn="l"/>
            <a:fld id="{CE0EAB36-9010-4232-8291-8B22B94A30DF}" type="datetime2">
              <a:rPr lang="en-US" smtClean="0"/>
              <a:t>Tuesday, March 22, 2022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5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4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0.png"/><Relationship Id="rId4" Type="http://schemas.openxmlformats.org/officeDocument/2006/relationships/image" Target="../media/image25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20.png"/><Relationship Id="rId4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5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6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5.w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0-1-knapsack-problem" TargetMode="External"/><Relationship Id="rId2" Type="http://schemas.openxmlformats.org/officeDocument/2006/relationships/hyperlink" Target="http://www.shafaetsplanet.com/?p=363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0-1-knapsack-problem-dp-10/" TargetMode="Externa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title 2">
            <a:extLst>
              <a:ext uri="{FF2B5EF4-FFF2-40B4-BE49-F238E27FC236}">
                <a16:creationId xmlns="" xmlns:a16="http://schemas.microsoft.com/office/drawing/2014/main" id="{B9994641-FDD5-4191-A4CE-DF07C7915E89}"/>
              </a:ext>
            </a:extLst>
          </p:cNvPr>
          <p:cNvSpPr txBox="1">
            <a:spLocks/>
          </p:cNvSpPr>
          <p:nvPr/>
        </p:nvSpPr>
        <p:spPr>
          <a:xfrm>
            <a:off x="1400175" y="5380291"/>
            <a:ext cx="6343649" cy="1228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Fahad Ahmed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fahadahmed@uap-bd.edu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DFDF5A0B-3F2C-4188-9624-856948B63B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436846E3-5EC8-4890-9987-7F42A01985C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58482" y="2190498"/>
            <a:ext cx="53126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CSE- </a:t>
            </a:r>
            <a:r>
              <a:rPr lang="en-US" sz="6000" dirty="0" smtClean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208</a:t>
            </a:r>
          </a:p>
          <a:p>
            <a:pPr algn="ctr"/>
            <a:r>
              <a:rPr lang="en-US" sz="4800" dirty="0" smtClean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Algorithms Lab</a:t>
            </a:r>
            <a:endParaRPr lang="en-US" sz="4800" dirty="0">
              <a:solidFill>
                <a:srgbClr val="00B0F0"/>
              </a:solidFill>
              <a:latin typeface="Lucida Calligraphy" panose="03010101010101010101" pitchFamily="66" charset="0"/>
              <a:ea typeface="+mj-ea"/>
              <a:cs typeface="+mj-cs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971079" y="3975689"/>
            <a:ext cx="4943475" cy="1112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685715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 smtClean="0">
                <a:solidFill>
                  <a:srgbClr val="C00000"/>
                </a:solidFill>
              </a:rPr>
              <a:t>Lab</a:t>
            </a:r>
            <a:r>
              <a:rPr lang="en-US" sz="4000" b="1" dirty="0" smtClean="0">
                <a:solidFill>
                  <a:srgbClr val="C00000"/>
                </a:solidFill>
              </a:rPr>
              <a:t>: 10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Dynamic Programming</a:t>
            </a:r>
            <a:endParaRPr lang="en-US" altLang="en-US" sz="36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295" y="328486"/>
            <a:ext cx="1841042" cy="17858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9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 smtClean="0"/>
              <a:t>Knapsack 0-1 Example</a:t>
            </a:r>
            <a:endParaRPr lang="en-US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5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591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0699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=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 =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w-w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33800" y="2209800"/>
            <a:ext cx="1143000" cy="1524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620000" y="3048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81601" y="723689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Weights</a:t>
            </a:r>
            <a:r>
              <a:rPr lang="en-US" sz="1400" dirty="0"/>
              <a:t>: {2, 3, 4, 5}</a:t>
            </a:r>
          </a:p>
          <a:p>
            <a:r>
              <a:rPr lang="en-US" sz="1400" b="1" dirty="0"/>
              <a:t>Profits:   </a:t>
            </a:r>
            <a:r>
              <a:rPr lang="en-US" sz="1400" dirty="0"/>
              <a:t>{3, 4, 5, 6}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 smtClean="0"/>
              <a:t>Knapsack 0-1 Example</a:t>
            </a:r>
            <a:endParaRPr lang="en-US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5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615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0699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=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 =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w-w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19600" y="2209800"/>
            <a:ext cx="1143000" cy="2286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620000" y="3048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81601" y="723689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Weights</a:t>
            </a:r>
            <a:r>
              <a:rPr lang="en-US" sz="1400" dirty="0"/>
              <a:t>: {2, 3, 4, 5}</a:t>
            </a:r>
          </a:p>
          <a:p>
            <a:r>
              <a:rPr lang="en-US" sz="1400" b="1" dirty="0"/>
              <a:t>Profits:   </a:t>
            </a:r>
            <a:r>
              <a:rPr lang="en-US" sz="1400" dirty="0"/>
              <a:t>{3, 4, 5, 6}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8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 smtClean="0"/>
              <a:t>Knapsack 0-1 Example</a:t>
            </a:r>
            <a:endParaRPr lang="en-US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5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639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1747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=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 =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w-w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-2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2667794" y="2590006"/>
            <a:ext cx="304800" cy="1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7620000" y="6096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81601" y="723689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Weights</a:t>
            </a:r>
            <a:r>
              <a:rPr lang="en-US" sz="1400" dirty="0"/>
              <a:t>: {2, 3, 4, 5}</a:t>
            </a:r>
          </a:p>
          <a:p>
            <a:r>
              <a:rPr lang="en-US" sz="1400" b="1" dirty="0"/>
              <a:t>Profits:   </a:t>
            </a:r>
            <a:r>
              <a:rPr lang="en-US" sz="1400" dirty="0"/>
              <a:t>{3, 4, 5, 6}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1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 smtClean="0"/>
              <a:t>Knapsack 0-1 Example</a:t>
            </a:r>
            <a:endParaRPr lang="en-US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5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663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1541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=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 =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w-w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-1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277394" y="2590006"/>
            <a:ext cx="304800" cy="1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620000" y="6096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81601" y="723689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Weights</a:t>
            </a:r>
            <a:r>
              <a:rPr lang="en-US" sz="1400" dirty="0"/>
              <a:t>: {2, 3, 4, 5}</a:t>
            </a:r>
          </a:p>
          <a:p>
            <a:r>
              <a:rPr lang="en-US" sz="1400" b="1" dirty="0"/>
              <a:t>Profits:   </a:t>
            </a:r>
            <a:r>
              <a:rPr lang="en-US" sz="1400" dirty="0"/>
              <a:t>{3, 4, 5, 6}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5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 smtClean="0"/>
              <a:t>Knapsack 0-1 Example</a:t>
            </a:r>
            <a:endParaRPr lang="en-US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5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687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0699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=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 =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w-w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2514600"/>
            <a:ext cx="1676400" cy="2286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620000" y="6096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81601" y="723689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Weights</a:t>
            </a:r>
            <a:r>
              <a:rPr lang="en-US" sz="1400" dirty="0"/>
              <a:t>: {2, 3, 4, 5}</a:t>
            </a:r>
          </a:p>
          <a:p>
            <a:r>
              <a:rPr lang="en-US" sz="1400" b="1" dirty="0"/>
              <a:t>Profits:   </a:t>
            </a:r>
            <a:r>
              <a:rPr lang="en-US" sz="1400" dirty="0"/>
              <a:t>{3, 4, 5, 6}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 smtClean="0"/>
              <a:t>Knapsack 0-1 Example</a:t>
            </a:r>
            <a:endParaRPr lang="en-US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5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711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0699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=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 =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w-w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24200" y="2514600"/>
            <a:ext cx="1676400" cy="2286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620000" y="6096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81601" y="723689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Weights</a:t>
            </a:r>
            <a:r>
              <a:rPr lang="en-US" sz="1400" dirty="0"/>
              <a:t>: {2, 3, 4, 5}</a:t>
            </a:r>
          </a:p>
          <a:p>
            <a:r>
              <a:rPr lang="en-US" sz="1400" b="1" dirty="0"/>
              <a:t>Profits:   </a:t>
            </a:r>
            <a:r>
              <a:rPr lang="en-US" sz="1400" dirty="0"/>
              <a:t>{3, 4, 5, 6}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1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 smtClean="0"/>
              <a:t>Knapsack 0-1 Example</a:t>
            </a:r>
            <a:endParaRPr lang="en-US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5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735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0699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=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 =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w-w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33800" y="2438400"/>
            <a:ext cx="1828800" cy="3048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620000" y="6096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81601" y="723689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Weights</a:t>
            </a:r>
            <a:r>
              <a:rPr lang="en-US" sz="1400" dirty="0"/>
              <a:t>: {2, 3, 4, 5}</a:t>
            </a:r>
          </a:p>
          <a:p>
            <a:r>
              <a:rPr lang="en-US" sz="1400" b="1" dirty="0"/>
              <a:t>Profits:   </a:t>
            </a:r>
            <a:r>
              <a:rPr lang="en-US" sz="1400" dirty="0"/>
              <a:t>{3, 4, 5, 6}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9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 smtClean="0"/>
              <a:t>Knapsack 0-1 Example</a:t>
            </a:r>
            <a:endParaRPr lang="en-US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5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759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4954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=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 = 1..3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w-w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-3..-1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2667001" y="2971800"/>
            <a:ext cx="304800" cy="3175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620000" y="9144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3275807" y="2971006"/>
            <a:ext cx="304800" cy="1587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963194" y="2971006"/>
            <a:ext cx="304800" cy="1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181601" y="723689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Weights</a:t>
            </a:r>
            <a:r>
              <a:rPr lang="en-US" sz="1400" dirty="0"/>
              <a:t>: {2, 3, 4, 5}</a:t>
            </a:r>
          </a:p>
          <a:p>
            <a:r>
              <a:rPr lang="en-US" sz="1400" b="1" dirty="0"/>
              <a:t>Profits:   </a:t>
            </a:r>
            <a:r>
              <a:rPr lang="en-US" sz="1400" dirty="0"/>
              <a:t>{3, 4, 5, 6}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5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 smtClean="0"/>
              <a:t>Knapsack 0-1 Example</a:t>
            </a:r>
            <a:endParaRPr lang="en-US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5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783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0699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=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 =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w-w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2819400"/>
            <a:ext cx="2438400" cy="2286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620000" y="9144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81601" y="723689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Weights</a:t>
            </a:r>
            <a:r>
              <a:rPr lang="en-US" sz="1400" dirty="0"/>
              <a:t>: {2, 3, 4, 5}</a:t>
            </a:r>
          </a:p>
          <a:p>
            <a:r>
              <a:rPr lang="en-US" sz="1400" b="1" dirty="0"/>
              <a:t>Profits:   </a:t>
            </a:r>
            <a:r>
              <a:rPr lang="en-US" sz="1400" dirty="0"/>
              <a:t>{3, 4, 5, 6}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5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 smtClean="0"/>
              <a:t>Knapsack 0-1 Example</a:t>
            </a:r>
            <a:endParaRPr lang="en-US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5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807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0699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=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 =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w-w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5410201" y="2971800"/>
            <a:ext cx="304800" cy="3175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620000" y="9144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81601" y="723689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Weights</a:t>
            </a:r>
            <a:r>
              <a:rPr lang="en-US" sz="1400" dirty="0"/>
              <a:t>: {2, 3, 4, 5}</a:t>
            </a:r>
          </a:p>
          <a:p>
            <a:r>
              <a:rPr lang="en-US" sz="1400" b="1" dirty="0"/>
              <a:t>Profits:   </a:t>
            </a:r>
            <a:r>
              <a:rPr lang="en-US" sz="1400" dirty="0"/>
              <a:t>{3, 4, 5, 6}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6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93674"/>
            <a:ext cx="7620000" cy="1558925"/>
          </a:xfrm>
        </p:spPr>
        <p:txBody>
          <a:bodyPr>
            <a:normAutofit/>
          </a:bodyPr>
          <a:lstStyle/>
          <a:p>
            <a:pPr algn="ctr"/>
            <a:r>
              <a:rPr lang="en-US" altLang="en-US" sz="5300" dirty="0" smtClean="0">
                <a:solidFill>
                  <a:srgbClr val="C00000"/>
                </a:solidFill>
              </a:rPr>
              <a:t>Task-10</a:t>
            </a: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endParaRPr lang="en-US" altLang="en-US" sz="3600" dirty="0" smtClean="0"/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5720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6000" b="1" dirty="0">
                <a:solidFill>
                  <a:srgbClr val="0070C0"/>
                </a:solidFill>
              </a:rPr>
              <a:t>Problem</a:t>
            </a:r>
            <a:r>
              <a:rPr lang="en-US" altLang="en-US" sz="6000" b="1" dirty="0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6000" b="1" dirty="0">
              <a:solidFill>
                <a:srgbClr val="0070C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200" b="1" dirty="0" smtClean="0">
                <a:solidFill>
                  <a:schemeClr val="accent3">
                    <a:lumMod val="75000"/>
                  </a:schemeClr>
                </a:solidFill>
              </a:rPr>
              <a:t>Implement </a:t>
            </a:r>
            <a:r>
              <a:rPr lang="en-US" altLang="en-US" sz="3200" b="1" dirty="0">
                <a:solidFill>
                  <a:schemeClr val="accent3">
                    <a:lumMod val="75000"/>
                  </a:schemeClr>
                </a:solidFill>
              </a:rPr>
              <a:t>the following algorithm using Dynamic </a:t>
            </a:r>
            <a:r>
              <a:rPr lang="en-US" altLang="en-US" sz="3200" b="1" dirty="0" smtClean="0">
                <a:solidFill>
                  <a:schemeClr val="accent3">
                    <a:lumMod val="75000"/>
                  </a:schemeClr>
                </a:solidFill>
              </a:rPr>
              <a:t>Programming:</a:t>
            </a:r>
            <a:endParaRPr lang="en-US" altLang="en-US" sz="32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0-1 </a:t>
            </a:r>
            <a:r>
              <a:rPr lang="en-US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Knapsack </a:t>
            </a:r>
            <a:r>
              <a:rPr lang="en-US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Problem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Unbounded Knapsack </a:t>
            </a:r>
            <a:endParaRPr lang="en-US" altLang="en-US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altLang="en-US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7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 smtClean="0"/>
              <a:t>Knapsack 0-1 Example</a:t>
            </a:r>
            <a:endParaRPr lang="en-US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5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831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4954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=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 = 1..4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w-w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-4..-1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2591594" y="3275806"/>
            <a:ext cx="304800" cy="1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640782" y="117475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3353594" y="3275806"/>
            <a:ext cx="304800" cy="1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4039394" y="3275806"/>
            <a:ext cx="304800" cy="1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4725194" y="3275806"/>
            <a:ext cx="304800" cy="1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181601" y="723689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Weights</a:t>
            </a:r>
            <a:r>
              <a:rPr lang="en-US" sz="1400" dirty="0"/>
              <a:t>: {2, 3, 4, 5}</a:t>
            </a:r>
          </a:p>
          <a:p>
            <a:r>
              <a:rPr lang="en-US" sz="1400" b="1" dirty="0"/>
              <a:t>Profits:   </a:t>
            </a:r>
            <a:r>
              <a:rPr lang="en-US" sz="1400" dirty="0"/>
              <a:t>{3, 4, 5, 6}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7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 smtClean="0"/>
              <a:t>Knapsack 0-1 Example</a:t>
            </a:r>
            <a:endParaRPr lang="en-US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5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855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0699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=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 =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w-w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5334794" y="3275806"/>
            <a:ext cx="304800" cy="1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620000" y="1149927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81601" y="723689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Weights</a:t>
            </a:r>
            <a:r>
              <a:rPr lang="en-US" sz="1400" dirty="0"/>
              <a:t>: {2, 3, 4, 5}</a:t>
            </a:r>
          </a:p>
          <a:p>
            <a:r>
              <a:rPr lang="en-US" sz="1400" b="1" dirty="0"/>
              <a:t>Profits:   </a:t>
            </a:r>
            <a:r>
              <a:rPr lang="en-US" sz="1400" dirty="0"/>
              <a:t>{3, 4, 5, 6}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1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 smtClean="0"/>
              <a:t>Knapsack 0-1 Example</a:t>
            </a:r>
            <a:endParaRPr lang="en-US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3810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5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878" name="Content Placeholder 7"/>
          <p:cNvSpPr>
            <a:spLocks noGrp="1"/>
          </p:cNvSpPr>
          <p:nvPr>
            <p:ph idx="1"/>
          </p:nvPr>
        </p:nvSpPr>
        <p:spPr>
          <a:xfrm>
            <a:off x="1295400" y="3962400"/>
            <a:ext cx="7162800" cy="25146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tr-T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We’re DONE!! 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tr-T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max possible value that can be carried in this knapsack is </a:t>
            </a:r>
            <a:r>
              <a:rPr lang="en-US" altLang="tr-TR" sz="2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20000" y="12192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81601" y="723689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Weights</a:t>
            </a:r>
            <a:r>
              <a:rPr lang="en-US" sz="1400" dirty="0"/>
              <a:t>: {2, 3, 4, 5}</a:t>
            </a:r>
          </a:p>
          <a:p>
            <a:r>
              <a:rPr lang="en-US" sz="1400" b="1" dirty="0"/>
              <a:t>Profits:   </a:t>
            </a:r>
            <a:r>
              <a:rPr lang="en-US" sz="1400" dirty="0"/>
              <a:t>{3, 4, 5, 6}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0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Knapsack 0-1 Algorithm</a:t>
            </a:r>
            <a:endParaRPr 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dirty="0" smtClean="0"/>
              <a:t>This algorithm only finds the max possible value that can be carried in the knapsack</a:t>
            </a:r>
          </a:p>
          <a:p>
            <a:pPr lvl="1"/>
            <a:r>
              <a:rPr lang="en-US" altLang="tr-TR" dirty="0" smtClean="0"/>
              <a:t>The value in </a:t>
            </a:r>
            <a:r>
              <a:rPr lang="en-US" altLang="tr-TR" dirty="0" err="1" smtClean="0"/>
              <a:t>dp</a:t>
            </a:r>
            <a:r>
              <a:rPr lang="en-US" altLang="tr-TR" dirty="0" smtClean="0"/>
              <a:t>[</a:t>
            </a:r>
            <a:r>
              <a:rPr lang="en-US" altLang="tr-TR" dirty="0" err="1" smtClean="0"/>
              <a:t>n,W</a:t>
            </a:r>
            <a:r>
              <a:rPr lang="en-US" altLang="tr-TR" dirty="0" smtClean="0"/>
              <a:t>]</a:t>
            </a:r>
          </a:p>
          <a:p>
            <a:endParaRPr lang="en-US" altLang="tr-TR" dirty="0" smtClean="0"/>
          </a:p>
          <a:p>
            <a:r>
              <a:rPr lang="en-US" altLang="tr-TR" dirty="0" smtClean="0"/>
              <a:t>To know the </a:t>
            </a:r>
            <a:r>
              <a:rPr lang="en-US" altLang="tr-TR" b="1" i="1" dirty="0" smtClean="0"/>
              <a:t>items </a:t>
            </a:r>
            <a:r>
              <a:rPr lang="en-US" altLang="tr-TR" dirty="0" smtClean="0"/>
              <a:t>that make this maximum value, we need to trace back through the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2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935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Knapsack 0-1 Algorithm</a:t>
            </a:r>
            <a:br>
              <a:rPr lang="en-US" dirty="0" smtClean="0"/>
            </a:br>
            <a:r>
              <a:rPr lang="en-US" dirty="0" smtClean="0"/>
              <a:t>Finding the Items</a:t>
            </a:r>
            <a:endParaRPr 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8153400" cy="3352800"/>
          </a:xfrm>
        </p:spPr>
        <p:txBody>
          <a:bodyPr/>
          <a:lstStyle/>
          <a:p>
            <a:r>
              <a:rPr lang="en-US" alt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 and k = W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 </a:t>
            </a:r>
            <a:r>
              <a:rPr lang="en-US" alt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alt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k] ≠ </a:t>
            </a:r>
            <a:r>
              <a:rPr lang="en-US" alt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alt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[i-1, k] then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mark the </a:t>
            </a:r>
            <a:r>
              <a:rPr lang="en-US" alt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4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item as in the knapsack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i-1, </a:t>
            </a:r>
            <a:r>
              <a:rPr lang="en-US" alt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cpt</a:t>
            </a:r>
            <a:r>
              <a:rPr lang="en-US" alt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cpt-w</a:t>
            </a:r>
            <a:r>
              <a:rPr lang="en-US" altLang="tr-TR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tr-TR" sz="24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i-1   // Assume the </a:t>
            </a:r>
            <a:r>
              <a:rPr lang="en-US" alt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4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item is not in the knapsack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// Could it be in the optimally packed knapsack?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6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54102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Knapsack 0-1 Algorithm</a:t>
            </a:r>
            <a:br>
              <a:rPr lang="en-US" dirty="0" smtClean="0"/>
            </a:br>
            <a:r>
              <a:rPr lang="en-US" dirty="0" smtClean="0"/>
              <a:t>Finding the Items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3246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5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sp>
        <p:nvSpPr>
          <p:cNvPr id="37892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48790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tr-T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tr-TR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alt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i,k</a:t>
            </a:r>
            <a:r>
              <a:rPr lang="en-US" alt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alt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[i-1,k</a:t>
            </a: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7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66800" y="16764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324600" y="304800"/>
            <a:ext cx="1066800" cy="1295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5068094" y="3313906"/>
            <a:ext cx="381000" cy="1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696200" y="0"/>
            <a:ext cx="144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5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Knapsack:</a:t>
            </a:r>
          </a:p>
        </p:txBody>
      </p:sp>
      <p:sp>
        <p:nvSpPr>
          <p:cNvPr id="17" name="Oval 16"/>
          <p:cNvSpPr/>
          <p:nvPr/>
        </p:nvSpPr>
        <p:spPr>
          <a:xfrm>
            <a:off x="5334000" y="2971800"/>
            <a:ext cx="381000" cy="685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5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54102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Knapsack 0-1 Algorithm</a:t>
            </a:r>
            <a:br>
              <a:rPr lang="en-US" dirty="0" smtClean="0"/>
            </a:br>
            <a:r>
              <a:rPr lang="en-US" dirty="0" smtClean="0"/>
              <a:t>Finding the Items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3246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5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sp>
        <p:nvSpPr>
          <p:cNvPr id="38916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48790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tr-T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tr-TR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alt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i,k</a:t>
            </a:r>
            <a:r>
              <a:rPr lang="en-US" alt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alt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[i-1,k</a:t>
            </a: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7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66800" y="16764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324600" y="304800"/>
            <a:ext cx="1066800" cy="1295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5068094" y="2932906"/>
            <a:ext cx="381000" cy="1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696200" y="0"/>
            <a:ext cx="144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5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Knapsack:</a:t>
            </a:r>
          </a:p>
        </p:txBody>
      </p:sp>
      <p:sp>
        <p:nvSpPr>
          <p:cNvPr id="12" name="Oval 11"/>
          <p:cNvSpPr/>
          <p:nvPr/>
        </p:nvSpPr>
        <p:spPr>
          <a:xfrm>
            <a:off x="5334000" y="2667000"/>
            <a:ext cx="381000" cy="685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7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54102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Knapsack 0-1 Algorithm</a:t>
            </a:r>
            <a:br>
              <a:rPr lang="en-US" dirty="0" smtClean="0"/>
            </a:br>
            <a:r>
              <a:rPr lang="en-US" dirty="0" smtClean="0"/>
              <a:t>Finding the Items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3246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5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sp>
        <p:nvSpPr>
          <p:cNvPr id="39940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88061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tr-T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tr-TR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alt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i,k</a:t>
            </a:r>
            <a:r>
              <a:rPr lang="en-US" alt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alt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[i-1,k</a:t>
            </a: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– </a:t>
            </a:r>
            <a:r>
              <a:rPr lang="en-US" alt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tr-TR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66800" y="16764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324600" y="304800"/>
            <a:ext cx="1066800" cy="1295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3657600" y="2514600"/>
            <a:ext cx="1600200" cy="3048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696200" y="0"/>
            <a:ext cx="144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5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Knapsack:</a:t>
            </a:r>
          </a:p>
        </p:txBody>
      </p:sp>
      <p:sp>
        <p:nvSpPr>
          <p:cNvPr id="12" name="Oval 11"/>
          <p:cNvSpPr/>
          <p:nvPr/>
        </p:nvSpPr>
        <p:spPr>
          <a:xfrm>
            <a:off x="5334000" y="2362200"/>
            <a:ext cx="381000" cy="685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7620000" y="304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b="1" i="1" dirty="0">
                <a:solidFill>
                  <a:srgbClr val="0070C0"/>
                </a:solidFill>
                <a:latin typeface="+mn-lt"/>
              </a:rPr>
              <a:t>Item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5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54102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Knapsack 0-1 Algorithm</a:t>
            </a:r>
            <a:br>
              <a:rPr lang="en-US" dirty="0" smtClean="0"/>
            </a:br>
            <a:r>
              <a:rPr lang="en-US" dirty="0" smtClean="0"/>
              <a:t>Finding the Items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3246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5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sp>
        <p:nvSpPr>
          <p:cNvPr id="40964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21336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tr-T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tr-TR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alt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i,k</a:t>
            </a:r>
            <a:r>
              <a:rPr lang="en-US" alt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alt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[i-1,k</a:t>
            </a: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– </a:t>
            </a:r>
            <a:r>
              <a:rPr lang="en-US" alt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tr-TR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66800" y="16764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324600" y="304800"/>
            <a:ext cx="1066800" cy="1295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2209800" y="2209800"/>
            <a:ext cx="989013" cy="382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696200" y="0"/>
            <a:ext cx="144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5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Knapsack:</a:t>
            </a:r>
          </a:p>
        </p:txBody>
      </p:sp>
      <p:sp>
        <p:nvSpPr>
          <p:cNvPr id="12" name="Oval 11"/>
          <p:cNvSpPr/>
          <p:nvPr/>
        </p:nvSpPr>
        <p:spPr>
          <a:xfrm>
            <a:off x="3276600" y="1981200"/>
            <a:ext cx="381000" cy="685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7620000" y="685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b="1" i="1" dirty="0">
                <a:solidFill>
                  <a:srgbClr val="0070C0"/>
                </a:solidFill>
                <a:latin typeface="+mn-lt"/>
              </a:rPr>
              <a:t>Item 1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7620000" y="304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b="1" i="1" dirty="0">
                <a:solidFill>
                  <a:srgbClr val="0070C0"/>
                </a:solidFill>
                <a:latin typeface="+mn-lt"/>
              </a:rPr>
              <a:t>Item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54102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Knapsack 0-1 Algorithm</a:t>
            </a:r>
            <a:br>
              <a:rPr lang="en-US" dirty="0" smtClean="0"/>
            </a:br>
            <a:r>
              <a:rPr lang="en-US" dirty="0" smtClean="0"/>
              <a:t>Finding the Items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3246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5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sp>
        <p:nvSpPr>
          <p:cNvPr id="41988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22098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tr-T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tr-TR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alt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i,k</a:t>
            </a:r>
            <a:r>
              <a:rPr lang="en-US" alt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alt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[i-1,k</a:t>
            </a: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– </a:t>
            </a:r>
            <a:r>
              <a:rPr lang="en-US" alt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tr-TR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66800" y="16764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324600" y="304800"/>
            <a:ext cx="1066800" cy="1295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048" name="Content Placeholder 7"/>
          <p:cNvSpPr txBox="1">
            <a:spLocks/>
          </p:cNvSpPr>
          <p:nvPr/>
        </p:nvSpPr>
        <p:spPr bwMode="auto">
          <a:xfrm>
            <a:off x="1295400" y="4038600"/>
            <a:ext cx="6477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0, so we’re DONE!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tr-T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optimal knapsack should contain: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Item 1 and Item 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2209800" y="2209800"/>
            <a:ext cx="989013" cy="382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696200" y="0"/>
            <a:ext cx="144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5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Knapsack:</a:t>
            </a:r>
          </a:p>
        </p:txBody>
      </p:sp>
      <p:sp>
        <p:nvSpPr>
          <p:cNvPr id="12" name="Oval 11"/>
          <p:cNvSpPr/>
          <p:nvPr/>
        </p:nvSpPr>
        <p:spPr>
          <a:xfrm>
            <a:off x="3276600" y="1981200"/>
            <a:ext cx="381000" cy="685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7620000" y="685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b="1" i="1" dirty="0">
                <a:solidFill>
                  <a:srgbClr val="0070C0"/>
                </a:solidFill>
                <a:latin typeface="+mn-lt"/>
              </a:rPr>
              <a:t>Item 1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7620000" y="304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b="1" i="1" dirty="0">
                <a:solidFill>
                  <a:srgbClr val="0070C0"/>
                </a:solidFill>
                <a:latin typeface="+mn-lt"/>
              </a:rPr>
              <a:t>Item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8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45951" y="609600"/>
            <a:ext cx="8157972" cy="1688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919" y="2266951"/>
            <a:ext cx="8686800" cy="77724"/>
          </a:xfrm>
          <a:custGeom>
            <a:avLst/>
            <a:gdLst/>
            <a:ahLst/>
            <a:cxnLst/>
            <a:rect l="l" t="t" r="r" b="b"/>
            <a:pathLst>
              <a:path w="8686800" h="77724">
                <a:moveTo>
                  <a:pt x="0" y="38862"/>
                </a:moveTo>
                <a:lnTo>
                  <a:pt x="369" y="44192"/>
                </a:lnTo>
                <a:lnTo>
                  <a:pt x="4768" y="57383"/>
                </a:lnTo>
                <a:lnTo>
                  <a:pt x="13398" y="68026"/>
                </a:lnTo>
                <a:lnTo>
                  <a:pt x="25327" y="75135"/>
                </a:lnTo>
                <a:lnTo>
                  <a:pt x="39624" y="77724"/>
                </a:lnTo>
                <a:lnTo>
                  <a:pt x="8647938" y="77724"/>
                </a:lnTo>
                <a:lnTo>
                  <a:pt x="8684255" y="52873"/>
                </a:lnTo>
                <a:lnTo>
                  <a:pt x="8686800" y="38862"/>
                </a:lnTo>
                <a:lnTo>
                  <a:pt x="8686516" y="34089"/>
                </a:lnTo>
                <a:lnTo>
                  <a:pt x="8682397" y="20698"/>
                </a:lnTo>
                <a:lnTo>
                  <a:pt x="8674030" y="9876"/>
                </a:lnTo>
                <a:lnTo>
                  <a:pt x="8662261" y="2638"/>
                </a:lnTo>
                <a:lnTo>
                  <a:pt x="8647938" y="0"/>
                </a:lnTo>
                <a:lnTo>
                  <a:pt x="39624" y="0"/>
                </a:lnTo>
                <a:lnTo>
                  <a:pt x="34115" y="368"/>
                </a:lnTo>
                <a:lnTo>
                  <a:pt x="20586" y="4745"/>
                </a:lnTo>
                <a:lnTo>
                  <a:pt x="9770" y="13277"/>
                </a:lnTo>
                <a:lnTo>
                  <a:pt x="2597" y="24978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919" y="542545"/>
            <a:ext cx="8686800" cy="77724"/>
          </a:xfrm>
          <a:custGeom>
            <a:avLst/>
            <a:gdLst/>
            <a:ahLst/>
            <a:cxnLst/>
            <a:rect l="l" t="t" r="r" b="b"/>
            <a:pathLst>
              <a:path w="8686800" h="77724">
                <a:moveTo>
                  <a:pt x="0" y="38862"/>
                </a:moveTo>
                <a:lnTo>
                  <a:pt x="369" y="44355"/>
                </a:lnTo>
                <a:lnTo>
                  <a:pt x="4768" y="57721"/>
                </a:lnTo>
                <a:lnTo>
                  <a:pt x="13398" y="68286"/>
                </a:lnTo>
                <a:lnTo>
                  <a:pt x="25327" y="75227"/>
                </a:lnTo>
                <a:lnTo>
                  <a:pt x="39624" y="77724"/>
                </a:lnTo>
                <a:lnTo>
                  <a:pt x="8647938" y="77724"/>
                </a:lnTo>
                <a:lnTo>
                  <a:pt x="8684255" y="53185"/>
                </a:lnTo>
                <a:lnTo>
                  <a:pt x="8686800" y="38862"/>
                </a:lnTo>
                <a:lnTo>
                  <a:pt x="8686516" y="34089"/>
                </a:lnTo>
                <a:lnTo>
                  <a:pt x="8682397" y="20698"/>
                </a:lnTo>
                <a:lnTo>
                  <a:pt x="8674030" y="9876"/>
                </a:lnTo>
                <a:lnTo>
                  <a:pt x="8662261" y="2638"/>
                </a:lnTo>
                <a:lnTo>
                  <a:pt x="8647938" y="0"/>
                </a:lnTo>
                <a:lnTo>
                  <a:pt x="39624" y="0"/>
                </a:lnTo>
                <a:lnTo>
                  <a:pt x="34115" y="368"/>
                </a:lnTo>
                <a:lnTo>
                  <a:pt x="20586" y="4745"/>
                </a:lnTo>
                <a:lnTo>
                  <a:pt x="9770" y="13277"/>
                </a:lnTo>
                <a:lnTo>
                  <a:pt x="2597" y="24978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84873" y="306325"/>
            <a:ext cx="77724" cy="2234946"/>
          </a:xfrm>
          <a:custGeom>
            <a:avLst/>
            <a:gdLst/>
            <a:ahLst/>
            <a:cxnLst/>
            <a:rect l="l" t="t" r="r" b="b"/>
            <a:pathLst>
              <a:path w="77724" h="2234945">
                <a:moveTo>
                  <a:pt x="0" y="38862"/>
                </a:moveTo>
                <a:lnTo>
                  <a:pt x="0" y="2196084"/>
                </a:lnTo>
                <a:lnTo>
                  <a:pt x="24850" y="2232307"/>
                </a:lnTo>
                <a:lnTo>
                  <a:pt x="38862" y="2234946"/>
                </a:lnTo>
                <a:lnTo>
                  <a:pt x="43634" y="2234650"/>
                </a:lnTo>
                <a:lnTo>
                  <a:pt x="57025" y="2230394"/>
                </a:lnTo>
                <a:lnTo>
                  <a:pt x="67847" y="2221870"/>
                </a:lnTo>
                <a:lnTo>
                  <a:pt x="75085" y="2210095"/>
                </a:lnTo>
                <a:lnTo>
                  <a:pt x="77724" y="2196084"/>
                </a:lnTo>
                <a:lnTo>
                  <a:pt x="77724" y="38862"/>
                </a:lnTo>
                <a:lnTo>
                  <a:pt x="52873" y="2638"/>
                </a:lnTo>
                <a:lnTo>
                  <a:pt x="38862" y="0"/>
                </a:lnTo>
                <a:lnTo>
                  <a:pt x="34089" y="295"/>
                </a:lnTo>
                <a:lnTo>
                  <a:pt x="20698" y="4551"/>
                </a:lnTo>
                <a:lnTo>
                  <a:pt x="9876" y="13075"/>
                </a:lnTo>
                <a:lnTo>
                  <a:pt x="2638" y="24850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6420" y="312420"/>
            <a:ext cx="77724" cy="2235708"/>
          </a:xfrm>
          <a:custGeom>
            <a:avLst/>
            <a:gdLst/>
            <a:ahLst/>
            <a:cxnLst/>
            <a:rect l="l" t="t" r="r" b="b"/>
            <a:pathLst>
              <a:path w="77724" h="2235708">
                <a:moveTo>
                  <a:pt x="0" y="38862"/>
                </a:moveTo>
                <a:lnTo>
                  <a:pt x="0" y="2196846"/>
                </a:lnTo>
                <a:lnTo>
                  <a:pt x="24850" y="2233069"/>
                </a:lnTo>
                <a:lnTo>
                  <a:pt x="38862" y="2235708"/>
                </a:lnTo>
                <a:lnTo>
                  <a:pt x="43782" y="2235412"/>
                </a:lnTo>
                <a:lnTo>
                  <a:pt x="57362" y="2231156"/>
                </a:lnTo>
                <a:lnTo>
                  <a:pt x="68110" y="2222632"/>
                </a:lnTo>
                <a:lnTo>
                  <a:pt x="75179" y="2210857"/>
                </a:lnTo>
                <a:lnTo>
                  <a:pt x="77724" y="2196846"/>
                </a:lnTo>
                <a:lnTo>
                  <a:pt x="77724" y="38862"/>
                </a:lnTo>
                <a:lnTo>
                  <a:pt x="53185" y="2638"/>
                </a:lnTo>
                <a:lnTo>
                  <a:pt x="38862" y="0"/>
                </a:lnTo>
                <a:lnTo>
                  <a:pt x="34089" y="295"/>
                </a:lnTo>
                <a:lnTo>
                  <a:pt x="20698" y="4551"/>
                </a:lnTo>
                <a:lnTo>
                  <a:pt x="9876" y="13075"/>
                </a:lnTo>
                <a:lnTo>
                  <a:pt x="2638" y="24850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91013" y="6626688"/>
            <a:ext cx="3481578" cy="77724"/>
          </a:xfrm>
          <a:custGeom>
            <a:avLst/>
            <a:gdLst/>
            <a:ahLst/>
            <a:cxnLst/>
            <a:rect l="l" t="t" r="r" b="b"/>
            <a:pathLst>
              <a:path w="3481578" h="77724">
                <a:moveTo>
                  <a:pt x="0" y="38862"/>
                </a:moveTo>
                <a:lnTo>
                  <a:pt x="295" y="43634"/>
                </a:lnTo>
                <a:lnTo>
                  <a:pt x="4551" y="57025"/>
                </a:lnTo>
                <a:lnTo>
                  <a:pt x="13075" y="67847"/>
                </a:lnTo>
                <a:lnTo>
                  <a:pt x="24850" y="75085"/>
                </a:lnTo>
                <a:lnTo>
                  <a:pt x="38862" y="77724"/>
                </a:lnTo>
                <a:lnTo>
                  <a:pt x="3442716" y="77723"/>
                </a:lnTo>
                <a:lnTo>
                  <a:pt x="3478939" y="52873"/>
                </a:lnTo>
                <a:lnTo>
                  <a:pt x="3481578" y="38861"/>
                </a:lnTo>
                <a:lnTo>
                  <a:pt x="3481282" y="34089"/>
                </a:lnTo>
                <a:lnTo>
                  <a:pt x="3477026" y="20698"/>
                </a:lnTo>
                <a:lnTo>
                  <a:pt x="3468502" y="9876"/>
                </a:lnTo>
                <a:lnTo>
                  <a:pt x="3456727" y="2638"/>
                </a:lnTo>
                <a:lnTo>
                  <a:pt x="3442716" y="0"/>
                </a:lnTo>
                <a:lnTo>
                  <a:pt x="38862" y="0"/>
                </a:lnTo>
                <a:lnTo>
                  <a:pt x="34089" y="295"/>
                </a:lnTo>
                <a:lnTo>
                  <a:pt x="20698" y="4551"/>
                </a:lnTo>
                <a:lnTo>
                  <a:pt x="9876" y="13075"/>
                </a:lnTo>
                <a:lnTo>
                  <a:pt x="2638" y="24850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55934" y="6577158"/>
            <a:ext cx="949451" cy="176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119" y="812292"/>
            <a:ext cx="77724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99520" y="1102615"/>
            <a:ext cx="766953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90"/>
              </a:lnSpc>
              <a:spcBef>
                <a:spcPts val="229"/>
              </a:spcBef>
            </a:pPr>
            <a:r>
              <a:rPr lang="en-US" sz="4400" dirty="0">
                <a:solidFill>
                  <a:schemeClr val="bg1"/>
                </a:solidFill>
                <a:latin typeface="Georgia" panose="02040502050405020303" pitchFamily="18" charset="0"/>
              </a:rPr>
              <a:t>0-1 Knapsack</a:t>
            </a:r>
            <a:endParaRPr lang="en-US" sz="4400" dirty="0">
              <a:solidFill>
                <a:schemeClr val="bg1"/>
              </a:solidFill>
              <a:latin typeface="Georgia" panose="02040502050405020303" pitchFamily="18" charset="0"/>
              <a:cs typeface="Times New Roman"/>
            </a:endParaRPr>
          </a:p>
        </p:txBody>
      </p:sp>
      <p:pic>
        <p:nvPicPr>
          <p:cNvPr id="13" name="Content Placeholder 5" descr="knapsack_proble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459" y="2433233"/>
            <a:ext cx="396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2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A80D51-F828-4FDF-9030-5D2E7014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How to find the items that are in the sack?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75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while (n !=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if (</a:t>
            </a:r>
            <a:r>
              <a:rPr lang="en-US" dirty="0" err="1"/>
              <a:t>dp</a:t>
            </a:r>
            <a:r>
              <a:rPr lang="en-US" dirty="0"/>
              <a:t>[n][</a:t>
            </a:r>
            <a:r>
              <a:rPr lang="en-US" dirty="0" err="1"/>
              <a:t>cpt</a:t>
            </a:r>
            <a:r>
              <a:rPr lang="en-US" dirty="0"/>
              <a:t>] != </a:t>
            </a:r>
            <a:r>
              <a:rPr lang="en-US" dirty="0" err="1"/>
              <a:t>dp</a:t>
            </a:r>
            <a:r>
              <a:rPr lang="en-US" dirty="0"/>
              <a:t>[n - 1][</a:t>
            </a:r>
            <a:r>
              <a:rPr lang="en-US" dirty="0" err="1"/>
              <a:t>cpt</a:t>
            </a:r>
            <a:r>
              <a:rPr lang="en-US" dirty="0"/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 smtClean="0"/>
              <a:t>  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("\</a:t>
            </a:r>
            <a:r>
              <a:rPr lang="en-US" sz="1600" dirty="0" err="1" smtClean="0"/>
              <a:t>nPackage</a:t>
            </a:r>
            <a:r>
              <a:rPr lang="en-US" sz="1600" dirty="0" smtClean="0"/>
              <a:t> </a:t>
            </a:r>
            <a:r>
              <a:rPr lang="en-US" sz="1600" dirty="0"/>
              <a:t>%d with </a:t>
            </a:r>
            <a:r>
              <a:rPr lang="en-US" sz="1600" dirty="0" err="1"/>
              <a:t>Wt</a:t>
            </a:r>
            <a:r>
              <a:rPr lang="en-US" sz="1600" dirty="0"/>
              <a:t> = %d and Val = %d\</a:t>
            </a:r>
            <a:r>
              <a:rPr lang="en-US" sz="1600" dirty="0" err="1"/>
              <a:t>n",n</a:t>
            </a:r>
            <a:r>
              <a:rPr lang="en-US" sz="1600" dirty="0"/>
              <a:t>,  </a:t>
            </a:r>
            <a:r>
              <a:rPr lang="en-US" sz="1600" dirty="0" err="1"/>
              <a:t>wt</a:t>
            </a:r>
            <a:r>
              <a:rPr lang="en-US" sz="1600" dirty="0"/>
              <a:t>[n-1], </a:t>
            </a:r>
            <a:r>
              <a:rPr lang="en-US" sz="1600" dirty="0" err="1"/>
              <a:t>val</a:t>
            </a:r>
            <a:r>
              <a:rPr lang="en-US" sz="1600" dirty="0"/>
              <a:t>[n-1]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cpt</a:t>
            </a:r>
            <a:r>
              <a:rPr lang="en-US" dirty="0"/>
              <a:t> = </a:t>
            </a:r>
            <a:r>
              <a:rPr lang="en-US" dirty="0" err="1"/>
              <a:t>cpt</a:t>
            </a:r>
            <a:r>
              <a:rPr lang="en-US" dirty="0"/>
              <a:t> - </a:t>
            </a:r>
            <a:r>
              <a:rPr lang="en-US" dirty="0" err="1"/>
              <a:t>wt</a:t>
            </a:r>
            <a:r>
              <a:rPr lang="en-US" dirty="0"/>
              <a:t>[n-1];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n--;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8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Knapsack 0-1 Problem – Run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 2" panose="05020102010507070707" pitchFamily="18" charset="2"/>
              <a:buNone/>
              <a:defRPr/>
            </a:pP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for w = 0 to W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[0,w] = 0</a:t>
            </a:r>
          </a:p>
          <a:p>
            <a:pPr>
              <a:buFont typeface="Wingdings 2" panose="05020102010507070707" pitchFamily="18" charset="2"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 to n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	[i,0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 = 0</a:t>
            </a:r>
          </a:p>
          <a:p>
            <a:pPr>
              <a:buFont typeface="Wingdings 2" panose="05020102010507070707" pitchFamily="18" charset="2"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 to n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for w = 0 to W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&lt; the rest of the code &gt;</a:t>
            </a:r>
          </a:p>
          <a:p>
            <a:pPr>
              <a:buFont typeface="Wingdings 2" panose="05020102010507070707" pitchFamily="18" charset="2"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the running time of this algorithm?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n*W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 –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of course, W can be mighty big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What is an analogy in world of sorting?</a:t>
            </a:r>
          </a:p>
          <a:p>
            <a:pPr>
              <a:buFont typeface="Wingdings 2" panose="05020102010507070707" pitchFamily="18" charset="2"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Remember that the brute-force algorithm takes: 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O(2</a:t>
            </a:r>
            <a:r>
              <a:rPr lang="en-US" b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33800" y="1295400"/>
            <a:ext cx="1022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tr-T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92650" y="3743325"/>
            <a:ext cx="1022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tr-TR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tr-TR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581400" y="3286125"/>
            <a:ext cx="2459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Repeat </a:t>
            </a:r>
            <a:r>
              <a:rPr lang="en-US" altLang="tr-TR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tr-TR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733800" y="2447925"/>
            <a:ext cx="904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tr-TR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r-TR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5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01A4A8-40C6-4F16-BA6F-5FB6B7D3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Knapsack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12416772-6BEF-4C7B-A33C-72E290F4A207}"/>
                  </a:ext>
                </a:extLst>
              </p:cNvPr>
              <p:cNvSpPr txBox="1"/>
              <p:nvPr/>
            </p:nvSpPr>
            <p:spPr>
              <a:xfrm>
                <a:off x="609600" y="1676401"/>
                <a:ext cx="47244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AU" sz="16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if (w[</a:t>
                </a:r>
                <a:r>
                  <a:rPr lang="en-AU" sz="16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6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]&gt;c)</a:t>
                </a:r>
              </a:p>
              <a:p>
                <a:pPr>
                  <a:buNone/>
                </a:pPr>
                <a:r>
                  <a:rPr lang="en-AU" sz="16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T[ </a:t>
                </a:r>
                <a:r>
                  <a:rPr lang="en-AU" sz="16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6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c ]  = T[i-1,c]</a:t>
                </a:r>
              </a:p>
              <a:p>
                <a:pPr>
                  <a:buNone/>
                </a:pPr>
                <a:r>
                  <a:rPr lang="en-AU" sz="16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else </a:t>
                </a:r>
                <a:r>
                  <a:rPr lang="en-AU" sz="1600" dirty="0">
                    <a:solidFill>
                      <a:srgbClr val="000000"/>
                    </a:solidFill>
                  </a:rPr>
                  <a:t>  </a:t>
                </a:r>
              </a:p>
              <a:p>
                <a:pPr>
                  <a:buNone/>
                </a:pPr>
                <a:r>
                  <a:rPr lang="en-AU" sz="16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T[</a:t>
                </a:r>
                <a:r>
                  <a:rPr lang="en-AU" sz="16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6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c]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AU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AU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AU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lang="en-AU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AU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AU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AU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]))</m:t>
                    </m:r>
                  </m:oMath>
                </a14:m>
                <a:endParaRPr lang="en-AU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416772-6BEF-4C7B-A33C-72E290F4A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76401"/>
                <a:ext cx="4724400" cy="1077218"/>
              </a:xfrm>
              <a:prstGeom prst="rect">
                <a:avLst/>
              </a:prstGeom>
              <a:blipFill>
                <a:blip r:embed="rId2"/>
                <a:stretch>
                  <a:fillRect l="-645" t="-2260" b="-56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A7636AF-F078-4B02-8208-AD78376E0523}"/>
              </a:ext>
            </a:extLst>
          </p:cNvPr>
          <p:cNvSpPr txBox="1"/>
          <p:nvPr/>
        </p:nvSpPr>
        <p:spPr>
          <a:xfrm>
            <a:off x="5692788" y="660546"/>
            <a:ext cx="3211224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Assume, </a:t>
            </a:r>
          </a:p>
          <a:p>
            <a:r>
              <a:rPr lang="en-US" sz="2400" dirty="0"/>
              <a:t>Sack capacity, C = 10</a:t>
            </a:r>
          </a:p>
          <a:p>
            <a:r>
              <a:rPr lang="en-US" sz="2400" dirty="0"/>
              <a:t>Available Items</a:t>
            </a:r>
          </a:p>
          <a:p>
            <a:r>
              <a:rPr lang="en-US" sz="2400" dirty="0"/>
              <a:t>V = 7 2 1 6 12</a:t>
            </a:r>
          </a:p>
          <a:p>
            <a:r>
              <a:rPr lang="en-US" sz="2400" dirty="0"/>
              <a:t>W =3 1 2 4 6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D2CC3B6D-57EB-49F4-9C32-B03ABA7ED9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400" y="3413760"/>
          <a:ext cx="6096006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984853734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88717865"/>
                    </a:ext>
                  </a:extLst>
                </a:gridCol>
                <a:gridCol w="500742">
                  <a:extLst>
                    <a:ext uri="{9D8B030D-6E8A-4147-A177-3AD203B41FA5}">
                      <a16:colId xmlns="" xmlns:a16="http://schemas.microsoft.com/office/drawing/2014/main" val="473649704"/>
                    </a:ext>
                  </a:extLst>
                </a:gridCol>
                <a:gridCol w="370116">
                  <a:extLst>
                    <a:ext uri="{9D8B030D-6E8A-4147-A177-3AD203B41FA5}">
                      <a16:colId xmlns="" xmlns:a16="http://schemas.microsoft.com/office/drawing/2014/main" val="271396433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9420244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43503006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658255837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41562774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8665012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66092849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0165489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374867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60962891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4039310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AU" sz="12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AU" sz="1200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727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701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850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633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512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4014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3956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980CE815-7C59-4150-8853-F71D1269C55C}"/>
              </a:ext>
            </a:extLst>
          </p:cNvPr>
          <p:cNvCxnSpPr/>
          <p:nvPr/>
        </p:nvCxnSpPr>
        <p:spPr>
          <a:xfrm flipH="1">
            <a:off x="7010400" y="3505200"/>
            <a:ext cx="288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C80F771-CDC6-4911-B581-465852148531}"/>
              </a:ext>
            </a:extLst>
          </p:cNvPr>
          <p:cNvSpPr txBox="1"/>
          <p:nvPr/>
        </p:nvSpPr>
        <p:spPr>
          <a:xfrm>
            <a:off x="7298400" y="335280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Capacity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F888D09-FF59-4834-B87D-809AC6D14F8D}"/>
              </a:ext>
            </a:extLst>
          </p:cNvPr>
          <p:cNvSpPr txBox="1"/>
          <p:nvPr/>
        </p:nvSpPr>
        <p:spPr>
          <a:xfrm>
            <a:off x="847725" y="6016823"/>
            <a:ext cx="616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Any cell in the table represents the maximum value attained by choosing items from </a:t>
            </a:r>
            <a:r>
              <a:rPr lang="en-AU" sz="1200" dirty="0" err="1"/>
              <a:t>i</a:t>
            </a:r>
            <a:r>
              <a:rPr lang="en-AU" sz="1200" dirty="0"/>
              <a:t> items (not </a:t>
            </a:r>
            <a:r>
              <a:rPr lang="en-AU" sz="1200" dirty="0" err="1"/>
              <a:t>i</a:t>
            </a:r>
            <a:r>
              <a:rPr lang="en-AU" sz="1200" baseline="30000" dirty="0" err="1"/>
              <a:t>th</a:t>
            </a:r>
            <a:r>
              <a:rPr lang="en-AU" sz="1200" dirty="0"/>
              <a:t> ) in a sack of capacity listed in the header. For example, the cell with value “A” represents that we can add items of total value “A” from 3 items and with a sack capacity=7 which is represented as T[3,7] = 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A9AACB7F-D542-4A7C-93F6-F0C5A38A3736}"/>
              </a:ext>
            </a:extLst>
          </p:cNvPr>
          <p:cNvCxnSpPr/>
          <p:nvPr/>
        </p:nvCxnSpPr>
        <p:spPr>
          <a:xfrm flipV="1">
            <a:off x="5410200" y="3657600"/>
            <a:ext cx="0" cy="11880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F9DEC608-28E4-4209-9935-E00336316A6E}"/>
              </a:ext>
            </a:extLst>
          </p:cNvPr>
          <p:cNvCxnSpPr/>
          <p:nvPr/>
        </p:nvCxnSpPr>
        <p:spPr>
          <a:xfrm flipH="1">
            <a:off x="1219200" y="5067300"/>
            <a:ext cx="399600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3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01A4A8-40C6-4F16-BA6F-5FB6B7D3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Knapsack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12416772-6BEF-4C7B-A33C-72E290F4A207}"/>
                  </a:ext>
                </a:extLst>
              </p:cNvPr>
              <p:cNvSpPr txBox="1"/>
              <p:nvPr/>
            </p:nvSpPr>
            <p:spPr>
              <a:xfrm>
                <a:off x="609600" y="1676401"/>
                <a:ext cx="47244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if (w[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]&gt;c)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T[ 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c ]  = T[i-1,c]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else </a:t>
                </a:r>
                <a:r>
                  <a:rPr lang="en-AU" sz="1400" dirty="0">
                    <a:solidFill>
                      <a:srgbClr val="000000"/>
                    </a:solidFill>
                  </a:rPr>
                  <a:t>  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T[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c]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AU" sz="1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]))</m:t>
                    </m:r>
                  </m:oMath>
                </a14:m>
                <a:endParaRPr lang="en-A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416772-6BEF-4C7B-A33C-72E290F4A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76401"/>
                <a:ext cx="4724400" cy="954107"/>
              </a:xfrm>
              <a:prstGeom prst="rect">
                <a:avLst/>
              </a:prstGeom>
              <a:blipFill>
                <a:blip r:embed="rId2"/>
                <a:stretch>
                  <a:fillRect l="-387" t="-1911" b="-44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D2CC3B6D-57EB-49F4-9C32-B03ABA7ED9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125" y="2819400"/>
          <a:ext cx="6096006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984853734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88717865"/>
                    </a:ext>
                  </a:extLst>
                </a:gridCol>
                <a:gridCol w="500742">
                  <a:extLst>
                    <a:ext uri="{9D8B030D-6E8A-4147-A177-3AD203B41FA5}">
                      <a16:colId xmlns="" xmlns:a16="http://schemas.microsoft.com/office/drawing/2014/main" val="473649704"/>
                    </a:ext>
                  </a:extLst>
                </a:gridCol>
                <a:gridCol w="370116">
                  <a:extLst>
                    <a:ext uri="{9D8B030D-6E8A-4147-A177-3AD203B41FA5}">
                      <a16:colId xmlns="" xmlns:a16="http://schemas.microsoft.com/office/drawing/2014/main" val="271396433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9420244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43503006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658255837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41562774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8665012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66092849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0165489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374867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60962891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4039310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AU" sz="12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AU" sz="1200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727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701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850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633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512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4014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3956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980CE815-7C59-4150-8853-F71D1269C55C}"/>
              </a:ext>
            </a:extLst>
          </p:cNvPr>
          <p:cNvCxnSpPr/>
          <p:nvPr/>
        </p:nvCxnSpPr>
        <p:spPr>
          <a:xfrm flipH="1">
            <a:off x="6715125" y="2951013"/>
            <a:ext cx="288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C80F771-CDC6-4911-B581-465852148531}"/>
              </a:ext>
            </a:extLst>
          </p:cNvPr>
          <p:cNvSpPr txBox="1"/>
          <p:nvPr/>
        </p:nvSpPr>
        <p:spPr>
          <a:xfrm>
            <a:off x="7086600" y="281940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Capacity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A7636AF-F078-4B02-8208-AD78376E0523}"/>
              </a:ext>
            </a:extLst>
          </p:cNvPr>
          <p:cNvSpPr txBox="1"/>
          <p:nvPr/>
        </p:nvSpPr>
        <p:spPr>
          <a:xfrm>
            <a:off x="6172200" y="660546"/>
            <a:ext cx="2731812" cy="163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Assume, </a:t>
            </a:r>
          </a:p>
          <a:p>
            <a:r>
              <a:rPr lang="en-US" sz="2000" dirty="0">
                <a:latin typeface="+mn-lt"/>
              </a:rPr>
              <a:t>Sack capacity, C = 10</a:t>
            </a:r>
          </a:p>
          <a:p>
            <a:r>
              <a:rPr lang="en-US" dirty="0">
                <a:latin typeface="+mn-lt"/>
              </a:rPr>
              <a:t>Available</a:t>
            </a:r>
            <a:r>
              <a:rPr lang="en-US" sz="2000" dirty="0">
                <a:latin typeface="+mn-lt"/>
              </a:rPr>
              <a:t> Items</a:t>
            </a:r>
          </a:p>
          <a:p>
            <a:r>
              <a:rPr lang="en-US" sz="2000" dirty="0">
                <a:latin typeface="+mn-lt"/>
              </a:rPr>
              <a:t>V = 7 2 1 6 12</a:t>
            </a:r>
          </a:p>
          <a:p>
            <a:r>
              <a:rPr lang="en-US" sz="2000" dirty="0">
                <a:latin typeface="+mn-lt"/>
              </a:rPr>
              <a:t>W =3 1 2 4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6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01A4A8-40C6-4F16-BA6F-5FB6B7D3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Knapsack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12416772-6BEF-4C7B-A33C-72E290F4A207}"/>
                  </a:ext>
                </a:extLst>
              </p:cNvPr>
              <p:cNvSpPr txBox="1"/>
              <p:nvPr/>
            </p:nvSpPr>
            <p:spPr>
              <a:xfrm>
                <a:off x="609600" y="1676401"/>
                <a:ext cx="47244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if (w[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]&gt;c)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T[ 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c ]  = T[i-1,c]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else </a:t>
                </a:r>
                <a:r>
                  <a:rPr lang="en-AU" sz="1400" dirty="0">
                    <a:solidFill>
                      <a:srgbClr val="000000"/>
                    </a:solidFill>
                  </a:rPr>
                  <a:t>  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T[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c]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AU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AU" sz="1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]))</m:t>
                    </m:r>
                  </m:oMath>
                </a14:m>
                <a:endParaRPr lang="en-A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416772-6BEF-4C7B-A33C-72E290F4A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76401"/>
                <a:ext cx="4724400" cy="954107"/>
              </a:xfrm>
              <a:prstGeom prst="rect">
                <a:avLst/>
              </a:prstGeom>
              <a:blipFill>
                <a:blip r:embed="rId2"/>
                <a:stretch>
                  <a:fillRect l="-387" t="-1911" b="-44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D2CC3B6D-57EB-49F4-9C32-B03ABA7ED9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125" y="2819400"/>
          <a:ext cx="6096006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984853734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88717865"/>
                    </a:ext>
                  </a:extLst>
                </a:gridCol>
                <a:gridCol w="500742">
                  <a:extLst>
                    <a:ext uri="{9D8B030D-6E8A-4147-A177-3AD203B41FA5}">
                      <a16:colId xmlns="" xmlns:a16="http://schemas.microsoft.com/office/drawing/2014/main" val="473649704"/>
                    </a:ext>
                  </a:extLst>
                </a:gridCol>
                <a:gridCol w="370116">
                  <a:extLst>
                    <a:ext uri="{9D8B030D-6E8A-4147-A177-3AD203B41FA5}">
                      <a16:colId xmlns="" xmlns:a16="http://schemas.microsoft.com/office/drawing/2014/main" val="271396433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9420244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43503006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658255837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41562774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8665012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66092849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0165489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374867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60962891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4039310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AU" sz="12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AU" sz="1200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727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701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850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633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512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4014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3956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980CE815-7C59-4150-8853-F71D1269C55C}"/>
              </a:ext>
            </a:extLst>
          </p:cNvPr>
          <p:cNvCxnSpPr>
            <a:cxnSpLocks/>
          </p:cNvCxnSpPr>
          <p:nvPr/>
        </p:nvCxnSpPr>
        <p:spPr>
          <a:xfrm flipH="1">
            <a:off x="6715125" y="2951013"/>
            <a:ext cx="288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C80F771-CDC6-4911-B581-465852148531}"/>
              </a:ext>
            </a:extLst>
          </p:cNvPr>
          <p:cNvSpPr txBox="1"/>
          <p:nvPr/>
        </p:nvSpPr>
        <p:spPr>
          <a:xfrm>
            <a:off x="7086600" y="281940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Capacity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753050C2-45C9-433F-BB49-7FA628A9BB57}"/>
              </a:ext>
            </a:extLst>
          </p:cNvPr>
          <p:cNvCxnSpPr>
            <a:cxnSpLocks/>
          </p:cNvCxnSpPr>
          <p:nvPr/>
        </p:nvCxnSpPr>
        <p:spPr>
          <a:xfrm flipH="1">
            <a:off x="6705600" y="3329036"/>
            <a:ext cx="288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F65B198-1AD7-4833-9800-690E96DA4358}"/>
              </a:ext>
            </a:extLst>
          </p:cNvPr>
          <p:cNvSpPr txBox="1"/>
          <p:nvPr/>
        </p:nvSpPr>
        <p:spPr>
          <a:xfrm>
            <a:off x="7010400" y="3048000"/>
            <a:ext cx="1676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If </a:t>
            </a:r>
            <a:r>
              <a:rPr lang="en-AU" sz="1100" dirty="0" err="1"/>
              <a:t>i</a:t>
            </a:r>
            <a:r>
              <a:rPr lang="en-AU" sz="1100" dirty="0"/>
              <a:t>=0, no items are available, to put to the sack, the maximum value we can attain is 0.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A7636AF-F078-4B02-8208-AD78376E0523}"/>
              </a:ext>
            </a:extLst>
          </p:cNvPr>
          <p:cNvSpPr txBox="1"/>
          <p:nvPr/>
        </p:nvSpPr>
        <p:spPr>
          <a:xfrm>
            <a:off x="6172200" y="660546"/>
            <a:ext cx="2731812" cy="163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Assume, </a:t>
            </a:r>
          </a:p>
          <a:p>
            <a:r>
              <a:rPr lang="en-US" sz="2000" dirty="0">
                <a:latin typeface="+mn-lt"/>
              </a:rPr>
              <a:t>Sack capacity, C = 10</a:t>
            </a:r>
          </a:p>
          <a:p>
            <a:r>
              <a:rPr lang="en-US" dirty="0">
                <a:latin typeface="+mn-lt"/>
              </a:rPr>
              <a:t>Available</a:t>
            </a:r>
            <a:r>
              <a:rPr lang="en-US" sz="2000" dirty="0">
                <a:latin typeface="+mn-lt"/>
              </a:rPr>
              <a:t> Items</a:t>
            </a:r>
          </a:p>
          <a:p>
            <a:r>
              <a:rPr lang="en-US" sz="2000" dirty="0">
                <a:latin typeface="+mn-lt"/>
              </a:rPr>
              <a:t>V = 7 2 1 6 12</a:t>
            </a:r>
          </a:p>
          <a:p>
            <a:r>
              <a:rPr lang="en-US" sz="2000" dirty="0">
                <a:latin typeface="+mn-lt"/>
              </a:rPr>
              <a:t>W =3 1 2 4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1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01A4A8-40C6-4F16-BA6F-5FB6B7D3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Knapsack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12416772-6BEF-4C7B-A33C-72E290F4A207}"/>
                  </a:ext>
                </a:extLst>
              </p:cNvPr>
              <p:cNvSpPr txBox="1"/>
              <p:nvPr/>
            </p:nvSpPr>
            <p:spPr>
              <a:xfrm>
                <a:off x="609600" y="1676401"/>
                <a:ext cx="47244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if (w[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]&gt;c)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T[ 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c ]  = T[i-1,c]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else </a:t>
                </a:r>
                <a:r>
                  <a:rPr lang="en-AU" sz="1400" dirty="0">
                    <a:solidFill>
                      <a:srgbClr val="000000"/>
                    </a:solidFill>
                  </a:rPr>
                  <a:t>  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T[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c]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AU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AU" sz="1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]))</m:t>
                    </m:r>
                  </m:oMath>
                </a14:m>
                <a:endParaRPr lang="en-A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416772-6BEF-4C7B-A33C-72E290F4A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76401"/>
                <a:ext cx="4724400" cy="954107"/>
              </a:xfrm>
              <a:prstGeom prst="rect">
                <a:avLst/>
              </a:prstGeom>
              <a:blipFill>
                <a:blip r:embed="rId2"/>
                <a:stretch>
                  <a:fillRect l="-387" t="-1911" b="-44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D2CC3B6D-57EB-49F4-9C32-B03ABA7ED9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125" y="2819400"/>
          <a:ext cx="6096006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984853734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88717865"/>
                    </a:ext>
                  </a:extLst>
                </a:gridCol>
                <a:gridCol w="500742">
                  <a:extLst>
                    <a:ext uri="{9D8B030D-6E8A-4147-A177-3AD203B41FA5}">
                      <a16:colId xmlns="" xmlns:a16="http://schemas.microsoft.com/office/drawing/2014/main" val="473649704"/>
                    </a:ext>
                  </a:extLst>
                </a:gridCol>
                <a:gridCol w="370116">
                  <a:extLst>
                    <a:ext uri="{9D8B030D-6E8A-4147-A177-3AD203B41FA5}">
                      <a16:colId xmlns="" xmlns:a16="http://schemas.microsoft.com/office/drawing/2014/main" val="271396433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9420244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43503006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658255837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41562774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8665012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66092849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0165489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374867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60962891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4039310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AU" sz="12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AU" sz="1200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727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701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850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633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512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4014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3956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980CE815-7C59-4150-8853-F71D1269C55C}"/>
              </a:ext>
            </a:extLst>
          </p:cNvPr>
          <p:cNvCxnSpPr>
            <a:cxnSpLocks/>
          </p:cNvCxnSpPr>
          <p:nvPr/>
        </p:nvCxnSpPr>
        <p:spPr>
          <a:xfrm flipH="1">
            <a:off x="6715125" y="2951013"/>
            <a:ext cx="288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C80F771-CDC6-4911-B581-465852148531}"/>
              </a:ext>
            </a:extLst>
          </p:cNvPr>
          <p:cNvSpPr txBox="1"/>
          <p:nvPr/>
        </p:nvSpPr>
        <p:spPr>
          <a:xfrm>
            <a:off x="7086600" y="281940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Capacity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E7202C7-528E-46AC-985C-A64C21384103}"/>
              </a:ext>
            </a:extLst>
          </p:cNvPr>
          <p:cNvSpPr txBox="1"/>
          <p:nvPr/>
        </p:nvSpPr>
        <p:spPr>
          <a:xfrm>
            <a:off x="1143000" y="567826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If bag capacity is 0, we can’t add anything into the sack. So, attained value is 0.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F9DF3E72-F71E-45EC-B7B5-CDFD29613AA3}"/>
              </a:ext>
            </a:extLst>
          </p:cNvPr>
          <p:cNvCxnSpPr/>
          <p:nvPr/>
        </p:nvCxnSpPr>
        <p:spPr>
          <a:xfrm flipV="1">
            <a:off x="2133600" y="5427000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A7636AF-F078-4B02-8208-AD78376E0523}"/>
              </a:ext>
            </a:extLst>
          </p:cNvPr>
          <p:cNvSpPr txBox="1"/>
          <p:nvPr/>
        </p:nvSpPr>
        <p:spPr>
          <a:xfrm>
            <a:off x="6172200" y="660546"/>
            <a:ext cx="2731812" cy="163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Assume, </a:t>
            </a:r>
          </a:p>
          <a:p>
            <a:r>
              <a:rPr lang="en-US" sz="2000" dirty="0">
                <a:latin typeface="+mn-lt"/>
              </a:rPr>
              <a:t>Sack capacity, C = 10</a:t>
            </a:r>
          </a:p>
          <a:p>
            <a:r>
              <a:rPr lang="en-US" dirty="0">
                <a:latin typeface="+mn-lt"/>
              </a:rPr>
              <a:t>Available</a:t>
            </a:r>
            <a:r>
              <a:rPr lang="en-US" sz="2000" dirty="0">
                <a:latin typeface="+mn-lt"/>
              </a:rPr>
              <a:t> Items</a:t>
            </a:r>
          </a:p>
          <a:p>
            <a:r>
              <a:rPr lang="en-US" sz="2000" dirty="0">
                <a:latin typeface="+mn-lt"/>
              </a:rPr>
              <a:t>V = 7 2 1 6 12</a:t>
            </a:r>
          </a:p>
          <a:p>
            <a:r>
              <a:rPr lang="en-US" sz="2000" dirty="0">
                <a:latin typeface="+mn-lt"/>
              </a:rPr>
              <a:t>W =3 1 2 4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2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01A4A8-40C6-4F16-BA6F-5FB6B7D3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Knapsack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12416772-6BEF-4C7B-A33C-72E290F4A207}"/>
                  </a:ext>
                </a:extLst>
              </p:cNvPr>
              <p:cNvSpPr txBox="1"/>
              <p:nvPr/>
            </p:nvSpPr>
            <p:spPr>
              <a:xfrm>
                <a:off x="609600" y="1676401"/>
                <a:ext cx="47244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if (w[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]&gt;c)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T[ 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c ]  = T[i-1,c]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else </a:t>
                </a:r>
                <a:r>
                  <a:rPr lang="en-AU" sz="1400" dirty="0">
                    <a:solidFill>
                      <a:srgbClr val="000000"/>
                    </a:solidFill>
                  </a:rPr>
                  <a:t>  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T[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c]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AU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AU" sz="1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]))</m:t>
                    </m:r>
                  </m:oMath>
                </a14:m>
                <a:endParaRPr lang="en-A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416772-6BEF-4C7B-A33C-72E290F4A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76401"/>
                <a:ext cx="4724400" cy="954107"/>
              </a:xfrm>
              <a:prstGeom prst="rect">
                <a:avLst/>
              </a:prstGeom>
              <a:blipFill>
                <a:blip r:embed="rId2"/>
                <a:stretch>
                  <a:fillRect l="-387" t="-1911" b="-44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D2CC3B6D-57EB-49F4-9C32-B03ABA7ED9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125" y="2819400"/>
          <a:ext cx="6096006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984853734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88717865"/>
                    </a:ext>
                  </a:extLst>
                </a:gridCol>
                <a:gridCol w="500742">
                  <a:extLst>
                    <a:ext uri="{9D8B030D-6E8A-4147-A177-3AD203B41FA5}">
                      <a16:colId xmlns="" xmlns:a16="http://schemas.microsoft.com/office/drawing/2014/main" val="473649704"/>
                    </a:ext>
                  </a:extLst>
                </a:gridCol>
                <a:gridCol w="370116">
                  <a:extLst>
                    <a:ext uri="{9D8B030D-6E8A-4147-A177-3AD203B41FA5}">
                      <a16:colId xmlns="" xmlns:a16="http://schemas.microsoft.com/office/drawing/2014/main" val="271396433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9420244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43503006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658255837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41562774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8665012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66092849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0165489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374867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60962891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4039310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AU" sz="12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AU" sz="1200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727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701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850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633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512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4014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3956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980CE815-7C59-4150-8853-F71D1269C55C}"/>
              </a:ext>
            </a:extLst>
          </p:cNvPr>
          <p:cNvCxnSpPr>
            <a:cxnSpLocks/>
          </p:cNvCxnSpPr>
          <p:nvPr/>
        </p:nvCxnSpPr>
        <p:spPr>
          <a:xfrm flipH="1">
            <a:off x="6715125" y="2951013"/>
            <a:ext cx="288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C80F771-CDC6-4911-B581-465852148531}"/>
              </a:ext>
            </a:extLst>
          </p:cNvPr>
          <p:cNvSpPr txBox="1"/>
          <p:nvPr/>
        </p:nvSpPr>
        <p:spPr>
          <a:xfrm>
            <a:off x="7086600" y="281940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Capacity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E1DD9A3-4DD0-48E7-995E-098CD6ED7036}"/>
              </a:ext>
            </a:extLst>
          </p:cNvPr>
          <p:cNvSpPr txBox="1"/>
          <p:nvPr/>
        </p:nvSpPr>
        <p:spPr>
          <a:xfrm>
            <a:off x="1524000" y="5791200"/>
            <a:ext cx="36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T[1,1] =  Max(T[1-1,1], v</a:t>
            </a:r>
            <a:r>
              <a:rPr lang="en-AU" sz="1600" baseline="-25000" dirty="0"/>
              <a:t>1</a:t>
            </a:r>
            <a:r>
              <a:rPr lang="en-AU" sz="1600" dirty="0"/>
              <a:t> + T[1-1,1-1])</a:t>
            </a:r>
          </a:p>
          <a:p>
            <a:r>
              <a:rPr lang="en-AU" sz="1600" dirty="0"/>
              <a:t>          =  Max( T[0,1], 2 + T[0,0])</a:t>
            </a:r>
          </a:p>
          <a:p>
            <a:r>
              <a:rPr lang="en-AU" sz="1600" dirty="0"/>
              <a:t>          = Max(0, 2+0) =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F08DE332-2441-41E5-9898-DD42A72E19B1}"/>
              </a:ext>
            </a:extLst>
          </p:cNvPr>
          <p:cNvCxnSpPr>
            <a:cxnSpLocks/>
          </p:cNvCxnSpPr>
          <p:nvPr/>
        </p:nvCxnSpPr>
        <p:spPr>
          <a:xfrm flipV="1">
            <a:off x="1981200" y="3810000"/>
            <a:ext cx="533400" cy="19812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FE57DEBD-E084-460B-B939-C1342FDEA31C}"/>
              </a:ext>
            </a:extLst>
          </p:cNvPr>
          <p:cNvCxnSpPr>
            <a:cxnSpLocks/>
          </p:cNvCxnSpPr>
          <p:nvPr/>
        </p:nvCxnSpPr>
        <p:spPr>
          <a:xfrm flipH="1" flipV="1">
            <a:off x="2667000" y="3429000"/>
            <a:ext cx="457200" cy="2701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4CDF530B-0F7D-4CDC-B202-193C6851B510}"/>
              </a:ext>
            </a:extLst>
          </p:cNvPr>
          <p:cNvCxnSpPr>
            <a:cxnSpLocks/>
          </p:cNvCxnSpPr>
          <p:nvPr/>
        </p:nvCxnSpPr>
        <p:spPr>
          <a:xfrm flipH="1" flipV="1">
            <a:off x="2247900" y="3429000"/>
            <a:ext cx="1866900" cy="2701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A7636AF-F078-4B02-8208-AD78376E0523}"/>
              </a:ext>
            </a:extLst>
          </p:cNvPr>
          <p:cNvSpPr txBox="1"/>
          <p:nvPr/>
        </p:nvSpPr>
        <p:spPr>
          <a:xfrm>
            <a:off x="6172200" y="660546"/>
            <a:ext cx="2731812" cy="163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Assume, </a:t>
            </a:r>
          </a:p>
          <a:p>
            <a:r>
              <a:rPr lang="en-US" sz="2000" dirty="0">
                <a:latin typeface="+mn-lt"/>
              </a:rPr>
              <a:t>Sack capacity, C = 10</a:t>
            </a:r>
          </a:p>
          <a:p>
            <a:r>
              <a:rPr lang="en-US" dirty="0">
                <a:latin typeface="+mn-lt"/>
              </a:rPr>
              <a:t>Available</a:t>
            </a:r>
            <a:r>
              <a:rPr lang="en-US" sz="2000" dirty="0">
                <a:latin typeface="+mn-lt"/>
              </a:rPr>
              <a:t> Items</a:t>
            </a:r>
          </a:p>
          <a:p>
            <a:r>
              <a:rPr lang="en-US" sz="2000" dirty="0">
                <a:latin typeface="+mn-lt"/>
              </a:rPr>
              <a:t>V = 7 2 1 6 12</a:t>
            </a:r>
          </a:p>
          <a:p>
            <a:r>
              <a:rPr lang="en-US" sz="2000" dirty="0">
                <a:latin typeface="+mn-lt"/>
              </a:rPr>
              <a:t>W =3 1 2 4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3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01A4A8-40C6-4F16-BA6F-5FB6B7D3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Knapsack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12416772-6BEF-4C7B-A33C-72E290F4A207}"/>
                  </a:ext>
                </a:extLst>
              </p:cNvPr>
              <p:cNvSpPr txBox="1"/>
              <p:nvPr/>
            </p:nvSpPr>
            <p:spPr>
              <a:xfrm>
                <a:off x="609600" y="1676401"/>
                <a:ext cx="47244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if (w[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]&gt;c)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T[ 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c ]  = T[i-1,c]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else </a:t>
                </a:r>
                <a:r>
                  <a:rPr lang="en-AU" sz="1400" dirty="0">
                    <a:solidFill>
                      <a:srgbClr val="000000"/>
                    </a:solidFill>
                  </a:rPr>
                  <a:t>  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T[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c]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AU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AU" sz="1400" i="1">
                            <a:solidFill>
                              <a:srgbClr val="000000"/>
                            </a:solidFill>
                            <a:highlight>
                              <a:srgbClr val="FFFF00"/>
                            </a:highlight>
                            <a:latin typeface="Cambria Math"/>
                          </a:rPr>
                        </m:ctrlPr>
                      </m:dPr>
                      <m:e>
                        <m:r>
                          <a:rPr lang="en-AU" sz="1400" i="1">
                            <a:solidFill>
                              <a:srgbClr val="00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]))</m:t>
                    </m:r>
                  </m:oMath>
                </a14:m>
                <a:endParaRPr lang="en-A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416772-6BEF-4C7B-A33C-72E290F4A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76401"/>
                <a:ext cx="4724400" cy="954107"/>
              </a:xfrm>
              <a:prstGeom prst="rect">
                <a:avLst/>
              </a:prstGeom>
              <a:blipFill>
                <a:blip r:embed="rId2"/>
                <a:stretch>
                  <a:fillRect l="-387" t="-1911" b="-44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D2CC3B6D-57EB-49F4-9C32-B03ABA7ED9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125" y="2819400"/>
          <a:ext cx="6096006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984853734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88717865"/>
                    </a:ext>
                  </a:extLst>
                </a:gridCol>
                <a:gridCol w="500742">
                  <a:extLst>
                    <a:ext uri="{9D8B030D-6E8A-4147-A177-3AD203B41FA5}">
                      <a16:colId xmlns="" xmlns:a16="http://schemas.microsoft.com/office/drawing/2014/main" val="473649704"/>
                    </a:ext>
                  </a:extLst>
                </a:gridCol>
                <a:gridCol w="370116">
                  <a:extLst>
                    <a:ext uri="{9D8B030D-6E8A-4147-A177-3AD203B41FA5}">
                      <a16:colId xmlns="" xmlns:a16="http://schemas.microsoft.com/office/drawing/2014/main" val="271396433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9420244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43503006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658255837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41562774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8665012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66092849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0165489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374867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60962891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4039310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AU" sz="12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AU" sz="1200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727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701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850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633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512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4014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3956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980CE815-7C59-4150-8853-F71D1269C55C}"/>
              </a:ext>
            </a:extLst>
          </p:cNvPr>
          <p:cNvCxnSpPr>
            <a:cxnSpLocks/>
          </p:cNvCxnSpPr>
          <p:nvPr/>
        </p:nvCxnSpPr>
        <p:spPr>
          <a:xfrm flipH="1">
            <a:off x="6715125" y="2951013"/>
            <a:ext cx="288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C80F771-CDC6-4911-B581-465852148531}"/>
              </a:ext>
            </a:extLst>
          </p:cNvPr>
          <p:cNvSpPr txBox="1"/>
          <p:nvPr/>
        </p:nvSpPr>
        <p:spPr>
          <a:xfrm>
            <a:off x="7086600" y="281940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Capacity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E1DD9A3-4DD0-48E7-995E-098CD6ED7036}"/>
              </a:ext>
            </a:extLst>
          </p:cNvPr>
          <p:cNvSpPr txBox="1"/>
          <p:nvPr/>
        </p:nvSpPr>
        <p:spPr>
          <a:xfrm>
            <a:off x="1524000" y="5791200"/>
            <a:ext cx="36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T[1,1] =  Max(T[1-1,1], v</a:t>
            </a:r>
            <a:r>
              <a:rPr lang="en-AU" sz="1600" baseline="-25000" dirty="0"/>
              <a:t>1</a:t>
            </a:r>
            <a:r>
              <a:rPr lang="en-AU" sz="1600" dirty="0"/>
              <a:t> + T[1-1,1-1])</a:t>
            </a:r>
          </a:p>
          <a:p>
            <a:r>
              <a:rPr lang="en-AU" sz="1600" dirty="0"/>
              <a:t>          =  Max( T[0,1], 2 + T[0,0])</a:t>
            </a:r>
          </a:p>
          <a:p>
            <a:r>
              <a:rPr lang="en-AU" sz="1600" dirty="0"/>
              <a:t>          = Max(0, 2+0) =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F08DE332-2441-41E5-9898-DD42A72E19B1}"/>
              </a:ext>
            </a:extLst>
          </p:cNvPr>
          <p:cNvCxnSpPr>
            <a:cxnSpLocks/>
          </p:cNvCxnSpPr>
          <p:nvPr/>
        </p:nvCxnSpPr>
        <p:spPr>
          <a:xfrm flipV="1">
            <a:off x="2057400" y="3733800"/>
            <a:ext cx="533400" cy="20880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FE57DEBD-E084-460B-B939-C1342FDEA31C}"/>
              </a:ext>
            </a:extLst>
          </p:cNvPr>
          <p:cNvCxnSpPr>
            <a:cxnSpLocks/>
          </p:cNvCxnSpPr>
          <p:nvPr/>
        </p:nvCxnSpPr>
        <p:spPr>
          <a:xfrm flipH="1" flipV="1">
            <a:off x="2667000" y="3429000"/>
            <a:ext cx="457200" cy="2701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4CDF530B-0F7D-4CDC-B202-193C6851B510}"/>
              </a:ext>
            </a:extLst>
          </p:cNvPr>
          <p:cNvCxnSpPr>
            <a:cxnSpLocks/>
          </p:cNvCxnSpPr>
          <p:nvPr/>
        </p:nvCxnSpPr>
        <p:spPr>
          <a:xfrm flipH="1" flipV="1">
            <a:off x="2247900" y="3429000"/>
            <a:ext cx="1866900" cy="2701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F08AD037-1E28-4F5B-95A4-CC0A33AC4922}"/>
              </a:ext>
            </a:extLst>
          </p:cNvPr>
          <p:cNvSpPr/>
          <p:nvPr/>
        </p:nvSpPr>
        <p:spPr>
          <a:xfrm>
            <a:off x="2133600" y="3505200"/>
            <a:ext cx="457200" cy="180491"/>
          </a:xfrm>
          <a:custGeom>
            <a:avLst/>
            <a:gdLst>
              <a:gd name="connsiteX0" fmla="*/ 161925 w 161925"/>
              <a:gd name="connsiteY0" fmla="*/ 0 h 133827"/>
              <a:gd name="connsiteX1" fmla="*/ 104775 w 161925"/>
              <a:gd name="connsiteY1" fmla="*/ 133350 h 133827"/>
              <a:gd name="connsiteX2" fmla="*/ 0 w 161925"/>
              <a:gd name="connsiteY2" fmla="*/ 47625 h 133827"/>
              <a:gd name="connsiteX3" fmla="*/ 0 w 161925"/>
              <a:gd name="connsiteY3" fmla="*/ 47625 h 133827"/>
              <a:gd name="connsiteX4" fmla="*/ 0 w 161925"/>
              <a:gd name="connsiteY4" fmla="*/ 47625 h 133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33827">
                <a:moveTo>
                  <a:pt x="161925" y="0"/>
                </a:moveTo>
                <a:cubicBezTo>
                  <a:pt x="146843" y="62706"/>
                  <a:pt x="131762" y="125413"/>
                  <a:pt x="104775" y="133350"/>
                </a:cubicBezTo>
                <a:cubicBezTo>
                  <a:pt x="77788" y="141287"/>
                  <a:pt x="0" y="47625"/>
                  <a:pt x="0" y="47625"/>
                </a:cubicBezTo>
                <a:lnTo>
                  <a:pt x="0" y="47625"/>
                </a:lnTo>
                <a:lnTo>
                  <a:pt x="0" y="47625"/>
                </a:lnTo>
              </a:path>
            </a:pathLst>
          </a:custGeom>
          <a:noFill/>
          <a:ln w="254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A7636AF-F078-4B02-8208-AD78376E0523}"/>
              </a:ext>
            </a:extLst>
          </p:cNvPr>
          <p:cNvSpPr txBox="1"/>
          <p:nvPr/>
        </p:nvSpPr>
        <p:spPr>
          <a:xfrm>
            <a:off x="6172200" y="660546"/>
            <a:ext cx="2731812" cy="163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Assume, </a:t>
            </a:r>
          </a:p>
          <a:p>
            <a:r>
              <a:rPr lang="en-US" sz="2000" dirty="0">
                <a:latin typeface="+mn-lt"/>
              </a:rPr>
              <a:t>Sack capacity, C = 10</a:t>
            </a:r>
          </a:p>
          <a:p>
            <a:r>
              <a:rPr lang="en-US" dirty="0">
                <a:latin typeface="+mn-lt"/>
              </a:rPr>
              <a:t>Available</a:t>
            </a:r>
            <a:r>
              <a:rPr lang="en-US" sz="2000" dirty="0">
                <a:latin typeface="+mn-lt"/>
              </a:rPr>
              <a:t> Items</a:t>
            </a:r>
          </a:p>
          <a:p>
            <a:r>
              <a:rPr lang="en-US" sz="2000" dirty="0">
                <a:latin typeface="+mn-lt"/>
              </a:rPr>
              <a:t>V = 7 2 1 6 12</a:t>
            </a:r>
          </a:p>
          <a:p>
            <a:r>
              <a:rPr lang="en-US" sz="2000" dirty="0">
                <a:latin typeface="+mn-lt"/>
              </a:rPr>
              <a:t>W =3 1 2 4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8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01A4A8-40C6-4F16-BA6F-5FB6B7D3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Knapsack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12416772-6BEF-4C7B-A33C-72E290F4A207}"/>
                  </a:ext>
                </a:extLst>
              </p:cNvPr>
              <p:cNvSpPr txBox="1"/>
              <p:nvPr/>
            </p:nvSpPr>
            <p:spPr>
              <a:xfrm>
                <a:off x="609600" y="1676401"/>
                <a:ext cx="47244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if (w[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]&gt;c)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T[ 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c ]  = T[i-1,c]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else </a:t>
                </a:r>
                <a:r>
                  <a:rPr lang="en-AU" sz="1400" dirty="0">
                    <a:solidFill>
                      <a:srgbClr val="000000"/>
                    </a:solidFill>
                  </a:rPr>
                  <a:t>  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T[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c]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AU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AU" sz="1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]))</m:t>
                    </m:r>
                  </m:oMath>
                </a14:m>
                <a:endParaRPr lang="en-A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416772-6BEF-4C7B-A33C-72E290F4A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76401"/>
                <a:ext cx="4724400" cy="954107"/>
              </a:xfrm>
              <a:prstGeom prst="rect">
                <a:avLst/>
              </a:prstGeom>
              <a:blipFill>
                <a:blip r:embed="rId2"/>
                <a:stretch>
                  <a:fillRect l="-387" t="-1911" b="-44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D2CC3B6D-57EB-49F4-9C32-B03ABA7ED9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125" y="2819400"/>
          <a:ext cx="6096006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984853734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88717865"/>
                    </a:ext>
                  </a:extLst>
                </a:gridCol>
                <a:gridCol w="500742">
                  <a:extLst>
                    <a:ext uri="{9D8B030D-6E8A-4147-A177-3AD203B41FA5}">
                      <a16:colId xmlns="" xmlns:a16="http://schemas.microsoft.com/office/drawing/2014/main" val="473649704"/>
                    </a:ext>
                  </a:extLst>
                </a:gridCol>
                <a:gridCol w="370116">
                  <a:extLst>
                    <a:ext uri="{9D8B030D-6E8A-4147-A177-3AD203B41FA5}">
                      <a16:colId xmlns="" xmlns:a16="http://schemas.microsoft.com/office/drawing/2014/main" val="271396433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9420244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43503006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658255837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41562774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8665012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66092849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0165489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374867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60962891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4039310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AU" sz="12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AU" sz="1200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727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701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850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633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512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4014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3956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980CE815-7C59-4150-8853-F71D1269C55C}"/>
              </a:ext>
            </a:extLst>
          </p:cNvPr>
          <p:cNvCxnSpPr>
            <a:cxnSpLocks/>
          </p:cNvCxnSpPr>
          <p:nvPr/>
        </p:nvCxnSpPr>
        <p:spPr>
          <a:xfrm flipH="1">
            <a:off x="6715125" y="2951013"/>
            <a:ext cx="288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C80F771-CDC6-4911-B581-465852148531}"/>
              </a:ext>
            </a:extLst>
          </p:cNvPr>
          <p:cNvSpPr txBox="1"/>
          <p:nvPr/>
        </p:nvSpPr>
        <p:spPr>
          <a:xfrm>
            <a:off x="7086600" y="281940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Capacity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E1DD9A3-4DD0-48E7-995E-098CD6ED7036}"/>
              </a:ext>
            </a:extLst>
          </p:cNvPr>
          <p:cNvSpPr txBox="1"/>
          <p:nvPr/>
        </p:nvSpPr>
        <p:spPr>
          <a:xfrm>
            <a:off x="1524000" y="5791200"/>
            <a:ext cx="36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T[1,1] =  Max(T[1-1,1], v</a:t>
            </a:r>
            <a:r>
              <a:rPr lang="en-AU" sz="1600" baseline="-25000" dirty="0"/>
              <a:t>1</a:t>
            </a:r>
            <a:r>
              <a:rPr lang="en-AU" sz="1600" dirty="0"/>
              <a:t> + T[1-1,1-1])</a:t>
            </a:r>
          </a:p>
          <a:p>
            <a:r>
              <a:rPr lang="en-AU" sz="1600" dirty="0"/>
              <a:t>          =  Max( T[0,1], 2 + T[0,0])</a:t>
            </a:r>
          </a:p>
          <a:p>
            <a:r>
              <a:rPr lang="en-AU" sz="1600" dirty="0"/>
              <a:t>          = Max(0, 2+0) 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A7636AF-F078-4B02-8208-AD78376E0523}"/>
              </a:ext>
            </a:extLst>
          </p:cNvPr>
          <p:cNvSpPr txBox="1"/>
          <p:nvPr/>
        </p:nvSpPr>
        <p:spPr>
          <a:xfrm>
            <a:off x="6172200" y="660546"/>
            <a:ext cx="2731812" cy="163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Assume, </a:t>
            </a:r>
          </a:p>
          <a:p>
            <a:r>
              <a:rPr lang="en-US" sz="2000" dirty="0">
                <a:latin typeface="+mn-lt"/>
              </a:rPr>
              <a:t>Sack capacity, C = 10</a:t>
            </a:r>
          </a:p>
          <a:p>
            <a:r>
              <a:rPr lang="en-US" dirty="0">
                <a:latin typeface="+mn-lt"/>
              </a:rPr>
              <a:t>Available</a:t>
            </a:r>
            <a:r>
              <a:rPr lang="en-US" sz="2000" dirty="0">
                <a:latin typeface="+mn-lt"/>
              </a:rPr>
              <a:t> Items</a:t>
            </a:r>
          </a:p>
          <a:p>
            <a:r>
              <a:rPr lang="en-US" sz="2000" dirty="0">
                <a:latin typeface="+mn-lt"/>
              </a:rPr>
              <a:t>V = 7 2 1 6 12</a:t>
            </a:r>
          </a:p>
          <a:p>
            <a:r>
              <a:rPr lang="en-US" sz="2000" dirty="0">
                <a:latin typeface="+mn-lt"/>
              </a:rPr>
              <a:t>W =3 1 2 4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6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01A4A8-40C6-4F16-BA6F-5FB6B7D3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Knapsack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12416772-6BEF-4C7B-A33C-72E290F4A207}"/>
                  </a:ext>
                </a:extLst>
              </p:cNvPr>
              <p:cNvSpPr txBox="1"/>
              <p:nvPr/>
            </p:nvSpPr>
            <p:spPr>
              <a:xfrm>
                <a:off x="609600" y="1676401"/>
                <a:ext cx="47244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if (w[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]&gt;c)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T[ 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c ]  = T[i-1,c]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else </a:t>
                </a:r>
                <a:r>
                  <a:rPr lang="en-AU" sz="1400" dirty="0">
                    <a:solidFill>
                      <a:srgbClr val="000000"/>
                    </a:solidFill>
                  </a:rPr>
                  <a:t>  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T[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c]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AU" sz="1400" i="1">
                            <a:solidFill>
                              <a:srgbClr val="000000"/>
                            </a:solidFill>
                            <a:highlight>
                              <a:srgbClr val="FFFF00"/>
                            </a:highlight>
                            <a:latin typeface="Cambria Math"/>
                          </a:rPr>
                        </m:ctrlPr>
                      </m:dPr>
                      <m:e>
                        <m:r>
                          <a:rPr lang="en-AU" sz="1400" i="1">
                            <a:solidFill>
                              <a:srgbClr val="00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]))</m:t>
                    </m:r>
                  </m:oMath>
                </a14:m>
                <a:endParaRPr lang="en-A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416772-6BEF-4C7B-A33C-72E290F4A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76401"/>
                <a:ext cx="4724400" cy="954107"/>
              </a:xfrm>
              <a:prstGeom prst="rect">
                <a:avLst/>
              </a:prstGeom>
              <a:blipFill>
                <a:blip r:embed="rId2"/>
                <a:stretch>
                  <a:fillRect l="-387" t="-1911" b="-44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D2CC3B6D-57EB-49F4-9C32-B03ABA7ED9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125" y="2819400"/>
          <a:ext cx="6096006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984853734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88717865"/>
                    </a:ext>
                  </a:extLst>
                </a:gridCol>
                <a:gridCol w="500742">
                  <a:extLst>
                    <a:ext uri="{9D8B030D-6E8A-4147-A177-3AD203B41FA5}">
                      <a16:colId xmlns="" xmlns:a16="http://schemas.microsoft.com/office/drawing/2014/main" val="473649704"/>
                    </a:ext>
                  </a:extLst>
                </a:gridCol>
                <a:gridCol w="370116">
                  <a:extLst>
                    <a:ext uri="{9D8B030D-6E8A-4147-A177-3AD203B41FA5}">
                      <a16:colId xmlns="" xmlns:a16="http://schemas.microsoft.com/office/drawing/2014/main" val="271396433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9420244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43503006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658255837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41562774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8665012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66092849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0165489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374867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60962891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4039310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AU" sz="12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AU" sz="1200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727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701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850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633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512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4014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3956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980CE815-7C59-4150-8853-F71D1269C55C}"/>
              </a:ext>
            </a:extLst>
          </p:cNvPr>
          <p:cNvCxnSpPr>
            <a:cxnSpLocks/>
          </p:cNvCxnSpPr>
          <p:nvPr/>
        </p:nvCxnSpPr>
        <p:spPr>
          <a:xfrm flipH="1">
            <a:off x="6715125" y="2951013"/>
            <a:ext cx="288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C80F771-CDC6-4911-B581-465852148531}"/>
              </a:ext>
            </a:extLst>
          </p:cNvPr>
          <p:cNvSpPr txBox="1"/>
          <p:nvPr/>
        </p:nvSpPr>
        <p:spPr>
          <a:xfrm>
            <a:off x="7086600" y="281940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Capacity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E1DD9A3-4DD0-48E7-995E-098CD6ED7036}"/>
              </a:ext>
            </a:extLst>
          </p:cNvPr>
          <p:cNvSpPr txBox="1"/>
          <p:nvPr/>
        </p:nvSpPr>
        <p:spPr>
          <a:xfrm>
            <a:off x="1524000" y="5791200"/>
            <a:ext cx="36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T[1,2] =  Max(T[1-1,1], v</a:t>
            </a:r>
            <a:r>
              <a:rPr lang="en-AU" sz="1600" baseline="-25000" dirty="0"/>
              <a:t>1</a:t>
            </a:r>
            <a:r>
              <a:rPr lang="en-AU" sz="1600" dirty="0"/>
              <a:t> + T[1-1,2-1])</a:t>
            </a:r>
          </a:p>
          <a:p>
            <a:r>
              <a:rPr lang="en-AU" sz="1600" dirty="0"/>
              <a:t>          =  Max( T[0,1], 2 + T[0,1])</a:t>
            </a:r>
          </a:p>
          <a:p>
            <a:r>
              <a:rPr lang="en-AU" sz="1600" dirty="0"/>
              <a:t>          = Max(0, 2+0) = 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1225DC8B-06BE-4E8E-8E86-0D84114430D5}"/>
                  </a:ext>
                </a:extLst>
              </p14:cNvPr>
              <p14:cNvContentPartPr/>
              <p14:nvPr/>
            </p14:nvContentPartPr>
            <p14:xfrm>
              <a:off x="2583720" y="3587040"/>
              <a:ext cx="432000" cy="178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225DC8B-06BE-4E8E-8E86-0D84114430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4360" y="3577680"/>
                <a:ext cx="450720" cy="1972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2350F2C-317F-49ED-B5E2-58FA6A7C9F44}"/>
              </a:ext>
            </a:extLst>
          </p:cNvPr>
          <p:cNvSpPr txBox="1"/>
          <p:nvPr/>
        </p:nvSpPr>
        <p:spPr>
          <a:xfrm>
            <a:off x="2362200" y="3733800"/>
            <a:ext cx="88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</a:rPr>
              <a:t>Going w</a:t>
            </a:r>
            <a:r>
              <a:rPr lang="en-AU" sz="1200" baseline="-25000" dirty="0">
                <a:solidFill>
                  <a:srgbClr val="FF0000"/>
                </a:solidFill>
              </a:rPr>
              <a:t>1</a:t>
            </a:r>
            <a:r>
              <a:rPr lang="en-AU" sz="1200" dirty="0">
                <a:solidFill>
                  <a:srgbClr val="FF0000"/>
                </a:solidFill>
              </a:rPr>
              <a:t> cell back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A7636AF-F078-4B02-8208-AD78376E0523}"/>
              </a:ext>
            </a:extLst>
          </p:cNvPr>
          <p:cNvSpPr txBox="1"/>
          <p:nvPr/>
        </p:nvSpPr>
        <p:spPr>
          <a:xfrm>
            <a:off x="6172200" y="660546"/>
            <a:ext cx="2731812" cy="163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Assume, </a:t>
            </a:r>
          </a:p>
          <a:p>
            <a:r>
              <a:rPr lang="en-US" sz="2000" dirty="0">
                <a:latin typeface="+mn-lt"/>
              </a:rPr>
              <a:t>Sack capacity, C = 10</a:t>
            </a:r>
          </a:p>
          <a:p>
            <a:r>
              <a:rPr lang="en-US" dirty="0">
                <a:latin typeface="+mn-lt"/>
              </a:rPr>
              <a:t>Available</a:t>
            </a:r>
            <a:r>
              <a:rPr lang="en-US" sz="2000" dirty="0">
                <a:latin typeface="+mn-lt"/>
              </a:rPr>
              <a:t> Items</a:t>
            </a:r>
          </a:p>
          <a:p>
            <a:r>
              <a:rPr lang="en-US" sz="2000" dirty="0">
                <a:latin typeface="+mn-lt"/>
              </a:rPr>
              <a:t>V = 7 2 1 6 12</a:t>
            </a:r>
          </a:p>
          <a:p>
            <a:r>
              <a:rPr lang="en-US" sz="2000" dirty="0">
                <a:latin typeface="+mn-lt"/>
              </a:rPr>
              <a:t>W =3 1 2 4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4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Knapsack 0-1 Problem – </a:t>
            </a:r>
            <a:br>
              <a:rPr lang="en-US" dirty="0" smtClean="0"/>
            </a:br>
            <a:r>
              <a:rPr lang="en-US" dirty="0" smtClean="0"/>
              <a:t>Recursive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076" y="2743200"/>
            <a:ext cx="7924800" cy="4114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The best subset of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that has the total weight w, either contains item k or not.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b="1" u="sng" dirty="0" smtClean="0">
                <a:solidFill>
                  <a:srgbClr val="5A2781"/>
                </a:solidFill>
              </a:rPr>
              <a:t>First case:  </a:t>
            </a:r>
            <a:r>
              <a:rPr lang="en-US" i="1" dirty="0" smtClean="0"/>
              <a:t>w</a:t>
            </a:r>
            <a:r>
              <a:rPr lang="en-US" i="1" baseline="-25000" dirty="0" smtClean="0"/>
              <a:t>k</a:t>
            </a:r>
            <a:r>
              <a:rPr lang="en-US" i="1" dirty="0" smtClean="0"/>
              <a:t> &gt; w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Item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can’t be part of the solution</a:t>
            </a:r>
            <a:r>
              <a:rPr lang="en-US" dirty="0" smtClean="0"/>
              <a:t>!  If it was the total weight would be &gt; w, which is unacceptable.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b="1" u="sng" dirty="0" smtClean="0">
                <a:solidFill>
                  <a:srgbClr val="5A2781"/>
                </a:solidFill>
              </a:rPr>
              <a:t>Second case:  </a:t>
            </a:r>
            <a:r>
              <a:rPr lang="en-US" i="1" dirty="0" smtClean="0"/>
              <a:t>w</a:t>
            </a:r>
            <a:r>
              <a:rPr lang="en-US" i="1" baseline="-25000" dirty="0" smtClean="0"/>
              <a:t>k</a:t>
            </a:r>
            <a:r>
              <a:rPr lang="en-US" i="1" dirty="0" smtClean="0"/>
              <a:t> ≤ w </a:t>
            </a:r>
          </a:p>
          <a:p>
            <a:pPr lvl="1">
              <a:defRPr/>
            </a:pPr>
            <a:r>
              <a:rPr lang="en-US" dirty="0" smtClean="0"/>
              <a:t>Then the </a:t>
            </a:r>
            <a:r>
              <a:rPr lang="en-US" dirty="0" smtClean="0">
                <a:solidFill>
                  <a:srgbClr val="C00000"/>
                </a:solidFill>
              </a:rPr>
              <a:t>item </a:t>
            </a:r>
            <a:r>
              <a:rPr lang="en-US" i="1" dirty="0" smtClean="0">
                <a:solidFill>
                  <a:srgbClr val="C00000"/>
                </a:solidFill>
              </a:rPr>
              <a:t>k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u="sng" dirty="0" smtClean="0">
                <a:solidFill>
                  <a:srgbClr val="C00000"/>
                </a:solidFill>
              </a:rPr>
              <a:t>can </a:t>
            </a:r>
            <a:r>
              <a:rPr lang="en-US" dirty="0" smtClean="0">
                <a:solidFill>
                  <a:srgbClr val="C00000"/>
                </a:solidFill>
              </a:rPr>
              <a:t>be in the solution</a:t>
            </a:r>
            <a:r>
              <a:rPr lang="en-US" dirty="0" smtClean="0"/>
              <a:t>, and we choose the case with greater value.</a:t>
            </a:r>
          </a:p>
          <a:p>
            <a:pPr lvl="1">
              <a:defRPr/>
            </a:pPr>
            <a:endParaRPr lang="en-US" dirty="0"/>
          </a:p>
        </p:txBody>
      </p:sp>
      <p:pic>
        <p:nvPicPr>
          <p:cNvPr id="15364" name="Picture 6" descr="knapsack_formul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76" y="1295400"/>
            <a:ext cx="7813524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0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01A4A8-40C6-4F16-BA6F-5FB6B7D3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Knapsack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12416772-6BEF-4C7B-A33C-72E290F4A207}"/>
                  </a:ext>
                </a:extLst>
              </p:cNvPr>
              <p:cNvSpPr txBox="1"/>
              <p:nvPr/>
            </p:nvSpPr>
            <p:spPr>
              <a:xfrm>
                <a:off x="609600" y="1676401"/>
                <a:ext cx="47244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if (w[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]&gt;c)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T[ 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c ]  = T[i-1,c]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else </a:t>
                </a:r>
                <a:r>
                  <a:rPr lang="en-AU" sz="1400" dirty="0">
                    <a:solidFill>
                      <a:srgbClr val="000000"/>
                    </a:solidFill>
                  </a:rPr>
                  <a:t>  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T[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c]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]))</m:t>
                    </m:r>
                  </m:oMath>
                </a14:m>
                <a:endParaRPr lang="en-A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416772-6BEF-4C7B-A33C-72E290F4A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76401"/>
                <a:ext cx="4724400" cy="954107"/>
              </a:xfrm>
              <a:prstGeom prst="rect">
                <a:avLst/>
              </a:prstGeom>
              <a:blipFill>
                <a:blip r:embed="rId2"/>
                <a:stretch>
                  <a:fillRect l="-387" t="-1911" b="-44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D2CC3B6D-57EB-49F4-9C32-B03ABA7ED92B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819400"/>
          <a:ext cx="6096006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984853734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88717865"/>
                    </a:ext>
                  </a:extLst>
                </a:gridCol>
                <a:gridCol w="500742">
                  <a:extLst>
                    <a:ext uri="{9D8B030D-6E8A-4147-A177-3AD203B41FA5}">
                      <a16:colId xmlns="" xmlns:a16="http://schemas.microsoft.com/office/drawing/2014/main" val="473649704"/>
                    </a:ext>
                  </a:extLst>
                </a:gridCol>
                <a:gridCol w="370116">
                  <a:extLst>
                    <a:ext uri="{9D8B030D-6E8A-4147-A177-3AD203B41FA5}">
                      <a16:colId xmlns="" xmlns:a16="http://schemas.microsoft.com/office/drawing/2014/main" val="271396433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9420244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43503006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658255837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41562774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8665012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66092849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0165489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374867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60962891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4039310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AU" sz="12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AU" sz="1200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727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701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850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633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512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4014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3956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980CE815-7C59-4150-8853-F71D1269C55C}"/>
              </a:ext>
            </a:extLst>
          </p:cNvPr>
          <p:cNvCxnSpPr>
            <a:cxnSpLocks/>
          </p:cNvCxnSpPr>
          <p:nvPr/>
        </p:nvCxnSpPr>
        <p:spPr>
          <a:xfrm flipH="1">
            <a:off x="6715125" y="2951013"/>
            <a:ext cx="288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C80F771-CDC6-4911-B581-465852148531}"/>
              </a:ext>
            </a:extLst>
          </p:cNvPr>
          <p:cNvSpPr txBox="1"/>
          <p:nvPr/>
        </p:nvSpPr>
        <p:spPr>
          <a:xfrm>
            <a:off x="7086600" y="281940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Capacity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E1DD9A3-4DD0-48E7-995E-098CD6ED7036}"/>
              </a:ext>
            </a:extLst>
          </p:cNvPr>
          <p:cNvSpPr txBox="1"/>
          <p:nvPr/>
        </p:nvSpPr>
        <p:spPr>
          <a:xfrm>
            <a:off x="1524000" y="5791200"/>
            <a:ext cx="36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T[1,2] =  Max(T[1-1,1], v</a:t>
            </a:r>
            <a:r>
              <a:rPr lang="en-AU" sz="1600" baseline="-25000" dirty="0"/>
              <a:t>1</a:t>
            </a:r>
            <a:r>
              <a:rPr lang="en-AU" sz="1600" dirty="0"/>
              <a:t> + T[1-1,2-1])</a:t>
            </a:r>
          </a:p>
          <a:p>
            <a:r>
              <a:rPr lang="en-AU" sz="1600" dirty="0"/>
              <a:t>          =  Max( T[0,1], 2 + T[0,1])</a:t>
            </a:r>
          </a:p>
          <a:p>
            <a:r>
              <a:rPr lang="en-AU" sz="1600" dirty="0"/>
              <a:t>          = Max(0, 2+0) 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A7636AF-F078-4B02-8208-AD78376E0523}"/>
              </a:ext>
            </a:extLst>
          </p:cNvPr>
          <p:cNvSpPr txBox="1"/>
          <p:nvPr/>
        </p:nvSpPr>
        <p:spPr>
          <a:xfrm>
            <a:off x="6172200" y="660546"/>
            <a:ext cx="2731812" cy="163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Assume, </a:t>
            </a:r>
          </a:p>
          <a:p>
            <a:r>
              <a:rPr lang="en-US" sz="2000" dirty="0">
                <a:latin typeface="+mn-lt"/>
              </a:rPr>
              <a:t>Sack capacity, C = 10</a:t>
            </a:r>
          </a:p>
          <a:p>
            <a:r>
              <a:rPr lang="en-US" dirty="0">
                <a:latin typeface="+mn-lt"/>
              </a:rPr>
              <a:t>Available</a:t>
            </a:r>
            <a:r>
              <a:rPr lang="en-US" sz="2000" dirty="0">
                <a:latin typeface="+mn-lt"/>
              </a:rPr>
              <a:t> Items</a:t>
            </a:r>
          </a:p>
          <a:p>
            <a:r>
              <a:rPr lang="en-US" sz="2000" dirty="0">
                <a:latin typeface="+mn-lt"/>
              </a:rPr>
              <a:t>V = 7 2 1 6 12</a:t>
            </a:r>
          </a:p>
          <a:p>
            <a:r>
              <a:rPr lang="en-US" sz="2000" dirty="0">
                <a:latin typeface="+mn-lt"/>
              </a:rPr>
              <a:t>W =3 1 2 4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7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01A4A8-40C6-4F16-BA6F-5FB6B7D3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Knapsack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12416772-6BEF-4C7B-A33C-72E290F4A207}"/>
                  </a:ext>
                </a:extLst>
              </p:cNvPr>
              <p:cNvSpPr txBox="1"/>
              <p:nvPr/>
            </p:nvSpPr>
            <p:spPr>
              <a:xfrm>
                <a:off x="609600" y="1676401"/>
                <a:ext cx="47244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if (w[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]&gt;c)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T[ 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c ]  = T[i-1,c]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else </a:t>
                </a:r>
                <a:r>
                  <a:rPr lang="en-AU" sz="1400" dirty="0">
                    <a:solidFill>
                      <a:srgbClr val="000000"/>
                    </a:solidFill>
                  </a:rPr>
                  <a:t>  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T[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c]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]))</m:t>
                    </m:r>
                  </m:oMath>
                </a14:m>
                <a:endParaRPr lang="en-A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416772-6BEF-4C7B-A33C-72E290F4A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76401"/>
                <a:ext cx="4724400" cy="954107"/>
              </a:xfrm>
              <a:prstGeom prst="rect">
                <a:avLst/>
              </a:prstGeom>
              <a:blipFill>
                <a:blip r:embed="rId2"/>
                <a:stretch>
                  <a:fillRect l="-387" t="-1911" b="-44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D2CC3B6D-57EB-49F4-9C32-B03ABA7ED9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125" y="2819400"/>
          <a:ext cx="6096006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984853734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88717865"/>
                    </a:ext>
                  </a:extLst>
                </a:gridCol>
                <a:gridCol w="500742">
                  <a:extLst>
                    <a:ext uri="{9D8B030D-6E8A-4147-A177-3AD203B41FA5}">
                      <a16:colId xmlns="" xmlns:a16="http://schemas.microsoft.com/office/drawing/2014/main" val="473649704"/>
                    </a:ext>
                  </a:extLst>
                </a:gridCol>
                <a:gridCol w="370116">
                  <a:extLst>
                    <a:ext uri="{9D8B030D-6E8A-4147-A177-3AD203B41FA5}">
                      <a16:colId xmlns="" xmlns:a16="http://schemas.microsoft.com/office/drawing/2014/main" val="271396433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9420244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43503006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658255837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41562774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8665012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66092849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0165489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374867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60962891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4039310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AU" sz="12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AU" sz="1200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727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701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850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633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512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4014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3956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980CE815-7C59-4150-8853-F71D1269C55C}"/>
              </a:ext>
            </a:extLst>
          </p:cNvPr>
          <p:cNvCxnSpPr>
            <a:cxnSpLocks/>
          </p:cNvCxnSpPr>
          <p:nvPr/>
        </p:nvCxnSpPr>
        <p:spPr>
          <a:xfrm flipH="1">
            <a:off x="6715125" y="2951013"/>
            <a:ext cx="288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C80F771-CDC6-4911-B581-465852148531}"/>
              </a:ext>
            </a:extLst>
          </p:cNvPr>
          <p:cNvSpPr txBox="1"/>
          <p:nvPr/>
        </p:nvSpPr>
        <p:spPr>
          <a:xfrm>
            <a:off x="7086600" y="281940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Capacity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E1DD9A3-4DD0-48E7-995E-098CD6ED7036}"/>
              </a:ext>
            </a:extLst>
          </p:cNvPr>
          <p:cNvSpPr txBox="1"/>
          <p:nvPr/>
        </p:nvSpPr>
        <p:spPr>
          <a:xfrm>
            <a:off x="1524000" y="5562600"/>
            <a:ext cx="36322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For any c &gt;= 1,</a:t>
            </a:r>
          </a:p>
          <a:p>
            <a:r>
              <a:rPr lang="en-AU" sz="1600" dirty="0"/>
              <a:t>T[1,c] =  Max(T[1-1,1], v</a:t>
            </a:r>
            <a:r>
              <a:rPr lang="en-AU" sz="1600" baseline="-25000" dirty="0"/>
              <a:t>1</a:t>
            </a:r>
            <a:r>
              <a:rPr lang="en-AU" sz="1600" dirty="0"/>
              <a:t> + T[1-1,c-1])</a:t>
            </a:r>
          </a:p>
          <a:p>
            <a:r>
              <a:rPr lang="en-AU" sz="1600" dirty="0"/>
              <a:t>          =  Max( T[0,1], 2 + T[0,c-1])</a:t>
            </a:r>
          </a:p>
          <a:p>
            <a:r>
              <a:rPr lang="en-AU" sz="1600" dirty="0"/>
              <a:t>          = Max(0, 2+0) 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A7636AF-F078-4B02-8208-AD78376E0523}"/>
              </a:ext>
            </a:extLst>
          </p:cNvPr>
          <p:cNvSpPr txBox="1"/>
          <p:nvPr/>
        </p:nvSpPr>
        <p:spPr>
          <a:xfrm>
            <a:off x="6172200" y="660546"/>
            <a:ext cx="2731812" cy="163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Assume, </a:t>
            </a:r>
          </a:p>
          <a:p>
            <a:r>
              <a:rPr lang="en-US" sz="2000" dirty="0">
                <a:latin typeface="+mn-lt"/>
              </a:rPr>
              <a:t>Sack capacity, C = 10</a:t>
            </a:r>
          </a:p>
          <a:p>
            <a:r>
              <a:rPr lang="en-US" dirty="0">
                <a:latin typeface="+mn-lt"/>
              </a:rPr>
              <a:t>Available</a:t>
            </a:r>
            <a:r>
              <a:rPr lang="en-US" sz="2000" dirty="0">
                <a:latin typeface="+mn-lt"/>
              </a:rPr>
              <a:t> Items</a:t>
            </a:r>
          </a:p>
          <a:p>
            <a:r>
              <a:rPr lang="en-US" sz="2000" dirty="0">
                <a:latin typeface="+mn-lt"/>
              </a:rPr>
              <a:t>V = 7 2 1 6 12</a:t>
            </a:r>
          </a:p>
          <a:p>
            <a:r>
              <a:rPr lang="en-US" sz="2000" dirty="0">
                <a:latin typeface="+mn-lt"/>
              </a:rPr>
              <a:t>W =3 1 2 4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3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01A4A8-40C6-4F16-BA6F-5FB6B7D3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Knapsack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12416772-6BEF-4C7B-A33C-72E290F4A207}"/>
                  </a:ext>
                </a:extLst>
              </p:cNvPr>
              <p:cNvSpPr txBox="1"/>
              <p:nvPr/>
            </p:nvSpPr>
            <p:spPr>
              <a:xfrm>
                <a:off x="609600" y="1676401"/>
                <a:ext cx="47244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if (w[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]&gt;c)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T[ 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c ]  = </a:t>
                </a:r>
                <a:r>
                  <a:rPr lang="en-AU" sz="1400" i="1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</a:rPr>
                  <a:t>T[i-1,c]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else </a:t>
                </a:r>
                <a:r>
                  <a:rPr lang="en-AU" sz="1400" dirty="0">
                    <a:solidFill>
                      <a:srgbClr val="000000"/>
                    </a:solidFill>
                  </a:rPr>
                  <a:t>  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T[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c]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]))</m:t>
                    </m:r>
                  </m:oMath>
                </a14:m>
                <a:endParaRPr lang="en-A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416772-6BEF-4C7B-A33C-72E290F4A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76401"/>
                <a:ext cx="4724400" cy="954107"/>
              </a:xfrm>
              <a:prstGeom prst="rect">
                <a:avLst/>
              </a:prstGeom>
              <a:blipFill>
                <a:blip r:embed="rId2"/>
                <a:stretch>
                  <a:fillRect l="-387" t="-1911" b="-44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D2CC3B6D-57EB-49F4-9C32-B03ABA7ED9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125" y="2819400"/>
          <a:ext cx="6096006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984853734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88717865"/>
                    </a:ext>
                  </a:extLst>
                </a:gridCol>
                <a:gridCol w="500742">
                  <a:extLst>
                    <a:ext uri="{9D8B030D-6E8A-4147-A177-3AD203B41FA5}">
                      <a16:colId xmlns="" xmlns:a16="http://schemas.microsoft.com/office/drawing/2014/main" val="473649704"/>
                    </a:ext>
                  </a:extLst>
                </a:gridCol>
                <a:gridCol w="370116">
                  <a:extLst>
                    <a:ext uri="{9D8B030D-6E8A-4147-A177-3AD203B41FA5}">
                      <a16:colId xmlns="" xmlns:a16="http://schemas.microsoft.com/office/drawing/2014/main" val="271396433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9420244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43503006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658255837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41562774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8665012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66092849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0165489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374867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60962891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4039310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AU" sz="12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AU" sz="1200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727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701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850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633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512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4014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3956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980CE815-7C59-4150-8853-F71D1269C55C}"/>
              </a:ext>
            </a:extLst>
          </p:cNvPr>
          <p:cNvCxnSpPr>
            <a:cxnSpLocks/>
          </p:cNvCxnSpPr>
          <p:nvPr/>
        </p:nvCxnSpPr>
        <p:spPr>
          <a:xfrm flipH="1">
            <a:off x="6715125" y="2951013"/>
            <a:ext cx="288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C80F771-CDC6-4911-B581-465852148531}"/>
              </a:ext>
            </a:extLst>
          </p:cNvPr>
          <p:cNvSpPr txBox="1"/>
          <p:nvPr/>
        </p:nvSpPr>
        <p:spPr>
          <a:xfrm>
            <a:off x="7086600" y="281940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Capacity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E1DD9A3-4DD0-48E7-995E-098CD6ED7036}"/>
              </a:ext>
            </a:extLst>
          </p:cNvPr>
          <p:cNvSpPr txBox="1"/>
          <p:nvPr/>
        </p:nvSpPr>
        <p:spPr>
          <a:xfrm>
            <a:off x="1524000" y="5562600"/>
            <a:ext cx="2566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T(2,1)=  T[2-1,1] as w</a:t>
            </a:r>
            <a:r>
              <a:rPr lang="en-AU" sz="1600" baseline="-25000" dirty="0"/>
              <a:t>2</a:t>
            </a:r>
            <a:r>
              <a:rPr lang="en-AU" sz="1600" dirty="0"/>
              <a:t> &gt; c</a:t>
            </a:r>
          </a:p>
          <a:p>
            <a:r>
              <a:rPr lang="en-AU" sz="1600" dirty="0"/>
              <a:t>          = T[1,1] 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A7636AF-F078-4B02-8208-AD78376E0523}"/>
              </a:ext>
            </a:extLst>
          </p:cNvPr>
          <p:cNvSpPr txBox="1"/>
          <p:nvPr/>
        </p:nvSpPr>
        <p:spPr>
          <a:xfrm>
            <a:off x="6172200" y="660546"/>
            <a:ext cx="2731812" cy="163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Assume, </a:t>
            </a:r>
          </a:p>
          <a:p>
            <a:r>
              <a:rPr lang="en-US" sz="2000" dirty="0">
                <a:latin typeface="+mn-lt"/>
              </a:rPr>
              <a:t>Sack capacity, C = 10</a:t>
            </a:r>
          </a:p>
          <a:p>
            <a:r>
              <a:rPr lang="en-US" dirty="0">
                <a:latin typeface="+mn-lt"/>
              </a:rPr>
              <a:t>Available</a:t>
            </a:r>
            <a:r>
              <a:rPr lang="en-US" sz="2000" dirty="0">
                <a:latin typeface="+mn-lt"/>
              </a:rPr>
              <a:t> Items</a:t>
            </a:r>
          </a:p>
          <a:p>
            <a:r>
              <a:rPr lang="en-US" sz="2000" dirty="0">
                <a:latin typeface="+mn-lt"/>
              </a:rPr>
              <a:t>V = 7 2 1 6 12</a:t>
            </a:r>
          </a:p>
          <a:p>
            <a:r>
              <a:rPr lang="en-US" sz="2000" dirty="0">
                <a:latin typeface="+mn-lt"/>
              </a:rPr>
              <a:t>W =3 1 2 4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01A4A8-40C6-4F16-BA6F-5FB6B7D3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Knapsack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12416772-6BEF-4C7B-A33C-72E290F4A207}"/>
                  </a:ext>
                </a:extLst>
              </p:cNvPr>
              <p:cNvSpPr txBox="1"/>
              <p:nvPr/>
            </p:nvSpPr>
            <p:spPr>
              <a:xfrm>
                <a:off x="609600" y="1676401"/>
                <a:ext cx="47244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if (w[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]&gt;c)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T[ 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c ]  = T[i-1,c]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else </a:t>
                </a:r>
                <a:r>
                  <a:rPr lang="en-AU" sz="1400" dirty="0">
                    <a:solidFill>
                      <a:srgbClr val="000000"/>
                    </a:solidFill>
                  </a:rPr>
                  <a:t>  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T[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c]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]))</m:t>
                    </m:r>
                  </m:oMath>
                </a14:m>
                <a:endParaRPr lang="en-A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416772-6BEF-4C7B-A33C-72E290F4A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76401"/>
                <a:ext cx="4724400" cy="954107"/>
              </a:xfrm>
              <a:prstGeom prst="rect">
                <a:avLst/>
              </a:prstGeom>
              <a:blipFill>
                <a:blip r:embed="rId2"/>
                <a:stretch>
                  <a:fillRect l="-387" t="-1911" b="-44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D2CC3B6D-57EB-49F4-9C32-B03ABA7ED9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125" y="2819400"/>
          <a:ext cx="6096006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984853734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88717865"/>
                    </a:ext>
                  </a:extLst>
                </a:gridCol>
                <a:gridCol w="500742">
                  <a:extLst>
                    <a:ext uri="{9D8B030D-6E8A-4147-A177-3AD203B41FA5}">
                      <a16:colId xmlns="" xmlns:a16="http://schemas.microsoft.com/office/drawing/2014/main" val="473649704"/>
                    </a:ext>
                  </a:extLst>
                </a:gridCol>
                <a:gridCol w="370116">
                  <a:extLst>
                    <a:ext uri="{9D8B030D-6E8A-4147-A177-3AD203B41FA5}">
                      <a16:colId xmlns="" xmlns:a16="http://schemas.microsoft.com/office/drawing/2014/main" val="271396433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9420244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43503006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658255837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41562774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8665012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66092849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0165489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374867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60962891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4039310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AU" sz="12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AU" sz="1200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727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701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850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633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512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4014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3956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980CE815-7C59-4150-8853-F71D1269C55C}"/>
              </a:ext>
            </a:extLst>
          </p:cNvPr>
          <p:cNvCxnSpPr>
            <a:cxnSpLocks/>
          </p:cNvCxnSpPr>
          <p:nvPr/>
        </p:nvCxnSpPr>
        <p:spPr>
          <a:xfrm flipH="1">
            <a:off x="6715125" y="2951013"/>
            <a:ext cx="288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C80F771-CDC6-4911-B581-465852148531}"/>
              </a:ext>
            </a:extLst>
          </p:cNvPr>
          <p:cNvSpPr txBox="1"/>
          <p:nvPr/>
        </p:nvSpPr>
        <p:spPr>
          <a:xfrm>
            <a:off x="7086600" y="281940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Capacity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E1DD9A3-4DD0-48E7-995E-098CD6ED7036}"/>
              </a:ext>
            </a:extLst>
          </p:cNvPr>
          <p:cNvSpPr txBox="1"/>
          <p:nvPr/>
        </p:nvSpPr>
        <p:spPr>
          <a:xfrm>
            <a:off x="1524000" y="5562600"/>
            <a:ext cx="2566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T(2,1)=  T[2-1,1] as w</a:t>
            </a:r>
            <a:r>
              <a:rPr lang="en-AU" sz="1600" baseline="-25000" dirty="0"/>
              <a:t>2</a:t>
            </a:r>
            <a:r>
              <a:rPr lang="en-AU" sz="1600" dirty="0"/>
              <a:t> &gt; c</a:t>
            </a:r>
          </a:p>
          <a:p>
            <a:r>
              <a:rPr lang="en-AU" sz="1600" dirty="0"/>
              <a:t>          = T[1,1] 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A7636AF-F078-4B02-8208-AD78376E0523}"/>
              </a:ext>
            </a:extLst>
          </p:cNvPr>
          <p:cNvSpPr txBox="1"/>
          <p:nvPr/>
        </p:nvSpPr>
        <p:spPr>
          <a:xfrm>
            <a:off x="6172200" y="660546"/>
            <a:ext cx="2731812" cy="163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Assume, </a:t>
            </a:r>
          </a:p>
          <a:p>
            <a:r>
              <a:rPr lang="en-US" sz="2000" dirty="0">
                <a:latin typeface="+mn-lt"/>
              </a:rPr>
              <a:t>Sack capacity, C = 10</a:t>
            </a:r>
          </a:p>
          <a:p>
            <a:r>
              <a:rPr lang="en-US" dirty="0">
                <a:latin typeface="+mn-lt"/>
              </a:rPr>
              <a:t>Available</a:t>
            </a:r>
            <a:r>
              <a:rPr lang="en-US" sz="2000" dirty="0">
                <a:latin typeface="+mn-lt"/>
              </a:rPr>
              <a:t> Items</a:t>
            </a:r>
          </a:p>
          <a:p>
            <a:r>
              <a:rPr lang="en-US" sz="2000" dirty="0">
                <a:latin typeface="+mn-lt"/>
              </a:rPr>
              <a:t>V = 7 2 1 6 12</a:t>
            </a:r>
          </a:p>
          <a:p>
            <a:r>
              <a:rPr lang="en-US" sz="2000" dirty="0">
                <a:latin typeface="+mn-lt"/>
              </a:rPr>
              <a:t>W =3 1 2 4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3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01A4A8-40C6-4F16-BA6F-5FB6B7D3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Knapsack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12416772-6BEF-4C7B-A33C-72E290F4A207}"/>
                  </a:ext>
                </a:extLst>
              </p:cNvPr>
              <p:cNvSpPr txBox="1"/>
              <p:nvPr/>
            </p:nvSpPr>
            <p:spPr>
              <a:xfrm>
                <a:off x="609600" y="1676401"/>
                <a:ext cx="47244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if (w[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]&gt;c)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T[ 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c ]  = T[i-1,c]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else </a:t>
                </a:r>
                <a:r>
                  <a:rPr lang="en-AU" sz="1400" dirty="0">
                    <a:solidFill>
                      <a:srgbClr val="000000"/>
                    </a:solidFill>
                  </a:rPr>
                  <a:t>  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T[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c]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400" i="1">
                            <a:solidFill>
                              <a:srgbClr val="000000"/>
                            </a:solidFill>
                            <a:highlight>
                              <a:srgbClr val="FFFF00"/>
                            </a:highlight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400">
                            <a:solidFill>
                              <a:srgbClr val="00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AU" sz="1400" i="1">
                            <a:solidFill>
                              <a:srgbClr val="00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),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]))</m:t>
                    </m:r>
                  </m:oMath>
                </a14:m>
                <a:endParaRPr lang="en-AU" sz="1400" dirty="0">
                  <a:highlight>
                    <a:srgbClr val="00FFFF"/>
                  </a:highlight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416772-6BEF-4C7B-A33C-72E290F4A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76401"/>
                <a:ext cx="4724400" cy="954107"/>
              </a:xfrm>
              <a:prstGeom prst="rect">
                <a:avLst/>
              </a:prstGeom>
              <a:blipFill>
                <a:blip r:embed="rId2"/>
                <a:stretch>
                  <a:fillRect l="-387" t="-1911" b="-44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D2CC3B6D-57EB-49F4-9C32-B03ABA7ED9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125" y="2819400"/>
          <a:ext cx="6096006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984853734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88717865"/>
                    </a:ext>
                  </a:extLst>
                </a:gridCol>
                <a:gridCol w="500742">
                  <a:extLst>
                    <a:ext uri="{9D8B030D-6E8A-4147-A177-3AD203B41FA5}">
                      <a16:colId xmlns="" xmlns:a16="http://schemas.microsoft.com/office/drawing/2014/main" val="473649704"/>
                    </a:ext>
                  </a:extLst>
                </a:gridCol>
                <a:gridCol w="370116">
                  <a:extLst>
                    <a:ext uri="{9D8B030D-6E8A-4147-A177-3AD203B41FA5}">
                      <a16:colId xmlns="" xmlns:a16="http://schemas.microsoft.com/office/drawing/2014/main" val="271396433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9420244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43503006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658255837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41562774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8665012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66092849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0165489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374867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60962891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4039310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AU" sz="12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AU" sz="1200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727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701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C2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850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633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512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4014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3956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980CE815-7C59-4150-8853-F71D1269C55C}"/>
              </a:ext>
            </a:extLst>
          </p:cNvPr>
          <p:cNvCxnSpPr>
            <a:cxnSpLocks/>
          </p:cNvCxnSpPr>
          <p:nvPr/>
        </p:nvCxnSpPr>
        <p:spPr>
          <a:xfrm flipH="1">
            <a:off x="6715125" y="2951013"/>
            <a:ext cx="288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C80F771-CDC6-4911-B581-465852148531}"/>
              </a:ext>
            </a:extLst>
          </p:cNvPr>
          <p:cNvSpPr txBox="1"/>
          <p:nvPr/>
        </p:nvSpPr>
        <p:spPr>
          <a:xfrm>
            <a:off x="7086600" y="281940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Capacity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E1DD9A3-4DD0-48E7-995E-098CD6ED7036}"/>
              </a:ext>
            </a:extLst>
          </p:cNvPr>
          <p:cNvSpPr txBox="1"/>
          <p:nvPr/>
        </p:nvSpPr>
        <p:spPr>
          <a:xfrm>
            <a:off x="1524000" y="5562600"/>
            <a:ext cx="371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T[2,2] =  Max(T[2-1,2], v</a:t>
            </a:r>
            <a:r>
              <a:rPr lang="en-AU" sz="1600" baseline="-25000" dirty="0"/>
              <a:t>2</a:t>
            </a:r>
            <a:r>
              <a:rPr lang="en-AU" sz="1600" dirty="0"/>
              <a:t> + T[1-1, 2-2])</a:t>
            </a:r>
          </a:p>
          <a:p>
            <a:r>
              <a:rPr lang="en-AU" sz="1600" dirty="0"/>
              <a:t>          =  Max( T[1,2], 1 + T[1,0])</a:t>
            </a:r>
          </a:p>
          <a:p>
            <a:r>
              <a:rPr lang="en-AU" sz="1600" dirty="0"/>
              <a:t>          = Max(2, 1) = 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527AE85B-B29E-465C-B02B-DE0996406D17}"/>
                  </a:ext>
                </a:extLst>
              </p14:cNvPr>
              <p14:cNvContentPartPr/>
              <p14:nvPr/>
            </p14:nvContentPartPr>
            <p14:xfrm>
              <a:off x="2209800" y="3936240"/>
              <a:ext cx="792000" cy="178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27AE85B-B29E-465C-B02B-DE0996406D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0436" y="3926880"/>
                <a:ext cx="810729" cy="1972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A193BE5-B5D2-46DA-BC61-0C37CE3D3314}"/>
              </a:ext>
            </a:extLst>
          </p:cNvPr>
          <p:cNvSpPr txBox="1"/>
          <p:nvPr/>
        </p:nvSpPr>
        <p:spPr>
          <a:xfrm>
            <a:off x="2133600" y="4110335"/>
            <a:ext cx="1034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</a:rPr>
              <a:t>Going w</a:t>
            </a:r>
            <a:r>
              <a:rPr lang="en-AU" sz="1200" baseline="-25000" dirty="0">
                <a:solidFill>
                  <a:srgbClr val="FF0000"/>
                </a:solidFill>
              </a:rPr>
              <a:t>2</a:t>
            </a:r>
            <a:r>
              <a:rPr lang="en-AU" sz="1200" dirty="0">
                <a:solidFill>
                  <a:srgbClr val="FF0000"/>
                </a:solidFill>
              </a:rPr>
              <a:t> cell back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A7636AF-F078-4B02-8208-AD78376E0523}"/>
              </a:ext>
            </a:extLst>
          </p:cNvPr>
          <p:cNvSpPr txBox="1"/>
          <p:nvPr/>
        </p:nvSpPr>
        <p:spPr>
          <a:xfrm>
            <a:off x="6172200" y="660546"/>
            <a:ext cx="2731812" cy="163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Assume, </a:t>
            </a:r>
          </a:p>
          <a:p>
            <a:r>
              <a:rPr lang="en-US" sz="2000" dirty="0">
                <a:latin typeface="+mn-lt"/>
              </a:rPr>
              <a:t>Sack capacity, C = 10</a:t>
            </a:r>
          </a:p>
          <a:p>
            <a:r>
              <a:rPr lang="en-US" dirty="0">
                <a:latin typeface="+mn-lt"/>
              </a:rPr>
              <a:t>Available</a:t>
            </a:r>
            <a:r>
              <a:rPr lang="en-US" sz="2000" dirty="0">
                <a:latin typeface="+mn-lt"/>
              </a:rPr>
              <a:t> Items</a:t>
            </a:r>
          </a:p>
          <a:p>
            <a:r>
              <a:rPr lang="en-US" sz="2000" dirty="0">
                <a:latin typeface="+mn-lt"/>
              </a:rPr>
              <a:t>V = 7 2 1 6 12</a:t>
            </a:r>
          </a:p>
          <a:p>
            <a:r>
              <a:rPr lang="en-US" sz="2000" dirty="0">
                <a:latin typeface="+mn-lt"/>
              </a:rPr>
              <a:t>W =3 1 2 4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0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01A4A8-40C6-4F16-BA6F-5FB6B7D3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Knapsack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12416772-6BEF-4C7B-A33C-72E290F4A207}"/>
                  </a:ext>
                </a:extLst>
              </p:cNvPr>
              <p:cNvSpPr txBox="1"/>
              <p:nvPr/>
            </p:nvSpPr>
            <p:spPr>
              <a:xfrm>
                <a:off x="609600" y="1676401"/>
                <a:ext cx="47244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if (w[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]&gt;c)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T[ 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c ]  = T[i-1,c]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else </a:t>
                </a:r>
                <a:r>
                  <a:rPr lang="en-AU" sz="1400" dirty="0">
                    <a:solidFill>
                      <a:srgbClr val="000000"/>
                    </a:solidFill>
                  </a:rPr>
                  <a:t>  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T[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c]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]))</m:t>
                    </m:r>
                  </m:oMath>
                </a14:m>
                <a:endParaRPr lang="en-A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416772-6BEF-4C7B-A33C-72E290F4A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76401"/>
                <a:ext cx="4724400" cy="954107"/>
              </a:xfrm>
              <a:prstGeom prst="rect">
                <a:avLst/>
              </a:prstGeom>
              <a:blipFill>
                <a:blip r:embed="rId2"/>
                <a:stretch>
                  <a:fillRect l="-387" t="-1911" b="-44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D2CC3B6D-57EB-49F4-9C32-B03ABA7ED9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125" y="2819400"/>
          <a:ext cx="6096006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984853734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88717865"/>
                    </a:ext>
                  </a:extLst>
                </a:gridCol>
                <a:gridCol w="500742">
                  <a:extLst>
                    <a:ext uri="{9D8B030D-6E8A-4147-A177-3AD203B41FA5}">
                      <a16:colId xmlns="" xmlns:a16="http://schemas.microsoft.com/office/drawing/2014/main" val="473649704"/>
                    </a:ext>
                  </a:extLst>
                </a:gridCol>
                <a:gridCol w="370116">
                  <a:extLst>
                    <a:ext uri="{9D8B030D-6E8A-4147-A177-3AD203B41FA5}">
                      <a16:colId xmlns="" xmlns:a16="http://schemas.microsoft.com/office/drawing/2014/main" val="271396433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9420244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43503006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658255837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41562774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8665012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66092849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0165489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374867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60962891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4039310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AU" sz="12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AU" sz="1200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727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701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850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633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512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4014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3956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980CE815-7C59-4150-8853-F71D1269C55C}"/>
              </a:ext>
            </a:extLst>
          </p:cNvPr>
          <p:cNvCxnSpPr>
            <a:cxnSpLocks/>
          </p:cNvCxnSpPr>
          <p:nvPr/>
        </p:nvCxnSpPr>
        <p:spPr>
          <a:xfrm flipH="1">
            <a:off x="6715125" y="2951013"/>
            <a:ext cx="288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C80F771-CDC6-4911-B581-465852148531}"/>
              </a:ext>
            </a:extLst>
          </p:cNvPr>
          <p:cNvSpPr txBox="1"/>
          <p:nvPr/>
        </p:nvSpPr>
        <p:spPr>
          <a:xfrm>
            <a:off x="7086600" y="281940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Capacity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E1DD9A3-4DD0-48E7-995E-098CD6ED7036}"/>
              </a:ext>
            </a:extLst>
          </p:cNvPr>
          <p:cNvSpPr txBox="1"/>
          <p:nvPr/>
        </p:nvSpPr>
        <p:spPr>
          <a:xfrm>
            <a:off x="1524000" y="5562600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T[2,2] = 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A7636AF-F078-4B02-8208-AD78376E0523}"/>
              </a:ext>
            </a:extLst>
          </p:cNvPr>
          <p:cNvSpPr txBox="1"/>
          <p:nvPr/>
        </p:nvSpPr>
        <p:spPr>
          <a:xfrm>
            <a:off x="6172200" y="660546"/>
            <a:ext cx="2731812" cy="163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Assume, </a:t>
            </a:r>
          </a:p>
          <a:p>
            <a:r>
              <a:rPr lang="en-US" sz="2000" dirty="0">
                <a:latin typeface="+mn-lt"/>
              </a:rPr>
              <a:t>Sack capacity, C = 10</a:t>
            </a:r>
          </a:p>
          <a:p>
            <a:r>
              <a:rPr lang="en-US" dirty="0">
                <a:latin typeface="+mn-lt"/>
              </a:rPr>
              <a:t>Available</a:t>
            </a:r>
            <a:r>
              <a:rPr lang="en-US" sz="2000" dirty="0">
                <a:latin typeface="+mn-lt"/>
              </a:rPr>
              <a:t> Items</a:t>
            </a:r>
          </a:p>
          <a:p>
            <a:r>
              <a:rPr lang="en-US" sz="2000" dirty="0">
                <a:latin typeface="+mn-lt"/>
              </a:rPr>
              <a:t>V = 7 2 1 6 12</a:t>
            </a:r>
          </a:p>
          <a:p>
            <a:r>
              <a:rPr lang="en-US" sz="2000" dirty="0">
                <a:latin typeface="+mn-lt"/>
              </a:rPr>
              <a:t>W =3 1 2 4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7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01A4A8-40C6-4F16-BA6F-5FB6B7D3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Knapsack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12416772-6BEF-4C7B-A33C-72E290F4A207}"/>
                  </a:ext>
                </a:extLst>
              </p:cNvPr>
              <p:cNvSpPr txBox="1"/>
              <p:nvPr/>
            </p:nvSpPr>
            <p:spPr>
              <a:xfrm>
                <a:off x="609600" y="1676401"/>
                <a:ext cx="47244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if (w[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]&gt;c)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T[ 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c ]  = T[i-1,c]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else </a:t>
                </a:r>
                <a:r>
                  <a:rPr lang="en-AU" sz="1400" dirty="0">
                    <a:solidFill>
                      <a:srgbClr val="000000"/>
                    </a:solidFill>
                  </a:rPr>
                  <a:t>  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T[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c]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400" i="1">
                            <a:solidFill>
                              <a:srgbClr val="000000"/>
                            </a:solidFill>
                            <a:highlight>
                              <a:srgbClr val="FFFF00"/>
                            </a:highlight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400">
                            <a:solidFill>
                              <a:srgbClr val="00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AU" sz="1400" i="1">
                            <a:solidFill>
                              <a:srgbClr val="00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),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]))</m:t>
                    </m:r>
                  </m:oMath>
                </a14:m>
                <a:endParaRPr lang="en-A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416772-6BEF-4C7B-A33C-72E290F4A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76401"/>
                <a:ext cx="4724400" cy="954107"/>
              </a:xfrm>
              <a:prstGeom prst="rect">
                <a:avLst/>
              </a:prstGeom>
              <a:blipFill>
                <a:blip r:embed="rId2"/>
                <a:stretch>
                  <a:fillRect l="-387" t="-1911" b="-44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D2CC3B6D-57EB-49F4-9C32-B03ABA7ED9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125" y="2819400"/>
          <a:ext cx="6096006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984853734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88717865"/>
                    </a:ext>
                  </a:extLst>
                </a:gridCol>
                <a:gridCol w="500742">
                  <a:extLst>
                    <a:ext uri="{9D8B030D-6E8A-4147-A177-3AD203B41FA5}">
                      <a16:colId xmlns="" xmlns:a16="http://schemas.microsoft.com/office/drawing/2014/main" val="473649704"/>
                    </a:ext>
                  </a:extLst>
                </a:gridCol>
                <a:gridCol w="370116">
                  <a:extLst>
                    <a:ext uri="{9D8B030D-6E8A-4147-A177-3AD203B41FA5}">
                      <a16:colId xmlns="" xmlns:a16="http://schemas.microsoft.com/office/drawing/2014/main" val="271396433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9420244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43503006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658255837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41562774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8665012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66092849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0165489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374867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60962891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4039310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AU" sz="12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AU" sz="1200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727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701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850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633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512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4014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3956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980CE815-7C59-4150-8853-F71D1269C55C}"/>
              </a:ext>
            </a:extLst>
          </p:cNvPr>
          <p:cNvCxnSpPr>
            <a:cxnSpLocks/>
          </p:cNvCxnSpPr>
          <p:nvPr/>
        </p:nvCxnSpPr>
        <p:spPr>
          <a:xfrm flipH="1">
            <a:off x="6715125" y="2951013"/>
            <a:ext cx="288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C80F771-CDC6-4911-B581-465852148531}"/>
              </a:ext>
            </a:extLst>
          </p:cNvPr>
          <p:cNvSpPr txBox="1"/>
          <p:nvPr/>
        </p:nvSpPr>
        <p:spPr>
          <a:xfrm>
            <a:off x="7086600" y="281940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Capacity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E1DD9A3-4DD0-48E7-995E-098CD6ED7036}"/>
              </a:ext>
            </a:extLst>
          </p:cNvPr>
          <p:cNvSpPr txBox="1"/>
          <p:nvPr/>
        </p:nvSpPr>
        <p:spPr>
          <a:xfrm>
            <a:off x="1524000" y="5562600"/>
            <a:ext cx="3824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T[2,3] =  Max( T[2-1, 3], v</a:t>
            </a:r>
            <a:r>
              <a:rPr lang="en-AU" sz="1600" baseline="-25000" dirty="0"/>
              <a:t>2</a:t>
            </a:r>
            <a:r>
              <a:rPr lang="en-AU" sz="1600" dirty="0"/>
              <a:t> + T[2-1, 3-2])</a:t>
            </a:r>
          </a:p>
          <a:p>
            <a:r>
              <a:rPr lang="en-AU" sz="1600" dirty="0"/>
              <a:t>	= Max( T[1,3], 1+ T[1,1]) </a:t>
            </a:r>
          </a:p>
          <a:p>
            <a:r>
              <a:rPr lang="en-AU" sz="1600" dirty="0"/>
              <a:t>	= Max(2, 3) =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0DA04C7D-3DBF-40AA-B69D-D2A7046FE61F}"/>
                  </a:ext>
                </a:extLst>
              </p14:cNvPr>
              <p14:cNvContentPartPr/>
              <p14:nvPr/>
            </p14:nvContentPartPr>
            <p14:xfrm>
              <a:off x="2547027" y="3936240"/>
              <a:ext cx="792000" cy="178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DA04C7D-3DBF-40AA-B69D-D2A7046FE6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7663" y="3926880"/>
                <a:ext cx="810729" cy="1972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166D914-7067-484F-8D67-E74956BF92A4}"/>
              </a:ext>
            </a:extLst>
          </p:cNvPr>
          <p:cNvSpPr txBox="1"/>
          <p:nvPr/>
        </p:nvSpPr>
        <p:spPr>
          <a:xfrm>
            <a:off x="2470827" y="4110335"/>
            <a:ext cx="1034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</a:rPr>
              <a:t>Going w</a:t>
            </a:r>
            <a:r>
              <a:rPr lang="en-AU" sz="1200" baseline="-25000" dirty="0">
                <a:solidFill>
                  <a:srgbClr val="FF0000"/>
                </a:solidFill>
              </a:rPr>
              <a:t>2</a:t>
            </a:r>
            <a:r>
              <a:rPr lang="en-AU" sz="1200" dirty="0">
                <a:solidFill>
                  <a:srgbClr val="FF0000"/>
                </a:solidFill>
              </a:rPr>
              <a:t> cell back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A7636AF-F078-4B02-8208-AD78376E0523}"/>
              </a:ext>
            </a:extLst>
          </p:cNvPr>
          <p:cNvSpPr txBox="1"/>
          <p:nvPr/>
        </p:nvSpPr>
        <p:spPr>
          <a:xfrm>
            <a:off x="6172200" y="660546"/>
            <a:ext cx="2731812" cy="163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Assume, </a:t>
            </a:r>
          </a:p>
          <a:p>
            <a:r>
              <a:rPr lang="en-US" sz="2000" dirty="0">
                <a:latin typeface="+mn-lt"/>
              </a:rPr>
              <a:t>Sack capacity, C = 10</a:t>
            </a:r>
          </a:p>
          <a:p>
            <a:r>
              <a:rPr lang="en-US" dirty="0">
                <a:latin typeface="+mn-lt"/>
              </a:rPr>
              <a:t>Available</a:t>
            </a:r>
            <a:r>
              <a:rPr lang="en-US" sz="2000" dirty="0">
                <a:latin typeface="+mn-lt"/>
              </a:rPr>
              <a:t> Items</a:t>
            </a:r>
          </a:p>
          <a:p>
            <a:r>
              <a:rPr lang="en-US" sz="2000" dirty="0">
                <a:latin typeface="+mn-lt"/>
              </a:rPr>
              <a:t>V = 7 2 1 6 12</a:t>
            </a:r>
          </a:p>
          <a:p>
            <a:r>
              <a:rPr lang="en-US" sz="2000" dirty="0">
                <a:latin typeface="+mn-lt"/>
              </a:rPr>
              <a:t>W =3 1 2 4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01A4A8-40C6-4F16-BA6F-5FB6B7D3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Knapsack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12416772-6BEF-4C7B-A33C-72E290F4A207}"/>
                  </a:ext>
                </a:extLst>
              </p:cNvPr>
              <p:cNvSpPr txBox="1"/>
              <p:nvPr/>
            </p:nvSpPr>
            <p:spPr>
              <a:xfrm>
                <a:off x="609600" y="1674793"/>
                <a:ext cx="429490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if (w[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]&gt;c)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T[ 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c ]  = T[i-1,c]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else </a:t>
                </a:r>
                <a:r>
                  <a:rPr lang="en-AU" sz="1400" dirty="0">
                    <a:solidFill>
                      <a:srgbClr val="000000"/>
                    </a:solidFill>
                  </a:rPr>
                  <a:t>  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T[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c]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]))</m:t>
                    </m:r>
                  </m:oMath>
                </a14:m>
                <a:endParaRPr lang="en-A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416772-6BEF-4C7B-A33C-72E290F4A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74793"/>
                <a:ext cx="4294909" cy="954107"/>
              </a:xfrm>
              <a:prstGeom prst="rect">
                <a:avLst/>
              </a:prstGeom>
              <a:blipFill>
                <a:blip r:embed="rId2"/>
                <a:stretch>
                  <a:fillRect l="-426" t="-1923" b="-5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D2CC3B6D-57EB-49F4-9C32-B03ABA7ED9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125" y="2819400"/>
          <a:ext cx="6096006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984853734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88717865"/>
                    </a:ext>
                  </a:extLst>
                </a:gridCol>
                <a:gridCol w="500742">
                  <a:extLst>
                    <a:ext uri="{9D8B030D-6E8A-4147-A177-3AD203B41FA5}">
                      <a16:colId xmlns="" xmlns:a16="http://schemas.microsoft.com/office/drawing/2014/main" val="473649704"/>
                    </a:ext>
                  </a:extLst>
                </a:gridCol>
                <a:gridCol w="370116">
                  <a:extLst>
                    <a:ext uri="{9D8B030D-6E8A-4147-A177-3AD203B41FA5}">
                      <a16:colId xmlns="" xmlns:a16="http://schemas.microsoft.com/office/drawing/2014/main" val="271396433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9420244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43503006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658255837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41562774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8665012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66092849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0165489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374867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60962891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4039310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AU" sz="12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AU" sz="1200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727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701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850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633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512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4014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3956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980CE815-7C59-4150-8853-F71D1269C55C}"/>
              </a:ext>
            </a:extLst>
          </p:cNvPr>
          <p:cNvCxnSpPr>
            <a:cxnSpLocks/>
          </p:cNvCxnSpPr>
          <p:nvPr/>
        </p:nvCxnSpPr>
        <p:spPr>
          <a:xfrm flipH="1">
            <a:off x="6715125" y="2951013"/>
            <a:ext cx="288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C80F771-CDC6-4911-B581-465852148531}"/>
              </a:ext>
            </a:extLst>
          </p:cNvPr>
          <p:cNvSpPr txBox="1"/>
          <p:nvPr/>
        </p:nvSpPr>
        <p:spPr>
          <a:xfrm>
            <a:off x="7086600" y="281940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Capacity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E1DD9A3-4DD0-48E7-995E-098CD6ED7036}"/>
              </a:ext>
            </a:extLst>
          </p:cNvPr>
          <p:cNvSpPr txBox="1"/>
          <p:nvPr/>
        </p:nvSpPr>
        <p:spPr>
          <a:xfrm>
            <a:off x="619125" y="5415280"/>
            <a:ext cx="61626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1400" dirty="0"/>
              <a:t>So, simplest version is compare 1) the cell above the current cell and 2) v</a:t>
            </a:r>
            <a:r>
              <a:rPr lang="en-AU" sz="1400" baseline="-25000" dirty="0"/>
              <a:t>i</a:t>
            </a:r>
            <a:r>
              <a:rPr lang="en-AU" sz="1400" dirty="0"/>
              <a:t> + value of </a:t>
            </a:r>
            <a:r>
              <a:rPr lang="en-AU" sz="1400" dirty="0" err="1"/>
              <a:t>w</a:t>
            </a:r>
            <a:r>
              <a:rPr lang="en-AU" sz="1400" baseline="-25000" dirty="0" err="1"/>
              <a:t>i</a:t>
            </a:r>
            <a:r>
              <a:rPr lang="en-AU" sz="1400" dirty="0"/>
              <a:t> cell backward in previous row. Populate the current cell with whichever value is bigger.</a:t>
            </a:r>
          </a:p>
          <a:p>
            <a:pPr algn="just"/>
            <a:endParaRPr lang="en-AU" sz="1400" dirty="0"/>
          </a:p>
          <a:p>
            <a:pPr algn="just"/>
            <a:r>
              <a:rPr lang="en-AU" sz="1400" dirty="0"/>
              <a:t>Populate the table with this logic.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A7636AF-F078-4B02-8208-AD78376E0523}"/>
              </a:ext>
            </a:extLst>
          </p:cNvPr>
          <p:cNvSpPr txBox="1"/>
          <p:nvPr/>
        </p:nvSpPr>
        <p:spPr>
          <a:xfrm>
            <a:off x="6172200" y="660546"/>
            <a:ext cx="2731812" cy="163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Assume, </a:t>
            </a:r>
          </a:p>
          <a:p>
            <a:r>
              <a:rPr lang="en-US" sz="2000" dirty="0">
                <a:latin typeface="+mn-lt"/>
              </a:rPr>
              <a:t>Sack capacity, C = 10</a:t>
            </a:r>
          </a:p>
          <a:p>
            <a:r>
              <a:rPr lang="en-US" dirty="0">
                <a:latin typeface="+mn-lt"/>
              </a:rPr>
              <a:t>Available</a:t>
            </a:r>
            <a:r>
              <a:rPr lang="en-US" sz="2000" dirty="0">
                <a:latin typeface="+mn-lt"/>
              </a:rPr>
              <a:t> Items</a:t>
            </a:r>
          </a:p>
          <a:p>
            <a:r>
              <a:rPr lang="en-US" sz="2000" dirty="0">
                <a:latin typeface="+mn-lt"/>
              </a:rPr>
              <a:t>V = 7 2 1 6 12</a:t>
            </a:r>
          </a:p>
          <a:p>
            <a:r>
              <a:rPr lang="en-US" sz="2000" dirty="0">
                <a:latin typeface="+mn-lt"/>
              </a:rPr>
              <a:t>W =3 1 2 4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01A4A8-40C6-4F16-BA6F-5FB6B7D3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Knapsack simulation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D2CC3B6D-57EB-49F4-9C32-B03ABA7ED92B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819400"/>
          <a:ext cx="6096006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984853734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88717865"/>
                    </a:ext>
                  </a:extLst>
                </a:gridCol>
                <a:gridCol w="500742">
                  <a:extLst>
                    <a:ext uri="{9D8B030D-6E8A-4147-A177-3AD203B41FA5}">
                      <a16:colId xmlns="" xmlns:a16="http://schemas.microsoft.com/office/drawing/2014/main" val="473649704"/>
                    </a:ext>
                  </a:extLst>
                </a:gridCol>
                <a:gridCol w="370116">
                  <a:extLst>
                    <a:ext uri="{9D8B030D-6E8A-4147-A177-3AD203B41FA5}">
                      <a16:colId xmlns="" xmlns:a16="http://schemas.microsoft.com/office/drawing/2014/main" val="271396433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9420244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43503006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658255837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41562774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8665012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66092849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0165489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374867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60962891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4039310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AU" sz="12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AU" sz="1200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727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701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850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633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512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4014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3956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980CE815-7C59-4150-8853-F71D1269C55C}"/>
              </a:ext>
            </a:extLst>
          </p:cNvPr>
          <p:cNvCxnSpPr>
            <a:cxnSpLocks/>
          </p:cNvCxnSpPr>
          <p:nvPr/>
        </p:nvCxnSpPr>
        <p:spPr>
          <a:xfrm flipH="1">
            <a:off x="6715125" y="2951013"/>
            <a:ext cx="288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C80F771-CDC6-4911-B581-465852148531}"/>
              </a:ext>
            </a:extLst>
          </p:cNvPr>
          <p:cNvSpPr txBox="1"/>
          <p:nvPr/>
        </p:nvSpPr>
        <p:spPr>
          <a:xfrm>
            <a:off x="7086600" y="281940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Capacity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3CB116-43C1-418F-A8C0-1B531F8F5CE0}"/>
              </a:ext>
            </a:extLst>
          </p:cNvPr>
          <p:cNvSpPr txBox="1"/>
          <p:nvPr/>
        </p:nvSpPr>
        <p:spPr>
          <a:xfrm>
            <a:off x="1828800" y="1981200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How to find the items that are in the bag?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8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01A4A8-40C6-4F16-BA6F-5FB6B7D3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Knapsack simulation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D2CC3B6D-57EB-49F4-9C32-B03ABA7ED9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125" y="2438400"/>
          <a:ext cx="6096006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984853734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88717865"/>
                    </a:ext>
                  </a:extLst>
                </a:gridCol>
                <a:gridCol w="500742">
                  <a:extLst>
                    <a:ext uri="{9D8B030D-6E8A-4147-A177-3AD203B41FA5}">
                      <a16:colId xmlns="" xmlns:a16="http://schemas.microsoft.com/office/drawing/2014/main" val="473649704"/>
                    </a:ext>
                  </a:extLst>
                </a:gridCol>
                <a:gridCol w="370116">
                  <a:extLst>
                    <a:ext uri="{9D8B030D-6E8A-4147-A177-3AD203B41FA5}">
                      <a16:colId xmlns="" xmlns:a16="http://schemas.microsoft.com/office/drawing/2014/main" val="271396433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9420244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43503006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658255837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41562774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8665012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66092849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0165489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374867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60962891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4039310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AU" sz="12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AU" sz="1200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727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701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850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633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512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4014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3956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980CE815-7C59-4150-8853-F71D1269C55C}"/>
              </a:ext>
            </a:extLst>
          </p:cNvPr>
          <p:cNvCxnSpPr>
            <a:cxnSpLocks/>
          </p:cNvCxnSpPr>
          <p:nvPr/>
        </p:nvCxnSpPr>
        <p:spPr>
          <a:xfrm flipH="1">
            <a:off x="6715125" y="2570013"/>
            <a:ext cx="288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C80F771-CDC6-4911-B581-465852148531}"/>
              </a:ext>
            </a:extLst>
          </p:cNvPr>
          <p:cNvSpPr txBox="1"/>
          <p:nvPr/>
        </p:nvSpPr>
        <p:spPr>
          <a:xfrm>
            <a:off x="7086600" y="243840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Capacity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3CB116-43C1-418F-A8C0-1B531F8F5CE0}"/>
              </a:ext>
            </a:extLst>
          </p:cNvPr>
          <p:cNvSpPr txBox="1"/>
          <p:nvPr/>
        </p:nvSpPr>
        <p:spPr>
          <a:xfrm>
            <a:off x="1828800" y="1981200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How to find the items that are in the bag?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Consider the problem having weights and profits are:</a:t>
            </a:r>
          </a:p>
          <a:p>
            <a:r>
              <a:rPr lang="en-US" sz="2800" b="1" dirty="0"/>
              <a:t>Weights</a:t>
            </a:r>
            <a:r>
              <a:rPr lang="en-US" sz="2800" dirty="0"/>
              <a:t>: </a:t>
            </a:r>
            <a:r>
              <a:rPr lang="en-US" sz="2800" dirty="0" smtClean="0"/>
              <a:t>{2, </a:t>
            </a:r>
            <a:r>
              <a:rPr lang="en-US" sz="2800" dirty="0"/>
              <a:t>3</a:t>
            </a:r>
            <a:r>
              <a:rPr lang="en-US" sz="2800" dirty="0" smtClean="0"/>
              <a:t>, </a:t>
            </a:r>
            <a:r>
              <a:rPr lang="en-US" sz="2800" dirty="0"/>
              <a:t>4</a:t>
            </a:r>
            <a:r>
              <a:rPr lang="en-US" sz="2800" dirty="0" smtClean="0"/>
              <a:t>, </a:t>
            </a:r>
            <a:r>
              <a:rPr lang="en-US" sz="2800" dirty="0"/>
              <a:t>5}</a:t>
            </a:r>
          </a:p>
          <a:p>
            <a:r>
              <a:rPr lang="en-US" sz="2800" b="1" dirty="0"/>
              <a:t>Profits: </a:t>
            </a:r>
            <a:r>
              <a:rPr lang="en-US" sz="2800" b="1" dirty="0" smtClean="0"/>
              <a:t>  </a:t>
            </a:r>
            <a:r>
              <a:rPr lang="en-US" sz="2800" dirty="0" smtClean="0"/>
              <a:t>{</a:t>
            </a:r>
            <a:r>
              <a:rPr lang="en-US" sz="2800" dirty="0"/>
              <a:t>3</a:t>
            </a:r>
            <a:r>
              <a:rPr lang="en-US" sz="2800" dirty="0" smtClean="0"/>
              <a:t>, </a:t>
            </a:r>
            <a:r>
              <a:rPr lang="en-US" sz="2800" dirty="0"/>
              <a:t>4</a:t>
            </a:r>
            <a:r>
              <a:rPr lang="en-US" sz="2800" dirty="0" smtClean="0"/>
              <a:t>, </a:t>
            </a:r>
            <a:r>
              <a:rPr lang="en-US" sz="2800" dirty="0"/>
              <a:t>5</a:t>
            </a:r>
            <a:r>
              <a:rPr lang="en-US" sz="2800" dirty="0" smtClean="0"/>
              <a:t>, </a:t>
            </a:r>
            <a:r>
              <a:rPr lang="en-US" sz="2800" dirty="0"/>
              <a:t>6</a:t>
            </a:r>
            <a:r>
              <a:rPr lang="en-US" sz="2800" dirty="0" smtClean="0"/>
              <a:t>}</a:t>
            </a:r>
            <a:endParaRPr lang="en-US" sz="2800" dirty="0"/>
          </a:p>
          <a:p>
            <a:r>
              <a:rPr lang="en-US" sz="2800" dirty="0"/>
              <a:t>The weight of the knapsack is </a:t>
            </a:r>
            <a:r>
              <a:rPr lang="en-US" sz="2800" dirty="0" smtClean="0"/>
              <a:t>5 </a:t>
            </a:r>
            <a:r>
              <a:rPr lang="en-US" sz="2800" dirty="0"/>
              <a:t>kg</a:t>
            </a:r>
          </a:p>
          <a:p>
            <a:r>
              <a:rPr lang="en-US" sz="2800" dirty="0"/>
              <a:t>The number of items is 4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Knapsack 0-1 Problem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3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01A4A8-40C6-4F16-BA6F-5FB6B7D3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Knapsack simulation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D2CC3B6D-57EB-49F4-9C32-B03ABA7ED9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125" y="2438400"/>
          <a:ext cx="6096006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984853734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88717865"/>
                    </a:ext>
                  </a:extLst>
                </a:gridCol>
                <a:gridCol w="500742">
                  <a:extLst>
                    <a:ext uri="{9D8B030D-6E8A-4147-A177-3AD203B41FA5}">
                      <a16:colId xmlns="" xmlns:a16="http://schemas.microsoft.com/office/drawing/2014/main" val="473649704"/>
                    </a:ext>
                  </a:extLst>
                </a:gridCol>
                <a:gridCol w="370116">
                  <a:extLst>
                    <a:ext uri="{9D8B030D-6E8A-4147-A177-3AD203B41FA5}">
                      <a16:colId xmlns="" xmlns:a16="http://schemas.microsoft.com/office/drawing/2014/main" val="271396433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9420244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43503006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658255837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41562774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8665012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66092849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0165489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374867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60962891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4039310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AU" sz="12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AU" sz="1200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727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701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850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633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512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014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33956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980CE815-7C59-4150-8853-F71D1269C55C}"/>
              </a:ext>
            </a:extLst>
          </p:cNvPr>
          <p:cNvCxnSpPr>
            <a:cxnSpLocks/>
          </p:cNvCxnSpPr>
          <p:nvPr/>
        </p:nvCxnSpPr>
        <p:spPr>
          <a:xfrm flipH="1">
            <a:off x="6715125" y="2570013"/>
            <a:ext cx="288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C80F771-CDC6-4911-B581-465852148531}"/>
              </a:ext>
            </a:extLst>
          </p:cNvPr>
          <p:cNvSpPr txBox="1"/>
          <p:nvPr/>
        </p:nvSpPr>
        <p:spPr>
          <a:xfrm>
            <a:off x="7086600" y="243840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Capacity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3CB116-43C1-418F-A8C0-1B531F8F5CE0}"/>
              </a:ext>
            </a:extLst>
          </p:cNvPr>
          <p:cNvSpPr txBox="1"/>
          <p:nvPr/>
        </p:nvSpPr>
        <p:spPr>
          <a:xfrm>
            <a:off x="1828800" y="1981200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How to find the items that are in the bag?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E0052B0-F04B-487F-885E-DAF2745CF3C3}"/>
              </a:ext>
            </a:extLst>
          </p:cNvPr>
          <p:cNvSpPr txBox="1"/>
          <p:nvPr/>
        </p:nvSpPr>
        <p:spPr>
          <a:xfrm>
            <a:off x="619125" y="5257800"/>
            <a:ext cx="7153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1400" dirty="0"/>
              <a:t>Sack = {}</a:t>
            </a:r>
          </a:p>
          <a:p>
            <a:pPr algn="just"/>
            <a:r>
              <a:rPr lang="en-AU" sz="1400" dirty="0"/>
              <a:t>1. Start with 21 (Green cell) and compare with the one above it (16). </a:t>
            </a:r>
          </a:p>
          <a:p>
            <a:pPr algn="just"/>
            <a:r>
              <a:rPr lang="en-AU" sz="1400" dirty="0"/>
              <a:t>2. As 21 and 16 are not equal item# 5 is included in the sack.</a:t>
            </a:r>
          </a:p>
          <a:p>
            <a:pPr algn="just"/>
            <a:r>
              <a:rPr lang="en-AU" sz="1400" dirty="0"/>
              <a:t>3. Go 6(weight if item) units back in previous row which is the next cell to check.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5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01A4A8-40C6-4F16-BA6F-5FB6B7D3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Knapsack simulation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D2CC3B6D-57EB-49F4-9C32-B03ABA7ED9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125" y="2438400"/>
          <a:ext cx="6096006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984853734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88717865"/>
                    </a:ext>
                  </a:extLst>
                </a:gridCol>
                <a:gridCol w="500742">
                  <a:extLst>
                    <a:ext uri="{9D8B030D-6E8A-4147-A177-3AD203B41FA5}">
                      <a16:colId xmlns="" xmlns:a16="http://schemas.microsoft.com/office/drawing/2014/main" val="473649704"/>
                    </a:ext>
                  </a:extLst>
                </a:gridCol>
                <a:gridCol w="370116">
                  <a:extLst>
                    <a:ext uri="{9D8B030D-6E8A-4147-A177-3AD203B41FA5}">
                      <a16:colId xmlns="" xmlns:a16="http://schemas.microsoft.com/office/drawing/2014/main" val="271396433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9420244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43503006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658255837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41562774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8665012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66092849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0165489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374867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60962891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4039310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AU" sz="12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AU" sz="1200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727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701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850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633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512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014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21</a:t>
                      </a:r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33956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980CE815-7C59-4150-8853-F71D1269C55C}"/>
              </a:ext>
            </a:extLst>
          </p:cNvPr>
          <p:cNvCxnSpPr>
            <a:cxnSpLocks/>
          </p:cNvCxnSpPr>
          <p:nvPr/>
        </p:nvCxnSpPr>
        <p:spPr>
          <a:xfrm flipH="1">
            <a:off x="6715125" y="2570013"/>
            <a:ext cx="288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C80F771-CDC6-4911-B581-465852148531}"/>
              </a:ext>
            </a:extLst>
          </p:cNvPr>
          <p:cNvSpPr txBox="1"/>
          <p:nvPr/>
        </p:nvSpPr>
        <p:spPr>
          <a:xfrm>
            <a:off x="7086600" y="243840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Capacity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3CB116-43C1-418F-A8C0-1B531F8F5CE0}"/>
              </a:ext>
            </a:extLst>
          </p:cNvPr>
          <p:cNvSpPr txBox="1"/>
          <p:nvPr/>
        </p:nvSpPr>
        <p:spPr>
          <a:xfrm>
            <a:off x="1828800" y="1981200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How to find the items that are in the bag?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E0052B0-F04B-487F-885E-DAF2745CF3C3}"/>
              </a:ext>
            </a:extLst>
          </p:cNvPr>
          <p:cNvSpPr txBox="1"/>
          <p:nvPr/>
        </p:nvSpPr>
        <p:spPr>
          <a:xfrm>
            <a:off x="619125" y="5257800"/>
            <a:ext cx="6162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1400" dirty="0"/>
              <a:t>Sack = {5}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AD05EB2-0AEF-4BA4-8081-633C4CCEC1CA}"/>
              </a:ext>
            </a:extLst>
          </p:cNvPr>
          <p:cNvSpPr txBox="1"/>
          <p:nvPr/>
        </p:nvSpPr>
        <p:spPr>
          <a:xfrm>
            <a:off x="6858000" y="464820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included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01A4A8-40C6-4F16-BA6F-5FB6B7D3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Knapsack simulation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D2CC3B6D-57EB-49F4-9C32-B03ABA7ED9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125" y="2438400"/>
          <a:ext cx="6096006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984853734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88717865"/>
                    </a:ext>
                  </a:extLst>
                </a:gridCol>
                <a:gridCol w="500742">
                  <a:extLst>
                    <a:ext uri="{9D8B030D-6E8A-4147-A177-3AD203B41FA5}">
                      <a16:colId xmlns="" xmlns:a16="http://schemas.microsoft.com/office/drawing/2014/main" val="473649704"/>
                    </a:ext>
                  </a:extLst>
                </a:gridCol>
                <a:gridCol w="370116">
                  <a:extLst>
                    <a:ext uri="{9D8B030D-6E8A-4147-A177-3AD203B41FA5}">
                      <a16:colId xmlns="" xmlns:a16="http://schemas.microsoft.com/office/drawing/2014/main" val="271396433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9420244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43503006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658255837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41562774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8665012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66092849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0165489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374867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60962891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4039310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AU" sz="12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AU" sz="1200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727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701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850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633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512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4014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3956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980CE815-7C59-4150-8853-F71D1269C55C}"/>
              </a:ext>
            </a:extLst>
          </p:cNvPr>
          <p:cNvCxnSpPr>
            <a:cxnSpLocks/>
          </p:cNvCxnSpPr>
          <p:nvPr/>
        </p:nvCxnSpPr>
        <p:spPr>
          <a:xfrm flipH="1">
            <a:off x="6715125" y="2570013"/>
            <a:ext cx="288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C80F771-CDC6-4911-B581-465852148531}"/>
              </a:ext>
            </a:extLst>
          </p:cNvPr>
          <p:cNvSpPr txBox="1"/>
          <p:nvPr/>
        </p:nvSpPr>
        <p:spPr>
          <a:xfrm>
            <a:off x="7086600" y="243840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Capacity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3CB116-43C1-418F-A8C0-1B531F8F5CE0}"/>
              </a:ext>
            </a:extLst>
          </p:cNvPr>
          <p:cNvSpPr txBox="1"/>
          <p:nvPr/>
        </p:nvSpPr>
        <p:spPr>
          <a:xfrm>
            <a:off x="1828800" y="1981200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How to find the items that are in the bag?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70AE040-EE8E-4A86-99FB-D5098FCAE03F}"/>
              </a:ext>
            </a:extLst>
          </p:cNvPr>
          <p:cNvSpPr txBox="1"/>
          <p:nvPr/>
        </p:nvSpPr>
        <p:spPr>
          <a:xfrm>
            <a:off x="619125" y="5254823"/>
            <a:ext cx="6162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1400" dirty="0"/>
              <a:t>Sack = {5}</a:t>
            </a:r>
          </a:p>
          <a:p>
            <a:pPr algn="just"/>
            <a:r>
              <a:rPr lang="en-AU" sz="1400" dirty="0"/>
              <a:t>1. Compare T[4,4] 9 (Green cell) with the one above it (9). </a:t>
            </a:r>
          </a:p>
          <a:p>
            <a:pPr algn="just"/>
            <a:r>
              <a:rPr lang="en-AU" sz="1400" dirty="0"/>
              <a:t>2. As both cell has same value item# 4 is not included in the sack.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2482527-6D9E-4E35-88E2-D268096CF1CF}"/>
              </a:ext>
            </a:extLst>
          </p:cNvPr>
          <p:cNvSpPr txBox="1"/>
          <p:nvPr/>
        </p:nvSpPr>
        <p:spPr>
          <a:xfrm>
            <a:off x="6858000" y="464820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Included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A72DFAE-02AB-40DC-A345-0082304E06C9}"/>
              </a:ext>
            </a:extLst>
          </p:cNvPr>
          <p:cNvSpPr txBox="1"/>
          <p:nvPr/>
        </p:nvSpPr>
        <p:spPr>
          <a:xfrm>
            <a:off x="6858000" y="4340423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FF0000"/>
                </a:solidFill>
              </a:rPr>
              <a:t>Not Included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125" y="4990613"/>
            <a:ext cx="220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Weight Left: 10-6=4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0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01A4A8-40C6-4F16-BA6F-5FB6B7D3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Knapsack simulation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D2CC3B6D-57EB-49F4-9C32-B03ABA7ED9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125" y="2438400"/>
          <a:ext cx="6096006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984853734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88717865"/>
                    </a:ext>
                  </a:extLst>
                </a:gridCol>
                <a:gridCol w="500742">
                  <a:extLst>
                    <a:ext uri="{9D8B030D-6E8A-4147-A177-3AD203B41FA5}">
                      <a16:colId xmlns="" xmlns:a16="http://schemas.microsoft.com/office/drawing/2014/main" val="473649704"/>
                    </a:ext>
                  </a:extLst>
                </a:gridCol>
                <a:gridCol w="370116">
                  <a:extLst>
                    <a:ext uri="{9D8B030D-6E8A-4147-A177-3AD203B41FA5}">
                      <a16:colId xmlns="" xmlns:a16="http://schemas.microsoft.com/office/drawing/2014/main" val="271396433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9420244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43503006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658255837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41562774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8665012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66092849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0165489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374867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60962891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4039310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AU" sz="12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AU" sz="1200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727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701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850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633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512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4014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3956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980CE815-7C59-4150-8853-F71D1269C55C}"/>
              </a:ext>
            </a:extLst>
          </p:cNvPr>
          <p:cNvCxnSpPr>
            <a:cxnSpLocks/>
          </p:cNvCxnSpPr>
          <p:nvPr/>
        </p:nvCxnSpPr>
        <p:spPr>
          <a:xfrm flipH="1">
            <a:off x="6715125" y="2570013"/>
            <a:ext cx="288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C80F771-CDC6-4911-B581-465852148531}"/>
              </a:ext>
            </a:extLst>
          </p:cNvPr>
          <p:cNvSpPr txBox="1"/>
          <p:nvPr/>
        </p:nvSpPr>
        <p:spPr>
          <a:xfrm>
            <a:off x="7086600" y="243840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Capacity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3CB116-43C1-418F-A8C0-1B531F8F5CE0}"/>
              </a:ext>
            </a:extLst>
          </p:cNvPr>
          <p:cNvSpPr txBox="1"/>
          <p:nvPr/>
        </p:nvSpPr>
        <p:spPr>
          <a:xfrm>
            <a:off x="1828800" y="1981200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How to find the items that are in the bag?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9D3FE38-6FC4-4157-A6E0-ADE8E324BBD2}"/>
              </a:ext>
            </a:extLst>
          </p:cNvPr>
          <p:cNvSpPr txBox="1"/>
          <p:nvPr/>
        </p:nvSpPr>
        <p:spPr>
          <a:xfrm>
            <a:off x="619125" y="5254823"/>
            <a:ext cx="61626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1400" dirty="0"/>
              <a:t>Sack = {5, 3}</a:t>
            </a:r>
          </a:p>
          <a:p>
            <a:pPr algn="just"/>
            <a:r>
              <a:rPr lang="en-AU" sz="1400" dirty="0"/>
              <a:t>1. Compare T[3,4] 9 (Green cell) with the one above it (3). </a:t>
            </a:r>
          </a:p>
          <a:p>
            <a:pPr algn="just"/>
            <a:r>
              <a:rPr lang="en-AU" sz="1400" dirty="0"/>
              <a:t>2. As the cells have different values item# 3 is included in the sack.</a:t>
            </a:r>
          </a:p>
          <a:p>
            <a:pPr algn="just"/>
            <a:r>
              <a:rPr lang="en-AU" sz="1400" dirty="0"/>
              <a:t>3. Go 3 units back in previous row which is the next cell to check.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66B27-EEB9-4D3B-8525-17743FB1ECA0}"/>
              </a:ext>
            </a:extLst>
          </p:cNvPr>
          <p:cNvSpPr txBox="1"/>
          <p:nvPr/>
        </p:nvSpPr>
        <p:spPr>
          <a:xfrm>
            <a:off x="6858000" y="464820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Included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7FE09F2-9BA8-467A-A50A-B8F0EE3BF39A}"/>
              </a:ext>
            </a:extLst>
          </p:cNvPr>
          <p:cNvSpPr txBox="1"/>
          <p:nvPr/>
        </p:nvSpPr>
        <p:spPr>
          <a:xfrm>
            <a:off x="6858000" y="4340423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FF0000"/>
                </a:solidFill>
              </a:rPr>
              <a:t>Not Included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09F8290-F8E1-4976-806A-221E84562752}"/>
              </a:ext>
            </a:extLst>
          </p:cNvPr>
          <p:cNvSpPr txBox="1"/>
          <p:nvPr/>
        </p:nvSpPr>
        <p:spPr>
          <a:xfrm>
            <a:off x="6858000" y="396240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Included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8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01A4A8-40C6-4F16-BA6F-5FB6B7D3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Knapsack simulation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980CE815-7C59-4150-8853-F71D1269C55C}"/>
              </a:ext>
            </a:extLst>
          </p:cNvPr>
          <p:cNvCxnSpPr>
            <a:cxnSpLocks/>
          </p:cNvCxnSpPr>
          <p:nvPr/>
        </p:nvCxnSpPr>
        <p:spPr>
          <a:xfrm flipH="1">
            <a:off x="6715125" y="2570013"/>
            <a:ext cx="288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C80F771-CDC6-4911-B581-465852148531}"/>
              </a:ext>
            </a:extLst>
          </p:cNvPr>
          <p:cNvSpPr txBox="1"/>
          <p:nvPr/>
        </p:nvSpPr>
        <p:spPr>
          <a:xfrm>
            <a:off x="7086600" y="243840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Capacity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3CB116-43C1-418F-A8C0-1B531F8F5CE0}"/>
              </a:ext>
            </a:extLst>
          </p:cNvPr>
          <p:cNvSpPr txBox="1"/>
          <p:nvPr/>
        </p:nvSpPr>
        <p:spPr>
          <a:xfrm>
            <a:off x="1828800" y="1981200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How to find the items that are in the bag?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9D3FE38-6FC4-4157-A6E0-ADE8E324BBD2}"/>
              </a:ext>
            </a:extLst>
          </p:cNvPr>
          <p:cNvSpPr txBox="1"/>
          <p:nvPr/>
        </p:nvSpPr>
        <p:spPr>
          <a:xfrm>
            <a:off x="619125" y="5254823"/>
            <a:ext cx="6162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1400" dirty="0"/>
              <a:t>Sack = {5, 3}</a:t>
            </a:r>
          </a:p>
          <a:p>
            <a:pPr algn="just"/>
            <a:r>
              <a:rPr lang="en-AU" sz="1400" dirty="0"/>
              <a:t>1. Compare T[2,1] 2 (Green cell) with the one above it (2). </a:t>
            </a:r>
          </a:p>
          <a:p>
            <a:pPr algn="just"/>
            <a:r>
              <a:rPr lang="en-AU" sz="1400" dirty="0"/>
              <a:t>2. As both cells have same values item# 2 is not included in the sack.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66B27-EEB9-4D3B-8525-17743FB1ECA0}"/>
              </a:ext>
            </a:extLst>
          </p:cNvPr>
          <p:cNvSpPr txBox="1"/>
          <p:nvPr/>
        </p:nvSpPr>
        <p:spPr>
          <a:xfrm>
            <a:off x="6858000" y="464820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Included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7FE09F2-9BA8-467A-A50A-B8F0EE3BF39A}"/>
              </a:ext>
            </a:extLst>
          </p:cNvPr>
          <p:cNvSpPr txBox="1"/>
          <p:nvPr/>
        </p:nvSpPr>
        <p:spPr>
          <a:xfrm>
            <a:off x="6858000" y="4340423"/>
            <a:ext cx="118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0000"/>
                </a:solidFill>
              </a:rPr>
              <a:t>Not Included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09F8290-F8E1-4976-806A-221E84562752}"/>
              </a:ext>
            </a:extLst>
          </p:cNvPr>
          <p:cNvSpPr txBox="1"/>
          <p:nvPr/>
        </p:nvSpPr>
        <p:spPr>
          <a:xfrm>
            <a:off x="6858000" y="3962400"/>
            <a:ext cx="86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Included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="" xmlns:a16="http://schemas.microsoft.com/office/drawing/2014/main" id="{90E32B42-7F9E-426D-99B2-ED74FBFF07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125" y="2438400"/>
          <a:ext cx="6096006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984853734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88717865"/>
                    </a:ext>
                  </a:extLst>
                </a:gridCol>
                <a:gridCol w="500742">
                  <a:extLst>
                    <a:ext uri="{9D8B030D-6E8A-4147-A177-3AD203B41FA5}">
                      <a16:colId xmlns="" xmlns:a16="http://schemas.microsoft.com/office/drawing/2014/main" val="473649704"/>
                    </a:ext>
                  </a:extLst>
                </a:gridCol>
                <a:gridCol w="370116">
                  <a:extLst>
                    <a:ext uri="{9D8B030D-6E8A-4147-A177-3AD203B41FA5}">
                      <a16:colId xmlns="" xmlns:a16="http://schemas.microsoft.com/office/drawing/2014/main" val="271396433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9420244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43503006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658255837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41562774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8665012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66092849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0165489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374867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60962891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4039310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AU" sz="12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AU" sz="1200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727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701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850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633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512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4014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39565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8B5DEE3-8D9A-4AE8-9DC2-FFCA364F778C}"/>
              </a:ext>
            </a:extLst>
          </p:cNvPr>
          <p:cNvSpPr txBox="1"/>
          <p:nvPr/>
        </p:nvSpPr>
        <p:spPr>
          <a:xfrm>
            <a:off x="6858000" y="3505200"/>
            <a:ext cx="118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0000"/>
                </a:solidFill>
              </a:rPr>
              <a:t>Not Included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9125" y="4990613"/>
            <a:ext cx="207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Weight Left: 4-3=1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6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01A4A8-40C6-4F16-BA6F-5FB6B7D3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Knapsack simulation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980CE815-7C59-4150-8853-F71D1269C55C}"/>
              </a:ext>
            </a:extLst>
          </p:cNvPr>
          <p:cNvCxnSpPr>
            <a:cxnSpLocks/>
          </p:cNvCxnSpPr>
          <p:nvPr/>
        </p:nvCxnSpPr>
        <p:spPr>
          <a:xfrm flipH="1">
            <a:off x="6715125" y="2570013"/>
            <a:ext cx="288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C80F771-CDC6-4911-B581-465852148531}"/>
              </a:ext>
            </a:extLst>
          </p:cNvPr>
          <p:cNvSpPr txBox="1"/>
          <p:nvPr/>
        </p:nvSpPr>
        <p:spPr>
          <a:xfrm>
            <a:off x="7086600" y="243840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Capacity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3CB116-43C1-418F-A8C0-1B531F8F5CE0}"/>
              </a:ext>
            </a:extLst>
          </p:cNvPr>
          <p:cNvSpPr txBox="1"/>
          <p:nvPr/>
        </p:nvSpPr>
        <p:spPr>
          <a:xfrm>
            <a:off x="1828800" y="1981200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How to find the items that are in the bag?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9D3FE38-6FC4-4157-A6E0-ADE8E324BBD2}"/>
              </a:ext>
            </a:extLst>
          </p:cNvPr>
          <p:cNvSpPr txBox="1"/>
          <p:nvPr/>
        </p:nvSpPr>
        <p:spPr>
          <a:xfrm>
            <a:off x="619125" y="5254823"/>
            <a:ext cx="6162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1400" dirty="0"/>
              <a:t>Sack = {5, 3, 1}</a:t>
            </a:r>
          </a:p>
          <a:p>
            <a:pPr algn="just"/>
            <a:r>
              <a:rPr lang="en-AU" sz="1400" dirty="0"/>
              <a:t>1. Compare T[1,1] 2 (Green cell) with the one above it (0). </a:t>
            </a:r>
          </a:p>
          <a:p>
            <a:pPr algn="just"/>
            <a:r>
              <a:rPr lang="en-AU" sz="1400" dirty="0"/>
              <a:t>2. As the cells have different values item# 1 is included in the sack.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66B27-EEB9-4D3B-8525-17743FB1ECA0}"/>
              </a:ext>
            </a:extLst>
          </p:cNvPr>
          <p:cNvSpPr txBox="1"/>
          <p:nvPr/>
        </p:nvSpPr>
        <p:spPr>
          <a:xfrm>
            <a:off x="6858000" y="464820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Included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7FE09F2-9BA8-467A-A50A-B8F0EE3BF39A}"/>
              </a:ext>
            </a:extLst>
          </p:cNvPr>
          <p:cNvSpPr txBox="1"/>
          <p:nvPr/>
        </p:nvSpPr>
        <p:spPr>
          <a:xfrm>
            <a:off x="6858000" y="4340423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FF0000"/>
                </a:solidFill>
              </a:rPr>
              <a:t>Not Included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09F8290-F8E1-4976-806A-221E84562752}"/>
              </a:ext>
            </a:extLst>
          </p:cNvPr>
          <p:cNvSpPr txBox="1"/>
          <p:nvPr/>
        </p:nvSpPr>
        <p:spPr>
          <a:xfrm>
            <a:off x="6858000" y="396240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Included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="" xmlns:a16="http://schemas.microsoft.com/office/drawing/2014/main" id="{90E32B42-7F9E-426D-99B2-ED74FBFF07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125" y="2438400"/>
          <a:ext cx="6096006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984853734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88717865"/>
                    </a:ext>
                  </a:extLst>
                </a:gridCol>
                <a:gridCol w="500742">
                  <a:extLst>
                    <a:ext uri="{9D8B030D-6E8A-4147-A177-3AD203B41FA5}">
                      <a16:colId xmlns="" xmlns:a16="http://schemas.microsoft.com/office/drawing/2014/main" val="473649704"/>
                    </a:ext>
                  </a:extLst>
                </a:gridCol>
                <a:gridCol w="370116">
                  <a:extLst>
                    <a:ext uri="{9D8B030D-6E8A-4147-A177-3AD203B41FA5}">
                      <a16:colId xmlns="" xmlns:a16="http://schemas.microsoft.com/office/drawing/2014/main" val="271396433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9420244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43503006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658255837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41562774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8665012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66092849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0165489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374867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60962891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4039310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AU" sz="12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AU" sz="1200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727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701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850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633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512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4014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39565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3854A87-05F1-4739-820E-F2D15C9611A3}"/>
              </a:ext>
            </a:extLst>
          </p:cNvPr>
          <p:cNvSpPr txBox="1"/>
          <p:nvPr/>
        </p:nvSpPr>
        <p:spPr>
          <a:xfrm>
            <a:off x="6858000" y="350520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FF0000"/>
                </a:solidFill>
              </a:rPr>
              <a:t>Not Included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B09AB7C-A1E3-444C-9925-D1AFBED94DF6}"/>
              </a:ext>
            </a:extLst>
          </p:cNvPr>
          <p:cNvSpPr txBox="1"/>
          <p:nvPr/>
        </p:nvSpPr>
        <p:spPr>
          <a:xfrm>
            <a:off x="6858000" y="312420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Included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9125" y="4990613"/>
            <a:ext cx="207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Weight Left: 1-1=0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8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01A4A8-40C6-4F16-BA6F-5FB6B7D3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Knapsack simulation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980CE815-7C59-4150-8853-F71D1269C55C}"/>
              </a:ext>
            </a:extLst>
          </p:cNvPr>
          <p:cNvCxnSpPr>
            <a:cxnSpLocks/>
          </p:cNvCxnSpPr>
          <p:nvPr/>
        </p:nvCxnSpPr>
        <p:spPr>
          <a:xfrm flipH="1">
            <a:off x="6715125" y="2570013"/>
            <a:ext cx="288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C80F771-CDC6-4911-B581-465852148531}"/>
              </a:ext>
            </a:extLst>
          </p:cNvPr>
          <p:cNvSpPr txBox="1"/>
          <p:nvPr/>
        </p:nvSpPr>
        <p:spPr>
          <a:xfrm>
            <a:off x="7086600" y="243840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Capacity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3CB116-43C1-418F-A8C0-1B531F8F5CE0}"/>
              </a:ext>
            </a:extLst>
          </p:cNvPr>
          <p:cNvSpPr txBox="1"/>
          <p:nvPr/>
        </p:nvSpPr>
        <p:spPr>
          <a:xfrm>
            <a:off x="1828800" y="1981200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How to find the items that are in the bag?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9D3FE38-6FC4-4157-A6E0-ADE8E324BBD2}"/>
              </a:ext>
            </a:extLst>
          </p:cNvPr>
          <p:cNvSpPr txBox="1"/>
          <p:nvPr/>
        </p:nvSpPr>
        <p:spPr>
          <a:xfrm>
            <a:off x="619125" y="5254823"/>
            <a:ext cx="6162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1400" dirty="0"/>
              <a:t>Sack = {5, 3, 1}</a:t>
            </a:r>
          </a:p>
          <a:p>
            <a:pPr algn="just"/>
            <a:r>
              <a:rPr lang="en-AU" sz="1400" dirty="0"/>
              <a:t>As we have reached the 0</a:t>
            </a:r>
            <a:r>
              <a:rPr lang="en-AU" sz="1400" baseline="30000" dirty="0"/>
              <a:t>th</a:t>
            </a:r>
            <a:r>
              <a:rPr lang="en-AU" sz="1400" dirty="0"/>
              <a:t> row, we are done with item selection. So, the sack contains </a:t>
            </a:r>
            <a:r>
              <a:rPr lang="en-AU" sz="1400" b="1" dirty="0"/>
              <a:t>1, 3 and 5</a:t>
            </a:r>
            <a:r>
              <a:rPr lang="en-AU" sz="1400" dirty="0"/>
              <a:t> item with value = 2+7+12 = 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66B27-EEB9-4D3B-8525-17743FB1ECA0}"/>
              </a:ext>
            </a:extLst>
          </p:cNvPr>
          <p:cNvSpPr txBox="1"/>
          <p:nvPr/>
        </p:nvSpPr>
        <p:spPr>
          <a:xfrm>
            <a:off x="6858000" y="4648200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Included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7FE09F2-9BA8-467A-A50A-B8F0EE3BF39A}"/>
              </a:ext>
            </a:extLst>
          </p:cNvPr>
          <p:cNvSpPr txBox="1"/>
          <p:nvPr/>
        </p:nvSpPr>
        <p:spPr>
          <a:xfrm>
            <a:off x="6858000" y="4340423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FF0000"/>
                </a:solidFill>
              </a:rPr>
              <a:t>Not</a:t>
            </a:r>
            <a:r>
              <a:rPr lang="en-AU" sz="1400" dirty="0"/>
              <a:t> </a:t>
            </a:r>
            <a:r>
              <a:rPr lang="en-AU" sz="1400" dirty="0">
                <a:solidFill>
                  <a:srgbClr val="FF0000"/>
                </a:solidFill>
              </a:rPr>
              <a:t>Included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09F8290-F8E1-4976-806A-221E84562752}"/>
              </a:ext>
            </a:extLst>
          </p:cNvPr>
          <p:cNvSpPr txBox="1"/>
          <p:nvPr/>
        </p:nvSpPr>
        <p:spPr>
          <a:xfrm>
            <a:off x="6858000" y="3962400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Included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="" xmlns:a16="http://schemas.microsoft.com/office/drawing/2014/main" id="{90E32B42-7F9E-426D-99B2-ED74FBFF07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125" y="2438400"/>
          <a:ext cx="6096006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984853734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88717865"/>
                    </a:ext>
                  </a:extLst>
                </a:gridCol>
                <a:gridCol w="500742">
                  <a:extLst>
                    <a:ext uri="{9D8B030D-6E8A-4147-A177-3AD203B41FA5}">
                      <a16:colId xmlns="" xmlns:a16="http://schemas.microsoft.com/office/drawing/2014/main" val="473649704"/>
                    </a:ext>
                  </a:extLst>
                </a:gridCol>
                <a:gridCol w="370116">
                  <a:extLst>
                    <a:ext uri="{9D8B030D-6E8A-4147-A177-3AD203B41FA5}">
                      <a16:colId xmlns="" xmlns:a16="http://schemas.microsoft.com/office/drawing/2014/main" val="271396433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9420244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43503006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658255837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41562774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8665012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66092849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0165489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374867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60962891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4039310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AU" sz="12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AU" sz="1200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727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701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850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633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512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4014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39565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B12DFC4-A634-4A09-9334-1FB6359DD80A}"/>
              </a:ext>
            </a:extLst>
          </p:cNvPr>
          <p:cNvSpPr txBox="1"/>
          <p:nvPr/>
        </p:nvSpPr>
        <p:spPr>
          <a:xfrm>
            <a:off x="6858000" y="3502223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FF0000"/>
                </a:solidFill>
              </a:rPr>
              <a:t>Not Included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15C9CA9-FC7E-4C49-A912-ADC935758D9E}"/>
              </a:ext>
            </a:extLst>
          </p:cNvPr>
          <p:cNvSpPr txBox="1"/>
          <p:nvPr/>
        </p:nvSpPr>
        <p:spPr>
          <a:xfrm>
            <a:off x="6858000" y="3124200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Included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1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01A4A8-40C6-4F16-BA6F-5FB6B7D3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Knapsack simulation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901226"/>
            <a:ext cx="8610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for (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 = 1; </a:t>
            </a:r>
            <a:r>
              <a:rPr lang="en-US" sz="2000" b="1" dirty="0" err="1"/>
              <a:t>i</a:t>
            </a:r>
            <a:r>
              <a:rPr lang="en-US" sz="2000" b="1" dirty="0"/>
              <a:t> &lt;= n; </a:t>
            </a:r>
            <a:r>
              <a:rPr lang="en-US" sz="2000" b="1" dirty="0" err="1"/>
              <a:t>i</a:t>
            </a:r>
            <a:r>
              <a:rPr lang="en-US" sz="2000" b="1" dirty="0"/>
              <a:t>++)</a:t>
            </a:r>
          </a:p>
          <a:p>
            <a:r>
              <a:rPr lang="en-US" sz="2000" b="1" dirty="0"/>
              <a:t>    {</a:t>
            </a:r>
          </a:p>
          <a:p>
            <a:r>
              <a:rPr lang="en-US" sz="2000" b="1" dirty="0"/>
              <a:t>        for (</a:t>
            </a:r>
            <a:r>
              <a:rPr lang="en-US" sz="2000" b="1" dirty="0" err="1"/>
              <a:t>int</a:t>
            </a:r>
            <a:r>
              <a:rPr lang="en-US" sz="2000" b="1" dirty="0"/>
              <a:t> j = 0; j &lt;= </a:t>
            </a:r>
            <a:r>
              <a:rPr lang="en-US" sz="2000" b="1" dirty="0" err="1"/>
              <a:t>cpt</a:t>
            </a:r>
            <a:r>
              <a:rPr lang="en-US" sz="2000" b="1" dirty="0"/>
              <a:t>; </a:t>
            </a:r>
            <a:r>
              <a:rPr lang="en-US" sz="2000" b="1" dirty="0" err="1"/>
              <a:t>j++</a:t>
            </a:r>
            <a:r>
              <a:rPr lang="en-US" sz="2000" b="1" dirty="0"/>
              <a:t>)</a:t>
            </a:r>
          </a:p>
          <a:p>
            <a:r>
              <a:rPr lang="en-US" sz="2000" b="1" dirty="0"/>
              <a:t>        </a:t>
            </a:r>
            <a:r>
              <a:rPr lang="en-US" sz="2000" b="1" dirty="0" smtClean="0"/>
              <a:t>{</a:t>
            </a:r>
            <a:endParaRPr lang="en-US" sz="2000" b="1" dirty="0"/>
          </a:p>
          <a:p>
            <a:r>
              <a:rPr lang="en-US" sz="2000" b="1" dirty="0"/>
              <a:t>           if(</a:t>
            </a:r>
            <a:r>
              <a:rPr lang="en-US" sz="2000" b="1" dirty="0" err="1"/>
              <a:t>wt</a:t>
            </a:r>
            <a:r>
              <a:rPr lang="en-US" sz="2000" b="1" dirty="0"/>
              <a:t>[i-1]&lt;=j)</a:t>
            </a:r>
          </a:p>
          <a:p>
            <a:r>
              <a:rPr lang="en-US" sz="2000" b="1" dirty="0"/>
              <a:t>                </a:t>
            </a:r>
            <a:r>
              <a:rPr lang="en-US" sz="2000" b="1" dirty="0" err="1"/>
              <a:t>dp</a:t>
            </a:r>
            <a:r>
              <a:rPr lang="en-US" sz="2000" b="1" dirty="0"/>
              <a:t>[</a:t>
            </a:r>
            <a:r>
              <a:rPr lang="en-US" sz="2000" b="1" dirty="0" err="1"/>
              <a:t>i</a:t>
            </a:r>
            <a:r>
              <a:rPr lang="en-US" sz="2000" b="1" dirty="0"/>
              <a:t>][j]=</a:t>
            </a:r>
            <a:r>
              <a:rPr lang="en-US" sz="2000" b="1" dirty="0">
                <a:solidFill>
                  <a:srgbClr val="00B050"/>
                </a:solidFill>
              </a:rPr>
              <a:t>max</a:t>
            </a:r>
            <a:r>
              <a:rPr lang="en-US" sz="2000" b="1" dirty="0" smtClean="0">
                <a:solidFill>
                  <a:srgbClr val="0070C0"/>
                </a:solidFill>
              </a:rPr>
              <a:t>((</a:t>
            </a:r>
            <a:r>
              <a:rPr lang="en-US" sz="2000" b="1" dirty="0" err="1" smtClean="0">
                <a:solidFill>
                  <a:srgbClr val="0070C0"/>
                </a:solidFill>
              </a:rPr>
              <a:t>val</a:t>
            </a:r>
            <a:r>
              <a:rPr lang="en-US" sz="2000" b="1" dirty="0" smtClean="0">
                <a:solidFill>
                  <a:srgbClr val="0070C0"/>
                </a:solidFill>
              </a:rPr>
              <a:t>[i-1]+</a:t>
            </a:r>
            <a:r>
              <a:rPr lang="en-US" sz="2000" b="1" dirty="0" err="1" smtClean="0">
                <a:solidFill>
                  <a:srgbClr val="0070C0"/>
                </a:solidFill>
              </a:rPr>
              <a:t>dp</a:t>
            </a:r>
            <a:r>
              <a:rPr lang="en-US" sz="2000" b="1" dirty="0" smtClean="0">
                <a:solidFill>
                  <a:srgbClr val="0070C0"/>
                </a:solidFill>
              </a:rPr>
              <a:t>[</a:t>
            </a:r>
            <a:r>
              <a:rPr lang="en-US" sz="2000" b="1" dirty="0" err="1" smtClean="0">
                <a:solidFill>
                  <a:srgbClr val="0070C0"/>
                </a:solidFill>
              </a:rPr>
              <a:t>i</a:t>
            </a:r>
            <a:r>
              <a:rPr lang="en-US" sz="2000" b="1" dirty="0" smtClean="0">
                <a:solidFill>
                  <a:srgbClr val="0070C0"/>
                </a:solidFill>
              </a:rPr>
              <a:t> - 1][j - </a:t>
            </a:r>
            <a:r>
              <a:rPr lang="en-US" sz="2000" b="1" dirty="0" err="1" smtClean="0">
                <a:solidFill>
                  <a:srgbClr val="0070C0"/>
                </a:solidFill>
              </a:rPr>
              <a:t>wt</a:t>
            </a:r>
            <a:r>
              <a:rPr lang="en-US" sz="2000" b="1" dirty="0" smtClean="0">
                <a:solidFill>
                  <a:srgbClr val="0070C0"/>
                </a:solidFill>
              </a:rPr>
              <a:t>[</a:t>
            </a:r>
            <a:r>
              <a:rPr lang="en-US" sz="2000" b="1" dirty="0" err="1" smtClean="0">
                <a:solidFill>
                  <a:srgbClr val="0070C0"/>
                </a:solidFill>
              </a:rPr>
              <a:t>i</a:t>
            </a:r>
            <a:r>
              <a:rPr lang="en-US" sz="2000" b="1" dirty="0" smtClean="0">
                <a:solidFill>
                  <a:srgbClr val="0070C0"/>
                </a:solidFill>
              </a:rPr>
              <a:t> - 1]]),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</a:rPr>
              <a:t>dp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[i-1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][j]);</a:t>
            </a:r>
          </a:p>
          <a:p>
            <a:endParaRPr lang="en-US" sz="2000" b="1" dirty="0"/>
          </a:p>
          <a:p>
            <a:r>
              <a:rPr lang="en-US" sz="2000" b="1" dirty="0"/>
              <a:t>            else </a:t>
            </a:r>
            <a:endParaRPr lang="en-US" sz="2000" b="1" dirty="0" smtClean="0"/>
          </a:p>
          <a:p>
            <a:r>
              <a:rPr lang="en-US" sz="2000" b="1" dirty="0"/>
              <a:t>	</a:t>
            </a:r>
            <a:r>
              <a:rPr lang="en-US" sz="2000" b="1" dirty="0" err="1" smtClean="0"/>
              <a:t>dp</a:t>
            </a:r>
            <a:r>
              <a:rPr lang="en-US" sz="2000" b="1" dirty="0" smtClean="0"/>
              <a:t>[</a:t>
            </a:r>
            <a:r>
              <a:rPr lang="en-US" sz="2000" b="1" dirty="0" err="1" smtClean="0"/>
              <a:t>i</a:t>
            </a:r>
            <a:r>
              <a:rPr lang="en-US" sz="2000" b="1" dirty="0"/>
              <a:t>][j] = </a:t>
            </a:r>
            <a:r>
              <a:rPr lang="en-US" sz="2000" b="1" dirty="0" err="1"/>
              <a:t>dp</a:t>
            </a:r>
            <a:r>
              <a:rPr lang="en-US" sz="2000" b="1" dirty="0"/>
              <a:t>[i-1][j];</a:t>
            </a:r>
          </a:p>
          <a:p>
            <a:endParaRPr lang="en-US" sz="2000" b="1" dirty="0"/>
          </a:p>
          <a:p>
            <a:r>
              <a:rPr lang="en-US" sz="2000" b="1" dirty="0" smtClean="0"/>
              <a:t>      }</a:t>
            </a:r>
            <a:endParaRPr lang="en-US" sz="2000" b="1" dirty="0"/>
          </a:p>
          <a:p>
            <a:r>
              <a:rPr lang="en-US" sz="2000" b="1" dirty="0" smtClean="0"/>
              <a:t>}</a:t>
            </a:r>
          </a:p>
          <a:p>
            <a:r>
              <a:rPr lang="en-US" sz="2000" b="1" dirty="0" err="1"/>
              <a:t>printf</a:t>
            </a:r>
            <a:r>
              <a:rPr lang="en-US" sz="2000" b="1" dirty="0" smtClean="0"/>
              <a:t>("Max </a:t>
            </a:r>
            <a:r>
              <a:rPr lang="en-US" sz="2000" b="1" dirty="0"/>
              <a:t>Value</a:t>
            </a:r>
            <a:r>
              <a:rPr lang="en-US" sz="2000" b="1" dirty="0" smtClean="0"/>
              <a:t>: %</a:t>
            </a:r>
            <a:r>
              <a:rPr lang="en-US" sz="2000" b="1" dirty="0"/>
              <a:t>d",</a:t>
            </a:r>
            <a:r>
              <a:rPr lang="en-US" sz="2000" b="1" dirty="0" err="1"/>
              <a:t>dp</a:t>
            </a:r>
            <a:r>
              <a:rPr lang="en-US" sz="2000" b="1" dirty="0"/>
              <a:t>[n][</a:t>
            </a:r>
            <a:r>
              <a:rPr lang="en-US" sz="2000" b="1" dirty="0" err="1"/>
              <a:t>cpt</a:t>
            </a:r>
            <a:r>
              <a:rPr lang="en-US" sz="2000" b="1" dirty="0"/>
              <a:t>]);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4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01A4A8-40C6-4F16-BA6F-5FB6B7D3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Knapsack </a:t>
            </a:r>
            <a:r>
              <a:rPr lang="en-AU" dirty="0" smtClean="0"/>
              <a:t> space optimized simulation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304800" y="1901226"/>
            <a:ext cx="861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knapSack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cpt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wt</a:t>
            </a:r>
            <a:r>
              <a:rPr lang="en-US" sz="2400" dirty="0"/>
              <a:t>[],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val</a:t>
            </a:r>
            <a:r>
              <a:rPr lang="en-US" sz="2400" dirty="0"/>
              <a:t>[], </a:t>
            </a:r>
            <a:r>
              <a:rPr lang="en-US" sz="2400" dirty="0" err="1"/>
              <a:t>int</a:t>
            </a:r>
            <a:r>
              <a:rPr lang="en-US" sz="2400" dirty="0"/>
              <a:t> n)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</a:t>
            </a:r>
            <a:r>
              <a:rPr lang="en-US" sz="2400" dirty="0" err="1">
                <a:solidFill>
                  <a:srgbClr val="00B0F0"/>
                </a:solidFill>
              </a:rPr>
              <a:t>int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dp</a:t>
            </a:r>
            <a:r>
              <a:rPr lang="en-US" sz="2400" dirty="0">
                <a:solidFill>
                  <a:srgbClr val="00B0F0"/>
                </a:solidFill>
              </a:rPr>
              <a:t>[</a:t>
            </a:r>
            <a:r>
              <a:rPr lang="en-US" sz="2400" dirty="0" err="1">
                <a:solidFill>
                  <a:srgbClr val="00B0F0"/>
                </a:solidFill>
              </a:rPr>
              <a:t>cpt</a:t>
            </a:r>
            <a:r>
              <a:rPr lang="en-US" sz="2400" dirty="0">
                <a:solidFill>
                  <a:srgbClr val="00B0F0"/>
                </a:solidFill>
              </a:rPr>
              <a:t> + 1];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memset</a:t>
            </a:r>
            <a:r>
              <a:rPr lang="en-US" sz="2400" dirty="0"/>
              <a:t>(</a:t>
            </a:r>
            <a:r>
              <a:rPr lang="en-US" sz="2400" dirty="0" err="1"/>
              <a:t>dp</a:t>
            </a:r>
            <a:r>
              <a:rPr lang="en-US" sz="2400" dirty="0"/>
              <a:t>, 0,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dp</a:t>
            </a:r>
            <a:r>
              <a:rPr lang="en-US" sz="2400" dirty="0"/>
              <a:t>));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   for 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&lt;n;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       for 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j=0; j&lt;=</a:t>
            </a:r>
            <a:r>
              <a:rPr lang="en-US" sz="2400" dirty="0" err="1"/>
              <a:t>cpt</a:t>
            </a:r>
            <a:r>
              <a:rPr lang="en-US" sz="2400" dirty="0"/>
              <a:t>; </a:t>
            </a:r>
            <a:r>
              <a:rPr lang="en-US" sz="2400" dirty="0" err="1"/>
              <a:t>j++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</a:t>
            </a:r>
            <a:r>
              <a:rPr lang="en-US" sz="2400" dirty="0" smtClean="0"/>
              <a:t>             if </a:t>
            </a:r>
            <a:r>
              <a:rPr lang="en-US" sz="2400" dirty="0"/>
              <a:t>(</a:t>
            </a:r>
            <a:r>
              <a:rPr lang="en-US" sz="2400" dirty="0" err="1"/>
              <a:t>wt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 - 1] &lt;= j)</a:t>
            </a:r>
          </a:p>
          <a:p>
            <a:r>
              <a:rPr lang="en-US" sz="2400" dirty="0"/>
              <a:t>                </a:t>
            </a:r>
            <a:r>
              <a:rPr lang="en-US" sz="2400" dirty="0" err="1"/>
              <a:t>dp</a:t>
            </a:r>
            <a:r>
              <a:rPr lang="en-US" sz="2400" dirty="0"/>
              <a:t>[j] = max(</a:t>
            </a:r>
            <a:r>
              <a:rPr lang="en-US" sz="2400" dirty="0" err="1"/>
              <a:t>dp</a:t>
            </a:r>
            <a:r>
              <a:rPr lang="en-US" sz="2400" dirty="0"/>
              <a:t>[j],</a:t>
            </a:r>
            <a:r>
              <a:rPr lang="en-US" sz="2400" dirty="0" err="1"/>
              <a:t>dp</a:t>
            </a:r>
            <a:r>
              <a:rPr lang="en-US" sz="2400" dirty="0"/>
              <a:t>[j - </a:t>
            </a:r>
            <a:r>
              <a:rPr lang="en-US" sz="2400" dirty="0" err="1"/>
              <a:t>wt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 - 1]] + </a:t>
            </a:r>
            <a:r>
              <a:rPr lang="en-US" sz="2400" dirty="0" err="1"/>
              <a:t>val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 - 1</a:t>
            </a:r>
            <a:r>
              <a:rPr lang="en-US" sz="2400" dirty="0" smtClean="0"/>
              <a:t>]);       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return 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cpt</a:t>
            </a:r>
            <a:r>
              <a:rPr lang="en-US" sz="2400" dirty="0"/>
              <a:t>];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88" y="1295400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>
                <a:solidFill>
                  <a:srgbClr val="FF0000"/>
                </a:solidFill>
              </a:rPr>
              <a:t>Unbounded Knapsack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Repetition of items allowed)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1026" name="Picture 2" descr="http://www.mathcs.emory.edu/~cheung/Courses/253/Syllabus/DynProg/FIGS/Knapsack/0/Knapsack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67000"/>
            <a:ext cx="462915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7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 smtClean="0"/>
              <a:t>Knapsack 0-1 Example</a:t>
            </a:r>
            <a:endParaRPr lang="en-US" u="sn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648956"/>
              </p:ext>
            </p:extLst>
          </p:nvPr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493" name="Content Placeholder 7"/>
          <p:cNvSpPr>
            <a:spLocks noGrp="1"/>
          </p:cNvSpPr>
          <p:nvPr>
            <p:ph idx="1"/>
          </p:nvPr>
        </p:nvSpPr>
        <p:spPr>
          <a:xfrm>
            <a:off x="1295400" y="3886200"/>
            <a:ext cx="4648200" cy="2590800"/>
          </a:xfrm>
        </p:spPr>
        <p:txBody>
          <a:bodyPr>
            <a:normAutofit lnSpcReduction="10000"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tr-T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base cases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w = 0 to W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B[0,w] = 0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 to 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B[i,0] = 0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1601" y="723689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Weights</a:t>
            </a:r>
            <a:r>
              <a:rPr lang="en-US" sz="1400" dirty="0"/>
              <a:t>: {2, 3, 4, 5}</a:t>
            </a:r>
          </a:p>
          <a:p>
            <a:r>
              <a:rPr lang="en-US" sz="1400" b="1" dirty="0"/>
              <a:t>Profits:   </a:t>
            </a:r>
            <a:r>
              <a:rPr lang="en-US" sz="1400" dirty="0"/>
              <a:t>{3, 4, 5, 6}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01A4A8-40C6-4F16-BA6F-5FB6B7D3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Knapsack </a:t>
            </a:r>
            <a:r>
              <a:rPr lang="en-A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Unbounded</a:t>
            </a:r>
            <a:endParaRPr lang="en-A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828800"/>
            <a:ext cx="845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Given a knapsack weight 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 and a set of 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 items with certain value 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val</a:t>
            </a:r>
            <a:r>
              <a:rPr lang="en-US" sz="2400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 and weight 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wt</a:t>
            </a:r>
            <a:r>
              <a:rPr lang="en-US" sz="2400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we need to calculate the maximum amount that could make up this quantity exactly. 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just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just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This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is different from </a:t>
            </a:r>
            <a:r>
              <a:rPr lang="en-US" sz="24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classical Knapsack problem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here we are allowed to use unlimited number of instances of an item.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01A4A8-40C6-4F16-BA6F-5FB6B7D3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Knapsack </a:t>
            </a:r>
            <a:r>
              <a:rPr lang="en-A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Unbounded</a:t>
            </a:r>
            <a:endParaRPr lang="en-A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3345" y="1828800"/>
            <a:ext cx="745374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Example:</a:t>
            </a:r>
          </a:p>
          <a:p>
            <a:r>
              <a:rPr lang="en-US" dirty="0">
                <a:latin typeface="+mn-lt"/>
              </a:rPr>
              <a:t>items: {Apple, Orange, Melon}</a:t>
            </a:r>
          </a:p>
          <a:p>
            <a:r>
              <a:rPr lang="en-US" dirty="0">
                <a:latin typeface="+mn-lt"/>
              </a:rPr>
              <a:t>weights: {1, 2, 3}</a:t>
            </a:r>
          </a:p>
          <a:p>
            <a:r>
              <a:rPr lang="en-US" dirty="0">
                <a:latin typeface="+mn-lt"/>
              </a:rPr>
              <a:t>profits: {15, 20, 50}</a:t>
            </a:r>
          </a:p>
          <a:p>
            <a:r>
              <a:rPr lang="en-US" dirty="0">
                <a:latin typeface="+mn-lt"/>
              </a:rPr>
              <a:t>capacity: 5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Different Profit Combinations:</a:t>
            </a:r>
          </a:p>
          <a:p>
            <a:r>
              <a:rPr lang="en-US" dirty="0">
                <a:latin typeface="+mn-lt"/>
              </a:rPr>
              <a:t>5 Apples (total weight 5) =&gt; 75 profit</a:t>
            </a:r>
          </a:p>
          <a:p>
            <a:r>
              <a:rPr lang="en-US" dirty="0">
                <a:latin typeface="+mn-lt"/>
              </a:rPr>
              <a:t>1 Apple + 2 Oranges (total weight 5) =&gt; 55 profit</a:t>
            </a:r>
          </a:p>
          <a:p>
            <a:r>
              <a:rPr lang="en-US" dirty="0">
                <a:latin typeface="+mn-lt"/>
              </a:rPr>
              <a:t>3 Apples + 1 Orange (total weight 5) =&gt; 65 profit</a:t>
            </a:r>
          </a:p>
          <a:p>
            <a:r>
              <a:rPr lang="en-US" dirty="0">
                <a:latin typeface="+mn-lt"/>
              </a:rPr>
              <a:t>2 Apples + 1 Melon (total weight 5) =&gt; 80 profit</a:t>
            </a:r>
          </a:p>
          <a:p>
            <a:r>
              <a:rPr lang="en-US" dirty="0">
                <a:latin typeface="+mn-lt"/>
              </a:rPr>
              <a:t>1 Orange + 1 Melon (total weight 5) =&gt; 70 profit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Best Profit Combination : 2 Apples + 1 Melon with 80 profit.</a:t>
            </a:r>
            <a:endParaRPr lang="en-US" b="1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4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01A4A8-40C6-4F16-BA6F-5FB6B7D3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Knapsack simulation - </a:t>
            </a:r>
            <a:r>
              <a:rPr lang="en-AU" b="1" dirty="0"/>
              <a:t>Unbounded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980CE815-7C59-4150-8853-F71D1269C55C}"/>
              </a:ext>
            </a:extLst>
          </p:cNvPr>
          <p:cNvCxnSpPr>
            <a:cxnSpLocks/>
          </p:cNvCxnSpPr>
          <p:nvPr/>
        </p:nvCxnSpPr>
        <p:spPr>
          <a:xfrm flipH="1">
            <a:off x="7052352" y="2874813"/>
            <a:ext cx="288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C80F771-CDC6-4911-B581-465852148531}"/>
              </a:ext>
            </a:extLst>
          </p:cNvPr>
          <p:cNvSpPr txBox="1"/>
          <p:nvPr/>
        </p:nvSpPr>
        <p:spPr>
          <a:xfrm>
            <a:off x="7423827" y="274320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Capacity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="" xmlns:a16="http://schemas.microsoft.com/office/drawing/2014/main" id="{90E32B42-7F9E-426D-99B2-ED74FBFF07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394" y="2743200"/>
          <a:ext cx="6096006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984853734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88717865"/>
                    </a:ext>
                  </a:extLst>
                </a:gridCol>
                <a:gridCol w="500742">
                  <a:extLst>
                    <a:ext uri="{9D8B030D-6E8A-4147-A177-3AD203B41FA5}">
                      <a16:colId xmlns="" xmlns:a16="http://schemas.microsoft.com/office/drawing/2014/main" val="473649704"/>
                    </a:ext>
                  </a:extLst>
                </a:gridCol>
                <a:gridCol w="370116">
                  <a:extLst>
                    <a:ext uri="{9D8B030D-6E8A-4147-A177-3AD203B41FA5}">
                      <a16:colId xmlns="" xmlns:a16="http://schemas.microsoft.com/office/drawing/2014/main" val="271396433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9420244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43503006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658255837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41562774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8665012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66092849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0165489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374867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60962891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4039310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AU" sz="12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AU" sz="1200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727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701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850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633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512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4014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395656"/>
                  </a:ext>
                </a:extLst>
              </a:tr>
            </a:tbl>
          </a:graphicData>
        </a:graphic>
      </p:graphicFrame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F66D1C83-BCF2-417B-8AFA-548B932B5CF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981201"/>
            <a:ext cx="7467600" cy="761999"/>
          </a:xfrm>
        </p:spPr>
        <p:txBody>
          <a:bodyPr/>
          <a:lstStyle/>
          <a:p>
            <a:pPr algn="just"/>
            <a:r>
              <a:rPr lang="en-US" sz="2000" dirty="0"/>
              <a:t>Can include multiple instances of the same resource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0454C16A-9706-4ECB-9E37-F225331D9305}"/>
                  </a:ext>
                </a:extLst>
              </p:cNvPr>
              <p:cNvSpPr txBox="1"/>
              <p:nvPr/>
            </p:nvSpPr>
            <p:spPr>
              <a:xfrm>
                <a:off x="914394" y="5410200"/>
                <a:ext cx="5257806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if (w[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]&gt;c)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T[ 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c ]  = T[i-1,c]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else </a:t>
                </a:r>
                <a:r>
                  <a:rPr lang="en-AU" sz="1400" dirty="0">
                    <a:solidFill>
                      <a:srgbClr val="000000"/>
                    </a:solidFill>
                  </a:rPr>
                  <a:t>  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T[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c]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m:rPr>
                        <m:nor/>
                      </m:rPr>
                      <a:rPr lang="en-AU" sz="1400" i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AU" sz="1400" i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AU" sz="1400" i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AU" sz="1400" i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AU" sz="1400" i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AU" sz="1400" b="0" i="1" dirty="0" smtClean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AU" sz="1400" b="0" i="1" dirty="0" smtClean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AU" sz="1400" b="0" i="1" dirty="0" smtClean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AU" sz="1400" b="0" i="1" dirty="0" smtClean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AU" sz="1400" b="0" i="1" dirty="0" smtClean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]]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54C16A-9706-4ECB-9E37-F225331D9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4" y="5410200"/>
                <a:ext cx="5257806" cy="954107"/>
              </a:xfrm>
              <a:prstGeom prst="rect">
                <a:avLst/>
              </a:prstGeom>
              <a:blipFill>
                <a:blip r:embed="rId2"/>
                <a:stretch>
                  <a:fillRect l="-348" t="-1923" b="-5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1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01A4A8-40C6-4F16-BA6F-5FB6B7D3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Knapsack simulation - </a:t>
            </a:r>
            <a:r>
              <a:rPr lang="en-AU" b="1" dirty="0"/>
              <a:t>Unbounded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980CE815-7C59-4150-8853-F71D1269C55C}"/>
              </a:ext>
            </a:extLst>
          </p:cNvPr>
          <p:cNvCxnSpPr>
            <a:cxnSpLocks/>
          </p:cNvCxnSpPr>
          <p:nvPr/>
        </p:nvCxnSpPr>
        <p:spPr>
          <a:xfrm flipH="1">
            <a:off x="7052352" y="2874813"/>
            <a:ext cx="288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C80F771-CDC6-4911-B581-465852148531}"/>
              </a:ext>
            </a:extLst>
          </p:cNvPr>
          <p:cNvSpPr txBox="1"/>
          <p:nvPr/>
        </p:nvSpPr>
        <p:spPr>
          <a:xfrm>
            <a:off x="7423827" y="274320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Capacity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="" xmlns:a16="http://schemas.microsoft.com/office/drawing/2014/main" id="{90E32B42-7F9E-426D-99B2-ED74FBFF07C4}"/>
              </a:ext>
            </a:extLst>
          </p:cNvPr>
          <p:cNvGraphicFramePr>
            <a:graphicFrameLocks noGrp="1"/>
          </p:cNvGraphicFramePr>
          <p:nvPr/>
        </p:nvGraphicFramePr>
        <p:xfrm>
          <a:off x="914394" y="2743200"/>
          <a:ext cx="6096006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984853734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88717865"/>
                    </a:ext>
                  </a:extLst>
                </a:gridCol>
                <a:gridCol w="500742">
                  <a:extLst>
                    <a:ext uri="{9D8B030D-6E8A-4147-A177-3AD203B41FA5}">
                      <a16:colId xmlns="" xmlns:a16="http://schemas.microsoft.com/office/drawing/2014/main" val="473649704"/>
                    </a:ext>
                  </a:extLst>
                </a:gridCol>
                <a:gridCol w="370116">
                  <a:extLst>
                    <a:ext uri="{9D8B030D-6E8A-4147-A177-3AD203B41FA5}">
                      <a16:colId xmlns="" xmlns:a16="http://schemas.microsoft.com/office/drawing/2014/main" val="271396433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9420244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43503006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658255837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41562774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8665012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66092849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0165489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374867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60962891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4039310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AU" sz="12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AU" sz="1200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727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701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850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633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512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4014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395656"/>
                  </a:ext>
                </a:extLst>
              </a:tr>
            </a:tbl>
          </a:graphicData>
        </a:graphic>
      </p:graphicFrame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F66D1C83-BCF2-417B-8AFA-548B932B5CF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981201"/>
            <a:ext cx="7467600" cy="761999"/>
          </a:xfrm>
        </p:spPr>
        <p:txBody>
          <a:bodyPr/>
          <a:lstStyle/>
          <a:p>
            <a:pPr algn="just"/>
            <a:r>
              <a:rPr lang="en-US" sz="2000" dirty="0"/>
              <a:t>Can include multiple instances of the same resource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0454C16A-9706-4ECB-9E37-F225331D9305}"/>
                  </a:ext>
                </a:extLst>
              </p:cNvPr>
              <p:cNvSpPr txBox="1"/>
              <p:nvPr/>
            </p:nvSpPr>
            <p:spPr>
              <a:xfrm>
                <a:off x="914394" y="5410200"/>
                <a:ext cx="5257806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if (w[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]&gt;c)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T[ 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c ]  = T[i-1,c]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else </a:t>
                </a:r>
                <a:r>
                  <a:rPr lang="en-AU" sz="1400" dirty="0">
                    <a:solidFill>
                      <a:srgbClr val="000000"/>
                    </a:solidFill>
                  </a:rPr>
                  <a:t>  </a:t>
                </a:r>
              </a:p>
              <a:p>
                <a:pPr>
                  <a:buNone/>
                </a:pP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T[</a:t>
                </a:r>
                <a:r>
                  <a:rPr lang="en-AU" sz="14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AU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c]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m:rPr>
                        <m:nor/>
                      </m:rPr>
                      <a:rPr lang="en-AU" sz="1400" i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AU" sz="1400" i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AU" sz="1400" i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AU" sz="1400" i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AU" sz="1400" i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AU" sz="1400" b="0" i="1" dirty="0" smtClean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AU" sz="1400" b="0" i="1" dirty="0" smtClean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AU" sz="1400" b="0" i="1" dirty="0" smtClean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AU" sz="1400" b="0" i="1" dirty="0" smtClean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AU" sz="1400" b="0" i="1" dirty="0" smtClean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]]</m:t>
                    </m:r>
                    <m:r>
                      <a:rPr lang="en-AU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54C16A-9706-4ECB-9E37-F225331D9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4" y="5410200"/>
                <a:ext cx="5257806" cy="954107"/>
              </a:xfrm>
              <a:prstGeom prst="rect">
                <a:avLst/>
              </a:prstGeom>
              <a:blipFill>
                <a:blip r:embed="rId2"/>
                <a:stretch>
                  <a:fillRect l="-348" t="-1923" b="-5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3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01A4A8-40C6-4F16-BA6F-5FB6B7D3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Knapsack simulation - Unbounded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980CE815-7C59-4150-8853-F71D1269C55C}"/>
              </a:ext>
            </a:extLst>
          </p:cNvPr>
          <p:cNvCxnSpPr>
            <a:cxnSpLocks/>
          </p:cNvCxnSpPr>
          <p:nvPr/>
        </p:nvCxnSpPr>
        <p:spPr>
          <a:xfrm flipH="1">
            <a:off x="7052352" y="2876916"/>
            <a:ext cx="288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C80F771-CDC6-4911-B581-465852148531}"/>
              </a:ext>
            </a:extLst>
          </p:cNvPr>
          <p:cNvSpPr txBox="1"/>
          <p:nvPr/>
        </p:nvSpPr>
        <p:spPr>
          <a:xfrm>
            <a:off x="7423827" y="2745303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Capacity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3CB116-43C1-418F-A8C0-1B531F8F5CE0}"/>
              </a:ext>
            </a:extLst>
          </p:cNvPr>
          <p:cNvSpPr txBox="1"/>
          <p:nvPr/>
        </p:nvSpPr>
        <p:spPr>
          <a:xfrm>
            <a:off x="1828800" y="1981200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How to find the items that are in the bag?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9D3FE38-6FC4-4157-A6E0-ADE8E324BBD2}"/>
              </a:ext>
            </a:extLst>
          </p:cNvPr>
          <p:cNvSpPr txBox="1"/>
          <p:nvPr/>
        </p:nvSpPr>
        <p:spPr>
          <a:xfrm>
            <a:off x="847725" y="5585936"/>
            <a:ext cx="61626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1400" dirty="0"/>
              <a:t>Sack = {3, 3, 3, 1}</a:t>
            </a:r>
          </a:p>
          <a:p>
            <a:pPr algn="just"/>
            <a:r>
              <a:rPr lang="en-AU" sz="1400" dirty="0"/>
              <a:t>As we have reached the 0</a:t>
            </a:r>
            <a:r>
              <a:rPr lang="en-AU" sz="1400" baseline="30000" dirty="0"/>
              <a:t>th</a:t>
            </a:r>
            <a:r>
              <a:rPr lang="en-AU" sz="1400" dirty="0"/>
              <a:t> row, we are done with item selection. So, the sack contains one quantity of item#</a:t>
            </a:r>
            <a:r>
              <a:rPr lang="en-AU" sz="1400" b="1" dirty="0"/>
              <a:t>1 and 3 quantity of item#3</a:t>
            </a:r>
            <a:r>
              <a:rPr lang="en-AU" sz="1400" dirty="0"/>
              <a:t> with value = 1*2+3*7 = 23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="" xmlns:a16="http://schemas.microsoft.com/office/drawing/2014/main" id="{90E32B42-7F9E-426D-99B2-ED74FBFF07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394" y="2743200"/>
          <a:ext cx="6096006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984853734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88717865"/>
                    </a:ext>
                  </a:extLst>
                </a:gridCol>
                <a:gridCol w="500742">
                  <a:extLst>
                    <a:ext uri="{9D8B030D-6E8A-4147-A177-3AD203B41FA5}">
                      <a16:colId xmlns="" xmlns:a16="http://schemas.microsoft.com/office/drawing/2014/main" val="473649704"/>
                    </a:ext>
                  </a:extLst>
                </a:gridCol>
                <a:gridCol w="370116">
                  <a:extLst>
                    <a:ext uri="{9D8B030D-6E8A-4147-A177-3AD203B41FA5}">
                      <a16:colId xmlns="" xmlns:a16="http://schemas.microsoft.com/office/drawing/2014/main" val="271396433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9420244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43503006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1658255837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41562774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86650123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66092849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90165489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73748672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609628915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4039310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AU" sz="12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AU" sz="1200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727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701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850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633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5512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014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339565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C4B17B6-9BE4-4BDD-B2F0-7F0AF7F051F9}"/>
              </a:ext>
            </a:extLst>
          </p:cNvPr>
          <p:cNvSpPr txBox="1"/>
          <p:nvPr/>
        </p:nvSpPr>
        <p:spPr>
          <a:xfrm>
            <a:off x="7010029" y="4985881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</a:rPr>
              <a:t>Not</a:t>
            </a:r>
            <a:r>
              <a:rPr lang="en-AU" sz="1200" dirty="0"/>
              <a:t> </a:t>
            </a:r>
            <a:r>
              <a:rPr lang="en-AU" sz="1200" dirty="0">
                <a:solidFill>
                  <a:srgbClr val="FF0000"/>
                </a:solidFill>
              </a:rPr>
              <a:t>Included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1CF614D-EA0F-436D-B372-A03FA80917D7}"/>
              </a:ext>
            </a:extLst>
          </p:cNvPr>
          <p:cNvSpPr txBox="1"/>
          <p:nvPr/>
        </p:nvSpPr>
        <p:spPr>
          <a:xfrm>
            <a:off x="7010028" y="4583221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</a:rPr>
              <a:t>Not</a:t>
            </a:r>
            <a:r>
              <a:rPr lang="en-AU" sz="1200" dirty="0"/>
              <a:t> </a:t>
            </a:r>
            <a:r>
              <a:rPr lang="en-AU" sz="1200" dirty="0">
                <a:solidFill>
                  <a:srgbClr val="FF0000"/>
                </a:solidFill>
              </a:rPr>
              <a:t>Included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601E4BD-43B8-4981-823D-E0DAC1E6C5AD}"/>
              </a:ext>
            </a:extLst>
          </p:cNvPr>
          <p:cNvSpPr txBox="1"/>
          <p:nvPr/>
        </p:nvSpPr>
        <p:spPr>
          <a:xfrm>
            <a:off x="7014432" y="4208789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/>
              <a:t>Included – 3 times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742F6C7-3FF7-4AD5-9344-3CAC362269D6}"/>
              </a:ext>
            </a:extLst>
          </p:cNvPr>
          <p:cNvSpPr txBox="1"/>
          <p:nvPr/>
        </p:nvSpPr>
        <p:spPr>
          <a:xfrm>
            <a:off x="7010028" y="3837801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</a:rPr>
              <a:t>Not</a:t>
            </a:r>
            <a:r>
              <a:rPr lang="en-AU" sz="1200" dirty="0"/>
              <a:t> </a:t>
            </a:r>
            <a:r>
              <a:rPr lang="en-AU" sz="1200" dirty="0">
                <a:solidFill>
                  <a:srgbClr val="FF0000"/>
                </a:solidFill>
              </a:rPr>
              <a:t>Included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EE8CD56-F0F0-45D4-85E9-47C2398F802D}"/>
              </a:ext>
            </a:extLst>
          </p:cNvPr>
          <p:cNvSpPr txBox="1"/>
          <p:nvPr/>
        </p:nvSpPr>
        <p:spPr>
          <a:xfrm>
            <a:off x="7000504" y="3152001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</a:rPr>
              <a:t>Not</a:t>
            </a:r>
            <a:r>
              <a:rPr lang="en-AU" sz="1200" dirty="0"/>
              <a:t> </a:t>
            </a:r>
            <a:r>
              <a:rPr lang="en-AU" sz="1200" dirty="0">
                <a:solidFill>
                  <a:srgbClr val="FF0000"/>
                </a:solidFill>
              </a:rPr>
              <a:t>Included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E8F803D-C187-4743-BCBA-54E4AD381371}"/>
              </a:ext>
            </a:extLst>
          </p:cNvPr>
          <p:cNvSpPr txBox="1"/>
          <p:nvPr/>
        </p:nvSpPr>
        <p:spPr>
          <a:xfrm>
            <a:off x="7010028" y="3496474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/>
              <a:t>Included – 1 times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1266EA96-7C32-4285-BF27-EEC5393B1663}"/>
              </a:ext>
            </a:extLst>
          </p:cNvPr>
          <p:cNvCxnSpPr/>
          <p:nvPr/>
        </p:nvCxnSpPr>
        <p:spPr>
          <a:xfrm>
            <a:off x="6934200" y="4485788"/>
            <a:ext cx="0" cy="2386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E59451F8-0658-4909-BDB5-ABBDD9BBAC0B}"/>
              </a:ext>
            </a:extLst>
          </p:cNvPr>
          <p:cNvCxnSpPr/>
          <p:nvPr/>
        </p:nvCxnSpPr>
        <p:spPr>
          <a:xfrm>
            <a:off x="6934200" y="4876800"/>
            <a:ext cx="0" cy="2386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BA7B78E5-A124-42E8-A57E-23E2F21F1350}"/>
              </a:ext>
            </a:extLst>
          </p:cNvPr>
          <p:cNvCxnSpPr/>
          <p:nvPr/>
        </p:nvCxnSpPr>
        <p:spPr>
          <a:xfrm>
            <a:off x="2971800" y="4114800"/>
            <a:ext cx="0" cy="2386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56C004DE-8247-48D7-9590-2BB798DE247B}"/>
              </a:ext>
            </a:extLst>
          </p:cNvPr>
          <p:cNvCxnSpPr/>
          <p:nvPr/>
        </p:nvCxnSpPr>
        <p:spPr>
          <a:xfrm>
            <a:off x="2971800" y="3799988"/>
            <a:ext cx="0" cy="2386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D666DEE7-7470-4159-A82A-FC9503AD0F4E}"/>
              </a:ext>
            </a:extLst>
          </p:cNvPr>
          <p:cNvCxnSpPr/>
          <p:nvPr/>
        </p:nvCxnSpPr>
        <p:spPr>
          <a:xfrm>
            <a:off x="2590800" y="3352800"/>
            <a:ext cx="0" cy="2386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D87C49B8-8588-427B-81E5-4DF60278A40A}"/>
              </a:ext>
            </a:extLst>
          </p:cNvPr>
          <p:cNvCxnSpPr/>
          <p:nvPr/>
        </p:nvCxnSpPr>
        <p:spPr>
          <a:xfrm>
            <a:off x="5638800" y="4495800"/>
            <a:ext cx="10668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995F218B-146A-4BD7-9063-B4667A539624}"/>
              </a:ext>
            </a:extLst>
          </p:cNvPr>
          <p:cNvCxnSpPr/>
          <p:nvPr/>
        </p:nvCxnSpPr>
        <p:spPr>
          <a:xfrm>
            <a:off x="4267200" y="4505812"/>
            <a:ext cx="10668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254767C1-CA65-4715-AA47-E6D1B9C1C7FD}"/>
              </a:ext>
            </a:extLst>
          </p:cNvPr>
          <p:cNvCxnSpPr/>
          <p:nvPr/>
        </p:nvCxnSpPr>
        <p:spPr>
          <a:xfrm>
            <a:off x="2971800" y="4505812"/>
            <a:ext cx="10668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4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01A4A8-40C6-4F16-BA6F-5FB6B7D3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Knapsack simulation - Unbounded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2013022"/>
            <a:ext cx="8763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for (</a:t>
            </a:r>
            <a:r>
              <a:rPr lang="en-US" dirty="0" err="1"/>
              <a:t>int</a:t>
            </a:r>
            <a:r>
              <a:rPr lang="en-US" dirty="0"/>
              <a:t> j = 0; j &lt;= </a:t>
            </a:r>
            <a:r>
              <a:rPr lang="en-US" dirty="0" err="1"/>
              <a:t>cpt</a:t>
            </a:r>
            <a:r>
              <a:rPr lang="en-US" dirty="0"/>
              <a:t>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if(</a:t>
            </a:r>
            <a:r>
              <a:rPr lang="en-US" dirty="0" err="1"/>
              <a:t>wt</a:t>
            </a:r>
            <a:r>
              <a:rPr lang="en-US" dirty="0"/>
              <a:t>[i-1]&lt;=j)</a:t>
            </a:r>
          </a:p>
          <a:p>
            <a:r>
              <a:rPr lang="en-US" dirty="0"/>
              <a:t>                </a:t>
            </a:r>
            <a:r>
              <a:rPr lang="en-US" dirty="0" err="1"/>
              <a:t>dp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][j]=max((</a:t>
            </a:r>
            <a:r>
              <a:rPr lang="en-US" dirty="0" err="1"/>
              <a:t>val</a:t>
            </a:r>
            <a:r>
              <a:rPr lang="en-US" dirty="0"/>
              <a:t>[i-1]+</a:t>
            </a:r>
            <a:r>
              <a:rPr lang="en-US" b="1" dirty="0" err="1">
                <a:solidFill>
                  <a:srgbClr val="00B0F0"/>
                </a:solidFill>
              </a:rPr>
              <a:t>dp</a:t>
            </a:r>
            <a:r>
              <a:rPr lang="en-US" b="1" dirty="0">
                <a:solidFill>
                  <a:srgbClr val="00B0F0"/>
                </a:solidFill>
              </a:rPr>
              <a:t>[</a:t>
            </a:r>
            <a:r>
              <a:rPr lang="en-US" b="1" dirty="0" err="1">
                <a:solidFill>
                  <a:srgbClr val="00B0F0"/>
                </a:solidFill>
              </a:rPr>
              <a:t>i</a:t>
            </a:r>
            <a:r>
              <a:rPr lang="en-US" b="1" dirty="0">
                <a:solidFill>
                  <a:srgbClr val="00B0F0"/>
                </a:solidFill>
              </a:rPr>
              <a:t>]</a:t>
            </a:r>
            <a:r>
              <a:rPr lang="en-US" dirty="0"/>
              <a:t>[j - </a:t>
            </a:r>
            <a:r>
              <a:rPr lang="en-US" dirty="0" err="1"/>
              <a:t>wt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- 1]]),</a:t>
            </a:r>
            <a:r>
              <a:rPr lang="en-US" dirty="0" err="1"/>
              <a:t>dp</a:t>
            </a:r>
            <a:r>
              <a:rPr lang="en-US" dirty="0"/>
              <a:t>[i-1][j]);</a:t>
            </a:r>
          </a:p>
          <a:p>
            <a:r>
              <a:rPr lang="en-US" dirty="0"/>
              <a:t>            else</a:t>
            </a:r>
          </a:p>
          <a:p>
            <a:r>
              <a:rPr lang="en-US" dirty="0"/>
              <a:t>                </a:t>
            </a:r>
            <a:r>
              <a:rPr lang="en-US" dirty="0" err="1"/>
              <a:t>dp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 = </a:t>
            </a:r>
            <a:r>
              <a:rPr lang="en-US" dirty="0" err="1"/>
              <a:t>dp</a:t>
            </a:r>
            <a:r>
              <a:rPr lang="en-US" dirty="0"/>
              <a:t>[i-1][j];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("%d    ",</a:t>
            </a:r>
            <a:r>
              <a:rPr lang="en-US" dirty="0" err="1"/>
              <a:t>dp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21870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84632" y="2124455"/>
            <a:ext cx="8157972" cy="1688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3781806"/>
            <a:ext cx="8686800" cy="77724"/>
          </a:xfrm>
          <a:custGeom>
            <a:avLst/>
            <a:gdLst/>
            <a:ahLst/>
            <a:cxnLst/>
            <a:rect l="l" t="t" r="r" b="b"/>
            <a:pathLst>
              <a:path w="8686800" h="77724">
                <a:moveTo>
                  <a:pt x="0" y="38862"/>
                </a:moveTo>
                <a:lnTo>
                  <a:pt x="369" y="44192"/>
                </a:lnTo>
                <a:lnTo>
                  <a:pt x="4768" y="57383"/>
                </a:lnTo>
                <a:lnTo>
                  <a:pt x="13398" y="68026"/>
                </a:lnTo>
                <a:lnTo>
                  <a:pt x="25327" y="75135"/>
                </a:lnTo>
                <a:lnTo>
                  <a:pt x="39624" y="77724"/>
                </a:lnTo>
                <a:lnTo>
                  <a:pt x="8647938" y="77724"/>
                </a:lnTo>
                <a:lnTo>
                  <a:pt x="8684255" y="52873"/>
                </a:lnTo>
                <a:lnTo>
                  <a:pt x="8686800" y="38862"/>
                </a:lnTo>
                <a:lnTo>
                  <a:pt x="8686516" y="34089"/>
                </a:lnTo>
                <a:lnTo>
                  <a:pt x="8682397" y="20698"/>
                </a:lnTo>
                <a:lnTo>
                  <a:pt x="8674030" y="9876"/>
                </a:lnTo>
                <a:lnTo>
                  <a:pt x="8662261" y="2638"/>
                </a:lnTo>
                <a:lnTo>
                  <a:pt x="8647938" y="0"/>
                </a:lnTo>
                <a:lnTo>
                  <a:pt x="39624" y="0"/>
                </a:lnTo>
                <a:lnTo>
                  <a:pt x="34115" y="368"/>
                </a:lnTo>
                <a:lnTo>
                  <a:pt x="20586" y="4745"/>
                </a:lnTo>
                <a:lnTo>
                  <a:pt x="9770" y="13277"/>
                </a:lnTo>
                <a:lnTo>
                  <a:pt x="2597" y="24978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" y="2057400"/>
            <a:ext cx="8686800" cy="77724"/>
          </a:xfrm>
          <a:custGeom>
            <a:avLst/>
            <a:gdLst/>
            <a:ahLst/>
            <a:cxnLst/>
            <a:rect l="l" t="t" r="r" b="b"/>
            <a:pathLst>
              <a:path w="8686800" h="77724">
                <a:moveTo>
                  <a:pt x="0" y="38862"/>
                </a:moveTo>
                <a:lnTo>
                  <a:pt x="369" y="44355"/>
                </a:lnTo>
                <a:lnTo>
                  <a:pt x="4768" y="57721"/>
                </a:lnTo>
                <a:lnTo>
                  <a:pt x="13398" y="68286"/>
                </a:lnTo>
                <a:lnTo>
                  <a:pt x="25327" y="75227"/>
                </a:lnTo>
                <a:lnTo>
                  <a:pt x="39624" y="77724"/>
                </a:lnTo>
                <a:lnTo>
                  <a:pt x="8647938" y="77724"/>
                </a:lnTo>
                <a:lnTo>
                  <a:pt x="8684255" y="53185"/>
                </a:lnTo>
                <a:lnTo>
                  <a:pt x="8686800" y="38862"/>
                </a:lnTo>
                <a:lnTo>
                  <a:pt x="8686516" y="34089"/>
                </a:lnTo>
                <a:lnTo>
                  <a:pt x="8682397" y="20698"/>
                </a:lnTo>
                <a:lnTo>
                  <a:pt x="8674030" y="9876"/>
                </a:lnTo>
                <a:lnTo>
                  <a:pt x="8662261" y="2638"/>
                </a:lnTo>
                <a:lnTo>
                  <a:pt x="8647938" y="0"/>
                </a:lnTo>
                <a:lnTo>
                  <a:pt x="39624" y="0"/>
                </a:lnTo>
                <a:lnTo>
                  <a:pt x="34115" y="368"/>
                </a:lnTo>
                <a:lnTo>
                  <a:pt x="20586" y="4745"/>
                </a:lnTo>
                <a:lnTo>
                  <a:pt x="9770" y="13277"/>
                </a:lnTo>
                <a:lnTo>
                  <a:pt x="2597" y="24978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23554" y="1821180"/>
            <a:ext cx="77724" cy="2234946"/>
          </a:xfrm>
          <a:custGeom>
            <a:avLst/>
            <a:gdLst/>
            <a:ahLst/>
            <a:cxnLst/>
            <a:rect l="l" t="t" r="r" b="b"/>
            <a:pathLst>
              <a:path w="77724" h="2234945">
                <a:moveTo>
                  <a:pt x="0" y="38862"/>
                </a:moveTo>
                <a:lnTo>
                  <a:pt x="0" y="2196084"/>
                </a:lnTo>
                <a:lnTo>
                  <a:pt x="24850" y="2232307"/>
                </a:lnTo>
                <a:lnTo>
                  <a:pt x="38862" y="2234946"/>
                </a:lnTo>
                <a:lnTo>
                  <a:pt x="43634" y="2234650"/>
                </a:lnTo>
                <a:lnTo>
                  <a:pt x="57025" y="2230394"/>
                </a:lnTo>
                <a:lnTo>
                  <a:pt x="67847" y="2221870"/>
                </a:lnTo>
                <a:lnTo>
                  <a:pt x="75085" y="2210095"/>
                </a:lnTo>
                <a:lnTo>
                  <a:pt x="77724" y="2196084"/>
                </a:lnTo>
                <a:lnTo>
                  <a:pt x="77724" y="38862"/>
                </a:lnTo>
                <a:lnTo>
                  <a:pt x="52873" y="2638"/>
                </a:lnTo>
                <a:lnTo>
                  <a:pt x="38862" y="0"/>
                </a:lnTo>
                <a:lnTo>
                  <a:pt x="34089" y="295"/>
                </a:lnTo>
                <a:lnTo>
                  <a:pt x="20698" y="4551"/>
                </a:lnTo>
                <a:lnTo>
                  <a:pt x="9876" y="13075"/>
                </a:lnTo>
                <a:lnTo>
                  <a:pt x="2638" y="24850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5101" y="1827275"/>
            <a:ext cx="77724" cy="2235708"/>
          </a:xfrm>
          <a:custGeom>
            <a:avLst/>
            <a:gdLst/>
            <a:ahLst/>
            <a:cxnLst/>
            <a:rect l="l" t="t" r="r" b="b"/>
            <a:pathLst>
              <a:path w="77724" h="2235708">
                <a:moveTo>
                  <a:pt x="0" y="38862"/>
                </a:moveTo>
                <a:lnTo>
                  <a:pt x="0" y="2196846"/>
                </a:lnTo>
                <a:lnTo>
                  <a:pt x="24850" y="2233069"/>
                </a:lnTo>
                <a:lnTo>
                  <a:pt x="38862" y="2235708"/>
                </a:lnTo>
                <a:lnTo>
                  <a:pt x="43782" y="2235412"/>
                </a:lnTo>
                <a:lnTo>
                  <a:pt x="57362" y="2231156"/>
                </a:lnTo>
                <a:lnTo>
                  <a:pt x="68110" y="2222632"/>
                </a:lnTo>
                <a:lnTo>
                  <a:pt x="75179" y="2210857"/>
                </a:lnTo>
                <a:lnTo>
                  <a:pt x="77724" y="2196846"/>
                </a:lnTo>
                <a:lnTo>
                  <a:pt x="77724" y="38862"/>
                </a:lnTo>
                <a:lnTo>
                  <a:pt x="53185" y="2638"/>
                </a:lnTo>
                <a:lnTo>
                  <a:pt x="38862" y="0"/>
                </a:lnTo>
                <a:lnTo>
                  <a:pt x="34089" y="295"/>
                </a:lnTo>
                <a:lnTo>
                  <a:pt x="20698" y="4551"/>
                </a:lnTo>
                <a:lnTo>
                  <a:pt x="9876" y="13075"/>
                </a:lnTo>
                <a:lnTo>
                  <a:pt x="2638" y="24850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0829" y="5783580"/>
            <a:ext cx="3481578" cy="77724"/>
          </a:xfrm>
          <a:custGeom>
            <a:avLst/>
            <a:gdLst/>
            <a:ahLst/>
            <a:cxnLst/>
            <a:rect l="l" t="t" r="r" b="b"/>
            <a:pathLst>
              <a:path w="3481578" h="77724">
                <a:moveTo>
                  <a:pt x="0" y="38862"/>
                </a:moveTo>
                <a:lnTo>
                  <a:pt x="295" y="43634"/>
                </a:lnTo>
                <a:lnTo>
                  <a:pt x="4551" y="57025"/>
                </a:lnTo>
                <a:lnTo>
                  <a:pt x="13075" y="67847"/>
                </a:lnTo>
                <a:lnTo>
                  <a:pt x="24850" y="75085"/>
                </a:lnTo>
                <a:lnTo>
                  <a:pt x="38862" y="77724"/>
                </a:lnTo>
                <a:lnTo>
                  <a:pt x="3442716" y="77723"/>
                </a:lnTo>
                <a:lnTo>
                  <a:pt x="3478939" y="52873"/>
                </a:lnTo>
                <a:lnTo>
                  <a:pt x="3481578" y="38861"/>
                </a:lnTo>
                <a:lnTo>
                  <a:pt x="3481282" y="34089"/>
                </a:lnTo>
                <a:lnTo>
                  <a:pt x="3477026" y="20698"/>
                </a:lnTo>
                <a:lnTo>
                  <a:pt x="3468502" y="9876"/>
                </a:lnTo>
                <a:lnTo>
                  <a:pt x="3456727" y="2638"/>
                </a:lnTo>
                <a:lnTo>
                  <a:pt x="3442716" y="0"/>
                </a:lnTo>
                <a:lnTo>
                  <a:pt x="38862" y="0"/>
                </a:lnTo>
                <a:lnTo>
                  <a:pt x="34089" y="295"/>
                </a:lnTo>
                <a:lnTo>
                  <a:pt x="20698" y="4551"/>
                </a:lnTo>
                <a:lnTo>
                  <a:pt x="9876" y="13075"/>
                </a:lnTo>
                <a:lnTo>
                  <a:pt x="2638" y="24850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95750" y="5734050"/>
            <a:ext cx="949451" cy="176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" y="2327147"/>
            <a:ext cx="77724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838201" y="2617470"/>
            <a:ext cx="766953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90"/>
              </a:lnSpc>
              <a:spcBef>
                <a:spcPts val="229"/>
              </a:spcBef>
            </a:pPr>
            <a:r>
              <a:rPr lang="en-US" sz="4000" dirty="0">
                <a:solidFill>
                  <a:srgbClr val="FFFEE9"/>
                </a:solidFill>
                <a:latin typeface="Times New Roman"/>
                <a:cs typeface="Times New Roman"/>
              </a:rPr>
              <a:t>Coin changing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7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>Coin Changing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7D675F-FB40-43FA-B647-8FE163371123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9576" y="1676400"/>
            <a:ext cx="42386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 smtClean="0">
                <a:latin typeface="+mn-lt"/>
              </a:rPr>
              <a:t>The </a:t>
            </a:r>
            <a:r>
              <a:rPr lang="en-GB" sz="2800" dirty="0">
                <a:latin typeface="+mn-lt"/>
              </a:rPr>
              <a:t>problem states that </a:t>
            </a:r>
            <a:r>
              <a:rPr lang="en-GB" sz="2800" i="1" dirty="0">
                <a:latin typeface="+mn-lt"/>
              </a:rPr>
              <a:t>“given a set of coins with several values, it is required to make a change using those coins for a particular amount of cents using the </a:t>
            </a:r>
            <a:r>
              <a:rPr lang="en-GB" sz="2800" i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minimum number of coins</a:t>
            </a:r>
            <a:r>
              <a:rPr lang="en-GB" sz="2800" i="1" dirty="0">
                <a:latin typeface="+mn-lt"/>
              </a:rPr>
              <a:t>”</a:t>
            </a:r>
            <a:r>
              <a:rPr lang="en-GB" sz="2800" dirty="0">
                <a:latin typeface="+mn-lt"/>
              </a:rPr>
              <a:t>.</a:t>
            </a:r>
          </a:p>
        </p:txBody>
      </p:sp>
      <p:pic>
        <p:nvPicPr>
          <p:cNvPr id="84998" name="Picture 6" descr="PMW GEORGE 6 - 1 ANNA - 1/2 ANNA - 2 ANNA - RARE COINS - BRITISH INDIA COIN  Ancient Coin Collection Price in India - Buy PMW GEORGE 6 -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1676400"/>
            <a:ext cx="3648075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solution?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2800" b="1" dirty="0" smtClean="0"/>
          </a:p>
          <a:p>
            <a:pPr marL="0" indent="0">
              <a:buNone/>
            </a:pPr>
            <a:r>
              <a:rPr lang="en-US" sz="2800" b="1" dirty="0"/>
              <a:t>Using dynamic </a:t>
            </a:r>
            <a:r>
              <a:rPr lang="en-US" sz="2800" b="1" dirty="0" smtClean="0"/>
              <a:t>programming:</a:t>
            </a:r>
          </a:p>
          <a:p>
            <a:r>
              <a:rPr lang="en-US" sz="2800" b="1" dirty="0" smtClean="0"/>
              <a:t>bottom </a:t>
            </a:r>
            <a:r>
              <a:rPr lang="en-US" sz="2800" b="1" dirty="0"/>
              <a:t>up manner: </a:t>
            </a:r>
            <a:endParaRPr lang="en-US" sz="2800" b="1" dirty="0" smtClean="0"/>
          </a:p>
          <a:p>
            <a:pPr lvl="1"/>
            <a:r>
              <a:rPr lang="en-US" sz="2400" dirty="0" smtClean="0"/>
              <a:t>re-computations </a:t>
            </a:r>
            <a:r>
              <a:rPr lang="en-US" sz="2400" dirty="0"/>
              <a:t>of same </a:t>
            </a:r>
            <a:r>
              <a:rPr lang="en-US" sz="2400" dirty="0" err="1"/>
              <a:t>subproblems</a:t>
            </a:r>
            <a:r>
              <a:rPr lang="en-US" sz="2400" dirty="0"/>
              <a:t> can be avoided by constructing a temporary array </a:t>
            </a:r>
            <a:r>
              <a:rPr lang="en-US" sz="2400" b="1" dirty="0"/>
              <a:t>table[][]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DBA0F6D-8A96-4651-916D-0ADD6FCD144D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4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0"/>
            <a:ext cx="75438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 err="1">
                <a:latin typeface="+mj-lt"/>
              </a:rPr>
              <a:t>int</a:t>
            </a:r>
            <a:r>
              <a:rPr lang="en-US" sz="1900" dirty="0">
                <a:latin typeface="+mj-lt"/>
              </a:rPr>
              <a:t> </a:t>
            </a:r>
            <a:r>
              <a:rPr lang="en-US" sz="1900" dirty="0" err="1">
                <a:latin typeface="+mj-lt"/>
              </a:rPr>
              <a:t>minCoins</a:t>
            </a:r>
            <a:r>
              <a:rPr lang="en-US" sz="1900" dirty="0">
                <a:latin typeface="+mj-lt"/>
              </a:rPr>
              <a:t>(</a:t>
            </a:r>
            <a:r>
              <a:rPr lang="en-US" sz="1900" dirty="0" err="1">
                <a:latin typeface="+mj-lt"/>
              </a:rPr>
              <a:t>int</a:t>
            </a:r>
            <a:r>
              <a:rPr lang="en-US" sz="1900" dirty="0">
                <a:latin typeface="+mj-lt"/>
              </a:rPr>
              <a:t> coins[], </a:t>
            </a:r>
            <a:r>
              <a:rPr lang="en-US" sz="1900" dirty="0" err="1">
                <a:solidFill>
                  <a:srgbClr val="00B0F0"/>
                </a:solidFill>
                <a:latin typeface="+mj-lt"/>
              </a:rPr>
              <a:t>int</a:t>
            </a:r>
            <a:r>
              <a:rPr lang="en-US" sz="1900" dirty="0">
                <a:solidFill>
                  <a:srgbClr val="00B0F0"/>
                </a:solidFill>
                <a:latin typeface="+mj-lt"/>
              </a:rPr>
              <a:t> m</a:t>
            </a:r>
            <a:r>
              <a:rPr lang="en-US" sz="1900" dirty="0">
                <a:latin typeface="+mj-lt"/>
              </a:rPr>
              <a:t>, </a:t>
            </a:r>
            <a:r>
              <a:rPr lang="en-US" sz="1900" dirty="0" err="1">
                <a:latin typeface="+mj-lt"/>
              </a:rPr>
              <a:t>int</a:t>
            </a:r>
            <a:r>
              <a:rPr lang="en-US" sz="1900" dirty="0">
                <a:latin typeface="+mj-lt"/>
              </a:rPr>
              <a:t> V)</a:t>
            </a:r>
          </a:p>
          <a:p>
            <a:r>
              <a:rPr lang="en-US" sz="1900" dirty="0">
                <a:latin typeface="+mj-lt"/>
              </a:rPr>
              <a:t>{</a:t>
            </a:r>
          </a:p>
          <a:p>
            <a:r>
              <a:rPr lang="en-US" sz="1900" dirty="0">
                <a:latin typeface="+mj-lt"/>
              </a:rPr>
              <a:t>    </a:t>
            </a:r>
            <a:r>
              <a:rPr lang="en-US" sz="1900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US" sz="1900" dirty="0">
                <a:solidFill>
                  <a:srgbClr val="C00000"/>
                </a:solidFill>
                <a:latin typeface="+mj-lt"/>
              </a:rPr>
              <a:t> table[V+1];</a:t>
            </a:r>
          </a:p>
          <a:p>
            <a:r>
              <a:rPr lang="en-US" sz="1900" dirty="0">
                <a:latin typeface="+mj-lt"/>
              </a:rPr>
              <a:t>    table[0] = 0;</a:t>
            </a:r>
          </a:p>
          <a:p>
            <a:endParaRPr lang="en-US" sz="1900" dirty="0">
              <a:latin typeface="+mj-lt"/>
            </a:endParaRPr>
          </a:p>
          <a:p>
            <a:r>
              <a:rPr lang="en-US" sz="1900" dirty="0">
                <a:solidFill>
                  <a:srgbClr val="00B050"/>
                </a:solidFill>
                <a:latin typeface="+mj-lt"/>
              </a:rPr>
              <a:t>    for (</a:t>
            </a:r>
            <a:r>
              <a:rPr lang="en-US" sz="1900" dirty="0" err="1">
                <a:solidFill>
                  <a:srgbClr val="00B050"/>
                </a:solidFill>
                <a:latin typeface="+mj-lt"/>
              </a:rPr>
              <a:t>int</a:t>
            </a:r>
            <a:r>
              <a:rPr lang="en-US" sz="19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19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1900" dirty="0">
                <a:solidFill>
                  <a:srgbClr val="00B050"/>
                </a:solidFill>
                <a:latin typeface="+mj-lt"/>
              </a:rPr>
              <a:t>=1; </a:t>
            </a:r>
            <a:r>
              <a:rPr lang="en-US" sz="19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1900" dirty="0">
                <a:solidFill>
                  <a:srgbClr val="00B050"/>
                </a:solidFill>
                <a:latin typeface="+mj-lt"/>
              </a:rPr>
              <a:t>&lt;=V; </a:t>
            </a:r>
            <a:r>
              <a:rPr lang="en-US" sz="19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1900" dirty="0">
                <a:solidFill>
                  <a:srgbClr val="00B050"/>
                </a:solidFill>
                <a:latin typeface="+mj-lt"/>
              </a:rPr>
              <a:t>++)</a:t>
            </a:r>
          </a:p>
          <a:p>
            <a:r>
              <a:rPr lang="en-US" sz="1900" dirty="0">
                <a:solidFill>
                  <a:srgbClr val="00B050"/>
                </a:solidFill>
                <a:latin typeface="+mj-lt"/>
              </a:rPr>
              <a:t>        table[</a:t>
            </a:r>
            <a:r>
              <a:rPr lang="en-US" sz="19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1900" dirty="0">
                <a:solidFill>
                  <a:srgbClr val="00B050"/>
                </a:solidFill>
                <a:latin typeface="+mj-lt"/>
              </a:rPr>
              <a:t>] = INT_MAX</a:t>
            </a:r>
            <a:r>
              <a:rPr lang="en-US" sz="1900" dirty="0">
                <a:latin typeface="+mj-lt"/>
              </a:rPr>
              <a:t>;</a:t>
            </a:r>
          </a:p>
          <a:p>
            <a:endParaRPr lang="en-US" sz="1900" dirty="0">
              <a:latin typeface="+mj-lt"/>
            </a:endParaRPr>
          </a:p>
          <a:p>
            <a:r>
              <a:rPr lang="en-US" sz="1900" dirty="0">
                <a:latin typeface="+mj-lt"/>
              </a:rPr>
              <a:t>    </a:t>
            </a:r>
            <a:r>
              <a:rPr lang="en-US" sz="1900" dirty="0">
                <a:solidFill>
                  <a:srgbClr val="FF0000"/>
                </a:solidFill>
                <a:latin typeface="+mj-lt"/>
              </a:rPr>
              <a:t>for (</a:t>
            </a:r>
            <a:r>
              <a:rPr lang="en-US" sz="1900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sz="19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+mj-lt"/>
              </a:rPr>
              <a:t>i</a:t>
            </a:r>
            <a:r>
              <a:rPr lang="en-US" sz="1900" dirty="0">
                <a:solidFill>
                  <a:srgbClr val="FF0000"/>
                </a:solidFill>
                <a:latin typeface="+mj-lt"/>
              </a:rPr>
              <a:t>=1; </a:t>
            </a:r>
            <a:r>
              <a:rPr lang="en-US" sz="1900" dirty="0" err="1">
                <a:solidFill>
                  <a:srgbClr val="FF0000"/>
                </a:solidFill>
                <a:latin typeface="+mj-lt"/>
              </a:rPr>
              <a:t>i</a:t>
            </a:r>
            <a:r>
              <a:rPr lang="en-US" sz="1900" dirty="0">
                <a:solidFill>
                  <a:srgbClr val="FF0000"/>
                </a:solidFill>
                <a:latin typeface="+mj-lt"/>
              </a:rPr>
              <a:t>&lt;=V; </a:t>
            </a:r>
            <a:r>
              <a:rPr lang="en-US" sz="1900" dirty="0" err="1">
                <a:solidFill>
                  <a:srgbClr val="FF0000"/>
                </a:solidFill>
                <a:latin typeface="+mj-lt"/>
              </a:rPr>
              <a:t>i</a:t>
            </a:r>
            <a:r>
              <a:rPr lang="en-US" sz="1900" dirty="0">
                <a:solidFill>
                  <a:srgbClr val="FF0000"/>
                </a:solidFill>
                <a:latin typeface="+mj-lt"/>
              </a:rPr>
              <a:t>++)</a:t>
            </a:r>
          </a:p>
          <a:p>
            <a:r>
              <a:rPr lang="en-US" sz="1900" dirty="0">
                <a:latin typeface="+mj-lt"/>
              </a:rPr>
              <a:t>    {</a:t>
            </a:r>
          </a:p>
          <a:p>
            <a:r>
              <a:rPr lang="en-US" sz="1900" dirty="0">
                <a:latin typeface="+mj-lt"/>
              </a:rPr>
              <a:t>        </a:t>
            </a:r>
            <a:r>
              <a:rPr lang="en-US" sz="1900" dirty="0">
                <a:solidFill>
                  <a:srgbClr val="0070C0"/>
                </a:solidFill>
                <a:latin typeface="+mj-lt"/>
              </a:rPr>
              <a:t>for (</a:t>
            </a:r>
            <a:r>
              <a:rPr lang="en-US" sz="19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1900" dirty="0">
                <a:solidFill>
                  <a:srgbClr val="0070C0"/>
                </a:solidFill>
                <a:latin typeface="+mj-lt"/>
              </a:rPr>
              <a:t> j=0; j&lt;m; </a:t>
            </a:r>
            <a:r>
              <a:rPr lang="en-US" sz="1900" dirty="0" err="1">
                <a:solidFill>
                  <a:srgbClr val="0070C0"/>
                </a:solidFill>
                <a:latin typeface="+mj-lt"/>
              </a:rPr>
              <a:t>j++</a:t>
            </a:r>
            <a:r>
              <a:rPr lang="en-US" sz="1900" dirty="0">
                <a:solidFill>
                  <a:srgbClr val="0070C0"/>
                </a:solidFill>
                <a:latin typeface="+mj-lt"/>
              </a:rPr>
              <a:t>)</a:t>
            </a:r>
          </a:p>
          <a:p>
            <a:r>
              <a:rPr lang="en-US" sz="1900" dirty="0">
                <a:solidFill>
                  <a:srgbClr val="0070C0"/>
                </a:solidFill>
                <a:latin typeface="+mj-lt"/>
              </a:rPr>
              <a:t>            if (coins[j] &lt;= </a:t>
            </a:r>
            <a:r>
              <a:rPr lang="en-US" sz="1900" dirty="0" err="1">
                <a:solidFill>
                  <a:srgbClr val="0070C0"/>
                </a:solidFill>
                <a:latin typeface="+mj-lt"/>
              </a:rPr>
              <a:t>i</a:t>
            </a:r>
            <a:r>
              <a:rPr lang="en-US" sz="1900" dirty="0">
                <a:solidFill>
                  <a:srgbClr val="0070C0"/>
                </a:solidFill>
                <a:latin typeface="+mj-lt"/>
              </a:rPr>
              <a:t>)</a:t>
            </a:r>
          </a:p>
          <a:p>
            <a:r>
              <a:rPr lang="en-US" sz="1900" dirty="0">
                <a:latin typeface="+mj-lt"/>
              </a:rPr>
              <a:t>            {</a:t>
            </a:r>
          </a:p>
          <a:p>
            <a:r>
              <a:rPr lang="en-US" sz="1900" dirty="0">
                <a:latin typeface="+mj-lt"/>
              </a:rPr>
              <a:t>                </a:t>
            </a:r>
            <a:r>
              <a:rPr lang="en-US" sz="1900" dirty="0" err="1">
                <a:latin typeface="+mj-lt"/>
              </a:rPr>
              <a:t>int</a:t>
            </a:r>
            <a:r>
              <a:rPr lang="en-US" sz="1900" dirty="0">
                <a:latin typeface="+mj-lt"/>
              </a:rPr>
              <a:t> </a:t>
            </a:r>
            <a:r>
              <a:rPr lang="en-US" sz="1900" dirty="0" err="1">
                <a:latin typeface="+mj-lt"/>
              </a:rPr>
              <a:t>sub_res</a:t>
            </a:r>
            <a:r>
              <a:rPr lang="en-US" sz="1900" dirty="0">
                <a:latin typeface="+mj-lt"/>
              </a:rPr>
              <a:t> = table[</a:t>
            </a:r>
            <a:r>
              <a:rPr lang="en-US" sz="1900" dirty="0" err="1">
                <a:latin typeface="+mj-lt"/>
              </a:rPr>
              <a:t>i</a:t>
            </a:r>
            <a:r>
              <a:rPr lang="en-US" sz="1900" dirty="0">
                <a:latin typeface="+mj-lt"/>
              </a:rPr>
              <a:t>-coins[j]];</a:t>
            </a:r>
          </a:p>
          <a:p>
            <a:r>
              <a:rPr lang="en-US" sz="1900" dirty="0" smtClean="0">
                <a:latin typeface="+mj-lt"/>
              </a:rPr>
              <a:t>                table[</a:t>
            </a:r>
            <a:r>
              <a:rPr lang="en-US" sz="1900" dirty="0" err="1" smtClean="0">
                <a:latin typeface="+mj-lt"/>
              </a:rPr>
              <a:t>i</a:t>
            </a:r>
            <a:r>
              <a:rPr lang="en-US" sz="1900" dirty="0" smtClean="0">
                <a:latin typeface="+mj-lt"/>
              </a:rPr>
              <a:t>] = </a:t>
            </a:r>
            <a:r>
              <a:rPr lang="en-US" sz="1900" dirty="0" smtClean="0">
                <a:solidFill>
                  <a:srgbClr val="FF0000"/>
                </a:solidFill>
                <a:latin typeface="+mj-lt"/>
              </a:rPr>
              <a:t>min</a:t>
            </a:r>
            <a:r>
              <a:rPr lang="en-US" sz="1900" dirty="0" smtClean="0">
                <a:latin typeface="+mj-lt"/>
              </a:rPr>
              <a:t>(table[</a:t>
            </a:r>
            <a:r>
              <a:rPr lang="en-US" sz="1900" dirty="0" err="1" smtClean="0">
                <a:latin typeface="+mj-lt"/>
              </a:rPr>
              <a:t>i</a:t>
            </a:r>
            <a:r>
              <a:rPr lang="en-US" sz="1900" dirty="0" smtClean="0">
                <a:latin typeface="+mj-lt"/>
              </a:rPr>
              <a:t>], 1 + </a:t>
            </a:r>
            <a:r>
              <a:rPr lang="en-US" sz="1900" dirty="0" err="1" smtClean="0">
                <a:latin typeface="+mj-lt"/>
              </a:rPr>
              <a:t>sub_res</a:t>
            </a:r>
            <a:r>
              <a:rPr lang="en-US" sz="1900" dirty="0" smtClean="0">
                <a:latin typeface="+mj-lt"/>
              </a:rPr>
              <a:t>);          </a:t>
            </a:r>
          </a:p>
          <a:p>
            <a:r>
              <a:rPr lang="en-US" sz="1900" dirty="0" smtClean="0">
                <a:latin typeface="+mj-lt"/>
              </a:rPr>
              <a:t>             </a:t>
            </a:r>
            <a:r>
              <a:rPr lang="en-US" sz="1900" dirty="0">
                <a:latin typeface="+mj-lt"/>
              </a:rPr>
              <a:t>}</a:t>
            </a:r>
          </a:p>
          <a:p>
            <a:r>
              <a:rPr lang="en-US" sz="1900" dirty="0">
                <a:latin typeface="+mj-lt"/>
              </a:rPr>
              <a:t>    }</a:t>
            </a:r>
          </a:p>
          <a:p>
            <a:r>
              <a:rPr lang="en-US" sz="1900" dirty="0">
                <a:latin typeface="+mj-lt"/>
              </a:rPr>
              <a:t>    if(table[V]==INT_MAX)</a:t>
            </a:r>
          </a:p>
          <a:p>
            <a:r>
              <a:rPr lang="en-US" sz="1900" dirty="0">
                <a:latin typeface="+mj-lt"/>
              </a:rPr>
              <a:t>        return -1;</a:t>
            </a:r>
          </a:p>
          <a:p>
            <a:endParaRPr lang="en-US" sz="1900" dirty="0">
              <a:latin typeface="+mj-lt"/>
            </a:endParaRPr>
          </a:p>
          <a:p>
            <a:r>
              <a:rPr lang="en-US" sz="1900" dirty="0">
                <a:latin typeface="+mj-lt"/>
              </a:rPr>
              <a:t>    return table[V];</a:t>
            </a:r>
          </a:p>
          <a:p>
            <a:r>
              <a:rPr lang="en-US" sz="1900" dirty="0">
                <a:latin typeface="+mj-lt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105400" y="6927"/>
            <a:ext cx="36038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m=number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of different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coins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V= changing value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81600" y="685800"/>
            <a:ext cx="411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table[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] will be storing the minimum number of </a:t>
            </a:r>
            <a:r>
              <a:rPr lang="en-US" dirty="0" smtClean="0">
                <a:solidFill>
                  <a:srgbClr val="C00000"/>
                </a:solidFill>
              </a:rPr>
              <a:t>coins </a:t>
            </a:r>
            <a:r>
              <a:rPr lang="en-US" dirty="0">
                <a:solidFill>
                  <a:srgbClr val="C00000"/>
                </a:solidFill>
              </a:rPr>
              <a:t>required for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value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05400" y="1641672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Initialize all table values as Infinite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05400" y="2195489"/>
            <a:ext cx="3812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Compute minimum coins required for </a:t>
            </a:r>
            <a:r>
              <a:rPr lang="en-US" dirty="0" smtClean="0">
                <a:solidFill>
                  <a:srgbClr val="FF0000"/>
                </a:solidFill>
              </a:rPr>
              <a:t>all values </a:t>
            </a:r>
            <a:r>
              <a:rPr lang="en-US" dirty="0">
                <a:solidFill>
                  <a:srgbClr val="FF0000"/>
                </a:solidFill>
              </a:rPr>
              <a:t>from 1 to V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52857" y="3732887"/>
            <a:ext cx="32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Add min coins in the table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78727" y="6388062"/>
            <a:ext cx="579357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73239"/>
                </a:solidFill>
                <a:latin typeface="urw-din"/>
              </a:rPr>
              <a:t>The time complexity of the above solution is </a:t>
            </a:r>
            <a:r>
              <a:rPr lang="en-US" dirty="0" smtClean="0">
                <a:solidFill>
                  <a:srgbClr val="273239"/>
                </a:solidFill>
                <a:latin typeface="urw-din"/>
              </a:rPr>
              <a:t>O(m*V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).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DBA0F6D-8A96-4651-916D-0ADD6FCD144D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8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 smtClean="0"/>
              <a:t>Knapsack 0-1 Example</a:t>
            </a:r>
            <a:endParaRPr lang="en-US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5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1747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tr-T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tr-TR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</a:t>
            </a:r>
            <a:r>
              <a:rPr lang="en-US" alt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tr-TR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2781301" y="2247900"/>
            <a:ext cx="381000" cy="3175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7620000" y="3048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81601" y="723689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Weights</a:t>
            </a:r>
            <a:r>
              <a:rPr lang="en-US" sz="1400" dirty="0"/>
              <a:t>: {2, 3, 4, 5}</a:t>
            </a:r>
          </a:p>
          <a:p>
            <a:r>
              <a:rPr lang="en-US" sz="1400" b="1" dirty="0"/>
              <a:t>Profits:   </a:t>
            </a:r>
            <a:r>
              <a:rPr lang="en-US" sz="1400" dirty="0"/>
              <a:t>{3, 4, 5, 6}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5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94565" y="990600"/>
            <a:ext cx="8157972" cy="1688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33" y="2647951"/>
            <a:ext cx="8686800" cy="77724"/>
          </a:xfrm>
          <a:custGeom>
            <a:avLst/>
            <a:gdLst/>
            <a:ahLst/>
            <a:cxnLst/>
            <a:rect l="l" t="t" r="r" b="b"/>
            <a:pathLst>
              <a:path w="8686800" h="77724">
                <a:moveTo>
                  <a:pt x="0" y="38862"/>
                </a:moveTo>
                <a:lnTo>
                  <a:pt x="369" y="44192"/>
                </a:lnTo>
                <a:lnTo>
                  <a:pt x="4768" y="57383"/>
                </a:lnTo>
                <a:lnTo>
                  <a:pt x="13398" y="68026"/>
                </a:lnTo>
                <a:lnTo>
                  <a:pt x="25327" y="75135"/>
                </a:lnTo>
                <a:lnTo>
                  <a:pt x="39624" y="77724"/>
                </a:lnTo>
                <a:lnTo>
                  <a:pt x="8647938" y="77724"/>
                </a:lnTo>
                <a:lnTo>
                  <a:pt x="8684255" y="52873"/>
                </a:lnTo>
                <a:lnTo>
                  <a:pt x="8686800" y="38862"/>
                </a:lnTo>
                <a:lnTo>
                  <a:pt x="8686516" y="34089"/>
                </a:lnTo>
                <a:lnTo>
                  <a:pt x="8682397" y="20698"/>
                </a:lnTo>
                <a:lnTo>
                  <a:pt x="8674030" y="9876"/>
                </a:lnTo>
                <a:lnTo>
                  <a:pt x="8662261" y="2638"/>
                </a:lnTo>
                <a:lnTo>
                  <a:pt x="8647938" y="0"/>
                </a:lnTo>
                <a:lnTo>
                  <a:pt x="39624" y="0"/>
                </a:lnTo>
                <a:lnTo>
                  <a:pt x="34115" y="368"/>
                </a:lnTo>
                <a:lnTo>
                  <a:pt x="20586" y="4745"/>
                </a:lnTo>
                <a:lnTo>
                  <a:pt x="9770" y="13277"/>
                </a:lnTo>
                <a:lnTo>
                  <a:pt x="2597" y="24978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533" y="923545"/>
            <a:ext cx="8686800" cy="77724"/>
          </a:xfrm>
          <a:custGeom>
            <a:avLst/>
            <a:gdLst/>
            <a:ahLst/>
            <a:cxnLst/>
            <a:rect l="l" t="t" r="r" b="b"/>
            <a:pathLst>
              <a:path w="8686800" h="77724">
                <a:moveTo>
                  <a:pt x="0" y="38862"/>
                </a:moveTo>
                <a:lnTo>
                  <a:pt x="369" y="44355"/>
                </a:lnTo>
                <a:lnTo>
                  <a:pt x="4768" y="57721"/>
                </a:lnTo>
                <a:lnTo>
                  <a:pt x="13398" y="68286"/>
                </a:lnTo>
                <a:lnTo>
                  <a:pt x="25327" y="75227"/>
                </a:lnTo>
                <a:lnTo>
                  <a:pt x="39624" y="77724"/>
                </a:lnTo>
                <a:lnTo>
                  <a:pt x="8647938" y="77724"/>
                </a:lnTo>
                <a:lnTo>
                  <a:pt x="8684255" y="53185"/>
                </a:lnTo>
                <a:lnTo>
                  <a:pt x="8686800" y="38862"/>
                </a:lnTo>
                <a:lnTo>
                  <a:pt x="8686516" y="34089"/>
                </a:lnTo>
                <a:lnTo>
                  <a:pt x="8682397" y="20698"/>
                </a:lnTo>
                <a:lnTo>
                  <a:pt x="8674030" y="9876"/>
                </a:lnTo>
                <a:lnTo>
                  <a:pt x="8662261" y="2638"/>
                </a:lnTo>
                <a:lnTo>
                  <a:pt x="8647938" y="0"/>
                </a:lnTo>
                <a:lnTo>
                  <a:pt x="39624" y="0"/>
                </a:lnTo>
                <a:lnTo>
                  <a:pt x="34115" y="368"/>
                </a:lnTo>
                <a:lnTo>
                  <a:pt x="20586" y="4745"/>
                </a:lnTo>
                <a:lnTo>
                  <a:pt x="9770" y="13277"/>
                </a:lnTo>
                <a:lnTo>
                  <a:pt x="2597" y="24978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33487" y="687325"/>
            <a:ext cx="77724" cy="2234946"/>
          </a:xfrm>
          <a:custGeom>
            <a:avLst/>
            <a:gdLst/>
            <a:ahLst/>
            <a:cxnLst/>
            <a:rect l="l" t="t" r="r" b="b"/>
            <a:pathLst>
              <a:path w="77724" h="2234945">
                <a:moveTo>
                  <a:pt x="0" y="38862"/>
                </a:moveTo>
                <a:lnTo>
                  <a:pt x="0" y="2196084"/>
                </a:lnTo>
                <a:lnTo>
                  <a:pt x="24850" y="2232307"/>
                </a:lnTo>
                <a:lnTo>
                  <a:pt x="38862" y="2234946"/>
                </a:lnTo>
                <a:lnTo>
                  <a:pt x="43634" y="2234650"/>
                </a:lnTo>
                <a:lnTo>
                  <a:pt x="57025" y="2230394"/>
                </a:lnTo>
                <a:lnTo>
                  <a:pt x="67847" y="2221870"/>
                </a:lnTo>
                <a:lnTo>
                  <a:pt x="75085" y="2210095"/>
                </a:lnTo>
                <a:lnTo>
                  <a:pt x="77724" y="2196084"/>
                </a:lnTo>
                <a:lnTo>
                  <a:pt x="77724" y="38862"/>
                </a:lnTo>
                <a:lnTo>
                  <a:pt x="52873" y="2638"/>
                </a:lnTo>
                <a:lnTo>
                  <a:pt x="38862" y="0"/>
                </a:lnTo>
                <a:lnTo>
                  <a:pt x="34089" y="295"/>
                </a:lnTo>
                <a:lnTo>
                  <a:pt x="20698" y="4551"/>
                </a:lnTo>
                <a:lnTo>
                  <a:pt x="9876" y="13075"/>
                </a:lnTo>
                <a:lnTo>
                  <a:pt x="2638" y="24850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5034" y="693420"/>
            <a:ext cx="77724" cy="2235708"/>
          </a:xfrm>
          <a:custGeom>
            <a:avLst/>
            <a:gdLst/>
            <a:ahLst/>
            <a:cxnLst/>
            <a:rect l="l" t="t" r="r" b="b"/>
            <a:pathLst>
              <a:path w="77724" h="2235708">
                <a:moveTo>
                  <a:pt x="0" y="38862"/>
                </a:moveTo>
                <a:lnTo>
                  <a:pt x="0" y="2196846"/>
                </a:lnTo>
                <a:lnTo>
                  <a:pt x="24850" y="2233069"/>
                </a:lnTo>
                <a:lnTo>
                  <a:pt x="38862" y="2235708"/>
                </a:lnTo>
                <a:lnTo>
                  <a:pt x="43782" y="2235412"/>
                </a:lnTo>
                <a:lnTo>
                  <a:pt x="57362" y="2231156"/>
                </a:lnTo>
                <a:lnTo>
                  <a:pt x="68110" y="2222632"/>
                </a:lnTo>
                <a:lnTo>
                  <a:pt x="75179" y="2210857"/>
                </a:lnTo>
                <a:lnTo>
                  <a:pt x="77724" y="2196846"/>
                </a:lnTo>
                <a:lnTo>
                  <a:pt x="77724" y="38862"/>
                </a:lnTo>
                <a:lnTo>
                  <a:pt x="53185" y="2638"/>
                </a:lnTo>
                <a:lnTo>
                  <a:pt x="38862" y="0"/>
                </a:lnTo>
                <a:lnTo>
                  <a:pt x="34089" y="295"/>
                </a:lnTo>
                <a:lnTo>
                  <a:pt x="20698" y="4551"/>
                </a:lnTo>
                <a:lnTo>
                  <a:pt x="9876" y="13075"/>
                </a:lnTo>
                <a:lnTo>
                  <a:pt x="2638" y="24850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7000" y="6477000"/>
            <a:ext cx="3481578" cy="77724"/>
          </a:xfrm>
          <a:custGeom>
            <a:avLst/>
            <a:gdLst/>
            <a:ahLst/>
            <a:cxnLst/>
            <a:rect l="l" t="t" r="r" b="b"/>
            <a:pathLst>
              <a:path w="3481578" h="77724">
                <a:moveTo>
                  <a:pt x="0" y="38862"/>
                </a:moveTo>
                <a:lnTo>
                  <a:pt x="295" y="43634"/>
                </a:lnTo>
                <a:lnTo>
                  <a:pt x="4551" y="57025"/>
                </a:lnTo>
                <a:lnTo>
                  <a:pt x="13075" y="67847"/>
                </a:lnTo>
                <a:lnTo>
                  <a:pt x="24850" y="75085"/>
                </a:lnTo>
                <a:lnTo>
                  <a:pt x="38862" y="77724"/>
                </a:lnTo>
                <a:lnTo>
                  <a:pt x="3442716" y="77723"/>
                </a:lnTo>
                <a:lnTo>
                  <a:pt x="3478939" y="52873"/>
                </a:lnTo>
                <a:lnTo>
                  <a:pt x="3481578" y="38861"/>
                </a:lnTo>
                <a:lnTo>
                  <a:pt x="3481282" y="34089"/>
                </a:lnTo>
                <a:lnTo>
                  <a:pt x="3477026" y="20698"/>
                </a:lnTo>
                <a:lnTo>
                  <a:pt x="3468502" y="9876"/>
                </a:lnTo>
                <a:lnTo>
                  <a:pt x="3456727" y="2638"/>
                </a:lnTo>
                <a:lnTo>
                  <a:pt x="3442716" y="0"/>
                </a:lnTo>
                <a:lnTo>
                  <a:pt x="38862" y="0"/>
                </a:lnTo>
                <a:lnTo>
                  <a:pt x="34089" y="295"/>
                </a:lnTo>
                <a:lnTo>
                  <a:pt x="20698" y="4551"/>
                </a:lnTo>
                <a:lnTo>
                  <a:pt x="9876" y="13075"/>
                </a:lnTo>
                <a:lnTo>
                  <a:pt x="2638" y="24850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31921" y="6427470"/>
            <a:ext cx="949451" cy="176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733" y="1193292"/>
            <a:ext cx="77724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48134" y="1483615"/>
            <a:ext cx="766953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90"/>
              </a:lnSpc>
              <a:spcBef>
                <a:spcPts val="229"/>
              </a:spcBef>
            </a:pPr>
            <a:r>
              <a:rPr lang="en-US" sz="4000" dirty="0">
                <a:solidFill>
                  <a:srgbClr val="FFFEE9"/>
                </a:solidFill>
                <a:latin typeface="Times New Roman"/>
                <a:cs typeface="Times New Roman"/>
              </a:rPr>
              <a:t>Rod-cutting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70</a:t>
            </a:fld>
            <a:endParaRPr lang="en-US"/>
          </a:p>
        </p:txBody>
      </p:sp>
      <p:pic>
        <p:nvPicPr>
          <p:cNvPr id="12" name="Picture 2" descr="Worker Cutting Steel Rod Stock Photo, Picture And Royalty Free Image. Image  40582973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973510"/>
            <a:ext cx="4953000" cy="330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8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2800" dirty="0"/>
              <a:t>Given </a:t>
            </a:r>
          </a:p>
          <a:p>
            <a:pPr lvl="1" algn="just"/>
            <a:r>
              <a:rPr lang="en-US" sz="2400" dirty="0"/>
              <a:t>a rod of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length n inches </a:t>
            </a:r>
            <a:r>
              <a:rPr lang="en-US" sz="2400" dirty="0"/>
              <a:t>and </a:t>
            </a:r>
          </a:p>
          <a:p>
            <a:pPr lvl="1" algn="just"/>
            <a:r>
              <a:rPr lang="en-US" sz="2400" dirty="0"/>
              <a:t>an array of prices that contains prices of all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pieces of size smaller than n</a:t>
            </a:r>
            <a:r>
              <a:rPr lang="en-US" sz="2400" dirty="0"/>
              <a:t>. </a:t>
            </a:r>
          </a:p>
          <a:p>
            <a:pPr algn="just"/>
            <a:r>
              <a:rPr lang="en-US" sz="2800" dirty="0"/>
              <a:t>Determine </a:t>
            </a:r>
          </a:p>
          <a:p>
            <a:pPr lvl="1" algn="just"/>
            <a:r>
              <a:rPr lang="en-US" sz="2400" dirty="0"/>
              <a:t>the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maximum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value </a:t>
            </a:r>
            <a:r>
              <a:rPr lang="en-US" sz="2400" dirty="0"/>
              <a:t>obtainable by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cutting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up </a:t>
            </a:r>
            <a:r>
              <a:rPr lang="en-US" sz="2400" dirty="0"/>
              <a:t>the rod and selling the 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DBA0F6D-8A96-4651-916D-0ADD6FCD144D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1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140709"/>
              </p:ext>
            </p:extLst>
          </p:nvPr>
        </p:nvGraphicFramePr>
        <p:xfrm>
          <a:off x="933450" y="1772920"/>
          <a:ext cx="66865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3339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2743200" y="3009900"/>
            <a:ext cx="5181600" cy="3464052"/>
          </a:xfrm>
        </p:spPr>
        <p:txBody>
          <a:bodyPr/>
          <a:lstStyle/>
          <a:p>
            <a:pPr algn="just"/>
            <a:r>
              <a:rPr lang="en-US" dirty="0"/>
              <a:t>Assume you have a rod of length 4 inch. </a:t>
            </a:r>
          </a:p>
          <a:p>
            <a:pPr algn="just"/>
            <a:r>
              <a:rPr lang="en-US" dirty="0"/>
              <a:t>A table that shows the price of all different length of rod.</a:t>
            </a:r>
          </a:p>
          <a:p>
            <a:pPr algn="just"/>
            <a:r>
              <a:rPr lang="en-US" dirty="0"/>
              <a:t>How can we cut the rod so that we can maximize the profit?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009900"/>
            <a:ext cx="8953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DBA0F6D-8A96-4651-916D-0ADD6FCD144D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0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cont..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009900"/>
            <a:ext cx="8953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638550"/>
            <a:ext cx="8096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600450"/>
            <a:ext cx="8001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81400"/>
            <a:ext cx="7715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29025"/>
            <a:ext cx="8382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3600450"/>
            <a:ext cx="8001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189188"/>
              </p:ext>
            </p:extLst>
          </p:nvPr>
        </p:nvGraphicFramePr>
        <p:xfrm>
          <a:off x="933450" y="1772920"/>
          <a:ext cx="66865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3339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452" y="3505200"/>
            <a:ext cx="928141" cy="226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664450" y="2971800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Possible combinations: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DBA0F6D-8A96-4651-916D-0ADD6FCD144D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3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Brute Force approach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473507"/>
            <a:ext cx="942801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#include&lt;bits/</a:t>
            </a:r>
            <a:r>
              <a:rPr lang="en-US" sz="2000" dirty="0" err="1">
                <a:latin typeface="+mn-lt"/>
              </a:rPr>
              <a:t>stdc</a:t>
            </a:r>
            <a:r>
              <a:rPr lang="en-US" sz="2000" dirty="0">
                <a:latin typeface="+mn-lt"/>
              </a:rPr>
              <a:t>++.h&gt;</a:t>
            </a:r>
          </a:p>
          <a:p>
            <a:r>
              <a:rPr lang="en-US" sz="2000" dirty="0">
                <a:latin typeface="+mn-lt"/>
              </a:rPr>
              <a:t>using namespace </a:t>
            </a:r>
            <a:r>
              <a:rPr lang="en-US" sz="2000" dirty="0" err="1">
                <a:latin typeface="+mn-lt"/>
              </a:rPr>
              <a:t>std</a:t>
            </a:r>
            <a:r>
              <a:rPr lang="en-US" sz="2000" dirty="0">
                <a:latin typeface="+mn-lt"/>
              </a:rPr>
              <a:t>;</a:t>
            </a:r>
          </a:p>
          <a:p>
            <a:r>
              <a:rPr lang="en-US" sz="2000" b="1" dirty="0" err="1">
                <a:latin typeface="+mn-lt"/>
              </a:rPr>
              <a:t>int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rodCutting</a:t>
            </a:r>
            <a:r>
              <a:rPr lang="en-US" sz="2000" b="1" dirty="0">
                <a:latin typeface="+mn-lt"/>
              </a:rPr>
              <a:t>(</a:t>
            </a:r>
            <a:r>
              <a:rPr lang="en-US" sz="2000" b="1" dirty="0" err="1">
                <a:latin typeface="+mn-lt"/>
              </a:rPr>
              <a:t>int</a:t>
            </a:r>
            <a:r>
              <a:rPr lang="en-US" sz="2000" b="1" dirty="0">
                <a:latin typeface="+mn-lt"/>
              </a:rPr>
              <a:t> price[], </a:t>
            </a:r>
            <a:r>
              <a:rPr lang="en-US" sz="2000" b="1" dirty="0" err="1">
                <a:latin typeface="+mn-lt"/>
              </a:rPr>
              <a:t>int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len</a:t>
            </a:r>
            <a:r>
              <a:rPr lang="en-US" sz="2000" b="1" dirty="0">
                <a:latin typeface="+mn-lt"/>
              </a:rPr>
              <a:t>)</a:t>
            </a:r>
          </a:p>
          <a:p>
            <a:r>
              <a:rPr lang="en-US" sz="2000" b="1" dirty="0">
                <a:latin typeface="+mn-lt"/>
              </a:rPr>
              <a:t>{</a:t>
            </a:r>
          </a:p>
          <a:p>
            <a:r>
              <a:rPr lang="en-US" sz="2000" b="1" dirty="0">
                <a:latin typeface="+mn-lt"/>
              </a:rPr>
              <a:t>    if(</a:t>
            </a:r>
            <a:r>
              <a:rPr lang="en-US" sz="2000" b="1" dirty="0" err="1">
                <a:latin typeface="+mn-lt"/>
              </a:rPr>
              <a:t>len</a:t>
            </a:r>
            <a:r>
              <a:rPr lang="en-US" sz="2000" b="1" dirty="0">
                <a:latin typeface="+mn-lt"/>
              </a:rPr>
              <a:t>&lt;=0)</a:t>
            </a:r>
          </a:p>
          <a:p>
            <a:r>
              <a:rPr lang="en-US" sz="2000" b="1" dirty="0">
                <a:latin typeface="+mn-lt"/>
              </a:rPr>
              <a:t>        return 0;</a:t>
            </a:r>
          </a:p>
          <a:p>
            <a:r>
              <a:rPr lang="en-US" sz="2000" b="1" dirty="0">
                <a:latin typeface="+mn-lt"/>
              </a:rPr>
              <a:t>    </a:t>
            </a:r>
            <a:r>
              <a:rPr lang="en-US" sz="2000" b="1" dirty="0" err="1">
                <a:latin typeface="+mn-lt"/>
              </a:rPr>
              <a:t>int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max_len</a:t>
            </a:r>
            <a:r>
              <a:rPr lang="en-US" sz="2000" b="1" dirty="0">
                <a:latin typeface="+mn-lt"/>
              </a:rPr>
              <a:t>=INT_MIN;</a:t>
            </a:r>
          </a:p>
          <a:p>
            <a:r>
              <a:rPr lang="en-US" sz="2000" b="1" dirty="0">
                <a:latin typeface="+mn-lt"/>
              </a:rPr>
              <a:t>    for(</a:t>
            </a:r>
            <a:r>
              <a:rPr lang="en-US" sz="2000" b="1" dirty="0" err="1">
                <a:latin typeface="+mn-lt"/>
              </a:rPr>
              <a:t>int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i</a:t>
            </a:r>
            <a:r>
              <a:rPr lang="en-US" sz="2000" b="1" dirty="0">
                <a:latin typeface="+mn-lt"/>
              </a:rPr>
              <a:t>=0; </a:t>
            </a:r>
            <a:r>
              <a:rPr lang="en-US" sz="2000" b="1" dirty="0" err="1">
                <a:latin typeface="+mn-lt"/>
              </a:rPr>
              <a:t>i</a:t>
            </a:r>
            <a:r>
              <a:rPr lang="en-US" sz="2000" b="1" dirty="0">
                <a:latin typeface="+mn-lt"/>
              </a:rPr>
              <a:t>&lt;</a:t>
            </a:r>
            <a:r>
              <a:rPr lang="en-US" sz="2000" b="1" dirty="0" err="1">
                <a:latin typeface="+mn-lt"/>
              </a:rPr>
              <a:t>len</a:t>
            </a:r>
            <a:r>
              <a:rPr lang="en-US" sz="2000" b="1" dirty="0">
                <a:latin typeface="+mn-lt"/>
              </a:rPr>
              <a:t>; </a:t>
            </a:r>
            <a:r>
              <a:rPr lang="en-US" sz="2000" b="1" dirty="0" err="1">
                <a:latin typeface="+mn-lt"/>
              </a:rPr>
              <a:t>i</a:t>
            </a:r>
            <a:r>
              <a:rPr lang="en-US" sz="2000" b="1" dirty="0">
                <a:latin typeface="+mn-lt"/>
              </a:rPr>
              <a:t>++)</a:t>
            </a:r>
          </a:p>
          <a:p>
            <a:r>
              <a:rPr lang="en-US" sz="2000" b="1" dirty="0">
                <a:latin typeface="+mn-lt"/>
              </a:rPr>
              <a:t>    {</a:t>
            </a:r>
          </a:p>
          <a:p>
            <a:r>
              <a:rPr lang="en-US" sz="2000" b="1" dirty="0">
                <a:latin typeface="+mn-lt"/>
              </a:rPr>
              <a:t>        </a:t>
            </a:r>
            <a:r>
              <a:rPr lang="en-US" sz="2000" b="1" dirty="0" err="1">
                <a:latin typeface="+mn-lt"/>
              </a:rPr>
              <a:t>max_len</a:t>
            </a:r>
            <a:r>
              <a:rPr lang="en-US" sz="2000" b="1" dirty="0">
                <a:latin typeface="+mn-lt"/>
              </a:rPr>
              <a:t> = </a:t>
            </a:r>
            <a:r>
              <a:rPr lang="en-US" sz="2000" b="1" dirty="0">
                <a:solidFill>
                  <a:srgbClr val="00B050"/>
                </a:solidFill>
                <a:latin typeface="+mn-lt"/>
              </a:rPr>
              <a:t>max</a:t>
            </a:r>
            <a:r>
              <a:rPr lang="en-US" sz="2000" b="1" dirty="0">
                <a:latin typeface="+mn-lt"/>
              </a:rPr>
              <a:t>(</a:t>
            </a:r>
            <a:r>
              <a:rPr lang="en-US" sz="2000" b="1" dirty="0" err="1">
                <a:latin typeface="+mn-lt"/>
              </a:rPr>
              <a:t>max_len</a:t>
            </a:r>
            <a:r>
              <a:rPr lang="en-US" sz="2000" b="1" dirty="0">
                <a:latin typeface="+mn-lt"/>
              </a:rPr>
              <a:t>, price[</a:t>
            </a:r>
            <a:r>
              <a:rPr lang="en-US" sz="2000" b="1" dirty="0" err="1">
                <a:latin typeface="+mn-lt"/>
              </a:rPr>
              <a:t>i</a:t>
            </a:r>
            <a:r>
              <a:rPr lang="en-US" sz="2000" b="1" dirty="0">
                <a:latin typeface="+mn-lt"/>
              </a:rPr>
              <a:t>] + </a:t>
            </a:r>
            <a:r>
              <a:rPr lang="en-US" sz="2000" b="1" dirty="0" err="1">
                <a:latin typeface="+mn-lt"/>
              </a:rPr>
              <a:t>rodCutting</a:t>
            </a:r>
            <a:r>
              <a:rPr lang="en-US" sz="2000" b="1" dirty="0">
                <a:latin typeface="+mn-lt"/>
              </a:rPr>
              <a:t>(price, </a:t>
            </a:r>
            <a:r>
              <a:rPr lang="en-US" sz="2000" b="1" dirty="0" err="1">
                <a:latin typeface="+mn-lt"/>
              </a:rPr>
              <a:t>len</a:t>
            </a:r>
            <a:r>
              <a:rPr lang="en-US" sz="2000" b="1" dirty="0">
                <a:latin typeface="+mn-lt"/>
              </a:rPr>
              <a:t>-(i+1)));</a:t>
            </a:r>
          </a:p>
          <a:p>
            <a:r>
              <a:rPr lang="en-US" sz="2000" b="1" dirty="0">
                <a:latin typeface="+mn-lt"/>
              </a:rPr>
              <a:t>    }</a:t>
            </a:r>
          </a:p>
          <a:p>
            <a:r>
              <a:rPr lang="en-US" sz="2000" b="1" dirty="0">
                <a:latin typeface="+mn-lt"/>
              </a:rPr>
              <a:t>    return </a:t>
            </a:r>
            <a:r>
              <a:rPr lang="en-US" sz="2000" b="1" dirty="0" err="1">
                <a:latin typeface="+mn-lt"/>
              </a:rPr>
              <a:t>max_len</a:t>
            </a:r>
            <a:r>
              <a:rPr lang="en-US" sz="2000" b="1" dirty="0">
                <a:latin typeface="+mn-lt"/>
              </a:rPr>
              <a:t>;</a:t>
            </a:r>
          </a:p>
          <a:p>
            <a:r>
              <a:rPr lang="en-US" sz="2000" b="1" dirty="0">
                <a:latin typeface="+mn-lt"/>
              </a:rPr>
              <a:t>}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 err="1">
                <a:latin typeface="+mn-lt"/>
              </a:rPr>
              <a:t>int</a:t>
            </a:r>
            <a:r>
              <a:rPr lang="en-US" sz="2000" dirty="0">
                <a:latin typeface="+mn-lt"/>
              </a:rPr>
              <a:t> main(){</a:t>
            </a:r>
          </a:p>
          <a:p>
            <a:r>
              <a:rPr lang="en-US" sz="2000" dirty="0">
                <a:latin typeface="+mn-lt"/>
              </a:rPr>
              <a:t>   </a:t>
            </a:r>
            <a:r>
              <a:rPr lang="en-US" sz="2000" dirty="0" err="1">
                <a:latin typeface="+mn-lt"/>
              </a:rPr>
              <a:t>int</a:t>
            </a:r>
            <a:r>
              <a:rPr lang="en-US" sz="2000" dirty="0">
                <a:latin typeface="+mn-lt"/>
              </a:rPr>
              <a:t> price[10] = {1,5,8,9,10,17,17,20,24,30};</a:t>
            </a:r>
          </a:p>
          <a:p>
            <a:r>
              <a:rPr lang="en-US" sz="2000" dirty="0">
                <a:latin typeface="+mn-lt"/>
              </a:rPr>
              <a:t>   </a:t>
            </a:r>
            <a:r>
              <a:rPr lang="en-US" sz="2000" dirty="0" err="1">
                <a:latin typeface="+mn-lt"/>
              </a:rPr>
              <a:t>int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rod_len</a:t>
            </a:r>
            <a:r>
              <a:rPr lang="en-US" sz="2000" dirty="0">
                <a:latin typeface="+mn-lt"/>
              </a:rPr>
              <a:t>=4;</a:t>
            </a:r>
          </a:p>
          <a:p>
            <a:r>
              <a:rPr lang="en-US" sz="2000" dirty="0">
                <a:latin typeface="+mn-lt"/>
              </a:rPr>
              <a:t>   </a:t>
            </a:r>
            <a:r>
              <a:rPr lang="en-US" sz="2000" dirty="0" err="1">
                <a:latin typeface="+mn-lt"/>
              </a:rPr>
              <a:t>cout</a:t>
            </a:r>
            <a:r>
              <a:rPr lang="en-US" sz="2000" dirty="0">
                <a:latin typeface="+mn-lt"/>
              </a:rPr>
              <a:t>&lt;&lt;</a:t>
            </a:r>
            <a:r>
              <a:rPr lang="en-US" sz="2000" dirty="0" err="1">
                <a:latin typeface="+mn-lt"/>
              </a:rPr>
              <a:t>rodCutting</a:t>
            </a:r>
            <a:r>
              <a:rPr lang="en-US" sz="2000" dirty="0">
                <a:latin typeface="+mn-lt"/>
              </a:rPr>
              <a:t>(price,rod_len,10)&lt;&lt;'\n";</a:t>
            </a:r>
          </a:p>
          <a:p>
            <a:r>
              <a:rPr lang="en-US" sz="2000" dirty="0">
                <a:latin typeface="+mn-lt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DBA0F6D-8A96-4651-916D-0ADD6FCD144D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screenshot-at-2012-04-14-1646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93" y="228600"/>
            <a:ext cx="7796213" cy="396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4361" y="3733800"/>
            <a:ext cx="85205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The recursion tree shows a recursive call resulting from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rodCutting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(price,4). 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This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figure clearly explains why the computation time for the algorithm is so ridiculous. We keep calling the function again and again even though the result has already been calculated. 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For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example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rodCutting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(1) has been calculated 4 times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In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order to avoid that </a:t>
            </a:r>
            <a:r>
              <a:rPr lang="en-US" sz="2000" b="1" dirty="0">
                <a:solidFill>
                  <a:srgbClr val="990099"/>
                </a:solidFill>
                <a:latin typeface="+mn-lt"/>
              </a:rPr>
              <a:t>we use dynamic programming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0506" y="76200"/>
            <a:ext cx="7467600" cy="487362"/>
          </a:xfrm>
          <a:prstGeom prst="rect">
            <a:avLst/>
          </a:prstGeom>
        </p:spPr>
        <p:txBody>
          <a:bodyPr vert="horz" anchor="b">
            <a:normAutofit fontScale="92500" lnSpcReduction="1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r>
              <a:rPr lang="en-US" dirty="0" smtClean="0"/>
              <a:t>Brute Force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DBA0F6D-8A96-4651-916D-0ADD6FCD144D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0506" y="76200"/>
            <a:ext cx="7467600" cy="10668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r>
              <a:rPr lang="en-US" dirty="0" smtClean="0"/>
              <a:t>Rod Cutting Using DP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828800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The idea is same as the previous approach with the only difference that the values of </a:t>
            </a:r>
            <a:r>
              <a:rPr lang="en-US" sz="2400" b="1" dirty="0" err="1">
                <a:latin typeface="+mn-lt"/>
              </a:rPr>
              <a:t>max_price</a:t>
            </a:r>
            <a:r>
              <a:rPr lang="en-US" sz="2400" b="1" dirty="0">
                <a:latin typeface="+mn-lt"/>
              </a:rPr>
              <a:t>(N-</a:t>
            </a:r>
            <a:r>
              <a:rPr lang="en-US" sz="2400" b="1" dirty="0" err="1">
                <a:latin typeface="+mn-lt"/>
              </a:rPr>
              <a:t>i</a:t>
            </a:r>
            <a:r>
              <a:rPr lang="en-US" sz="2400" b="1" dirty="0">
                <a:latin typeface="+mn-lt"/>
              </a:rPr>
              <a:t>)</a:t>
            </a:r>
            <a:r>
              <a:rPr lang="en-US" sz="2400" dirty="0">
                <a:latin typeface="+mn-lt"/>
              </a:rPr>
              <a:t> in:</a:t>
            </a:r>
          </a:p>
          <a:p>
            <a:endParaRPr lang="en-US" sz="2400" dirty="0">
              <a:latin typeface="+mn-lt"/>
            </a:endParaRPr>
          </a:p>
          <a:p>
            <a:pPr algn="ctr"/>
            <a:r>
              <a:rPr lang="en-US" sz="2400" b="1" dirty="0">
                <a:solidFill>
                  <a:srgbClr val="990099"/>
                </a:solidFill>
                <a:latin typeface="+mn-lt"/>
              </a:rPr>
              <a:t>price[</a:t>
            </a:r>
            <a:r>
              <a:rPr lang="en-US" sz="2400" b="1" dirty="0" err="1">
                <a:solidFill>
                  <a:srgbClr val="990099"/>
                </a:solidFill>
                <a:latin typeface="+mn-lt"/>
              </a:rPr>
              <a:t>i</a:t>
            </a:r>
            <a:r>
              <a:rPr lang="en-US" sz="2400" b="1" dirty="0">
                <a:solidFill>
                  <a:srgbClr val="990099"/>
                </a:solidFill>
                <a:latin typeface="+mn-lt"/>
              </a:rPr>
              <a:t>] + </a:t>
            </a:r>
            <a:r>
              <a:rPr lang="en-US" sz="2400" b="1" dirty="0" err="1">
                <a:solidFill>
                  <a:srgbClr val="990099"/>
                </a:solidFill>
                <a:latin typeface="+mn-lt"/>
              </a:rPr>
              <a:t>max_price</a:t>
            </a:r>
            <a:r>
              <a:rPr lang="en-US" sz="2400" b="1" dirty="0">
                <a:solidFill>
                  <a:srgbClr val="990099"/>
                </a:solidFill>
                <a:latin typeface="+mn-lt"/>
              </a:rPr>
              <a:t>(N - </a:t>
            </a:r>
            <a:r>
              <a:rPr lang="en-US" sz="2400" b="1" dirty="0" err="1">
                <a:solidFill>
                  <a:srgbClr val="990099"/>
                </a:solidFill>
                <a:latin typeface="+mn-lt"/>
              </a:rPr>
              <a:t>i</a:t>
            </a:r>
            <a:r>
              <a:rPr lang="en-US" sz="2400" b="1" dirty="0">
                <a:solidFill>
                  <a:srgbClr val="990099"/>
                </a:solidFill>
                <a:latin typeface="+mn-lt"/>
              </a:rPr>
              <a:t>) </a:t>
            </a:r>
            <a:endParaRPr lang="en-US" sz="2400" b="1" dirty="0" smtClean="0">
              <a:solidFill>
                <a:srgbClr val="990099"/>
              </a:solidFill>
              <a:latin typeface="+mn-lt"/>
            </a:endParaRPr>
          </a:p>
          <a:p>
            <a:pPr algn="ctr"/>
            <a:endParaRPr lang="en-US" sz="2400" b="1" dirty="0">
              <a:solidFill>
                <a:srgbClr val="990099"/>
              </a:solidFill>
              <a:latin typeface="+mn-lt"/>
            </a:endParaRPr>
          </a:p>
          <a:p>
            <a:r>
              <a:rPr lang="en-US" sz="2400" dirty="0">
                <a:latin typeface="+mn-lt"/>
              </a:rPr>
              <a:t>are </a:t>
            </a:r>
            <a:r>
              <a:rPr lang="en-US" sz="2400" b="1" dirty="0" smtClean="0">
                <a:latin typeface="+mn-lt"/>
              </a:rPr>
              <a:t>precomputed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and stored in an array. </a:t>
            </a:r>
            <a:endParaRPr lang="en-US" sz="2400" dirty="0" smtClean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This </a:t>
            </a:r>
            <a:r>
              <a:rPr lang="en-US" sz="2400" dirty="0">
                <a:latin typeface="+mn-lt"/>
              </a:rPr>
              <a:t>removes all duplicate calls and optimizes our solution greatly.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DBA0F6D-8A96-4651-916D-0ADD6FCD144D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2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solution- 1 inch rod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838200" y="3581400"/>
          <a:ext cx="752690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3606800" imgH="292100" progId="Equation.3">
                  <p:embed/>
                </p:oleObj>
              </mc:Choice>
              <mc:Fallback>
                <p:oleObj name="Equation" r:id="rId3" imgW="3606800" imgH="2921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81400"/>
                        <a:ext cx="752690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1999" y="1752600"/>
          <a:ext cx="6857999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75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07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4707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4707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4707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91160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Opt.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0DAE0315-8170-4FAA-84DA-975820C7DE3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08185" y="5562600"/>
          <a:ext cx="2344615" cy="483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600200" imgH="330200" progId="Equation.3">
                  <p:embed/>
                </p:oleObj>
              </mc:Choice>
              <mc:Fallback>
                <p:oleObj name="Equation" r:id="rId5" imgW="16002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185" y="5562600"/>
                        <a:ext cx="2344615" cy="4838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DBA0F6D-8A96-4651-916D-0ADD6FCD144D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solution- 2 inch rod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1999" y="1752600"/>
          <a:ext cx="6857999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75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07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4707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4707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4707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91160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Opt.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52F75F78-DFAB-48DA-9BE2-DEF83931976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08185" y="5562600"/>
          <a:ext cx="2344615" cy="483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600200" imgH="330200" progId="Equation.3">
                  <p:embed/>
                </p:oleObj>
              </mc:Choice>
              <mc:Fallback>
                <p:oleObj name="Equation" r:id="rId3" imgW="16002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185" y="5562600"/>
                        <a:ext cx="2344615" cy="4838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xmlns="" id="{BDC684F5-4E23-4190-8FFB-4B466AB09F6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49388" y="3125788"/>
                <a:ext cx="5789612" cy="2173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273050" indent="-273050" algn="l" rtl="0" fontAlgn="base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9763" indent="-2730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itchFamily="18" charset="2"/>
                  <a:buChar char="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0752F"/>
                  </a:buClr>
                  <a:buSzPct val="60000"/>
                  <a:buFont typeface="Wingdings" pitchFamily="2" charset="2"/>
                  <a:buChar char="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7450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EC3AE"/>
                  </a:buClr>
                  <a:buSzPct val="60000"/>
                  <a:buFont typeface="Wingdings" pitchFamily="2" charset="2"/>
                  <a:buChar char="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2088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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0" sz="1400" kern="1200" cap="small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5603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Char char="•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AU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AU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</m:e>
                                <m:e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en-AU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=1+</m:t>
                                  </m:r>
                                  <m:r>
                                    <a:rPr lang="en-AU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AU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en-AU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AU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=5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AU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A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BDC684F5-4E23-4190-8FFB-4B466AB09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9388" y="3125788"/>
                <a:ext cx="5789612" cy="21732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DBA0F6D-8A96-4651-916D-0ADD6FCD144D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1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solution- 3 inch rod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1999" y="1752600"/>
          <a:ext cx="6857999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75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07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4707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4707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4707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91160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Opt.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35DC1143-E0B3-4D2A-83D3-903CA8F6252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08185" y="5562600"/>
          <a:ext cx="2344615" cy="483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600200" imgH="330200" progId="Equation.3">
                  <p:embed/>
                </p:oleObj>
              </mc:Choice>
              <mc:Fallback>
                <p:oleObj name="Equation" r:id="rId3" imgW="16002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185" y="5562600"/>
                        <a:ext cx="2344615" cy="4838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xmlns="" id="{BAD8EB94-96E8-48B8-9F76-D38C65AE865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49388" y="3125788"/>
                <a:ext cx="4113212" cy="2173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273050" indent="-273050" algn="l" rtl="0" fontAlgn="base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9763" indent="-2730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itchFamily="18" charset="2"/>
                  <a:buChar char="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0752F"/>
                  </a:buClr>
                  <a:buSzPct val="60000"/>
                  <a:buFont typeface="Wingdings" pitchFamily="2" charset="2"/>
                  <a:buChar char="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7450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EC3AE"/>
                  </a:buClr>
                  <a:buSzPct val="60000"/>
                  <a:buFont typeface="Wingdings" pitchFamily="2" charset="2"/>
                  <a:buChar char="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2088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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0" sz="1400" kern="1200" cap="small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5603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Char char="•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AU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AU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</m:e>
                                <m:e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en-AU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=1+</m:t>
                                  </m:r>
                                  <m:r>
                                    <a:rPr lang="en-AU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AU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AU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=5+</m:t>
                                  </m:r>
                                  <m:r>
                                    <a:rPr lang="en-AU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AU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AU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=8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A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 =</m:t>
                      </m:r>
                      <m:r>
                        <a:rPr lang="en-A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BAD8EB94-96E8-48B8-9F76-D38C65AE8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9388" y="3125788"/>
                <a:ext cx="4113212" cy="21732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DBA0F6D-8A96-4651-916D-0ADD6FCD144D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9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 smtClean="0"/>
              <a:t>Knapsack 0-1 Example</a:t>
            </a:r>
            <a:endParaRPr lang="en-US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5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543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0699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=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 =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w-w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62200" y="2133600"/>
            <a:ext cx="1143000" cy="3048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7620000" y="3048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81601" y="723689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Weights</a:t>
            </a:r>
            <a:r>
              <a:rPr lang="en-US" sz="1400" dirty="0"/>
              <a:t>: {2, 3, 4, 5}</a:t>
            </a:r>
          </a:p>
          <a:p>
            <a:r>
              <a:rPr lang="en-US" sz="1400" b="1" dirty="0"/>
              <a:t>Profits:   </a:t>
            </a:r>
            <a:r>
              <a:rPr lang="en-US" sz="1400" dirty="0"/>
              <a:t>{3, 4, 5, 6}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solution- 4 inch rod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1999" y="1752600"/>
          <a:ext cx="6857999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75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07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4707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4707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4707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91160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Opt.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xmlns="" id="{6262BCF1-B297-4204-8BDE-C07DBFC2F2E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49388" y="3125788"/>
                <a:ext cx="4113212" cy="2173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/>
              </a:bodyPr>
              <a:lstStyle>
                <a:lvl1pPr marL="273050" indent="-273050" algn="l" rtl="0" fontAlgn="base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9763" indent="-2730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itchFamily="18" charset="2"/>
                  <a:buChar char="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0752F"/>
                  </a:buClr>
                  <a:buSzPct val="60000"/>
                  <a:buFont typeface="Wingdings" pitchFamily="2" charset="2"/>
                  <a:buChar char="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7450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EC3AE"/>
                  </a:buClr>
                  <a:buSzPct val="60000"/>
                  <a:buFont typeface="Wingdings" pitchFamily="2" charset="2"/>
                  <a:buChar char="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2088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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0" sz="1400" kern="1200" cap="small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5603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Char char="•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A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AU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</m:e>
                                <m:e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en-AU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=1+</m:t>
                                  </m:r>
                                  <m:r>
                                    <a:rPr lang="en-AU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AU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AU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=5+</m:t>
                                  </m:r>
                                  <m:r>
                                    <a:rPr lang="en-AU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AU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AU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+1=</m:t>
                                  </m:r>
                                  <m:r>
                                    <a:rPr lang="en-AU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AU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A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 =</m:t>
                      </m:r>
                      <m:r>
                        <a:rPr lang="en-A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6262BCF1-B297-4204-8BDE-C07DBFC2F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9388" y="3125788"/>
                <a:ext cx="4113212" cy="21732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xmlns="" id="{6A45DF6C-E7AD-4D55-8A1B-25E5E57F570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08185" y="5562600"/>
          <a:ext cx="2344615" cy="483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1600200" imgH="330200" progId="Equation.3">
                  <p:embed/>
                </p:oleObj>
              </mc:Choice>
              <mc:Fallback>
                <p:oleObj name="Equation" r:id="rId4" imgW="16002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185" y="5562600"/>
                        <a:ext cx="2344615" cy="4838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DBA0F6D-8A96-4651-916D-0ADD6FCD144D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2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solution- 5 inch rod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1999" y="1752600"/>
          <a:ext cx="6857999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75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07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4707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4707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4707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91160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Opt.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3">
                <a:extLst>
                  <a:ext uri="{FF2B5EF4-FFF2-40B4-BE49-F238E27FC236}">
                    <a16:creationId xmlns:a16="http://schemas.microsoft.com/office/drawing/2014/main" xmlns="" id="{FC739DAB-ACBB-41BF-A986-E9765ECC244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49388" y="3125788"/>
                <a:ext cx="4113212" cy="2173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85000" lnSpcReduction="10000"/>
              </a:bodyPr>
              <a:lstStyle>
                <a:lvl1pPr marL="273050" indent="-273050" algn="l" rtl="0" fontAlgn="base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9763" indent="-2730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itchFamily="18" charset="2"/>
                  <a:buChar char="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0752F"/>
                  </a:buClr>
                  <a:buSzPct val="60000"/>
                  <a:buFont typeface="Wingdings" pitchFamily="2" charset="2"/>
                  <a:buChar char="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7450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EC3AE"/>
                  </a:buClr>
                  <a:buSzPct val="60000"/>
                  <a:buFont typeface="Wingdings" pitchFamily="2" charset="2"/>
                  <a:buChar char="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2088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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0" sz="1400" kern="1200" cap="small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5603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Char char="•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A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AU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</m:e>
                                <m:e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en-AU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AU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=1+</m:t>
                                  </m:r>
                                  <m:r>
                                    <a:rPr lang="en-AU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AU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e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AU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=5+</m:t>
                                  </m:r>
                                  <m:r>
                                    <a:rPr lang="en-AU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AU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AU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AU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AU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AU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+1=</m:t>
                                  </m:r>
                                  <m:r>
                                    <a:rPr lang="en-AU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r>
                                    <a:rPr lang="en-A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AU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A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 =</m:t>
                      </m:r>
                      <m:r>
                        <a:rPr lang="en-A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Content Placeholder 3">
                <a:extLst>
                  <a:ext uri="{FF2B5EF4-FFF2-40B4-BE49-F238E27FC236}">
                    <a16:creationId xmlns:a16="http://schemas.microsoft.com/office/drawing/2014/main" id="{FC739DAB-ACBB-41BF-A986-E9765ECC2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9388" y="3125788"/>
                <a:ext cx="4113212" cy="2173287"/>
              </a:xfrm>
              <a:prstGeom prst="rect">
                <a:avLst/>
              </a:prstGeom>
              <a:blipFill>
                <a:blip r:embed="rId3"/>
                <a:stretch>
                  <a:fillRect b="-252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xmlns="" id="{30D77E85-5B38-415D-845F-39CF5025940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08185" y="5562600"/>
          <a:ext cx="2344615" cy="483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1600200" imgH="330200" progId="Equation.3">
                  <p:embed/>
                </p:oleObj>
              </mc:Choice>
              <mc:Fallback>
                <p:oleObj name="Equation" r:id="rId4" imgW="16002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185" y="5562600"/>
                        <a:ext cx="2344615" cy="4838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DBA0F6D-8A96-4651-916D-0ADD6FCD144D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5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solution- 6 to10 inch rod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1999" y="1752600"/>
          <a:ext cx="6857999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75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07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4707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4707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4707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91160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Opt.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3352800"/>
            <a:ext cx="7467600" cy="3121152"/>
          </a:xfrm>
        </p:spPr>
        <p:txBody>
          <a:bodyPr/>
          <a:lstStyle/>
          <a:p>
            <a:r>
              <a:rPr lang="en-US" dirty="0"/>
              <a:t>With similar calculation we can fill out the remaining table</a:t>
            </a:r>
          </a:p>
          <a:p>
            <a:pPr lvl="1"/>
            <a:r>
              <a:rPr lang="pt-BR" dirty="0"/>
              <a:t>r</a:t>
            </a:r>
            <a:r>
              <a:rPr lang="pt-BR" baseline="-25000" dirty="0"/>
              <a:t>6</a:t>
            </a:r>
            <a:r>
              <a:rPr lang="pt-BR" dirty="0"/>
              <a:t> -&gt; 17 (no cut)</a:t>
            </a:r>
          </a:p>
          <a:p>
            <a:pPr lvl="1"/>
            <a:r>
              <a:rPr lang="pt-BR" dirty="0"/>
              <a:t>r</a:t>
            </a:r>
            <a:r>
              <a:rPr lang="pt-BR" baseline="-25000" dirty="0"/>
              <a:t>7</a:t>
            </a:r>
            <a:r>
              <a:rPr lang="pt-BR" dirty="0"/>
              <a:t> -&gt; 18 (1+6 or 2+2+3 )</a:t>
            </a:r>
          </a:p>
          <a:p>
            <a:pPr lvl="1"/>
            <a:r>
              <a:rPr lang="pt-BR" dirty="0"/>
              <a:t>r</a:t>
            </a:r>
            <a:r>
              <a:rPr lang="pt-BR" baseline="-25000" dirty="0"/>
              <a:t>8</a:t>
            </a:r>
            <a:r>
              <a:rPr lang="pt-BR" dirty="0"/>
              <a:t> -&gt; 22 (2+6 )</a:t>
            </a:r>
          </a:p>
          <a:p>
            <a:pPr lvl="1"/>
            <a:r>
              <a:rPr lang="pt-BR" dirty="0"/>
              <a:t>r</a:t>
            </a:r>
            <a:r>
              <a:rPr lang="pt-BR" baseline="-25000" dirty="0"/>
              <a:t>9</a:t>
            </a:r>
            <a:r>
              <a:rPr lang="pt-BR" dirty="0"/>
              <a:t> -&gt; 25 (3+6 ) </a:t>
            </a:r>
          </a:p>
          <a:p>
            <a:pPr lvl="1"/>
            <a:r>
              <a:rPr lang="pt-BR" dirty="0"/>
              <a:t>r</a:t>
            </a:r>
            <a:r>
              <a:rPr lang="pt-BR" baseline="-25000" dirty="0"/>
              <a:t>10</a:t>
            </a:r>
            <a:r>
              <a:rPr lang="pt-BR" dirty="0"/>
              <a:t> -&gt; 30 (no cut)</a:t>
            </a:r>
          </a:p>
          <a:p>
            <a:pPr lvl="1"/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F68D60F9-2D0B-4301-A67A-DA3C9C6A17E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018690" y="6108193"/>
          <a:ext cx="2344615" cy="475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600200" imgH="330200" progId="Equation.3">
                  <p:embed/>
                </p:oleObj>
              </mc:Choice>
              <mc:Fallback>
                <p:oleObj name="Equation" r:id="rId3" imgW="16002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8690" y="6108193"/>
                        <a:ext cx="2344615" cy="4751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DBA0F6D-8A96-4651-916D-0ADD6FCD144D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9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0506" y="76200"/>
            <a:ext cx="8522494" cy="10668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r>
              <a:rPr lang="en-US" dirty="0" smtClean="0"/>
              <a:t>Rod Cutting </a:t>
            </a:r>
            <a:r>
              <a:rPr lang="en-US" dirty="0"/>
              <a:t>Using DP: bottom up manner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40506" y="1305342"/>
            <a:ext cx="875109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rodCutting</a:t>
            </a:r>
            <a:r>
              <a:rPr lang="en-US" sz="2400" dirty="0">
                <a:latin typeface="+mn-lt"/>
              </a:rPr>
              <a:t>(</a:t>
            </a:r>
            <a:r>
              <a:rPr lang="en-US" sz="2400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 price[], </a:t>
            </a:r>
            <a:r>
              <a:rPr lang="en-US" sz="2400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len</a:t>
            </a:r>
            <a:r>
              <a:rPr lang="en-US" sz="2400" dirty="0">
                <a:latin typeface="+mn-lt"/>
              </a:rPr>
              <a:t>)</a:t>
            </a:r>
          </a:p>
          <a:p>
            <a:r>
              <a:rPr lang="en-US" sz="2400" dirty="0">
                <a:latin typeface="+mn-lt"/>
              </a:rPr>
              <a:t>{</a:t>
            </a:r>
          </a:p>
          <a:p>
            <a:r>
              <a:rPr lang="en-US" sz="2400" dirty="0">
                <a:latin typeface="+mn-lt"/>
              </a:rPr>
              <a:t>    </a:t>
            </a:r>
            <a:r>
              <a:rPr lang="en-US" sz="2400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val</a:t>
            </a:r>
            <a:r>
              <a:rPr lang="en-US" sz="2400" dirty="0">
                <a:latin typeface="+mn-lt"/>
              </a:rPr>
              <a:t>[len+1];</a:t>
            </a:r>
          </a:p>
          <a:p>
            <a:r>
              <a:rPr lang="en-US" sz="2400" dirty="0">
                <a:latin typeface="+mn-lt"/>
              </a:rPr>
              <a:t>    </a:t>
            </a:r>
            <a:r>
              <a:rPr lang="en-US" sz="2400" dirty="0" err="1">
                <a:latin typeface="+mn-lt"/>
              </a:rPr>
              <a:t>val</a:t>
            </a:r>
            <a:r>
              <a:rPr lang="en-US" sz="2400" dirty="0">
                <a:latin typeface="+mn-lt"/>
              </a:rPr>
              <a:t>[0]=0;</a:t>
            </a:r>
          </a:p>
          <a:p>
            <a:r>
              <a:rPr lang="en-US" sz="2400" dirty="0">
                <a:latin typeface="+mn-lt"/>
              </a:rPr>
              <a:t>    </a:t>
            </a:r>
            <a:r>
              <a:rPr lang="en-US" sz="2400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i,j</a:t>
            </a:r>
            <a:r>
              <a:rPr lang="en-US" sz="2400" dirty="0" smtClean="0">
                <a:latin typeface="+mn-lt"/>
              </a:rPr>
              <a:t>;</a:t>
            </a:r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    for (</a:t>
            </a:r>
            <a:r>
              <a:rPr lang="en-US" sz="2400" dirty="0" err="1">
                <a:latin typeface="+mn-lt"/>
              </a:rPr>
              <a:t>i</a:t>
            </a:r>
            <a:r>
              <a:rPr lang="en-US" sz="2400" dirty="0">
                <a:latin typeface="+mn-lt"/>
              </a:rPr>
              <a:t> = 1; </a:t>
            </a:r>
            <a:r>
              <a:rPr lang="en-US" sz="2400" dirty="0" err="1">
                <a:latin typeface="+mn-lt"/>
              </a:rPr>
              <a:t>i</a:t>
            </a:r>
            <a:r>
              <a:rPr lang="en-US" sz="2400" dirty="0">
                <a:latin typeface="+mn-lt"/>
              </a:rPr>
              <a:t>&lt;=</a:t>
            </a:r>
            <a:r>
              <a:rPr lang="en-US" sz="2400" dirty="0" err="1">
                <a:latin typeface="+mn-lt"/>
              </a:rPr>
              <a:t>len</a:t>
            </a:r>
            <a:r>
              <a:rPr lang="en-US" sz="2400" dirty="0">
                <a:latin typeface="+mn-lt"/>
              </a:rPr>
              <a:t>; </a:t>
            </a:r>
            <a:r>
              <a:rPr lang="en-US" sz="2400" dirty="0" err="1">
                <a:latin typeface="+mn-lt"/>
              </a:rPr>
              <a:t>i</a:t>
            </a:r>
            <a:r>
              <a:rPr lang="en-US" sz="2400" dirty="0">
                <a:latin typeface="+mn-lt"/>
              </a:rPr>
              <a:t>++)</a:t>
            </a:r>
          </a:p>
          <a:p>
            <a:r>
              <a:rPr lang="en-US" sz="2400" dirty="0">
                <a:latin typeface="+mn-lt"/>
              </a:rPr>
              <a:t>    {</a:t>
            </a:r>
          </a:p>
          <a:p>
            <a:r>
              <a:rPr lang="en-US" sz="2400" dirty="0">
                <a:latin typeface="+mn-lt"/>
              </a:rPr>
              <a:t>        </a:t>
            </a:r>
            <a:r>
              <a:rPr lang="en-US" sz="2400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max_val</a:t>
            </a:r>
            <a:r>
              <a:rPr lang="en-US" sz="2400" dirty="0">
                <a:latin typeface="+mn-lt"/>
              </a:rPr>
              <a:t> = INT_MIN;</a:t>
            </a:r>
          </a:p>
          <a:p>
            <a:r>
              <a:rPr lang="en-US" sz="2400" dirty="0">
                <a:latin typeface="+mn-lt"/>
              </a:rPr>
              <a:t>        for (j = 0; j &lt; </a:t>
            </a:r>
            <a:r>
              <a:rPr lang="en-US" sz="2400" dirty="0" err="1">
                <a:latin typeface="+mn-lt"/>
              </a:rPr>
              <a:t>i</a:t>
            </a:r>
            <a:r>
              <a:rPr lang="en-US" sz="2400" dirty="0">
                <a:latin typeface="+mn-lt"/>
              </a:rPr>
              <a:t>; </a:t>
            </a:r>
            <a:r>
              <a:rPr lang="en-US" sz="2400" dirty="0" err="1">
                <a:latin typeface="+mn-lt"/>
              </a:rPr>
              <a:t>j++</a:t>
            </a:r>
            <a:r>
              <a:rPr lang="en-US" sz="2400" dirty="0">
                <a:latin typeface="+mn-lt"/>
              </a:rPr>
              <a:t>)</a:t>
            </a:r>
          </a:p>
          <a:p>
            <a:r>
              <a:rPr lang="en-US" sz="2400" dirty="0">
                <a:latin typeface="+mn-lt"/>
              </a:rPr>
              <a:t>            </a:t>
            </a:r>
            <a:r>
              <a:rPr lang="en-US" sz="2400" b="1" dirty="0" err="1">
                <a:latin typeface="+mn-lt"/>
              </a:rPr>
              <a:t>max_val</a:t>
            </a:r>
            <a:r>
              <a:rPr lang="en-US" sz="2400" b="1" dirty="0">
                <a:latin typeface="+mn-lt"/>
              </a:rPr>
              <a:t> = max(</a:t>
            </a:r>
            <a:r>
              <a:rPr lang="en-US" sz="2400" b="1" dirty="0" err="1">
                <a:latin typeface="+mn-lt"/>
              </a:rPr>
              <a:t>max_val</a:t>
            </a:r>
            <a:r>
              <a:rPr lang="en-US" sz="2400" b="1" dirty="0">
                <a:latin typeface="+mn-lt"/>
              </a:rPr>
              <a:t>, price[j] + </a:t>
            </a:r>
            <a:r>
              <a:rPr lang="en-US" sz="2400" b="1" dirty="0" err="1">
                <a:latin typeface="+mn-lt"/>
              </a:rPr>
              <a:t>val</a:t>
            </a:r>
            <a:r>
              <a:rPr lang="en-US" sz="2400" b="1" dirty="0">
                <a:latin typeface="+mn-lt"/>
              </a:rPr>
              <a:t>[i-j-1]);</a:t>
            </a:r>
          </a:p>
          <a:p>
            <a:r>
              <a:rPr lang="en-US" sz="2400" dirty="0">
                <a:latin typeface="+mn-lt"/>
              </a:rPr>
              <a:t>        </a:t>
            </a:r>
            <a:r>
              <a:rPr lang="en-US" sz="2400" dirty="0" err="1">
                <a:latin typeface="+mn-lt"/>
              </a:rPr>
              <a:t>val</a:t>
            </a:r>
            <a:r>
              <a:rPr lang="en-US" sz="2400" dirty="0">
                <a:latin typeface="+mn-lt"/>
              </a:rPr>
              <a:t>[</a:t>
            </a:r>
            <a:r>
              <a:rPr lang="en-US" sz="2400" dirty="0" err="1">
                <a:latin typeface="+mn-lt"/>
              </a:rPr>
              <a:t>i</a:t>
            </a:r>
            <a:r>
              <a:rPr lang="en-US" sz="2400" dirty="0">
                <a:latin typeface="+mn-lt"/>
              </a:rPr>
              <a:t>] = </a:t>
            </a:r>
            <a:r>
              <a:rPr lang="en-US" sz="2400" dirty="0" err="1">
                <a:latin typeface="+mn-lt"/>
              </a:rPr>
              <a:t>max_val</a:t>
            </a:r>
            <a:r>
              <a:rPr lang="en-US" sz="2400" dirty="0">
                <a:latin typeface="+mn-lt"/>
              </a:rPr>
              <a:t>;</a:t>
            </a:r>
          </a:p>
          <a:p>
            <a:r>
              <a:rPr lang="en-US" sz="2400" dirty="0">
                <a:latin typeface="+mn-lt"/>
              </a:rPr>
              <a:t>    }</a:t>
            </a:r>
          </a:p>
          <a:p>
            <a:r>
              <a:rPr lang="en-US" sz="2400" dirty="0">
                <a:latin typeface="+mn-lt"/>
              </a:rPr>
              <a:t>    return </a:t>
            </a:r>
            <a:r>
              <a:rPr lang="en-US" sz="2400" dirty="0" err="1">
                <a:latin typeface="+mn-lt"/>
              </a:rPr>
              <a:t>val</a:t>
            </a:r>
            <a:r>
              <a:rPr lang="en-US" sz="2400" dirty="0">
                <a:latin typeface="+mn-lt"/>
              </a:rPr>
              <a:t>[</a:t>
            </a:r>
            <a:r>
              <a:rPr lang="en-US" sz="2400" dirty="0" err="1">
                <a:latin typeface="+mn-lt"/>
              </a:rPr>
              <a:t>len</a:t>
            </a:r>
            <a:r>
              <a:rPr lang="en-US" sz="2400" dirty="0">
                <a:latin typeface="+mn-lt"/>
              </a:rPr>
              <a:t>];</a:t>
            </a:r>
          </a:p>
          <a:p>
            <a:r>
              <a:rPr lang="en-US" sz="2400" dirty="0">
                <a:latin typeface="+mn-lt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556647" y="2438400"/>
            <a:ext cx="32063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C00000"/>
                </a:solidFill>
                <a:latin typeface="+mn-lt"/>
              </a:rPr>
              <a:t>Time Complexity: O(n^2)</a:t>
            </a:r>
          </a:p>
          <a:p>
            <a:pPr algn="just"/>
            <a:endParaRPr lang="en-US" dirty="0">
              <a:solidFill>
                <a:srgbClr val="C00000"/>
              </a:solidFill>
              <a:latin typeface="+mn-lt"/>
            </a:endParaRPr>
          </a:p>
          <a:p>
            <a:pPr algn="just"/>
            <a:r>
              <a:rPr lang="en-US" dirty="0">
                <a:solidFill>
                  <a:srgbClr val="C00000"/>
                </a:solidFill>
                <a:latin typeface="+mn-lt"/>
              </a:rPr>
              <a:t>This time complexity is till better than the worse time complexity of the brute force approach.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DBA0F6D-8A96-4651-916D-0ADD6FCD144D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7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/>
          <a:lstStyle/>
          <a:p>
            <a:r>
              <a:rPr lang="en-US" dirty="0"/>
              <a:t>Chapter 15 (15.1 and 15.3) (</a:t>
            </a:r>
            <a:r>
              <a:rPr lang="en-US" dirty="0" err="1"/>
              <a:t>Cormen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http://www.shafaetsplanet.com/?</a:t>
            </a:r>
            <a:r>
              <a:rPr lang="en-US" dirty="0" smtClean="0">
                <a:hlinkClick r:id="rId2"/>
              </a:rPr>
              <a:t>p=3638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www.javatpoint.com/0-1-knapsack-problem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https://www.geeksforgeeks.org/0-1-knapsack-problem-dp-10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6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924800" cy="17526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4800" b="1" dirty="0" smtClean="0">
                <a:solidFill>
                  <a:srgbClr val="0070C0"/>
                </a:solidFill>
              </a:rPr>
              <a:t>Lab Test: </a:t>
            </a:r>
            <a:r>
              <a:rPr lang="en-US" altLang="en-US" sz="2800" b="1" dirty="0" smtClean="0">
                <a:solidFill>
                  <a:schemeClr val="accent3">
                    <a:lumMod val="75000"/>
                  </a:schemeClr>
                </a:solidFill>
              </a:rPr>
              <a:t>Up to Lab-7 (Greedy)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 smtClean="0">
                <a:solidFill>
                  <a:schemeClr val="accent3">
                    <a:lumMod val="75000"/>
                  </a:schemeClr>
                </a:solidFill>
              </a:rPr>
              <a:t>Section B2: 27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 smtClean="0">
                <a:solidFill>
                  <a:schemeClr val="accent3">
                    <a:lumMod val="75000"/>
                  </a:schemeClr>
                </a:solidFill>
              </a:rPr>
              <a:t>Section B1: 29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 smtClean="0">
                <a:solidFill>
                  <a:schemeClr val="accent3">
                    <a:lumMod val="75000"/>
                  </a:schemeClr>
                </a:solidFill>
              </a:rPr>
              <a:t>Section A2: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altLang="en-US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1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442CBDB-4699-4E2B-80AF-540B1987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63" y="1371600"/>
            <a:ext cx="4829696" cy="234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4C8A73A-14F4-43C6-8E31-9819981E0325}"/>
              </a:ext>
            </a:extLst>
          </p:cNvPr>
          <p:cNvSpPr txBox="1"/>
          <p:nvPr/>
        </p:nvSpPr>
        <p:spPr bwMode="auto">
          <a:xfrm>
            <a:off x="2086235" y="4171952"/>
            <a:ext cx="5343525" cy="110799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Thanks to All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9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u="sng" dirty="0" smtClean="0"/>
              <a:t>Knapsack 0-1 Example</a:t>
            </a:r>
            <a:endParaRPr lang="en-US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55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</a:rPr>
              <a:t>4: (5,6)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67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0699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=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 =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w-w</a:t>
            </a:r>
            <a:r>
              <a:rPr lang="en-US" altLang="tr-T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24200" y="2133600"/>
            <a:ext cx="1066800" cy="2286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7620000" y="3048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81601" y="723689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Weights</a:t>
            </a:r>
            <a:r>
              <a:rPr lang="en-US" sz="1400" dirty="0"/>
              <a:t>: {2, 3, 4, 5}</a:t>
            </a:r>
          </a:p>
          <a:p>
            <a:r>
              <a:rPr lang="en-US" sz="1400" b="1" dirty="0"/>
              <a:t>Profits:   </a:t>
            </a:r>
            <a:r>
              <a:rPr lang="en-US" sz="1400" dirty="0"/>
              <a:t>{3, 4, 5, 6}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9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6582</TotalTime>
  <Words>8626</Words>
  <Application>Microsoft Office PowerPoint</Application>
  <PresentationFormat>On-screen Show (4:3)</PresentationFormat>
  <Paragraphs>4317</Paragraphs>
  <Slides>86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8" baseType="lpstr">
      <vt:lpstr>Oriel</vt:lpstr>
      <vt:lpstr>Equation</vt:lpstr>
      <vt:lpstr>PowerPoint Presentation</vt:lpstr>
      <vt:lpstr>Task-10 </vt:lpstr>
      <vt:lpstr>PowerPoint Presentation</vt:lpstr>
      <vt:lpstr>Knapsack 0-1 Problem –  Recursive Formula</vt:lpstr>
      <vt:lpstr>Knapsack 0-1 Problem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Example</vt:lpstr>
      <vt:lpstr>Knapsack 0-1 Algorithm</vt:lpstr>
      <vt:lpstr>Knapsack 0-1 Algorithm Finding the Items</vt:lpstr>
      <vt:lpstr>Knapsack 0-1 Algorithm Finding the Items</vt:lpstr>
      <vt:lpstr>Knapsack 0-1 Algorithm Finding the Items</vt:lpstr>
      <vt:lpstr>Knapsack 0-1 Algorithm Finding the Items</vt:lpstr>
      <vt:lpstr>Knapsack 0-1 Algorithm Finding the Items</vt:lpstr>
      <vt:lpstr>Knapsack 0-1 Algorithm Finding the Items</vt:lpstr>
      <vt:lpstr>How to find the items that are in the sack?</vt:lpstr>
      <vt:lpstr>Knapsack 0-1 Problem – Run Time</vt:lpstr>
      <vt:lpstr>Knapsack simulation</vt:lpstr>
      <vt:lpstr>Knapsack simulation</vt:lpstr>
      <vt:lpstr>Knapsack simulation</vt:lpstr>
      <vt:lpstr>Knapsack simulation</vt:lpstr>
      <vt:lpstr>Knapsack simulation</vt:lpstr>
      <vt:lpstr>Knapsack simulation</vt:lpstr>
      <vt:lpstr>Knapsack simulation</vt:lpstr>
      <vt:lpstr>Knapsack simulation</vt:lpstr>
      <vt:lpstr>Knapsack simulation</vt:lpstr>
      <vt:lpstr>Knapsack simulation</vt:lpstr>
      <vt:lpstr>Knapsack simulation</vt:lpstr>
      <vt:lpstr>Knapsack simulation</vt:lpstr>
      <vt:lpstr>Knapsack simulation</vt:lpstr>
      <vt:lpstr>Knapsack simulation</vt:lpstr>
      <vt:lpstr>Knapsack simulation</vt:lpstr>
      <vt:lpstr>Knapsack simulation</vt:lpstr>
      <vt:lpstr>Knapsack simulation</vt:lpstr>
      <vt:lpstr>Knapsack simulation</vt:lpstr>
      <vt:lpstr>Knapsack simulation</vt:lpstr>
      <vt:lpstr>Knapsack simulation</vt:lpstr>
      <vt:lpstr>Knapsack simulation</vt:lpstr>
      <vt:lpstr>Knapsack simulation</vt:lpstr>
      <vt:lpstr>Knapsack simulation</vt:lpstr>
      <vt:lpstr>Knapsack simulation</vt:lpstr>
      <vt:lpstr>Knapsack simulation</vt:lpstr>
      <vt:lpstr>Knapsack simulation</vt:lpstr>
      <vt:lpstr>Knapsack  space optimized simulation</vt:lpstr>
      <vt:lpstr>Unbounded Knapsack  (Repetition of items allowed)</vt:lpstr>
      <vt:lpstr>Knapsack Unbounded</vt:lpstr>
      <vt:lpstr>Knapsack Unbounded</vt:lpstr>
      <vt:lpstr>Knapsack simulation - Unbounded</vt:lpstr>
      <vt:lpstr>Knapsack simulation - Unbounded</vt:lpstr>
      <vt:lpstr>Knapsack simulation - Unbounded</vt:lpstr>
      <vt:lpstr>Knapsack simulation - Unbounded</vt:lpstr>
      <vt:lpstr>PowerPoint Presentation</vt:lpstr>
      <vt:lpstr>Coin Changing Problem</vt:lpstr>
      <vt:lpstr>What is the solution?</vt:lpstr>
      <vt:lpstr>PowerPoint Presentation</vt:lpstr>
      <vt:lpstr>PowerPoint Presentation</vt:lpstr>
      <vt:lpstr>Rod cutting problem</vt:lpstr>
      <vt:lpstr>Example</vt:lpstr>
      <vt:lpstr>Example cont..</vt:lpstr>
      <vt:lpstr>Brute Force approach</vt:lpstr>
      <vt:lpstr>PowerPoint Presentation</vt:lpstr>
      <vt:lpstr>PowerPoint Presentation</vt:lpstr>
      <vt:lpstr>DP solution- 1 inch rod</vt:lpstr>
      <vt:lpstr>DP solution- 2 inch rod</vt:lpstr>
      <vt:lpstr>DP solution- 3 inch rod</vt:lpstr>
      <vt:lpstr>DP solution- 4 inch rod</vt:lpstr>
      <vt:lpstr>DP solution- 5 inch rod</vt:lpstr>
      <vt:lpstr>DP solution- 6 to10 inch rod</vt:lpstr>
      <vt:lpstr>PowerPoint Presentation</vt:lpstr>
      <vt:lpstr>Reference</vt:lpstr>
      <vt:lpstr>PowerPoint Presentation</vt:lpstr>
      <vt:lpstr>PowerPoint Presentation</vt:lpstr>
    </vt:vector>
  </TitlesOfParts>
  <Company>fahadahmed@uap-bd.edu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Lab </dc:title>
  <dc:creator/>
  <dc:description/>
  <cp:lastModifiedBy>Fahad Ahmed</cp:lastModifiedBy>
  <cp:revision>271</cp:revision>
  <dcterms:created xsi:type="dcterms:W3CDTF">2017-10-07T11:09:41Z</dcterms:created>
  <dcterms:modified xsi:type="dcterms:W3CDTF">2022-03-22T02:10:25Z</dcterms:modified>
  <cp:category>DP</cp:category>
</cp:coreProperties>
</file>