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9"/>
  </p:notesMasterIdLst>
  <p:sldIdLst>
    <p:sldId id="334" r:id="rId2"/>
    <p:sldId id="489" r:id="rId3"/>
    <p:sldId id="563" r:id="rId4"/>
    <p:sldId id="564" r:id="rId5"/>
    <p:sldId id="565" r:id="rId6"/>
    <p:sldId id="566" r:id="rId7"/>
    <p:sldId id="567" r:id="rId8"/>
    <p:sldId id="568" r:id="rId9"/>
    <p:sldId id="572" r:id="rId10"/>
    <p:sldId id="573" r:id="rId11"/>
    <p:sldId id="575" r:id="rId12"/>
    <p:sldId id="576" r:id="rId13"/>
    <p:sldId id="577" r:id="rId14"/>
    <p:sldId id="578" r:id="rId15"/>
    <p:sldId id="579" r:id="rId16"/>
    <p:sldId id="580" r:id="rId17"/>
    <p:sldId id="581" r:id="rId18"/>
    <p:sldId id="582" r:id="rId19"/>
    <p:sldId id="583" r:id="rId20"/>
    <p:sldId id="584" r:id="rId21"/>
    <p:sldId id="585" r:id="rId22"/>
    <p:sldId id="586" r:id="rId23"/>
    <p:sldId id="587" r:id="rId24"/>
    <p:sldId id="588" r:id="rId25"/>
    <p:sldId id="589" r:id="rId26"/>
    <p:sldId id="590" r:id="rId27"/>
    <p:sldId id="591" r:id="rId28"/>
    <p:sldId id="592" r:id="rId29"/>
    <p:sldId id="593" r:id="rId30"/>
    <p:sldId id="594" r:id="rId31"/>
    <p:sldId id="595" r:id="rId32"/>
    <p:sldId id="596" r:id="rId33"/>
    <p:sldId id="597" r:id="rId34"/>
    <p:sldId id="613" r:id="rId35"/>
    <p:sldId id="612" r:id="rId36"/>
    <p:sldId id="562" r:id="rId37"/>
    <p:sldId id="386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24" autoAdjust="0"/>
    <p:restoredTop sz="95110" autoAdjust="0"/>
  </p:normalViewPr>
  <p:slideViewPr>
    <p:cSldViewPr>
      <p:cViewPr varScale="1">
        <p:scale>
          <a:sx n="69" d="100"/>
          <a:sy n="69" d="100"/>
        </p:scale>
        <p:origin x="169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1C0A4-1E02-48A3-9D95-E732BF6A39CA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B6AE2-6659-444F-8CCB-1FDACD1250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65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BF7DC0A-6FD6-4C92-8D54-26FA1DEC835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7388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4988"/>
            <a:ext cx="503237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04179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C886BD-962E-41B4-8B7B-7E17889D986C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35092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BBDE427-4749-4213-9788-EA277530E8A9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65725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C69558F-95B2-4373-B51E-516D22230835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09630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74C0181-A506-429F-9799-4036FE4D1396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44030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CDD5D8C-5D20-4564-9007-8D4AFBFA3C79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03330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9CC3CD52-96F3-47C1-A040-6561F75F7426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0847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750DC93-6FE4-4984-87F3-D9C0B845EA96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527232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8E5E97C-ADCC-45BC-82D9-BF6AB8037B49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71980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B0325B4-DC1B-4649-BCFF-33D7C154F21E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841407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2D03C81-5A48-43B9-911B-30EB2AC5C2C9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89696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BF7DC0A-6FD6-4C92-8D54-26FA1DEC8352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7388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4988"/>
            <a:ext cx="503237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127331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612E67E3-252E-4931-889A-C923B6A94FC8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825908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E2D9AC7-37CE-4CF3-9D1A-1648C24AE724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142353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DCCF1EF-BAE1-43C6-89BB-C8C758ADAAB7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852547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077CC99-ECC2-470D-A668-1F5591A9E5FE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789736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1C18B9A-325B-4E80-90CA-24C8FA8E8349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62464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4589E36-90CC-41F1-AD43-5E5E6D1A12F9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73353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52FA77E-93EA-4321-A259-FCCABFCEC56E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42592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E972F41-15D6-410F-85FE-BC1EF8B484A0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72997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466A575-9B21-42E0-9094-A17219AB10CC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34705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99BAEA1D-68CB-4D6D-9EA0-03CC0D6DD17F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09693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3E176BA9-B11E-489F-8A6E-20059EED3096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38603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356BAE5-E398-4CE1-9704-BC35F263B458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00001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FB3F460-F058-480E-BB8B-849CADCFCD26}" type="datetime2">
              <a:rPr lang="en-US" smtClean="0"/>
              <a:t>Monday, March 28, 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43FE-B21B-4E2C-9665-8A44A80BE817}" type="datetime2">
              <a:rPr lang="en-US" smtClean="0"/>
              <a:t>Monday, March 28,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50D4-CA2C-4C9F-86B7-84E720741522}" type="datetime2">
              <a:rPr lang="en-US" smtClean="0"/>
              <a:t>Monday, March 28,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BB9264C-4B9A-4425-AB79-8F40C2C9F17F}" type="datetime2">
              <a:rPr lang="en-US" smtClean="0"/>
              <a:t>Monday, March 28, 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FA2B62F-7172-4B78-9EE9-17DC2008F2B7}" type="datetime2">
              <a:rPr lang="en-US" smtClean="0"/>
              <a:t>Monday, March 28,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34E0-475C-4C53-AA02-BBCE433BE74F}" type="datetime2">
              <a:rPr lang="en-US" smtClean="0"/>
              <a:t>Monday, March 28,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0686-806C-4CCD-8A32-585C5628565B}" type="datetime2">
              <a:rPr lang="en-US" smtClean="0"/>
              <a:t>Monday, March 28,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221977D-5188-4A8B-97DE-8F4C67AB605E}" type="datetime2">
              <a:rPr lang="en-US" smtClean="0"/>
              <a:t>Monday, March 28, 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0203D-7888-4A90-AE06-1AF9C826748B}" type="datetime2">
              <a:rPr lang="en-US" smtClean="0"/>
              <a:t>Monday, March 28,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6F73B59-892B-4973-9641-EE9B48D1DA81}" type="datetime2">
              <a:rPr lang="en-US" smtClean="0"/>
              <a:t>Monday, March 28, 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A1ADEFF-5581-494C-B8EE-7CA617E6EC26}" type="datetime2">
              <a:rPr lang="en-US" smtClean="0"/>
              <a:t>Monday, March 28, 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rgbClr val="FF0000"/>
                </a:solidFill>
              </a:defRPr>
            </a:lvl1pPr>
          </a:lstStyle>
          <a:p>
            <a:pPr algn="l"/>
            <a:fld id="{758C44B8-5557-48CA-A360-E2EBC027B558}" type="datetime2">
              <a:rPr lang="en-US" smtClean="0"/>
              <a:t>Monday, March 28, 2022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dynamic-programming-set-31-optimal-strategy-for-a-game/" TargetMode="External"/><Relationship Id="rId13" Type="http://schemas.openxmlformats.org/officeDocument/2006/relationships/hyperlink" Target="https://www.geeksforgeeks.org/dynamic-programming-set-32-word-break-problem/" TargetMode="External"/><Relationship Id="rId3" Type="http://schemas.openxmlformats.org/officeDocument/2006/relationships/hyperlink" Target="https://www.geeksforgeeks.org/dynamic-programming-set-5-edit-distance/" TargetMode="External"/><Relationship Id="rId7" Type="http://schemas.openxmlformats.org/officeDocument/2006/relationships/hyperlink" Target="https://www.geeksforgeeks.org/dynamic-programming-subset-sum-problem/" TargetMode="External"/><Relationship Id="rId12" Type="http://schemas.openxmlformats.org/officeDocument/2006/relationships/hyperlink" Target="https://www.geeksforgeeks.org/dynamic-programming-set-18-partition-problem/" TargetMode="External"/><Relationship Id="rId17" Type="http://schemas.openxmlformats.org/officeDocument/2006/relationships/hyperlink" Target="https://www.geeksforgeeks.org/dynamic-programming-set-11-egg-dropping-puzzle/" TargetMode="External"/><Relationship Id="rId2" Type="http://schemas.openxmlformats.org/officeDocument/2006/relationships/hyperlink" Target="https://www.geeksforgeeks.org/dynamic-programming-set-3-longest-increasing-subsequence/" TargetMode="External"/><Relationship Id="rId16" Type="http://schemas.openxmlformats.org/officeDocument/2006/relationships/hyperlink" Target="https://www.geeksforgeeks.org/dynamic-programming-set-21-box-stacking-proble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find-the-longest-path-in-a-matrix-with-given-constraints/" TargetMode="External"/><Relationship Id="rId11" Type="http://schemas.openxmlformats.org/officeDocument/2006/relationships/hyperlink" Target="https://www.geeksforgeeks.org/dynamic-programming-set-8-matrix-chain-multiplication/" TargetMode="External"/><Relationship Id="rId5" Type="http://schemas.openxmlformats.org/officeDocument/2006/relationships/hyperlink" Target="https://www.geeksforgeeks.org/count-number-of-ways-to-cover-a-distance/" TargetMode="External"/><Relationship Id="rId15" Type="http://schemas.openxmlformats.org/officeDocument/2006/relationships/hyperlink" Target="https://www.geeksforgeeks.org/dice-throw-problem/" TargetMode="External"/><Relationship Id="rId10" Type="http://schemas.openxmlformats.org/officeDocument/2006/relationships/hyperlink" Target="https://www.geeksforgeeks.org/shortest-common-supersequence/" TargetMode="External"/><Relationship Id="rId4" Type="http://schemas.openxmlformats.org/officeDocument/2006/relationships/hyperlink" Target="https://www.geeksforgeeks.org/partition-a-set-into-two-subsets-such-that-the-difference-of-subset-sums-is-minimum/" TargetMode="External"/><Relationship Id="rId9" Type="http://schemas.openxmlformats.org/officeDocument/2006/relationships/hyperlink" Target="https://www.geeksforgeeks.org/dynamic-programming-set-37-boolean-parenthesization-problem/" TargetMode="External"/><Relationship Id="rId14" Type="http://schemas.openxmlformats.org/officeDocument/2006/relationships/hyperlink" Target="https://www.geeksforgeeks.org/dynamic-programming-set-36-cut-a-rope-to-maximize-product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ubtitle 2">
            <a:extLst>
              <a:ext uri="{FF2B5EF4-FFF2-40B4-BE49-F238E27FC236}">
                <a16:creationId xmlns:a16="http://schemas.microsoft.com/office/drawing/2014/main" id="{B9994641-FDD5-4191-A4CE-DF07C7915E89}"/>
              </a:ext>
            </a:extLst>
          </p:cNvPr>
          <p:cNvSpPr txBox="1">
            <a:spLocks/>
          </p:cNvSpPr>
          <p:nvPr/>
        </p:nvSpPr>
        <p:spPr>
          <a:xfrm>
            <a:off x="1400175" y="5380291"/>
            <a:ext cx="6343649" cy="12287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Fahad Ahmed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Lecturer, Dept. of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E-mail: fahadahmed@uap-bd.edu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DF5A0B-3F2C-4188-9624-856948B63B3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rgbClr val="91E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6846E3-5EC8-4890-9987-7F42A01985C6}"/>
              </a:ext>
            </a:extLst>
          </p:cNvPr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91E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58482" y="2190498"/>
            <a:ext cx="53126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rgbClr val="0070C0"/>
                </a:solidFill>
                <a:latin typeface="Lucida Calligraphy" panose="03010101010101010101" pitchFamily="66" charset="0"/>
                <a:ea typeface="+mj-ea"/>
                <a:cs typeface="+mj-cs"/>
              </a:rPr>
              <a:t>CSE- </a:t>
            </a:r>
            <a:r>
              <a:rPr lang="en-US" sz="6000" dirty="0" smtClean="0">
                <a:solidFill>
                  <a:srgbClr val="0070C0"/>
                </a:solidFill>
                <a:latin typeface="Lucida Calligraphy" panose="03010101010101010101" pitchFamily="66" charset="0"/>
                <a:ea typeface="+mj-ea"/>
                <a:cs typeface="+mj-cs"/>
              </a:rPr>
              <a:t>208</a:t>
            </a:r>
          </a:p>
          <a:p>
            <a:pPr algn="ctr"/>
            <a:r>
              <a:rPr lang="en-US" sz="4800" dirty="0" smtClean="0">
                <a:solidFill>
                  <a:srgbClr val="00B0F0"/>
                </a:solidFill>
                <a:latin typeface="Lucida Calligraphy" panose="03010101010101010101" pitchFamily="66" charset="0"/>
                <a:ea typeface="+mj-ea"/>
                <a:cs typeface="+mj-cs"/>
              </a:rPr>
              <a:t>Algorithms Lab</a:t>
            </a:r>
            <a:endParaRPr lang="en-US" sz="4800" dirty="0">
              <a:solidFill>
                <a:srgbClr val="00B0F0"/>
              </a:solidFill>
              <a:latin typeface="Lucida Calligraphy" panose="03010101010101010101" pitchFamily="66" charset="0"/>
              <a:ea typeface="+mj-ea"/>
              <a:cs typeface="+mj-cs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971079" y="3975689"/>
            <a:ext cx="4943475" cy="1112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685715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b="1" dirty="0" smtClean="0">
                <a:solidFill>
                  <a:srgbClr val="C00000"/>
                </a:solidFill>
              </a:rPr>
              <a:t>Lab</a:t>
            </a:r>
            <a:r>
              <a:rPr lang="en-US" sz="4000" b="1" dirty="0" smtClean="0">
                <a:solidFill>
                  <a:srgbClr val="C00000"/>
                </a:solidFill>
              </a:rPr>
              <a:t>: 11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Dynamic </a:t>
            </a:r>
            <a:r>
              <a:rPr lang="en-US" sz="3600" dirty="0" smtClean="0">
                <a:solidFill>
                  <a:schemeClr val="tx1"/>
                </a:solidFill>
              </a:rPr>
              <a:t>Programming: LCS</a:t>
            </a:r>
            <a:endParaRPr lang="en-US" altLang="en-US" sz="36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295" y="328486"/>
            <a:ext cx="1841042" cy="178581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9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7848600" cy="1143000"/>
          </a:xfrm>
        </p:spPr>
        <p:txBody>
          <a:bodyPr/>
          <a:lstStyle/>
          <a:p>
            <a:r>
              <a:rPr lang="en-US" altLang="en-US" smtClean="0"/>
              <a:t>Recursive algorithm for LCS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905000"/>
            <a:ext cx="8511822" cy="33528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0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DP Algorithm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smtClean="0"/>
              <a:t>Key: find out the correct order to solve the sub-problems</a:t>
            </a:r>
          </a:p>
          <a:p>
            <a:r>
              <a:rPr lang="en-US" altLang="en-US" sz="2400" smtClean="0"/>
              <a:t>Total number of sub-problems:</a:t>
            </a:r>
            <a:r>
              <a:rPr lang="en-US" altLang="en-US" sz="2400" i="1" smtClean="0"/>
              <a:t> m * n</a:t>
            </a:r>
          </a:p>
          <a:p>
            <a:pPr lvl="1"/>
            <a:endParaRPr lang="en-US" altLang="en-US" sz="2000" smtClean="0"/>
          </a:p>
          <a:p>
            <a:endParaRPr lang="en-US" altLang="en-US" sz="2400" smtClean="0"/>
          </a:p>
          <a:p>
            <a:endParaRPr lang="en-US" altLang="en-US" sz="2400" smtClean="0"/>
          </a:p>
          <a:p>
            <a:endParaRPr lang="en-US" altLang="en-US" sz="2400" smtClean="0"/>
          </a:p>
          <a:p>
            <a:endParaRPr lang="en-US" altLang="en-US" sz="2400" smtClean="0"/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734219" y="2845090"/>
            <a:ext cx="7751762" cy="952500"/>
            <a:chOff x="384" y="1167"/>
            <a:chExt cx="4883" cy="600"/>
          </a:xfrm>
        </p:grpSpPr>
        <p:sp>
          <p:nvSpPr>
            <p:cNvPr id="20532" name="Text Box 5"/>
            <p:cNvSpPr txBox="1">
              <a:spLocks noChangeArrowheads="1"/>
            </p:cNvSpPr>
            <p:nvPr/>
          </p:nvSpPr>
          <p:spPr bwMode="auto">
            <a:xfrm>
              <a:off x="384" y="1326"/>
              <a:ext cx="78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2800" i="1">
                  <a:solidFill>
                    <a:srgbClr val="008A87"/>
                  </a:solidFill>
                  <a:latin typeface="Times New Roman" panose="02020603050405020304" pitchFamily="18" charset="0"/>
                  <a:ea typeface="Arial Unicode MS" pitchFamily="34" charset="-128"/>
                </a:rPr>
                <a:t>c</a:t>
              </a:r>
              <a:r>
                <a:rPr lang="en-US" altLang="en-US" sz="2800">
                  <a:solidFill>
                    <a:srgbClr val="008A87"/>
                  </a:solidFill>
                  <a:latin typeface="Times New Roman" panose="02020603050405020304" pitchFamily="18" charset="0"/>
                  <a:ea typeface="Arial Unicode MS" pitchFamily="34" charset="-128"/>
                </a:rPr>
                <a:t>[</a:t>
              </a:r>
              <a:r>
                <a:rPr lang="en-US" altLang="en-US" sz="2800" i="1">
                  <a:solidFill>
                    <a:srgbClr val="008A87"/>
                  </a:solidFill>
                  <a:latin typeface="Times New Roman" panose="02020603050405020304" pitchFamily="18" charset="0"/>
                  <a:ea typeface="Arial Unicode MS" pitchFamily="34" charset="-128"/>
                </a:rPr>
                <a:t>i</a:t>
              </a:r>
              <a:r>
                <a:rPr lang="en-US" altLang="en-US" sz="2800">
                  <a:solidFill>
                    <a:srgbClr val="008A87"/>
                  </a:solidFill>
                  <a:latin typeface="Times New Roman" panose="02020603050405020304" pitchFamily="18" charset="0"/>
                  <a:ea typeface="Arial Unicode MS" pitchFamily="34" charset="-128"/>
                </a:rPr>
                <a:t>, </a:t>
              </a:r>
              <a:r>
                <a:rPr lang="en-US" altLang="en-US" sz="2800" i="1">
                  <a:solidFill>
                    <a:srgbClr val="008A87"/>
                  </a:solidFill>
                  <a:latin typeface="Times New Roman" panose="02020603050405020304" pitchFamily="18" charset="0"/>
                  <a:ea typeface="Arial Unicode MS" pitchFamily="34" charset="-128"/>
                </a:rPr>
                <a:t>j</a:t>
              </a:r>
              <a:r>
                <a:rPr lang="en-US" altLang="en-US" sz="2800">
                  <a:solidFill>
                    <a:srgbClr val="008A87"/>
                  </a:solidFill>
                  <a:latin typeface="Times New Roman" panose="02020603050405020304" pitchFamily="18" charset="0"/>
                  <a:ea typeface="Arial Unicode MS" pitchFamily="34" charset="-128"/>
                </a:rPr>
                <a:t>] =</a:t>
              </a:r>
            </a:p>
          </p:txBody>
        </p:sp>
        <p:sp>
          <p:nvSpPr>
            <p:cNvPr id="20533" name="Text Box 6"/>
            <p:cNvSpPr txBox="1">
              <a:spLocks noChangeArrowheads="1"/>
            </p:cNvSpPr>
            <p:nvPr/>
          </p:nvSpPr>
          <p:spPr bwMode="auto">
            <a:xfrm>
              <a:off x="1450" y="1167"/>
              <a:ext cx="3817" cy="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4114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tabLst>
                  <a:tab pos="4114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tabLst>
                  <a:tab pos="4114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tabLst>
                  <a:tab pos="4114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tabLst>
                  <a:tab pos="4114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4114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4114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4114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4114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sz="2800" i="1" dirty="0">
                  <a:solidFill>
                    <a:srgbClr val="008A87"/>
                  </a:solidFill>
                  <a:latin typeface="Times New Roman" panose="02020603050405020304" pitchFamily="18" charset="0"/>
                  <a:ea typeface="Arial Unicode MS" pitchFamily="34" charset="-128"/>
                </a:rPr>
                <a:t>c</a:t>
              </a:r>
              <a:r>
                <a:rPr lang="en-US" altLang="en-US" sz="2800" dirty="0">
                  <a:solidFill>
                    <a:srgbClr val="008A87"/>
                  </a:solidFill>
                  <a:latin typeface="Times New Roman" panose="02020603050405020304" pitchFamily="18" charset="0"/>
                  <a:ea typeface="Arial Unicode MS" pitchFamily="34" charset="-128"/>
                </a:rPr>
                <a:t>[</a:t>
              </a:r>
              <a:r>
                <a:rPr lang="en-US" altLang="en-US" sz="2800" i="1" dirty="0" err="1">
                  <a:solidFill>
                    <a:srgbClr val="008A87"/>
                  </a:solidFill>
                  <a:latin typeface="Times New Roman" panose="02020603050405020304" pitchFamily="18" charset="0"/>
                  <a:ea typeface="Arial Unicode MS" pitchFamily="34" charset="-128"/>
                </a:rPr>
                <a:t>i</a:t>
              </a:r>
              <a:r>
                <a:rPr lang="en-US" altLang="en-US" sz="2800" dirty="0">
                  <a:solidFill>
                    <a:srgbClr val="008A87"/>
                  </a:solidFill>
                  <a:latin typeface="Times New Roman" panose="02020603050405020304" pitchFamily="18" charset="0"/>
                  <a:ea typeface="Arial Unicode MS" pitchFamily="34" charset="-128"/>
                </a:rPr>
                <a:t>–1, </a:t>
              </a:r>
              <a:r>
                <a:rPr lang="en-US" altLang="en-US" sz="2800" i="1" dirty="0">
                  <a:solidFill>
                    <a:srgbClr val="008A87"/>
                  </a:solidFill>
                  <a:latin typeface="Times New Roman" panose="02020603050405020304" pitchFamily="18" charset="0"/>
                  <a:ea typeface="Arial Unicode MS" pitchFamily="34" charset="-128"/>
                </a:rPr>
                <a:t>j</a:t>
              </a:r>
              <a:r>
                <a:rPr lang="en-US" altLang="en-US" sz="2800" dirty="0">
                  <a:solidFill>
                    <a:srgbClr val="008A87"/>
                  </a:solidFill>
                  <a:latin typeface="Times New Roman" panose="02020603050405020304" pitchFamily="18" charset="0"/>
                  <a:ea typeface="Arial Unicode MS" pitchFamily="34" charset="-128"/>
                </a:rPr>
                <a:t>–1] + 1</a:t>
              </a:r>
              <a:r>
                <a:rPr lang="en-US" altLang="en-US" sz="2800" dirty="0">
                  <a:latin typeface="Times New Roman" panose="02020603050405020304" pitchFamily="18" charset="0"/>
                  <a:ea typeface="Arial Unicode MS" pitchFamily="34" charset="-128"/>
                </a:rPr>
                <a:t>	if </a:t>
              </a:r>
              <a:r>
                <a:rPr lang="en-US" altLang="en-US" sz="2800" i="1" dirty="0" smtClean="0">
                  <a:solidFill>
                    <a:srgbClr val="008A87"/>
                  </a:solidFill>
                  <a:latin typeface="Times New Roman" panose="02020603050405020304" pitchFamily="18" charset="0"/>
                  <a:ea typeface="Arial Unicode MS" pitchFamily="34" charset="-128"/>
                </a:rPr>
                <a:t>x</a:t>
              </a:r>
              <a:r>
                <a:rPr lang="en-US" altLang="en-US" sz="2800" dirty="0" smtClean="0">
                  <a:solidFill>
                    <a:srgbClr val="008A87"/>
                  </a:solidFill>
                  <a:latin typeface="Times New Roman" panose="02020603050405020304" pitchFamily="18" charset="0"/>
                  <a:ea typeface="Arial Unicode MS" pitchFamily="34" charset="-128"/>
                </a:rPr>
                <a:t>[</a:t>
              </a:r>
              <a:r>
                <a:rPr lang="en-US" altLang="en-US" sz="2800" i="1" dirty="0" err="1" smtClean="0">
                  <a:solidFill>
                    <a:srgbClr val="008A87"/>
                  </a:solidFill>
                  <a:latin typeface="Times New Roman" panose="02020603050405020304" pitchFamily="18" charset="0"/>
                  <a:ea typeface="Arial Unicode MS" pitchFamily="34" charset="-128"/>
                </a:rPr>
                <a:t>i</a:t>
              </a:r>
              <a:r>
                <a:rPr lang="en-US" altLang="en-US" sz="2800" dirty="0" smtClean="0">
                  <a:solidFill>
                    <a:srgbClr val="008A87"/>
                  </a:solidFill>
                  <a:latin typeface="Times New Roman" panose="02020603050405020304" pitchFamily="18" charset="0"/>
                  <a:ea typeface="Arial Unicode MS" pitchFamily="34" charset="-128"/>
                </a:rPr>
                <a:t>] = </a:t>
              </a:r>
              <a:r>
                <a:rPr lang="en-US" altLang="en-US" sz="2800" i="1" dirty="0" smtClean="0">
                  <a:solidFill>
                    <a:srgbClr val="008A87"/>
                  </a:solidFill>
                  <a:latin typeface="Times New Roman" panose="02020603050405020304" pitchFamily="18" charset="0"/>
                  <a:ea typeface="Arial Unicode MS" pitchFamily="34" charset="-128"/>
                </a:rPr>
                <a:t>y</a:t>
              </a:r>
              <a:r>
                <a:rPr lang="en-US" altLang="en-US" sz="2800" dirty="0" smtClean="0">
                  <a:solidFill>
                    <a:srgbClr val="008A87"/>
                  </a:solidFill>
                  <a:latin typeface="Times New Roman" panose="02020603050405020304" pitchFamily="18" charset="0"/>
                  <a:ea typeface="Arial Unicode MS" pitchFamily="34" charset="-128"/>
                </a:rPr>
                <a:t>[</a:t>
              </a:r>
              <a:r>
                <a:rPr lang="en-US" altLang="en-US" sz="2800" i="1" dirty="0" smtClean="0">
                  <a:solidFill>
                    <a:srgbClr val="008A87"/>
                  </a:solidFill>
                  <a:latin typeface="Times New Roman" panose="02020603050405020304" pitchFamily="18" charset="0"/>
                  <a:ea typeface="Arial Unicode MS" pitchFamily="34" charset="-128"/>
                </a:rPr>
                <a:t>j</a:t>
              </a:r>
              <a:r>
                <a:rPr lang="en-US" altLang="en-US" sz="2800" dirty="0" smtClean="0">
                  <a:solidFill>
                    <a:srgbClr val="008A87"/>
                  </a:solidFill>
                  <a:latin typeface="Times New Roman" panose="02020603050405020304" pitchFamily="18" charset="0"/>
                  <a:ea typeface="Arial Unicode MS" pitchFamily="34" charset="-128"/>
                </a:rPr>
                <a:t>]</a:t>
              </a:r>
              <a:r>
                <a:rPr lang="en-US" altLang="en-US" sz="2800" dirty="0" smtClean="0">
                  <a:latin typeface="Times New Roman" panose="02020603050405020304" pitchFamily="18" charset="0"/>
                  <a:ea typeface="Arial Unicode MS" pitchFamily="34" charset="-128"/>
                </a:rPr>
                <a:t>,</a:t>
              </a:r>
              <a:endParaRPr lang="en-US" altLang="en-US" sz="2800" dirty="0">
                <a:latin typeface="Times New Roman" panose="02020603050405020304" pitchFamily="18" charset="0"/>
                <a:ea typeface="Arial Unicode MS" pitchFamily="34" charset="-128"/>
              </a:endParaRPr>
            </a:p>
            <a:p>
              <a:pPr>
                <a:lnSpc>
                  <a:spcPct val="85000"/>
                </a:lnSpc>
              </a:pPr>
              <a:r>
                <a:rPr lang="en-US" altLang="en-US" sz="2800" dirty="0">
                  <a:solidFill>
                    <a:srgbClr val="008A87"/>
                  </a:solidFill>
                  <a:latin typeface="Times New Roman" panose="02020603050405020304" pitchFamily="18" charset="0"/>
                  <a:ea typeface="Arial Unicode MS" pitchFamily="34" charset="-128"/>
                </a:rPr>
                <a:t>max</a:t>
              </a:r>
              <a:r>
                <a:rPr lang="en-US" altLang="en-US" sz="3600" dirty="0">
                  <a:solidFill>
                    <a:srgbClr val="008A87"/>
                  </a:solidFill>
                  <a:latin typeface="Times New Roman" panose="02020603050405020304" pitchFamily="18" charset="0"/>
                  <a:ea typeface="Arial Unicode MS" pitchFamily="34" charset="-128"/>
                </a:rPr>
                <a:t>{</a:t>
              </a:r>
              <a:r>
                <a:rPr lang="en-US" altLang="en-US" sz="2800" i="1" dirty="0">
                  <a:solidFill>
                    <a:srgbClr val="008A87"/>
                  </a:solidFill>
                  <a:latin typeface="Times New Roman" panose="02020603050405020304" pitchFamily="18" charset="0"/>
                  <a:ea typeface="Arial Unicode MS" pitchFamily="34" charset="-128"/>
                </a:rPr>
                <a:t>c</a:t>
              </a:r>
              <a:r>
                <a:rPr lang="en-US" altLang="en-US" sz="2800" dirty="0">
                  <a:solidFill>
                    <a:srgbClr val="008A87"/>
                  </a:solidFill>
                  <a:latin typeface="Times New Roman" panose="02020603050405020304" pitchFamily="18" charset="0"/>
                  <a:ea typeface="Arial Unicode MS" pitchFamily="34" charset="-128"/>
                </a:rPr>
                <a:t>[</a:t>
              </a:r>
              <a:r>
                <a:rPr lang="en-US" altLang="en-US" sz="2800" i="1" dirty="0" err="1">
                  <a:solidFill>
                    <a:srgbClr val="008A87"/>
                  </a:solidFill>
                  <a:latin typeface="Times New Roman" panose="02020603050405020304" pitchFamily="18" charset="0"/>
                  <a:ea typeface="Arial Unicode MS" pitchFamily="34" charset="-128"/>
                </a:rPr>
                <a:t>i</a:t>
              </a:r>
              <a:r>
                <a:rPr lang="en-US" altLang="en-US" sz="2800" dirty="0">
                  <a:solidFill>
                    <a:srgbClr val="008A87"/>
                  </a:solidFill>
                  <a:latin typeface="Times New Roman" panose="02020603050405020304" pitchFamily="18" charset="0"/>
                  <a:ea typeface="Arial Unicode MS" pitchFamily="34" charset="-128"/>
                </a:rPr>
                <a:t>–1, </a:t>
              </a:r>
              <a:r>
                <a:rPr lang="en-US" altLang="en-US" sz="2800" i="1" dirty="0">
                  <a:solidFill>
                    <a:srgbClr val="008A87"/>
                  </a:solidFill>
                  <a:latin typeface="Times New Roman" panose="02020603050405020304" pitchFamily="18" charset="0"/>
                  <a:ea typeface="Arial Unicode MS" pitchFamily="34" charset="-128"/>
                </a:rPr>
                <a:t>j</a:t>
              </a:r>
              <a:r>
                <a:rPr lang="en-US" altLang="en-US" sz="2800" dirty="0">
                  <a:solidFill>
                    <a:srgbClr val="008A87"/>
                  </a:solidFill>
                  <a:latin typeface="Times New Roman" panose="02020603050405020304" pitchFamily="18" charset="0"/>
                  <a:ea typeface="Arial Unicode MS" pitchFamily="34" charset="-128"/>
                </a:rPr>
                <a:t>], </a:t>
              </a:r>
              <a:r>
                <a:rPr lang="en-US" altLang="en-US" sz="2800" i="1" dirty="0">
                  <a:solidFill>
                    <a:srgbClr val="008A87"/>
                  </a:solidFill>
                  <a:latin typeface="Times New Roman" panose="02020603050405020304" pitchFamily="18" charset="0"/>
                  <a:ea typeface="Arial Unicode MS" pitchFamily="34" charset="-128"/>
                </a:rPr>
                <a:t>c</a:t>
              </a:r>
              <a:r>
                <a:rPr lang="en-US" altLang="en-US" sz="2800" dirty="0">
                  <a:solidFill>
                    <a:srgbClr val="008A87"/>
                  </a:solidFill>
                  <a:latin typeface="Times New Roman" panose="02020603050405020304" pitchFamily="18" charset="0"/>
                  <a:ea typeface="Arial Unicode MS" pitchFamily="34" charset="-128"/>
                </a:rPr>
                <a:t>[</a:t>
              </a:r>
              <a:r>
                <a:rPr lang="en-US" altLang="en-US" sz="2800" i="1" dirty="0" err="1">
                  <a:solidFill>
                    <a:srgbClr val="008A87"/>
                  </a:solidFill>
                  <a:latin typeface="Times New Roman" panose="02020603050405020304" pitchFamily="18" charset="0"/>
                  <a:ea typeface="Arial Unicode MS" pitchFamily="34" charset="-128"/>
                </a:rPr>
                <a:t>i</a:t>
              </a:r>
              <a:r>
                <a:rPr lang="en-US" altLang="en-US" sz="2800" dirty="0">
                  <a:solidFill>
                    <a:srgbClr val="008A87"/>
                  </a:solidFill>
                  <a:latin typeface="Times New Roman" panose="02020603050405020304" pitchFamily="18" charset="0"/>
                  <a:ea typeface="Arial Unicode MS" pitchFamily="34" charset="-128"/>
                </a:rPr>
                <a:t>, </a:t>
              </a:r>
              <a:r>
                <a:rPr lang="en-US" altLang="en-US" sz="2800" i="1" dirty="0">
                  <a:solidFill>
                    <a:srgbClr val="008A87"/>
                  </a:solidFill>
                  <a:latin typeface="Times New Roman" panose="02020603050405020304" pitchFamily="18" charset="0"/>
                  <a:ea typeface="Arial Unicode MS" pitchFamily="34" charset="-128"/>
                </a:rPr>
                <a:t>j</a:t>
              </a:r>
              <a:r>
                <a:rPr lang="en-US" altLang="en-US" sz="2800" dirty="0">
                  <a:solidFill>
                    <a:srgbClr val="008A87"/>
                  </a:solidFill>
                  <a:latin typeface="Times New Roman" panose="02020603050405020304" pitchFamily="18" charset="0"/>
                  <a:ea typeface="Arial Unicode MS" pitchFamily="34" charset="-128"/>
                </a:rPr>
                <a:t>–1]</a:t>
              </a:r>
              <a:r>
                <a:rPr lang="en-US" altLang="en-US" sz="3600" dirty="0">
                  <a:solidFill>
                    <a:srgbClr val="008A87"/>
                  </a:solidFill>
                  <a:latin typeface="Times New Roman" panose="02020603050405020304" pitchFamily="18" charset="0"/>
                  <a:ea typeface="Arial Unicode MS" pitchFamily="34" charset="-128"/>
                </a:rPr>
                <a:t>}</a:t>
              </a:r>
              <a:r>
                <a:rPr lang="en-US" altLang="en-US" sz="2800" dirty="0">
                  <a:latin typeface="Times New Roman" panose="02020603050405020304" pitchFamily="18" charset="0"/>
                  <a:ea typeface="Arial Unicode MS" pitchFamily="34" charset="-128"/>
                </a:rPr>
                <a:t>	otherwise.</a:t>
              </a:r>
            </a:p>
          </p:txBody>
        </p:sp>
        <p:sp>
          <p:nvSpPr>
            <p:cNvPr id="20534" name="AutoShape 7"/>
            <p:cNvSpPr>
              <a:spLocks/>
            </p:cNvSpPr>
            <p:nvPr/>
          </p:nvSpPr>
          <p:spPr bwMode="auto">
            <a:xfrm>
              <a:off x="1296" y="1191"/>
              <a:ext cx="144" cy="576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19050">
              <a:solidFill>
                <a:srgbClr val="008A8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endParaRPr lang="en-US" altLang="en-US" sz="2800">
                <a:solidFill>
                  <a:srgbClr val="008A87"/>
                </a:solidFill>
                <a:latin typeface="Times New Roman" panose="02020603050405020304" pitchFamily="18" charset="0"/>
                <a:ea typeface="Arial Unicode MS" pitchFamily="34" charset="-128"/>
              </a:endParaRPr>
            </a:p>
          </p:txBody>
        </p:sp>
      </p:grpSp>
      <p:graphicFrame>
        <p:nvGraphicFramePr>
          <p:cNvPr id="318472" name="Group 8"/>
          <p:cNvGraphicFramePr>
            <a:graphicFrameLocks noGrp="1"/>
          </p:cNvGraphicFramePr>
          <p:nvPr/>
        </p:nvGraphicFramePr>
        <p:xfrm>
          <a:off x="3048000" y="4267200"/>
          <a:ext cx="4038600" cy="2286002"/>
        </p:xfrm>
        <a:graphic>
          <a:graphicData uri="http://schemas.openxmlformats.org/drawingml/2006/table">
            <a:tbl>
              <a:tblPr/>
              <a:tblGrid>
                <a:gridCol w="80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8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C(i, j)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523" name="Line 46"/>
          <p:cNvSpPr>
            <a:spLocks noChangeShapeType="1"/>
          </p:cNvSpPr>
          <p:nvPr/>
        </p:nvSpPr>
        <p:spPr bwMode="auto">
          <a:xfrm flipV="1">
            <a:off x="5105400" y="495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4" name="Line 47"/>
          <p:cNvSpPr>
            <a:spLocks noChangeShapeType="1"/>
          </p:cNvSpPr>
          <p:nvPr/>
        </p:nvSpPr>
        <p:spPr bwMode="auto">
          <a:xfrm flipH="1">
            <a:off x="4419600" y="5486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5" name="Line 48"/>
          <p:cNvSpPr>
            <a:spLocks noChangeShapeType="1"/>
          </p:cNvSpPr>
          <p:nvPr/>
        </p:nvSpPr>
        <p:spPr bwMode="auto">
          <a:xfrm flipH="1" flipV="1">
            <a:off x="4495800" y="5029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6" name="Text Box 49"/>
          <p:cNvSpPr txBox="1">
            <a:spLocks noChangeArrowheads="1"/>
          </p:cNvSpPr>
          <p:nvPr/>
        </p:nvSpPr>
        <p:spPr bwMode="auto">
          <a:xfrm>
            <a:off x="2743200" y="4357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0527" name="Text Box 50"/>
          <p:cNvSpPr txBox="1">
            <a:spLocks noChangeArrowheads="1"/>
          </p:cNvSpPr>
          <p:nvPr/>
        </p:nvSpPr>
        <p:spPr bwMode="auto">
          <a:xfrm>
            <a:off x="2667000" y="6186488"/>
            <a:ext cx="374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/>
              <a:t>m</a:t>
            </a:r>
          </a:p>
        </p:txBody>
      </p:sp>
      <p:sp>
        <p:nvSpPr>
          <p:cNvPr id="20528" name="Text Box 51"/>
          <p:cNvSpPr txBox="1">
            <a:spLocks noChangeArrowheads="1"/>
          </p:cNvSpPr>
          <p:nvPr/>
        </p:nvSpPr>
        <p:spPr bwMode="auto">
          <a:xfrm>
            <a:off x="327025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0529" name="Text Box 52"/>
          <p:cNvSpPr txBox="1">
            <a:spLocks noChangeArrowheads="1"/>
          </p:cNvSpPr>
          <p:nvPr/>
        </p:nvSpPr>
        <p:spPr bwMode="auto">
          <a:xfrm>
            <a:off x="6483350" y="3886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/>
              <a:t>n</a:t>
            </a:r>
          </a:p>
        </p:txBody>
      </p:sp>
      <p:sp>
        <p:nvSpPr>
          <p:cNvPr id="20530" name="Text Box 53"/>
          <p:cNvSpPr txBox="1">
            <a:spLocks noChangeArrowheads="1"/>
          </p:cNvSpPr>
          <p:nvPr/>
        </p:nvSpPr>
        <p:spPr bwMode="auto">
          <a:xfrm>
            <a:off x="2727325" y="5294313"/>
            <a:ext cx="234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20531" name="Text Box 54"/>
          <p:cNvSpPr txBox="1">
            <a:spLocks noChangeArrowheads="1"/>
          </p:cNvSpPr>
          <p:nvPr/>
        </p:nvSpPr>
        <p:spPr bwMode="auto">
          <a:xfrm>
            <a:off x="4946650" y="3900488"/>
            <a:ext cx="234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/>
              <a:t>j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5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r>
              <a:rPr lang="en-US" altLang="en-US" smtClean="0"/>
              <a:t>DP Algorithm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8153400" cy="5867400"/>
          </a:xfrm>
        </p:spPr>
        <p:txBody>
          <a:bodyPr rtlCol="0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 smtClean="0">
                <a:latin typeface="Times New Roman" pitchFamily="18" charset="0"/>
              </a:rPr>
              <a:t>LCS-Length(X, Y)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 smtClean="0">
                <a:latin typeface="Times New Roman" pitchFamily="18" charset="0"/>
              </a:rPr>
              <a:t>1. m = length(X)  </a:t>
            </a:r>
            <a:r>
              <a:rPr lang="en-US" dirty="0" smtClean="0">
                <a:solidFill>
                  <a:srgbClr val="33CC33"/>
                </a:solidFill>
                <a:latin typeface="Times New Roman" pitchFamily="18" charset="0"/>
              </a:rPr>
              <a:t>// get the # of symbols in X</a:t>
            </a:r>
            <a:endParaRPr lang="en-US" dirty="0" smtClean="0">
              <a:latin typeface="Times New Roman" pitchFamily="18" charset="0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 smtClean="0">
                <a:latin typeface="Times New Roman" pitchFamily="18" charset="0"/>
              </a:rPr>
              <a:t>2. n  = length(Y) </a:t>
            </a:r>
            <a:r>
              <a:rPr lang="en-US" dirty="0" smtClean="0">
                <a:solidFill>
                  <a:srgbClr val="33CC33"/>
                </a:solidFill>
                <a:latin typeface="Times New Roman" pitchFamily="18" charset="0"/>
              </a:rPr>
              <a:t>// get the # of symbols in Y</a:t>
            </a:r>
            <a:endParaRPr lang="en-US" dirty="0" smtClean="0">
              <a:latin typeface="Times New Roman" pitchFamily="18" charset="0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 smtClean="0">
                <a:latin typeface="Times New Roman" pitchFamily="18" charset="0"/>
              </a:rPr>
              <a:t>3. for </a:t>
            </a:r>
            <a:r>
              <a:rPr lang="en-US" dirty="0" err="1" smtClean="0">
                <a:latin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</a:rPr>
              <a:t> = 1 to m 	c[i,0] = 0 	</a:t>
            </a:r>
            <a:r>
              <a:rPr lang="en-US" dirty="0" smtClean="0">
                <a:solidFill>
                  <a:srgbClr val="33CC33"/>
                </a:solidFill>
                <a:latin typeface="Times New Roman" pitchFamily="18" charset="0"/>
              </a:rPr>
              <a:t>// special case: Y[0]</a:t>
            </a:r>
            <a:endParaRPr lang="en-US" dirty="0" smtClean="0">
              <a:latin typeface="Times New Roman" pitchFamily="18" charset="0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 smtClean="0">
                <a:latin typeface="Times New Roman" pitchFamily="18" charset="0"/>
              </a:rPr>
              <a:t>4. for j = 1 to n  	c[0,j] = 0 	</a:t>
            </a:r>
            <a:r>
              <a:rPr lang="en-US" dirty="0" smtClean="0">
                <a:solidFill>
                  <a:srgbClr val="33CC33"/>
                </a:solidFill>
                <a:latin typeface="Times New Roman" pitchFamily="18" charset="0"/>
              </a:rPr>
              <a:t>// special case: X[0]</a:t>
            </a:r>
            <a:endParaRPr lang="en-US" dirty="0" smtClean="0">
              <a:latin typeface="Times New Roman" pitchFamily="18" charset="0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 smtClean="0">
                <a:latin typeface="Times New Roman" pitchFamily="18" charset="0"/>
              </a:rPr>
              <a:t>5. for </a:t>
            </a:r>
            <a:r>
              <a:rPr lang="en-US" dirty="0" err="1" smtClean="0">
                <a:latin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</a:rPr>
              <a:t> = 1 to m 			</a:t>
            </a:r>
            <a:r>
              <a:rPr lang="en-US" dirty="0" smtClean="0">
                <a:solidFill>
                  <a:srgbClr val="33CC33"/>
                </a:solidFill>
                <a:latin typeface="Times New Roman" pitchFamily="18" charset="0"/>
              </a:rPr>
              <a:t>// for all X[</a:t>
            </a:r>
            <a:r>
              <a:rPr lang="en-US" dirty="0" err="1" smtClean="0">
                <a:solidFill>
                  <a:srgbClr val="33CC33"/>
                </a:solidFill>
                <a:latin typeface="Times New Roman" pitchFamily="18" charset="0"/>
              </a:rPr>
              <a:t>i</a:t>
            </a:r>
            <a:r>
              <a:rPr lang="en-US" dirty="0" smtClean="0">
                <a:solidFill>
                  <a:srgbClr val="33CC33"/>
                </a:solidFill>
                <a:latin typeface="Times New Roman" pitchFamily="18" charset="0"/>
              </a:rPr>
              <a:t>]</a:t>
            </a:r>
            <a:endParaRPr lang="en-US" dirty="0" smtClean="0">
              <a:latin typeface="Times New Roman" pitchFamily="18" charset="0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 smtClean="0">
                <a:latin typeface="Times New Roman" pitchFamily="18" charset="0"/>
              </a:rPr>
              <a:t>6. 	for j = 1 to n  			</a:t>
            </a:r>
            <a:r>
              <a:rPr lang="en-US" dirty="0" smtClean="0">
                <a:solidFill>
                  <a:srgbClr val="33CC33"/>
                </a:solidFill>
                <a:latin typeface="Times New Roman" pitchFamily="18" charset="0"/>
              </a:rPr>
              <a:t>// for all Y[j]</a:t>
            </a:r>
            <a:endParaRPr lang="en-US" dirty="0" smtClean="0">
              <a:latin typeface="Times New Roman" pitchFamily="18" charset="0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 smtClean="0">
                <a:latin typeface="Times New Roman" pitchFamily="18" charset="0"/>
              </a:rPr>
              <a:t>7. 		if ( </a:t>
            </a:r>
            <a:r>
              <a:rPr lang="en-US" dirty="0" smtClean="0">
                <a:latin typeface="Times New Roman" pitchFamily="18" charset="0"/>
              </a:rPr>
              <a:t>X[</a:t>
            </a:r>
            <a:r>
              <a:rPr lang="en-US" dirty="0" err="1" smtClean="0">
                <a:latin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</a:rPr>
              <a:t>] </a:t>
            </a:r>
            <a:r>
              <a:rPr lang="en-US" dirty="0" smtClean="0">
                <a:latin typeface="Times New Roman" pitchFamily="18" charset="0"/>
              </a:rPr>
              <a:t>== </a:t>
            </a:r>
            <a:r>
              <a:rPr lang="en-US" dirty="0" smtClean="0">
                <a:latin typeface="Times New Roman" pitchFamily="18" charset="0"/>
              </a:rPr>
              <a:t>Y[j])</a:t>
            </a:r>
            <a:r>
              <a:rPr lang="en-US" dirty="0" smtClean="0">
                <a:latin typeface="Times New Roman" pitchFamily="18" charset="0"/>
              </a:rPr>
              <a:t>		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 smtClean="0">
                <a:latin typeface="Times New Roman" pitchFamily="18" charset="0"/>
              </a:rPr>
              <a:t>8. 			c[</a:t>
            </a:r>
            <a:r>
              <a:rPr lang="en-US" dirty="0" err="1" smtClean="0">
                <a:latin typeface="Times New Roman" pitchFamily="18" charset="0"/>
              </a:rPr>
              <a:t>i,j</a:t>
            </a:r>
            <a:r>
              <a:rPr lang="en-US" dirty="0" smtClean="0">
                <a:latin typeface="Times New Roman" pitchFamily="18" charset="0"/>
              </a:rPr>
              <a:t>] = c[i-1,j-1] + 1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 smtClean="0">
                <a:latin typeface="Times New Roman" pitchFamily="18" charset="0"/>
              </a:rPr>
              <a:t>9. 		else c[</a:t>
            </a:r>
            <a:r>
              <a:rPr lang="en-US" dirty="0" err="1" smtClean="0">
                <a:latin typeface="Times New Roman" pitchFamily="18" charset="0"/>
              </a:rPr>
              <a:t>i,j</a:t>
            </a:r>
            <a:r>
              <a:rPr lang="en-US" dirty="0" smtClean="0">
                <a:latin typeface="Times New Roman" pitchFamily="18" charset="0"/>
              </a:rPr>
              <a:t>] = max( c[i-1,j], c[i,j-1] )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 smtClean="0">
                <a:latin typeface="Times New Roman" pitchFamily="18" charset="0"/>
              </a:rPr>
              <a:t>10. return 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8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r>
              <a:rPr lang="en-US" altLang="en-US" dirty="0" smtClean="0"/>
              <a:t>LCS Solution </a:t>
            </a:r>
            <a:r>
              <a:rPr lang="en-US" altLang="en-US" dirty="0" smtClean="0">
                <a:solidFill>
                  <a:srgbClr val="00B050"/>
                </a:solidFill>
              </a:rPr>
              <a:t>Bottom Up : Tabulation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8153400" cy="2590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dirty="0" smtClean="0">
                <a:latin typeface="Times New Roman" panose="02020603050405020304" pitchFamily="18" charset="0"/>
              </a:rPr>
              <a:t>We’ll see how LCS algorithm works on the following example:</a:t>
            </a:r>
          </a:p>
          <a:p>
            <a:r>
              <a:rPr lang="en-US" altLang="en-US" sz="2800" dirty="0" smtClean="0">
                <a:latin typeface="Times New Roman" panose="02020603050405020304" pitchFamily="18" charset="0"/>
              </a:rPr>
              <a:t>X = ABCB</a:t>
            </a:r>
          </a:p>
          <a:p>
            <a:r>
              <a:rPr lang="en-US" altLang="en-US" sz="2800" dirty="0" smtClean="0">
                <a:latin typeface="Times New Roman" panose="02020603050405020304" pitchFamily="18" charset="0"/>
              </a:rPr>
              <a:t>Y = BDCAB</a:t>
            </a:r>
          </a:p>
          <a:p>
            <a:endParaRPr lang="en-US" altLang="en-US" sz="2800" dirty="0" smtClean="0">
              <a:latin typeface="Times New Roman" panose="02020603050405020304" pitchFamily="18" charset="0"/>
            </a:endParaRPr>
          </a:p>
          <a:p>
            <a:endParaRPr lang="en-US" altLang="en-US" sz="2800" dirty="0" smtClean="0">
              <a:latin typeface="Times New Roman" panose="02020603050405020304" pitchFamily="18" charset="0"/>
            </a:endParaRPr>
          </a:p>
        </p:txBody>
      </p:sp>
      <p:sp>
        <p:nvSpPr>
          <p:cNvPr id="322564" name="Text Box 4"/>
          <p:cNvSpPr txBox="1">
            <a:spLocks noChangeArrowheads="1"/>
          </p:cNvSpPr>
          <p:nvPr/>
        </p:nvSpPr>
        <p:spPr bwMode="auto">
          <a:xfrm>
            <a:off x="1295400" y="4724400"/>
            <a:ext cx="73152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3200">
                <a:latin typeface="Times New Roman" panose="02020603050405020304" pitchFamily="18" charset="0"/>
              </a:rPr>
              <a:t>LCS(X, Y) = BCB</a:t>
            </a:r>
          </a:p>
          <a:p>
            <a:pPr eaLnBrk="0" hangingPunct="0"/>
            <a:r>
              <a:rPr lang="en-US" altLang="en-US" sz="3200">
                <a:latin typeface="Times New Roman" panose="02020603050405020304" pitchFamily="18" charset="0"/>
              </a:rPr>
              <a:t>X = A </a:t>
            </a:r>
            <a:r>
              <a:rPr lang="en-US" altLang="en-US" sz="3200" b="1">
                <a:latin typeface="Times New Roman" panose="02020603050405020304" pitchFamily="18" charset="0"/>
              </a:rPr>
              <a:t>B</a:t>
            </a:r>
            <a:r>
              <a:rPr lang="en-US" altLang="en-US" sz="3200">
                <a:latin typeface="Times New Roman" panose="02020603050405020304" pitchFamily="18" charset="0"/>
              </a:rPr>
              <a:t>     </a:t>
            </a:r>
            <a:r>
              <a:rPr lang="en-US" altLang="en-US" sz="3200" b="1">
                <a:latin typeface="Times New Roman" panose="02020603050405020304" pitchFamily="18" charset="0"/>
              </a:rPr>
              <a:t>C</a:t>
            </a:r>
            <a:r>
              <a:rPr lang="en-US" altLang="en-US" sz="3200">
                <a:latin typeface="Times New Roman" panose="02020603050405020304" pitchFamily="18" charset="0"/>
              </a:rPr>
              <a:t>     </a:t>
            </a:r>
            <a:r>
              <a:rPr lang="en-US" altLang="en-US" sz="3200" b="1">
                <a:latin typeface="Times New Roman" panose="02020603050405020304" pitchFamily="18" charset="0"/>
              </a:rPr>
              <a:t>B</a:t>
            </a:r>
            <a:endParaRPr lang="en-US" altLang="en-US" sz="320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sz="3200">
                <a:latin typeface="Times New Roman" panose="02020603050405020304" pitchFamily="18" charset="0"/>
              </a:rPr>
              <a:t>Y =     </a:t>
            </a:r>
            <a:r>
              <a:rPr lang="en-US" altLang="en-US" sz="3200" b="1">
                <a:latin typeface="Times New Roman" panose="02020603050405020304" pitchFamily="18" charset="0"/>
              </a:rPr>
              <a:t>B</a:t>
            </a:r>
            <a:r>
              <a:rPr lang="en-US" altLang="en-US" sz="3200">
                <a:latin typeface="Times New Roman" panose="02020603050405020304" pitchFamily="18" charset="0"/>
              </a:rPr>
              <a:t> D </a:t>
            </a:r>
            <a:r>
              <a:rPr lang="en-US" altLang="en-US" sz="3200" b="1">
                <a:latin typeface="Times New Roman" panose="02020603050405020304" pitchFamily="18" charset="0"/>
              </a:rPr>
              <a:t>C</a:t>
            </a:r>
            <a:r>
              <a:rPr lang="en-US" altLang="en-US" sz="3200">
                <a:latin typeface="Times New Roman" panose="02020603050405020304" pitchFamily="18" charset="0"/>
              </a:rPr>
              <a:t> A </a:t>
            </a:r>
            <a:r>
              <a:rPr lang="en-US" altLang="en-US" sz="3200" b="1">
                <a:latin typeface="Times New Roman" panose="02020603050405020304" pitchFamily="18" charset="0"/>
              </a:rPr>
              <a:t>B</a:t>
            </a:r>
            <a:endParaRPr lang="en-US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322565" name="Text Box 5"/>
          <p:cNvSpPr txBox="1">
            <a:spLocks noChangeArrowheads="1"/>
          </p:cNvSpPr>
          <p:nvPr/>
        </p:nvSpPr>
        <p:spPr bwMode="auto">
          <a:xfrm>
            <a:off x="1203325" y="3676650"/>
            <a:ext cx="76358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3200">
                <a:solidFill>
                  <a:schemeClr val="accent2"/>
                </a:solidFill>
                <a:latin typeface="Times New Roman" panose="02020603050405020304" pitchFamily="18" charset="0"/>
              </a:rPr>
              <a:t>What is the LCS of X and Y?</a:t>
            </a:r>
            <a:endParaRPr lang="en-US" altLang="en-US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7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4" grpId="0" autoUpdateAnimBg="0"/>
      <p:bldP spid="32256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600" smtClean="0"/>
              <a:t>Computing the Length of the LCS</a:t>
            </a:r>
          </a:p>
        </p:txBody>
      </p:sp>
      <p:pic>
        <p:nvPicPr>
          <p:cNvPr id="23555" name="Picture 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00213"/>
            <a:ext cx="7339012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9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 altLang="en-US" smtClean="0"/>
              <a:t>LCS Example (0)</a:t>
            </a:r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j       0        1          2         3        4         5 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4597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2362200" y="16002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X[i]</a:t>
            </a:r>
          </a:p>
        </p:txBody>
      </p:sp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A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601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602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603" name="Text Box 27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604" name="Text Box 28"/>
          <p:cNvSpPr txBox="1">
            <a:spLocks noChangeArrowheads="1"/>
          </p:cNvSpPr>
          <p:nvPr/>
        </p:nvSpPr>
        <p:spPr bwMode="auto">
          <a:xfrm>
            <a:off x="3048000" y="11430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Y[j]</a:t>
            </a:r>
          </a:p>
        </p:txBody>
      </p:sp>
      <p:sp>
        <p:nvSpPr>
          <p:cNvPr id="24605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606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607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A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608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609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D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610" name="Text Box 34"/>
          <p:cNvSpPr txBox="1">
            <a:spLocks noChangeArrowheads="1"/>
          </p:cNvSpPr>
          <p:nvPr/>
        </p:nvSpPr>
        <p:spPr bwMode="auto">
          <a:xfrm>
            <a:off x="1371600" y="5059363"/>
            <a:ext cx="384175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</a:rPr>
              <a:t>X = ABCB;   m = |X| = 4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</a:rPr>
              <a:t>Y = BDCAB; n = |Y| = 5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</a:rPr>
              <a:t>Allocate array c[5,6]	</a:t>
            </a:r>
            <a:endParaRPr lang="en-US" altLang="en-US" sz="2800" baseline="-25000">
              <a:solidFill>
                <a:srgbClr val="33CC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611" name="Text Box 35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3200">
                <a:latin typeface="Times New Roman" panose="02020603050405020304" pitchFamily="18" charset="0"/>
              </a:rPr>
              <a:t>ABCB</a:t>
            </a:r>
          </a:p>
          <a:p>
            <a:pPr eaLnBrk="0" hangingPunct="0"/>
            <a:r>
              <a:rPr lang="en-US" altLang="en-US" sz="3200">
                <a:latin typeface="Times New Roman" panose="02020603050405020304" pitchFamily="18" charset="0"/>
              </a:rPr>
              <a:t>BDCAB</a:t>
            </a: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7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 altLang="en-US" smtClean="0"/>
              <a:t>LCS Example (1)</a:t>
            </a:r>
          </a:p>
        </p:txBody>
      </p:sp>
      <p:sp>
        <p:nvSpPr>
          <p:cNvPr id="25603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j       0        1          2         3        4         5 </a:t>
            </a:r>
          </a:p>
        </p:txBody>
      </p: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5618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5619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5620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5621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A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24" name="Text Box 24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25" name="Text Box 25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26" name="Text Box 26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27" name="Text Box 27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28" name="Text Box 28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29" name="Text Box 29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A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30" name="Text Box 30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31" name="Text Box 31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D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6688" name="Text Box 32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6689" name="Text Box 33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6690" name="Text Box 34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6691" name="Text Box 35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6692" name="Text Box 36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6693" name="Text Box 37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6694" name="Text Box 38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6695" name="Text Box 39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6696" name="Text Box 40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6697" name="Text Box 41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42" name="Text Box 42"/>
          <p:cNvSpPr txBox="1">
            <a:spLocks noChangeArrowheads="1"/>
          </p:cNvSpPr>
          <p:nvPr/>
        </p:nvSpPr>
        <p:spPr bwMode="auto">
          <a:xfrm>
            <a:off x="1371600" y="5105400"/>
            <a:ext cx="475615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</a:rPr>
              <a:t>for i = 1 to m 	c[i,0] = 0 	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</a:rPr>
              <a:t>for j = 1 to n  	c[0,j] = 0	</a:t>
            </a:r>
            <a:endParaRPr lang="en-US" altLang="en-US" sz="2800" baseline="-25000">
              <a:solidFill>
                <a:srgbClr val="33CC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43" name="Text Box 43"/>
          <p:cNvSpPr txBox="1">
            <a:spLocks noChangeArrowheads="1"/>
          </p:cNvSpPr>
          <p:nvPr/>
        </p:nvSpPr>
        <p:spPr bwMode="auto">
          <a:xfrm>
            <a:off x="7543800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3200">
                <a:latin typeface="Times New Roman" panose="02020603050405020304" pitchFamily="18" charset="0"/>
              </a:rPr>
              <a:t>ABCB</a:t>
            </a:r>
          </a:p>
          <a:p>
            <a:pPr eaLnBrk="0" hangingPunct="0"/>
            <a:r>
              <a:rPr lang="en-US" altLang="en-US" sz="3200">
                <a:latin typeface="Times New Roman" panose="02020603050405020304" pitchFamily="18" charset="0"/>
              </a:rPr>
              <a:t>BDCAB</a:t>
            </a: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25644" name="Text Box 44"/>
          <p:cNvSpPr txBox="1">
            <a:spLocks noChangeArrowheads="1"/>
          </p:cNvSpPr>
          <p:nvPr/>
        </p:nvSpPr>
        <p:spPr bwMode="auto">
          <a:xfrm>
            <a:off x="2362200" y="16002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X[i]</a:t>
            </a:r>
          </a:p>
        </p:txBody>
      </p:sp>
      <p:sp>
        <p:nvSpPr>
          <p:cNvPr id="25645" name="Text Box 45"/>
          <p:cNvSpPr txBox="1">
            <a:spLocks noChangeArrowheads="1"/>
          </p:cNvSpPr>
          <p:nvPr/>
        </p:nvSpPr>
        <p:spPr bwMode="auto">
          <a:xfrm>
            <a:off x="3048000" y="11430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Y[j]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7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88" grpId="0" autoUpdateAnimBg="0"/>
      <p:bldP spid="326689" grpId="0" autoUpdateAnimBg="0"/>
      <p:bldP spid="326690" grpId="0" autoUpdateAnimBg="0"/>
      <p:bldP spid="326691" grpId="0" autoUpdateAnimBg="0"/>
      <p:bldP spid="326692" grpId="0" autoUpdateAnimBg="0"/>
      <p:bldP spid="326693" grpId="0" autoUpdateAnimBg="0"/>
      <p:bldP spid="326694" grpId="0" autoUpdateAnimBg="0"/>
      <p:bldP spid="326695" grpId="0" autoUpdateAnimBg="0"/>
      <p:bldP spid="326696" grpId="0" autoUpdateAnimBg="0"/>
      <p:bldP spid="32669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 altLang="en-US" smtClean="0"/>
              <a:t>LCS Example (2)</a:t>
            </a:r>
          </a:p>
        </p:txBody>
      </p:sp>
      <p:sp>
        <p:nvSpPr>
          <p:cNvPr id="26627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j       0        </a:t>
            </a: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400">
                <a:latin typeface="Times New Roman" panose="02020603050405020304" pitchFamily="18" charset="0"/>
              </a:rPr>
              <a:t>          2         3        4         5 </a:t>
            </a: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26647" name="Text Box 23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A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48" name="Text Box 24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49" name="Text Box 25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50" name="Text Box 26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51" name="Text Box 27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52" name="Text Box 28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53" name="Text Box 29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A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54" name="Text Box 30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55" name="Text Box 31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D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56" name="Text Box 32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57" name="Text Box 33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58" name="Text Box 34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59" name="Text Box 35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60" name="Text Box 36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61" name="Text Box 37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62" name="Text Box 38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63" name="Text Box 39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64" name="Text Box 40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65" name="Text Box 41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66" name="Text Box 42"/>
          <p:cNvSpPr txBox="1">
            <a:spLocks noChangeArrowheads="1"/>
          </p:cNvSpPr>
          <p:nvPr/>
        </p:nvSpPr>
        <p:spPr bwMode="auto">
          <a:xfrm>
            <a:off x="1371600" y="5105400"/>
            <a:ext cx="6173788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 		if ( X</a:t>
            </a:r>
            <a:r>
              <a:rPr lang="en-US" altLang="en-US" sz="2400" baseline="-25000">
                <a:latin typeface="Times New Roman" panose="02020603050405020304" pitchFamily="18" charset="0"/>
              </a:rPr>
              <a:t>i</a:t>
            </a:r>
            <a:r>
              <a:rPr lang="en-US" altLang="en-US" sz="2400">
                <a:latin typeface="Times New Roman" panose="02020603050405020304" pitchFamily="18" charset="0"/>
              </a:rPr>
              <a:t> == Y</a:t>
            </a:r>
            <a:r>
              <a:rPr lang="en-US" altLang="en-US" sz="2400" baseline="-25000">
                <a:latin typeface="Times New Roman" panose="02020603050405020304" pitchFamily="18" charset="0"/>
              </a:rPr>
              <a:t>j</a:t>
            </a:r>
            <a:r>
              <a:rPr lang="en-US" altLang="en-US" sz="2400">
                <a:latin typeface="Times New Roman" panose="02020603050405020304" pitchFamily="18" charset="0"/>
              </a:rPr>
              <a:t> )		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 			c[i,j] = c[i-1,j-1] + 1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 		</a:t>
            </a:r>
            <a:r>
              <a:rPr lang="en-US" altLang="en-US" sz="2400">
                <a:solidFill>
                  <a:srgbClr val="008000"/>
                </a:solidFill>
                <a:latin typeface="Times New Roman" panose="02020603050405020304" pitchFamily="18" charset="0"/>
              </a:rPr>
              <a:t>else c[i,j] = max( c[i-1,j], c[i,j-1]</a:t>
            </a:r>
            <a:r>
              <a:rPr lang="en-US" altLang="en-US" sz="2400">
                <a:solidFill>
                  <a:srgbClr val="33CC33"/>
                </a:solidFill>
                <a:latin typeface="Times New Roman" panose="02020603050405020304" pitchFamily="18" charset="0"/>
              </a:rPr>
              <a:t> )</a:t>
            </a:r>
            <a:endParaRPr lang="en-US" altLang="en-US" sz="2400">
              <a:latin typeface="Times New Roman" panose="02020603050405020304" pitchFamily="18" charset="0"/>
            </a:endParaRPr>
          </a:p>
          <a:p>
            <a:pPr eaLnBrk="0" hangingPunct="0">
              <a:lnSpc>
                <a:spcPct val="90000"/>
              </a:lnSpc>
            </a:pPr>
            <a:endParaRPr lang="en-US" altLang="en-US" sz="2800" baseline="-25000">
              <a:solidFill>
                <a:srgbClr val="33CC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8747" name="Oval 43"/>
          <p:cNvSpPr>
            <a:spLocks noChangeArrowheads="1"/>
          </p:cNvSpPr>
          <p:nvPr/>
        </p:nvSpPr>
        <p:spPr bwMode="auto">
          <a:xfrm>
            <a:off x="2362200" y="22098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28748" name="Oval 44"/>
          <p:cNvSpPr>
            <a:spLocks noChangeArrowheads="1"/>
          </p:cNvSpPr>
          <p:nvPr/>
        </p:nvSpPr>
        <p:spPr bwMode="auto">
          <a:xfrm>
            <a:off x="3886200" y="11430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28749" name="Line 45"/>
          <p:cNvSpPr>
            <a:spLocks noChangeShapeType="1"/>
          </p:cNvSpPr>
          <p:nvPr/>
        </p:nvSpPr>
        <p:spPr bwMode="auto">
          <a:xfrm>
            <a:off x="3962400" y="2057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50" name="Line 46"/>
          <p:cNvSpPr>
            <a:spLocks noChangeShapeType="1"/>
          </p:cNvSpPr>
          <p:nvPr/>
        </p:nvSpPr>
        <p:spPr bwMode="auto">
          <a:xfrm>
            <a:off x="3581400" y="2438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51" name="Text Box 47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72" name="Text Box 48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3200">
                <a:latin typeface="Times New Roman" panose="02020603050405020304" pitchFamily="18" charset="0"/>
              </a:rPr>
              <a:t>BCB</a:t>
            </a:r>
          </a:p>
          <a:p>
            <a:pPr eaLnBrk="0" hangingPunct="0"/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3200">
                <a:latin typeface="Times New Roman" panose="02020603050405020304" pitchFamily="18" charset="0"/>
              </a:rPr>
              <a:t>DCAB</a:t>
            </a: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26673" name="Text Box 49"/>
          <p:cNvSpPr txBox="1">
            <a:spLocks noChangeArrowheads="1"/>
          </p:cNvSpPr>
          <p:nvPr/>
        </p:nvSpPr>
        <p:spPr bwMode="auto">
          <a:xfrm>
            <a:off x="2362200" y="16002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X[i]</a:t>
            </a:r>
          </a:p>
        </p:txBody>
      </p:sp>
      <p:sp>
        <p:nvSpPr>
          <p:cNvPr id="26674" name="Text Box 50"/>
          <p:cNvSpPr txBox="1">
            <a:spLocks noChangeArrowheads="1"/>
          </p:cNvSpPr>
          <p:nvPr/>
        </p:nvSpPr>
        <p:spPr bwMode="auto">
          <a:xfrm>
            <a:off x="3048000" y="11430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Y[j]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47" grpId="0" animBg="1"/>
      <p:bldP spid="328748" grpId="0" animBg="1"/>
      <p:bldP spid="32875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 altLang="en-US" smtClean="0"/>
              <a:t>LCS Example (3)</a:t>
            </a:r>
          </a:p>
        </p:txBody>
      </p:sp>
      <p:sp>
        <p:nvSpPr>
          <p:cNvPr id="27651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j       0        1          2         3        4         5 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7668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7669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7670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27671" name="Text Box 23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A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72" name="Text Box 24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73" name="Text Box 25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74" name="Text Box 26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75" name="Text Box 27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76" name="Text Box 28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77" name="Text Box 29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A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78" name="Text Box 30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79" name="Text Box 31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D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80" name="Text Box 32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81" name="Text Box 33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82" name="Text Box 34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83" name="Text Box 35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84" name="Text Box 36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85" name="Text Box 37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86" name="Text Box 38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87" name="Text Box 39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88" name="Text Box 40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89" name="Text Box 41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90" name="Text Box 42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 		if ( X</a:t>
            </a:r>
            <a:r>
              <a:rPr lang="en-US" altLang="en-US" sz="2400" baseline="-25000">
                <a:latin typeface="Times New Roman" panose="02020603050405020304" pitchFamily="18" charset="0"/>
              </a:rPr>
              <a:t>i</a:t>
            </a:r>
            <a:r>
              <a:rPr lang="en-US" altLang="en-US" sz="2400">
                <a:latin typeface="Times New Roman" panose="02020603050405020304" pitchFamily="18" charset="0"/>
              </a:rPr>
              <a:t> == Y</a:t>
            </a:r>
            <a:r>
              <a:rPr lang="en-US" altLang="en-US" sz="2400" baseline="-25000">
                <a:latin typeface="Times New Roman" panose="02020603050405020304" pitchFamily="18" charset="0"/>
              </a:rPr>
              <a:t>j</a:t>
            </a:r>
            <a:r>
              <a:rPr lang="en-US" altLang="en-US" sz="2400">
                <a:latin typeface="Times New Roman" panose="02020603050405020304" pitchFamily="18" charset="0"/>
              </a:rPr>
              <a:t> )		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 			c[i,j] = c[i-1,j-1] + 1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400">
                <a:solidFill>
                  <a:srgbClr val="008000"/>
                </a:solidFill>
                <a:latin typeface="Times New Roman" panose="02020603050405020304" pitchFamily="18" charset="0"/>
              </a:rPr>
              <a:t> 		else c[i,j] = max( c[i-1,j], c[i,j-1] )</a:t>
            </a:r>
            <a:endParaRPr lang="en-US" altLang="en-US" sz="2400">
              <a:solidFill>
                <a:srgbClr val="33CC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91" name="Text Box 43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0796" name="Text Box 44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0797" name="Text Box 45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94" name="Text Box 46"/>
          <p:cNvSpPr txBox="1">
            <a:spLocks noChangeArrowheads="1"/>
          </p:cNvSpPr>
          <p:nvPr/>
        </p:nvSpPr>
        <p:spPr bwMode="auto">
          <a:xfrm>
            <a:off x="7543800" y="0"/>
            <a:ext cx="15986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3200">
                <a:latin typeface="Times New Roman" panose="02020603050405020304" pitchFamily="18" charset="0"/>
              </a:rPr>
              <a:t>BCB</a:t>
            </a:r>
          </a:p>
          <a:p>
            <a:pPr eaLnBrk="0" hangingPunct="0"/>
            <a:r>
              <a:rPr lang="en-US" altLang="en-US" sz="3200">
                <a:solidFill>
                  <a:srgbClr val="008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</a:rPr>
              <a:t>DC</a:t>
            </a:r>
            <a:r>
              <a:rPr lang="en-US" altLang="en-US" sz="3200">
                <a:latin typeface="Times New Roman" panose="02020603050405020304" pitchFamily="18" charset="0"/>
              </a:rPr>
              <a:t>AB</a:t>
            </a: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27695" name="Text Box 47"/>
          <p:cNvSpPr txBox="1">
            <a:spLocks noChangeArrowheads="1"/>
          </p:cNvSpPr>
          <p:nvPr/>
        </p:nvSpPr>
        <p:spPr bwMode="auto">
          <a:xfrm>
            <a:off x="2362200" y="16002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X[i]</a:t>
            </a:r>
          </a:p>
        </p:txBody>
      </p:sp>
      <p:sp>
        <p:nvSpPr>
          <p:cNvPr id="27696" name="Text Box 48"/>
          <p:cNvSpPr txBox="1">
            <a:spLocks noChangeArrowheads="1"/>
          </p:cNvSpPr>
          <p:nvPr/>
        </p:nvSpPr>
        <p:spPr bwMode="auto">
          <a:xfrm>
            <a:off x="3048000" y="11430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Y[j]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2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96" grpId="0" autoUpdateAnimBg="0"/>
      <p:bldP spid="33079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 altLang="en-US" smtClean="0"/>
              <a:t>LCS Example (4)</a:t>
            </a:r>
          </a:p>
        </p:txBody>
      </p:sp>
      <p:sp>
        <p:nvSpPr>
          <p:cNvPr id="28675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j       0        1          2         3        </a:t>
            </a: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en-US" sz="2400">
                <a:latin typeface="Times New Roman" panose="02020603050405020304" pitchFamily="18" charset="0"/>
              </a:rPr>
              <a:t>         5 </a:t>
            </a:r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8693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28695" name="Text Box 23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A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700" name="Text Box 28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A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702" name="Text Box 30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703" name="Text Box 31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D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704" name="Text Box 32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705" name="Text Box 33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707" name="Text Box 35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708" name="Text Box 36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709" name="Text Box 37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710" name="Text Box 38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711" name="Text Box 39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712" name="Text Box 40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713" name="Text Box 41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714" name="Text Box 42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altLang="en-US" sz="2400">
                <a:solidFill>
                  <a:srgbClr val="008000"/>
                </a:solidFill>
                <a:latin typeface="Times New Roman" panose="02020603050405020304" pitchFamily="18" charset="0"/>
              </a:rPr>
              <a:t> 		if ( X</a:t>
            </a:r>
            <a:r>
              <a:rPr lang="en-US" altLang="en-US" sz="2400" baseline="-25000">
                <a:solidFill>
                  <a:srgbClr val="008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400">
                <a:solidFill>
                  <a:srgbClr val="008000"/>
                </a:solidFill>
                <a:latin typeface="Times New Roman" panose="02020603050405020304" pitchFamily="18" charset="0"/>
              </a:rPr>
              <a:t> == Y</a:t>
            </a:r>
            <a:r>
              <a:rPr lang="en-US" altLang="en-US" sz="2400" baseline="-25000">
                <a:solidFill>
                  <a:srgbClr val="008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en-US" sz="2400">
                <a:solidFill>
                  <a:srgbClr val="008000"/>
                </a:solidFill>
                <a:latin typeface="Times New Roman" panose="02020603050405020304" pitchFamily="18" charset="0"/>
              </a:rPr>
              <a:t> )		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400">
                <a:solidFill>
                  <a:srgbClr val="008000"/>
                </a:solidFill>
                <a:latin typeface="Times New Roman" panose="02020603050405020304" pitchFamily="18" charset="0"/>
              </a:rPr>
              <a:t> 			c[i,j] = c[i-1,j-1] + 1</a:t>
            </a:r>
            <a:endParaRPr lang="en-US" altLang="en-US" sz="2400">
              <a:latin typeface="Times New Roman" panose="02020603050405020304" pitchFamily="18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 		else c[i,j] = max( c[i-1,j], c[i,j-1] )</a:t>
            </a:r>
          </a:p>
        </p:txBody>
      </p:sp>
      <p:sp>
        <p:nvSpPr>
          <p:cNvPr id="28715" name="Text Box 43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716" name="Text Box 44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717" name="Text Box 45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2846" name="Oval 46"/>
          <p:cNvSpPr>
            <a:spLocks noChangeArrowheads="1"/>
          </p:cNvSpPr>
          <p:nvPr/>
        </p:nvSpPr>
        <p:spPr bwMode="auto">
          <a:xfrm>
            <a:off x="2362200" y="21336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32847" name="Oval 47"/>
          <p:cNvSpPr>
            <a:spLocks noChangeArrowheads="1"/>
          </p:cNvSpPr>
          <p:nvPr/>
        </p:nvSpPr>
        <p:spPr bwMode="auto">
          <a:xfrm>
            <a:off x="6324600" y="11430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32848" name="Line 48"/>
          <p:cNvSpPr>
            <a:spLocks noChangeShapeType="1"/>
          </p:cNvSpPr>
          <p:nvPr/>
        </p:nvSpPr>
        <p:spPr bwMode="auto">
          <a:xfrm>
            <a:off x="6019800" y="20574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49" name="Text Box 49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722" name="Text Box 50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3200">
                <a:latin typeface="Times New Roman" panose="02020603050405020304" pitchFamily="18" charset="0"/>
              </a:rPr>
              <a:t>BCB</a:t>
            </a:r>
          </a:p>
          <a:p>
            <a:pPr eaLnBrk="0" hangingPunct="0"/>
            <a:r>
              <a:rPr lang="en-US" altLang="en-US" sz="3200">
                <a:solidFill>
                  <a:srgbClr val="008000"/>
                </a:solidFill>
                <a:latin typeface="Times New Roman" panose="02020603050405020304" pitchFamily="18" charset="0"/>
              </a:rPr>
              <a:t>BDC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3200">
                <a:latin typeface="Times New Roman" panose="02020603050405020304" pitchFamily="18" charset="0"/>
              </a:rPr>
              <a:t>B</a:t>
            </a: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28723" name="Text Box 51"/>
          <p:cNvSpPr txBox="1">
            <a:spLocks noChangeArrowheads="1"/>
          </p:cNvSpPr>
          <p:nvPr/>
        </p:nvSpPr>
        <p:spPr bwMode="auto">
          <a:xfrm>
            <a:off x="2362200" y="16002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X[i]</a:t>
            </a:r>
          </a:p>
        </p:txBody>
      </p:sp>
      <p:sp>
        <p:nvSpPr>
          <p:cNvPr id="28724" name="Text Box 52"/>
          <p:cNvSpPr txBox="1">
            <a:spLocks noChangeArrowheads="1"/>
          </p:cNvSpPr>
          <p:nvPr/>
        </p:nvSpPr>
        <p:spPr bwMode="auto">
          <a:xfrm>
            <a:off x="3048000" y="11430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Y[j]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46" grpId="0" animBg="1"/>
      <p:bldP spid="332847" grpId="0" animBg="1"/>
      <p:bldP spid="33284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93674"/>
            <a:ext cx="7620000" cy="1558925"/>
          </a:xfrm>
        </p:spPr>
        <p:txBody>
          <a:bodyPr>
            <a:normAutofit/>
          </a:bodyPr>
          <a:lstStyle/>
          <a:p>
            <a:pPr algn="ctr"/>
            <a:r>
              <a:rPr lang="en-US" altLang="en-US" sz="5300" dirty="0" smtClean="0">
                <a:solidFill>
                  <a:srgbClr val="C00000"/>
                </a:solidFill>
              </a:rPr>
              <a:t>Task-11</a:t>
            </a:r>
            <a:r>
              <a:rPr lang="en-US" altLang="en-US" sz="3600" dirty="0" smtClean="0"/>
              <a:t/>
            </a:r>
            <a:br>
              <a:rPr lang="en-US" altLang="en-US" sz="3600" dirty="0" smtClean="0"/>
            </a:br>
            <a:endParaRPr lang="en-US" altLang="en-US" sz="3600" dirty="0" smtClean="0"/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01000" cy="45720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6000" b="1" dirty="0">
                <a:solidFill>
                  <a:srgbClr val="0070C0"/>
                </a:solidFill>
              </a:rPr>
              <a:t>Problem</a:t>
            </a:r>
            <a:r>
              <a:rPr lang="en-US" altLang="en-US" sz="6000" b="1" dirty="0" smtClean="0">
                <a:solidFill>
                  <a:srgbClr val="0070C0"/>
                </a:solidFill>
              </a:rPr>
              <a:t>: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6000" b="1" dirty="0">
              <a:solidFill>
                <a:srgbClr val="0070C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200" b="1" dirty="0" smtClean="0">
                <a:solidFill>
                  <a:schemeClr val="accent3">
                    <a:lumMod val="75000"/>
                  </a:schemeClr>
                </a:solidFill>
              </a:rPr>
              <a:t>Implement </a:t>
            </a:r>
            <a:r>
              <a:rPr lang="en-US" altLang="en-US" sz="3200" b="1" dirty="0">
                <a:solidFill>
                  <a:schemeClr val="accent3">
                    <a:lumMod val="75000"/>
                  </a:schemeClr>
                </a:solidFill>
              </a:rPr>
              <a:t>the following algorithm using Dynamic </a:t>
            </a:r>
            <a:r>
              <a:rPr lang="en-US" altLang="en-US" sz="3200" b="1" dirty="0" smtClean="0">
                <a:solidFill>
                  <a:schemeClr val="accent3">
                    <a:lumMod val="75000"/>
                  </a:schemeClr>
                </a:solidFill>
              </a:rPr>
              <a:t>Programming:</a:t>
            </a:r>
            <a:endParaRPr lang="en-US" altLang="en-US" sz="32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Longest Common Subsequence (LCS)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US" altLang="en-US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7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 altLang="en-US" smtClean="0"/>
              <a:t>LCS Example (5)</a:t>
            </a:r>
          </a:p>
        </p:txBody>
      </p:sp>
      <p:sp>
        <p:nvSpPr>
          <p:cNvPr id="29699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j       0        1          2         3        4         5 </a:t>
            </a:r>
          </a:p>
        </p:txBody>
      </p:sp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9716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9718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A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9720" name="Text Box 24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9721" name="Text Box 25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9723" name="Text Box 27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9724" name="Text Box 28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9725" name="Text Box 29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A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9726" name="Text Box 30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9727" name="Text Box 31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D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9728" name="Text Box 32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9729" name="Text Box 33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9730" name="Text Box 34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9731" name="Text Box 35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9732" name="Text Box 36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9733" name="Text Box 37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9734" name="Text Box 38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9735" name="Text Box 39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9736" name="Text Box 40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9737" name="Text Box 41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9738" name="Text Box 42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 		if ( X</a:t>
            </a:r>
            <a:r>
              <a:rPr lang="en-US" altLang="en-US" sz="2400" baseline="-25000">
                <a:latin typeface="Times New Roman" panose="02020603050405020304" pitchFamily="18" charset="0"/>
              </a:rPr>
              <a:t>i</a:t>
            </a:r>
            <a:r>
              <a:rPr lang="en-US" altLang="en-US" sz="2400">
                <a:latin typeface="Times New Roman" panose="02020603050405020304" pitchFamily="18" charset="0"/>
              </a:rPr>
              <a:t> == Y</a:t>
            </a:r>
            <a:r>
              <a:rPr lang="en-US" altLang="en-US" sz="2400" baseline="-25000">
                <a:latin typeface="Times New Roman" panose="02020603050405020304" pitchFamily="18" charset="0"/>
              </a:rPr>
              <a:t>j</a:t>
            </a:r>
            <a:r>
              <a:rPr lang="en-US" altLang="en-US" sz="2400">
                <a:latin typeface="Times New Roman" panose="02020603050405020304" pitchFamily="18" charset="0"/>
              </a:rPr>
              <a:t> )		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 			c[i,j] = c[i-1,j-1] + 1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400">
                <a:solidFill>
                  <a:srgbClr val="008000"/>
                </a:solidFill>
                <a:latin typeface="Times New Roman" panose="02020603050405020304" pitchFamily="18" charset="0"/>
              </a:rPr>
              <a:t> 		else c[i,j] = max( c[i-1,j], c[i,j-1] )</a:t>
            </a:r>
          </a:p>
        </p:txBody>
      </p:sp>
      <p:sp>
        <p:nvSpPr>
          <p:cNvPr id="29739" name="Text Box 43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9740" name="Text Box 44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9741" name="Text Box 45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9742" name="Text Box 46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4895" name="Text Box 47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4896" name="Line 48"/>
          <p:cNvSpPr>
            <a:spLocks noChangeShapeType="1"/>
          </p:cNvSpPr>
          <p:nvPr/>
        </p:nvSpPr>
        <p:spPr bwMode="auto">
          <a:xfrm>
            <a:off x="6858000" y="2590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97" name="Oval 49"/>
          <p:cNvSpPr>
            <a:spLocks noChangeArrowheads="1"/>
          </p:cNvSpPr>
          <p:nvPr/>
        </p:nvSpPr>
        <p:spPr bwMode="auto">
          <a:xfrm>
            <a:off x="2362200" y="22098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4898" name="Oval 50"/>
          <p:cNvSpPr>
            <a:spLocks noChangeArrowheads="1"/>
          </p:cNvSpPr>
          <p:nvPr/>
        </p:nvSpPr>
        <p:spPr bwMode="auto">
          <a:xfrm>
            <a:off x="7162800" y="10668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9747" name="Text Box 51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3200">
                <a:latin typeface="Times New Roman" panose="02020603050405020304" pitchFamily="18" charset="0"/>
              </a:rPr>
              <a:t>BCB</a:t>
            </a:r>
          </a:p>
          <a:p>
            <a:pPr eaLnBrk="0" hangingPunct="0"/>
            <a:r>
              <a:rPr lang="en-US" altLang="en-US" sz="3200">
                <a:solidFill>
                  <a:srgbClr val="008000"/>
                </a:solidFill>
                <a:latin typeface="Times New Roman" panose="02020603050405020304" pitchFamily="18" charset="0"/>
              </a:rPr>
              <a:t>BDCA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29748" name="Text Box 52"/>
          <p:cNvSpPr txBox="1">
            <a:spLocks noChangeArrowheads="1"/>
          </p:cNvSpPr>
          <p:nvPr/>
        </p:nvSpPr>
        <p:spPr bwMode="auto">
          <a:xfrm>
            <a:off x="2362200" y="16002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X[i]</a:t>
            </a:r>
          </a:p>
        </p:txBody>
      </p:sp>
      <p:sp>
        <p:nvSpPr>
          <p:cNvPr id="29749" name="Text Box 53"/>
          <p:cNvSpPr txBox="1">
            <a:spLocks noChangeArrowheads="1"/>
          </p:cNvSpPr>
          <p:nvPr/>
        </p:nvSpPr>
        <p:spPr bwMode="auto">
          <a:xfrm>
            <a:off x="3048000" y="11430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Y[j]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3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95" grpId="0" autoUpdateAnimBg="0"/>
      <p:bldP spid="334897" grpId="0" animBg="1" autoUpdateAnimBg="0"/>
      <p:bldP spid="334898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 altLang="en-US" smtClean="0"/>
              <a:t>LCS Example (6)</a:t>
            </a:r>
          </a:p>
        </p:txBody>
      </p:sp>
      <p:sp>
        <p:nvSpPr>
          <p:cNvPr id="30723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j       0        </a:t>
            </a: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400">
                <a:latin typeface="Times New Roman" panose="02020603050405020304" pitchFamily="18" charset="0"/>
              </a:rPr>
              <a:t>          2         3        4         5 </a:t>
            </a:r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0738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0739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40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0741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30743" name="Text Box 23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A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44" name="Text Box 24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45" name="Text Box 25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46" name="Text Box 26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47" name="Text Box 27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48" name="Text Box 28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49" name="Text Box 29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A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50" name="Text Box 30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51" name="Text Box 31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D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52" name="Text Box 32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53" name="Text Box 33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54" name="Text Box 34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55" name="Text Box 35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56" name="Text Box 36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57" name="Text Box 37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58" name="Text Box 38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59" name="Text Box 39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60" name="Text Box 40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61" name="Text Box 41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62" name="Text Box 42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altLang="en-US" sz="2400">
                <a:solidFill>
                  <a:srgbClr val="008000"/>
                </a:solidFill>
                <a:latin typeface="Times New Roman" panose="02020603050405020304" pitchFamily="18" charset="0"/>
              </a:rPr>
              <a:t> 		if ( X</a:t>
            </a:r>
            <a:r>
              <a:rPr lang="en-US" altLang="en-US" sz="2400" baseline="-25000">
                <a:solidFill>
                  <a:srgbClr val="008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400">
                <a:solidFill>
                  <a:srgbClr val="008000"/>
                </a:solidFill>
                <a:latin typeface="Times New Roman" panose="02020603050405020304" pitchFamily="18" charset="0"/>
              </a:rPr>
              <a:t> == Y</a:t>
            </a:r>
            <a:r>
              <a:rPr lang="en-US" altLang="en-US" sz="2400" baseline="-25000">
                <a:solidFill>
                  <a:srgbClr val="008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en-US" sz="2400">
                <a:solidFill>
                  <a:srgbClr val="008000"/>
                </a:solidFill>
                <a:latin typeface="Times New Roman" panose="02020603050405020304" pitchFamily="18" charset="0"/>
              </a:rPr>
              <a:t> )		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400">
                <a:solidFill>
                  <a:srgbClr val="008000"/>
                </a:solidFill>
                <a:latin typeface="Times New Roman" panose="02020603050405020304" pitchFamily="18" charset="0"/>
              </a:rPr>
              <a:t> 			c[i,j] = c[i-1,j-1] + 1</a:t>
            </a:r>
            <a:endParaRPr lang="en-US" altLang="en-US" sz="2400">
              <a:latin typeface="Times New Roman" panose="02020603050405020304" pitchFamily="18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 		else c[i,j] = max( c[i-1,j], c[i,j-1] )</a:t>
            </a:r>
          </a:p>
        </p:txBody>
      </p:sp>
      <p:sp>
        <p:nvSpPr>
          <p:cNvPr id="30763" name="Text Box 43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64" name="Text Box 44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65" name="Text Box 45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66" name="Text Box 46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67" name="Text Box 47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6944" name="Oval 48"/>
          <p:cNvSpPr>
            <a:spLocks noChangeArrowheads="1"/>
          </p:cNvSpPr>
          <p:nvPr/>
        </p:nvSpPr>
        <p:spPr bwMode="auto">
          <a:xfrm>
            <a:off x="3886200" y="11430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36945" name="Oval 49"/>
          <p:cNvSpPr>
            <a:spLocks noChangeArrowheads="1"/>
          </p:cNvSpPr>
          <p:nvPr/>
        </p:nvSpPr>
        <p:spPr bwMode="auto">
          <a:xfrm>
            <a:off x="2362200" y="28194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36946" name="Line 50"/>
          <p:cNvSpPr>
            <a:spLocks noChangeShapeType="1"/>
          </p:cNvSpPr>
          <p:nvPr/>
        </p:nvSpPr>
        <p:spPr bwMode="auto">
          <a:xfrm>
            <a:off x="3581400" y="2743200"/>
            <a:ext cx="304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47" name="Text Box 51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72" name="Text Box 52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3200">
                <a:solidFill>
                  <a:srgbClr val="008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3200">
                <a:latin typeface="Times New Roman" panose="02020603050405020304" pitchFamily="18" charset="0"/>
              </a:rPr>
              <a:t>CB</a:t>
            </a:r>
          </a:p>
          <a:p>
            <a:pPr eaLnBrk="0" hangingPunct="0"/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3200">
                <a:latin typeface="Times New Roman" panose="02020603050405020304" pitchFamily="18" charset="0"/>
              </a:rPr>
              <a:t>DCAB</a:t>
            </a: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30773" name="Text Box 53"/>
          <p:cNvSpPr txBox="1">
            <a:spLocks noChangeArrowheads="1"/>
          </p:cNvSpPr>
          <p:nvPr/>
        </p:nvSpPr>
        <p:spPr bwMode="auto">
          <a:xfrm>
            <a:off x="2362200" y="16002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X[i]</a:t>
            </a:r>
          </a:p>
        </p:txBody>
      </p:sp>
      <p:sp>
        <p:nvSpPr>
          <p:cNvPr id="30774" name="Text Box 54"/>
          <p:cNvSpPr txBox="1">
            <a:spLocks noChangeArrowheads="1"/>
          </p:cNvSpPr>
          <p:nvPr/>
        </p:nvSpPr>
        <p:spPr bwMode="auto">
          <a:xfrm>
            <a:off x="3048000" y="11430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Y[j]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9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944" grpId="0" animBg="1"/>
      <p:bldP spid="336945" grpId="0" animBg="1"/>
      <p:bldP spid="33694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 altLang="en-US" smtClean="0"/>
              <a:t>LCS Example (7)</a:t>
            </a:r>
          </a:p>
        </p:txBody>
      </p:sp>
      <p:sp>
        <p:nvSpPr>
          <p:cNvPr id="31747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9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j       0        1          </a:t>
            </a: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2         3        4</a:t>
            </a:r>
            <a:r>
              <a:rPr lang="en-US" altLang="en-US" sz="2400">
                <a:latin typeface="Times New Roman" panose="02020603050405020304" pitchFamily="18" charset="0"/>
              </a:rPr>
              <a:t>         5 </a:t>
            </a: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1765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A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69" name="Text Box 25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72" name="Text Box 28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73" name="Text Box 29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A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74" name="Text Box 30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75" name="Text Box 31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D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76" name="Text Box 32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77" name="Text Box 33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78" name="Text Box 34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79" name="Text Box 35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80" name="Text Box 36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81" name="Text Box 37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82" name="Text Box 38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83" name="Text Box 39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84" name="Text Box 40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85" name="Text Box 41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86" name="Text Box 42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 		if ( X</a:t>
            </a:r>
            <a:r>
              <a:rPr lang="en-US" altLang="en-US" sz="2400" baseline="-25000">
                <a:latin typeface="Times New Roman" panose="02020603050405020304" pitchFamily="18" charset="0"/>
              </a:rPr>
              <a:t>i</a:t>
            </a:r>
            <a:r>
              <a:rPr lang="en-US" altLang="en-US" sz="2400">
                <a:latin typeface="Times New Roman" panose="02020603050405020304" pitchFamily="18" charset="0"/>
              </a:rPr>
              <a:t> == Y</a:t>
            </a:r>
            <a:r>
              <a:rPr lang="en-US" altLang="en-US" sz="2400" baseline="-25000">
                <a:latin typeface="Times New Roman" panose="02020603050405020304" pitchFamily="18" charset="0"/>
              </a:rPr>
              <a:t>j</a:t>
            </a:r>
            <a:r>
              <a:rPr lang="en-US" altLang="en-US" sz="2400">
                <a:latin typeface="Times New Roman" panose="02020603050405020304" pitchFamily="18" charset="0"/>
              </a:rPr>
              <a:t> )		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 			c[i,j] = c[i-1,j-1] + 1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400">
                <a:solidFill>
                  <a:srgbClr val="008000"/>
                </a:solidFill>
                <a:latin typeface="Times New Roman" panose="02020603050405020304" pitchFamily="18" charset="0"/>
              </a:rPr>
              <a:t> 		else c[i,j] = max( c[i-1,j], c[i,j-1] )</a:t>
            </a:r>
          </a:p>
        </p:txBody>
      </p:sp>
      <p:sp>
        <p:nvSpPr>
          <p:cNvPr id="31787" name="Text Box 43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88" name="Text Box 44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89" name="Text Box 45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90" name="Text Box 46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91" name="Text Box 47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92" name="Text Box 48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993" name="Text Box 49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994" name="Text Box 50"/>
          <p:cNvSpPr txBox="1">
            <a:spLocks noChangeArrowheads="1"/>
          </p:cNvSpPr>
          <p:nvPr/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995" name="Text Box 51"/>
          <p:cNvSpPr txBox="1">
            <a:spLocks noChangeArrowheads="1"/>
          </p:cNvSpPr>
          <p:nvPr/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96" name="Oval 52"/>
          <p:cNvSpPr>
            <a:spLocks noChangeArrowheads="1"/>
          </p:cNvSpPr>
          <p:nvPr/>
        </p:nvSpPr>
        <p:spPr bwMode="auto">
          <a:xfrm>
            <a:off x="2362200" y="28194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97" name="Oval 53"/>
          <p:cNvSpPr>
            <a:spLocks noChangeArrowheads="1"/>
          </p:cNvSpPr>
          <p:nvPr/>
        </p:nvSpPr>
        <p:spPr bwMode="auto">
          <a:xfrm>
            <a:off x="4572000" y="1066800"/>
            <a:ext cx="25908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998" name="Line 54"/>
          <p:cNvSpPr>
            <a:spLocks noChangeShapeType="1"/>
          </p:cNvSpPr>
          <p:nvPr/>
        </p:nvSpPr>
        <p:spPr bwMode="auto">
          <a:xfrm>
            <a:off x="43434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99" name="Line 55"/>
          <p:cNvSpPr>
            <a:spLocks noChangeShapeType="1"/>
          </p:cNvSpPr>
          <p:nvPr/>
        </p:nvSpPr>
        <p:spPr bwMode="auto">
          <a:xfrm>
            <a:off x="51816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000" name="Line 56"/>
          <p:cNvSpPr>
            <a:spLocks noChangeShapeType="1"/>
          </p:cNvSpPr>
          <p:nvPr/>
        </p:nvSpPr>
        <p:spPr bwMode="auto">
          <a:xfrm>
            <a:off x="6400800" y="2667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001" name="Line 57"/>
          <p:cNvSpPr>
            <a:spLocks noChangeShapeType="1"/>
          </p:cNvSpPr>
          <p:nvPr/>
        </p:nvSpPr>
        <p:spPr bwMode="auto">
          <a:xfrm>
            <a:off x="60198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02" name="Text Box 58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3200">
                <a:solidFill>
                  <a:srgbClr val="008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3200">
                <a:latin typeface="Times New Roman" panose="02020603050405020304" pitchFamily="18" charset="0"/>
              </a:rPr>
              <a:t>CB</a:t>
            </a:r>
          </a:p>
          <a:p>
            <a:pPr eaLnBrk="0" hangingPunct="0"/>
            <a:r>
              <a:rPr lang="en-US" altLang="en-US" sz="3200">
                <a:solidFill>
                  <a:srgbClr val="008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</a:rPr>
              <a:t>DCA</a:t>
            </a:r>
            <a:r>
              <a:rPr lang="en-US" altLang="en-US" sz="3200">
                <a:latin typeface="Times New Roman" panose="02020603050405020304" pitchFamily="18" charset="0"/>
              </a:rPr>
              <a:t>B</a:t>
            </a: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31803" name="Text Box 59"/>
          <p:cNvSpPr txBox="1">
            <a:spLocks noChangeArrowheads="1"/>
          </p:cNvSpPr>
          <p:nvPr/>
        </p:nvSpPr>
        <p:spPr bwMode="auto">
          <a:xfrm>
            <a:off x="2362200" y="16002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X[i]</a:t>
            </a:r>
          </a:p>
        </p:txBody>
      </p:sp>
      <p:sp>
        <p:nvSpPr>
          <p:cNvPr id="31804" name="Text Box 60"/>
          <p:cNvSpPr txBox="1">
            <a:spLocks noChangeArrowheads="1"/>
          </p:cNvSpPr>
          <p:nvPr/>
        </p:nvSpPr>
        <p:spPr bwMode="auto">
          <a:xfrm>
            <a:off x="3048000" y="11430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Y[j]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9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93" grpId="0" autoUpdateAnimBg="0"/>
      <p:bldP spid="338994" grpId="0" autoUpdateAnimBg="0"/>
      <p:bldP spid="33899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 altLang="en-US" smtClean="0"/>
              <a:t>LCS Example (8)</a:t>
            </a:r>
          </a:p>
        </p:txBody>
      </p:sp>
      <p:sp>
        <p:nvSpPr>
          <p:cNvPr id="32771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0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j       0        1          2         3        4         </a:t>
            </a: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2787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88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2789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2790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32791" name="Text Box 23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A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92" name="Text Box 24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93" name="Text Box 25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94" name="Text Box 26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95" name="Text Box 27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96" name="Text Box 28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97" name="Text Box 29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A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98" name="Text Box 30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99" name="Text Box 31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D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800" name="Text Box 32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801" name="Text Box 33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802" name="Text Box 34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803" name="Text Box 35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804" name="Text Box 36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805" name="Text Box 37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806" name="Text Box 38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807" name="Text Box 39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808" name="Text Box 40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809" name="Text Box 41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810" name="Text Box 42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altLang="en-US" sz="2400">
                <a:solidFill>
                  <a:srgbClr val="008000"/>
                </a:solidFill>
                <a:latin typeface="Times New Roman" panose="02020603050405020304" pitchFamily="18" charset="0"/>
              </a:rPr>
              <a:t> 		if ( X</a:t>
            </a:r>
            <a:r>
              <a:rPr lang="en-US" altLang="en-US" sz="2400" baseline="-25000">
                <a:solidFill>
                  <a:srgbClr val="008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400">
                <a:solidFill>
                  <a:srgbClr val="008000"/>
                </a:solidFill>
                <a:latin typeface="Times New Roman" panose="02020603050405020304" pitchFamily="18" charset="0"/>
              </a:rPr>
              <a:t> == Y</a:t>
            </a:r>
            <a:r>
              <a:rPr lang="en-US" altLang="en-US" sz="2400" baseline="-25000">
                <a:solidFill>
                  <a:srgbClr val="008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en-US" sz="2400">
                <a:solidFill>
                  <a:srgbClr val="008000"/>
                </a:solidFill>
                <a:latin typeface="Times New Roman" panose="02020603050405020304" pitchFamily="18" charset="0"/>
              </a:rPr>
              <a:t> )		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400">
                <a:solidFill>
                  <a:srgbClr val="008000"/>
                </a:solidFill>
                <a:latin typeface="Times New Roman" panose="02020603050405020304" pitchFamily="18" charset="0"/>
              </a:rPr>
              <a:t> 			c[i,j] = c[i-1,j-1] + 1</a:t>
            </a:r>
            <a:endParaRPr lang="en-US" altLang="en-US" sz="2400">
              <a:latin typeface="Times New Roman" panose="02020603050405020304" pitchFamily="18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 		else c[i,j] = max( c[i-1,j], c[i,j-1] )</a:t>
            </a:r>
          </a:p>
        </p:txBody>
      </p:sp>
      <p:sp>
        <p:nvSpPr>
          <p:cNvPr id="32811" name="Text Box 43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812" name="Text Box 44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813" name="Text Box 45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814" name="Text Box 46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815" name="Text Box 47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816" name="Text Box 48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817" name="Text Box 49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818" name="Text Box 50"/>
          <p:cNvSpPr txBox="1">
            <a:spLocks noChangeArrowheads="1"/>
          </p:cNvSpPr>
          <p:nvPr/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819" name="Text Box 51"/>
          <p:cNvSpPr txBox="1">
            <a:spLocks noChangeArrowheads="1"/>
          </p:cNvSpPr>
          <p:nvPr/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1044" name="Text Box 52"/>
          <p:cNvSpPr txBox="1">
            <a:spLocks noChangeArrowheads="1"/>
          </p:cNvSpPr>
          <p:nvPr/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1045" name="Oval 53"/>
          <p:cNvSpPr>
            <a:spLocks noChangeArrowheads="1"/>
          </p:cNvSpPr>
          <p:nvPr/>
        </p:nvSpPr>
        <p:spPr bwMode="auto">
          <a:xfrm>
            <a:off x="2362200" y="28194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41046" name="Oval 54"/>
          <p:cNvSpPr>
            <a:spLocks noChangeArrowheads="1"/>
          </p:cNvSpPr>
          <p:nvPr/>
        </p:nvSpPr>
        <p:spPr bwMode="auto">
          <a:xfrm>
            <a:off x="7162800" y="10668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41047" name="Line 55"/>
          <p:cNvSpPr>
            <a:spLocks noChangeShapeType="1"/>
          </p:cNvSpPr>
          <p:nvPr/>
        </p:nvSpPr>
        <p:spPr bwMode="auto">
          <a:xfrm>
            <a:off x="6934200" y="26670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24" name="Text Box 56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3200">
                <a:solidFill>
                  <a:srgbClr val="008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3200">
                <a:latin typeface="Times New Roman" panose="02020603050405020304" pitchFamily="18" charset="0"/>
              </a:rPr>
              <a:t>CB</a:t>
            </a:r>
          </a:p>
          <a:p>
            <a:pPr eaLnBrk="0" hangingPunct="0"/>
            <a:r>
              <a:rPr lang="en-US" altLang="en-US" sz="3200">
                <a:solidFill>
                  <a:srgbClr val="008000"/>
                </a:solidFill>
                <a:latin typeface="Times New Roman" panose="02020603050405020304" pitchFamily="18" charset="0"/>
              </a:rPr>
              <a:t>BDCA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32825" name="Text Box 57"/>
          <p:cNvSpPr txBox="1">
            <a:spLocks noChangeArrowheads="1"/>
          </p:cNvSpPr>
          <p:nvPr/>
        </p:nvSpPr>
        <p:spPr bwMode="auto">
          <a:xfrm>
            <a:off x="2362200" y="16002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X[i]</a:t>
            </a:r>
          </a:p>
        </p:txBody>
      </p:sp>
      <p:sp>
        <p:nvSpPr>
          <p:cNvPr id="32826" name="Text Box 58"/>
          <p:cNvSpPr txBox="1">
            <a:spLocks noChangeArrowheads="1"/>
          </p:cNvSpPr>
          <p:nvPr/>
        </p:nvSpPr>
        <p:spPr bwMode="auto">
          <a:xfrm>
            <a:off x="3048000" y="11430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Y[j]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2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044" grpId="0" autoUpdateAnimBg="0"/>
      <p:bldP spid="341045" grpId="0" animBg="1"/>
      <p:bldP spid="34104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 altLang="en-US" smtClean="0"/>
              <a:t>LCS Example (9)</a:t>
            </a:r>
          </a:p>
        </p:txBody>
      </p:sp>
      <p:sp>
        <p:nvSpPr>
          <p:cNvPr id="33795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j       0        </a:t>
            </a: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1          2</a:t>
            </a:r>
            <a:r>
              <a:rPr lang="en-US" altLang="en-US" sz="2400">
                <a:latin typeface="Times New Roman" panose="02020603050405020304" pitchFamily="18" charset="0"/>
              </a:rPr>
              <a:t>         3        4         5 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3814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33815" name="Text Box 23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A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18" name="Text Box 26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20" name="Text Box 28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A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22" name="Text Box 30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23" name="Text Box 31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D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25" name="Text Box 33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26" name="Text Box 34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27" name="Text Box 35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28" name="Text Box 36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29" name="Text Box 37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30" name="Text Box 38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31" name="Text Box 39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32" name="Text Box 40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33" name="Text Box 41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34" name="Text Box 42"/>
          <p:cNvSpPr txBox="1">
            <a:spLocks noChangeArrowheads="1"/>
          </p:cNvSpPr>
          <p:nvPr/>
        </p:nvSpPr>
        <p:spPr bwMode="auto">
          <a:xfrm>
            <a:off x="1371600" y="5105400"/>
            <a:ext cx="6173788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		if ( X</a:t>
            </a:r>
            <a:r>
              <a:rPr lang="en-US" altLang="en-US" sz="2400" baseline="-25000">
                <a:latin typeface="Times New Roman" panose="02020603050405020304" pitchFamily="18" charset="0"/>
              </a:rPr>
              <a:t>i</a:t>
            </a:r>
            <a:r>
              <a:rPr lang="en-US" altLang="en-US" sz="2400">
                <a:latin typeface="Times New Roman" panose="02020603050405020304" pitchFamily="18" charset="0"/>
              </a:rPr>
              <a:t> == Y</a:t>
            </a:r>
            <a:r>
              <a:rPr lang="en-US" altLang="en-US" sz="2400" baseline="-25000">
                <a:latin typeface="Times New Roman" panose="02020603050405020304" pitchFamily="18" charset="0"/>
              </a:rPr>
              <a:t>j</a:t>
            </a:r>
            <a:r>
              <a:rPr lang="en-US" altLang="en-US" sz="2400">
                <a:latin typeface="Times New Roman" panose="02020603050405020304" pitchFamily="18" charset="0"/>
              </a:rPr>
              <a:t> )		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			c[i,j] = c[i-1,j-1] + 1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400">
                <a:solidFill>
                  <a:srgbClr val="008000"/>
                </a:solidFill>
                <a:latin typeface="Times New Roman" panose="02020603050405020304" pitchFamily="18" charset="0"/>
              </a:rPr>
              <a:t>		else c[i,j] = max( c[i-1,j], c[i,j-1] )</a:t>
            </a:r>
          </a:p>
          <a:p>
            <a:pPr eaLnBrk="0" hangingPunct="0">
              <a:lnSpc>
                <a:spcPct val="90000"/>
              </a:lnSpc>
            </a:pPr>
            <a:endParaRPr lang="en-US" altLang="en-US" sz="2800" baseline="-25000">
              <a:solidFill>
                <a:srgbClr val="33CC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35" name="Text Box 43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36" name="Text Box 44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37" name="Text Box 45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38" name="Text Box 46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39" name="Text Box 47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40" name="Text Box 48"/>
          <p:cNvSpPr txBox="1">
            <a:spLocks noChangeArrowheads="1"/>
          </p:cNvSpPr>
          <p:nvPr/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41" name="Text Box 49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42" name="Text Box 50"/>
          <p:cNvSpPr txBox="1">
            <a:spLocks noChangeArrowheads="1"/>
          </p:cNvSpPr>
          <p:nvPr/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43" name="Text Box 51"/>
          <p:cNvSpPr txBox="1">
            <a:spLocks noChangeArrowheads="1"/>
          </p:cNvSpPr>
          <p:nvPr/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44" name="Text Box 52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45" name="Oval 53"/>
          <p:cNvSpPr>
            <a:spLocks noChangeArrowheads="1"/>
          </p:cNvSpPr>
          <p:nvPr/>
        </p:nvSpPr>
        <p:spPr bwMode="auto">
          <a:xfrm>
            <a:off x="2362200" y="35052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46" name="Oval 54"/>
          <p:cNvSpPr>
            <a:spLocks noChangeArrowheads="1"/>
          </p:cNvSpPr>
          <p:nvPr/>
        </p:nvSpPr>
        <p:spPr bwMode="auto">
          <a:xfrm>
            <a:off x="3810000" y="1066800"/>
            <a:ext cx="15240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3095" name="Text Box 55"/>
          <p:cNvSpPr txBox="1">
            <a:spLocks noChangeArrowheads="1"/>
          </p:cNvSpPr>
          <p:nvPr/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43096" name="Text Box 56"/>
          <p:cNvSpPr txBox="1">
            <a:spLocks noChangeArrowheads="1"/>
          </p:cNvSpPr>
          <p:nvPr/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3097" name="Line 57"/>
          <p:cNvSpPr>
            <a:spLocks noChangeShapeType="1"/>
          </p:cNvSpPr>
          <p:nvPr/>
        </p:nvSpPr>
        <p:spPr bwMode="auto">
          <a:xfrm>
            <a:off x="3886200" y="3429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98" name="Line 58"/>
          <p:cNvSpPr>
            <a:spLocks noChangeShapeType="1"/>
          </p:cNvSpPr>
          <p:nvPr/>
        </p:nvSpPr>
        <p:spPr bwMode="auto">
          <a:xfrm>
            <a:off x="4724400" y="3429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99" name="Line 59"/>
          <p:cNvSpPr>
            <a:spLocks noChangeShapeType="1"/>
          </p:cNvSpPr>
          <p:nvPr/>
        </p:nvSpPr>
        <p:spPr bwMode="auto">
          <a:xfrm>
            <a:off x="4343400" y="3810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52" name="Text Box 60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3200">
                <a:solidFill>
                  <a:srgbClr val="008000"/>
                </a:solidFill>
                <a:latin typeface="Times New Roman" panose="02020603050405020304" pitchFamily="18" charset="0"/>
              </a:rPr>
              <a:t>AB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sz="3200">
                <a:latin typeface="Times New Roman" panose="02020603050405020304" pitchFamily="18" charset="0"/>
              </a:rPr>
              <a:t>B</a:t>
            </a:r>
          </a:p>
          <a:p>
            <a:pPr eaLnBrk="0" hangingPunct="0"/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</a:rPr>
              <a:t>BD</a:t>
            </a:r>
            <a:r>
              <a:rPr lang="en-US" altLang="en-US" sz="3200">
                <a:latin typeface="Times New Roman" panose="02020603050405020304" pitchFamily="18" charset="0"/>
              </a:rPr>
              <a:t>CAB</a:t>
            </a: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33853" name="Text Box 61"/>
          <p:cNvSpPr txBox="1">
            <a:spLocks noChangeArrowheads="1"/>
          </p:cNvSpPr>
          <p:nvPr/>
        </p:nvSpPr>
        <p:spPr bwMode="auto">
          <a:xfrm>
            <a:off x="2362200" y="16002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X[i]</a:t>
            </a:r>
          </a:p>
        </p:txBody>
      </p:sp>
      <p:sp>
        <p:nvSpPr>
          <p:cNvPr id="33854" name="Text Box 62"/>
          <p:cNvSpPr txBox="1">
            <a:spLocks noChangeArrowheads="1"/>
          </p:cNvSpPr>
          <p:nvPr/>
        </p:nvSpPr>
        <p:spPr bwMode="auto">
          <a:xfrm>
            <a:off x="3048000" y="11430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Y[j]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4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95" grpId="0" autoUpdateAnimBg="0"/>
      <p:bldP spid="34309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 altLang="en-US" smtClean="0"/>
              <a:t>LCS Example (10)</a:t>
            </a:r>
          </a:p>
        </p:txBody>
      </p:sp>
      <p:sp>
        <p:nvSpPr>
          <p:cNvPr id="34819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j       0        1          2         </a:t>
            </a: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en-US" sz="2400">
                <a:latin typeface="Times New Roman" panose="02020603050405020304" pitchFamily="18" charset="0"/>
              </a:rPr>
              <a:t>        4         5 </a:t>
            </a:r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4834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4835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4836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837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34839" name="Text Box 23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A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840" name="Text Box 24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841" name="Text Box 25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842" name="Text Box 26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843" name="Text Box 27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844" name="Text Box 28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845" name="Text Box 29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A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846" name="Text Box 30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847" name="Text Box 31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D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848" name="Text Box 32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849" name="Text Box 33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850" name="Text Box 34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851" name="Text Box 35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852" name="Text Box 36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853" name="Text Box 37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854" name="Text Box 38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855" name="Text Box 39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856" name="Text Box 40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857" name="Text Box 41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858" name="Text Box 42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altLang="en-US" sz="2400">
                <a:solidFill>
                  <a:srgbClr val="008000"/>
                </a:solidFill>
                <a:latin typeface="Times New Roman" panose="02020603050405020304" pitchFamily="18" charset="0"/>
              </a:rPr>
              <a:t> 		if ( X</a:t>
            </a:r>
            <a:r>
              <a:rPr lang="en-US" altLang="en-US" sz="2400" baseline="-25000">
                <a:solidFill>
                  <a:srgbClr val="008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400">
                <a:solidFill>
                  <a:srgbClr val="008000"/>
                </a:solidFill>
                <a:latin typeface="Times New Roman" panose="02020603050405020304" pitchFamily="18" charset="0"/>
              </a:rPr>
              <a:t> == Y</a:t>
            </a:r>
            <a:r>
              <a:rPr lang="en-US" altLang="en-US" sz="2400" baseline="-25000">
                <a:solidFill>
                  <a:srgbClr val="008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en-US" sz="2400">
                <a:solidFill>
                  <a:srgbClr val="008000"/>
                </a:solidFill>
                <a:latin typeface="Times New Roman" panose="02020603050405020304" pitchFamily="18" charset="0"/>
              </a:rPr>
              <a:t> )		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400">
                <a:solidFill>
                  <a:srgbClr val="008000"/>
                </a:solidFill>
                <a:latin typeface="Times New Roman" panose="02020603050405020304" pitchFamily="18" charset="0"/>
              </a:rPr>
              <a:t> 			c[i,j] = c[i-1,j-1] + 1</a:t>
            </a:r>
            <a:endParaRPr lang="en-US" altLang="en-US" sz="2400">
              <a:latin typeface="Times New Roman" panose="02020603050405020304" pitchFamily="18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 		else c[i,j] = max( c[i-1,j], c[i,j-1] )</a:t>
            </a:r>
          </a:p>
        </p:txBody>
      </p:sp>
      <p:sp>
        <p:nvSpPr>
          <p:cNvPr id="34859" name="Text Box 43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860" name="Text Box 44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861" name="Text Box 45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862" name="Text Box 46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863" name="Text Box 47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864" name="Text Box 48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865" name="Text Box 49"/>
          <p:cNvSpPr txBox="1">
            <a:spLocks noChangeArrowheads="1"/>
          </p:cNvSpPr>
          <p:nvPr/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866" name="Text Box 50"/>
          <p:cNvSpPr txBox="1">
            <a:spLocks noChangeArrowheads="1"/>
          </p:cNvSpPr>
          <p:nvPr/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867" name="Text Box 51"/>
          <p:cNvSpPr txBox="1">
            <a:spLocks noChangeArrowheads="1"/>
          </p:cNvSpPr>
          <p:nvPr/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868" name="Text Box 52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869" name="Text Box 53"/>
          <p:cNvSpPr txBox="1">
            <a:spLocks noChangeArrowheads="1"/>
          </p:cNvSpPr>
          <p:nvPr/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70" name="Text Box 54"/>
          <p:cNvSpPr txBox="1">
            <a:spLocks noChangeArrowheads="1"/>
          </p:cNvSpPr>
          <p:nvPr/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5143" name="Text Box 55"/>
          <p:cNvSpPr txBox="1">
            <a:spLocks noChangeArrowheads="1"/>
          </p:cNvSpPr>
          <p:nvPr/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5144" name="Line 56"/>
          <p:cNvSpPr>
            <a:spLocks noChangeShapeType="1"/>
          </p:cNvSpPr>
          <p:nvPr/>
        </p:nvSpPr>
        <p:spPr bwMode="auto">
          <a:xfrm>
            <a:off x="5181600" y="33528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73" name="Oval 57"/>
          <p:cNvSpPr>
            <a:spLocks noChangeArrowheads="1"/>
          </p:cNvSpPr>
          <p:nvPr/>
        </p:nvSpPr>
        <p:spPr bwMode="auto">
          <a:xfrm>
            <a:off x="2362200" y="35052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4874" name="Oval 58"/>
          <p:cNvSpPr>
            <a:spLocks noChangeArrowheads="1"/>
          </p:cNvSpPr>
          <p:nvPr/>
        </p:nvSpPr>
        <p:spPr bwMode="auto">
          <a:xfrm>
            <a:off x="5486400" y="10668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875" name="Text Box 59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3200">
                <a:solidFill>
                  <a:srgbClr val="008000"/>
                </a:solidFill>
                <a:latin typeface="Times New Roman" panose="02020603050405020304" pitchFamily="18" charset="0"/>
              </a:rPr>
              <a:t>AB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sz="3200">
                <a:latin typeface="Times New Roman" panose="02020603050405020304" pitchFamily="18" charset="0"/>
              </a:rPr>
              <a:t>B</a:t>
            </a:r>
          </a:p>
          <a:p>
            <a:pPr eaLnBrk="0" hangingPunct="0"/>
            <a:r>
              <a:rPr lang="en-US" altLang="en-US" sz="3200">
                <a:solidFill>
                  <a:srgbClr val="008000"/>
                </a:solidFill>
                <a:latin typeface="Times New Roman" panose="02020603050405020304" pitchFamily="18" charset="0"/>
              </a:rPr>
              <a:t>BD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sz="3200">
                <a:latin typeface="Times New Roman" panose="02020603050405020304" pitchFamily="18" charset="0"/>
              </a:rPr>
              <a:t>AB</a:t>
            </a: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34876" name="Text Box 60"/>
          <p:cNvSpPr txBox="1">
            <a:spLocks noChangeArrowheads="1"/>
          </p:cNvSpPr>
          <p:nvPr/>
        </p:nvSpPr>
        <p:spPr bwMode="auto">
          <a:xfrm>
            <a:off x="2362200" y="16002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X[i]</a:t>
            </a:r>
          </a:p>
        </p:txBody>
      </p:sp>
      <p:sp>
        <p:nvSpPr>
          <p:cNvPr id="34877" name="Text Box 61"/>
          <p:cNvSpPr txBox="1">
            <a:spLocks noChangeArrowheads="1"/>
          </p:cNvSpPr>
          <p:nvPr/>
        </p:nvSpPr>
        <p:spPr bwMode="auto">
          <a:xfrm>
            <a:off x="3048000" y="11430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Y[j]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3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14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 altLang="en-US" smtClean="0"/>
              <a:t>LCS Example (11)</a:t>
            </a:r>
          </a:p>
        </p:txBody>
      </p:sp>
      <p:sp>
        <p:nvSpPr>
          <p:cNvPr id="35843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2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j       0        1          2         3        4         5 </a:t>
            </a:r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5858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5859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5860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5861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A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864" name="Text Box 24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865" name="Text Box 25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867" name="Text Box 27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868" name="Text Box 28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869" name="Text Box 29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A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870" name="Text Box 30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871" name="Text Box 31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D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872" name="Text Box 32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873" name="Text Box 33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874" name="Text Box 34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875" name="Text Box 35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876" name="Text Box 36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877" name="Text Box 37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878" name="Text Box 38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879" name="Text Box 39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880" name="Text Box 40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881" name="Text Box 41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882" name="Text Box 42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		if ( X</a:t>
            </a:r>
            <a:r>
              <a:rPr lang="en-US" altLang="en-US" sz="2400" baseline="-25000">
                <a:latin typeface="Times New Roman" panose="02020603050405020304" pitchFamily="18" charset="0"/>
              </a:rPr>
              <a:t>i</a:t>
            </a:r>
            <a:r>
              <a:rPr lang="en-US" altLang="en-US" sz="2400">
                <a:latin typeface="Times New Roman" panose="02020603050405020304" pitchFamily="18" charset="0"/>
              </a:rPr>
              <a:t> == Y</a:t>
            </a:r>
            <a:r>
              <a:rPr lang="en-US" altLang="en-US" sz="2400" baseline="-25000">
                <a:latin typeface="Times New Roman" panose="02020603050405020304" pitchFamily="18" charset="0"/>
              </a:rPr>
              <a:t>j</a:t>
            </a:r>
            <a:r>
              <a:rPr lang="en-US" altLang="en-US" sz="2400">
                <a:latin typeface="Times New Roman" panose="02020603050405020304" pitchFamily="18" charset="0"/>
              </a:rPr>
              <a:t> )		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			c[i,j] = c[i-1,j-1] + 1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400">
                <a:solidFill>
                  <a:srgbClr val="008000"/>
                </a:solidFill>
                <a:latin typeface="Times New Roman" panose="02020603050405020304" pitchFamily="18" charset="0"/>
              </a:rPr>
              <a:t>		else c[i,j] = max( c[i-1,j], c[i,j-1] )</a:t>
            </a:r>
          </a:p>
        </p:txBody>
      </p:sp>
      <p:sp>
        <p:nvSpPr>
          <p:cNvPr id="35883" name="Text Box 43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884" name="Text Box 44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885" name="Text Box 45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886" name="Text Box 46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887" name="Text Box 47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888" name="Text Box 48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889" name="Text Box 49"/>
          <p:cNvSpPr txBox="1">
            <a:spLocks noChangeArrowheads="1"/>
          </p:cNvSpPr>
          <p:nvPr/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890" name="Text Box 50"/>
          <p:cNvSpPr txBox="1">
            <a:spLocks noChangeArrowheads="1"/>
          </p:cNvSpPr>
          <p:nvPr/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891" name="Text Box 51"/>
          <p:cNvSpPr txBox="1">
            <a:spLocks noChangeArrowheads="1"/>
          </p:cNvSpPr>
          <p:nvPr/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892" name="Text Box 52"/>
          <p:cNvSpPr txBox="1">
            <a:spLocks noChangeArrowheads="1"/>
          </p:cNvSpPr>
          <p:nvPr/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93" name="Text Box 53"/>
          <p:cNvSpPr txBox="1">
            <a:spLocks noChangeArrowheads="1"/>
          </p:cNvSpPr>
          <p:nvPr/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894" name="Text Box 54"/>
          <p:cNvSpPr txBox="1">
            <a:spLocks noChangeArrowheads="1"/>
          </p:cNvSpPr>
          <p:nvPr/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2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95" name="Text Box 55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7192" name="Text Box 56"/>
          <p:cNvSpPr txBox="1">
            <a:spLocks noChangeArrowheads="1"/>
          </p:cNvSpPr>
          <p:nvPr/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7193" name="Text Box 57"/>
          <p:cNvSpPr txBox="1">
            <a:spLocks noChangeArrowheads="1"/>
          </p:cNvSpPr>
          <p:nvPr/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7194" name="Line 58"/>
          <p:cNvSpPr>
            <a:spLocks noChangeShapeType="1"/>
          </p:cNvSpPr>
          <p:nvPr/>
        </p:nvSpPr>
        <p:spPr bwMode="auto">
          <a:xfrm>
            <a:off x="6019800" y="3810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95" name="Line 59"/>
          <p:cNvSpPr>
            <a:spLocks noChangeShapeType="1"/>
          </p:cNvSpPr>
          <p:nvPr/>
        </p:nvSpPr>
        <p:spPr bwMode="auto">
          <a:xfrm>
            <a:off x="6781800" y="3810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96" name="Line 60"/>
          <p:cNvSpPr>
            <a:spLocks noChangeShapeType="1"/>
          </p:cNvSpPr>
          <p:nvPr/>
        </p:nvSpPr>
        <p:spPr bwMode="auto">
          <a:xfrm>
            <a:off x="72390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01" name="Oval 61"/>
          <p:cNvSpPr>
            <a:spLocks noChangeArrowheads="1"/>
          </p:cNvSpPr>
          <p:nvPr/>
        </p:nvSpPr>
        <p:spPr bwMode="auto">
          <a:xfrm>
            <a:off x="6172200" y="1066800"/>
            <a:ext cx="1752600" cy="685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5902" name="Oval 62"/>
          <p:cNvSpPr>
            <a:spLocks noChangeArrowheads="1"/>
          </p:cNvSpPr>
          <p:nvPr/>
        </p:nvSpPr>
        <p:spPr bwMode="auto">
          <a:xfrm>
            <a:off x="2286000" y="3505200"/>
            <a:ext cx="6858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5903" name="Text Box 63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3200">
                <a:solidFill>
                  <a:srgbClr val="008000"/>
                </a:solidFill>
                <a:latin typeface="Times New Roman" panose="02020603050405020304" pitchFamily="18" charset="0"/>
              </a:rPr>
              <a:t>AB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sz="3200">
                <a:latin typeface="Times New Roman" panose="02020603050405020304" pitchFamily="18" charset="0"/>
              </a:rPr>
              <a:t>B</a:t>
            </a:r>
          </a:p>
          <a:p>
            <a:pPr eaLnBrk="0" hangingPunct="0"/>
            <a:r>
              <a:rPr lang="en-US" altLang="en-US" sz="3200">
                <a:solidFill>
                  <a:srgbClr val="008000"/>
                </a:solidFill>
                <a:latin typeface="Times New Roman" panose="02020603050405020304" pitchFamily="18" charset="0"/>
              </a:rPr>
              <a:t>BDC</a:t>
            </a:r>
            <a:r>
              <a:rPr lang="en-US" altLang="en-US" sz="3200">
                <a:latin typeface="Times New Roman" panose="02020603050405020304" pitchFamily="18" charset="0"/>
              </a:rPr>
              <a:t>AB</a:t>
            </a: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35904" name="Text Box 64"/>
          <p:cNvSpPr txBox="1">
            <a:spLocks noChangeArrowheads="1"/>
          </p:cNvSpPr>
          <p:nvPr/>
        </p:nvSpPr>
        <p:spPr bwMode="auto">
          <a:xfrm>
            <a:off x="2362200" y="16002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X[i]</a:t>
            </a:r>
          </a:p>
        </p:txBody>
      </p:sp>
      <p:sp>
        <p:nvSpPr>
          <p:cNvPr id="35905" name="Text Box 65"/>
          <p:cNvSpPr txBox="1">
            <a:spLocks noChangeArrowheads="1"/>
          </p:cNvSpPr>
          <p:nvPr/>
        </p:nvSpPr>
        <p:spPr bwMode="auto">
          <a:xfrm>
            <a:off x="3048000" y="11430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Y[j]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9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92" grpId="0" autoUpdateAnimBg="0"/>
      <p:bldP spid="347193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 altLang="en-US" smtClean="0"/>
              <a:t>LCS Example (12)</a:t>
            </a:r>
          </a:p>
        </p:txBody>
      </p:sp>
      <p:sp>
        <p:nvSpPr>
          <p:cNvPr id="36867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j       0        </a:t>
            </a: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400">
                <a:latin typeface="Times New Roman" panose="02020603050405020304" pitchFamily="18" charset="0"/>
              </a:rPr>
              <a:t>          2         3        4         5 </a:t>
            </a:r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A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889" name="Text Box 25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891" name="Text Box 27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892" name="Text Box 28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893" name="Text Box 29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A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894" name="Text Box 30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895" name="Text Box 31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D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896" name="Text Box 32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897" name="Text Box 33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898" name="Text Box 34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899" name="Text Box 35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900" name="Text Box 36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901" name="Text Box 37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902" name="Text Box 38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903" name="Text Box 39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904" name="Text Box 40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905" name="Text Box 41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906" name="Text Box 42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altLang="en-US" sz="2400">
                <a:solidFill>
                  <a:srgbClr val="008000"/>
                </a:solidFill>
                <a:latin typeface="Times New Roman" panose="02020603050405020304" pitchFamily="18" charset="0"/>
              </a:rPr>
              <a:t> 		if ( X</a:t>
            </a:r>
            <a:r>
              <a:rPr lang="en-US" altLang="en-US" sz="2400" baseline="-25000">
                <a:solidFill>
                  <a:srgbClr val="008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400">
                <a:solidFill>
                  <a:srgbClr val="008000"/>
                </a:solidFill>
                <a:latin typeface="Times New Roman" panose="02020603050405020304" pitchFamily="18" charset="0"/>
              </a:rPr>
              <a:t> == Y</a:t>
            </a:r>
            <a:r>
              <a:rPr lang="en-US" altLang="en-US" sz="2400" baseline="-25000">
                <a:solidFill>
                  <a:srgbClr val="008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en-US" sz="2400">
                <a:solidFill>
                  <a:srgbClr val="008000"/>
                </a:solidFill>
                <a:latin typeface="Times New Roman" panose="02020603050405020304" pitchFamily="18" charset="0"/>
              </a:rPr>
              <a:t> )		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400">
                <a:solidFill>
                  <a:srgbClr val="008000"/>
                </a:solidFill>
                <a:latin typeface="Times New Roman" panose="02020603050405020304" pitchFamily="18" charset="0"/>
              </a:rPr>
              <a:t> 			c[i,j] = c[i-1,j-1] + 1</a:t>
            </a:r>
            <a:endParaRPr lang="en-US" altLang="en-US" sz="2400">
              <a:latin typeface="Times New Roman" panose="02020603050405020304" pitchFamily="18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 		else c[i,j] = max( c[i-1,j], c[i,j-1] )</a:t>
            </a:r>
          </a:p>
        </p:txBody>
      </p:sp>
      <p:sp>
        <p:nvSpPr>
          <p:cNvPr id="36907" name="Text Box 43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908" name="Text Box 44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909" name="Text Box 45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910" name="Text Box 46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911" name="Text Box 47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912" name="Text Box 48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913" name="Text Box 49"/>
          <p:cNvSpPr txBox="1">
            <a:spLocks noChangeArrowheads="1"/>
          </p:cNvSpPr>
          <p:nvPr/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914" name="Text Box 50"/>
          <p:cNvSpPr txBox="1">
            <a:spLocks noChangeArrowheads="1"/>
          </p:cNvSpPr>
          <p:nvPr/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915" name="Text Box 51"/>
          <p:cNvSpPr txBox="1">
            <a:spLocks noChangeArrowheads="1"/>
          </p:cNvSpPr>
          <p:nvPr/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916" name="Text Box 52"/>
          <p:cNvSpPr txBox="1">
            <a:spLocks noChangeArrowheads="1"/>
          </p:cNvSpPr>
          <p:nvPr/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917" name="Text Box 53"/>
          <p:cNvSpPr txBox="1">
            <a:spLocks noChangeArrowheads="1"/>
          </p:cNvSpPr>
          <p:nvPr/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918" name="Text Box 54"/>
          <p:cNvSpPr txBox="1">
            <a:spLocks noChangeArrowheads="1"/>
          </p:cNvSpPr>
          <p:nvPr/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2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919" name="Text Box 55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920" name="Text Box 56"/>
          <p:cNvSpPr txBox="1">
            <a:spLocks noChangeArrowheads="1"/>
          </p:cNvSpPr>
          <p:nvPr/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2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921" name="Text Box 57"/>
          <p:cNvSpPr txBox="1">
            <a:spLocks noChangeArrowheads="1"/>
          </p:cNvSpPr>
          <p:nvPr/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2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922" name="Oval 58"/>
          <p:cNvSpPr>
            <a:spLocks noChangeArrowheads="1"/>
          </p:cNvSpPr>
          <p:nvPr/>
        </p:nvSpPr>
        <p:spPr bwMode="auto">
          <a:xfrm>
            <a:off x="2362200" y="41148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6923" name="Oval 59"/>
          <p:cNvSpPr>
            <a:spLocks noChangeArrowheads="1"/>
          </p:cNvSpPr>
          <p:nvPr/>
        </p:nvSpPr>
        <p:spPr bwMode="auto">
          <a:xfrm>
            <a:off x="3886200" y="11430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49244" name="Line 60"/>
          <p:cNvSpPr>
            <a:spLocks noChangeShapeType="1"/>
          </p:cNvSpPr>
          <p:nvPr/>
        </p:nvSpPr>
        <p:spPr bwMode="auto">
          <a:xfrm>
            <a:off x="3581400" y="39624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245" name="Text Box 61"/>
          <p:cNvSpPr txBox="1">
            <a:spLocks noChangeArrowheads="1"/>
          </p:cNvSpPr>
          <p:nvPr/>
        </p:nvSpPr>
        <p:spPr bwMode="auto">
          <a:xfrm>
            <a:off x="3962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926" name="Text Box 62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3200">
                <a:solidFill>
                  <a:srgbClr val="008000"/>
                </a:solidFill>
                <a:latin typeface="Times New Roman" panose="02020603050405020304" pitchFamily="18" charset="0"/>
              </a:rPr>
              <a:t>ABC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endParaRPr lang="en-US" altLang="en-US" sz="320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3200">
                <a:latin typeface="Times New Roman" panose="02020603050405020304" pitchFamily="18" charset="0"/>
              </a:rPr>
              <a:t>DCAB</a:t>
            </a: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36927" name="Text Box 63"/>
          <p:cNvSpPr txBox="1">
            <a:spLocks noChangeArrowheads="1"/>
          </p:cNvSpPr>
          <p:nvPr/>
        </p:nvSpPr>
        <p:spPr bwMode="auto">
          <a:xfrm>
            <a:off x="2362200" y="16002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X[i]</a:t>
            </a:r>
          </a:p>
        </p:txBody>
      </p:sp>
      <p:sp>
        <p:nvSpPr>
          <p:cNvPr id="36928" name="Text Box 64"/>
          <p:cNvSpPr txBox="1">
            <a:spLocks noChangeArrowheads="1"/>
          </p:cNvSpPr>
          <p:nvPr/>
        </p:nvSpPr>
        <p:spPr bwMode="auto">
          <a:xfrm>
            <a:off x="3048000" y="11430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Y[j]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9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24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 altLang="en-US" smtClean="0"/>
              <a:t>LCS Example (13)</a:t>
            </a:r>
          </a:p>
        </p:txBody>
      </p:sp>
      <p:sp>
        <p:nvSpPr>
          <p:cNvPr id="37891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0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j       0        1          </a:t>
            </a: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2         3</a:t>
            </a:r>
            <a:r>
              <a:rPr lang="en-US" altLang="en-US" sz="2400">
                <a:latin typeface="Times New Roman" panose="02020603050405020304" pitchFamily="18" charset="0"/>
              </a:rPr>
              <a:t>        </a:t>
            </a: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en-US" sz="2400">
                <a:latin typeface="Times New Roman" panose="02020603050405020304" pitchFamily="18" charset="0"/>
              </a:rPr>
              <a:t>         5 </a:t>
            </a:r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7906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7908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7909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10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37911" name="Text Box 23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A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12" name="Text Box 24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13" name="Text Box 25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14" name="Text Box 26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15" name="Text Box 27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16" name="Text Box 28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17" name="Text Box 29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A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18" name="Text Box 30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19" name="Text Box 31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D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20" name="Text Box 32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21" name="Text Box 33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22" name="Text Box 34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23" name="Text Box 35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24" name="Text Box 36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25" name="Text Box 37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26" name="Text Box 38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27" name="Text Box 39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28" name="Text Box 40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29" name="Text Box 41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30" name="Text Box 42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		if ( X</a:t>
            </a:r>
            <a:r>
              <a:rPr lang="en-US" altLang="en-US" sz="2400" baseline="-25000">
                <a:latin typeface="Times New Roman" panose="02020603050405020304" pitchFamily="18" charset="0"/>
              </a:rPr>
              <a:t>i</a:t>
            </a:r>
            <a:r>
              <a:rPr lang="en-US" altLang="en-US" sz="2400">
                <a:latin typeface="Times New Roman" panose="02020603050405020304" pitchFamily="18" charset="0"/>
              </a:rPr>
              <a:t> == Y</a:t>
            </a:r>
            <a:r>
              <a:rPr lang="en-US" altLang="en-US" sz="2400" baseline="-25000">
                <a:latin typeface="Times New Roman" panose="02020603050405020304" pitchFamily="18" charset="0"/>
              </a:rPr>
              <a:t>j</a:t>
            </a:r>
            <a:r>
              <a:rPr lang="en-US" altLang="en-US" sz="2400">
                <a:latin typeface="Times New Roman" panose="02020603050405020304" pitchFamily="18" charset="0"/>
              </a:rPr>
              <a:t> )		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			c[i,j] = c[i-1,j-1] + 1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400">
                <a:solidFill>
                  <a:srgbClr val="008000"/>
                </a:solidFill>
                <a:latin typeface="Times New Roman" panose="02020603050405020304" pitchFamily="18" charset="0"/>
              </a:rPr>
              <a:t>		else c[i,j] = max( c[i-1,j], c[i,j-1] )</a:t>
            </a:r>
          </a:p>
        </p:txBody>
      </p:sp>
      <p:sp>
        <p:nvSpPr>
          <p:cNvPr id="37931" name="Text Box 43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32" name="Text Box 44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33" name="Text Box 45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34" name="Text Box 46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35" name="Text Box 47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36" name="Text Box 48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37" name="Text Box 49"/>
          <p:cNvSpPr txBox="1">
            <a:spLocks noChangeArrowheads="1"/>
          </p:cNvSpPr>
          <p:nvPr/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38" name="Text Box 50"/>
          <p:cNvSpPr txBox="1">
            <a:spLocks noChangeArrowheads="1"/>
          </p:cNvSpPr>
          <p:nvPr/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39" name="Text Box 51"/>
          <p:cNvSpPr txBox="1">
            <a:spLocks noChangeArrowheads="1"/>
          </p:cNvSpPr>
          <p:nvPr/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40" name="Text Box 52"/>
          <p:cNvSpPr txBox="1">
            <a:spLocks noChangeArrowheads="1"/>
          </p:cNvSpPr>
          <p:nvPr/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941" name="Text Box 53"/>
          <p:cNvSpPr txBox="1">
            <a:spLocks noChangeArrowheads="1"/>
          </p:cNvSpPr>
          <p:nvPr/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42" name="Text Box 54"/>
          <p:cNvSpPr txBox="1">
            <a:spLocks noChangeArrowheads="1"/>
          </p:cNvSpPr>
          <p:nvPr/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2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943" name="Text Box 55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44" name="Text Box 56"/>
          <p:cNvSpPr txBox="1">
            <a:spLocks noChangeArrowheads="1"/>
          </p:cNvSpPr>
          <p:nvPr/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2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945" name="Text Box 57"/>
          <p:cNvSpPr txBox="1">
            <a:spLocks noChangeArrowheads="1"/>
          </p:cNvSpPr>
          <p:nvPr/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2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946" name="Text Box 58"/>
          <p:cNvSpPr txBox="1">
            <a:spLocks noChangeArrowheads="1"/>
          </p:cNvSpPr>
          <p:nvPr/>
        </p:nvSpPr>
        <p:spPr bwMode="auto">
          <a:xfrm>
            <a:off x="3962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1291" name="Text Box 59"/>
          <p:cNvSpPr txBox="1">
            <a:spLocks noChangeArrowheads="1"/>
          </p:cNvSpPr>
          <p:nvPr/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51292" name="Text Box 60"/>
          <p:cNvSpPr txBox="1">
            <a:spLocks noChangeArrowheads="1"/>
          </p:cNvSpPr>
          <p:nvPr/>
        </p:nvSpPr>
        <p:spPr bwMode="auto">
          <a:xfrm>
            <a:off x="55626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51293" name="Line 61"/>
          <p:cNvSpPr>
            <a:spLocks noChangeShapeType="1"/>
          </p:cNvSpPr>
          <p:nvPr/>
        </p:nvSpPr>
        <p:spPr bwMode="auto">
          <a:xfrm>
            <a:off x="4343400" y="44196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94" name="Line 62"/>
          <p:cNvSpPr>
            <a:spLocks noChangeShapeType="1"/>
          </p:cNvSpPr>
          <p:nvPr/>
        </p:nvSpPr>
        <p:spPr bwMode="auto">
          <a:xfrm>
            <a:off x="5562600" y="4038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95" name="Line 63"/>
          <p:cNvSpPr>
            <a:spLocks noChangeShapeType="1"/>
          </p:cNvSpPr>
          <p:nvPr/>
        </p:nvSpPr>
        <p:spPr bwMode="auto">
          <a:xfrm>
            <a:off x="4724400" y="4038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52" name="Oval 64"/>
          <p:cNvSpPr>
            <a:spLocks noChangeArrowheads="1"/>
          </p:cNvSpPr>
          <p:nvPr/>
        </p:nvSpPr>
        <p:spPr bwMode="auto">
          <a:xfrm>
            <a:off x="2286000" y="4114800"/>
            <a:ext cx="6858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7953" name="Oval 65"/>
          <p:cNvSpPr>
            <a:spLocks noChangeArrowheads="1"/>
          </p:cNvSpPr>
          <p:nvPr/>
        </p:nvSpPr>
        <p:spPr bwMode="auto">
          <a:xfrm>
            <a:off x="4572000" y="1066800"/>
            <a:ext cx="25908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51298" name="Text Box 66"/>
          <p:cNvSpPr txBox="1">
            <a:spLocks noChangeArrowheads="1"/>
          </p:cNvSpPr>
          <p:nvPr/>
        </p:nvSpPr>
        <p:spPr bwMode="auto">
          <a:xfrm>
            <a:off x="64008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51299" name="Line 67"/>
          <p:cNvSpPr>
            <a:spLocks noChangeShapeType="1"/>
          </p:cNvSpPr>
          <p:nvPr/>
        </p:nvSpPr>
        <p:spPr bwMode="auto">
          <a:xfrm>
            <a:off x="6324600" y="4038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00" name="Line 68"/>
          <p:cNvSpPr>
            <a:spLocks noChangeShapeType="1"/>
          </p:cNvSpPr>
          <p:nvPr/>
        </p:nvSpPr>
        <p:spPr bwMode="auto">
          <a:xfrm>
            <a:off x="6019800" y="44196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57" name="Text Box 69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3200">
                <a:solidFill>
                  <a:srgbClr val="008000"/>
                </a:solidFill>
                <a:latin typeface="Times New Roman" panose="02020603050405020304" pitchFamily="18" charset="0"/>
              </a:rPr>
              <a:t>ABC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endParaRPr lang="en-US" altLang="en-US" sz="320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sz="3200">
                <a:solidFill>
                  <a:srgbClr val="008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</a:rPr>
              <a:t>DCA</a:t>
            </a:r>
            <a:r>
              <a:rPr lang="en-US" altLang="en-US" sz="3200">
                <a:latin typeface="Times New Roman" panose="02020603050405020304" pitchFamily="18" charset="0"/>
              </a:rPr>
              <a:t>B</a:t>
            </a: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37958" name="Text Box 70"/>
          <p:cNvSpPr txBox="1">
            <a:spLocks noChangeArrowheads="1"/>
          </p:cNvSpPr>
          <p:nvPr/>
        </p:nvSpPr>
        <p:spPr bwMode="auto">
          <a:xfrm>
            <a:off x="2362200" y="16002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X[i]</a:t>
            </a:r>
          </a:p>
        </p:txBody>
      </p:sp>
      <p:sp>
        <p:nvSpPr>
          <p:cNvPr id="37959" name="Text Box 71"/>
          <p:cNvSpPr txBox="1">
            <a:spLocks noChangeArrowheads="1"/>
          </p:cNvSpPr>
          <p:nvPr/>
        </p:nvSpPr>
        <p:spPr bwMode="auto">
          <a:xfrm>
            <a:off x="3048000" y="11430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Y[j]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5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91" grpId="0" autoUpdateAnimBg="0"/>
      <p:bldP spid="351292" grpId="0" autoUpdateAnimBg="0"/>
      <p:bldP spid="351298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 altLang="en-US" smtClean="0"/>
              <a:t>LCS Example (14)</a:t>
            </a:r>
          </a:p>
        </p:txBody>
      </p:sp>
      <p:sp>
        <p:nvSpPr>
          <p:cNvPr id="38915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8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j       0        1          2         3        4         </a:t>
            </a: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8931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8932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8933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8934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38935" name="Text Box 23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A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8936" name="Text Box 24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8937" name="Text Box 25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8938" name="Text Box 26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8939" name="Text Box 27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8940" name="Text Box 28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8941" name="Text Box 29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A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8942" name="Text Box 30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8943" name="Text Box 31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D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8944" name="Text Box 32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8945" name="Text Box 33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8946" name="Text Box 34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8947" name="Text Box 35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8948" name="Text Box 36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8949" name="Text Box 37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8950" name="Text Box 38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8951" name="Text Box 39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8952" name="Text Box 40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8953" name="Text Box 41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8954" name="Text Box 42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altLang="en-US" sz="2400">
                <a:solidFill>
                  <a:srgbClr val="008000"/>
                </a:solidFill>
                <a:latin typeface="Times New Roman" panose="02020603050405020304" pitchFamily="18" charset="0"/>
              </a:rPr>
              <a:t> 		if ( X</a:t>
            </a:r>
            <a:r>
              <a:rPr lang="en-US" altLang="en-US" sz="2400" baseline="-25000">
                <a:solidFill>
                  <a:srgbClr val="008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400">
                <a:solidFill>
                  <a:srgbClr val="008000"/>
                </a:solidFill>
                <a:latin typeface="Times New Roman" panose="02020603050405020304" pitchFamily="18" charset="0"/>
              </a:rPr>
              <a:t> == Y</a:t>
            </a:r>
            <a:r>
              <a:rPr lang="en-US" altLang="en-US" sz="2400" baseline="-25000">
                <a:solidFill>
                  <a:srgbClr val="008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en-US" sz="2400">
                <a:solidFill>
                  <a:srgbClr val="008000"/>
                </a:solidFill>
                <a:latin typeface="Times New Roman" panose="02020603050405020304" pitchFamily="18" charset="0"/>
              </a:rPr>
              <a:t> )		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400">
                <a:solidFill>
                  <a:srgbClr val="008000"/>
                </a:solidFill>
                <a:latin typeface="Times New Roman" panose="02020603050405020304" pitchFamily="18" charset="0"/>
              </a:rPr>
              <a:t> 			c[i,j] = c[i-1,j-1] + 1</a:t>
            </a:r>
            <a:endParaRPr lang="en-US" altLang="en-US" sz="2400">
              <a:latin typeface="Times New Roman" panose="02020603050405020304" pitchFamily="18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 		else c[i,j] = max( c[i-1,j], c[i,j-1] )</a:t>
            </a:r>
          </a:p>
        </p:txBody>
      </p:sp>
      <p:sp>
        <p:nvSpPr>
          <p:cNvPr id="38955" name="Text Box 43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8956" name="Text Box 44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8957" name="Text Box 45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8958" name="Text Box 46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8959" name="Text Box 47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8960" name="Text Box 48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8961" name="Text Box 49"/>
          <p:cNvSpPr txBox="1">
            <a:spLocks noChangeArrowheads="1"/>
          </p:cNvSpPr>
          <p:nvPr/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8962" name="Text Box 50"/>
          <p:cNvSpPr txBox="1">
            <a:spLocks noChangeArrowheads="1"/>
          </p:cNvSpPr>
          <p:nvPr/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8963" name="Text Box 51"/>
          <p:cNvSpPr txBox="1">
            <a:spLocks noChangeArrowheads="1"/>
          </p:cNvSpPr>
          <p:nvPr/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8964" name="Text Box 52"/>
          <p:cNvSpPr txBox="1">
            <a:spLocks noChangeArrowheads="1"/>
          </p:cNvSpPr>
          <p:nvPr/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65" name="Text Box 53"/>
          <p:cNvSpPr txBox="1">
            <a:spLocks noChangeArrowheads="1"/>
          </p:cNvSpPr>
          <p:nvPr/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8966" name="Text Box 54"/>
          <p:cNvSpPr txBox="1">
            <a:spLocks noChangeArrowheads="1"/>
          </p:cNvSpPr>
          <p:nvPr/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2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67" name="Text Box 55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8968" name="Text Box 56"/>
          <p:cNvSpPr txBox="1">
            <a:spLocks noChangeArrowheads="1"/>
          </p:cNvSpPr>
          <p:nvPr/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2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69" name="Text Box 57"/>
          <p:cNvSpPr txBox="1">
            <a:spLocks noChangeArrowheads="1"/>
          </p:cNvSpPr>
          <p:nvPr/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2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70" name="Text Box 58"/>
          <p:cNvSpPr txBox="1">
            <a:spLocks noChangeArrowheads="1"/>
          </p:cNvSpPr>
          <p:nvPr/>
        </p:nvSpPr>
        <p:spPr bwMode="auto">
          <a:xfrm>
            <a:off x="3962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71" name="Text Box 59"/>
          <p:cNvSpPr txBox="1">
            <a:spLocks noChangeArrowheads="1"/>
          </p:cNvSpPr>
          <p:nvPr/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72" name="Text Box 60"/>
          <p:cNvSpPr txBox="1">
            <a:spLocks noChangeArrowheads="1"/>
          </p:cNvSpPr>
          <p:nvPr/>
        </p:nvSpPr>
        <p:spPr bwMode="auto">
          <a:xfrm>
            <a:off x="55626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2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73" name="Text Box 61"/>
          <p:cNvSpPr txBox="1">
            <a:spLocks noChangeArrowheads="1"/>
          </p:cNvSpPr>
          <p:nvPr/>
        </p:nvSpPr>
        <p:spPr bwMode="auto">
          <a:xfrm>
            <a:off x="64008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2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3342" name="Text Box 62"/>
          <p:cNvSpPr txBox="1">
            <a:spLocks noChangeArrowheads="1"/>
          </p:cNvSpPr>
          <p:nvPr/>
        </p:nvSpPr>
        <p:spPr bwMode="auto">
          <a:xfrm>
            <a:off x="7239000" y="4117975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3600" b="1">
                <a:solidFill>
                  <a:srgbClr val="33CC33"/>
                </a:solidFill>
                <a:latin typeface="Times New Roman" panose="02020603050405020304" pitchFamily="18" charset="0"/>
              </a:rPr>
              <a:t>3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3343" name="Oval 63"/>
          <p:cNvSpPr>
            <a:spLocks noChangeArrowheads="1"/>
          </p:cNvSpPr>
          <p:nvPr/>
        </p:nvSpPr>
        <p:spPr bwMode="auto">
          <a:xfrm>
            <a:off x="2362200" y="41148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53344" name="Oval 64"/>
          <p:cNvSpPr>
            <a:spLocks noChangeArrowheads="1"/>
          </p:cNvSpPr>
          <p:nvPr/>
        </p:nvSpPr>
        <p:spPr bwMode="auto">
          <a:xfrm>
            <a:off x="7162800" y="11430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53345" name="Line 65"/>
          <p:cNvSpPr>
            <a:spLocks noChangeShapeType="1"/>
          </p:cNvSpPr>
          <p:nvPr/>
        </p:nvSpPr>
        <p:spPr bwMode="auto">
          <a:xfrm>
            <a:off x="6858000" y="3886200"/>
            <a:ext cx="381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346" name="Oval 66"/>
          <p:cNvSpPr>
            <a:spLocks noChangeArrowheads="1"/>
          </p:cNvSpPr>
          <p:nvPr/>
        </p:nvSpPr>
        <p:spPr bwMode="auto">
          <a:xfrm>
            <a:off x="7086600" y="4114800"/>
            <a:ext cx="685800" cy="685800"/>
          </a:xfrm>
          <a:prstGeom prst="ellipse">
            <a:avLst/>
          </a:prstGeom>
          <a:noFill/>
          <a:ln w="1111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endParaRPr lang="en-US" altLang="en-US" sz="2400">
              <a:solidFill>
                <a:srgbClr val="33CC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79" name="Text Box 67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3200">
                <a:solidFill>
                  <a:srgbClr val="008000"/>
                </a:solidFill>
                <a:latin typeface="Times New Roman" panose="02020603050405020304" pitchFamily="18" charset="0"/>
              </a:rPr>
              <a:t>ABC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endParaRPr lang="en-US" altLang="en-US" sz="320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sz="3200">
                <a:solidFill>
                  <a:srgbClr val="008000"/>
                </a:solidFill>
                <a:latin typeface="Times New Roman" panose="02020603050405020304" pitchFamily="18" charset="0"/>
              </a:rPr>
              <a:t>BDCA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38980" name="Text Box 68"/>
          <p:cNvSpPr txBox="1">
            <a:spLocks noChangeArrowheads="1"/>
          </p:cNvSpPr>
          <p:nvPr/>
        </p:nvSpPr>
        <p:spPr bwMode="auto">
          <a:xfrm>
            <a:off x="2362200" y="16002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X[i]</a:t>
            </a:r>
          </a:p>
        </p:txBody>
      </p:sp>
      <p:sp>
        <p:nvSpPr>
          <p:cNvPr id="38981" name="Text Box 69"/>
          <p:cNvSpPr txBox="1">
            <a:spLocks noChangeArrowheads="1"/>
          </p:cNvSpPr>
          <p:nvPr/>
        </p:nvSpPr>
        <p:spPr bwMode="auto">
          <a:xfrm>
            <a:off x="3048000" y="11430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Y[j]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7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342" grpId="0" autoUpdateAnimBg="0"/>
      <p:bldP spid="353343" grpId="0" animBg="1"/>
      <p:bldP spid="353344" grpId="0" animBg="1"/>
      <p:bldP spid="353346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08420" y="981455"/>
            <a:ext cx="8157972" cy="1688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388" y="2638806"/>
            <a:ext cx="8686800" cy="77724"/>
          </a:xfrm>
          <a:custGeom>
            <a:avLst/>
            <a:gdLst/>
            <a:ahLst/>
            <a:cxnLst/>
            <a:rect l="l" t="t" r="r" b="b"/>
            <a:pathLst>
              <a:path w="8686800" h="77724">
                <a:moveTo>
                  <a:pt x="0" y="38862"/>
                </a:moveTo>
                <a:lnTo>
                  <a:pt x="369" y="44192"/>
                </a:lnTo>
                <a:lnTo>
                  <a:pt x="4768" y="57383"/>
                </a:lnTo>
                <a:lnTo>
                  <a:pt x="13398" y="68026"/>
                </a:lnTo>
                <a:lnTo>
                  <a:pt x="25327" y="75135"/>
                </a:lnTo>
                <a:lnTo>
                  <a:pt x="39624" y="77724"/>
                </a:lnTo>
                <a:lnTo>
                  <a:pt x="8647938" y="77724"/>
                </a:lnTo>
                <a:lnTo>
                  <a:pt x="8684255" y="52873"/>
                </a:lnTo>
                <a:lnTo>
                  <a:pt x="8686800" y="38862"/>
                </a:lnTo>
                <a:lnTo>
                  <a:pt x="8686516" y="34089"/>
                </a:lnTo>
                <a:lnTo>
                  <a:pt x="8682397" y="20698"/>
                </a:lnTo>
                <a:lnTo>
                  <a:pt x="8674030" y="9876"/>
                </a:lnTo>
                <a:lnTo>
                  <a:pt x="8662261" y="2638"/>
                </a:lnTo>
                <a:lnTo>
                  <a:pt x="8647938" y="0"/>
                </a:lnTo>
                <a:lnTo>
                  <a:pt x="39624" y="0"/>
                </a:lnTo>
                <a:lnTo>
                  <a:pt x="34115" y="368"/>
                </a:lnTo>
                <a:lnTo>
                  <a:pt x="20586" y="4745"/>
                </a:lnTo>
                <a:lnTo>
                  <a:pt x="9770" y="13277"/>
                </a:lnTo>
                <a:lnTo>
                  <a:pt x="2597" y="24978"/>
                </a:lnTo>
                <a:lnTo>
                  <a:pt x="0" y="38862"/>
                </a:lnTo>
                <a:close/>
              </a:path>
            </a:pathLst>
          </a:custGeom>
          <a:solidFill>
            <a:srgbClr val="32333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388" y="914400"/>
            <a:ext cx="8686800" cy="77724"/>
          </a:xfrm>
          <a:custGeom>
            <a:avLst/>
            <a:gdLst/>
            <a:ahLst/>
            <a:cxnLst/>
            <a:rect l="l" t="t" r="r" b="b"/>
            <a:pathLst>
              <a:path w="8686800" h="77724">
                <a:moveTo>
                  <a:pt x="0" y="38862"/>
                </a:moveTo>
                <a:lnTo>
                  <a:pt x="369" y="44355"/>
                </a:lnTo>
                <a:lnTo>
                  <a:pt x="4768" y="57721"/>
                </a:lnTo>
                <a:lnTo>
                  <a:pt x="13398" y="68286"/>
                </a:lnTo>
                <a:lnTo>
                  <a:pt x="25327" y="75227"/>
                </a:lnTo>
                <a:lnTo>
                  <a:pt x="39624" y="77724"/>
                </a:lnTo>
                <a:lnTo>
                  <a:pt x="8647938" y="77724"/>
                </a:lnTo>
                <a:lnTo>
                  <a:pt x="8684255" y="53185"/>
                </a:lnTo>
                <a:lnTo>
                  <a:pt x="8686800" y="38862"/>
                </a:lnTo>
                <a:lnTo>
                  <a:pt x="8686516" y="34089"/>
                </a:lnTo>
                <a:lnTo>
                  <a:pt x="8682397" y="20698"/>
                </a:lnTo>
                <a:lnTo>
                  <a:pt x="8674030" y="9876"/>
                </a:lnTo>
                <a:lnTo>
                  <a:pt x="8662261" y="2638"/>
                </a:lnTo>
                <a:lnTo>
                  <a:pt x="8647938" y="0"/>
                </a:lnTo>
                <a:lnTo>
                  <a:pt x="39624" y="0"/>
                </a:lnTo>
                <a:lnTo>
                  <a:pt x="34115" y="368"/>
                </a:lnTo>
                <a:lnTo>
                  <a:pt x="20586" y="4745"/>
                </a:lnTo>
                <a:lnTo>
                  <a:pt x="9770" y="13277"/>
                </a:lnTo>
                <a:lnTo>
                  <a:pt x="2597" y="24978"/>
                </a:lnTo>
                <a:lnTo>
                  <a:pt x="0" y="38862"/>
                </a:lnTo>
                <a:close/>
              </a:path>
            </a:pathLst>
          </a:custGeom>
          <a:solidFill>
            <a:srgbClr val="32333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47342" y="678180"/>
            <a:ext cx="77724" cy="2234946"/>
          </a:xfrm>
          <a:custGeom>
            <a:avLst/>
            <a:gdLst/>
            <a:ahLst/>
            <a:cxnLst/>
            <a:rect l="l" t="t" r="r" b="b"/>
            <a:pathLst>
              <a:path w="77724" h="2234945">
                <a:moveTo>
                  <a:pt x="0" y="38862"/>
                </a:moveTo>
                <a:lnTo>
                  <a:pt x="0" y="2196084"/>
                </a:lnTo>
                <a:lnTo>
                  <a:pt x="24850" y="2232307"/>
                </a:lnTo>
                <a:lnTo>
                  <a:pt x="38862" y="2234946"/>
                </a:lnTo>
                <a:lnTo>
                  <a:pt x="43634" y="2234650"/>
                </a:lnTo>
                <a:lnTo>
                  <a:pt x="57025" y="2230394"/>
                </a:lnTo>
                <a:lnTo>
                  <a:pt x="67847" y="2221870"/>
                </a:lnTo>
                <a:lnTo>
                  <a:pt x="75085" y="2210095"/>
                </a:lnTo>
                <a:lnTo>
                  <a:pt x="77724" y="2196084"/>
                </a:lnTo>
                <a:lnTo>
                  <a:pt x="77724" y="38862"/>
                </a:lnTo>
                <a:lnTo>
                  <a:pt x="52873" y="2638"/>
                </a:lnTo>
                <a:lnTo>
                  <a:pt x="38862" y="0"/>
                </a:lnTo>
                <a:lnTo>
                  <a:pt x="34089" y="295"/>
                </a:lnTo>
                <a:lnTo>
                  <a:pt x="20698" y="4551"/>
                </a:lnTo>
                <a:lnTo>
                  <a:pt x="9876" y="13075"/>
                </a:lnTo>
                <a:lnTo>
                  <a:pt x="2638" y="24850"/>
                </a:lnTo>
                <a:lnTo>
                  <a:pt x="0" y="38862"/>
                </a:lnTo>
                <a:close/>
              </a:path>
            </a:pathLst>
          </a:custGeom>
          <a:solidFill>
            <a:srgbClr val="32333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8889" y="684275"/>
            <a:ext cx="77724" cy="2235708"/>
          </a:xfrm>
          <a:custGeom>
            <a:avLst/>
            <a:gdLst/>
            <a:ahLst/>
            <a:cxnLst/>
            <a:rect l="l" t="t" r="r" b="b"/>
            <a:pathLst>
              <a:path w="77724" h="2235708">
                <a:moveTo>
                  <a:pt x="0" y="38862"/>
                </a:moveTo>
                <a:lnTo>
                  <a:pt x="0" y="2196846"/>
                </a:lnTo>
                <a:lnTo>
                  <a:pt x="24850" y="2233069"/>
                </a:lnTo>
                <a:lnTo>
                  <a:pt x="38862" y="2235708"/>
                </a:lnTo>
                <a:lnTo>
                  <a:pt x="43782" y="2235412"/>
                </a:lnTo>
                <a:lnTo>
                  <a:pt x="57362" y="2231156"/>
                </a:lnTo>
                <a:lnTo>
                  <a:pt x="68110" y="2222632"/>
                </a:lnTo>
                <a:lnTo>
                  <a:pt x="75179" y="2210857"/>
                </a:lnTo>
                <a:lnTo>
                  <a:pt x="77724" y="2196846"/>
                </a:lnTo>
                <a:lnTo>
                  <a:pt x="77724" y="38862"/>
                </a:lnTo>
                <a:lnTo>
                  <a:pt x="53185" y="2638"/>
                </a:lnTo>
                <a:lnTo>
                  <a:pt x="38862" y="0"/>
                </a:lnTo>
                <a:lnTo>
                  <a:pt x="34089" y="295"/>
                </a:lnTo>
                <a:lnTo>
                  <a:pt x="20698" y="4551"/>
                </a:lnTo>
                <a:lnTo>
                  <a:pt x="9876" y="13075"/>
                </a:lnTo>
                <a:lnTo>
                  <a:pt x="2638" y="24850"/>
                </a:lnTo>
                <a:lnTo>
                  <a:pt x="0" y="38862"/>
                </a:lnTo>
                <a:close/>
              </a:path>
            </a:pathLst>
          </a:custGeom>
          <a:solidFill>
            <a:srgbClr val="32333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30829" y="5783580"/>
            <a:ext cx="3481578" cy="77724"/>
          </a:xfrm>
          <a:custGeom>
            <a:avLst/>
            <a:gdLst/>
            <a:ahLst/>
            <a:cxnLst/>
            <a:rect l="l" t="t" r="r" b="b"/>
            <a:pathLst>
              <a:path w="3481578" h="77724">
                <a:moveTo>
                  <a:pt x="0" y="38862"/>
                </a:moveTo>
                <a:lnTo>
                  <a:pt x="295" y="43634"/>
                </a:lnTo>
                <a:lnTo>
                  <a:pt x="4551" y="57025"/>
                </a:lnTo>
                <a:lnTo>
                  <a:pt x="13075" y="67847"/>
                </a:lnTo>
                <a:lnTo>
                  <a:pt x="24850" y="75085"/>
                </a:lnTo>
                <a:lnTo>
                  <a:pt x="38862" y="77724"/>
                </a:lnTo>
                <a:lnTo>
                  <a:pt x="3442716" y="77723"/>
                </a:lnTo>
                <a:lnTo>
                  <a:pt x="3478939" y="52873"/>
                </a:lnTo>
                <a:lnTo>
                  <a:pt x="3481578" y="38861"/>
                </a:lnTo>
                <a:lnTo>
                  <a:pt x="3481282" y="34089"/>
                </a:lnTo>
                <a:lnTo>
                  <a:pt x="3477026" y="20698"/>
                </a:lnTo>
                <a:lnTo>
                  <a:pt x="3468502" y="9876"/>
                </a:lnTo>
                <a:lnTo>
                  <a:pt x="3456727" y="2638"/>
                </a:lnTo>
                <a:lnTo>
                  <a:pt x="3442716" y="0"/>
                </a:lnTo>
                <a:lnTo>
                  <a:pt x="38862" y="0"/>
                </a:lnTo>
                <a:lnTo>
                  <a:pt x="34089" y="295"/>
                </a:lnTo>
                <a:lnTo>
                  <a:pt x="20698" y="4551"/>
                </a:lnTo>
                <a:lnTo>
                  <a:pt x="9876" y="13075"/>
                </a:lnTo>
                <a:lnTo>
                  <a:pt x="2638" y="24850"/>
                </a:lnTo>
                <a:lnTo>
                  <a:pt x="0" y="38862"/>
                </a:lnTo>
                <a:close/>
              </a:path>
            </a:pathLst>
          </a:custGeom>
          <a:solidFill>
            <a:srgbClr val="32333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95750" y="5734050"/>
            <a:ext cx="949451" cy="1767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9588" y="1184147"/>
            <a:ext cx="77724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612458" y="1222249"/>
            <a:ext cx="7669530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4590"/>
              </a:lnSpc>
              <a:spcBef>
                <a:spcPts val="229"/>
              </a:spcBef>
            </a:pPr>
            <a:r>
              <a:rPr lang="en-US" sz="4000" dirty="0">
                <a:solidFill>
                  <a:srgbClr val="FFFEE9"/>
                </a:solidFill>
                <a:latin typeface="Times New Roman"/>
                <a:cs typeface="Times New Roman"/>
              </a:rPr>
              <a:t>Longest Common Subsequence (LCS)</a:t>
            </a:r>
          </a:p>
        </p:txBody>
      </p:sp>
      <p:pic>
        <p:nvPicPr>
          <p:cNvPr id="108546" name="Picture 2" descr="Dynamic Programming Longest Common Subsequence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134" y="2868997"/>
            <a:ext cx="4234681" cy="255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9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r>
              <a:rPr lang="en-US" altLang="en-US" smtClean="0"/>
              <a:t>LCS Algorithm Running Time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8153400" cy="2209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>
              <a:latin typeface="Times New Roman" pitchFamily="18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latin typeface="Times New Roman" pitchFamily="18" charset="0"/>
              </a:rPr>
              <a:t>LCS algorithm calculates the values of each entry of the array c[</a:t>
            </a:r>
            <a:r>
              <a:rPr lang="en-US" dirty="0" err="1" smtClean="0">
                <a:latin typeface="Times New Roman" pitchFamily="18" charset="0"/>
              </a:rPr>
              <a:t>m,n</a:t>
            </a:r>
            <a:r>
              <a:rPr lang="en-US" dirty="0" smtClean="0">
                <a:latin typeface="Times New Roman" pitchFamily="18" charset="0"/>
              </a:rPr>
              <a:t>]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latin typeface="Times New Roman" pitchFamily="18" charset="0"/>
              </a:rPr>
              <a:t>So what is the running time?</a:t>
            </a:r>
            <a:endParaRPr lang="en-US" dirty="0" smtClean="0"/>
          </a:p>
        </p:txBody>
      </p:sp>
      <p:sp>
        <p:nvSpPr>
          <p:cNvPr id="355332" name="Text Box 4"/>
          <p:cNvSpPr txBox="1">
            <a:spLocks noChangeArrowheads="1"/>
          </p:cNvSpPr>
          <p:nvPr/>
        </p:nvSpPr>
        <p:spPr bwMode="auto">
          <a:xfrm>
            <a:off x="1257300" y="5098473"/>
            <a:ext cx="6629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en-US" sz="32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since </a:t>
            </a:r>
            <a:r>
              <a:rPr lang="en-US" altLang="en-US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each c[</a:t>
            </a:r>
            <a:r>
              <a:rPr lang="en-US" altLang="en-US" sz="32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i,j</a:t>
            </a:r>
            <a:r>
              <a:rPr lang="en-US" altLang="en-US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] is calculated in constant time, and there are m*n elements in the array</a:t>
            </a:r>
            <a:endParaRPr lang="en-US" altLang="en-US" sz="24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7300" y="3048000"/>
            <a:ext cx="7315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333333"/>
                </a:solidFill>
                <a:latin typeface="Muli"/>
              </a:rPr>
              <a:t>Time Complexity:</a:t>
            </a:r>
            <a:r>
              <a:rPr lang="en-US" sz="2400" dirty="0">
                <a:solidFill>
                  <a:srgbClr val="333333"/>
                </a:solidFill>
                <a:latin typeface="Muli"/>
              </a:rPr>
              <a:t> We can see that the time complexity of the DP and </a:t>
            </a:r>
            <a:r>
              <a:rPr lang="en-US" sz="2400" dirty="0" err="1">
                <a:solidFill>
                  <a:srgbClr val="333333"/>
                </a:solidFill>
                <a:latin typeface="Muli"/>
              </a:rPr>
              <a:t>memoization</a:t>
            </a:r>
            <a:r>
              <a:rPr lang="en-US" sz="2400" dirty="0">
                <a:solidFill>
                  <a:srgbClr val="333333"/>
                </a:solidFill>
                <a:latin typeface="Muli"/>
              </a:rPr>
              <a:t> approach is reduced to </a:t>
            </a:r>
            <a:r>
              <a:rPr lang="en-US" sz="2400" b="1" dirty="0">
                <a:solidFill>
                  <a:srgbClr val="333333"/>
                </a:solidFill>
                <a:latin typeface="Muli"/>
              </a:rPr>
              <a:t>O(m*n),</a:t>
            </a:r>
            <a:r>
              <a:rPr lang="en-US" sz="2400" dirty="0">
                <a:solidFill>
                  <a:srgbClr val="333333"/>
                </a:solidFill>
                <a:latin typeface="Muli"/>
              </a:rPr>
              <a:t> where </a:t>
            </a:r>
            <a:r>
              <a:rPr lang="en-US" sz="2400" b="1" dirty="0">
                <a:solidFill>
                  <a:srgbClr val="333333"/>
                </a:solidFill>
                <a:latin typeface="Muli"/>
              </a:rPr>
              <a:t>m</a:t>
            </a:r>
            <a:r>
              <a:rPr lang="en-US" sz="2400" dirty="0">
                <a:solidFill>
                  <a:srgbClr val="333333"/>
                </a:solidFill>
                <a:latin typeface="Muli"/>
              </a:rPr>
              <a:t> and </a:t>
            </a:r>
            <a:r>
              <a:rPr lang="en-US" sz="2400" b="1" dirty="0">
                <a:solidFill>
                  <a:srgbClr val="333333"/>
                </a:solidFill>
                <a:latin typeface="Muli"/>
              </a:rPr>
              <a:t>n</a:t>
            </a:r>
            <a:r>
              <a:rPr lang="en-US" sz="2400" dirty="0">
                <a:solidFill>
                  <a:srgbClr val="333333"/>
                </a:solidFill>
                <a:latin typeface="Muli"/>
              </a:rPr>
              <a:t> are the lengths of the given strings.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7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r>
              <a:rPr lang="en-US" altLang="en-US" smtClean="0"/>
              <a:t>How to find actual LCS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305800" cy="3962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>
                <a:latin typeface="Times New Roman" panose="02020603050405020304" pitchFamily="18" charset="0"/>
              </a:rPr>
              <a:t>The algorithm just found the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length</a:t>
            </a:r>
            <a:r>
              <a:rPr lang="en-US" altLang="en-US" sz="2400" smtClean="0">
                <a:latin typeface="Times New Roman" panose="02020603050405020304" pitchFamily="18" charset="0"/>
              </a:rPr>
              <a:t> of LCS, but not LCS itself.</a:t>
            </a:r>
          </a:p>
          <a:p>
            <a:pPr>
              <a:lnSpc>
                <a:spcPct val="90000"/>
              </a:lnSpc>
            </a:pPr>
            <a:r>
              <a:rPr lang="en-US" altLang="en-US" sz="2400" smtClean="0">
                <a:latin typeface="Times New Roman" panose="02020603050405020304" pitchFamily="18" charset="0"/>
              </a:rPr>
              <a:t>How to find the actual LCS?</a:t>
            </a:r>
          </a:p>
          <a:p>
            <a:pPr>
              <a:lnSpc>
                <a:spcPct val="90000"/>
              </a:lnSpc>
            </a:pPr>
            <a:r>
              <a:rPr lang="en-US" altLang="en-US" sz="2400" smtClean="0">
                <a:latin typeface="Times New Roman" panose="02020603050405020304" pitchFamily="18" charset="0"/>
              </a:rPr>
              <a:t>For each c[i,j] we know how it was acquired:</a:t>
            </a:r>
          </a:p>
          <a:p>
            <a:pPr>
              <a:lnSpc>
                <a:spcPct val="90000"/>
              </a:lnSpc>
            </a:pPr>
            <a:endParaRPr lang="en-US" altLang="en-US" sz="240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en-US" sz="240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en-US" sz="240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smtClean="0">
                <a:latin typeface="Times New Roman" panose="02020603050405020304" pitchFamily="18" charset="0"/>
              </a:rPr>
              <a:t>A match happens only when the first equation is taken</a:t>
            </a:r>
          </a:p>
          <a:p>
            <a:pPr>
              <a:lnSpc>
                <a:spcPct val="90000"/>
              </a:lnSpc>
            </a:pPr>
            <a:r>
              <a:rPr lang="en-US" altLang="en-US" sz="2400" smtClean="0">
                <a:latin typeface="Times New Roman" panose="02020603050405020304" pitchFamily="18" charset="0"/>
              </a:rPr>
              <a:t>So we can start from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c[m,n]</a:t>
            </a:r>
            <a:r>
              <a:rPr lang="en-US" altLang="en-US" sz="2400" smtClean="0">
                <a:latin typeface="Times New Roman" panose="02020603050405020304" pitchFamily="18" charset="0"/>
              </a:rPr>
              <a:t> and go backwards, </a:t>
            </a:r>
            <a:r>
              <a:rPr lang="en-US" altLang="en-US" sz="2800" smtClean="0">
                <a:latin typeface="Times New Roman" panose="02020603050405020304" pitchFamily="18" charset="0"/>
              </a:rPr>
              <a:t>remember </a:t>
            </a:r>
            <a:r>
              <a:rPr lang="en-US" altLang="en-US" sz="2800" i="1" smtClean="0">
                <a:latin typeface="Times New Roman" panose="02020603050405020304" pitchFamily="18" charset="0"/>
              </a:rPr>
              <a:t>x[i]</a:t>
            </a:r>
            <a:r>
              <a:rPr lang="en-US" altLang="en-US" sz="2400" smtClean="0">
                <a:latin typeface="Times New Roman" panose="02020603050405020304" pitchFamily="18" charset="0"/>
              </a:rPr>
              <a:t> whenever </a:t>
            </a:r>
            <a:r>
              <a:rPr lang="en-US" altLang="en-US" sz="2800" i="1" smtClean="0">
                <a:latin typeface="Times New Roman" panose="02020603050405020304" pitchFamily="18" charset="0"/>
              </a:rPr>
              <a:t>c[i,j] = c[i-1, j-1]+1</a:t>
            </a:r>
            <a:r>
              <a:rPr lang="en-US" altLang="en-US" sz="2800" smtClean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029" name="Line 4"/>
          <p:cNvSpPr>
            <a:spLocks noChangeShapeType="1"/>
          </p:cNvSpPr>
          <p:nvPr/>
        </p:nvSpPr>
        <p:spPr bwMode="auto">
          <a:xfrm>
            <a:off x="1419225" y="5486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Line 5"/>
          <p:cNvSpPr>
            <a:spLocks noChangeShapeType="1"/>
          </p:cNvSpPr>
          <p:nvPr/>
        </p:nvSpPr>
        <p:spPr bwMode="auto">
          <a:xfrm>
            <a:off x="2105025" y="5486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Line 6"/>
          <p:cNvSpPr>
            <a:spLocks noChangeShapeType="1"/>
          </p:cNvSpPr>
          <p:nvPr/>
        </p:nvSpPr>
        <p:spPr bwMode="auto">
          <a:xfrm>
            <a:off x="2867025" y="5486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1419225" y="5486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Line 8"/>
          <p:cNvSpPr>
            <a:spLocks noChangeShapeType="1"/>
          </p:cNvSpPr>
          <p:nvPr/>
        </p:nvSpPr>
        <p:spPr bwMode="auto">
          <a:xfrm>
            <a:off x="1419225" y="6096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Line 9"/>
          <p:cNvSpPr>
            <a:spLocks noChangeShapeType="1"/>
          </p:cNvSpPr>
          <p:nvPr/>
        </p:nvSpPr>
        <p:spPr bwMode="auto">
          <a:xfrm>
            <a:off x="1419225" y="6705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Text Box 10"/>
          <p:cNvSpPr txBox="1">
            <a:spLocks noChangeArrowheads="1"/>
          </p:cNvSpPr>
          <p:nvPr/>
        </p:nvSpPr>
        <p:spPr bwMode="auto">
          <a:xfrm>
            <a:off x="1571625" y="5638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036" name="Text Box 11"/>
          <p:cNvSpPr txBox="1">
            <a:spLocks noChangeArrowheads="1"/>
          </p:cNvSpPr>
          <p:nvPr/>
        </p:nvSpPr>
        <p:spPr bwMode="auto">
          <a:xfrm>
            <a:off x="1571625" y="617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037" name="Text Box 12"/>
          <p:cNvSpPr txBox="1">
            <a:spLocks noChangeArrowheads="1"/>
          </p:cNvSpPr>
          <p:nvPr/>
        </p:nvSpPr>
        <p:spPr bwMode="auto">
          <a:xfrm>
            <a:off x="2257425" y="617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038" name="Text Box 13"/>
          <p:cNvSpPr txBox="1">
            <a:spLocks noChangeArrowheads="1"/>
          </p:cNvSpPr>
          <p:nvPr/>
        </p:nvSpPr>
        <p:spPr bwMode="auto">
          <a:xfrm>
            <a:off x="2257425" y="5638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039" name="Text Box 14"/>
          <p:cNvSpPr txBox="1">
            <a:spLocks noChangeArrowheads="1"/>
          </p:cNvSpPr>
          <p:nvPr/>
        </p:nvSpPr>
        <p:spPr bwMode="auto">
          <a:xfrm>
            <a:off x="3248025" y="5683250"/>
            <a:ext cx="42957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800">
                <a:solidFill>
                  <a:schemeClr val="accent2"/>
                </a:solidFill>
                <a:latin typeface="Times New Roman" panose="02020603050405020304" pitchFamily="18" charset="0"/>
              </a:rPr>
              <a:t>For example, here </a:t>
            </a:r>
          </a:p>
          <a:p>
            <a:pPr eaLnBrk="0" hangingPunct="0"/>
            <a:r>
              <a:rPr lang="en-US" altLang="en-US" sz="2800">
                <a:solidFill>
                  <a:schemeClr val="accent2"/>
                </a:solidFill>
                <a:latin typeface="Times New Roman" panose="02020603050405020304" pitchFamily="18" charset="0"/>
              </a:rPr>
              <a:t>c[i,j] = c[i-1,j-1] +1 = 2+1=3</a:t>
            </a:r>
            <a:endParaRPr lang="en-US" altLang="en-US" sz="20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7391" name="Line 15"/>
          <p:cNvSpPr>
            <a:spLocks noChangeShapeType="1"/>
          </p:cNvSpPr>
          <p:nvPr/>
        </p:nvSpPr>
        <p:spPr bwMode="auto">
          <a:xfrm>
            <a:off x="1952625" y="59436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066800" y="2828925"/>
          <a:ext cx="65532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4" imgW="3047760" imgH="457200" progId="Equation.3">
                  <p:embed/>
                </p:oleObj>
              </mc:Choice>
              <mc:Fallback>
                <p:oleObj name="Equation" r:id="rId4" imgW="3047760" imgH="457200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828925"/>
                        <a:ext cx="655320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0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 altLang="en-US" dirty="0" smtClean="0"/>
              <a:t>Finding LCS</a:t>
            </a:r>
          </a:p>
        </p:txBody>
      </p:sp>
      <p:sp>
        <p:nvSpPr>
          <p:cNvPr id="40963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3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j       0        1          2         3        4         5 </a:t>
            </a:r>
          </a:p>
        </p:txBody>
      </p:sp>
      <p:sp>
        <p:nvSpPr>
          <p:cNvPr id="40977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0978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0979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0980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40982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40983" name="Text Box 23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A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0984" name="Text Box 24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0985" name="Text Box 25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0988" name="Text Box 28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A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D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0991" name="Text Box 31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0993" name="Text Box 33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0994" name="Text Box 34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0995" name="Text Box 35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0996" name="Text Box 36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0997" name="Text Box 37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0998" name="Text Box 38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0999" name="Text Box 39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1000" name="Text Box 40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1001" name="Text Box 41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1002" name="Text Box 42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1003" name="Text Box 43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1004" name="Text Box 44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1005" name="Text Box 45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1006" name="Text Box 46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1007" name="Text Box 47"/>
          <p:cNvSpPr txBox="1">
            <a:spLocks noChangeArrowheads="1"/>
          </p:cNvSpPr>
          <p:nvPr/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1008" name="Text Box 48"/>
          <p:cNvSpPr txBox="1">
            <a:spLocks noChangeArrowheads="1"/>
          </p:cNvSpPr>
          <p:nvPr/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1009" name="Text Box 49"/>
          <p:cNvSpPr txBox="1">
            <a:spLocks noChangeArrowheads="1"/>
          </p:cNvSpPr>
          <p:nvPr/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1010" name="Text Box 50"/>
          <p:cNvSpPr txBox="1">
            <a:spLocks noChangeArrowheads="1"/>
          </p:cNvSpPr>
          <p:nvPr/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11" name="Text Box 51"/>
          <p:cNvSpPr txBox="1">
            <a:spLocks noChangeArrowheads="1"/>
          </p:cNvSpPr>
          <p:nvPr/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1012" name="Text Box 52"/>
          <p:cNvSpPr txBox="1">
            <a:spLocks noChangeArrowheads="1"/>
          </p:cNvSpPr>
          <p:nvPr/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2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13" name="Text Box 53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1014" name="Text Box 54"/>
          <p:cNvSpPr txBox="1">
            <a:spLocks noChangeArrowheads="1"/>
          </p:cNvSpPr>
          <p:nvPr/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2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15" name="Text Box 55"/>
          <p:cNvSpPr txBox="1">
            <a:spLocks noChangeArrowheads="1"/>
          </p:cNvSpPr>
          <p:nvPr/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2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16" name="Text Box 56"/>
          <p:cNvSpPr txBox="1">
            <a:spLocks noChangeArrowheads="1"/>
          </p:cNvSpPr>
          <p:nvPr/>
        </p:nvSpPr>
        <p:spPr bwMode="auto">
          <a:xfrm>
            <a:off x="3962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17" name="Text Box 57"/>
          <p:cNvSpPr txBox="1">
            <a:spLocks noChangeArrowheads="1"/>
          </p:cNvSpPr>
          <p:nvPr/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18" name="Text Box 58"/>
          <p:cNvSpPr txBox="1">
            <a:spLocks noChangeArrowheads="1"/>
          </p:cNvSpPr>
          <p:nvPr/>
        </p:nvSpPr>
        <p:spPr bwMode="auto">
          <a:xfrm>
            <a:off x="55626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2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19" name="Text Box 59"/>
          <p:cNvSpPr txBox="1">
            <a:spLocks noChangeArrowheads="1"/>
          </p:cNvSpPr>
          <p:nvPr/>
        </p:nvSpPr>
        <p:spPr bwMode="auto">
          <a:xfrm>
            <a:off x="64008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2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20" name="Text Box 60"/>
          <p:cNvSpPr txBox="1">
            <a:spLocks noChangeArrowheads="1"/>
          </p:cNvSpPr>
          <p:nvPr/>
        </p:nvSpPr>
        <p:spPr bwMode="auto">
          <a:xfrm>
            <a:off x="7239000" y="4117975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3600" b="1">
                <a:solidFill>
                  <a:srgbClr val="33CC33"/>
                </a:solidFill>
                <a:latin typeface="Times New Roman" panose="02020603050405020304" pitchFamily="18" charset="0"/>
              </a:rPr>
              <a:t>3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9485" name="Line 61"/>
          <p:cNvSpPr>
            <a:spLocks noChangeShapeType="1"/>
          </p:cNvSpPr>
          <p:nvPr/>
        </p:nvSpPr>
        <p:spPr bwMode="auto">
          <a:xfrm flipH="1" flipV="1">
            <a:off x="6858000" y="3886200"/>
            <a:ext cx="381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86" name="Line 62"/>
          <p:cNvSpPr>
            <a:spLocks noChangeShapeType="1"/>
          </p:cNvSpPr>
          <p:nvPr/>
        </p:nvSpPr>
        <p:spPr bwMode="auto">
          <a:xfrm flipH="1" flipV="1">
            <a:off x="5943600" y="3886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87" name="Line 63"/>
          <p:cNvSpPr>
            <a:spLocks noChangeShapeType="1"/>
          </p:cNvSpPr>
          <p:nvPr/>
        </p:nvSpPr>
        <p:spPr bwMode="auto">
          <a:xfrm flipH="1" flipV="1">
            <a:off x="5105400" y="3276600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88" name="Line 64"/>
          <p:cNvSpPr>
            <a:spLocks noChangeShapeType="1"/>
          </p:cNvSpPr>
          <p:nvPr/>
        </p:nvSpPr>
        <p:spPr bwMode="auto">
          <a:xfrm flipH="1" flipV="1">
            <a:off x="4267200" y="32766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89" name="Line 65"/>
          <p:cNvSpPr>
            <a:spLocks noChangeShapeType="1"/>
          </p:cNvSpPr>
          <p:nvPr/>
        </p:nvSpPr>
        <p:spPr bwMode="auto">
          <a:xfrm flipH="1" flipV="1">
            <a:off x="3581400" y="2667000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6" name="Text Box 66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1027" name="Text Box 67"/>
          <p:cNvSpPr txBox="1">
            <a:spLocks noChangeArrowheads="1"/>
          </p:cNvSpPr>
          <p:nvPr/>
        </p:nvSpPr>
        <p:spPr bwMode="auto">
          <a:xfrm>
            <a:off x="2362200" y="16002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X[i]</a:t>
            </a:r>
          </a:p>
        </p:txBody>
      </p:sp>
      <p:sp>
        <p:nvSpPr>
          <p:cNvPr id="41028" name="Text Box 68"/>
          <p:cNvSpPr txBox="1">
            <a:spLocks noChangeArrowheads="1"/>
          </p:cNvSpPr>
          <p:nvPr/>
        </p:nvSpPr>
        <p:spPr bwMode="auto">
          <a:xfrm>
            <a:off x="3048000" y="11430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Y[j]</a:t>
            </a:r>
          </a:p>
        </p:txBody>
      </p:sp>
      <p:sp>
        <p:nvSpPr>
          <p:cNvPr id="41029" name="Text Box 69"/>
          <p:cNvSpPr txBox="1">
            <a:spLocks noChangeArrowheads="1"/>
          </p:cNvSpPr>
          <p:nvPr/>
        </p:nvSpPr>
        <p:spPr bwMode="auto">
          <a:xfrm>
            <a:off x="990600" y="5562600"/>
            <a:ext cx="6934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dirty="0"/>
              <a:t>Time for trace back: </a:t>
            </a:r>
            <a:r>
              <a:rPr lang="en-US" altLang="en-US" sz="3200" i="1" dirty="0" smtClean="0">
                <a:latin typeface="Times New Roman" panose="02020603050405020304" pitchFamily="18" charset="0"/>
              </a:rPr>
              <a:t>O(</a:t>
            </a:r>
            <a:r>
              <a:rPr lang="en-US" altLang="en-US" sz="3200" i="1" dirty="0" err="1" smtClean="0">
                <a:latin typeface="Times New Roman" panose="02020603050405020304" pitchFamily="18" charset="0"/>
              </a:rPr>
              <a:t>m+n</a:t>
            </a:r>
            <a:r>
              <a:rPr lang="en-US" altLang="en-US" sz="3200" i="1" dirty="0">
                <a:latin typeface="Times New Roman" panose="02020603050405020304" pitchFamily="18" charset="0"/>
              </a:rPr>
              <a:t>).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5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 altLang="en-US" smtClean="0"/>
              <a:t>Finding LCS (2)</a:t>
            </a:r>
          </a:p>
        </p:txBody>
      </p:sp>
      <p:sp>
        <p:nvSpPr>
          <p:cNvPr id="41987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9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j       0        1          2         3        4         5 </a:t>
            </a:r>
          </a:p>
        </p:txBody>
      </p:sp>
      <p:sp>
        <p:nvSpPr>
          <p:cNvPr id="42001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2002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2003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2004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2005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42006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42007" name="Text Box 23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A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2011" name="Text Box 27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2012" name="Text Box 28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A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2013" name="Text Box 29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2014" name="Text Box 30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D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2015" name="Text Box 31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2016" name="Text Box 32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2017" name="Text Box 33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2018" name="Text Box 34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2019" name="Text Box 35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2020" name="Text Box 36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2021" name="Text Box 37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2022" name="Text Box 38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2023" name="Text Box 39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2024" name="Text Box 40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2025" name="Text Box 41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2026" name="Text Box 42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2027" name="Text Box 43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2028" name="Text Box 44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2029" name="Text Box 45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2030" name="Text Box 46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2031" name="Text Box 47"/>
          <p:cNvSpPr txBox="1">
            <a:spLocks noChangeArrowheads="1"/>
          </p:cNvSpPr>
          <p:nvPr/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2032" name="Text Box 48"/>
          <p:cNvSpPr txBox="1">
            <a:spLocks noChangeArrowheads="1"/>
          </p:cNvSpPr>
          <p:nvPr/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2033" name="Text Box 49"/>
          <p:cNvSpPr txBox="1">
            <a:spLocks noChangeArrowheads="1"/>
          </p:cNvSpPr>
          <p:nvPr/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2034" name="Text Box 50"/>
          <p:cNvSpPr txBox="1">
            <a:spLocks noChangeArrowheads="1"/>
          </p:cNvSpPr>
          <p:nvPr/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035" name="Text Box 51"/>
          <p:cNvSpPr txBox="1">
            <a:spLocks noChangeArrowheads="1"/>
          </p:cNvSpPr>
          <p:nvPr/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2036" name="Text Box 52"/>
          <p:cNvSpPr txBox="1">
            <a:spLocks noChangeArrowheads="1"/>
          </p:cNvSpPr>
          <p:nvPr/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2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037" name="Text Box 53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2038" name="Text Box 54"/>
          <p:cNvSpPr txBox="1">
            <a:spLocks noChangeArrowheads="1"/>
          </p:cNvSpPr>
          <p:nvPr/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2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039" name="Text Box 55"/>
          <p:cNvSpPr txBox="1">
            <a:spLocks noChangeArrowheads="1"/>
          </p:cNvSpPr>
          <p:nvPr/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2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040" name="Text Box 56"/>
          <p:cNvSpPr txBox="1">
            <a:spLocks noChangeArrowheads="1"/>
          </p:cNvSpPr>
          <p:nvPr/>
        </p:nvSpPr>
        <p:spPr bwMode="auto">
          <a:xfrm>
            <a:off x="3962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041" name="Text Box 57"/>
          <p:cNvSpPr txBox="1">
            <a:spLocks noChangeArrowheads="1"/>
          </p:cNvSpPr>
          <p:nvPr/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042" name="Text Box 58"/>
          <p:cNvSpPr txBox="1">
            <a:spLocks noChangeArrowheads="1"/>
          </p:cNvSpPr>
          <p:nvPr/>
        </p:nvSpPr>
        <p:spPr bwMode="auto">
          <a:xfrm>
            <a:off x="55626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2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043" name="Text Box 59"/>
          <p:cNvSpPr txBox="1">
            <a:spLocks noChangeArrowheads="1"/>
          </p:cNvSpPr>
          <p:nvPr/>
        </p:nvSpPr>
        <p:spPr bwMode="auto">
          <a:xfrm>
            <a:off x="64008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2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044" name="Text Box 60"/>
          <p:cNvSpPr txBox="1">
            <a:spLocks noChangeArrowheads="1"/>
          </p:cNvSpPr>
          <p:nvPr/>
        </p:nvSpPr>
        <p:spPr bwMode="auto">
          <a:xfrm>
            <a:off x="7239000" y="4117975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3600" b="1">
                <a:solidFill>
                  <a:srgbClr val="33CC33"/>
                </a:solidFill>
                <a:latin typeface="Times New Roman" panose="02020603050405020304" pitchFamily="18" charset="0"/>
              </a:rPr>
              <a:t>3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1533" name="Line 61"/>
          <p:cNvSpPr>
            <a:spLocks noChangeShapeType="1"/>
          </p:cNvSpPr>
          <p:nvPr/>
        </p:nvSpPr>
        <p:spPr bwMode="auto">
          <a:xfrm flipH="1" flipV="1">
            <a:off x="6858000" y="3886200"/>
            <a:ext cx="381000" cy="4572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534" name="Line 62"/>
          <p:cNvSpPr>
            <a:spLocks noChangeShapeType="1"/>
          </p:cNvSpPr>
          <p:nvPr/>
        </p:nvSpPr>
        <p:spPr bwMode="auto">
          <a:xfrm flipH="1" flipV="1">
            <a:off x="5943600" y="3886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535" name="Line 63"/>
          <p:cNvSpPr>
            <a:spLocks noChangeShapeType="1"/>
          </p:cNvSpPr>
          <p:nvPr/>
        </p:nvSpPr>
        <p:spPr bwMode="auto">
          <a:xfrm flipH="1" flipV="1">
            <a:off x="5105400" y="3276600"/>
            <a:ext cx="381000" cy="381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536" name="Line 64"/>
          <p:cNvSpPr>
            <a:spLocks noChangeShapeType="1"/>
          </p:cNvSpPr>
          <p:nvPr/>
        </p:nvSpPr>
        <p:spPr bwMode="auto">
          <a:xfrm flipH="1" flipV="1">
            <a:off x="4267200" y="32766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537" name="Line 65"/>
          <p:cNvSpPr>
            <a:spLocks noChangeShapeType="1"/>
          </p:cNvSpPr>
          <p:nvPr/>
        </p:nvSpPr>
        <p:spPr bwMode="auto">
          <a:xfrm flipH="1" flipV="1">
            <a:off x="3581400" y="2667000"/>
            <a:ext cx="381000" cy="381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50" name="Text Box 66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1539" name="Oval 67"/>
          <p:cNvSpPr>
            <a:spLocks noChangeArrowheads="1"/>
          </p:cNvSpPr>
          <p:nvPr/>
        </p:nvSpPr>
        <p:spPr bwMode="auto">
          <a:xfrm>
            <a:off x="2286000" y="40386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endParaRPr lang="en-US" altLang="en-US" sz="24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1540" name="Oval 68"/>
          <p:cNvSpPr>
            <a:spLocks noChangeArrowheads="1"/>
          </p:cNvSpPr>
          <p:nvPr/>
        </p:nvSpPr>
        <p:spPr bwMode="auto">
          <a:xfrm>
            <a:off x="2286000" y="34290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endParaRPr lang="en-US" altLang="en-US" sz="24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1541" name="Oval 69"/>
          <p:cNvSpPr>
            <a:spLocks noChangeArrowheads="1"/>
          </p:cNvSpPr>
          <p:nvPr/>
        </p:nvSpPr>
        <p:spPr bwMode="auto">
          <a:xfrm>
            <a:off x="2286000" y="27432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endParaRPr lang="en-US" altLang="en-US" sz="24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1542" name="Oval 70"/>
          <p:cNvSpPr>
            <a:spLocks noChangeArrowheads="1"/>
          </p:cNvSpPr>
          <p:nvPr/>
        </p:nvSpPr>
        <p:spPr bwMode="auto">
          <a:xfrm>
            <a:off x="7010400" y="9906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endParaRPr lang="en-US" altLang="en-US" sz="24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1543" name="Oval 71"/>
          <p:cNvSpPr>
            <a:spLocks noChangeArrowheads="1"/>
          </p:cNvSpPr>
          <p:nvPr/>
        </p:nvSpPr>
        <p:spPr bwMode="auto">
          <a:xfrm>
            <a:off x="5410200" y="9906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endParaRPr lang="en-US" altLang="en-US" sz="24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1544" name="Oval 72"/>
          <p:cNvSpPr>
            <a:spLocks noChangeArrowheads="1"/>
          </p:cNvSpPr>
          <p:nvPr/>
        </p:nvSpPr>
        <p:spPr bwMode="auto">
          <a:xfrm>
            <a:off x="3810000" y="9906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endParaRPr lang="en-US" altLang="en-US" sz="24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1545" name="Text Box 73"/>
          <p:cNvSpPr txBox="1">
            <a:spLocks noChangeArrowheads="1"/>
          </p:cNvSpPr>
          <p:nvPr/>
        </p:nvSpPr>
        <p:spPr bwMode="auto">
          <a:xfrm>
            <a:off x="5105400" y="5059363"/>
            <a:ext cx="4556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32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1546" name="Text Box 74"/>
          <p:cNvSpPr txBox="1">
            <a:spLocks noChangeArrowheads="1"/>
          </p:cNvSpPr>
          <p:nvPr/>
        </p:nvSpPr>
        <p:spPr bwMode="auto">
          <a:xfrm>
            <a:off x="5715000" y="5059363"/>
            <a:ext cx="4778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3200" b="1">
                <a:latin typeface="Times New Roman" panose="02020603050405020304" pitchFamily="18" charset="0"/>
              </a:rPr>
              <a:t>C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1547" name="Text Box 75"/>
          <p:cNvSpPr txBox="1">
            <a:spLocks noChangeArrowheads="1"/>
          </p:cNvSpPr>
          <p:nvPr/>
        </p:nvSpPr>
        <p:spPr bwMode="auto">
          <a:xfrm>
            <a:off x="6324600" y="5059363"/>
            <a:ext cx="4556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32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2060" name="Text Box 76"/>
          <p:cNvSpPr txBox="1">
            <a:spLocks noChangeArrowheads="1"/>
          </p:cNvSpPr>
          <p:nvPr/>
        </p:nvSpPr>
        <p:spPr bwMode="auto">
          <a:xfrm>
            <a:off x="1295400" y="5029200"/>
            <a:ext cx="37496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3200">
                <a:latin typeface="Times New Roman" panose="02020603050405020304" pitchFamily="18" charset="0"/>
              </a:rPr>
              <a:t>LCS (reversed order):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2061" name="Text Box 77"/>
          <p:cNvSpPr txBox="1">
            <a:spLocks noChangeArrowheads="1"/>
          </p:cNvSpPr>
          <p:nvPr/>
        </p:nvSpPr>
        <p:spPr bwMode="auto">
          <a:xfrm>
            <a:off x="1371600" y="5638800"/>
            <a:ext cx="35909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3200">
                <a:latin typeface="Times New Roman" panose="02020603050405020304" pitchFamily="18" charset="0"/>
              </a:rPr>
              <a:t>LCS (straight order):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1550" name="Text Box 78"/>
          <p:cNvSpPr txBox="1">
            <a:spLocks noChangeArrowheads="1"/>
          </p:cNvSpPr>
          <p:nvPr/>
        </p:nvSpPr>
        <p:spPr bwMode="auto">
          <a:xfrm>
            <a:off x="1328738" y="5638800"/>
            <a:ext cx="696753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hangingPunct="0"/>
            <a:r>
              <a:rPr lang="en-US" altLang="en-US" sz="3200" b="1" dirty="0">
                <a:latin typeface="Times New Roman" panose="02020603050405020304" pitchFamily="18" charset="0"/>
              </a:rPr>
              <a:t>B  C  B</a:t>
            </a:r>
            <a:r>
              <a:rPr lang="en-US" altLang="en-US" sz="3200" dirty="0">
                <a:latin typeface="Times New Roman" panose="02020603050405020304" pitchFamily="18" charset="0"/>
              </a:rPr>
              <a:t> </a:t>
            </a:r>
          </a:p>
          <a:p>
            <a:pPr algn="r" eaLnBrk="0" hangingPunct="0"/>
            <a:r>
              <a:rPr lang="en-US" altLang="en-US" sz="3200" dirty="0">
                <a:latin typeface="Times New Roman" panose="02020603050405020304" pitchFamily="18" charset="0"/>
              </a:rPr>
              <a:t>(this string turned out to be a palindrome)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2063" name="Text Box 79"/>
          <p:cNvSpPr txBox="1">
            <a:spLocks noChangeArrowheads="1"/>
          </p:cNvSpPr>
          <p:nvPr/>
        </p:nvSpPr>
        <p:spPr bwMode="auto">
          <a:xfrm>
            <a:off x="2362200" y="16002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X[i]</a:t>
            </a:r>
          </a:p>
        </p:txBody>
      </p:sp>
      <p:sp>
        <p:nvSpPr>
          <p:cNvPr id="42064" name="Text Box 80"/>
          <p:cNvSpPr txBox="1">
            <a:spLocks noChangeArrowheads="1"/>
          </p:cNvSpPr>
          <p:nvPr/>
        </p:nvSpPr>
        <p:spPr bwMode="auto">
          <a:xfrm>
            <a:off x="3048000" y="11430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Y[j]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7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539" grpId="0" animBg="1" autoUpdateAnimBg="0"/>
      <p:bldP spid="361540" grpId="0" animBg="1" autoUpdateAnimBg="0"/>
      <p:bldP spid="361541" grpId="0" animBg="1" autoUpdateAnimBg="0"/>
      <p:bldP spid="361542" grpId="0" animBg="1" autoUpdateAnimBg="0"/>
      <p:bldP spid="361543" grpId="0" animBg="1" autoUpdateAnimBg="0"/>
      <p:bldP spid="361544" grpId="0" animBg="1" autoUpdateAnimBg="0"/>
      <p:bldP spid="361545" grpId="0" autoUpdateAnimBg="0"/>
      <p:bldP spid="361546" grpId="0" autoUpdateAnimBg="0"/>
      <p:bldP spid="361547" grpId="0" autoUpdateAnimBg="0"/>
      <p:bldP spid="361550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077200" cy="1143000"/>
          </a:xfrm>
        </p:spPr>
        <p:txBody>
          <a:bodyPr/>
          <a:lstStyle/>
          <a:p>
            <a:r>
              <a:rPr lang="en-US" altLang="en-US" dirty="0"/>
              <a:t>LCS Using </a:t>
            </a:r>
            <a:r>
              <a:rPr lang="en-US" altLang="en-US" dirty="0" smtClean="0">
                <a:solidFill>
                  <a:srgbClr val="00B050"/>
                </a:solidFill>
              </a:rPr>
              <a:t>Memorization:</a:t>
            </a:r>
            <a:r>
              <a:rPr lang="en-US" altLang="en-US" dirty="0">
                <a:solidFill>
                  <a:srgbClr val="00B050"/>
                </a:solidFill>
              </a:rPr>
              <a:t> </a:t>
            </a:r>
            <a:r>
              <a:rPr lang="en-US" altLang="en-US" dirty="0" smtClean="0">
                <a:solidFill>
                  <a:srgbClr val="00B050"/>
                </a:solidFill>
              </a:rPr>
              <a:t>Bottom-UP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1295400"/>
            <a:ext cx="8510017" cy="495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9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12938" y="12684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990600"/>
            <a:ext cx="6096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000" u="sng" dirty="0">
                <a:solidFill>
                  <a:srgbClr val="273239"/>
                </a:solidFill>
                <a:latin typeface="urw-din"/>
                <a:hlinkClick r:id="rId2"/>
              </a:rPr>
              <a:t>Longest Increasing Subsequence</a:t>
            </a:r>
            <a:endParaRPr lang="en-US" sz="2000" dirty="0">
              <a:solidFill>
                <a:srgbClr val="273239"/>
              </a:solidFill>
              <a:latin typeface="urw-din"/>
            </a:endParaRPr>
          </a:p>
          <a:p>
            <a:pPr>
              <a:buFont typeface="+mj-lt"/>
              <a:buAutoNum type="arabicPeriod"/>
            </a:pPr>
            <a:r>
              <a:rPr lang="en-US" sz="2000" u="sng" dirty="0">
                <a:solidFill>
                  <a:srgbClr val="273239"/>
                </a:solidFill>
                <a:latin typeface="urw-din"/>
                <a:hlinkClick r:id="rId3"/>
              </a:rPr>
              <a:t>Edit Distance</a:t>
            </a:r>
            <a:endParaRPr lang="en-US" sz="2000" dirty="0">
              <a:solidFill>
                <a:srgbClr val="273239"/>
              </a:solidFill>
              <a:latin typeface="urw-din"/>
            </a:endParaRPr>
          </a:p>
          <a:p>
            <a:pPr>
              <a:buFont typeface="+mj-lt"/>
              <a:buAutoNum type="arabicPeriod"/>
            </a:pPr>
            <a:r>
              <a:rPr lang="en-US" sz="2000" u="sng" dirty="0">
                <a:solidFill>
                  <a:srgbClr val="273239"/>
                </a:solidFill>
                <a:latin typeface="urw-din"/>
                <a:hlinkClick r:id="rId4"/>
              </a:rPr>
              <a:t>Minimum Partition</a:t>
            </a:r>
            <a:endParaRPr lang="en-US" sz="2000" dirty="0">
              <a:solidFill>
                <a:srgbClr val="273239"/>
              </a:solidFill>
              <a:latin typeface="urw-din"/>
            </a:endParaRPr>
          </a:p>
          <a:p>
            <a:pPr>
              <a:buFont typeface="+mj-lt"/>
              <a:buAutoNum type="arabicPeriod"/>
            </a:pPr>
            <a:r>
              <a:rPr lang="en-US" sz="2000" u="sng" dirty="0">
                <a:solidFill>
                  <a:srgbClr val="273239"/>
                </a:solidFill>
                <a:latin typeface="urw-din"/>
                <a:hlinkClick r:id="rId5"/>
              </a:rPr>
              <a:t>Ways to Cover a Distance</a:t>
            </a:r>
            <a:endParaRPr lang="en-US" sz="2000" dirty="0">
              <a:solidFill>
                <a:srgbClr val="273239"/>
              </a:solidFill>
              <a:latin typeface="urw-din"/>
            </a:endParaRPr>
          </a:p>
          <a:p>
            <a:pPr>
              <a:buFont typeface="+mj-lt"/>
              <a:buAutoNum type="arabicPeriod"/>
            </a:pPr>
            <a:r>
              <a:rPr lang="en-US" sz="2000" u="sng" dirty="0">
                <a:solidFill>
                  <a:srgbClr val="273239"/>
                </a:solidFill>
                <a:latin typeface="urw-din"/>
                <a:hlinkClick r:id="rId6"/>
              </a:rPr>
              <a:t>Longest Path In Matrix</a:t>
            </a:r>
            <a:endParaRPr lang="en-US" sz="2000" dirty="0">
              <a:solidFill>
                <a:srgbClr val="273239"/>
              </a:solidFill>
              <a:latin typeface="urw-din"/>
            </a:endParaRPr>
          </a:p>
          <a:p>
            <a:pPr>
              <a:buFont typeface="+mj-lt"/>
              <a:buAutoNum type="arabicPeriod"/>
            </a:pPr>
            <a:r>
              <a:rPr lang="en-US" sz="2000" u="sng" dirty="0">
                <a:solidFill>
                  <a:srgbClr val="273239"/>
                </a:solidFill>
                <a:latin typeface="urw-din"/>
                <a:hlinkClick r:id="rId7"/>
              </a:rPr>
              <a:t>Subset Sum Problem</a:t>
            </a:r>
            <a:endParaRPr lang="en-US" sz="2000" dirty="0">
              <a:solidFill>
                <a:srgbClr val="273239"/>
              </a:solidFill>
              <a:latin typeface="urw-din"/>
            </a:endParaRPr>
          </a:p>
          <a:p>
            <a:pPr>
              <a:buFont typeface="+mj-lt"/>
              <a:buAutoNum type="arabicPeriod"/>
            </a:pPr>
            <a:r>
              <a:rPr lang="en-US" sz="2000" u="sng" dirty="0">
                <a:solidFill>
                  <a:srgbClr val="273239"/>
                </a:solidFill>
                <a:latin typeface="urw-din"/>
                <a:hlinkClick r:id="rId8"/>
              </a:rPr>
              <a:t>Optimal Strategy for a Game</a:t>
            </a:r>
            <a:endParaRPr lang="en-US" sz="2000" dirty="0">
              <a:solidFill>
                <a:srgbClr val="273239"/>
              </a:solidFill>
              <a:latin typeface="urw-din"/>
            </a:endParaRPr>
          </a:p>
          <a:p>
            <a:pPr>
              <a:buFont typeface="+mj-lt"/>
              <a:buAutoNum type="arabicPeriod"/>
            </a:pPr>
            <a:r>
              <a:rPr lang="en-US" sz="2000" u="sng" dirty="0" smtClean="0">
                <a:solidFill>
                  <a:srgbClr val="273239"/>
                </a:solidFill>
                <a:latin typeface="urw-din"/>
                <a:hlinkClick r:id="rId9"/>
              </a:rPr>
              <a:t>Boolean </a:t>
            </a:r>
            <a:r>
              <a:rPr lang="en-US" sz="2000" u="sng" dirty="0" err="1">
                <a:solidFill>
                  <a:srgbClr val="273239"/>
                </a:solidFill>
                <a:latin typeface="urw-din"/>
                <a:hlinkClick r:id="rId9"/>
              </a:rPr>
              <a:t>Parenthesization</a:t>
            </a:r>
            <a:r>
              <a:rPr lang="en-US" sz="2000" u="sng" dirty="0">
                <a:solidFill>
                  <a:srgbClr val="273239"/>
                </a:solidFill>
                <a:latin typeface="urw-din"/>
                <a:hlinkClick r:id="rId9"/>
              </a:rPr>
              <a:t> Problem</a:t>
            </a:r>
            <a:endParaRPr lang="en-US" sz="2000" dirty="0">
              <a:solidFill>
                <a:srgbClr val="273239"/>
              </a:solidFill>
              <a:latin typeface="urw-din"/>
            </a:endParaRPr>
          </a:p>
          <a:p>
            <a:pPr>
              <a:buFont typeface="+mj-lt"/>
              <a:buAutoNum type="arabicPeriod"/>
            </a:pPr>
            <a:r>
              <a:rPr lang="en-US" sz="2000" u="sng" dirty="0">
                <a:solidFill>
                  <a:srgbClr val="273239"/>
                </a:solidFill>
                <a:latin typeface="urw-din"/>
                <a:hlinkClick r:id="rId10"/>
              </a:rPr>
              <a:t>Shortest Common </a:t>
            </a:r>
            <a:r>
              <a:rPr lang="en-US" sz="2000" u="sng" dirty="0" err="1">
                <a:solidFill>
                  <a:srgbClr val="273239"/>
                </a:solidFill>
                <a:latin typeface="urw-din"/>
                <a:hlinkClick r:id="rId10"/>
              </a:rPr>
              <a:t>Supersequence</a:t>
            </a:r>
            <a:endParaRPr lang="en-US" sz="2000" dirty="0">
              <a:solidFill>
                <a:srgbClr val="273239"/>
              </a:solidFill>
              <a:latin typeface="urw-din"/>
            </a:endParaRPr>
          </a:p>
          <a:p>
            <a:pPr>
              <a:buFont typeface="+mj-lt"/>
              <a:buAutoNum type="arabicPeriod"/>
            </a:pPr>
            <a:r>
              <a:rPr lang="en-US" sz="2000" u="sng" dirty="0">
                <a:solidFill>
                  <a:srgbClr val="273239"/>
                </a:solidFill>
                <a:latin typeface="urw-din"/>
                <a:hlinkClick r:id="rId11"/>
              </a:rPr>
              <a:t>Matrix Chain Multiplication</a:t>
            </a:r>
            <a:endParaRPr lang="en-US" sz="2000" dirty="0">
              <a:solidFill>
                <a:srgbClr val="273239"/>
              </a:solidFill>
              <a:latin typeface="urw-din"/>
            </a:endParaRPr>
          </a:p>
          <a:p>
            <a:pPr>
              <a:buFont typeface="+mj-lt"/>
              <a:buAutoNum type="arabicPeriod"/>
            </a:pPr>
            <a:r>
              <a:rPr lang="en-US" sz="2000" u="sng" dirty="0">
                <a:solidFill>
                  <a:srgbClr val="273239"/>
                </a:solidFill>
                <a:latin typeface="urw-din"/>
                <a:hlinkClick r:id="rId12"/>
              </a:rPr>
              <a:t>Partition problem</a:t>
            </a:r>
            <a:endParaRPr lang="en-US" sz="2000" dirty="0">
              <a:solidFill>
                <a:srgbClr val="273239"/>
              </a:solidFill>
              <a:latin typeface="urw-din"/>
            </a:endParaRPr>
          </a:p>
          <a:p>
            <a:pPr>
              <a:buFont typeface="+mj-lt"/>
              <a:buAutoNum type="arabicPeriod"/>
            </a:pPr>
            <a:r>
              <a:rPr lang="en-US" sz="2000" u="sng" dirty="0" smtClean="0">
                <a:solidFill>
                  <a:srgbClr val="273239"/>
                </a:solidFill>
                <a:latin typeface="urw-din"/>
                <a:hlinkClick r:id="rId13"/>
              </a:rPr>
              <a:t>Word </a:t>
            </a:r>
            <a:r>
              <a:rPr lang="en-US" sz="2000" u="sng" dirty="0">
                <a:solidFill>
                  <a:srgbClr val="273239"/>
                </a:solidFill>
                <a:latin typeface="urw-din"/>
                <a:hlinkClick r:id="rId13"/>
              </a:rPr>
              <a:t>Break Problem</a:t>
            </a:r>
            <a:endParaRPr lang="en-US" sz="2000" dirty="0">
              <a:solidFill>
                <a:srgbClr val="273239"/>
              </a:solidFill>
              <a:latin typeface="urw-din"/>
            </a:endParaRPr>
          </a:p>
          <a:p>
            <a:pPr>
              <a:buFont typeface="+mj-lt"/>
              <a:buAutoNum type="arabicPeriod"/>
            </a:pPr>
            <a:r>
              <a:rPr lang="en-US" sz="2000" u="sng" dirty="0">
                <a:solidFill>
                  <a:srgbClr val="273239"/>
                </a:solidFill>
                <a:latin typeface="urw-din"/>
                <a:hlinkClick r:id="rId14"/>
              </a:rPr>
              <a:t>Maximal Product when Cutting Rope</a:t>
            </a:r>
            <a:endParaRPr lang="en-US" sz="2000" dirty="0">
              <a:solidFill>
                <a:srgbClr val="273239"/>
              </a:solidFill>
              <a:latin typeface="urw-din"/>
            </a:endParaRPr>
          </a:p>
          <a:p>
            <a:pPr>
              <a:buFont typeface="+mj-lt"/>
              <a:buAutoNum type="arabicPeriod"/>
            </a:pPr>
            <a:r>
              <a:rPr lang="en-US" sz="2000" u="sng" dirty="0">
                <a:solidFill>
                  <a:srgbClr val="273239"/>
                </a:solidFill>
                <a:latin typeface="urw-din"/>
                <a:hlinkClick r:id="rId15"/>
              </a:rPr>
              <a:t>Dice Throw Problem</a:t>
            </a:r>
            <a:endParaRPr lang="en-US" sz="2000" dirty="0">
              <a:solidFill>
                <a:srgbClr val="273239"/>
              </a:solidFill>
              <a:latin typeface="urw-din"/>
            </a:endParaRPr>
          </a:p>
          <a:p>
            <a:pPr>
              <a:buFont typeface="+mj-lt"/>
              <a:buAutoNum type="arabicPeriod"/>
            </a:pPr>
            <a:r>
              <a:rPr lang="en-US" sz="2000" u="sng" dirty="0">
                <a:solidFill>
                  <a:srgbClr val="273239"/>
                </a:solidFill>
                <a:latin typeface="urw-din"/>
                <a:hlinkClick r:id="rId16"/>
              </a:rPr>
              <a:t>Box Stacking</a:t>
            </a:r>
            <a:endParaRPr lang="en-US" sz="2000" dirty="0">
              <a:solidFill>
                <a:srgbClr val="273239"/>
              </a:solidFill>
              <a:latin typeface="urw-din"/>
            </a:endParaRPr>
          </a:p>
          <a:p>
            <a:pPr>
              <a:buFont typeface="+mj-lt"/>
              <a:buAutoNum type="arabicPeriod"/>
            </a:pPr>
            <a:r>
              <a:rPr lang="en-US" sz="2000" u="sng" dirty="0">
                <a:solidFill>
                  <a:srgbClr val="273239"/>
                </a:solidFill>
                <a:latin typeface="urw-din"/>
                <a:hlinkClick r:id="rId17"/>
              </a:rPr>
              <a:t>Egg Dropping Puzzle</a:t>
            </a:r>
            <a:endParaRPr lang="en-US" sz="2000" dirty="0">
              <a:solidFill>
                <a:srgbClr val="273239"/>
              </a:solidFill>
              <a:latin typeface="urw-din"/>
            </a:endParaRPr>
          </a:p>
          <a:p>
            <a:endParaRPr lang="en-US" sz="2000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GB" altLang="en-US" sz="3200" dirty="0" smtClean="0">
                <a:solidFill>
                  <a:srgbClr val="C00000"/>
                </a:solidFill>
              </a:rPr>
              <a:t>Additional Problem Based on DP</a:t>
            </a:r>
            <a:endParaRPr lang="en-US" alt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9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04216" y="381000"/>
            <a:ext cx="8534400" cy="60960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altLang="en-US" sz="5400" b="1" dirty="0" smtClean="0">
                <a:solidFill>
                  <a:srgbClr val="FF0000"/>
                </a:solidFill>
              </a:rPr>
              <a:t>Lab Test: </a:t>
            </a:r>
            <a:r>
              <a:rPr lang="en-US" altLang="en-US" sz="4000" b="1" dirty="0" smtClean="0">
                <a:solidFill>
                  <a:srgbClr val="FF0000"/>
                </a:solidFill>
              </a:rPr>
              <a:t>30 Min , 20 marks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4800" b="1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4800" b="1" dirty="0" smtClean="0">
                <a:solidFill>
                  <a:srgbClr val="0070C0"/>
                </a:solidFill>
              </a:rPr>
              <a:t>Problem -1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4800" b="1" dirty="0">
              <a:solidFill>
                <a:srgbClr val="0070C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4800" b="1" dirty="0">
                <a:solidFill>
                  <a:srgbClr val="0070C0"/>
                </a:solidFill>
              </a:rPr>
              <a:t>Problem </a:t>
            </a:r>
            <a:r>
              <a:rPr lang="en-US" altLang="en-US" sz="4800" b="1" dirty="0" smtClean="0">
                <a:solidFill>
                  <a:srgbClr val="0070C0"/>
                </a:solidFill>
              </a:rPr>
              <a:t>-2</a:t>
            </a:r>
            <a:endParaRPr lang="en-US" altLang="en-US" sz="4800" b="1" dirty="0">
              <a:solidFill>
                <a:srgbClr val="0070C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4800" b="1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4800" b="1" dirty="0">
                <a:solidFill>
                  <a:srgbClr val="0070C0"/>
                </a:solidFill>
              </a:rPr>
              <a:t>Problem </a:t>
            </a:r>
            <a:r>
              <a:rPr lang="en-US" altLang="en-US" sz="4800" b="1" dirty="0" smtClean="0">
                <a:solidFill>
                  <a:srgbClr val="0070C0"/>
                </a:solidFill>
              </a:rPr>
              <a:t>-3</a:t>
            </a:r>
            <a:endParaRPr lang="en-US" altLang="en-US" sz="4800" b="1" dirty="0">
              <a:solidFill>
                <a:srgbClr val="0070C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4800" b="1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US" altLang="en-US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1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442CBDB-4699-4E2B-80AF-540B19877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63" y="1371600"/>
            <a:ext cx="4829696" cy="2343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C8A73A-14F4-43C6-8E31-9819981E0325}"/>
              </a:ext>
            </a:extLst>
          </p:cNvPr>
          <p:cNvSpPr txBox="1"/>
          <p:nvPr/>
        </p:nvSpPr>
        <p:spPr bwMode="auto">
          <a:xfrm>
            <a:off x="2086235" y="4171952"/>
            <a:ext cx="5343525" cy="1107996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Thanks to All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9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Subsequence</a:t>
            </a:r>
            <a:r>
              <a:rPr lang="en-IN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873752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sz="2800" dirty="0"/>
              <a:t>A </a:t>
            </a:r>
            <a:r>
              <a:rPr lang="en-IN" sz="2800" b="1" dirty="0"/>
              <a:t>subsequence</a:t>
            </a:r>
            <a:r>
              <a:rPr lang="en-IN" sz="2800" dirty="0"/>
              <a:t> is a sequence that can be derived from another sequence </a:t>
            </a:r>
            <a:r>
              <a:rPr lang="en-IN" sz="2800" dirty="0">
                <a:solidFill>
                  <a:srgbClr val="FF0000"/>
                </a:solidFill>
              </a:rPr>
              <a:t>by deleting some or</a:t>
            </a:r>
            <a:r>
              <a:rPr lang="en-IN" sz="2800" dirty="0"/>
              <a:t> no elements </a:t>
            </a:r>
            <a:r>
              <a:rPr lang="en-IN" sz="2800" dirty="0">
                <a:solidFill>
                  <a:srgbClr val="FF0000"/>
                </a:solidFill>
              </a:rPr>
              <a:t>without changing </a:t>
            </a:r>
            <a:r>
              <a:rPr lang="en-IN" sz="2800" dirty="0"/>
              <a:t>the order of the remaining elements. </a:t>
            </a:r>
            <a:endParaRPr lang="en-IN" sz="2800" dirty="0" smtClean="0"/>
          </a:p>
          <a:p>
            <a:pPr algn="just">
              <a:buFont typeface="Wingdings" panose="05000000000000000000" pitchFamily="2" charset="2"/>
              <a:buChar char="§"/>
            </a:pPr>
            <a:endParaRPr lang="en-IN" sz="28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800" dirty="0"/>
              <a:t>For example, the sequence </a:t>
            </a:r>
            <a:r>
              <a:rPr lang="en-IN" sz="2800" b="1" dirty="0">
                <a:solidFill>
                  <a:srgbClr val="00B050"/>
                </a:solidFill>
              </a:rPr>
              <a:t>{A, B, </a:t>
            </a:r>
            <a:r>
              <a:rPr lang="en-IN" sz="2800" b="1" dirty="0" smtClean="0">
                <a:solidFill>
                  <a:srgbClr val="00B050"/>
                </a:solidFill>
              </a:rPr>
              <a:t>D}</a:t>
            </a:r>
            <a:r>
              <a:rPr lang="en-IN" sz="2800" b="1" dirty="0"/>
              <a:t> </a:t>
            </a:r>
            <a:r>
              <a:rPr lang="en-IN" sz="2800" dirty="0"/>
              <a:t>is a subsequence of </a:t>
            </a:r>
            <a:r>
              <a:rPr lang="en-IN" sz="2800" dirty="0">
                <a:solidFill>
                  <a:srgbClr val="FF0000"/>
                </a:solidFill>
              </a:rPr>
              <a:t>{A, B, C, D, E, F} </a:t>
            </a:r>
            <a:r>
              <a:rPr lang="en-IN" sz="2800" dirty="0"/>
              <a:t>obtained after removal of elements C, E, and F.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3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Sub-sequences </a:t>
            </a:r>
            <a:r>
              <a:rPr lang="en-IN" b="1" dirty="0"/>
              <a:t>vs. Substring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87375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b="1" dirty="0" err="1"/>
              <a:t>Subsequences</a:t>
            </a:r>
            <a:r>
              <a:rPr lang="en-IN" sz="2400" dirty="0"/>
              <a:t> can contain consecutive elements which were not consecutive in the original sequence</a:t>
            </a:r>
            <a:r>
              <a:rPr lang="en-IN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400" b="1" dirty="0"/>
              <a:t>Substring</a:t>
            </a:r>
            <a:r>
              <a:rPr lang="en-IN" sz="2400" dirty="0"/>
              <a:t> contains consecutive elements which were also consecutive in the original sequence</a:t>
            </a:r>
            <a:r>
              <a:rPr lang="en-IN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 Example: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/>
              <a:t>“</a:t>
            </a:r>
            <a:r>
              <a:rPr lang="en-IN" sz="2000" dirty="0" err="1"/>
              <a:t>gramm</a:t>
            </a:r>
            <a:r>
              <a:rPr lang="en-IN" sz="2000" dirty="0"/>
              <a:t>” is both subsequence and substring of “programming”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/>
              <a:t>“</a:t>
            </a:r>
            <a:r>
              <a:rPr lang="en-IN" sz="2000" dirty="0" err="1"/>
              <a:t>gammg</a:t>
            </a:r>
            <a:r>
              <a:rPr lang="en-IN" sz="2000" dirty="0"/>
              <a:t>” is a subsequence of “programming” but not substring.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00B050"/>
                </a:solidFill>
              </a:rPr>
              <a:t>All substrings are </a:t>
            </a:r>
            <a:r>
              <a:rPr lang="en-IN" sz="2000" dirty="0" err="1">
                <a:solidFill>
                  <a:srgbClr val="00B050"/>
                </a:solidFill>
              </a:rPr>
              <a:t>subsequences</a:t>
            </a:r>
            <a:r>
              <a:rPr lang="en-IN" sz="2000" dirty="0">
                <a:solidFill>
                  <a:srgbClr val="00B050"/>
                </a:solidFill>
              </a:rPr>
              <a:t> but all </a:t>
            </a:r>
            <a:r>
              <a:rPr lang="en-IN" sz="2000" dirty="0" err="1">
                <a:solidFill>
                  <a:srgbClr val="00B050"/>
                </a:solidFill>
              </a:rPr>
              <a:t>subsequences</a:t>
            </a:r>
            <a:r>
              <a:rPr lang="en-IN" sz="2000" dirty="0">
                <a:solidFill>
                  <a:srgbClr val="00B050"/>
                </a:solidFill>
              </a:rPr>
              <a:t> are not substrings</a:t>
            </a:r>
            <a:r>
              <a:rPr lang="en-IN" sz="2000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Sub-sequences </a:t>
            </a:r>
            <a:r>
              <a:rPr lang="en-IN" b="1" dirty="0"/>
              <a:t>vs. Substring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28600" y="2286000"/>
          <a:ext cx="8382000" cy="2209799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348816662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829033089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817067423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6738906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102284709"/>
                    </a:ext>
                  </a:extLst>
                </a:gridCol>
              </a:tblGrid>
              <a:tr h="86503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 </a:t>
                      </a:r>
                    </a:p>
                  </a:txBody>
                  <a:tcPr marL="74676" marR="74676" marT="37338" marB="373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B5E85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Subarray</a:t>
                      </a:r>
                    </a:p>
                  </a:txBody>
                  <a:tcPr marL="74676" marR="74676" marT="37338" marB="373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B5E85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</a:rPr>
                        <a:t>Substring</a:t>
                      </a:r>
                    </a:p>
                  </a:txBody>
                  <a:tcPr marL="74676" marR="74676" marT="37338" marB="373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B5E85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</a:rPr>
                        <a:t>Subsequence</a:t>
                      </a:r>
                    </a:p>
                  </a:txBody>
                  <a:tcPr marL="74676" marR="74676" marT="37338" marB="373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B5E85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Subset</a:t>
                      </a:r>
                    </a:p>
                  </a:txBody>
                  <a:tcPr marL="74676" marR="74676" marT="37338" marB="373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B5E85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7389804"/>
                  </a:ext>
                </a:extLst>
              </a:tr>
              <a:tr h="47972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Contiguous</a:t>
                      </a:r>
                    </a:p>
                  </a:txBody>
                  <a:tcPr marL="74676" marR="74676" marT="37338" marB="3733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5E85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Yes</a:t>
                      </a:r>
                    </a:p>
                  </a:txBody>
                  <a:tcPr marL="74676" marR="74676" marT="37338" marB="3733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5E85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7030A0"/>
                          </a:solidFill>
                          <a:effectLst/>
                        </a:rPr>
                        <a:t>Yes</a:t>
                      </a:r>
                    </a:p>
                  </a:txBody>
                  <a:tcPr marL="74676" marR="74676" marT="37338" marB="3733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5E85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7030A0"/>
                          </a:solidFill>
                          <a:effectLst/>
                        </a:rPr>
                        <a:t>No</a:t>
                      </a:r>
                    </a:p>
                  </a:txBody>
                  <a:tcPr marL="74676" marR="74676" marT="37338" marB="3733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5E85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No</a:t>
                      </a:r>
                    </a:p>
                  </a:txBody>
                  <a:tcPr marL="74676" marR="74676" marT="37338" marB="3733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5E85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173664"/>
                  </a:ext>
                </a:extLst>
              </a:tr>
              <a:tr h="86503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Elements Ordered</a:t>
                      </a:r>
                    </a:p>
                  </a:txBody>
                  <a:tcPr marL="74676" marR="74676" marT="37338" marB="373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Yes</a:t>
                      </a:r>
                    </a:p>
                  </a:txBody>
                  <a:tcPr marL="74676" marR="74676" marT="37338" marB="373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7030A0"/>
                          </a:solidFill>
                          <a:effectLst/>
                        </a:rPr>
                        <a:t>Yes</a:t>
                      </a:r>
                    </a:p>
                  </a:txBody>
                  <a:tcPr marL="74676" marR="74676" marT="37338" marB="373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7030A0"/>
                          </a:solidFill>
                          <a:effectLst/>
                        </a:rPr>
                        <a:t>Yes</a:t>
                      </a:r>
                    </a:p>
                  </a:txBody>
                  <a:tcPr marL="74676" marR="74676" marT="37338" marB="373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No</a:t>
                      </a:r>
                    </a:p>
                  </a:txBody>
                  <a:tcPr marL="74676" marR="74676" marT="37338" marB="373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28106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352800" y="2452254"/>
            <a:ext cx="3581400" cy="2057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0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Common subsequence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1600200"/>
            <a:ext cx="8153400" cy="487375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sz="2400" dirty="0"/>
              <a:t>Given two sequences </a:t>
            </a:r>
            <a:r>
              <a:rPr lang="en-IN" sz="2400" i="1" dirty="0"/>
              <a:t>X</a:t>
            </a:r>
            <a:r>
              <a:rPr lang="en-IN" sz="2400" dirty="0"/>
              <a:t> and </a:t>
            </a:r>
            <a:r>
              <a:rPr lang="en-IN" sz="2400" i="1" dirty="0"/>
              <a:t>Y</a:t>
            </a:r>
            <a:r>
              <a:rPr lang="en-IN" sz="2400" dirty="0"/>
              <a:t>, a sequence </a:t>
            </a:r>
            <a:r>
              <a:rPr lang="en-IN" sz="2400" i="1" dirty="0"/>
              <a:t>Z</a:t>
            </a:r>
            <a:r>
              <a:rPr lang="en-IN" sz="2400" dirty="0"/>
              <a:t> is said to be a </a:t>
            </a:r>
            <a:r>
              <a:rPr lang="en-IN" sz="2400" i="1" dirty="0"/>
              <a:t>common subsequence</a:t>
            </a:r>
            <a:r>
              <a:rPr lang="en-IN" sz="2400" dirty="0"/>
              <a:t> of </a:t>
            </a:r>
            <a:r>
              <a:rPr lang="en-IN" sz="2400" i="1" dirty="0"/>
              <a:t>X</a:t>
            </a:r>
            <a:r>
              <a:rPr lang="en-IN" sz="2400" dirty="0"/>
              <a:t> and </a:t>
            </a:r>
            <a:r>
              <a:rPr lang="en-IN" sz="2400" i="1" dirty="0"/>
              <a:t>Y</a:t>
            </a:r>
            <a:r>
              <a:rPr lang="en-IN" sz="2400" dirty="0"/>
              <a:t>, if </a:t>
            </a:r>
            <a:r>
              <a:rPr lang="en-IN" sz="2400" i="1" dirty="0"/>
              <a:t>Z</a:t>
            </a:r>
            <a:r>
              <a:rPr lang="en-IN" sz="2400" dirty="0"/>
              <a:t> is a subsequence of both </a:t>
            </a:r>
            <a:r>
              <a:rPr lang="en-IN" sz="2400" i="1" dirty="0"/>
              <a:t>X</a:t>
            </a:r>
            <a:r>
              <a:rPr lang="en-IN" sz="2400" dirty="0"/>
              <a:t> and </a:t>
            </a:r>
            <a:r>
              <a:rPr lang="en-IN" sz="2400" i="1" dirty="0"/>
              <a:t>Y</a:t>
            </a:r>
            <a:r>
              <a:rPr lang="en-IN" sz="2400" dirty="0"/>
              <a:t>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400" dirty="0"/>
              <a:t>For example, if</a:t>
            </a:r>
          </a:p>
          <a:p>
            <a:pPr lvl="1" algn="just"/>
            <a:r>
              <a:rPr lang="en-IN" sz="2400" dirty="0"/>
              <a:t> X = </a:t>
            </a:r>
            <a:r>
              <a:rPr lang="en-IN" sz="2400" dirty="0" smtClean="0"/>
              <a:t>e c d g </a:t>
            </a:r>
            <a:r>
              <a:rPr lang="en-IN" sz="2400" dirty="0" err="1" smtClean="0"/>
              <a:t>i</a:t>
            </a:r>
            <a:r>
              <a:rPr lang="en-IN" sz="2400" dirty="0" smtClean="0"/>
              <a:t>   Y </a:t>
            </a:r>
            <a:r>
              <a:rPr lang="en-IN" sz="2400" dirty="0"/>
              <a:t>= </a:t>
            </a:r>
            <a:r>
              <a:rPr lang="en-IN" sz="2400" dirty="0" smtClean="0"/>
              <a:t>a b c d e f g h </a:t>
            </a:r>
            <a:r>
              <a:rPr lang="en-IN" sz="2400" dirty="0" err="1" smtClean="0"/>
              <a:t>i</a:t>
            </a:r>
            <a:r>
              <a:rPr lang="en-IN" sz="2400" dirty="0" smtClean="0"/>
              <a:t> j</a:t>
            </a:r>
          </a:p>
          <a:p>
            <a:pPr lvl="1" algn="just"/>
            <a:endParaRPr lang="en-IN" sz="2400" dirty="0" smtClean="0"/>
          </a:p>
          <a:p>
            <a:pPr marL="0" indent="0" algn="just">
              <a:buNone/>
            </a:pPr>
            <a:r>
              <a:rPr lang="en-IN" dirty="0" smtClean="0"/>
              <a:t>then </a:t>
            </a:r>
            <a:r>
              <a:rPr lang="en-IN" dirty="0"/>
              <a:t>Z is the common subsequence of X and Y.</a:t>
            </a:r>
          </a:p>
          <a:p>
            <a:pPr lvl="1" algn="just"/>
            <a:r>
              <a:rPr lang="en-IN" sz="2400" dirty="0" smtClean="0"/>
              <a:t> </a:t>
            </a:r>
            <a:r>
              <a:rPr lang="en-IN" sz="2400" dirty="0"/>
              <a:t>Z = </a:t>
            </a:r>
            <a:r>
              <a:rPr lang="en-IN" sz="2400" dirty="0" smtClean="0">
                <a:solidFill>
                  <a:srgbClr val="7030A0"/>
                </a:solidFill>
              </a:rPr>
              <a:t>e g </a:t>
            </a:r>
            <a:r>
              <a:rPr lang="en-IN" sz="2400" dirty="0" err="1" smtClean="0">
                <a:solidFill>
                  <a:srgbClr val="7030A0"/>
                </a:solidFill>
              </a:rPr>
              <a:t>i</a:t>
            </a:r>
            <a:r>
              <a:rPr lang="en-IN" sz="2400" dirty="0" smtClean="0">
                <a:solidFill>
                  <a:srgbClr val="7030A0"/>
                </a:solidFill>
              </a:rPr>
              <a:t> </a:t>
            </a:r>
            <a:r>
              <a:rPr lang="en-IN" sz="2400" dirty="0" smtClean="0"/>
              <a:t>, </a:t>
            </a:r>
          </a:p>
          <a:p>
            <a:pPr marL="366713" lvl="1" indent="0" algn="just">
              <a:buNone/>
            </a:pPr>
            <a:r>
              <a:rPr lang="en-IN" sz="2400" dirty="0" smtClean="0"/>
              <a:t>           </a:t>
            </a:r>
            <a:r>
              <a:rPr lang="en-IN" sz="2400" dirty="0" smtClean="0">
                <a:solidFill>
                  <a:srgbClr val="00B050"/>
                </a:solidFill>
              </a:rPr>
              <a:t>c d g </a:t>
            </a:r>
            <a:r>
              <a:rPr lang="en-IN" sz="2400" dirty="0" err="1" smtClean="0">
                <a:solidFill>
                  <a:srgbClr val="00B050"/>
                </a:solidFill>
              </a:rPr>
              <a:t>i</a:t>
            </a:r>
            <a:r>
              <a:rPr lang="en-IN" sz="2400" dirty="0" smtClean="0"/>
              <a:t>, ….</a:t>
            </a:r>
            <a:endParaRPr lang="en-IN" sz="24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400" dirty="0" smtClean="0"/>
              <a:t>Longest </a:t>
            </a:r>
            <a:r>
              <a:rPr lang="en-IN" sz="2400" dirty="0"/>
              <a:t>Common </a:t>
            </a:r>
            <a:r>
              <a:rPr lang="en-IN" sz="2400" dirty="0" smtClean="0"/>
              <a:t>Subsequence (LCS) </a:t>
            </a:r>
            <a:r>
              <a:rPr lang="en-IN" sz="2400" dirty="0"/>
              <a:t>will be </a:t>
            </a:r>
            <a:r>
              <a:rPr lang="en-IN" sz="2400" dirty="0" smtClean="0">
                <a:solidFill>
                  <a:srgbClr val="00B050"/>
                </a:solidFill>
              </a:rPr>
              <a:t>c d g </a:t>
            </a:r>
            <a:r>
              <a:rPr lang="en-IN" sz="2400" dirty="0" err="1" smtClean="0">
                <a:solidFill>
                  <a:srgbClr val="00B050"/>
                </a:solidFill>
              </a:rPr>
              <a:t>i</a:t>
            </a:r>
            <a:r>
              <a:rPr lang="en-IN" sz="2400" dirty="0" smtClean="0">
                <a:solidFill>
                  <a:srgbClr val="00B050"/>
                </a:solidFill>
              </a:rPr>
              <a:t> </a:t>
            </a:r>
            <a:r>
              <a:rPr lang="en-IN" sz="2400" dirty="0" smtClean="0"/>
              <a:t>that is 4 .</a:t>
            </a:r>
          </a:p>
          <a:p>
            <a:pPr marL="0" indent="0" algn="just">
              <a:buNone/>
            </a:pPr>
            <a:endParaRPr lang="en-IN" sz="2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6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Common subsequence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87375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dirty="0" smtClean="0"/>
              <a:t>Another </a:t>
            </a:r>
            <a:r>
              <a:rPr lang="en-IN" sz="2400" dirty="0" smtClean="0"/>
              <a:t>example</a:t>
            </a:r>
            <a:r>
              <a:rPr lang="en-IN" sz="2400" dirty="0"/>
              <a:t>, if</a:t>
            </a:r>
          </a:p>
          <a:p>
            <a:pPr lvl="1" algn="just"/>
            <a:r>
              <a:rPr lang="en-IN" sz="2400" dirty="0"/>
              <a:t> X = </a:t>
            </a:r>
            <a:r>
              <a:rPr lang="en-IN" sz="2400" dirty="0" err="1" smtClean="0"/>
              <a:t>babace</a:t>
            </a:r>
            <a:r>
              <a:rPr lang="en-IN" sz="2400" dirty="0" smtClean="0"/>
              <a:t> </a:t>
            </a:r>
          </a:p>
          <a:p>
            <a:pPr lvl="1" algn="just"/>
            <a:r>
              <a:rPr lang="en-IN" sz="2400" dirty="0"/>
              <a:t> </a:t>
            </a:r>
            <a:r>
              <a:rPr lang="en-IN" sz="2400" dirty="0" smtClean="0"/>
              <a:t>Y </a:t>
            </a:r>
            <a:r>
              <a:rPr lang="en-IN" sz="2400" dirty="0"/>
              <a:t>= </a:t>
            </a:r>
            <a:r>
              <a:rPr lang="en-IN" sz="2400" dirty="0" err="1" smtClean="0"/>
              <a:t>abdace</a:t>
            </a:r>
            <a:endParaRPr lang="en-IN" sz="2400" dirty="0" smtClean="0"/>
          </a:p>
          <a:p>
            <a:pPr marL="0" indent="0" algn="just">
              <a:buNone/>
            </a:pPr>
            <a:r>
              <a:rPr lang="en-IN" sz="2700" dirty="0" smtClean="0"/>
              <a:t>Z </a:t>
            </a:r>
            <a:r>
              <a:rPr lang="en-IN" sz="2700" dirty="0"/>
              <a:t>is the common subsequence of X and Y.</a:t>
            </a:r>
          </a:p>
          <a:p>
            <a:pPr lvl="1" algn="just"/>
            <a:r>
              <a:rPr lang="en-IN" sz="2400" dirty="0" smtClean="0"/>
              <a:t> </a:t>
            </a:r>
            <a:r>
              <a:rPr lang="en-IN" sz="2400" dirty="0"/>
              <a:t>Z = </a:t>
            </a:r>
            <a:r>
              <a:rPr lang="en-IN" sz="2400" dirty="0" smtClean="0"/>
              <a:t> </a:t>
            </a:r>
            <a:r>
              <a:rPr lang="en-IN" sz="2400" dirty="0" err="1" smtClean="0"/>
              <a:t>bace</a:t>
            </a:r>
            <a:r>
              <a:rPr lang="en-IN" sz="2400" dirty="0" smtClean="0"/>
              <a:t>, </a:t>
            </a:r>
          </a:p>
          <a:p>
            <a:pPr marL="366713" lvl="1" indent="0" algn="just">
              <a:buNone/>
            </a:pPr>
            <a:r>
              <a:rPr lang="en-IN" sz="2400" dirty="0" smtClean="0"/>
              <a:t>           </a:t>
            </a:r>
            <a:r>
              <a:rPr lang="en-IN" sz="2400" dirty="0" err="1" smtClean="0"/>
              <a:t>abce</a:t>
            </a:r>
            <a:r>
              <a:rPr lang="en-IN" sz="2400" dirty="0" smtClean="0"/>
              <a:t>, ….</a:t>
            </a:r>
            <a:endParaRPr lang="en-IN" sz="24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400" dirty="0" smtClean="0"/>
              <a:t>There </a:t>
            </a:r>
            <a:r>
              <a:rPr lang="en-IN" dirty="0" smtClean="0"/>
              <a:t>can be multiple </a:t>
            </a:r>
            <a:r>
              <a:rPr lang="en-IN" sz="2400" dirty="0" smtClean="0"/>
              <a:t>Subsequence with </a:t>
            </a:r>
            <a:r>
              <a:rPr lang="en-IN" sz="2400" b="1" dirty="0" smtClean="0"/>
              <a:t>same length. </a:t>
            </a:r>
          </a:p>
          <a:p>
            <a:pPr marL="0" indent="0" algn="just">
              <a:buNone/>
            </a:pPr>
            <a:endParaRPr lang="en-IN" sz="2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5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Recursive algorithm for LCS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927100" y="1524000"/>
            <a:ext cx="7289800" cy="294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1225">
              <a:tabLst>
                <a:tab pos="4114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defTabSz="911225">
              <a:tabLst>
                <a:tab pos="4114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defTabSz="911225">
              <a:tabLst>
                <a:tab pos="4114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1225">
              <a:tabLst>
                <a:tab pos="4114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1225">
              <a:tabLst>
                <a:tab pos="4114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1225" fontAlgn="base">
              <a:spcBef>
                <a:spcPct val="0"/>
              </a:spcBef>
              <a:spcAft>
                <a:spcPct val="0"/>
              </a:spcAft>
              <a:tabLst>
                <a:tab pos="4114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1225" fontAlgn="base">
              <a:spcBef>
                <a:spcPct val="0"/>
              </a:spcBef>
              <a:spcAft>
                <a:spcPct val="0"/>
              </a:spcAft>
              <a:tabLst>
                <a:tab pos="4114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1225" fontAlgn="base">
              <a:spcBef>
                <a:spcPct val="0"/>
              </a:spcBef>
              <a:spcAft>
                <a:spcPct val="0"/>
              </a:spcAft>
              <a:tabLst>
                <a:tab pos="4114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1225" fontAlgn="base">
              <a:spcBef>
                <a:spcPct val="0"/>
              </a:spcBef>
              <a:spcAft>
                <a:spcPct val="0"/>
              </a:spcAft>
              <a:tabLst>
                <a:tab pos="4114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3200" dirty="0">
                <a:latin typeface="Times New Roman" panose="02020603050405020304" pitchFamily="18" charset="0"/>
                <a:ea typeface="Arial Unicode MS" pitchFamily="34" charset="-128"/>
              </a:rPr>
              <a:t>LCS</a:t>
            </a:r>
            <a:r>
              <a:rPr lang="en-US" altLang="en-US" sz="3200" dirty="0">
                <a:solidFill>
                  <a:srgbClr val="008A87"/>
                </a:solidFill>
                <a:latin typeface="Times New Roman" panose="02020603050405020304" pitchFamily="18" charset="0"/>
                <a:ea typeface="Arial Unicode MS" pitchFamily="34" charset="-128"/>
              </a:rPr>
              <a:t>(</a:t>
            </a:r>
            <a:r>
              <a:rPr lang="en-US" altLang="en-US" sz="3200" i="1" dirty="0">
                <a:solidFill>
                  <a:srgbClr val="008A87"/>
                </a:solidFill>
                <a:latin typeface="Times New Roman" panose="02020603050405020304" pitchFamily="18" charset="0"/>
                <a:ea typeface="Arial Unicode MS" pitchFamily="34" charset="-128"/>
              </a:rPr>
              <a:t>x</a:t>
            </a:r>
            <a:r>
              <a:rPr lang="en-US" altLang="en-US" sz="3200" dirty="0">
                <a:solidFill>
                  <a:srgbClr val="008A87"/>
                </a:solidFill>
                <a:latin typeface="Times New Roman" panose="02020603050405020304" pitchFamily="18" charset="0"/>
                <a:ea typeface="Arial Unicode MS" pitchFamily="34" charset="-128"/>
              </a:rPr>
              <a:t>, </a:t>
            </a:r>
            <a:r>
              <a:rPr lang="en-US" altLang="en-US" sz="3200" i="1" dirty="0">
                <a:solidFill>
                  <a:srgbClr val="008A87"/>
                </a:solidFill>
                <a:latin typeface="Times New Roman" panose="02020603050405020304" pitchFamily="18" charset="0"/>
                <a:ea typeface="Arial Unicode MS" pitchFamily="34" charset="-128"/>
              </a:rPr>
              <a:t>y</a:t>
            </a:r>
            <a:r>
              <a:rPr lang="en-US" altLang="en-US" sz="3200" dirty="0">
                <a:solidFill>
                  <a:srgbClr val="008A87"/>
                </a:solidFill>
                <a:latin typeface="Times New Roman" panose="02020603050405020304" pitchFamily="18" charset="0"/>
                <a:ea typeface="Arial Unicode MS" pitchFamily="34" charset="-128"/>
              </a:rPr>
              <a:t>, </a:t>
            </a:r>
            <a:r>
              <a:rPr lang="en-US" altLang="en-US" sz="3200" i="1" dirty="0" err="1">
                <a:solidFill>
                  <a:srgbClr val="008A87"/>
                </a:solidFill>
                <a:latin typeface="Times New Roman" panose="02020603050405020304" pitchFamily="18" charset="0"/>
                <a:ea typeface="Arial Unicode MS" pitchFamily="34" charset="-128"/>
              </a:rPr>
              <a:t>i</a:t>
            </a:r>
            <a:r>
              <a:rPr lang="en-US" altLang="en-US" sz="3200" dirty="0">
                <a:solidFill>
                  <a:srgbClr val="008A87"/>
                </a:solidFill>
                <a:latin typeface="Times New Roman" panose="02020603050405020304" pitchFamily="18" charset="0"/>
                <a:ea typeface="Arial Unicode MS" pitchFamily="34" charset="-128"/>
              </a:rPr>
              <a:t>, </a:t>
            </a:r>
            <a:r>
              <a:rPr lang="en-US" altLang="en-US" sz="3200" i="1" dirty="0">
                <a:solidFill>
                  <a:srgbClr val="008A87"/>
                </a:solidFill>
                <a:latin typeface="Times New Roman" panose="02020603050405020304" pitchFamily="18" charset="0"/>
                <a:ea typeface="Arial Unicode MS" pitchFamily="34" charset="-128"/>
              </a:rPr>
              <a:t>j</a:t>
            </a:r>
            <a:r>
              <a:rPr lang="en-US" altLang="en-US" sz="3200" dirty="0">
                <a:solidFill>
                  <a:srgbClr val="008A87"/>
                </a:solidFill>
                <a:latin typeface="Times New Roman" panose="02020603050405020304" pitchFamily="18" charset="0"/>
                <a:ea typeface="Arial Unicode MS" pitchFamily="34" charset="-128"/>
              </a:rPr>
              <a:t>)</a:t>
            </a:r>
          </a:p>
          <a:p>
            <a:pPr lvl="1"/>
            <a:r>
              <a:rPr lang="en-US" altLang="en-US" sz="3200" b="1" dirty="0">
                <a:latin typeface="Times New Roman" panose="02020603050405020304" pitchFamily="18" charset="0"/>
                <a:ea typeface="Arial Unicode MS" pitchFamily="34" charset="-128"/>
              </a:rPr>
              <a:t>if </a:t>
            </a:r>
            <a:r>
              <a:rPr lang="en-US" altLang="en-US" sz="3200" i="1" dirty="0">
                <a:solidFill>
                  <a:srgbClr val="008A87"/>
                </a:solidFill>
                <a:latin typeface="Times New Roman" panose="02020603050405020304" pitchFamily="18" charset="0"/>
                <a:ea typeface="Arial Unicode MS" pitchFamily="34" charset="-128"/>
              </a:rPr>
              <a:t>x</a:t>
            </a:r>
            <a:r>
              <a:rPr lang="en-US" altLang="en-US" sz="3200" dirty="0">
                <a:solidFill>
                  <a:srgbClr val="008A87"/>
                </a:solidFill>
                <a:latin typeface="Times New Roman" panose="02020603050405020304" pitchFamily="18" charset="0"/>
                <a:ea typeface="Arial Unicode MS" pitchFamily="34" charset="-128"/>
              </a:rPr>
              <a:t>[</a:t>
            </a:r>
            <a:r>
              <a:rPr lang="en-US" altLang="en-US" sz="3200" i="1" dirty="0" err="1">
                <a:solidFill>
                  <a:srgbClr val="008A87"/>
                </a:solidFill>
                <a:latin typeface="Times New Roman" panose="02020603050405020304" pitchFamily="18" charset="0"/>
                <a:ea typeface="Arial Unicode MS" pitchFamily="34" charset="-128"/>
              </a:rPr>
              <a:t>i</a:t>
            </a:r>
            <a:r>
              <a:rPr lang="en-US" altLang="en-US" sz="3200" dirty="0">
                <a:solidFill>
                  <a:srgbClr val="008A87"/>
                </a:solidFill>
                <a:latin typeface="Times New Roman" panose="02020603050405020304" pitchFamily="18" charset="0"/>
                <a:ea typeface="Arial Unicode MS" pitchFamily="34" charset="-128"/>
              </a:rPr>
              <a:t>] = </a:t>
            </a:r>
            <a:r>
              <a:rPr lang="en-US" altLang="en-US" sz="3200" i="1" dirty="0">
                <a:solidFill>
                  <a:srgbClr val="008A87"/>
                </a:solidFill>
                <a:latin typeface="Times New Roman" panose="02020603050405020304" pitchFamily="18" charset="0"/>
                <a:ea typeface="Arial Unicode MS" pitchFamily="34" charset="-128"/>
              </a:rPr>
              <a:t>y</a:t>
            </a:r>
            <a:r>
              <a:rPr lang="en-US" altLang="en-US" sz="3200" dirty="0">
                <a:solidFill>
                  <a:srgbClr val="008A87"/>
                </a:solidFill>
                <a:latin typeface="Times New Roman" panose="02020603050405020304" pitchFamily="18" charset="0"/>
                <a:ea typeface="Arial Unicode MS" pitchFamily="34" charset="-128"/>
              </a:rPr>
              <a:t>[ </a:t>
            </a:r>
            <a:r>
              <a:rPr lang="en-US" altLang="en-US" sz="3200" i="1" dirty="0">
                <a:solidFill>
                  <a:srgbClr val="008A87"/>
                </a:solidFill>
                <a:latin typeface="Times New Roman" panose="02020603050405020304" pitchFamily="18" charset="0"/>
                <a:ea typeface="Arial Unicode MS" pitchFamily="34" charset="-128"/>
              </a:rPr>
              <a:t>j</a:t>
            </a:r>
            <a:r>
              <a:rPr lang="en-US" altLang="en-US" sz="3200" dirty="0">
                <a:solidFill>
                  <a:srgbClr val="008A87"/>
                </a:solidFill>
                <a:latin typeface="Times New Roman" panose="02020603050405020304" pitchFamily="18" charset="0"/>
                <a:ea typeface="Arial Unicode MS" pitchFamily="34" charset="-128"/>
              </a:rPr>
              <a:t>]</a:t>
            </a:r>
            <a:r>
              <a:rPr lang="en-US" altLang="en-US" sz="3200" dirty="0">
                <a:latin typeface="Times New Roman" panose="02020603050405020304" pitchFamily="18" charset="0"/>
                <a:ea typeface="Arial Unicode MS" pitchFamily="34" charset="-128"/>
              </a:rPr>
              <a:t> </a:t>
            </a:r>
          </a:p>
          <a:p>
            <a:pPr lvl="2"/>
            <a:r>
              <a:rPr lang="en-US" altLang="en-US" sz="3200" b="1" dirty="0">
                <a:latin typeface="Times New Roman" panose="02020603050405020304" pitchFamily="18" charset="0"/>
                <a:ea typeface="Arial Unicode MS" pitchFamily="34" charset="-128"/>
              </a:rPr>
              <a:t>then</a:t>
            </a:r>
            <a:r>
              <a:rPr lang="en-US" altLang="en-US" sz="3200" dirty="0">
                <a:latin typeface="Times New Roman" panose="02020603050405020304" pitchFamily="18" charset="0"/>
                <a:ea typeface="Arial Unicode MS" pitchFamily="34" charset="-128"/>
              </a:rPr>
              <a:t> </a:t>
            </a:r>
            <a:r>
              <a:rPr lang="en-US" altLang="en-US" sz="3200" i="1" dirty="0">
                <a:solidFill>
                  <a:srgbClr val="008A87"/>
                </a:solidFill>
                <a:latin typeface="Times New Roman" panose="02020603050405020304" pitchFamily="18" charset="0"/>
                <a:ea typeface="Arial Unicode MS" pitchFamily="34" charset="-128"/>
              </a:rPr>
              <a:t>c</a:t>
            </a:r>
            <a:r>
              <a:rPr lang="en-US" altLang="en-US" sz="3200" dirty="0">
                <a:solidFill>
                  <a:srgbClr val="008A87"/>
                </a:solidFill>
                <a:latin typeface="Times New Roman" panose="02020603050405020304" pitchFamily="18" charset="0"/>
                <a:ea typeface="Arial Unicode MS" pitchFamily="34" charset="-128"/>
              </a:rPr>
              <a:t>[</a:t>
            </a:r>
            <a:r>
              <a:rPr lang="en-US" altLang="en-US" sz="3200" i="1" dirty="0" err="1">
                <a:solidFill>
                  <a:srgbClr val="008A87"/>
                </a:solidFill>
                <a:latin typeface="Times New Roman" panose="02020603050405020304" pitchFamily="18" charset="0"/>
                <a:ea typeface="Arial Unicode MS" pitchFamily="34" charset="-128"/>
              </a:rPr>
              <a:t>i</a:t>
            </a:r>
            <a:r>
              <a:rPr lang="en-US" altLang="en-US" sz="3200" dirty="0">
                <a:solidFill>
                  <a:srgbClr val="008A87"/>
                </a:solidFill>
                <a:latin typeface="Times New Roman" panose="02020603050405020304" pitchFamily="18" charset="0"/>
                <a:ea typeface="Arial Unicode MS" pitchFamily="34" charset="-128"/>
              </a:rPr>
              <a:t>, </a:t>
            </a:r>
            <a:r>
              <a:rPr lang="en-US" altLang="en-US" sz="3200" i="1" dirty="0">
                <a:solidFill>
                  <a:srgbClr val="008A87"/>
                </a:solidFill>
                <a:latin typeface="Times New Roman" panose="02020603050405020304" pitchFamily="18" charset="0"/>
                <a:ea typeface="Arial Unicode MS" pitchFamily="34" charset="-128"/>
              </a:rPr>
              <a:t>j</a:t>
            </a:r>
            <a:r>
              <a:rPr lang="en-US" altLang="en-US" sz="3200" dirty="0">
                <a:solidFill>
                  <a:srgbClr val="008A87"/>
                </a:solidFill>
                <a:latin typeface="Times New Roman" panose="02020603050405020304" pitchFamily="18" charset="0"/>
                <a:ea typeface="Arial Unicode MS" pitchFamily="34" charset="-128"/>
              </a:rPr>
              <a:t>] </a:t>
            </a:r>
            <a:r>
              <a:rPr lang="en-US" altLang="en-US" sz="3200" dirty="0">
                <a:solidFill>
                  <a:srgbClr val="008A87"/>
                </a:solidFill>
                <a:latin typeface="Times New Roman" panose="02020603050405020304" pitchFamily="18" charset="0"/>
                <a:ea typeface="Arial Unicode MS" pitchFamily="34" charset="-128"/>
                <a:sym typeface="Symbol" panose="05050102010706020507" pitchFamily="18" charset="2"/>
              </a:rPr>
              <a:t></a:t>
            </a:r>
            <a:r>
              <a:rPr lang="en-US" altLang="en-US" sz="3200" dirty="0">
                <a:latin typeface="Times New Roman" panose="02020603050405020304" pitchFamily="18" charset="0"/>
                <a:ea typeface="Arial Unicode MS" pitchFamily="34" charset="-128"/>
              </a:rPr>
              <a:t> LCS</a:t>
            </a:r>
            <a:r>
              <a:rPr lang="en-US" altLang="en-US" sz="3200" dirty="0">
                <a:solidFill>
                  <a:srgbClr val="008A87"/>
                </a:solidFill>
                <a:latin typeface="Times New Roman" panose="02020603050405020304" pitchFamily="18" charset="0"/>
                <a:ea typeface="Arial Unicode MS" pitchFamily="34" charset="-128"/>
              </a:rPr>
              <a:t>(</a:t>
            </a:r>
            <a:r>
              <a:rPr lang="en-US" altLang="en-US" sz="3200" i="1" dirty="0">
                <a:solidFill>
                  <a:srgbClr val="008A87"/>
                </a:solidFill>
                <a:latin typeface="Times New Roman" panose="02020603050405020304" pitchFamily="18" charset="0"/>
                <a:ea typeface="Arial Unicode MS" pitchFamily="34" charset="-128"/>
              </a:rPr>
              <a:t>x</a:t>
            </a:r>
            <a:r>
              <a:rPr lang="en-US" altLang="en-US" sz="3200" dirty="0">
                <a:solidFill>
                  <a:srgbClr val="008A87"/>
                </a:solidFill>
                <a:latin typeface="Times New Roman" panose="02020603050405020304" pitchFamily="18" charset="0"/>
                <a:ea typeface="Arial Unicode MS" pitchFamily="34" charset="-128"/>
              </a:rPr>
              <a:t>, </a:t>
            </a:r>
            <a:r>
              <a:rPr lang="en-US" altLang="en-US" sz="3200" i="1" dirty="0">
                <a:solidFill>
                  <a:srgbClr val="008A87"/>
                </a:solidFill>
                <a:latin typeface="Times New Roman" panose="02020603050405020304" pitchFamily="18" charset="0"/>
                <a:ea typeface="Arial Unicode MS" pitchFamily="34" charset="-128"/>
              </a:rPr>
              <a:t>y</a:t>
            </a:r>
            <a:r>
              <a:rPr lang="en-US" altLang="en-US" sz="3200" dirty="0">
                <a:solidFill>
                  <a:srgbClr val="008A87"/>
                </a:solidFill>
                <a:latin typeface="Times New Roman" panose="02020603050405020304" pitchFamily="18" charset="0"/>
                <a:ea typeface="Arial Unicode MS" pitchFamily="34" charset="-128"/>
              </a:rPr>
              <a:t>, </a:t>
            </a:r>
            <a:r>
              <a:rPr lang="en-US" altLang="en-US" sz="3200" i="1" dirty="0" smtClean="0">
                <a:solidFill>
                  <a:srgbClr val="008A87"/>
                </a:solidFill>
                <a:latin typeface="Times New Roman" panose="02020603050405020304" pitchFamily="18" charset="0"/>
                <a:ea typeface="Arial Unicode MS" pitchFamily="34" charset="-128"/>
              </a:rPr>
              <a:t>i</a:t>
            </a:r>
            <a:r>
              <a:rPr lang="en-US" altLang="en-US" sz="3200" dirty="0" smtClean="0">
                <a:solidFill>
                  <a:srgbClr val="008A87"/>
                </a:solidFill>
                <a:latin typeface="Times New Roman" panose="02020603050405020304" pitchFamily="18" charset="0"/>
                <a:ea typeface="Arial Unicode MS" pitchFamily="34" charset="-128"/>
              </a:rPr>
              <a:t>+1</a:t>
            </a:r>
            <a:r>
              <a:rPr lang="en-US" altLang="en-US" sz="3200" dirty="0">
                <a:solidFill>
                  <a:srgbClr val="008A87"/>
                </a:solidFill>
                <a:latin typeface="Times New Roman" panose="02020603050405020304" pitchFamily="18" charset="0"/>
                <a:ea typeface="Arial Unicode MS" pitchFamily="34" charset="-128"/>
              </a:rPr>
              <a:t>, </a:t>
            </a:r>
            <a:r>
              <a:rPr lang="en-US" altLang="en-US" sz="3200" i="1" dirty="0" smtClean="0">
                <a:solidFill>
                  <a:srgbClr val="008A87"/>
                </a:solidFill>
                <a:latin typeface="Times New Roman" panose="02020603050405020304" pitchFamily="18" charset="0"/>
                <a:ea typeface="Arial Unicode MS" pitchFamily="34" charset="-128"/>
              </a:rPr>
              <a:t>j</a:t>
            </a:r>
            <a:r>
              <a:rPr lang="en-US" altLang="en-US" sz="3200" dirty="0">
                <a:solidFill>
                  <a:srgbClr val="008A87"/>
                </a:solidFill>
                <a:latin typeface="Times New Roman" panose="02020603050405020304" pitchFamily="18" charset="0"/>
                <a:ea typeface="Arial Unicode MS" pitchFamily="34" charset="-128"/>
              </a:rPr>
              <a:t>+</a:t>
            </a:r>
            <a:r>
              <a:rPr lang="en-US" altLang="en-US" sz="3200" dirty="0" smtClean="0">
                <a:solidFill>
                  <a:srgbClr val="008A87"/>
                </a:solidFill>
                <a:latin typeface="Times New Roman" panose="02020603050405020304" pitchFamily="18" charset="0"/>
                <a:ea typeface="Arial Unicode MS" pitchFamily="34" charset="-128"/>
              </a:rPr>
              <a:t>1</a:t>
            </a:r>
            <a:r>
              <a:rPr lang="en-US" altLang="en-US" sz="3200" dirty="0">
                <a:solidFill>
                  <a:srgbClr val="008A87"/>
                </a:solidFill>
                <a:latin typeface="Times New Roman" panose="02020603050405020304" pitchFamily="18" charset="0"/>
                <a:ea typeface="Arial Unicode MS" pitchFamily="34" charset="-128"/>
              </a:rPr>
              <a:t>) + 1</a:t>
            </a:r>
          </a:p>
          <a:p>
            <a:pPr lvl="2">
              <a:lnSpc>
                <a:spcPct val="80000"/>
              </a:lnSpc>
            </a:pPr>
            <a:endParaRPr lang="en-US" altLang="en-US" sz="3200" b="1" dirty="0" smtClean="0">
              <a:latin typeface="Times New Roman" panose="02020603050405020304" pitchFamily="18" charset="0"/>
              <a:ea typeface="Arial Unicode MS" pitchFamily="34" charset="-128"/>
            </a:endParaRPr>
          </a:p>
          <a:p>
            <a:pPr lvl="2">
              <a:lnSpc>
                <a:spcPct val="80000"/>
              </a:lnSpc>
            </a:pPr>
            <a:r>
              <a:rPr lang="en-US" altLang="en-US" sz="3200" b="1" dirty="0" smtClean="0">
                <a:latin typeface="Times New Roman" panose="02020603050405020304" pitchFamily="18" charset="0"/>
                <a:ea typeface="Arial Unicode MS" pitchFamily="34" charset="-128"/>
              </a:rPr>
              <a:t>else</a:t>
            </a:r>
            <a:r>
              <a:rPr lang="en-US" altLang="en-US" sz="3200" dirty="0" smtClean="0">
                <a:latin typeface="Times New Roman" panose="02020603050405020304" pitchFamily="18" charset="0"/>
                <a:ea typeface="Arial Unicode MS" pitchFamily="34" charset="-128"/>
              </a:rPr>
              <a:t> </a:t>
            </a:r>
            <a:r>
              <a:rPr lang="en-US" altLang="en-US" sz="3200" i="1" dirty="0">
                <a:solidFill>
                  <a:srgbClr val="008A87"/>
                </a:solidFill>
                <a:latin typeface="Times New Roman" panose="02020603050405020304" pitchFamily="18" charset="0"/>
                <a:ea typeface="Arial Unicode MS" pitchFamily="34" charset="-128"/>
              </a:rPr>
              <a:t>c</a:t>
            </a:r>
            <a:r>
              <a:rPr lang="en-US" altLang="en-US" sz="3200" dirty="0">
                <a:solidFill>
                  <a:srgbClr val="008A87"/>
                </a:solidFill>
                <a:latin typeface="Times New Roman" panose="02020603050405020304" pitchFamily="18" charset="0"/>
                <a:ea typeface="Arial Unicode MS" pitchFamily="34" charset="-128"/>
              </a:rPr>
              <a:t>[</a:t>
            </a:r>
            <a:r>
              <a:rPr lang="en-US" altLang="en-US" sz="3200" i="1" dirty="0" err="1">
                <a:solidFill>
                  <a:srgbClr val="008A87"/>
                </a:solidFill>
                <a:latin typeface="Times New Roman" panose="02020603050405020304" pitchFamily="18" charset="0"/>
                <a:ea typeface="Arial Unicode MS" pitchFamily="34" charset="-128"/>
              </a:rPr>
              <a:t>i</a:t>
            </a:r>
            <a:r>
              <a:rPr lang="en-US" altLang="en-US" sz="3200" dirty="0">
                <a:solidFill>
                  <a:srgbClr val="008A87"/>
                </a:solidFill>
                <a:latin typeface="Times New Roman" panose="02020603050405020304" pitchFamily="18" charset="0"/>
                <a:ea typeface="Arial Unicode MS" pitchFamily="34" charset="-128"/>
              </a:rPr>
              <a:t>, </a:t>
            </a:r>
            <a:r>
              <a:rPr lang="en-US" altLang="en-US" sz="3200" i="1" dirty="0">
                <a:solidFill>
                  <a:srgbClr val="008A87"/>
                </a:solidFill>
                <a:latin typeface="Times New Roman" panose="02020603050405020304" pitchFamily="18" charset="0"/>
                <a:ea typeface="Arial Unicode MS" pitchFamily="34" charset="-128"/>
              </a:rPr>
              <a:t>j</a:t>
            </a:r>
            <a:r>
              <a:rPr lang="en-US" altLang="en-US" sz="3200" dirty="0">
                <a:solidFill>
                  <a:srgbClr val="008A87"/>
                </a:solidFill>
                <a:latin typeface="Times New Roman" panose="02020603050405020304" pitchFamily="18" charset="0"/>
                <a:ea typeface="Arial Unicode MS" pitchFamily="34" charset="-128"/>
              </a:rPr>
              <a:t>] </a:t>
            </a:r>
            <a:r>
              <a:rPr lang="en-US" altLang="en-US" sz="3200" dirty="0">
                <a:solidFill>
                  <a:srgbClr val="008A87"/>
                </a:solidFill>
                <a:latin typeface="Times New Roman" panose="02020603050405020304" pitchFamily="18" charset="0"/>
                <a:ea typeface="Arial Unicode MS" pitchFamily="34" charset="-128"/>
                <a:sym typeface="Symbol" panose="05050102010706020507" pitchFamily="18" charset="2"/>
              </a:rPr>
              <a:t></a:t>
            </a:r>
            <a:r>
              <a:rPr lang="en-US" altLang="en-US" sz="3200" dirty="0">
                <a:latin typeface="Times New Roman" panose="02020603050405020304" pitchFamily="18" charset="0"/>
                <a:ea typeface="Arial Unicode MS" pitchFamily="34" charset="-128"/>
              </a:rPr>
              <a:t> </a:t>
            </a:r>
            <a:r>
              <a:rPr lang="en-US" altLang="en-US" sz="3200" dirty="0">
                <a:solidFill>
                  <a:srgbClr val="00B050"/>
                </a:solidFill>
                <a:latin typeface="Times New Roman" panose="02020603050405020304" pitchFamily="18" charset="0"/>
                <a:ea typeface="Arial Unicode MS" pitchFamily="34" charset="-128"/>
              </a:rPr>
              <a:t>max</a:t>
            </a:r>
            <a:r>
              <a:rPr lang="en-US" altLang="en-US" sz="4000" dirty="0">
                <a:solidFill>
                  <a:srgbClr val="008A87"/>
                </a:solidFill>
                <a:latin typeface="Times New Roman" panose="02020603050405020304" pitchFamily="18" charset="0"/>
                <a:ea typeface="Arial Unicode MS" pitchFamily="34" charset="-128"/>
              </a:rPr>
              <a:t>{	</a:t>
            </a:r>
            <a:r>
              <a:rPr lang="en-US" altLang="en-US" sz="3200" dirty="0">
                <a:latin typeface="Times New Roman" panose="02020603050405020304" pitchFamily="18" charset="0"/>
                <a:ea typeface="Arial Unicode MS" pitchFamily="34" charset="-128"/>
              </a:rPr>
              <a:t>LCS</a:t>
            </a:r>
            <a:r>
              <a:rPr lang="en-US" altLang="en-US" sz="3200" dirty="0">
                <a:solidFill>
                  <a:srgbClr val="008A87"/>
                </a:solidFill>
                <a:latin typeface="Times New Roman" panose="02020603050405020304" pitchFamily="18" charset="0"/>
                <a:ea typeface="Arial Unicode MS" pitchFamily="34" charset="-128"/>
              </a:rPr>
              <a:t>(</a:t>
            </a:r>
            <a:r>
              <a:rPr lang="en-US" altLang="en-US" sz="3200" i="1" dirty="0">
                <a:solidFill>
                  <a:srgbClr val="008A87"/>
                </a:solidFill>
                <a:latin typeface="Times New Roman" panose="02020603050405020304" pitchFamily="18" charset="0"/>
                <a:ea typeface="Arial Unicode MS" pitchFamily="34" charset="-128"/>
              </a:rPr>
              <a:t>x</a:t>
            </a:r>
            <a:r>
              <a:rPr lang="en-US" altLang="en-US" sz="3200" dirty="0">
                <a:solidFill>
                  <a:srgbClr val="008A87"/>
                </a:solidFill>
                <a:latin typeface="Times New Roman" panose="02020603050405020304" pitchFamily="18" charset="0"/>
                <a:ea typeface="Arial Unicode MS" pitchFamily="34" charset="-128"/>
              </a:rPr>
              <a:t>, </a:t>
            </a:r>
            <a:r>
              <a:rPr lang="en-US" altLang="en-US" sz="3200" i="1" dirty="0">
                <a:solidFill>
                  <a:srgbClr val="008A87"/>
                </a:solidFill>
                <a:latin typeface="Times New Roman" panose="02020603050405020304" pitchFamily="18" charset="0"/>
                <a:ea typeface="Arial Unicode MS" pitchFamily="34" charset="-128"/>
              </a:rPr>
              <a:t>y</a:t>
            </a:r>
            <a:r>
              <a:rPr lang="en-US" altLang="en-US" sz="3200" dirty="0">
                <a:solidFill>
                  <a:srgbClr val="008A87"/>
                </a:solidFill>
                <a:latin typeface="Times New Roman" panose="02020603050405020304" pitchFamily="18" charset="0"/>
                <a:ea typeface="Arial Unicode MS" pitchFamily="34" charset="-128"/>
              </a:rPr>
              <a:t>, </a:t>
            </a:r>
            <a:r>
              <a:rPr lang="en-US" altLang="en-US" sz="3200" i="1" dirty="0" smtClean="0">
                <a:solidFill>
                  <a:srgbClr val="008A87"/>
                </a:solidFill>
                <a:latin typeface="Times New Roman" panose="02020603050405020304" pitchFamily="18" charset="0"/>
                <a:ea typeface="Arial Unicode MS" pitchFamily="34" charset="-128"/>
              </a:rPr>
              <a:t>i+</a:t>
            </a:r>
            <a:r>
              <a:rPr lang="en-US" altLang="en-US" sz="3200" dirty="0" smtClean="0">
                <a:solidFill>
                  <a:srgbClr val="008A87"/>
                </a:solidFill>
                <a:latin typeface="Times New Roman" panose="02020603050405020304" pitchFamily="18" charset="0"/>
                <a:ea typeface="Arial Unicode MS" pitchFamily="34" charset="-128"/>
              </a:rPr>
              <a:t>1</a:t>
            </a:r>
            <a:r>
              <a:rPr lang="en-US" altLang="en-US" sz="3200" dirty="0">
                <a:solidFill>
                  <a:srgbClr val="008A87"/>
                </a:solidFill>
                <a:latin typeface="Times New Roman" panose="02020603050405020304" pitchFamily="18" charset="0"/>
                <a:ea typeface="Arial Unicode MS" pitchFamily="34" charset="-128"/>
              </a:rPr>
              <a:t>, </a:t>
            </a:r>
            <a:r>
              <a:rPr lang="en-US" altLang="en-US" sz="3200" i="1" dirty="0">
                <a:solidFill>
                  <a:srgbClr val="008A87"/>
                </a:solidFill>
                <a:latin typeface="Times New Roman" panose="02020603050405020304" pitchFamily="18" charset="0"/>
                <a:ea typeface="Arial Unicode MS" pitchFamily="34" charset="-128"/>
              </a:rPr>
              <a:t>j</a:t>
            </a:r>
            <a:r>
              <a:rPr lang="en-US" altLang="en-US" sz="3200" dirty="0">
                <a:solidFill>
                  <a:srgbClr val="008A87"/>
                </a:solidFill>
                <a:latin typeface="Times New Roman" panose="02020603050405020304" pitchFamily="18" charset="0"/>
                <a:ea typeface="Arial Unicode MS" pitchFamily="34" charset="-128"/>
              </a:rPr>
              <a:t>), </a:t>
            </a:r>
            <a:r>
              <a:rPr lang="en-US" altLang="en-US" sz="3200" dirty="0">
                <a:latin typeface="Times New Roman" panose="02020603050405020304" pitchFamily="18" charset="0"/>
                <a:ea typeface="Arial Unicode MS" pitchFamily="34" charset="-128"/>
              </a:rPr>
              <a:t>	LCS</a:t>
            </a:r>
            <a:r>
              <a:rPr lang="en-US" altLang="en-US" sz="3200" dirty="0">
                <a:solidFill>
                  <a:srgbClr val="008A87"/>
                </a:solidFill>
                <a:latin typeface="Times New Roman" panose="02020603050405020304" pitchFamily="18" charset="0"/>
                <a:ea typeface="Arial Unicode MS" pitchFamily="34" charset="-128"/>
              </a:rPr>
              <a:t>(</a:t>
            </a:r>
            <a:r>
              <a:rPr lang="en-US" altLang="en-US" sz="3200" i="1" dirty="0">
                <a:solidFill>
                  <a:srgbClr val="008A87"/>
                </a:solidFill>
                <a:latin typeface="Times New Roman" panose="02020603050405020304" pitchFamily="18" charset="0"/>
                <a:ea typeface="Arial Unicode MS" pitchFamily="34" charset="-128"/>
              </a:rPr>
              <a:t>x</a:t>
            </a:r>
            <a:r>
              <a:rPr lang="en-US" altLang="en-US" sz="3200" dirty="0">
                <a:solidFill>
                  <a:srgbClr val="008A87"/>
                </a:solidFill>
                <a:latin typeface="Times New Roman" panose="02020603050405020304" pitchFamily="18" charset="0"/>
                <a:ea typeface="Arial Unicode MS" pitchFamily="34" charset="-128"/>
              </a:rPr>
              <a:t>, </a:t>
            </a:r>
            <a:r>
              <a:rPr lang="en-US" altLang="en-US" sz="3200" i="1" dirty="0">
                <a:solidFill>
                  <a:srgbClr val="008A87"/>
                </a:solidFill>
                <a:latin typeface="Times New Roman" panose="02020603050405020304" pitchFamily="18" charset="0"/>
                <a:ea typeface="Arial Unicode MS" pitchFamily="34" charset="-128"/>
              </a:rPr>
              <a:t>y</a:t>
            </a:r>
            <a:r>
              <a:rPr lang="en-US" altLang="en-US" sz="3200" dirty="0">
                <a:solidFill>
                  <a:srgbClr val="008A87"/>
                </a:solidFill>
                <a:latin typeface="Times New Roman" panose="02020603050405020304" pitchFamily="18" charset="0"/>
                <a:ea typeface="Arial Unicode MS" pitchFamily="34" charset="-128"/>
              </a:rPr>
              <a:t>, </a:t>
            </a:r>
            <a:r>
              <a:rPr lang="en-US" altLang="en-US" sz="3200" i="1" dirty="0" err="1">
                <a:solidFill>
                  <a:srgbClr val="008A87"/>
                </a:solidFill>
                <a:latin typeface="Times New Roman" panose="02020603050405020304" pitchFamily="18" charset="0"/>
                <a:ea typeface="Arial Unicode MS" pitchFamily="34" charset="-128"/>
              </a:rPr>
              <a:t>i</a:t>
            </a:r>
            <a:r>
              <a:rPr lang="en-US" altLang="en-US" sz="3200" dirty="0">
                <a:solidFill>
                  <a:srgbClr val="008A87"/>
                </a:solidFill>
                <a:latin typeface="Times New Roman" panose="02020603050405020304" pitchFamily="18" charset="0"/>
                <a:ea typeface="Arial Unicode MS" pitchFamily="34" charset="-128"/>
              </a:rPr>
              <a:t>, </a:t>
            </a:r>
            <a:r>
              <a:rPr lang="en-US" altLang="en-US" sz="3200" i="1" dirty="0" smtClean="0">
                <a:solidFill>
                  <a:srgbClr val="008A87"/>
                </a:solidFill>
                <a:latin typeface="Times New Roman" panose="02020603050405020304" pitchFamily="18" charset="0"/>
                <a:ea typeface="Arial Unicode MS" pitchFamily="34" charset="-128"/>
              </a:rPr>
              <a:t>j</a:t>
            </a:r>
            <a:r>
              <a:rPr lang="en-US" altLang="en-US" sz="3200" dirty="0" smtClean="0">
                <a:solidFill>
                  <a:srgbClr val="008A87"/>
                </a:solidFill>
                <a:latin typeface="Times New Roman" panose="02020603050405020304" pitchFamily="18" charset="0"/>
                <a:ea typeface="Arial Unicode MS" pitchFamily="34" charset="-128"/>
              </a:rPr>
              <a:t>+1) </a:t>
            </a:r>
            <a:r>
              <a:rPr lang="en-US" altLang="en-US" sz="4000" dirty="0" smtClean="0">
                <a:solidFill>
                  <a:srgbClr val="008A87"/>
                </a:solidFill>
                <a:latin typeface="Times New Roman" panose="02020603050405020304" pitchFamily="18" charset="0"/>
                <a:ea typeface="Arial Unicode MS" pitchFamily="34" charset="-128"/>
              </a:rPr>
              <a:t>}</a:t>
            </a:r>
            <a:endParaRPr lang="en-US" altLang="en-US" sz="4000" dirty="0">
              <a:solidFill>
                <a:srgbClr val="008A87"/>
              </a:solidFill>
              <a:latin typeface="Times New Roman" panose="02020603050405020304" pitchFamily="18" charset="0"/>
              <a:ea typeface="Arial Unicode MS" pitchFamily="34" charset="-128"/>
            </a:endParaRPr>
          </a:p>
        </p:txBody>
      </p:sp>
      <p:sp>
        <p:nvSpPr>
          <p:cNvPr id="314372" name="Text Box 4"/>
          <p:cNvSpPr txBox="1">
            <a:spLocks noChangeArrowheads="1"/>
          </p:cNvSpPr>
          <p:nvPr/>
        </p:nvSpPr>
        <p:spPr bwMode="auto">
          <a:xfrm>
            <a:off x="927100" y="4800600"/>
            <a:ext cx="7289800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8"/>
              </a:rPr>
              <a:t>Worst-case:</a:t>
            </a:r>
            <a:r>
              <a:rPr lang="en-US" altLang="en-US" sz="3200" dirty="0">
                <a:latin typeface="Times New Roman" panose="02020603050405020304" pitchFamily="18" charset="0"/>
                <a:ea typeface="Arial Unicode MS" pitchFamily="34" charset="-128"/>
              </a:rPr>
              <a:t> </a:t>
            </a:r>
            <a:r>
              <a:rPr lang="en-US" altLang="en-US" sz="3200" i="1" dirty="0">
                <a:solidFill>
                  <a:srgbClr val="008A87"/>
                </a:solidFill>
                <a:latin typeface="Times New Roman" panose="02020603050405020304" pitchFamily="18" charset="0"/>
                <a:ea typeface="Arial Unicode MS" pitchFamily="34" charset="-128"/>
              </a:rPr>
              <a:t>x</a:t>
            </a:r>
            <a:r>
              <a:rPr lang="en-US" altLang="en-US" sz="3200" dirty="0">
                <a:solidFill>
                  <a:srgbClr val="008A87"/>
                </a:solidFill>
                <a:latin typeface="Times New Roman" panose="02020603050405020304" pitchFamily="18" charset="0"/>
                <a:ea typeface="Arial Unicode MS" pitchFamily="34" charset="-128"/>
              </a:rPr>
              <a:t>[</a:t>
            </a:r>
            <a:r>
              <a:rPr lang="en-US" altLang="en-US" sz="3200" i="1" dirty="0" err="1">
                <a:solidFill>
                  <a:srgbClr val="008A87"/>
                </a:solidFill>
                <a:latin typeface="Times New Roman" panose="02020603050405020304" pitchFamily="18" charset="0"/>
                <a:ea typeface="Arial Unicode MS" pitchFamily="34" charset="-128"/>
              </a:rPr>
              <a:t>i</a:t>
            </a:r>
            <a:r>
              <a:rPr lang="en-US" altLang="en-US" sz="3200" dirty="0">
                <a:solidFill>
                  <a:srgbClr val="008A87"/>
                </a:solidFill>
                <a:latin typeface="Times New Roman" panose="02020603050405020304" pitchFamily="18" charset="0"/>
                <a:ea typeface="Arial Unicode MS" pitchFamily="34" charset="-128"/>
              </a:rPr>
              <a:t>] </a:t>
            </a:r>
            <a:r>
              <a:rPr lang="en-US" altLang="en-US" sz="3200" dirty="0">
                <a:solidFill>
                  <a:srgbClr val="008A87"/>
                </a:solidFill>
                <a:latin typeface="Symbol" panose="05050102010706020507" pitchFamily="18" charset="2"/>
                <a:ea typeface="Arial Unicode MS" pitchFamily="34" charset="-128"/>
              </a:rPr>
              <a:t>¹</a:t>
            </a:r>
            <a:r>
              <a:rPr lang="en-US" altLang="en-US" sz="3200" dirty="0">
                <a:solidFill>
                  <a:srgbClr val="008A87"/>
                </a:solidFill>
                <a:latin typeface="Times New Roman" panose="02020603050405020304" pitchFamily="18" charset="0"/>
                <a:ea typeface="Arial Unicode MS" pitchFamily="34" charset="-128"/>
              </a:rPr>
              <a:t> </a:t>
            </a:r>
            <a:r>
              <a:rPr lang="en-US" altLang="en-US" sz="3200" i="1" dirty="0">
                <a:solidFill>
                  <a:srgbClr val="008A87"/>
                </a:solidFill>
                <a:latin typeface="Times New Roman" panose="02020603050405020304" pitchFamily="18" charset="0"/>
                <a:ea typeface="Arial Unicode MS" pitchFamily="34" charset="-128"/>
              </a:rPr>
              <a:t>y</a:t>
            </a:r>
            <a:r>
              <a:rPr lang="en-US" altLang="en-US" sz="3200" dirty="0">
                <a:solidFill>
                  <a:srgbClr val="008A87"/>
                </a:solidFill>
                <a:latin typeface="Times New Roman" panose="02020603050405020304" pitchFamily="18" charset="0"/>
                <a:ea typeface="Arial Unicode MS" pitchFamily="34" charset="-128"/>
              </a:rPr>
              <a:t>[ </a:t>
            </a:r>
            <a:r>
              <a:rPr lang="en-US" altLang="en-US" sz="3200" i="1" dirty="0">
                <a:solidFill>
                  <a:srgbClr val="008A87"/>
                </a:solidFill>
                <a:latin typeface="Times New Roman" panose="02020603050405020304" pitchFamily="18" charset="0"/>
                <a:ea typeface="Arial Unicode MS" pitchFamily="34" charset="-128"/>
              </a:rPr>
              <a:t>j</a:t>
            </a:r>
            <a:r>
              <a:rPr lang="en-US" altLang="en-US" sz="3200" dirty="0">
                <a:solidFill>
                  <a:srgbClr val="008A87"/>
                </a:solidFill>
                <a:latin typeface="Times New Roman" panose="02020603050405020304" pitchFamily="18" charset="0"/>
                <a:ea typeface="Arial Unicode MS" pitchFamily="34" charset="-128"/>
              </a:rPr>
              <a:t>]</a:t>
            </a:r>
            <a:r>
              <a:rPr lang="en-US" altLang="en-US" sz="3200" dirty="0">
                <a:latin typeface="Times New Roman" panose="02020603050405020304" pitchFamily="18" charset="0"/>
                <a:ea typeface="Arial Unicode MS" pitchFamily="34" charset="-128"/>
              </a:rPr>
              <a:t>, in which case the algorithm evaluates </a:t>
            </a:r>
            <a:r>
              <a:rPr lang="en-US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itchFamily="34" charset="-128"/>
              </a:rPr>
              <a:t>two </a:t>
            </a:r>
            <a:r>
              <a:rPr lang="en-US" altLang="en-US" sz="3200" dirty="0" err="1">
                <a:solidFill>
                  <a:srgbClr val="FF0000"/>
                </a:solidFill>
                <a:latin typeface="Times New Roman" panose="02020603050405020304" pitchFamily="18" charset="0"/>
                <a:ea typeface="Arial Unicode MS" pitchFamily="34" charset="-128"/>
              </a:rPr>
              <a:t>subproblems</a:t>
            </a:r>
            <a:r>
              <a:rPr lang="en-US" altLang="en-US" sz="3200" dirty="0">
                <a:latin typeface="Times New Roman" panose="02020603050405020304" pitchFamily="18" charset="0"/>
                <a:ea typeface="Arial Unicode MS" pitchFamily="34" charset="-128"/>
              </a:rPr>
              <a:t>, each with only one parameter decremented.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8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2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6700</TotalTime>
  <Words>1595</Words>
  <Application>Microsoft Office PowerPoint</Application>
  <PresentationFormat>On-screen Show (4:3)</PresentationFormat>
  <Paragraphs>953</Paragraphs>
  <Slides>37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1" baseType="lpstr">
      <vt:lpstr>Arial</vt:lpstr>
      <vt:lpstr>Arial Unicode MS</vt:lpstr>
      <vt:lpstr>Calibri</vt:lpstr>
      <vt:lpstr>Cambria</vt:lpstr>
      <vt:lpstr>Century Schoolbook</vt:lpstr>
      <vt:lpstr>Lucida Calligraphy</vt:lpstr>
      <vt:lpstr>Muli</vt:lpstr>
      <vt:lpstr>Symbol</vt:lpstr>
      <vt:lpstr>Times New Roman</vt:lpstr>
      <vt:lpstr>urw-din</vt:lpstr>
      <vt:lpstr>Wingdings</vt:lpstr>
      <vt:lpstr>Wingdings 2</vt:lpstr>
      <vt:lpstr>Oriel</vt:lpstr>
      <vt:lpstr>Microsoft Equation 3.0</vt:lpstr>
      <vt:lpstr>PowerPoint Presentation</vt:lpstr>
      <vt:lpstr>Task-11 </vt:lpstr>
      <vt:lpstr>PowerPoint Presentation</vt:lpstr>
      <vt:lpstr>Subsequence </vt:lpstr>
      <vt:lpstr>Sub-sequences vs. Substring</vt:lpstr>
      <vt:lpstr>Sub-sequences vs. Substring</vt:lpstr>
      <vt:lpstr>Common subsequence</vt:lpstr>
      <vt:lpstr>Common subsequence</vt:lpstr>
      <vt:lpstr>Recursive algorithm for LCS</vt:lpstr>
      <vt:lpstr>Recursive algorithm for LCS</vt:lpstr>
      <vt:lpstr>DP Algorithm</vt:lpstr>
      <vt:lpstr>DP Algorithm</vt:lpstr>
      <vt:lpstr>LCS Solution Bottom Up : Tabulation</vt:lpstr>
      <vt:lpstr>Computing the Length of the LCS</vt:lpstr>
      <vt:lpstr>LCS Example (0)</vt:lpstr>
      <vt:lpstr>LCS Example (1)</vt:lpstr>
      <vt:lpstr>LCS Example (2)</vt:lpstr>
      <vt:lpstr>LCS Example (3)</vt:lpstr>
      <vt:lpstr>LCS Example (4)</vt:lpstr>
      <vt:lpstr>LCS Example (5)</vt:lpstr>
      <vt:lpstr>LCS Example (6)</vt:lpstr>
      <vt:lpstr>LCS Example (7)</vt:lpstr>
      <vt:lpstr>LCS Example (8)</vt:lpstr>
      <vt:lpstr>LCS Example (9)</vt:lpstr>
      <vt:lpstr>LCS Example (10)</vt:lpstr>
      <vt:lpstr>LCS Example (11)</vt:lpstr>
      <vt:lpstr>LCS Example (12)</vt:lpstr>
      <vt:lpstr>LCS Example (13)</vt:lpstr>
      <vt:lpstr>LCS Example (14)</vt:lpstr>
      <vt:lpstr>LCS Algorithm Running Time</vt:lpstr>
      <vt:lpstr>How to find actual LCS</vt:lpstr>
      <vt:lpstr>Finding LCS</vt:lpstr>
      <vt:lpstr>Finding LCS (2)</vt:lpstr>
      <vt:lpstr>LCS Using Memorization: Bottom-UP</vt:lpstr>
      <vt:lpstr>Additional Problem Based on DP</vt:lpstr>
      <vt:lpstr>PowerPoint Presentation</vt:lpstr>
      <vt:lpstr>PowerPoint Presentation</vt:lpstr>
    </vt:vector>
  </TitlesOfParts>
  <Company>fahadahmed@uap-bd.edu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Lab </dc:title>
  <dc:creator/>
  <dc:description/>
  <cp:lastModifiedBy>Fahad Ahmed</cp:lastModifiedBy>
  <cp:revision>284</cp:revision>
  <dcterms:created xsi:type="dcterms:W3CDTF">2017-10-07T11:09:41Z</dcterms:created>
  <dcterms:modified xsi:type="dcterms:W3CDTF">2022-03-28T16:59:01Z</dcterms:modified>
  <cp:category>DP</cp:category>
</cp:coreProperties>
</file>