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2"/>
  </p:notesMasterIdLst>
  <p:sldIdLst>
    <p:sldId id="334" r:id="rId2"/>
    <p:sldId id="489" r:id="rId3"/>
    <p:sldId id="563" r:id="rId4"/>
    <p:sldId id="614" r:id="rId5"/>
    <p:sldId id="615" r:id="rId6"/>
    <p:sldId id="733" r:id="rId7"/>
    <p:sldId id="734" r:id="rId8"/>
    <p:sldId id="730" r:id="rId9"/>
    <p:sldId id="731" r:id="rId10"/>
    <p:sldId id="732" r:id="rId11"/>
    <p:sldId id="735" r:id="rId12"/>
    <p:sldId id="737" r:id="rId13"/>
    <p:sldId id="738" r:id="rId14"/>
    <p:sldId id="736" r:id="rId15"/>
    <p:sldId id="740" r:id="rId16"/>
    <p:sldId id="741" r:id="rId17"/>
    <p:sldId id="751" r:id="rId18"/>
    <p:sldId id="742" r:id="rId19"/>
    <p:sldId id="674" r:id="rId20"/>
    <p:sldId id="675" r:id="rId21"/>
    <p:sldId id="750" r:id="rId22"/>
    <p:sldId id="752" r:id="rId23"/>
    <p:sldId id="744" r:id="rId24"/>
    <p:sldId id="745" r:id="rId25"/>
    <p:sldId id="747" r:id="rId26"/>
    <p:sldId id="748" r:id="rId27"/>
    <p:sldId id="749" r:id="rId28"/>
    <p:sldId id="743" r:id="rId29"/>
    <p:sldId id="612" r:id="rId30"/>
    <p:sldId id="38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24" autoAdjust="0"/>
    <p:restoredTop sz="95110" autoAdjust="0"/>
  </p:normalViewPr>
  <p:slideViewPr>
    <p:cSldViewPr>
      <p:cViewPr varScale="1">
        <p:scale>
          <a:sx n="70" d="100"/>
          <a:sy n="70" d="100"/>
        </p:scale>
        <p:origin x="-165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41C0A4-1E02-48A3-9D95-E732BF6A39CA}" type="datetimeFigureOut">
              <a:rPr lang="en-GB" smtClean="0"/>
              <a:t>03/04/2022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BB6AE2-6659-444F-8CCB-1FDACD1250AF}" type="slidenum">
              <a:rPr lang="en-GB" smtClean="0"/>
              <a:t>‹#›</a:t>
            </a:fld>
            <a:endParaRPr lang="en-GB"/>
          </a:p>
        </p:txBody>
      </p:sp>
    </p:spTree>
    <p:extLst>
      <p:ext uri="{BB962C8B-B14F-4D97-AF65-F5344CB8AC3E}">
        <p14:creationId xmlns:p14="http://schemas.microsoft.com/office/powerpoint/2010/main" val="364465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49AAAD66-6E8A-4F1A-9935-85D308B1FA27}" type="datetime5">
              <a:rPr lang="en-US" smtClean="0"/>
              <a:t>3-Apr-22</a:t>
            </a:fld>
            <a:endParaRPr lang="en-US"/>
          </a:p>
        </p:txBody>
      </p:sp>
      <p:sp>
        <p:nvSpPr>
          <p:cNvPr id="17" name="Footer Placeholder 16"/>
          <p:cNvSpPr>
            <a:spLocks noGrp="1"/>
          </p:cNvSpPr>
          <p:nvPr>
            <p:ph type="ftr" sz="quarter" idx="11"/>
          </p:nvPr>
        </p:nvSpPr>
        <p:spPr bwMode="auto">
          <a:xfrm rot="5400000">
            <a:off x="7077269" y="4181669"/>
            <a:ext cx="3657600" cy="384048"/>
          </a:xfrm>
          <a:prstGeom prst="rect">
            <a:avLst/>
          </a:prstGeo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6B77B13-1077-4559-BB8D-5228CB5F82E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FA24C1D-9A7C-490B-8848-7148F7FF91AE}" type="datetime5">
              <a:rPr lang="en-US" smtClean="0"/>
              <a:t>3-Apr-22</a:t>
            </a:fld>
            <a:endParaRPr lang="en-US"/>
          </a:p>
        </p:txBody>
      </p:sp>
      <p:sp>
        <p:nvSpPr>
          <p:cNvPr id="5" name="Footer Placeholder 4"/>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6B77B13-1077-4559-BB8D-5228CB5F82E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37A975A-1029-457A-8A92-89851ED51059}" type="datetime5">
              <a:rPr lang="en-US" smtClean="0"/>
              <a:t>3-Apr-22</a:t>
            </a:fld>
            <a:endParaRPr lang="en-US"/>
          </a:p>
        </p:txBody>
      </p:sp>
      <p:sp>
        <p:nvSpPr>
          <p:cNvPr id="5" name="Footer Placeholder 4"/>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6B77B13-1077-4559-BB8D-5228CB5F82E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0AEDD693-97CF-4289-AB2B-721DA284FDC9}" type="datetime5">
              <a:rPr lang="en-US" smtClean="0"/>
              <a:t>3-Apr-22</a:t>
            </a:fld>
            <a:endParaRPr lang="en-US"/>
          </a:p>
        </p:txBody>
      </p:sp>
      <p:sp>
        <p:nvSpPr>
          <p:cNvPr id="9" name="Slide Number Placeholder 8"/>
          <p:cNvSpPr>
            <a:spLocks noGrp="1"/>
          </p:cNvSpPr>
          <p:nvPr>
            <p:ph type="sldNum" sz="quarter" idx="15"/>
          </p:nvPr>
        </p:nvSpPr>
        <p:spPr/>
        <p:txBody>
          <a:bodyPr rtlCol="0"/>
          <a:lstStyle/>
          <a:p>
            <a:fld id="{46B77B13-1077-4559-BB8D-5228CB5F82E1}" type="slidenum">
              <a:rPr lang="en-US" smtClean="0"/>
              <a:pPr/>
              <a:t>‹#›</a:t>
            </a:fld>
            <a:endParaRPr lang="en-US"/>
          </a:p>
        </p:txBody>
      </p:sp>
      <p:sp>
        <p:nvSpPr>
          <p:cNvPr id="10" name="Footer Placeholder 9"/>
          <p:cNvSpPr>
            <a:spLocks noGrp="1"/>
          </p:cNvSpPr>
          <p:nvPr>
            <p:ph type="ftr" sz="quarter" idx="16"/>
          </p:nvPr>
        </p:nvSpPr>
        <p:spPr>
          <a:xfrm rot="5400000">
            <a:off x="6990186" y="3737240"/>
            <a:ext cx="3200400" cy="365760"/>
          </a:xfrm>
          <a:prstGeom prst="rect">
            <a:avLst/>
          </a:prstGeom>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0ABE89E-A520-4FBB-9A3B-66836F1932A2}" type="datetime5">
              <a:rPr lang="en-US" smtClean="0"/>
              <a:t>3-Apr-22</a:t>
            </a:fld>
            <a:endParaRPr lang="en-US"/>
          </a:p>
        </p:txBody>
      </p:sp>
      <p:sp>
        <p:nvSpPr>
          <p:cNvPr id="5" name="Footer Placeholder 4"/>
          <p:cNvSpPr>
            <a:spLocks noGrp="1"/>
          </p:cNvSpPr>
          <p:nvPr>
            <p:ph type="ftr" sz="quarter" idx="11"/>
          </p:nvPr>
        </p:nvSpPr>
        <p:spPr bwMode="auto">
          <a:xfrm rot="5400000">
            <a:off x="7077456" y="4178808"/>
            <a:ext cx="3657600" cy="384048"/>
          </a:xfrm>
          <a:prstGeom prst="rect">
            <a:avLst/>
          </a:prstGeo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6B77B13-1077-4559-BB8D-5228CB5F82E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B2BC8F1-3DD9-4F7B-8DD9-15E1D4F613DC}" type="datetime5">
              <a:rPr lang="en-US" smtClean="0"/>
              <a:t>3-Apr-22</a:t>
            </a:fld>
            <a:endParaRPr lang="en-US"/>
          </a:p>
        </p:txBody>
      </p:sp>
      <p:sp>
        <p:nvSpPr>
          <p:cNvPr id="6" name="Footer Placeholder 5"/>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6B77B13-1077-4559-BB8D-5228CB5F82E1}"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66285C65-6B43-4A12-9A48-BD33F02E690C}" type="datetime5">
              <a:rPr lang="en-US" smtClean="0"/>
              <a:t>3-Apr-22</a:t>
            </a:fld>
            <a:endParaRPr lang="en-US"/>
          </a:p>
        </p:txBody>
      </p:sp>
      <p:sp>
        <p:nvSpPr>
          <p:cNvPr id="8" name="Footer Placeholder 7"/>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46B77B13-1077-4559-BB8D-5228CB5F82E1}"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E3B75AFB-0CAF-4CA0-B6E0-B69E2FE70310}" type="datetime5">
              <a:rPr lang="en-US" smtClean="0"/>
              <a:t>3-Apr-22</a:t>
            </a:fld>
            <a:endParaRPr lang="en-US"/>
          </a:p>
        </p:txBody>
      </p:sp>
      <p:sp>
        <p:nvSpPr>
          <p:cNvPr id="7" name="Slide Number Placeholder 6"/>
          <p:cNvSpPr>
            <a:spLocks noGrp="1"/>
          </p:cNvSpPr>
          <p:nvPr>
            <p:ph type="sldNum" sz="quarter" idx="11"/>
          </p:nvPr>
        </p:nvSpPr>
        <p:spPr/>
        <p:txBody>
          <a:bodyPr rtlCol="0"/>
          <a:lstStyle/>
          <a:p>
            <a:fld id="{46B77B13-1077-4559-BB8D-5228CB5F82E1}" type="slidenum">
              <a:rPr lang="en-US" smtClean="0"/>
              <a:pPr/>
              <a:t>‹#›</a:t>
            </a:fld>
            <a:endParaRPr lang="en-US"/>
          </a:p>
        </p:txBody>
      </p:sp>
      <p:sp>
        <p:nvSpPr>
          <p:cNvPr id="8" name="Footer Placeholder 7"/>
          <p:cNvSpPr>
            <a:spLocks noGrp="1"/>
          </p:cNvSpPr>
          <p:nvPr>
            <p:ph type="ftr" sz="quarter" idx="12"/>
          </p:nvPr>
        </p:nvSpPr>
        <p:spPr>
          <a:xfrm rot="5400000">
            <a:off x="6990186" y="3737240"/>
            <a:ext cx="3200400" cy="365760"/>
          </a:xfrm>
          <a:prstGeom prst="rect">
            <a:avLst/>
          </a:prstGeom>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6BEE81-8F78-4F02-BE9B-61390780F95A}" type="datetime5">
              <a:rPr lang="en-US" smtClean="0"/>
              <a:t>3-Apr-22</a:t>
            </a:fld>
            <a:endParaRPr lang="en-US"/>
          </a:p>
        </p:txBody>
      </p:sp>
      <p:sp>
        <p:nvSpPr>
          <p:cNvPr id="3" name="Footer Placeholder 2"/>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46B77B13-1077-4559-BB8D-5228CB5F82E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9CDB6AD6-9CC4-4AB5-AE75-AF6AFC6E692D}" type="datetime5">
              <a:rPr lang="en-US" smtClean="0"/>
              <a:t>3-Apr-22</a:t>
            </a:fld>
            <a:endParaRPr lang="en-US"/>
          </a:p>
        </p:txBody>
      </p:sp>
      <p:sp>
        <p:nvSpPr>
          <p:cNvPr id="22" name="Slide Number Placeholder 21"/>
          <p:cNvSpPr>
            <a:spLocks noGrp="1"/>
          </p:cNvSpPr>
          <p:nvPr>
            <p:ph type="sldNum" sz="quarter" idx="15"/>
          </p:nvPr>
        </p:nvSpPr>
        <p:spPr/>
        <p:txBody>
          <a:bodyPr rtlCol="0"/>
          <a:lstStyle/>
          <a:p>
            <a:fld id="{46B77B13-1077-4559-BB8D-5228CB5F82E1}" type="slidenum">
              <a:rPr lang="en-US" smtClean="0"/>
              <a:pPr/>
              <a:t>‹#›</a:t>
            </a:fld>
            <a:endParaRPr lang="en-US"/>
          </a:p>
        </p:txBody>
      </p:sp>
      <p:sp>
        <p:nvSpPr>
          <p:cNvPr id="23" name="Footer Placeholder 22"/>
          <p:cNvSpPr>
            <a:spLocks noGrp="1"/>
          </p:cNvSpPr>
          <p:nvPr>
            <p:ph type="ftr" sz="quarter" idx="16"/>
          </p:nvPr>
        </p:nvSpPr>
        <p:spPr>
          <a:xfrm rot="5400000">
            <a:off x="6990186" y="3737240"/>
            <a:ext cx="3200400" cy="365760"/>
          </a:xfrm>
          <a:prstGeom prst="rect">
            <a:avLst/>
          </a:prstGeom>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CD0C4FA-58D2-43D3-9F3F-2E9AE17CA110}" type="datetime5">
              <a:rPr lang="en-US" smtClean="0"/>
              <a:t>3-Apr-22</a:t>
            </a:fld>
            <a:endParaRPr lang="en-US"/>
          </a:p>
        </p:txBody>
      </p:sp>
      <p:sp>
        <p:nvSpPr>
          <p:cNvPr id="18" name="Slide Number Placeholder 17"/>
          <p:cNvSpPr>
            <a:spLocks noGrp="1"/>
          </p:cNvSpPr>
          <p:nvPr>
            <p:ph type="sldNum" sz="quarter" idx="11"/>
          </p:nvPr>
        </p:nvSpPr>
        <p:spPr/>
        <p:txBody>
          <a:bodyPr rtlCol="0"/>
          <a:lstStyle/>
          <a:p>
            <a:fld id="{46B77B13-1077-4559-BB8D-5228CB5F82E1}" type="slidenum">
              <a:rPr lang="en-US" smtClean="0"/>
              <a:pPr/>
              <a:t>‹#›</a:t>
            </a:fld>
            <a:endParaRPr lang="en-US"/>
          </a:p>
        </p:txBody>
      </p:sp>
      <p:sp>
        <p:nvSpPr>
          <p:cNvPr id="21" name="Footer Placeholder 20"/>
          <p:cNvSpPr>
            <a:spLocks noGrp="1"/>
          </p:cNvSpPr>
          <p:nvPr>
            <p:ph type="ftr" sz="quarter" idx="12"/>
          </p:nvPr>
        </p:nvSpPr>
        <p:spPr>
          <a:xfrm rot="5400000">
            <a:off x="6990186" y="3737240"/>
            <a:ext cx="3200400" cy="365760"/>
          </a:xfrm>
          <a:prstGeom prst="rect">
            <a:avLst/>
          </a:prstGeom>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rgbClr val="FF0000"/>
                </a:solidFill>
              </a:defRPr>
            </a:lvl1pPr>
          </a:lstStyle>
          <a:p>
            <a:pPr algn="l"/>
            <a:fld id="{121E2949-6396-446F-A8B4-DE2AD8DA5A4D}" type="datetime5">
              <a:rPr lang="en-US" smtClean="0"/>
              <a:t>3-Apr-22</a:t>
            </a:fld>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6B77B13-1077-4559-BB8D-5228CB5F82E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gif"/><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onlinejudge.org/index.php?option=onlinejudge&amp;Itemid=8&amp;category=669&amp;page=show_problem&amp;problem=94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gif"/><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2">
            <a:extLst>
              <a:ext uri="{FF2B5EF4-FFF2-40B4-BE49-F238E27FC236}">
                <a16:creationId xmlns:a16="http://schemas.microsoft.com/office/drawing/2014/main" xmlns="" id="{B9994641-FDD5-4191-A4CE-DF07C7915E89}"/>
              </a:ext>
            </a:extLst>
          </p:cNvPr>
          <p:cNvSpPr txBox="1">
            <a:spLocks/>
          </p:cNvSpPr>
          <p:nvPr/>
        </p:nvSpPr>
        <p:spPr>
          <a:xfrm>
            <a:off x="1400175" y="5380291"/>
            <a:ext cx="6343649" cy="122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3600" b="1" dirty="0">
                <a:solidFill>
                  <a:srgbClr val="7030A0"/>
                </a:solidFill>
                <a:latin typeface="Times New Roman" panose="02020603050405020304" pitchFamily="18" charset="0"/>
                <a:cs typeface="Times New Roman" panose="02020603050405020304" pitchFamily="18" charset="0"/>
              </a:rPr>
              <a:t>Fahad Ahmed</a:t>
            </a:r>
          </a:p>
          <a:p>
            <a:pPr marL="0" indent="0" algn="ctr">
              <a:spcBef>
                <a:spcPts val="0"/>
              </a:spcBef>
              <a:buNone/>
            </a:pPr>
            <a:r>
              <a:rPr lang="en-US" sz="2800" dirty="0">
                <a:solidFill>
                  <a:srgbClr val="002060"/>
                </a:solidFill>
                <a:latin typeface="Times New Roman" panose="02020603050405020304" pitchFamily="18" charset="0"/>
                <a:cs typeface="Times New Roman" panose="02020603050405020304" pitchFamily="18" charset="0"/>
              </a:rPr>
              <a:t>Lecturer, Dept. of </a:t>
            </a:r>
            <a:r>
              <a:rPr lang="en-US" sz="2800" dirty="0" smtClean="0">
                <a:solidFill>
                  <a:srgbClr val="002060"/>
                </a:solidFill>
                <a:latin typeface="Times New Roman" panose="02020603050405020304" pitchFamily="18" charset="0"/>
                <a:cs typeface="Times New Roman" panose="02020603050405020304" pitchFamily="18" charset="0"/>
              </a:rPr>
              <a:t>CSE</a:t>
            </a:r>
          </a:p>
          <a:p>
            <a:pPr marL="0" indent="0" algn="ctr">
              <a:spcBef>
                <a:spcPts val="0"/>
              </a:spcBef>
              <a:buNone/>
            </a:pPr>
            <a:r>
              <a:rPr lang="en-US" sz="1600" dirty="0" smtClean="0">
                <a:solidFill>
                  <a:srgbClr val="002060"/>
                </a:solidFill>
                <a:latin typeface="Times New Roman" panose="02020603050405020304" pitchFamily="18" charset="0"/>
                <a:cs typeface="Times New Roman" panose="02020603050405020304" pitchFamily="18" charset="0"/>
              </a:rPr>
              <a:t>E-mail: fahadahmed@uap-bd.edu</a:t>
            </a:r>
          </a:p>
          <a:p>
            <a:pPr marL="0" indent="0" algn="ctr">
              <a:spcBef>
                <a:spcPts val="0"/>
              </a:spcBef>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34" name="Rectangle 33">
            <a:extLst>
              <a:ext uri="{FF2B5EF4-FFF2-40B4-BE49-F238E27FC236}">
                <a16:creationId xmlns:a16="http://schemas.microsoft.com/office/drawing/2014/main" xmlns=""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xmlns=""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658482" y="2190498"/>
            <a:ext cx="5312673" cy="1754326"/>
          </a:xfrm>
          <a:prstGeom prst="rect">
            <a:avLst/>
          </a:prstGeom>
          <a:noFill/>
        </p:spPr>
        <p:txBody>
          <a:bodyPr wrap="none" rtlCol="0">
            <a:spAutoFit/>
          </a:bodyPr>
          <a:lstStyle/>
          <a:p>
            <a:pPr algn="ctr"/>
            <a:r>
              <a:rPr lang="en-US" sz="6000" dirty="0">
                <a:solidFill>
                  <a:srgbClr val="0070C0"/>
                </a:solidFill>
                <a:latin typeface="Lucida Calligraphy" panose="03010101010101010101" pitchFamily="66" charset="0"/>
                <a:ea typeface="+mj-ea"/>
                <a:cs typeface="+mj-cs"/>
              </a:rPr>
              <a:t>CSE- </a:t>
            </a:r>
            <a:r>
              <a:rPr lang="en-US" sz="6000" dirty="0" smtClean="0">
                <a:solidFill>
                  <a:srgbClr val="0070C0"/>
                </a:solidFill>
                <a:latin typeface="Lucida Calligraphy" panose="03010101010101010101" pitchFamily="66" charset="0"/>
                <a:ea typeface="+mj-ea"/>
                <a:cs typeface="+mj-cs"/>
              </a:rPr>
              <a:t>208</a:t>
            </a:r>
          </a:p>
          <a:p>
            <a:pPr algn="ctr"/>
            <a:r>
              <a:rPr lang="en-US" sz="4800" dirty="0" smtClean="0">
                <a:solidFill>
                  <a:srgbClr val="00B0F0"/>
                </a:solidFill>
                <a:latin typeface="Lucida Calligraphy" panose="03010101010101010101" pitchFamily="66" charset="0"/>
                <a:ea typeface="+mj-ea"/>
                <a:cs typeface="+mj-cs"/>
              </a:rPr>
              <a:t>Algorithms Lab</a:t>
            </a:r>
            <a:endParaRPr lang="en-US" sz="4800" dirty="0">
              <a:solidFill>
                <a:srgbClr val="00B0F0"/>
              </a:solidFill>
              <a:latin typeface="Lucida Calligraphy" panose="03010101010101010101" pitchFamily="66" charset="0"/>
              <a:ea typeface="+mj-ea"/>
              <a:cs typeface="+mj-cs"/>
            </a:endParaRPr>
          </a:p>
        </p:txBody>
      </p:sp>
      <p:sp>
        <p:nvSpPr>
          <p:cNvPr id="12" name="Rectangle 2"/>
          <p:cNvSpPr txBox="1">
            <a:spLocks noChangeArrowheads="1"/>
          </p:cNvSpPr>
          <p:nvPr/>
        </p:nvSpPr>
        <p:spPr>
          <a:xfrm>
            <a:off x="1971079" y="3975689"/>
            <a:ext cx="4943475" cy="1112544"/>
          </a:xfrm>
          <a:prstGeom prst="rect">
            <a:avLst/>
          </a:prstGeom>
        </p:spPr>
        <p:txBody>
          <a:bodyPr vert="horz" lIns="91440" tIns="45720" rIns="91440" bIns="45720" rtlCol="0" anchor="ctr">
            <a:normAutofit fontScale="70000" lnSpcReduction="20000"/>
          </a:bodyPr>
          <a:lstStyle>
            <a:lvl1pPr algn="l" defTabSz="685715" rtl="0" eaLnBrk="1" latinLnBrk="0" hangingPunct="1">
              <a:spcBef>
                <a:spcPct val="0"/>
              </a:spcBef>
              <a:buNone/>
              <a:defRPr sz="3000" kern="1200">
                <a:solidFill>
                  <a:schemeClr val="tx1">
                    <a:lumMod val="75000"/>
                    <a:lumOff val="25000"/>
                  </a:schemeClr>
                </a:solidFill>
                <a:latin typeface="+mj-lt"/>
                <a:ea typeface="+mj-ea"/>
                <a:cs typeface="+mj-cs"/>
              </a:defRPr>
            </a:lvl1pPr>
          </a:lstStyle>
          <a:p>
            <a:pPr algn="ctr"/>
            <a:r>
              <a:rPr lang="en-GB" sz="4000" b="1" dirty="0" smtClean="0">
                <a:solidFill>
                  <a:srgbClr val="C00000"/>
                </a:solidFill>
              </a:rPr>
              <a:t>Lab</a:t>
            </a:r>
            <a:r>
              <a:rPr lang="en-US" sz="4000" b="1" dirty="0" smtClean="0">
                <a:solidFill>
                  <a:srgbClr val="C00000"/>
                </a:solidFill>
              </a:rPr>
              <a:t>: 12</a:t>
            </a:r>
          </a:p>
          <a:p>
            <a:pPr algn="ctr"/>
            <a:r>
              <a:rPr lang="en-US" sz="3600" dirty="0" smtClean="0">
                <a:solidFill>
                  <a:schemeClr val="tx1"/>
                </a:solidFill>
              </a:rPr>
              <a:t>Graph Algorithm Implementation</a:t>
            </a:r>
            <a:endParaRPr lang="en-US" altLang="en-US" sz="3600" dirty="0">
              <a:solidFill>
                <a:srgbClr val="FF0000"/>
              </a:solidFill>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2295" y="328486"/>
            <a:ext cx="1841042" cy="1785812"/>
          </a:xfrm>
          <a:prstGeom prst="rect">
            <a:avLst/>
          </a:prstGeom>
        </p:spPr>
      </p:pic>
      <p:sp>
        <p:nvSpPr>
          <p:cNvPr id="5" name="Slide Number Placeholder 4"/>
          <p:cNvSpPr>
            <a:spLocks noGrp="1"/>
          </p:cNvSpPr>
          <p:nvPr>
            <p:ph type="sldNum" sz="quarter" idx="11"/>
          </p:nvPr>
        </p:nvSpPr>
        <p:spPr/>
        <p:txBody>
          <a:bodyPr/>
          <a:lstStyle/>
          <a:p>
            <a:fld id="{46B77B13-1077-4559-BB8D-5228CB5F82E1}" type="slidenum">
              <a:rPr lang="en-US" smtClean="0"/>
              <a:pPr/>
              <a:t>1</a:t>
            </a:fld>
            <a:endParaRPr lang="en-US"/>
          </a:p>
        </p:txBody>
      </p:sp>
    </p:spTree>
    <p:extLst>
      <p:ext uri="{BB962C8B-B14F-4D97-AF65-F5344CB8AC3E}">
        <p14:creationId xmlns:p14="http://schemas.microsoft.com/office/powerpoint/2010/main" val="15323954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669" y="44450"/>
            <a:ext cx="8229600" cy="857248"/>
          </a:xfrm>
        </p:spPr>
        <p:txBody>
          <a:bodyPr>
            <a:normAutofit/>
          </a:bodyPr>
          <a:lstStyle/>
          <a:p>
            <a:r>
              <a:rPr lang="en-US" dirty="0"/>
              <a:t>Breadth First Search Algorithm</a:t>
            </a: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1219200"/>
            <a:ext cx="4333565" cy="4514850"/>
          </a:xfrm>
          <a:prstGeom prst="rect">
            <a:avLst/>
          </a:prstGeom>
        </p:spPr>
      </p:pic>
      <p:sp>
        <p:nvSpPr>
          <p:cNvPr id="3" name="Rectangle 2"/>
          <p:cNvSpPr/>
          <p:nvPr/>
        </p:nvSpPr>
        <p:spPr>
          <a:xfrm>
            <a:off x="4953000" y="1219200"/>
            <a:ext cx="3785616" cy="3970318"/>
          </a:xfrm>
          <a:prstGeom prst="rect">
            <a:avLst/>
          </a:prstGeom>
        </p:spPr>
        <p:txBody>
          <a:bodyPr wrap="square">
            <a:spAutoFit/>
          </a:bodyPr>
          <a:lstStyle/>
          <a:p>
            <a:r>
              <a:rPr lang="en-US" sz="3600" dirty="0" smtClean="0"/>
              <a:t>Adjacent Matrix:</a:t>
            </a:r>
          </a:p>
          <a:p>
            <a:endParaRPr lang="en-US" sz="3600" dirty="0" smtClean="0"/>
          </a:p>
          <a:p>
            <a:r>
              <a:rPr lang="en-US" sz="3600" dirty="0" smtClean="0"/>
              <a:t>0 </a:t>
            </a:r>
            <a:r>
              <a:rPr lang="en-US" sz="3600" dirty="0"/>
              <a:t>1 0 1 0</a:t>
            </a:r>
          </a:p>
          <a:p>
            <a:r>
              <a:rPr lang="en-US" sz="3600" dirty="0"/>
              <a:t>0 0 1 0 0</a:t>
            </a:r>
          </a:p>
          <a:p>
            <a:r>
              <a:rPr lang="en-US" sz="3600" dirty="0"/>
              <a:t>1 0 0 0 1</a:t>
            </a:r>
          </a:p>
          <a:p>
            <a:r>
              <a:rPr lang="en-US" sz="3600" dirty="0"/>
              <a:t>0 0 0 0 0</a:t>
            </a:r>
          </a:p>
          <a:p>
            <a:r>
              <a:rPr lang="en-US" sz="3600" dirty="0"/>
              <a:t>0 0 0 0 0</a:t>
            </a:r>
          </a:p>
        </p:txBody>
      </p:sp>
      <p:sp>
        <p:nvSpPr>
          <p:cNvPr id="4" name="Slide Number Placeholder 3"/>
          <p:cNvSpPr>
            <a:spLocks noGrp="1"/>
          </p:cNvSpPr>
          <p:nvPr>
            <p:ph type="sldNum" sz="quarter" idx="15"/>
          </p:nvPr>
        </p:nvSpPr>
        <p:spPr/>
        <p:txBody>
          <a:bodyPr/>
          <a:lstStyle/>
          <a:p>
            <a:fld id="{46B77B13-1077-4559-BB8D-5228CB5F82E1}" type="slidenum">
              <a:rPr lang="en-US" smtClean="0"/>
              <a:pPr/>
              <a:t>10</a:t>
            </a:fld>
            <a:endParaRPr lang="en-US"/>
          </a:p>
        </p:txBody>
      </p:sp>
    </p:spTree>
    <p:extLst>
      <p:ext uri="{BB962C8B-B14F-4D97-AF65-F5344CB8AC3E}">
        <p14:creationId xmlns:p14="http://schemas.microsoft.com/office/powerpoint/2010/main" val="537166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669" y="44450"/>
            <a:ext cx="8229600" cy="857248"/>
          </a:xfrm>
        </p:spPr>
        <p:txBody>
          <a:bodyPr>
            <a:normAutofit/>
          </a:bodyPr>
          <a:lstStyle/>
          <a:p>
            <a:r>
              <a:rPr lang="en-US" dirty="0"/>
              <a:t>Breadth First Search Algorithm</a:t>
            </a: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1219200"/>
            <a:ext cx="4333565" cy="4514850"/>
          </a:xfrm>
          <a:prstGeom prst="rect">
            <a:avLst/>
          </a:prstGeom>
        </p:spPr>
      </p:pic>
      <p:sp>
        <p:nvSpPr>
          <p:cNvPr id="3" name="Rectangle 2"/>
          <p:cNvSpPr/>
          <p:nvPr/>
        </p:nvSpPr>
        <p:spPr>
          <a:xfrm>
            <a:off x="4953000" y="1219200"/>
            <a:ext cx="3785616" cy="5386090"/>
          </a:xfrm>
          <a:prstGeom prst="rect">
            <a:avLst/>
          </a:prstGeom>
        </p:spPr>
        <p:txBody>
          <a:bodyPr wrap="square">
            <a:spAutoFit/>
          </a:bodyPr>
          <a:lstStyle/>
          <a:p>
            <a:r>
              <a:rPr lang="en-US" sz="2800" dirty="0" smtClean="0"/>
              <a:t>Source </a:t>
            </a:r>
            <a:r>
              <a:rPr lang="en-US" sz="2800" dirty="0"/>
              <a:t>vertex:</a:t>
            </a:r>
          </a:p>
          <a:p>
            <a:r>
              <a:rPr lang="en-US" sz="2800" dirty="0"/>
              <a:t>0</a:t>
            </a:r>
          </a:p>
          <a:p>
            <a:r>
              <a:rPr lang="en-US" sz="3600" dirty="0" smtClean="0"/>
              <a:t>BFS Sequence:</a:t>
            </a:r>
          </a:p>
          <a:p>
            <a:r>
              <a:rPr lang="en-US" sz="3600" b="1" dirty="0">
                <a:solidFill>
                  <a:srgbClr val="FF0000"/>
                </a:solidFill>
              </a:rPr>
              <a:t>0-&gt;1-&gt;3-&gt;2-&gt;</a:t>
            </a:r>
            <a:r>
              <a:rPr lang="en-US" sz="3600" b="1" dirty="0" smtClean="0">
                <a:solidFill>
                  <a:srgbClr val="FF0000"/>
                </a:solidFill>
              </a:rPr>
              <a:t>4</a:t>
            </a:r>
            <a:endParaRPr lang="en-US" sz="3600" b="1" dirty="0">
              <a:solidFill>
                <a:srgbClr val="FF0000"/>
              </a:solidFill>
            </a:endParaRPr>
          </a:p>
          <a:p>
            <a:r>
              <a:rPr lang="en-US" sz="3600" dirty="0"/>
              <a:t>vertex Level</a:t>
            </a:r>
          </a:p>
          <a:p>
            <a:r>
              <a:rPr lang="en-US" sz="3600" dirty="0"/>
              <a:t>0       0</a:t>
            </a:r>
          </a:p>
          <a:p>
            <a:r>
              <a:rPr lang="en-US" sz="3600" dirty="0"/>
              <a:t>1       1</a:t>
            </a:r>
          </a:p>
          <a:p>
            <a:r>
              <a:rPr lang="en-US" sz="3600" dirty="0"/>
              <a:t>2       2</a:t>
            </a:r>
          </a:p>
          <a:p>
            <a:r>
              <a:rPr lang="en-US" sz="3600" dirty="0"/>
              <a:t>3       1</a:t>
            </a:r>
          </a:p>
          <a:p>
            <a:r>
              <a:rPr lang="en-US" sz="3600" dirty="0"/>
              <a:t>4       3</a:t>
            </a:r>
          </a:p>
        </p:txBody>
      </p:sp>
      <p:sp>
        <p:nvSpPr>
          <p:cNvPr id="4" name="Slide Number Placeholder 3"/>
          <p:cNvSpPr>
            <a:spLocks noGrp="1"/>
          </p:cNvSpPr>
          <p:nvPr>
            <p:ph type="sldNum" sz="quarter" idx="15"/>
          </p:nvPr>
        </p:nvSpPr>
        <p:spPr/>
        <p:txBody>
          <a:bodyPr/>
          <a:lstStyle/>
          <a:p>
            <a:fld id="{46B77B13-1077-4559-BB8D-5228CB5F82E1}" type="slidenum">
              <a:rPr lang="en-US" smtClean="0"/>
              <a:pPr/>
              <a:t>11</a:t>
            </a:fld>
            <a:endParaRPr lang="en-US"/>
          </a:p>
        </p:txBody>
      </p:sp>
      <p:sp>
        <p:nvSpPr>
          <p:cNvPr id="6" name="Rectangle 5"/>
          <p:cNvSpPr/>
          <p:nvPr/>
        </p:nvSpPr>
        <p:spPr>
          <a:xfrm>
            <a:off x="8238451" y="-10586"/>
            <a:ext cx="814801" cy="2308324"/>
          </a:xfrm>
          <a:prstGeom prst="rect">
            <a:avLst/>
          </a:prstGeom>
        </p:spPr>
        <p:txBody>
          <a:bodyPr wrap="square">
            <a:spAutoFit/>
          </a:bodyPr>
          <a:lstStyle/>
          <a:p>
            <a:r>
              <a:rPr lang="en-US" dirty="0" smtClean="0"/>
              <a:t>Input</a:t>
            </a:r>
          </a:p>
          <a:p>
            <a:r>
              <a:rPr lang="en-US" dirty="0" smtClean="0"/>
              <a:t>5</a:t>
            </a:r>
            <a:endParaRPr lang="en-US" dirty="0"/>
          </a:p>
          <a:p>
            <a:r>
              <a:rPr lang="en-US" dirty="0"/>
              <a:t>0 1</a:t>
            </a:r>
          </a:p>
          <a:p>
            <a:r>
              <a:rPr lang="en-US" dirty="0"/>
              <a:t>0 3</a:t>
            </a:r>
          </a:p>
          <a:p>
            <a:r>
              <a:rPr lang="en-US" dirty="0" smtClean="0"/>
              <a:t>1 2</a:t>
            </a:r>
            <a:endParaRPr lang="en-US" dirty="0"/>
          </a:p>
          <a:p>
            <a:r>
              <a:rPr lang="en-US" dirty="0"/>
              <a:t>2 0</a:t>
            </a:r>
          </a:p>
          <a:p>
            <a:r>
              <a:rPr lang="en-US" dirty="0"/>
              <a:t>2 4</a:t>
            </a:r>
          </a:p>
          <a:p>
            <a:r>
              <a:rPr lang="en-US" dirty="0"/>
              <a:t>-1 -1</a:t>
            </a:r>
          </a:p>
        </p:txBody>
      </p:sp>
    </p:spTree>
    <p:extLst>
      <p:ext uri="{BB962C8B-B14F-4D97-AF65-F5344CB8AC3E}">
        <p14:creationId xmlns:p14="http://schemas.microsoft.com/office/powerpoint/2010/main" val="2223109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669" y="44450"/>
            <a:ext cx="8229600" cy="857248"/>
          </a:xfrm>
        </p:spPr>
        <p:txBody>
          <a:bodyPr>
            <a:normAutofit/>
          </a:bodyPr>
          <a:lstStyle/>
          <a:p>
            <a:r>
              <a:rPr lang="en-US" dirty="0"/>
              <a:t>Breadth First Search Algorithm</a:t>
            </a: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1219200"/>
            <a:ext cx="4333565" cy="4514850"/>
          </a:xfrm>
          <a:prstGeom prst="rect">
            <a:avLst/>
          </a:prstGeom>
        </p:spPr>
      </p:pic>
      <p:sp>
        <p:nvSpPr>
          <p:cNvPr id="3" name="Rectangle 2"/>
          <p:cNvSpPr/>
          <p:nvPr/>
        </p:nvSpPr>
        <p:spPr>
          <a:xfrm>
            <a:off x="4953000" y="1219200"/>
            <a:ext cx="3785616" cy="5386090"/>
          </a:xfrm>
          <a:prstGeom prst="rect">
            <a:avLst/>
          </a:prstGeom>
        </p:spPr>
        <p:txBody>
          <a:bodyPr wrap="square">
            <a:spAutoFit/>
          </a:bodyPr>
          <a:lstStyle/>
          <a:p>
            <a:r>
              <a:rPr lang="en-US" sz="2800" dirty="0" smtClean="0"/>
              <a:t>Source </a:t>
            </a:r>
            <a:r>
              <a:rPr lang="en-US" sz="2800" dirty="0"/>
              <a:t>vertex:</a:t>
            </a:r>
          </a:p>
          <a:p>
            <a:r>
              <a:rPr lang="en-US" sz="2800" dirty="0" smtClean="0"/>
              <a:t>2</a:t>
            </a:r>
            <a:endParaRPr lang="en-US" sz="2800" dirty="0"/>
          </a:p>
          <a:p>
            <a:r>
              <a:rPr lang="en-US" sz="3600" dirty="0" smtClean="0"/>
              <a:t>BFS Sequence:</a:t>
            </a:r>
          </a:p>
          <a:p>
            <a:r>
              <a:rPr lang="en-US" sz="3600" b="1" dirty="0">
                <a:solidFill>
                  <a:srgbClr val="FF0000"/>
                </a:solidFill>
              </a:rPr>
              <a:t>2-&gt;0-&gt;4-&gt;1-&gt;</a:t>
            </a:r>
            <a:r>
              <a:rPr lang="en-US" sz="3600" b="1" dirty="0" smtClean="0">
                <a:solidFill>
                  <a:srgbClr val="FF0000"/>
                </a:solidFill>
              </a:rPr>
              <a:t>3</a:t>
            </a:r>
            <a:endParaRPr lang="en-US" sz="3600" b="1" dirty="0">
              <a:solidFill>
                <a:srgbClr val="FF0000"/>
              </a:solidFill>
            </a:endParaRPr>
          </a:p>
          <a:p>
            <a:r>
              <a:rPr lang="en-US" sz="3600" dirty="0"/>
              <a:t>vertex Level</a:t>
            </a:r>
          </a:p>
          <a:p>
            <a:r>
              <a:rPr lang="en-US" sz="3600" dirty="0"/>
              <a:t>0       1</a:t>
            </a:r>
          </a:p>
          <a:p>
            <a:r>
              <a:rPr lang="en-US" sz="3600" dirty="0"/>
              <a:t>1       2</a:t>
            </a:r>
          </a:p>
          <a:p>
            <a:r>
              <a:rPr lang="en-US" sz="3600" dirty="0"/>
              <a:t>2       0</a:t>
            </a:r>
          </a:p>
          <a:p>
            <a:r>
              <a:rPr lang="en-US" sz="3600" dirty="0"/>
              <a:t>3       2</a:t>
            </a:r>
          </a:p>
          <a:p>
            <a:r>
              <a:rPr lang="en-US" sz="3600" dirty="0"/>
              <a:t>4       1</a:t>
            </a:r>
            <a:endParaRPr lang="en-US" sz="3600" dirty="0" smtClean="0"/>
          </a:p>
        </p:txBody>
      </p:sp>
      <p:sp>
        <p:nvSpPr>
          <p:cNvPr id="4" name="Slide Number Placeholder 3"/>
          <p:cNvSpPr>
            <a:spLocks noGrp="1"/>
          </p:cNvSpPr>
          <p:nvPr>
            <p:ph type="sldNum" sz="quarter" idx="15"/>
          </p:nvPr>
        </p:nvSpPr>
        <p:spPr/>
        <p:txBody>
          <a:bodyPr/>
          <a:lstStyle/>
          <a:p>
            <a:fld id="{46B77B13-1077-4559-BB8D-5228CB5F82E1}" type="slidenum">
              <a:rPr lang="en-US" smtClean="0"/>
              <a:pPr/>
              <a:t>12</a:t>
            </a:fld>
            <a:endParaRPr lang="en-US"/>
          </a:p>
        </p:txBody>
      </p:sp>
    </p:spTree>
    <p:extLst>
      <p:ext uri="{BB962C8B-B14F-4D97-AF65-F5344CB8AC3E}">
        <p14:creationId xmlns:p14="http://schemas.microsoft.com/office/powerpoint/2010/main" val="418641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669" y="44450"/>
            <a:ext cx="8229600" cy="857248"/>
          </a:xfrm>
        </p:spPr>
        <p:txBody>
          <a:bodyPr>
            <a:normAutofit/>
          </a:bodyPr>
          <a:lstStyle/>
          <a:p>
            <a:r>
              <a:rPr lang="en-US" dirty="0"/>
              <a:t>Breadth First Search Algorithm</a:t>
            </a: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1219200"/>
            <a:ext cx="4333565" cy="4514850"/>
          </a:xfrm>
          <a:prstGeom prst="rect">
            <a:avLst/>
          </a:prstGeom>
        </p:spPr>
      </p:pic>
      <p:sp>
        <p:nvSpPr>
          <p:cNvPr id="3" name="Rectangle 2"/>
          <p:cNvSpPr/>
          <p:nvPr/>
        </p:nvSpPr>
        <p:spPr>
          <a:xfrm>
            <a:off x="4953000" y="1219200"/>
            <a:ext cx="3785616" cy="5386090"/>
          </a:xfrm>
          <a:prstGeom prst="rect">
            <a:avLst/>
          </a:prstGeom>
        </p:spPr>
        <p:txBody>
          <a:bodyPr wrap="square">
            <a:spAutoFit/>
          </a:bodyPr>
          <a:lstStyle/>
          <a:p>
            <a:r>
              <a:rPr lang="en-US" sz="2800" dirty="0" smtClean="0"/>
              <a:t>Source </a:t>
            </a:r>
            <a:r>
              <a:rPr lang="en-US" sz="2800" dirty="0"/>
              <a:t>vertex:</a:t>
            </a:r>
          </a:p>
          <a:p>
            <a:r>
              <a:rPr lang="en-US" sz="2800" dirty="0"/>
              <a:t>3</a:t>
            </a:r>
          </a:p>
          <a:p>
            <a:r>
              <a:rPr lang="en-US" sz="3600" dirty="0" smtClean="0"/>
              <a:t>BFS Sequence:</a:t>
            </a:r>
          </a:p>
          <a:p>
            <a:r>
              <a:rPr lang="en-US" sz="3600" b="1" dirty="0">
                <a:solidFill>
                  <a:srgbClr val="FF0000"/>
                </a:solidFill>
              </a:rPr>
              <a:t>3-&gt;</a:t>
            </a:r>
          </a:p>
          <a:p>
            <a:r>
              <a:rPr lang="en-US" sz="3600" b="1" dirty="0">
                <a:solidFill>
                  <a:schemeClr val="tx1">
                    <a:lumMod val="95000"/>
                    <a:lumOff val="5000"/>
                  </a:schemeClr>
                </a:solidFill>
              </a:rPr>
              <a:t>vertex Level</a:t>
            </a:r>
          </a:p>
          <a:p>
            <a:r>
              <a:rPr lang="en-US" sz="3600" b="1" dirty="0">
                <a:solidFill>
                  <a:schemeClr val="tx1">
                    <a:lumMod val="95000"/>
                    <a:lumOff val="5000"/>
                  </a:schemeClr>
                </a:solidFill>
              </a:rPr>
              <a:t>0       -1</a:t>
            </a:r>
          </a:p>
          <a:p>
            <a:r>
              <a:rPr lang="en-US" sz="3600" b="1" dirty="0">
                <a:solidFill>
                  <a:schemeClr val="tx1">
                    <a:lumMod val="95000"/>
                    <a:lumOff val="5000"/>
                  </a:schemeClr>
                </a:solidFill>
              </a:rPr>
              <a:t>1       -1</a:t>
            </a:r>
          </a:p>
          <a:p>
            <a:r>
              <a:rPr lang="en-US" sz="3600" b="1" dirty="0">
                <a:solidFill>
                  <a:schemeClr val="tx1">
                    <a:lumMod val="95000"/>
                    <a:lumOff val="5000"/>
                  </a:schemeClr>
                </a:solidFill>
              </a:rPr>
              <a:t>2       -1</a:t>
            </a:r>
          </a:p>
          <a:p>
            <a:r>
              <a:rPr lang="en-US" sz="3600" b="1" dirty="0">
                <a:solidFill>
                  <a:schemeClr val="tx1">
                    <a:lumMod val="95000"/>
                    <a:lumOff val="5000"/>
                  </a:schemeClr>
                </a:solidFill>
              </a:rPr>
              <a:t>3       0</a:t>
            </a:r>
          </a:p>
          <a:p>
            <a:r>
              <a:rPr lang="en-US" sz="3600" b="1" dirty="0">
                <a:solidFill>
                  <a:schemeClr val="tx1">
                    <a:lumMod val="95000"/>
                    <a:lumOff val="5000"/>
                  </a:schemeClr>
                </a:solidFill>
              </a:rPr>
              <a:t>4       -1</a:t>
            </a:r>
            <a:endParaRPr lang="en-US" sz="3600" dirty="0" smtClean="0">
              <a:solidFill>
                <a:schemeClr val="tx1">
                  <a:lumMod val="95000"/>
                  <a:lumOff val="5000"/>
                </a:schemeClr>
              </a:solidFill>
            </a:endParaRPr>
          </a:p>
        </p:txBody>
      </p:sp>
      <p:sp>
        <p:nvSpPr>
          <p:cNvPr id="4" name="Slide Number Placeholder 3"/>
          <p:cNvSpPr>
            <a:spLocks noGrp="1"/>
          </p:cNvSpPr>
          <p:nvPr>
            <p:ph type="sldNum" sz="quarter" idx="15"/>
          </p:nvPr>
        </p:nvSpPr>
        <p:spPr/>
        <p:txBody>
          <a:bodyPr/>
          <a:lstStyle/>
          <a:p>
            <a:fld id="{46B77B13-1077-4559-BB8D-5228CB5F82E1}" type="slidenum">
              <a:rPr lang="en-US" smtClean="0"/>
              <a:pPr/>
              <a:t>13</a:t>
            </a:fld>
            <a:endParaRPr lang="en-US"/>
          </a:p>
        </p:txBody>
      </p:sp>
    </p:spTree>
    <p:extLst>
      <p:ext uri="{BB962C8B-B14F-4D97-AF65-F5344CB8AC3E}">
        <p14:creationId xmlns:p14="http://schemas.microsoft.com/office/powerpoint/2010/main" val="1017131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669" y="44450"/>
            <a:ext cx="8229600" cy="857248"/>
          </a:xfrm>
        </p:spPr>
        <p:txBody>
          <a:bodyPr>
            <a:normAutofit/>
          </a:bodyPr>
          <a:lstStyle/>
          <a:p>
            <a:r>
              <a:rPr lang="en-US" dirty="0"/>
              <a:t>Breadth First Search Algorithm</a:t>
            </a: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1219200"/>
            <a:ext cx="4333565" cy="4514850"/>
          </a:xfrm>
          <a:prstGeom prst="rect">
            <a:avLst/>
          </a:prstGeom>
        </p:spPr>
      </p:pic>
      <p:sp>
        <p:nvSpPr>
          <p:cNvPr id="3" name="Rectangle 2"/>
          <p:cNvSpPr/>
          <p:nvPr/>
        </p:nvSpPr>
        <p:spPr>
          <a:xfrm>
            <a:off x="4953000" y="1219200"/>
            <a:ext cx="3785616" cy="4524315"/>
          </a:xfrm>
          <a:prstGeom prst="rect">
            <a:avLst/>
          </a:prstGeom>
        </p:spPr>
        <p:txBody>
          <a:bodyPr wrap="square">
            <a:spAutoFit/>
          </a:bodyPr>
          <a:lstStyle/>
          <a:p>
            <a:r>
              <a:rPr lang="en-US" sz="3600" dirty="0" smtClean="0"/>
              <a:t>Adjacent Matrix:</a:t>
            </a:r>
          </a:p>
          <a:p>
            <a:endParaRPr lang="en-US" sz="3600" dirty="0" smtClean="0"/>
          </a:p>
          <a:p>
            <a:r>
              <a:rPr lang="en-US" sz="3600" dirty="0" smtClean="0"/>
              <a:t>0 </a:t>
            </a:r>
            <a:r>
              <a:rPr lang="en-US" sz="3600" dirty="0"/>
              <a:t>1 1 1 0</a:t>
            </a:r>
          </a:p>
          <a:p>
            <a:r>
              <a:rPr lang="en-US" sz="3600" dirty="0"/>
              <a:t>1 0 1 0 0</a:t>
            </a:r>
          </a:p>
          <a:p>
            <a:r>
              <a:rPr lang="en-US" sz="3600" dirty="0"/>
              <a:t>1 1 0 0 1</a:t>
            </a:r>
          </a:p>
          <a:p>
            <a:r>
              <a:rPr lang="en-US" sz="3600" dirty="0"/>
              <a:t>1 0 0 0 0</a:t>
            </a:r>
          </a:p>
          <a:p>
            <a:r>
              <a:rPr lang="en-US" sz="3600" dirty="0"/>
              <a:t>0 0 1 0 0</a:t>
            </a:r>
            <a:endParaRPr lang="en-US" sz="3600" dirty="0" smtClean="0"/>
          </a:p>
          <a:p>
            <a:endParaRPr lang="en-US" sz="3600" dirty="0" smtClean="0"/>
          </a:p>
        </p:txBody>
      </p:sp>
      <p:sp>
        <p:nvSpPr>
          <p:cNvPr id="4" name="Slide Number Placeholder 3"/>
          <p:cNvSpPr>
            <a:spLocks noGrp="1"/>
          </p:cNvSpPr>
          <p:nvPr>
            <p:ph type="sldNum" sz="quarter" idx="15"/>
          </p:nvPr>
        </p:nvSpPr>
        <p:spPr/>
        <p:txBody>
          <a:bodyPr/>
          <a:lstStyle/>
          <a:p>
            <a:fld id="{46B77B13-1077-4559-BB8D-5228CB5F82E1}" type="slidenum">
              <a:rPr lang="en-US" smtClean="0"/>
              <a:pPr/>
              <a:t>14</a:t>
            </a:fld>
            <a:endParaRPr lang="en-US"/>
          </a:p>
        </p:txBody>
      </p:sp>
      <p:pic>
        <p:nvPicPr>
          <p:cNvPr id="6" name="Picture 5"/>
          <p:cNvPicPr>
            <a:picLocks noChangeAspect="1"/>
          </p:cNvPicPr>
          <p:nvPr/>
        </p:nvPicPr>
        <p:blipFill>
          <a:blip r:embed="rId3"/>
          <a:stretch>
            <a:fillRect/>
          </a:stretch>
        </p:blipFill>
        <p:spPr>
          <a:xfrm>
            <a:off x="304799" y="1219200"/>
            <a:ext cx="4286794" cy="4514850"/>
          </a:xfrm>
          <a:prstGeom prst="rect">
            <a:avLst/>
          </a:prstGeom>
        </p:spPr>
      </p:pic>
    </p:spTree>
    <p:extLst>
      <p:ext uri="{BB962C8B-B14F-4D97-AF65-F5344CB8AC3E}">
        <p14:creationId xmlns:p14="http://schemas.microsoft.com/office/powerpoint/2010/main" val="684929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669" y="44450"/>
            <a:ext cx="8229600" cy="857248"/>
          </a:xfrm>
        </p:spPr>
        <p:txBody>
          <a:bodyPr>
            <a:normAutofit/>
          </a:bodyPr>
          <a:lstStyle/>
          <a:p>
            <a:r>
              <a:rPr lang="en-US" dirty="0"/>
              <a:t>Breadth First Search Algorithm</a:t>
            </a: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1219200"/>
            <a:ext cx="4333565" cy="4514850"/>
          </a:xfrm>
          <a:prstGeom prst="rect">
            <a:avLst/>
          </a:prstGeom>
        </p:spPr>
      </p:pic>
      <p:sp>
        <p:nvSpPr>
          <p:cNvPr id="3" name="Rectangle 2"/>
          <p:cNvSpPr/>
          <p:nvPr/>
        </p:nvSpPr>
        <p:spPr>
          <a:xfrm>
            <a:off x="4953000" y="1219200"/>
            <a:ext cx="3785616" cy="5816977"/>
          </a:xfrm>
          <a:prstGeom prst="rect">
            <a:avLst/>
          </a:prstGeom>
        </p:spPr>
        <p:txBody>
          <a:bodyPr wrap="square">
            <a:spAutoFit/>
          </a:bodyPr>
          <a:lstStyle/>
          <a:p>
            <a:r>
              <a:rPr lang="en-US" sz="3200" dirty="0" smtClean="0"/>
              <a:t>Adjacent Matrix:</a:t>
            </a:r>
          </a:p>
          <a:p>
            <a:endParaRPr lang="en-US" sz="3200" dirty="0" smtClean="0"/>
          </a:p>
          <a:p>
            <a:r>
              <a:rPr lang="en-US" sz="3200" dirty="0" smtClean="0"/>
              <a:t>0 </a:t>
            </a:r>
            <a:r>
              <a:rPr lang="en-US" sz="3200" dirty="0"/>
              <a:t>1 1 1 0</a:t>
            </a:r>
          </a:p>
          <a:p>
            <a:r>
              <a:rPr lang="en-US" sz="3200" dirty="0"/>
              <a:t>1 0 1 0 0</a:t>
            </a:r>
          </a:p>
          <a:p>
            <a:r>
              <a:rPr lang="en-US" sz="3200" dirty="0"/>
              <a:t>1 1 0 0 1</a:t>
            </a:r>
          </a:p>
          <a:p>
            <a:r>
              <a:rPr lang="en-US" sz="3200" dirty="0"/>
              <a:t>1 0 0 0 0</a:t>
            </a:r>
          </a:p>
          <a:p>
            <a:r>
              <a:rPr lang="en-US" sz="3200" dirty="0"/>
              <a:t>0 0 1 0 </a:t>
            </a:r>
            <a:r>
              <a:rPr lang="en-US" sz="3200" dirty="0" smtClean="0"/>
              <a:t>0</a:t>
            </a:r>
          </a:p>
          <a:p>
            <a:r>
              <a:rPr lang="en-US" sz="2400" dirty="0"/>
              <a:t>Source vertex:</a:t>
            </a:r>
          </a:p>
          <a:p>
            <a:r>
              <a:rPr lang="en-US" sz="2400" dirty="0"/>
              <a:t>0</a:t>
            </a:r>
          </a:p>
          <a:p>
            <a:r>
              <a:rPr lang="en-US" sz="3200" dirty="0"/>
              <a:t>BFS Sequence:</a:t>
            </a:r>
          </a:p>
          <a:p>
            <a:r>
              <a:rPr lang="en-US" sz="3200" dirty="0"/>
              <a:t>0-&gt;1-&gt;2-&gt;3-&gt;</a:t>
            </a:r>
            <a:r>
              <a:rPr lang="en-US" sz="3200" dirty="0" smtClean="0"/>
              <a:t>4</a:t>
            </a:r>
          </a:p>
          <a:p>
            <a:endParaRPr lang="en-US" sz="3600" dirty="0" smtClean="0"/>
          </a:p>
        </p:txBody>
      </p:sp>
      <p:sp>
        <p:nvSpPr>
          <p:cNvPr id="4" name="Slide Number Placeholder 3"/>
          <p:cNvSpPr>
            <a:spLocks noGrp="1"/>
          </p:cNvSpPr>
          <p:nvPr>
            <p:ph type="sldNum" sz="quarter" idx="15"/>
          </p:nvPr>
        </p:nvSpPr>
        <p:spPr/>
        <p:txBody>
          <a:bodyPr/>
          <a:lstStyle/>
          <a:p>
            <a:fld id="{46B77B13-1077-4559-BB8D-5228CB5F82E1}" type="slidenum">
              <a:rPr lang="en-US" smtClean="0"/>
              <a:pPr/>
              <a:t>15</a:t>
            </a:fld>
            <a:endParaRPr lang="en-US"/>
          </a:p>
        </p:txBody>
      </p:sp>
      <p:pic>
        <p:nvPicPr>
          <p:cNvPr id="6" name="Picture 5"/>
          <p:cNvPicPr>
            <a:picLocks noChangeAspect="1"/>
          </p:cNvPicPr>
          <p:nvPr/>
        </p:nvPicPr>
        <p:blipFill>
          <a:blip r:embed="rId3"/>
          <a:stretch>
            <a:fillRect/>
          </a:stretch>
        </p:blipFill>
        <p:spPr>
          <a:xfrm>
            <a:off x="304799" y="1219200"/>
            <a:ext cx="4286794" cy="4514850"/>
          </a:xfrm>
          <a:prstGeom prst="rect">
            <a:avLst/>
          </a:prstGeom>
        </p:spPr>
      </p:pic>
    </p:spTree>
    <p:extLst>
      <p:ext uri="{BB962C8B-B14F-4D97-AF65-F5344CB8AC3E}">
        <p14:creationId xmlns:p14="http://schemas.microsoft.com/office/powerpoint/2010/main" val="3702565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669" y="44450"/>
            <a:ext cx="8229600" cy="857248"/>
          </a:xfrm>
        </p:spPr>
        <p:txBody>
          <a:bodyPr>
            <a:normAutofit/>
          </a:bodyPr>
          <a:lstStyle/>
          <a:p>
            <a:r>
              <a:rPr lang="en-US" dirty="0"/>
              <a:t>Breadth First Search Algorithm</a:t>
            </a:r>
          </a:p>
        </p:txBody>
      </p:sp>
      <p:sp>
        <p:nvSpPr>
          <p:cNvPr id="4" name="Slide Number Placeholder 3"/>
          <p:cNvSpPr>
            <a:spLocks noGrp="1"/>
          </p:cNvSpPr>
          <p:nvPr>
            <p:ph type="sldNum" sz="quarter" idx="15"/>
          </p:nvPr>
        </p:nvSpPr>
        <p:spPr/>
        <p:txBody>
          <a:bodyPr/>
          <a:lstStyle/>
          <a:p>
            <a:fld id="{46B77B13-1077-4559-BB8D-5228CB5F82E1}" type="slidenum">
              <a:rPr lang="en-US" smtClean="0"/>
              <a:pPr/>
              <a:t>16</a:t>
            </a:fld>
            <a:endParaRPr lang="en-US"/>
          </a:p>
        </p:txBody>
      </p:sp>
      <p:sp>
        <p:nvSpPr>
          <p:cNvPr id="5" name="Rectangle 4"/>
          <p:cNvSpPr/>
          <p:nvPr/>
        </p:nvSpPr>
        <p:spPr>
          <a:xfrm>
            <a:off x="419669" y="1378882"/>
            <a:ext cx="8312020" cy="1938992"/>
          </a:xfrm>
          <a:prstGeom prst="rect">
            <a:avLst/>
          </a:prstGeom>
        </p:spPr>
        <p:txBody>
          <a:bodyPr wrap="square">
            <a:spAutoFit/>
          </a:bodyPr>
          <a:lstStyle/>
          <a:p>
            <a:pPr fontAlgn="base"/>
            <a:r>
              <a:rPr lang="en-US" sz="2400" dirty="0">
                <a:solidFill>
                  <a:srgbClr val="333333"/>
                </a:solidFill>
                <a:latin typeface="Helvetica" panose="020B0604020202020204" pitchFamily="34" charset="0"/>
              </a:rPr>
              <a:t>For a directed graph, the sum of the sizes of the adjacency lists of all the nodes is E. </a:t>
            </a:r>
            <a:endParaRPr lang="en-US" sz="2400" dirty="0" smtClean="0">
              <a:solidFill>
                <a:srgbClr val="333333"/>
              </a:solidFill>
              <a:latin typeface="Helvetica" panose="020B0604020202020204" pitchFamily="34" charset="0"/>
            </a:endParaRPr>
          </a:p>
          <a:p>
            <a:pPr fontAlgn="base"/>
            <a:endParaRPr lang="en-US" sz="2400" dirty="0">
              <a:solidFill>
                <a:srgbClr val="333333"/>
              </a:solidFill>
              <a:latin typeface="Helvetica" panose="020B0604020202020204" pitchFamily="34" charset="0"/>
            </a:endParaRPr>
          </a:p>
          <a:p>
            <a:pPr fontAlgn="base"/>
            <a:r>
              <a:rPr lang="en-US" sz="2400" dirty="0" smtClean="0">
                <a:solidFill>
                  <a:srgbClr val="333333"/>
                </a:solidFill>
                <a:latin typeface="Helvetica" panose="020B0604020202020204" pitchFamily="34" charset="0"/>
              </a:rPr>
              <a:t>So</a:t>
            </a:r>
            <a:r>
              <a:rPr lang="en-US" sz="2400" dirty="0">
                <a:solidFill>
                  <a:srgbClr val="333333"/>
                </a:solidFill>
                <a:latin typeface="Helvetica" panose="020B0604020202020204" pitchFamily="34" charset="0"/>
              </a:rPr>
              <a:t>, the time complexity in this case is </a:t>
            </a:r>
            <a:endParaRPr lang="en-US" sz="2400" dirty="0" smtClean="0">
              <a:solidFill>
                <a:srgbClr val="333333"/>
              </a:solidFill>
              <a:latin typeface="Helvetica" panose="020B0604020202020204" pitchFamily="34" charset="0"/>
            </a:endParaRPr>
          </a:p>
          <a:p>
            <a:pPr fontAlgn="base"/>
            <a:r>
              <a:rPr lang="en-US" sz="2400" b="1" dirty="0" smtClean="0">
                <a:solidFill>
                  <a:srgbClr val="333333"/>
                </a:solidFill>
                <a:latin typeface="Helvetica" panose="020B0604020202020204" pitchFamily="34" charset="0"/>
              </a:rPr>
              <a:t>O(V</a:t>
            </a:r>
            <a:r>
              <a:rPr lang="en-US" sz="2400" b="1" dirty="0">
                <a:solidFill>
                  <a:srgbClr val="333333"/>
                </a:solidFill>
                <a:latin typeface="Helvetica" panose="020B0604020202020204" pitchFamily="34" charset="0"/>
              </a:rPr>
              <a:t>) + O(E) = O(V + E)</a:t>
            </a:r>
            <a:r>
              <a:rPr lang="en-US" sz="2400" dirty="0">
                <a:solidFill>
                  <a:srgbClr val="333333"/>
                </a:solidFill>
                <a:latin typeface="Helvetica" panose="020B0604020202020204" pitchFamily="34" charset="0"/>
              </a:rPr>
              <a:t>.</a:t>
            </a:r>
            <a:endParaRPr lang="en-US" sz="2400" b="0" i="0" dirty="0">
              <a:solidFill>
                <a:srgbClr val="333333"/>
              </a:solidFill>
              <a:effectLst/>
              <a:latin typeface="Helvetica" panose="020B0604020202020204" pitchFamily="34" charset="0"/>
            </a:endParaRPr>
          </a:p>
        </p:txBody>
      </p:sp>
    </p:spTree>
    <p:extLst>
      <p:ext uri="{BB962C8B-B14F-4D97-AF65-F5344CB8AC3E}">
        <p14:creationId xmlns:p14="http://schemas.microsoft.com/office/powerpoint/2010/main" val="3603663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08420" y="981455"/>
            <a:ext cx="8157972" cy="1688592"/>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52388" y="2638806"/>
            <a:ext cx="8686800" cy="77724"/>
          </a:xfrm>
          <a:custGeom>
            <a:avLst/>
            <a:gdLst/>
            <a:ahLst/>
            <a:cxnLst/>
            <a:rect l="l" t="t" r="r" b="b"/>
            <a:pathLst>
              <a:path w="8686800" h="77724">
                <a:moveTo>
                  <a:pt x="0" y="38862"/>
                </a:moveTo>
                <a:lnTo>
                  <a:pt x="369" y="44192"/>
                </a:lnTo>
                <a:lnTo>
                  <a:pt x="4768" y="57383"/>
                </a:lnTo>
                <a:lnTo>
                  <a:pt x="13398" y="68026"/>
                </a:lnTo>
                <a:lnTo>
                  <a:pt x="25327" y="75135"/>
                </a:lnTo>
                <a:lnTo>
                  <a:pt x="39624" y="77724"/>
                </a:lnTo>
                <a:lnTo>
                  <a:pt x="8647938" y="77724"/>
                </a:lnTo>
                <a:lnTo>
                  <a:pt x="8684255" y="52873"/>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6" name="object 6"/>
          <p:cNvSpPr/>
          <p:nvPr/>
        </p:nvSpPr>
        <p:spPr>
          <a:xfrm>
            <a:off x="52388" y="914400"/>
            <a:ext cx="8686800" cy="77724"/>
          </a:xfrm>
          <a:custGeom>
            <a:avLst/>
            <a:gdLst/>
            <a:ahLst/>
            <a:cxnLst/>
            <a:rect l="l" t="t" r="r" b="b"/>
            <a:pathLst>
              <a:path w="8686800" h="77724">
                <a:moveTo>
                  <a:pt x="0" y="38862"/>
                </a:moveTo>
                <a:lnTo>
                  <a:pt x="369" y="44355"/>
                </a:lnTo>
                <a:lnTo>
                  <a:pt x="4768" y="57721"/>
                </a:lnTo>
                <a:lnTo>
                  <a:pt x="13398" y="68286"/>
                </a:lnTo>
                <a:lnTo>
                  <a:pt x="25327" y="75227"/>
                </a:lnTo>
                <a:lnTo>
                  <a:pt x="39624" y="77724"/>
                </a:lnTo>
                <a:lnTo>
                  <a:pt x="8647938" y="77724"/>
                </a:lnTo>
                <a:lnTo>
                  <a:pt x="8684255" y="53185"/>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7" name="object 7"/>
          <p:cNvSpPr/>
          <p:nvPr/>
        </p:nvSpPr>
        <p:spPr>
          <a:xfrm>
            <a:off x="8447342" y="678180"/>
            <a:ext cx="77724" cy="2234946"/>
          </a:xfrm>
          <a:custGeom>
            <a:avLst/>
            <a:gdLst/>
            <a:ahLst/>
            <a:cxnLst/>
            <a:rect l="l" t="t" r="r" b="b"/>
            <a:pathLst>
              <a:path w="77724" h="2234945">
                <a:moveTo>
                  <a:pt x="0" y="38862"/>
                </a:moveTo>
                <a:lnTo>
                  <a:pt x="0" y="2196084"/>
                </a:lnTo>
                <a:lnTo>
                  <a:pt x="24850" y="2232307"/>
                </a:lnTo>
                <a:lnTo>
                  <a:pt x="38862" y="2234946"/>
                </a:lnTo>
                <a:lnTo>
                  <a:pt x="43634" y="2234650"/>
                </a:lnTo>
                <a:lnTo>
                  <a:pt x="57025" y="2230394"/>
                </a:lnTo>
                <a:lnTo>
                  <a:pt x="67847" y="2221870"/>
                </a:lnTo>
                <a:lnTo>
                  <a:pt x="75085" y="2210095"/>
                </a:lnTo>
                <a:lnTo>
                  <a:pt x="77724" y="2196084"/>
                </a:lnTo>
                <a:lnTo>
                  <a:pt x="77724" y="38862"/>
                </a:lnTo>
                <a:lnTo>
                  <a:pt x="52873"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8" name="object 8"/>
          <p:cNvSpPr/>
          <p:nvPr/>
        </p:nvSpPr>
        <p:spPr>
          <a:xfrm>
            <a:off x="258889" y="684275"/>
            <a:ext cx="77724" cy="2235708"/>
          </a:xfrm>
          <a:custGeom>
            <a:avLst/>
            <a:gdLst/>
            <a:ahLst/>
            <a:cxnLst/>
            <a:rect l="l" t="t" r="r" b="b"/>
            <a:pathLst>
              <a:path w="77724" h="2235708">
                <a:moveTo>
                  <a:pt x="0" y="38862"/>
                </a:moveTo>
                <a:lnTo>
                  <a:pt x="0" y="2196846"/>
                </a:lnTo>
                <a:lnTo>
                  <a:pt x="24850" y="2233069"/>
                </a:lnTo>
                <a:lnTo>
                  <a:pt x="38862" y="2235708"/>
                </a:lnTo>
                <a:lnTo>
                  <a:pt x="43782" y="2235412"/>
                </a:lnTo>
                <a:lnTo>
                  <a:pt x="57362" y="2231156"/>
                </a:lnTo>
                <a:lnTo>
                  <a:pt x="68110" y="2222632"/>
                </a:lnTo>
                <a:lnTo>
                  <a:pt x="75179" y="2210857"/>
                </a:lnTo>
                <a:lnTo>
                  <a:pt x="77724" y="2196846"/>
                </a:lnTo>
                <a:lnTo>
                  <a:pt x="77724" y="38862"/>
                </a:lnTo>
                <a:lnTo>
                  <a:pt x="53185"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9" name="object 9"/>
          <p:cNvSpPr/>
          <p:nvPr/>
        </p:nvSpPr>
        <p:spPr>
          <a:xfrm>
            <a:off x="2895600" y="6477000"/>
            <a:ext cx="3481578" cy="77724"/>
          </a:xfrm>
          <a:custGeom>
            <a:avLst/>
            <a:gdLst/>
            <a:ahLst/>
            <a:cxnLst/>
            <a:rect l="l" t="t" r="r" b="b"/>
            <a:pathLst>
              <a:path w="3481578" h="77724">
                <a:moveTo>
                  <a:pt x="0" y="38862"/>
                </a:moveTo>
                <a:lnTo>
                  <a:pt x="295" y="43634"/>
                </a:lnTo>
                <a:lnTo>
                  <a:pt x="4551" y="57025"/>
                </a:lnTo>
                <a:lnTo>
                  <a:pt x="13075" y="67847"/>
                </a:lnTo>
                <a:lnTo>
                  <a:pt x="24850" y="75085"/>
                </a:lnTo>
                <a:lnTo>
                  <a:pt x="38862" y="77724"/>
                </a:lnTo>
                <a:lnTo>
                  <a:pt x="3442716" y="77723"/>
                </a:lnTo>
                <a:lnTo>
                  <a:pt x="3478939" y="52873"/>
                </a:lnTo>
                <a:lnTo>
                  <a:pt x="3481578" y="38861"/>
                </a:lnTo>
                <a:lnTo>
                  <a:pt x="3481282" y="34089"/>
                </a:lnTo>
                <a:lnTo>
                  <a:pt x="3477026" y="20698"/>
                </a:lnTo>
                <a:lnTo>
                  <a:pt x="3468502" y="9876"/>
                </a:lnTo>
                <a:lnTo>
                  <a:pt x="3456727" y="2638"/>
                </a:lnTo>
                <a:lnTo>
                  <a:pt x="3442716" y="0"/>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10" name="object 10"/>
          <p:cNvSpPr/>
          <p:nvPr/>
        </p:nvSpPr>
        <p:spPr>
          <a:xfrm>
            <a:off x="4160521" y="6427470"/>
            <a:ext cx="949451" cy="176784"/>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509588" y="1349243"/>
            <a:ext cx="7772400" cy="977903"/>
          </a:xfrm>
          <a:prstGeom prst="rect">
            <a:avLst/>
          </a:prstGeom>
          <a:blipFill>
            <a:blip r:embed="rId4" cstate="print"/>
            <a:stretch>
              <a:fillRect/>
            </a:stretch>
          </a:blipFill>
        </p:spPr>
        <p:txBody>
          <a:bodyPr wrap="square" lIns="0" tIns="0" rIns="0" bIns="0" rtlCol="0">
            <a:noAutofit/>
          </a:bodyPr>
          <a:lstStyle/>
          <a:p>
            <a:endParaRPr/>
          </a:p>
        </p:txBody>
      </p:sp>
      <p:sp>
        <p:nvSpPr>
          <p:cNvPr id="2" name="object 2"/>
          <p:cNvSpPr txBox="1"/>
          <p:nvPr/>
        </p:nvSpPr>
        <p:spPr>
          <a:xfrm>
            <a:off x="577750" y="1541316"/>
            <a:ext cx="7669530" cy="583946"/>
          </a:xfrm>
          <a:prstGeom prst="rect">
            <a:avLst/>
          </a:prstGeom>
        </p:spPr>
        <p:txBody>
          <a:bodyPr wrap="square" lIns="0" tIns="0" rIns="0" bIns="0" rtlCol="0">
            <a:noAutofit/>
          </a:bodyPr>
          <a:lstStyle/>
          <a:p>
            <a:pPr marL="12700" algn="ctr">
              <a:lnSpc>
                <a:spcPts val="4590"/>
              </a:lnSpc>
              <a:spcBef>
                <a:spcPts val="229"/>
              </a:spcBef>
            </a:pPr>
            <a:r>
              <a:rPr lang="en-US" sz="4000" dirty="0">
                <a:solidFill>
                  <a:srgbClr val="FFFEE9"/>
                </a:solidFill>
                <a:latin typeface="Times New Roman"/>
                <a:cs typeface="Times New Roman"/>
              </a:rPr>
              <a:t>Depth First Search (DFS)</a:t>
            </a:r>
          </a:p>
        </p:txBody>
      </p:sp>
      <p:sp>
        <p:nvSpPr>
          <p:cNvPr id="3" name="Slide Number Placeholder 2"/>
          <p:cNvSpPr>
            <a:spLocks noGrp="1"/>
          </p:cNvSpPr>
          <p:nvPr>
            <p:ph type="sldNum" sz="quarter" idx="12"/>
          </p:nvPr>
        </p:nvSpPr>
        <p:spPr/>
        <p:txBody>
          <a:bodyPr/>
          <a:lstStyle/>
          <a:p>
            <a:fld id="{46B77B13-1077-4559-BB8D-5228CB5F82E1}" type="slidenum">
              <a:rPr lang="en-US" smtClean="0"/>
              <a:pPr/>
              <a:t>17</a:t>
            </a:fld>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2600" y="3097288"/>
            <a:ext cx="6096000" cy="3171825"/>
          </a:xfrm>
          <a:prstGeom prst="rect">
            <a:avLst/>
          </a:prstGeom>
        </p:spPr>
      </p:pic>
    </p:spTree>
    <p:extLst>
      <p:ext uri="{BB962C8B-B14F-4D97-AF65-F5344CB8AC3E}">
        <p14:creationId xmlns:p14="http://schemas.microsoft.com/office/powerpoint/2010/main" val="40506960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669" y="44450"/>
            <a:ext cx="8229600" cy="857248"/>
          </a:xfrm>
        </p:spPr>
        <p:txBody>
          <a:bodyPr>
            <a:normAutofit/>
          </a:bodyPr>
          <a:lstStyle/>
          <a:p>
            <a:r>
              <a:rPr lang="en-US" dirty="0"/>
              <a:t>Depth First Search (DFS)</a:t>
            </a: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1219200"/>
            <a:ext cx="4333565" cy="4514850"/>
          </a:xfrm>
          <a:prstGeom prst="rect">
            <a:avLst/>
          </a:prstGeom>
        </p:spPr>
      </p:pic>
      <p:sp>
        <p:nvSpPr>
          <p:cNvPr id="3" name="Rectangle 2"/>
          <p:cNvSpPr/>
          <p:nvPr/>
        </p:nvSpPr>
        <p:spPr>
          <a:xfrm>
            <a:off x="4953000" y="1219200"/>
            <a:ext cx="3785616" cy="5262979"/>
          </a:xfrm>
          <a:prstGeom prst="rect">
            <a:avLst/>
          </a:prstGeom>
        </p:spPr>
        <p:txBody>
          <a:bodyPr wrap="square">
            <a:spAutoFit/>
          </a:bodyPr>
          <a:lstStyle/>
          <a:p>
            <a:r>
              <a:rPr lang="en-US" sz="3200" dirty="0" smtClean="0"/>
              <a:t>Adjacent Matrix:</a:t>
            </a:r>
          </a:p>
          <a:p>
            <a:endParaRPr lang="en-US" sz="3200" dirty="0" smtClean="0"/>
          </a:p>
          <a:p>
            <a:r>
              <a:rPr lang="en-US" sz="3200" dirty="0"/>
              <a:t>0 1 0 1 0</a:t>
            </a:r>
          </a:p>
          <a:p>
            <a:r>
              <a:rPr lang="en-US" sz="3200" dirty="0"/>
              <a:t>0 0 1 0 0</a:t>
            </a:r>
          </a:p>
          <a:p>
            <a:r>
              <a:rPr lang="en-US" sz="3200" dirty="0"/>
              <a:t>1 0 0 0 1</a:t>
            </a:r>
          </a:p>
          <a:p>
            <a:r>
              <a:rPr lang="en-US" sz="3200" dirty="0"/>
              <a:t>0 0 0 0 0</a:t>
            </a:r>
          </a:p>
          <a:p>
            <a:r>
              <a:rPr lang="en-US" sz="3200" dirty="0"/>
              <a:t>0 0 0 0 0</a:t>
            </a:r>
          </a:p>
          <a:p>
            <a:r>
              <a:rPr lang="en-US" sz="2400" dirty="0" smtClean="0"/>
              <a:t>Source </a:t>
            </a:r>
            <a:r>
              <a:rPr lang="en-US" sz="2400" dirty="0"/>
              <a:t>vertex:</a:t>
            </a:r>
          </a:p>
          <a:p>
            <a:r>
              <a:rPr lang="en-US" sz="2400" dirty="0"/>
              <a:t>0</a:t>
            </a:r>
          </a:p>
          <a:p>
            <a:r>
              <a:rPr lang="en-US" sz="3200" dirty="0" smtClean="0"/>
              <a:t>DFS </a:t>
            </a:r>
            <a:r>
              <a:rPr lang="en-US" sz="3200" dirty="0"/>
              <a:t>Sequence:</a:t>
            </a:r>
          </a:p>
          <a:p>
            <a:r>
              <a:rPr lang="en-US" sz="3200" dirty="0">
                <a:solidFill>
                  <a:srgbClr val="FF0000"/>
                </a:solidFill>
              </a:rPr>
              <a:t>0-&gt; 1-&gt; 2-&gt; 4-&gt; 3</a:t>
            </a:r>
            <a:endParaRPr lang="en-US" sz="3600" dirty="0" smtClean="0">
              <a:solidFill>
                <a:srgbClr val="FF0000"/>
              </a:solidFill>
            </a:endParaRPr>
          </a:p>
        </p:txBody>
      </p:sp>
      <p:sp>
        <p:nvSpPr>
          <p:cNvPr id="4" name="Slide Number Placeholder 3"/>
          <p:cNvSpPr>
            <a:spLocks noGrp="1"/>
          </p:cNvSpPr>
          <p:nvPr>
            <p:ph type="sldNum" sz="quarter" idx="15"/>
          </p:nvPr>
        </p:nvSpPr>
        <p:spPr/>
        <p:txBody>
          <a:bodyPr/>
          <a:lstStyle/>
          <a:p>
            <a:fld id="{46B77B13-1077-4559-BB8D-5228CB5F82E1}" type="slidenum">
              <a:rPr lang="en-US" smtClean="0"/>
              <a:pPr/>
              <a:t>18</a:t>
            </a:fld>
            <a:endParaRPr lang="en-US" dirty="0"/>
          </a:p>
        </p:txBody>
      </p:sp>
    </p:spTree>
    <p:extLst>
      <p:ext uri="{BB962C8B-B14F-4D97-AF65-F5344CB8AC3E}">
        <p14:creationId xmlns:p14="http://schemas.microsoft.com/office/powerpoint/2010/main" val="3132423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Depth First Search (DFS)</a:t>
            </a:r>
          </a:p>
        </p:txBody>
      </p:sp>
      <p:sp>
        <p:nvSpPr>
          <p:cNvPr id="3" name="Content Placeholder 2"/>
          <p:cNvSpPr>
            <a:spLocks noGrp="1"/>
          </p:cNvSpPr>
          <p:nvPr>
            <p:ph idx="1"/>
          </p:nvPr>
        </p:nvSpPr>
        <p:spPr>
          <a:xfrm>
            <a:off x="457200" y="1600200"/>
            <a:ext cx="8281416" cy="4873752"/>
          </a:xfrm>
        </p:spPr>
        <p:txBody>
          <a:bodyPr>
            <a:normAutofit/>
          </a:bodyPr>
          <a:lstStyle/>
          <a:p>
            <a:pPr marL="0" indent="0">
              <a:buNone/>
            </a:pPr>
            <a:r>
              <a:rPr lang="en-US" sz="2000" b="1" dirty="0"/>
              <a:t>Algorithmic Steps   </a:t>
            </a:r>
          </a:p>
          <a:p>
            <a:pPr marL="0" indent="0">
              <a:buNone/>
            </a:pPr>
            <a:r>
              <a:rPr lang="en-US" sz="2000" b="1" dirty="0" smtClean="0"/>
              <a:t>Step 1</a:t>
            </a:r>
            <a:r>
              <a:rPr lang="en-US" sz="2000" dirty="0" smtClean="0"/>
              <a:t>: Push the root node in the Stack.  </a:t>
            </a:r>
          </a:p>
          <a:p>
            <a:pPr marL="0" indent="0">
              <a:buNone/>
            </a:pPr>
            <a:r>
              <a:rPr lang="en-US" sz="2000" b="1" dirty="0" smtClean="0"/>
              <a:t>Step 2</a:t>
            </a:r>
            <a:r>
              <a:rPr lang="en-US" sz="2000" dirty="0" smtClean="0"/>
              <a:t>: Loop until stack is empty. </a:t>
            </a:r>
          </a:p>
          <a:p>
            <a:pPr marL="0" indent="0">
              <a:buNone/>
            </a:pPr>
            <a:r>
              <a:rPr lang="en-US" sz="2000" b="1" dirty="0" smtClean="0"/>
              <a:t>Step 3</a:t>
            </a:r>
            <a:r>
              <a:rPr lang="en-US" sz="2000" dirty="0" smtClean="0"/>
              <a:t>: Peek the node of the stack.  </a:t>
            </a:r>
          </a:p>
          <a:p>
            <a:pPr marL="0" indent="0">
              <a:buNone/>
            </a:pPr>
            <a:r>
              <a:rPr lang="en-US" sz="2000" b="1" dirty="0" smtClean="0"/>
              <a:t>Step 4</a:t>
            </a:r>
            <a:r>
              <a:rPr lang="en-US" sz="2000" dirty="0" smtClean="0"/>
              <a:t>: If the node has unvisited child nodes, get the unvisited child node, mark it as traversed and push it on stack.   </a:t>
            </a:r>
          </a:p>
          <a:p>
            <a:pPr marL="0" indent="0">
              <a:buNone/>
            </a:pPr>
            <a:r>
              <a:rPr lang="en-US" sz="2000" b="1" dirty="0" smtClean="0"/>
              <a:t>Step 5</a:t>
            </a:r>
            <a:r>
              <a:rPr lang="en-US" sz="2000" dirty="0" smtClean="0"/>
              <a:t>: If the node does not have any unvisited child nodes, pop the node from the stack. </a:t>
            </a:r>
          </a:p>
          <a:p>
            <a:pPr marL="1371600" lvl="3" indent="0">
              <a:buNone/>
            </a:pPr>
            <a:endParaRPr lang="en-US" sz="2400" dirty="0"/>
          </a:p>
        </p:txBody>
      </p:sp>
      <p:sp>
        <p:nvSpPr>
          <p:cNvPr id="5" name="Slide Number Placeholder 4"/>
          <p:cNvSpPr>
            <a:spLocks noGrp="1"/>
          </p:cNvSpPr>
          <p:nvPr>
            <p:ph type="sldNum" sz="quarter" idx="15"/>
          </p:nvPr>
        </p:nvSpPr>
        <p:spPr/>
        <p:txBody>
          <a:bodyPr/>
          <a:lstStyle/>
          <a:p>
            <a:fld id="{46B77B13-1077-4559-BB8D-5228CB5F82E1}" type="slidenum">
              <a:rPr lang="en-US" smtClean="0"/>
              <a:pPr/>
              <a:t>19</a:t>
            </a:fld>
            <a:endParaRPr lang="en-US"/>
          </a:p>
        </p:txBody>
      </p:sp>
    </p:spTree>
    <p:extLst>
      <p:ext uri="{BB962C8B-B14F-4D97-AF65-F5344CB8AC3E}">
        <p14:creationId xmlns:p14="http://schemas.microsoft.com/office/powerpoint/2010/main" val="20028095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81000" y="193674"/>
            <a:ext cx="7620000" cy="1558925"/>
          </a:xfrm>
        </p:spPr>
        <p:txBody>
          <a:bodyPr>
            <a:normAutofit/>
          </a:bodyPr>
          <a:lstStyle/>
          <a:p>
            <a:pPr algn="ctr"/>
            <a:r>
              <a:rPr lang="en-US" altLang="en-US" sz="5300" dirty="0" smtClean="0">
                <a:solidFill>
                  <a:srgbClr val="C00000"/>
                </a:solidFill>
              </a:rPr>
              <a:t>Task-12</a:t>
            </a:r>
            <a:r>
              <a:rPr lang="en-US" altLang="en-US" sz="3600" dirty="0" smtClean="0"/>
              <a:t/>
            </a:r>
            <a:br>
              <a:rPr lang="en-US" altLang="en-US" sz="3600" dirty="0" smtClean="0"/>
            </a:br>
            <a:endParaRPr lang="en-US" altLang="en-US" sz="3600" dirty="0" smtClean="0"/>
          </a:p>
        </p:txBody>
      </p:sp>
      <p:sp>
        <p:nvSpPr>
          <p:cNvPr id="20483" name="Rectangle 3" descr="Rectangle: Click to edit Master text styles&#10;Second level&#10;Third level&#10;Fourth level&#10;Fifth level"/>
          <p:cNvSpPr>
            <a:spLocks noGrp="1" noChangeArrowheads="1"/>
          </p:cNvSpPr>
          <p:nvPr>
            <p:ph type="body" idx="1"/>
          </p:nvPr>
        </p:nvSpPr>
        <p:spPr>
          <a:xfrm>
            <a:off x="609600" y="1600200"/>
            <a:ext cx="8001000" cy="4572000"/>
          </a:xfrm>
        </p:spPr>
        <p:txBody>
          <a:bodyPr>
            <a:normAutofit lnSpcReduction="10000"/>
          </a:bodyPr>
          <a:lstStyle/>
          <a:p>
            <a:pPr marL="0" indent="0">
              <a:lnSpc>
                <a:spcPct val="90000"/>
              </a:lnSpc>
              <a:buNone/>
            </a:pPr>
            <a:r>
              <a:rPr lang="en-US" altLang="en-US" sz="6000" b="1" dirty="0">
                <a:solidFill>
                  <a:srgbClr val="0070C0"/>
                </a:solidFill>
              </a:rPr>
              <a:t>Problem</a:t>
            </a:r>
            <a:r>
              <a:rPr lang="en-US" altLang="en-US" sz="6000" b="1" dirty="0" smtClean="0">
                <a:solidFill>
                  <a:srgbClr val="0070C0"/>
                </a:solidFill>
              </a:rPr>
              <a:t>:</a:t>
            </a:r>
          </a:p>
          <a:p>
            <a:pPr marL="0" indent="0">
              <a:lnSpc>
                <a:spcPct val="90000"/>
              </a:lnSpc>
              <a:buNone/>
            </a:pPr>
            <a:endParaRPr lang="en-US" altLang="en-US" sz="6000" b="1" dirty="0">
              <a:solidFill>
                <a:srgbClr val="0070C0"/>
              </a:solidFill>
            </a:endParaRPr>
          </a:p>
          <a:p>
            <a:pPr marL="0" indent="0">
              <a:lnSpc>
                <a:spcPct val="90000"/>
              </a:lnSpc>
              <a:buNone/>
            </a:pPr>
            <a:r>
              <a:rPr lang="en-US" altLang="en-US" sz="3200" b="1" dirty="0" smtClean="0">
                <a:solidFill>
                  <a:schemeClr val="accent3">
                    <a:lumMod val="75000"/>
                  </a:schemeClr>
                </a:solidFill>
              </a:rPr>
              <a:t>Implement </a:t>
            </a:r>
            <a:r>
              <a:rPr lang="en-US" altLang="en-US" sz="3200" b="1" dirty="0">
                <a:solidFill>
                  <a:schemeClr val="accent3">
                    <a:lumMod val="75000"/>
                  </a:schemeClr>
                </a:solidFill>
              </a:rPr>
              <a:t>the following </a:t>
            </a:r>
            <a:r>
              <a:rPr lang="en-US" altLang="en-US" sz="3200" b="1" dirty="0" smtClean="0">
                <a:solidFill>
                  <a:schemeClr val="accent3">
                    <a:lumMod val="75000"/>
                  </a:schemeClr>
                </a:solidFill>
              </a:rPr>
              <a:t>algorithm </a:t>
            </a:r>
            <a:r>
              <a:rPr lang="en-US" altLang="en-US" sz="3200" b="1" dirty="0">
                <a:solidFill>
                  <a:schemeClr val="accent3">
                    <a:lumMod val="75000"/>
                  </a:schemeClr>
                </a:solidFill>
              </a:rPr>
              <a:t>:</a:t>
            </a:r>
          </a:p>
          <a:p>
            <a:pPr marL="457200" indent="-457200">
              <a:lnSpc>
                <a:spcPct val="150000"/>
              </a:lnSpc>
              <a:buFont typeface="+mj-lt"/>
              <a:buAutoNum type="arabicPeriod"/>
            </a:pPr>
            <a:r>
              <a:rPr lang="en-US" altLang="en-US" sz="3200" b="1" dirty="0">
                <a:solidFill>
                  <a:schemeClr val="tx1">
                    <a:lumMod val="95000"/>
                    <a:lumOff val="5000"/>
                  </a:schemeClr>
                </a:solidFill>
              </a:rPr>
              <a:t>Breadth First </a:t>
            </a:r>
            <a:r>
              <a:rPr lang="en-US" altLang="en-US" sz="3200" b="1" dirty="0" smtClean="0">
                <a:solidFill>
                  <a:schemeClr val="tx1">
                    <a:lumMod val="95000"/>
                    <a:lumOff val="5000"/>
                  </a:schemeClr>
                </a:solidFill>
              </a:rPr>
              <a:t>Search</a:t>
            </a:r>
          </a:p>
          <a:p>
            <a:pPr marL="457200" indent="-457200">
              <a:lnSpc>
                <a:spcPct val="150000"/>
              </a:lnSpc>
              <a:buFont typeface="+mj-lt"/>
              <a:buAutoNum type="arabicPeriod"/>
            </a:pPr>
            <a:r>
              <a:rPr lang="en-US" altLang="en-US" sz="3200" b="1" dirty="0">
                <a:solidFill>
                  <a:schemeClr val="tx1">
                    <a:lumMod val="95000"/>
                    <a:lumOff val="5000"/>
                  </a:schemeClr>
                </a:solidFill>
              </a:rPr>
              <a:t>Depth First </a:t>
            </a:r>
            <a:r>
              <a:rPr lang="en-US" altLang="en-US" sz="3200" b="1" dirty="0" smtClean="0">
                <a:solidFill>
                  <a:schemeClr val="tx1">
                    <a:lumMod val="95000"/>
                    <a:lumOff val="5000"/>
                  </a:schemeClr>
                </a:solidFill>
              </a:rPr>
              <a:t>Search</a:t>
            </a:r>
          </a:p>
          <a:p>
            <a:pPr marL="457200" indent="-457200">
              <a:lnSpc>
                <a:spcPct val="150000"/>
              </a:lnSpc>
              <a:buFont typeface="+mj-lt"/>
              <a:buAutoNum type="arabicPeriod"/>
            </a:pPr>
            <a:r>
              <a:rPr lang="en-US" altLang="en-US" sz="3200" b="1" dirty="0" smtClean="0">
                <a:solidFill>
                  <a:schemeClr val="tx1">
                    <a:lumMod val="95000"/>
                    <a:lumOff val="5000"/>
                  </a:schemeClr>
                </a:solidFill>
              </a:rPr>
              <a:t>Bipartite Graph</a:t>
            </a:r>
          </a:p>
          <a:p>
            <a:pPr marL="457200" indent="-457200">
              <a:lnSpc>
                <a:spcPct val="150000"/>
              </a:lnSpc>
              <a:buFont typeface="+mj-lt"/>
              <a:buAutoNum type="arabicPeriod"/>
            </a:pPr>
            <a:endParaRPr lang="en-US" altLang="en-US" sz="3200" b="1" dirty="0" smtClean="0">
              <a:solidFill>
                <a:schemeClr val="tx1">
                  <a:lumMod val="95000"/>
                  <a:lumOff val="5000"/>
                </a:schemeClr>
              </a:solidFill>
            </a:endParaRPr>
          </a:p>
          <a:p>
            <a:pPr marL="457200" indent="-457200">
              <a:lnSpc>
                <a:spcPct val="150000"/>
              </a:lnSpc>
              <a:buFont typeface="+mj-lt"/>
              <a:buAutoNum type="arabicPeriod"/>
            </a:pPr>
            <a:endParaRPr lang="en-US" altLang="en-US" b="1" dirty="0" smtClean="0">
              <a:solidFill>
                <a:schemeClr val="accent3">
                  <a:lumMod val="75000"/>
                </a:schemeClr>
              </a:solidFill>
            </a:endParaRPr>
          </a:p>
        </p:txBody>
      </p:sp>
      <p:sp>
        <p:nvSpPr>
          <p:cNvPr id="2" name="Slide Number Placeholder 1"/>
          <p:cNvSpPr>
            <a:spLocks noGrp="1"/>
          </p:cNvSpPr>
          <p:nvPr>
            <p:ph type="sldNum" sz="quarter" idx="15"/>
          </p:nvPr>
        </p:nvSpPr>
        <p:spPr/>
        <p:txBody>
          <a:bodyPr/>
          <a:lstStyle/>
          <a:p>
            <a:fld id="{46B77B13-1077-4559-BB8D-5228CB5F82E1}" type="slidenum">
              <a:rPr lang="en-US" smtClean="0"/>
              <a:pPr/>
              <a:t>2</a:t>
            </a:fld>
            <a:endParaRPr lang="en-US"/>
          </a:p>
        </p:txBody>
      </p:sp>
    </p:spTree>
    <p:extLst>
      <p:ext uri="{BB962C8B-B14F-4D97-AF65-F5344CB8AC3E}">
        <p14:creationId xmlns:p14="http://schemas.microsoft.com/office/powerpoint/2010/main" val="17902740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97"/>
            <a:ext cx="8229600" cy="713640"/>
          </a:xfrm>
        </p:spPr>
        <p:txBody>
          <a:bodyPr>
            <a:normAutofit/>
          </a:bodyPr>
          <a:lstStyle/>
          <a:p>
            <a:r>
              <a:rPr lang="en-US" dirty="0"/>
              <a:t>DFS Procedure</a:t>
            </a:r>
          </a:p>
        </p:txBody>
      </p:sp>
      <p:sp>
        <p:nvSpPr>
          <p:cNvPr id="3" name="Content Placeholder 2"/>
          <p:cNvSpPr>
            <a:spLocks noGrp="1"/>
          </p:cNvSpPr>
          <p:nvPr>
            <p:ph idx="1"/>
          </p:nvPr>
        </p:nvSpPr>
        <p:spPr>
          <a:xfrm>
            <a:off x="431042" y="824752"/>
            <a:ext cx="8458200" cy="5804648"/>
          </a:xfrm>
        </p:spPr>
        <p:txBody>
          <a:bodyPr>
            <a:normAutofit/>
          </a:bodyPr>
          <a:lstStyle/>
          <a:p>
            <a:pPr marL="0" indent="0">
              <a:buNone/>
            </a:pPr>
            <a:r>
              <a:rPr lang="en-US" b="1" dirty="0"/>
              <a:t> </a:t>
            </a:r>
            <a:r>
              <a:rPr lang="en-US" sz="1600" b="1" dirty="0"/>
              <a:t>DFS-iterative (G, s):                                   </a:t>
            </a:r>
            <a:r>
              <a:rPr lang="en-US" sz="1600" dirty="0"/>
              <a:t>//Where G is graph and s is source vertex</a:t>
            </a:r>
          </a:p>
          <a:p>
            <a:pPr marL="0" indent="0">
              <a:buNone/>
            </a:pPr>
            <a:r>
              <a:rPr lang="en-US" sz="1600" dirty="0"/>
              <a:t>      let S be stack</a:t>
            </a:r>
          </a:p>
          <a:p>
            <a:pPr marL="0" indent="0">
              <a:buNone/>
            </a:pPr>
            <a:r>
              <a:rPr lang="en-US" sz="1600" dirty="0"/>
              <a:t>      </a:t>
            </a:r>
            <a:r>
              <a:rPr lang="en-US" sz="1600" dirty="0" err="1"/>
              <a:t>S.push</a:t>
            </a:r>
            <a:r>
              <a:rPr lang="en-US" sz="1600" dirty="0"/>
              <a:t>( s )            //Inserting s in stack </a:t>
            </a:r>
          </a:p>
          <a:p>
            <a:pPr marL="0" indent="0">
              <a:buNone/>
            </a:pPr>
            <a:r>
              <a:rPr lang="en-US" sz="1600" dirty="0"/>
              <a:t>      mark s as visited.</a:t>
            </a:r>
          </a:p>
          <a:p>
            <a:pPr marL="0" indent="0">
              <a:buNone/>
            </a:pPr>
            <a:r>
              <a:rPr lang="en-US" sz="1600" dirty="0"/>
              <a:t>      while ( S is not empty):</a:t>
            </a:r>
          </a:p>
          <a:p>
            <a:pPr marL="0" indent="0">
              <a:buNone/>
            </a:pPr>
            <a:r>
              <a:rPr lang="en-US" sz="1600" dirty="0"/>
              <a:t>          //Pop a vertex from stack to visit next</a:t>
            </a:r>
          </a:p>
          <a:p>
            <a:pPr marL="0" indent="0">
              <a:buNone/>
            </a:pPr>
            <a:r>
              <a:rPr lang="en-US" sz="1600" dirty="0"/>
              <a:t>          v  =  </a:t>
            </a:r>
            <a:r>
              <a:rPr lang="en-US" sz="1600" dirty="0" err="1"/>
              <a:t>S.top</a:t>
            </a:r>
            <a:r>
              <a:rPr lang="en-US" sz="1600" dirty="0"/>
              <a:t>( )</a:t>
            </a:r>
          </a:p>
          <a:p>
            <a:pPr marL="0" indent="0">
              <a:buNone/>
            </a:pPr>
            <a:r>
              <a:rPr lang="en-US" sz="1600" dirty="0"/>
              <a:t>         </a:t>
            </a:r>
            <a:r>
              <a:rPr lang="en-US" sz="1600" dirty="0" err="1"/>
              <a:t>S.pop</a:t>
            </a:r>
            <a:r>
              <a:rPr lang="en-US" sz="1600" dirty="0"/>
              <a:t>( )</a:t>
            </a:r>
          </a:p>
          <a:p>
            <a:pPr marL="0" indent="0">
              <a:buNone/>
            </a:pPr>
            <a:r>
              <a:rPr lang="en-US" sz="1600" dirty="0"/>
              <a:t>         //Push all the </a:t>
            </a:r>
            <a:r>
              <a:rPr lang="en-US" sz="1600" dirty="0" err="1"/>
              <a:t>neighbours</a:t>
            </a:r>
            <a:r>
              <a:rPr lang="en-US" sz="1600" dirty="0"/>
              <a:t> of v in stack that are not visited   </a:t>
            </a:r>
          </a:p>
          <a:p>
            <a:pPr marL="0" indent="0">
              <a:buNone/>
            </a:pPr>
            <a:r>
              <a:rPr lang="en-US" sz="1600" dirty="0"/>
              <a:t>        for all </a:t>
            </a:r>
            <a:r>
              <a:rPr lang="en-US" sz="1600" dirty="0" err="1"/>
              <a:t>neighbours</a:t>
            </a:r>
            <a:r>
              <a:rPr lang="en-US" sz="1600" dirty="0"/>
              <a:t> w of v in Graph G:</a:t>
            </a:r>
          </a:p>
          <a:p>
            <a:pPr marL="0" indent="0">
              <a:buNone/>
            </a:pPr>
            <a:r>
              <a:rPr lang="en-US" sz="1600" dirty="0"/>
              <a:t>            if w is not visited :</a:t>
            </a:r>
          </a:p>
          <a:p>
            <a:pPr marL="0" indent="0">
              <a:buNone/>
            </a:pPr>
            <a:r>
              <a:rPr lang="en-US" sz="1600" dirty="0"/>
              <a:t>                     </a:t>
            </a:r>
            <a:r>
              <a:rPr lang="en-US" sz="1600" dirty="0" err="1"/>
              <a:t>S.push</a:t>
            </a:r>
            <a:r>
              <a:rPr lang="en-US" sz="1600" dirty="0"/>
              <a:t>( w )         </a:t>
            </a:r>
          </a:p>
          <a:p>
            <a:pPr marL="0" indent="0">
              <a:buNone/>
            </a:pPr>
            <a:r>
              <a:rPr lang="en-US" sz="1600" dirty="0"/>
              <a:t>                    mark w as visited</a:t>
            </a:r>
          </a:p>
          <a:p>
            <a:pPr marL="0" indent="0">
              <a:buNone/>
            </a:pPr>
            <a:endParaRPr lang="en-US" dirty="0"/>
          </a:p>
          <a:p>
            <a:pPr marL="0" indent="0">
              <a:buNone/>
            </a:pPr>
            <a:endParaRPr lang="en-US" dirty="0"/>
          </a:p>
        </p:txBody>
      </p:sp>
      <p:sp>
        <p:nvSpPr>
          <p:cNvPr id="5" name="Slide Number Placeholder 4"/>
          <p:cNvSpPr>
            <a:spLocks noGrp="1"/>
          </p:cNvSpPr>
          <p:nvPr>
            <p:ph type="sldNum" sz="quarter" idx="15"/>
          </p:nvPr>
        </p:nvSpPr>
        <p:spPr/>
        <p:txBody>
          <a:bodyPr/>
          <a:lstStyle/>
          <a:p>
            <a:fld id="{46B77B13-1077-4559-BB8D-5228CB5F82E1}" type="slidenum">
              <a:rPr lang="en-US" smtClean="0"/>
              <a:pPr/>
              <a:t>20</a:t>
            </a:fld>
            <a:endParaRPr lang="en-US"/>
          </a:p>
        </p:txBody>
      </p:sp>
    </p:spTree>
    <p:extLst>
      <p:ext uri="{BB962C8B-B14F-4D97-AF65-F5344CB8AC3E}">
        <p14:creationId xmlns:p14="http://schemas.microsoft.com/office/powerpoint/2010/main" val="24285615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97"/>
            <a:ext cx="8229600" cy="713640"/>
          </a:xfrm>
        </p:spPr>
        <p:txBody>
          <a:bodyPr>
            <a:normAutofit/>
          </a:bodyPr>
          <a:lstStyle/>
          <a:p>
            <a:r>
              <a:rPr lang="en-US" dirty="0"/>
              <a:t>DFS Procedure</a:t>
            </a:r>
          </a:p>
        </p:txBody>
      </p:sp>
      <p:sp>
        <p:nvSpPr>
          <p:cNvPr id="5" name="Slide Number Placeholder 4"/>
          <p:cNvSpPr>
            <a:spLocks noGrp="1"/>
          </p:cNvSpPr>
          <p:nvPr>
            <p:ph type="sldNum" sz="quarter" idx="15"/>
          </p:nvPr>
        </p:nvSpPr>
        <p:spPr/>
        <p:txBody>
          <a:bodyPr/>
          <a:lstStyle/>
          <a:p>
            <a:fld id="{46B77B13-1077-4559-BB8D-5228CB5F82E1}" type="slidenum">
              <a:rPr lang="en-US" smtClean="0"/>
              <a:pPr/>
              <a:t>21</a:t>
            </a:fld>
            <a:endParaRPr lang="en-US"/>
          </a:p>
        </p:txBody>
      </p:sp>
      <p:sp>
        <p:nvSpPr>
          <p:cNvPr id="6" name="Rectangle 5"/>
          <p:cNvSpPr/>
          <p:nvPr/>
        </p:nvSpPr>
        <p:spPr>
          <a:xfrm>
            <a:off x="457200" y="609600"/>
            <a:ext cx="4953000" cy="4524315"/>
          </a:xfrm>
          <a:prstGeom prst="rect">
            <a:avLst/>
          </a:prstGeom>
        </p:spPr>
        <p:txBody>
          <a:bodyPr wrap="square">
            <a:spAutoFit/>
          </a:bodyPr>
          <a:lstStyle/>
          <a:p>
            <a:r>
              <a:rPr lang="en-US" sz="2400" dirty="0"/>
              <a:t>void DFS()</a:t>
            </a:r>
          </a:p>
          <a:p>
            <a:r>
              <a:rPr lang="en-US" sz="2400" dirty="0"/>
              <a:t>{</a:t>
            </a:r>
          </a:p>
          <a:p>
            <a:r>
              <a:rPr lang="en-US" sz="2400" dirty="0"/>
              <a:t>    </a:t>
            </a:r>
            <a:r>
              <a:rPr lang="en-US" sz="2400" dirty="0" err="1"/>
              <a:t>int</a:t>
            </a:r>
            <a:r>
              <a:rPr lang="en-US" sz="2400" dirty="0"/>
              <a:t> </a:t>
            </a:r>
            <a:r>
              <a:rPr lang="en-US" sz="2400" dirty="0" err="1"/>
              <a:t>i</a:t>
            </a:r>
            <a:r>
              <a:rPr lang="en-US" sz="2400" dirty="0"/>
              <a:t>;</a:t>
            </a:r>
          </a:p>
          <a:p>
            <a:r>
              <a:rPr lang="en-US" sz="2400" dirty="0"/>
              <a:t>    for(</a:t>
            </a:r>
            <a:r>
              <a:rPr lang="en-US" sz="2400" dirty="0" err="1"/>
              <a:t>i</a:t>
            </a:r>
            <a:r>
              <a:rPr lang="en-US" sz="2400" dirty="0"/>
              <a:t>=0; </a:t>
            </a:r>
            <a:r>
              <a:rPr lang="en-US" sz="2400" dirty="0" err="1"/>
              <a:t>i</a:t>
            </a:r>
            <a:r>
              <a:rPr lang="en-US" sz="2400" dirty="0"/>
              <a:t>&lt;n; </a:t>
            </a:r>
            <a:r>
              <a:rPr lang="en-US" sz="2400" dirty="0" err="1"/>
              <a:t>i</a:t>
            </a:r>
            <a:r>
              <a:rPr lang="en-US" sz="2400" dirty="0"/>
              <a:t>++)</a:t>
            </a:r>
          </a:p>
          <a:p>
            <a:r>
              <a:rPr lang="en-US" sz="2400" dirty="0"/>
              <a:t>        state[</a:t>
            </a:r>
            <a:r>
              <a:rPr lang="en-US" sz="2400" dirty="0" err="1"/>
              <a:t>i</a:t>
            </a:r>
            <a:r>
              <a:rPr lang="en-US" sz="2400" dirty="0"/>
              <a:t>]=initial;</a:t>
            </a:r>
          </a:p>
          <a:p>
            <a:endParaRPr lang="en-US" sz="2400" dirty="0"/>
          </a:p>
          <a:p>
            <a:r>
              <a:rPr lang="en-US" sz="2400" dirty="0"/>
              <a:t>    </a:t>
            </a:r>
            <a:r>
              <a:rPr lang="en-US" sz="2400" dirty="0" err="1"/>
              <a:t>printf</a:t>
            </a:r>
            <a:r>
              <a:rPr lang="en-US" sz="2400" dirty="0"/>
              <a:t>("\</a:t>
            </a:r>
            <a:r>
              <a:rPr lang="en-US" sz="2400" dirty="0" err="1"/>
              <a:t>nStarting</a:t>
            </a:r>
            <a:r>
              <a:rPr lang="en-US" sz="2400" dirty="0"/>
              <a:t> node: ");</a:t>
            </a:r>
          </a:p>
          <a:p>
            <a:r>
              <a:rPr lang="en-US" sz="2400" dirty="0"/>
              <a:t>    </a:t>
            </a:r>
            <a:r>
              <a:rPr lang="en-US" sz="2400" dirty="0" err="1"/>
              <a:t>int</a:t>
            </a:r>
            <a:r>
              <a:rPr lang="en-US" sz="2400" dirty="0"/>
              <a:t> </a:t>
            </a:r>
            <a:r>
              <a:rPr lang="en-US" sz="2400" dirty="0" err="1"/>
              <a:t>src,u</a:t>
            </a:r>
            <a:r>
              <a:rPr lang="en-US" sz="2400" dirty="0"/>
              <a:t>;</a:t>
            </a:r>
          </a:p>
          <a:p>
            <a:r>
              <a:rPr lang="en-US" sz="2400" dirty="0"/>
              <a:t>    </a:t>
            </a:r>
            <a:r>
              <a:rPr lang="en-US" sz="2400" dirty="0" err="1"/>
              <a:t>scanf</a:t>
            </a:r>
            <a:r>
              <a:rPr lang="en-US" sz="2400" dirty="0"/>
              <a:t>("%d",&amp;</a:t>
            </a:r>
            <a:r>
              <a:rPr lang="en-US" sz="2400" dirty="0" err="1"/>
              <a:t>src</a:t>
            </a:r>
            <a:r>
              <a:rPr lang="en-US" sz="2400" dirty="0"/>
              <a:t>);</a:t>
            </a:r>
          </a:p>
          <a:p>
            <a:r>
              <a:rPr lang="en-US" sz="2400" dirty="0"/>
              <a:t>    push(</a:t>
            </a:r>
            <a:r>
              <a:rPr lang="en-US" sz="2400" dirty="0" err="1"/>
              <a:t>src</a:t>
            </a:r>
            <a:r>
              <a:rPr lang="en-US" sz="2400" dirty="0"/>
              <a:t>);</a:t>
            </a:r>
          </a:p>
          <a:p>
            <a:endParaRPr lang="en-US" sz="2400" dirty="0"/>
          </a:p>
          <a:p>
            <a:r>
              <a:rPr lang="en-US" sz="2400" dirty="0"/>
              <a:t>    </a:t>
            </a:r>
          </a:p>
        </p:txBody>
      </p:sp>
      <p:sp>
        <p:nvSpPr>
          <p:cNvPr id="7" name="Rectangle 6"/>
          <p:cNvSpPr/>
          <p:nvPr/>
        </p:nvSpPr>
        <p:spPr>
          <a:xfrm>
            <a:off x="4343400" y="1546277"/>
            <a:ext cx="5257800" cy="4708981"/>
          </a:xfrm>
          <a:prstGeom prst="rect">
            <a:avLst/>
          </a:prstGeom>
        </p:spPr>
        <p:txBody>
          <a:bodyPr wrap="square">
            <a:spAutoFit/>
          </a:bodyPr>
          <a:lstStyle/>
          <a:p>
            <a:r>
              <a:rPr lang="en-US" sz="2000" dirty="0"/>
              <a:t>while(!</a:t>
            </a:r>
            <a:r>
              <a:rPr lang="en-US" sz="2000" dirty="0" err="1"/>
              <a:t>isEmpty_stack</a:t>
            </a:r>
            <a:r>
              <a:rPr lang="en-US" sz="2000" dirty="0"/>
              <a:t>())</a:t>
            </a:r>
          </a:p>
          <a:p>
            <a:r>
              <a:rPr lang="en-US" sz="2000" dirty="0"/>
              <a:t>    {</a:t>
            </a:r>
          </a:p>
          <a:p>
            <a:r>
              <a:rPr lang="en-US" sz="2000" dirty="0"/>
              <a:t>        u = pop();</a:t>
            </a:r>
          </a:p>
          <a:p>
            <a:r>
              <a:rPr lang="en-US" sz="2000" dirty="0"/>
              <a:t>        if(state[u]==initial)</a:t>
            </a:r>
          </a:p>
          <a:p>
            <a:r>
              <a:rPr lang="en-US" sz="2000" dirty="0"/>
              <a:t>        {</a:t>
            </a:r>
          </a:p>
          <a:p>
            <a:r>
              <a:rPr lang="en-US" sz="2000" dirty="0"/>
              <a:t>            </a:t>
            </a:r>
            <a:r>
              <a:rPr lang="en-US" sz="2000" dirty="0" err="1"/>
              <a:t>printf</a:t>
            </a:r>
            <a:r>
              <a:rPr lang="en-US" sz="2000" dirty="0"/>
              <a:t>("%d-&gt; ",u);</a:t>
            </a:r>
          </a:p>
          <a:p>
            <a:r>
              <a:rPr lang="en-US" sz="2000" dirty="0"/>
              <a:t>            state[u]=visited;</a:t>
            </a:r>
          </a:p>
          <a:p>
            <a:r>
              <a:rPr lang="en-US" sz="2000" dirty="0"/>
              <a:t>        }</a:t>
            </a:r>
          </a:p>
          <a:p>
            <a:r>
              <a:rPr lang="en-US" sz="2000" dirty="0"/>
              <a:t>        for(</a:t>
            </a:r>
            <a:r>
              <a:rPr lang="en-US" sz="2000" dirty="0" err="1"/>
              <a:t>i</a:t>
            </a:r>
            <a:r>
              <a:rPr lang="en-US" sz="2000" dirty="0"/>
              <a:t>=n-1; </a:t>
            </a:r>
            <a:r>
              <a:rPr lang="en-US" sz="2000" dirty="0" err="1"/>
              <a:t>i</a:t>
            </a:r>
            <a:r>
              <a:rPr lang="en-US" sz="2000" dirty="0"/>
              <a:t>&gt;=0; </a:t>
            </a:r>
            <a:r>
              <a:rPr lang="en-US" sz="2000" dirty="0" err="1"/>
              <a:t>i</a:t>
            </a:r>
            <a:r>
              <a:rPr lang="en-US" sz="2000" dirty="0"/>
              <a:t>--)</a:t>
            </a:r>
          </a:p>
          <a:p>
            <a:r>
              <a:rPr lang="en-US" sz="2000" dirty="0"/>
              <a:t>        {</a:t>
            </a:r>
          </a:p>
          <a:p>
            <a:r>
              <a:rPr lang="en-US" sz="2000" dirty="0"/>
              <a:t>            if(</a:t>
            </a:r>
            <a:r>
              <a:rPr lang="en-US" sz="2000" dirty="0" err="1"/>
              <a:t>adj</a:t>
            </a:r>
            <a:r>
              <a:rPr lang="en-US" sz="2000" dirty="0"/>
              <a:t>[u][</a:t>
            </a:r>
            <a:r>
              <a:rPr lang="en-US" sz="2000" dirty="0" err="1"/>
              <a:t>i</a:t>
            </a:r>
            <a:r>
              <a:rPr lang="en-US" sz="2000" dirty="0"/>
              <a:t>]==1 &amp;&amp; state[</a:t>
            </a:r>
            <a:r>
              <a:rPr lang="en-US" sz="2000" dirty="0" err="1"/>
              <a:t>i</a:t>
            </a:r>
            <a:r>
              <a:rPr lang="en-US" sz="2000" dirty="0"/>
              <a:t>]==initial)</a:t>
            </a:r>
          </a:p>
          <a:p>
            <a:r>
              <a:rPr lang="en-US" sz="2000" dirty="0"/>
              <a:t>                push(</a:t>
            </a:r>
            <a:r>
              <a:rPr lang="en-US" sz="2000" dirty="0" err="1"/>
              <a:t>i</a:t>
            </a:r>
            <a:r>
              <a:rPr lang="en-US" sz="2000" dirty="0"/>
              <a:t>);</a:t>
            </a:r>
          </a:p>
          <a:p>
            <a:r>
              <a:rPr lang="en-US" sz="2000" dirty="0"/>
              <a:t>        }</a:t>
            </a:r>
          </a:p>
          <a:p>
            <a:r>
              <a:rPr lang="en-US" sz="2000" dirty="0"/>
              <a:t>    }</a:t>
            </a:r>
          </a:p>
          <a:p>
            <a:r>
              <a:rPr lang="en-US" sz="2000" dirty="0"/>
              <a:t>}</a:t>
            </a:r>
          </a:p>
        </p:txBody>
      </p:sp>
    </p:spTree>
    <p:extLst>
      <p:ext uri="{BB962C8B-B14F-4D97-AF65-F5344CB8AC3E}">
        <p14:creationId xmlns:p14="http://schemas.microsoft.com/office/powerpoint/2010/main" val="7049492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97"/>
            <a:ext cx="8229600" cy="713640"/>
          </a:xfrm>
        </p:spPr>
        <p:txBody>
          <a:bodyPr>
            <a:normAutofit/>
          </a:bodyPr>
          <a:lstStyle/>
          <a:p>
            <a:pPr algn="ctr"/>
            <a:r>
              <a:rPr lang="en-US" dirty="0" smtClean="0"/>
              <a:t>DFS Vs BFS</a:t>
            </a:r>
            <a:endParaRPr lang="en-US" dirty="0"/>
          </a:p>
        </p:txBody>
      </p:sp>
      <p:sp>
        <p:nvSpPr>
          <p:cNvPr id="5" name="Slide Number Placeholder 4"/>
          <p:cNvSpPr>
            <a:spLocks noGrp="1"/>
          </p:cNvSpPr>
          <p:nvPr>
            <p:ph type="sldNum" sz="quarter" idx="15"/>
          </p:nvPr>
        </p:nvSpPr>
        <p:spPr/>
        <p:txBody>
          <a:bodyPr/>
          <a:lstStyle/>
          <a:p>
            <a:fld id="{46B77B13-1077-4559-BB8D-5228CB5F82E1}" type="slidenum">
              <a:rPr lang="en-US" smtClean="0"/>
              <a:pPr/>
              <a:t>22</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945247930"/>
              </p:ext>
            </p:extLst>
          </p:nvPr>
        </p:nvGraphicFramePr>
        <p:xfrm>
          <a:off x="661416" y="1828800"/>
          <a:ext cx="7467600" cy="2331720"/>
        </p:xfrm>
        <a:graphic>
          <a:graphicData uri="http://schemas.openxmlformats.org/drawingml/2006/table">
            <a:tbl>
              <a:tblPr/>
              <a:tblGrid>
                <a:gridCol w="2489200">
                  <a:extLst>
                    <a:ext uri="{9D8B030D-6E8A-4147-A177-3AD203B41FA5}">
                      <a16:colId xmlns:a16="http://schemas.microsoft.com/office/drawing/2014/main" xmlns="" val="2080547444"/>
                    </a:ext>
                  </a:extLst>
                </a:gridCol>
                <a:gridCol w="2489200">
                  <a:extLst>
                    <a:ext uri="{9D8B030D-6E8A-4147-A177-3AD203B41FA5}">
                      <a16:colId xmlns:a16="http://schemas.microsoft.com/office/drawing/2014/main" xmlns="" val="3378325889"/>
                    </a:ext>
                  </a:extLst>
                </a:gridCol>
                <a:gridCol w="2489200">
                  <a:extLst>
                    <a:ext uri="{9D8B030D-6E8A-4147-A177-3AD203B41FA5}">
                      <a16:colId xmlns:a16="http://schemas.microsoft.com/office/drawing/2014/main" xmlns="" val="1755590217"/>
                    </a:ext>
                  </a:extLst>
                </a:gridCol>
              </a:tblGrid>
              <a:tr h="0">
                <a:tc>
                  <a:txBody>
                    <a:bodyPr/>
                    <a:lstStyle/>
                    <a:p>
                      <a:pPr algn="ctr" fontAlgn="base"/>
                      <a:r>
                        <a:rPr lang="en-US" b="1" cap="all">
                          <a:solidFill>
                            <a:srgbClr val="15171A"/>
                          </a:solidFill>
                          <a:effectLst/>
                          <a:latin typeface="inherit"/>
                        </a:rPr>
                        <a:t>BASIS</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rgbClr val="F4F8FB"/>
                    </a:solidFill>
                  </a:tcPr>
                </a:tc>
                <a:tc>
                  <a:txBody>
                    <a:bodyPr/>
                    <a:lstStyle/>
                    <a:p>
                      <a:pPr algn="ctr" fontAlgn="base"/>
                      <a:r>
                        <a:rPr lang="en-US" b="1" cap="all">
                          <a:solidFill>
                            <a:srgbClr val="15171A"/>
                          </a:solidFill>
                          <a:effectLst/>
                          <a:latin typeface="inherit"/>
                        </a:rPr>
                        <a:t>DFS</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rgbClr val="F4F8FB"/>
                    </a:solidFill>
                  </a:tcPr>
                </a:tc>
                <a:tc>
                  <a:txBody>
                    <a:bodyPr/>
                    <a:lstStyle/>
                    <a:p>
                      <a:pPr algn="ctr" fontAlgn="base"/>
                      <a:r>
                        <a:rPr lang="en-US" b="1" cap="all">
                          <a:solidFill>
                            <a:srgbClr val="15171A"/>
                          </a:solidFill>
                          <a:effectLst/>
                          <a:latin typeface="inherit"/>
                        </a:rPr>
                        <a:t>BFS</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solidFill>
                      <a:srgbClr val="F4F8FB"/>
                    </a:solidFill>
                  </a:tcPr>
                </a:tc>
                <a:extLst>
                  <a:ext uri="{0D108BD9-81ED-4DB2-BD59-A6C34878D82A}">
                    <a16:rowId xmlns:a16="http://schemas.microsoft.com/office/drawing/2014/main" xmlns="" val="3486788199"/>
                  </a:ext>
                </a:extLst>
              </a:tr>
              <a:tr h="0">
                <a:tc>
                  <a:txBody>
                    <a:bodyPr/>
                    <a:lstStyle/>
                    <a:p>
                      <a:pPr algn="ctr" fontAlgn="base"/>
                      <a:r>
                        <a:rPr lang="en-US">
                          <a:effectLst/>
                          <a:latin typeface="inherit"/>
                        </a:rPr>
                        <a:t>Traversal order</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algn="ctr" fontAlgn="base"/>
                      <a:r>
                        <a:rPr lang="en-US" dirty="0">
                          <a:effectLst/>
                          <a:latin typeface="inherit"/>
                        </a:rPr>
                        <a:t>Depth</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algn="ctr" fontAlgn="base"/>
                      <a:r>
                        <a:rPr lang="en-US">
                          <a:effectLst/>
                          <a:latin typeface="inherit"/>
                        </a:rPr>
                        <a:t>Level</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extLst>
                  <a:ext uri="{0D108BD9-81ED-4DB2-BD59-A6C34878D82A}">
                    <a16:rowId xmlns:a16="http://schemas.microsoft.com/office/drawing/2014/main" xmlns="" val="3204710853"/>
                  </a:ext>
                </a:extLst>
              </a:tr>
              <a:tr h="0">
                <a:tc>
                  <a:txBody>
                    <a:bodyPr/>
                    <a:lstStyle/>
                    <a:p>
                      <a:pPr algn="ctr" fontAlgn="base"/>
                      <a:r>
                        <a:rPr lang="en-US">
                          <a:effectLst/>
                          <a:latin typeface="inherit"/>
                        </a:rPr>
                        <a:t>Data structure Used</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algn="ctr" fontAlgn="base"/>
                      <a:r>
                        <a:rPr lang="en-US">
                          <a:effectLst/>
                          <a:latin typeface="inherit"/>
                        </a:rPr>
                        <a:t>Stack</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algn="ctr" fontAlgn="base"/>
                      <a:r>
                        <a:rPr lang="en-US">
                          <a:effectLst/>
                          <a:latin typeface="inherit"/>
                        </a:rPr>
                        <a:t>Queue</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extLst>
                  <a:ext uri="{0D108BD9-81ED-4DB2-BD59-A6C34878D82A}">
                    <a16:rowId xmlns:a16="http://schemas.microsoft.com/office/drawing/2014/main" xmlns="" val="479836571"/>
                  </a:ext>
                </a:extLst>
              </a:tr>
              <a:tr h="0">
                <a:tc>
                  <a:txBody>
                    <a:bodyPr/>
                    <a:lstStyle/>
                    <a:p>
                      <a:pPr algn="ctr" fontAlgn="base"/>
                      <a:r>
                        <a:rPr lang="en-US">
                          <a:effectLst/>
                          <a:latin typeface="inherit"/>
                        </a:rPr>
                        <a:t>Time Complexity</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algn="ctr" fontAlgn="base"/>
                      <a:r>
                        <a:rPr lang="en-US" b="1">
                          <a:solidFill>
                            <a:srgbClr val="090A0B"/>
                          </a:solidFill>
                          <a:effectLst/>
                          <a:latin typeface="inherit"/>
                        </a:rPr>
                        <a:t>O(V + E)</a:t>
                      </a:r>
                      <a:endParaRPr lang="en-US">
                        <a:effectLst/>
                        <a:latin typeface="inherit"/>
                      </a:endParaRP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algn="ctr" fontAlgn="base"/>
                      <a:r>
                        <a:rPr lang="en-US" b="1">
                          <a:solidFill>
                            <a:srgbClr val="090A0B"/>
                          </a:solidFill>
                          <a:effectLst/>
                          <a:latin typeface="inherit"/>
                        </a:rPr>
                        <a:t>O(V + E)</a:t>
                      </a:r>
                      <a:endParaRPr lang="en-US">
                        <a:effectLst/>
                        <a:latin typeface="inherit"/>
                      </a:endParaRP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extLst>
                  <a:ext uri="{0D108BD9-81ED-4DB2-BD59-A6C34878D82A}">
                    <a16:rowId xmlns:a16="http://schemas.microsoft.com/office/drawing/2014/main" xmlns="" val="325781036"/>
                  </a:ext>
                </a:extLst>
              </a:tr>
              <a:tr h="0">
                <a:tc>
                  <a:txBody>
                    <a:bodyPr/>
                    <a:lstStyle/>
                    <a:p>
                      <a:pPr algn="ctr" fontAlgn="base"/>
                      <a:r>
                        <a:rPr lang="en-US">
                          <a:effectLst/>
                          <a:latin typeface="inherit"/>
                        </a:rPr>
                        <a:t>Space Complexity</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algn="ctr" fontAlgn="base"/>
                      <a:r>
                        <a:rPr lang="en-US" b="1">
                          <a:solidFill>
                            <a:srgbClr val="090A0B"/>
                          </a:solidFill>
                          <a:effectLst/>
                          <a:latin typeface="inherit"/>
                        </a:rPr>
                        <a:t>O(V)</a:t>
                      </a:r>
                      <a:endParaRPr lang="en-US">
                        <a:effectLst/>
                        <a:latin typeface="inherit"/>
                      </a:endParaRP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algn="ctr" fontAlgn="base"/>
                      <a:r>
                        <a:rPr lang="en-US" b="1">
                          <a:solidFill>
                            <a:srgbClr val="090A0B"/>
                          </a:solidFill>
                          <a:effectLst/>
                          <a:latin typeface="inherit"/>
                        </a:rPr>
                        <a:t>O(V)</a:t>
                      </a:r>
                      <a:endParaRPr lang="en-US">
                        <a:effectLst/>
                        <a:latin typeface="inherit"/>
                      </a:endParaRP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extLst>
                  <a:ext uri="{0D108BD9-81ED-4DB2-BD59-A6C34878D82A}">
                    <a16:rowId xmlns:a16="http://schemas.microsoft.com/office/drawing/2014/main" xmlns="" val="2785790807"/>
                  </a:ext>
                </a:extLst>
              </a:tr>
              <a:tr h="0">
                <a:tc>
                  <a:txBody>
                    <a:bodyPr/>
                    <a:lstStyle/>
                    <a:p>
                      <a:pPr algn="ctr" fontAlgn="base"/>
                      <a:r>
                        <a:rPr lang="en-US">
                          <a:effectLst/>
                          <a:latin typeface="inherit"/>
                        </a:rPr>
                        <a:t>Traversal tree</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algn="ctr" fontAlgn="base"/>
                      <a:r>
                        <a:rPr lang="en-US">
                          <a:effectLst/>
                          <a:latin typeface="inherit"/>
                        </a:rPr>
                        <a:t>Narrow and long</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tc>
                  <a:txBody>
                    <a:bodyPr/>
                    <a:lstStyle/>
                    <a:p>
                      <a:pPr algn="ctr" fontAlgn="base"/>
                      <a:r>
                        <a:rPr lang="en-US" dirty="0">
                          <a:effectLst/>
                          <a:latin typeface="inherit"/>
                        </a:rPr>
                        <a:t>Wide and short</a:t>
                      </a:r>
                    </a:p>
                  </a:txBody>
                  <a:tcPr marL="114300" marR="114300" marT="57150" marB="57150">
                    <a:lnL w="9525" cap="flat" cmpd="sng" algn="ctr">
                      <a:solidFill>
                        <a:srgbClr val="E3ECF3"/>
                      </a:solidFill>
                      <a:prstDash val="solid"/>
                      <a:round/>
                      <a:headEnd type="none" w="med" len="med"/>
                      <a:tailEnd type="none" w="med" len="med"/>
                    </a:lnL>
                    <a:lnR w="9525" cap="flat" cmpd="sng" algn="ctr">
                      <a:solidFill>
                        <a:srgbClr val="E3ECF3"/>
                      </a:solidFill>
                      <a:prstDash val="solid"/>
                      <a:round/>
                      <a:headEnd type="none" w="med" len="med"/>
                      <a:tailEnd type="none" w="med" len="med"/>
                    </a:lnR>
                    <a:lnT w="9525" cap="flat" cmpd="sng" algn="ctr">
                      <a:solidFill>
                        <a:srgbClr val="E3ECF3"/>
                      </a:solidFill>
                      <a:prstDash val="solid"/>
                      <a:round/>
                      <a:headEnd type="none" w="med" len="med"/>
                      <a:tailEnd type="none" w="med" len="med"/>
                    </a:lnT>
                    <a:lnB w="9525" cap="flat" cmpd="sng" algn="ctr">
                      <a:solidFill>
                        <a:srgbClr val="E3ECF3"/>
                      </a:solidFill>
                      <a:prstDash val="solid"/>
                      <a:round/>
                      <a:headEnd type="none" w="med" len="med"/>
                      <a:tailEnd type="none" w="med" len="med"/>
                    </a:lnB>
                  </a:tcPr>
                </a:tc>
                <a:extLst>
                  <a:ext uri="{0D108BD9-81ED-4DB2-BD59-A6C34878D82A}">
                    <a16:rowId xmlns:a16="http://schemas.microsoft.com/office/drawing/2014/main" xmlns="" val="1101175877"/>
                  </a:ext>
                </a:extLst>
              </a:tr>
            </a:tbl>
          </a:graphicData>
        </a:graphic>
      </p:graphicFrame>
    </p:spTree>
    <p:extLst>
      <p:ext uri="{BB962C8B-B14F-4D97-AF65-F5344CB8AC3E}">
        <p14:creationId xmlns:p14="http://schemas.microsoft.com/office/powerpoint/2010/main" val="41836230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FD0A3C-6533-4C21-9814-F8C933320D87}"/>
              </a:ext>
            </a:extLst>
          </p:cNvPr>
          <p:cNvSpPr>
            <a:spLocks noGrp="1"/>
          </p:cNvSpPr>
          <p:nvPr>
            <p:ph type="title"/>
          </p:nvPr>
        </p:nvSpPr>
        <p:spPr/>
        <p:txBody>
          <a:bodyPr/>
          <a:lstStyle/>
          <a:p>
            <a:r>
              <a:rPr lang="en-AU" dirty="0"/>
              <a:t>Graph </a:t>
            </a:r>
            <a:r>
              <a:rPr lang="en-AU" dirty="0" err="1" smtClean="0"/>
              <a:t>Coloring</a:t>
            </a:r>
            <a:r>
              <a:rPr lang="en-AU" dirty="0" smtClean="0"/>
              <a:t> </a:t>
            </a:r>
            <a:r>
              <a:rPr lang="en-AU" dirty="0"/>
              <a:t>Problem</a:t>
            </a:r>
          </a:p>
        </p:txBody>
      </p:sp>
      <p:sp>
        <p:nvSpPr>
          <p:cNvPr id="3" name="Content Placeholder 2">
            <a:extLst>
              <a:ext uri="{FF2B5EF4-FFF2-40B4-BE49-F238E27FC236}">
                <a16:creationId xmlns:a16="http://schemas.microsoft.com/office/drawing/2014/main" xmlns="" id="{6910AB8E-8074-408F-90FE-36D5576C774D}"/>
              </a:ext>
            </a:extLst>
          </p:cNvPr>
          <p:cNvSpPr>
            <a:spLocks noGrp="1"/>
          </p:cNvSpPr>
          <p:nvPr>
            <p:ph sz="quarter" idx="1"/>
          </p:nvPr>
        </p:nvSpPr>
        <p:spPr>
          <a:xfrm>
            <a:off x="228600" y="2514600"/>
            <a:ext cx="7696200" cy="3876225"/>
          </a:xfrm>
        </p:spPr>
        <p:txBody>
          <a:bodyPr/>
          <a:lstStyle/>
          <a:p>
            <a:pPr marL="0" indent="0">
              <a:buNone/>
            </a:pPr>
            <a:r>
              <a:rPr lang="en-US" b="1" dirty="0" smtClean="0"/>
              <a:t>Graph </a:t>
            </a:r>
            <a:r>
              <a:rPr lang="en-US" b="1" dirty="0"/>
              <a:t>coloring</a:t>
            </a:r>
            <a:r>
              <a:rPr lang="en-US" dirty="0"/>
              <a:t> problem involves assigning colors to certain elements of a graph subject to certain restrictions and constraints. </a:t>
            </a:r>
            <a:endParaRPr lang="en-US" dirty="0" smtClean="0"/>
          </a:p>
          <a:p>
            <a:pPr marL="0" indent="0">
              <a:buNone/>
            </a:pPr>
            <a:endParaRPr lang="en-US" dirty="0" smtClean="0"/>
          </a:p>
          <a:p>
            <a:pPr marL="0" indent="0">
              <a:buNone/>
            </a:pPr>
            <a:r>
              <a:rPr lang="en-US" dirty="0" smtClean="0"/>
              <a:t>In </a:t>
            </a:r>
            <a:r>
              <a:rPr lang="en-US" dirty="0"/>
              <a:t>other words, the process of assigning colors to the vertices such that no two adjacent vertexes have the same color is caller Graph </a:t>
            </a:r>
            <a:r>
              <a:rPr lang="en-US" dirty="0" smtClean="0"/>
              <a:t>Coloring.</a:t>
            </a:r>
          </a:p>
          <a:p>
            <a:pPr marL="0" indent="0">
              <a:buNone/>
            </a:pPr>
            <a:endParaRPr lang="en-US" dirty="0"/>
          </a:p>
          <a:p>
            <a:r>
              <a:rPr lang="en-US" dirty="0"/>
              <a:t>This is also known as </a:t>
            </a:r>
            <a:r>
              <a:rPr lang="en-US" b="1" dirty="0"/>
              <a:t>vertex coloring</a:t>
            </a:r>
            <a:r>
              <a:rPr lang="en-US" dirty="0"/>
              <a:t>.</a:t>
            </a:r>
          </a:p>
        </p:txBody>
      </p:sp>
      <p:pic>
        <p:nvPicPr>
          <p:cNvPr id="4" name="Picture 2" descr="https://upload.wikimedia.org/wikipedia/commons/thumb/9/90/Petersen_graph_3-coloring.svg/220px-Petersen_graph_3-coloring.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0"/>
            <a:ext cx="2552700" cy="2448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1920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FD0A3C-6533-4C21-9814-F8C933320D87}"/>
              </a:ext>
            </a:extLst>
          </p:cNvPr>
          <p:cNvSpPr>
            <a:spLocks noGrp="1"/>
          </p:cNvSpPr>
          <p:nvPr>
            <p:ph type="title"/>
          </p:nvPr>
        </p:nvSpPr>
        <p:spPr/>
        <p:txBody>
          <a:bodyPr/>
          <a:lstStyle/>
          <a:p>
            <a:r>
              <a:rPr lang="en-AU" dirty="0"/>
              <a:t>Graph </a:t>
            </a:r>
            <a:r>
              <a:rPr lang="en-AU" dirty="0" err="1"/>
              <a:t>Coloring</a:t>
            </a:r>
            <a:r>
              <a:rPr lang="en-AU" dirty="0"/>
              <a:t> Problem</a:t>
            </a:r>
          </a:p>
        </p:txBody>
      </p:sp>
      <p:sp>
        <p:nvSpPr>
          <p:cNvPr id="6" name="Rectangle 5"/>
          <p:cNvSpPr/>
          <p:nvPr/>
        </p:nvSpPr>
        <p:spPr>
          <a:xfrm>
            <a:off x="464126" y="1752600"/>
            <a:ext cx="8222673" cy="2246769"/>
          </a:xfrm>
          <a:prstGeom prst="rect">
            <a:avLst/>
          </a:prstGeom>
        </p:spPr>
        <p:txBody>
          <a:bodyPr wrap="square">
            <a:spAutoFit/>
          </a:bodyPr>
          <a:lstStyle/>
          <a:p>
            <a:r>
              <a:rPr lang="en-US" sz="2000" b="1" dirty="0">
                <a:solidFill>
                  <a:srgbClr val="000000"/>
                </a:solidFill>
                <a:latin typeface="+mn-lt"/>
              </a:rPr>
              <a:t>Chromatic Number: </a:t>
            </a:r>
            <a:r>
              <a:rPr lang="en-US" sz="2000" dirty="0">
                <a:solidFill>
                  <a:srgbClr val="000000"/>
                </a:solidFill>
                <a:latin typeface="+mn-lt"/>
              </a:rPr>
              <a:t> The smallest number of </a:t>
            </a:r>
            <a:r>
              <a:rPr lang="en-US" sz="2000" dirty="0" err="1">
                <a:solidFill>
                  <a:srgbClr val="000000"/>
                </a:solidFill>
                <a:latin typeface="+mn-lt"/>
              </a:rPr>
              <a:t>colours</a:t>
            </a:r>
            <a:r>
              <a:rPr lang="en-US" sz="2000" dirty="0">
                <a:solidFill>
                  <a:srgbClr val="000000"/>
                </a:solidFill>
                <a:latin typeface="+mn-lt"/>
              </a:rPr>
              <a:t> needed to </a:t>
            </a:r>
            <a:r>
              <a:rPr lang="en-US" sz="2000" dirty="0" err="1">
                <a:solidFill>
                  <a:srgbClr val="000000"/>
                </a:solidFill>
                <a:latin typeface="+mn-lt"/>
              </a:rPr>
              <a:t>colour</a:t>
            </a:r>
            <a:r>
              <a:rPr lang="en-US" sz="2000" dirty="0">
                <a:solidFill>
                  <a:srgbClr val="000000"/>
                </a:solidFill>
                <a:latin typeface="+mn-lt"/>
              </a:rPr>
              <a:t> a graph G is called its chromatic number</a:t>
            </a:r>
            <a:r>
              <a:rPr lang="en-US" sz="2000" dirty="0" smtClean="0">
                <a:solidFill>
                  <a:srgbClr val="000000"/>
                </a:solidFill>
                <a:latin typeface="+mn-lt"/>
              </a:rPr>
              <a:t>.</a:t>
            </a:r>
          </a:p>
          <a:p>
            <a:endParaRPr lang="en-US" sz="2000" dirty="0">
              <a:solidFill>
                <a:srgbClr val="000000"/>
              </a:solidFill>
              <a:latin typeface="+mn-lt"/>
            </a:endParaRPr>
          </a:p>
          <a:p>
            <a:r>
              <a:rPr lang="en-US" sz="2000" dirty="0">
                <a:solidFill>
                  <a:srgbClr val="000000"/>
                </a:solidFill>
                <a:latin typeface="+mn-lt"/>
              </a:rPr>
              <a:t>For example, in the above image, vertices can be </a:t>
            </a:r>
            <a:r>
              <a:rPr lang="en-US" sz="2000" dirty="0" err="1">
                <a:solidFill>
                  <a:srgbClr val="000000"/>
                </a:solidFill>
                <a:latin typeface="+mn-lt"/>
              </a:rPr>
              <a:t>coloured</a:t>
            </a:r>
            <a:r>
              <a:rPr lang="en-US" sz="2000" dirty="0">
                <a:solidFill>
                  <a:srgbClr val="000000"/>
                </a:solidFill>
                <a:latin typeface="+mn-lt"/>
              </a:rPr>
              <a:t> using a minimum of 2 </a:t>
            </a:r>
            <a:r>
              <a:rPr lang="en-US" sz="2000" dirty="0" err="1">
                <a:solidFill>
                  <a:srgbClr val="000000"/>
                </a:solidFill>
                <a:latin typeface="+mn-lt"/>
              </a:rPr>
              <a:t>colours</a:t>
            </a:r>
            <a:r>
              <a:rPr lang="en-US" sz="2000" dirty="0" smtClean="0">
                <a:solidFill>
                  <a:srgbClr val="000000"/>
                </a:solidFill>
                <a:latin typeface="+mn-lt"/>
              </a:rPr>
              <a:t>.</a:t>
            </a:r>
          </a:p>
          <a:p>
            <a:endParaRPr lang="en-US" sz="2000" dirty="0">
              <a:solidFill>
                <a:srgbClr val="000000"/>
              </a:solidFill>
              <a:latin typeface="+mn-lt"/>
            </a:endParaRPr>
          </a:p>
          <a:p>
            <a:r>
              <a:rPr lang="en-US" sz="2000" dirty="0">
                <a:solidFill>
                  <a:srgbClr val="000000"/>
                </a:solidFill>
                <a:latin typeface="+mn-lt"/>
              </a:rPr>
              <a:t>Hence the </a:t>
            </a:r>
            <a:r>
              <a:rPr lang="en-US" sz="2000" b="1" dirty="0">
                <a:solidFill>
                  <a:srgbClr val="000000"/>
                </a:solidFill>
                <a:latin typeface="+mn-lt"/>
              </a:rPr>
              <a:t>chromatic number</a:t>
            </a:r>
            <a:r>
              <a:rPr lang="en-US" sz="2000" dirty="0">
                <a:solidFill>
                  <a:srgbClr val="000000"/>
                </a:solidFill>
                <a:latin typeface="+mn-lt"/>
              </a:rPr>
              <a:t> of the graph is 2. </a:t>
            </a:r>
            <a:endParaRPr lang="en-US" sz="2000" b="0" i="0" dirty="0">
              <a:solidFill>
                <a:srgbClr val="000000"/>
              </a:solidFill>
              <a:effectLst/>
              <a:latin typeface="+mn-lt"/>
            </a:endParaRPr>
          </a:p>
        </p:txBody>
      </p:sp>
      <p:pic>
        <p:nvPicPr>
          <p:cNvPr id="7" name="Picture 6"/>
          <p:cNvPicPr>
            <a:picLocks noChangeAspect="1"/>
          </p:cNvPicPr>
          <p:nvPr/>
        </p:nvPicPr>
        <p:blipFill>
          <a:blip r:embed="rId2"/>
          <a:stretch>
            <a:fillRect/>
          </a:stretch>
        </p:blipFill>
        <p:spPr>
          <a:xfrm>
            <a:off x="2590800" y="4012622"/>
            <a:ext cx="4038600" cy="2845377"/>
          </a:xfrm>
          <a:prstGeom prst="rect">
            <a:avLst/>
          </a:prstGeom>
        </p:spPr>
      </p:pic>
    </p:spTree>
    <p:extLst>
      <p:ext uri="{BB962C8B-B14F-4D97-AF65-F5344CB8AC3E}">
        <p14:creationId xmlns:p14="http://schemas.microsoft.com/office/powerpoint/2010/main" val="39843360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FD0A3C-6533-4C21-9814-F8C933320D87}"/>
              </a:ext>
            </a:extLst>
          </p:cNvPr>
          <p:cNvSpPr>
            <a:spLocks noGrp="1"/>
          </p:cNvSpPr>
          <p:nvPr>
            <p:ph type="title"/>
          </p:nvPr>
        </p:nvSpPr>
        <p:spPr>
          <a:xfrm>
            <a:off x="457200" y="274638"/>
            <a:ext cx="4191000" cy="1143000"/>
          </a:xfrm>
        </p:spPr>
        <p:txBody>
          <a:bodyPr/>
          <a:lstStyle/>
          <a:p>
            <a:r>
              <a:rPr lang="en-AU" dirty="0"/>
              <a:t>bipartite graph</a:t>
            </a:r>
          </a:p>
        </p:txBody>
      </p:sp>
      <p:sp>
        <p:nvSpPr>
          <p:cNvPr id="8" name="AutoShape 5" descr="k=2"/>
          <p:cNvSpPr>
            <a:spLocks noChangeAspect="1" noChangeArrowheads="1"/>
          </p:cNvSpPr>
          <p:nvPr/>
        </p:nvSpPr>
        <p:spPr bwMode="auto">
          <a:xfrm>
            <a:off x="15238413" y="2638304"/>
            <a:ext cx="1023938" cy="523878"/>
          </a:xfrm>
          <a:prstGeom prst="rect">
            <a:avLst/>
          </a:prstGeom>
          <a:noFill/>
        </p:spPr>
        <p:txBody>
          <a:bodyPr vert="horz" wrap="square" lIns="91440" tIns="45720" rIns="91440" bIns="45720" numCol="1" anchor="t" anchorCtr="0" compatLnSpc="1">
            <a:prstTxWarp prst="textNoShape">
              <a:avLst/>
            </a:prstTxWarp>
          </a:bodyPr>
          <a:lstStyle/>
          <a:p>
            <a:endParaRPr lang="en-US" sz="3600">
              <a:latin typeface="+mn-lt"/>
            </a:endParaRPr>
          </a:p>
        </p:txBody>
      </p:sp>
      <p:pic>
        <p:nvPicPr>
          <p:cNvPr id="11" name="Picture 10"/>
          <p:cNvPicPr>
            <a:picLocks noChangeAspect="1"/>
          </p:cNvPicPr>
          <p:nvPr/>
        </p:nvPicPr>
        <p:blipFill>
          <a:blip r:embed="rId2"/>
          <a:stretch>
            <a:fillRect/>
          </a:stretch>
        </p:blipFill>
        <p:spPr>
          <a:xfrm>
            <a:off x="5461869" y="0"/>
            <a:ext cx="3682132" cy="2971800"/>
          </a:xfrm>
          <a:prstGeom prst="rect">
            <a:avLst/>
          </a:prstGeom>
        </p:spPr>
      </p:pic>
      <p:sp>
        <p:nvSpPr>
          <p:cNvPr id="12" name="Rectangle 11"/>
          <p:cNvSpPr/>
          <p:nvPr/>
        </p:nvSpPr>
        <p:spPr>
          <a:xfrm>
            <a:off x="304800" y="3630393"/>
            <a:ext cx="8382000" cy="2800767"/>
          </a:xfrm>
          <a:prstGeom prst="rect">
            <a:avLst/>
          </a:prstGeom>
        </p:spPr>
        <p:txBody>
          <a:bodyPr wrap="square">
            <a:spAutoFit/>
          </a:bodyPr>
          <a:lstStyle/>
          <a:p>
            <a:pPr lvl="0" algn="just"/>
            <a:r>
              <a:rPr lang="en-US" altLang="en-US" sz="2200" dirty="0">
                <a:solidFill>
                  <a:srgbClr val="222222"/>
                </a:solidFill>
                <a:latin typeface="+mn-lt"/>
              </a:rPr>
              <a:t>A bipartite graph is a special case of a k-partite graph with k=2. </a:t>
            </a:r>
          </a:p>
          <a:p>
            <a:pPr lvl="0" algn="just"/>
            <a:r>
              <a:rPr lang="en-US" altLang="en-US" sz="2200" dirty="0" smtClean="0">
                <a:solidFill>
                  <a:srgbClr val="222222"/>
                </a:solidFill>
                <a:latin typeface="+mn-lt"/>
              </a:rPr>
              <a:t>The </a:t>
            </a:r>
            <a:r>
              <a:rPr lang="en-US" altLang="en-US" sz="2200" dirty="0">
                <a:solidFill>
                  <a:srgbClr val="222222"/>
                </a:solidFill>
                <a:latin typeface="+mn-lt"/>
              </a:rPr>
              <a:t>illustration above shows some bipartite graphs, with vertices in each graph colored based on to which of the two disjoint sets they belong.</a:t>
            </a:r>
          </a:p>
          <a:p>
            <a:pPr lvl="0" algn="just"/>
            <a:endParaRPr lang="en-US" altLang="en-US" sz="2200" dirty="0">
              <a:solidFill>
                <a:srgbClr val="222222"/>
              </a:solidFill>
              <a:latin typeface="+mn-lt"/>
            </a:endParaRPr>
          </a:p>
          <a:p>
            <a:pPr lvl="0" algn="just"/>
            <a:r>
              <a:rPr lang="en-US" altLang="en-US" sz="2200" dirty="0">
                <a:solidFill>
                  <a:srgbClr val="222222"/>
                </a:solidFill>
                <a:latin typeface="+mn-lt"/>
              </a:rPr>
              <a:t>Bipartite graphs are equivalent to two-colorable graphs. All acyclic graphs are bipartite. </a:t>
            </a:r>
          </a:p>
        </p:txBody>
      </p:sp>
      <p:sp>
        <p:nvSpPr>
          <p:cNvPr id="14" name="Rectangle 4"/>
          <p:cNvSpPr>
            <a:spLocks noChangeArrowheads="1"/>
          </p:cNvSpPr>
          <p:nvPr/>
        </p:nvSpPr>
        <p:spPr bwMode="auto">
          <a:xfrm>
            <a:off x="457200" y="1599068"/>
            <a:ext cx="5004669" cy="2031325"/>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lang="en-US" altLang="en-US" sz="2200" dirty="0">
                <a:solidFill>
                  <a:srgbClr val="222222"/>
                </a:solidFill>
                <a:latin typeface="+mn-lt"/>
              </a:rPr>
              <a:t>A bipartite graph, also called a </a:t>
            </a:r>
            <a:r>
              <a:rPr lang="en-US" altLang="en-US" sz="2200" b="1" dirty="0" smtClean="0">
                <a:solidFill>
                  <a:srgbClr val="222222"/>
                </a:solidFill>
                <a:latin typeface="+mn-lt"/>
              </a:rPr>
              <a:t>bi-graph</a:t>
            </a:r>
            <a:r>
              <a:rPr lang="en-US" altLang="en-US" sz="2200" dirty="0">
                <a:solidFill>
                  <a:srgbClr val="222222"/>
                </a:solidFill>
                <a:latin typeface="+mn-lt"/>
              </a:rPr>
              <a:t>, is a set of graph vertices decomposed into two disjoint sets such that no two graph vertices within the same set are adjacent. </a:t>
            </a:r>
            <a:endParaRPr lang="en-US" altLang="en-US" sz="2200" dirty="0" smtClean="0">
              <a:solidFill>
                <a:srgbClr val="222222"/>
              </a:solidFill>
              <a:latin typeface="+mn-lt"/>
            </a:endParaRPr>
          </a:p>
          <a:p>
            <a:pPr lvl="0" algn="just"/>
            <a:endParaRPr lang="en-US" altLang="en-US" sz="2200" dirty="0">
              <a:solidFill>
                <a:srgbClr val="222222"/>
              </a:solidFill>
              <a:latin typeface="+mn-lt"/>
            </a:endParaRPr>
          </a:p>
        </p:txBody>
      </p:sp>
    </p:spTree>
    <p:extLst>
      <p:ext uri="{BB962C8B-B14F-4D97-AF65-F5344CB8AC3E}">
        <p14:creationId xmlns:p14="http://schemas.microsoft.com/office/powerpoint/2010/main" val="28054446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FD0A3C-6533-4C21-9814-F8C933320D87}"/>
              </a:ext>
            </a:extLst>
          </p:cNvPr>
          <p:cNvSpPr>
            <a:spLocks noGrp="1"/>
          </p:cNvSpPr>
          <p:nvPr>
            <p:ph type="title"/>
          </p:nvPr>
        </p:nvSpPr>
        <p:spPr>
          <a:xfrm>
            <a:off x="457200" y="274638"/>
            <a:ext cx="4191000" cy="1143000"/>
          </a:xfrm>
        </p:spPr>
        <p:txBody>
          <a:bodyPr/>
          <a:lstStyle/>
          <a:p>
            <a:r>
              <a:rPr lang="en-AU" dirty="0"/>
              <a:t>bipartite graph</a:t>
            </a:r>
          </a:p>
        </p:txBody>
      </p:sp>
      <p:sp>
        <p:nvSpPr>
          <p:cNvPr id="7" name="Rectangle 4"/>
          <p:cNvSpPr>
            <a:spLocks noChangeArrowheads="1"/>
          </p:cNvSpPr>
          <p:nvPr/>
        </p:nvSpPr>
        <p:spPr bwMode="auto">
          <a:xfrm>
            <a:off x="304800" y="2133600"/>
            <a:ext cx="8340436" cy="2954655"/>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lang="en-US" altLang="en-US" sz="2400" dirty="0">
                <a:solidFill>
                  <a:srgbClr val="222222"/>
                </a:solidFill>
                <a:latin typeface="+mn-lt"/>
              </a:rPr>
              <a:t>To properly color any bipartite graph,</a:t>
            </a:r>
          </a:p>
          <a:p>
            <a:pPr lvl="0" algn="just"/>
            <a:endParaRPr lang="en-US" altLang="en-US" sz="2400" dirty="0">
              <a:solidFill>
                <a:srgbClr val="222222"/>
              </a:solidFill>
              <a:latin typeface="+mn-lt"/>
            </a:endParaRPr>
          </a:p>
          <a:p>
            <a:pPr marL="342900" lvl="0" indent="-342900" algn="just">
              <a:buFont typeface="Arial" panose="020B0604020202020204" pitchFamily="34" charset="0"/>
              <a:buChar char="•"/>
            </a:pPr>
            <a:r>
              <a:rPr lang="en-US" altLang="en-US" sz="2400" dirty="0">
                <a:solidFill>
                  <a:srgbClr val="222222"/>
                </a:solidFill>
                <a:latin typeface="+mn-lt"/>
              </a:rPr>
              <a:t>Minimum 2 colors are required.</a:t>
            </a:r>
          </a:p>
          <a:p>
            <a:pPr marL="342900" lvl="0" indent="-342900" algn="just">
              <a:buFont typeface="Arial" panose="020B0604020202020204" pitchFamily="34" charset="0"/>
              <a:buChar char="•"/>
            </a:pPr>
            <a:r>
              <a:rPr lang="en-US" altLang="en-US" sz="2400" dirty="0">
                <a:solidFill>
                  <a:srgbClr val="222222"/>
                </a:solidFill>
                <a:latin typeface="+mn-lt"/>
              </a:rPr>
              <a:t>This ensures that the end vertices of every edge are colored with different colors</a:t>
            </a:r>
            <a:r>
              <a:rPr lang="en-US" altLang="en-US" sz="2400" dirty="0" smtClean="0">
                <a:solidFill>
                  <a:srgbClr val="222222"/>
                </a:solidFill>
                <a:latin typeface="+mn-lt"/>
              </a:rPr>
              <a:t>.</a:t>
            </a:r>
          </a:p>
          <a:p>
            <a:pPr marL="342900" lvl="0" indent="-342900" algn="just">
              <a:buFont typeface="Arial" panose="020B0604020202020204" pitchFamily="34" charset="0"/>
              <a:buChar char="•"/>
            </a:pPr>
            <a:r>
              <a:rPr lang="en-US" altLang="en-US" sz="2400" dirty="0" smtClean="0">
                <a:solidFill>
                  <a:srgbClr val="222222"/>
                </a:solidFill>
                <a:latin typeface="+mn-lt"/>
              </a:rPr>
              <a:t>Bipartite </a:t>
            </a:r>
            <a:r>
              <a:rPr lang="en-US" altLang="en-US" sz="2400" dirty="0">
                <a:solidFill>
                  <a:srgbClr val="222222"/>
                </a:solidFill>
                <a:latin typeface="+mn-lt"/>
              </a:rPr>
              <a:t>graphs contain no odd cycles.</a:t>
            </a:r>
          </a:p>
          <a:p>
            <a:pPr marL="342900" lvl="0" indent="-342900" algn="just">
              <a:buFont typeface="Arial" panose="020B0604020202020204" pitchFamily="34" charset="0"/>
              <a:buChar char="•"/>
            </a:pPr>
            <a:r>
              <a:rPr lang="en-US" altLang="en-US" sz="2400" dirty="0">
                <a:solidFill>
                  <a:srgbClr val="222222"/>
                </a:solidFill>
                <a:latin typeface="+mn-lt"/>
              </a:rPr>
              <a:t>Every sub graph of a bipartite graph is itself bipartite</a:t>
            </a:r>
            <a:r>
              <a:rPr lang="en-US" altLang="en-US" sz="2400" dirty="0" smtClean="0">
                <a:solidFill>
                  <a:srgbClr val="222222"/>
                </a:solidFill>
                <a:latin typeface="+mn-lt"/>
              </a:rPr>
              <a:t>.</a:t>
            </a:r>
          </a:p>
          <a:p>
            <a:pPr marL="342900" lvl="0" indent="-342900" algn="just">
              <a:buFont typeface="Arial" panose="020B0604020202020204" pitchFamily="34" charset="0"/>
              <a:buChar char="•"/>
            </a:pPr>
            <a:r>
              <a:rPr lang="en-US" altLang="en-US" sz="2400" dirty="0">
                <a:solidFill>
                  <a:srgbClr val="222222"/>
                </a:solidFill>
                <a:latin typeface="+mn-lt"/>
              </a:rPr>
              <a:t>If graph is bipartite with no edges, then it is 1-colorable.</a:t>
            </a:r>
          </a:p>
        </p:txBody>
      </p:sp>
      <p:sp>
        <p:nvSpPr>
          <p:cNvPr id="8" name="AutoShape 5" descr="k=2"/>
          <p:cNvSpPr>
            <a:spLocks noChangeAspect="1" noChangeArrowheads="1"/>
          </p:cNvSpPr>
          <p:nvPr/>
        </p:nvSpPr>
        <p:spPr bwMode="auto">
          <a:xfrm>
            <a:off x="15238413" y="2638304"/>
            <a:ext cx="1023938" cy="523878"/>
          </a:xfrm>
          <a:prstGeom prst="rect">
            <a:avLst/>
          </a:prstGeom>
          <a:noFill/>
        </p:spPr>
        <p:txBody>
          <a:bodyPr vert="horz" wrap="square" lIns="91440" tIns="45720" rIns="91440" bIns="45720" numCol="1" anchor="t" anchorCtr="0" compatLnSpc="1">
            <a:prstTxWarp prst="textNoShape">
              <a:avLst/>
            </a:prstTxWarp>
          </a:bodyPr>
          <a:lstStyle/>
          <a:p>
            <a:endParaRPr lang="en-US" sz="3600">
              <a:latin typeface="+mn-lt"/>
            </a:endParaRPr>
          </a:p>
        </p:txBody>
      </p:sp>
      <p:pic>
        <p:nvPicPr>
          <p:cNvPr id="11" name="Picture 10"/>
          <p:cNvPicPr>
            <a:picLocks noChangeAspect="1"/>
          </p:cNvPicPr>
          <p:nvPr/>
        </p:nvPicPr>
        <p:blipFill>
          <a:blip r:embed="rId2"/>
          <a:stretch>
            <a:fillRect/>
          </a:stretch>
        </p:blipFill>
        <p:spPr>
          <a:xfrm>
            <a:off x="5869649" y="0"/>
            <a:ext cx="3239715" cy="2614731"/>
          </a:xfrm>
          <a:prstGeom prst="rect">
            <a:avLst/>
          </a:prstGeom>
        </p:spPr>
      </p:pic>
    </p:spTree>
    <p:extLst>
      <p:ext uri="{BB962C8B-B14F-4D97-AF65-F5344CB8AC3E}">
        <p14:creationId xmlns:p14="http://schemas.microsoft.com/office/powerpoint/2010/main" val="12551686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FD0A3C-6533-4C21-9814-F8C933320D87}"/>
              </a:ext>
            </a:extLst>
          </p:cNvPr>
          <p:cNvSpPr>
            <a:spLocks noGrp="1"/>
          </p:cNvSpPr>
          <p:nvPr>
            <p:ph type="title"/>
          </p:nvPr>
        </p:nvSpPr>
        <p:spPr>
          <a:xfrm>
            <a:off x="457200" y="274638"/>
            <a:ext cx="4191000" cy="1143000"/>
          </a:xfrm>
        </p:spPr>
        <p:txBody>
          <a:bodyPr/>
          <a:lstStyle/>
          <a:p>
            <a:r>
              <a:rPr lang="en-AU" dirty="0"/>
              <a:t>bipartite graph</a:t>
            </a:r>
          </a:p>
        </p:txBody>
      </p:sp>
      <p:sp>
        <p:nvSpPr>
          <p:cNvPr id="8" name="AutoShape 5" descr="k=2"/>
          <p:cNvSpPr>
            <a:spLocks noChangeAspect="1" noChangeArrowheads="1"/>
          </p:cNvSpPr>
          <p:nvPr/>
        </p:nvSpPr>
        <p:spPr bwMode="auto">
          <a:xfrm>
            <a:off x="15238413" y="2638304"/>
            <a:ext cx="1023938" cy="523878"/>
          </a:xfrm>
          <a:prstGeom prst="rect">
            <a:avLst/>
          </a:prstGeom>
          <a:noFill/>
        </p:spPr>
        <p:txBody>
          <a:bodyPr vert="horz" wrap="square" lIns="91440" tIns="45720" rIns="91440" bIns="45720" numCol="1" anchor="t" anchorCtr="0" compatLnSpc="1">
            <a:prstTxWarp prst="textNoShape">
              <a:avLst/>
            </a:prstTxWarp>
          </a:bodyPr>
          <a:lstStyle/>
          <a:p>
            <a:endParaRPr lang="en-US" sz="3600">
              <a:latin typeface="+mn-lt"/>
            </a:endParaRPr>
          </a:p>
        </p:txBody>
      </p:sp>
      <p:pic>
        <p:nvPicPr>
          <p:cNvPr id="11" name="Picture 10"/>
          <p:cNvPicPr>
            <a:picLocks noChangeAspect="1"/>
          </p:cNvPicPr>
          <p:nvPr/>
        </p:nvPicPr>
        <p:blipFill>
          <a:blip r:embed="rId2"/>
          <a:stretch>
            <a:fillRect/>
          </a:stretch>
        </p:blipFill>
        <p:spPr>
          <a:xfrm>
            <a:off x="6858000" y="0"/>
            <a:ext cx="2279073" cy="1839410"/>
          </a:xfrm>
          <a:prstGeom prst="rect">
            <a:avLst/>
          </a:prstGeom>
        </p:spPr>
      </p:pic>
      <p:sp>
        <p:nvSpPr>
          <p:cNvPr id="4" name="Rectangle 3"/>
          <p:cNvSpPr/>
          <p:nvPr/>
        </p:nvSpPr>
        <p:spPr>
          <a:xfrm>
            <a:off x="609600" y="1511375"/>
            <a:ext cx="7010400" cy="4708981"/>
          </a:xfrm>
          <a:prstGeom prst="rect">
            <a:avLst/>
          </a:prstGeom>
        </p:spPr>
        <p:txBody>
          <a:bodyPr wrap="square">
            <a:spAutoFit/>
          </a:bodyPr>
          <a:lstStyle/>
          <a:p>
            <a:r>
              <a:rPr lang="en-US" sz="2000" b="1" dirty="0" err="1">
                <a:latin typeface="+mn-lt"/>
              </a:rPr>
              <a:t>isBipartite</a:t>
            </a:r>
            <a:r>
              <a:rPr lang="en-US" sz="2000" b="1" dirty="0">
                <a:latin typeface="+mn-lt"/>
              </a:rPr>
              <a:t>(</a:t>
            </a:r>
            <a:r>
              <a:rPr lang="en-US" sz="2000" b="1" dirty="0" err="1">
                <a:latin typeface="+mn-lt"/>
              </a:rPr>
              <a:t>G,src</a:t>
            </a:r>
            <a:r>
              <a:rPr lang="en-US" sz="2000" b="1" dirty="0">
                <a:latin typeface="+mn-lt"/>
              </a:rPr>
              <a:t>){</a:t>
            </a:r>
          </a:p>
          <a:p>
            <a:r>
              <a:rPr lang="en-US" sz="2000" dirty="0">
                <a:latin typeface="+mn-lt"/>
              </a:rPr>
              <a:t>   Let q be an empty queue</a:t>
            </a:r>
          </a:p>
          <a:p>
            <a:r>
              <a:rPr lang="en-US" sz="2000" dirty="0">
                <a:latin typeface="+mn-lt"/>
              </a:rPr>
              <a:t>   s = </a:t>
            </a:r>
            <a:r>
              <a:rPr lang="en-US" sz="2000" dirty="0" err="1">
                <a:latin typeface="+mn-lt"/>
              </a:rPr>
              <a:t>src</a:t>
            </a:r>
            <a:endParaRPr lang="en-US" sz="2000" dirty="0">
              <a:latin typeface="+mn-lt"/>
            </a:endParaRPr>
          </a:p>
          <a:p>
            <a:r>
              <a:rPr lang="en-US" sz="2000" dirty="0">
                <a:latin typeface="+mn-lt"/>
              </a:rPr>
              <a:t>   </a:t>
            </a:r>
            <a:r>
              <a:rPr lang="en-US" sz="2000" dirty="0" err="1">
                <a:latin typeface="+mn-lt"/>
              </a:rPr>
              <a:t>colour</a:t>
            </a:r>
            <a:r>
              <a:rPr lang="en-US" sz="2000" dirty="0">
                <a:latin typeface="+mn-lt"/>
              </a:rPr>
              <a:t> v Red</a:t>
            </a:r>
          </a:p>
          <a:p>
            <a:r>
              <a:rPr lang="en-US" sz="2000" dirty="0">
                <a:latin typeface="+mn-lt"/>
              </a:rPr>
              <a:t>   </a:t>
            </a:r>
            <a:r>
              <a:rPr lang="en-US" sz="2000" dirty="0" err="1">
                <a:latin typeface="+mn-lt"/>
              </a:rPr>
              <a:t>q.enqueue</a:t>
            </a:r>
            <a:r>
              <a:rPr lang="en-US" sz="2000" dirty="0">
                <a:latin typeface="+mn-lt"/>
              </a:rPr>
              <a:t>(s)</a:t>
            </a:r>
          </a:p>
          <a:p>
            <a:r>
              <a:rPr lang="en-US" sz="2000" dirty="0">
                <a:latin typeface="+mn-lt"/>
              </a:rPr>
              <a:t>   while !</a:t>
            </a:r>
            <a:r>
              <a:rPr lang="en-US" sz="2000" dirty="0" err="1">
                <a:latin typeface="+mn-lt"/>
              </a:rPr>
              <a:t>q.empty</a:t>
            </a:r>
            <a:r>
              <a:rPr lang="en-US" sz="2000" dirty="0">
                <a:latin typeface="+mn-lt"/>
              </a:rPr>
              <a:t>()</a:t>
            </a:r>
          </a:p>
          <a:p>
            <a:r>
              <a:rPr lang="en-US" sz="2000" dirty="0">
                <a:latin typeface="+mn-lt"/>
              </a:rPr>
              <a:t>      u = </a:t>
            </a:r>
            <a:r>
              <a:rPr lang="en-US" sz="2000" dirty="0" err="1">
                <a:latin typeface="+mn-lt"/>
              </a:rPr>
              <a:t>q.dequeue</a:t>
            </a:r>
            <a:r>
              <a:rPr lang="en-US" sz="2000" dirty="0">
                <a:latin typeface="+mn-lt"/>
              </a:rPr>
              <a:t>()</a:t>
            </a:r>
          </a:p>
          <a:p>
            <a:r>
              <a:rPr lang="en-US" sz="2000" dirty="0">
                <a:latin typeface="+mn-lt"/>
              </a:rPr>
              <a:t>      for each v in </a:t>
            </a:r>
            <a:r>
              <a:rPr lang="en-US" sz="2000" dirty="0" err="1" smtClean="0">
                <a:latin typeface="+mn-lt"/>
              </a:rPr>
              <a:t>u.adjuptoList</a:t>
            </a:r>
            <a:r>
              <a:rPr lang="en-US" sz="2000" dirty="0">
                <a:latin typeface="+mn-lt"/>
              </a:rPr>
              <a:t>:</a:t>
            </a:r>
          </a:p>
          <a:p>
            <a:r>
              <a:rPr lang="en-US" sz="2000" dirty="0">
                <a:latin typeface="+mn-lt"/>
              </a:rPr>
              <a:t>        if </a:t>
            </a:r>
            <a:r>
              <a:rPr lang="en-US" sz="2000" dirty="0" err="1">
                <a:latin typeface="+mn-lt"/>
              </a:rPr>
              <a:t>v.color</a:t>
            </a:r>
            <a:r>
              <a:rPr lang="en-US" sz="2000" dirty="0">
                <a:latin typeface="+mn-lt"/>
              </a:rPr>
              <a:t> is nil:</a:t>
            </a:r>
          </a:p>
          <a:p>
            <a:r>
              <a:rPr lang="en-US" sz="2000" dirty="0">
                <a:latin typeface="+mn-lt"/>
              </a:rPr>
              <a:t>          </a:t>
            </a:r>
            <a:r>
              <a:rPr lang="en-US" sz="2000" dirty="0" err="1">
                <a:latin typeface="+mn-lt"/>
              </a:rPr>
              <a:t>v.color</a:t>
            </a:r>
            <a:r>
              <a:rPr lang="en-US" sz="2000" dirty="0">
                <a:latin typeface="+mn-lt"/>
              </a:rPr>
              <a:t> = (</a:t>
            </a:r>
            <a:r>
              <a:rPr lang="en-US" sz="2000" dirty="0" err="1">
                <a:latin typeface="+mn-lt"/>
              </a:rPr>
              <a:t>u.color</a:t>
            </a:r>
            <a:r>
              <a:rPr lang="en-US" sz="2000" dirty="0">
                <a:latin typeface="+mn-lt"/>
              </a:rPr>
              <a:t> == </a:t>
            </a:r>
            <a:r>
              <a:rPr lang="en-US" sz="2000" dirty="0" smtClean="0">
                <a:latin typeface="+mn-lt"/>
              </a:rPr>
              <a:t>Red) </a:t>
            </a:r>
            <a:r>
              <a:rPr lang="en-US" sz="2000" dirty="0">
                <a:latin typeface="+mn-lt"/>
              </a:rPr>
              <a:t>? Black : Red</a:t>
            </a:r>
          </a:p>
          <a:p>
            <a:r>
              <a:rPr lang="en-US" sz="2000" dirty="0">
                <a:latin typeface="+mn-lt"/>
              </a:rPr>
              <a:t>          </a:t>
            </a:r>
            <a:r>
              <a:rPr lang="en-US" sz="2000" dirty="0" err="1">
                <a:latin typeface="+mn-lt"/>
              </a:rPr>
              <a:t>q.enqueue</a:t>
            </a:r>
            <a:r>
              <a:rPr lang="en-US" sz="2000" dirty="0">
                <a:latin typeface="+mn-lt"/>
              </a:rPr>
              <a:t>(v)</a:t>
            </a:r>
          </a:p>
          <a:p>
            <a:r>
              <a:rPr lang="en-US" sz="2000" dirty="0">
                <a:latin typeface="+mn-lt"/>
              </a:rPr>
              <a:t>        </a:t>
            </a:r>
            <a:r>
              <a:rPr lang="en-US" sz="2000" dirty="0" err="1">
                <a:latin typeface="+mn-lt"/>
              </a:rPr>
              <a:t>elif</a:t>
            </a:r>
            <a:r>
              <a:rPr lang="en-US" sz="2000" dirty="0">
                <a:latin typeface="+mn-lt"/>
              </a:rPr>
              <a:t> </a:t>
            </a:r>
            <a:r>
              <a:rPr lang="en-US" sz="2000" dirty="0" err="1">
                <a:latin typeface="+mn-lt"/>
              </a:rPr>
              <a:t>v.color</a:t>
            </a:r>
            <a:r>
              <a:rPr lang="en-US" sz="2000" dirty="0">
                <a:latin typeface="+mn-lt"/>
              </a:rPr>
              <a:t> == </a:t>
            </a:r>
            <a:r>
              <a:rPr lang="en-US" sz="2000" dirty="0" err="1">
                <a:latin typeface="+mn-lt"/>
              </a:rPr>
              <a:t>u.color</a:t>
            </a:r>
            <a:r>
              <a:rPr lang="en-US" sz="2000" dirty="0">
                <a:latin typeface="+mn-lt"/>
              </a:rPr>
              <a:t>:</a:t>
            </a:r>
          </a:p>
          <a:p>
            <a:r>
              <a:rPr lang="en-US" sz="2000" dirty="0">
                <a:latin typeface="+mn-lt"/>
              </a:rPr>
              <a:t>          return "Not Bipartite"</a:t>
            </a:r>
          </a:p>
          <a:p>
            <a:r>
              <a:rPr lang="en-US" sz="2000" dirty="0">
                <a:latin typeface="+mn-lt"/>
              </a:rPr>
              <a:t>   return "Bipartite"</a:t>
            </a:r>
          </a:p>
          <a:p>
            <a:r>
              <a:rPr lang="en-US" sz="2000" dirty="0">
                <a:latin typeface="+mn-lt"/>
              </a:rPr>
              <a:t>}</a:t>
            </a:r>
          </a:p>
        </p:txBody>
      </p:sp>
      <p:sp>
        <p:nvSpPr>
          <p:cNvPr id="5" name="Rectangle 4"/>
          <p:cNvSpPr/>
          <p:nvPr/>
        </p:nvSpPr>
        <p:spPr>
          <a:xfrm>
            <a:off x="1219200" y="6461581"/>
            <a:ext cx="7159337" cy="369332"/>
          </a:xfrm>
          <a:prstGeom prst="rect">
            <a:avLst/>
          </a:prstGeom>
        </p:spPr>
        <p:txBody>
          <a:bodyPr wrap="square">
            <a:spAutoFit/>
          </a:bodyPr>
          <a:lstStyle/>
          <a:p>
            <a:r>
              <a:rPr lang="en-US" dirty="0" smtClean="0"/>
              <a:t>Solution Code: https</a:t>
            </a:r>
            <a:r>
              <a:rPr lang="en-US" dirty="0"/>
              <a:t>://www.geeksforgeeks.org/bipartite-graph/</a:t>
            </a:r>
          </a:p>
        </p:txBody>
      </p:sp>
    </p:spTree>
    <p:extLst>
      <p:ext uri="{BB962C8B-B14F-4D97-AF65-F5344CB8AC3E}">
        <p14:creationId xmlns:p14="http://schemas.microsoft.com/office/powerpoint/2010/main" val="19053368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38200" y="0"/>
            <a:ext cx="8305800" cy="914400"/>
          </a:xfrm>
        </p:spPr>
        <p:txBody>
          <a:bodyPr/>
          <a:lstStyle/>
          <a:p>
            <a:r>
              <a:rPr lang="en-GB" altLang="en-US" sz="3200" dirty="0">
                <a:solidFill>
                  <a:srgbClr val="C00000"/>
                </a:solidFill>
              </a:rPr>
              <a:t>bipartite graph</a:t>
            </a:r>
            <a:endParaRPr lang="en-US" altLang="en-US" dirty="0" smtClean="0"/>
          </a:p>
        </p:txBody>
      </p:sp>
      <p:sp>
        <p:nvSpPr>
          <p:cNvPr id="4" name="Slide Number Placeholder 3"/>
          <p:cNvSpPr>
            <a:spLocks noGrp="1"/>
          </p:cNvSpPr>
          <p:nvPr>
            <p:ph type="sldNum" sz="quarter" idx="15"/>
          </p:nvPr>
        </p:nvSpPr>
        <p:spPr/>
        <p:txBody>
          <a:bodyPr/>
          <a:lstStyle/>
          <a:p>
            <a:fld id="{46B77B13-1077-4559-BB8D-5228CB5F82E1}" type="slidenum">
              <a:rPr lang="en-US" smtClean="0"/>
              <a:pPr/>
              <a:t>28</a:t>
            </a:fld>
            <a:endParaRPr lang="en-US"/>
          </a:p>
        </p:txBody>
      </p:sp>
      <p:sp>
        <p:nvSpPr>
          <p:cNvPr id="5" name="Rectangle 4"/>
          <p:cNvSpPr/>
          <p:nvPr/>
        </p:nvSpPr>
        <p:spPr>
          <a:xfrm>
            <a:off x="1066800" y="1443841"/>
            <a:ext cx="5791200" cy="4893647"/>
          </a:xfrm>
          <a:prstGeom prst="rect">
            <a:avLst/>
          </a:prstGeom>
        </p:spPr>
        <p:txBody>
          <a:bodyPr wrap="square">
            <a:spAutoFit/>
          </a:bodyPr>
          <a:lstStyle/>
          <a:p>
            <a:r>
              <a:rPr lang="en-US" sz="2400" dirty="0"/>
              <a:t>  </a:t>
            </a:r>
            <a:r>
              <a:rPr lang="en-US" sz="2400" dirty="0" smtClean="0"/>
              <a:t>         if </a:t>
            </a:r>
            <a:r>
              <a:rPr lang="en-US" sz="2400" dirty="0"/>
              <a:t>(color[</a:t>
            </a:r>
            <a:r>
              <a:rPr lang="en-US" sz="2400" dirty="0" err="1"/>
              <a:t>i</a:t>
            </a:r>
            <a:r>
              <a:rPr lang="en-US" sz="2400" dirty="0"/>
              <a:t>] == -1)</a:t>
            </a:r>
          </a:p>
          <a:p>
            <a:r>
              <a:rPr lang="en-US" sz="2400" dirty="0"/>
              <a:t>            {</a:t>
            </a:r>
          </a:p>
          <a:p>
            <a:r>
              <a:rPr lang="en-US" sz="2400" dirty="0"/>
              <a:t>                if (color[u] == 1)</a:t>
            </a:r>
          </a:p>
          <a:p>
            <a:r>
              <a:rPr lang="en-US" sz="2400" dirty="0"/>
              <a:t>                    color[</a:t>
            </a:r>
            <a:r>
              <a:rPr lang="en-US" sz="2400" dirty="0" err="1"/>
              <a:t>i</a:t>
            </a:r>
            <a:r>
              <a:rPr lang="en-US" sz="2400" dirty="0"/>
              <a:t>] = 2;</a:t>
            </a:r>
          </a:p>
          <a:p>
            <a:r>
              <a:rPr lang="en-US" sz="2400" dirty="0"/>
              <a:t>                else if (color[u] == 2)</a:t>
            </a:r>
          </a:p>
          <a:p>
            <a:r>
              <a:rPr lang="en-US" sz="2400" dirty="0"/>
              <a:t>                    color[</a:t>
            </a:r>
            <a:r>
              <a:rPr lang="en-US" sz="2400" dirty="0" err="1"/>
              <a:t>i</a:t>
            </a:r>
            <a:r>
              <a:rPr lang="en-US" sz="2400" dirty="0"/>
              <a:t>] = 1;</a:t>
            </a:r>
          </a:p>
          <a:p>
            <a:r>
              <a:rPr lang="en-US" sz="2400" dirty="0" smtClean="0"/>
              <a:t>	     </a:t>
            </a:r>
            <a:r>
              <a:rPr lang="en-US" sz="2400" dirty="0" err="1" smtClean="0"/>
              <a:t>enqueueElement</a:t>
            </a:r>
            <a:r>
              <a:rPr lang="en-US" sz="2400" dirty="0" smtClean="0"/>
              <a:t>(</a:t>
            </a:r>
            <a:r>
              <a:rPr lang="en-US" sz="2400" dirty="0" err="1" smtClean="0"/>
              <a:t>i</a:t>
            </a:r>
            <a:r>
              <a:rPr lang="en-US" sz="2400" dirty="0"/>
              <a:t>);</a:t>
            </a:r>
          </a:p>
          <a:p>
            <a:r>
              <a:rPr lang="en-US" sz="2400" dirty="0"/>
              <a:t>            }</a:t>
            </a:r>
          </a:p>
          <a:p>
            <a:r>
              <a:rPr lang="en-US" sz="2400" dirty="0"/>
              <a:t>            else</a:t>
            </a:r>
          </a:p>
          <a:p>
            <a:r>
              <a:rPr lang="en-US" sz="2400" dirty="0"/>
              <a:t>            {</a:t>
            </a:r>
          </a:p>
          <a:p>
            <a:r>
              <a:rPr lang="en-US" sz="2400" dirty="0"/>
              <a:t>                if (color[u] == color[</a:t>
            </a:r>
            <a:r>
              <a:rPr lang="en-US" sz="2400" dirty="0" err="1"/>
              <a:t>i</a:t>
            </a:r>
            <a:r>
              <a:rPr lang="en-US" sz="2400" dirty="0"/>
              <a:t>])</a:t>
            </a:r>
          </a:p>
          <a:p>
            <a:r>
              <a:rPr lang="en-US" sz="2400" dirty="0"/>
              <a:t>                    return 0;</a:t>
            </a:r>
          </a:p>
          <a:p>
            <a:r>
              <a:rPr lang="en-US" sz="2400" dirty="0"/>
              <a:t>            }</a:t>
            </a:r>
          </a:p>
        </p:txBody>
      </p:sp>
    </p:spTree>
    <p:extLst>
      <p:ext uri="{BB962C8B-B14F-4D97-AF65-F5344CB8AC3E}">
        <p14:creationId xmlns:p14="http://schemas.microsoft.com/office/powerpoint/2010/main" val="28621755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1912938" y="12684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73239"/>
                </a:solidFill>
                <a:effectLst/>
                <a:latin typeface="urw-din"/>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 name="Rectangle 1"/>
          <p:cNvSpPr/>
          <p:nvPr/>
        </p:nvSpPr>
        <p:spPr>
          <a:xfrm>
            <a:off x="685800" y="1725613"/>
            <a:ext cx="7620000" cy="4093428"/>
          </a:xfrm>
          <a:prstGeom prst="rect">
            <a:avLst/>
          </a:prstGeom>
        </p:spPr>
        <p:txBody>
          <a:bodyPr wrap="square">
            <a:spAutoFit/>
          </a:bodyPr>
          <a:lstStyle/>
          <a:p>
            <a:pPr>
              <a:buFont typeface="+mj-lt"/>
              <a:buAutoNum type="arabicPeriod"/>
            </a:pPr>
            <a:r>
              <a:rPr lang="en-US" sz="2000" u="sng" dirty="0">
                <a:solidFill>
                  <a:srgbClr val="273239"/>
                </a:solidFill>
                <a:latin typeface="urw-din"/>
                <a:hlinkClick r:id="rId2"/>
              </a:rPr>
              <a:t>https://</a:t>
            </a:r>
            <a:r>
              <a:rPr lang="en-US" sz="2000" u="sng" dirty="0" smtClean="0">
                <a:solidFill>
                  <a:srgbClr val="273239"/>
                </a:solidFill>
                <a:latin typeface="urw-din"/>
                <a:hlinkClick r:id="rId2"/>
              </a:rPr>
              <a:t>onlinejudge.org/index.php?option=onlinejudge&amp;Itemid=8&amp;category=669&amp;page=show_problem&amp;problem=945</a:t>
            </a:r>
            <a:endParaRPr lang="en-US" sz="2000" u="sng" dirty="0" smtClean="0">
              <a:solidFill>
                <a:srgbClr val="273239"/>
              </a:solidFill>
              <a:latin typeface="urw-din"/>
            </a:endParaRPr>
          </a:p>
          <a:p>
            <a:pPr>
              <a:buFont typeface="+mj-lt"/>
              <a:buAutoNum type="arabicPeriod"/>
            </a:pPr>
            <a:endParaRPr lang="en-US" sz="2000" u="sng" dirty="0">
              <a:solidFill>
                <a:srgbClr val="273239"/>
              </a:solidFill>
              <a:latin typeface="urw-din"/>
            </a:endParaRPr>
          </a:p>
          <a:p>
            <a:pPr>
              <a:buFont typeface="+mj-lt"/>
              <a:buAutoNum type="arabicPeriod"/>
            </a:pPr>
            <a:r>
              <a:rPr lang="en-US" sz="2000" u="sng" dirty="0">
                <a:solidFill>
                  <a:srgbClr val="273239"/>
                </a:solidFill>
                <a:latin typeface="urw-din"/>
              </a:rPr>
              <a:t>Find number of islands</a:t>
            </a:r>
          </a:p>
          <a:p>
            <a:pPr>
              <a:buFont typeface="+mj-lt"/>
              <a:buAutoNum type="arabicPeriod"/>
            </a:pPr>
            <a:r>
              <a:rPr lang="en-US" sz="2000" u="sng" dirty="0">
                <a:solidFill>
                  <a:srgbClr val="273239"/>
                </a:solidFill>
                <a:latin typeface="urw-din"/>
              </a:rPr>
              <a:t>Transitive closure of a graph using DFS</a:t>
            </a:r>
          </a:p>
          <a:p>
            <a:pPr>
              <a:buFont typeface="+mj-lt"/>
              <a:buAutoNum type="arabicPeriod"/>
            </a:pPr>
            <a:r>
              <a:rPr lang="en-US" sz="2000" u="sng" dirty="0" smtClean="0">
                <a:solidFill>
                  <a:srgbClr val="273239"/>
                </a:solidFill>
                <a:latin typeface="urw-din"/>
              </a:rPr>
              <a:t>Detect </a:t>
            </a:r>
            <a:r>
              <a:rPr lang="en-US" sz="2000" u="sng" dirty="0">
                <a:solidFill>
                  <a:srgbClr val="273239"/>
                </a:solidFill>
                <a:latin typeface="urw-din"/>
              </a:rPr>
              <a:t>cycle in an undirected graph</a:t>
            </a:r>
          </a:p>
          <a:p>
            <a:pPr>
              <a:buFont typeface="+mj-lt"/>
              <a:buAutoNum type="arabicPeriod"/>
            </a:pPr>
            <a:r>
              <a:rPr lang="en-US" sz="2000" u="sng" dirty="0">
                <a:solidFill>
                  <a:srgbClr val="273239"/>
                </a:solidFill>
                <a:latin typeface="urw-din"/>
              </a:rPr>
              <a:t>Longest path between any pair of vertices</a:t>
            </a:r>
          </a:p>
          <a:p>
            <a:pPr>
              <a:buFont typeface="+mj-lt"/>
              <a:buAutoNum type="arabicPeriod"/>
            </a:pPr>
            <a:r>
              <a:rPr lang="en-US" sz="2000" u="sng" dirty="0">
                <a:solidFill>
                  <a:srgbClr val="273239"/>
                </a:solidFill>
                <a:latin typeface="urw-din"/>
              </a:rPr>
              <a:t>Find a mother vertex in a graph</a:t>
            </a:r>
          </a:p>
          <a:p>
            <a:pPr>
              <a:buFont typeface="+mj-lt"/>
              <a:buAutoNum type="arabicPeriod"/>
            </a:pPr>
            <a:r>
              <a:rPr lang="en-US" sz="2000" u="sng" dirty="0">
                <a:solidFill>
                  <a:srgbClr val="273239"/>
                </a:solidFill>
                <a:latin typeface="urw-din"/>
              </a:rPr>
              <a:t>Iterative Depth first traversal</a:t>
            </a:r>
          </a:p>
          <a:p>
            <a:pPr>
              <a:buFont typeface="+mj-lt"/>
              <a:buAutoNum type="arabicPeriod"/>
            </a:pPr>
            <a:r>
              <a:rPr lang="en-US" sz="2000" u="sng" dirty="0">
                <a:solidFill>
                  <a:srgbClr val="273239"/>
                </a:solidFill>
                <a:latin typeface="urw-din"/>
              </a:rPr>
              <a:t>Print all path from a given source to a destination</a:t>
            </a:r>
          </a:p>
          <a:p>
            <a:pPr>
              <a:buFont typeface="+mj-lt"/>
              <a:buAutoNum type="arabicPeriod"/>
            </a:pPr>
            <a:r>
              <a:rPr lang="en-US" sz="2000" u="sng" dirty="0">
                <a:solidFill>
                  <a:srgbClr val="273239"/>
                </a:solidFill>
                <a:latin typeface="urw-din"/>
              </a:rPr>
              <a:t>Stepping Number</a:t>
            </a:r>
          </a:p>
          <a:p>
            <a:pPr>
              <a:buFont typeface="+mj-lt"/>
              <a:buAutoNum type="arabicPeriod"/>
            </a:pPr>
            <a:r>
              <a:rPr lang="en-US" sz="2000" u="sng" dirty="0">
                <a:solidFill>
                  <a:srgbClr val="273239"/>
                </a:solidFill>
                <a:latin typeface="urw-din"/>
              </a:rPr>
              <a:t>Maximum product of two non- intersecting paths in a tree</a:t>
            </a:r>
            <a:endParaRPr lang="en-US" sz="2000" u="sng" dirty="0" smtClean="0">
              <a:solidFill>
                <a:srgbClr val="273239"/>
              </a:solidFill>
              <a:latin typeface="urw-din"/>
            </a:endParaRPr>
          </a:p>
          <a:p>
            <a:pPr>
              <a:buFont typeface="+mj-lt"/>
              <a:buAutoNum type="arabicPeriod"/>
            </a:pPr>
            <a:endParaRPr lang="en-US" sz="2000" dirty="0"/>
          </a:p>
        </p:txBody>
      </p:sp>
      <p:sp>
        <p:nvSpPr>
          <p:cNvPr id="6" name="Rectangle 2"/>
          <p:cNvSpPr>
            <a:spLocks noGrp="1" noChangeArrowheads="1"/>
          </p:cNvSpPr>
          <p:nvPr>
            <p:ph type="title"/>
          </p:nvPr>
        </p:nvSpPr>
        <p:spPr>
          <a:xfrm>
            <a:off x="533400" y="568758"/>
            <a:ext cx="8305800" cy="914400"/>
          </a:xfrm>
        </p:spPr>
        <p:txBody>
          <a:bodyPr/>
          <a:lstStyle/>
          <a:p>
            <a:r>
              <a:rPr lang="en-GB" altLang="en-US" sz="3200" dirty="0" smtClean="0">
                <a:solidFill>
                  <a:srgbClr val="C00000"/>
                </a:solidFill>
              </a:rPr>
              <a:t>UVA: 10004 </a:t>
            </a:r>
            <a:r>
              <a:rPr lang="en-GB" altLang="en-US" sz="3200" dirty="0">
                <a:solidFill>
                  <a:srgbClr val="C00000"/>
                </a:solidFill>
              </a:rPr>
              <a:t>- </a:t>
            </a:r>
            <a:r>
              <a:rPr lang="en-GB" altLang="en-US" sz="3200" dirty="0" err="1">
                <a:solidFill>
                  <a:srgbClr val="C00000"/>
                </a:solidFill>
              </a:rPr>
              <a:t>Bicoloring</a:t>
            </a:r>
            <a:endParaRPr lang="en-US" altLang="en-US" dirty="0" smtClean="0"/>
          </a:p>
        </p:txBody>
      </p:sp>
      <p:sp>
        <p:nvSpPr>
          <p:cNvPr id="4" name="Slide Number Placeholder 3"/>
          <p:cNvSpPr>
            <a:spLocks noGrp="1"/>
          </p:cNvSpPr>
          <p:nvPr>
            <p:ph type="sldNum" sz="quarter" idx="15"/>
          </p:nvPr>
        </p:nvSpPr>
        <p:spPr/>
        <p:txBody>
          <a:bodyPr/>
          <a:lstStyle/>
          <a:p>
            <a:fld id="{46B77B13-1077-4559-BB8D-5228CB5F82E1}" type="slidenum">
              <a:rPr lang="en-US" smtClean="0"/>
              <a:pPr/>
              <a:t>29</a:t>
            </a:fld>
            <a:endParaRPr lang="en-US"/>
          </a:p>
        </p:txBody>
      </p:sp>
    </p:spTree>
    <p:extLst>
      <p:ext uri="{BB962C8B-B14F-4D97-AF65-F5344CB8AC3E}">
        <p14:creationId xmlns:p14="http://schemas.microsoft.com/office/powerpoint/2010/main" val="12083949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08420" y="981455"/>
            <a:ext cx="8157972" cy="1688592"/>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52388" y="2638806"/>
            <a:ext cx="8686800" cy="77724"/>
          </a:xfrm>
          <a:custGeom>
            <a:avLst/>
            <a:gdLst/>
            <a:ahLst/>
            <a:cxnLst/>
            <a:rect l="l" t="t" r="r" b="b"/>
            <a:pathLst>
              <a:path w="8686800" h="77724">
                <a:moveTo>
                  <a:pt x="0" y="38862"/>
                </a:moveTo>
                <a:lnTo>
                  <a:pt x="369" y="44192"/>
                </a:lnTo>
                <a:lnTo>
                  <a:pt x="4768" y="57383"/>
                </a:lnTo>
                <a:lnTo>
                  <a:pt x="13398" y="68026"/>
                </a:lnTo>
                <a:lnTo>
                  <a:pt x="25327" y="75135"/>
                </a:lnTo>
                <a:lnTo>
                  <a:pt x="39624" y="77724"/>
                </a:lnTo>
                <a:lnTo>
                  <a:pt x="8647938" y="77724"/>
                </a:lnTo>
                <a:lnTo>
                  <a:pt x="8684255" y="52873"/>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6" name="object 6"/>
          <p:cNvSpPr/>
          <p:nvPr/>
        </p:nvSpPr>
        <p:spPr>
          <a:xfrm>
            <a:off x="52388" y="914400"/>
            <a:ext cx="8686800" cy="77724"/>
          </a:xfrm>
          <a:custGeom>
            <a:avLst/>
            <a:gdLst/>
            <a:ahLst/>
            <a:cxnLst/>
            <a:rect l="l" t="t" r="r" b="b"/>
            <a:pathLst>
              <a:path w="8686800" h="77724">
                <a:moveTo>
                  <a:pt x="0" y="38862"/>
                </a:moveTo>
                <a:lnTo>
                  <a:pt x="369" y="44355"/>
                </a:lnTo>
                <a:lnTo>
                  <a:pt x="4768" y="57721"/>
                </a:lnTo>
                <a:lnTo>
                  <a:pt x="13398" y="68286"/>
                </a:lnTo>
                <a:lnTo>
                  <a:pt x="25327" y="75227"/>
                </a:lnTo>
                <a:lnTo>
                  <a:pt x="39624" y="77724"/>
                </a:lnTo>
                <a:lnTo>
                  <a:pt x="8647938" y="77724"/>
                </a:lnTo>
                <a:lnTo>
                  <a:pt x="8684255" y="53185"/>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7" name="object 7"/>
          <p:cNvSpPr/>
          <p:nvPr/>
        </p:nvSpPr>
        <p:spPr>
          <a:xfrm>
            <a:off x="8447342" y="678180"/>
            <a:ext cx="77724" cy="2234946"/>
          </a:xfrm>
          <a:custGeom>
            <a:avLst/>
            <a:gdLst/>
            <a:ahLst/>
            <a:cxnLst/>
            <a:rect l="l" t="t" r="r" b="b"/>
            <a:pathLst>
              <a:path w="77724" h="2234945">
                <a:moveTo>
                  <a:pt x="0" y="38862"/>
                </a:moveTo>
                <a:lnTo>
                  <a:pt x="0" y="2196084"/>
                </a:lnTo>
                <a:lnTo>
                  <a:pt x="24850" y="2232307"/>
                </a:lnTo>
                <a:lnTo>
                  <a:pt x="38862" y="2234946"/>
                </a:lnTo>
                <a:lnTo>
                  <a:pt x="43634" y="2234650"/>
                </a:lnTo>
                <a:lnTo>
                  <a:pt x="57025" y="2230394"/>
                </a:lnTo>
                <a:lnTo>
                  <a:pt x="67847" y="2221870"/>
                </a:lnTo>
                <a:lnTo>
                  <a:pt x="75085" y="2210095"/>
                </a:lnTo>
                <a:lnTo>
                  <a:pt x="77724" y="2196084"/>
                </a:lnTo>
                <a:lnTo>
                  <a:pt x="77724" y="38862"/>
                </a:lnTo>
                <a:lnTo>
                  <a:pt x="52873"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8" name="object 8"/>
          <p:cNvSpPr/>
          <p:nvPr/>
        </p:nvSpPr>
        <p:spPr>
          <a:xfrm>
            <a:off x="258889" y="684275"/>
            <a:ext cx="77724" cy="2235708"/>
          </a:xfrm>
          <a:custGeom>
            <a:avLst/>
            <a:gdLst/>
            <a:ahLst/>
            <a:cxnLst/>
            <a:rect l="l" t="t" r="r" b="b"/>
            <a:pathLst>
              <a:path w="77724" h="2235708">
                <a:moveTo>
                  <a:pt x="0" y="38862"/>
                </a:moveTo>
                <a:lnTo>
                  <a:pt x="0" y="2196846"/>
                </a:lnTo>
                <a:lnTo>
                  <a:pt x="24850" y="2233069"/>
                </a:lnTo>
                <a:lnTo>
                  <a:pt x="38862" y="2235708"/>
                </a:lnTo>
                <a:lnTo>
                  <a:pt x="43782" y="2235412"/>
                </a:lnTo>
                <a:lnTo>
                  <a:pt x="57362" y="2231156"/>
                </a:lnTo>
                <a:lnTo>
                  <a:pt x="68110" y="2222632"/>
                </a:lnTo>
                <a:lnTo>
                  <a:pt x="75179" y="2210857"/>
                </a:lnTo>
                <a:lnTo>
                  <a:pt x="77724" y="2196846"/>
                </a:lnTo>
                <a:lnTo>
                  <a:pt x="77724" y="38862"/>
                </a:lnTo>
                <a:lnTo>
                  <a:pt x="53185"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9" name="object 9"/>
          <p:cNvSpPr/>
          <p:nvPr/>
        </p:nvSpPr>
        <p:spPr>
          <a:xfrm>
            <a:off x="2895600" y="6477000"/>
            <a:ext cx="3481578" cy="77724"/>
          </a:xfrm>
          <a:custGeom>
            <a:avLst/>
            <a:gdLst/>
            <a:ahLst/>
            <a:cxnLst/>
            <a:rect l="l" t="t" r="r" b="b"/>
            <a:pathLst>
              <a:path w="3481578" h="77724">
                <a:moveTo>
                  <a:pt x="0" y="38862"/>
                </a:moveTo>
                <a:lnTo>
                  <a:pt x="295" y="43634"/>
                </a:lnTo>
                <a:lnTo>
                  <a:pt x="4551" y="57025"/>
                </a:lnTo>
                <a:lnTo>
                  <a:pt x="13075" y="67847"/>
                </a:lnTo>
                <a:lnTo>
                  <a:pt x="24850" y="75085"/>
                </a:lnTo>
                <a:lnTo>
                  <a:pt x="38862" y="77724"/>
                </a:lnTo>
                <a:lnTo>
                  <a:pt x="3442716" y="77723"/>
                </a:lnTo>
                <a:lnTo>
                  <a:pt x="3478939" y="52873"/>
                </a:lnTo>
                <a:lnTo>
                  <a:pt x="3481578" y="38861"/>
                </a:lnTo>
                <a:lnTo>
                  <a:pt x="3481282" y="34089"/>
                </a:lnTo>
                <a:lnTo>
                  <a:pt x="3477026" y="20698"/>
                </a:lnTo>
                <a:lnTo>
                  <a:pt x="3468502" y="9876"/>
                </a:lnTo>
                <a:lnTo>
                  <a:pt x="3456727" y="2638"/>
                </a:lnTo>
                <a:lnTo>
                  <a:pt x="3442716" y="0"/>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10" name="object 10"/>
          <p:cNvSpPr/>
          <p:nvPr/>
        </p:nvSpPr>
        <p:spPr>
          <a:xfrm>
            <a:off x="4160521" y="6427470"/>
            <a:ext cx="949451" cy="176784"/>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509588" y="1349243"/>
            <a:ext cx="7772400" cy="977903"/>
          </a:xfrm>
          <a:prstGeom prst="rect">
            <a:avLst/>
          </a:prstGeom>
          <a:blipFill>
            <a:blip r:embed="rId4" cstate="print"/>
            <a:stretch>
              <a:fillRect/>
            </a:stretch>
          </a:blipFill>
        </p:spPr>
        <p:txBody>
          <a:bodyPr wrap="square" lIns="0" tIns="0" rIns="0" bIns="0" rtlCol="0">
            <a:noAutofit/>
          </a:bodyPr>
          <a:lstStyle/>
          <a:p>
            <a:endParaRPr/>
          </a:p>
        </p:txBody>
      </p:sp>
      <p:sp>
        <p:nvSpPr>
          <p:cNvPr id="2" name="object 2"/>
          <p:cNvSpPr txBox="1"/>
          <p:nvPr/>
        </p:nvSpPr>
        <p:spPr>
          <a:xfrm>
            <a:off x="577750" y="1541316"/>
            <a:ext cx="7669530" cy="583946"/>
          </a:xfrm>
          <a:prstGeom prst="rect">
            <a:avLst/>
          </a:prstGeom>
        </p:spPr>
        <p:txBody>
          <a:bodyPr wrap="square" lIns="0" tIns="0" rIns="0" bIns="0" rtlCol="0">
            <a:noAutofit/>
          </a:bodyPr>
          <a:lstStyle/>
          <a:p>
            <a:pPr marL="12700" algn="ctr">
              <a:lnSpc>
                <a:spcPts val="4590"/>
              </a:lnSpc>
              <a:spcBef>
                <a:spcPts val="229"/>
              </a:spcBef>
            </a:pPr>
            <a:r>
              <a:rPr lang="en-US" sz="4000" dirty="0">
                <a:solidFill>
                  <a:srgbClr val="FFFEE9"/>
                </a:solidFill>
                <a:latin typeface="Times New Roman"/>
                <a:cs typeface="Times New Roman"/>
              </a:rPr>
              <a:t>Breadth First Search</a:t>
            </a:r>
          </a:p>
        </p:txBody>
      </p:sp>
      <p:sp>
        <p:nvSpPr>
          <p:cNvPr id="3" name="Slide Number Placeholder 2"/>
          <p:cNvSpPr>
            <a:spLocks noGrp="1"/>
          </p:cNvSpPr>
          <p:nvPr>
            <p:ph type="sldNum" sz="quarter" idx="12"/>
          </p:nvPr>
        </p:nvSpPr>
        <p:spPr/>
        <p:txBody>
          <a:bodyPr/>
          <a:lstStyle/>
          <a:p>
            <a:fld id="{46B77B13-1077-4559-BB8D-5228CB5F82E1}" type="slidenum">
              <a:rPr lang="en-US" smtClean="0"/>
              <a:pPr/>
              <a:t>3</a:t>
            </a:fld>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2600" y="3097288"/>
            <a:ext cx="6096000" cy="3171825"/>
          </a:xfrm>
          <a:prstGeom prst="rect">
            <a:avLst/>
          </a:prstGeom>
        </p:spPr>
      </p:pic>
    </p:spTree>
    <p:extLst>
      <p:ext uri="{BB962C8B-B14F-4D97-AF65-F5344CB8AC3E}">
        <p14:creationId xmlns:p14="http://schemas.microsoft.com/office/powerpoint/2010/main" val="41486917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xmlns=""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2" name="Slide Number Placeholder 1"/>
          <p:cNvSpPr>
            <a:spLocks noGrp="1"/>
          </p:cNvSpPr>
          <p:nvPr>
            <p:ph type="sldNum" sz="quarter" idx="12"/>
          </p:nvPr>
        </p:nvSpPr>
        <p:spPr/>
        <p:txBody>
          <a:bodyPr/>
          <a:lstStyle/>
          <a:p>
            <a:fld id="{46B77B13-1077-4559-BB8D-5228CB5F82E1}" type="slidenum">
              <a:rPr lang="en-US" smtClean="0"/>
              <a:pPr/>
              <a:t>30</a:t>
            </a:fld>
            <a:endParaRPr lang="en-US"/>
          </a:p>
        </p:txBody>
      </p:sp>
    </p:spTree>
    <p:extLst>
      <p:ext uri="{BB962C8B-B14F-4D97-AF65-F5344CB8AC3E}">
        <p14:creationId xmlns:p14="http://schemas.microsoft.com/office/powerpoint/2010/main" val="222859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537"/>
            <a:ext cx="8229600" cy="1143000"/>
          </a:xfrm>
        </p:spPr>
        <p:txBody>
          <a:bodyPr/>
          <a:lstStyle/>
          <a:p>
            <a:r>
              <a:rPr lang="en-US" dirty="0" smtClean="0"/>
              <a:t>BFS </a:t>
            </a:r>
            <a:r>
              <a:rPr lang="en-US" dirty="0"/>
              <a:t>and </a:t>
            </a:r>
            <a:r>
              <a:rPr lang="en-US" dirty="0" smtClean="0"/>
              <a:t>DFS</a:t>
            </a:r>
            <a:endParaRPr lang="en-US" dirty="0"/>
          </a:p>
        </p:txBody>
      </p:sp>
      <p:sp>
        <p:nvSpPr>
          <p:cNvPr id="4" name="Content Placeholder 2"/>
          <p:cNvSpPr txBox="1">
            <a:spLocks/>
          </p:cNvSpPr>
          <p:nvPr/>
        </p:nvSpPr>
        <p:spPr>
          <a:xfrm>
            <a:off x="228600" y="1524000"/>
            <a:ext cx="86106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1800" dirty="0"/>
              <a:t>There are many ways to traverse graphs. BFS and DFS are the most commonly used approach. </a:t>
            </a:r>
          </a:p>
          <a:p>
            <a:pPr algn="just"/>
            <a:endParaRPr lang="en-US" sz="1800" dirty="0"/>
          </a:p>
          <a:p>
            <a:pPr algn="just"/>
            <a:r>
              <a:rPr lang="en-US" sz="1800" b="1" dirty="0"/>
              <a:t>BFS</a:t>
            </a:r>
            <a:r>
              <a:rPr lang="en-US" sz="1800" dirty="0"/>
              <a:t> is a traversing algorithm where you should start traversing from a selected node (</a:t>
            </a:r>
            <a:r>
              <a:rPr lang="en-US" sz="1800" dirty="0">
                <a:solidFill>
                  <a:srgbClr val="FF0000"/>
                </a:solidFill>
              </a:rPr>
              <a:t>source or starting node</a:t>
            </a:r>
            <a:r>
              <a:rPr lang="en-US" sz="1800" dirty="0"/>
              <a:t>) and traverse the graph layer wise thus exploring the neighbor nodes (nodes which are directly connected to source node). You must then move towards the next-level neighbor nodes.</a:t>
            </a:r>
          </a:p>
          <a:p>
            <a:pPr algn="just"/>
            <a:endParaRPr lang="en-US" sz="1800" dirty="0"/>
          </a:p>
          <a:p>
            <a:pPr algn="just"/>
            <a:r>
              <a:rPr lang="en-US" sz="1800" b="1" dirty="0"/>
              <a:t>DFS</a:t>
            </a:r>
            <a:r>
              <a:rPr lang="en-US" sz="1800" dirty="0"/>
              <a:t> algorithm is a recursive algorithm that uses the idea of </a:t>
            </a:r>
            <a:r>
              <a:rPr lang="en-US" sz="1800" dirty="0">
                <a:solidFill>
                  <a:srgbClr val="FF0000"/>
                </a:solidFill>
              </a:rPr>
              <a:t>backtracking</a:t>
            </a:r>
            <a:r>
              <a:rPr lang="en-US" sz="1800" dirty="0"/>
              <a:t>. It involves exhaustive searches of all the nodes by going ahead, if possible, else by backtracking.</a:t>
            </a:r>
          </a:p>
          <a:p>
            <a:pPr algn="just"/>
            <a:endParaRPr lang="en-US" sz="1800" dirty="0"/>
          </a:p>
          <a:p>
            <a:pPr algn="just"/>
            <a:r>
              <a:rPr lang="en-US" sz="1800" dirty="0"/>
              <a:t>Here, the word backtrack means that when you are moving forward and there are no more nodes along the current path, you move backwards on the same path to find nodes to traverse. All the nodes will be visited on the current path till all the unvisited nodes have been traversed after which the next path will be selected.</a:t>
            </a:r>
          </a:p>
        </p:txBody>
      </p:sp>
      <p:sp>
        <p:nvSpPr>
          <p:cNvPr id="3" name="Slide Number Placeholder 2"/>
          <p:cNvSpPr>
            <a:spLocks noGrp="1"/>
          </p:cNvSpPr>
          <p:nvPr>
            <p:ph type="sldNum" sz="quarter" idx="15"/>
          </p:nvPr>
        </p:nvSpPr>
        <p:spPr/>
        <p:txBody>
          <a:bodyPr/>
          <a:lstStyle/>
          <a:p>
            <a:fld id="{46B77B13-1077-4559-BB8D-5228CB5F82E1}" type="slidenum">
              <a:rPr lang="en-US" smtClean="0"/>
              <a:pPr/>
              <a:t>4</a:t>
            </a:fld>
            <a:endParaRPr lang="en-US"/>
          </a:p>
        </p:txBody>
      </p:sp>
    </p:spTree>
    <p:extLst>
      <p:ext uri="{BB962C8B-B14F-4D97-AF65-F5344CB8AC3E}">
        <p14:creationId xmlns:p14="http://schemas.microsoft.com/office/powerpoint/2010/main" val="1153717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669" y="44450"/>
            <a:ext cx="8229600" cy="857248"/>
          </a:xfrm>
        </p:spPr>
        <p:txBody>
          <a:bodyPr>
            <a:normAutofit/>
          </a:bodyPr>
          <a:lstStyle/>
          <a:p>
            <a:r>
              <a:rPr lang="en-US" dirty="0"/>
              <a:t>Breadth First </a:t>
            </a:r>
            <a:r>
              <a:rPr lang="en-US" dirty="0" smtClean="0"/>
              <a:t>Search</a:t>
            </a:r>
            <a:endParaRPr lang="en-US" dirty="0"/>
          </a:p>
        </p:txBody>
      </p:sp>
      <p:sp>
        <p:nvSpPr>
          <p:cNvPr id="3" name="Content Placeholder 2"/>
          <p:cNvSpPr>
            <a:spLocks noGrp="1"/>
          </p:cNvSpPr>
          <p:nvPr>
            <p:ph idx="1"/>
          </p:nvPr>
        </p:nvSpPr>
        <p:spPr>
          <a:xfrm>
            <a:off x="213578" y="1414425"/>
            <a:ext cx="8641782" cy="4525963"/>
          </a:xfrm>
        </p:spPr>
        <p:txBody>
          <a:bodyPr>
            <a:normAutofit/>
          </a:bodyPr>
          <a:lstStyle/>
          <a:p>
            <a:pPr marL="0" indent="0">
              <a:buNone/>
            </a:pPr>
            <a:r>
              <a:rPr lang="en-US" dirty="0"/>
              <a:t>Algorithmic Steps   </a:t>
            </a:r>
          </a:p>
          <a:p>
            <a:pPr marL="0" indent="0">
              <a:buNone/>
            </a:pPr>
            <a:endParaRPr lang="en-US" dirty="0"/>
          </a:p>
          <a:p>
            <a:pPr marL="0" indent="0">
              <a:buNone/>
            </a:pPr>
            <a:r>
              <a:rPr lang="en-US" dirty="0"/>
              <a:t>    </a:t>
            </a:r>
            <a:r>
              <a:rPr lang="en-US" sz="2000" b="1" dirty="0"/>
              <a:t>Step 1: </a:t>
            </a:r>
            <a:r>
              <a:rPr lang="en-US" sz="2000" b="1" dirty="0" smtClean="0"/>
              <a:t> </a:t>
            </a:r>
            <a:r>
              <a:rPr lang="en-US" sz="2000" dirty="0"/>
              <a:t>create a Q</a:t>
            </a:r>
            <a:r>
              <a:rPr lang="en-US" sz="2000" dirty="0" smtClean="0"/>
              <a:t>ueue. </a:t>
            </a:r>
            <a:r>
              <a:rPr lang="en-US" sz="2000" dirty="0" err="1" smtClean="0"/>
              <a:t>enQueue</a:t>
            </a:r>
            <a:r>
              <a:rPr lang="en-US" sz="2000" dirty="0" smtClean="0"/>
              <a:t> (Add) </a:t>
            </a:r>
            <a:r>
              <a:rPr lang="en-US" sz="2000" dirty="0"/>
              <a:t>the </a:t>
            </a:r>
            <a:r>
              <a:rPr lang="en-US" sz="2000" dirty="0" smtClean="0"/>
              <a:t>source </a:t>
            </a:r>
            <a:r>
              <a:rPr lang="en-US" sz="2000" dirty="0"/>
              <a:t>node in the </a:t>
            </a:r>
            <a:r>
              <a:rPr lang="en-US" sz="2000" dirty="0" smtClean="0"/>
              <a:t>Queue mark as visited.</a:t>
            </a:r>
            <a:endParaRPr lang="en-US" sz="2000" dirty="0"/>
          </a:p>
          <a:p>
            <a:pPr marL="0" indent="0">
              <a:buNone/>
            </a:pPr>
            <a:r>
              <a:rPr lang="en-US" sz="2000" dirty="0"/>
              <a:t>    </a:t>
            </a:r>
            <a:r>
              <a:rPr lang="en-US" sz="2000" b="1" dirty="0"/>
              <a:t>Step 2</a:t>
            </a:r>
            <a:r>
              <a:rPr lang="en-US" sz="2000" dirty="0"/>
              <a:t>: Loop until the queue is empty.</a:t>
            </a:r>
          </a:p>
          <a:p>
            <a:pPr marL="0" indent="0">
              <a:buNone/>
            </a:pPr>
            <a:r>
              <a:rPr lang="en-US" sz="2000" dirty="0"/>
              <a:t>    </a:t>
            </a:r>
            <a:r>
              <a:rPr lang="en-US" sz="2000" b="1" dirty="0"/>
              <a:t>Step 3: </a:t>
            </a:r>
            <a:r>
              <a:rPr lang="en-US" sz="2000" dirty="0" err="1" smtClean="0"/>
              <a:t>dequeue</a:t>
            </a:r>
            <a:r>
              <a:rPr lang="en-US" sz="2000" dirty="0" smtClean="0"/>
              <a:t> (Print element, u) </a:t>
            </a:r>
            <a:r>
              <a:rPr lang="en-US" sz="2000" dirty="0"/>
              <a:t>the </a:t>
            </a:r>
            <a:r>
              <a:rPr lang="en-US" sz="2000" dirty="0" smtClean="0"/>
              <a:t>selected node </a:t>
            </a:r>
            <a:r>
              <a:rPr lang="en-US" sz="2000" dirty="0"/>
              <a:t>from the Queue.</a:t>
            </a:r>
          </a:p>
          <a:p>
            <a:pPr marL="0" indent="0">
              <a:buNone/>
            </a:pPr>
            <a:r>
              <a:rPr lang="en-US" sz="2000" dirty="0"/>
              <a:t>    </a:t>
            </a:r>
            <a:r>
              <a:rPr lang="en-US" sz="2000" b="1" dirty="0"/>
              <a:t>Step </a:t>
            </a:r>
            <a:r>
              <a:rPr lang="en-US" sz="2000" b="1" dirty="0" smtClean="0"/>
              <a:t>4</a:t>
            </a:r>
            <a:r>
              <a:rPr lang="en-US" sz="2000" dirty="0" smtClean="0"/>
              <a:t>: mark </a:t>
            </a:r>
            <a:r>
              <a:rPr lang="en-US" sz="2000" dirty="0"/>
              <a:t>and </a:t>
            </a:r>
            <a:r>
              <a:rPr lang="en-US" sz="2000" dirty="0" err="1"/>
              <a:t>enqueue</a:t>
            </a:r>
            <a:r>
              <a:rPr lang="en-US" sz="2000" dirty="0"/>
              <a:t> all (unvisited) </a:t>
            </a:r>
            <a:r>
              <a:rPr lang="en-US" sz="2000" dirty="0" err="1"/>
              <a:t>neighbours</a:t>
            </a:r>
            <a:r>
              <a:rPr lang="en-US" sz="2000" dirty="0"/>
              <a:t> of </a:t>
            </a:r>
            <a:r>
              <a:rPr lang="en-US" sz="2000" dirty="0" smtClean="0"/>
              <a:t>u</a:t>
            </a:r>
            <a:endParaRPr lang="en-US" sz="2000" dirty="0"/>
          </a:p>
        </p:txBody>
      </p:sp>
      <p:sp>
        <p:nvSpPr>
          <p:cNvPr id="4" name="Slide Number Placeholder 3"/>
          <p:cNvSpPr>
            <a:spLocks noGrp="1"/>
          </p:cNvSpPr>
          <p:nvPr>
            <p:ph type="sldNum" sz="quarter" idx="15"/>
          </p:nvPr>
        </p:nvSpPr>
        <p:spPr/>
        <p:txBody>
          <a:bodyPr/>
          <a:lstStyle/>
          <a:p>
            <a:fld id="{46B77B13-1077-4559-BB8D-5228CB5F82E1}" type="slidenum">
              <a:rPr lang="en-US" smtClean="0"/>
              <a:pPr/>
              <a:t>5</a:t>
            </a:fld>
            <a:endParaRPr lang="en-US"/>
          </a:p>
        </p:txBody>
      </p:sp>
    </p:spTree>
    <p:extLst>
      <p:ext uri="{BB962C8B-B14F-4D97-AF65-F5344CB8AC3E}">
        <p14:creationId xmlns:p14="http://schemas.microsoft.com/office/powerpoint/2010/main" val="6006544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669" y="44450"/>
            <a:ext cx="8229600" cy="857248"/>
          </a:xfrm>
        </p:spPr>
        <p:txBody>
          <a:bodyPr>
            <a:normAutofit/>
          </a:bodyPr>
          <a:lstStyle/>
          <a:p>
            <a:r>
              <a:rPr lang="en-US" dirty="0"/>
              <a:t>Breadth First </a:t>
            </a:r>
            <a:r>
              <a:rPr lang="en-US" dirty="0" smtClean="0"/>
              <a:t>Search</a:t>
            </a:r>
            <a:endParaRPr lang="en-US" dirty="0"/>
          </a:p>
        </p:txBody>
      </p:sp>
      <p:sp>
        <p:nvSpPr>
          <p:cNvPr id="3" name="Content Placeholder 2"/>
          <p:cNvSpPr>
            <a:spLocks noGrp="1"/>
          </p:cNvSpPr>
          <p:nvPr>
            <p:ph idx="1"/>
          </p:nvPr>
        </p:nvSpPr>
        <p:spPr>
          <a:xfrm>
            <a:off x="197418" y="793749"/>
            <a:ext cx="8870381" cy="4525963"/>
          </a:xfrm>
        </p:spPr>
        <p:txBody>
          <a:bodyPr>
            <a:normAutofit/>
          </a:bodyPr>
          <a:lstStyle/>
          <a:p>
            <a:pPr marL="0" indent="0">
              <a:buNone/>
            </a:pPr>
            <a:r>
              <a:rPr lang="en-US" sz="2400" b="1" dirty="0" smtClean="0"/>
              <a:t>   Algorithmic Procedure</a:t>
            </a:r>
            <a:endParaRPr lang="en-US" sz="2400" b="1" dirty="0"/>
          </a:p>
          <a:p>
            <a:pPr marL="0" indent="0">
              <a:buNone/>
            </a:pPr>
            <a:endParaRPr lang="en-US" sz="1600" dirty="0"/>
          </a:p>
        </p:txBody>
      </p:sp>
      <p:sp>
        <p:nvSpPr>
          <p:cNvPr id="6" name="TextBox 5">
            <a:extLst>
              <a:ext uri="{FF2B5EF4-FFF2-40B4-BE49-F238E27FC236}">
                <a16:creationId xmlns:a16="http://schemas.microsoft.com/office/drawing/2014/main" xmlns="" id="{CDA82656-E3E2-47CE-AE6F-6DD873189217}"/>
              </a:ext>
            </a:extLst>
          </p:cNvPr>
          <p:cNvSpPr txBox="1"/>
          <p:nvPr/>
        </p:nvSpPr>
        <p:spPr>
          <a:xfrm>
            <a:off x="1447800" y="1324067"/>
            <a:ext cx="7010400" cy="5016758"/>
          </a:xfrm>
          <a:prstGeom prst="rect">
            <a:avLst/>
          </a:prstGeom>
          <a:noFill/>
        </p:spPr>
        <p:txBody>
          <a:bodyPr wrap="square" rtlCol="0">
            <a:spAutoFit/>
          </a:bodyPr>
          <a:lstStyle/>
          <a:p>
            <a:r>
              <a:rPr lang="en-US" sz="2000" b="1" dirty="0" smtClean="0"/>
              <a:t>BFS</a:t>
            </a:r>
            <a:r>
              <a:rPr lang="en-US" sz="2000" dirty="0" smtClean="0"/>
              <a:t>(</a:t>
            </a:r>
            <a:r>
              <a:rPr lang="en-US" sz="2000" dirty="0" err="1" smtClean="0"/>
              <a:t>G,source</a:t>
            </a:r>
            <a:r>
              <a:rPr lang="en-US" sz="2000" dirty="0"/>
              <a:t>):</a:t>
            </a:r>
          </a:p>
          <a:p>
            <a:r>
              <a:rPr lang="en-US" sz="2000" dirty="0"/>
              <a:t>      Q=queue(), </a:t>
            </a:r>
            <a:r>
              <a:rPr lang="en-US" sz="2000" dirty="0" smtClean="0"/>
              <a:t>level[]={-1}</a:t>
            </a:r>
            <a:endParaRPr lang="en-US" sz="2000" dirty="0"/>
          </a:p>
          <a:p>
            <a:r>
              <a:rPr lang="en-US" sz="2000" dirty="0"/>
              <a:t>      </a:t>
            </a:r>
            <a:r>
              <a:rPr lang="en-US" sz="2000" dirty="0" err="1"/>
              <a:t>Q.enqueue</a:t>
            </a:r>
            <a:r>
              <a:rPr lang="en-US" sz="2000" dirty="0"/>
              <a:t>(source)</a:t>
            </a:r>
          </a:p>
          <a:p>
            <a:r>
              <a:rPr lang="en-US" sz="2000" dirty="0"/>
              <a:t>      level[source]=</a:t>
            </a:r>
            <a:r>
              <a:rPr lang="en-US" sz="2000" dirty="0" smtClean="0"/>
              <a:t>0</a:t>
            </a:r>
          </a:p>
          <a:p>
            <a:endParaRPr lang="en-US" sz="2000" dirty="0"/>
          </a:p>
          <a:p>
            <a:r>
              <a:rPr lang="en-US" sz="2000" dirty="0"/>
              <a:t>      while Q is not empty</a:t>
            </a:r>
          </a:p>
          <a:p>
            <a:r>
              <a:rPr lang="en-US" sz="2000" dirty="0"/>
              <a:t>         u ← </a:t>
            </a:r>
            <a:r>
              <a:rPr lang="en-US" sz="2000" smtClean="0"/>
              <a:t>Q.deQueue()</a:t>
            </a:r>
            <a:endParaRPr lang="en-US" sz="2000" dirty="0" smtClean="0"/>
          </a:p>
          <a:p>
            <a:r>
              <a:rPr lang="en-US" sz="2000" dirty="0" smtClean="0"/>
              <a:t>         visited[u</a:t>
            </a:r>
            <a:r>
              <a:rPr lang="en-US" sz="2000" dirty="0"/>
              <a:t>] = 1</a:t>
            </a:r>
          </a:p>
          <a:p>
            <a:r>
              <a:rPr lang="en-US" sz="2000" dirty="0"/>
              <a:t>         for all edges from u </a:t>
            </a:r>
            <a:r>
              <a:rPr lang="en-US" sz="2000" dirty="0" smtClean="0"/>
              <a:t> </a:t>
            </a:r>
            <a:r>
              <a:rPr lang="en-US" sz="2000" dirty="0"/>
              <a:t>in </a:t>
            </a:r>
            <a:r>
              <a:rPr lang="en-US" sz="2000" dirty="0" err="1" smtClean="0"/>
              <a:t>G.adjacentEdges</a:t>
            </a:r>
            <a:r>
              <a:rPr lang="en-US" sz="2000" dirty="0" smtClean="0"/>
              <a:t>(u) </a:t>
            </a:r>
            <a:r>
              <a:rPr lang="en-US" sz="2000" dirty="0"/>
              <a:t>do</a:t>
            </a:r>
          </a:p>
          <a:p>
            <a:r>
              <a:rPr lang="en-US" sz="2000" dirty="0"/>
              <a:t>             if </a:t>
            </a:r>
            <a:r>
              <a:rPr lang="en-US" sz="2000" dirty="0" err="1"/>
              <a:t>adj</a:t>
            </a:r>
            <a:r>
              <a:rPr lang="en-US" sz="2000" dirty="0"/>
              <a:t>[u][</a:t>
            </a:r>
            <a:r>
              <a:rPr lang="en-US" sz="2000" dirty="0" err="1"/>
              <a:t>i</a:t>
            </a:r>
            <a:r>
              <a:rPr lang="en-US" sz="2000" dirty="0"/>
              <a:t>] == 1 &amp;&amp; visited[</a:t>
            </a:r>
            <a:r>
              <a:rPr lang="en-US" sz="2000" dirty="0" err="1"/>
              <a:t>i</a:t>
            </a:r>
            <a:r>
              <a:rPr lang="en-US" sz="2000" dirty="0"/>
              <a:t>] == 0:</a:t>
            </a:r>
          </a:p>
          <a:p>
            <a:r>
              <a:rPr lang="en-US" sz="2000" dirty="0"/>
              <a:t>                       level[u]=level[v]+1;</a:t>
            </a:r>
          </a:p>
          <a:p>
            <a:r>
              <a:rPr lang="en-US" sz="2000" dirty="0"/>
              <a:t>                     </a:t>
            </a:r>
            <a:r>
              <a:rPr lang="en-US" sz="2000" dirty="0" err="1" smtClean="0"/>
              <a:t>Q.enqueue</a:t>
            </a:r>
            <a:r>
              <a:rPr lang="en-US" sz="2000" dirty="0" smtClean="0"/>
              <a:t>(</a:t>
            </a:r>
            <a:r>
              <a:rPr lang="en-US" sz="2000" dirty="0" err="1" smtClean="0"/>
              <a:t>i</a:t>
            </a:r>
            <a:r>
              <a:rPr lang="en-US" sz="2000" dirty="0" smtClean="0"/>
              <a:t>)</a:t>
            </a:r>
            <a:endParaRPr lang="en-US" sz="2000" dirty="0"/>
          </a:p>
          <a:p>
            <a:r>
              <a:rPr lang="en-US" sz="2000" dirty="0"/>
              <a:t>            end if</a:t>
            </a:r>
          </a:p>
          <a:p>
            <a:r>
              <a:rPr lang="en-US" sz="2000" dirty="0"/>
              <a:t>        end for</a:t>
            </a:r>
          </a:p>
          <a:p>
            <a:r>
              <a:rPr lang="en-US" sz="2000" dirty="0"/>
              <a:t>       end while</a:t>
            </a:r>
          </a:p>
          <a:p>
            <a:r>
              <a:rPr lang="en-US" sz="2000" dirty="0"/>
              <a:t>   Return </a:t>
            </a:r>
            <a:r>
              <a:rPr lang="en-US" sz="2000" dirty="0" smtClean="0"/>
              <a:t>distance;</a:t>
            </a:r>
            <a:endParaRPr lang="en-US" sz="2000" dirty="0"/>
          </a:p>
        </p:txBody>
      </p:sp>
      <p:sp>
        <p:nvSpPr>
          <p:cNvPr id="4" name="Slide Number Placeholder 3"/>
          <p:cNvSpPr>
            <a:spLocks noGrp="1"/>
          </p:cNvSpPr>
          <p:nvPr>
            <p:ph type="sldNum" sz="quarter" idx="15"/>
          </p:nvPr>
        </p:nvSpPr>
        <p:spPr/>
        <p:txBody>
          <a:bodyPr/>
          <a:lstStyle/>
          <a:p>
            <a:fld id="{46B77B13-1077-4559-BB8D-5228CB5F82E1}" type="slidenum">
              <a:rPr lang="en-US" smtClean="0"/>
              <a:pPr/>
              <a:t>6</a:t>
            </a:fld>
            <a:endParaRPr lang="en-US"/>
          </a:p>
        </p:txBody>
      </p:sp>
    </p:spTree>
    <p:extLst>
      <p:ext uri="{BB962C8B-B14F-4D97-AF65-F5344CB8AC3E}">
        <p14:creationId xmlns:p14="http://schemas.microsoft.com/office/powerpoint/2010/main" val="3624657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669" y="44450"/>
            <a:ext cx="8229600" cy="488950"/>
          </a:xfrm>
        </p:spPr>
        <p:txBody>
          <a:bodyPr>
            <a:normAutofit fontScale="90000"/>
          </a:bodyPr>
          <a:lstStyle/>
          <a:p>
            <a:r>
              <a:rPr lang="en-US" dirty="0"/>
              <a:t>Breadth First Search Algorithm</a:t>
            </a:r>
          </a:p>
        </p:txBody>
      </p:sp>
      <p:sp>
        <p:nvSpPr>
          <p:cNvPr id="4" name="Slide Number Placeholder 3"/>
          <p:cNvSpPr>
            <a:spLocks noGrp="1"/>
          </p:cNvSpPr>
          <p:nvPr>
            <p:ph type="sldNum" sz="quarter" idx="15"/>
          </p:nvPr>
        </p:nvSpPr>
        <p:spPr/>
        <p:txBody>
          <a:bodyPr/>
          <a:lstStyle/>
          <a:p>
            <a:fld id="{46B77B13-1077-4559-BB8D-5228CB5F82E1}" type="slidenum">
              <a:rPr lang="en-US" smtClean="0"/>
              <a:pPr/>
              <a:t>7</a:t>
            </a:fld>
            <a:endParaRPr lang="en-US"/>
          </a:p>
        </p:txBody>
      </p:sp>
      <p:sp>
        <p:nvSpPr>
          <p:cNvPr id="8" name="Rectangle 7"/>
          <p:cNvSpPr/>
          <p:nvPr/>
        </p:nvSpPr>
        <p:spPr>
          <a:xfrm>
            <a:off x="125121" y="533400"/>
            <a:ext cx="3303879" cy="4524315"/>
          </a:xfrm>
          <a:prstGeom prst="rect">
            <a:avLst/>
          </a:prstGeom>
        </p:spPr>
        <p:txBody>
          <a:bodyPr wrap="square">
            <a:spAutoFit/>
          </a:bodyPr>
          <a:lstStyle/>
          <a:p>
            <a:r>
              <a:rPr lang="en-US" dirty="0"/>
              <a:t>void BFS()</a:t>
            </a:r>
          </a:p>
          <a:p>
            <a:r>
              <a:rPr lang="en-US" dirty="0"/>
              <a:t>{</a:t>
            </a:r>
          </a:p>
          <a:p>
            <a:r>
              <a:rPr lang="en-US" dirty="0"/>
              <a:t>    </a:t>
            </a:r>
            <a:r>
              <a:rPr lang="en-US" dirty="0" err="1"/>
              <a:t>int</a:t>
            </a:r>
            <a:r>
              <a:rPr lang="en-US" dirty="0"/>
              <a:t> </a:t>
            </a:r>
            <a:r>
              <a:rPr lang="en-US" dirty="0" err="1"/>
              <a:t>i</a:t>
            </a:r>
            <a:r>
              <a:rPr lang="en-US" dirty="0"/>
              <a:t>=0;</a:t>
            </a:r>
          </a:p>
          <a:p>
            <a:r>
              <a:rPr lang="en-US" dirty="0"/>
              <a:t>    for(</a:t>
            </a:r>
            <a:r>
              <a:rPr lang="en-US" dirty="0" err="1"/>
              <a:t>i</a:t>
            </a:r>
            <a:r>
              <a:rPr lang="en-US" dirty="0"/>
              <a:t>=0; </a:t>
            </a:r>
            <a:r>
              <a:rPr lang="en-US" dirty="0" err="1"/>
              <a:t>i</a:t>
            </a:r>
            <a:r>
              <a:rPr lang="en-US" dirty="0"/>
              <a:t>&lt;n; </a:t>
            </a:r>
            <a:r>
              <a:rPr lang="en-US" dirty="0" err="1"/>
              <a:t>i</a:t>
            </a:r>
            <a:r>
              <a:rPr lang="en-US" dirty="0"/>
              <a:t>++)</a:t>
            </a:r>
          </a:p>
          <a:p>
            <a:r>
              <a:rPr lang="en-US" dirty="0"/>
              <a:t>    {</a:t>
            </a:r>
          </a:p>
          <a:p>
            <a:r>
              <a:rPr lang="en-US" dirty="0"/>
              <a:t>        visited[</a:t>
            </a:r>
            <a:r>
              <a:rPr lang="en-US" dirty="0" err="1"/>
              <a:t>i</a:t>
            </a:r>
            <a:r>
              <a:rPr lang="en-US" dirty="0"/>
              <a:t>] = 0;</a:t>
            </a:r>
          </a:p>
          <a:p>
            <a:r>
              <a:rPr lang="en-US" dirty="0"/>
              <a:t>        level[</a:t>
            </a:r>
            <a:r>
              <a:rPr lang="en-US" dirty="0" err="1"/>
              <a:t>i</a:t>
            </a:r>
            <a:r>
              <a:rPr lang="en-US" dirty="0"/>
              <a:t>]=-1;</a:t>
            </a:r>
          </a:p>
          <a:p>
            <a:r>
              <a:rPr lang="en-US" dirty="0"/>
              <a:t>    }</a:t>
            </a:r>
          </a:p>
          <a:p>
            <a:endParaRPr lang="en-US" dirty="0"/>
          </a:p>
          <a:p>
            <a:r>
              <a:rPr lang="en-US" dirty="0"/>
              <a:t>    </a:t>
            </a:r>
            <a:r>
              <a:rPr lang="en-US" dirty="0" err="1"/>
              <a:t>int</a:t>
            </a:r>
            <a:r>
              <a:rPr lang="en-US" dirty="0"/>
              <a:t> </a:t>
            </a:r>
            <a:r>
              <a:rPr lang="en-US" dirty="0" err="1"/>
              <a:t>src</a:t>
            </a:r>
            <a:r>
              <a:rPr lang="en-US" dirty="0"/>
              <a:t>, u;</a:t>
            </a:r>
          </a:p>
          <a:p>
            <a:r>
              <a:rPr lang="en-US" dirty="0"/>
              <a:t>    </a:t>
            </a:r>
            <a:r>
              <a:rPr lang="en-US" dirty="0" err="1"/>
              <a:t>printf</a:t>
            </a:r>
            <a:r>
              <a:rPr lang="en-US" dirty="0"/>
              <a:t>("Start Vertex: \n");</a:t>
            </a:r>
          </a:p>
          <a:p>
            <a:r>
              <a:rPr lang="en-US" dirty="0"/>
              <a:t>    </a:t>
            </a:r>
            <a:r>
              <a:rPr lang="en-US" dirty="0" err="1"/>
              <a:t>scanf</a:t>
            </a:r>
            <a:r>
              <a:rPr lang="en-US" dirty="0"/>
              <a:t>("%d", &amp;</a:t>
            </a:r>
            <a:r>
              <a:rPr lang="en-US" dirty="0" err="1"/>
              <a:t>src</a:t>
            </a:r>
            <a:r>
              <a:rPr lang="en-US" dirty="0"/>
              <a:t>);</a:t>
            </a:r>
          </a:p>
          <a:p>
            <a:endParaRPr lang="en-US" dirty="0"/>
          </a:p>
          <a:p>
            <a:r>
              <a:rPr lang="en-US" dirty="0"/>
              <a:t>    </a:t>
            </a:r>
            <a:r>
              <a:rPr lang="en-US" dirty="0" err="1"/>
              <a:t>enQueue</a:t>
            </a:r>
            <a:r>
              <a:rPr lang="en-US" dirty="0"/>
              <a:t>(</a:t>
            </a:r>
            <a:r>
              <a:rPr lang="en-US" dirty="0" err="1"/>
              <a:t>src</a:t>
            </a:r>
            <a:r>
              <a:rPr lang="en-US" dirty="0"/>
              <a:t>);</a:t>
            </a:r>
          </a:p>
          <a:p>
            <a:r>
              <a:rPr lang="en-US" dirty="0"/>
              <a:t>    level[</a:t>
            </a:r>
            <a:r>
              <a:rPr lang="en-US" dirty="0" err="1"/>
              <a:t>src</a:t>
            </a:r>
            <a:r>
              <a:rPr lang="en-US" dirty="0"/>
              <a:t>]=0;</a:t>
            </a:r>
          </a:p>
          <a:p>
            <a:r>
              <a:rPr lang="en-US" dirty="0"/>
              <a:t>    </a:t>
            </a:r>
          </a:p>
        </p:txBody>
      </p:sp>
      <p:sp>
        <p:nvSpPr>
          <p:cNvPr id="9" name="Rectangle 8"/>
          <p:cNvSpPr/>
          <p:nvPr/>
        </p:nvSpPr>
        <p:spPr>
          <a:xfrm>
            <a:off x="4038600" y="533400"/>
            <a:ext cx="4700016" cy="5632311"/>
          </a:xfrm>
          <a:prstGeom prst="rect">
            <a:avLst/>
          </a:prstGeom>
        </p:spPr>
        <p:txBody>
          <a:bodyPr wrap="square">
            <a:spAutoFit/>
          </a:bodyPr>
          <a:lstStyle/>
          <a:p>
            <a:r>
              <a:rPr lang="en-US" dirty="0"/>
              <a:t>while(!</a:t>
            </a:r>
            <a:r>
              <a:rPr lang="en-US" dirty="0" err="1"/>
              <a:t>isEmpty_queue</a:t>
            </a:r>
            <a:r>
              <a:rPr lang="en-US" dirty="0"/>
              <a:t>())</a:t>
            </a:r>
          </a:p>
          <a:p>
            <a:r>
              <a:rPr lang="en-US" dirty="0"/>
              <a:t>    {</a:t>
            </a:r>
          </a:p>
          <a:p>
            <a:r>
              <a:rPr lang="en-US" dirty="0"/>
              <a:t>        u= </a:t>
            </a:r>
            <a:r>
              <a:rPr lang="en-US" dirty="0" err="1"/>
              <a:t>deQueue</a:t>
            </a:r>
            <a:r>
              <a:rPr lang="en-US" dirty="0"/>
              <a:t>( );</a:t>
            </a:r>
          </a:p>
          <a:p>
            <a:r>
              <a:rPr lang="en-US" dirty="0"/>
              <a:t>        if(visited[u])</a:t>
            </a:r>
          </a:p>
          <a:p>
            <a:r>
              <a:rPr lang="en-US" dirty="0"/>
              <a:t>            continue;</a:t>
            </a:r>
          </a:p>
          <a:p>
            <a:endParaRPr lang="en-US" dirty="0"/>
          </a:p>
          <a:p>
            <a:r>
              <a:rPr lang="en-US" dirty="0"/>
              <a:t>        </a:t>
            </a:r>
            <a:r>
              <a:rPr lang="en-US" dirty="0" err="1"/>
              <a:t>printf</a:t>
            </a:r>
            <a:r>
              <a:rPr lang="en-US" dirty="0"/>
              <a:t>("%d-&gt;",u);</a:t>
            </a:r>
          </a:p>
          <a:p>
            <a:r>
              <a:rPr lang="en-US" dirty="0"/>
              <a:t>        visited[u] = 1;</a:t>
            </a:r>
          </a:p>
          <a:p>
            <a:endParaRPr lang="en-US" dirty="0"/>
          </a:p>
          <a:p>
            <a:r>
              <a:rPr lang="en-US" dirty="0"/>
              <a:t>        for(</a:t>
            </a:r>
            <a:r>
              <a:rPr lang="en-US" dirty="0" err="1"/>
              <a:t>i</a:t>
            </a:r>
            <a:r>
              <a:rPr lang="en-US" dirty="0"/>
              <a:t>=0; </a:t>
            </a:r>
            <a:r>
              <a:rPr lang="en-US" dirty="0" err="1"/>
              <a:t>i</a:t>
            </a:r>
            <a:r>
              <a:rPr lang="en-US" dirty="0"/>
              <a:t>&lt;n; </a:t>
            </a:r>
            <a:r>
              <a:rPr lang="en-US" dirty="0" err="1"/>
              <a:t>i</a:t>
            </a:r>
            <a:r>
              <a:rPr lang="en-US" dirty="0"/>
              <a:t>++)</a:t>
            </a:r>
          </a:p>
          <a:p>
            <a:r>
              <a:rPr lang="en-US" dirty="0"/>
              <a:t>        {</a:t>
            </a:r>
          </a:p>
          <a:p>
            <a:r>
              <a:rPr lang="en-US" dirty="0"/>
              <a:t>            if(</a:t>
            </a:r>
            <a:r>
              <a:rPr lang="en-US" dirty="0" err="1"/>
              <a:t>adj</a:t>
            </a:r>
            <a:r>
              <a:rPr lang="en-US" dirty="0"/>
              <a:t>[u][</a:t>
            </a:r>
            <a:r>
              <a:rPr lang="en-US" dirty="0" err="1"/>
              <a:t>i</a:t>
            </a:r>
            <a:r>
              <a:rPr lang="en-US" dirty="0"/>
              <a:t>] == 1 &amp;&amp; visited[</a:t>
            </a:r>
            <a:r>
              <a:rPr lang="en-US" dirty="0" err="1"/>
              <a:t>i</a:t>
            </a:r>
            <a:r>
              <a:rPr lang="en-US" dirty="0"/>
              <a:t>] == 0)</a:t>
            </a:r>
          </a:p>
          <a:p>
            <a:r>
              <a:rPr lang="en-US" dirty="0"/>
              <a:t>            {</a:t>
            </a:r>
          </a:p>
          <a:p>
            <a:r>
              <a:rPr lang="en-US" dirty="0"/>
              <a:t>                level[</a:t>
            </a:r>
            <a:r>
              <a:rPr lang="en-US" dirty="0" err="1"/>
              <a:t>i</a:t>
            </a:r>
            <a:r>
              <a:rPr lang="en-US" dirty="0"/>
              <a:t>]=level[u]+1;</a:t>
            </a:r>
          </a:p>
          <a:p>
            <a:r>
              <a:rPr lang="en-US" dirty="0"/>
              <a:t>                </a:t>
            </a:r>
            <a:r>
              <a:rPr lang="en-US" dirty="0" err="1"/>
              <a:t>enQueue</a:t>
            </a:r>
            <a:r>
              <a:rPr lang="en-US" dirty="0"/>
              <a:t>(</a:t>
            </a:r>
            <a:r>
              <a:rPr lang="en-US" dirty="0" err="1"/>
              <a:t>i</a:t>
            </a:r>
            <a:r>
              <a:rPr lang="en-US" dirty="0"/>
              <a:t>);</a:t>
            </a:r>
          </a:p>
          <a:p>
            <a:r>
              <a:rPr lang="en-US" dirty="0"/>
              <a:t>            }</a:t>
            </a:r>
          </a:p>
          <a:p>
            <a:r>
              <a:rPr lang="en-US" dirty="0"/>
              <a:t>        }</a:t>
            </a:r>
          </a:p>
          <a:p>
            <a:r>
              <a:rPr lang="en-US" dirty="0"/>
              <a:t>    }</a:t>
            </a:r>
          </a:p>
          <a:p>
            <a:r>
              <a:rPr lang="en-US" dirty="0"/>
              <a:t>    </a:t>
            </a:r>
            <a:r>
              <a:rPr lang="en-US" dirty="0" err="1"/>
              <a:t>printf</a:t>
            </a:r>
            <a:r>
              <a:rPr lang="en-US" dirty="0"/>
              <a:t>("\n");</a:t>
            </a:r>
          </a:p>
          <a:p>
            <a:r>
              <a:rPr lang="en-US" dirty="0"/>
              <a:t>}</a:t>
            </a:r>
          </a:p>
        </p:txBody>
      </p:sp>
    </p:spTree>
    <p:extLst>
      <p:ext uri="{BB962C8B-B14F-4D97-AF65-F5344CB8AC3E}">
        <p14:creationId xmlns:p14="http://schemas.microsoft.com/office/powerpoint/2010/main" val="3074702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669" y="44450"/>
            <a:ext cx="8229600" cy="857248"/>
          </a:xfrm>
        </p:spPr>
        <p:txBody>
          <a:bodyPr>
            <a:normAutofit/>
          </a:bodyPr>
          <a:lstStyle/>
          <a:p>
            <a:r>
              <a:rPr lang="en-US" dirty="0"/>
              <a:t>Breadth First Search Algorithm</a:t>
            </a: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3502" y="1143000"/>
            <a:ext cx="5302007" cy="5523805"/>
          </a:xfrm>
          <a:prstGeom prst="rect">
            <a:avLst/>
          </a:prstGeom>
        </p:spPr>
      </p:pic>
      <p:sp>
        <p:nvSpPr>
          <p:cNvPr id="18" name="Slide Number Placeholder 17"/>
          <p:cNvSpPr>
            <a:spLocks noGrp="1"/>
          </p:cNvSpPr>
          <p:nvPr>
            <p:ph type="sldNum" sz="quarter" idx="15"/>
          </p:nvPr>
        </p:nvSpPr>
        <p:spPr/>
        <p:txBody>
          <a:bodyPr/>
          <a:lstStyle/>
          <a:p>
            <a:fld id="{46B77B13-1077-4559-BB8D-5228CB5F82E1}" type="slidenum">
              <a:rPr lang="en-US" smtClean="0"/>
              <a:pPr/>
              <a:t>8</a:t>
            </a:fld>
            <a:endParaRPr lang="en-US"/>
          </a:p>
        </p:txBody>
      </p:sp>
    </p:spTree>
    <p:extLst>
      <p:ext uri="{BB962C8B-B14F-4D97-AF65-F5344CB8AC3E}">
        <p14:creationId xmlns:p14="http://schemas.microsoft.com/office/powerpoint/2010/main" val="11566025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669" y="44450"/>
            <a:ext cx="8229600" cy="857248"/>
          </a:xfrm>
        </p:spPr>
        <p:txBody>
          <a:bodyPr>
            <a:normAutofit/>
          </a:bodyPr>
          <a:lstStyle/>
          <a:p>
            <a:r>
              <a:rPr lang="en-US" dirty="0"/>
              <a:t>Breadth First Search Algorithm</a:t>
            </a: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1219200"/>
            <a:ext cx="4333565" cy="4514850"/>
          </a:xfrm>
          <a:prstGeom prst="rect">
            <a:avLst/>
          </a:prstGeom>
        </p:spPr>
      </p:pic>
      <p:sp>
        <p:nvSpPr>
          <p:cNvPr id="3" name="Rectangle 2"/>
          <p:cNvSpPr/>
          <p:nvPr/>
        </p:nvSpPr>
        <p:spPr>
          <a:xfrm>
            <a:off x="4953000" y="1219200"/>
            <a:ext cx="2597186" cy="4832092"/>
          </a:xfrm>
          <a:prstGeom prst="rect">
            <a:avLst/>
          </a:prstGeom>
        </p:spPr>
        <p:txBody>
          <a:bodyPr wrap="none">
            <a:spAutoFit/>
          </a:bodyPr>
          <a:lstStyle/>
          <a:p>
            <a:r>
              <a:rPr lang="en-US" sz="2800" dirty="0" smtClean="0"/>
              <a:t>Input:</a:t>
            </a:r>
          </a:p>
          <a:p>
            <a:r>
              <a:rPr lang="en-US" sz="2800" dirty="0" smtClean="0"/>
              <a:t>No of vertex</a:t>
            </a:r>
            <a:r>
              <a:rPr lang="en-US" sz="2800" smtClean="0"/>
              <a:t>: 5</a:t>
            </a:r>
            <a:endParaRPr lang="en-US" sz="2800" dirty="0" smtClean="0"/>
          </a:p>
          <a:p>
            <a:r>
              <a:rPr lang="en-US" sz="2800" dirty="0" smtClean="0"/>
              <a:t>Edges: </a:t>
            </a:r>
          </a:p>
          <a:p>
            <a:r>
              <a:rPr lang="en-US" sz="2800" dirty="0" smtClean="0"/>
              <a:t>0 1</a:t>
            </a:r>
          </a:p>
          <a:p>
            <a:r>
              <a:rPr lang="en-US" sz="2800" dirty="0" smtClean="0"/>
              <a:t>0 3</a:t>
            </a:r>
          </a:p>
          <a:p>
            <a:r>
              <a:rPr lang="en-US" sz="2800" dirty="0" smtClean="0"/>
              <a:t>1 2</a:t>
            </a:r>
          </a:p>
          <a:p>
            <a:r>
              <a:rPr lang="en-US" sz="2800" dirty="0" smtClean="0"/>
              <a:t>2 0</a:t>
            </a:r>
          </a:p>
          <a:p>
            <a:r>
              <a:rPr lang="en-US" sz="2800" dirty="0" smtClean="0"/>
              <a:t>2 4</a:t>
            </a:r>
          </a:p>
          <a:p>
            <a:r>
              <a:rPr lang="en-US" sz="2800" dirty="0" smtClean="0"/>
              <a:t>Source vertex:</a:t>
            </a:r>
          </a:p>
          <a:p>
            <a:r>
              <a:rPr lang="en-US" sz="2800" dirty="0"/>
              <a:t>0</a:t>
            </a:r>
            <a:endParaRPr lang="en-US" sz="2800" dirty="0" smtClean="0"/>
          </a:p>
          <a:p>
            <a:endParaRPr lang="en-US" sz="2800" dirty="0"/>
          </a:p>
        </p:txBody>
      </p:sp>
      <p:sp>
        <p:nvSpPr>
          <p:cNvPr id="4" name="Slide Number Placeholder 3"/>
          <p:cNvSpPr>
            <a:spLocks noGrp="1"/>
          </p:cNvSpPr>
          <p:nvPr>
            <p:ph type="sldNum" sz="quarter" idx="15"/>
          </p:nvPr>
        </p:nvSpPr>
        <p:spPr/>
        <p:txBody>
          <a:bodyPr/>
          <a:lstStyle/>
          <a:p>
            <a:fld id="{46B77B13-1077-4559-BB8D-5228CB5F82E1}" type="slidenum">
              <a:rPr lang="en-US" smtClean="0"/>
              <a:pPr/>
              <a:t>9</a:t>
            </a:fld>
            <a:endParaRPr lang="en-US"/>
          </a:p>
        </p:txBody>
      </p:sp>
    </p:spTree>
    <p:extLst>
      <p:ext uri="{BB962C8B-B14F-4D97-AF65-F5344CB8AC3E}">
        <p14:creationId xmlns:p14="http://schemas.microsoft.com/office/powerpoint/2010/main" val="12091759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6861</TotalTime>
  <Words>1492</Words>
  <Application>Microsoft Office PowerPoint</Application>
  <PresentationFormat>On-screen Show (4:3)</PresentationFormat>
  <Paragraphs>348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Oriel</vt:lpstr>
      <vt:lpstr>PowerPoint Presentation</vt:lpstr>
      <vt:lpstr>Task-12 </vt:lpstr>
      <vt:lpstr>PowerPoint Presentation</vt:lpstr>
      <vt:lpstr>BFS and DFS</vt:lpstr>
      <vt:lpstr>Breadth First Search</vt:lpstr>
      <vt:lpstr>Breadth First Search</vt:lpstr>
      <vt:lpstr>Breadth First Search Algorithm</vt:lpstr>
      <vt:lpstr>Breadth First Search Algorithm</vt:lpstr>
      <vt:lpstr>Breadth First Search Algorithm</vt:lpstr>
      <vt:lpstr>Breadth First Search Algorithm</vt:lpstr>
      <vt:lpstr>Breadth First Search Algorithm</vt:lpstr>
      <vt:lpstr>Breadth First Search Algorithm</vt:lpstr>
      <vt:lpstr>Breadth First Search Algorithm</vt:lpstr>
      <vt:lpstr>Breadth First Search Algorithm</vt:lpstr>
      <vt:lpstr>Breadth First Search Algorithm</vt:lpstr>
      <vt:lpstr>Breadth First Search Algorithm</vt:lpstr>
      <vt:lpstr>PowerPoint Presentation</vt:lpstr>
      <vt:lpstr>Depth First Search (DFS)</vt:lpstr>
      <vt:lpstr>Depth First Search (DFS)</vt:lpstr>
      <vt:lpstr>DFS Procedure</vt:lpstr>
      <vt:lpstr>DFS Procedure</vt:lpstr>
      <vt:lpstr>DFS Vs BFS</vt:lpstr>
      <vt:lpstr>Graph Coloring Problem</vt:lpstr>
      <vt:lpstr>Graph Coloring Problem</vt:lpstr>
      <vt:lpstr>bipartite graph</vt:lpstr>
      <vt:lpstr>bipartite graph</vt:lpstr>
      <vt:lpstr>bipartite graph</vt:lpstr>
      <vt:lpstr>bipartite graph</vt:lpstr>
      <vt:lpstr>UVA: 10004 - Bicoloring</vt:lpstr>
      <vt:lpstr>PowerPoint Presentation</vt:lpstr>
    </vt:vector>
  </TitlesOfParts>
  <Company>fahadahmed@uap-bd.edu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Lab </dc:title>
  <dc:creator/>
  <dc:description/>
  <cp:lastModifiedBy>Lab4PC01</cp:lastModifiedBy>
  <cp:revision>312</cp:revision>
  <dcterms:created xsi:type="dcterms:W3CDTF">2017-10-07T11:09:41Z</dcterms:created>
  <dcterms:modified xsi:type="dcterms:W3CDTF">2022-04-03T02:50:41Z</dcterms:modified>
  <cp:category>DP</cp:category>
</cp:coreProperties>
</file>