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2" r:id="rId1"/>
  </p:sldMasterIdLst>
  <p:notesMasterIdLst>
    <p:notesMasterId r:id="rId59"/>
  </p:notesMasterIdLst>
  <p:handoutMasterIdLst>
    <p:handoutMasterId r:id="rId60"/>
  </p:handoutMasterIdLst>
  <p:sldIdLst>
    <p:sldId id="335" r:id="rId2"/>
    <p:sldId id="465" r:id="rId3"/>
    <p:sldId id="466" r:id="rId4"/>
    <p:sldId id="467" r:id="rId5"/>
    <p:sldId id="463" r:id="rId6"/>
    <p:sldId id="468" r:id="rId7"/>
    <p:sldId id="464" r:id="rId8"/>
    <p:sldId id="469" r:id="rId9"/>
    <p:sldId id="443" r:id="rId10"/>
    <p:sldId id="445" r:id="rId11"/>
    <p:sldId id="471" r:id="rId12"/>
    <p:sldId id="456" r:id="rId13"/>
    <p:sldId id="470" r:id="rId14"/>
    <p:sldId id="472" r:id="rId15"/>
    <p:sldId id="450" r:id="rId16"/>
    <p:sldId id="473" r:id="rId17"/>
    <p:sldId id="462" r:id="rId18"/>
    <p:sldId id="459" r:id="rId19"/>
    <p:sldId id="429" r:id="rId20"/>
    <p:sldId id="460" r:id="rId21"/>
    <p:sldId id="461" r:id="rId22"/>
    <p:sldId id="426" r:id="rId23"/>
    <p:sldId id="427" r:id="rId24"/>
    <p:sldId id="430" r:id="rId25"/>
    <p:sldId id="431" r:id="rId26"/>
    <p:sldId id="432" r:id="rId27"/>
    <p:sldId id="433" r:id="rId28"/>
    <p:sldId id="434" r:id="rId29"/>
    <p:sldId id="435" r:id="rId30"/>
    <p:sldId id="436" r:id="rId31"/>
    <p:sldId id="458" r:id="rId32"/>
    <p:sldId id="439" r:id="rId33"/>
    <p:sldId id="440" r:id="rId34"/>
    <p:sldId id="478" r:id="rId35"/>
    <p:sldId id="480" r:id="rId36"/>
    <p:sldId id="481" r:id="rId37"/>
    <p:sldId id="482" r:id="rId38"/>
    <p:sldId id="483" r:id="rId39"/>
    <p:sldId id="484" r:id="rId40"/>
    <p:sldId id="476" r:id="rId41"/>
    <p:sldId id="485" r:id="rId42"/>
    <p:sldId id="486" r:id="rId43"/>
    <p:sldId id="487" r:id="rId44"/>
    <p:sldId id="488" r:id="rId45"/>
    <p:sldId id="489" r:id="rId46"/>
    <p:sldId id="498" r:id="rId47"/>
    <p:sldId id="491" r:id="rId48"/>
    <p:sldId id="492" r:id="rId49"/>
    <p:sldId id="477" r:id="rId50"/>
    <p:sldId id="493" r:id="rId51"/>
    <p:sldId id="494" r:id="rId52"/>
    <p:sldId id="495" r:id="rId53"/>
    <p:sldId id="496" r:id="rId54"/>
    <p:sldId id="497" r:id="rId55"/>
    <p:sldId id="479" r:id="rId56"/>
    <p:sldId id="474" r:id="rId57"/>
    <p:sldId id="475" r:id="rId58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89967" autoAdjust="0"/>
  </p:normalViewPr>
  <p:slideViewPr>
    <p:cSldViewPr snapToGrid="0">
      <p:cViewPr varScale="1">
        <p:scale>
          <a:sx n="65" d="100"/>
          <a:sy n="65" d="100"/>
        </p:scale>
        <p:origin x="1446" y="7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22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20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21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31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8A06176C-B57C-494A-A25F-DE73A8285B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33444F9-6F03-418E-97AD-EEB88190ADCC}" type="slidenum">
              <a:rPr lang="en-US" altLang="en-US" sz="1300">
                <a:latin typeface="Times New Roman" panose="02020603050405020304" pitchFamily="18" charset="0"/>
              </a:rPr>
              <a:pPr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4577" name="Text Box 1">
            <a:extLst>
              <a:ext uri="{FF2B5EF4-FFF2-40B4-BE49-F238E27FC236}">
                <a16:creationId xmlns:a16="http://schemas.microsoft.com/office/drawing/2014/main" id="{25605219-4B1F-44A8-82E4-BA52266358F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AAEF3E97-BE53-422C-AA24-7E2D814EEB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103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272D2391-A48A-4941-8E13-5468D1F13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9D73DF-1756-4F70-BE21-5C109F79213D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5841" name="Text Box 1">
            <a:extLst>
              <a:ext uri="{FF2B5EF4-FFF2-40B4-BE49-F238E27FC236}">
                <a16:creationId xmlns:a16="http://schemas.microsoft.com/office/drawing/2014/main" id="{7EC458A9-D170-424C-92BF-1AF3C760C28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>
            <a:extLst>
              <a:ext uri="{FF2B5EF4-FFF2-40B4-BE49-F238E27FC236}">
                <a16:creationId xmlns:a16="http://schemas.microsoft.com/office/drawing/2014/main" id="{6579173E-E876-49B3-98DB-24B1ABC387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5520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272D2391-A48A-4941-8E13-5468D1F13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9D73DF-1756-4F70-BE21-5C109F79213D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5841" name="Text Box 1">
            <a:extLst>
              <a:ext uri="{FF2B5EF4-FFF2-40B4-BE49-F238E27FC236}">
                <a16:creationId xmlns:a16="http://schemas.microsoft.com/office/drawing/2014/main" id="{7EC458A9-D170-424C-92BF-1AF3C760C28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>
            <a:extLst>
              <a:ext uri="{FF2B5EF4-FFF2-40B4-BE49-F238E27FC236}">
                <a16:creationId xmlns:a16="http://schemas.microsoft.com/office/drawing/2014/main" id="{6579173E-E876-49B3-98DB-24B1ABC387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542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2F3BB90-9AC1-4882-AC9E-A0EDA6D9ADE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86221733-69AF-4710-B841-F3D0DC1D1958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19</a:t>
            </a:fld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E2F99733-D79D-44D8-8B49-D4366A2E8F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3F062744-0C68-433A-B359-D02AB507E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53615105-3A1C-4D46-92E6-FA88651016F0}"/>
              </a:ext>
            </a:extLst>
          </p:cNvPr>
          <p:cNvSpPr txBox="1">
            <a:spLocks noGrp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D2EE71B1-EE49-4D08-B805-DF5F47E073F2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19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2CA2315C-69FF-4E53-AA47-8DBB975110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09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221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6621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2429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653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C6F45F-FF9D-4CDF-A1C0-8CB1B712ED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0FF13-A7A4-47FE-9669-E2EFAD58AB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95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071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9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990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71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17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045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571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10.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 descr="Cover-6Ed">
            <a:extLst>
              <a:ext uri="{FF2B5EF4-FFF2-40B4-BE49-F238E27FC236}">
                <a16:creationId xmlns:a16="http://schemas.microsoft.com/office/drawing/2014/main" id="{50EA20A4-E349-4502-9306-52BDD2ADAD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54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61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b-book.com/slide-dir/11.pp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b-book.com/slide-dir/13.ppt" TargetMode="External"/><Relationship Id="rId4" Type="http://schemas.openxmlformats.org/officeDocument/2006/relationships/hyperlink" Target="http://db-book.com/slide-dir/12.ppt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10: Big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C1E588B7-25D0-4E17-AEF4-E162C96A2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Key Value Storage Systems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D07E5EAC-81F9-41A5-8809-4EE1DD13D7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1" y="1102497"/>
            <a:ext cx="7610540" cy="2580503"/>
          </a:xfrm>
        </p:spPr>
        <p:txBody>
          <a:bodyPr/>
          <a:lstStyle/>
          <a:p>
            <a:r>
              <a:rPr lang="en-US" altLang="en-US" dirty="0"/>
              <a:t>Key-value storage systems store large numbers (billions or even more) of small (KB-MB) sized records</a:t>
            </a:r>
          </a:p>
          <a:p>
            <a:r>
              <a:rPr lang="en-US" altLang="en-US" dirty="0"/>
              <a:t>Records are </a:t>
            </a:r>
            <a:r>
              <a:rPr lang="en-US" altLang="en-US" b="1" dirty="0">
                <a:solidFill>
                  <a:srgbClr val="002060"/>
                </a:solidFill>
              </a:rPr>
              <a:t>partitioned</a:t>
            </a:r>
            <a:r>
              <a:rPr lang="en-US" altLang="en-US" dirty="0"/>
              <a:t> across multiple machines and </a:t>
            </a:r>
          </a:p>
          <a:p>
            <a:r>
              <a:rPr lang="en-US" altLang="en-US" dirty="0"/>
              <a:t>Queries are routed by the system to appropriate machine</a:t>
            </a:r>
          </a:p>
          <a:p>
            <a:r>
              <a:rPr lang="en-US" altLang="en-US" dirty="0"/>
              <a:t>Records are also </a:t>
            </a:r>
            <a:r>
              <a:rPr lang="en-US" altLang="en-US" b="1" dirty="0">
                <a:solidFill>
                  <a:srgbClr val="002060"/>
                </a:solidFill>
              </a:rPr>
              <a:t>replicated</a:t>
            </a:r>
            <a:r>
              <a:rPr lang="en-US" altLang="en-US" dirty="0"/>
              <a:t> across multiple machines, to ensure availability even if a machine fails</a:t>
            </a:r>
            <a:endParaRPr lang="en-US" altLang="en-US" dirty="0">
              <a:solidFill>
                <a:srgbClr val="002060"/>
              </a:solidFill>
            </a:endParaRPr>
          </a:p>
          <a:p>
            <a:pPr lvl="1"/>
            <a:r>
              <a:rPr lang="en-US" altLang="en-US" dirty="0"/>
              <a:t>Key-value stores ensure that updates are applied to all replicas, to ensure that their values are </a:t>
            </a:r>
            <a:r>
              <a:rPr lang="en-US" altLang="en-US" b="1" dirty="0">
                <a:solidFill>
                  <a:srgbClr val="002060"/>
                </a:solidFill>
              </a:rPr>
              <a:t>consistent</a:t>
            </a:r>
          </a:p>
          <a:p>
            <a:pPr lvl="1"/>
            <a:endParaRPr lang="en-US" altLang="en-US" b="1" dirty="0">
              <a:solidFill>
                <a:srgbClr val="002060"/>
              </a:solidFill>
            </a:endParaRP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18547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C1E588B7-25D0-4E17-AEF4-E162C96A2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Key Value Storage Systems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D07E5EAC-81F9-41A5-8809-4EE1DD13D7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1" y="1102497"/>
            <a:ext cx="7600950" cy="4612503"/>
          </a:xfrm>
        </p:spPr>
        <p:txBody>
          <a:bodyPr/>
          <a:lstStyle/>
          <a:p>
            <a:r>
              <a:rPr lang="en-US" altLang="en-US" dirty="0"/>
              <a:t>Key-value stores may store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uninterpreted bytes</a:t>
            </a:r>
            <a:r>
              <a:rPr lang="en-US" altLang="en-US" dirty="0"/>
              <a:t>, with an associated key</a:t>
            </a:r>
          </a:p>
          <a:p>
            <a:pPr lvl="2"/>
            <a:r>
              <a:rPr lang="en-US" altLang="en-US" dirty="0"/>
              <a:t>E.g., Amazon S3, Amazon Dynamo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Wide-table</a:t>
            </a:r>
            <a:r>
              <a:rPr lang="en-US" altLang="en-US" dirty="0"/>
              <a:t> (can have arbitrarily many attribute names) with associated key</a:t>
            </a:r>
          </a:p>
          <a:p>
            <a:pPr lvl="3"/>
            <a:r>
              <a:rPr lang="en-US" altLang="en-US" dirty="0"/>
              <a:t>Google </a:t>
            </a:r>
            <a:r>
              <a:rPr lang="en-US" altLang="en-US" dirty="0" err="1"/>
              <a:t>BigTable</a:t>
            </a:r>
            <a:r>
              <a:rPr lang="en-US" altLang="en-US" dirty="0"/>
              <a:t>, Apache Cassandra, Apache </a:t>
            </a:r>
            <a:r>
              <a:rPr lang="en-US" altLang="en-US" dirty="0" err="1"/>
              <a:t>Hbase</a:t>
            </a:r>
            <a:r>
              <a:rPr lang="en-US" altLang="en-US" dirty="0"/>
              <a:t>, Amazon DynamoDB</a:t>
            </a:r>
          </a:p>
          <a:p>
            <a:pPr lvl="3"/>
            <a:r>
              <a:rPr lang="en-US" altLang="en-US" dirty="0"/>
              <a:t>Allows some operations (e.g., filtering) to execute on storage node</a:t>
            </a:r>
          </a:p>
          <a:p>
            <a:pPr lvl="1"/>
            <a:r>
              <a:rPr lang="en-US" altLang="en-US" dirty="0"/>
              <a:t>JSON</a:t>
            </a:r>
          </a:p>
          <a:p>
            <a:pPr lvl="2"/>
            <a:r>
              <a:rPr lang="en-US" altLang="en-US" dirty="0"/>
              <a:t>MongoDB, CouchDB (document model)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Document stores </a:t>
            </a:r>
            <a:r>
              <a:rPr lang="en-US" altLang="en-US" dirty="0"/>
              <a:t>store semi-structured data, typically JSON</a:t>
            </a:r>
          </a:p>
          <a:p>
            <a:r>
              <a:rPr lang="en-US" altLang="en-US" dirty="0"/>
              <a:t>Some key-value stores support multiple versions of data, with timestamps/version numbers</a:t>
            </a:r>
          </a:p>
          <a:p>
            <a:pPr lvl="1"/>
            <a:endParaRPr lang="en-US" altLang="en-US" b="1" dirty="0">
              <a:solidFill>
                <a:srgbClr val="002060"/>
              </a:solidFill>
            </a:endParaRP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1704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20E8F409-3B03-41B9-9D9A-49B3AEB3E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Data Representation</a:t>
            </a:r>
          </a:p>
        </p:txBody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ADB4EE68-0E2E-4E0F-A6AA-B45D41CAEF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178697"/>
            <a:ext cx="7968732" cy="431858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An example of a JSON object is: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{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"ID": "22222",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"name": {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"</a:t>
            </a:r>
            <a:r>
              <a:rPr lang="en-US" altLang="en-US" dirty="0" err="1"/>
              <a:t>firstname</a:t>
            </a:r>
            <a:r>
              <a:rPr lang="en-US" altLang="en-US" dirty="0"/>
              <a:t>”: "Albert",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"</a:t>
            </a:r>
            <a:r>
              <a:rPr lang="en-US" altLang="en-US" dirty="0" err="1"/>
              <a:t>lastname</a:t>
            </a:r>
            <a:r>
              <a:rPr lang="en-US" altLang="en-US" dirty="0"/>
              <a:t>”: "Einstein"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},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"</a:t>
            </a:r>
            <a:r>
              <a:rPr lang="en-US" altLang="en-US" dirty="0" err="1"/>
              <a:t>deptname</a:t>
            </a:r>
            <a:r>
              <a:rPr lang="en-US" altLang="en-US" dirty="0"/>
              <a:t>": "Physics",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"children": [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{ "</a:t>
            </a:r>
            <a:r>
              <a:rPr lang="en-US" altLang="en-US" dirty="0" err="1"/>
              <a:t>firstname</a:t>
            </a:r>
            <a:r>
              <a:rPr lang="en-US" altLang="en-US" dirty="0"/>
              <a:t>": "Hans", "</a:t>
            </a:r>
            <a:r>
              <a:rPr lang="en-US" altLang="en-US" dirty="0" err="1"/>
              <a:t>lastname</a:t>
            </a:r>
            <a:r>
              <a:rPr lang="en-US" altLang="en-US" dirty="0"/>
              <a:t>": "Einstein" },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{ "</a:t>
            </a:r>
            <a:r>
              <a:rPr lang="en-US" altLang="en-US" dirty="0" err="1"/>
              <a:t>firstname</a:t>
            </a:r>
            <a:r>
              <a:rPr lang="en-US" altLang="en-US" dirty="0"/>
              <a:t>": "Eduard", "</a:t>
            </a:r>
            <a:r>
              <a:rPr lang="en-US" altLang="en-US" dirty="0" err="1"/>
              <a:t>lastname</a:t>
            </a:r>
            <a:r>
              <a:rPr lang="en-US" altLang="en-US" dirty="0"/>
              <a:t>": "Einstein" }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]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}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4331548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C1E588B7-25D0-4E17-AEF4-E162C96A2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Key Value Storage Systems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D07E5EAC-81F9-41A5-8809-4EE1DD13D7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1" y="1102497"/>
            <a:ext cx="7647862" cy="4891903"/>
          </a:xfrm>
        </p:spPr>
        <p:txBody>
          <a:bodyPr/>
          <a:lstStyle/>
          <a:p>
            <a:r>
              <a:rPr lang="en-US" altLang="en-US" dirty="0"/>
              <a:t>Key-value stores support</a:t>
            </a:r>
          </a:p>
          <a:p>
            <a:pPr lvl="1"/>
            <a:r>
              <a:rPr lang="en-US" altLang="en-US" b="1" i="1" dirty="0"/>
              <a:t>put</a:t>
            </a:r>
            <a:r>
              <a:rPr lang="en-US" altLang="en-US" dirty="0"/>
              <a:t>(key, value):  used to store values with an associated key, </a:t>
            </a:r>
          </a:p>
          <a:p>
            <a:pPr lvl="1"/>
            <a:r>
              <a:rPr lang="en-US" altLang="en-US" b="1" i="1" dirty="0"/>
              <a:t>get</a:t>
            </a:r>
            <a:r>
              <a:rPr lang="en-US" altLang="en-US" dirty="0"/>
              <a:t>(key):  which retrieves the stored value associated with the specified key</a:t>
            </a:r>
          </a:p>
          <a:p>
            <a:pPr lvl="1"/>
            <a:r>
              <a:rPr lang="en-US" altLang="en-US" b="1" i="1" dirty="0"/>
              <a:t>delete</a:t>
            </a:r>
            <a:r>
              <a:rPr lang="en-US" altLang="en-US" dirty="0"/>
              <a:t>(key) -- Remove the key and its associated value</a:t>
            </a:r>
          </a:p>
          <a:p>
            <a:r>
              <a:rPr lang="en-US" altLang="en-US" dirty="0"/>
              <a:t>Some systems also support </a:t>
            </a:r>
            <a:r>
              <a:rPr lang="en-US" altLang="en-US" b="1" i="1" dirty="0"/>
              <a:t>range queries</a:t>
            </a:r>
            <a:r>
              <a:rPr lang="en-US" altLang="en-US" dirty="0"/>
              <a:t> on key values</a:t>
            </a:r>
          </a:p>
          <a:p>
            <a:r>
              <a:rPr lang="en-US" altLang="en-US" dirty="0"/>
              <a:t>Document stores also support queries on non-key attributes</a:t>
            </a:r>
          </a:p>
          <a:p>
            <a:pPr lvl="1"/>
            <a:r>
              <a:rPr lang="en-US" altLang="en-US" dirty="0"/>
              <a:t>See book for MongoDB queries</a:t>
            </a:r>
          </a:p>
          <a:p>
            <a:r>
              <a:rPr lang="en-US" altLang="en-US" dirty="0"/>
              <a:t>Key value stores are not full database systems</a:t>
            </a:r>
          </a:p>
          <a:p>
            <a:pPr lvl="1"/>
            <a:r>
              <a:rPr lang="en-US" altLang="en-US" dirty="0"/>
              <a:t>Have no/limited support for transactional updates</a:t>
            </a:r>
          </a:p>
          <a:p>
            <a:pPr lvl="1"/>
            <a:r>
              <a:rPr lang="en-US" altLang="en-US" dirty="0"/>
              <a:t>Applications must manage query processing on their own</a:t>
            </a:r>
          </a:p>
          <a:p>
            <a:r>
              <a:rPr lang="en-US" altLang="en-US" dirty="0"/>
              <a:t>Not supporting above features makes it easier to build scalable data storage systems</a:t>
            </a:r>
          </a:p>
          <a:p>
            <a:pPr lvl="1"/>
            <a:r>
              <a:rPr lang="en-US" altLang="en-US" dirty="0"/>
              <a:t>Also called </a:t>
            </a:r>
            <a:r>
              <a:rPr lang="en-US" altLang="en-US" b="1" dirty="0">
                <a:solidFill>
                  <a:srgbClr val="002060"/>
                </a:solidFill>
              </a:rPr>
              <a:t>NoSQL</a:t>
            </a:r>
            <a:r>
              <a:rPr lang="en-US" altLang="en-US" dirty="0"/>
              <a:t> systems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75131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C7F0-4F5D-469C-843C-E12A7474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and Distributed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13E5A-0F70-423C-92E3-B4866EBD2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874649" cy="3533003"/>
          </a:xfrm>
        </p:spPr>
        <p:txBody>
          <a:bodyPr/>
          <a:lstStyle/>
          <a:p>
            <a:r>
              <a:rPr lang="en-IN" dirty="0"/>
              <a:t>Parallel databases run multiple machines  (</a:t>
            </a:r>
            <a:r>
              <a:rPr lang="en-IN" dirty="0" err="1"/>
              <a:t>cluser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Developed in 1980s, well before Big Data</a:t>
            </a:r>
          </a:p>
          <a:p>
            <a:r>
              <a:rPr lang="en-IN" dirty="0"/>
              <a:t>Parallel databases were designed for smaller scale (10s to 100s of machines)</a:t>
            </a:r>
          </a:p>
          <a:p>
            <a:pPr lvl="1"/>
            <a:r>
              <a:rPr lang="en-IN" dirty="0"/>
              <a:t>Did not provide easy scalability</a:t>
            </a:r>
          </a:p>
          <a:p>
            <a:r>
              <a:rPr lang="en-IN" b="1" dirty="0">
                <a:solidFill>
                  <a:srgbClr val="002060"/>
                </a:solidFill>
              </a:rPr>
              <a:t>Replication</a:t>
            </a:r>
            <a:r>
              <a:rPr lang="en-IN" dirty="0"/>
              <a:t> used to ensure data availability despite machine failure</a:t>
            </a:r>
          </a:p>
          <a:p>
            <a:pPr lvl="1"/>
            <a:r>
              <a:rPr lang="en-IN" dirty="0"/>
              <a:t>But typically restart query in event of failure</a:t>
            </a:r>
          </a:p>
          <a:p>
            <a:pPr lvl="2"/>
            <a:r>
              <a:rPr lang="en-IN" dirty="0"/>
              <a:t>Restarts may be frequent at very large scale</a:t>
            </a:r>
          </a:p>
          <a:p>
            <a:pPr lvl="2"/>
            <a:r>
              <a:rPr lang="en-IN" dirty="0"/>
              <a:t>Map-reduce systems (coming up next) can continue query execution, working around failures</a:t>
            </a:r>
          </a:p>
        </p:txBody>
      </p:sp>
    </p:spTree>
    <p:extLst>
      <p:ext uri="{BB962C8B-B14F-4D97-AF65-F5344CB8AC3E}">
        <p14:creationId xmlns:p14="http://schemas.microsoft.com/office/powerpoint/2010/main" val="376476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144957-1433-447F-8C9E-197E63EE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Replication and Consistency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60FDFBC6-5B58-4EA1-BA5F-FFB5A4FD21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1" y="1102497"/>
            <a:ext cx="7638532" cy="4396603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Availability</a:t>
            </a:r>
            <a:r>
              <a:rPr lang="en-US" altLang="en-US" dirty="0"/>
              <a:t> (system can run even if parts have failed) is essential for parallel/distributed databases</a:t>
            </a:r>
          </a:p>
          <a:p>
            <a:pPr lvl="1"/>
            <a:r>
              <a:rPr lang="en-US" altLang="en-US" dirty="0"/>
              <a:t>Via replication, so even if a node has failed, another copy is available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Consistency</a:t>
            </a:r>
            <a:r>
              <a:rPr lang="en-US" altLang="en-US" dirty="0"/>
              <a:t> is important for replicated data</a:t>
            </a:r>
          </a:p>
          <a:p>
            <a:pPr lvl="1"/>
            <a:r>
              <a:rPr lang="en-US" altLang="en-US" dirty="0"/>
              <a:t>All live replicas have same value, and each read sees latest version</a:t>
            </a:r>
          </a:p>
          <a:p>
            <a:pPr lvl="1"/>
            <a:r>
              <a:rPr lang="en-US" altLang="en-US" dirty="0"/>
              <a:t>Often implemented using majority protocols</a:t>
            </a:r>
          </a:p>
          <a:p>
            <a:pPr lvl="2"/>
            <a:r>
              <a:rPr lang="en-US" altLang="en-US" dirty="0"/>
              <a:t>E.g., have 3 replicas, reads/writes must access 2 replicas</a:t>
            </a:r>
          </a:p>
          <a:p>
            <a:pPr lvl="3"/>
            <a:r>
              <a:rPr lang="en-US" altLang="en-US" dirty="0"/>
              <a:t>Details in chapter 23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Network partitions</a:t>
            </a:r>
            <a:r>
              <a:rPr lang="en-US" altLang="en-US" dirty="0"/>
              <a:t> (network can break into two or more parts, each with active systems that can’t talk to other parts)</a:t>
            </a:r>
          </a:p>
          <a:p>
            <a:r>
              <a:rPr lang="en-US" altLang="en-US" dirty="0"/>
              <a:t>In presence of partitions, cannot guarantee both availability and consistency</a:t>
            </a:r>
          </a:p>
          <a:p>
            <a:pPr lvl="1"/>
            <a:r>
              <a:rPr lang="en-US" altLang="en-US" dirty="0"/>
              <a:t>Brewer’s CAP “Theorem”</a:t>
            </a:r>
          </a:p>
        </p:txBody>
      </p:sp>
    </p:spTree>
    <p:extLst>
      <p:ext uri="{BB962C8B-B14F-4D97-AF65-F5344CB8AC3E}">
        <p14:creationId xmlns:p14="http://schemas.microsoft.com/office/powerpoint/2010/main" val="2429368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144957-1433-447F-8C9E-197E63EE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Replication and Consistency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60FDFBC6-5B58-4EA1-BA5F-FFB5A4FD21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140597"/>
            <a:ext cx="7405266" cy="2021703"/>
          </a:xfrm>
        </p:spPr>
        <p:txBody>
          <a:bodyPr/>
          <a:lstStyle/>
          <a:p>
            <a:r>
              <a:rPr lang="en-US" altLang="en-US" dirty="0"/>
              <a:t>Very large systems will partition at some point</a:t>
            </a:r>
          </a:p>
          <a:p>
            <a:pPr lvl="1"/>
            <a:r>
              <a:rPr lang="en-US" altLang="en-US" dirty="0"/>
              <a:t>Choose one of consistency or availability</a:t>
            </a:r>
          </a:p>
          <a:p>
            <a:r>
              <a:rPr lang="en-US" altLang="en-US" dirty="0"/>
              <a:t>Traditional database choose consistency</a:t>
            </a:r>
          </a:p>
          <a:p>
            <a:r>
              <a:rPr lang="en-US" altLang="en-US" dirty="0"/>
              <a:t>Most Web applications choose availability</a:t>
            </a:r>
          </a:p>
          <a:p>
            <a:pPr lvl="1"/>
            <a:r>
              <a:rPr lang="en-US" altLang="en-US" dirty="0"/>
              <a:t>Except for specific parts such as order processing</a:t>
            </a:r>
          </a:p>
          <a:p>
            <a:r>
              <a:rPr lang="en-US" altLang="en-US" dirty="0"/>
              <a:t>More details later, in Chapter 23</a:t>
            </a:r>
          </a:p>
        </p:txBody>
      </p:sp>
    </p:spTree>
    <p:extLst>
      <p:ext uri="{BB962C8B-B14F-4D97-AF65-F5344CB8AC3E}">
        <p14:creationId xmlns:p14="http://schemas.microsoft.com/office/powerpoint/2010/main" val="21172988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MapReduce Paradigm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563887" cy="3558403"/>
          </a:xfrm>
        </p:spPr>
        <p:txBody>
          <a:bodyPr lIns="91440"/>
          <a:lstStyle/>
          <a:p>
            <a:pPr marL="265113" indent="-265113" eaLnBrk="1" hangingPunct="1"/>
            <a:r>
              <a:rPr lang="en-US" altLang="en-US" dirty="0"/>
              <a:t>Platform for reliable, scalable parallel computing</a:t>
            </a:r>
          </a:p>
          <a:p>
            <a:pPr marL="265113" indent="-265113" eaLnBrk="1" hangingPunct="1"/>
            <a:r>
              <a:rPr lang="en-US" altLang="en-US" dirty="0"/>
              <a:t>Abstracts issues of distributed and parallel environment from programmer</a:t>
            </a:r>
          </a:p>
          <a:p>
            <a:pPr marL="665163" lvl="1" indent="-265113"/>
            <a:r>
              <a:rPr lang="en-US" altLang="en-US" dirty="0"/>
              <a:t>Programmer provides core logic (via map() and reduce() functions)</a:t>
            </a:r>
          </a:p>
          <a:p>
            <a:pPr marL="665163" lvl="1" indent="-265113"/>
            <a:r>
              <a:rPr lang="en-US" altLang="en-US" dirty="0"/>
              <a:t>System takes care of parallelization of computation, coordination, etc.</a:t>
            </a:r>
          </a:p>
          <a:p>
            <a:pPr marL="265113" indent="-265113" eaLnBrk="1" hangingPunct="1"/>
            <a:r>
              <a:rPr lang="en-US" altLang="en-US" dirty="0"/>
              <a:t>Paradigm dates back many decades </a:t>
            </a:r>
          </a:p>
          <a:p>
            <a:pPr marL="592138" lvl="1" indent="-265113" eaLnBrk="1" hangingPunct="1"/>
            <a:r>
              <a:rPr lang="en-US" altLang="en-US" dirty="0"/>
              <a:t>But very large scale implementations running on clusters with 10^3 to 10^4 machines are more recent</a:t>
            </a:r>
          </a:p>
          <a:p>
            <a:pPr marL="592138" lvl="1" indent="-265113" eaLnBrk="1" hangingPunct="1"/>
            <a:r>
              <a:rPr lang="en-US" altLang="en-US" dirty="0"/>
              <a:t>Google Map Reduce, Hadoop, ..</a:t>
            </a:r>
          </a:p>
          <a:p>
            <a:pPr marL="265113" indent="-265113" eaLnBrk="1" hangingPunct="1"/>
            <a:r>
              <a:rPr lang="en-US" altLang="en-US" dirty="0"/>
              <a:t>Data storage/access typically done using distributed file systems or key-value stores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MapReduce: Word Count Example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89850" cy="4853803"/>
          </a:xfrm>
        </p:spPr>
        <p:txBody>
          <a:bodyPr lIns="91440"/>
          <a:lstStyle/>
          <a:p>
            <a:pPr marL="265113" indent="-265113" eaLnBrk="1" hangingPunct="1">
              <a:lnSpc>
                <a:spcPct val="90000"/>
              </a:lnSpc>
            </a:pPr>
            <a:r>
              <a:rPr lang="en-US" altLang="en-US" dirty="0"/>
              <a:t>Consider the problem of counting the number of occurrences of each word in a large collection of documents</a:t>
            </a:r>
          </a:p>
          <a:p>
            <a:pPr marL="265113" indent="-265113" eaLnBrk="1" hangingPunct="1">
              <a:lnSpc>
                <a:spcPct val="90000"/>
              </a:lnSpc>
            </a:pPr>
            <a:r>
              <a:rPr lang="en-US" altLang="en-US" dirty="0"/>
              <a:t>How would you do it in parallel? </a:t>
            </a:r>
          </a:p>
          <a:p>
            <a:pPr marL="265113" indent="-265113" eaLnBrk="1" hangingPunct="1">
              <a:lnSpc>
                <a:spcPct val="90000"/>
              </a:lnSpc>
            </a:pPr>
            <a:r>
              <a:rPr lang="en-US" altLang="en-US" dirty="0"/>
              <a:t>Solution: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Divide documents among workers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Each worker parses document to find all words, map function outputs (word, count) pairs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Partition (word, count) pairs across workers based on word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For each word at a worker, reduce function locally add up counts</a:t>
            </a:r>
          </a:p>
          <a:p>
            <a:pPr marL="265113" indent="-265113">
              <a:lnSpc>
                <a:spcPct val="90000"/>
              </a:lnSpc>
            </a:pPr>
            <a:r>
              <a:rPr lang="en-US" altLang="en-US" dirty="0"/>
              <a:t>Given input:  </a:t>
            </a:r>
            <a:r>
              <a:rPr lang="ja-JP" altLang="en-US" dirty="0"/>
              <a:t>“</a:t>
            </a:r>
            <a:r>
              <a:rPr lang="en-US" altLang="ja-JP" dirty="0"/>
              <a:t>One a penny, two a penny, hot cross buns.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Records output by the map() function would be</a:t>
            </a:r>
          </a:p>
          <a:p>
            <a:pPr marL="1143000" lvl="2">
              <a:lnSpc>
                <a:spcPct val="90000"/>
              </a:lnSpc>
            </a:pPr>
            <a:r>
              <a:rPr lang="en-US" altLang="en-US" dirty="0"/>
              <a:t>(</a:t>
            </a:r>
            <a:r>
              <a:rPr lang="ja-JP" altLang="en-US" dirty="0"/>
              <a:t>“</a:t>
            </a:r>
            <a:r>
              <a:rPr lang="en-US" altLang="ja-JP" dirty="0"/>
              <a:t>One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a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penny</a:t>
            </a:r>
            <a:r>
              <a:rPr lang="ja-JP" altLang="en-US" dirty="0"/>
              <a:t>”</a:t>
            </a:r>
            <a:r>
              <a:rPr lang="en-US" altLang="ja-JP" dirty="0"/>
              <a:t>, 1),(</a:t>
            </a:r>
            <a:r>
              <a:rPr lang="ja-JP" altLang="en-US" dirty="0"/>
              <a:t>“</a:t>
            </a:r>
            <a:r>
              <a:rPr lang="en-US" altLang="ja-JP" dirty="0"/>
              <a:t>two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a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penny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hot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cross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buns</a:t>
            </a:r>
            <a:r>
              <a:rPr lang="ja-JP" altLang="en-US" dirty="0"/>
              <a:t>”</a:t>
            </a:r>
            <a:r>
              <a:rPr lang="en-US" altLang="ja-JP" dirty="0"/>
              <a:t>, 1).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Records output by reduce function would be </a:t>
            </a:r>
          </a:p>
          <a:p>
            <a:pPr marL="1143000" lvl="2" eaLnBrk="1" hangingPunct="1">
              <a:lnSpc>
                <a:spcPct val="90000"/>
              </a:lnSpc>
            </a:pPr>
            <a:r>
              <a:rPr lang="en-US" altLang="en-US" dirty="0"/>
              <a:t>(</a:t>
            </a:r>
            <a:r>
              <a:rPr lang="ja-JP" altLang="en-US" dirty="0"/>
              <a:t>“</a:t>
            </a:r>
            <a:r>
              <a:rPr lang="en-US" altLang="ja-JP" dirty="0"/>
              <a:t>One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a</a:t>
            </a:r>
            <a:r>
              <a:rPr lang="ja-JP" altLang="en-US" dirty="0"/>
              <a:t>”</a:t>
            </a:r>
            <a:r>
              <a:rPr lang="en-US" altLang="ja-JP" dirty="0"/>
              <a:t>, 2), (</a:t>
            </a:r>
            <a:r>
              <a:rPr lang="ja-JP" altLang="en-US" dirty="0"/>
              <a:t>“</a:t>
            </a:r>
            <a:r>
              <a:rPr lang="en-US" altLang="ja-JP" dirty="0"/>
              <a:t>penny</a:t>
            </a:r>
            <a:r>
              <a:rPr lang="ja-JP" altLang="en-US" dirty="0"/>
              <a:t>”</a:t>
            </a:r>
            <a:r>
              <a:rPr lang="en-US" altLang="ja-JP" dirty="0"/>
              <a:t>, 2), (</a:t>
            </a:r>
            <a:r>
              <a:rPr lang="ja-JP" altLang="en-US" dirty="0"/>
              <a:t>“</a:t>
            </a:r>
            <a:r>
              <a:rPr lang="en-US" altLang="ja-JP" dirty="0"/>
              <a:t>two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hot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cross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buns</a:t>
            </a:r>
            <a:r>
              <a:rPr lang="ja-JP" altLang="en-US" dirty="0"/>
              <a:t>”</a:t>
            </a:r>
            <a:r>
              <a:rPr lang="en-US" altLang="ja-JP" dirty="0"/>
              <a:t>, 1)</a:t>
            </a:r>
            <a:endParaRPr lang="en-US" altLang="en-US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F4C6-9441-4453-BBA5-970E5B6E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Pseudo-code of Word Count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938DC1BD-D258-4BCE-B5FF-2C368824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1" y="1102497"/>
            <a:ext cx="7554556" cy="4269603"/>
          </a:xfrm>
        </p:spPr>
        <p:txBody>
          <a:bodyPr lIns="182880" tIns="91440"/>
          <a:lstStyle/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map</a:t>
            </a:r>
            <a:r>
              <a:rPr lang="en-US" altLang="en-US" dirty="0"/>
              <a:t>(String record)</a:t>
            </a:r>
            <a:r>
              <a:rPr lang="en-US" altLang="en-US" b="1" dirty="0"/>
              <a:t>: </a:t>
            </a:r>
          </a:p>
          <a:p>
            <a:pPr marL="547688" lvl="1" indent="-200025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for each word in record </a:t>
            </a:r>
          </a:p>
          <a:p>
            <a:pPr marL="547688" lvl="1" indent="-200025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	emit(word, 1); </a:t>
            </a:r>
            <a:br>
              <a:rPr lang="en-US" altLang="en-US" dirty="0"/>
            </a:br>
            <a:endParaRPr lang="en-US" altLang="en-US" dirty="0"/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>
                <a:solidFill>
                  <a:srgbClr val="0070C0"/>
                </a:solidFill>
              </a:rPr>
              <a:t>// First attribute of emit above is called </a:t>
            </a:r>
            <a:r>
              <a:rPr lang="en-US" altLang="en-US" b="1" dirty="0">
                <a:solidFill>
                  <a:srgbClr val="002060"/>
                </a:solidFill>
              </a:rPr>
              <a:t>reduce key</a:t>
            </a:r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>
                <a:solidFill>
                  <a:srgbClr val="0070C0"/>
                </a:solidFill>
              </a:rPr>
              <a:t> // In effect, group by is performed on reduce key to create a </a:t>
            </a:r>
          </a:p>
          <a:p>
            <a:pPr marL="265113" indent="-265113">
              <a:lnSpc>
                <a:spcPct val="70000"/>
              </a:lnSpc>
              <a:buNone/>
            </a:pPr>
            <a:r>
              <a:rPr lang="en-US" altLang="en-US" dirty="0">
                <a:solidFill>
                  <a:srgbClr val="0070C0"/>
                </a:solidFill>
              </a:rPr>
              <a:t> // list of values (all 1’s in above code).  This requires </a:t>
            </a:r>
            <a:r>
              <a:rPr lang="en-US" altLang="en-US" b="1" dirty="0">
                <a:solidFill>
                  <a:srgbClr val="002060"/>
                </a:solidFill>
              </a:rPr>
              <a:t>shuffle step </a:t>
            </a:r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>
                <a:solidFill>
                  <a:srgbClr val="0070C0"/>
                </a:solidFill>
              </a:rPr>
              <a:t> // across machines.</a:t>
            </a:r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>
                <a:solidFill>
                  <a:srgbClr val="0070C0"/>
                </a:solidFill>
              </a:rPr>
              <a:t> // The reduce function is called on list of values in each group</a:t>
            </a:r>
            <a:br>
              <a:rPr lang="en-US" altLang="en-US" dirty="0">
                <a:solidFill>
                  <a:srgbClr val="002060"/>
                </a:solidFill>
              </a:rPr>
            </a:br>
            <a:endParaRPr lang="en-US" altLang="en-US" dirty="0">
              <a:solidFill>
                <a:srgbClr val="002060"/>
              </a:solidFill>
            </a:endParaRPr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reduce(</a:t>
            </a:r>
            <a:r>
              <a:rPr lang="en-US" altLang="en-US" dirty="0"/>
              <a:t>String key, List </a:t>
            </a:r>
            <a:r>
              <a:rPr lang="en-US" altLang="en-US" dirty="0" err="1"/>
              <a:t>value_list</a:t>
            </a:r>
            <a:r>
              <a:rPr lang="en-US" altLang="en-US" b="1" dirty="0"/>
              <a:t>): </a:t>
            </a:r>
          </a:p>
          <a:p>
            <a:pPr marL="547688" lvl="1" indent="-200025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String word = key</a:t>
            </a:r>
          </a:p>
          <a:p>
            <a:pPr marL="547688" lvl="1" indent="-200025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int count = 0; </a:t>
            </a:r>
          </a:p>
          <a:p>
            <a:pPr marL="547688" lvl="1" indent="-200025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for each value in </a:t>
            </a:r>
            <a:r>
              <a:rPr lang="en-US" altLang="en-US" dirty="0" err="1"/>
              <a:t>value_list</a:t>
            </a:r>
            <a:r>
              <a:rPr lang="en-US" altLang="en-US" dirty="0"/>
              <a:t>: </a:t>
            </a:r>
          </a:p>
          <a:p>
            <a:pPr marL="547688" lvl="1" indent="-200025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	count = count + value</a:t>
            </a:r>
          </a:p>
          <a:p>
            <a:pPr marL="547688" lvl="1" indent="-200025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Output(word, count);</a:t>
            </a:r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endParaRPr lang="en-US" altLang="en-US" dirty="0"/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endParaRPr lang="en-US" altLang="en-US" dirty="0"/>
          </a:p>
          <a:p>
            <a:pPr marL="265113" indent="-265113" eaLnBrk="1" hangingPunct="1">
              <a:lnSpc>
                <a:spcPct val="70000"/>
              </a:lnSpc>
            </a:pPr>
            <a:endParaRPr lang="en-US" altLang="en-US" dirty="0"/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endParaRPr lang="en-US" altLang="en-US" dirty="0"/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endParaRPr lang="en-US" altLang="en-US" dirty="0"/>
          </a:p>
          <a:p>
            <a:pPr marL="265113" indent="-265113" eaLnBrk="1" hangingPunct="1">
              <a:lnSpc>
                <a:spcPct val="70000"/>
              </a:lnSpc>
            </a:pPr>
            <a:endParaRPr lang="en-US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9709-6504-4DC1-97DC-128E2F0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E4EC8-FCF8-4F26-9684-E89BFAB45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01209" cy="3888603"/>
          </a:xfrm>
        </p:spPr>
        <p:txBody>
          <a:bodyPr/>
          <a:lstStyle/>
          <a:p>
            <a:r>
              <a:rPr lang="en-IN" dirty="0"/>
              <a:t>Very large volumes of data being collected</a:t>
            </a:r>
          </a:p>
          <a:p>
            <a:pPr lvl="1"/>
            <a:r>
              <a:rPr lang="en-IN" dirty="0"/>
              <a:t>Driven by growth of web, social media, and more recently internet-of-things</a:t>
            </a:r>
          </a:p>
          <a:p>
            <a:pPr lvl="1"/>
            <a:r>
              <a:rPr lang="en-IN" dirty="0"/>
              <a:t>Web logs were an early source of data</a:t>
            </a:r>
          </a:p>
          <a:p>
            <a:pPr lvl="2"/>
            <a:r>
              <a:rPr lang="en-IN" dirty="0"/>
              <a:t>Analytics on web logs has great value for advertisements, web site structuring, what posts to show to a user, etc</a:t>
            </a:r>
          </a:p>
          <a:p>
            <a:r>
              <a:rPr lang="en-IN" dirty="0"/>
              <a:t>Big Data:  differentiated from data handled by earlier generation databases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Volume</a:t>
            </a:r>
            <a:r>
              <a:rPr lang="en-IN" dirty="0"/>
              <a:t>: much larger amounts of data stored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Velocity</a:t>
            </a:r>
            <a:r>
              <a:rPr lang="en-IN" dirty="0"/>
              <a:t>: much higher rates of insertions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Variety</a:t>
            </a:r>
            <a:r>
              <a:rPr lang="en-IN" dirty="0"/>
              <a:t>: many types of data, beyond relational data</a:t>
            </a:r>
          </a:p>
        </p:txBody>
      </p:sp>
    </p:spTree>
    <p:extLst>
      <p:ext uri="{BB962C8B-B14F-4D97-AF65-F5344CB8AC3E}">
        <p14:creationId xmlns:p14="http://schemas.microsoft.com/office/powerpoint/2010/main" val="1609097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MapReduce Programming Model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10540" cy="4206103"/>
          </a:xfrm>
        </p:spPr>
        <p:txBody>
          <a:bodyPr/>
          <a:lstStyle/>
          <a:p>
            <a:r>
              <a:rPr lang="en-US" altLang="en-US" dirty="0"/>
              <a:t>Inspired from map and reduce operations commonly used in functional programming languages like Lisp.</a:t>
            </a:r>
          </a:p>
          <a:p>
            <a:r>
              <a:rPr lang="en-US" altLang="en-US" dirty="0"/>
              <a:t>Input: a set of key/value pairs</a:t>
            </a:r>
          </a:p>
          <a:p>
            <a:r>
              <a:rPr lang="en-US" altLang="en-US" dirty="0"/>
              <a:t>User supplies two functions: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map</a:t>
            </a:r>
            <a:r>
              <a:rPr lang="en-US" altLang="en-US" dirty="0"/>
              <a:t>(</a:t>
            </a:r>
            <a:r>
              <a:rPr lang="en-US" altLang="en-US" dirty="0" err="1"/>
              <a:t>k,v</a:t>
            </a:r>
            <a:r>
              <a:rPr lang="en-US" altLang="en-US" dirty="0"/>
              <a:t>) </a:t>
            </a:r>
            <a:r>
              <a:rPr lang="en-US" altLang="en-US" dirty="0">
                <a:sym typeface="Wingdings" panose="05000000000000000000" pitchFamily="2" charset="2"/>
              </a:rPr>
              <a:t> list(k1,v1)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sym typeface="Wingdings" panose="05000000000000000000" pitchFamily="2" charset="2"/>
              </a:rPr>
              <a:t>reduce</a:t>
            </a:r>
            <a:r>
              <a:rPr lang="en-US" altLang="en-US" dirty="0">
                <a:sym typeface="Wingdings" panose="05000000000000000000" pitchFamily="2" charset="2"/>
              </a:rPr>
              <a:t>(k1, list(v1))  v2</a:t>
            </a:r>
          </a:p>
          <a:p>
            <a:r>
              <a:rPr lang="en-US" altLang="en-US" dirty="0"/>
              <a:t>(k1,v1) is an intermediate key/value pair</a:t>
            </a:r>
          </a:p>
          <a:p>
            <a:r>
              <a:rPr lang="en-US" altLang="en-US" dirty="0"/>
              <a:t>Output is the set of (k1,v2) pairs </a:t>
            </a:r>
          </a:p>
          <a:p>
            <a:r>
              <a:rPr lang="en-US" altLang="en-US" dirty="0"/>
              <a:t>For our example, assume that system </a:t>
            </a:r>
          </a:p>
          <a:p>
            <a:pPr lvl="1"/>
            <a:r>
              <a:rPr lang="en-US" altLang="en-US" dirty="0"/>
              <a:t>Breaks up files into lines, and </a:t>
            </a:r>
          </a:p>
          <a:p>
            <a:pPr lvl="1"/>
            <a:r>
              <a:rPr lang="en-US" altLang="en-US" dirty="0"/>
              <a:t>Calls map function with value of each line</a:t>
            </a:r>
          </a:p>
          <a:p>
            <a:pPr lvl="2"/>
            <a:r>
              <a:rPr lang="en-US" altLang="en-US" dirty="0"/>
              <a:t>Key is the line number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MapReduce Example 2: Log Processing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53297"/>
            <a:ext cx="7666523" cy="4536303"/>
          </a:xfrm>
        </p:spPr>
        <p:txBody>
          <a:bodyPr lIns="91440"/>
          <a:lstStyle/>
          <a:p>
            <a:pPr marL="265113" indent="-265113" eaLnBrk="1" hangingPunct="1"/>
            <a:r>
              <a:rPr lang="en-US" altLang="en-US" dirty="0"/>
              <a:t>Given log file in following format:      </a:t>
            </a:r>
            <a:endParaRPr lang="fr-FR" altLang="en-US" dirty="0"/>
          </a:p>
          <a:p>
            <a:pPr marL="265113" indent="-265113">
              <a:buFont typeface="Monotype Sorts" charset="2"/>
              <a:buNone/>
            </a:pPr>
            <a:r>
              <a:rPr lang="fr-FR" altLang="en-US" dirty="0"/>
              <a:t>     ...</a:t>
            </a:r>
            <a:br>
              <a:rPr lang="fr-FR" altLang="en-US" dirty="0"/>
            </a:br>
            <a:r>
              <a:rPr lang="fr-FR" altLang="en-US" dirty="0"/>
              <a:t> 2013/02/21 10:31:22.00EST </a:t>
            </a:r>
            <a:r>
              <a:rPr lang="fr-FR" altLang="en-US" dirty="0">
                <a:hlinkClick r:id="rId3"/>
              </a:rPr>
              <a:t>/</a:t>
            </a:r>
            <a:r>
              <a:rPr lang="fr-FR" altLang="en-US" dirty="0" err="1">
                <a:hlinkClick r:id="rId3"/>
              </a:rPr>
              <a:t>slide</a:t>
            </a:r>
            <a:r>
              <a:rPr lang="fr-FR" altLang="en-US" dirty="0">
                <a:hlinkClick r:id="rId3"/>
              </a:rPr>
              <a:t>-</a:t>
            </a:r>
            <a:r>
              <a:rPr lang="fr-FR" altLang="en-US" dirty="0" err="1">
                <a:hlinkClick r:id="rId3"/>
              </a:rPr>
              <a:t>dir</a:t>
            </a:r>
            <a:r>
              <a:rPr lang="fr-FR" altLang="en-US" dirty="0">
                <a:hlinkClick r:id="rId3"/>
              </a:rPr>
              <a:t>/11.ppt</a:t>
            </a:r>
            <a:br>
              <a:rPr lang="fr-FR" altLang="en-US" dirty="0"/>
            </a:br>
            <a:r>
              <a:rPr lang="fr-FR" altLang="en-US" dirty="0"/>
              <a:t> 2013/02/21 10:43:12.00EST </a:t>
            </a:r>
            <a:r>
              <a:rPr lang="fr-FR" altLang="en-US" dirty="0">
                <a:hlinkClick r:id="rId4"/>
              </a:rPr>
              <a:t>/</a:t>
            </a:r>
            <a:r>
              <a:rPr lang="fr-FR" altLang="en-US" dirty="0" err="1">
                <a:hlinkClick r:id="rId4"/>
              </a:rPr>
              <a:t>slide</a:t>
            </a:r>
            <a:r>
              <a:rPr lang="fr-FR" altLang="en-US" dirty="0">
                <a:hlinkClick r:id="rId4"/>
              </a:rPr>
              <a:t>-</a:t>
            </a:r>
            <a:r>
              <a:rPr lang="fr-FR" altLang="en-US" dirty="0" err="1">
                <a:hlinkClick r:id="rId4"/>
              </a:rPr>
              <a:t>dir</a:t>
            </a:r>
            <a:r>
              <a:rPr lang="fr-FR" altLang="en-US" dirty="0">
                <a:hlinkClick r:id="rId4"/>
              </a:rPr>
              <a:t>/12.ppt</a:t>
            </a:r>
            <a:br>
              <a:rPr lang="fr-FR" altLang="en-US" dirty="0"/>
            </a:br>
            <a:r>
              <a:rPr lang="fr-FR" altLang="en-US" dirty="0"/>
              <a:t> 2013/02/22 18:26:45.00EST </a:t>
            </a:r>
            <a:r>
              <a:rPr lang="fr-FR" altLang="en-US" dirty="0">
                <a:hlinkClick r:id="rId5"/>
              </a:rPr>
              <a:t>/</a:t>
            </a:r>
            <a:r>
              <a:rPr lang="fr-FR" altLang="en-US" dirty="0" err="1">
                <a:hlinkClick r:id="rId5"/>
              </a:rPr>
              <a:t>slide</a:t>
            </a:r>
            <a:r>
              <a:rPr lang="fr-FR" altLang="en-US" dirty="0">
                <a:hlinkClick r:id="rId5"/>
              </a:rPr>
              <a:t>-</a:t>
            </a:r>
            <a:r>
              <a:rPr lang="fr-FR" altLang="en-US" dirty="0" err="1">
                <a:hlinkClick r:id="rId5"/>
              </a:rPr>
              <a:t>dir</a:t>
            </a:r>
            <a:r>
              <a:rPr lang="fr-FR" altLang="en-US" dirty="0">
                <a:hlinkClick r:id="rId5"/>
              </a:rPr>
              <a:t>/13.ppt</a:t>
            </a:r>
            <a:br>
              <a:rPr lang="fr-FR" altLang="en-US" dirty="0"/>
            </a:br>
            <a:r>
              <a:rPr lang="fr-FR" altLang="en-US" dirty="0"/>
              <a:t> 2013/02/22 20:53:29.00EST </a:t>
            </a:r>
            <a:r>
              <a:rPr lang="fr-FR" altLang="en-US" dirty="0">
                <a:hlinkClick r:id="rId4"/>
              </a:rPr>
              <a:t>/</a:t>
            </a:r>
            <a:r>
              <a:rPr lang="fr-FR" altLang="en-US" dirty="0" err="1">
                <a:hlinkClick r:id="rId4"/>
              </a:rPr>
              <a:t>slide</a:t>
            </a:r>
            <a:r>
              <a:rPr lang="fr-FR" altLang="en-US" dirty="0">
                <a:hlinkClick r:id="rId4"/>
              </a:rPr>
              <a:t>-</a:t>
            </a:r>
            <a:r>
              <a:rPr lang="fr-FR" altLang="en-US" dirty="0" err="1">
                <a:hlinkClick r:id="rId4"/>
              </a:rPr>
              <a:t>dir</a:t>
            </a:r>
            <a:r>
              <a:rPr lang="fr-FR" altLang="en-US" dirty="0">
                <a:hlinkClick r:id="rId4"/>
              </a:rPr>
              <a:t>/12.ppt</a:t>
            </a:r>
            <a:br>
              <a:rPr lang="fr-FR" altLang="en-US" dirty="0"/>
            </a:br>
            <a:r>
              <a:rPr lang="fr-FR" altLang="en-US" dirty="0"/>
              <a:t> ...</a:t>
            </a:r>
            <a:endParaRPr lang="en-US" altLang="en-US" dirty="0"/>
          </a:p>
          <a:p>
            <a:pPr marL="265113" indent="-265113"/>
            <a:r>
              <a:rPr lang="en-US" altLang="en-US" dirty="0"/>
              <a:t>Goal: find how many times each of the  files in the slide-dir directory was accessed between 2013/01/01 and 2013/01/31.</a:t>
            </a:r>
          </a:p>
          <a:p>
            <a:pPr marL="265113" indent="-265113"/>
            <a:r>
              <a:rPr lang="en-US" altLang="en-US" dirty="0"/>
              <a:t>Options:</a:t>
            </a:r>
          </a:p>
          <a:p>
            <a:pPr lvl="1"/>
            <a:r>
              <a:rPr lang="en-US" altLang="en-US" dirty="0"/>
              <a:t>Sequential program too slow on massive datasets</a:t>
            </a:r>
          </a:p>
          <a:p>
            <a:pPr lvl="1"/>
            <a:r>
              <a:rPr lang="en-US" altLang="en-US" dirty="0"/>
              <a:t>Load into database expensive, direct operation on log files cheaper</a:t>
            </a:r>
          </a:p>
          <a:p>
            <a:pPr lvl="1"/>
            <a:r>
              <a:rPr lang="en-US" altLang="en-US" dirty="0"/>
              <a:t>Custom built parallel program for this task possible, but very laborious</a:t>
            </a:r>
          </a:p>
          <a:p>
            <a:pPr lvl="1"/>
            <a:r>
              <a:rPr lang="en-US" altLang="en-US" dirty="0"/>
              <a:t>Map-reduce paradigm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>
            <a:extLst>
              <a:ext uri="{FF2B5EF4-FFF2-40B4-BE49-F238E27FC236}">
                <a16:creationId xmlns:a16="http://schemas.microsoft.com/office/drawing/2014/main" id="{52D2B5C6-0FB3-4FA9-846A-B559920EA9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MapReduce: File Access Count Example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822D3C3E-7C9B-4990-898C-1813DAA370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115197"/>
            <a:ext cx="7537451" cy="5184003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map(String key, String record)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String attribute[3];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…. break up record into tokens (based on space character), and store the tokens in array attributes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String date = attribute[0];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String time = attribute[1];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String filename = attribute[2];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</a:t>
            </a:r>
            <a:r>
              <a:rPr lang="en-US" altLang="en-US" b="1" dirty="0"/>
              <a:t>if </a:t>
            </a:r>
            <a:r>
              <a:rPr lang="en-US" altLang="en-US" dirty="0"/>
              <a:t>(date between 2013/01/01 and 2013/01/31  </a:t>
            </a:r>
            <a:br>
              <a:rPr lang="en-US" altLang="en-US" dirty="0"/>
            </a:br>
            <a:r>
              <a:rPr lang="en-US" altLang="en-US" dirty="0"/>
              <a:t>         and filename starts with "/slide-</a:t>
            </a:r>
            <a:r>
              <a:rPr lang="en-US" altLang="en-US" dirty="0" err="1"/>
              <a:t>dir</a:t>
            </a:r>
            <a:r>
              <a:rPr lang="en-US" altLang="en-US" dirty="0"/>
              <a:t>/")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emit(filename, 1).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reduce(String key, List </a:t>
            </a:r>
            <a:r>
              <a:rPr lang="en-US" altLang="en-US" dirty="0" err="1"/>
              <a:t>recordlist</a:t>
            </a:r>
            <a:r>
              <a:rPr lang="en-US" altLang="en-US" dirty="0"/>
              <a:t>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String filename = key;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int count = 0;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For each record in </a:t>
            </a:r>
            <a:r>
              <a:rPr lang="en-US" altLang="en-US" dirty="0" err="1"/>
              <a:t>recordlist</a:t>
            </a:r>
            <a:endParaRPr lang="en-US" altLang="en-US" dirty="0"/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count = count + 1.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output(filename, count)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5E896D89-5D92-47EC-AAF4-97FA036724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Schematic Flow of Keys and Values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20CADCC-B71D-43DF-96A5-3F1F1B524D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1" y="1227697"/>
            <a:ext cx="7347764" cy="564040"/>
          </a:xfrm>
        </p:spPr>
        <p:txBody>
          <a:bodyPr/>
          <a:lstStyle/>
          <a:p>
            <a:r>
              <a:rPr lang="en-US" altLang="en-US" b="1" dirty="0"/>
              <a:t>Flow of keys and values in a map reduce task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997C5100-9BE9-457C-8147-F110C600D5A4}"/>
              </a:ext>
            </a:extLst>
          </p:cNvPr>
          <p:cNvGrpSpPr>
            <a:grpSpLocks/>
          </p:cNvGrpSpPr>
          <p:nvPr/>
        </p:nvGrpSpPr>
        <p:grpSpPr bwMode="auto">
          <a:xfrm>
            <a:off x="1689100" y="2082800"/>
            <a:ext cx="6230938" cy="3314700"/>
            <a:chOff x="403" y="827"/>
            <a:chExt cx="4960" cy="3872"/>
          </a:xfrm>
        </p:grpSpPr>
        <p:sp>
          <p:nvSpPr>
            <p:cNvPr id="310277" name="Rectangle 5">
              <a:extLst>
                <a:ext uri="{FF2B5EF4-FFF2-40B4-BE49-F238E27FC236}">
                  <a16:creationId xmlns:a16="http://schemas.microsoft.com/office/drawing/2014/main" id="{9EF95405-515D-4AE3-B07C-73AC67386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" y="1440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mk</a:t>
              </a:r>
              <a:r>
                <a:rPr lang="en-US" sz="12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   mv</a:t>
              </a:r>
              <a:r>
                <a:rPr lang="en-US" sz="1400" baseline="-20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</a:t>
              </a:r>
            </a:p>
          </p:txBody>
        </p:sp>
        <p:sp>
          <p:nvSpPr>
            <p:cNvPr id="310278" name="Line 6">
              <a:extLst>
                <a:ext uri="{FF2B5EF4-FFF2-40B4-BE49-F238E27FC236}">
                  <a16:creationId xmlns:a16="http://schemas.microsoft.com/office/drawing/2014/main" id="{2D453BAF-8FCC-4532-9C22-E75F5F40D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" y="1440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79" name="Rectangle 7">
              <a:extLst>
                <a:ext uri="{FF2B5EF4-FFF2-40B4-BE49-F238E27FC236}">
                  <a16:creationId xmlns:a16="http://schemas.microsoft.com/office/drawing/2014/main" id="{CF7BF90E-46F6-4ECD-8B88-EB83E95B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" y="1824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mk</a:t>
              </a:r>
              <a:r>
                <a:rPr lang="en-US" sz="14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   mv</a:t>
              </a:r>
              <a:r>
                <a:rPr lang="en-US" sz="14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</a:t>
              </a:r>
            </a:p>
          </p:txBody>
        </p:sp>
        <p:sp>
          <p:nvSpPr>
            <p:cNvPr id="310280" name="Line 8">
              <a:extLst>
                <a:ext uri="{FF2B5EF4-FFF2-40B4-BE49-F238E27FC236}">
                  <a16:creationId xmlns:a16="http://schemas.microsoft.com/office/drawing/2014/main" id="{D154EA6F-E402-43C2-ABF6-B805771CD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" y="1824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81" name="Rectangle 9">
              <a:extLst>
                <a:ext uri="{FF2B5EF4-FFF2-40B4-BE49-F238E27FC236}">
                  <a16:creationId xmlns:a16="http://schemas.microsoft.com/office/drawing/2014/main" id="{9FDF3ADE-D288-42AC-B4E3-242B2F26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" y="3458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mk</a:t>
              </a:r>
              <a:r>
                <a:rPr lang="en-US" sz="1400" baseline="-3300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n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    </a:t>
              </a:r>
              <a:r>
                <a:rPr lang="en-US" sz="140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mv</a:t>
              </a:r>
              <a:r>
                <a:rPr lang="en-US" sz="1400" baseline="-3300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n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</a:t>
              </a:r>
            </a:p>
          </p:txBody>
        </p:sp>
        <p:sp>
          <p:nvSpPr>
            <p:cNvPr id="310282" name="Line 10">
              <a:extLst>
                <a:ext uri="{FF2B5EF4-FFF2-40B4-BE49-F238E27FC236}">
                  <a16:creationId xmlns:a16="http://schemas.microsoft.com/office/drawing/2014/main" id="{5126D3F8-9E52-48D3-B49C-73B2C3097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" y="3458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83" name="Rectangle 11">
              <a:extLst>
                <a:ext uri="{FF2B5EF4-FFF2-40B4-BE49-F238E27FC236}">
                  <a16:creationId xmlns:a16="http://schemas.microsoft.com/office/drawing/2014/main" id="{D83F448B-C6C5-4506-A709-493444914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" y="850"/>
              <a:ext cx="741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rv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  <p:sp>
          <p:nvSpPr>
            <p:cNvPr id="310284" name="Line 12">
              <a:extLst>
                <a:ext uri="{FF2B5EF4-FFF2-40B4-BE49-F238E27FC236}">
                  <a16:creationId xmlns:a16="http://schemas.microsoft.com/office/drawing/2014/main" id="{AFA06630-0021-4EA1-934F-7B53539B8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850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85" name="Rectangle 13">
              <a:extLst>
                <a:ext uri="{FF2B5EF4-FFF2-40B4-BE49-F238E27FC236}">
                  <a16:creationId xmlns:a16="http://schemas.microsoft.com/office/drawing/2014/main" id="{5C16BF31-08FD-4299-8E03-FCD7F0C68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" y="1145"/>
              <a:ext cx="741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rv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  <p:sp>
          <p:nvSpPr>
            <p:cNvPr id="310286" name="Line 14">
              <a:extLst>
                <a:ext uri="{FF2B5EF4-FFF2-40B4-BE49-F238E27FC236}">
                  <a16:creationId xmlns:a16="http://schemas.microsoft.com/office/drawing/2014/main" id="{26DE8480-1EDF-4CDA-B90A-E80DA4CFB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145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87" name="Rectangle 15">
              <a:extLst>
                <a:ext uri="{FF2B5EF4-FFF2-40B4-BE49-F238E27FC236}">
                  <a16:creationId xmlns:a16="http://schemas.microsoft.com/office/drawing/2014/main" id="{90B472BE-B8A0-4200-86BA-ACEE9B657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" y="1666"/>
              <a:ext cx="741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rv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  <p:sp>
          <p:nvSpPr>
            <p:cNvPr id="310288" name="Line 16">
              <a:extLst>
                <a:ext uri="{FF2B5EF4-FFF2-40B4-BE49-F238E27FC236}">
                  <a16:creationId xmlns:a16="http://schemas.microsoft.com/office/drawing/2014/main" id="{8093EF9A-BBC2-4ADA-B624-B1A78642E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690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89" name="Rectangle 17">
              <a:extLst>
                <a:ext uri="{FF2B5EF4-FFF2-40B4-BE49-F238E27FC236}">
                  <a16:creationId xmlns:a16="http://schemas.microsoft.com/office/drawing/2014/main" id="{D6DF7F85-3FBA-4FE7-BE57-4702EECC1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" y="2415"/>
              <a:ext cx="741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4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rv</a:t>
              </a:r>
              <a:r>
                <a:rPr lang="en-US" sz="14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8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  <p:sp>
          <p:nvSpPr>
            <p:cNvPr id="310290" name="Line 18">
              <a:extLst>
                <a:ext uri="{FF2B5EF4-FFF2-40B4-BE49-F238E27FC236}">
                  <a16:creationId xmlns:a16="http://schemas.microsoft.com/office/drawing/2014/main" id="{BB79A050-A82E-416D-98D5-F3CD2CA89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5" y="2415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91" name="Rectangle 19">
              <a:extLst>
                <a:ext uri="{FF2B5EF4-FFF2-40B4-BE49-F238E27FC236}">
                  <a16:creationId xmlns:a16="http://schemas.microsoft.com/office/drawing/2014/main" id="{E1D95F5E-82DA-4358-BFF6-A04C8FEC9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" y="3729"/>
              <a:ext cx="740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i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rv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n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  <p:sp>
          <p:nvSpPr>
            <p:cNvPr id="310292" name="Line 20">
              <a:extLst>
                <a:ext uri="{FF2B5EF4-FFF2-40B4-BE49-F238E27FC236}">
                  <a16:creationId xmlns:a16="http://schemas.microsoft.com/office/drawing/2014/main" id="{84736583-FE6B-4650-A5C8-3A3325EEB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5" y="3729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310293" name="AutoShape 21">
              <a:extLst>
                <a:ext uri="{FF2B5EF4-FFF2-40B4-BE49-F238E27FC236}">
                  <a16:creationId xmlns:a16="http://schemas.microsoft.com/office/drawing/2014/main" id="{EEEB72A3-1441-4033-A6D5-AF66853CFE14}"/>
                </a:ext>
              </a:extLst>
            </p:cNvPr>
            <p:cNvCxnSpPr>
              <a:cxnSpLocks noChangeShapeType="1"/>
              <a:stCxn id="310277" idx="3"/>
              <a:endCxn id="310299" idx="1"/>
            </p:cNvCxnSpPr>
            <p:nvPr/>
          </p:nvCxnSpPr>
          <p:spPr bwMode="auto">
            <a:xfrm flipV="1">
              <a:off x="1440" y="1148"/>
              <a:ext cx="417" cy="4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0294" name="AutoShape 22">
              <a:extLst>
                <a:ext uri="{FF2B5EF4-FFF2-40B4-BE49-F238E27FC236}">
                  <a16:creationId xmlns:a16="http://schemas.microsoft.com/office/drawing/2014/main" id="{C85B18EC-DC3C-4714-B124-C22E7E3A18CE}"/>
                </a:ext>
              </a:extLst>
            </p:cNvPr>
            <p:cNvCxnSpPr>
              <a:cxnSpLocks noChangeShapeType="1"/>
              <a:stCxn id="310279" idx="3"/>
              <a:endCxn id="310300" idx="1"/>
            </p:cNvCxnSpPr>
            <p:nvPr/>
          </p:nvCxnSpPr>
          <p:spPr bwMode="auto">
            <a:xfrm>
              <a:off x="1440" y="1968"/>
              <a:ext cx="417" cy="2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10295" name="Rectangle 23">
              <a:extLst>
                <a:ext uri="{FF2B5EF4-FFF2-40B4-BE49-F238E27FC236}">
                  <a16:creationId xmlns:a16="http://schemas.microsoft.com/office/drawing/2014/main" id="{450CA796-018B-4BB6-B03D-367D04D7C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" y="2119"/>
              <a:ext cx="740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rv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  <p:sp>
          <p:nvSpPr>
            <p:cNvPr id="310296" name="Line 24">
              <a:extLst>
                <a:ext uri="{FF2B5EF4-FFF2-40B4-BE49-F238E27FC236}">
                  <a16:creationId xmlns:a16="http://schemas.microsoft.com/office/drawing/2014/main" id="{ED8CCCFB-03D6-4B4C-8530-2BFCA6881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5" y="2119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97" name="Rectangle 25">
              <a:extLst>
                <a:ext uri="{FF2B5EF4-FFF2-40B4-BE49-F238E27FC236}">
                  <a16:creationId xmlns:a16="http://schemas.microsoft.com/office/drawing/2014/main" id="{8DAA6CD1-F981-40B7-BBA8-7E846D726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" y="3276"/>
              <a:ext cx="740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rv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i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  <p:sp>
          <p:nvSpPr>
            <p:cNvPr id="310298" name="Line 26">
              <a:extLst>
                <a:ext uri="{FF2B5EF4-FFF2-40B4-BE49-F238E27FC236}">
                  <a16:creationId xmlns:a16="http://schemas.microsoft.com/office/drawing/2014/main" id="{724187FF-49A6-4532-A1D9-6DEA3078D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5" y="3276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99" name="AutoShape 27">
              <a:extLst>
                <a:ext uri="{FF2B5EF4-FFF2-40B4-BE49-F238E27FC236}">
                  <a16:creationId xmlns:a16="http://schemas.microsoft.com/office/drawing/2014/main" id="{697772BA-2181-4BA4-83FE-91B93AC96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" y="864"/>
              <a:ext cx="89" cy="568"/>
            </a:xfrm>
            <a:prstGeom prst="leftBrace">
              <a:avLst>
                <a:gd name="adj1" fmla="val 53277"/>
                <a:gd name="adj2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00" name="AutoShape 28">
              <a:extLst>
                <a:ext uri="{FF2B5EF4-FFF2-40B4-BE49-F238E27FC236}">
                  <a16:creationId xmlns:a16="http://schemas.microsoft.com/office/drawing/2014/main" id="{3BF29E28-C42F-46AC-8EC5-861F5A1A5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" y="1704"/>
              <a:ext cx="89" cy="1004"/>
            </a:xfrm>
            <a:prstGeom prst="leftBrace">
              <a:avLst>
                <a:gd name="adj1" fmla="val 94007"/>
                <a:gd name="adj2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01" name="AutoShape 29">
              <a:extLst>
                <a:ext uri="{FF2B5EF4-FFF2-40B4-BE49-F238E27FC236}">
                  <a16:creationId xmlns:a16="http://schemas.microsoft.com/office/drawing/2014/main" id="{C55342CB-0872-449A-98B7-B0CEC889D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" y="3290"/>
              <a:ext cx="89" cy="742"/>
            </a:xfrm>
            <a:prstGeom prst="leftBrace">
              <a:avLst>
                <a:gd name="adj1" fmla="val 69476"/>
                <a:gd name="adj2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310302" name="AutoShape 30">
              <a:extLst>
                <a:ext uri="{FF2B5EF4-FFF2-40B4-BE49-F238E27FC236}">
                  <a16:creationId xmlns:a16="http://schemas.microsoft.com/office/drawing/2014/main" id="{B535528E-778C-40AE-A5BC-70121E8BB122}"/>
                </a:ext>
              </a:extLst>
            </p:cNvPr>
            <p:cNvCxnSpPr>
              <a:cxnSpLocks noChangeShapeType="1"/>
              <a:stCxn id="310281" idx="3"/>
              <a:endCxn id="310301" idx="1"/>
            </p:cNvCxnSpPr>
            <p:nvPr/>
          </p:nvCxnSpPr>
          <p:spPr bwMode="auto">
            <a:xfrm>
              <a:off x="1440" y="3602"/>
              <a:ext cx="417" cy="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10303" name="Rectangle 31">
              <a:extLst>
                <a:ext uri="{FF2B5EF4-FFF2-40B4-BE49-F238E27FC236}">
                  <a16:creationId xmlns:a16="http://schemas.microsoft.com/office/drawing/2014/main" id="{C378105C-4E03-44F7-A21C-3D8D02BF4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6" y="827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2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rv</a:t>
              </a:r>
              <a:r>
                <a:rPr lang="en-US" sz="1400" baseline="-20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,rv</a:t>
              </a:r>
              <a:r>
                <a:rPr lang="en-US" sz="1400" baseline="-20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,...  </a:t>
              </a:r>
            </a:p>
          </p:txBody>
        </p:sp>
        <p:sp>
          <p:nvSpPr>
            <p:cNvPr id="310304" name="Line 32">
              <a:extLst>
                <a:ext uri="{FF2B5EF4-FFF2-40B4-BE49-F238E27FC236}">
                  <a16:creationId xmlns:a16="http://schemas.microsoft.com/office/drawing/2014/main" id="{1E00DCF0-50C2-433D-A6F8-104818A95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0" y="827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05" name="Rectangle 33">
              <a:extLst>
                <a:ext uri="{FF2B5EF4-FFF2-40B4-BE49-F238E27FC236}">
                  <a16:creationId xmlns:a16="http://schemas.microsoft.com/office/drawing/2014/main" id="{79FFD1CB-2C19-4F30-B42E-E9F58B102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6" y="1213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2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rv</a:t>
              </a:r>
              <a:r>
                <a:rPr lang="en-US" sz="1400" baseline="-20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8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,rv</a:t>
              </a:r>
              <a:r>
                <a:rPr lang="en-US" sz="1400" baseline="-20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,...  </a:t>
              </a:r>
            </a:p>
          </p:txBody>
        </p:sp>
        <p:sp>
          <p:nvSpPr>
            <p:cNvPr id="310306" name="Line 34">
              <a:extLst>
                <a:ext uri="{FF2B5EF4-FFF2-40B4-BE49-F238E27FC236}">
                  <a16:creationId xmlns:a16="http://schemas.microsoft.com/office/drawing/2014/main" id="{7FA0F07D-2D14-4842-A4B6-A89B7AE4C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9" y="1213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07" name="Rectangle 35">
              <a:extLst>
                <a:ext uri="{FF2B5EF4-FFF2-40B4-BE49-F238E27FC236}">
                  <a16:creationId xmlns:a16="http://schemas.microsoft.com/office/drawing/2014/main" id="{0BDDECA0-F15A-45B7-BF24-4832A437A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6" y="1598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2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rv</a:t>
              </a:r>
              <a:r>
                <a:rPr lang="en-US" sz="1400" baseline="-20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,...      </a:t>
              </a:r>
            </a:p>
          </p:txBody>
        </p:sp>
        <p:sp>
          <p:nvSpPr>
            <p:cNvPr id="310308" name="Line 36">
              <a:extLst>
                <a:ext uri="{FF2B5EF4-FFF2-40B4-BE49-F238E27FC236}">
                  <a16:creationId xmlns:a16="http://schemas.microsoft.com/office/drawing/2014/main" id="{54824734-BE12-4ED7-8BFE-E8224EA57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0" y="1598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09" name="Rectangle 37">
              <a:extLst>
                <a:ext uri="{FF2B5EF4-FFF2-40B4-BE49-F238E27FC236}">
                  <a16:creationId xmlns:a16="http://schemas.microsoft.com/office/drawing/2014/main" id="{2D54BDC0-3AFB-4C47-ACD5-7995A447B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5" y="2278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2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rv</a:t>
              </a:r>
              <a:r>
                <a:rPr lang="en-US" sz="1400" baseline="-20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,...      </a:t>
              </a:r>
            </a:p>
          </p:txBody>
        </p:sp>
        <p:sp>
          <p:nvSpPr>
            <p:cNvPr id="310310" name="Line 38">
              <a:extLst>
                <a:ext uri="{FF2B5EF4-FFF2-40B4-BE49-F238E27FC236}">
                  <a16:creationId xmlns:a16="http://schemas.microsoft.com/office/drawing/2014/main" id="{B458062C-FD88-4767-832A-18FD601BEC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0" y="2278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11" name="Rectangle 39">
              <a:extLst>
                <a:ext uri="{FF2B5EF4-FFF2-40B4-BE49-F238E27FC236}">
                  <a16:creationId xmlns:a16="http://schemas.microsoft.com/office/drawing/2014/main" id="{4ED9643A-7ADD-4366-AC40-CB86D87A8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5" y="3094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200" baseline="-3300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... </a:t>
              </a:r>
              <a:r>
                <a:rPr lang="en-US" sz="140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rv</a:t>
              </a:r>
              <a:r>
                <a:rPr lang="en-US" sz="1400" baseline="-2000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n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,...  </a:t>
              </a:r>
            </a:p>
          </p:txBody>
        </p:sp>
        <p:sp>
          <p:nvSpPr>
            <p:cNvPr id="310312" name="Line 40">
              <a:extLst>
                <a:ext uri="{FF2B5EF4-FFF2-40B4-BE49-F238E27FC236}">
                  <a16:creationId xmlns:a16="http://schemas.microsoft.com/office/drawing/2014/main" id="{BE1C9644-DDBB-498F-A913-C6039209C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309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310313" name="AutoShape 41">
              <a:extLst>
                <a:ext uri="{FF2B5EF4-FFF2-40B4-BE49-F238E27FC236}">
                  <a16:creationId xmlns:a16="http://schemas.microsoft.com/office/drawing/2014/main" id="{DC6C865A-8C4B-4B0D-A270-69E2AB03F11F}"/>
                </a:ext>
              </a:extLst>
            </p:cNvPr>
            <p:cNvCxnSpPr>
              <a:cxnSpLocks noChangeShapeType="1"/>
              <a:stCxn id="310283" idx="3"/>
              <a:endCxn id="310303" idx="1"/>
            </p:cNvCxnSpPr>
            <p:nvPr/>
          </p:nvCxnSpPr>
          <p:spPr bwMode="auto">
            <a:xfrm flipV="1">
              <a:off x="2730" y="971"/>
              <a:ext cx="1596" cy="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0314" name="AutoShape 42">
              <a:extLst>
                <a:ext uri="{FF2B5EF4-FFF2-40B4-BE49-F238E27FC236}">
                  <a16:creationId xmlns:a16="http://schemas.microsoft.com/office/drawing/2014/main" id="{4397951C-1B57-4494-AEEC-E1A829E949B4}"/>
                </a:ext>
              </a:extLst>
            </p:cNvPr>
            <p:cNvCxnSpPr>
              <a:cxnSpLocks noChangeShapeType="1"/>
              <a:stCxn id="310295" idx="3"/>
              <a:endCxn id="310303" idx="1"/>
            </p:cNvCxnSpPr>
            <p:nvPr/>
          </p:nvCxnSpPr>
          <p:spPr bwMode="auto">
            <a:xfrm flipV="1">
              <a:off x="2729" y="971"/>
              <a:ext cx="1597" cy="12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0315" name="AutoShape 43">
              <a:extLst>
                <a:ext uri="{FF2B5EF4-FFF2-40B4-BE49-F238E27FC236}">
                  <a16:creationId xmlns:a16="http://schemas.microsoft.com/office/drawing/2014/main" id="{77B9D2A0-3FB6-4837-AE1F-541DF61D9933}"/>
                </a:ext>
              </a:extLst>
            </p:cNvPr>
            <p:cNvCxnSpPr>
              <a:cxnSpLocks noChangeShapeType="1"/>
              <a:stCxn id="310285" idx="3"/>
              <a:endCxn id="310309" idx="1"/>
            </p:cNvCxnSpPr>
            <p:nvPr/>
          </p:nvCxnSpPr>
          <p:spPr bwMode="auto">
            <a:xfrm>
              <a:off x="2730" y="1289"/>
              <a:ext cx="1596" cy="11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0316" name="AutoShape 44">
              <a:extLst>
                <a:ext uri="{FF2B5EF4-FFF2-40B4-BE49-F238E27FC236}">
                  <a16:creationId xmlns:a16="http://schemas.microsoft.com/office/drawing/2014/main" id="{1A280C38-1879-4B30-B3C3-372BF6855637}"/>
                </a:ext>
              </a:extLst>
            </p:cNvPr>
            <p:cNvCxnSpPr>
              <a:cxnSpLocks noChangeShapeType="1"/>
              <a:stCxn id="310287" idx="3"/>
              <a:endCxn id="310307" idx="1"/>
            </p:cNvCxnSpPr>
            <p:nvPr/>
          </p:nvCxnSpPr>
          <p:spPr bwMode="auto">
            <a:xfrm flipV="1">
              <a:off x="2729" y="1742"/>
              <a:ext cx="1596" cy="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0317" name="AutoShape 45">
              <a:extLst>
                <a:ext uri="{FF2B5EF4-FFF2-40B4-BE49-F238E27FC236}">
                  <a16:creationId xmlns:a16="http://schemas.microsoft.com/office/drawing/2014/main" id="{E4B59437-69BA-4691-8B17-3CFA46C18F4D}"/>
                </a:ext>
              </a:extLst>
            </p:cNvPr>
            <p:cNvCxnSpPr>
              <a:cxnSpLocks noChangeShapeType="1"/>
              <a:stCxn id="310289" idx="3"/>
              <a:endCxn id="310305" idx="1"/>
            </p:cNvCxnSpPr>
            <p:nvPr/>
          </p:nvCxnSpPr>
          <p:spPr bwMode="auto">
            <a:xfrm flipV="1">
              <a:off x="2729" y="1357"/>
              <a:ext cx="1597" cy="12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0318" name="AutoShape 46">
              <a:extLst>
                <a:ext uri="{FF2B5EF4-FFF2-40B4-BE49-F238E27FC236}">
                  <a16:creationId xmlns:a16="http://schemas.microsoft.com/office/drawing/2014/main" id="{EAC1E9CC-F348-44E9-A399-CF31774D239D}"/>
                </a:ext>
              </a:extLst>
            </p:cNvPr>
            <p:cNvCxnSpPr>
              <a:cxnSpLocks noChangeShapeType="1"/>
              <a:stCxn id="310297" idx="3"/>
              <a:endCxn id="310305" idx="1"/>
            </p:cNvCxnSpPr>
            <p:nvPr/>
          </p:nvCxnSpPr>
          <p:spPr bwMode="auto">
            <a:xfrm flipV="1">
              <a:off x="2729" y="1357"/>
              <a:ext cx="1597" cy="20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0319" name="AutoShape 47">
              <a:extLst>
                <a:ext uri="{FF2B5EF4-FFF2-40B4-BE49-F238E27FC236}">
                  <a16:creationId xmlns:a16="http://schemas.microsoft.com/office/drawing/2014/main" id="{873A7E1A-7373-4D59-959A-87218E4F339C}"/>
                </a:ext>
              </a:extLst>
            </p:cNvPr>
            <p:cNvCxnSpPr>
              <a:cxnSpLocks noChangeShapeType="1"/>
              <a:stCxn id="310291" idx="3"/>
              <a:endCxn id="310311" idx="1"/>
            </p:cNvCxnSpPr>
            <p:nvPr/>
          </p:nvCxnSpPr>
          <p:spPr bwMode="auto">
            <a:xfrm flipV="1">
              <a:off x="2729" y="3238"/>
              <a:ext cx="1596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10320" name="Line 48">
              <a:extLst>
                <a:ext uri="{FF2B5EF4-FFF2-40B4-BE49-F238E27FC236}">
                  <a16:creationId xmlns:a16="http://schemas.microsoft.com/office/drawing/2014/main" id="{83BB7C08-0DCD-4BFC-B387-F599B226D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2" y="2246"/>
              <a:ext cx="1" cy="10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21" name="Line 49">
              <a:extLst>
                <a:ext uri="{FF2B5EF4-FFF2-40B4-BE49-F238E27FC236}">
                  <a16:creationId xmlns:a16="http://schemas.microsoft.com/office/drawing/2014/main" id="{C8F4130D-615B-4944-8B40-C3D48D87C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2789"/>
              <a:ext cx="1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22" name="Line 50">
              <a:extLst>
                <a:ext uri="{FF2B5EF4-FFF2-40B4-BE49-F238E27FC236}">
                  <a16:creationId xmlns:a16="http://schemas.microsoft.com/office/drawing/2014/main" id="{12E5CBD1-E255-4F38-9A67-0195BF9F7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607"/>
              <a:ext cx="1" cy="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23" name="Line 51">
              <a:extLst>
                <a:ext uri="{FF2B5EF4-FFF2-40B4-BE49-F238E27FC236}">
                  <a16:creationId xmlns:a16="http://schemas.microsoft.com/office/drawing/2014/main" id="{06D793DF-379C-419C-B920-EBF0C67AAA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975"/>
              <a:ext cx="1" cy="1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24" name="Line 52">
              <a:extLst>
                <a:ext uri="{FF2B5EF4-FFF2-40B4-BE49-F238E27FC236}">
                  <a16:creationId xmlns:a16="http://schemas.microsoft.com/office/drawing/2014/main" id="{2F12ACA4-0895-417E-8C82-A2AFC5370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8" y="1951"/>
              <a:ext cx="1" cy="2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25" name="Line 53">
              <a:extLst>
                <a:ext uri="{FF2B5EF4-FFF2-40B4-BE49-F238E27FC236}">
                  <a16:creationId xmlns:a16="http://schemas.microsoft.com/office/drawing/2014/main" id="{9FD56115-0D5E-4425-88A3-538D1D0BE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8" y="2631"/>
              <a:ext cx="1" cy="3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26" name="Line 54">
              <a:extLst>
                <a:ext uri="{FF2B5EF4-FFF2-40B4-BE49-F238E27FC236}">
                  <a16:creationId xmlns:a16="http://schemas.microsoft.com/office/drawing/2014/main" id="{41ED57EA-BAEB-4725-8D7F-A74EE3EED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8" y="3492"/>
              <a:ext cx="1" cy="2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27" name="Text Box 55">
              <a:extLst>
                <a:ext uri="{FF2B5EF4-FFF2-40B4-BE49-F238E27FC236}">
                  <a16:creationId xmlns:a16="http://schemas.microsoft.com/office/drawing/2014/main" id="{2B1BE909-8150-4A50-9B06-DFFA64E99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" y="4320"/>
              <a:ext cx="845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map inputs</a:t>
              </a:r>
              <a:br>
                <a:rPr lang="en-US" sz="1400">
                  <a:solidFill>
                    <a:srgbClr val="000000"/>
                  </a:solidFill>
                  <a:latin typeface="Arial" charset="0"/>
                </a:rPr>
              </a:b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(key, value)</a:t>
              </a:r>
            </a:p>
          </p:txBody>
        </p:sp>
        <p:sp>
          <p:nvSpPr>
            <p:cNvPr id="310328" name="Text Box 56">
              <a:extLst>
                <a:ext uri="{FF2B5EF4-FFF2-40B4-BE49-F238E27FC236}">
                  <a16:creationId xmlns:a16="http://schemas.microsoft.com/office/drawing/2014/main" id="{068A6086-DFD9-437E-B8A7-8306DD787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9" y="4320"/>
              <a:ext cx="905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map outputs</a:t>
              </a:r>
            </a:p>
          </p:txBody>
        </p:sp>
        <p:sp>
          <p:nvSpPr>
            <p:cNvPr id="310329" name="Text Box 57">
              <a:extLst>
                <a:ext uri="{FF2B5EF4-FFF2-40B4-BE49-F238E27FC236}">
                  <a16:creationId xmlns:a16="http://schemas.microsoft.com/office/drawing/2014/main" id="{C60CBDE4-C887-40AC-AD66-077FC9182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" y="4262"/>
              <a:ext cx="976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reduce inputs</a:t>
              </a:r>
            </a:p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(key, value)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F4A928CE-DF10-4335-AFC3-92F98B24D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Parallel Processing of MapReduce Job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CCD9589F-0E65-4CB6-B33A-6C17D322E2CD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1320800"/>
            <a:ext cx="7550149" cy="4168774"/>
            <a:chOff x="332" y="861"/>
            <a:chExt cx="5936" cy="3568"/>
          </a:xfrm>
        </p:grpSpPr>
        <p:sp>
          <p:nvSpPr>
            <p:cNvPr id="309252" name="Oval 4">
              <a:extLst>
                <a:ext uri="{FF2B5EF4-FFF2-40B4-BE49-F238E27FC236}">
                  <a16:creationId xmlns:a16="http://schemas.microsoft.com/office/drawing/2014/main" id="{DB5E1A5C-8F77-4BF3-856A-D5F2B0FC4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" y="861"/>
              <a:ext cx="912" cy="432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  <a:tab pos="14478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User</a:t>
              </a:r>
            </a:p>
            <a:p>
              <a:pPr algn="ctr" defTabSz="457200">
                <a:buSzPct val="100000"/>
                <a:tabLst>
                  <a:tab pos="723900" algn="l"/>
                  <a:tab pos="14478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Program</a:t>
              </a:r>
            </a:p>
          </p:txBody>
        </p:sp>
        <p:sp>
          <p:nvSpPr>
            <p:cNvPr id="309253" name="Oval 5">
              <a:extLst>
                <a:ext uri="{FF2B5EF4-FFF2-40B4-BE49-F238E27FC236}">
                  <a16:creationId xmlns:a16="http://schemas.microsoft.com/office/drawing/2014/main" id="{6F054582-EA7A-4BC1-A57E-E0DBE64D2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" y="2304"/>
              <a:ext cx="806" cy="339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Reduce 1</a:t>
              </a:r>
            </a:p>
          </p:txBody>
        </p:sp>
        <p:sp>
          <p:nvSpPr>
            <p:cNvPr id="309254" name="Oval 6">
              <a:extLst>
                <a:ext uri="{FF2B5EF4-FFF2-40B4-BE49-F238E27FC236}">
                  <a16:creationId xmlns:a16="http://schemas.microsoft.com/office/drawing/2014/main" id="{ED4D9AA6-CA8D-4826-B48F-A1D028818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1" y="1725"/>
              <a:ext cx="624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Master</a:t>
              </a:r>
            </a:p>
          </p:txBody>
        </p:sp>
        <p:sp>
          <p:nvSpPr>
            <p:cNvPr id="309255" name="Oval 7">
              <a:extLst>
                <a:ext uri="{FF2B5EF4-FFF2-40B4-BE49-F238E27FC236}">
                  <a16:creationId xmlns:a16="http://schemas.microsoft.com/office/drawing/2014/main" id="{68592EDF-235E-4F85-8DC6-FB83F6571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349"/>
              <a:ext cx="624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Map 1</a:t>
              </a:r>
            </a:p>
          </p:txBody>
        </p:sp>
        <p:sp>
          <p:nvSpPr>
            <p:cNvPr id="309256" name="Oval 8">
              <a:extLst>
                <a:ext uri="{FF2B5EF4-FFF2-40B4-BE49-F238E27FC236}">
                  <a16:creationId xmlns:a16="http://schemas.microsoft.com/office/drawing/2014/main" id="{F4153D64-6C67-4EFE-9D8A-CA41719EE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786"/>
              <a:ext cx="624" cy="287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Map 2</a:t>
              </a:r>
            </a:p>
          </p:txBody>
        </p:sp>
        <p:sp>
          <p:nvSpPr>
            <p:cNvPr id="309257" name="Oval 9">
              <a:extLst>
                <a:ext uri="{FF2B5EF4-FFF2-40B4-BE49-F238E27FC236}">
                  <a16:creationId xmlns:a16="http://schemas.microsoft.com/office/drawing/2014/main" id="{EE653D61-73E0-42C1-A769-350EBFD1E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" y="3501"/>
              <a:ext cx="624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Map n</a:t>
              </a:r>
            </a:p>
          </p:txBody>
        </p:sp>
        <p:sp>
          <p:nvSpPr>
            <p:cNvPr id="309258" name="Line 10">
              <a:extLst>
                <a:ext uri="{FF2B5EF4-FFF2-40B4-BE49-F238E27FC236}">
                  <a16:creationId xmlns:a16="http://schemas.microsoft.com/office/drawing/2014/main" id="{5891F3FA-2857-41C9-8BB1-20F6BF81A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9" y="1293"/>
              <a:ext cx="1" cy="43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ysDot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59" name="Text Box 11">
              <a:extLst>
                <a:ext uri="{FF2B5EF4-FFF2-40B4-BE49-F238E27FC236}">
                  <a16:creationId xmlns:a16="http://schemas.microsoft.com/office/drawing/2014/main" id="{18EF09F5-2343-4A57-B225-CCF282645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0" y="1941"/>
              <a:ext cx="639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assign</a:t>
              </a:r>
            </a:p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map</a:t>
              </a:r>
            </a:p>
          </p:txBody>
        </p:sp>
        <p:sp>
          <p:nvSpPr>
            <p:cNvPr id="309260" name="Text Box 12">
              <a:extLst>
                <a:ext uri="{FF2B5EF4-FFF2-40B4-BE49-F238E27FC236}">
                  <a16:creationId xmlns:a16="http://schemas.microsoft.com/office/drawing/2014/main" id="{B774AE92-2FCE-4A19-B180-2AC72C7DA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5" y="1934"/>
              <a:ext cx="761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assign</a:t>
              </a:r>
            </a:p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reduce</a:t>
              </a:r>
            </a:p>
          </p:txBody>
        </p:sp>
        <p:sp>
          <p:nvSpPr>
            <p:cNvPr id="309261" name="Text Box 13">
              <a:extLst>
                <a:ext uri="{FF2B5EF4-FFF2-40B4-BE49-F238E27FC236}">
                  <a16:creationId xmlns:a16="http://schemas.microsoft.com/office/drawing/2014/main" id="{F4A0098A-C568-4C43-83D6-B216E02B1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3570"/>
              <a:ext cx="49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read</a:t>
              </a:r>
            </a:p>
          </p:txBody>
        </p:sp>
        <p:sp>
          <p:nvSpPr>
            <p:cNvPr id="309262" name="Rectangle 14">
              <a:extLst>
                <a:ext uri="{FF2B5EF4-FFF2-40B4-BE49-F238E27FC236}">
                  <a16:creationId xmlns:a16="http://schemas.microsoft.com/office/drawing/2014/main" id="{C2BA2F9F-9746-47E1-BA0F-B3D7FD55A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2349"/>
              <a:ext cx="144" cy="288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63" name="Rectangle 15">
              <a:extLst>
                <a:ext uri="{FF2B5EF4-FFF2-40B4-BE49-F238E27FC236}">
                  <a16:creationId xmlns:a16="http://schemas.microsoft.com/office/drawing/2014/main" id="{8900BE61-0C6E-4C74-8794-6DAF61FEB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349"/>
              <a:ext cx="144" cy="288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64" name="Rectangle 16">
              <a:extLst>
                <a:ext uri="{FF2B5EF4-FFF2-40B4-BE49-F238E27FC236}">
                  <a16:creationId xmlns:a16="http://schemas.microsoft.com/office/drawing/2014/main" id="{FA128259-348F-49F5-83FF-2D812A985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2786"/>
              <a:ext cx="144" cy="287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65" name="Rectangle 17">
              <a:extLst>
                <a:ext uri="{FF2B5EF4-FFF2-40B4-BE49-F238E27FC236}">
                  <a16:creationId xmlns:a16="http://schemas.microsoft.com/office/drawing/2014/main" id="{A45C495F-7657-4C23-B5DE-42F99F82F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786"/>
              <a:ext cx="144" cy="287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66" name="Rectangle 18">
              <a:extLst>
                <a:ext uri="{FF2B5EF4-FFF2-40B4-BE49-F238E27FC236}">
                  <a16:creationId xmlns:a16="http://schemas.microsoft.com/office/drawing/2014/main" id="{A688D023-DFA3-489F-9C7F-DAED0CA19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3496"/>
              <a:ext cx="144" cy="288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67" name="Rectangle 19">
              <a:extLst>
                <a:ext uri="{FF2B5EF4-FFF2-40B4-BE49-F238E27FC236}">
                  <a16:creationId xmlns:a16="http://schemas.microsoft.com/office/drawing/2014/main" id="{D562D02B-1F7C-42FE-93D3-C25344946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3496"/>
              <a:ext cx="144" cy="288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68" name="Text Box 20">
              <a:extLst>
                <a:ext uri="{FF2B5EF4-FFF2-40B4-BE49-F238E27FC236}">
                  <a16:creationId xmlns:a16="http://schemas.microsoft.com/office/drawing/2014/main" id="{AB3D380F-CB38-4B4A-9ACB-D1281F254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1" y="3093"/>
              <a:ext cx="540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local</a:t>
              </a:r>
            </a:p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write</a:t>
              </a:r>
            </a:p>
          </p:txBody>
        </p:sp>
        <p:sp>
          <p:nvSpPr>
            <p:cNvPr id="309269" name="Text Box 21">
              <a:extLst>
                <a:ext uri="{FF2B5EF4-FFF2-40B4-BE49-F238E27FC236}">
                  <a16:creationId xmlns:a16="http://schemas.microsoft.com/office/drawing/2014/main" id="{3DFEA383-A48D-4B89-B238-D19FB9A45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3" y="3608"/>
              <a:ext cx="969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Remote </a:t>
              </a:r>
            </a:p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Read, Sort</a:t>
              </a:r>
            </a:p>
          </p:txBody>
        </p:sp>
        <p:sp>
          <p:nvSpPr>
            <p:cNvPr id="309270" name="Rectangle 22">
              <a:extLst>
                <a:ext uri="{FF2B5EF4-FFF2-40B4-BE49-F238E27FC236}">
                  <a16:creationId xmlns:a16="http://schemas.microsoft.com/office/drawing/2014/main" id="{C069B14C-718D-48F0-9A87-9F7A7FA67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5" y="2339"/>
              <a:ext cx="576" cy="26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File 1</a:t>
              </a:r>
            </a:p>
          </p:txBody>
        </p:sp>
        <p:sp>
          <p:nvSpPr>
            <p:cNvPr id="309271" name="Text Box 23">
              <a:extLst>
                <a:ext uri="{FF2B5EF4-FFF2-40B4-BE49-F238E27FC236}">
                  <a16:creationId xmlns:a16="http://schemas.microsoft.com/office/drawing/2014/main" id="{562F4B21-9E09-4363-9F20-ED2A4338C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7" y="2706"/>
              <a:ext cx="540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write</a:t>
              </a:r>
            </a:p>
          </p:txBody>
        </p:sp>
        <p:sp>
          <p:nvSpPr>
            <p:cNvPr id="309272" name="Rectangle 24">
              <a:extLst>
                <a:ext uri="{FF2B5EF4-FFF2-40B4-BE49-F238E27FC236}">
                  <a16:creationId xmlns:a16="http://schemas.microsoft.com/office/drawing/2014/main" id="{FD69F37C-C3E3-4228-AC47-0DEA18C86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" y="2370"/>
              <a:ext cx="528" cy="19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Part 1</a:t>
              </a:r>
            </a:p>
          </p:txBody>
        </p:sp>
        <p:sp>
          <p:nvSpPr>
            <p:cNvPr id="309273" name="Rectangle 25">
              <a:extLst>
                <a:ext uri="{FF2B5EF4-FFF2-40B4-BE49-F238E27FC236}">
                  <a16:creationId xmlns:a16="http://schemas.microsoft.com/office/drawing/2014/main" id="{07B99B9F-66EE-4B28-9860-C4559B7B7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" y="2562"/>
              <a:ext cx="528" cy="19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Part 2</a:t>
              </a:r>
            </a:p>
          </p:txBody>
        </p:sp>
        <p:sp>
          <p:nvSpPr>
            <p:cNvPr id="309274" name="Text Box 26">
              <a:extLst>
                <a:ext uri="{FF2B5EF4-FFF2-40B4-BE49-F238E27FC236}">
                  <a16:creationId xmlns:a16="http://schemas.microsoft.com/office/drawing/2014/main" id="{81CA0A76-CFE0-4329-B70B-1ADE429A06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" y="3941"/>
              <a:ext cx="952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>
                <a:buSzPct val="100000"/>
                <a:defRPr/>
              </a:pPr>
              <a:r>
                <a:rPr lang="en-US" b="1">
                  <a:solidFill>
                    <a:srgbClr val="000000"/>
                  </a:solidFill>
                  <a:latin typeface="Arial" charset="0"/>
                </a:rPr>
                <a:t>Input file </a:t>
              </a:r>
            </a:p>
            <a:p>
              <a:pPr eaLnBrk="1" hangingPunct="1">
                <a:buSzPct val="100000"/>
                <a:defRPr/>
              </a:pPr>
              <a:r>
                <a:rPr lang="en-US" b="1">
                  <a:solidFill>
                    <a:srgbClr val="000000"/>
                  </a:solidFill>
                  <a:latin typeface="Arial" charset="0"/>
                </a:rPr>
                <a:t>partitions</a:t>
              </a:r>
            </a:p>
          </p:txBody>
        </p:sp>
        <p:cxnSp>
          <p:nvCxnSpPr>
            <p:cNvPr id="309275" name="AutoShape 27">
              <a:extLst>
                <a:ext uri="{FF2B5EF4-FFF2-40B4-BE49-F238E27FC236}">
                  <a16:creationId xmlns:a16="http://schemas.microsoft.com/office/drawing/2014/main" id="{BE2E794E-0FB8-423C-BE95-45853E4A53C8}"/>
                </a:ext>
              </a:extLst>
            </p:cNvPr>
            <p:cNvCxnSpPr>
              <a:cxnSpLocks noChangeShapeType="1"/>
              <a:stCxn id="309252" idx="3"/>
              <a:endCxn id="309255" idx="0"/>
            </p:cNvCxnSpPr>
            <p:nvPr/>
          </p:nvCxnSpPr>
          <p:spPr bwMode="auto">
            <a:xfrm flipH="1">
              <a:off x="1923" y="1230"/>
              <a:ext cx="877" cy="112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76" name="AutoShape 28">
              <a:extLst>
                <a:ext uri="{FF2B5EF4-FFF2-40B4-BE49-F238E27FC236}">
                  <a16:creationId xmlns:a16="http://schemas.microsoft.com/office/drawing/2014/main" id="{8A128F89-8BDD-47CF-9BE5-8C72FA3C82F4}"/>
                </a:ext>
              </a:extLst>
            </p:cNvPr>
            <p:cNvCxnSpPr>
              <a:cxnSpLocks noChangeShapeType="1"/>
              <a:stCxn id="309252" idx="5"/>
              <a:endCxn id="309253" idx="0"/>
            </p:cNvCxnSpPr>
            <p:nvPr/>
          </p:nvCxnSpPr>
          <p:spPr bwMode="auto">
            <a:xfrm>
              <a:off x="3445" y="1230"/>
              <a:ext cx="760" cy="107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77" name="AutoShape 29">
              <a:extLst>
                <a:ext uri="{FF2B5EF4-FFF2-40B4-BE49-F238E27FC236}">
                  <a16:creationId xmlns:a16="http://schemas.microsoft.com/office/drawing/2014/main" id="{DCED0DDF-BE43-40A4-8E8B-DDAF5BFA175B}"/>
                </a:ext>
              </a:extLst>
            </p:cNvPr>
            <p:cNvCxnSpPr>
              <a:cxnSpLocks noChangeShapeType="1"/>
              <a:stCxn id="309254" idx="2"/>
              <a:endCxn id="309255" idx="7"/>
            </p:cNvCxnSpPr>
            <p:nvPr/>
          </p:nvCxnSpPr>
          <p:spPr bwMode="auto">
            <a:xfrm flipH="1">
              <a:off x="2143" y="1868"/>
              <a:ext cx="667" cy="52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78" name="AutoShape 30">
              <a:extLst>
                <a:ext uri="{FF2B5EF4-FFF2-40B4-BE49-F238E27FC236}">
                  <a16:creationId xmlns:a16="http://schemas.microsoft.com/office/drawing/2014/main" id="{BA85673E-177C-4EB7-8E06-209BB822E3FE}"/>
                </a:ext>
              </a:extLst>
            </p:cNvPr>
            <p:cNvCxnSpPr>
              <a:cxnSpLocks noChangeShapeType="1"/>
              <a:stCxn id="309254" idx="6"/>
              <a:endCxn id="309253" idx="1"/>
            </p:cNvCxnSpPr>
            <p:nvPr/>
          </p:nvCxnSpPr>
          <p:spPr bwMode="auto">
            <a:xfrm>
              <a:off x="3435" y="1868"/>
              <a:ext cx="485" cy="48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09279" name="Text Box 31">
              <a:extLst>
                <a:ext uri="{FF2B5EF4-FFF2-40B4-BE49-F238E27FC236}">
                  <a16:creationId xmlns:a16="http://schemas.microsoft.com/office/drawing/2014/main" id="{60198F65-49E0-4BD1-87F1-049500102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" y="3950"/>
              <a:ext cx="1128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>
                <a:buSzPct val="100000"/>
                <a:defRPr/>
              </a:pPr>
              <a:r>
                <a:rPr lang="en-US" b="1">
                  <a:solidFill>
                    <a:srgbClr val="000000"/>
                  </a:solidFill>
                  <a:latin typeface="Arial" charset="0"/>
                </a:rPr>
                <a:t>Output files</a:t>
              </a:r>
            </a:p>
          </p:txBody>
        </p:sp>
        <p:sp>
          <p:nvSpPr>
            <p:cNvPr id="309280" name="Line 32">
              <a:extLst>
                <a:ext uri="{FF2B5EF4-FFF2-40B4-BE49-F238E27FC236}">
                  <a16:creationId xmlns:a16="http://schemas.microsoft.com/office/drawing/2014/main" id="{33571F79-5795-4E91-AE2F-1660805A53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1" y="3110"/>
              <a:ext cx="1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81" name="Oval 33">
              <a:extLst>
                <a:ext uri="{FF2B5EF4-FFF2-40B4-BE49-F238E27FC236}">
                  <a16:creationId xmlns:a16="http://schemas.microsoft.com/office/drawing/2014/main" id="{186C581D-1A9F-46DA-BDAC-96A7660D4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" y="2738"/>
              <a:ext cx="806" cy="339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Reduce 1</a:t>
              </a:r>
            </a:p>
          </p:txBody>
        </p:sp>
        <p:sp>
          <p:nvSpPr>
            <p:cNvPr id="309282" name="Oval 34">
              <a:extLst>
                <a:ext uri="{FF2B5EF4-FFF2-40B4-BE49-F238E27FC236}">
                  <a16:creationId xmlns:a16="http://schemas.microsoft.com/office/drawing/2014/main" id="{BF4CE2BC-011C-4075-B918-A520A3843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" y="3470"/>
              <a:ext cx="806" cy="339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Reduce m</a:t>
              </a:r>
            </a:p>
          </p:txBody>
        </p:sp>
        <p:cxnSp>
          <p:nvCxnSpPr>
            <p:cNvPr id="309283" name="AutoShape 35">
              <a:extLst>
                <a:ext uri="{FF2B5EF4-FFF2-40B4-BE49-F238E27FC236}">
                  <a16:creationId xmlns:a16="http://schemas.microsoft.com/office/drawing/2014/main" id="{6FB9A4A1-33F8-4D7D-AA30-9E7FA2583805}"/>
                </a:ext>
              </a:extLst>
            </p:cNvPr>
            <p:cNvCxnSpPr>
              <a:cxnSpLocks noChangeShapeType="1"/>
              <a:stCxn id="309263" idx="3"/>
              <a:endCxn id="309253" idx="2"/>
            </p:cNvCxnSpPr>
            <p:nvPr/>
          </p:nvCxnSpPr>
          <p:spPr bwMode="auto">
            <a:xfrm flipV="1">
              <a:off x="3016" y="2474"/>
              <a:ext cx="786" cy="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84" name="AutoShape 36">
              <a:extLst>
                <a:ext uri="{FF2B5EF4-FFF2-40B4-BE49-F238E27FC236}">
                  <a16:creationId xmlns:a16="http://schemas.microsoft.com/office/drawing/2014/main" id="{66BB84B8-C277-4BC7-AAF5-5DCAE3DC50AA}"/>
                </a:ext>
              </a:extLst>
            </p:cNvPr>
            <p:cNvCxnSpPr>
              <a:cxnSpLocks noChangeShapeType="1"/>
              <a:stCxn id="309263" idx="3"/>
              <a:endCxn id="309281" idx="2"/>
            </p:cNvCxnSpPr>
            <p:nvPr/>
          </p:nvCxnSpPr>
          <p:spPr bwMode="auto">
            <a:xfrm>
              <a:off x="3016" y="2493"/>
              <a:ext cx="786" cy="4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85" name="AutoShape 37">
              <a:extLst>
                <a:ext uri="{FF2B5EF4-FFF2-40B4-BE49-F238E27FC236}">
                  <a16:creationId xmlns:a16="http://schemas.microsoft.com/office/drawing/2014/main" id="{E86662F8-0999-431F-9471-21FC0A94EC64}"/>
                </a:ext>
              </a:extLst>
            </p:cNvPr>
            <p:cNvCxnSpPr>
              <a:cxnSpLocks noChangeShapeType="1"/>
              <a:stCxn id="309263" idx="3"/>
              <a:endCxn id="309282" idx="2"/>
            </p:cNvCxnSpPr>
            <p:nvPr/>
          </p:nvCxnSpPr>
          <p:spPr bwMode="auto">
            <a:xfrm>
              <a:off x="3016" y="2493"/>
              <a:ext cx="808" cy="11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86" name="AutoShape 38">
              <a:extLst>
                <a:ext uri="{FF2B5EF4-FFF2-40B4-BE49-F238E27FC236}">
                  <a16:creationId xmlns:a16="http://schemas.microsoft.com/office/drawing/2014/main" id="{3F89A0ED-F613-42C3-8D50-5028EA7FCB14}"/>
                </a:ext>
              </a:extLst>
            </p:cNvPr>
            <p:cNvCxnSpPr>
              <a:cxnSpLocks noChangeShapeType="1"/>
              <a:stCxn id="309265" idx="3"/>
              <a:endCxn id="309253" idx="2"/>
            </p:cNvCxnSpPr>
            <p:nvPr/>
          </p:nvCxnSpPr>
          <p:spPr bwMode="auto">
            <a:xfrm flipV="1">
              <a:off x="3016" y="2473"/>
              <a:ext cx="786" cy="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87" name="AutoShape 39">
              <a:extLst>
                <a:ext uri="{FF2B5EF4-FFF2-40B4-BE49-F238E27FC236}">
                  <a16:creationId xmlns:a16="http://schemas.microsoft.com/office/drawing/2014/main" id="{5067BBBA-EA70-4621-BC9C-7EF2BB9CFCF9}"/>
                </a:ext>
              </a:extLst>
            </p:cNvPr>
            <p:cNvCxnSpPr>
              <a:cxnSpLocks noChangeShapeType="1"/>
              <a:stCxn id="309265" idx="3"/>
              <a:endCxn id="309281" idx="2"/>
            </p:cNvCxnSpPr>
            <p:nvPr/>
          </p:nvCxnSpPr>
          <p:spPr bwMode="auto">
            <a:xfrm flipV="1">
              <a:off x="3016" y="2908"/>
              <a:ext cx="786" cy="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88" name="AutoShape 40">
              <a:extLst>
                <a:ext uri="{FF2B5EF4-FFF2-40B4-BE49-F238E27FC236}">
                  <a16:creationId xmlns:a16="http://schemas.microsoft.com/office/drawing/2014/main" id="{6C67A541-4C81-4D1D-9925-64119E926899}"/>
                </a:ext>
              </a:extLst>
            </p:cNvPr>
            <p:cNvCxnSpPr>
              <a:cxnSpLocks noChangeShapeType="1"/>
              <a:stCxn id="309265" idx="3"/>
              <a:endCxn id="309282" idx="2"/>
            </p:cNvCxnSpPr>
            <p:nvPr/>
          </p:nvCxnSpPr>
          <p:spPr bwMode="auto">
            <a:xfrm>
              <a:off x="3016" y="2930"/>
              <a:ext cx="808" cy="71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89" name="AutoShape 41">
              <a:extLst>
                <a:ext uri="{FF2B5EF4-FFF2-40B4-BE49-F238E27FC236}">
                  <a16:creationId xmlns:a16="http://schemas.microsoft.com/office/drawing/2014/main" id="{41ED9AFE-BEF6-472B-8198-2578309A6EB0}"/>
                </a:ext>
              </a:extLst>
            </p:cNvPr>
            <p:cNvCxnSpPr>
              <a:cxnSpLocks noChangeShapeType="1"/>
              <a:stCxn id="309267" idx="3"/>
              <a:endCxn id="309253" idx="2"/>
            </p:cNvCxnSpPr>
            <p:nvPr/>
          </p:nvCxnSpPr>
          <p:spPr bwMode="auto">
            <a:xfrm flipV="1">
              <a:off x="3016" y="2474"/>
              <a:ext cx="786" cy="11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90" name="AutoShape 42">
              <a:extLst>
                <a:ext uri="{FF2B5EF4-FFF2-40B4-BE49-F238E27FC236}">
                  <a16:creationId xmlns:a16="http://schemas.microsoft.com/office/drawing/2014/main" id="{F9042F20-23CD-4F93-872F-A87978EB88D1}"/>
                </a:ext>
              </a:extLst>
            </p:cNvPr>
            <p:cNvCxnSpPr>
              <a:cxnSpLocks noChangeShapeType="1"/>
              <a:stCxn id="309267" idx="3"/>
              <a:endCxn id="309281" idx="2"/>
            </p:cNvCxnSpPr>
            <p:nvPr/>
          </p:nvCxnSpPr>
          <p:spPr bwMode="auto">
            <a:xfrm flipV="1">
              <a:off x="3016" y="2908"/>
              <a:ext cx="786" cy="7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91" name="AutoShape 43">
              <a:extLst>
                <a:ext uri="{FF2B5EF4-FFF2-40B4-BE49-F238E27FC236}">
                  <a16:creationId xmlns:a16="http://schemas.microsoft.com/office/drawing/2014/main" id="{956CC521-1DB2-4EA1-B3DA-7BA63DE3F3EF}"/>
                </a:ext>
              </a:extLst>
            </p:cNvPr>
            <p:cNvCxnSpPr>
              <a:cxnSpLocks noChangeShapeType="1"/>
              <a:stCxn id="309272" idx="3"/>
              <a:endCxn id="309255" idx="2"/>
            </p:cNvCxnSpPr>
            <p:nvPr/>
          </p:nvCxnSpPr>
          <p:spPr bwMode="auto">
            <a:xfrm>
              <a:off x="1035" y="2466"/>
              <a:ext cx="576" cy="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92" name="AutoShape 44">
              <a:extLst>
                <a:ext uri="{FF2B5EF4-FFF2-40B4-BE49-F238E27FC236}">
                  <a16:creationId xmlns:a16="http://schemas.microsoft.com/office/drawing/2014/main" id="{BA56C54A-47AE-4119-B7C1-E752736290B0}"/>
                </a:ext>
              </a:extLst>
            </p:cNvPr>
            <p:cNvCxnSpPr>
              <a:cxnSpLocks noChangeShapeType="1"/>
              <a:stCxn id="309273" idx="3"/>
              <a:endCxn id="309256" idx="2"/>
            </p:cNvCxnSpPr>
            <p:nvPr/>
          </p:nvCxnSpPr>
          <p:spPr bwMode="auto">
            <a:xfrm>
              <a:off x="1035" y="2658"/>
              <a:ext cx="576" cy="2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09293" name="Rectangle 45">
              <a:extLst>
                <a:ext uri="{FF2B5EF4-FFF2-40B4-BE49-F238E27FC236}">
                  <a16:creationId xmlns:a16="http://schemas.microsoft.com/office/drawing/2014/main" id="{385A3EA6-0C34-47B9-955F-7CB5364B7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3456"/>
              <a:ext cx="528" cy="19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Part n</a:t>
              </a:r>
            </a:p>
          </p:txBody>
        </p:sp>
        <p:cxnSp>
          <p:nvCxnSpPr>
            <p:cNvPr id="309294" name="AutoShape 46">
              <a:extLst>
                <a:ext uri="{FF2B5EF4-FFF2-40B4-BE49-F238E27FC236}">
                  <a16:creationId xmlns:a16="http://schemas.microsoft.com/office/drawing/2014/main" id="{75DD4053-8C45-413C-A6B7-59700A74A42A}"/>
                </a:ext>
              </a:extLst>
            </p:cNvPr>
            <p:cNvCxnSpPr>
              <a:cxnSpLocks noChangeShapeType="1"/>
              <a:stCxn id="309293" idx="3"/>
              <a:endCxn id="309256" idx="2"/>
            </p:cNvCxnSpPr>
            <p:nvPr/>
          </p:nvCxnSpPr>
          <p:spPr bwMode="auto">
            <a:xfrm flipV="1">
              <a:off x="1046" y="2930"/>
              <a:ext cx="565" cy="6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95" name="AutoShape 47">
              <a:extLst>
                <a:ext uri="{FF2B5EF4-FFF2-40B4-BE49-F238E27FC236}">
                  <a16:creationId xmlns:a16="http://schemas.microsoft.com/office/drawing/2014/main" id="{8B867E22-F228-4864-A9AA-C269E3486DB9}"/>
                </a:ext>
              </a:extLst>
            </p:cNvPr>
            <p:cNvCxnSpPr>
              <a:cxnSpLocks noChangeShapeType="1"/>
              <a:stCxn id="309255" idx="6"/>
              <a:endCxn id="309262" idx="1"/>
            </p:cNvCxnSpPr>
            <p:nvPr/>
          </p:nvCxnSpPr>
          <p:spPr bwMode="auto">
            <a:xfrm>
              <a:off x="2235" y="2493"/>
              <a:ext cx="49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96" name="AutoShape 48">
              <a:extLst>
                <a:ext uri="{FF2B5EF4-FFF2-40B4-BE49-F238E27FC236}">
                  <a16:creationId xmlns:a16="http://schemas.microsoft.com/office/drawing/2014/main" id="{A44C187C-214F-417F-939F-E76777C30A35}"/>
                </a:ext>
              </a:extLst>
            </p:cNvPr>
            <p:cNvCxnSpPr>
              <a:cxnSpLocks noChangeShapeType="1"/>
              <a:stCxn id="309256" idx="6"/>
              <a:endCxn id="309264" idx="1"/>
            </p:cNvCxnSpPr>
            <p:nvPr/>
          </p:nvCxnSpPr>
          <p:spPr bwMode="auto">
            <a:xfrm>
              <a:off x="2235" y="2930"/>
              <a:ext cx="49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97" name="AutoShape 49">
              <a:extLst>
                <a:ext uri="{FF2B5EF4-FFF2-40B4-BE49-F238E27FC236}">
                  <a16:creationId xmlns:a16="http://schemas.microsoft.com/office/drawing/2014/main" id="{2D4E037E-0280-404C-8A04-0790E882F724}"/>
                </a:ext>
              </a:extLst>
            </p:cNvPr>
            <p:cNvCxnSpPr>
              <a:cxnSpLocks noChangeShapeType="1"/>
              <a:stCxn id="309257" idx="6"/>
              <a:endCxn id="309266" idx="1"/>
            </p:cNvCxnSpPr>
            <p:nvPr/>
          </p:nvCxnSpPr>
          <p:spPr bwMode="auto">
            <a:xfrm flipV="1">
              <a:off x="2231" y="3641"/>
              <a:ext cx="497" cy="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09298" name="Rectangle 50">
              <a:extLst>
                <a:ext uri="{FF2B5EF4-FFF2-40B4-BE49-F238E27FC236}">
                  <a16:creationId xmlns:a16="http://schemas.microsoft.com/office/drawing/2014/main" id="{83B3CA40-AF66-4FFA-9A82-CFC18B2EC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4" y="2789"/>
              <a:ext cx="576" cy="230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File 2</a:t>
              </a:r>
            </a:p>
          </p:txBody>
        </p:sp>
        <p:sp>
          <p:nvSpPr>
            <p:cNvPr id="309299" name="Rectangle 51">
              <a:extLst>
                <a:ext uri="{FF2B5EF4-FFF2-40B4-BE49-F238E27FC236}">
                  <a16:creationId xmlns:a16="http://schemas.microsoft.com/office/drawing/2014/main" id="{4087ADAC-A3E8-42E0-B497-947A3B4D9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4" y="3501"/>
              <a:ext cx="576" cy="26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File m</a:t>
              </a:r>
            </a:p>
          </p:txBody>
        </p:sp>
        <p:cxnSp>
          <p:nvCxnSpPr>
            <p:cNvPr id="309300" name="AutoShape 52">
              <a:extLst>
                <a:ext uri="{FF2B5EF4-FFF2-40B4-BE49-F238E27FC236}">
                  <a16:creationId xmlns:a16="http://schemas.microsoft.com/office/drawing/2014/main" id="{BC98A009-5EC7-400D-BAB1-ACC399DF5224}"/>
                </a:ext>
              </a:extLst>
            </p:cNvPr>
            <p:cNvCxnSpPr>
              <a:cxnSpLocks noChangeShapeType="1"/>
              <a:stCxn id="309253" idx="6"/>
              <a:endCxn id="309270" idx="1"/>
            </p:cNvCxnSpPr>
            <p:nvPr/>
          </p:nvCxnSpPr>
          <p:spPr bwMode="auto">
            <a:xfrm flipV="1">
              <a:off x="4608" y="2470"/>
              <a:ext cx="807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301" name="AutoShape 53">
              <a:extLst>
                <a:ext uri="{FF2B5EF4-FFF2-40B4-BE49-F238E27FC236}">
                  <a16:creationId xmlns:a16="http://schemas.microsoft.com/office/drawing/2014/main" id="{C966632F-179C-431A-8074-BD2FE24A8EF2}"/>
                </a:ext>
              </a:extLst>
            </p:cNvPr>
            <p:cNvCxnSpPr>
              <a:cxnSpLocks noChangeShapeType="1"/>
              <a:stCxn id="309281" idx="6"/>
              <a:endCxn id="309298" idx="1"/>
            </p:cNvCxnSpPr>
            <p:nvPr/>
          </p:nvCxnSpPr>
          <p:spPr bwMode="auto">
            <a:xfrm flipV="1">
              <a:off x="4608" y="2904"/>
              <a:ext cx="807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302" name="AutoShape 54">
              <a:extLst>
                <a:ext uri="{FF2B5EF4-FFF2-40B4-BE49-F238E27FC236}">
                  <a16:creationId xmlns:a16="http://schemas.microsoft.com/office/drawing/2014/main" id="{48677EDF-0F4B-475F-9A30-E3DC3DC02B2C}"/>
                </a:ext>
              </a:extLst>
            </p:cNvPr>
            <p:cNvCxnSpPr>
              <a:cxnSpLocks noChangeShapeType="1"/>
              <a:stCxn id="309267" idx="3"/>
              <a:endCxn id="309282" idx="2"/>
            </p:cNvCxnSpPr>
            <p:nvPr/>
          </p:nvCxnSpPr>
          <p:spPr bwMode="auto">
            <a:xfrm>
              <a:off x="3016" y="3641"/>
              <a:ext cx="80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303" name="AutoShape 55">
              <a:extLst>
                <a:ext uri="{FF2B5EF4-FFF2-40B4-BE49-F238E27FC236}">
                  <a16:creationId xmlns:a16="http://schemas.microsoft.com/office/drawing/2014/main" id="{4C0AE093-CAEB-4E31-9952-8B38A87DFCD4}"/>
                </a:ext>
              </a:extLst>
            </p:cNvPr>
            <p:cNvCxnSpPr>
              <a:cxnSpLocks noChangeShapeType="1"/>
              <a:stCxn id="309282" idx="6"/>
              <a:endCxn id="309299" idx="1"/>
            </p:cNvCxnSpPr>
            <p:nvPr/>
          </p:nvCxnSpPr>
          <p:spPr bwMode="auto">
            <a:xfrm flipV="1">
              <a:off x="4631" y="3633"/>
              <a:ext cx="784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09304" name="Line 56">
              <a:extLst>
                <a:ext uri="{FF2B5EF4-FFF2-40B4-BE49-F238E27FC236}">
                  <a16:creationId xmlns:a16="http://schemas.microsoft.com/office/drawing/2014/main" id="{C918976C-1F60-45FC-A4B9-CBDCAD5C5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" y="3166"/>
              <a:ext cx="1" cy="2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05" name="Line 57">
              <a:extLst>
                <a:ext uri="{FF2B5EF4-FFF2-40B4-BE49-F238E27FC236}">
                  <a16:creationId xmlns:a16="http://schemas.microsoft.com/office/drawing/2014/main" id="{D239BA16-24FA-47DA-9D6F-4E6124F0F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5" y="3077"/>
              <a:ext cx="1" cy="3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06" name="Line 58">
              <a:extLst>
                <a:ext uri="{FF2B5EF4-FFF2-40B4-BE49-F238E27FC236}">
                  <a16:creationId xmlns:a16="http://schemas.microsoft.com/office/drawing/2014/main" id="{14513CD6-C307-453E-BE63-07EF58A08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493"/>
              <a:ext cx="843" cy="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07" name="Line 59">
              <a:extLst>
                <a:ext uri="{FF2B5EF4-FFF2-40B4-BE49-F238E27FC236}">
                  <a16:creationId xmlns:a16="http://schemas.microsoft.com/office/drawing/2014/main" id="{62CE4BD6-6B95-492A-A8F7-8D3942CAD5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930"/>
              <a:ext cx="843" cy="2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08" name="Line 60">
              <a:extLst>
                <a:ext uri="{FF2B5EF4-FFF2-40B4-BE49-F238E27FC236}">
                  <a16:creationId xmlns:a16="http://schemas.microsoft.com/office/drawing/2014/main" id="{17509D79-80B2-425D-BA78-BBF683ED7B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6" y="3283"/>
              <a:ext cx="843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09" name="Rectangle 61">
              <a:extLst>
                <a:ext uri="{FF2B5EF4-FFF2-40B4-BE49-F238E27FC236}">
                  <a16:creationId xmlns:a16="http://schemas.microsoft.com/office/drawing/2014/main" id="{9269E5C0-9D1F-4916-A51A-7CED79D1A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2763"/>
              <a:ext cx="528" cy="19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Part 3</a:t>
              </a:r>
            </a:p>
          </p:txBody>
        </p:sp>
        <p:cxnSp>
          <p:nvCxnSpPr>
            <p:cNvPr id="309310" name="AutoShape 62">
              <a:extLst>
                <a:ext uri="{FF2B5EF4-FFF2-40B4-BE49-F238E27FC236}">
                  <a16:creationId xmlns:a16="http://schemas.microsoft.com/office/drawing/2014/main" id="{64CA5554-F62F-4079-9553-0CD3952EC229}"/>
                </a:ext>
              </a:extLst>
            </p:cNvPr>
            <p:cNvCxnSpPr>
              <a:cxnSpLocks noChangeShapeType="1"/>
              <a:stCxn id="309309" idx="3"/>
              <a:endCxn id="309255" idx="2"/>
            </p:cNvCxnSpPr>
            <p:nvPr/>
          </p:nvCxnSpPr>
          <p:spPr bwMode="auto">
            <a:xfrm flipV="1">
              <a:off x="1032" y="2493"/>
              <a:ext cx="579" cy="3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09311" name="Rectangle 63">
              <a:extLst>
                <a:ext uri="{FF2B5EF4-FFF2-40B4-BE49-F238E27FC236}">
                  <a16:creationId xmlns:a16="http://schemas.microsoft.com/office/drawing/2014/main" id="{2A767D47-51BC-45FC-BBF1-890129A9C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2954"/>
              <a:ext cx="528" cy="19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Part 4</a:t>
              </a:r>
            </a:p>
          </p:txBody>
        </p:sp>
        <p:cxnSp>
          <p:nvCxnSpPr>
            <p:cNvPr id="309312" name="AutoShape 64">
              <a:extLst>
                <a:ext uri="{FF2B5EF4-FFF2-40B4-BE49-F238E27FC236}">
                  <a16:creationId xmlns:a16="http://schemas.microsoft.com/office/drawing/2014/main" id="{D715FF0B-A63E-4108-A308-0A2D0A94F459}"/>
                </a:ext>
              </a:extLst>
            </p:cNvPr>
            <p:cNvCxnSpPr>
              <a:cxnSpLocks noChangeShapeType="1"/>
              <a:stCxn id="309311" idx="3"/>
              <a:endCxn id="309257" idx="2"/>
            </p:cNvCxnSpPr>
            <p:nvPr/>
          </p:nvCxnSpPr>
          <p:spPr bwMode="auto">
            <a:xfrm>
              <a:off x="1032" y="3050"/>
              <a:ext cx="575" cy="5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09313" name="Text Box 65">
              <a:extLst>
                <a:ext uri="{FF2B5EF4-FFF2-40B4-BE49-F238E27FC236}">
                  <a16:creationId xmlns:a16="http://schemas.microsoft.com/office/drawing/2014/main" id="{A902FC9F-3395-4DDC-851F-38BB3F94B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941"/>
              <a:ext cx="1195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>
                <a:buSzPct val="100000"/>
                <a:defRPr/>
              </a:pPr>
              <a:r>
                <a:rPr lang="en-US" b="1">
                  <a:solidFill>
                    <a:srgbClr val="000000"/>
                  </a:solidFill>
                  <a:latin typeface="Arial" charset="0"/>
                </a:rPr>
                <a:t>Intermediate</a:t>
              </a:r>
            </a:p>
            <a:p>
              <a:pPr eaLnBrk="1" hangingPunct="1">
                <a:buSzPct val="100000"/>
                <a:defRPr/>
              </a:pPr>
              <a:r>
                <a:rPr lang="en-US" b="1">
                  <a:solidFill>
                    <a:srgbClr val="000000"/>
                  </a:solidFill>
                  <a:latin typeface="Arial" charset="0"/>
                </a:rPr>
                <a:t>files</a:t>
              </a:r>
            </a:p>
          </p:txBody>
        </p:sp>
        <p:sp>
          <p:nvSpPr>
            <p:cNvPr id="309314" name="Text Box 66">
              <a:extLst>
                <a:ext uri="{FF2B5EF4-FFF2-40B4-BE49-F238E27FC236}">
                  <a16:creationId xmlns:a16="http://schemas.microsoft.com/office/drawing/2014/main" id="{EBF8BD63-F903-4814-98F8-971BCF0D1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0" y="1306"/>
              <a:ext cx="512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copy</a:t>
              </a:r>
            </a:p>
          </p:txBody>
        </p:sp>
        <p:sp>
          <p:nvSpPr>
            <p:cNvPr id="309315" name="Text Box 67">
              <a:extLst>
                <a:ext uri="{FF2B5EF4-FFF2-40B4-BE49-F238E27FC236}">
                  <a16:creationId xmlns:a16="http://schemas.microsoft.com/office/drawing/2014/main" id="{73FF36F4-068A-452D-9030-627465E5A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4" y="1284"/>
              <a:ext cx="512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copy</a:t>
              </a:r>
            </a:p>
          </p:txBody>
        </p:sp>
        <p:sp>
          <p:nvSpPr>
            <p:cNvPr id="309316" name="Text Box 68">
              <a:extLst>
                <a:ext uri="{FF2B5EF4-FFF2-40B4-BE49-F238E27FC236}">
                  <a16:creationId xmlns:a16="http://schemas.microsoft.com/office/drawing/2014/main" id="{1556D1FD-74E9-4675-A78D-5A0921983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4" y="1307"/>
              <a:ext cx="512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copy</a:t>
              </a:r>
            </a:p>
          </p:txBody>
        </p:sp>
        <p:sp>
          <p:nvSpPr>
            <p:cNvPr id="309317" name="Line 69">
              <a:extLst>
                <a:ext uri="{FF2B5EF4-FFF2-40B4-BE49-F238E27FC236}">
                  <a16:creationId xmlns:a16="http://schemas.microsoft.com/office/drawing/2014/main" id="{5AD6242A-D067-447C-9394-598D31449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1" y="3077"/>
              <a:ext cx="1" cy="3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7E522A25-E50E-41FD-9E8B-B16936596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Hadoop MapReduce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EC841518-537F-455B-B851-E57412C9C4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1" y="1140597"/>
            <a:ext cx="7647861" cy="486650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Google pioneered map-reduce implementations that could run on thousands of machines (nodes), and transparently handle failures of machines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Hadoop is a widely used open source implementation of Map Reduce written in Java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Map and reduce functions can be written in several different languages, we use Java.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Input and output to map reduce systems such as Hadoop must be done in parallel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Google used GFS distributed file system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Hadoop uses Hadoop File System (HDFS),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Input files can be in several formats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Text/CSV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compressed representation such as Avro, ORC and Parquet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Hadoop also supports key-value stores such as </a:t>
            </a:r>
            <a:r>
              <a:rPr lang="en-US" altLang="en-US" dirty="0" err="1"/>
              <a:t>Hbase</a:t>
            </a:r>
            <a:r>
              <a:rPr lang="en-US" altLang="en-US" dirty="0"/>
              <a:t>, Cassandra, MongoDB, etc.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5AEC347E-5EC0-4B82-A1EC-0C5D8663E2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 Types in Hadoop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38CCE61B-5281-4882-8F39-31B5F517A6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10540" cy="3177403"/>
          </a:xfrm>
        </p:spPr>
        <p:txBody>
          <a:bodyPr/>
          <a:lstStyle/>
          <a:p>
            <a:r>
              <a:rPr lang="en-US" altLang="en-US" dirty="0"/>
              <a:t>Generic Mapper and Reducer interfaces both take four type arguments, that specify the types of the</a:t>
            </a:r>
          </a:p>
          <a:p>
            <a:pPr lvl="1"/>
            <a:r>
              <a:rPr lang="en-US" altLang="en-US" dirty="0"/>
              <a:t>input key, input value, output key and output value</a:t>
            </a:r>
          </a:p>
          <a:p>
            <a:r>
              <a:rPr lang="en-US" altLang="en-US" dirty="0"/>
              <a:t>Map class in next slide implements the Mapper interface</a:t>
            </a:r>
          </a:p>
          <a:p>
            <a:pPr lvl="1"/>
            <a:r>
              <a:rPr lang="en-US" altLang="en-US" dirty="0"/>
              <a:t>Map input key is of type </a:t>
            </a:r>
            <a:r>
              <a:rPr lang="en-US" altLang="en-US" dirty="0" err="1"/>
              <a:t>LongWritable</a:t>
            </a:r>
            <a:r>
              <a:rPr lang="en-US" altLang="en-US" dirty="0"/>
              <a:t>, i.e. a long integer</a:t>
            </a:r>
          </a:p>
          <a:p>
            <a:pPr lvl="1"/>
            <a:r>
              <a:rPr lang="en-US" altLang="en-US" dirty="0"/>
              <a:t>Map input value which is (all or part of) a document, is of type Text.</a:t>
            </a:r>
          </a:p>
          <a:p>
            <a:pPr lvl="1"/>
            <a:r>
              <a:rPr lang="en-US" altLang="en-US" dirty="0"/>
              <a:t>Map output key is of type Text, since the key is a word,</a:t>
            </a:r>
          </a:p>
          <a:p>
            <a:pPr lvl="1"/>
            <a:r>
              <a:rPr lang="en-US" altLang="en-US" dirty="0"/>
              <a:t>Map output value is of type </a:t>
            </a:r>
            <a:r>
              <a:rPr lang="en-US" altLang="en-US" dirty="0" err="1"/>
              <a:t>IntWritable</a:t>
            </a:r>
            <a:r>
              <a:rPr lang="en-US" altLang="en-US" dirty="0"/>
              <a:t>, which is an integer value.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E374A518-8740-42FB-BF0C-688E014F6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Hadoop Code in Java: Map Function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CAB03F58-56B0-4775-8E98-E15B62F379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830328" cy="5367972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dirty="0"/>
              <a:t>public static class Map extends Mapper&lt;</a:t>
            </a:r>
            <a:r>
              <a:rPr lang="en-US" altLang="en-US" dirty="0" err="1"/>
              <a:t>LongWritable</a:t>
            </a:r>
            <a:r>
              <a:rPr lang="en-US" altLang="en-US" dirty="0"/>
              <a:t>, Text, Text, </a:t>
            </a:r>
            <a:r>
              <a:rPr lang="en-US" altLang="en-US" dirty="0" err="1"/>
              <a:t>IntWritable</a:t>
            </a:r>
            <a:r>
              <a:rPr lang="en-US" altLang="en-US" dirty="0"/>
              <a:t>&gt;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private final static </a:t>
            </a:r>
            <a:r>
              <a:rPr lang="en-US" altLang="en-US" dirty="0" err="1"/>
              <a:t>IntWritable</a:t>
            </a:r>
            <a:r>
              <a:rPr lang="en-US" altLang="en-US" dirty="0"/>
              <a:t> one = new </a:t>
            </a:r>
            <a:r>
              <a:rPr lang="en-US" altLang="en-US" dirty="0" err="1"/>
              <a:t>IntWritable</a:t>
            </a:r>
            <a:r>
              <a:rPr lang="en-US" altLang="en-US" dirty="0"/>
              <a:t>(1);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private Text word = new Text();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public void map(</a:t>
            </a:r>
            <a:r>
              <a:rPr lang="en-US" altLang="en-US" dirty="0" err="1"/>
              <a:t>LongWritable</a:t>
            </a:r>
            <a:r>
              <a:rPr lang="en-US" altLang="en-US" dirty="0"/>
              <a:t> key, Text value, Context context)  </a:t>
            </a:r>
            <a:br>
              <a:rPr lang="en-US" altLang="en-US" dirty="0"/>
            </a:br>
            <a:r>
              <a:rPr lang="en-US" altLang="en-US" dirty="0"/>
              <a:t>        throws </a:t>
            </a:r>
            <a:r>
              <a:rPr lang="en-US" altLang="en-US" dirty="0" err="1"/>
              <a:t>IOException</a:t>
            </a:r>
            <a:r>
              <a:rPr lang="en-US" altLang="en-US" dirty="0"/>
              <a:t>, </a:t>
            </a:r>
            <a:r>
              <a:rPr lang="en-US" altLang="en-US" dirty="0" err="1"/>
              <a:t>InterruptedException</a:t>
            </a:r>
            <a:r>
              <a:rPr lang="en-US" altLang="en-US" dirty="0"/>
              <a:t>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String line = </a:t>
            </a:r>
            <a:r>
              <a:rPr lang="en-US" altLang="en-US" dirty="0" err="1"/>
              <a:t>value.toString</a:t>
            </a:r>
            <a:r>
              <a:rPr lang="en-US" altLang="en-US" dirty="0"/>
              <a:t>();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</a:t>
            </a:r>
            <a:r>
              <a:rPr lang="en-US" altLang="en-US" dirty="0" err="1"/>
              <a:t>StringTokenizer</a:t>
            </a:r>
            <a:r>
              <a:rPr lang="en-US" altLang="en-US" dirty="0"/>
              <a:t> tokenizer = new </a:t>
            </a:r>
            <a:r>
              <a:rPr lang="en-US" altLang="en-US" dirty="0" err="1"/>
              <a:t>StringTokenizer</a:t>
            </a:r>
            <a:r>
              <a:rPr lang="en-US" altLang="en-US" dirty="0"/>
              <a:t>(line);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while (</a:t>
            </a:r>
            <a:r>
              <a:rPr lang="en-US" altLang="en-US" dirty="0" err="1"/>
              <a:t>tokenizer.hasMoreTokens</a:t>
            </a:r>
            <a:r>
              <a:rPr lang="en-US" altLang="en-US" dirty="0"/>
              <a:t>()) 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</a:t>
            </a:r>
            <a:r>
              <a:rPr lang="en-US" altLang="en-US" dirty="0" err="1"/>
              <a:t>word.set</a:t>
            </a:r>
            <a:r>
              <a:rPr lang="en-US" altLang="en-US" dirty="0"/>
              <a:t>(</a:t>
            </a:r>
            <a:r>
              <a:rPr lang="en-US" altLang="en-US" dirty="0" err="1"/>
              <a:t>tokenizer.nextToken</a:t>
            </a:r>
            <a:r>
              <a:rPr lang="en-US" altLang="en-US" dirty="0"/>
              <a:t>());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</a:t>
            </a:r>
            <a:r>
              <a:rPr lang="en-US" altLang="en-US" dirty="0" err="1"/>
              <a:t>context.write</a:t>
            </a:r>
            <a:r>
              <a:rPr lang="en-US" altLang="en-US" dirty="0"/>
              <a:t>(word, one);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}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}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}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4962AC1A-5D47-4EDE-998E-744A37673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Hadoop Code in Java: Reduce Function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F6176BFD-0793-4DE0-97C6-6DD9810E72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276517"/>
            <a:ext cx="8111087" cy="3993984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dirty="0"/>
              <a:t>public static class Reduce extends Reducer&lt;Text, </a:t>
            </a:r>
            <a:r>
              <a:rPr lang="en-US" altLang="en-US" dirty="0" err="1"/>
              <a:t>IntWritable</a:t>
            </a:r>
            <a:r>
              <a:rPr lang="en-US" altLang="en-US" dirty="0"/>
              <a:t>, Text, </a:t>
            </a:r>
            <a:r>
              <a:rPr lang="en-US" altLang="en-US" dirty="0" err="1"/>
              <a:t>IntWritable</a:t>
            </a:r>
            <a:r>
              <a:rPr lang="en-US" altLang="en-US" dirty="0"/>
              <a:t>&gt; 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public void reduce(Text key, </a:t>
            </a:r>
            <a:r>
              <a:rPr lang="en-US" altLang="en-US" dirty="0" err="1"/>
              <a:t>Iterable</a:t>
            </a:r>
            <a:r>
              <a:rPr lang="en-US" altLang="en-US" dirty="0"/>
              <a:t>&lt;</a:t>
            </a:r>
            <a:r>
              <a:rPr lang="en-US" altLang="en-US" dirty="0" err="1"/>
              <a:t>IntWritable</a:t>
            </a:r>
            <a:r>
              <a:rPr lang="en-US" altLang="en-US" dirty="0"/>
              <a:t>&gt; values, </a:t>
            </a:r>
            <a:br>
              <a:rPr lang="en-US" altLang="en-US" dirty="0"/>
            </a:br>
            <a:r>
              <a:rPr lang="en-US" altLang="en-US" dirty="0"/>
              <a:t>        Context context)  throws </a:t>
            </a:r>
            <a:r>
              <a:rPr lang="en-US" altLang="en-US" dirty="0" err="1"/>
              <a:t>IOException</a:t>
            </a:r>
            <a:r>
              <a:rPr lang="en-US" altLang="en-US" dirty="0"/>
              <a:t>, </a:t>
            </a:r>
            <a:r>
              <a:rPr lang="en-US" altLang="en-US" dirty="0" err="1"/>
              <a:t>InterruptedException</a:t>
            </a:r>
            <a:r>
              <a:rPr lang="en-US" altLang="en-US" dirty="0"/>
              <a:t>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</a:t>
            </a:r>
            <a:r>
              <a:rPr lang="en-US" altLang="en-US" dirty="0" err="1"/>
              <a:t>int</a:t>
            </a:r>
            <a:r>
              <a:rPr lang="en-US" altLang="en-US" dirty="0"/>
              <a:t> sum = 0;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for (</a:t>
            </a:r>
            <a:r>
              <a:rPr lang="en-US" altLang="en-US" dirty="0" err="1"/>
              <a:t>IntWritable</a:t>
            </a:r>
            <a:r>
              <a:rPr lang="en-US" altLang="en-US" dirty="0"/>
              <a:t> </a:t>
            </a:r>
            <a:r>
              <a:rPr lang="en-US" altLang="en-US" dirty="0" err="1"/>
              <a:t>val</a:t>
            </a:r>
            <a:r>
              <a:rPr lang="en-US" altLang="en-US" dirty="0"/>
              <a:t> : values) 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sum += </a:t>
            </a:r>
            <a:r>
              <a:rPr lang="en-US" altLang="en-US" dirty="0" err="1"/>
              <a:t>val.get</a:t>
            </a:r>
            <a:r>
              <a:rPr lang="en-US" altLang="en-US" dirty="0"/>
              <a:t>();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}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</a:t>
            </a:r>
            <a:r>
              <a:rPr lang="en-US" altLang="en-US" dirty="0" err="1"/>
              <a:t>context.write</a:t>
            </a:r>
            <a:r>
              <a:rPr lang="en-US" altLang="en-US" dirty="0"/>
              <a:t>(key, new </a:t>
            </a:r>
            <a:r>
              <a:rPr lang="en-US" altLang="en-US" dirty="0" err="1"/>
              <a:t>IntWritable</a:t>
            </a:r>
            <a:r>
              <a:rPr lang="en-US" altLang="en-US" dirty="0"/>
              <a:t>(sum));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}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}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E78BC75D-9144-4252-963A-6F9C48196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Hadoop Job Parameters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83025BA0-04D7-43DB-A981-3387C233CD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57193" cy="4510903"/>
          </a:xfrm>
        </p:spPr>
        <p:txBody>
          <a:bodyPr/>
          <a:lstStyle/>
          <a:p>
            <a:r>
              <a:rPr lang="en-US" altLang="en-US" dirty="0"/>
              <a:t>The classes that contain the map and reduce functions for the job</a:t>
            </a:r>
          </a:p>
          <a:p>
            <a:pPr lvl="1"/>
            <a:r>
              <a:rPr lang="en-US" altLang="en-US" dirty="0"/>
              <a:t>Set by methods </a:t>
            </a:r>
            <a:r>
              <a:rPr lang="en-US" altLang="en-US" dirty="0" err="1"/>
              <a:t>setMapperClass</a:t>
            </a:r>
            <a:r>
              <a:rPr lang="en-US" altLang="en-US" dirty="0"/>
              <a:t>() and </a:t>
            </a:r>
            <a:r>
              <a:rPr lang="en-US" altLang="en-US" dirty="0" err="1"/>
              <a:t>setReducerClass</a:t>
            </a:r>
            <a:r>
              <a:rPr lang="en-US" altLang="en-US" dirty="0"/>
              <a:t>()</a:t>
            </a:r>
          </a:p>
          <a:p>
            <a:r>
              <a:rPr lang="en-US" altLang="en-US" dirty="0"/>
              <a:t>The types of the job</a:t>
            </a:r>
            <a:r>
              <a:rPr lang="ja-JP" altLang="en-US" dirty="0"/>
              <a:t>’</a:t>
            </a:r>
            <a:r>
              <a:rPr lang="en-US" altLang="ja-JP" dirty="0"/>
              <a:t>s output key and values</a:t>
            </a:r>
          </a:p>
          <a:p>
            <a:pPr lvl="1"/>
            <a:r>
              <a:rPr lang="en-US" altLang="en-US" dirty="0"/>
              <a:t>Set by methods </a:t>
            </a:r>
            <a:r>
              <a:rPr lang="en-US" altLang="en-US" dirty="0" err="1"/>
              <a:t>setOutputKeyClass</a:t>
            </a:r>
            <a:r>
              <a:rPr lang="en-US" altLang="en-US" dirty="0"/>
              <a:t>() and </a:t>
            </a:r>
            <a:r>
              <a:rPr lang="en-US" altLang="en-US" dirty="0" err="1"/>
              <a:t>setOutputValueClass</a:t>
            </a:r>
            <a:r>
              <a:rPr lang="en-US" altLang="en-US" dirty="0"/>
              <a:t>()</a:t>
            </a:r>
          </a:p>
          <a:p>
            <a:r>
              <a:rPr lang="en-US" altLang="en-US" dirty="0"/>
              <a:t>The input format of the job</a:t>
            </a:r>
          </a:p>
          <a:p>
            <a:pPr lvl="1"/>
            <a:r>
              <a:rPr lang="en-US" altLang="en-US" dirty="0"/>
              <a:t> Set by method </a:t>
            </a:r>
            <a:r>
              <a:rPr lang="en-US" altLang="en-US" dirty="0" err="1"/>
              <a:t>job.setInputFormatClass</a:t>
            </a:r>
            <a:r>
              <a:rPr lang="en-US" altLang="en-US" dirty="0"/>
              <a:t>()</a:t>
            </a:r>
          </a:p>
          <a:p>
            <a:pPr lvl="2"/>
            <a:r>
              <a:rPr lang="en-US" altLang="en-US" dirty="0"/>
              <a:t>Default input format in Hadoop is the </a:t>
            </a:r>
            <a:r>
              <a:rPr lang="en-US" altLang="en-US" dirty="0" err="1"/>
              <a:t>TextInputFormat</a:t>
            </a:r>
            <a:r>
              <a:rPr lang="en-US" altLang="en-US" dirty="0"/>
              <a:t>, </a:t>
            </a:r>
          </a:p>
          <a:p>
            <a:pPr lvl="3"/>
            <a:r>
              <a:rPr lang="en-US" altLang="en-US" dirty="0"/>
              <a:t>Map key whose value is a byte offset into the file, and </a:t>
            </a:r>
          </a:p>
          <a:p>
            <a:pPr lvl="3"/>
            <a:r>
              <a:rPr lang="en-US" altLang="en-US" dirty="0"/>
              <a:t>Map value is the contents of one line of the file</a:t>
            </a:r>
          </a:p>
          <a:p>
            <a:r>
              <a:rPr lang="en-US" altLang="en-US" dirty="0"/>
              <a:t>The directories where the input files are stored, and where the output files must be created</a:t>
            </a:r>
          </a:p>
          <a:p>
            <a:pPr lvl="1"/>
            <a:r>
              <a:rPr lang="en-US" altLang="en-US" dirty="0"/>
              <a:t> Set by </a:t>
            </a:r>
            <a:r>
              <a:rPr lang="en-US" altLang="en-US" dirty="0" err="1"/>
              <a:t>addInputPath</a:t>
            </a:r>
            <a:r>
              <a:rPr lang="en-US" altLang="en-US" dirty="0"/>
              <a:t>() and </a:t>
            </a:r>
            <a:r>
              <a:rPr lang="en-US" altLang="en-US" dirty="0" err="1"/>
              <a:t>addOutputPath</a:t>
            </a:r>
            <a:r>
              <a:rPr lang="en-US" altLang="en-US" dirty="0"/>
              <a:t>()</a:t>
            </a:r>
          </a:p>
          <a:p>
            <a:r>
              <a:rPr lang="en-US" altLang="en-US" dirty="0"/>
              <a:t>And many more parameters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D692-B020-4DC6-8988-D1BA1432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Querying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38DFB-B4D0-466F-960C-1BD394128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1" y="1102497"/>
            <a:ext cx="7610540" cy="2250303"/>
          </a:xfrm>
        </p:spPr>
        <p:txBody>
          <a:bodyPr/>
          <a:lstStyle/>
          <a:p>
            <a:r>
              <a:rPr lang="en-IN" dirty="0"/>
              <a:t>Transaction processing systems that need very high scalability</a:t>
            </a:r>
          </a:p>
          <a:p>
            <a:pPr lvl="1"/>
            <a:r>
              <a:rPr lang="en-IN" dirty="0"/>
              <a:t>Many applications willing to sacrifice ACID properties and other database features, if they can get very high scalability</a:t>
            </a:r>
          </a:p>
          <a:p>
            <a:r>
              <a:rPr lang="en-IN" dirty="0"/>
              <a:t>Query processing systems that</a:t>
            </a:r>
          </a:p>
          <a:p>
            <a:pPr lvl="1"/>
            <a:r>
              <a:rPr lang="en-IN" dirty="0"/>
              <a:t>Need very high scalability, and </a:t>
            </a:r>
          </a:p>
          <a:p>
            <a:pPr lvl="1"/>
            <a:r>
              <a:rPr lang="en-IN" dirty="0"/>
              <a:t>Need to support non-relation data</a:t>
            </a:r>
          </a:p>
        </p:txBody>
      </p:sp>
    </p:spTree>
    <p:extLst>
      <p:ext uri="{BB962C8B-B14F-4D97-AF65-F5344CB8AC3E}">
        <p14:creationId xmlns:p14="http://schemas.microsoft.com/office/powerpoint/2010/main" val="2308354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6C676EB3-D23B-4ADC-9CE5-8E79699B9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Hadoop Code in Java: Overall Program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A67B7181-0818-4C41-9E87-EEB7AE865B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346951" cy="4837112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public class </a:t>
            </a:r>
            <a:r>
              <a:rPr lang="en-US" altLang="en-US" dirty="0" err="1"/>
              <a:t>WordCount</a:t>
            </a:r>
            <a:r>
              <a:rPr lang="en-US" altLang="en-US" dirty="0"/>
              <a:t> 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public static void main(String[] </a:t>
            </a:r>
            <a:r>
              <a:rPr lang="en-US" altLang="en-US" dirty="0" err="1"/>
              <a:t>args</a:t>
            </a:r>
            <a:r>
              <a:rPr lang="en-US" altLang="en-US" dirty="0"/>
              <a:t>) throws Exception 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Configuration </a:t>
            </a:r>
            <a:r>
              <a:rPr lang="en-US" altLang="en-US" dirty="0" err="1"/>
              <a:t>conf</a:t>
            </a:r>
            <a:r>
              <a:rPr lang="en-US" altLang="en-US" dirty="0"/>
              <a:t> = new Configuration();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Job </a:t>
            </a:r>
            <a:r>
              <a:rPr lang="en-US" altLang="en-US" dirty="0" err="1"/>
              <a:t>job</a:t>
            </a:r>
            <a:r>
              <a:rPr lang="en-US" altLang="en-US" dirty="0"/>
              <a:t> = new Job(</a:t>
            </a:r>
            <a:r>
              <a:rPr lang="en-US" altLang="en-US" dirty="0" err="1"/>
              <a:t>conf</a:t>
            </a:r>
            <a:r>
              <a:rPr lang="en-US" altLang="en-US" dirty="0"/>
              <a:t>, "wordcount");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job.setOutputKeyClass</a:t>
            </a:r>
            <a:r>
              <a:rPr lang="en-US" altLang="en-US" dirty="0"/>
              <a:t>(</a:t>
            </a:r>
            <a:r>
              <a:rPr lang="en-US" altLang="en-US" dirty="0" err="1"/>
              <a:t>Text.class</a:t>
            </a:r>
            <a:r>
              <a:rPr lang="en-US" altLang="en-US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job.setOutputValueClass</a:t>
            </a:r>
            <a:r>
              <a:rPr lang="en-US" altLang="en-US" dirty="0"/>
              <a:t>(</a:t>
            </a:r>
            <a:r>
              <a:rPr lang="en-US" altLang="en-US" dirty="0" err="1"/>
              <a:t>IntWritable.class</a:t>
            </a:r>
            <a:r>
              <a:rPr lang="en-US" altLang="en-US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job.setMapperClass</a:t>
            </a:r>
            <a:r>
              <a:rPr lang="en-US" altLang="en-US" dirty="0"/>
              <a:t>(</a:t>
            </a:r>
            <a:r>
              <a:rPr lang="en-US" altLang="en-US" dirty="0" err="1"/>
              <a:t>Map.class</a:t>
            </a:r>
            <a:r>
              <a:rPr lang="en-US" altLang="en-US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job.setReducerClass</a:t>
            </a:r>
            <a:r>
              <a:rPr lang="en-US" altLang="en-US" dirty="0"/>
              <a:t>(</a:t>
            </a:r>
            <a:r>
              <a:rPr lang="en-US" altLang="en-US" dirty="0" err="1"/>
              <a:t>Reduce.class</a:t>
            </a:r>
            <a:r>
              <a:rPr lang="en-US" altLang="en-US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job.setInputFormatClass</a:t>
            </a:r>
            <a:r>
              <a:rPr lang="en-US" altLang="en-US" dirty="0"/>
              <a:t>(</a:t>
            </a:r>
            <a:r>
              <a:rPr lang="en-US" altLang="en-US" dirty="0" err="1"/>
              <a:t>TextInputFormat.class</a:t>
            </a:r>
            <a:r>
              <a:rPr lang="en-US" altLang="en-US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job.setOutputFormatClass</a:t>
            </a:r>
            <a:r>
              <a:rPr lang="en-US" altLang="en-US" dirty="0"/>
              <a:t>(</a:t>
            </a:r>
            <a:r>
              <a:rPr lang="en-US" altLang="en-US" dirty="0" err="1"/>
              <a:t>TextOutputFormat.class</a:t>
            </a:r>
            <a:r>
              <a:rPr lang="en-US" altLang="en-US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FileInputFormat.addInputPath</a:t>
            </a:r>
            <a:r>
              <a:rPr lang="en-US" altLang="en-US" dirty="0"/>
              <a:t>(job, new Path(</a:t>
            </a:r>
            <a:r>
              <a:rPr lang="en-US" altLang="en-US" dirty="0" err="1"/>
              <a:t>args</a:t>
            </a:r>
            <a:r>
              <a:rPr lang="en-US" altLang="en-US" dirty="0"/>
              <a:t>[0]));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FileOutputFormat.setOutputPath</a:t>
            </a:r>
            <a:r>
              <a:rPr lang="en-US" altLang="en-US" dirty="0"/>
              <a:t>(job, new Path(</a:t>
            </a:r>
            <a:r>
              <a:rPr lang="en-US" altLang="en-US" dirty="0" err="1"/>
              <a:t>args</a:t>
            </a:r>
            <a:r>
              <a:rPr lang="en-US" altLang="en-US" dirty="0"/>
              <a:t>[1]));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job.waitForCompletion</a:t>
            </a:r>
            <a:r>
              <a:rPr lang="en-US" altLang="en-US" dirty="0"/>
              <a:t>(true);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}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/>
              </a:rPr>
              <a:t>Local Pre-Aggregation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5197"/>
            <a:ext cx="7629200" cy="2326503"/>
          </a:xfrm>
        </p:spPr>
        <p:txBody>
          <a:bodyPr lIns="91440"/>
          <a:lstStyle/>
          <a:p>
            <a:r>
              <a:rPr lang="en-US" altLang="en-US" b="1" dirty="0">
                <a:solidFill>
                  <a:srgbClr val="002060"/>
                </a:solidFill>
              </a:rPr>
              <a:t>Combiners</a:t>
            </a:r>
            <a:r>
              <a:rPr lang="en-US" altLang="en-US" dirty="0"/>
              <a:t>: perform partial aggregation to minimize network traffic</a:t>
            </a:r>
          </a:p>
          <a:p>
            <a:pPr marL="669925" lvl="1" indent="-325438"/>
            <a:r>
              <a:rPr lang="en-US" altLang="en-US" dirty="0"/>
              <a:t>E.g., within machine</a:t>
            </a:r>
          </a:p>
          <a:p>
            <a:pPr marL="669925" lvl="1" indent="-325438"/>
            <a:r>
              <a:rPr lang="en-US" altLang="en-US" dirty="0"/>
              <a:t>And/or at rack level</a:t>
            </a:r>
          </a:p>
          <a:p>
            <a:r>
              <a:rPr lang="en-US" altLang="en-US" dirty="0"/>
              <a:t>In Hadoop, reduce function is used by default if combiners are enabled</a:t>
            </a:r>
          </a:p>
          <a:p>
            <a:pPr marL="669925" lvl="1" indent="-325438"/>
            <a:r>
              <a:rPr lang="en-US" altLang="en-US" dirty="0"/>
              <a:t>But alternative implementation of combiner can be specified if input and output types of reducers are different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4">
            <a:extLst>
              <a:ext uri="{FF2B5EF4-FFF2-40B4-BE49-F238E27FC236}">
                <a16:creationId xmlns:a16="http://schemas.microsoft.com/office/drawing/2014/main" id="{784C2342-864F-418C-89B7-FBA7E6B7F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Map Reduce vs. Databases</a:t>
            </a:r>
          </a:p>
        </p:txBody>
      </p:sp>
      <p:sp>
        <p:nvSpPr>
          <p:cNvPr id="35842" name="Rectangle 5">
            <a:extLst>
              <a:ext uri="{FF2B5EF4-FFF2-40B4-BE49-F238E27FC236}">
                <a16:creationId xmlns:a16="http://schemas.microsoft.com/office/drawing/2014/main" id="{D73CCCE9-1578-425D-9DA8-ACB62BDD13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49" y="1102497"/>
            <a:ext cx="7563887" cy="3202803"/>
          </a:xfrm>
        </p:spPr>
        <p:txBody>
          <a:bodyPr/>
          <a:lstStyle/>
          <a:p>
            <a:r>
              <a:rPr lang="en-US" altLang="en-US" dirty="0"/>
              <a:t>Map Reduce widely used for parallel processing</a:t>
            </a:r>
          </a:p>
          <a:p>
            <a:pPr lvl="1"/>
            <a:r>
              <a:rPr lang="en-US" altLang="en-US" dirty="0"/>
              <a:t>Google, Yahoo, and 100</a:t>
            </a:r>
            <a:r>
              <a:rPr lang="ja-JP" altLang="en-US" dirty="0"/>
              <a:t>’</a:t>
            </a:r>
            <a:r>
              <a:rPr lang="en-US" altLang="ja-JP" dirty="0"/>
              <a:t>s of other companies</a:t>
            </a:r>
          </a:p>
          <a:p>
            <a:pPr lvl="1"/>
            <a:r>
              <a:rPr lang="en-US" altLang="en-US" dirty="0"/>
              <a:t>Example uses: compute PageRank, build keyword indices, do data analysis of web click logs, ….</a:t>
            </a:r>
          </a:p>
          <a:p>
            <a:pPr lvl="1"/>
            <a:r>
              <a:rPr lang="en-IN" altLang="en-US" dirty="0"/>
              <a:t>A</a:t>
            </a:r>
            <a:r>
              <a:rPr lang="en-US" altLang="en-US" dirty="0" err="1"/>
              <a:t>llows</a:t>
            </a:r>
            <a:r>
              <a:rPr lang="en-US" altLang="en-US" dirty="0"/>
              <a:t> procedural code in map and reduce functions</a:t>
            </a:r>
          </a:p>
          <a:p>
            <a:pPr lvl="1"/>
            <a:r>
              <a:rPr lang="en-US" altLang="en-US" dirty="0"/>
              <a:t>Allows data of any type</a:t>
            </a:r>
          </a:p>
          <a:p>
            <a:r>
              <a:rPr lang="en-US" altLang="en-US" dirty="0"/>
              <a:t>Many real-world uses of MapReduce cannot be expressed in SQL</a:t>
            </a:r>
          </a:p>
          <a:p>
            <a:r>
              <a:rPr lang="en-US" altLang="en-US" dirty="0"/>
              <a:t>But many computations are much easier to express in SQL</a:t>
            </a:r>
          </a:p>
          <a:p>
            <a:pPr lvl="1"/>
            <a:r>
              <a:rPr lang="en-US" altLang="en-US" dirty="0"/>
              <a:t>Map Reduce is cumbersome for writing simple queries</a:t>
            </a:r>
          </a:p>
          <a:p>
            <a:pPr lvl="2"/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6">
            <a:extLst>
              <a:ext uri="{FF2B5EF4-FFF2-40B4-BE49-F238E27FC236}">
                <a16:creationId xmlns:a16="http://schemas.microsoft.com/office/drawing/2014/main" id="{A2842020-8F3B-45D7-B947-3C49DFF27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Map Reduce vs.  Databases (Cont.)</a:t>
            </a:r>
          </a:p>
        </p:txBody>
      </p:sp>
      <p:sp>
        <p:nvSpPr>
          <p:cNvPr id="36866" name="Rectangle 7">
            <a:extLst>
              <a:ext uri="{FF2B5EF4-FFF2-40B4-BE49-F238E27FC236}">
                <a16:creationId xmlns:a16="http://schemas.microsoft.com/office/drawing/2014/main" id="{0F2BEA05-8F1F-4547-93E6-50109B83AA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153297"/>
            <a:ext cx="7535895" cy="2428103"/>
          </a:xfrm>
        </p:spPr>
        <p:txBody>
          <a:bodyPr/>
          <a:lstStyle/>
          <a:p>
            <a:r>
              <a:rPr lang="en-US" altLang="en-US" dirty="0"/>
              <a:t>Relational operations (select, project, join, aggregation, etc.) can be expressed using Map Reduce</a:t>
            </a:r>
          </a:p>
          <a:p>
            <a:r>
              <a:rPr lang="en-US" altLang="en-US" dirty="0"/>
              <a:t>SQL queries can be translated into Map Reduce infrastructure for execution</a:t>
            </a:r>
          </a:p>
          <a:p>
            <a:pPr lvl="1"/>
            <a:r>
              <a:rPr lang="en-US" altLang="en-US" dirty="0"/>
              <a:t>Apache Hive SQL, Apache Pig Latin, Microsoft SCOPE</a:t>
            </a:r>
          </a:p>
          <a:p>
            <a:r>
              <a:rPr lang="en-US" altLang="en-US" dirty="0"/>
              <a:t>Current generation execution engines support not only Map Reduce, but also other algebraic operations such as joins, aggregation, etc. natively.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0889BF-1724-4823-909A-6E29CD2F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2447471"/>
            <a:ext cx="7797800" cy="1362075"/>
          </a:xfrm>
        </p:spPr>
        <p:txBody>
          <a:bodyPr/>
          <a:lstStyle/>
          <a:p>
            <a:r>
              <a:rPr lang="en-IN" sz="3200" dirty="0"/>
              <a:t>Beyond MapReduce: Algebraic Operations</a:t>
            </a:r>
          </a:p>
        </p:txBody>
      </p:sp>
    </p:spTree>
    <p:extLst>
      <p:ext uri="{BB962C8B-B14F-4D97-AF65-F5344CB8AC3E}">
        <p14:creationId xmlns:p14="http://schemas.microsoft.com/office/powerpoint/2010/main" val="85312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82B2BB-32B3-4233-9101-8F5F71E9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Algebraic Operations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5CF109-81A1-4B52-838F-6FCF135BB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19870" cy="3050403"/>
          </a:xfrm>
        </p:spPr>
        <p:txBody>
          <a:bodyPr/>
          <a:lstStyle/>
          <a:p>
            <a:r>
              <a:rPr lang="en-US" altLang="en-US" dirty="0"/>
              <a:t>Current generation execution engines </a:t>
            </a:r>
          </a:p>
          <a:p>
            <a:pPr lvl="1"/>
            <a:r>
              <a:rPr lang="en-US" altLang="en-US" dirty="0"/>
              <a:t>natively support algebraic operations such as joins, aggregation, etc. natively.</a:t>
            </a:r>
          </a:p>
          <a:p>
            <a:pPr lvl="1"/>
            <a:r>
              <a:rPr lang="en-US" altLang="en-US" dirty="0"/>
              <a:t>Allow users to create their own algebraic operators</a:t>
            </a:r>
          </a:p>
          <a:p>
            <a:pPr lvl="1"/>
            <a:r>
              <a:rPr lang="en-US" altLang="en-US" dirty="0"/>
              <a:t>Support trees of algebraic operators that can be executed on multiple nodes in parallel</a:t>
            </a:r>
          </a:p>
          <a:p>
            <a:r>
              <a:rPr lang="en-US" altLang="en-US" dirty="0"/>
              <a:t>E.g. Apache </a:t>
            </a:r>
            <a:r>
              <a:rPr lang="en-US" altLang="en-US" dirty="0" err="1"/>
              <a:t>Tez</a:t>
            </a:r>
            <a:r>
              <a:rPr lang="en-US" altLang="en-US" dirty="0"/>
              <a:t>, Spark</a:t>
            </a:r>
          </a:p>
          <a:p>
            <a:pPr lvl="1"/>
            <a:r>
              <a:rPr lang="en-US" altLang="en-US" dirty="0" err="1"/>
              <a:t>Tex</a:t>
            </a:r>
            <a:r>
              <a:rPr lang="en-US" altLang="en-US" dirty="0"/>
              <a:t> provides low level API; Hive on </a:t>
            </a:r>
            <a:r>
              <a:rPr lang="en-US" altLang="en-US" dirty="0" err="1"/>
              <a:t>Tez</a:t>
            </a:r>
            <a:r>
              <a:rPr lang="en-US" altLang="en-US" dirty="0"/>
              <a:t> compiles SQL to </a:t>
            </a:r>
            <a:r>
              <a:rPr lang="en-US" altLang="en-US" dirty="0" err="1"/>
              <a:t>Tez</a:t>
            </a:r>
            <a:endParaRPr lang="en-US" altLang="en-US" dirty="0"/>
          </a:p>
          <a:p>
            <a:pPr lvl="1"/>
            <a:r>
              <a:rPr lang="en-IN" dirty="0"/>
              <a:t>Spark provides more user-friendly API</a:t>
            </a:r>
          </a:p>
        </p:txBody>
      </p:sp>
    </p:spTree>
    <p:extLst>
      <p:ext uri="{BB962C8B-B14F-4D97-AF65-F5344CB8AC3E}">
        <p14:creationId xmlns:p14="http://schemas.microsoft.com/office/powerpoint/2010/main" val="1752481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5408-5713-4F82-BE0B-89FEFEF6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Algebraic Operations in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77118-77FB-40EF-B954-76BA83B01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01209" cy="4091803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Resilient Distributed Dataset </a:t>
            </a:r>
            <a:r>
              <a:rPr lang="en-IN" dirty="0"/>
              <a:t>(</a:t>
            </a:r>
            <a:r>
              <a:rPr lang="en-IN" b="1" dirty="0">
                <a:solidFill>
                  <a:srgbClr val="002060"/>
                </a:solidFill>
              </a:rPr>
              <a:t>RDD</a:t>
            </a:r>
            <a:r>
              <a:rPr lang="en-IN" dirty="0"/>
              <a:t>) abstraction</a:t>
            </a:r>
          </a:p>
          <a:p>
            <a:pPr lvl="1"/>
            <a:r>
              <a:rPr lang="en-IN" dirty="0"/>
              <a:t>Collection of records that can be stored across multiple machines</a:t>
            </a:r>
          </a:p>
          <a:p>
            <a:r>
              <a:rPr lang="en-IN" dirty="0"/>
              <a:t>RDDs can be created by applying algebraic operations on other RDDs</a:t>
            </a:r>
          </a:p>
          <a:p>
            <a:r>
              <a:rPr lang="en-IN" dirty="0"/>
              <a:t>RDDs can be lazily computed when needed</a:t>
            </a:r>
          </a:p>
          <a:p>
            <a:r>
              <a:rPr lang="en-IN" dirty="0"/>
              <a:t>Spark programs can be written in Java/Scala/R</a:t>
            </a:r>
          </a:p>
          <a:p>
            <a:pPr lvl="1"/>
            <a:r>
              <a:rPr lang="en-IN" dirty="0"/>
              <a:t>Our examples are in Java</a:t>
            </a:r>
          </a:p>
          <a:p>
            <a:r>
              <a:rPr lang="en-IN" dirty="0"/>
              <a:t>Spark makes use of Java 8 Lambda expressions; the code</a:t>
            </a:r>
          </a:p>
          <a:p>
            <a:pPr marL="514350" lvl="1" indent="0">
              <a:buNone/>
            </a:pPr>
            <a:r>
              <a:rPr lang="en-US" dirty="0"/>
              <a:t>  s - </a:t>
            </a:r>
            <a:r>
              <a:rPr lang="en-US" i="1" dirty="0"/>
              <a:t>&gt; </a:t>
            </a:r>
            <a:r>
              <a:rPr lang="en-US" dirty="0" err="1"/>
              <a:t>Arrays.asList</a:t>
            </a:r>
            <a:r>
              <a:rPr lang="en-US" dirty="0"/>
              <a:t>(</a:t>
            </a:r>
            <a:r>
              <a:rPr lang="en-US" dirty="0" err="1"/>
              <a:t>s.split</a:t>
            </a:r>
            <a:r>
              <a:rPr lang="en-US" dirty="0"/>
              <a:t>(" ")).iterator() </a:t>
            </a:r>
          </a:p>
          <a:p>
            <a:pPr marL="514350" lvl="1" indent="0">
              <a:buNone/>
            </a:pPr>
            <a:r>
              <a:rPr lang="en-US" dirty="0"/>
              <a:t>defines unnamed function that takes argument s and executes the expression </a:t>
            </a:r>
            <a:r>
              <a:rPr lang="en-US" dirty="0" err="1"/>
              <a:t>Arrays.asList</a:t>
            </a:r>
            <a:r>
              <a:rPr lang="en-US" dirty="0"/>
              <a:t>(</a:t>
            </a:r>
            <a:r>
              <a:rPr lang="en-US" dirty="0" err="1"/>
              <a:t>s.split</a:t>
            </a:r>
            <a:r>
              <a:rPr lang="en-US" dirty="0"/>
              <a:t>(" ")).iterator()  on the argument</a:t>
            </a:r>
          </a:p>
          <a:p>
            <a:pPr marL="400050"/>
            <a:r>
              <a:rPr lang="en-US" dirty="0"/>
              <a:t>Lambda functions are particularly convenient as arguments to map, reduce and other functions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8523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80A8-C08B-4002-90A9-F124FA1F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Word Count in Spark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D86936-DDAC-4EF3-80BF-23F6D3D83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617" t="45153"/>
          <a:stretch/>
        </p:blipFill>
        <p:spPr>
          <a:xfrm>
            <a:off x="768350" y="1326996"/>
            <a:ext cx="7451919" cy="3968904"/>
          </a:xfrm>
        </p:spPr>
      </p:pic>
    </p:spTree>
    <p:extLst>
      <p:ext uri="{BB962C8B-B14F-4D97-AF65-F5344CB8AC3E}">
        <p14:creationId xmlns:p14="http://schemas.microsoft.com/office/powerpoint/2010/main" val="3882517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1F37-FADF-4FA8-AEEB-99E6F0E2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Algebraic Operations in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9CDC9-81BD-4DD3-A054-CEBF146B8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66523" cy="2948803"/>
          </a:xfrm>
        </p:spPr>
        <p:txBody>
          <a:bodyPr/>
          <a:lstStyle/>
          <a:p>
            <a:r>
              <a:rPr lang="en-IN" dirty="0"/>
              <a:t>Algebraic operations in Spark are typically executed in parallel on multiple machines</a:t>
            </a:r>
          </a:p>
          <a:p>
            <a:pPr lvl="1"/>
            <a:r>
              <a:rPr lang="en-IN" dirty="0"/>
              <a:t>With data partitioned across the machines</a:t>
            </a:r>
          </a:p>
          <a:p>
            <a:r>
              <a:rPr lang="en-IN" dirty="0"/>
              <a:t>Algebraic operations are executed lazily, not immediately</a:t>
            </a:r>
          </a:p>
          <a:p>
            <a:pPr lvl="1"/>
            <a:r>
              <a:rPr lang="en-IN" dirty="0"/>
              <a:t>Our preceding program creates an operator tree</a:t>
            </a:r>
          </a:p>
          <a:p>
            <a:pPr lvl="1"/>
            <a:r>
              <a:rPr lang="en-IN" dirty="0"/>
              <a:t>Tree is executed only on specific functions such as </a:t>
            </a:r>
            <a:r>
              <a:rPr lang="en-IN" dirty="0" err="1"/>
              <a:t>saveAsTextFile</a:t>
            </a:r>
            <a:r>
              <a:rPr lang="en-IN" dirty="0"/>
              <a:t>() or collect()</a:t>
            </a:r>
          </a:p>
          <a:p>
            <a:pPr lvl="1"/>
            <a:r>
              <a:rPr lang="en-IN" dirty="0"/>
              <a:t>Query optimization can be performed on tree before it is executed</a:t>
            </a:r>
          </a:p>
        </p:txBody>
      </p:sp>
    </p:spTree>
    <p:extLst>
      <p:ext uri="{BB962C8B-B14F-4D97-AF65-F5344CB8AC3E}">
        <p14:creationId xmlns:p14="http://schemas.microsoft.com/office/powerpoint/2010/main" val="29328900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1894-A92C-4756-9EB3-9E24718D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</a:t>
            </a:r>
            <a:r>
              <a:rPr lang="en-IN" dirty="0" err="1"/>
              <a:t>DataFrames</a:t>
            </a:r>
            <a:r>
              <a:rPr lang="en-IN" dirty="0"/>
              <a:t> and </a:t>
            </a:r>
            <a:r>
              <a:rPr lang="en-IN" dirty="0" err="1"/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73201-3B37-4318-9478-BBA433A48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19869" cy="4104503"/>
          </a:xfrm>
        </p:spPr>
        <p:txBody>
          <a:bodyPr/>
          <a:lstStyle/>
          <a:p>
            <a:r>
              <a:rPr lang="en-IN" dirty="0"/>
              <a:t>RDDs in Spark can be typed in programs, but not dynamically</a:t>
            </a:r>
          </a:p>
          <a:p>
            <a:r>
              <a:rPr lang="en-IN" dirty="0"/>
              <a:t>The </a:t>
            </a:r>
            <a:r>
              <a:rPr lang="en-IN" dirty="0" err="1"/>
              <a:t>DataSet</a:t>
            </a:r>
            <a:r>
              <a:rPr lang="en-IN" dirty="0"/>
              <a:t> type allows types to be specified dynamically</a:t>
            </a:r>
          </a:p>
          <a:p>
            <a:r>
              <a:rPr lang="en-IN" dirty="0"/>
              <a:t>Row is a row type, with attribute names </a:t>
            </a:r>
          </a:p>
          <a:p>
            <a:pPr lvl="1"/>
            <a:r>
              <a:rPr lang="en-IN" dirty="0"/>
              <a:t>In code below, attribute names/types of instructor and department are inferred from files read </a:t>
            </a:r>
          </a:p>
          <a:p>
            <a:r>
              <a:rPr lang="en-IN" dirty="0"/>
              <a:t>Operations filter, join, </a:t>
            </a:r>
            <a:r>
              <a:rPr lang="en-IN" dirty="0" err="1"/>
              <a:t>groupBy</a:t>
            </a:r>
            <a:r>
              <a:rPr lang="en-IN" dirty="0"/>
              <a:t>, </a:t>
            </a:r>
            <a:r>
              <a:rPr lang="en-IN" dirty="0" err="1"/>
              <a:t>agg</a:t>
            </a:r>
            <a:r>
              <a:rPr lang="en-IN" dirty="0"/>
              <a:t>, etc defined on </a:t>
            </a:r>
            <a:r>
              <a:rPr lang="en-IN" dirty="0" err="1"/>
              <a:t>DataSet</a:t>
            </a:r>
            <a:r>
              <a:rPr lang="en-IN" dirty="0"/>
              <a:t>, and can execute in parallel</a:t>
            </a:r>
          </a:p>
          <a:p>
            <a:r>
              <a:rPr lang="en-IN" dirty="0"/>
              <a:t>Dataset</a:t>
            </a:r>
            <a:r>
              <a:rPr lang="en-IN" i="1" dirty="0"/>
              <a:t>&lt;</a:t>
            </a:r>
            <a:r>
              <a:rPr lang="en-IN" dirty="0"/>
              <a:t>Row</a:t>
            </a:r>
            <a:r>
              <a:rPr lang="en-IN" i="1" dirty="0"/>
              <a:t>&gt; </a:t>
            </a:r>
            <a:r>
              <a:rPr lang="en-IN" dirty="0"/>
              <a:t>instructor = </a:t>
            </a:r>
            <a:r>
              <a:rPr lang="en-IN" dirty="0" err="1"/>
              <a:t>spark.read</a:t>
            </a:r>
            <a:r>
              <a:rPr lang="en-IN" dirty="0"/>
              <a:t>().parquet("...");</a:t>
            </a:r>
            <a:br>
              <a:rPr lang="en-IN" dirty="0"/>
            </a:br>
            <a:r>
              <a:rPr lang="en-IN" dirty="0"/>
              <a:t>Dataset</a:t>
            </a:r>
            <a:r>
              <a:rPr lang="en-IN" i="1" dirty="0"/>
              <a:t>&lt;</a:t>
            </a:r>
            <a:r>
              <a:rPr lang="en-IN" dirty="0"/>
              <a:t>Row</a:t>
            </a:r>
            <a:r>
              <a:rPr lang="en-IN" i="1" dirty="0"/>
              <a:t>&gt; </a:t>
            </a:r>
            <a:r>
              <a:rPr lang="en-IN" dirty="0"/>
              <a:t>department = </a:t>
            </a:r>
            <a:r>
              <a:rPr lang="en-IN" dirty="0" err="1"/>
              <a:t>spark.read</a:t>
            </a:r>
            <a:r>
              <a:rPr lang="en-IN" dirty="0"/>
              <a:t>().parquet("...");</a:t>
            </a:r>
            <a:br>
              <a:rPr lang="en-IN" dirty="0"/>
            </a:br>
            <a:r>
              <a:rPr lang="en-IN" dirty="0" err="1"/>
              <a:t>instructor.filter</a:t>
            </a:r>
            <a:r>
              <a:rPr lang="en-IN" dirty="0"/>
              <a:t>(</a:t>
            </a:r>
            <a:r>
              <a:rPr lang="en-IN" dirty="0" err="1"/>
              <a:t>instructor.col</a:t>
            </a:r>
            <a:r>
              <a:rPr lang="en-IN" dirty="0"/>
              <a:t>("salary").</a:t>
            </a:r>
            <a:r>
              <a:rPr lang="en-IN" dirty="0" err="1"/>
              <a:t>gt</a:t>
            </a:r>
            <a:r>
              <a:rPr lang="en-IN" dirty="0"/>
              <a:t>(100000))</a:t>
            </a:r>
            <a:br>
              <a:rPr lang="en-IN" dirty="0"/>
            </a:br>
            <a:r>
              <a:rPr lang="en-IN" dirty="0"/>
              <a:t>.join(department, </a:t>
            </a:r>
            <a:r>
              <a:rPr lang="en-IN" dirty="0" err="1"/>
              <a:t>instructor.col</a:t>
            </a:r>
            <a:r>
              <a:rPr lang="en-IN" dirty="0"/>
              <a:t>("dept name")</a:t>
            </a:r>
            <a:br>
              <a:rPr lang="en-IN" dirty="0"/>
            </a:br>
            <a:r>
              <a:rPr lang="en-IN" dirty="0"/>
              <a:t>.</a:t>
            </a:r>
            <a:r>
              <a:rPr lang="en-IN" dirty="0" err="1"/>
              <a:t>equalTo</a:t>
            </a:r>
            <a:r>
              <a:rPr lang="en-IN" dirty="0"/>
              <a:t>(</a:t>
            </a:r>
            <a:r>
              <a:rPr lang="en-IN" dirty="0" err="1"/>
              <a:t>department.col</a:t>
            </a:r>
            <a:r>
              <a:rPr lang="en-IN" dirty="0"/>
              <a:t>("dept name")))</a:t>
            </a:r>
            <a:br>
              <a:rPr lang="en-IN" dirty="0"/>
            </a:br>
            <a:r>
              <a:rPr lang="en-IN" dirty="0"/>
              <a:t>.</a:t>
            </a:r>
            <a:r>
              <a:rPr lang="en-IN" dirty="0" err="1"/>
              <a:t>groupBy</a:t>
            </a:r>
            <a:r>
              <a:rPr lang="en-IN" dirty="0"/>
              <a:t>(</a:t>
            </a:r>
            <a:r>
              <a:rPr lang="en-IN" dirty="0" err="1"/>
              <a:t>department.col</a:t>
            </a:r>
            <a:r>
              <a:rPr lang="en-IN" dirty="0"/>
              <a:t>("building"))</a:t>
            </a:r>
            <a:br>
              <a:rPr lang="en-IN" dirty="0"/>
            </a:br>
            <a:r>
              <a:rPr lang="en-IN" dirty="0"/>
              <a:t>.</a:t>
            </a:r>
            <a:r>
              <a:rPr lang="en-IN" dirty="0" err="1"/>
              <a:t>agg</a:t>
            </a:r>
            <a:r>
              <a:rPr lang="en-IN" dirty="0"/>
              <a:t>(count(</a:t>
            </a:r>
            <a:r>
              <a:rPr lang="en-IN" dirty="0" err="1"/>
              <a:t>instructor.col</a:t>
            </a:r>
            <a:r>
              <a:rPr lang="en-IN" dirty="0"/>
              <a:t>("ID")));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94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0DA9-4F83-4317-8E37-25A16BD9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Big Data Storage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F1A78-258B-46CA-BED1-F17A22CFC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257299"/>
            <a:ext cx="7545226" cy="1651001"/>
          </a:xfrm>
        </p:spPr>
        <p:txBody>
          <a:bodyPr/>
          <a:lstStyle/>
          <a:p>
            <a:r>
              <a:rPr lang="en-IN" dirty="0"/>
              <a:t>Distributed file systems</a:t>
            </a:r>
          </a:p>
          <a:p>
            <a:r>
              <a:rPr lang="en-IN" dirty="0" err="1"/>
              <a:t>Sharding</a:t>
            </a:r>
            <a:r>
              <a:rPr lang="en-IN" dirty="0"/>
              <a:t> across multiple databases</a:t>
            </a:r>
          </a:p>
          <a:p>
            <a:r>
              <a:rPr lang="en-IN" dirty="0"/>
              <a:t>Key-value storage systems</a:t>
            </a:r>
          </a:p>
          <a:p>
            <a:r>
              <a:rPr lang="en-IN" dirty="0"/>
              <a:t>Parallel and distributed databases</a:t>
            </a:r>
          </a:p>
        </p:txBody>
      </p:sp>
    </p:spTree>
    <p:extLst>
      <p:ext uri="{BB962C8B-B14F-4D97-AF65-F5344CB8AC3E}">
        <p14:creationId xmlns:p14="http://schemas.microsoft.com/office/powerpoint/2010/main" val="8224540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0889BF-1724-4823-909A-6E29CD2F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0" y="2472871"/>
            <a:ext cx="6172200" cy="1210129"/>
          </a:xfrm>
        </p:spPr>
        <p:txBody>
          <a:bodyPr/>
          <a:lstStyle/>
          <a:p>
            <a:r>
              <a:rPr lang="en-IN" sz="3200" dirty="0"/>
              <a:t>Streaming</a:t>
            </a:r>
            <a:r>
              <a:rPr lang="en-IN" dirty="0"/>
              <a:t> </a:t>
            </a:r>
            <a:r>
              <a:rPr lang="en-IN" sz="32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3909876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CC0B58-8F94-4ACF-8F12-5F54EA0A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Streaming Data and Applications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3954C7-FA83-4F08-9941-DEC0FEDA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10540" cy="4079103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Streaming data </a:t>
            </a:r>
            <a:r>
              <a:rPr lang="en-IN" dirty="0"/>
              <a:t>refers to data that arrives in a continuous fashion</a:t>
            </a:r>
          </a:p>
          <a:p>
            <a:pPr lvl="1"/>
            <a:r>
              <a:rPr lang="en-IN" dirty="0"/>
              <a:t>Contrast to </a:t>
            </a:r>
            <a:r>
              <a:rPr lang="en-IN" b="1" dirty="0">
                <a:solidFill>
                  <a:srgbClr val="002060"/>
                </a:solidFill>
              </a:rPr>
              <a:t>data-at-rest</a:t>
            </a:r>
          </a:p>
          <a:p>
            <a:r>
              <a:rPr lang="en-IN" dirty="0"/>
              <a:t>Applications include:</a:t>
            </a:r>
          </a:p>
          <a:p>
            <a:pPr lvl="1"/>
            <a:r>
              <a:rPr lang="en-IN" dirty="0"/>
              <a:t>Stock market: stream of trades</a:t>
            </a:r>
          </a:p>
          <a:p>
            <a:pPr lvl="1"/>
            <a:r>
              <a:rPr lang="en-IN" dirty="0"/>
              <a:t>e-commerce site: purchases, searches</a:t>
            </a:r>
          </a:p>
          <a:p>
            <a:pPr lvl="1"/>
            <a:r>
              <a:rPr lang="en-IN" dirty="0"/>
              <a:t>Sensors: sensor readings</a:t>
            </a:r>
          </a:p>
          <a:p>
            <a:pPr lvl="2"/>
            <a:r>
              <a:rPr lang="en-IN" dirty="0"/>
              <a:t>Internet of things</a:t>
            </a:r>
          </a:p>
          <a:p>
            <a:pPr lvl="1"/>
            <a:r>
              <a:rPr lang="en-IN" dirty="0"/>
              <a:t>Network monitoring data</a:t>
            </a:r>
          </a:p>
          <a:p>
            <a:pPr lvl="1"/>
            <a:r>
              <a:rPr lang="en-IN" dirty="0"/>
              <a:t>Social media: tweets and posts can be viewed as a stream</a:t>
            </a:r>
          </a:p>
          <a:p>
            <a:r>
              <a:rPr lang="en-IN" dirty="0"/>
              <a:t>Queries on streams can be very useful</a:t>
            </a:r>
          </a:p>
          <a:p>
            <a:pPr lvl="1"/>
            <a:r>
              <a:rPr lang="en-IN" dirty="0"/>
              <a:t>Monitoring, alerts, automated triggering of actions</a:t>
            </a:r>
          </a:p>
        </p:txBody>
      </p:sp>
    </p:spTree>
    <p:extLst>
      <p:ext uri="{BB962C8B-B14F-4D97-AF65-F5344CB8AC3E}">
        <p14:creationId xmlns:p14="http://schemas.microsoft.com/office/powerpoint/2010/main" val="28223315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AA2F-45A8-46E4-B2F2-E27978FB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Querying Streaming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88224-51B2-4F7E-854F-0787307F2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037" y="1585097"/>
            <a:ext cx="7415763" cy="3901303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Windowing</a:t>
            </a:r>
            <a:r>
              <a:rPr lang="en-IN" dirty="0"/>
              <a:t>: Break up stream into windows, and queries are run on windows</a:t>
            </a:r>
          </a:p>
          <a:p>
            <a:pPr lvl="1"/>
            <a:r>
              <a:rPr lang="en-IN" dirty="0"/>
              <a:t>Stream query languages support window operations</a:t>
            </a:r>
          </a:p>
          <a:p>
            <a:pPr lvl="1"/>
            <a:r>
              <a:rPr lang="en-IN" dirty="0"/>
              <a:t>Windows may be based on time or tuples</a:t>
            </a:r>
          </a:p>
          <a:p>
            <a:pPr lvl="1"/>
            <a:r>
              <a:rPr lang="en-IN" dirty="0"/>
              <a:t>Must figure out when all tuples in a window have been seen</a:t>
            </a:r>
          </a:p>
          <a:p>
            <a:pPr lvl="2"/>
            <a:r>
              <a:rPr lang="en-IN" dirty="0"/>
              <a:t>Easy if stream totally ordered by timestamp</a:t>
            </a:r>
          </a:p>
          <a:p>
            <a:pPr lvl="2"/>
            <a:r>
              <a:rPr lang="en-IN" b="1" dirty="0">
                <a:solidFill>
                  <a:srgbClr val="002060"/>
                </a:solidFill>
              </a:rPr>
              <a:t>Punctuations</a:t>
            </a:r>
            <a:r>
              <a:rPr lang="en-IN" dirty="0"/>
              <a:t> specify that all future tuples have timestamp greater that some value</a:t>
            </a:r>
          </a:p>
          <a:p>
            <a:r>
              <a:rPr lang="en-IN" b="1" dirty="0">
                <a:solidFill>
                  <a:srgbClr val="002060"/>
                </a:solidFill>
              </a:rPr>
              <a:t>Continuous Queries</a:t>
            </a:r>
            <a:r>
              <a:rPr lang="en-IN" dirty="0"/>
              <a:t>: Queries written e.g. in SQL, output partial results based on stream seen so far;  query results updated continuously</a:t>
            </a:r>
          </a:p>
          <a:p>
            <a:pPr lvl="1"/>
            <a:r>
              <a:rPr lang="en-IN" dirty="0"/>
              <a:t>Have some applications, but can lead to flood of updates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350" y="1168400"/>
            <a:ext cx="51752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1700" dirty="0"/>
              <a:t>Approaches to querying streams:</a:t>
            </a:r>
          </a:p>
        </p:txBody>
      </p:sp>
    </p:spTree>
    <p:extLst>
      <p:ext uri="{BB962C8B-B14F-4D97-AF65-F5344CB8AC3E}">
        <p14:creationId xmlns:p14="http://schemas.microsoft.com/office/powerpoint/2010/main" val="26481317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AA2F-45A8-46E4-B2F2-E27978FB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Querying Streaming Data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88224-51B2-4F7E-854F-0787307F2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365" y="1546997"/>
            <a:ext cx="7343193" cy="3660003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Algebraic operators on streams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Each operator consumes tuples from a stream and outputs tuples</a:t>
            </a:r>
          </a:p>
          <a:p>
            <a:pPr lvl="1"/>
            <a:r>
              <a:rPr lang="en-IN" dirty="0"/>
              <a:t>Operators can be written e.g., in an imperative language</a:t>
            </a:r>
          </a:p>
          <a:p>
            <a:pPr lvl="1"/>
            <a:r>
              <a:rPr lang="en-IN" dirty="0"/>
              <a:t>Operator may maintain state</a:t>
            </a:r>
          </a:p>
          <a:p>
            <a:r>
              <a:rPr lang="en-IN" b="1" dirty="0">
                <a:solidFill>
                  <a:srgbClr val="002060"/>
                </a:solidFill>
              </a:rPr>
              <a:t>Pattern matching</a:t>
            </a:r>
            <a:r>
              <a:rPr lang="en-IN" dirty="0"/>
              <a:t>: </a:t>
            </a:r>
          </a:p>
          <a:p>
            <a:pPr lvl="1"/>
            <a:r>
              <a:rPr lang="en-IN" dirty="0"/>
              <a:t>Queries specify patterns, system detects occurrences of patterns and triggers actions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Complex Event Processing </a:t>
            </a:r>
            <a:r>
              <a:rPr lang="en-IN" dirty="0"/>
              <a:t>(</a:t>
            </a:r>
            <a:r>
              <a:rPr lang="en-IN" b="1" dirty="0">
                <a:solidFill>
                  <a:srgbClr val="002060"/>
                </a:solidFill>
              </a:rPr>
              <a:t>CEP</a:t>
            </a:r>
            <a:r>
              <a:rPr lang="en-IN" dirty="0"/>
              <a:t>) systems</a:t>
            </a:r>
          </a:p>
          <a:p>
            <a:pPr lvl="1"/>
            <a:r>
              <a:rPr lang="en-IN" dirty="0"/>
              <a:t>E.g., Microsoft </a:t>
            </a:r>
            <a:r>
              <a:rPr lang="en-IN" dirty="0" err="1"/>
              <a:t>StreamInsight</a:t>
            </a:r>
            <a:r>
              <a:rPr lang="en-IN" dirty="0"/>
              <a:t>, </a:t>
            </a:r>
            <a:r>
              <a:rPr lang="en-IN" dirty="0" err="1"/>
              <a:t>Flink</a:t>
            </a:r>
            <a:r>
              <a:rPr lang="en-IN" dirty="0"/>
              <a:t> CEP, Oracle Event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350" y="1168400"/>
            <a:ext cx="63309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1700" dirty="0"/>
              <a:t>Approaches to querying streams (Cont.):</a:t>
            </a:r>
          </a:p>
        </p:txBody>
      </p:sp>
    </p:spTree>
    <p:extLst>
      <p:ext uri="{BB962C8B-B14F-4D97-AF65-F5344CB8AC3E}">
        <p14:creationId xmlns:p14="http://schemas.microsoft.com/office/powerpoint/2010/main" val="743718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B4A9F-70C5-490F-8F05-9CEBB080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Processing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1B0C3-5F9E-45FB-B05D-A124CC578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53297"/>
            <a:ext cx="7479911" cy="2250303"/>
          </a:xfrm>
        </p:spPr>
        <p:txBody>
          <a:bodyPr/>
          <a:lstStyle/>
          <a:p>
            <a:r>
              <a:rPr lang="en-IN" dirty="0"/>
              <a:t>Many stream processing systems are purely in-memory, and do not persist data</a:t>
            </a:r>
          </a:p>
          <a:p>
            <a:r>
              <a:rPr lang="en-IN" b="1" dirty="0">
                <a:solidFill>
                  <a:srgbClr val="002060"/>
                </a:solidFill>
              </a:rPr>
              <a:t>Lambda architecture</a:t>
            </a:r>
            <a:r>
              <a:rPr lang="en-IN" dirty="0"/>
              <a:t>: split stream into two, one output goes to stream processing system and the other to a database for storage</a:t>
            </a:r>
          </a:p>
          <a:p>
            <a:pPr lvl="1"/>
            <a:r>
              <a:rPr lang="en-IN" dirty="0"/>
              <a:t>Easy to implement and widely used</a:t>
            </a:r>
          </a:p>
          <a:p>
            <a:pPr lvl="1"/>
            <a:r>
              <a:rPr lang="en-IN" dirty="0"/>
              <a:t>But often leads to duplication of querying effort, once on streaming system and once in database</a:t>
            </a:r>
          </a:p>
        </p:txBody>
      </p:sp>
    </p:spTree>
    <p:extLst>
      <p:ext uri="{BB962C8B-B14F-4D97-AF65-F5344CB8AC3E}">
        <p14:creationId xmlns:p14="http://schemas.microsoft.com/office/powerpoint/2010/main" val="13255280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DF1F-FA9C-437F-B8FF-75ACD55E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Extensions to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9EE6E-B8E5-4205-A5D9-87C6B861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470581" cy="3774303"/>
          </a:xfrm>
        </p:spPr>
        <p:txBody>
          <a:bodyPr/>
          <a:lstStyle/>
          <a:p>
            <a:r>
              <a:rPr lang="en-IN" dirty="0"/>
              <a:t>SQL Window functions described in Section 5.5.2</a:t>
            </a:r>
          </a:p>
          <a:p>
            <a:r>
              <a:rPr lang="en-IN" dirty="0"/>
              <a:t>Streaming systems often support more window types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Tumbling window</a:t>
            </a:r>
          </a:p>
          <a:p>
            <a:pPr lvl="2"/>
            <a:r>
              <a:rPr lang="en-IN" dirty="0"/>
              <a:t>E.g., hourly windows, windows don’t </a:t>
            </a:r>
            <a:r>
              <a:rPr lang="en-IN" dirty="0" err="1"/>
              <a:t>overlab</a:t>
            </a:r>
            <a:endParaRPr lang="en-IN" dirty="0"/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Hopping window</a:t>
            </a:r>
          </a:p>
          <a:p>
            <a:pPr lvl="2"/>
            <a:r>
              <a:rPr lang="en-IN" dirty="0"/>
              <a:t>E.g., hourly window computed every 20 minutes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Sliding window</a:t>
            </a:r>
          </a:p>
          <a:p>
            <a:pPr lvl="2"/>
            <a:r>
              <a:rPr lang="en-IN" dirty="0"/>
              <a:t>Window of specified size (based on timestamp interval or number of tuples) around each incoming tuple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Session window</a:t>
            </a:r>
          </a:p>
          <a:p>
            <a:pPr lvl="2"/>
            <a:r>
              <a:rPr lang="en-IN" dirty="0"/>
              <a:t>Groups tuples based on user sessions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68635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E684-D851-49C6-BBC4-C93F400F3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Window Syntax in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3104-2DEB-4DC2-B978-2823A89CE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66523" cy="4041003"/>
          </a:xfrm>
        </p:spPr>
        <p:txBody>
          <a:bodyPr/>
          <a:lstStyle/>
          <a:p>
            <a:r>
              <a:rPr lang="en-IN" dirty="0"/>
              <a:t>Windowing syntax varies widely by system</a:t>
            </a:r>
          </a:p>
          <a:p>
            <a:r>
              <a:rPr lang="en-IN" dirty="0"/>
              <a:t>E.g., in Azure Stream Analytics SQL:</a:t>
            </a:r>
            <a:endParaRPr lang="en-IN" sz="800" dirty="0"/>
          </a:p>
          <a:p>
            <a:pPr marL="0" indent="0">
              <a:buNone/>
            </a:pPr>
            <a:br>
              <a:rPr lang="en-IN" sz="800" dirty="0"/>
            </a:br>
            <a:r>
              <a:rPr lang="en-IN" dirty="0"/>
              <a:t>         </a:t>
            </a:r>
            <a:r>
              <a:rPr lang="en-US" b="1" dirty="0"/>
              <a:t>select </a:t>
            </a:r>
            <a:r>
              <a:rPr lang="en-US" i="1" dirty="0"/>
              <a:t>item</a:t>
            </a:r>
            <a:r>
              <a:rPr lang="en-US" dirty="0"/>
              <a:t>, </a:t>
            </a:r>
            <a:r>
              <a:rPr lang="en-US" i="1" dirty="0" err="1"/>
              <a:t>System.Timestamp</a:t>
            </a:r>
            <a:r>
              <a:rPr lang="en-US" i="1" dirty="0"/>
              <a:t> </a:t>
            </a:r>
            <a:r>
              <a:rPr lang="en-US" b="1" dirty="0"/>
              <a:t>as </a:t>
            </a:r>
            <a:r>
              <a:rPr lang="en-US" i="1" dirty="0"/>
              <a:t>window end</a:t>
            </a:r>
            <a:r>
              <a:rPr lang="en-US" dirty="0"/>
              <a:t>, </a:t>
            </a:r>
            <a:r>
              <a:rPr lang="en-US" b="1" dirty="0"/>
              <a:t>sum</a:t>
            </a:r>
            <a:r>
              <a:rPr lang="en-US" dirty="0"/>
              <a:t>(</a:t>
            </a:r>
            <a:r>
              <a:rPr lang="en-US" i="1" dirty="0"/>
              <a:t>amount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b="1" dirty="0"/>
              <a:t>from </a:t>
            </a:r>
            <a:r>
              <a:rPr lang="en-US" i="1" dirty="0"/>
              <a:t>order </a:t>
            </a:r>
            <a:r>
              <a:rPr lang="en-US" b="1" dirty="0"/>
              <a:t>timestamp by </a:t>
            </a:r>
            <a:r>
              <a:rPr lang="en-US" i="1" dirty="0"/>
              <a:t>datetime</a:t>
            </a:r>
            <a:br>
              <a:rPr lang="en-US" i="1" dirty="0"/>
            </a:br>
            <a:r>
              <a:rPr lang="en-US" i="1" dirty="0"/>
              <a:t>         </a:t>
            </a:r>
            <a:r>
              <a:rPr lang="en-US" b="1" dirty="0"/>
              <a:t>group by </a:t>
            </a:r>
            <a:r>
              <a:rPr lang="en-US" i="1" dirty="0" err="1"/>
              <a:t>itemid</a:t>
            </a:r>
            <a:r>
              <a:rPr lang="en-US" dirty="0"/>
              <a:t>, </a:t>
            </a:r>
            <a:r>
              <a:rPr lang="en-US" b="1" dirty="0" err="1"/>
              <a:t>tumblingwindow</a:t>
            </a:r>
            <a:r>
              <a:rPr lang="en-US" dirty="0"/>
              <a:t>(</a:t>
            </a:r>
            <a:r>
              <a:rPr lang="en-US" i="1" dirty="0"/>
              <a:t>hour</a:t>
            </a:r>
            <a:r>
              <a:rPr lang="en-US" dirty="0"/>
              <a:t>, 1)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  </a:t>
            </a:r>
          </a:p>
          <a:p>
            <a:r>
              <a:rPr lang="en-US" dirty="0"/>
              <a:t>Aggregates are applied on windows</a:t>
            </a:r>
          </a:p>
          <a:p>
            <a:r>
              <a:rPr lang="en-US" dirty="0"/>
              <a:t>Result of windowing operation on a stream is a relation</a:t>
            </a:r>
          </a:p>
          <a:p>
            <a:r>
              <a:rPr lang="en-US" dirty="0"/>
              <a:t>Many systems support stream-relation joins</a:t>
            </a:r>
          </a:p>
          <a:p>
            <a:r>
              <a:rPr lang="en-US" dirty="0"/>
              <a:t>Stream-stream joins often require join conditions to specify bound on timestamp gap between matching tuples</a:t>
            </a:r>
          </a:p>
          <a:p>
            <a:pPr lvl="1"/>
            <a:r>
              <a:rPr lang="en-US" dirty="0"/>
              <a:t>E.g., tuples must be at most 30 minutes apart in timestamp</a:t>
            </a:r>
            <a:br>
              <a:rPr lang="en-US" dirty="0"/>
            </a:b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3869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D032-CE91-48F8-BE8E-67A23B71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Algebraic Operations on Streams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8AF0B-B2CE-425D-A14B-7C87D1011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835252" cy="1310503"/>
          </a:xfrm>
        </p:spPr>
        <p:txBody>
          <a:bodyPr/>
          <a:lstStyle/>
          <a:p>
            <a:r>
              <a:rPr lang="en-IN" dirty="0"/>
              <a:t>Tuples in streams need to be routed to operators</a:t>
            </a:r>
          </a:p>
          <a:p>
            <a:r>
              <a:rPr lang="en-IN" dirty="0"/>
              <a:t>Routing of streams using DAG and publish-subscribe representations</a:t>
            </a:r>
          </a:p>
          <a:p>
            <a:pPr lvl="1"/>
            <a:r>
              <a:rPr lang="en-IN" dirty="0"/>
              <a:t>Used in Apache Storm and Apache Kafka respective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02DA21B-E7D0-45A7-A7FE-81E955115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1371600" y="2340702"/>
            <a:ext cx="7425507" cy="297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1162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A904-0DC1-41EB-A53A-78E9635B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Publish Subscribe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B86F1-2308-4F5D-9CBF-E7474B566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10540" cy="3088503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Publish-subscribe</a:t>
            </a:r>
            <a:r>
              <a:rPr lang="en-IN" dirty="0"/>
              <a:t> (</a:t>
            </a:r>
            <a:r>
              <a:rPr lang="en-IN" b="1" dirty="0">
                <a:solidFill>
                  <a:srgbClr val="002060"/>
                </a:solidFill>
              </a:rPr>
              <a:t>pub-sub</a:t>
            </a:r>
            <a:r>
              <a:rPr lang="en-IN" dirty="0"/>
              <a:t>) systems provide convenient abstraction for processing streams</a:t>
            </a:r>
          </a:p>
          <a:p>
            <a:pPr lvl="1"/>
            <a:r>
              <a:rPr lang="en-IN" dirty="0"/>
              <a:t>Tuples in a stream are published to a topic</a:t>
            </a:r>
          </a:p>
          <a:p>
            <a:pPr lvl="1"/>
            <a:r>
              <a:rPr lang="en-IN" dirty="0"/>
              <a:t>Consumers subscribe to topic</a:t>
            </a:r>
          </a:p>
          <a:p>
            <a:r>
              <a:rPr lang="en-IN" dirty="0"/>
              <a:t>Parallel pub-sub systems allow tuples in a topic to be partitioned across multiple machines</a:t>
            </a:r>
          </a:p>
          <a:p>
            <a:r>
              <a:rPr lang="en-IN" b="1" dirty="0">
                <a:solidFill>
                  <a:srgbClr val="002060"/>
                </a:solidFill>
              </a:rPr>
              <a:t>Apache Kafka </a:t>
            </a:r>
            <a:r>
              <a:rPr lang="en-IN" dirty="0"/>
              <a:t>is a popular parallel pub-sub system widely used to manage streaming data</a:t>
            </a:r>
          </a:p>
          <a:p>
            <a:r>
              <a:rPr lang="en-IN" dirty="0"/>
              <a:t>More details in book</a:t>
            </a:r>
          </a:p>
        </p:txBody>
      </p:sp>
    </p:spTree>
    <p:extLst>
      <p:ext uri="{BB962C8B-B14F-4D97-AF65-F5344CB8AC3E}">
        <p14:creationId xmlns:p14="http://schemas.microsoft.com/office/powerpoint/2010/main" val="32947398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0889BF-1724-4823-909A-6E29CD2F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2498271"/>
            <a:ext cx="6083300" cy="638629"/>
          </a:xfrm>
        </p:spPr>
        <p:txBody>
          <a:bodyPr/>
          <a:lstStyle/>
          <a:p>
            <a:r>
              <a:rPr lang="en-IN" sz="3200" dirty="0"/>
              <a:t>Graph Databases</a:t>
            </a:r>
          </a:p>
        </p:txBody>
      </p:sp>
    </p:spTree>
    <p:extLst>
      <p:ext uri="{BB962C8B-B14F-4D97-AF65-F5344CB8AC3E}">
        <p14:creationId xmlns:p14="http://schemas.microsoft.com/office/powerpoint/2010/main" val="27485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Distributed File Systems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1828"/>
            <a:ext cx="7619869" cy="3898711"/>
          </a:xfrm>
        </p:spPr>
        <p:txBody>
          <a:bodyPr lIns="91440"/>
          <a:lstStyle/>
          <a:p>
            <a:pPr marL="265113" indent="-265113" eaLnBrk="1" hangingPunct="1">
              <a:lnSpc>
                <a:spcPct val="90000"/>
              </a:lnSpc>
            </a:pPr>
            <a:r>
              <a:rPr lang="en-US" altLang="en-US" dirty="0"/>
              <a:t>A distributed file system stores data across a large collection of machines, but provides single file-system view</a:t>
            </a:r>
          </a:p>
          <a:p>
            <a:pPr marL="265113" indent="-265113" eaLnBrk="1" hangingPunct="1">
              <a:lnSpc>
                <a:spcPct val="90000"/>
              </a:lnSpc>
            </a:pPr>
            <a:r>
              <a:rPr lang="en-US" altLang="en-US" dirty="0"/>
              <a:t>Highly scalable distributed file system for large data-intensive applications.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E.g., 10K nodes, 100 million files, 10 PB</a:t>
            </a:r>
          </a:p>
          <a:p>
            <a:pPr marL="265113" indent="-265113" eaLnBrk="1" hangingPunct="1">
              <a:lnSpc>
                <a:spcPct val="90000"/>
              </a:lnSpc>
            </a:pPr>
            <a:r>
              <a:rPr lang="en-US" altLang="en-US" dirty="0"/>
              <a:t>Provides </a:t>
            </a:r>
            <a:r>
              <a:rPr lang="en-GB" altLang="en-US" dirty="0"/>
              <a:t>redundant storage of massive amounts of data on cheap and unreliable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Files are replicated to handle hardware failure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Detect failures and recovers from them</a:t>
            </a:r>
            <a:endParaRPr lang="en-GB" altLang="en-US" dirty="0"/>
          </a:p>
          <a:p>
            <a:pPr marL="265113" indent="-265113" eaLnBrk="1" hangingPunct="1">
              <a:lnSpc>
                <a:spcPct val="90000"/>
              </a:lnSpc>
              <a:spcAft>
                <a:spcPts val="150"/>
              </a:spcAft>
            </a:pPr>
            <a:r>
              <a:rPr lang="en-GB" altLang="en-US" dirty="0"/>
              <a:t>Examples: </a:t>
            </a:r>
          </a:p>
          <a:p>
            <a:pPr lvl="1" eaLnBrk="1" hangingPunct="1"/>
            <a:r>
              <a:rPr lang="en-US" altLang="en-US" dirty="0"/>
              <a:t>Google File System (GFS)</a:t>
            </a:r>
          </a:p>
          <a:p>
            <a:pPr lvl="1" eaLnBrk="1" hangingPunct="1"/>
            <a:r>
              <a:rPr lang="en-US" altLang="en-US" dirty="0"/>
              <a:t>Hadoop File System (HDFS)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5A0E8D-634D-46FB-AA60-8B28A005C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Data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191B23-DDD0-4ABF-8539-6EFE5AB70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259633"/>
            <a:ext cx="7619870" cy="2232867"/>
          </a:xfrm>
        </p:spPr>
        <p:txBody>
          <a:bodyPr/>
          <a:lstStyle/>
          <a:p>
            <a:r>
              <a:rPr lang="en-IN" dirty="0"/>
              <a:t>Graphs are a very general data model</a:t>
            </a:r>
          </a:p>
          <a:p>
            <a:r>
              <a:rPr lang="en-IN" dirty="0"/>
              <a:t>ER model of an enterprise can be viewed as a graph</a:t>
            </a:r>
          </a:p>
          <a:p>
            <a:pPr lvl="1"/>
            <a:r>
              <a:rPr lang="en-IN" dirty="0"/>
              <a:t>Every entity is a node</a:t>
            </a:r>
          </a:p>
          <a:p>
            <a:pPr lvl="1"/>
            <a:r>
              <a:rPr lang="en-IN" dirty="0"/>
              <a:t>Every binary relationship is an edge</a:t>
            </a:r>
          </a:p>
          <a:p>
            <a:pPr lvl="1"/>
            <a:r>
              <a:rPr lang="en-IN" dirty="0"/>
              <a:t>Ternary and higher degree relationships can be modelled as binary relationships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7808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0E00-0B55-4536-A898-23912D5D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Data Model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C2C7-7B42-42F6-834B-77B2DFF69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89851" cy="3469503"/>
          </a:xfrm>
        </p:spPr>
        <p:txBody>
          <a:bodyPr/>
          <a:lstStyle/>
          <a:p>
            <a:r>
              <a:rPr lang="en-IN" dirty="0"/>
              <a:t>Graphs can be modelled as relations</a:t>
            </a:r>
          </a:p>
          <a:p>
            <a:pPr lvl="1"/>
            <a:r>
              <a:rPr lang="en-IN" i="1" dirty="0"/>
              <a:t>node</a:t>
            </a:r>
            <a:r>
              <a:rPr lang="en-IN" dirty="0"/>
              <a:t>(</a:t>
            </a:r>
            <a:r>
              <a:rPr lang="en-IN" i="1" dirty="0"/>
              <a:t>ID, label, </a:t>
            </a:r>
            <a:r>
              <a:rPr lang="en-IN" i="1" dirty="0" err="1"/>
              <a:t>node_data</a:t>
            </a:r>
            <a:r>
              <a:rPr lang="en-IN" dirty="0"/>
              <a:t>)</a:t>
            </a:r>
          </a:p>
          <a:p>
            <a:pPr lvl="1"/>
            <a:r>
              <a:rPr lang="en-IN" i="1" dirty="0"/>
              <a:t>edge</a:t>
            </a:r>
            <a:r>
              <a:rPr lang="en-IN" dirty="0"/>
              <a:t>(</a:t>
            </a:r>
            <a:r>
              <a:rPr lang="en-IN" i="1" dirty="0" err="1"/>
              <a:t>fromID</a:t>
            </a:r>
            <a:r>
              <a:rPr lang="en-IN" i="1" dirty="0"/>
              <a:t>, </a:t>
            </a:r>
            <a:r>
              <a:rPr lang="en-IN" i="1" dirty="0" err="1"/>
              <a:t>toID</a:t>
            </a:r>
            <a:r>
              <a:rPr lang="en-IN" i="1" dirty="0"/>
              <a:t>, label, </a:t>
            </a:r>
            <a:r>
              <a:rPr lang="en-IN" i="1" dirty="0" err="1"/>
              <a:t>edge_data</a:t>
            </a:r>
            <a:r>
              <a:rPr lang="en-IN" dirty="0"/>
              <a:t>)</a:t>
            </a:r>
          </a:p>
          <a:p>
            <a:r>
              <a:rPr lang="en-IN" dirty="0"/>
              <a:t>Above representation too simplistic</a:t>
            </a:r>
          </a:p>
          <a:p>
            <a:r>
              <a:rPr lang="en-IN" dirty="0"/>
              <a:t>Graph databases like Neo4J can provide a </a:t>
            </a:r>
            <a:r>
              <a:rPr lang="en-IN" b="1" dirty="0"/>
              <a:t>graph view of relational schema</a:t>
            </a:r>
          </a:p>
          <a:p>
            <a:pPr lvl="1"/>
            <a:r>
              <a:rPr lang="en-IN" dirty="0"/>
              <a:t>Relations can be identified as representing either nodes or edges</a:t>
            </a:r>
          </a:p>
          <a:p>
            <a:r>
              <a:rPr lang="en-IN" dirty="0"/>
              <a:t>Query languages for graph databases make it </a:t>
            </a:r>
          </a:p>
          <a:p>
            <a:pPr lvl="1"/>
            <a:r>
              <a:rPr lang="en-IN" dirty="0"/>
              <a:t>easy to express queries requiring edge traversal</a:t>
            </a:r>
          </a:p>
          <a:p>
            <a:pPr lvl="1"/>
            <a:r>
              <a:rPr lang="en-IN" dirty="0"/>
              <a:t>allow efficient algorithms to be used for evaluation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2333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0E00-0B55-4536-A898-23912D5D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Data Model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C2C7-7B42-42F6-834B-77B2DFF69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994909" cy="4447403"/>
          </a:xfrm>
        </p:spPr>
        <p:txBody>
          <a:bodyPr/>
          <a:lstStyle/>
          <a:p>
            <a:r>
              <a:rPr lang="en-IN" dirty="0"/>
              <a:t>Suppose</a:t>
            </a:r>
          </a:p>
          <a:p>
            <a:pPr lvl="1"/>
            <a:r>
              <a:rPr lang="en-IN" dirty="0"/>
              <a:t>Relations </a:t>
            </a:r>
            <a:r>
              <a:rPr lang="en-IN" i="1" dirty="0"/>
              <a:t>instructor</a:t>
            </a:r>
            <a:r>
              <a:rPr lang="en-IN" dirty="0"/>
              <a:t> and </a:t>
            </a:r>
            <a:r>
              <a:rPr lang="en-IN" i="1" dirty="0"/>
              <a:t>student</a:t>
            </a:r>
            <a:r>
              <a:rPr lang="en-IN" dirty="0"/>
              <a:t> are nodes, and </a:t>
            </a:r>
          </a:p>
          <a:p>
            <a:pPr lvl="1"/>
            <a:r>
              <a:rPr lang="en-IN" dirty="0"/>
              <a:t>Relation </a:t>
            </a:r>
            <a:r>
              <a:rPr lang="en-IN" i="1" dirty="0"/>
              <a:t>advisor</a:t>
            </a:r>
            <a:r>
              <a:rPr lang="en-IN" dirty="0"/>
              <a:t> represents edges between instructors and student</a:t>
            </a:r>
          </a:p>
          <a:p>
            <a:r>
              <a:rPr lang="en-IN" dirty="0"/>
              <a:t>Query in Neo4J:</a:t>
            </a:r>
            <a:br>
              <a:rPr lang="en-IN" dirty="0"/>
            </a:br>
            <a:r>
              <a:rPr lang="en-IN" dirty="0"/>
              <a:t> </a:t>
            </a:r>
            <a:r>
              <a:rPr lang="en-US" b="1" dirty="0"/>
              <a:t>match 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 err="1"/>
              <a:t>:</a:t>
            </a:r>
            <a:r>
              <a:rPr lang="en-US" i="1" dirty="0" err="1"/>
              <a:t>instructor</a:t>
            </a:r>
            <a:r>
              <a:rPr lang="en-US" dirty="0"/>
              <a:t>)</a:t>
            </a:r>
            <a:r>
              <a:rPr lang="en-US" i="1" dirty="0"/>
              <a:t>&lt;</a:t>
            </a:r>
            <a:r>
              <a:rPr lang="en-US" dirty="0"/>
              <a:t>-[:</a:t>
            </a:r>
            <a:r>
              <a:rPr lang="en-US" i="1" dirty="0"/>
              <a:t>advisor</a:t>
            </a:r>
            <a:r>
              <a:rPr lang="en-US" dirty="0"/>
              <a:t>]-(</a:t>
            </a:r>
            <a:r>
              <a:rPr lang="en-US" i="1" dirty="0" err="1"/>
              <a:t>s</a:t>
            </a:r>
            <a:r>
              <a:rPr lang="en-US" dirty="0" err="1"/>
              <a:t>:</a:t>
            </a:r>
            <a:r>
              <a:rPr lang="en-US" i="1" dirty="0" err="1"/>
              <a:t>student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where </a:t>
            </a:r>
            <a:r>
              <a:rPr lang="en-US" i="1" dirty="0" err="1"/>
              <a:t>i</a:t>
            </a:r>
            <a:r>
              <a:rPr lang="en-US" dirty="0" err="1"/>
              <a:t>.</a:t>
            </a:r>
            <a:r>
              <a:rPr lang="en-US" i="1" dirty="0" err="1"/>
              <a:t>dept</a:t>
            </a:r>
            <a:r>
              <a:rPr lang="en-US" i="1" dirty="0"/>
              <a:t> name</a:t>
            </a:r>
            <a:r>
              <a:rPr lang="en-US" dirty="0"/>
              <a:t>= 'Comp. Sci.’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return </a:t>
            </a:r>
            <a:r>
              <a:rPr lang="en-US" i="1" dirty="0"/>
              <a:t>i</a:t>
            </a:r>
            <a:r>
              <a:rPr lang="en-US" dirty="0"/>
              <a:t>.ID </a:t>
            </a:r>
            <a:r>
              <a:rPr lang="en-US" b="1" dirty="0"/>
              <a:t>as </a:t>
            </a:r>
            <a:r>
              <a:rPr lang="en-US" dirty="0"/>
              <a:t>ID, </a:t>
            </a:r>
            <a:r>
              <a:rPr lang="en-US" i="1" dirty="0"/>
              <a:t>i</a:t>
            </a:r>
            <a:r>
              <a:rPr lang="en-US" dirty="0"/>
              <a:t>.</a:t>
            </a:r>
            <a:r>
              <a:rPr lang="en-US" i="1" dirty="0"/>
              <a:t>name </a:t>
            </a:r>
            <a:r>
              <a:rPr lang="en-US" b="1" dirty="0"/>
              <a:t>as </a:t>
            </a:r>
            <a:r>
              <a:rPr lang="en-US" i="1" dirty="0"/>
              <a:t>name</a:t>
            </a:r>
            <a:r>
              <a:rPr lang="en-US" dirty="0"/>
              <a:t>, </a:t>
            </a:r>
            <a:r>
              <a:rPr lang="en-US" b="1" dirty="0"/>
              <a:t>collect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.</a:t>
            </a:r>
            <a:r>
              <a:rPr lang="en-US" i="1" dirty="0"/>
              <a:t>name</a:t>
            </a:r>
            <a:r>
              <a:rPr lang="en-US" dirty="0"/>
              <a:t>) </a:t>
            </a:r>
            <a:r>
              <a:rPr lang="en-US" b="1" dirty="0"/>
              <a:t>as </a:t>
            </a:r>
            <a:r>
              <a:rPr lang="en-US" i="1" dirty="0"/>
              <a:t>advisees</a:t>
            </a:r>
            <a:r>
              <a:rPr lang="en-US" dirty="0"/>
              <a:t> </a:t>
            </a:r>
          </a:p>
          <a:p>
            <a:r>
              <a:rPr lang="en-US" b="1" dirty="0"/>
              <a:t>match</a:t>
            </a:r>
            <a:r>
              <a:rPr lang="en-US" dirty="0"/>
              <a:t> clause matches nodes and edges in graphs</a:t>
            </a:r>
          </a:p>
          <a:p>
            <a:r>
              <a:rPr lang="en-US" dirty="0"/>
              <a:t>Recursive traversal of edges is also possible</a:t>
            </a:r>
          </a:p>
          <a:p>
            <a:pPr lvl="1"/>
            <a:r>
              <a:rPr lang="en-US" dirty="0"/>
              <a:t>Suppose </a:t>
            </a:r>
            <a:r>
              <a:rPr lang="en-US" i="1" dirty="0" err="1"/>
              <a:t>prereq</a:t>
            </a:r>
            <a:r>
              <a:rPr lang="en-US" dirty="0"/>
              <a:t>(</a:t>
            </a:r>
            <a:r>
              <a:rPr lang="en-US" i="1" dirty="0" err="1"/>
              <a:t>course_id</a:t>
            </a:r>
            <a:r>
              <a:rPr lang="en-US" i="1" dirty="0"/>
              <a:t>, </a:t>
            </a:r>
            <a:r>
              <a:rPr lang="en-US" i="1" dirty="0" err="1"/>
              <a:t>prereq_id</a:t>
            </a:r>
            <a:r>
              <a:rPr lang="en-US" dirty="0"/>
              <a:t>) is modeled as an edge</a:t>
            </a:r>
          </a:p>
          <a:p>
            <a:pPr lvl="1"/>
            <a:r>
              <a:rPr lang="en-US" dirty="0"/>
              <a:t>Transitive closure can be done as follows: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match </a:t>
            </a:r>
            <a:r>
              <a:rPr lang="en-US" dirty="0"/>
              <a:t>(</a:t>
            </a:r>
            <a:r>
              <a:rPr lang="en-US" i="1" dirty="0"/>
              <a:t>c1</a:t>
            </a:r>
            <a:r>
              <a:rPr lang="en-US" dirty="0"/>
              <a:t>:</a:t>
            </a:r>
            <a:r>
              <a:rPr lang="en-US" i="1" dirty="0"/>
              <a:t>course</a:t>
            </a:r>
            <a:r>
              <a:rPr lang="en-US" dirty="0"/>
              <a:t>)-[:</a:t>
            </a:r>
            <a:r>
              <a:rPr lang="en-US" i="1" dirty="0" err="1"/>
              <a:t>prereq</a:t>
            </a:r>
            <a:r>
              <a:rPr lang="en-US" i="1" dirty="0"/>
              <a:t> </a:t>
            </a:r>
            <a:r>
              <a:rPr lang="en-US" dirty="0"/>
              <a:t>*1..]-</a:t>
            </a:r>
            <a:r>
              <a:rPr lang="en-US" i="1" dirty="0"/>
              <a:t>&gt;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2:</a:t>
            </a:r>
            <a:r>
              <a:rPr lang="en-US" i="1" dirty="0"/>
              <a:t>course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/>
              <a:t>return </a:t>
            </a:r>
            <a:r>
              <a:rPr lang="en-US" i="1" dirty="0"/>
              <a:t>c</a:t>
            </a:r>
            <a:r>
              <a:rPr lang="en-US" dirty="0"/>
              <a:t>1.</a:t>
            </a:r>
            <a:r>
              <a:rPr lang="en-US" i="1" dirty="0"/>
              <a:t>course id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2.</a:t>
            </a:r>
            <a:r>
              <a:rPr lang="en-US" i="1" dirty="0"/>
              <a:t>course id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14779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68B4-20DA-42FF-9E47-0E1D3936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Graph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6C3D0-CBE7-4B1B-B01A-C0080AFA4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1" y="1102497"/>
            <a:ext cx="7647862" cy="4587103"/>
          </a:xfrm>
        </p:spPr>
        <p:txBody>
          <a:bodyPr/>
          <a:lstStyle/>
          <a:p>
            <a:r>
              <a:rPr lang="en-IN" dirty="0"/>
              <a:t>Very large graphs (billions of nodes, trillions of edges)</a:t>
            </a:r>
          </a:p>
          <a:p>
            <a:pPr lvl="1"/>
            <a:r>
              <a:rPr lang="en-IN" dirty="0"/>
              <a:t>Web graph:  web pages are nodes, hyper links are edges</a:t>
            </a:r>
          </a:p>
          <a:p>
            <a:pPr lvl="1"/>
            <a:r>
              <a:rPr lang="en-IN" dirty="0"/>
              <a:t>Social network graph: people are nodes, friend/follow links are edges</a:t>
            </a:r>
          </a:p>
          <a:p>
            <a:r>
              <a:rPr lang="en-IN" dirty="0"/>
              <a:t>Two popular approaches for parallel processing on such graphs</a:t>
            </a:r>
          </a:p>
          <a:p>
            <a:pPr lvl="1"/>
            <a:r>
              <a:rPr lang="en-IN" dirty="0"/>
              <a:t>Map-reduce and algebraic frameworks</a:t>
            </a:r>
          </a:p>
          <a:p>
            <a:pPr lvl="1"/>
            <a:r>
              <a:rPr lang="en-IN" b="1" dirty="0"/>
              <a:t>Bulk synchronous processing (BSP) </a:t>
            </a:r>
            <a:r>
              <a:rPr lang="en-IN" dirty="0"/>
              <a:t>framework</a:t>
            </a:r>
          </a:p>
          <a:p>
            <a:r>
              <a:rPr lang="en-IN" dirty="0"/>
              <a:t>Multiple iterations are required for any computations on graphs</a:t>
            </a:r>
          </a:p>
          <a:p>
            <a:pPr lvl="1"/>
            <a:r>
              <a:rPr lang="en-IN" dirty="0"/>
              <a:t>Map-reduce/algebraic frameworks often have high overheads per iteration</a:t>
            </a:r>
          </a:p>
          <a:p>
            <a:pPr lvl="1"/>
            <a:r>
              <a:rPr lang="en-IN" dirty="0"/>
              <a:t>BSP frameworks have much lower per-iteration overheads</a:t>
            </a:r>
          </a:p>
          <a:p>
            <a:r>
              <a:rPr lang="en-IN" dirty="0"/>
              <a:t>Google’s Pregel system popularized the BSP framework</a:t>
            </a:r>
          </a:p>
          <a:p>
            <a:r>
              <a:rPr lang="en-IN" dirty="0"/>
              <a:t>Apache </a:t>
            </a:r>
            <a:r>
              <a:rPr lang="en-IN" dirty="0" err="1"/>
              <a:t>Giraph</a:t>
            </a:r>
            <a:r>
              <a:rPr lang="en-IN" dirty="0"/>
              <a:t> is an open-source version of Pregel</a:t>
            </a:r>
          </a:p>
          <a:p>
            <a:r>
              <a:rPr lang="en-IN" dirty="0"/>
              <a:t>Apache Spark’s </a:t>
            </a:r>
            <a:r>
              <a:rPr lang="en-IN" dirty="0" err="1"/>
              <a:t>GraphX</a:t>
            </a:r>
            <a:r>
              <a:rPr lang="en-IN" dirty="0"/>
              <a:t> component provides a Pregel-like API </a:t>
            </a:r>
          </a:p>
        </p:txBody>
      </p:sp>
    </p:spTree>
    <p:extLst>
      <p:ext uri="{BB962C8B-B14F-4D97-AF65-F5344CB8AC3E}">
        <p14:creationId xmlns:p14="http://schemas.microsoft.com/office/powerpoint/2010/main" val="7387050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68B4-20DA-42FF-9E47-0E1D3936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Bulk Synchronous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6C3D0-CBE7-4B1B-B01A-C0080AFA4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19870" cy="4701403"/>
          </a:xfrm>
        </p:spPr>
        <p:txBody>
          <a:bodyPr/>
          <a:lstStyle/>
          <a:p>
            <a:r>
              <a:rPr lang="en-IN" dirty="0"/>
              <a:t>Each vertex (node) of a graph has data (state) associated with it</a:t>
            </a:r>
          </a:p>
          <a:p>
            <a:pPr lvl="1"/>
            <a:r>
              <a:rPr lang="en-IN" dirty="0"/>
              <a:t>Vertices are partitioned across multiple machines, and state of node kept in-memory</a:t>
            </a:r>
          </a:p>
          <a:p>
            <a:r>
              <a:rPr lang="en-IN" dirty="0"/>
              <a:t>Analogous to map() and reduce() functions, programmers provide methods to be executed for each node</a:t>
            </a:r>
          </a:p>
          <a:p>
            <a:pPr lvl="1"/>
            <a:r>
              <a:rPr lang="en-IN" dirty="0"/>
              <a:t>Node method can send messages to or receive messages from </a:t>
            </a:r>
            <a:r>
              <a:rPr lang="en-IN" dirty="0" err="1"/>
              <a:t>neighboring</a:t>
            </a:r>
            <a:r>
              <a:rPr lang="en-IN" dirty="0"/>
              <a:t> nodes</a:t>
            </a:r>
          </a:p>
          <a:p>
            <a:r>
              <a:rPr lang="en-IN" dirty="0"/>
              <a:t>Computation consists of multiple iterations, or </a:t>
            </a:r>
            <a:r>
              <a:rPr lang="en-IN" dirty="0" err="1"/>
              <a:t>supersteps</a:t>
            </a:r>
            <a:endParaRPr lang="en-IN" dirty="0"/>
          </a:p>
          <a:p>
            <a:r>
              <a:rPr lang="en-IN" dirty="0"/>
              <a:t>In each </a:t>
            </a:r>
            <a:r>
              <a:rPr lang="en-IN" b="1" dirty="0" err="1">
                <a:solidFill>
                  <a:srgbClr val="002060"/>
                </a:solidFill>
              </a:rPr>
              <a:t>superstep</a:t>
            </a:r>
            <a:endParaRPr lang="en-IN" b="1" dirty="0">
              <a:solidFill>
                <a:srgbClr val="002060"/>
              </a:solidFill>
            </a:endParaRPr>
          </a:p>
          <a:p>
            <a:pPr lvl="1"/>
            <a:r>
              <a:rPr lang="en-IN" dirty="0"/>
              <a:t>Nodes process received messages</a:t>
            </a:r>
          </a:p>
          <a:p>
            <a:pPr lvl="1"/>
            <a:r>
              <a:rPr lang="en-IN" dirty="0"/>
              <a:t>Update their state, and </a:t>
            </a:r>
          </a:p>
          <a:p>
            <a:pPr lvl="1"/>
            <a:r>
              <a:rPr lang="en-IN" dirty="0"/>
              <a:t>Send further messages or vote to halt</a:t>
            </a:r>
          </a:p>
          <a:p>
            <a:pPr lvl="1"/>
            <a:r>
              <a:rPr lang="en-IN" dirty="0"/>
              <a:t>Computation ends when all nodes vote to halt, and there are no pending messages;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0873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1600" y="2743200"/>
            <a:ext cx="406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0099"/>
                </a:solidFill>
              </a:rPr>
              <a:t>End of Chapter 10</a:t>
            </a:r>
          </a:p>
        </p:txBody>
      </p:sp>
    </p:spTree>
    <p:extLst>
      <p:ext uri="{BB962C8B-B14F-4D97-AF65-F5344CB8AC3E}">
        <p14:creationId xmlns:p14="http://schemas.microsoft.com/office/powerpoint/2010/main" val="15515941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81D6-F419-4096-9969-94214A1B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D28A14-5049-415F-BFE6-B6DF00183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7940" y="1371600"/>
            <a:ext cx="6655092" cy="4128293"/>
          </a:xfrm>
        </p:spPr>
      </p:pic>
    </p:spTree>
    <p:extLst>
      <p:ext uri="{BB962C8B-B14F-4D97-AF65-F5344CB8AC3E}">
        <p14:creationId xmlns:p14="http://schemas.microsoft.com/office/powerpoint/2010/main" val="27692165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174E-F5E5-4E1B-A6F8-D75CB532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C5935D-FD9A-438F-BEF6-09D69CE7A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800" y="1287818"/>
            <a:ext cx="5654070" cy="4402518"/>
          </a:xfrm>
        </p:spPr>
      </p:pic>
    </p:spTree>
    <p:extLst>
      <p:ext uri="{BB962C8B-B14F-4D97-AF65-F5344CB8AC3E}">
        <p14:creationId xmlns:p14="http://schemas.microsoft.com/office/powerpoint/2010/main" val="45669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2AEE-ACBB-4781-AFF7-9049EAFA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Hadoop File System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A559B6-F023-46F3-BAD9-3099BBF4E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0400" y="1127927"/>
            <a:ext cx="4349750" cy="5510997"/>
          </a:xfr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B65A9CA3-17D4-4C5E-A867-8228041DA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94318"/>
            <a:ext cx="3332455" cy="527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1pPr>
            <a:lvl2pPr marL="7429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2pPr>
            <a:lvl3pPr marL="1085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14287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17716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2228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indent="-365760"/>
            <a:r>
              <a:rPr lang="en-US" sz="1700" kern="0" dirty="0">
                <a:ea typeface="ＭＳ Ｐゴシック" charset="0"/>
              </a:rPr>
              <a:t>Single Namespace for entire cluster</a:t>
            </a:r>
          </a:p>
          <a:p>
            <a:pPr indent="-365760"/>
            <a:r>
              <a:rPr lang="en-US" sz="1700" kern="0" dirty="0">
                <a:ea typeface="ＭＳ Ｐゴシック" charset="0"/>
              </a:rPr>
              <a:t>Files are broken up into blocks</a:t>
            </a:r>
          </a:p>
          <a:p>
            <a:pPr lvl="1" indent="-365760"/>
            <a:r>
              <a:rPr lang="en-US" sz="1700" kern="0" dirty="0">
                <a:ea typeface="ＭＳ Ｐゴシック" charset="-128"/>
              </a:rPr>
              <a:t>Typically 64 MB block size</a:t>
            </a:r>
          </a:p>
          <a:p>
            <a:pPr lvl="1" indent="-365760"/>
            <a:r>
              <a:rPr lang="en-US" sz="1700" kern="0" dirty="0">
                <a:ea typeface="ＭＳ Ｐゴシック" charset="-128"/>
              </a:rPr>
              <a:t>Each block replicated on multiple </a:t>
            </a:r>
            <a:r>
              <a:rPr lang="en-US" sz="1700" kern="0" dirty="0" err="1">
                <a:ea typeface="ＭＳ Ｐゴシック" charset="-128"/>
              </a:rPr>
              <a:t>DataNodes</a:t>
            </a:r>
            <a:endParaRPr lang="en-US" sz="1700" kern="0" dirty="0">
              <a:ea typeface="ＭＳ Ｐゴシック" charset="-128"/>
            </a:endParaRPr>
          </a:p>
          <a:p>
            <a:pPr indent="-365760"/>
            <a:r>
              <a:rPr lang="en-US" sz="1700" kern="0" dirty="0">
                <a:ea typeface="ＭＳ Ｐゴシック" charset="0"/>
              </a:rPr>
              <a:t>Client</a:t>
            </a:r>
          </a:p>
          <a:p>
            <a:pPr lvl="1" indent="-365760"/>
            <a:r>
              <a:rPr lang="en-US" sz="1700" kern="0" dirty="0">
                <a:ea typeface="ＭＳ Ｐゴシック" charset="-128"/>
              </a:rPr>
              <a:t>Finds location of blocks from </a:t>
            </a:r>
            <a:r>
              <a:rPr lang="en-US" sz="1700" kern="0" dirty="0" err="1">
                <a:ea typeface="ＭＳ Ｐゴシック" charset="-128"/>
              </a:rPr>
              <a:t>NameNode</a:t>
            </a:r>
            <a:endParaRPr lang="en-US" sz="1700" kern="0" dirty="0">
              <a:ea typeface="ＭＳ Ｐゴシック" charset="-128"/>
            </a:endParaRPr>
          </a:p>
          <a:p>
            <a:pPr lvl="1" indent="-365760"/>
            <a:r>
              <a:rPr lang="en-US" sz="1700" kern="0" dirty="0">
                <a:ea typeface="ＭＳ Ｐゴシック" charset="-128"/>
              </a:rPr>
              <a:t>Accesses data directly from </a:t>
            </a:r>
            <a:r>
              <a:rPr lang="en-US" sz="1700" kern="0" dirty="0" err="1">
                <a:ea typeface="ＭＳ Ｐゴシック" charset="-128"/>
              </a:rPr>
              <a:t>DataNode</a:t>
            </a:r>
            <a:endParaRPr lang="en-US" altLang="en-US" sz="1700" kern="0" dirty="0"/>
          </a:p>
        </p:txBody>
      </p:sp>
    </p:spTree>
    <p:extLst>
      <p:ext uri="{BB962C8B-B14F-4D97-AF65-F5344CB8AC3E}">
        <p14:creationId xmlns:p14="http://schemas.microsoft.com/office/powerpoint/2010/main" val="180540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Hadoop Distributed File System (HDFS)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591879" cy="3558403"/>
          </a:xfrm>
        </p:spPr>
        <p:txBody>
          <a:bodyPr lIns="91440"/>
          <a:lstStyle/>
          <a:p>
            <a:r>
              <a:rPr lang="en-US" altLang="en-US" b="1" dirty="0" err="1">
                <a:solidFill>
                  <a:srgbClr val="002060"/>
                </a:solidFill>
              </a:rPr>
              <a:t>NameNode</a:t>
            </a:r>
            <a:endParaRPr lang="en-US" altLang="en-US" b="1" dirty="0">
              <a:solidFill>
                <a:srgbClr val="002060"/>
              </a:solidFill>
            </a:endParaRPr>
          </a:p>
          <a:p>
            <a:pPr lvl="1"/>
            <a:r>
              <a:rPr lang="en-GB" altLang="en-US" dirty="0">
                <a:solidFill>
                  <a:srgbClr val="000000"/>
                </a:solidFill>
              </a:rPr>
              <a:t>Maps a filename to list of Block IDs</a:t>
            </a:r>
          </a:p>
          <a:p>
            <a:pPr lvl="1"/>
            <a:r>
              <a:rPr lang="en-GB" altLang="en-US" dirty="0">
                <a:solidFill>
                  <a:srgbClr val="000000"/>
                </a:solidFill>
              </a:rPr>
              <a:t>Maps each Block ID to </a:t>
            </a:r>
            <a:r>
              <a:rPr lang="en-GB" altLang="en-US" dirty="0" err="1">
                <a:solidFill>
                  <a:srgbClr val="000000"/>
                </a:solidFill>
              </a:rPr>
              <a:t>DataNodes</a:t>
            </a:r>
            <a:r>
              <a:rPr lang="en-GB" altLang="en-US" dirty="0">
                <a:solidFill>
                  <a:srgbClr val="000000"/>
                </a:solidFill>
              </a:rPr>
              <a:t> containing a replica of the block</a:t>
            </a:r>
          </a:p>
          <a:p>
            <a:r>
              <a:rPr lang="en-GB" altLang="en-US" b="1" dirty="0" err="1">
                <a:solidFill>
                  <a:srgbClr val="002060"/>
                </a:solidFill>
              </a:rPr>
              <a:t>DataNode</a:t>
            </a:r>
            <a:r>
              <a:rPr lang="en-GB" altLang="en-US" dirty="0">
                <a:solidFill>
                  <a:srgbClr val="000000"/>
                </a:solidFill>
              </a:rPr>
              <a:t>: Maps a Block ID to a physical location on disk</a:t>
            </a:r>
          </a:p>
          <a:p>
            <a:pPr indent="-365760"/>
            <a:r>
              <a:rPr lang="en-US" dirty="0">
                <a:ea typeface="ＭＳ Ｐゴシック" charset="0"/>
              </a:rPr>
              <a:t>Data Coherency</a:t>
            </a:r>
          </a:p>
          <a:p>
            <a:pPr lvl="1" indent="-365760"/>
            <a:r>
              <a:rPr lang="en-US" dirty="0">
                <a:ea typeface="ＭＳ Ｐゴシック" charset="-128"/>
              </a:rPr>
              <a:t>Write-once-read-many access model</a:t>
            </a:r>
          </a:p>
          <a:p>
            <a:pPr lvl="1" indent="-365760"/>
            <a:r>
              <a:rPr lang="en-US" dirty="0">
                <a:ea typeface="ＭＳ Ｐゴシック" charset="-128"/>
              </a:rPr>
              <a:t>Client can only append to existing files</a:t>
            </a:r>
          </a:p>
          <a:p>
            <a:pPr indent="-365760"/>
            <a:r>
              <a:rPr lang="en-US" dirty="0">
                <a:ea typeface="ＭＳ Ｐゴシック" charset="-128"/>
              </a:rPr>
              <a:t>Distributed file systems good for millions of large files</a:t>
            </a:r>
          </a:p>
          <a:p>
            <a:pPr lvl="1" indent="-365760"/>
            <a:r>
              <a:rPr lang="en-US" dirty="0">
                <a:ea typeface="ＭＳ Ｐゴシック" charset="-128"/>
              </a:rPr>
              <a:t>But have very high overheads and poor performance with billions of smaller tuples</a:t>
            </a:r>
          </a:p>
          <a:p>
            <a:pPr indent="-365760"/>
            <a:endParaRPr lang="en-US" dirty="0">
              <a:ea typeface="ＭＳ Ｐゴシック" charset="-128"/>
            </a:endParaRP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B85D-2740-498F-94D2-D31ECC8B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86DA2-2244-43FB-9259-D7CC69A8D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1" y="1102497"/>
            <a:ext cx="7675854" cy="5367972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Sharding</a:t>
            </a:r>
            <a:r>
              <a:rPr lang="en-IN" dirty="0"/>
              <a:t>: partition data across multiple databases</a:t>
            </a:r>
          </a:p>
          <a:p>
            <a:r>
              <a:rPr lang="en-IN" dirty="0"/>
              <a:t>Partitioning usually done on some </a:t>
            </a:r>
            <a:r>
              <a:rPr lang="en-IN" b="1" i="1" dirty="0"/>
              <a:t>partitioning attributes </a:t>
            </a:r>
            <a:r>
              <a:rPr lang="en-IN" dirty="0"/>
              <a:t>(also known as </a:t>
            </a:r>
            <a:r>
              <a:rPr lang="en-IN" b="1" i="1" dirty="0"/>
              <a:t>partitioning keys </a:t>
            </a:r>
            <a:r>
              <a:rPr lang="en-IN" dirty="0"/>
              <a:t>or </a:t>
            </a:r>
            <a:r>
              <a:rPr lang="en-IN" b="1" i="1" dirty="0"/>
              <a:t>shard keys </a:t>
            </a:r>
            <a:r>
              <a:rPr lang="en-IN" dirty="0"/>
              <a:t>e.g. user ID</a:t>
            </a:r>
            <a:endParaRPr lang="en-IN" b="1" i="1" dirty="0"/>
          </a:p>
          <a:p>
            <a:pPr lvl="1"/>
            <a:r>
              <a:rPr lang="en-IN" dirty="0"/>
              <a:t>E.g., records with key values from 1 to 100,000 on database 1,</a:t>
            </a:r>
            <a:br>
              <a:rPr lang="en-IN" dirty="0"/>
            </a:br>
            <a:r>
              <a:rPr lang="en-IN" dirty="0"/>
              <a:t>records with key values from 100,001 to 200,000 on database 2, etc.</a:t>
            </a:r>
          </a:p>
          <a:p>
            <a:r>
              <a:rPr lang="en-IN" dirty="0"/>
              <a:t>Application must track which records are on which database and send queries/updates to that database</a:t>
            </a:r>
          </a:p>
          <a:p>
            <a:r>
              <a:rPr lang="en-IN" dirty="0"/>
              <a:t>Positives: scales well, easy to implement</a:t>
            </a:r>
          </a:p>
          <a:p>
            <a:r>
              <a:rPr lang="en-IN" dirty="0"/>
              <a:t>Drawbacks:</a:t>
            </a:r>
          </a:p>
          <a:p>
            <a:pPr lvl="1"/>
            <a:r>
              <a:rPr lang="en-IN" dirty="0"/>
              <a:t>Not transparent: application has to deal with routing of queries, queries that span multiple databases</a:t>
            </a:r>
          </a:p>
          <a:p>
            <a:pPr lvl="1"/>
            <a:r>
              <a:rPr lang="en-IN" dirty="0"/>
              <a:t>When a database is overloaded, moving part of its load out is not easy</a:t>
            </a:r>
          </a:p>
          <a:p>
            <a:pPr lvl="1"/>
            <a:r>
              <a:rPr lang="en-IN" dirty="0"/>
              <a:t>Chance of failure more with more databases</a:t>
            </a:r>
          </a:p>
          <a:p>
            <a:pPr lvl="2"/>
            <a:r>
              <a:rPr lang="en-IN" dirty="0"/>
              <a:t>need to keep replicas to ensure availability, which is more work for application</a:t>
            </a:r>
          </a:p>
        </p:txBody>
      </p:sp>
    </p:spTree>
    <p:extLst>
      <p:ext uri="{BB962C8B-B14F-4D97-AF65-F5344CB8AC3E}">
        <p14:creationId xmlns:p14="http://schemas.microsoft.com/office/powerpoint/2010/main" val="144066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89E170-9E7F-4F2C-B251-C9401216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Parallel Databases and Data Stores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8A5B235-E188-48D0-A95F-A9C21A1D64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85185" cy="4803781"/>
          </a:xfrm>
        </p:spPr>
        <p:txBody>
          <a:bodyPr/>
          <a:lstStyle/>
          <a:p>
            <a:r>
              <a:rPr lang="en-US" altLang="en-US" dirty="0"/>
              <a:t>Supporting scalable data access</a:t>
            </a:r>
          </a:p>
          <a:p>
            <a:pPr lvl="1"/>
            <a:r>
              <a:rPr lang="en-US" altLang="en-US" dirty="0"/>
              <a:t>Approach 1: </a:t>
            </a:r>
            <a:r>
              <a:rPr lang="en-US" altLang="en-US" dirty="0" err="1"/>
              <a:t>memcache</a:t>
            </a:r>
            <a:r>
              <a:rPr lang="en-US" altLang="en-US" dirty="0"/>
              <a:t> or other caching mechanisms at application servers, to reduce database access</a:t>
            </a:r>
          </a:p>
          <a:p>
            <a:pPr lvl="2"/>
            <a:r>
              <a:rPr lang="en-US" altLang="en-US" dirty="0"/>
              <a:t>Limited in scalability</a:t>
            </a:r>
          </a:p>
          <a:p>
            <a:pPr lvl="1"/>
            <a:r>
              <a:rPr lang="en-US" altLang="en-US" dirty="0"/>
              <a:t>Approach 2: Partition (“shard”) data across multiple separate database servers</a:t>
            </a:r>
          </a:p>
          <a:p>
            <a:pPr lvl="1"/>
            <a:r>
              <a:rPr lang="en-US" altLang="en-US" dirty="0"/>
              <a:t>Approach 3: Use existing parallel databases </a:t>
            </a:r>
          </a:p>
          <a:p>
            <a:pPr lvl="2"/>
            <a:r>
              <a:rPr lang="en-US" altLang="en-US" dirty="0"/>
              <a:t>Historically: parallel databases that can scale to large number of machines were designed for decision support not OLTP</a:t>
            </a:r>
          </a:p>
          <a:p>
            <a:pPr lvl="1"/>
            <a:r>
              <a:rPr lang="en-US" altLang="en-US" dirty="0"/>
              <a:t>Approach 4: Massively Parallel Key-Value Data Store</a:t>
            </a:r>
          </a:p>
          <a:p>
            <a:pPr lvl="2"/>
            <a:r>
              <a:rPr lang="en-US" altLang="en-US" dirty="0"/>
              <a:t>Partitioning, high availability etc. completely transparent to application</a:t>
            </a:r>
          </a:p>
          <a:p>
            <a:r>
              <a:rPr lang="en-US" altLang="en-US" dirty="0"/>
              <a:t>Sharding systems and key-value stores don’t support many relational features, such as joins, integrity constraints, etc., across partitions. </a:t>
            </a:r>
          </a:p>
        </p:txBody>
      </p:sp>
    </p:spTree>
    <p:extLst>
      <p:ext uri="{BB962C8B-B14F-4D97-AF65-F5344CB8AC3E}">
        <p14:creationId xmlns:p14="http://schemas.microsoft.com/office/powerpoint/2010/main" val="38872193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95911</TotalTime>
  <Words>4496</Words>
  <Application>Microsoft Office PowerPoint</Application>
  <PresentationFormat>On-screen Show (4:3)</PresentationFormat>
  <Paragraphs>545</Paragraphs>
  <Slides>57</Slides>
  <Notes>12</Notes>
  <HiddenSlides>2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  <vt:variant>
        <vt:lpstr>Custom Shows</vt:lpstr>
      </vt:variant>
      <vt:variant>
        <vt:i4>1</vt:i4>
      </vt:variant>
    </vt:vector>
  </HeadingPairs>
  <TitlesOfParts>
    <vt:vector size="67" baseType="lpstr">
      <vt:lpstr>Arial</vt:lpstr>
      <vt:lpstr>Calibri</vt:lpstr>
      <vt:lpstr>Helvetica</vt:lpstr>
      <vt:lpstr>Monotype Sorts</vt:lpstr>
      <vt:lpstr>Times New Roman</vt:lpstr>
      <vt:lpstr>Verdana</vt:lpstr>
      <vt:lpstr>Webdings</vt:lpstr>
      <vt:lpstr>Wingdings</vt:lpstr>
      <vt:lpstr>db</vt:lpstr>
      <vt:lpstr>Chapter 10: Big Data</vt:lpstr>
      <vt:lpstr>Motivation</vt:lpstr>
      <vt:lpstr>Querying Big Data</vt:lpstr>
      <vt:lpstr>Big Data Storage Systems</vt:lpstr>
      <vt:lpstr>Distributed File Systems</vt:lpstr>
      <vt:lpstr>Hadoop File System Architecture</vt:lpstr>
      <vt:lpstr>Hadoop Distributed File System (HDFS)</vt:lpstr>
      <vt:lpstr>Sharding</vt:lpstr>
      <vt:lpstr>Parallel Databases and Data Stores</vt:lpstr>
      <vt:lpstr>Key Value Storage Systems</vt:lpstr>
      <vt:lpstr>Key Value Storage Systems</vt:lpstr>
      <vt:lpstr>Data Representation</vt:lpstr>
      <vt:lpstr>Key Value Storage Systems</vt:lpstr>
      <vt:lpstr>Parallel and Distributed Databases</vt:lpstr>
      <vt:lpstr>Replication and Consistency</vt:lpstr>
      <vt:lpstr>Replication and Consistency</vt:lpstr>
      <vt:lpstr>The MapReduce Paradigm</vt:lpstr>
      <vt:lpstr>MapReduce: Word Count Example</vt:lpstr>
      <vt:lpstr>Pseudo-code of Word Count</vt:lpstr>
      <vt:lpstr>MapReduce Programming Model</vt:lpstr>
      <vt:lpstr>MapReduce Example 2: Log Processing</vt:lpstr>
      <vt:lpstr>MapReduce: File Access Count Example</vt:lpstr>
      <vt:lpstr>Schematic Flow of Keys and Values</vt:lpstr>
      <vt:lpstr>Parallel Processing of MapReduce Job</vt:lpstr>
      <vt:lpstr>Hadoop MapReduce</vt:lpstr>
      <vt:lpstr> Types in Hadoop</vt:lpstr>
      <vt:lpstr>Hadoop Code in Java: Map Function</vt:lpstr>
      <vt:lpstr>Hadoop Code in Java: Reduce Function</vt:lpstr>
      <vt:lpstr>Hadoop Job Parameters</vt:lpstr>
      <vt:lpstr>Hadoop Code in Java: Overall Program</vt:lpstr>
      <vt:lpstr>Local Pre-Aggregation</vt:lpstr>
      <vt:lpstr>Map Reduce vs. Databases</vt:lpstr>
      <vt:lpstr>Map Reduce vs.  Databases (Cont.)</vt:lpstr>
      <vt:lpstr>Beyond MapReduce: Algebraic Operations</vt:lpstr>
      <vt:lpstr>Algebraic Operations</vt:lpstr>
      <vt:lpstr>Algebraic Operations in Spark</vt:lpstr>
      <vt:lpstr>Word Count in Spark</vt:lpstr>
      <vt:lpstr>Algebraic Operations in Spark</vt:lpstr>
      <vt:lpstr>Spark DataFrames and DataSet</vt:lpstr>
      <vt:lpstr>Streaming Data</vt:lpstr>
      <vt:lpstr>Streaming Data and Applications</vt:lpstr>
      <vt:lpstr>Querying Streaming Data</vt:lpstr>
      <vt:lpstr>Querying Streaming Data (Cont.)</vt:lpstr>
      <vt:lpstr>Stream Processing Architectures</vt:lpstr>
      <vt:lpstr>Stream Extensions to SQL</vt:lpstr>
      <vt:lpstr>Window Syntax in SQL</vt:lpstr>
      <vt:lpstr>Algebraic Operations on Streams</vt:lpstr>
      <vt:lpstr>Publish Subscribe Systems</vt:lpstr>
      <vt:lpstr>Graph Databases</vt:lpstr>
      <vt:lpstr>Graph Data Model</vt:lpstr>
      <vt:lpstr>Graph Data Model (Cont.)</vt:lpstr>
      <vt:lpstr>Graph Data Model (Cont.)</vt:lpstr>
      <vt:lpstr>Parallel Graph Processing</vt:lpstr>
      <vt:lpstr>Bulk Synchronous Processing</vt:lpstr>
      <vt:lpstr>PowerPoint Presentation</vt:lpstr>
      <vt:lpstr>PowerPoint Presentation</vt:lpstr>
      <vt:lpstr>PowerPoint Presentation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trust</cp:lastModifiedBy>
  <cp:revision>501</cp:revision>
  <cp:lastPrinted>1999-06-28T19:27:31Z</cp:lastPrinted>
  <dcterms:created xsi:type="dcterms:W3CDTF">2009-12-21T15:40:22Z</dcterms:created>
  <dcterms:modified xsi:type="dcterms:W3CDTF">2022-04-29T16:58:12Z</dcterms:modified>
</cp:coreProperties>
</file>