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6" r:id="rId12"/>
    <p:sldId id="281"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6" d="100"/>
          <a:sy n="156" d="100"/>
        </p:scale>
        <p:origin x="42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80B080-7ED9-443B-8CF6-85A8C15C46E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388746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0B080-7ED9-443B-8CF6-85A8C15C46E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42701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0B080-7ED9-443B-8CF6-85A8C15C46E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88226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0B080-7ED9-443B-8CF6-85A8C15C46E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90057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80B080-7ED9-443B-8CF6-85A8C15C46E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115800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80B080-7ED9-443B-8CF6-85A8C15C46E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373753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80B080-7ED9-443B-8CF6-85A8C15C46E4}"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66224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80B080-7ED9-443B-8CF6-85A8C15C46E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183826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0B080-7ED9-443B-8CF6-85A8C15C46E4}"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263725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80B080-7ED9-443B-8CF6-85A8C15C46E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364223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80B080-7ED9-443B-8CF6-85A8C15C46E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16F8B-032D-42F0-9E6C-5049C4A3D8D8}" type="slidenum">
              <a:rPr lang="en-US" smtClean="0"/>
              <a:t>‹#›</a:t>
            </a:fld>
            <a:endParaRPr lang="en-US"/>
          </a:p>
        </p:txBody>
      </p:sp>
    </p:spTree>
    <p:extLst>
      <p:ext uri="{BB962C8B-B14F-4D97-AF65-F5344CB8AC3E}">
        <p14:creationId xmlns:p14="http://schemas.microsoft.com/office/powerpoint/2010/main" val="166265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0B080-7ED9-443B-8CF6-85A8C15C46E4}" type="datetimeFigureOut">
              <a:rPr lang="en-US" smtClean="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16F8B-032D-42F0-9E6C-5049C4A3D8D8}" type="slidenum">
              <a:rPr lang="en-US" smtClean="0"/>
              <a:t>‹#›</a:t>
            </a:fld>
            <a:endParaRPr lang="en-US"/>
          </a:p>
        </p:txBody>
      </p:sp>
    </p:spTree>
    <p:extLst>
      <p:ext uri="{BB962C8B-B14F-4D97-AF65-F5344CB8AC3E}">
        <p14:creationId xmlns:p14="http://schemas.microsoft.com/office/powerpoint/2010/main" val="38137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quip.com/blog/difference-between-fdm-and-td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FDM and TDM</a:t>
            </a:r>
          </a:p>
        </p:txBody>
      </p:sp>
      <p:sp>
        <p:nvSpPr>
          <p:cNvPr id="3" name="Subtitle 2"/>
          <p:cNvSpPr>
            <a:spLocks noGrp="1"/>
          </p:cNvSpPr>
          <p:nvPr>
            <p:ph type="subTitle" idx="1"/>
          </p:nvPr>
        </p:nvSpPr>
        <p:spPr/>
        <p:txBody>
          <a:bodyPr/>
          <a:lstStyle/>
          <a:p>
            <a:r>
              <a:rPr lang="en-US" dirty="0"/>
              <a:t>Sources </a:t>
            </a:r>
          </a:p>
          <a:p>
            <a:pPr algn="l"/>
            <a:r>
              <a:rPr lang="en-US" dirty="0">
                <a:hlinkClick r:id="rId2"/>
              </a:rPr>
              <a:t>https://www.linquip.com/blog/difference-between-fdm-and-tdm/</a:t>
            </a:r>
            <a:endParaRPr lang="en-US" dirty="0"/>
          </a:p>
          <a:p>
            <a:pPr algn="l"/>
            <a:r>
              <a:rPr lang="en-US" dirty="0"/>
              <a:t>https://en.wikipedia.org/wiki/Multiplexing</a:t>
            </a:r>
          </a:p>
        </p:txBody>
      </p:sp>
    </p:spTree>
    <p:extLst>
      <p:ext uri="{BB962C8B-B14F-4D97-AF65-F5344CB8AC3E}">
        <p14:creationId xmlns:p14="http://schemas.microsoft.com/office/powerpoint/2010/main" val="88293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FDM?</a:t>
            </a:r>
            <a:br>
              <a:rPr lang="en-GB" dirty="0"/>
            </a:br>
            <a:endParaRPr lang="en-US" dirty="0"/>
          </a:p>
        </p:txBody>
      </p:sp>
      <p:sp>
        <p:nvSpPr>
          <p:cNvPr id="3" name="Content Placeholder 2"/>
          <p:cNvSpPr>
            <a:spLocks noGrp="1"/>
          </p:cNvSpPr>
          <p:nvPr>
            <p:ph idx="1"/>
          </p:nvPr>
        </p:nvSpPr>
        <p:spPr>
          <a:xfrm>
            <a:off x="385011" y="1010653"/>
            <a:ext cx="11694694" cy="5847347"/>
          </a:xfrm>
        </p:spPr>
        <p:txBody>
          <a:bodyPr>
            <a:normAutofit/>
          </a:bodyPr>
          <a:lstStyle/>
          <a:p>
            <a:r>
              <a:rPr lang="en-GB" dirty="0"/>
              <a:t>In telecommunications, FDM, which stands for frequency division multiplexing, is a system by which the entire ready bandwidth in a communication mechanism is arranged into a group of frequency bands that do not overlap. Each of them is responsible for transmitting a separate signal.</a:t>
            </a:r>
          </a:p>
          <a:p>
            <a:r>
              <a:rPr lang="en-GB" dirty="0"/>
              <a:t>This provides a cable or optical </a:t>
            </a:r>
            <a:r>
              <a:rPr lang="en-GB" dirty="0" err="1"/>
              <a:t>fiber</a:t>
            </a:r>
            <a:r>
              <a:rPr lang="en-GB" dirty="0"/>
              <a:t> as single transmission media to be partaken by various independent signals.</a:t>
            </a:r>
          </a:p>
          <a:p>
            <a:endParaRPr lang="en-US" dirty="0"/>
          </a:p>
        </p:txBody>
      </p:sp>
      <p:pic>
        <p:nvPicPr>
          <p:cNvPr id="4098" name="Picture 2" descr="difference between fdm and t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249" y="3607468"/>
            <a:ext cx="7680191" cy="32505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925568" y="4981480"/>
            <a:ext cx="1170432" cy="4023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74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How Does FDM System Work?</a:t>
            </a:r>
            <a:br>
              <a:rPr lang="en-GB" dirty="0"/>
            </a:br>
            <a:endParaRPr lang="en-US" dirty="0"/>
          </a:p>
        </p:txBody>
      </p:sp>
      <p:sp>
        <p:nvSpPr>
          <p:cNvPr id="3" name="Content Placeholder 2"/>
          <p:cNvSpPr>
            <a:spLocks noGrp="1"/>
          </p:cNvSpPr>
          <p:nvPr>
            <p:ph idx="1"/>
          </p:nvPr>
        </p:nvSpPr>
        <p:spPr/>
        <p:txBody>
          <a:bodyPr>
            <a:normAutofit fontScale="92500" lnSpcReduction="20000"/>
          </a:bodyPr>
          <a:lstStyle/>
          <a:p>
            <a:r>
              <a:rPr lang="en-GB" dirty="0"/>
              <a:t>As seen in the figure, there are multiple transmitters at the endpoint at the transmitter, at the receiver end, there are multiple receivers.  Between the transmitter and receiver, the communication channel is located to link the ends.</a:t>
            </a:r>
          </a:p>
          <a:p>
            <a:r>
              <a:rPr lang="en-GB" dirty="0"/>
              <a:t>At the transmitter terminal, each transmitter gives a signal at different frequencies of 30, 40, and 50 Hz. These signals, which have different frequencies, are combined with a machine called a Multiplexer. This processed signal is then transmitted through a communication channel.</a:t>
            </a:r>
          </a:p>
          <a:p>
            <a:r>
              <a:rPr lang="en-GB" dirty="0"/>
              <a:t>At the receiver terminal, the sent processed signals are again separated with the help of an apparatus called </a:t>
            </a:r>
            <a:r>
              <a:rPr lang="en-GB" dirty="0" err="1"/>
              <a:t>demultiplexer</a:t>
            </a:r>
            <a:r>
              <a:rPr lang="en-GB" dirty="0"/>
              <a:t>. Its application is to send the separated signals to different receivers. For example, in the figure above, each of the receivers, number one to three receives 30, 40, and 50 Hz, respectively.</a:t>
            </a:r>
          </a:p>
          <a:p>
            <a:endParaRPr lang="en-US" dirty="0"/>
          </a:p>
        </p:txBody>
      </p:sp>
    </p:spTree>
    <p:extLst>
      <p:ext uri="{BB962C8B-B14F-4D97-AF65-F5344CB8AC3E}">
        <p14:creationId xmlns:p14="http://schemas.microsoft.com/office/powerpoint/2010/main" val="110716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Ch 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885" y="1825625"/>
            <a:ext cx="89635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Applications of FDM System</a:t>
            </a:r>
            <a:endParaRPr lang="en-US" dirty="0"/>
          </a:p>
        </p:txBody>
      </p:sp>
      <p:sp>
        <p:nvSpPr>
          <p:cNvPr id="3" name="Content Placeholder 2"/>
          <p:cNvSpPr>
            <a:spLocks noGrp="1"/>
          </p:cNvSpPr>
          <p:nvPr>
            <p:ph idx="1"/>
          </p:nvPr>
        </p:nvSpPr>
        <p:spPr/>
        <p:txBody>
          <a:bodyPr/>
          <a:lstStyle/>
          <a:p>
            <a:pPr marL="0" indent="0">
              <a:buNone/>
            </a:pPr>
            <a:r>
              <a:rPr lang="en-GB" dirty="0"/>
              <a:t>Common applications of the FDM mechanism in communication media include the following.</a:t>
            </a:r>
          </a:p>
          <a:p>
            <a:r>
              <a:rPr lang="en-GB" dirty="0"/>
              <a:t>Application of FDM in the first generation of mobile phones</a:t>
            </a:r>
          </a:p>
          <a:p>
            <a:r>
              <a:rPr lang="en-GB" dirty="0"/>
              <a:t>Application of FDM in TV broadcasting</a:t>
            </a:r>
          </a:p>
          <a:p>
            <a:r>
              <a:rPr lang="en-GB" dirty="0"/>
              <a:t>Application of FDM to broadcast FM and AM radio waves</a:t>
            </a:r>
          </a:p>
          <a:p>
            <a:endParaRPr lang="en-US" dirty="0"/>
          </a:p>
        </p:txBody>
      </p:sp>
    </p:spTree>
    <p:extLst>
      <p:ext uri="{BB962C8B-B14F-4D97-AF65-F5344CB8AC3E}">
        <p14:creationId xmlns:p14="http://schemas.microsoft.com/office/powerpoint/2010/main" val="127228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Advantages of FDM System </a:t>
            </a:r>
            <a:br>
              <a:rPr lang="en-GB" dirty="0"/>
            </a:br>
            <a:endParaRPr lang="en-US" dirty="0"/>
          </a:p>
        </p:txBody>
      </p:sp>
      <p:sp>
        <p:nvSpPr>
          <p:cNvPr id="3" name="Content Placeholder 2"/>
          <p:cNvSpPr>
            <a:spLocks noGrp="1"/>
          </p:cNvSpPr>
          <p:nvPr>
            <p:ph idx="1"/>
          </p:nvPr>
        </p:nvSpPr>
        <p:spPr/>
        <p:txBody>
          <a:bodyPr/>
          <a:lstStyle/>
          <a:p>
            <a:pPr marL="0" indent="0">
              <a:buNone/>
            </a:pPr>
            <a:r>
              <a:rPr lang="en-GB" dirty="0"/>
              <a:t>These systems have some significant advantages listed below:</a:t>
            </a:r>
          </a:p>
          <a:p>
            <a:r>
              <a:rPr lang="en-GB" dirty="0"/>
              <a:t>It is used to send multiple signals at the same time.</a:t>
            </a:r>
          </a:p>
          <a:p>
            <a:r>
              <a:rPr lang="en-GB" dirty="0"/>
              <a:t>In this system, it is easy to </a:t>
            </a:r>
            <a:r>
              <a:rPr lang="en-GB" dirty="0" err="1"/>
              <a:t>demultiplex</a:t>
            </a:r>
            <a:r>
              <a:rPr lang="en-GB" dirty="0"/>
              <a:t> the frequencies.</a:t>
            </a:r>
          </a:p>
          <a:p>
            <a:r>
              <a:rPr lang="en-GB" dirty="0"/>
              <a:t>There is no need for a process to synchronize the sender and receiver.</a:t>
            </a:r>
          </a:p>
          <a:p>
            <a:pPr marL="0" indent="0">
              <a:buNone/>
            </a:pPr>
            <a:r>
              <a:rPr lang="en-GB" b="1" i="1" dirty="0"/>
              <a:t>Disadvantages of FDM System </a:t>
            </a:r>
            <a:endParaRPr lang="en-GB" b="1" dirty="0"/>
          </a:p>
          <a:p>
            <a:r>
              <a:rPr lang="en-GB" dirty="0"/>
              <a:t>The drawback of these systems is the need for a large bandwidth linking channel.</a:t>
            </a:r>
          </a:p>
          <a:p>
            <a:endParaRPr lang="en-US" dirty="0"/>
          </a:p>
        </p:txBody>
      </p:sp>
    </p:spTree>
    <p:extLst>
      <p:ext uri="{BB962C8B-B14F-4D97-AF65-F5344CB8AC3E}">
        <p14:creationId xmlns:p14="http://schemas.microsoft.com/office/powerpoint/2010/main" val="386197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TDM? </a:t>
            </a:r>
            <a:br>
              <a:rPr lang="en-GB" dirty="0"/>
            </a:br>
            <a:endParaRPr lang="en-US" dirty="0"/>
          </a:p>
        </p:txBody>
      </p:sp>
      <p:sp>
        <p:nvSpPr>
          <p:cNvPr id="3" name="Content Placeholder 2"/>
          <p:cNvSpPr>
            <a:spLocks noGrp="1"/>
          </p:cNvSpPr>
          <p:nvPr>
            <p:ph idx="1"/>
          </p:nvPr>
        </p:nvSpPr>
        <p:spPr>
          <a:xfrm>
            <a:off x="838200" y="1287379"/>
            <a:ext cx="10515600" cy="4889584"/>
          </a:xfrm>
        </p:spPr>
        <p:txBody>
          <a:bodyPr/>
          <a:lstStyle/>
          <a:p>
            <a:r>
              <a:rPr lang="en-GB" dirty="0"/>
              <a:t>TDM or Time Division Multiplexing is a technique that allows several signals to be transmitted through one channel, one after the other. At the receiver terminal, the signals are separated and taken by the users. On this side, every user receives the corresponding signal at a different time.</a:t>
            </a:r>
          </a:p>
          <a:p>
            <a:endParaRPr lang="en-US" dirty="0"/>
          </a:p>
        </p:txBody>
      </p:sp>
      <p:pic>
        <p:nvPicPr>
          <p:cNvPr id="5122" name="Picture 2" descr="difference between fdm and t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154" y="3230648"/>
            <a:ext cx="9453646" cy="354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34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Unlike Frequency Division Multiplexing where signals of different frequencies are transmitted together, in Time Division Multiplexing, signals are transmitted at the same frequencies but at different times.</a:t>
            </a:r>
          </a:p>
          <a:p>
            <a:r>
              <a:rPr lang="en-GB" dirty="0"/>
              <a:t>In other words, channel sharing in TDM is a time-based system, unlike the FDM method in which channel sharing is based on frequencies.</a:t>
            </a:r>
          </a:p>
          <a:p>
            <a:endParaRPr lang="en-US" dirty="0"/>
          </a:p>
        </p:txBody>
      </p:sp>
    </p:spTree>
    <p:extLst>
      <p:ext uri="{BB962C8B-B14F-4D97-AF65-F5344CB8AC3E}">
        <p14:creationId xmlns:p14="http://schemas.microsoft.com/office/powerpoint/2010/main" val="137062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How Does TDM System Work? </a:t>
            </a:r>
            <a:br>
              <a:rPr lang="en-GB" dirty="0"/>
            </a:br>
            <a:endParaRPr lang="en-US" dirty="0"/>
          </a:p>
        </p:txBody>
      </p:sp>
      <p:sp>
        <p:nvSpPr>
          <p:cNvPr id="3" name="Content Placeholder 2"/>
          <p:cNvSpPr>
            <a:spLocks noGrp="1"/>
          </p:cNvSpPr>
          <p:nvPr>
            <p:ph idx="1"/>
          </p:nvPr>
        </p:nvSpPr>
        <p:spPr/>
        <p:txBody>
          <a:bodyPr>
            <a:normAutofit/>
          </a:bodyPr>
          <a:lstStyle/>
          <a:p>
            <a:r>
              <a:rPr lang="en-GB" dirty="0"/>
              <a:t>In TDM, each user as a receiver is assigned a specific time slot during which data frequency is transmitted. Each of these time slots is very small.</a:t>
            </a:r>
          </a:p>
          <a:p>
            <a:r>
              <a:rPr lang="en-GB" dirty="0"/>
              <a:t>In a TDM system, not all signals are sent at the same time, and instead, they are sent sequentially. For example, in the figure above, signals A to D are sent in sequence, and thus each receiver allocates the bandwidth for a very short time.</a:t>
            </a:r>
          </a:p>
          <a:p>
            <a:pPr marL="0" indent="0">
              <a:buNone/>
            </a:pPr>
            <a:endParaRPr lang="en-GB" dirty="0"/>
          </a:p>
        </p:txBody>
      </p:sp>
    </p:spTree>
    <p:extLst>
      <p:ext uri="{BB962C8B-B14F-4D97-AF65-F5344CB8AC3E}">
        <p14:creationId xmlns:p14="http://schemas.microsoft.com/office/powerpoint/2010/main" val="99918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Synchronous TDM</a:t>
            </a:r>
            <a:br>
              <a:rPr lang="en-GB" dirty="0"/>
            </a:br>
            <a:endParaRPr lang="en-US" dirty="0"/>
          </a:p>
        </p:txBody>
      </p:sp>
      <p:sp>
        <p:nvSpPr>
          <p:cNvPr id="3" name="Content Placeholder 2"/>
          <p:cNvSpPr>
            <a:spLocks noGrp="1"/>
          </p:cNvSpPr>
          <p:nvPr>
            <p:ph idx="1"/>
          </p:nvPr>
        </p:nvSpPr>
        <p:spPr>
          <a:xfrm>
            <a:off x="419100" y="1818815"/>
            <a:ext cx="11353800" cy="4351338"/>
          </a:xfrm>
        </p:spPr>
        <p:txBody>
          <a:bodyPr/>
          <a:lstStyle/>
          <a:p>
            <a:r>
              <a:rPr lang="en-GB" dirty="0"/>
              <a:t>In synchronous Time Division Multiplexing, all transmitters are assigned with fixed time intervals. The device must send data within the allocated time slot. Even if they do not have a signal to transmit, this time is assigned to them and in this case, the time slot of the device without data is empty.</a:t>
            </a:r>
          </a:p>
          <a:p>
            <a:endParaRPr lang="en-US" dirty="0"/>
          </a:p>
        </p:txBody>
      </p:sp>
      <p:pic>
        <p:nvPicPr>
          <p:cNvPr id="7170" name="Picture 2" descr="difference between fdm and t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939" y="3994484"/>
            <a:ext cx="7884472" cy="2863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6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a:t>In the figure above, you can see the time frames, each of which can contain several time slots assigned to the transmitters. Equal to the number of transmitters, we will have time slots within each time frame.</a:t>
            </a:r>
          </a:p>
          <a:p>
            <a:r>
              <a:rPr lang="en-GB" dirty="0"/>
              <a:t>The above schematic figure is interpreted as having four transmitters, which in Synchronous TDM are assigned four time intervals per time frame. Also in the second frame, you see that devices B and C do not have data to send, so their space is empty but the time allotted to them remains in place.</a:t>
            </a:r>
          </a:p>
          <a:p>
            <a:r>
              <a:rPr lang="en-GB" dirty="0"/>
              <a:t>The disadvantage of these systems is that the bandwidth is not completely employed and a portion of that is wasted.</a:t>
            </a:r>
          </a:p>
          <a:p>
            <a:endParaRPr lang="en-US" dirty="0"/>
          </a:p>
        </p:txBody>
      </p:sp>
    </p:spTree>
    <p:extLst>
      <p:ext uri="{BB962C8B-B14F-4D97-AF65-F5344CB8AC3E}">
        <p14:creationId xmlns:p14="http://schemas.microsoft.com/office/powerpoint/2010/main" val="231024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Multiplexing? </a:t>
            </a:r>
            <a:br>
              <a:rPr lang="en-US" dirty="0"/>
            </a:br>
            <a:endParaRPr lang="en-US" dirty="0"/>
          </a:p>
        </p:txBody>
      </p:sp>
      <p:sp>
        <p:nvSpPr>
          <p:cNvPr id="3" name="Content Placeholder 2"/>
          <p:cNvSpPr>
            <a:spLocks noGrp="1"/>
          </p:cNvSpPr>
          <p:nvPr>
            <p:ph idx="1"/>
          </p:nvPr>
        </p:nvSpPr>
        <p:spPr>
          <a:xfrm>
            <a:off x="368968" y="1255545"/>
            <a:ext cx="10515600" cy="4351338"/>
          </a:xfrm>
        </p:spPr>
        <p:txBody>
          <a:bodyPr/>
          <a:lstStyle/>
          <a:p>
            <a:r>
              <a:rPr lang="en-GB" dirty="0"/>
              <a:t>Multiplexing is a way of transmitting multiple signals through a channel. But the transmission of multiple signals is very challenging. But, the multiplexing technique makes it feasible.</a:t>
            </a:r>
          </a:p>
          <a:p>
            <a:endParaRPr lang="en-US" dirty="0"/>
          </a:p>
        </p:txBody>
      </p:sp>
      <p:pic>
        <p:nvPicPr>
          <p:cNvPr id="1026" name="Picture 2" descr="difference between fdm and t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232" y="2581108"/>
            <a:ext cx="9468852" cy="397192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What Is A Demultiplex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305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Asynchronous TDM </a:t>
            </a:r>
            <a:br>
              <a:rPr lang="en-GB" dirty="0"/>
            </a:br>
            <a:endParaRPr lang="en-US" dirty="0"/>
          </a:p>
        </p:txBody>
      </p:sp>
      <p:sp>
        <p:nvSpPr>
          <p:cNvPr id="3" name="Content Placeholder 2"/>
          <p:cNvSpPr>
            <a:spLocks noGrp="1"/>
          </p:cNvSpPr>
          <p:nvPr>
            <p:ph idx="1"/>
          </p:nvPr>
        </p:nvSpPr>
        <p:spPr>
          <a:xfrm>
            <a:off x="838200" y="1251284"/>
            <a:ext cx="10515600" cy="4925679"/>
          </a:xfrm>
        </p:spPr>
        <p:txBody>
          <a:bodyPr/>
          <a:lstStyle/>
          <a:p>
            <a:r>
              <a:rPr lang="en-GB" dirty="0"/>
              <a:t>Asynchronous Time Division Multiplexing (also called statistical Time Division Multiplexing) is a multiplexing technique in which the time intervals are flexible and not fixed. In Asynchronous TDM, the number of time intervals and the number of transmitters are not equal, unlike the synchronous TDM. In asynchronous TDM, the number of time slots is less than the number of transmitters.</a:t>
            </a:r>
          </a:p>
          <a:p>
            <a:endParaRPr lang="en-US" dirty="0"/>
          </a:p>
        </p:txBody>
      </p:sp>
      <p:pic>
        <p:nvPicPr>
          <p:cNvPr id="8194" name="Picture 2" descr="difference between fdm and t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480" y="3663365"/>
            <a:ext cx="7412287" cy="303782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753623" y="5182276"/>
            <a:ext cx="1170432" cy="4023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34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As shown in the figure, the number of time slots (3 in this figure) per time frame is less than the number of devices (4 in this figure). In the first time frame, the slots are occupied and the device that failed to send data in the first time frame (transmitter D) occupies the second time frame slots.</a:t>
            </a:r>
            <a:endParaRPr lang="en-US" dirty="0"/>
          </a:p>
        </p:txBody>
      </p:sp>
    </p:spTree>
    <p:extLst>
      <p:ext uri="{BB962C8B-B14F-4D97-AF65-F5344CB8AC3E}">
        <p14:creationId xmlns:p14="http://schemas.microsoft.com/office/powerpoint/2010/main" val="177044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Applications of TDM System </a:t>
            </a:r>
            <a:br>
              <a:rPr lang="en-GB" dirty="0"/>
            </a:br>
            <a:endParaRPr lang="en-US" dirty="0"/>
          </a:p>
        </p:txBody>
      </p:sp>
      <p:sp>
        <p:nvSpPr>
          <p:cNvPr id="3" name="Content Placeholder 2"/>
          <p:cNvSpPr>
            <a:spLocks noGrp="1"/>
          </p:cNvSpPr>
          <p:nvPr>
            <p:ph idx="1"/>
          </p:nvPr>
        </p:nvSpPr>
        <p:spPr>
          <a:xfrm>
            <a:off x="838200" y="1825624"/>
            <a:ext cx="10515600" cy="4695491"/>
          </a:xfrm>
        </p:spPr>
        <p:txBody>
          <a:bodyPr>
            <a:normAutofit/>
          </a:bodyPr>
          <a:lstStyle/>
          <a:p>
            <a:r>
              <a:rPr lang="en-GB" dirty="0"/>
              <a:t>The earliest uses of these systems in the telegraph.</a:t>
            </a:r>
          </a:p>
          <a:p>
            <a:r>
              <a:rPr lang="en-GB" dirty="0"/>
              <a:t>Using TDM in cellular radios.</a:t>
            </a:r>
          </a:p>
          <a:p>
            <a:r>
              <a:rPr lang="en-GB" dirty="0"/>
              <a:t>Using TDM in Satellite Access system.</a:t>
            </a:r>
          </a:p>
          <a:p>
            <a:r>
              <a:rPr lang="en-GB" dirty="0"/>
              <a:t>Use of TDM in digital audio mixing system.</a:t>
            </a:r>
          </a:p>
          <a:p>
            <a:r>
              <a:rPr lang="en-GB" dirty="0"/>
              <a:t>In GSM technology, TDM provides multiuser access by chopping up the channel into sequential time slices. Each user of the channel takes turns to transmit and receive signals. </a:t>
            </a:r>
            <a:r>
              <a:rPr lang="en-GB" dirty="0">
                <a:solidFill>
                  <a:srgbClr val="FF0000"/>
                </a:solidFill>
              </a:rPr>
              <a:t>In reality, only one person is actually using the channel at a specific moment</a:t>
            </a:r>
            <a:r>
              <a:rPr lang="en-GB" dirty="0"/>
              <a:t>. This is analogous to time-sharing on a large computer server.</a:t>
            </a:r>
            <a:endParaRPr lang="en-US" dirty="0"/>
          </a:p>
        </p:txBody>
      </p:sp>
    </p:spTree>
    <p:extLst>
      <p:ext uri="{BB962C8B-B14F-4D97-AF65-F5344CB8AC3E}">
        <p14:creationId xmlns:p14="http://schemas.microsoft.com/office/powerpoint/2010/main" val="84867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 </a:t>
            </a:r>
            <a:br>
              <a:rPr lang="en-GB" dirty="0"/>
            </a:br>
            <a:endParaRPr lang="en-US" dirty="0"/>
          </a:p>
        </p:txBody>
      </p:sp>
      <p:sp>
        <p:nvSpPr>
          <p:cNvPr id="3" name="Content Placeholder 2"/>
          <p:cNvSpPr>
            <a:spLocks noGrp="1"/>
          </p:cNvSpPr>
          <p:nvPr>
            <p:ph idx="1"/>
          </p:nvPr>
        </p:nvSpPr>
        <p:spPr>
          <a:xfrm>
            <a:off x="838200" y="1359568"/>
            <a:ext cx="10515600" cy="4817395"/>
          </a:xfrm>
        </p:spPr>
        <p:txBody>
          <a:bodyPr>
            <a:normAutofit/>
          </a:bodyPr>
          <a:lstStyle/>
          <a:p>
            <a:pPr marL="0" indent="0">
              <a:buNone/>
            </a:pPr>
            <a:r>
              <a:rPr lang="en-GB" b="1" i="1" dirty="0"/>
              <a:t>Advantages of TDM System</a:t>
            </a:r>
            <a:endParaRPr lang="en-GB" b="1" dirty="0"/>
          </a:p>
          <a:p>
            <a:r>
              <a:rPr lang="en-GB" dirty="0"/>
              <a:t>The TDM method is a more flexible technique than the FDM method.</a:t>
            </a:r>
          </a:p>
          <a:p>
            <a:r>
              <a:rPr lang="en-GB" dirty="0"/>
              <a:t>In TDM, at a specific time, all the bandwidth is used by one user.</a:t>
            </a:r>
          </a:p>
          <a:p>
            <a:r>
              <a:rPr lang="en-GB" dirty="0"/>
              <a:t>In TDM, the undesirable transmission of signals between communication channels occurs rarely.</a:t>
            </a:r>
          </a:p>
          <a:p>
            <a:r>
              <a:rPr lang="en-GB" b="1" i="1" dirty="0"/>
              <a:t>Disadvantages of TDM System </a:t>
            </a:r>
            <a:endParaRPr lang="en-GB" b="1" dirty="0"/>
          </a:p>
          <a:p>
            <a:r>
              <a:rPr lang="en-GB" dirty="0"/>
              <a:t>A disadvantage of TDM over FDM is that TDM needs synchronization actions despite FDM which do not need.</a:t>
            </a:r>
          </a:p>
          <a:p>
            <a:r>
              <a:rPr lang="en-GB" dirty="0"/>
              <a:t>TDM has lower latency in comparison with FDM.</a:t>
            </a:r>
          </a:p>
          <a:p>
            <a:endParaRPr lang="en-GB" dirty="0"/>
          </a:p>
          <a:p>
            <a:endParaRPr lang="en-US" dirty="0"/>
          </a:p>
        </p:txBody>
      </p:sp>
    </p:spTree>
    <p:extLst>
      <p:ext uri="{BB962C8B-B14F-4D97-AF65-F5344CB8AC3E}">
        <p14:creationId xmlns:p14="http://schemas.microsoft.com/office/powerpoint/2010/main" val="1612366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TDM in GSM technology</a:t>
            </a:r>
          </a:p>
        </p:txBody>
      </p:sp>
      <p:sp>
        <p:nvSpPr>
          <p:cNvPr id="3" name="Content Placeholder 2"/>
          <p:cNvSpPr>
            <a:spLocks noGrp="1"/>
          </p:cNvSpPr>
          <p:nvPr>
            <p:ph idx="1"/>
          </p:nvPr>
        </p:nvSpPr>
        <p:spPr/>
        <p:txBody>
          <a:bodyPr>
            <a:normAutofit fontScale="92500" lnSpcReduction="20000"/>
          </a:bodyPr>
          <a:lstStyle/>
          <a:p>
            <a:r>
              <a:rPr lang="en-GB" dirty="0"/>
              <a:t>TDM can easily adapt to transmission of data as well as voice communication.</a:t>
            </a:r>
          </a:p>
          <a:p>
            <a:r>
              <a:rPr lang="en-GB" dirty="0"/>
              <a:t>TDM has an ability to carry 64 kbps to 120 Mbps of data rates.</a:t>
            </a:r>
          </a:p>
          <a:p>
            <a:r>
              <a:rPr lang="en-GB" dirty="0"/>
              <a:t>TDM allows the operator to do services like fax, voice band data, and SMS as well as bandwidth-intensive application such as multimedia and video conferencing.</a:t>
            </a:r>
          </a:p>
          <a:p>
            <a:r>
              <a:rPr lang="en-GB" dirty="0"/>
              <a:t>Since TDM technology separates users according to time, it ensures that there will be no interference from simultaneous transmissions.</a:t>
            </a:r>
          </a:p>
          <a:p>
            <a:r>
              <a:rPr lang="en-GB" dirty="0"/>
              <a:t>TDM provides users with an extended battery life, since it transmits only portion of the time during conversations.</a:t>
            </a:r>
          </a:p>
          <a:p>
            <a:r>
              <a:rPr lang="en-GB" dirty="0"/>
              <a:t>TDM is the most cost effective technology to convert an </a:t>
            </a:r>
            <a:r>
              <a:rPr lang="en-GB" dirty="0" err="1"/>
              <a:t>analog</a:t>
            </a:r>
            <a:r>
              <a:rPr lang="en-GB" dirty="0"/>
              <a:t> system to digital.</a:t>
            </a:r>
          </a:p>
        </p:txBody>
      </p:sp>
    </p:spTree>
    <p:extLst>
      <p:ext uri="{BB962C8B-B14F-4D97-AF65-F5344CB8AC3E}">
        <p14:creationId xmlns:p14="http://schemas.microsoft.com/office/powerpoint/2010/main" val="1447135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995"/>
            <a:ext cx="10515600" cy="1067435"/>
          </a:xfrm>
        </p:spPr>
        <p:txBody>
          <a:bodyPr>
            <a:normAutofit/>
          </a:bodyPr>
          <a:lstStyle/>
          <a:p>
            <a:r>
              <a:rPr lang="en-US" sz="3200" dirty="0"/>
              <a:t>TDM vs FDM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6920945"/>
              </p:ext>
            </p:extLst>
          </p:nvPr>
        </p:nvGraphicFramePr>
        <p:xfrm>
          <a:off x="838200" y="408433"/>
          <a:ext cx="10988841" cy="9017248"/>
        </p:xfrm>
        <a:graphic>
          <a:graphicData uri="http://schemas.openxmlformats.org/drawingml/2006/table">
            <a:tbl>
              <a:tblPr firstRow="1" bandRow="1">
                <a:tableStyleId>{5C22544A-7EE6-4342-B048-85BDC9FD1C3A}</a:tableStyleId>
              </a:tblPr>
              <a:tblGrid>
                <a:gridCol w="2217821">
                  <a:extLst>
                    <a:ext uri="{9D8B030D-6E8A-4147-A177-3AD203B41FA5}">
                      <a16:colId xmlns:a16="http://schemas.microsoft.com/office/drawing/2014/main" val="2245211295"/>
                    </a:ext>
                  </a:extLst>
                </a:gridCol>
                <a:gridCol w="5108073">
                  <a:extLst>
                    <a:ext uri="{9D8B030D-6E8A-4147-A177-3AD203B41FA5}">
                      <a16:colId xmlns:a16="http://schemas.microsoft.com/office/drawing/2014/main" val="2708051228"/>
                    </a:ext>
                  </a:extLst>
                </a:gridCol>
                <a:gridCol w="3662947">
                  <a:extLst>
                    <a:ext uri="{9D8B030D-6E8A-4147-A177-3AD203B41FA5}">
                      <a16:colId xmlns:a16="http://schemas.microsoft.com/office/drawing/2014/main" val="372119127"/>
                    </a:ext>
                  </a:extLst>
                </a:gridCol>
              </a:tblGrid>
              <a:tr h="406082">
                <a:tc>
                  <a:txBody>
                    <a:bodyPr/>
                    <a:lstStyle/>
                    <a:p>
                      <a:endParaRPr lang="en-US" dirty="0"/>
                    </a:p>
                  </a:txBody>
                  <a:tcPr/>
                </a:tc>
                <a:tc>
                  <a:txBody>
                    <a:bodyPr/>
                    <a:lstStyle/>
                    <a:p>
                      <a:r>
                        <a:rPr lang="en-GB" sz="1800" b="0" i="0" kern="1200" dirty="0">
                          <a:solidFill>
                            <a:schemeClr val="dk1"/>
                          </a:solidFill>
                          <a:effectLst/>
                          <a:latin typeface="+mn-lt"/>
                          <a:ea typeface="+mn-ea"/>
                          <a:cs typeface="+mn-cs"/>
                        </a:rPr>
                        <a:t>FDM</a:t>
                      </a:r>
                      <a:endParaRPr lang="en-US" dirty="0"/>
                    </a:p>
                  </a:txBody>
                  <a:tcPr/>
                </a:tc>
                <a:tc>
                  <a:txBody>
                    <a:bodyPr/>
                    <a:lstStyle/>
                    <a:p>
                      <a:r>
                        <a:rPr lang="en-US" dirty="0"/>
                        <a:t>TDM</a:t>
                      </a:r>
                    </a:p>
                  </a:txBody>
                  <a:tcPr/>
                </a:tc>
                <a:extLst>
                  <a:ext uri="{0D108BD9-81ED-4DB2-BD59-A6C34878D82A}">
                    <a16:rowId xmlns:a16="http://schemas.microsoft.com/office/drawing/2014/main" val="460424297"/>
                  </a:ext>
                </a:extLst>
              </a:tr>
              <a:tr h="1001298">
                <a:tc>
                  <a:txBody>
                    <a:bodyPr/>
                    <a:lstStyle/>
                    <a:p>
                      <a:r>
                        <a:rPr lang="en-GB" sz="1800" b="0" i="1" kern="1200" dirty="0">
                          <a:solidFill>
                            <a:schemeClr val="dk1"/>
                          </a:solidFill>
                          <a:effectLst/>
                          <a:latin typeface="+mn-lt"/>
                          <a:ea typeface="+mn-ea"/>
                          <a:cs typeface="+mn-cs"/>
                        </a:rPr>
                        <a:t>How the Bandwidth Is Occupied </a:t>
                      </a:r>
                      <a:endParaRPr lang="en-GB" sz="1800" b="0" i="0" kern="1200" dirty="0">
                        <a:solidFill>
                          <a:schemeClr val="dk1"/>
                        </a:solidFill>
                        <a:effectLst/>
                        <a:latin typeface="+mn-lt"/>
                        <a:ea typeface="+mn-ea"/>
                        <a:cs typeface="+mn-cs"/>
                      </a:endParaRPr>
                    </a:p>
                  </a:txBody>
                  <a:tcPr/>
                </a:tc>
                <a:tc>
                  <a:txBody>
                    <a:bodyPr/>
                    <a:lstStyle/>
                    <a:p>
                      <a:r>
                        <a:rPr lang="en-GB" sz="1800" b="0" i="0" kern="1200" dirty="0">
                          <a:solidFill>
                            <a:schemeClr val="dk1"/>
                          </a:solidFill>
                          <a:effectLst/>
                          <a:latin typeface="+mn-lt"/>
                          <a:ea typeface="+mn-ea"/>
                          <a:cs typeface="+mn-cs"/>
                        </a:rPr>
                        <a:t>only one part of the bandwidth is always occupied by one signal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in sections of time, all the bandwidth is filled by one signal.</a:t>
                      </a:r>
                      <a:endParaRPr lang="en-US" dirty="0"/>
                    </a:p>
                    <a:p>
                      <a:endParaRPr lang="en-US" dirty="0"/>
                    </a:p>
                  </a:txBody>
                  <a:tcPr/>
                </a:tc>
                <a:extLst>
                  <a:ext uri="{0D108BD9-81ED-4DB2-BD59-A6C34878D82A}">
                    <a16:rowId xmlns:a16="http://schemas.microsoft.com/office/drawing/2014/main" val="2012697510"/>
                  </a:ext>
                </a:extLst>
              </a:tr>
              <a:tr h="700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Signal Types</a:t>
                      </a:r>
                      <a:endParaRPr lang="en-US" sz="1800" b="0" i="0" kern="1200" dirty="0">
                        <a:solidFill>
                          <a:schemeClr val="dk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FDM can only work with </a:t>
                      </a:r>
                      <a:r>
                        <a:rPr lang="en-GB" sz="1800" b="0" i="0" kern="1200" dirty="0" err="1">
                          <a:solidFill>
                            <a:schemeClr val="dk1"/>
                          </a:solidFill>
                          <a:effectLst/>
                          <a:latin typeface="+mn-lt"/>
                          <a:ea typeface="+mn-ea"/>
                          <a:cs typeface="+mn-cs"/>
                        </a:rPr>
                        <a:t>analog</a:t>
                      </a:r>
                      <a:r>
                        <a:rPr lang="en-GB" sz="1800" b="0" i="0" kern="1200" dirty="0">
                          <a:solidFill>
                            <a:schemeClr val="dk1"/>
                          </a:solidFill>
                          <a:effectLst/>
                          <a:latin typeface="+mn-lt"/>
                          <a:ea typeface="+mn-ea"/>
                          <a:cs typeface="+mn-cs"/>
                        </a:rPr>
                        <a:t> signals.</a:t>
                      </a:r>
                      <a:endParaRPr lang="en-US" dirty="0"/>
                    </a:p>
                    <a:p>
                      <a:endParaRPr lang="en-US" dirty="0"/>
                    </a:p>
                  </a:txBody>
                  <a:tcPr/>
                </a:tc>
                <a:tc>
                  <a:txBody>
                    <a:bodyPr/>
                    <a:lstStyle/>
                    <a:p>
                      <a:r>
                        <a:rPr lang="en-GB" sz="1800" b="0" i="0" kern="1200" dirty="0">
                          <a:solidFill>
                            <a:schemeClr val="dk1"/>
                          </a:solidFill>
                          <a:effectLst/>
                          <a:latin typeface="+mn-lt"/>
                          <a:ea typeface="+mn-ea"/>
                          <a:cs typeface="+mn-cs"/>
                        </a:rPr>
                        <a:t>works well with both </a:t>
                      </a:r>
                      <a:r>
                        <a:rPr lang="en-GB" sz="1800" b="0" i="0" kern="1200" dirty="0" err="1">
                          <a:solidFill>
                            <a:schemeClr val="dk1"/>
                          </a:solidFill>
                          <a:effectLst/>
                          <a:latin typeface="+mn-lt"/>
                          <a:ea typeface="+mn-ea"/>
                          <a:cs typeface="+mn-cs"/>
                        </a:rPr>
                        <a:t>analog</a:t>
                      </a:r>
                      <a:r>
                        <a:rPr lang="en-GB" sz="1800" b="0" i="0" kern="1200" dirty="0">
                          <a:solidFill>
                            <a:schemeClr val="dk1"/>
                          </a:solidFill>
                          <a:effectLst/>
                          <a:latin typeface="+mn-lt"/>
                          <a:ea typeface="+mn-ea"/>
                          <a:cs typeface="+mn-cs"/>
                        </a:rPr>
                        <a:t> and digital signals. </a:t>
                      </a:r>
                      <a:endParaRPr lang="en-US" dirty="0"/>
                    </a:p>
                  </a:txBody>
                  <a:tcPr/>
                </a:tc>
                <a:extLst>
                  <a:ext uri="{0D108BD9-81ED-4DB2-BD59-A6C34878D82A}">
                    <a16:rowId xmlns:a16="http://schemas.microsoft.com/office/drawing/2014/main" val="62076638"/>
                  </a:ext>
                </a:extLst>
              </a:tr>
              <a:tr h="1902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Flexibilities</a:t>
                      </a:r>
                      <a:endParaRPr lang="en-US" sz="1800" b="0" i="0" kern="1200" dirty="0">
                        <a:solidFill>
                          <a:schemeClr val="dk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FDM system lacks flexibility and efficiency. FDM cannot adjust the width of the allotted frequency dynamically.</a:t>
                      </a:r>
                      <a:endParaRPr lang="en-US" dirty="0"/>
                    </a:p>
                  </a:txBody>
                  <a:tcPr/>
                </a:tc>
                <a:tc>
                  <a:txBody>
                    <a:bodyPr/>
                    <a:lstStyle/>
                    <a:p>
                      <a:r>
                        <a:rPr lang="en-GB" sz="1800" b="0" i="0" kern="1200" dirty="0">
                          <a:solidFill>
                            <a:schemeClr val="dk1"/>
                          </a:solidFill>
                          <a:effectLst/>
                          <a:latin typeface="+mn-lt"/>
                          <a:ea typeface="+mn-ea"/>
                          <a:cs typeface="+mn-cs"/>
                        </a:rPr>
                        <a:t>has more flexibility. it allocates more time slots to the signals requiring more bandwidth in a dynamic way, and besides, it reduces the time intervals for the signals that do not necessitate such a wide bandwidth. </a:t>
                      </a:r>
                      <a:endParaRPr lang="en-US" dirty="0"/>
                    </a:p>
                  </a:txBody>
                  <a:tcPr/>
                </a:tc>
                <a:extLst>
                  <a:ext uri="{0D108BD9-81ED-4DB2-BD59-A6C34878D82A}">
                    <a16:rowId xmlns:a16="http://schemas.microsoft.com/office/drawing/2014/main" val="2102182844"/>
                  </a:ext>
                </a:extLst>
              </a:tr>
              <a:tr h="700909">
                <a:tc>
                  <a:txBody>
                    <a:bodyPr/>
                    <a:lstStyle/>
                    <a:p>
                      <a:r>
                        <a:rPr lang="en-GB" sz="1800" b="0" i="1" kern="1200" dirty="0">
                          <a:solidFill>
                            <a:schemeClr val="dk1"/>
                          </a:solidFill>
                          <a:effectLst/>
                          <a:latin typeface="+mn-lt"/>
                          <a:ea typeface="+mn-ea"/>
                          <a:cs typeface="+mn-cs"/>
                        </a:rPr>
                        <a:t> Interferences </a:t>
                      </a:r>
                      <a:endParaRPr lang="en-GB"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high in the FDM system.</a:t>
                      </a:r>
                    </a:p>
                    <a:p>
                      <a:endParaRPr lang="en-US" dirty="0"/>
                    </a:p>
                  </a:txBody>
                  <a:tcPr/>
                </a:tc>
                <a:tc>
                  <a:txBody>
                    <a:bodyPr/>
                    <a:lstStyle/>
                    <a:p>
                      <a:r>
                        <a:rPr lang="en-GB" sz="1800" b="0" i="0" kern="1200" dirty="0">
                          <a:solidFill>
                            <a:schemeClr val="dk1"/>
                          </a:solidFill>
                          <a:effectLst/>
                          <a:latin typeface="+mn-lt"/>
                          <a:ea typeface="+mn-ea"/>
                          <a:cs typeface="+mn-cs"/>
                        </a:rPr>
                        <a:t>low in the TDM </a:t>
                      </a:r>
                      <a:endParaRPr lang="en-US" dirty="0"/>
                    </a:p>
                  </a:txBody>
                  <a:tcPr/>
                </a:tc>
                <a:extLst>
                  <a:ext uri="{0D108BD9-81ED-4DB2-BD59-A6C34878D82A}">
                    <a16:rowId xmlns:a16="http://schemas.microsoft.com/office/drawing/2014/main" val="2186398389"/>
                  </a:ext>
                </a:extLst>
              </a:tr>
              <a:tr h="1001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Efficiencies</a:t>
                      </a:r>
                      <a:endParaRPr lang="en-US" sz="1800" b="0" i="0" kern="1200" dirty="0">
                        <a:solidFill>
                          <a:schemeClr val="dk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FDM efficiency is relatively low because it is more prone to be faced with Interferences.</a:t>
                      </a:r>
                      <a:endParaRPr lang="en-US" dirty="0"/>
                    </a:p>
                    <a:p>
                      <a:endParaRPr lang="en-US" dirty="0"/>
                    </a:p>
                  </a:txBody>
                  <a:tcPr/>
                </a:tc>
                <a:tc>
                  <a:txBody>
                    <a:bodyPr/>
                    <a:lstStyle/>
                    <a:p>
                      <a:r>
                        <a:rPr lang="en-GB" sz="1800" b="0" i="0" kern="1200" dirty="0">
                          <a:solidFill>
                            <a:schemeClr val="dk1"/>
                          </a:solidFill>
                          <a:effectLst/>
                          <a:latin typeface="+mn-lt"/>
                          <a:ea typeface="+mn-ea"/>
                          <a:cs typeface="+mn-cs"/>
                        </a:rPr>
                        <a:t>As the probability of interference in TDM is low, its efficiency is high. </a:t>
                      </a:r>
                      <a:endParaRPr lang="en-US" dirty="0"/>
                    </a:p>
                  </a:txBody>
                  <a:tcPr/>
                </a:tc>
                <a:extLst>
                  <a:ext uri="{0D108BD9-81ED-4DB2-BD59-A6C34878D82A}">
                    <a16:rowId xmlns:a16="http://schemas.microsoft.com/office/drawing/2014/main" val="453914728"/>
                  </a:ext>
                </a:extLst>
              </a:tr>
              <a:tr h="1902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 Latencies </a:t>
                      </a:r>
                      <a:endParaRPr lang="en-US" sz="1800" b="0" i="0" kern="1200" dirty="0">
                        <a:solidFill>
                          <a:schemeClr val="dk1"/>
                        </a:solidFill>
                        <a:effectLst/>
                        <a:latin typeface="+mn-lt"/>
                        <a:ea typeface="+mn-ea"/>
                        <a:cs typeface="+mn-cs"/>
                      </a:endParaRPr>
                    </a:p>
                  </a:txBody>
                  <a:tcPr/>
                </a:tc>
                <a:tc>
                  <a:txBody>
                    <a:bodyPr/>
                    <a:lstStyle/>
                    <a:p>
                      <a:r>
                        <a:rPr lang="en-GB" sz="1800" b="0" i="0" kern="1200" dirty="0">
                          <a:solidFill>
                            <a:schemeClr val="dk1"/>
                          </a:solidFill>
                          <a:effectLst/>
                          <a:latin typeface="+mn-lt"/>
                          <a:ea typeface="+mn-ea"/>
                          <a:cs typeface="+mn-cs"/>
                        </a:rPr>
                        <a:t>data transfer speed from source to destination is faster in FDM. data can be transferred at any time. So the latency in the FDM system is reduced. Thus in situations where the data transfer time is of paramount importance, FDM is used.</a:t>
                      </a:r>
                      <a:endParaRPr lang="en-US" dirty="0"/>
                    </a:p>
                  </a:txBody>
                  <a:tcPr/>
                </a:tc>
                <a:tc>
                  <a:txBody>
                    <a:bodyPr/>
                    <a:lstStyle/>
                    <a:p>
                      <a:r>
                        <a:rPr lang="en-GB" sz="1800" b="0" i="0" kern="1200" dirty="0">
                          <a:solidFill>
                            <a:schemeClr val="dk1"/>
                          </a:solidFill>
                          <a:effectLst/>
                          <a:latin typeface="+mn-lt"/>
                          <a:ea typeface="+mn-ea"/>
                          <a:cs typeface="+mn-cs"/>
                        </a:rPr>
                        <a:t>since there is a time slot assigned to each transmitter and there is only one channel for transmission, there may be a time delay (in the range of a few milliseconds) for the transmission of some data.</a:t>
                      </a:r>
                      <a:endParaRPr lang="en-US" dirty="0"/>
                    </a:p>
                  </a:txBody>
                  <a:tcPr/>
                </a:tc>
                <a:extLst>
                  <a:ext uri="{0D108BD9-81ED-4DB2-BD59-A6C34878D82A}">
                    <a16:rowId xmlns:a16="http://schemas.microsoft.com/office/drawing/2014/main" val="3109047057"/>
                  </a:ext>
                </a:extLst>
              </a:tr>
              <a:tr h="700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Constructions</a:t>
                      </a:r>
                      <a:endParaRPr lang="en-US" sz="1800" b="0" i="0" kern="1200" dirty="0">
                        <a:solidFill>
                          <a:schemeClr val="dk1"/>
                        </a:solidFill>
                        <a:effectLst/>
                        <a:latin typeface="+mn-lt"/>
                        <a:ea typeface="+mn-ea"/>
                        <a:cs typeface="+mn-cs"/>
                      </a:endParaRPr>
                    </a:p>
                  </a:txBody>
                  <a:tcPr/>
                </a:tc>
                <a:tc>
                  <a:txBody>
                    <a:bodyPr/>
                    <a:lstStyle/>
                    <a:p>
                      <a:r>
                        <a:rPr lang="en-GB" sz="1800" b="0" i="0" kern="1200" dirty="0">
                          <a:solidFill>
                            <a:schemeClr val="dk1"/>
                          </a:solidFill>
                          <a:effectLst/>
                          <a:latin typeface="+mn-lt"/>
                          <a:ea typeface="+mn-ea"/>
                          <a:cs typeface="+mn-cs"/>
                        </a:rPr>
                        <a:t>more complex , the FDM technique is a more expensive multiplexing system than the TDM</a:t>
                      </a:r>
                      <a:endParaRPr lang="en-US" dirty="0"/>
                    </a:p>
                  </a:txBody>
                  <a:tcPr/>
                </a:tc>
                <a:tc>
                  <a:txBody>
                    <a:bodyPr/>
                    <a:lstStyle/>
                    <a:p>
                      <a:r>
                        <a:rPr lang="en-GB" sz="1800" b="0" i="0" kern="1200" dirty="0">
                          <a:solidFill>
                            <a:schemeClr val="dk1"/>
                          </a:solidFill>
                          <a:effectLst/>
                          <a:latin typeface="+mn-lt"/>
                          <a:ea typeface="+mn-ea"/>
                          <a:cs typeface="+mn-cs"/>
                        </a:rPr>
                        <a:t>TDM construction is simpler because of the type of wiring and chip</a:t>
                      </a:r>
                      <a:endParaRPr lang="en-US" dirty="0"/>
                    </a:p>
                  </a:txBody>
                  <a:tcPr/>
                </a:tc>
                <a:extLst>
                  <a:ext uri="{0D108BD9-81ED-4DB2-BD59-A6C34878D82A}">
                    <a16:rowId xmlns:a16="http://schemas.microsoft.com/office/drawing/2014/main" val="2178681728"/>
                  </a:ext>
                </a:extLst>
              </a:tr>
              <a:tr h="700909">
                <a:tc>
                  <a:txBody>
                    <a:bodyPr/>
                    <a:lstStyle/>
                    <a:p>
                      <a:r>
                        <a:rPr lang="en-GB" sz="1800" b="0" i="1" kern="1200" dirty="0">
                          <a:solidFill>
                            <a:schemeClr val="dk1"/>
                          </a:solidFill>
                          <a:effectLst/>
                          <a:latin typeface="+mn-lt"/>
                          <a:ea typeface="+mn-ea"/>
                          <a:cs typeface="+mn-cs"/>
                        </a:rPr>
                        <a:t>Required Inputs</a:t>
                      </a:r>
                      <a:endParaRPr lang="en-GB"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guard band for FDM.</a:t>
                      </a:r>
                    </a:p>
                    <a:p>
                      <a:endParaRPr lang="en-US" dirty="0"/>
                    </a:p>
                  </a:txBody>
                  <a:tcPr/>
                </a:tc>
                <a:tc>
                  <a:txBody>
                    <a:bodyPr/>
                    <a:lstStyle/>
                    <a:p>
                      <a:r>
                        <a:rPr lang="en-GB" sz="1800" b="0" i="0" kern="1200" dirty="0">
                          <a:solidFill>
                            <a:schemeClr val="dk1"/>
                          </a:solidFill>
                          <a:effectLst/>
                          <a:latin typeface="+mn-lt"/>
                          <a:ea typeface="+mn-ea"/>
                          <a:cs typeface="+mn-cs"/>
                        </a:rPr>
                        <a:t>Synchronization pulse is necessary for TDM</a:t>
                      </a:r>
                      <a:endParaRPr lang="en-US" dirty="0"/>
                    </a:p>
                  </a:txBody>
                  <a:tcPr/>
                </a:tc>
                <a:extLst>
                  <a:ext uri="{0D108BD9-81ED-4DB2-BD59-A6C34878D82A}">
                    <a16:rowId xmlns:a16="http://schemas.microsoft.com/office/drawing/2014/main" val="4232880193"/>
                  </a:ext>
                </a:extLst>
              </a:tr>
            </a:tbl>
          </a:graphicData>
        </a:graphic>
      </p:graphicFrame>
    </p:spTree>
    <p:extLst>
      <p:ext uri="{BB962C8B-B14F-4D97-AF65-F5344CB8AC3E}">
        <p14:creationId xmlns:p14="http://schemas.microsoft.com/office/powerpoint/2010/main" val="346259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lnSpcReduction="10000"/>
          </a:bodyPr>
          <a:lstStyle/>
          <a:p>
            <a:r>
              <a:rPr lang="en-GB" b="1" i="1" dirty="0"/>
              <a:t>Analog Multiplexing</a:t>
            </a:r>
            <a:endParaRPr lang="en-GB" b="1" dirty="0"/>
          </a:p>
          <a:p>
            <a:r>
              <a:rPr lang="en-GB" dirty="0"/>
              <a:t>When multiple </a:t>
            </a:r>
            <a:r>
              <a:rPr lang="en-GB" dirty="0" err="1"/>
              <a:t>analog</a:t>
            </a:r>
            <a:r>
              <a:rPr lang="en-GB" dirty="0"/>
              <a:t> signals are combined into a single </a:t>
            </a:r>
            <a:r>
              <a:rPr lang="en-GB" dirty="0" err="1"/>
              <a:t>analog</a:t>
            </a:r>
            <a:r>
              <a:rPr lang="en-GB" dirty="0"/>
              <a:t> signal, the process is called </a:t>
            </a:r>
            <a:r>
              <a:rPr lang="en-GB" dirty="0" err="1"/>
              <a:t>analog</a:t>
            </a:r>
            <a:r>
              <a:rPr lang="en-GB" dirty="0"/>
              <a:t> multiplexing. The multiplexing is done according to their frequency or wavelength.</a:t>
            </a:r>
          </a:p>
          <a:p>
            <a:r>
              <a:rPr lang="en-GB" dirty="0"/>
              <a:t>Multiplexing needs multiple signals to be kept separately in a way that they are not overlapped. This leads to separation at the endpoint. This goal is reachable by separating the frequencies of the signals.</a:t>
            </a:r>
          </a:p>
          <a:p>
            <a:r>
              <a:rPr lang="en-GB" dirty="0"/>
              <a:t>Analog multiplexing itself is divided into two sub-categories: Frequency Division Multiplexing (FDM), and Wavelength Division Multiplexing (WDM). Among these categories, FDM is more popular.</a:t>
            </a:r>
          </a:p>
          <a:p>
            <a:endParaRPr lang="en-US" dirty="0"/>
          </a:p>
        </p:txBody>
      </p:sp>
    </p:spTree>
    <p:extLst>
      <p:ext uri="{BB962C8B-B14F-4D97-AF65-F5344CB8AC3E}">
        <p14:creationId xmlns:p14="http://schemas.microsoft.com/office/powerpoint/2010/main" val="208479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6317"/>
          </a:xfrm>
        </p:spPr>
        <p:txBody>
          <a:bodyPr>
            <a:normAutofit fontScale="90000"/>
          </a:bodyPr>
          <a:lstStyle/>
          <a:p>
            <a:r>
              <a:rPr lang="en-GB" i="1" dirty="0"/>
              <a:t>Digital Multiplexing</a:t>
            </a:r>
            <a:br>
              <a:rPr lang="en-GB" dirty="0"/>
            </a:br>
            <a:endParaRPr lang="en-US" dirty="0"/>
          </a:p>
        </p:txBody>
      </p:sp>
      <p:sp>
        <p:nvSpPr>
          <p:cNvPr id="3" name="Content Placeholder 2"/>
          <p:cNvSpPr>
            <a:spLocks noGrp="1"/>
          </p:cNvSpPr>
          <p:nvPr>
            <p:ph idx="1"/>
          </p:nvPr>
        </p:nvSpPr>
        <p:spPr>
          <a:xfrm>
            <a:off x="838200" y="1070811"/>
            <a:ext cx="10515600" cy="5106152"/>
          </a:xfrm>
        </p:spPr>
        <p:txBody>
          <a:bodyPr>
            <a:normAutofit fontScale="85000" lnSpcReduction="20000"/>
          </a:bodyPr>
          <a:lstStyle/>
          <a:p>
            <a:r>
              <a:rPr lang="en-GB" dirty="0"/>
              <a:t>Digital multiplexing refers to the operation of combining multiple digital signals into a single signal. The most well-known method of digital multiplexing is Time Division Multiplexing (TDM). </a:t>
            </a:r>
          </a:p>
          <a:p>
            <a:pPr marL="0" indent="0">
              <a:buNone/>
            </a:pPr>
            <a:r>
              <a:rPr lang="en-GB" b="1" i="1" dirty="0"/>
              <a:t>Applications of Multiplexing</a:t>
            </a:r>
            <a:endParaRPr lang="en-GB" b="1" dirty="0"/>
          </a:p>
          <a:p>
            <a:pPr marL="0" indent="0">
              <a:buNone/>
            </a:pPr>
            <a:r>
              <a:rPr lang="en-GB" dirty="0"/>
              <a:t>Data transmission techniques based on multiplexing are widely used in sending communication signals. Below are some of these applications.</a:t>
            </a:r>
          </a:p>
          <a:p>
            <a:r>
              <a:rPr lang="en-GB" dirty="0"/>
              <a:t>Multiplexing in satellites</a:t>
            </a:r>
          </a:p>
          <a:p>
            <a:r>
              <a:rPr lang="en-GB" dirty="0"/>
              <a:t>Multiplexing in telemetry</a:t>
            </a:r>
          </a:p>
          <a:p>
            <a:r>
              <a:rPr lang="en-GB" dirty="0"/>
              <a:t>Multiplexing in radio broadcasting</a:t>
            </a:r>
          </a:p>
          <a:p>
            <a:r>
              <a:rPr lang="en-GB" dirty="0"/>
              <a:t>Multiplexing in telephone networks</a:t>
            </a:r>
          </a:p>
          <a:p>
            <a:r>
              <a:rPr lang="en-GB" dirty="0"/>
              <a:t>Multiplexing in computer memories to carry the data from a memory location.</a:t>
            </a:r>
          </a:p>
          <a:p>
            <a:r>
              <a:rPr lang="en-GB" dirty="0"/>
              <a:t>Multiplexing in TV broadcastings</a:t>
            </a:r>
          </a:p>
          <a:p>
            <a:r>
              <a:rPr lang="en-GB" dirty="0"/>
              <a:t>Multiplexing in telecommunication systems</a:t>
            </a:r>
          </a:p>
          <a:p>
            <a:r>
              <a:rPr lang="en-GB" dirty="0"/>
              <a:t>Multiplexing in video processing</a:t>
            </a:r>
          </a:p>
          <a:p>
            <a:endParaRPr lang="en-US" dirty="0"/>
          </a:p>
        </p:txBody>
      </p:sp>
    </p:spTree>
    <p:extLst>
      <p:ext uri="{BB962C8B-B14F-4D97-AF65-F5344CB8AC3E}">
        <p14:creationId xmlns:p14="http://schemas.microsoft.com/office/powerpoint/2010/main" val="87084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Advantages of Multiplexing</a:t>
            </a:r>
            <a:br>
              <a:rPr lang="en-GB" dirty="0"/>
            </a:br>
            <a:endParaRPr lang="en-US" dirty="0"/>
          </a:p>
        </p:txBody>
      </p:sp>
      <p:sp>
        <p:nvSpPr>
          <p:cNvPr id="3" name="Content Placeholder 2"/>
          <p:cNvSpPr>
            <a:spLocks noGrp="1"/>
          </p:cNvSpPr>
          <p:nvPr>
            <p:ph idx="1"/>
          </p:nvPr>
        </p:nvSpPr>
        <p:spPr/>
        <p:txBody>
          <a:bodyPr>
            <a:normAutofit/>
          </a:bodyPr>
          <a:lstStyle/>
          <a:p>
            <a:r>
              <a:rPr lang="en-GB" dirty="0"/>
              <a:t>The advantages of using multiplexing include the following:</a:t>
            </a:r>
          </a:p>
          <a:p>
            <a:r>
              <a:rPr lang="en-GB" dirty="0"/>
              <a:t>The use of multiplexing reduces the complexity of the circuit and its components, decreasing the costs of the communication system.</a:t>
            </a:r>
          </a:p>
          <a:p>
            <a:r>
              <a:rPr lang="en-GB" dirty="0"/>
              <a:t>This system makes optimal use of bandwidth.</a:t>
            </a:r>
          </a:p>
          <a:p>
            <a:r>
              <a:rPr lang="en-GB" dirty="0"/>
              <a:t>A multiplexing system can pass several signals through one channel at the same time.</a:t>
            </a:r>
          </a:p>
          <a:p>
            <a:r>
              <a:rPr lang="en-GB" b="1" i="1" dirty="0"/>
              <a:t>Challenges of Multiplexing</a:t>
            </a:r>
            <a:endParaRPr lang="en-GB" b="1" dirty="0"/>
          </a:p>
          <a:p>
            <a:r>
              <a:rPr lang="en-GB" dirty="0"/>
              <a:t>When transmitting data </a:t>
            </a:r>
            <a:r>
              <a:rPr lang="en-GB" dirty="0" err="1"/>
              <a:t>analog</a:t>
            </a:r>
            <a:r>
              <a:rPr lang="en-GB" dirty="0"/>
              <a:t> or digitally using a multiplexer, the signals must be synchronized.</a:t>
            </a:r>
          </a:p>
          <a:p>
            <a:endParaRPr lang="en-US" dirty="0"/>
          </a:p>
        </p:txBody>
      </p:sp>
    </p:spTree>
    <p:extLst>
      <p:ext uri="{BB962C8B-B14F-4D97-AF65-F5344CB8AC3E}">
        <p14:creationId xmlns:p14="http://schemas.microsoft.com/office/powerpoint/2010/main" val="103429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Multiplexer?</a:t>
            </a:r>
            <a:br>
              <a:rPr lang="en-GB" dirty="0"/>
            </a:br>
            <a:endParaRPr lang="en-US" dirty="0"/>
          </a:p>
        </p:txBody>
      </p:sp>
      <p:sp>
        <p:nvSpPr>
          <p:cNvPr id="3" name="Content Placeholder 2"/>
          <p:cNvSpPr>
            <a:spLocks noGrp="1"/>
          </p:cNvSpPr>
          <p:nvPr>
            <p:ph idx="1"/>
          </p:nvPr>
        </p:nvSpPr>
        <p:spPr>
          <a:xfrm>
            <a:off x="838200" y="1539240"/>
            <a:ext cx="10515600" cy="5222507"/>
          </a:xfrm>
        </p:spPr>
        <p:txBody>
          <a:bodyPr>
            <a:normAutofit fontScale="92500" lnSpcReduction="10000"/>
          </a:bodyPr>
          <a:lstStyle/>
          <a:p>
            <a:r>
              <a:rPr lang="en-GB" dirty="0"/>
              <a:t>The multiplexer is a circuit to shift </a:t>
            </a:r>
            <a:r>
              <a:rPr lang="en-GB" dirty="0" err="1"/>
              <a:t>analog</a:t>
            </a:r>
            <a:r>
              <a:rPr lang="en-GB" dirty="0"/>
              <a:t>, digital, or video signals as a combination system. It is a plain circuit that allows multiple </a:t>
            </a:r>
            <a:r>
              <a:rPr lang="en-GB" dirty="0" err="1"/>
              <a:t>analogs</a:t>
            </a:r>
            <a:r>
              <a:rPr lang="en-GB" dirty="0"/>
              <a:t> or digital data and combines them in a single signal and sends through the shared communication channel.</a:t>
            </a:r>
          </a:p>
          <a:p>
            <a:r>
              <a:rPr lang="en-GB" dirty="0"/>
              <a:t>There are many types of multiplexers, some of which are listed here.</a:t>
            </a:r>
          </a:p>
          <a:p>
            <a:r>
              <a:rPr lang="en-GB" dirty="0"/>
              <a:t>2:1 Multiplexer which consists of two signal inputs, one control bit, and one output.</a:t>
            </a:r>
          </a:p>
          <a:p>
            <a:r>
              <a:rPr lang="en-GB" dirty="0"/>
              <a:t>4:1 Multiplexer which consists of four signal inputs, two control bits, and one output.</a:t>
            </a:r>
          </a:p>
          <a:p>
            <a:r>
              <a:rPr lang="en-GB" dirty="0"/>
              <a:t>8:1 Multiplexer which consists of eight signal inputs, three control bits, and one output.</a:t>
            </a:r>
          </a:p>
          <a:p>
            <a:r>
              <a:rPr lang="en-GB" dirty="0"/>
              <a:t>16:1 Multiplexer which consists of four sixteen inputs, four control bits, and one output.</a:t>
            </a:r>
          </a:p>
          <a:p>
            <a:endParaRPr lang="en-US" dirty="0"/>
          </a:p>
        </p:txBody>
      </p:sp>
    </p:spTree>
    <p:extLst>
      <p:ext uri="{BB962C8B-B14F-4D97-AF65-F5344CB8AC3E}">
        <p14:creationId xmlns:p14="http://schemas.microsoft.com/office/powerpoint/2010/main" val="52299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 the figure below, a 4:1 multiplexer block diagram is shown.</a:t>
            </a:r>
            <a:br>
              <a:rPr lang="en-GB" dirty="0"/>
            </a:br>
            <a:endParaRPr lang="en-US" dirty="0"/>
          </a:p>
        </p:txBody>
      </p:sp>
      <p:sp>
        <p:nvSpPr>
          <p:cNvPr id="3" name="Content Placeholder 2"/>
          <p:cNvSpPr>
            <a:spLocks noGrp="1"/>
          </p:cNvSpPr>
          <p:nvPr>
            <p:ph idx="1"/>
          </p:nvPr>
        </p:nvSpPr>
        <p:spPr>
          <a:xfrm>
            <a:off x="682625" y="1572962"/>
            <a:ext cx="10515600" cy="4351338"/>
          </a:xfrm>
        </p:spPr>
        <p:txBody>
          <a:bodyPr/>
          <a:lstStyle/>
          <a:p>
            <a:endParaRPr lang="en-US" dirty="0"/>
          </a:p>
        </p:txBody>
      </p:sp>
      <p:pic>
        <p:nvPicPr>
          <p:cNvPr id="2050" name="Picture 2" descr="difference between fdm and t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94" y="2416844"/>
            <a:ext cx="5311651" cy="2781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ultiplexer-4-input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346" y="2224755"/>
            <a:ext cx="5621879" cy="287713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What is Demultiplexer? Different Types of Demultiplex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4492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Demultiplexer</a:t>
            </a:r>
            <a:endParaRPr lang="en-US" b="1" dirty="0"/>
          </a:p>
        </p:txBody>
      </p:sp>
      <p:pic>
        <p:nvPicPr>
          <p:cNvPr id="4" name="Picture 10" descr="Demultiplexer: What is it? (Working Principle &amp;amp; Applications) | Electrical4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6356" y="1530758"/>
            <a:ext cx="9686424" cy="468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1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concept of Multiplexer and </a:t>
            </a:r>
            <a:r>
              <a:rPr lang="en-GB" dirty="0" err="1"/>
              <a:t>Demultiplexer</a:t>
            </a:r>
            <a:r>
              <a:rPr lang="en-GB" dirty="0"/>
              <a:t> is illustrated in the figure below.</a:t>
            </a:r>
            <a:endParaRPr lang="en-US" dirty="0"/>
          </a:p>
        </p:txBody>
      </p:sp>
      <p:pic>
        <p:nvPicPr>
          <p:cNvPr id="3074" name="Picture 2" descr="What is multiplexing and their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498638"/>
            <a:ext cx="9651258" cy="298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8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1956</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FDM and TDM</vt:lpstr>
      <vt:lpstr>What is Multiplexing?  </vt:lpstr>
      <vt:lpstr>Types</vt:lpstr>
      <vt:lpstr>Digital Multiplexing </vt:lpstr>
      <vt:lpstr>Advantages of Multiplexing </vt:lpstr>
      <vt:lpstr>What is Multiplexer? </vt:lpstr>
      <vt:lpstr>In the figure below, a 4:1 multiplexer block diagram is shown. </vt:lpstr>
      <vt:lpstr>Demultiplexer</vt:lpstr>
      <vt:lpstr>The concept of Multiplexer and Demultiplexer is illustrated in the figure below.</vt:lpstr>
      <vt:lpstr>What Is FDM? </vt:lpstr>
      <vt:lpstr>How Does FDM System Work? </vt:lpstr>
      <vt:lpstr>PowerPoint Presentation</vt:lpstr>
      <vt:lpstr>Applications of FDM System</vt:lpstr>
      <vt:lpstr>Advantages of FDM System  </vt:lpstr>
      <vt:lpstr>What Is TDM?  </vt:lpstr>
      <vt:lpstr>PowerPoint Presentation</vt:lpstr>
      <vt:lpstr>How Does TDM System Work?  </vt:lpstr>
      <vt:lpstr>Synchronous TDM </vt:lpstr>
      <vt:lpstr>PowerPoint Presentation</vt:lpstr>
      <vt:lpstr>Asynchronous TDM  </vt:lpstr>
      <vt:lpstr>PowerPoint Presentation</vt:lpstr>
      <vt:lpstr>Applications of TDM System  </vt:lpstr>
      <vt:lpstr>  </vt:lpstr>
      <vt:lpstr>TDM in GSM technology</vt:lpstr>
      <vt:lpstr>TDM vs FDM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FDM and TDM</dc:title>
  <dc:creator>User</dc:creator>
  <cp:lastModifiedBy>faizuna wadud</cp:lastModifiedBy>
  <cp:revision>20</cp:revision>
  <dcterms:created xsi:type="dcterms:W3CDTF">2021-10-31T02:43:02Z</dcterms:created>
  <dcterms:modified xsi:type="dcterms:W3CDTF">2022-10-19T17:34:38Z</dcterms:modified>
</cp:coreProperties>
</file>