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66" r:id="rId18"/>
    <p:sldId id="273" r:id="rId19"/>
    <p:sldId id="274" r:id="rId20"/>
    <p:sldId id="275" r:id="rId21"/>
    <p:sldId id="276" r:id="rId22"/>
    <p:sldId id="277" r:id="rId23"/>
    <p:sldId id="278" r:id="rId24"/>
    <p:sldId id="279" r:id="rId25"/>
    <p:sldId id="280" r:id="rId26"/>
    <p:sldId id="281" r:id="rId27"/>
    <p:sldId id="282" r:id="rId28"/>
    <p:sldId id="284" r:id="rId29"/>
    <p:sldId id="283" r:id="rId30"/>
    <p:sldId id="285" r:id="rId31"/>
    <p:sldId id="287" r:id="rId32"/>
    <p:sldId id="286" r:id="rId33"/>
    <p:sldId id="288" r:id="rId34"/>
    <p:sldId id="289" r:id="rId35"/>
    <p:sldId id="290" r:id="rId36"/>
    <p:sldId id="291" r:id="rId37"/>
    <p:sldId id="292" r:id="rId38"/>
    <p:sldId id="29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4" d="100"/>
          <a:sy n="154" d="100"/>
        </p:scale>
        <p:origin x="2004" y="1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1"/>
    </c:view3D>
    <c:floor>
      <c:thickness val="0"/>
    </c:floor>
    <c:sideWall>
      <c:thickness val="0"/>
    </c:sideWall>
    <c:backWall>
      <c:thickness val="0"/>
    </c:backWall>
    <c:plotArea>
      <c:layout/>
      <c:bar3DChart>
        <c:barDir val="col"/>
        <c:grouping val="percentStacked"/>
        <c:varyColors val="0"/>
        <c:ser>
          <c:idx val="0"/>
          <c:order val="0"/>
          <c:tx>
            <c:strRef>
              <c:f>Sheet1!$B$1</c:f>
              <c:strCache>
                <c:ptCount val="1"/>
                <c:pt idx="0">
                  <c:v>Performance</c:v>
                </c:pt>
              </c:strCache>
            </c:strRef>
          </c:tx>
          <c:invertIfNegative val="0"/>
          <c:cat>
            <c:strRef>
              <c:f>Sheet1!$A$2:$A$5</c:f>
              <c:strCache>
                <c:ptCount val="3"/>
                <c:pt idx="0">
                  <c:v>Category 1</c:v>
                </c:pt>
                <c:pt idx="1">
                  <c:v>Category 2</c:v>
                </c:pt>
                <c:pt idx="2">
                  <c:v>Category 3</c:v>
                </c:pt>
              </c:strCache>
            </c:strRef>
          </c:cat>
          <c:val>
            <c:numRef>
              <c:f>Sheet1!$B$2:$B$5</c:f>
              <c:numCache>
                <c:formatCode>General</c:formatCode>
                <c:ptCount val="4"/>
                <c:pt idx="0">
                  <c:v>6</c:v>
                </c:pt>
                <c:pt idx="1">
                  <c:v>3</c:v>
                </c:pt>
                <c:pt idx="2">
                  <c:v>2</c:v>
                </c:pt>
              </c:numCache>
            </c:numRef>
          </c:val>
          <c:extLst>
            <c:ext xmlns:c16="http://schemas.microsoft.com/office/drawing/2014/chart" uri="{C3380CC4-5D6E-409C-BE32-E72D297353CC}">
              <c16:uniqueId val="{00000000-E889-8049-8A13-BBCD9E9D8EC0}"/>
            </c:ext>
          </c:extLst>
        </c:ser>
        <c:ser>
          <c:idx val="1"/>
          <c:order val="1"/>
          <c:tx>
            <c:strRef>
              <c:f>Sheet1!$C$1</c:f>
              <c:strCache>
                <c:ptCount val="1"/>
                <c:pt idx="0">
                  <c:v>Reliability</c:v>
                </c:pt>
              </c:strCache>
            </c:strRef>
          </c:tx>
          <c:invertIfNegative val="0"/>
          <c:cat>
            <c:strRef>
              <c:f>Sheet1!$A$2:$A$5</c:f>
              <c:strCache>
                <c:ptCount val="3"/>
                <c:pt idx="0">
                  <c:v>Category 1</c:v>
                </c:pt>
                <c:pt idx="1">
                  <c:v>Category 2</c:v>
                </c:pt>
                <c:pt idx="2">
                  <c:v>Category 3</c:v>
                </c:pt>
              </c:strCache>
            </c:strRef>
          </c:cat>
          <c:val>
            <c:numRef>
              <c:f>Sheet1!$C$2:$C$5</c:f>
              <c:numCache>
                <c:formatCode>General</c:formatCode>
                <c:ptCount val="4"/>
                <c:pt idx="0">
                  <c:v>3</c:v>
                </c:pt>
                <c:pt idx="1">
                  <c:v>6</c:v>
                </c:pt>
                <c:pt idx="2">
                  <c:v>3</c:v>
                </c:pt>
              </c:numCache>
            </c:numRef>
          </c:val>
          <c:extLst>
            <c:ext xmlns:c16="http://schemas.microsoft.com/office/drawing/2014/chart" uri="{C3380CC4-5D6E-409C-BE32-E72D297353CC}">
              <c16:uniqueId val="{00000001-E889-8049-8A13-BBCD9E9D8EC0}"/>
            </c:ext>
          </c:extLst>
        </c:ser>
        <c:ser>
          <c:idx val="2"/>
          <c:order val="2"/>
          <c:tx>
            <c:strRef>
              <c:f>Sheet1!$D$1</c:f>
              <c:strCache>
                <c:ptCount val="1"/>
                <c:pt idx="0">
                  <c:v>Security</c:v>
                </c:pt>
              </c:strCache>
            </c:strRef>
          </c:tx>
          <c:spPr>
            <a:solidFill>
              <a:srgbClr val="FFFF00"/>
            </a:solidFill>
          </c:spPr>
          <c:invertIfNegative val="0"/>
          <c:cat>
            <c:strRef>
              <c:f>Sheet1!$A$2:$A$5</c:f>
              <c:strCache>
                <c:ptCount val="3"/>
                <c:pt idx="0">
                  <c:v>Category 1</c:v>
                </c:pt>
                <c:pt idx="1">
                  <c:v>Category 2</c:v>
                </c:pt>
                <c:pt idx="2">
                  <c:v>Category 3</c:v>
                </c:pt>
              </c:strCache>
            </c:strRef>
          </c:cat>
          <c:val>
            <c:numRef>
              <c:f>Sheet1!$D$2:$D$5</c:f>
              <c:numCache>
                <c:formatCode>General</c:formatCode>
                <c:ptCount val="4"/>
                <c:pt idx="0">
                  <c:v>2</c:v>
                </c:pt>
                <c:pt idx="1">
                  <c:v>2</c:v>
                </c:pt>
                <c:pt idx="2">
                  <c:v>6</c:v>
                </c:pt>
              </c:numCache>
            </c:numRef>
          </c:val>
          <c:extLst>
            <c:ext xmlns:c16="http://schemas.microsoft.com/office/drawing/2014/chart" uri="{C3380CC4-5D6E-409C-BE32-E72D297353CC}">
              <c16:uniqueId val="{00000002-E889-8049-8A13-BBCD9E9D8EC0}"/>
            </c:ext>
          </c:extLst>
        </c:ser>
        <c:dLbls>
          <c:showLegendKey val="0"/>
          <c:showVal val="0"/>
          <c:showCatName val="0"/>
          <c:showSerName val="0"/>
          <c:showPercent val="0"/>
          <c:showBubbleSize val="0"/>
        </c:dLbls>
        <c:gapWidth val="150"/>
        <c:shape val="pyramid"/>
        <c:axId val="107775488"/>
        <c:axId val="107855872"/>
        <c:axId val="0"/>
      </c:bar3DChart>
      <c:catAx>
        <c:axId val="107775488"/>
        <c:scaling>
          <c:orientation val="minMax"/>
        </c:scaling>
        <c:delete val="0"/>
        <c:axPos val="b"/>
        <c:numFmt formatCode="General" sourceLinked="0"/>
        <c:majorTickMark val="out"/>
        <c:minorTickMark val="none"/>
        <c:tickLblPos val="nextTo"/>
        <c:crossAx val="107855872"/>
        <c:crosses val="autoZero"/>
        <c:auto val="1"/>
        <c:lblAlgn val="ctr"/>
        <c:lblOffset val="100"/>
        <c:noMultiLvlLbl val="0"/>
      </c:catAx>
      <c:valAx>
        <c:axId val="107855872"/>
        <c:scaling>
          <c:orientation val="minMax"/>
        </c:scaling>
        <c:delete val="1"/>
        <c:axPos val="l"/>
        <c:majorGridlines/>
        <c:numFmt formatCode="0%" sourceLinked="1"/>
        <c:majorTickMark val="out"/>
        <c:minorTickMark val="none"/>
        <c:tickLblPos val="none"/>
        <c:crossAx val="107775488"/>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09B6F2-5090-42E0-AC34-E1B02F93EB7C}" type="datetimeFigureOut">
              <a:rPr lang="en-MY" smtClean="0"/>
              <a:t>1/8/2022</a:t>
            </a:fld>
            <a:endParaRPr lang="en-MY"/>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97A3FD-1DF9-4E83-979D-98E9997A6013}" type="slidenum">
              <a:rPr lang="en-MY" smtClean="0"/>
              <a:t>‹#›</a:t>
            </a:fld>
            <a:endParaRPr lang="en-MY"/>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E163901-BCC1-48EB-9369-3BA97B67BFF7}" type="datetime1">
              <a:rPr lang="en-MY" smtClean="0"/>
              <a:t>1/8/2022</a:t>
            </a:fld>
            <a:endParaRPr lang="en-MY"/>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MY"/>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4DDF747-FB55-428A-9D37-EDCF43E3CE82}" type="slidenum">
              <a:rPr lang="en-MY" smtClean="0"/>
              <a:t>‹#›</a:t>
            </a:fld>
            <a:endParaRPr lang="en-MY"/>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29044F6-9E3A-41BD-8CFE-1C8837D53833}" type="datetime1">
              <a:rPr lang="en-MY" smtClean="0"/>
              <a:t>1/8/2022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94DDF747-FB55-428A-9D37-EDCF43E3CE82}" type="slidenum">
              <a:rPr lang="en-MY" smtClean="0"/>
              <a:t>‹#›</a:t>
            </a:fld>
            <a:endParaRPr lang="en-MY"/>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339209F-2537-4A36-BCDD-186B340D2FB2}" type="datetime1">
              <a:rPr lang="en-MY" smtClean="0"/>
              <a:t>1/8/2022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94DDF747-FB55-428A-9D37-EDCF43E3CE82}" type="slidenum">
              <a:rPr lang="en-MY" smtClean="0"/>
              <a:t>‹#›</a:t>
            </a:fld>
            <a:endParaRPr lang="en-MY"/>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F455F04-7B34-492A-B507-2E5B23F61795}" type="datetime1">
              <a:rPr lang="en-MY" smtClean="0"/>
              <a:t>1/8/2022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94DDF747-FB55-428A-9D37-EDCF43E3CE82}" type="slidenum">
              <a:rPr lang="en-MY" smtClean="0"/>
              <a:t>‹#›</a:t>
            </a:fld>
            <a:endParaRPr lang="en-MY"/>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42B186F-AF86-4DD8-A065-8E8E08AA7B51}" type="datetime1">
              <a:rPr lang="en-MY" smtClean="0"/>
              <a:t>1/8/2022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94DDF747-FB55-428A-9D37-EDCF43E3CE82}" type="slidenum">
              <a:rPr lang="en-MY" smtClean="0"/>
              <a:t>‹#›</a:t>
            </a:fld>
            <a:endParaRPr lang="en-MY"/>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5C8DA9E-A4B8-411F-B460-15CECED5E84D}" type="datetime1">
              <a:rPr lang="en-MY" smtClean="0"/>
              <a:t>1/8/2022</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94DDF747-FB55-428A-9D37-EDCF43E3CE82}" type="slidenum">
              <a:rPr lang="en-MY" smtClean="0"/>
              <a:t>‹#›</a:t>
            </a:fld>
            <a:endParaRPr lang="en-MY"/>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8667F16-4F54-4FE9-8D99-754FFB8F0B36}" type="datetime1">
              <a:rPr lang="en-MY" smtClean="0"/>
              <a:t>1/8/2022</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94DDF747-FB55-428A-9D37-EDCF43E3CE82}" type="slidenum">
              <a:rPr lang="en-MY" smtClean="0"/>
              <a:t>‹#›</a:t>
            </a:fld>
            <a:endParaRPr lang="en-MY"/>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A2F0DF6-53D3-4BC2-9B3B-5C6C267193E4}" type="datetime1">
              <a:rPr lang="en-MY" smtClean="0"/>
              <a:t>1/8/2022</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94DDF747-FB55-428A-9D37-EDCF43E3CE82}" type="slidenum">
              <a:rPr lang="en-MY" smtClean="0"/>
              <a:t>‹#›</a:t>
            </a:fld>
            <a:endParaRPr lang="en-MY"/>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6266D-E49D-4571-A4C9-C956B68076F3}" type="datetime1">
              <a:rPr lang="en-MY" smtClean="0"/>
              <a:t>1/8/2022</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94DDF747-FB55-428A-9D37-EDCF43E3CE82}" type="slidenum">
              <a:rPr lang="en-MY" smtClean="0"/>
              <a:t>‹#›</a:t>
            </a:fld>
            <a:endParaRPr lang="en-MY"/>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79E556DB-6CA3-4F8B-A801-770B8C18CCAE}" type="datetime1">
              <a:rPr lang="en-MY" smtClean="0"/>
              <a:t>1/8/2022</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94DDF747-FB55-428A-9D37-EDCF43E3CE82}" type="slidenum">
              <a:rPr lang="en-MY" smtClean="0"/>
              <a:t>‹#›</a:t>
            </a:fld>
            <a:endParaRPr lang="en-MY"/>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682BF89-0E71-4ED8-84FE-D8D64BBB54E4}" type="datetime1">
              <a:rPr lang="en-MY" smtClean="0"/>
              <a:t>1/8/2022</a:t>
            </a:fld>
            <a:endParaRPr lang="en-MY"/>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MY"/>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4DDF747-FB55-428A-9D37-EDCF43E3CE82}" type="slidenum">
              <a:rPr lang="en-MY" smtClean="0"/>
              <a:t>‹#›</a:t>
            </a:fld>
            <a:endParaRPr lang="en-MY"/>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62DC9CD-B087-4AB8-B567-2EADC8914E16}" type="datetime1">
              <a:rPr lang="en-MY" smtClean="0"/>
              <a:t>1/8/2022</a:t>
            </a:fld>
            <a:endParaRPr lang="en-MY"/>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MY"/>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4DDF747-FB55-428A-9D37-EDCF43E3CE82}" type="slidenum">
              <a:rPr lang="en-MY" smtClean="0"/>
              <a:t>‹#›</a:t>
            </a:fld>
            <a:endParaRPr lang="en-MY"/>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2 </a:t>
            </a:r>
            <a:endParaRPr lang="en-MY" dirty="0"/>
          </a:p>
        </p:txBody>
      </p:sp>
      <p:sp>
        <p:nvSpPr>
          <p:cNvPr id="3" name="Subtitle 2"/>
          <p:cNvSpPr>
            <a:spLocks noGrp="1"/>
          </p:cNvSpPr>
          <p:nvPr>
            <p:ph type="subTitle" idx="1"/>
          </p:nvPr>
        </p:nvSpPr>
        <p:spPr/>
        <p:txBody>
          <a:bodyPr>
            <a:normAutofit/>
          </a:bodyPr>
          <a:lstStyle/>
          <a:p>
            <a:r>
              <a:rPr lang="en-US" dirty="0"/>
              <a:t>Spring 2022</a:t>
            </a:r>
            <a:endParaRPr lang="en-MY"/>
          </a:p>
          <a:p>
            <a:endParaRPr lang="en-MY" dirty="0"/>
          </a:p>
        </p:txBody>
      </p:sp>
      <p:sp>
        <p:nvSpPr>
          <p:cNvPr id="4" name="Slide Number Placeholder 3"/>
          <p:cNvSpPr>
            <a:spLocks noGrp="1"/>
          </p:cNvSpPr>
          <p:nvPr>
            <p:ph type="sldNum" sz="quarter" idx="12"/>
          </p:nvPr>
        </p:nvSpPr>
        <p:spPr/>
        <p:txBody>
          <a:bodyPr/>
          <a:lstStyle/>
          <a:p>
            <a:fld id="{94DDF747-FB55-428A-9D37-EDCF43E3CE82}" type="slidenum">
              <a:rPr lang="en-MY" smtClean="0"/>
              <a:t>1</a:t>
            </a:fld>
            <a:endParaRPr lang="en-MY"/>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MY" i="1" dirty="0"/>
          </a:p>
          <a:p>
            <a:pPr algn="just"/>
            <a:r>
              <a:rPr lang="en-MY" dirty="0"/>
              <a:t>Jitter refers to the variation in the packet arrival time. It is the uneven delay in the delivery of audio or video packets. </a:t>
            </a:r>
          </a:p>
        </p:txBody>
      </p:sp>
      <p:sp>
        <p:nvSpPr>
          <p:cNvPr id="3" name="Slide Number Placeholder 2"/>
          <p:cNvSpPr>
            <a:spLocks noGrp="1"/>
          </p:cNvSpPr>
          <p:nvPr>
            <p:ph type="sldNum" sz="quarter" idx="12"/>
          </p:nvPr>
        </p:nvSpPr>
        <p:spPr/>
        <p:txBody>
          <a:bodyPr/>
          <a:lstStyle/>
          <a:p>
            <a:fld id="{94DDF747-FB55-428A-9D37-EDCF43E3CE82}" type="slidenum">
              <a:rPr lang="en-MY" smtClean="0"/>
              <a:t>10</a:t>
            </a:fld>
            <a:endParaRPr lang="en-MY"/>
          </a:p>
        </p:txBody>
      </p:sp>
      <p:sp>
        <p:nvSpPr>
          <p:cNvPr id="4" name="Title 3"/>
          <p:cNvSpPr>
            <a:spLocks noGrp="1"/>
          </p:cNvSpPr>
          <p:nvPr>
            <p:ph type="title"/>
          </p:nvPr>
        </p:nvSpPr>
        <p:spPr/>
        <p:txBody>
          <a:bodyPr/>
          <a:lstStyle/>
          <a:p>
            <a:r>
              <a:rPr lang="en-MY" dirty="0"/>
              <a:t>Jitter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MY" dirty="0"/>
              <a:t>A data communications system has five components:</a:t>
            </a:r>
          </a:p>
        </p:txBody>
      </p:sp>
      <p:sp>
        <p:nvSpPr>
          <p:cNvPr id="3" name="Slide Number Placeholder 2"/>
          <p:cNvSpPr>
            <a:spLocks noGrp="1"/>
          </p:cNvSpPr>
          <p:nvPr>
            <p:ph type="sldNum" sz="quarter" idx="12"/>
          </p:nvPr>
        </p:nvSpPr>
        <p:spPr/>
        <p:txBody>
          <a:bodyPr/>
          <a:lstStyle/>
          <a:p>
            <a:fld id="{94DDF747-FB55-428A-9D37-EDCF43E3CE82}" type="slidenum">
              <a:rPr lang="en-MY" smtClean="0"/>
              <a:t>11</a:t>
            </a:fld>
            <a:endParaRPr lang="en-MY"/>
          </a:p>
        </p:txBody>
      </p:sp>
      <p:sp>
        <p:nvSpPr>
          <p:cNvPr id="4" name="Title 3"/>
          <p:cNvSpPr>
            <a:spLocks noGrp="1"/>
          </p:cNvSpPr>
          <p:nvPr>
            <p:ph type="title"/>
          </p:nvPr>
        </p:nvSpPr>
        <p:spPr/>
        <p:txBody>
          <a:bodyPr/>
          <a:lstStyle/>
          <a:p>
            <a:endParaRPr lang="en-MY"/>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MY" dirty="0"/>
              <a:t>The message is the information (data) to be communicated. </a:t>
            </a:r>
          </a:p>
          <a:p>
            <a:pPr algn="just"/>
            <a:endParaRPr lang="en-MY" dirty="0"/>
          </a:p>
          <a:p>
            <a:pPr algn="just"/>
            <a:r>
              <a:rPr lang="en-MY" dirty="0"/>
              <a:t>Popular forms of information include text, numbers, pictures, audio, and video.</a:t>
            </a:r>
          </a:p>
        </p:txBody>
      </p:sp>
      <p:sp>
        <p:nvSpPr>
          <p:cNvPr id="3" name="Slide Number Placeholder 2"/>
          <p:cNvSpPr>
            <a:spLocks noGrp="1"/>
          </p:cNvSpPr>
          <p:nvPr>
            <p:ph type="sldNum" sz="quarter" idx="12"/>
          </p:nvPr>
        </p:nvSpPr>
        <p:spPr/>
        <p:txBody>
          <a:bodyPr/>
          <a:lstStyle/>
          <a:p>
            <a:fld id="{94DDF747-FB55-428A-9D37-EDCF43E3CE82}" type="slidenum">
              <a:rPr lang="en-MY" smtClean="0"/>
              <a:t>12</a:t>
            </a:fld>
            <a:endParaRPr lang="en-MY"/>
          </a:p>
        </p:txBody>
      </p:sp>
      <p:sp>
        <p:nvSpPr>
          <p:cNvPr id="4" name="Title 3"/>
          <p:cNvSpPr>
            <a:spLocks noGrp="1"/>
          </p:cNvSpPr>
          <p:nvPr>
            <p:ph type="title"/>
          </p:nvPr>
        </p:nvSpPr>
        <p:spPr/>
        <p:txBody>
          <a:bodyPr/>
          <a:lstStyle/>
          <a:p>
            <a:r>
              <a:rPr lang="en-MY" dirty="0"/>
              <a:t>Message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MY" dirty="0"/>
              <a:t>The sender is the device that sends the data message. It can be a computer, workstation, telephone handset, video camera, and so on.</a:t>
            </a:r>
          </a:p>
          <a:p>
            <a:endParaRPr lang="en-MY" dirty="0"/>
          </a:p>
        </p:txBody>
      </p:sp>
      <p:sp>
        <p:nvSpPr>
          <p:cNvPr id="3" name="Slide Number Placeholder 2"/>
          <p:cNvSpPr>
            <a:spLocks noGrp="1"/>
          </p:cNvSpPr>
          <p:nvPr>
            <p:ph type="sldNum" sz="quarter" idx="12"/>
          </p:nvPr>
        </p:nvSpPr>
        <p:spPr/>
        <p:txBody>
          <a:bodyPr/>
          <a:lstStyle/>
          <a:p>
            <a:fld id="{94DDF747-FB55-428A-9D37-EDCF43E3CE82}" type="slidenum">
              <a:rPr lang="en-MY" smtClean="0"/>
              <a:t>13</a:t>
            </a:fld>
            <a:endParaRPr lang="en-MY"/>
          </a:p>
        </p:txBody>
      </p:sp>
      <p:sp>
        <p:nvSpPr>
          <p:cNvPr id="4" name="Title 3"/>
          <p:cNvSpPr>
            <a:spLocks noGrp="1"/>
          </p:cNvSpPr>
          <p:nvPr>
            <p:ph type="title"/>
          </p:nvPr>
        </p:nvSpPr>
        <p:spPr/>
        <p:txBody>
          <a:bodyPr/>
          <a:lstStyle/>
          <a:p>
            <a:r>
              <a:rPr lang="en-MY" dirty="0"/>
              <a:t>Sender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MY" dirty="0"/>
              <a:t>The receiver is the device that receives the message. It can be a computer, workstation, telephone handset, television, and so on.</a:t>
            </a:r>
          </a:p>
          <a:p>
            <a:endParaRPr lang="en-MY" dirty="0"/>
          </a:p>
        </p:txBody>
      </p:sp>
      <p:sp>
        <p:nvSpPr>
          <p:cNvPr id="3" name="Slide Number Placeholder 2"/>
          <p:cNvSpPr>
            <a:spLocks noGrp="1"/>
          </p:cNvSpPr>
          <p:nvPr>
            <p:ph type="sldNum" sz="quarter" idx="12"/>
          </p:nvPr>
        </p:nvSpPr>
        <p:spPr/>
        <p:txBody>
          <a:bodyPr/>
          <a:lstStyle/>
          <a:p>
            <a:fld id="{94DDF747-FB55-428A-9D37-EDCF43E3CE82}" type="slidenum">
              <a:rPr lang="en-MY" smtClean="0"/>
              <a:t>14</a:t>
            </a:fld>
            <a:endParaRPr lang="en-MY"/>
          </a:p>
        </p:txBody>
      </p:sp>
      <p:sp>
        <p:nvSpPr>
          <p:cNvPr id="4" name="Title 3"/>
          <p:cNvSpPr>
            <a:spLocks noGrp="1"/>
          </p:cNvSpPr>
          <p:nvPr>
            <p:ph type="title"/>
          </p:nvPr>
        </p:nvSpPr>
        <p:spPr/>
        <p:txBody>
          <a:bodyPr/>
          <a:lstStyle/>
          <a:p>
            <a:r>
              <a:rPr lang="en-MY" dirty="0"/>
              <a:t>Receiver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MY" dirty="0"/>
              <a:t>The transmission medium is the physical path by which a message travels from sender to receiver. Some examples of transmission media include twisted-pair wire, coaxial cable, </a:t>
            </a:r>
            <a:r>
              <a:rPr lang="en-MY" dirty="0" err="1"/>
              <a:t>fiber</a:t>
            </a:r>
            <a:r>
              <a:rPr lang="en-MY" dirty="0"/>
              <a:t>-optic cable, and radio waves.</a:t>
            </a:r>
          </a:p>
          <a:p>
            <a:endParaRPr lang="en-MY" dirty="0"/>
          </a:p>
        </p:txBody>
      </p:sp>
      <p:sp>
        <p:nvSpPr>
          <p:cNvPr id="3" name="Slide Number Placeholder 2"/>
          <p:cNvSpPr>
            <a:spLocks noGrp="1"/>
          </p:cNvSpPr>
          <p:nvPr>
            <p:ph type="sldNum" sz="quarter" idx="12"/>
          </p:nvPr>
        </p:nvSpPr>
        <p:spPr/>
        <p:txBody>
          <a:bodyPr/>
          <a:lstStyle/>
          <a:p>
            <a:fld id="{94DDF747-FB55-428A-9D37-EDCF43E3CE82}" type="slidenum">
              <a:rPr lang="en-MY" smtClean="0"/>
              <a:t>15</a:t>
            </a:fld>
            <a:endParaRPr lang="en-MY"/>
          </a:p>
        </p:txBody>
      </p:sp>
      <p:sp>
        <p:nvSpPr>
          <p:cNvPr id="4" name="Title 3"/>
          <p:cNvSpPr>
            <a:spLocks noGrp="1"/>
          </p:cNvSpPr>
          <p:nvPr>
            <p:ph type="title"/>
          </p:nvPr>
        </p:nvSpPr>
        <p:spPr/>
        <p:txBody>
          <a:bodyPr/>
          <a:lstStyle/>
          <a:p>
            <a:r>
              <a:rPr lang="en-MY" dirty="0"/>
              <a:t>Transmission medium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MY" dirty="0"/>
              <a:t>A protocol is a set of rules that govern data communications. It represents an agreement between the communicating devices. Without a protocol, two devices may be connected but not communicating, just as a person speaking French cannot be understood by a person who speaks only Japanese.</a:t>
            </a:r>
          </a:p>
        </p:txBody>
      </p:sp>
      <p:sp>
        <p:nvSpPr>
          <p:cNvPr id="3" name="Slide Number Placeholder 2"/>
          <p:cNvSpPr>
            <a:spLocks noGrp="1"/>
          </p:cNvSpPr>
          <p:nvPr>
            <p:ph type="sldNum" sz="quarter" idx="12"/>
          </p:nvPr>
        </p:nvSpPr>
        <p:spPr/>
        <p:txBody>
          <a:bodyPr/>
          <a:lstStyle/>
          <a:p>
            <a:fld id="{94DDF747-FB55-428A-9D37-EDCF43E3CE82}" type="slidenum">
              <a:rPr lang="en-MY" smtClean="0"/>
              <a:t>16</a:t>
            </a:fld>
            <a:endParaRPr lang="en-MY"/>
          </a:p>
        </p:txBody>
      </p:sp>
      <p:sp>
        <p:nvSpPr>
          <p:cNvPr id="4" name="Title 3"/>
          <p:cNvSpPr>
            <a:spLocks noGrp="1"/>
          </p:cNvSpPr>
          <p:nvPr>
            <p:ph type="title"/>
          </p:nvPr>
        </p:nvSpPr>
        <p:spPr/>
        <p:txBody>
          <a:bodyPr/>
          <a:lstStyle/>
          <a:p>
            <a:r>
              <a:rPr lang="en-MY" dirty="0"/>
              <a:t>Protocol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4DDF747-FB55-428A-9D37-EDCF43E3CE82}" type="slidenum">
              <a:rPr lang="en-MY" smtClean="0"/>
              <a:t>17</a:t>
            </a:fld>
            <a:endParaRPr lang="en-MY"/>
          </a:p>
        </p:txBody>
      </p:sp>
      <p:sp>
        <p:nvSpPr>
          <p:cNvPr id="4" name="Title 3"/>
          <p:cNvSpPr>
            <a:spLocks noGrp="1"/>
          </p:cNvSpPr>
          <p:nvPr>
            <p:ph type="title"/>
          </p:nvPr>
        </p:nvSpPr>
        <p:spPr/>
        <p:txBody>
          <a:bodyPr/>
          <a:lstStyle/>
          <a:p>
            <a:endParaRPr lang="en-MY"/>
          </a:p>
        </p:txBody>
      </p:sp>
      <p:pic>
        <p:nvPicPr>
          <p:cNvPr id="1026" name="Picture 2"/>
          <p:cNvPicPr>
            <a:picLocks noGrp="1" noChangeAspect="1" noChangeArrowheads="1"/>
          </p:cNvPicPr>
          <p:nvPr>
            <p:ph idx="1"/>
          </p:nvPr>
        </p:nvPicPr>
        <p:blipFill>
          <a:blip r:embed="rId2" cstate="print"/>
          <a:srcRect/>
          <a:stretch>
            <a:fillRect/>
          </a:stretch>
        </p:blipFill>
        <p:spPr bwMode="auto">
          <a:xfrm>
            <a:off x="1187624" y="1484784"/>
            <a:ext cx="6984776" cy="4420096"/>
          </a:xfrm>
          <a:prstGeom prst="rect">
            <a:avLst/>
          </a:prstGeom>
          <a:noFill/>
          <a:ln w="9525">
            <a:noFill/>
            <a:miter lim="800000"/>
            <a:headEnd/>
            <a:tailEnd/>
          </a:ln>
        </p:spPr>
      </p:pic>
      <p:sp>
        <p:nvSpPr>
          <p:cNvPr id="6" name="TextBox 5"/>
          <p:cNvSpPr txBox="1"/>
          <p:nvPr/>
        </p:nvSpPr>
        <p:spPr>
          <a:xfrm>
            <a:off x="2627784" y="3356992"/>
            <a:ext cx="1120820" cy="369332"/>
          </a:xfrm>
          <a:prstGeom prst="rect">
            <a:avLst/>
          </a:prstGeom>
          <a:noFill/>
        </p:spPr>
        <p:txBody>
          <a:bodyPr wrap="none" rtlCol="0">
            <a:spAutoFit/>
          </a:bodyPr>
          <a:lstStyle/>
          <a:p>
            <a:r>
              <a:rPr lang="en-US" dirty="0"/>
              <a:t>protocol</a:t>
            </a:r>
            <a:endParaRPr lang="en-MY" dirty="0"/>
          </a:p>
        </p:txBody>
      </p:sp>
      <p:sp>
        <p:nvSpPr>
          <p:cNvPr id="7" name="TextBox 6"/>
          <p:cNvSpPr txBox="1"/>
          <p:nvPr/>
        </p:nvSpPr>
        <p:spPr>
          <a:xfrm>
            <a:off x="5683428" y="3356992"/>
            <a:ext cx="1120820" cy="369332"/>
          </a:xfrm>
          <a:prstGeom prst="rect">
            <a:avLst/>
          </a:prstGeom>
          <a:noFill/>
        </p:spPr>
        <p:txBody>
          <a:bodyPr wrap="none" rtlCol="0">
            <a:spAutoFit/>
          </a:bodyPr>
          <a:lstStyle/>
          <a:p>
            <a:r>
              <a:rPr lang="en-US" dirty="0"/>
              <a:t>protocol</a:t>
            </a:r>
            <a:endParaRPr lang="en-MY"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MY"/>
          </a:p>
        </p:txBody>
      </p:sp>
      <p:sp>
        <p:nvSpPr>
          <p:cNvPr id="3" name="Slide Number Placeholder 2"/>
          <p:cNvSpPr>
            <a:spLocks noGrp="1"/>
          </p:cNvSpPr>
          <p:nvPr>
            <p:ph type="sldNum" sz="quarter" idx="12"/>
          </p:nvPr>
        </p:nvSpPr>
        <p:spPr/>
        <p:txBody>
          <a:bodyPr/>
          <a:lstStyle/>
          <a:p>
            <a:fld id="{94DDF747-FB55-428A-9D37-EDCF43E3CE82}" type="slidenum">
              <a:rPr lang="en-MY" smtClean="0"/>
              <a:t>18</a:t>
            </a:fld>
            <a:endParaRPr lang="en-MY"/>
          </a:p>
        </p:txBody>
      </p:sp>
      <p:sp>
        <p:nvSpPr>
          <p:cNvPr id="4" name="Title 3"/>
          <p:cNvSpPr>
            <a:spLocks noGrp="1"/>
          </p:cNvSpPr>
          <p:nvPr>
            <p:ph type="title"/>
          </p:nvPr>
        </p:nvSpPr>
        <p:spPr/>
        <p:txBody>
          <a:bodyPr/>
          <a:lstStyle/>
          <a:p>
            <a:endParaRPr lang="en-MY"/>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MY" dirty="0"/>
              <a:t>Information today comes in different forms such as text, numbers, images, audio, and</a:t>
            </a:r>
          </a:p>
          <a:p>
            <a:pPr>
              <a:buNone/>
            </a:pPr>
            <a:r>
              <a:rPr lang="en-MY" dirty="0"/>
              <a:t>	video.</a:t>
            </a:r>
          </a:p>
        </p:txBody>
      </p:sp>
      <p:sp>
        <p:nvSpPr>
          <p:cNvPr id="3" name="Slide Number Placeholder 2"/>
          <p:cNvSpPr>
            <a:spLocks noGrp="1"/>
          </p:cNvSpPr>
          <p:nvPr>
            <p:ph type="sldNum" sz="quarter" idx="12"/>
          </p:nvPr>
        </p:nvSpPr>
        <p:spPr/>
        <p:txBody>
          <a:bodyPr/>
          <a:lstStyle/>
          <a:p>
            <a:fld id="{94DDF747-FB55-428A-9D37-EDCF43E3CE82}" type="slidenum">
              <a:rPr lang="en-MY" smtClean="0"/>
              <a:t>19</a:t>
            </a:fld>
            <a:endParaRPr lang="en-MY"/>
          </a:p>
        </p:txBody>
      </p:sp>
      <p:sp>
        <p:nvSpPr>
          <p:cNvPr id="4" name="Title 3"/>
          <p:cNvSpPr>
            <a:spLocks noGrp="1"/>
          </p:cNvSpPr>
          <p:nvPr>
            <p:ph type="title"/>
          </p:nvPr>
        </p:nvSpPr>
        <p:spPr/>
        <p:txBody>
          <a:bodyPr>
            <a:normAutofit fontScale="90000"/>
          </a:bodyPr>
          <a:lstStyle/>
          <a:p>
            <a:r>
              <a:rPr lang="en-MY" dirty="0"/>
              <a:t>Data Representation</a:t>
            </a:r>
            <a:br>
              <a:rPr lang="en-MY" dirty="0"/>
            </a:br>
            <a:endParaRPr lang="en-MY"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MY" dirty="0"/>
              <a:t>Data communications and networking are changing the way we do business and the way</a:t>
            </a:r>
          </a:p>
          <a:p>
            <a:pPr algn="just">
              <a:buNone/>
            </a:pPr>
            <a:r>
              <a:rPr lang="en-MY" dirty="0"/>
              <a:t>	we live. </a:t>
            </a:r>
          </a:p>
          <a:p>
            <a:pPr algn="just"/>
            <a:r>
              <a:rPr lang="en-MY" dirty="0"/>
              <a:t>Business decisions have to be made ever more quickly, and the decision makers</a:t>
            </a:r>
          </a:p>
          <a:p>
            <a:pPr algn="just">
              <a:buNone/>
            </a:pPr>
            <a:r>
              <a:rPr lang="en-MY" dirty="0"/>
              <a:t>	require immediate access to accurate information</a:t>
            </a:r>
            <a:r>
              <a:rPr lang="en-MY"/>
              <a:t>. </a:t>
            </a:r>
          </a:p>
          <a:p>
            <a:pPr algn="just"/>
            <a:r>
              <a:rPr lang="en-MY"/>
              <a:t>Businesses </a:t>
            </a:r>
            <a:r>
              <a:rPr lang="en-MY" dirty="0"/>
              <a:t>today rely on computer networks and internetworks.</a:t>
            </a:r>
          </a:p>
        </p:txBody>
      </p:sp>
      <p:sp>
        <p:nvSpPr>
          <p:cNvPr id="3" name="Title 2"/>
          <p:cNvSpPr>
            <a:spLocks noGrp="1"/>
          </p:cNvSpPr>
          <p:nvPr>
            <p:ph type="title"/>
          </p:nvPr>
        </p:nvSpPr>
        <p:spPr/>
        <p:txBody>
          <a:bodyPr/>
          <a:lstStyle/>
          <a:p>
            <a:endParaRPr lang="en-MY"/>
          </a:p>
        </p:txBody>
      </p:sp>
      <p:sp>
        <p:nvSpPr>
          <p:cNvPr id="4" name="Slide Number Placeholder 3"/>
          <p:cNvSpPr>
            <a:spLocks noGrp="1"/>
          </p:cNvSpPr>
          <p:nvPr>
            <p:ph type="sldNum" sz="quarter" idx="12"/>
          </p:nvPr>
        </p:nvSpPr>
        <p:spPr/>
        <p:txBody>
          <a:bodyPr/>
          <a:lstStyle/>
          <a:p>
            <a:fld id="{94DDF747-FB55-428A-9D37-EDCF43E3CE82}" type="slidenum">
              <a:rPr lang="en-MY" smtClean="0"/>
              <a:t>2</a:t>
            </a:fld>
            <a:endParaRPr lang="en-MY"/>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MY" dirty="0"/>
              <a:t>In data communications, text is represented as a bit pattern, a sequence of bits (0s or 1s). Different sets of bit patterns have been designed to represent text symbols. Each set is called a code, and the process of representing symbols is called coding. </a:t>
            </a:r>
          </a:p>
        </p:txBody>
      </p:sp>
      <p:sp>
        <p:nvSpPr>
          <p:cNvPr id="3" name="Slide Number Placeholder 2"/>
          <p:cNvSpPr>
            <a:spLocks noGrp="1"/>
          </p:cNvSpPr>
          <p:nvPr>
            <p:ph type="sldNum" sz="quarter" idx="12"/>
          </p:nvPr>
        </p:nvSpPr>
        <p:spPr/>
        <p:txBody>
          <a:bodyPr/>
          <a:lstStyle/>
          <a:p>
            <a:fld id="{94DDF747-FB55-428A-9D37-EDCF43E3CE82}" type="slidenum">
              <a:rPr lang="en-MY" smtClean="0"/>
              <a:t>20</a:t>
            </a:fld>
            <a:endParaRPr lang="en-MY"/>
          </a:p>
        </p:txBody>
      </p:sp>
      <p:sp>
        <p:nvSpPr>
          <p:cNvPr id="4" name="Title 3"/>
          <p:cNvSpPr>
            <a:spLocks noGrp="1"/>
          </p:cNvSpPr>
          <p:nvPr>
            <p:ph type="title"/>
          </p:nvPr>
        </p:nvSpPr>
        <p:spPr/>
        <p:txBody>
          <a:bodyPr>
            <a:normAutofit fontScale="90000"/>
          </a:bodyPr>
          <a:lstStyle/>
          <a:p>
            <a:r>
              <a:rPr lang="en-MY" i="1" dirty="0"/>
              <a:t>Text</a:t>
            </a:r>
            <a:br>
              <a:rPr lang="en-MY" i="1" dirty="0"/>
            </a:br>
            <a:endParaRPr lang="en-MY"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MY" dirty="0"/>
              <a:t>Numbers are also represented by bit patterns. However, a code such as ASCII is not used</a:t>
            </a:r>
          </a:p>
          <a:p>
            <a:pPr algn="just">
              <a:buNone/>
            </a:pPr>
            <a:r>
              <a:rPr lang="en-MY" dirty="0"/>
              <a:t>	to represent numbers; the number is directly converted to a binary number to simplify</a:t>
            </a:r>
          </a:p>
          <a:p>
            <a:pPr algn="just">
              <a:buNone/>
            </a:pPr>
            <a:r>
              <a:rPr lang="en-MY" dirty="0"/>
              <a:t>	mathematical operations. </a:t>
            </a:r>
          </a:p>
          <a:p>
            <a:endParaRPr lang="en-MY" dirty="0"/>
          </a:p>
        </p:txBody>
      </p:sp>
      <p:sp>
        <p:nvSpPr>
          <p:cNvPr id="3" name="Slide Number Placeholder 2"/>
          <p:cNvSpPr>
            <a:spLocks noGrp="1"/>
          </p:cNvSpPr>
          <p:nvPr>
            <p:ph type="sldNum" sz="quarter" idx="12"/>
          </p:nvPr>
        </p:nvSpPr>
        <p:spPr/>
        <p:txBody>
          <a:bodyPr/>
          <a:lstStyle/>
          <a:p>
            <a:fld id="{94DDF747-FB55-428A-9D37-EDCF43E3CE82}" type="slidenum">
              <a:rPr lang="en-MY" smtClean="0"/>
              <a:t>21</a:t>
            </a:fld>
            <a:endParaRPr lang="en-MY"/>
          </a:p>
        </p:txBody>
      </p:sp>
      <p:sp>
        <p:nvSpPr>
          <p:cNvPr id="4" name="Title 3"/>
          <p:cNvSpPr>
            <a:spLocks noGrp="1"/>
          </p:cNvSpPr>
          <p:nvPr>
            <p:ph type="title"/>
          </p:nvPr>
        </p:nvSpPr>
        <p:spPr/>
        <p:txBody>
          <a:bodyPr>
            <a:normAutofit fontScale="90000"/>
          </a:bodyPr>
          <a:lstStyle/>
          <a:p>
            <a:r>
              <a:rPr lang="en-MY" i="1" dirty="0"/>
              <a:t>Numbers</a:t>
            </a:r>
            <a:br>
              <a:rPr lang="en-MY" i="1" dirty="0"/>
            </a:br>
            <a:endParaRPr lang="en-MY"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MY" dirty="0"/>
              <a:t>Images are also represented by bit patterns. In its simplest form, an image is composed</a:t>
            </a:r>
          </a:p>
          <a:p>
            <a:pPr algn="just">
              <a:buNone/>
            </a:pPr>
            <a:r>
              <a:rPr lang="en-MY" dirty="0"/>
              <a:t>	of a matrix of pixels (picture elements), where each pixel is a small dot. The size of the pixel depends on the </a:t>
            </a:r>
            <a:r>
              <a:rPr lang="en-MY" i="1" dirty="0"/>
              <a:t>resolution. For example, an image can be divided into 1000 pixels </a:t>
            </a:r>
            <a:r>
              <a:rPr lang="en-MY" dirty="0"/>
              <a:t>or 10,000 pixels. In the second case, there is a better representation of the image (better resolution), but more memory is needed to store the image.</a:t>
            </a:r>
          </a:p>
        </p:txBody>
      </p:sp>
      <p:sp>
        <p:nvSpPr>
          <p:cNvPr id="3" name="Slide Number Placeholder 2"/>
          <p:cNvSpPr>
            <a:spLocks noGrp="1"/>
          </p:cNvSpPr>
          <p:nvPr>
            <p:ph type="sldNum" sz="quarter" idx="12"/>
          </p:nvPr>
        </p:nvSpPr>
        <p:spPr/>
        <p:txBody>
          <a:bodyPr/>
          <a:lstStyle/>
          <a:p>
            <a:fld id="{94DDF747-FB55-428A-9D37-EDCF43E3CE82}" type="slidenum">
              <a:rPr lang="en-MY" smtClean="0"/>
              <a:t>22</a:t>
            </a:fld>
            <a:endParaRPr lang="en-MY"/>
          </a:p>
        </p:txBody>
      </p:sp>
      <p:sp>
        <p:nvSpPr>
          <p:cNvPr id="4" name="Title 3"/>
          <p:cNvSpPr>
            <a:spLocks noGrp="1"/>
          </p:cNvSpPr>
          <p:nvPr>
            <p:ph type="title"/>
          </p:nvPr>
        </p:nvSpPr>
        <p:spPr/>
        <p:txBody>
          <a:bodyPr>
            <a:normAutofit fontScale="90000"/>
          </a:bodyPr>
          <a:lstStyle/>
          <a:p>
            <a:r>
              <a:rPr lang="en-MY" i="1" dirty="0"/>
              <a:t>Images</a:t>
            </a:r>
            <a:br>
              <a:rPr lang="en-MY" i="1" dirty="0"/>
            </a:br>
            <a:endParaRPr lang="en-MY"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MY" dirty="0"/>
              <a:t>Audio refers to the recording or broadcasting of sound or music. Audio is by nature different from text, numbers, or images. It is continuous, not discrete. Even when we use a microphone to change voice or music to an electric signal, we create a continuous signal.</a:t>
            </a:r>
          </a:p>
        </p:txBody>
      </p:sp>
      <p:sp>
        <p:nvSpPr>
          <p:cNvPr id="3" name="Slide Number Placeholder 2"/>
          <p:cNvSpPr>
            <a:spLocks noGrp="1"/>
          </p:cNvSpPr>
          <p:nvPr>
            <p:ph type="sldNum" sz="quarter" idx="12"/>
          </p:nvPr>
        </p:nvSpPr>
        <p:spPr/>
        <p:txBody>
          <a:bodyPr/>
          <a:lstStyle/>
          <a:p>
            <a:fld id="{94DDF747-FB55-428A-9D37-EDCF43E3CE82}" type="slidenum">
              <a:rPr lang="en-MY" smtClean="0"/>
              <a:t>23</a:t>
            </a:fld>
            <a:endParaRPr lang="en-MY"/>
          </a:p>
        </p:txBody>
      </p:sp>
      <p:sp>
        <p:nvSpPr>
          <p:cNvPr id="4" name="Title 3"/>
          <p:cNvSpPr>
            <a:spLocks noGrp="1"/>
          </p:cNvSpPr>
          <p:nvPr>
            <p:ph type="title"/>
          </p:nvPr>
        </p:nvSpPr>
        <p:spPr/>
        <p:txBody>
          <a:bodyPr>
            <a:normAutofit fontScale="90000"/>
          </a:bodyPr>
          <a:lstStyle/>
          <a:p>
            <a:r>
              <a:rPr lang="en-MY" i="1" dirty="0"/>
              <a:t>Audio</a:t>
            </a:r>
            <a:br>
              <a:rPr lang="en-MY" i="1" dirty="0"/>
            </a:br>
            <a:endParaRPr lang="en-MY"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MY" dirty="0"/>
              <a:t>Video refers to the recording or broadcasting of a picture or movie. Video can either be</a:t>
            </a:r>
          </a:p>
          <a:p>
            <a:pPr algn="just">
              <a:buNone/>
            </a:pPr>
            <a:r>
              <a:rPr lang="en-MY" dirty="0"/>
              <a:t>	produced as a continuous entity (e.g., by a TV camera), or it can be a combination of images, each a discrete entity, arranged to convey the idea of motion.</a:t>
            </a:r>
          </a:p>
        </p:txBody>
      </p:sp>
      <p:sp>
        <p:nvSpPr>
          <p:cNvPr id="3" name="Slide Number Placeholder 2"/>
          <p:cNvSpPr>
            <a:spLocks noGrp="1"/>
          </p:cNvSpPr>
          <p:nvPr>
            <p:ph type="sldNum" sz="quarter" idx="12"/>
          </p:nvPr>
        </p:nvSpPr>
        <p:spPr/>
        <p:txBody>
          <a:bodyPr/>
          <a:lstStyle/>
          <a:p>
            <a:fld id="{94DDF747-FB55-428A-9D37-EDCF43E3CE82}" type="slidenum">
              <a:rPr lang="en-MY" smtClean="0"/>
              <a:t>24</a:t>
            </a:fld>
            <a:endParaRPr lang="en-MY"/>
          </a:p>
        </p:txBody>
      </p:sp>
      <p:sp>
        <p:nvSpPr>
          <p:cNvPr id="4" name="Title 3"/>
          <p:cNvSpPr>
            <a:spLocks noGrp="1"/>
          </p:cNvSpPr>
          <p:nvPr>
            <p:ph type="title"/>
          </p:nvPr>
        </p:nvSpPr>
        <p:spPr/>
        <p:txBody>
          <a:bodyPr>
            <a:normAutofit fontScale="90000"/>
          </a:bodyPr>
          <a:lstStyle/>
          <a:p>
            <a:r>
              <a:rPr lang="en-MY" i="1" dirty="0"/>
              <a:t>Video</a:t>
            </a:r>
            <a:br>
              <a:rPr lang="en-MY" i="1" dirty="0"/>
            </a:br>
            <a:endParaRPr lang="en-MY"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endParaRPr lang="en-MY" sz="1100" dirty="0"/>
          </a:p>
        </p:txBody>
      </p:sp>
      <p:sp>
        <p:nvSpPr>
          <p:cNvPr id="3" name="Slide Number Placeholder 2"/>
          <p:cNvSpPr>
            <a:spLocks noGrp="1"/>
          </p:cNvSpPr>
          <p:nvPr>
            <p:ph type="sldNum" sz="quarter" idx="12"/>
          </p:nvPr>
        </p:nvSpPr>
        <p:spPr/>
        <p:txBody>
          <a:bodyPr/>
          <a:lstStyle/>
          <a:p>
            <a:fld id="{94DDF747-FB55-428A-9D37-EDCF43E3CE82}" type="slidenum">
              <a:rPr lang="en-MY" smtClean="0"/>
              <a:t>25</a:t>
            </a:fld>
            <a:endParaRPr lang="en-MY"/>
          </a:p>
        </p:txBody>
      </p:sp>
      <p:sp>
        <p:nvSpPr>
          <p:cNvPr id="4" name="Title 3"/>
          <p:cNvSpPr>
            <a:spLocks noGrp="1"/>
          </p:cNvSpPr>
          <p:nvPr>
            <p:ph type="title"/>
          </p:nvPr>
        </p:nvSpPr>
        <p:spPr/>
        <p:txBody>
          <a:bodyPr>
            <a:noAutofit/>
          </a:bodyPr>
          <a:lstStyle/>
          <a:p>
            <a:r>
              <a:rPr lang="en-MY" sz="2400" dirty="0"/>
              <a:t>Data Flow</a:t>
            </a:r>
            <a:br>
              <a:rPr lang="en-MY" sz="2400" dirty="0"/>
            </a:br>
            <a:r>
              <a:rPr lang="en-MY" sz="2400" dirty="0"/>
              <a:t>Communication between two devices can be simplex, half-duplex, or full-duplex as shown in Figure </a:t>
            </a:r>
          </a:p>
        </p:txBody>
      </p:sp>
      <p:sp>
        <p:nvSpPr>
          <p:cNvPr id="8" name="TextBox 7"/>
          <p:cNvSpPr txBox="1"/>
          <p:nvPr/>
        </p:nvSpPr>
        <p:spPr>
          <a:xfrm>
            <a:off x="1691680" y="2564904"/>
            <a:ext cx="184731" cy="369332"/>
          </a:xfrm>
          <a:prstGeom prst="rect">
            <a:avLst/>
          </a:prstGeom>
          <a:noFill/>
        </p:spPr>
        <p:txBody>
          <a:bodyPr wrap="none" rtlCol="0">
            <a:spAutoFit/>
          </a:bodyPr>
          <a:lstStyle/>
          <a:p>
            <a:endParaRPr lang="en-MY" dirty="0"/>
          </a:p>
        </p:txBody>
      </p:sp>
      <p:pic>
        <p:nvPicPr>
          <p:cNvPr id="2055" name="Picture 7" descr="http://reviseomatic.org/help/2-radio/Simplex-half-full.gif"/>
          <p:cNvPicPr>
            <a:picLocks noChangeAspect="1" noChangeArrowheads="1"/>
          </p:cNvPicPr>
          <p:nvPr/>
        </p:nvPicPr>
        <p:blipFill>
          <a:blip r:embed="rId2" cstate="print"/>
          <a:srcRect/>
          <a:stretch>
            <a:fillRect/>
          </a:stretch>
        </p:blipFill>
        <p:spPr bwMode="auto">
          <a:xfrm>
            <a:off x="1763688" y="1520154"/>
            <a:ext cx="5832648" cy="5149206"/>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MY" dirty="0"/>
              <a:t>In simplex mode, the communication is unidirectional, as on a one-way street. Only one of the two devices on a link can transmit; the other can only receive.</a:t>
            </a:r>
          </a:p>
          <a:p>
            <a:pPr algn="just"/>
            <a:r>
              <a:rPr lang="en-MY" dirty="0"/>
              <a:t>Keyboards and traditional monitors are examples of simplex devices. The keyboard can only introduce input; the monitor can only accept output.</a:t>
            </a:r>
          </a:p>
          <a:p>
            <a:pPr algn="just"/>
            <a:r>
              <a:rPr lang="en-MY" dirty="0"/>
              <a:t>The simplex mode can use the entire capacity of the channel to send data in one direction.</a:t>
            </a:r>
          </a:p>
        </p:txBody>
      </p:sp>
      <p:sp>
        <p:nvSpPr>
          <p:cNvPr id="3" name="Slide Number Placeholder 2"/>
          <p:cNvSpPr>
            <a:spLocks noGrp="1"/>
          </p:cNvSpPr>
          <p:nvPr>
            <p:ph type="sldNum" sz="quarter" idx="12"/>
          </p:nvPr>
        </p:nvSpPr>
        <p:spPr/>
        <p:txBody>
          <a:bodyPr/>
          <a:lstStyle/>
          <a:p>
            <a:fld id="{94DDF747-FB55-428A-9D37-EDCF43E3CE82}" type="slidenum">
              <a:rPr lang="en-MY" smtClean="0"/>
              <a:t>26</a:t>
            </a:fld>
            <a:endParaRPr lang="en-MY"/>
          </a:p>
        </p:txBody>
      </p:sp>
      <p:sp>
        <p:nvSpPr>
          <p:cNvPr id="4" name="Title 3"/>
          <p:cNvSpPr>
            <a:spLocks noGrp="1"/>
          </p:cNvSpPr>
          <p:nvPr>
            <p:ph type="title"/>
          </p:nvPr>
        </p:nvSpPr>
        <p:spPr/>
        <p:txBody>
          <a:bodyPr>
            <a:normAutofit fontScale="90000"/>
          </a:bodyPr>
          <a:lstStyle/>
          <a:p>
            <a:r>
              <a:rPr lang="en-MY" i="1" dirty="0"/>
              <a:t>Simplex</a:t>
            </a:r>
            <a:br>
              <a:rPr lang="en-MY" i="1" dirty="0"/>
            </a:br>
            <a:endParaRPr lang="en-MY"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MY" dirty="0"/>
              <a:t>In half-duplex mode, each station can both transmit and receive, but not at the same time. When one device is sending, the other can only receive, and vice versa.</a:t>
            </a:r>
          </a:p>
          <a:p>
            <a:pPr algn="just"/>
            <a:endParaRPr lang="en-MY" dirty="0"/>
          </a:p>
          <a:p>
            <a:r>
              <a:rPr lang="en-MY" dirty="0"/>
              <a:t>The half-duplex mode is like a one-lane road with traffic allowed in both directions. When cars are travelling in one direction, cars going the other way must wait.</a:t>
            </a:r>
          </a:p>
        </p:txBody>
      </p:sp>
      <p:sp>
        <p:nvSpPr>
          <p:cNvPr id="3" name="Slide Number Placeholder 2"/>
          <p:cNvSpPr>
            <a:spLocks noGrp="1"/>
          </p:cNvSpPr>
          <p:nvPr>
            <p:ph type="sldNum" sz="quarter" idx="12"/>
          </p:nvPr>
        </p:nvSpPr>
        <p:spPr/>
        <p:txBody>
          <a:bodyPr/>
          <a:lstStyle/>
          <a:p>
            <a:fld id="{94DDF747-FB55-428A-9D37-EDCF43E3CE82}" type="slidenum">
              <a:rPr lang="en-MY" smtClean="0"/>
              <a:t>27</a:t>
            </a:fld>
            <a:endParaRPr lang="en-MY"/>
          </a:p>
        </p:txBody>
      </p:sp>
      <p:sp>
        <p:nvSpPr>
          <p:cNvPr id="4" name="Title 3"/>
          <p:cNvSpPr>
            <a:spLocks noGrp="1"/>
          </p:cNvSpPr>
          <p:nvPr>
            <p:ph type="title"/>
          </p:nvPr>
        </p:nvSpPr>
        <p:spPr/>
        <p:txBody>
          <a:bodyPr>
            <a:normAutofit fontScale="90000"/>
          </a:bodyPr>
          <a:lstStyle/>
          <a:p>
            <a:r>
              <a:rPr lang="en-MY" i="1" dirty="0"/>
              <a:t>Half-Duplex</a:t>
            </a:r>
            <a:br>
              <a:rPr lang="en-MY" i="1" dirty="0"/>
            </a:br>
            <a:endParaRPr lang="en-MY"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half-duplex_transmission_240.gif"/>
          <p:cNvPicPr>
            <a:picLocks noGrp="1" noChangeAspect="1"/>
          </p:cNvPicPr>
          <p:nvPr>
            <p:ph idx="1"/>
          </p:nvPr>
        </p:nvPicPr>
        <p:blipFill>
          <a:blip r:embed="rId2" cstate="print"/>
          <a:stretch>
            <a:fillRect/>
          </a:stretch>
        </p:blipFill>
        <p:spPr>
          <a:xfrm>
            <a:off x="1259632" y="1628800"/>
            <a:ext cx="7272808" cy="4752528"/>
          </a:xfrm>
        </p:spPr>
      </p:pic>
      <p:sp>
        <p:nvSpPr>
          <p:cNvPr id="3" name="Slide Number Placeholder 2"/>
          <p:cNvSpPr>
            <a:spLocks noGrp="1"/>
          </p:cNvSpPr>
          <p:nvPr>
            <p:ph type="sldNum" sz="quarter" idx="12"/>
          </p:nvPr>
        </p:nvSpPr>
        <p:spPr/>
        <p:txBody>
          <a:bodyPr/>
          <a:lstStyle/>
          <a:p>
            <a:fld id="{94DDF747-FB55-428A-9D37-EDCF43E3CE82}" type="slidenum">
              <a:rPr lang="en-MY" smtClean="0"/>
              <a:t>28</a:t>
            </a:fld>
            <a:endParaRPr lang="en-MY"/>
          </a:p>
        </p:txBody>
      </p:sp>
      <p:sp>
        <p:nvSpPr>
          <p:cNvPr id="4" name="Title 3"/>
          <p:cNvSpPr>
            <a:spLocks noGrp="1"/>
          </p:cNvSpPr>
          <p:nvPr>
            <p:ph type="title"/>
          </p:nvPr>
        </p:nvSpPr>
        <p:spPr/>
        <p:txBody>
          <a:bodyPr/>
          <a:lstStyle/>
          <a:p>
            <a:endParaRPr lang="en-MY"/>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MY" dirty="0"/>
              <a:t>In a half-duplex transmission, the entire capacity of a channel is taken over by whichever of the two devices is transmitting at the time. </a:t>
            </a:r>
          </a:p>
          <a:p>
            <a:pPr algn="just"/>
            <a:r>
              <a:rPr lang="en-MY" dirty="0"/>
              <a:t>Walkie-talkies and CB (citizens band) radios</a:t>
            </a:r>
          </a:p>
          <a:p>
            <a:pPr algn="just">
              <a:buNone/>
            </a:pPr>
            <a:r>
              <a:rPr lang="en-MY" dirty="0"/>
              <a:t>	are both half-duplex systems.</a:t>
            </a:r>
          </a:p>
          <a:p>
            <a:pPr algn="just"/>
            <a:r>
              <a:rPr lang="en-MY" dirty="0"/>
              <a:t>The half-duplex mode is used in cases where there is no need for communication in both directions at the same time; the entire capacity of the channel can be utilized for</a:t>
            </a:r>
          </a:p>
          <a:p>
            <a:pPr algn="just">
              <a:buNone/>
            </a:pPr>
            <a:r>
              <a:rPr lang="en-MY" dirty="0"/>
              <a:t>	each direction.</a:t>
            </a:r>
          </a:p>
        </p:txBody>
      </p:sp>
      <p:sp>
        <p:nvSpPr>
          <p:cNvPr id="3" name="Slide Number Placeholder 2"/>
          <p:cNvSpPr>
            <a:spLocks noGrp="1"/>
          </p:cNvSpPr>
          <p:nvPr>
            <p:ph type="sldNum" sz="quarter" idx="12"/>
          </p:nvPr>
        </p:nvSpPr>
        <p:spPr/>
        <p:txBody>
          <a:bodyPr/>
          <a:lstStyle/>
          <a:p>
            <a:fld id="{94DDF747-FB55-428A-9D37-EDCF43E3CE82}" type="slidenum">
              <a:rPr lang="en-MY" smtClean="0"/>
              <a:t>29</a:t>
            </a:fld>
            <a:endParaRPr lang="en-MY"/>
          </a:p>
        </p:txBody>
      </p:sp>
      <p:sp>
        <p:nvSpPr>
          <p:cNvPr id="4" name="Title 3"/>
          <p:cNvSpPr>
            <a:spLocks noGrp="1"/>
          </p:cNvSpPr>
          <p:nvPr>
            <p:ph type="title"/>
          </p:nvPr>
        </p:nvSpPr>
        <p:spPr/>
        <p:txBody>
          <a:bodyPr/>
          <a:lstStyle/>
          <a:p>
            <a:endParaRPr lang="en-MY"/>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MY" dirty="0"/>
              <a:t>Why wait a week for that report	from Germany to arrive by mail when it could appear almost instantaneously through computer networks?</a:t>
            </a:r>
          </a:p>
          <a:p>
            <a:pPr>
              <a:buNone/>
            </a:pPr>
            <a:r>
              <a:rPr lang="en-US" dirty="0"/>
              <a:t>Some advanced features of cellular phones: </a:t>
            </a:r>
          </a:p>
          <a:p>
            <a:r>
              <a:rPr lang="en-MY" dirty="0"/>
              <a:t>conference calling</a:t>
            </a:r>
          </a:p>
          <a:p>
            <a:r>
              <a:rPr lang="en-MY" dirty="0"/>
              <a:t>call waiting</a:t>
            </a:r>
          </a:p>
          <a:p>
            <a:r>
              <a:rPr lang="en-MY" dirty="0"/>
              <a:t>voice mail</a:t>
            </a:r>
          </a:p>
          <a:p>
            <a:r>
              <a:rPr lang="en-MY" dirty="0"/>
              <a:t>caller ID</a:t>
            </a:r>
            <a:r>
              <a:rPr lang="en-US" dirty="0"/>
              <a:t> option</a:t>
            </a:r>
            <a:endParaRPr lang="en-MY" dirty="0"/>
          </a:p>
        </p:txBody>
      </p:sp>
      <p:sp>
        <p:nvSpPr>
          <p:cNvPr id="3" name="Title 2"/>
          <p:cNvSpPr>
            <a:spLocks noGrp="1"/>
          </p:cNvSpPr>
          <p:nvPr>
            <p:ph type="title"/>
          </p:nvPr>
        </p:nvSpPr>
        <p:spPr/>
        <p:txBody>
          <a:bodyPr/>
          <a:lstStyle/>
          <a:p>
            <a:endParaRPr lang="en-MY"/>
          </a:p>
        </p:txBody>
      </p:sp>
      <p:sp>
        <p:nvSpPr>
          <p:cNvPr id="4" name="Slide Number Placeholder 3"/>
          <p:cNvSpPr>
            <a:spLocks noGrp="1"/>
          </p:cNvSpPr>
          <p:nvPr>
            <p:ph type="sldNum" sz="quarter" idx="12"/>
          </p:nvPr>
        </p:nvSpPr>
        <p:spPr/>
        <p:txBody>
          <a:bodyPr/>
          <a:lstStyle/>
          <a:p>
            <a:fld id="{94DDF747-FB55-428A-9D37-EDCF43E3CE82}" type="slidenum">
              <a:rPr lang="en-MY" smtClean="0"/>
              <a:t>3</a:t>
            </a:fld>
            <a:endParaRPr lang="en-MY"/>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MY" dirty="0"/>
              <a:t>In full-duplex mode (also called duplex), both stations can transmit and receive simultaneously.</a:t>
            </a:r>
          </a:p>
          <a:p>
            <a:r>
              <a:rPr lang="en-MY" dirty="0"/>
              <a:t>The full-duplex mode is like a two-way street with traffic flowing in both directions 	at the same time.</a:t>
            </a:r>
          </a:p>
          <a:p>
            <a:pPr>
              <a:buNone/>
            </a:pPr>
            <a:r>
              <a:rPr lang="en-MY" dirty="0"/>
              <a:t>	</a:t>
            </a:r>
          </a:p>
        </p:txBody>
      </p:sp>
      <p:sp>
        <p:nvSpPr>
          <p:cNvPr id="3" name="Slide Number Placeholder 2"/>
          <p:cNvSpPr>
            <a:spLocks noGrp="1"/>
          </p:cNvSpPr>
          <p:nvPr>
            <p:ph type="sldNum" sz="quarter" idx="12"/>
          </p:nvPr>
        </p:nvSpPr>
        <p:spPr/>
        <p:txBody>
          <a:bodyPr/>
          <a:lstStyle/>
          <a:p>
            <a:fld id="{94DDF747-FB55-428A-9D37-EDCF43E3CE82}" type="slidenum">
              <a:rPr lang="en-MY" smtClean="0"/>
              <a:t>30</a:t>
            </a:fld>
            <a:endParaRPr lang="en-MY"/>
          </a:p>
        </p:txBody>
      </p:sp>
      <p:sp>
        <p:nvSpPr>
          <p:cNvPr id="4" name="Title 3"/>
          <p:cNvSpPr>
            <a:spLocks noGrp="1"/>
          </p:cNvSpPr>
          <p:nvPr>
            <p:ph type="title"/>
          </p:nvPr>
        </p:nvSpPr>
        <p:spPr/>
        <p:txBody>
          <a:bodyPr>
            <a:normAutofit fontScale="90000"/>
          </a:bodyPr>
          <a:lstStyle/>
          <a:p>
            <a:r>
              <a:rPr lang="en-MY" i="1" dirty="0"/>
              <a:t>Full-Duplex</a:t>
            </a:r>
            <a:br>
              <a:rPr lang="en-MY" i="1" dirty="0"/>
            </a:br>
            <a:endParaRPr lang="en-MY"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MY" dirty="0"/>
              <a:t>In full-duplex mode, signals going in one direction share the capacity of the link: with signals going in the other direction.</a:t>
            </a:r>
          </a:p>
          <a:p>
            <a:pPr algn="just"/>
            <a:r>
              <a:rPr lang="en-MY" dirty="0"/>
              <a:t> This sharing can occur in two ways:</a:t>
            </a:r>
          </a:p>
          <a:p>
            <a:pPr lvl="1" algn="just"/>
            <a:r>
              <a:rPr lang="en-MY" dirty="0"/>
              <a:t>The link must contain two physically separate transmission  paths, one for sending and the other for receiving;	</a:t>
            </a:r>
          </a:p>
          <a:p>
            <a:pPr lvl="1" algn="just"/>
            <a:r>
              <a:rPr lang="en-MY" dirty="0"/>
              <a:t>The capacity of the channel  is divided between signals travelling in both directions.</a:t>
            </a:r>
          </a:p>
          <a:p>
            <a:endParaRPr lang="en-MY" dirty="0"/>
          </a:p>
        </p:txBody>
      </p:sp>
      <p:sp>
        <p:nvSpPr>
          <p:cNvPr id="3" name="Slide Number Placeholder 2"/>
          <p:cNvSpPr>
            <a:spLocks noGrp="1"/>
          </p:cNvSpPr>
          <p:nvPr>
            <p:ph type="sldNum" sz="quarter" idx="12"/>
          </p:nvPr>
        </p:nvSpPr>
        <p:spPr/>
        <p:txBody>
          <a:bodyPr/>
          <a:lstStyle/>
          <a:p>
            <a:fld id="{94DDF747-FB55-428A-9D37-EDCF43E3CE82}" type="slidenum">
              <a:rPr lang="en-MY" smtClean="0"/>
              <a:t>31</a:t>
            </a:fld>
            <a:endParaRPr lang="en-MY"/>
          </a:p>
        </p:txBody>
      </p:sp>
      <p:sp>
        <p:nvSpPr>
          <p:cNvPr id="4" name="Title 3"/>
          <p:cNvSpPr>
            <a:spLocks noGrp="1"/>
          </p:cNvSpPr>
          <p:nvPr>
            <p:ph type="title"/>
          </p:nvPr>
        </p:nvSpPr>
        <p:spPr/>
        <p:txBody>
          <a:bodyPr/>
          <a:lstStyle/>
          <a:p>
            <a:endParaRPr lang="en-MY"/>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MY" dirty="0"/>
              <a:t>One common example of full-duplex communication is the telephone network.</a:t>
            </a:r>
          </a:p>
          <a:p>
            <a:pPr algn="just"/>
            <a:endParaRPr lang="en-MY" dirty="0"/>
          </a:p>
          <a:p>
            <a:pPr algn="just"/>
            <a:r>
              <a:rPr lang="en-MY" dirty="0"/>
              <a:t>When two people are communicating by a telephone line, both can talk and listen at the</a:t>
            </a:r>
          </a:p>
          <a:p>
            <a:pPr algn="just">
              <a:buNone/>
            </a:pPr>
            <a:r>
              <a:rPr lang="en-MY" dirty="0"/>
              <a:t>	same time.</a:t>
            </a:r>
          </a:p>
          <a:p>
            <a:endParaRPr lang="en-MY" dirty="0"/>
          </a:p>
        </p:txBody>
      </p:sp>
      <p:sp>
        <p:nvSpPr>
          <p:cNvPr id="3" name="Slide Number Placeholder 2"/>
          <p:cNvSpPr>
            <a:spLocks noGrp="1"/>
          </p:cNvSpPr>
          <p:nvPr>
            <p:ph type="sldNum" sz="quarter" idx="12"/>
          </p:nvPr>
        </p:nvSpPr>
        <p:spPr/>
        <p:txBody>
          <a:bodyPr/>
          <a:lstStyle/>
          <a:p>
            <a:fld id="{94DDF747-FB55-428A-9D37-EDCF43E3CE82}" type="slidenum">
              <a:rPr lang="en-MY" smtClean="0"/>
              <a:t>32</a:t>
            </a:fld>
            <a:endParaRPr lang="en-MY"/>
          </a:p>
        </p:txBody>
      </p:sp>
      <p:sp>
        <p:nvSpPr>
          <p:cNvPr id="4" name="Title 3"/>
          <p:cNvSpPr>
            <a:spLocks noGrp="1"/>
          </p:cNvSpPr>
          <p:nvPr>
            <p:ph type="title"/>
          </p:nvPr>
        </p:nvSpPr>
        <p:spPr/>
        <p:txBody>
          <a:bodyPr/>
          <a:lstStyle/>
          <a:p>
            <a:endParaRPr lang="en-MY"/>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MY" dirty="0"/>
              <a:t>A network must be able to meet a certain number of criteria. The most important of</a:t>
            </a:r>
          </a:p>
          <a:p>
            <a:pPr>
              <a:buNone/>
            </a:pPr>
            <a:r>
              <a:rPr lang="en-MY" dirty="0"/>
              <a:t>	these are :</a:t>
            </a:r>
          </a:p>
          <a:p>
            <a:r>
              <a:rPr lang="en-MY" dirty="0"/>
              <a:t>	performance</a:t>
            </a:r>
          </a:p>
          <a:p>
            <a:r>
              <a:rPr lang="en-MY" dirty="0"/>
              <a:t>	reliability</a:t>
            </a:r>
          </a:p>
          <a:p>
            <a:r>
              <a:rPr lang="en-MY" dirty="0"/>
              <a:t>	security.</a:t>
            </a:r>
          </a:p>
        </p:txBody>
      </p:sp>
      <p:sp>
        <p:nvSpPr>
          <p:cNvPr id="3" name="Slide Number Placeholder 2"/>
          <p:cNvSpPr>
            <a:spLocks noGrp="1"/>
          </p:cNvSpPr>
          <p:nvPr>
            <p:ph type="sldNum" sz="quarter" idx="12"/>
          </p:nvPr>
        </p:nvSpPr>
        <p:spPr/>
        <p:txBody>
          <a:bodyPr/>
          <a:lstStyle/>
          <a:p>
            <a:fld id="{94DDF747-FB55-428A-9D37-EDCF43E3CE82}" type="slidenum">
              <a:rPr lang="en-MY" smtClean="0"/>
              <a:t>33</a:t>
            </a:fld>
            <a:endParaRPr lang="en-MY"/>
          </a:p>
        </p:txBody>
      </p:sp>
      <p:sp>
        <p:nvSpPr>
          <p:cNvPr id="4" name="Title 3"/>
          <p:cNvSpPr>
            <a:spLocks noGrp="1"/>
          </p:cNvSpPr>
          <p:nvPr>
            <p:ph type="title"/>
          </p:nvPr>
        </p:nvSpPr>
        <p:spPr/>
        <p:txBody>
          <a:bodyPr/>
          <a:lstStyle/>
          <a:p>
            <a:endParaRPr lang="en-MY"/>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gn="just"/>
            <a:r>
              <a:rPr lang="en-MY" dirty="0"/>
              <a:t>Performance can be measured in many ways, including transit time and response time.</a:t>
            </a:r>
          </a:p>
          <a:p>
            <a:pPr algn="just"/>
            <a:r>
              <a:rPr lang="en-MY" dirty="0"/>
              <a:t>Transit time is the amount of time required for a message to travel from one device to another. </a:t>
            </a:r>
          </a:p>
          <a:p>
            <a:pPr algn="just"/>
            <a:r>
              <a:rPr lang="en-MY" dirty="0"/>
              <a:t>Response time is the elapsed time between an inquiry and a response. </a:t>
            </a:r>
          </a:p>
          <a:p>
            <a:pPr algn="just"/>
            <a:r>
              <a:rPr lang="en-MY" dirty="0"/>
              <a:t>The performance of a network depends on a number of factors, including the number of users, the type of transmission medium, the capabilities of the connected hardware, and the</a:t>
            </a:r>
          </a:p>
          <a:p>
            <a:pPr algn="just">
              <a:buNone/>
            </a:pPr>
            <a:r>
              <a:rPr lang="en-MY" dirty="0"/>
              <a:t>	efficiency of the software.</a:t>
            </a:r>
          </a:p>
        </p:txBody>
      </p:sp>
      <p:sp>
        <p:nvSpPr>
          <p:cNvPr id="3" name="Slide Number Placeholder 2"/>
          <p:cNvSpPr>
            <a:spLocks noGrp="1"/>
          </p:cNvSpPr>
          <p:nvPr>
            <p:ph type="sldNum" sz="quarter" idx="12"/>
          </p:nvPr>
        </p:nvSpPr>
        <p:spPr/>
        <p:txBody>
          <a:bodyPr/>
          <a:lstStyle/>
          <a:p>
            <a:fld id="{94DDF747-FB55-428A-9D37-EDCF43E3CE82}" type="slidenum">
              <a:rPr lang="en-MY" smtClean="0"/>
              <a:t>34</a:t>
            </a:fld>
            <a:endParaRPr lang="en-MY"/>
          </a:p>
        </p:txBody>
      </p:sp>
      <p:sp>
        <p:nvSpPr>
          <p:cNvPr id="4" name="Title 3"/>
          <p:cNvSpPr>
            <a:spLocks noGrp="1"/>
          </p:cNvSpPr>
          <p:nvPr>
            <p:ph type="title"/>
          </p:nvPr>
        </p:nvSpPr>
        <p:spPr/>
        <p:txBody>
          <a:bodyPr>
            <a:normAutofit fontScale="90000"/>
          </a:bodyPr>
          <a:lstStyle/>
          <a:p>
            <a:r>
              <a:rPr lang="en-MY" i="1" dirty="0"/>
              <a:t>Performance</a:t>
            </a:r>
            <a:br>
              <a:rPr lang="en-MY" i="1" dirty="0"/>
            </a:br>
            <a:endParaRPr lang="en-MY"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MY" dirty="0"/>
              <a:t>Performance is often evaluated by two networking metrics: throughput and delay.</a:t>
            </a:r>
          </a:p>
          <a:p>
            <a:pPr algn="just"/>
            <a:r>
              <a:rPr lang="en-MY" dirty="0"/>
              <a:t>We often need more throughput and less delay. However, these two criteria are often</a:t>
            </a:r>
          </a:p>
          <a:p>
            <a:pPr algn="just">
              <a:buNone/>
            </a:pPr>
            <a:r>
              <a:rPr lang="en-MY" dirty="0"/>
              <a:t>	contradictory.</a:t>
            </a:r>
          </a:p>
          <a:p>
            <a:pPr algn="just"/>
            <a:r>
              <a:rPr lang="en-MY" dirty="0"/>
              <a:t> If we try to send more data to the network, we may increase throughput</a:t>
            </a:r>
          </a:p>
          <a:p>
            <a:pPr algn="just">
              <a:buNone/>
            </a:pPr>
            <a:r>
              <a:rPr lang="en-MY" dirty="0"/>
              <a:t>	but we increase the delay because of traffic congestion in the network.</a:t>
            </a:r>
          </a:p>
          <a:p>
            <a:endParaRPr lang="en-MY" dirty="0"/>
          </a:p>
        </p:txBody>
      </p:sp>
      <p:sp>
        <p:nvSpPr>
          <p:cNvPr id="3" name="Slide Number Placeholder 2"/>
          <p:cNvSpPr>
            <a:spLocks noGrp="1"/>
          </p:cNvSpPr>
          <p:nvPr>
            <p:ph type="sldNum" sz="quarter" idx="12"/>
          </p:nvPr>
        </p:nvSpPr>
        <p:spPr/>
        <p:txBody>
          <a:bodyPr/>
          <a:lstStyle/>
          <a:p>
            <a:fld id="{94DDF747-FB55-428A-9D37-EDCF43E3CE82}" type="slidenum">
              <a:rPr lang="en-MY" smtClean="0"/>
              <a:t>35</a:t>
            </a:fld>
            <a:endParaRPr lang="en-MY"/>
          </a:p>
        </p:txBody>
      </p:sp>
      <p:sp>
        <p:nvSpPr>
          <p:cNvPr id="4" name="Title 3"/>
          <p:cNvSpPr>
            <a:spLocks noGrp="1"/>
          </p:cNvSpPr>
          <p:nvPr>
            <p:ph type="title"/>
          </p:nvPr>
        </p:nvSpPr>
        <p:spPr/>
        <p:txBody>
          <a:bodyPr/>
          <a:lstStyle/>
          <a:p>
            <a:endParaRPr lang="en-MY"/>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MY" dirty="0"/>
              <a:t>In addition to accuracy of delivery, network reliability is measured by the frequency of</a:t>
            </a:r>
          </a:p>
          <a:p>
            <a:pPr algn="just">
              <a:buNone/>
            </a:pPr>
            <a:r>
              <a:rPr lang="en-MY" dirty="0"/>
              <a:t>	failure, the time it takes a link to recover from a failure, and the network's robustness in</a:t>
            </a:r>
          </a:p>
          <a:p>
            <a:pPr algn="just">
              <a:buNone/>
            </a:pPr>
            <a:r>
              <a:rPr lang="en-MY" dirty="0"/>
              <a:t>	a catastrophe.</a:t>
            </a:r>
          </a:p>
        </p:txBody>
      </p:sp>
      <p:sp>
        <p:nvSpPr>
          <p:cNvPr id="3" name="Slide Number Placeholder 2"/>
          <p:cNvSpPr>
            <a:spLocks noGrp="1"/>
          </p:cNvSpPr>
          <p:nvPr>
            <p:ph type="sldNum" sz="quarter" idx="12"/>
          </p:nvPr>
        </p:nvSpPr>
        <p:spPr/>
        <p:txBody>
          <a:bodyPr/>
          <a:lstStyle/>
          <a:p>
            <a:fld id="{94DDF747-FB55-428A-9D37-EDCF43E3CE82}" type="slidenum">
              <a:rPr lang="en-MY" smtClean="0"/>
              <a:t>36</a:t>
            </a:fld>
            <a:endParaRPr lang="en-MY"/>
          </a:p>
        </p:txBody>
      </p:sp>
      <p:sp>
        <p:nvSpPr>
          <p:cNvPr id="4" name="Title 3"/>
          <p:cNvSpPr>
            <a:spLocks noGrp="1"/>
          </p:cNvSpPr>
          <p:nvPr>
            <p:ph type="title"/>
          </p:nvPr>
        </p:nvSpPr>
        <p:spPr/>
        <p:txBody>
          <a:bodyPr>
            <a:normAutofit fontScale="90000"/>
          </a:bodyPr>
          <a:lstStyle/>
          <a:p>
            <a:r>
              <a:rPr lang="en-MY" i="1" dirty="0"/>
              <a:t>Reliability</a:t>
            </a:r>
            <a:br>
              <a:rPr lang="en-MY" i="1" dirty="0"/>
            </a:br>
            <a:endParaRPr lang="en-MY"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MY" dirty="0"/>
              <a:t>Network security issues include protecting data from unauthorized access, protecting</a:t>
            </a:r>
          </a:p>
          <a:p>
            <a:pPr algn="just">
              <a:buNone/>
            </a:pPr>
            <a:r>
              <a:rPr lang="en-MY" dirty="0"/>
              <a:t>	data from damage and development, and implementing policies and procedures for</a:t>
            </a:r>
          </a:p>
          <a:p>
            <a:pPr algn="just">
              <a:buNone/>
            </a:pPr>
            <a:r>
              <a:rPr lang="en-MY" dirty="0"/>
              <a:t>	recovery from breaches and data losses.</a:t>
            </a:r>
          </a:p>
          <a:p>
            <a:endParaRPr lang="en-MY" dirty="0"/>
          </a:p>
        </p:txBody>
      </p:sp>
      <p:sp>
        <p:nvSpPr>
          <p:cNvPr id="3" name="Slide Number Placeholder 2"/>
          <p:cNvSpPr>
            <a:spLocks noGrp="1"/>
          </p:cNvSpPr>
          <p:nvPr>
            <p:ph type="sldNum" sz="quarter" idx="12"/>
          </p:nvPr>
        </p:nvSpPr>
        <p:spPr/>
        <p:txBody>
          <a:bodyPr/>
          <a:lstStyle/>
          <a:p>
            <a:fld id="{94DDF747-FB55-428A-9D37-EDCF43E3CE82}" type="slidenum">
              <a:rPr lang="en-MY" smtClean="0"/>
              <a:t>37</a:t>
            </a:fld>
            <a:endParaRPr lang="en-MY"/>
          </a:p>
        </p:txBody>
      </p:sp>
      <p:sp>
        <p:nvSpPr>
          <p:cNvPr id="4" name="Title 3"/>
          <p:cNvSpPr>
            <a:spLocks noGrp="1"/>
          </p:cNvSpPr>
          <p:nvPr>
            <p:ph type="title"/>
          </p:nvPr>
        </p:nvSpPr>
        <p:spPr/>
        <p:txBody>
          <a:bodyPr>
            <a:normAutofit fontScale="90000"/>
          </a:bodyPr>
          <a:lstStyle/>
          <a:p>
            <a:r>
              <a:rPr lang="en-MY" i="1" dirty="0"/>
              <a:t>Security</a:t>
            </a:r>
            <a:br>
              <a:rPr lang="en-MY" i="1" dirty="0"/>
            </a:br>
            <a:endParaRPr lang="en-MY"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1481138"/>
          <a:ext cx="8229600" cy="4525962"/>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p:cNvSpPr>
            <a:spLocks noGrp="1"/>
          </p:cNvSpPr>
          <p:nvPr>
            <p:ph type="sldNum" sz="quarter" idx="12"/>
          </p:nvPr>
        </p:nvSpPr>
        <p:spPr/>
        <p:txBody>
          <a:bodyPr/>
          <a:lstStyle/>
          <a:p>
            <a:fld id="{94DDF747-FB55-428A-9D37-EDCF43E3CE82}" type="slidenum">
              <a:rPr lang="en-MY" smtClean="0"/>
              <a:t>38</a:t>
            </a:fld>
            <a:endParaRPr lang="en-MY"/>
          </a:p>
        </p:txBody>
      </p:sp>
      <p:sp>
        <p:nvSpPr>
          <p:cNvPr id="4" name="Title 3"/>
          <p:cNvSpPr>
            <a:spLocks noGrp="1"/>
          </p:cNvSpPr>
          <p:nvPr>
            <p:ph type="title"/>
          </p:nvPr>
        </p:nvSpPr>
        <p:spPr/>
        <p:txBody>
          <a:bodyPr>
            <a:normAutofit fontScale="90000"/>
          </a:bodyPr>
          <a:lstStyle/>
          <a:p>
            <a:r>
              <a:rPr lang="en-US" sz="3600" dirty="0"/>
              <a:t>Performance VS Security VS Reliability</a:t>
            </a:r>
            <a:endParaRPr lang="en-MY"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MY" dirty="0"/>
              <a:t>Information  sharing can be</a:t>
            </a:r>
          </a:p>
          <a:p>
            <a:pPr lvl="1"/>
            <a:r>
              <a:rPr lang="en-MY" dirty="0"/>
              <a:t> local - Between individuals, local communication usually occurs face to face</a:t>
            </a:r>
          </a:p>
          <a:p>
            <a:pPr lvl="1"/>
            <a:r>
              <a:rPr lang="en-MY" dirty="0"/>
              <a:t> remote - communication takes place over distance. </a:t>
            </a:r>
          </a:p>
          <a:p>
            <a:pPr lvl="1"/>
            <a:endParaRPr lang="en-MY" dirty="0"/>
          </a:p>
          <a:p>
            <a:endParaRPr lang="en-MY" dirty="0"/>
          </a:p>
          <a:p>
            <a:endParaRPr lang="en-MY" dirty="0"/>
          </a:p>
          <a:p>
            <a:endParaRPr lang="en-MY" dirty="0"/>
          </a:p>
          <a:p>
            <a:r>
              <a:rPr lang="en-MY" dirty="0"/>
              <a:t>The term </a:t>
            </a:r>
            <a:r>
              <a:rPr lang="en-MY" i="1" dirty="0"/>
              <a:t>telecommunication, which </a:t>
            </a:r>
            <a:r>
              <a:rPr lang="en-MY" sz="2800" dirty="0"/>
              <a:t>includes telephony, telegraphy, and </a:t>
            </a:r>
            <a:r>
              <a:rPr lang="en-MY" sz="2800" dirty="0" err="1"/>
              <a:t>television,means</a:t>
            </a:r>
            <a:r>
              <a:rPr lang="en-MY" sz="2800" dirty="0"/>
              <a:t> communication at a distance </a:t>
            </a:r>
            <a:r>
              <a:rPr lang="en-MY" sz="2800" i="1" dirty="0"/>
              <a:t>(</a:t>
            </a:r>
            <a:r>
              <a:rPr lang="en-MY" sz="2800" i="1" dirty="0" err="1"/>
              <a:t>tele</a:t>
            </a:r>
            <a:r>
              <a:rPr lang="en-MY" sz="2800" i="1" dirty="0"/>
              <a:t> </a:t>
            </a:r>
            <a:r>
              <a:rPr lang="en-MY" sz="2800" dirty="0"/>
              <a:t>is Greek for "far").</a:t>
            </a:r>
            <a:endParaRPr lang="en-MY" dirty="0"/>
          </a:p>
        </p:txBody>
      </p:sp>
      <p:sp>
        <p:nvSpPr>
          <p:cNvPr id="3" name="Title 2"/>
          <p:cNvSpPr>
            <a:spLocks noGrp="1"/>
          </p:cNvSpPr>
          <p:nvPr>
            <p:ph type="title"/>
          </p:nvPr>
        </p:nvSpPr>
        <p:spPr/>
        <p:txBody>
          <a:bodyPr/>
          <a:lstStyle/>
          <a:p>
            <a:endParaRPr lang="en-MY"/>
          </a:p>
        </p:txBody>
      </p:sp>
      <p:sp>
        <p:nvSpPr>
          <p:cNvPr id="4" name="Slide Number Placeholder 3"/>
          <p:cNvSpPr>
            <a:spLocks noGrp="1"/>
          </p:cNvSpPr>
          <p:nvPr>
            <p:ph type="sldNum" sz="quarter" idx="12"/>
          </p:nvPr>
        </p:nvSpPr>
        <p:spPr/>
        <p:txBody>
          <a:bodyPr/>
          <a:lstStyle/>
          <a:p>
            <a:fld id="{94DDF747-FB55-428A-9D37-EDCF43E3CE82}" type="slidenum">
              <a:rPr lang="en-MY" smtClean="0"/>
              <a:t>4</a:t>
            </a:fld>
            <a:endParaRPr lang="en-MY"/>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481328"/>
            <a:ext cx="8568952" cy="5044016"/>
          </a:xfrm>
        </p:spPr>
        <p:txBody>
          <a:bodyPr>
            <a:normAutofit lnSpcReduction="10000"/>
          </a:bodyPr>
          <a:lstStyle/>
          <a:p>
            <a:r>
              <a:rPr lang="en-MY" dirty="0"/>
              <a:t>The word </a:t>
            </a:r>
            <a:r>
              <a:rPr lang="en-MY" i="1" dirty="0"/>
              <a:t>data refers to information presented in whatever form is agreed upon by </a:t>
            </a:r>
            <a:r>
              <a:rPr lang="en-MY" dirty="0"/>
              <a:t>the parties creating and using the data.</a:t>
            </a:r>
          </a:p>
          <a:p>
            <a:endParaRPr lang="en-MY" dirty="0"/>
          </a:p>
          <a:p>
            <a:pPr algn="just"/>
            <a:r>
              <a:rPr lang="en-MY" dirty="0"/>
              <a:t>Data communications are the exchange of data between two devices via some form of transmission medium such as a wire cable.</a:t>
            </a:r>
          </a:p>
          <a:p>
            <a:pPr algn="just"/>
            <a:r>
              <a:rPr lang="en-MY" dirty="0"/>
              <a:t>For data communications to occur, the communicating devices must be part of a communication system made up of a combination of hardware (physical equipment) and software (programs). </a:t>
            </a:r>
          </a:p>
        </p:txBody>
      </p:sp>
      <p:sp>
        <p:nvSpPr>
          <p:cNvPr id="3" name="Title 2"/>
          <p:cNvSpPr>
            <a:spLocks noGrp="1"/>
          </p:cNvSpPr>
          <p:nvPr>
            <p:ph type="title"/>
          </p:nvPr>
        </p:nvSpPr>
        <p:spPr/>
        <p:txBody>
          <a:bodyPr/>
          <a:lstStyle/>
          <a:p>
            <a:endParaRPr lang="en-MY"/>
          </a:p>
        </p:txBody>
      </p:sp>
      <p:sp>
        <p:nvSpPr>
          <p:cNvPr id="4" name="Slide Number Placeholder 3"/>
          <p:cNvSpPr>
            <a:spLocks noGrp="1"/>
          </p:cNvSpPr>
          <p:nvPr>
            <p:ph type="sldNum" sz="quarter" idx="12"/>
          </p:nvPr>
        </p:nvSpPr>
        <p:spPr/>
        <p:txBody>
          <a:bodyPr/>
          <a:lstStyle/>
          <a:p>
            <a:fld id="{94DDF747-FB55-428A-9D37-EDCF43E3CE82}" type="slidenum">
              <a:rPr lang="en-MY" smtClean="0"/>
              <a:t>5</a:t>
            </a:fld>
            <a:endParaRPr lang="en-MY"/>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buNone/>
            </a:pPr>
            <a:r>
              <a:rPr lang="en-MY" dirty="0"/>
              <a:t>The effectiveness of a data communications system depends on four fundamental characteristics: </a:t>
            </a:r>
          </a:p>
          <a:p>
            <a:pPr algn="just"/>
            <a:r>
              <a:rPr lang="en-MY" dirty="0"/>
              <a:t>Delivery</a:t>
            </a:r>
          </a:p>
          <a:p>
            <a:pPr algn="just"/>
            <a:r>
              <a:rPr lang="en-MY" dirty="0"/>
              <a:t>Accuracy</a:t>
            </a:r>
          </a:p>
          <a:p>
            <a:pPr algn="just"/>
            <a:r>
              <a:rPr lang="en-MY" dirty="0"/>
              <a:t>Timeliness</a:t>
            </a:r>
          </a:p>
          <a:p>
            <a:pPr algn="just"/>
            <a:r>
              <a:rPr lang="en-MY" dirty="0"/>
              <a:t> Jitter</a:t>
            </a:r>
          </a:p>
          <a:p>
            <a:endParaRPr lang="en-MY" dirty="0"/>
          </a:p>
        </p:txBody>
      </p:sp>
      <p:sp>
        <p:nvSpPr>
          <p:cNvPr id="3" name="Slide Number Placeholder 2"/>
          <p:cNvSpPr>
            <a:spLocks noGrp="1"/>
          </p:cNvSpPr>
          <p:nvPr>
            <p:ph type="sldNum" sz="quarter" idx="12"/>
          </p:nvPr>
        </p:nvSpPr>
        <p:spPr/>
        <p:txBody>
          <a:bodyPr/>
          <a:lstStyle/>
          <a:p>
            <a:fld id="{94DDF747-FB55-428A-9D37-EDCF43E3CE82}" type="slidenum">
              <a:rPr lang="en-MY" smtClean="0"/>
              <a:t>6</a:t>
            </a:fld>
            <a:endParaRPr lang="en-MY"/>
          </a:p>
        </p:txBody>
      </p:sp>
      <p:sp>
        <p:nvSpPr>
          <p:cNvPr id="4" name="Title 3"/>
          <p:cNvSpPr>
            <a:spLocks noGrp="1"/>
          </p:cNvSpPr>
          <p:nvPr>
            <p:ph type="title"/>
          </p:nvPr>
        </p:nvSpPr>
        <p:spPr/>
        <p:txBody>
          <a:bodyPr/>
          <a:lstStyle/>
          <a:p>
            <a:endParaRPr lang="en-MY"/>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MY" dirty="0"/>
              <a:t>The system must deliver data to the correct destination. Data must be received by the intended device or user and only by that device or user.</a:t>
            </a:r>
          </a:p>
        </p:txBody>
      </p:sp>
      <p:sp>
        <p:nvSpPr>
          <p:cNvPr id="3" name="Slide Number Placeholder 2"/>
          <p:cNvSpPr>
            <a:spLocks noGrp="1"/>
          </p:cNvSpPr>
          <p:nvPr>
            <p:ph type="sldNum" sz="quarter" idx="12"/>
          </p:nvPr>
        </p:nvSpPr>
        <p:spPr/>
        <p:txBody>
          <a:bodyPr/>
          <a:lstStyle/>
          <a:p>
            <a:fld id="{94DDF747-FB55-428A-9D37-EDCF43E3CE82}" type="slidenum">
              <a:rPr lang="en-MY" smtClean="0"/>
              <a:t>7</a:t>
            </a:fld>
            <a:endParaRPr lang="en-MY"/>
          </a:p>
        </p:txBody>
      </p:sp>
      <p:sp>
        <p:nvSpPr>
          <p:cNvPr id="4" name="Title 3"/>
          <p:cNvSpPr>
            <a:spLocks noGrp="1"/>
          </p:cNvSpPr>
          <p:nvPr>
            <p:ph type="title"/>
          </p:nvPr>
        </p:nvSpPr>
        <p:spPr/>
        <p:txBody>
          <a:bodyPr/>
          <a:lstStyle/>
          <a:p>
            <a:r>
              <a:rPr lang="en-MY" dirty="0"/>
              <a:t>Delivery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MY" dirty="0"/>
              <a:t>The system must deliver the data accurately. Data that have been altered in transmission and left uncorrected are unusable.</a:t>
            </a:r>
          </a:p>
          <a:p>
            <a:endParaRPr lang="en-MY" dirty="0"/>
          </a:p>
        </p:txBody>
      </p:sp>
      <p:sp>
        <p:nvSpPr>
          <p:cNvPr id="3" name="Slide Number Placeholder 2"/>
          <p:cNvSpPr>
            <a:spLocks noGrp="1"/>
          </p:cNvSpPr>
          <p:nvPr>
            <p:ph type="sldNum" sz="quarter" idx="12"/>
          </p:nvPr>
        </p:nvSpPr>
        <p:spPr/>
        <p:txBody>
          <a:bodyPr/>
          <a:lstStyle/>
          <a:p>
            <a:fld id="{94DDF747-FB55-428A-9D37-EDCF43E3CE82}" type="slidenum">
              <a:rPr lang="en-MY" smtClean="0"/>
              <a:t>8</a:t>
            </a:fld>
            <a:endParaRPr lang="en-MY"/>
          </a:p>
        </p:txBody>
      </p:sp>
      <p:sp>
        <p:nvSpPr>
          <p:cNvPr id="4" name="Title 3"/>
          <p:cNvSpPr>
            <a:spLocks noGrp="1"/>
          </p:cNvSpPr>
          <p:nvPr>
            <p:ph type="title"/>
          </p:nvPr>
        </p:nvSpPr>
        <p:spPr/>
        <p:txBody>
          <a:bodyPr/>
          <a:lstStyle/>
          <a:p>
            <a:r>
              <a:rPr lang="en-MY" dirty="0"/>
              <a:t>Accuracy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MY" dirty="0"/>
              <a:t>The system must deliver data in a timely manner. Data delivered late are useless. In the case of video and audio, timely delivery means delivering data as they are produced, in the same order that they are produced, and without significant delay. This kind of delivery is called </a:t>
            </a:r>
            <a:r>
              <a:rPr lang="en-MY" i="1" dirty="0"/>
              <a:t>real-time transmission.</a:t>
            </a:r>
            <a:endParaRPr lang="en-MY" dirty="0"/>
          </a:p>
        </p:txBody>
      </p:sp>
      <p:sp>
        <p:nvSpPr>
          <p:cNvPr id="3" name="Slide Number Placeholder 2"/>
          <p:cNvSpPr>
            <a:spLocks noGrp="1"/>
          </p:cNvSpPr>
          <p:nvPr>
            <p:ph type="sldNum" sz="quarter" idx="12"/>
          </p:nvPr>
        </p:nvSpPr>
        <p:spPr/>
        <p:txBody>
          <a:bodyPr/>
          <a:lstStyle/>
          <a:p>
            <a:fld id="{94DDF747-FB55-428A-9D37-EDCF43E3CE82}" type="slidenum">
              <a:rPr lang="en-MY" smtClean="0"/>
              <a:t>9</a:t>
            </a:fld>
            <a:endParaRPr lang="en-MY"/>
          </a:p>
        </p:txBody>
      </p:sp>
      <p:sp>
        <p:nvSpPr>
          <p:cNvPr id="4" name="Title 3"/>
          <p:cNvSpPr>
            <a:spLocks noGrp="1"/>
          </p:cNvSpPr>
          <p:nvPr>
            <p:ph type="title"/>
          </p:nvPr>
        </p:nvSpPr>
        <p:spPr/>
        <p:txBody>
          <a:bodyPr/>
          <a:lstStyle/>
          <a:p>
            <a:r>
              <a:rPr lang="en-MY" dirty="0"/>
              <a:t>Timeliness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998</TotalTime>
  <Words>1554</Words>
  <Application>Microsoft Office PowerPoint</Application>
  <PresentationFormat>On-screen Show (4:3)</PresentationFormat>
  <Paragraphs>160</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Calibri</vt:lpstr>
      <vt:lpstr>Lucida Sans Unicode</vt:lpstr>
      <vt:lpstr>Verdana</vt:lpstr>
      <vt:lpstr>Wingdings 2</vt:lpstr>
      <vt:lpstr>Wingdings 3</vt:lpstr>
      <vt:lpstr>Concourse</vt:lpstr>
      <vt:lpstr>Lecture: 2 </vt:lpstr>
      <vt:lpstr>PowerPoint Presentation</vt:lpstr>
      <vt:lpstr>PowerPoint Presentation</vt:lpstr>
      <vt:lpstr>PowerPoint Presentation</vt:lpstr>
      <vt:lpstr>PowerPoint Presentation</vt:lpstr>
      <vt:lpstr>PowerPoint Presentation</vt:lpstr>
      <vt:lpstr>Delivery</vt:lpstr>
      <vt:lpstr>Accuracy</vt:lpstr>
      <vt:lpstr>Timeliness</vt:lpstr>
      <vt:lpstr>Jitter</vt:lpstr>
      <vt:lpstr>PowerPoint Presentation</vt:lpstr>
      <vt:lpstr>Message</vt:lpstr>
      <vt:lpstr>Sender</vt:lpstr>
      <vt:lpstr>Receiver</vt:lpstr>
      <vt:lpstr>Transmission medium</vt:lpstr>
      <vt:lpstr>Protocol</vt:lpstr>
      <vt:lpstr>PowerPoint Presentation</vt:lpstr>
      <vt:lpstr>PowerPoint Presentation</vt:lpstr>
      <vt:lpstr>Data Representation </vt:lpstr>
      <vt:lpstr>Text </vt:lpstr>
      <vt:lpstr>Numbers </vt:lpstr>
      <vt:lpstr>Images </vt:lpstr>
      <vt:lpstr>Audio </vt:lpstr>
      <vt:lpstr>Video </vt:lpstr>
      <vt:lpstr>Data Flow Communication between two devices can be simplex, half-duplex, or full-duplex as shown in Figure </vt:lpstr>
      <vt:lpstr>Simplex </vt:lpstr>
      <vt:lpstr>Half-Duplex </vt:lpstr>
      <vt:lpstr>PowerPoint Presentation</vt:lpstr>
      <vt:lpstr>PowerPoint Presentation</vt:lpstr>
      <vt:lpstr>Full-Duplex </vt:lpstr>
      <vt:lpstr>PowerPoint Presentation</vt:lpstr>
      <vt:lpstr>PowerPoint Presentation</vt:lpstr>
      <vt:lpstr>PowerPoint Presentation</vt:lpstr>
      <vt:lpstr>Performance </vt:lpstr>
      <vt:lpstr>PowerPoint Presentation</vt:lpstr>
      <vt:lpstr>Reliability </vt:lpstr>
      <vt:lpstr>Security </vt:lpstr>
      <vt:lpstr>Performance VS Security VS Reliability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Lecture: 3 </dc:title>
  <dc:creator>SAMSUNG</dc:creator>
  <cp:lastModifiedBy>faizuna wadud</cp:lastModifiedBy>
  <cp:revision>20</cp:revision>
  <dcterms:created xsi:type="dcterms:W3CDTF">2014-05-17T16:36:34Z</dcterms:created>
  <dcterms:modified xsi:type="dcterms:W3CDTF">2022-07-31T19:25:22Z</dcterms:modified>
</cp:coreProperties>
</file>