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8" r:id="rId8"/>
    <p:sldId id="269" r:id="rId9"/>
    <p:sldId id="270" r:id="rId10"/>
    <p:sldId id="271" r:id="rId11"/>
    <p:sldId id="262" r:id="rId12"/>
    <p:sldId id="263" r:id="rId13"/>
    <p:sldId id="273" r:id="rId14"/>
    <p:sldId id="275" r:id="rId15"/>
    <p:sldId id="274" r:id="rId16"/>
    <p:sldId id="276" r:id="rId17"/>
    <p:sldId id="278" r:id="rId18"/>
    <p:sldId id="272" r:id="rId19"/>
    <p:sldId id="277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/>
    <p:restoredTop sz="94694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Lecture</a:t>
            </a:r>
            <a:r>
              <a:rPr lang="en-US"/>
              <a:t>: 3 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F747-FB55-428A-9D37-EDCF43E3CE82}" type="slidenum">
              <a:rPr lang="en-MY" smtClean="0"/>
              <a:pPr/>
              <a:t>1</a:t>
            </a:fld>
            <a:endParaRPr lang="en-MY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MY" b="1" dirty="0"/>
              <a:t>Category 5 cable</a:t>
            </a:r>
            <a:r>
              <a:rPr lang="en-MY" dirty="0"/>
              <a:t> (</a:t>
            </a:r>
            <a:r>
              <a:rPr lang="en-MY" b="1" dirty="0"/>
              <a:t>Cat 5</a:t>
            </a:r>
            <a:r>
              <a:rPr lang="en-MY" dirty="0"/>
              <a:t>) is a twisted pair cable for carrying signals. This type of cable is used in structured cabling for computer networks such as Ethernet. </a:t>
            </a:r>
          </a:p>
          <a:p>
            <a:pPr algn="just"/>
            <a:r>
              <a:rPr lang="en-MY" dirty="0"/>
              <a:t>Category 5 has been superseded by the </a:t>
            </a:r>
            <a:r>
              <a:rPr lang="en-MY" b="1" dirty="0"/>
              <a:t>Category 5e</a:t>
            </a:r>
            <a:r>
              <a:rPr lang="en-MY" dirty="0"/>
              <a:t> (enhanced) specification.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MY" dirty="0"/>
              <a:t>A wide area network (WAN) provides </a:t>
            </a:r>
            <a:r>
              <a:rPr lang="en-MY" dirty="0">
                <a:highlight>
                  <a:srgbClr val="FFFF00"/>
                </a:highlight>
              </a:rPr>
              <a:t>long-distance transmission of data</a:t>
            </a:r>
            <a:r>
              <a:rPr lang="en-MY" dirty="0"/>
              <a:t>, image, audio,</a:t>
            </a:r>
          </a:p>
          <a:p>
            <a:pPr algn="just">
              <a:buNone/>
            </a:pPr>
            <a:r>
              <a:rPr lang="en-MY" dirty="0"/>
              <a:t>	and video information over large geographic areas that may comprise a country, a continent, or even the whole world.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i="1" dirty="0"/>
              <a:t>Wide Area Network</a:t>
            </a:r>
            <a:br>
              <a:rPr lang="en-MY" i="1" dirty="0"/>
            </a:br>
            <a:endParaRPr lang="en-MY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A WAN can be as complex as the backbones that connect the Internet or as simple as a dial-up line that connects a home computer to the Internet. </a:t>
            </a:r>
          </a:p>
          <a:p>
            <a:r>
              <a:rPr lang="en-MY" dirty="0"/>
              <a:t>We normally refer to the first as a switched WAN and to the second as a point-to-point WAN.</a:t>
            </a:r>
          </a:p>
          <a:p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686800" cy="5071872"/>
          </a:xfrm>
        </p:spPr>
        <p:txBody>
          <a:bodyPr>
            <a:normAutofit/>
          </a:bodyPr>
          <a:lstStyle/>
          <a:p>
            <a:pPr algn="just"/>
            <a:r>
              <a:rPr lang="en-MY" dirty="0"/>
              <a:t>The switched WAN connects the end systems, which usually comprise a router (internetworking connecting device) that connects to another LAN or WAN. </a:t>
            </a:r>
          </a:p>
          <a:p>
            <a:pPr algn="just"/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WAN</a:t>
            </a:r>
            <a:endParaRPr lang="en-MY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an devic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524000"/>
            <a:ext cx="7543800" cy="4495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WAN</a:t>
            </a:r>
            <a:endParaRPr lang="en-MY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MY" dirty="0"/>
              <a:t>The point-to-point WAN is normally a line leased from a telephone or cable TV provider that connects a home computer or a small LAN to an Internet service provider (</a:t>
            </a:r>
            <a:r>
              <a:rPr lang="en-MY" dirty="0" err="1"/>
              <a:t>lSP</a:t>
            </a:r>
            <a:r>
              <a:rPr lang="en-MY" dirty="0"/>
              <a:t>). This type of WAN is often used to provide Internet access.</a:t>
            </a:r>
          </a:p>
          <a:p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12613_0345_CCNAPrepInt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0095" y="3229833"/>
            <a:ext cx="5723810" cy="102857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Point-to-point WAN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MY" dirty="0"/>
              <a:t>A metropolitan area network (MAN) is a network with a size between a LAN and a WAN. It normally covers the area inside a town or a city. It is designed for customers who need a high-speed connectivity, normally to the Internet, and have endpoints  spread over a city or part of city.</a:t>
            </a:r>
          </a:p>
          <a:p>
            <a:pPr algn="just"/>
            <a:endParaRPr lang="en-MY" dirty="0"/>
          </a:p>
          <a:p>
            <a:pPr algn="just"/>
            <a:r>
              <a:rPr lang="en-MY" dirty="0"/>
              <a:t> A good example of a MAN is the part of the telephone company network that can provide a high-speed DSL line to the customer. Another example is the cable TV network that originally was designed for cable TV, but today can also be used for high-speed data connection to the Internet.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i="1" dirty="0"/>
              <a:t>Metropolitan Area Networks</a:t>
            </a:r>
            <a:br>
              <a:rPr lang="en-MY" i="1" dirty="0"/>
            </a:br>
            <a:endParaRPr lang="en-MY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an-man-w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600200"/>
            <a:ext cx="6934200" cy="4876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Today, it is very rare to see a LAN, a MAN, or </a:t>
            </a:r>
            <a:r>
              <a:rPr lang="en-MY"/>
              <a:t>a WAN </a:t>
            </a:r>
            <a:r>
              <a:rPr lang="en-MY" dirty="0"/>
              <a:t>in isolation; they are connected to one another.</a:t>
            </a:r>
          </a:p>
          <a:p>
            <a:r>
              <a:rPr lang="en-MY" dirty="0"/>
              <a:t>When two or more networks are connected, they become an internetwork, or internet.</a:t>
            </a:r>
          </a:p>
          <a:p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/>
              <a:t>Interconnection of Networks: Internetwork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Networks are of two primary categories:</a:t>
            </a:r>
          </a:p>
          <a:p>
            <a:pPr>
              <a:buNone/>
            </a:pPr>
            <a:r>
              <a:rPr lang="en-MY" dirty="0"/>
              <a:t>	local-area networks and wide-area networks. </a:t>
            </a:r>
          </a:p>
          <a:p>
            <a:pPr>
              <a:buNone/>
            </a:pPr>
            <a:endParaRPr lang="en-MY" dirty="0"/>
          </a:p>
          <a:p>
            <a:pPr>
              <a:buNone/>
            </a:pPr>
            <a:r>
              <a:rPr lang="en-MY" dirty="0"/>
              <a:t>	The category into which a network falls is determined by its size. </a:t>
            </a:r>
          </a:p>
          <a:p>
            <a:pPr>
              <a:buNone/>
            </a:pPr>
            <a:r>
              <a:rPr lang="en-MY" dirty="0"/>
              <a:t>	A LAN normally covers an area less than 2 mi; a WAN can be worldwide. Networks of a size in between are normally referred to </a:t>
            </a:r>
            <a:r>
              <a:rPr lang="en-MY"/>
              <a:t>as metropolitan area </a:t>
            </a:r>
            <a:r>
              <a:rPr lang="en-MY" dirty="0"/>
              <a:t>networks and span tens of miles.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/>
              <a:t>Categories of Networks</a:t>
            </a:r>
            <a:br>
              <a:rPr lang="en-MY" dirty="0"/>
            </a:br>
            <a:endParaRPr lang="en-MY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B34434-4EE6-914E-80BB-7375D0C5DC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" y="846138"/>
          <a:ext cx="8991600" cy="585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3469441920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66808228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63269327"/>
                    </a:ext>
                  </a:extLst>
                </a:gridCol>
              </a:tblGrid>
              <a:tr h="406598">
                <a:tc>
                  <a:txBody>
                    <a:bodyPr/>
                    <a:lstStyle/>
                    <a:p>
                      <a:r>
                        <a:rPr lang="en-GB" sz="1400" b="1" dirty="0">
                          <a:effectLst/>
                        </a:rPr>
                        <a:t>WAN</a:t>
                      </a:r>
                      <a:endParaRPr lang="en-GB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b="1">
                          <a:effectLst/>
                        </a:rPr>
                        <a:t>LAN</a:t>
                      </a:r>
                      <a:endParaRPr lang="en-GB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b="1">
                          <a:effectLst/>
                        </a:rPr>
                        <a:t>MAN</a:t>
                      </a:r>
                      <a:endParaRPr lang="en-GB" sz="140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394400"/>
                  </a:ext>
                </a:extLst>
              </a:tr>
              <a:tr h="406598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Wide Area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Local Area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Metropolitan Area Network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260881"/>
                  </a:ext>
                </a:extLst>
              </a:tr>
              <a:tr h="1035989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A WAN will typically cover a larger area geographically, such as a continent, a state or a country.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A LAN connects computers within a small and specific area geographically.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A MAN is confined to a specific town, city or region. It covers a larger area than a LAN but a smaller area than a WAN.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223652"/>
                  </a:ext>
                </a:extLst>
              </a:tr>
              <a:tr h="568123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For data transfer, there is low bandwidth.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For data transfer, there is high bandwidth.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For data transfer, there is a moderate bandwidth.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608174"/>
                  </a:ext>
                </a:extLst>
              </a:tr>
              <a:tr h="568123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It will typically have a distributed ownership model.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It is typically owned by an individual or an organization.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It can be owned publicly or privately.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376809"/>
                  </a:ext>
                </a:extLst>
              </a:tr>
              <a:tr h="1269921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A WAN network will have a larger coverage area that can range up to 100,000 KM and in some cases, stretches globally or over international borders.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A LAN network is limited to between 100-1000 meters coverage.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A MAN network is will usually stretch up to an area of 100 KM.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380849"/>
                  </a:ext>
                </a:extLst>
              </a:tr>
              <a:tr h="568123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It costs more to set-up a WAN than a LAN or a MAN.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It has a low cost of set-up.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It has a moderate cost of set-up.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145827"/>
                  </a:ext>
                </a:extLst>
              </a:tr>
              <a:tr h="1035989"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With a WAN, you can get lower speeds of data transfer of 10-20 Mbps.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effectLst/>
                        </a:rPr>
                        <a:t>With a LAN, you can get higher speeds of data transfer with 10/100/1000 Mbps Ethernet (high speed).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With a MAN, you can get speeds of data transfer up to 100 Mbps.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48551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2B6232D-0D14-A941-AC9F-1E2EEE92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ffectLst/>
              </a:rPr>
              <a:t>Comparing WAN Vs. LAN Vs. MAN</a:t>
            </a:r>
            <a:br>
              <a:rPr lang="en-GB" b="0" dirty="0">
                <a:effectLst/>
              </a:rPr>
            </a:b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222256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MY" dirty="0"/>
              <a:t>A local area network (LAN) is usually privately owned and links the devices in a single</a:t>
            </a:r>
          </a:p>
          <a:p>
            <a:pPr algn="just">
              <a:buNone/>
            </a:pPr>
            <a:r>
              <a:rPr lang="en-MY" dirty="0"/>
              <a:t>	office, building, or campus. Depending on the needs of an organization and the type of technology used, a LAN can be as simple as two PCs and a printer in 	someone's home office; or it can extend throughout a company and include audio and video peripherals. Currently, LAN size is limited to a few kilometres.</a:t>
            </a:r>
          </a:p>
          <a:p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i="1" dirty="0"/>
              <a:t>Local Area Network</a:t>
            </a:r>
            <a:br>
              <a:rPr lang="en-MY" i="1" dirty="0"/>
            </a:br>
            <a:endParaRPr lang="en-MY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MY" dirty="0"/>
              <a:t>LANs are designed to allow resources to be shared between personal computers or</a:t>
            </a:r>
          </a:p>
          <a:p>
            <a:pPr algn="just">
              <a:buNone/>
            </a:pPr>
            <a:r>
              <a:rPr lang="en-MY" dirty="0"/>
              <a:t>	workstations. </a:t>
            </a:r>
          </a:p>
          <a:p>
            <a:pPr algn="just">
              <a:buNone/>
            </a:pPr>
            <a:r>
              <a:rPr lang="en-MY" dirty="0"/>
              <a:t>	The resources to be shared can include hardware (e.g., a printer), software (e.g., an application program), or data. </a:t>
            </a:r>
          </a:p>
          <a:p>
            <a:pPr algn="just">
              <a:buNone/>
            </a:pPr>
            <a:r>
              <a:rPr lang="en-MY" dirty="0"/>
              <a:t>	A common example of a LAN, found in many business environments, links a workgroup of task-related computers, for example, engineering workstations or accounting PCs.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MY" dirty="0"/>
              <a:t>One of the computers may be given a large capacity 	disk drive and may become a server to clients. Software can be stored on this central server and used as needed by the whole group. </a:t>
            </a:r>
          </a:p>
          <a:p>
            <a:pPr algn="just"/>
            <a:r>
              <a:rPr lang="en-MY" dirty="0"/>
              <a:t>In addition to size, LANs are distinguished from other types of networks by their transmission media and topology. </a:t>
            </a:r>
          </a:p>
          <a:p>
            <a:pPr algn="just"/>
            <a:r>
              <a:rPr lang="en-MY" dirty="0"/>
              <a:t>In general, a given LAN will use only one type of transmission medium. The most common LAN topologies are bus, ring, and star.</a:t>
            </a:r>
          </a:p>
          <a:p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Ethernet is the most popular LAN technology</a:t>
            </a:r>
          </a:p>
          <a:p>
            <a:r>
              <a:rPr lang="en-MY" dirty="0"/>
              <a:t>- large installed base (500 million Ethernet nodes)</a:t>
            </a:r>
          </a:p>
          <a:p>
            <a:r>
              <a:rPr lang="en-MY" dirty="0"/>
              <a:t>- more than 95% of LAN traffic is Ethernet based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  <a:endParaRPr lang="en-MY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5300472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MY" dirty="0"/>
              <a:t>• Ethernet supports 10 Mb/s, 100 Mb/s (Fast Ethernet), 1 Gb/s (Gigabit Ethernet) and 400 Gb/s (400GbE)</a:t>
            </a:r>
          </a:p>
          <a:p>
            <a:pPr algn="just">
              <a:buNone/>
            </a:pPr>
            <a:r>
              <a:rPr lang="en-MY" dirty="0"/>
              <a:t>• </a:t>
            </a:r>
            <a:r>
              <a:rPr lang="en-MY" dirty="0">
                <a:highlight>
                  <a:srgbClr val="FFFF00"/>
                </a:highlight>
              </a:rPr>
              <a:t>Ethernet standardized by IEEE (802.3 standard series)</a:t>
            </a:r>
          </a:p>
          <a:p>
            <a:pPr algn="just">
              <a:buNone/>
            </a:pPr>
            <a:r>
              <a:rPr lang="en-MY" dirty="0"/>
              <a:t>• Widespread popularity</a:t>
            </a:r>
          </a:p>
          <a:p>
            <a:r>
              <a:rPr lang="en-MY" dirty="0"/>
              <a:t>The Institute of Electrical and Electronics Engineers Standards Association (IEEE-SA) is an Operating Unit within IEEE that develops global standards in a broad range of industries, including: power and energy, consumer technology and consumer electronics, biomedical and health care, learning technology, information technology and robotics, telecommunication and home automation, transportation, nanotechnology, information assurance, and many more.</a:t>
            </a:r>
          </a:p>
          <a:p>
            <a:r>
              <a:rPr lang="en-MY" dirty="0"/>
              <a:t>IEEE-SA has developed standards for over a century, through a program that offers balance, openness, fair procedures, and consensus. Technical experts from all over the world participate in the development of IEEE standards.</a:t>
            </a:r>
          </a:p>
          <a:p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MY" dirty="0"/>
              <a:t>- Specifications and rights to build and install Ethernet made easily available to everyone</a:t>
            </a:r>
          </a:p>
          <a:p>
            <a:pPr algn="just"/>
            <a:r>
              <a:rPr lang="en-MY" dirty="0"/>
              <a:t>- Design goals: create a simple network topology with efficient shared resources, easy to configure and maintain, compatible across many manufacturers and systems</a:t>
            </a:r>
          </a:p>
          <a:p>
            <a:pPr algn="just"/>
            <a:r>
              <a:rPr lang="en-MY" dirty="0"/>
              <a:t>- Ethernet is competitively priced</a:t>
            </a:r>
          </a:p>
          <a:p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thernet_Connec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390650"/>
            <a:ext cx="6781800" cy="50863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MY" dirty="0"/>
              <a:t>A Cat 5e connection on a laptop, used for Ethernet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613</TotalTime>
  <Words>1219</Words>
  <Application>Microsoft Office PowerPoint</Application>
  <PresentationFormat>On-screen Show (4:3)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Lucida Sans Unicode</vt:lpstr>
      <vt:lpstr>Verdana</vt:lpstr>
      <vt:lpstr>Wingdings 2</vt:lpstr>
      <vt:lpstr>Wingdings 3</vt:lpstr>
      <vt:lpstr>Concourse</vt:lpstr>
      <vt:lpstr> Lecture: 3 </vt:lpstr>
      <vt:lpstr>Categories of Networks </vt:lpstr>
      <vt:lpstr>Local Area Network </vt:lpstr>
      <vt:lpstr>PowerPoint Presentation</vt:lpstr>
      <vt:lpstr>PowerPoint Presentation</vt:lpstr>
      <vt:lpstr>Ethernet</vt:lpstr>
      <vt:lpstr>PowerPoint Presentation</vt:lpstr>
      <vt:lpstr>PowerPoint Presentation</vt:lpstr>
      <vt:lpstr>A Cat 5e connection on a laptop, used for Ethernet</vt:lpstr>
      <vt:lpstr>PowerPoint Presentation</vt:lpstr>
      <vt:lpstr>Wide Area Network </vt:lpstr>
      <vt:lpstr>PowerPoint Presentation</vt:lpstr>
      <vt:lpstr>Switched WAN</vt:lpstr>
      <vt:lpstr>Switched WAN</vt:lpstr>
      <vt:lpstr>PowerPoint Presentation</vt:lpstr>
      <vt:lpstr>Point-to-point WAN</vt:lpstr>
      <vt:lpstr>Metropolitan Area Networks </vt:lpstr>
      <vt:lpstr>PowerPoint Presentation</vt:lpstr>
      <vt:lpstr>Interconnection of Networks: Internetwork</vt:lpstr>
      <vt:lpstr>Comparing WAN Vs. LAN Vs. MAN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Lecture: 4 </dc:title>
  <dc:creator>SAMSUNG</dc:creator>
  <cp:lastModifiedBy>trust</cp:lastModifiedBy>
  <cp:revision>27</cp:revision>
  <dcterms:created xsi:type="dcterms:W3CDTF">2006-08-16T00:00:00Z</dcterms:created>
  <dcterms:modified xsi:type="dcterms:W3CDTF">2022-08-31T13:01:26Z</dcterms:modified>
</cp:coreProperties>
</file>