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17;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 name="Google Shape;19;p2"/>
          <p:cNvGrpSpPr/>
          <p:nvPr/>
        </p:nvGrpSpPr>
        <p:grpSpPr>
          <a:xfrm>
            <a:off x="-3765" y="4953000"/>
            <a:ext cx="9147765" cy="1912088"/>
            <a:chOff x="-3765" y="4832896"/>
            <a:chExt cx="9147765" cy="2032192"/>
          </a:xfrm>
        </p:grpSpPr>
        <p:sp>
          <p:nvSpPr>
            <p:cNvPr id="20" name="Google Shape;20;p2"/>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1" name="Google Shape;21;p2"/>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2" name="Google Shape;22;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3" name="Google Shape;23;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4" name="Google Shape;24;p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9" name="Google Shape;89;p1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9" name="Google Shape;29;p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32" name="Google Shape;3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6" name="Google Shape;36;p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39" name="Google Shape;39;p4"/>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0" name="Google Shape;40;p4"/>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47" name="Google Shape;4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3" name="Google Shape;53;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4" name="Google Shape;54;p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9" name="Google Shape;69;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5" name="Google Shape;75;p10"/>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76" name="Google Shape;76;p1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MY"/>
              <a:t>‹#›</a:t>
            </a:fld>
            <a:endParaRPr/>
          </a:p>
        </p:txBody>
      </p:sp>
      <p:sp>
        <p:nvSpPr>
          <p:cNvPr id="79" name="Google Shape;79;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0"/>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2" name="Google Shape;82;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3" name="Google Shape;83;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4" name="Google Shape;84;p10"/>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10"/>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1"/>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MY"/>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2"/>
              </a:buClr>
              <a:buSzPts val="4800"/>
              <a:buFont typeface="Lucida Sans"/>
              <a:buNone/>
            </a:pPr>
            <a:br>
              <a:rPr lang="en-MY"/>
            </a:br>
            <a:r>
              <a:rPr lang="en-MY"/>
              <a:t>Lecture: 4 </a:t>
            </a:r>
            <a:endParaRPr/>
          </a:p>
        </p:txBody>
      </p:sp>
      <p:sp>
        <p:nvSpPr>
          <p:cNvPr id="103" name="Google Shape;103;p13"/>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p>
            <a:pPr marL="0" marR="64008" lvl="0" indent="0" algn="r" rtl="0">
              <a:spcBef>
                <a:spcPts val="400"/>
              </a:spcBef>
              <a:spcAft>
                <a:spcPts val="0"/>
              </a:spcAft>
              <a:buSzPts val="1836"/>
              <a:buNone/>
            </a:pPr>
            <a:endParaRPr dirty="0"/>
          </a:p>
        </p:txBody>
      </p:sp>
      <p:sp>
        <p:nvSpPr>
          <p:cNvPr id="104" name="Google Shape;104;p1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MY"/>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MY"/>
              <a:t>Those standards that have been legislated by an officially recognized body are de jure standards.</a:t>
            </a:r>
            <a:endParaRPr/>
          </a:p>
        </p:txBody>
      </p:sp>
      <p:sp>
        <p:nvSpPr>
          <p:cNvPr id="158" name="Google Shape;15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De jure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driver's seat side in a given country starts as a user/industry preference, turning to a local tradition, then a traffic code local norm.</a:t>
            </a:r>
            <a:endParaRPr/>
          </a:p>
          <a:p>
            <a:pPr marL="365760" lvl="0" indent="-139446" algn="l" rtl="0">
              <a:spcBef>
                <a:spcPts val="400"/>
              </a:spcBef>
              <a:spcAft>
                <a:spcPts val="0"/>
              </a:spcAft>
              <a:buSzPts val="1836"/>
              <a:buNone/>
            </a:pPr>
            <a:endParaRPr/>
          </a:p>
        </p:txBody>
      </p:sp>
      <p:sp>
        <p:nvSpPr>
          <p:cNvPr id="164" name="Google Shape;16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QWERTY system was one of several options for the layout of letters on typewriter (and later keyboard) keys. It was developed to prevent adjacent keys from jamming on early and later mechanical typewriters, often attributed to the typist's speed. It became a </a:t>
            </a:r>
            <a:r>
              <a:rPr lang="en-MY" i="1"/>
              <a:t>de facto</a:t>
            </a:r>
            <a:r>
              <a:rPr lang="en-MY"/>
              <a:t> standard because it was used on the most commercially successful early typewriters.</a:t>
            </a:r>
            <a:endParaRPr/>
          </a:p>
        </p:txBody>
      </p:sp>
      <p:sp>
        <p:nvSpPr>
          <p:cNvPr id="170" name="Google Shape;17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MY"/>
              <a:t>HTML (computer file format) started as "</a:t>
            </a:r>
            <a:r>
              <a:rPr lang="en-MY" i="1"/>
              <a:t>de facto</a:t>
            </a:r>
            <a:r>
              <a:rPr lang="en-MY"/>
              <a:t>" (1993-1995) and became the "</a:t>
            </a:r>
            <a:r>
              <a:rPr lang="en-MY" i="1"/>
              <a:t>de jure</a:t>
            </a:r>
            <a:r>
              <a:rPr lang="en-MY"/>
              <a:t>" standard (1995–present day).</a:t>
            </a:r>
            <a:endParaRPr/>
          </a:p>
        </p:txBody>
      </p:sp>
      <p:sp>
        <p:nvSpPr>
          <p:cNvPr id="176" name="Google Shape;17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MY"/>
              <a:t>The ASCII text character set, standardized in 1963 is still in use. Document files containing ASCII have the TXT extension.</a:t>
            </a:r>
            <a:endParaRPr/>
          </a:p>
        </p:txBody>
      </p:sp>
      <p:sp>
        <p:nvSpPr>
          <p:cNvPr id="182" name="Google Shape;18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MP3 audio format started as an alternative to CD WAV  for Internet music distribution, then replaced it — it is now supported by the vast majority of music players, audio transport, audio storage and non-commercial media. WAV and MP3 are also "</a:t>
            </a:r>
            <a:r>
              <a:rPr lang="en-MY" i="1"/>
              <a:t>de jure</a:t>
            </a:r>
            <a:r>
              <a:rPr lang="en-MY"/>
              <a:t> ISO formats".</a:t>
            </a:r>
            <a:endParaRPr/>
          </a:p>
        </p:txBody>
      </p:sp>
      <p:sp>
        <p:nvSpPr>
          <p:cNvPr id="188" name="Google Shape;188;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HTML (computer file format) started as "</a:t>
            </a:r>
            <a:r>
              <a:rPr lang="en-MY" i="1"/>
              <a:t>de facto</a:t>
            </a:r>
            <a:r>
              <a:rPr lang="en-MY"/>
              <a:t>" (1993-1995) and became the "</a:t>
            </a:r>
            <a:r>
              <a:rPr lang="en-MY" i="1"/>
              <a:t>de jure</a:t>
            </a:r>
            <a:r>
              <a:rPr lang="en-MY"/>
              <a:t>" standard (1995–present day).</a:t>
            </a:r>
            <a:endParaRPr/>
          </a:p>
        </p:txBody>
      </p:sp>
      <p:sp>
        <p:nvSpPr>
          <p:cNvPr id="194" name="Google Shape;19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9"/>
          <p:cNvPicPr preferRelativeResize="0">
            <a:picLocks noGrp="1"/>
          </p:cNvPicPr>
          <p:nvPr>
            <p:ph type="body" idx="1"/>
          </p:nvPr>
        </p:nvPicPr>
        <p:blipFill rotWithShape="1">
          <a:blip r:embed="rId3">
            <a:alphaModFix/>
          </a:blip>
          <a:srcRect/>
          <a:stretch/>
        </p:blipFill>
        <p:spPr>
          <a:xfrm>
            <a:off x="51669" y="0"/>
            <a:ext cx="9016131"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Each group should Make a report on one particular De facto standards and submit the hard copy by 1</a:t>
            </a:r>
            <a:r>
              <a:rPr lang="en-MY" baseline="30000"/>
              <a:t>st</a:t>
            </a:r>
            <a:r>
              <a:rPr lang="en-MY"/>
              <a:t> of June 2014. </a:t>
            </a:r>
            <a:endParaRPr/>
          </a:p>
        </p:txBody>
      </p:sp>
      <p:sp>
        <p:nvSpPr>
          <p:cNvPr id="205" name="Google Shape;20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Assignment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MY"/>
              <a:t>Next class: OSI model…</a:t>
            </a:r>
            <a:endParaRPr/>
          </a:p>
        </p:txBody>
      </p:sp>
      <p:sp>
        <p:nvSpPr>
          <p:cNvPr id="211" name="Google Shape;21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Lecture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In computer networks, communication occurs between entities in different systems. An entity is anything capable of sending or receiving information. </a:t>
            </a:r>
            <a:endParaRPr/>
          </a:p>
          <a:p>
            <a:pPr marL="365760" lvl="0" indent="-256032" algn="just" rtl="0">
              <a:spcBef>
                <a:spcPts val="400"/>
              </a:spcBef>
              <a:spcAft>
                <a:spcPts val="0"/>
              </a:spcAft>
              <a:buSzPts val="1836"/>
              <a:buChar char="🞂"/>
            </a:pPr>
            <a:r>
              <a:rPr lang="en-MY"/>
              <a:t>Two entities cannot simply send bit streams to each other and expect to be understood. For communication to occur, the entities must agree on a protocol. </a:t>
            </a:r>
            <a:endParaRPr/>
          </a:p>
          <a:p>
            <a:pPr marL="365760" lvl="0" indent="-256032" algn="just" rtl="0">
              <a:spcBef>
                <a:spcPts val="400"/>
              </a:spcBef>
              <a:spcAft>
                <a:spcPts val="0"/>
              </a:spcAft>
              <a:buSzPts val="1836"/>
              <a:buChar char="🞂"/>
            </a:pPr>
            <a:r>
              <a:rPr lang="en-MY"/>
              <a:t>A protocol is a set of rules that govern data communications. </a:t>
            </a:r>
            <a:endParaRPr/>
          </a:p>
        </p:txBody>
      </p:sp>
      <p:sp>
        <p:nvSpPr>
          <p:cNvPr id="110" name="Google Shape;1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Protocols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A protocol defines what is communicated, how it is communicated, and    when it is communicated. </a:t>
            </a:r>
            <a:endParaRPr/>
          </a:p>
          <a:p>
            <a:pPr marL="365760" lvl="0" indent="-139446" algn="l" rtl="0">
              <a:spcBef>
                <a:spcPts val="400"/>
              </a:spcBef>
              <a:spcAft>
                <a:spcPts val="0"/>
              </a:spcAft>
              <a:buSzPts val="1836"/>
              <a:buNone/>
            </a:pPr>
            <a:endParaRPr/>
          </a:p>
        </p:txBody>
      </p:sp>
      <p:sp>
        <p:nvSpPr>
          <p:cNvPr id="116" name="Google Shape;11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term </a:t>
            </a:r>
            <a:r>
              <a:rPr lang="en-MY" i="1"/>
              <a:t>syntax refers to the </a:t>
            </a:r>
            <a:r>
              <a:rPr lang="en-MY" i="1">
                <a:highlight>
                  <a:srgbClr val="FFFF00"/>
                </a:highlight>
              </a:rPr>
              <a:t>structure or format of the data</a:t>
            </a:r>
            <a:r>
              <a:rPr lang="en-MY" i="1"/>
              <a:t>, meaning </a:t>
            </a:r>
            <a:r>
              <a:rPr lang="en-MY" i="1">
                <a:highlight>
                  <a:srgbClr val="FFFF00"/>
                </a:highlight>
              </a:rPr>
              <a:t>the </a:t>
            </a:r>
            <a:r>
              <a:rPr lang="en-MY">
                <a:highlight>
                  <a:srgbClr val="FFFF00"/>
                </a:highlight>
              </a:rPr>
              <a:t>order </a:t>
            </a:r>
            <a:r>
              <a:rPr lang="en-MY"/>
              <a:t>in which they are presented.</a:t>
            </a:r>
            <a:endParaRPr/>
          </a:p>
          <a:p>
            <a:pPr marL="365760" lvl="0" indent="-256032" algn="just" rtl="0">
              <a:spcBef>
                <a:spcPts val="400"/>
              </a:spcBef>
              <a:spcAft>
                <a:spcPts val="0"/>
              </a:spcAft>
              <a:buSzPts val="1836"/>
              <a:buChar char="🞂"/>
            </a:pPr>
            <a:r>
              <a:rPr lang="en-MY"/>
              <a:t>For example, a simple protocol might expect the first 8 bits of data to be the address of the sender, the second 8 bits to be the address of the receiver, and the rest of the stream to be the message itself.</a:t>
            </a:r>
            <a:endParaRPr/>
          </a:p>
        </p:txBody>
      </p:sp>
      <p:sp>
        <p:nvSpPr>
          <p:cNvPr id="122" name="Google Shape;12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Syntax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word </a:t>
            </a:r>
            <a:r>
              <a:rPr lang="en-MY" i="1"/>
              <a:t>semantics refers to the </a:t>
            </a:r>
            <a:r>
              <a:rPr lang="en-MY" i="1">
                <a:highlight>
                  <a:srgbClr val="FFFF00"/>
                </a:highlight>
              </a:rPr>
              <a:t>meaning of each section of bits. </a:t>
            </a:r>
            <a:endParaRPr/>
          </a:p>
          <a:p>
            <a:pPr marL="365760" lvl="0" indent="-256032" algn="just" rtl="0">
              <a:spcBef>
                <a:spcPts val="400"/>
              </a:spcBef>
              <a:spcAft>
                <a:spcPts val="0"/>
              </a:spcAft>
              <a:buSzPts val="1836"/>
              <a:buChar char="🞂"/>
            </a:pPr>
            <a:r>
              <a:rPr lang="en-MY"/>
              <a:t>How is a particular pattern to be interpreted, and what action is to be taken based on that interpretation? For example, does an address identify the </a:t>
            </a:r>
            <a:r>
              <a:rPr lang="en-MY">
                <a:highlight>
                  <a:srgbClr val="FFFF00"/>
                </a:highlight>
              </a:rPr>
              <a:t>route to be taken </a:t>
            </a:r>
            <a:r>
              <a:rPr lang="en-MY"/>
              <a:t>or the </a:t>
            </a:r>
            <a:r>
              <a:rPr lang="en-MY">
                <a:highlight>
                  <a:srgbClr val="FFFF00"/>
                </a:highlight>
              </a:rPr>
              <a:t>final destination </a:t>
            </a:r>
            <a:r>
              <a:rPr lang="en-MY"/>
              <a:t>of the message?</a:t>
            </a:r>
            <a:endParaRPr/>
          </a:p>
          <a:p>
            <a:pPr marL="365760" lvl="0" indent="-139446" algn="l" rtl="0">
              <a:spcBef>
                <a:spcPts val="400"/>
              </a:spcBef>
              <a:spcAft>
                <a:spcPts val="0"/>
              </a:spcAft>
              <a:buSzPts val="1836"/>
              <a:buNone/>
            </a:pPr>
            <a:endParaRPr/>
          </a:p>
        </p:txBody>
      </p:sp>
      <p:sp>
        <p:nvSpPr>
          <p:cNvPr id="128" name="Google Shape;12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Semantics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The term </a:t>
            </a:r>
            <a:r>
              <a:rPr lang="en-MY" i="1"/>
              <a:t>timing refers to two characteristics: </a:t>
            </a:r>
            <a:endParaRPr/>
          </a:p>
          <a:p>
            <a:pPr marL="365760" lvl="0" indent="-139446" algn="just" rtl="0">
              <a:spcBef>
                <a:spcPts val="400"/>
              </a:spcBef>
              <a:spcAft>
                <a:spcPts val="0"/>
              </a:spcAft>
              <a:buSzPts val="1836"/>
              <a:buNone/>
            </a:pPr>
            <a:endParaRPr i="1"/>
          </a:p>
          <a:p>
            <a:pPr marL="365760" lvl="0" indent="-256032" algn="just" rtl="0">
              <a:spcBef>
                <a:spcPts val="400"/>
              </a:spcBef>
              <a:spcAft>
                <a:spcPts val="0"/>
              </a:spcAft>
              <a:buSzPts val="1836"/>
              <a:buChar char="🞂"/>
            </a:pPr>
            <a:r>
              <a:rPr lang="en-MY" i="1"/>
              <a:t>when data should be sent </a:t>
            </a:r>
            <a:endParaRPr/>
          </a:p>
          <a:p>
            <a:pPr marL="365760" lvl="0" indent="-139446" algn="just" rtl="0">
              <a:spcBef>
                <a:spcPts val="400"/>
              </a:spcBef>
              <a:spcAft>
                <a:spcPts val="0"/>
              </a:spcAft>
              <a:buSzPts val="1836"/>
              <a:buNone/>
            </a:pPr>
            <a:endParaRPr/>
          </a:p>
          <a:p>
            <a:pPr marL="365760" lvl="0" indent="-256032" algn="just" rtl="0">
              <a:spcBef>
                <a:spcPts val="400"/>
              </a:spcBef>
              <a:spcAft>
                <a:spcPts val="0"/>
              </a:spcAft>
              <a:buSzPts val="1836"/>
              <a:buChar char="🞂"/>
            </a:pPr>
            <a:r>
              <a:rPr lang="en-MY"/>
              <a:t>how fast they can be sent</a:t>
            </a:r>
            <a:endParaRPr/>
          </a:p>
          <a:p>
            <a:pPr marL="365760" lvl="0" indent="-139446" algn="just" rtl="0">
              <a:spcBef>
                <a:spcPts val="400"/>
              </a:spcBef>
              <a:spcAft>
                <a:spcPts val="0"/>
              </a:spcAft>
              <a:buSzPts val="1836"/>
              <a:buNone/>
            </a:pPr>
            <a:endParaRPr/>
          </a:p>
          <a:p>
            <a:pPr marL="365760" lvl="0" indent="-256032" algn="just" rtl="0">
              <a:spcBef>
                <a:spcPts val="400"/>
              </a:spcBef>
              <a:spcAft>
                <a:spcPts val="0"/>
              </a:spcAft>
              <a:buSzPts val="1836"/>
              <a:buChar char="🞂"/>
            </a:pPr>
            <a:r>
              <a:rPr lang="en-MY"/>
              <a:t>For example, if a sender produces data at 100 Mbps but the receiver can process data at only 1 Mbps, the transmission will overload the receiver and some data will be lost.</a:t>
            </a:r>
            <a:endParaRPr/>
          </a:p>
          <a:p>
            <a:pPr marL="365760" lvl="0" indent="-139446" algn="l" rtl="0">
              <a:spcBef>
                <a:spcPts val="400"/>
              </a:spcBef>
              <a:spcAft>
                <a:spcPts val="0"/>
              </a:spcAft>
              <a:buSzPts val="1836"/>
              <a:buNone/>
            </a:pPr>
            <a:endParaRPr/>
          </a:p>
        </p:txBody>
      </p:sp>
      <p:sp>
        <p:nvSpPr>
          <p:cNvPr id="134" name="Google Shape;13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Timing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Standards are essential in creating and maintaining an open and competitive market for equipment manufacturers and in guaranteeing national and international interoperability of data and telecommunications technology and processes. </a:t>
            </a:r>
            <a:endParaRPr/>
          </a:p>
        </p:txBody>
      </p:sp>
      <p:sp>
        <p:nvSpPr>
          <p:cNvPr id="140" name="Google Shape;14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Standards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MY"/>
              <a:t>Data communication standards fall into two categories: </a:t>
            </a:r>
            <a:r>
              <a:rPr lang="en-MY" i="1"/>
              <a:t>de facto (meaning </a:t>
            </a:r>
            <a:r>
              <a:rPr lang="en-MY"/>
              <a:t>"by fact" or "by convention") and </a:t>
            </a:r>
            <a:r>
              <a:rPr lang="en-MY" i="1"/>
              <a:t>de jure (meaning "by law" or "by regulation").</a:t>
            </a:r>
            <a:endParaRPr/>
          </a:p>
        </p:txBody>
      </p:sp>
      <p:sp>
        <p:nvSpPr>
          <p:cNvPr id="146" name="Google Shape;1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just" rtl="0">
              <a:spcBef>
                <a:spcPts val="0"/>
              </a:spcBef>
              <a:spcAft>
                <a:spcPts val="0"/>
              </a:spcAft>
              <a:buSzPts val="1836"/>
              <a:buChar char="🞂"/>
            </a:pPr>
            <a:r>
              <a:rPr lang="en-MY"/>
              <a:t>Standards that have not been approved by an organized body but have been adopted as standards through widespread use are de facto standards. De facto standards are often established originally by manufacturers who seek to define the functionality of a new product or technology.</a:t>
            </a:r>
            <a:endParaRPr/>
          </a:p>
          <a:p>
            <a:pPr marL="365760" lvl="0" indent="-139446" algn="l" rtl="0">
              <a:spcBef>
                <a:spcPts val="400"/>
              </a:spcBef>
              <a:spcAft>
                <a:spcPts val="0"/>
              </a:spcAft>
              <a:buSzPts val="1836"/>
              <a:buNone/>
            </a:pPr>
            <a:endParaRPr/>
          </a:p>
        </p:txBody>
      </p:sp>
      <p:sp>
        <p:nvSpPr>
          <p:cNvPr id="152" name="Google Shape;15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MY"/>
              <a:t>De facto</a:t>
            </a:r>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On-screen Show (4:3)</PresentationFormat>
  <Paragraphs>38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Lucida Sans</vt:lpstr>
      <vt:lpstr>Noto Sans Symbols</vt:lpstr>
      <vt:lpstr>Verdana</vt:lpstr>
      <vt:lpstr>Concourse</vt:lpstr>
      <vt:lpstr> Lecture: 4 </vt:lpstr>
      <vt:lpstr>Protocols</vt:lpstr>
      <vt:lpstr>PowerPoint Presentation</vt:lpstr>
      <vt:lpstr>Syntax</vt:lpstr>
      <vt:lpstr>Semantics</vt:lpstr>
      <vt:lpstr>Timing</vt:lpstr>
      <vt:lpstr>Standards</vt:lpstr>
      <vt:lpstr>PowerPoint Presentation</vt:lpstr>
      <vt:lpstr>De facto</vt:lpstr>
      <vt:lpstr>De jure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1</vt:lpstr>
      <vt:lpstr>Lecture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4 </dc:title>
  <cp:lastModifiedBy>faizuna wadud</cp:lastModifiedBy>
  <cp:revision>1</cp:revision>
  <dcterms:modified xsi:type="dcterms:W3CDTF">2022-07-31T19:25:42Z</dcterms:modified>
</cp:coreProperties>
</file>