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embeddedFontLst>
    <p:embeddedFont>
      <p:font typeface="Corben"/>
      <p:bold r:id="rId30"/>
    </p:embeddedFont>
    <p:embeddedFont>
      <p:font typeface="Palatino Linotype"/>
      <p:regular r:id="rId31"/>
      <p:bold r:id="rId32"/>
      <p:italic r:id="rId33"/>
      <p:boldItalic r:id="rId34"/>
    </p:embeddedFont>
    <p:embeddedFont>
      <p:font typeface="Quintessential"/>
      <p:regular r:id="rId35"/>
    </p:embeddedFont>
    <p:embeddedFont>
      <p:font typeface="Century Gothic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alatinoLinotype-regular.fntdata"/><Relationship Id="rId30" Type="http://schemas.openxmlformats.org/officeDocument/2006/relationships/font" Target="fonts/Corben-bold.fntdata"/><Relationship Id="rId11" Type="http://schemas.openxmlformats.org/officeDocument/2006/relationships/slide" Target="slides/slide5.xml"/><Relationship Id="rId33" Type="http://schemas.openxmlformats.org/officeDocument/2006/relationships/font" Target="fonts/PalatinoLinotype-italic.fntdata"/><Relationship Id="rId10" Type="http://schemas.openxmlformats.org/officeDocument/2006/relationships/slide" Target="slides/slide4.xml"/><Relationship Id="rId32" Type="http://schemas.openxmlformats.org/officeDocument/2006/relationships/font" Target="fonts/PalatinoLinotype-bold.fntdata"/><Relationship Id="rId13" Type="http://schemas.openxmlformats.org/officeDocument/2006/relationships/slide" Target="slides/slide7.xml"/><Relationship Id="rId35" Type="http://schemas.openxmlformats.org/officeDocument/2006/relationships/font" Target="fonts/Quintessential-regular.fntdata"/><Relationship Id="rId12" Type="http://schemas.openxmlformats.org/officeDocument/2006/relationships/slide" Target="slides/slide6.xml"/><Relationship Id="rId34" Type="http://schemas.openxmlformats.org/officeDocument/2006/relationships/font" Target="fonts/PalatinoLinotype-boldItalic.fntdata"/><Relationship Id="rId15" Type="http://schemas.openxmlformats.org/officeDocument/2006/relationships/slide" Target="slides/slide9.xml"/><Relationship Id="rId37" Type="http://schemas.openxmlformats.org/officeDocument/2006/relationships/font" Target="fonts/CenturyGothic-bold.fntdata"/><Relationship Id="rId14" Type="http://schemas.openxmlformats.org/officeDocument/2006/relationships/slide" Target="slides/slide8.xml"/><Relationship Id="rId36" Type="http://schemas.openxmlformats.org/officeDocument/2006/relationships/font" Target="fonts/CenturyGothic-regular.fntdata"/><Relationship Id="rId17" Type="http://schemas.openxmlformats.org/officeDocument/2006/relationships/slide" Target="slides/slide11.xml"/><Relationship Id="rId39" Type="http://schemas.openxmlformats.org/officeDocument/2006/relationships/font" Target="fonts/CenturyGothic-boldItalic.fntdata"/><Relationship Id="rId16" Type="http://schemas.openxmlformats.org/officeDocument/2006/relationships/slide" Target="slides/slide10.xml"/><Relationship Id="rId38" Type="http://schemas.openxmlformats.org/officeDocument/2006/relationships/font" Target="fonts/CenturyGothic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658812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2" type="body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658812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  <a:defRPr sz="48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658812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/>
            </a:lvl1pPr>
            <a:lvl2pPr lvl="1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658812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658812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658812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800"/>
            </a:lvl1pPr>
            <a:lvl2pPr lvl="1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/>
          <p:nvPr>
            <p:ph idx="2" type="pic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sz="32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None/>
              <a:defRPr b="0" i="0" sz="2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658812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800"/>
            </a:lvl1pPr>
            <a:lvl2pPr lvl="1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o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658812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658812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658812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10"/>
          <p:cNvSpPr txBox="1"/>
          <p:nvPr>
            <p:ph idx="3" type="body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4" type="body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658812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58812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8458200" y="6499225"/>
            <a:ext cx="84137" cy="841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69912" y="6499225"/>
            <a:ext cx="84137" cy="841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8458200" y="6499225"/>
            <a:ext cx="84137" cy="841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569912" y="6499225"/>
            <a:ext cx="84137" cy="841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4495800" y="3924300"/>
            <a:ext cx="84137" cy="841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4695825" y="3924300"/>
            <a:ext cx="84137" cy="841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4297362" y="3924300"/>
            <a:ext cx="84137" cy="841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658812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entury Gothic"/>
              <a:buNone/>
              <a:defRPr b="0" i="0" sz="12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228600" y="2743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787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Algerian"/>
              <a:buNone/>
            </a:pPr>
            <a:r>
              <a:rPr b="0" i="0" lang="en-US" sz="6600" u="none">
                <a:solidFill>
                  <a:schemeClr val="dk2"/>
                </a:solidFill>
                <a:latin typeface="Algerian"/>
                <a:ea typeface="Algerian"/>
                <a:cs typeface="Algerian"/>
                <a:sym typeface="Algerian"/>
              </a:rPr>
              <a:t>Network topology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haroni"/>
              <a:buNone/>
            </a:pPr>
            <a:r>
              <a:rPr b="0" i="0" lang="en-US" sz="40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Mesh Topology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38200" y="1447800"/>
            <a:ext cx="792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Arial"/>
              <a:buChar char="•"/>
            </a:pPr>
            <a:r>
              <a:rPr b="1" i="0" lang="en-US" sz="2600" u="none">
                <a:solidFill>
                  <a:srgbClr val="7F7F7F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Advantages: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AutoNum type="arabicPeriod"/>
            </a:pPr>
            <a:r>
              <a:rPr b="0" i="0" lang="en-US" sz="2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can be transmitted from different devices simultaneously.</a:t>
            </a:r>
            <a:endParaRPr/>
          </a:p>
          <a:p>
            <a:pPr indent="-15240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AutoNum type="arabicPeriod"/>
            </a:pPr>
            <a:r>
              <a:rPr b="0" i="0" lang="en-US" sz="2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can be easily expanded. </a:t>
            </a:r>
            <a:endParaRPr/>
          </a:p>
          <a:p>
            <a:pPr indent="-15240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AutoNum type="arabicPeriod"/>
            </a:pPr>
            <a:r>
              <a:rPr b="0" i="0" lang="en-US" sz="2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travels along dedicated link, mesh topology is more secure.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Arial"/>
              <a:buChar char="•"/>
            </a:pPr>
            <a:r>
              <a:rPr b="1" i="0" lang="en-US" sz="2600" u="none">
                <a:solidFill>
                  <a:srgbClr val="7F7F7F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Disadvantages:</a:t>
            </a:r>
            <a:endParaRPr/>
          </a:p>
          <a:p>
            <a:pPr indent="-165100" lvl="0" marL="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Century Gothic"/>
              <a:buAutoNum type="arabicPeriod"/>
            </a:pPr>
            <a:r>
              <a:rPr b="0" i="0" lang="en-US" sz="26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quite expensive since a higher length of cable is required.</a:t>
            </a:r>
            <a:endParaRPr/>
          </a:p>
          <a:p>
            <a:pPr indent="-16510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Century Gothic"/>
              <a:buAutoNum type="arabicPeriod"/>
            </a:pPr>
            <a:r>
              <a:rPr b="0" i="0" lang="en-US" sz="26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Set-up and maintenance of this topology is very difficult.</a:t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8613084" y="6150114"/>
            <a:ext cx="5309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CCF3"/>
              </a:buClr>
              <a:buSzPts val="4000"/>
              <a:buFont typeface="Palatino Linotype"/>
              <a:buNone/>
            </a:pPr>
            <a:r>
              <a:rPr b="1" i="0" lang="en-US" sz="4000" u="none" cap="none" strike="noStrik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b="1" i="0" sz="40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457200" y="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haroni"/>
              <a:buNone/>
            </a:pPr>
            <a:r>
              <a:rPr b="0" i="0" lang="en-US" sz="40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Star Topology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each device has a dedicated point-to-point link to the central controller called </a:t>
            </a:r>
            <a:r>
              <a:rPr b="1" i="0" lang="en-US" sz="2800" u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“Hub”.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no direct traffic between devices.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2590800" y="41148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3048000" y="57912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4038600" y="29718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5257800" y="57912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5562600" y="41148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4038600" y="4495800"/>
            <a:ext cx="685800" cy="685800"/>
          </a:xfrm>
          <a:prstGeom prst="ellipse">
            <a:avLst/>
          </a:prstGeom>
          <a:solidFill>
            <a:srgbClr val="00B0F0"/>
          </a:solidFill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24"/>
          <p:cNvCxnSpPr/>
          <p:nvPr/>
        </p:nvCxnSpPr>
        <p:spPr>
          <a:xfrm rot="5400000">
            <a:off x="3962400" y="4076700"/>
            <a:ext cx="838200" cy="3175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15" name="Google Shape;215;p24"/>
          <p:cNvCxnSpPr/>
          <p:nvPr/>
        </p:nvCxnSpPr>
        <p:spPr>
          <a:xfrm flipH="1">
            <a:off x="4724400" y="4457700"/>
            <a:ext cx="838200" cy="3810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16" name="Google Shape;216;p24"/>
          <p:cNvCxnSpPr/>
          <p:nvPr/>
        </p:nvCxnSpPr>
        <p:spPr>
          <a:xfrm rot="5400000">
            <a:off x="3409950" y="5062537"/>
            <a:ext cx="709612" cy="74771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17" name="Google Shape;217;p24"/>
          <p:cNvCxnSpPr/>
          <p:nvPr/>
        </p:nvCxnSpPr>
        <p:spPr>
          <a:xfrm flipH="1" rot="5400000">
            <a:off x="4586287" y="5119687"/>
            <a:ext cx="809625" cy="733425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18" name="Google Shape;218;p24"/>
          <p:cNvCxnSpPr/>
          <p:nvPr/>
        </p:nvCxnSpPr>
        <p:spPr>
          <a:xfrm rot="10800000">
            <a:off x="3276600" y="4495800"/>
            <a:ext cx="762000" cy="3429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19" name="Google Shape;219;p24"/>
          <p:cNvCxnSpPr/>
          <p:nvPr/>
        </p:nvCxnSpPr>
        <p:spPr>
          <a:xfrm flipH="1">
            <a:off x="4419600" y="3352800"/>
            <a:ext cx="1524000" cy="14478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220" name="Google Shape;220;p24"/>
          <p:cNvSpPr txBox="1"/>
          <p:nvPr/>
        </p:nvSpPr>
        <p:spPr>
          <a:xfrm>
            <a:off x="5943600" y="3048000"/>
            <a:ext cx="863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Hub</a:t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8613084" y="6150114"/>
            <a:ext cx="5309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CCF3"/>
              </a:buClr>
              <a:buSzPts val="4000"/>
              <a:buFont typeface="Palatino Linotype"/>
              <a:buNone/>
            </a:pPr>
            <a:r>
              <a:rPr b="1" i="0" lang="en-US" sz="4000" u="none" cap="none" strike="noStrik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9</a:t>
            </a:r>
            <a:endParaRPr b="1" i="0" sz="40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22" name="Google Shape;222;p24"/>
          <p:cNvCxnSpPr/>
          <p:nvPr/>
        </p:nvCxnSpPr>
        <p:spPr>
          <a:xfrm flipH="1" rot="10800000">
            <a:off x="6210300" y="4038600"/>
            <a:ext cx="102870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sp>
        <p:nvSpPr>
          <p:cNvPr id="223" name="Google Shape;223;p24"/>
          <p:cNvSpPr txBox="1"/>
          <p:nvPr/>
        </p:nvSpPr>
        <p:spPr>
          <a:xfrm>
            <a:off x="7086600" y="3657600"/>
            <a:ext cx="914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457200" y="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haroni"/>
              <a:buNone/>
            </a:pPr>
            <a:r>
              <a:rPr b="0" i="0" lang="en-US" sz="40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Star Topology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762000" y="1600200"/>
            <a:ext cx="7924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Arial"/>
              <a:buChar char="•"/>
            </a:pPr>
            <a:r>
              <a:rPr b="1" i="0" lang="en-US" sz="2600" u="none">
                <a:solidFill>
                  <a:srgbClr val="7F7F7F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Advantages: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Century Gothic"/>
              <a:buAutoNum type="arabicPeriod"/>
            </a:pPr>
            <a:r>
              <a:rPr b="0" i="0" lang="en-US" sz="26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options for modern network.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Century Gothic"/>
              <a:buAutoNum type="arabicPeriod"/>
            </a:pPr>
            <a:r>
              <a:rPr b="0" i="0" lang="en-US" sz="26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start-up cost.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Century Gothic"/>
              <a:buAutoNum type="arabicPeriod"/>
            </a:pPr>
            <a:r>
              <a:rPr b="0" i="0" lang="en-US" sz="26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mange.</a:t>
            </a:r>
            <a:endParaRPr/>
          </a:p>
          <a:p>
            <a:pPr indent="-1778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Arial"/>
              <a:buChar char="•"/>
            </a:pPr>
            <a:r>
              <a:rPr b="1" i="0" lang="en-US" sz="2600" u="none">
                <a:solidFill>
                  <a:srgbClr val="7F7F7F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Disadvantages: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Century Gothic"/>
              <a:buAutoNum type="arabicPeriod"/>
            </a:pPr>
            <a:r>
              <a:rPr b="0" i="0" lang="en-US" sz="26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 much dependency on central device has its own drawbacks. If it fails whole network goes down.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Century Gothic"/>
              <a:buAutoNum type="arabicPeriod"/>
            </a:pPr>
            <a:r>
              <a:rPr b="0" i="0" lang="en-US" sz="26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to expand.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342900" marR="0" rtl="0" algn="l"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8382000" y="6150114"/>
            <a:ext cx="76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CCF3"/>
              </a:buClr>
              <a:buSzPts val="4000"/>
              <a:buFont typeface="Palatino Linotype"/>
              <a:buNone/>
            </a:pPr>
            <a:r>
              <a:rPr b="1" i="0" lang="en-US" sz="4000" u="none" cap="none" strike="noStrik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 b="1" i="0" sz="40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haroni"/>
              <a:buNone/>
            </a:pPr>
            <a:r>
              <a:rPr b="0" i="0" lang="en-US" sz="40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Bus Topology</a:t>
            </a:r>
            <a:endParaRPr/>
          </a:p>
        </p:txBody>
      </p:sp>
      <p:sp>
        <p:nvSpPr>
          <p:cNvPr id="236" name="Google Shape;236;p26"/>
          <p:cNvSpPr txBox="1"/>
          <p:nvPr>
            <p:ph idx="1" type="body"/>
          </p:nvPr>
        </p:nvSpPr>
        <p:spPr>
          <a:xfrm>
            <a:off x="457200" y="10668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bus topology is multipoint.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one long cable act as a backbone to link all the devices are connected to the backbone.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Devices share responsibility for getting data from one point to another.</a:t>
            </a:r>
            <a:endParaRPr b="0" i="0" sz="2800" u="non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2057400" y="41910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2895600" y="56388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3810000" y="41910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4800600" y="56388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5638800" y="41910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26"/>
          <p:cNvCxnSpPr/>
          <p:nvPr/>
        </p:nvCxnSpPr>
        <p:spPr>
          <a:xfrm>
            <a:off x="1752600" y="5257800"/>
            <a:ext cx="5181600" cy="158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43" name="Google Shape;243;p26"/>
          <p:cNvCxnSpPr/>
          <p:nvPr/>
        </p:nvCxnSpPr>
        <p:spPr>
          <a:xfrm rot="5400000">
            <a:off x="2249487" y="5065712"/>
            <a:ext cx="381000" cy="3175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44" name="Google Shape;244;p26"/>
          <p:cNvCxnSpPr/>
          <p:nvPr/>
        </p:nvCxnSpPr>
        <p:spPr>
          <a:xfrm rot="5400000">
            <a:off x="4001293" y="5066506"/>
            <a:ext cx="381000" cy="1587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45" name="Google Shape;245;p26"/>
          <p:cNvCxnSpPr/>
          <p:nvPr/>
        </p:nvCxnSpPr>
        <p:spPr>
          <a:xfrm rot="5400000">
            <a:off x="5830093" y="5066506"/>
            <a:ext cx="381000" cy="1587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46" name="Google Shape;246;p26"/>
          <p:cNvCxnSpPr/>
          <p:nvPr/>
        </p:nvCxnSpPr>
        <p:spPr>
          <a:xfrm rot="5400000">
            <a:off x="3010693" y="5447506"/>
            <a:ext cx="381000" cy="1587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47" name="Google Shape;247;p26"/>
          <p:cNvCxnSpPr/>
          <p:nvPr/>
        </p:nvCxnSpPr>
        <p:spPr>
          <a:xfrm rot="5400000">
            <a:off x="4915693" y="5447506"/>
            <a:ext cx="381000" cy="1587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248" name="Google Shape;248;p26"/>
          <p:cNvSpPr/>
          <p:nvPr/>
        </p:nvSpPr>
        <p:spPr>
          <a:xfrm>
            <a:off x="8382000" y="6150114"/>
            <a:ext cx="76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CCF3"/>
              </a:buClr>
              <a:buSzPts val="4000"/>
              <a:buFont typeface="Palatino Linotype"/>
              <a:buNone/>
            </a:pPr>
            <a:r>
              <a:rPr b="1" i="0" lang="en-US" sz="4000" u="none" cap="none" strike="noStrik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11</a:t>
            </a:r>
            <a:endParaRPr b="1" i="0" sz="40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49" name="Google Shape;249;p26"/>
          <p:cNvCxnSpPr/>
          <p:nvPr/>
        </p:nvCxnSpPr>
        <p:spPr>
          <a:xfrm rot="-5400000">
            <a:off x="4743450" y="3181350"/>
            <a:ext cx="609600" cy="156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0" name="Google Shape;250;p26"/>
          <p:cNvSpPr txBox="1"/>
          <p:nvPr/>
        </p:nvSpPr>
        <p:spPr>
          <a:xfrm>
            <a:off x="5753100" y="3352800"/>
            <a:ext cx="914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 flipH="1">
            <a:off x="6934200" y="4953000"/>
            <a:ext cx="152400" cy="609600"/>
          </a:xfrm>
          <a:prstGeom prst="can">
            <a:avLst>
              <a:gd fmla="val 1350" name="adj"/>
            </a:avLst>
          </a:prstGeom>
          <a:solidFill>
            <a:srgbClr val="FF0000"/>
          </a:solidFill>
          <a:ln cap="flat" cmpd="sng" w="28575">
            <a:solidFill>
              <a:srgbClr val="44558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1600200" y="4953000"/>
            <a:ext cx="152400" cy="609600"/>
          </a:xfrm>
          <a:prstGeom prst="can">
            <a:avLst>
              <a:gd fmla="val 1350" name="adj"/>
            </a:avLst>
          </a:prstGeom>
          <a:solidFill>
            <a:srgbClr val="FF0000"/>
          </a:solidFill>
          <a:ln cap="flat" cmpd="sng" w="28575">
            <a:solidFill>
              <a:srgbClr val="44558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26"/>
          <p:cNvCxnSpPr/>
          <p:nvPr/>
        </p:nvCxnSpPr>
        <p:spPr>
          <a:xfrm flipH="1" rot="10800000">
            <a:off x="6972300" y="4572000"/>
            <a:ext cx="647700" cy="45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4" name="Google Shape;254;p26"/>
          <p:cNvSpPr txBox="1"/>
          <p:nvPr/>
        </p:nvSpPr>
        <p:spPr>
          <a:xfrm>
            <a:off x="7239000" y="4267200"/>
            <a:ext cx="1524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3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3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3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3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3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457200" y="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haroni"/>
              <a:buNone/>
            </a:pPr>
            <a:r>
              <a:rPr b="0" i="0" lang="en-US" sz="40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Bus Topology</a:t>
            </a:r>
            <a:endParaRPr/>
          </a:p>
        </p:txBody>
      </p:sp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838200" y="1600200"/>
            <a:ext cx="784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7F7F7F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Advantages: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entury Gothic"/>
              <a:buAutoNum type="arabicPeriod"/>
            </a:pPr>
            <a:r>
              <a:rPr b="0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well for small networks.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entury Gothic"/>
              <a:buAutoNum type="arabicPeriod"/>
            </a:pPr>
            <a:r>
              <a:rPr b="0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add to it.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entury Gothic"/>
              <a:buAutoNum type="arabicPeriod"/>
            </a:pPr>
            <a:r>
              <a:rPr b="0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Relatively inexpensive to implement. 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entury Gothic"/>
              <a:buNone/>
            </a:pPr>
            <a:r>
              <a:t/>
            </a:r>
            <a:endParaRPr b="0" i="0" sz="2800" u="non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7F7F7F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 Disadvantages:</a:t>
            </a:r>
            <a:endParaRPr b="1" i="0" sz="2800" u="none">
              <a:solidFill>
                <a:srgbClr val="7F7F7F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entury Gothic"/>
              <a:buAutoNum type="arabicPeriod"/>
            </a:pPr>
            <a:r>
              <a:rPr b="0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to administer/troubleshoot.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entury Gothic"/>
              <a:buAutoNum type="arabicPeriod"/>
            </a:pPr>
            <a:r>
              <a:rPr b="0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cable length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entury Gothic"/>
              <a:buAutoNum type="arabicPeriod"/>
            </a:pPr>
            <a:r>
              <a:rPr b="0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Maintenance costs higher in the long run. </a:t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8382000" y="6150114"/>
            <a:ext cx="76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CCF3"/>
              </a:buClr>
              <a:buSzPts val="4000"/>
              <a:buFont typeface="Palatino Linotype"/>
              <a:buNone/>
            </a:pPr>
            <a:r>
              <a:rPr b="1" i="0" lang="en-US" sz="4000" u="none" cap="none" strike="noStrik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12</a:t>
            </a:r>
            <a:endParaRPr b="1" i="0" sz="40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457200" y="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haroni"/>
              <a:buNone/>
            </a:pPr>
            <a:r>
              <a:rPr b="0" i="0" lang="en-US" sz="40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Ring Topology</a:t>
            </a:r>
            <a:endParaRPr/>
          </a:p>
        </p:txBody>
      </p:sp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each device has a dedicated connection with two devices on either side.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signal is passed in one direction from device to device.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8"/>
          <p:cNvSpPr txBox="1"/>
          <p:nvPr/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2667000" y="38100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2667000" y="53340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4114800" y="30480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4191000" y="58674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5562600" y="38100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28"/>
          <p:cNvCxnSpPr/>
          <p:nvPr/>
        </p:nvCxnSpPr>
        <p:spPr>
          <a:xfrm>
            <a:off x="4800600" y="3390900"/>
            <a:ext cx="914400" cy="4953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75" name="Google Shape;275;p28"/>
          <p:cNvCxnSpPr/>
          <p:nvPr/>
        </p:nvCxnSpPr>
        <p:spPr>
          <a:xfrm flipH="1">
            <a:off x="3252787" y="3390900"/>
            <a:ext cx="862012" cy="51911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76" name="Google Shape;276;p28"/>
          <p:cNvCxnSpPr/>
          <p:nvPr/>
        </p:nvCxnSpPr>
        <p:spPr>
          <a:xfrm rot="5400000">
            <a:off x="2590800" y="4914900"/>
            <a:ext cx="838200" cy="3175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77" name="Google Shape;277;p28"/>
          <p:cNvCxnSpPr/>
          <p:nvPr/>
        </p:nvCxnSpPr>
        <p:spPr>
          <a:xfrm>
            <a:off x="3200400" y="5943600"/>
            <a:ext cx="990600" cy="2667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78" name="Google Shape;278;p28"/>
          <p:cNvCxnSpPr/>
          <p:nvPr/>
        </p:nvCxnSpPr>
        <p:spPr>
          <a:xfrm rot="-5400000">
            <a:off x="5486400" y="4914900"/>
            <a:ext cx="838200" cy="3175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279" name="Google Shape;279;p28"/>
          <p:cNvSpPr/>
          <p:nvPr/>
        </p:nvSpPr>
        <p:spPr>
          <a:xfrm>
            <a:off x="5562600" y="53340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28"/>
          <p:cNvCxnSpPr/>
          <p:nvPr/>
        </p:nvCxnSpPr>
        <p:spPr>
          <a:xfrm flipH="1" rot="10800000">
            <a:off x="4876800" y="5919787"/>
            <a:ext cx="785812" cy="29051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281" name="Google Shape;281;p28"/>
          <p:cNvSpPr/>
          <p:nvPr/>
        </p:nvSpPr>
        <p:spPr>
          <a:xfrm>
            <a:off x="8382000" y="6150114"/>
            <a:ext cx="76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CCF3"/>
              </a:buClr>
              <a:buSzPts val="4000"/>
              <a:buFont typeface="Palatino Linotype"/>
              <a:buNone/>
            </a:pPr>
            <a:r>
              <a:rPr b="1" i="0" lang="en-US" sz="4000" u="none" cap="none" strike="noStrik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13</a:t>
            </a:r>
            <a:endParaRPr b="1" i="0" sz="40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82" name="Google Shape;282;p28"/>
          <p:cNvCxnSpPr/>
          <p:nvPr/>
        </p:nvCxnSpPr>
        <p:spPr>
          <a:xfrm flipH="1" rot="10800000">
            <a:off x="6210300" y="3505200"/>
            <a:ext cx="800100" cy="45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sp>
        <p:nvSpPr>
          <p:cNvPr id="283" name="Google Shape;283;p28"/>
          <p:cNvSpPr txBox="1"/>
          <p:nvPr/>
        </p:nvSpPr>
        <p:spPr>
          <a:xfrm>
            <a:off x="6934200" y="3124200"/>
            <a:ext cx="914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type="title"/>
          </p:nvPr>
        </p:nvSpPr>
        <p:spPr>
          <a:xfrm>
            <a:off x="53975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haroni"/>
              <a:buNone/>
            </a:pPr>
            <a:r>
              <a:rPr b="0" i="0" lang="en-US" sz="40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Ring Topology</a:t>
            </a:r>
            <a:endParaRPr/>
          </a:p>
        </p:txBody>
      </p:sp>
      <p:pic>
        <p:nvPicPr>
          <p:cNvPr descr="C:\Users\Elcot\Desktop\RingTopology1.jpg"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560512"/>
            <a:ext cx="7162800" cy="476408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9"/>
          <p:cNvSpPr/>
          <p:nvPr/>
        </p:nvSpPr>
        <p:spPr>
          <a:xfrm>
            <a:off x="8382000" y="6150114"/>
            <a:ext cx="76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CCF3"/>
              </a:buClr>
              <a:buSzPts val="4000"/>
              <a:buFont typeface="Palatino Linotype"/>
              <a:buNone/>
            </a:pPr>
            <a:r>
              <a:rPr b="1" i="0" lang="en-US" sz="4000" u="none" cap="none" strike="noStrik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14</a:t>
            </a:r>
            <a:endParaRPr b="1" i="0" sz="40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title"/>
          </p:nvPr>
        </p:nvSpPr>
        <p:spPr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haroni"/>
              <a:buNone/>
            </a:pPr>
            <a:r>
              <a:rPr b="0" i="0" lang="en-US" sz="40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Ring Topology</a:t>
            </a:r>
            <a:endParaRPr/>
          </a:p>
        </p:txBody>
      </p:sp>
      <p:sp>
        <p:nvSpPr>
          <p:cNvPr id="296" name="Google Shape;296;p30"/>
          <p:cNvSpPr txBox="1"/>
          <p:nvPr>
            <p:ph idx="1" type="body"/>
          </p:nvPr>
        </p:nvSpPr>
        <p:spPr>
          <a:xfrm>
            <a:off x="838200" y="1447800"/>
            <a:ext cx="78486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7F7F7F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Advantages: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entury Gothic"/>
              <a:buAutoNum type="arabicPeriod"/>
            </a:pPr>
            <a:r>
              <a:rPr b="0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install.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entury Gothic"/>
              <a:buAutoNum type="arabicPeriod"/>
            </a:pPr>
            <a:r>
              <a:rPr b="0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high volume networks traffic.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entury Gothic"/>
              <a:buAutoNum type="arabicPeriod"/>
            </a:pPr>
            <a:r>
              <a:rPr b="0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cable length.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entury Gothic"/>
              <a:buNone/>
            </a:pPr>
            <a:r>
              <a:t/>
            </a:r>
            <a:endParaRPr b="1" i="0" sz="2800" u="non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7F7F7F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 Disadvantages: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entury Gothic"/>
              <a:buAutoNum type="arabicPeriod"/>
            </a:pPr>
            <a:r>
              <a:rPr b="0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is highly dependent on the wire which connects different components. </a:t>
            </a:r>
            <a:endParaRPr b="1" i="0" sz="2800" u="non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entury Gothic"/>
              <a:buAutoNum type="arabicPeriod"/>
            </a:pPr>
            <a:r>
              <a:rPr b="0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 in a single ring can break entire network</a:t>
            </a:r>
            <a:r>
              <a:rPr b="1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8382000" y="6150114"/>
            <a:ext cx="76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CCF3"/>
              </a:buClr>
              <a:buSzPts val="4000"/>
              <a:buFont typeface="Palatino Linotype"/>
              <a:buNone/>
            </a:pPr>
            <a:r>
              <a:rPr b="1" i="0" lang="en-US" sz="4000" u="none" cap="none" strike="noStrik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b="1" i="0" sz="40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type="title"/>
          </p:nvPr>
        </p:nvSpPr>
        <p:spPr>
          <a:xfrm>
            <a:off x="457200" y="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haroni"/>
              <a:buNone/>
            </a:pPr>
            <a:r>
              <a:rPr b="0" i="0" lang="en-US" sz="40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Tree Topology</a:t>
            </a:r>
            <a:endParaRPr/>
          </a:p>
        </p:txBody>
      </p:sp>
      <p:sp>
        <p:nvSpPr>
          <p:cNvPr id="303" name="Google Shape;303;p31"/>
          <p:cNvSpPr txBox="1"/>
          <p:nvPr>
            <p:ph idx="1" type="body"/>
          </p:nvPr>
        </p:nvSpPr>
        <p:spPr>
          <a:xfrm>
            <a:off x="457200" y="11430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topology is one of the most common network setups that is similar to a bus topology and a star topology.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nodes are linked in a stage or phase.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2895600" y="41910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4038600" y="31242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5181600" y="41910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31"/>
          <p:cNvCxnSpPr/>
          <p:nvPr/>
        </p:nvCxnSpPr>
        <p:spPr>
          <a:xfrm>
            <a:off x="4724400" y="3467100"/>
            <a:ext cx="800100" cy="7239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08" name="Google Shape;308;p31"/>
          <p:cNvCxnSpPr/>
          <p:nvPr/>
        </p:nvCxnSpPr>
        <p:spPr>
          <a:xfrm flipH="1">
            <a:off x="3238500" y="3467100"/>
            <a:ext cx="800100" cy="7239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09" name="Google Shape;309;p31"/>
          <p:cNvCxnSpPr/>
          <p:nvPr/>
        </p:nvCxnSpPr>
        <p:spPr>
          <a:xfrm rot="5400000">
            <a:off x="2152650" y="4948237"/>
            <a:ext cx="1014412" cy="67151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10" name="Google Shape;310;p31"/>
          <p:cNvCxnSpPr/>
          <p:nvPr/>
        </p:nvCxnSpPr>
        <p:spPr>
          <a:xfrm flipH="1" rot="5400000">
            <a:off x="5519737" y="5024437"/>
            <a:ext cx="1090612" cy="59531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311" name="Google Shape;311;p31"/>
          <p:cNvSpPr/>
          <p:nvPr/>
        </p:nvSpPr>
        <p:spPr>
          <a:xfrm>
            <a:off x="1981200" y="57912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657600" y="58674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6019800" y="58674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31"/>
          <p:cNvCxnSpPr/>
          <p:nvPr/>
        </p:nvCxnSpPr>
        <p:spPr>
          <a:xfrm flipH="1" rot="-5400000">
            <a:off x="3195637" y="5062537"/>
            <a:ext cx="1090612" cy="51911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315" name="Google Shape;315;p31"/>
          <p:cNvSpPr/>
          <p:nvPr/>
        </p:nvSpPr>
        <p:spPr>
          <a:xfrm>
            <a:off x="8382000" y="6150114"/>
            <a:ext cx="76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CCF3"/>
              </a:buClr>
              <a:buSzPts val="4000"/>
              <a:buFont typeface="Palatino Linotype"/>
              <a:buNone/>
            </a:pPr>
            <a:r>
              <a:rPr b="1" i="0" lang="en-US" sz="4000" u="none" cap="none" strike="noStrik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16</a:t>
            </a:r>
            <a:endParaRPr b="1" i="0" sz="40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16" name="Google Shape;316;p31"/>
          <p:cNvCxnSpPr/>
          <p:nvPr/>
        </p:nvCxnSpPr>
        <p:spPr>
          <a:xfrm flipH="1" rot="10800000">
            <a:off x="5829300" y="3962400"/>
            <a:ext cx="110490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7" name="Google Shape;317;p31"/>
          <p:cNvSpPr txBox="1"/>
          <p:nvPr/>
        </p:nvSpPr>
        <p:spPr>
          <a:xfrm>
            <a:off x="6858000" y="3657600"/>
            <a:ext cx="914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type="title"/>
          </p:nvPr>
        </p:nvSpPr>
        <p:spPr>
          <a:xfrm>
            <a:off x="457200" y="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haroni"/>
              <a:buNone/>
            </a:pPr>
            <a:r>
              <a:rPr b="0" i="0" lang="en-US" sz="40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Tree Topology</a:t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8382000" y="6150114"/>
            <a:ext cx="76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CCF3"/>
              </a:buClr>
              <a:buSzPts val="4000"/>
              <a:buFont typeface="Palatino Linotype"/>
              <a:buNone/>
            </a:pPr>
            <a:r>
              <a:rPr b="1" i="0" lang="en-US" sz="4000" u="none" cap="none" strike="noStrik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16</a:t>
            </a:r>
            <a:endParaRPr b="1" i="0" sz="40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838200" y="1447800"/>
            <a:ext cx="78486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Arial"/>
              <a:buChar char="•"/>
            </a:pPr>
            <a:r>
              <a:rPr b="1" i="0" lang="en-US" sz="2600" u="none">
                <a:solidFill>
                  <a:srgbClr val="7F7F7F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Advantages: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Century Gothic"/>
              <a:buAutoNum type="arabicPeriod"/>
            </a:pPr>
            <a:r>
              <a:rPr b="0" i="0" lang="en-US" sz="26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tree topology is useful in cases where a star or bus cannot be implemented individually.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Century Gothic"/>
              <a:buAutoNum type="arabicPeriod"/>
            </a:pPr>
            <a:r>
              <a:rPr b="0" i="0" lang="en-US" sz="26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network can be expanded by the addition of secondary nodes.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Century Gothic"/>
              <a:buAutoNum type="arabicPeriod"/>
            </a:pPr>
            <a:r>
              <a:rPr b="0" i="0" lang="en-US" sz="26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cable length.</a:t>
            </a:r>
            <a:endParaRPr/>
          </a:p>
          <a:p>
            <a:pPr indent="-1778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Century Gothic"/>
              <a:buNone/>
            </a:pPr>
            <a:r>
              <a:t/>
            </a:r>
            <a:endParaRPr b="1" i="0" sz="2600" u="non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Arial"/>
              <a:buChar char="•"/>
            </a:pPr>
            <a:r>
              <a:rPr b="1" i="0" lang="en-US" sz="2600" u="none">
                <a:solidFill>
                  <a:srgbClr val="7F7F7F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 Disadvantages: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Century Gothic"/>
              <a:buAutoNum type="arabicPeriod"/>
            </a:pPr>
            <a:r>
              <a:rPr b="0" i="0" lang="en-US" sz="26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segments are connected to a central bus, the network depends heavily on the bus. Its failure the entire network will be down.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381000" y="304800"/>
            <a:ext cx="8229600" cy="835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haroni"/>
              <a:buNone/>
            </a:pPr>
            <a:r>
              <a:rPr b="0" i="0" lang="en-US" sz="40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What is Network Topology ?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381000" y="1905000"/>
            <a:ext cx="8001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Char char="o"/>
            </a:pPr>
            <a:r>
              <a:rPr b="0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topology is the arrangement of the various elements like links, nodes, etc. of a computer network.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1582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332"/>
              <a:buFont typeface="Courier New"/>
              <a:buChar char="o"/>
            </a:pPr>
            <a:r>
              <a:rPr b="1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Structure of a network, and may be represented physically or logically.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8613084" y="6150114"/>
            <a:ext cx="5309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CCF3"/>
              </a:buClr>
              <a:buSzPts val="4000"/>
              <a:buFont typeface="Palatino Linotype"/>
              <a:buNone/>
            </a:pPr>
            <a:r>
              <a:rPr b="1" i="0" lang="en-US" sz="4000" u="none" cap="none" strike="noStrik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  <a:endParaRPr b="1" i="0" sz="40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/>
          <p:nvPr>
            <p:ph type="title"/>
          </p:nvPr>
        </p:nvSpPr>
        <p:spPr>
          <a:xfrm>
            <a:off x="457200" y="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haroni"/>
              <a:buNone/>
            </a:pPr>
            <a:r>
              <a:rPr b="0" i="0" lang="en-US" sz="40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Hybrid Topology</a:t>
            </a:r>
            <a:endParaRPr/>
          </a:p>
        </p:txBody>
      </p:sp>
      <p:sp>
        <p:nvSpPr>
          <p:cNvPr id="330" name="Google Shape;330;p33"/>
          <p:cNvSpPr txBox="1"/>
          <p:nvPr>
            <p:ph idx="1" type="body"/>
          </p:nvPr>
        </p:nvSpPr>
        <p:spPr>
          <a:xfrm>
            <a:off x="457200" y="2057400"/>
            <a:ext cx="82296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network which contain all type of physical structure and connected under a single backbone channel.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networks use a combination of any two or more topologies (e.g., bus, star, ring, etc.)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8382000" y="6150114"/>
            <a:ext cx="76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CCF3"/>
              </a:buClr>
              <a:buSzPts val="4000"/>
              <a:buFont typeface="Palatino Linotype"/>
              <a:buNone/>
            </a:pPr>
            <a:r>
              <a:rPr b="1" i="0" lang="en-US" sz="4000" u="none" cap="none" strike="noStrik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17</a:t>
            </a:r>
            <a:endParaRPr b="1" i="0" sz="40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haroni"/>
              <a:buNone/>
            </a:pPr>
            <a:r>
              <a:rPr b="0" i="0" lang="en-US" sz="40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Hybrid Topology</a:t>
            </a:r>
            <a:endParaRPr/>
          </a:p>
        </p:txBody>
      </p:sp>
      <p:pic>
        <p:nvPicPr>
          <p:cNvPr descr="C:\Users\Elcot\Desktop\Hybrid-Topology.jpg" id="337" name="Google Shape;33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4000"/>
            <a:ext cx="7677150" cy="49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4"/>
          <p:cNvSpPr/>
          <p:nvPr/>
        </p:nvSpPr>
        <p:spPr>
          <a:xfrm>
            <a:off x="8382000" y="6150114"/>
            <a:ext cx="76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CCF3"/>
              </a:buClr>
              <a:buSzPts val="4000"/>
              <a:buFont typeface="Palatino Linotype"/>
              <a:buNone/>
            </a:pPr>
            <a:r>
              <a:rPr b="1" i="0" lang="en-US" sz="4000" u="none" cap="none" strike="noStrik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18</a:t>
            </a:r>
            <a:endParaRPr b="1" i="0" sz="40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3" name="Google Shape;343;p35"/>
          <p:cNvCxnSpPr/>
          <p:nvPr/>
        </p:nvCxnSpPr>
        <p:spPr>
          <a:xfrm rot="-5400000">
            <a:off x="2096293" y="3542506"/>
            <a:ext cx="4038600" cy="158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344" name="Google Shape;344;p35"/>
          <p:cNvSpPr/>
          <p:nvPr/>
        </p:nvSpPr>
        <p:spPr>
          <a:xfrm>
            <a:off x="2057400" y="2667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5"/>
          <p:cNvSpPr/>
          <p:nvPr/>
        </p:nvSpPr>
        <p:spPr>
          <a:xfrm>
            <a:off x="533400" y="2667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5"/>
          <p:cNvSpPr/>
          <p:nvPr/>
        </p:nvSpPr>
        <p:spPr>
          <a:xfrm>
            <a:off x="7239000" y="2438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5"/>
          <p:cNvSpPr/>
          <p:nvPr/>
        </p:nvSpPr>
        <p:spPr>
          <a:xfrm>
            <a:off x="6477000" y="2438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5"/>
          <p:cNvSpPr/>
          <p:nvPr/>
        </p:nvSpPr>
        <p:spPr>
          <a:xfrm>
            <a:off x="5638800" y="2438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4800600" y="2438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5"/>
          <p:cNvSpPr/>
          <p:nvPr/>
        </p:nvSpPr>
        <p:spPr>
          <a:xfrm>
            <a:off x="6858000" y="4038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5"/>
          <p:cNvSpPr/>
          <p:nvPr/>
        </p:nvSpPr>
        <p:spPr>
          <a:xfrm>
            <a:off x="7086600" y="5105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5"/>
          <p:cNvSpPr/>
          <p:nvPr/>
        </p:nvSpPr>
        <p:spPr>
          <a:xfrm>
            <a:off x="1371600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5"/>
          <p:cNvSpPr/>
          <p:nvPr/>
        </p:nvSpPr>
        <p:spPr>
          <a:xfrm>
            <a:off x="2133600" y="5334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5"/>
          <p:cNvSpPr/>
          <p:nvPr/>
        </p:nvSpPr>
        <p:spPr>
          <a:xfrm>
            <a:off x="1143000" y="5867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5"/>
          <p:cNvSpPr/>
          <p:nvPr/>
        </p:nvSpPr>
        <p:spPr>
          <a:xfrm>
            <a:off x="457200" y="4953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2057400" y="1143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5"/>
          <p:cNvSpPr/>
          <p:nvPr/>
        </p:nvSpPr>
        <p:spPr>
          <a:xfrm>
            <a:off x="6324600" y="838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5"/>
          <p:cNvSpPr/>
          <p:nvPr/>
        </p:nvSpPr>
        <p:spPr>
          <a:xfrm>
            <a:off x="5562600" y="4648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5"/>
          <p:cNvSpPr txBox="1"/>
          <p:nvPr/>
        </p:nvSpPr>
        <p:spPr>
          <a:xfrm>
            <a:off x="6781800" y="533400"/>
            <a:ext cx="381000" cy="6858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rgbClr val="0D0D0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5"/>
          <p:cNvSpPr txBox="1"/>
          <p:nvPr/>
        </p:nvSpPr>
        <p:spPr>
          <a:xfrm>
            <a:off x="2590800" y="838200"/>
            <a:ext cx="381000" cy="6858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rgbClr val="0D0D0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5"/>
          <p:cNvSpPr txBox="1"/>
          <p:nvPr/>
        </p:nvSpPr>
        <p:spPr>
          <a:xfrm>
            <a:off x="5105400" y="4343400"/>
            <a:ext cx="381000" cy="6858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rgbClr val="0D0D0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5"/>
          <p:cNvSpPr/>
          <p:nvPr/>
        </p:nvSpPr>
        <p:spPr>
          <a:xfrm>
            <a:off x="1219200" y="1905000"/>
            <a:ext cx="609600" cy="38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C7949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5"/>
          <p:cNvSpPr/>
          <p:nvPr/>
        </p:nvSpPr>
        <p:spPr>
          <a:xfrm>
            <a:off x="4953000" y="914400"/>
            <a:ext cx="533400" cy="304800"/>
          </a:xfrm>
          <a:custGeom>
            <a:rect b="b" l="l" r="r" t="t"/>
            <a:pathLst>
              <a:path extrusionOk="0" h="304800" w="533400">
                <a:moveTo>
                  <a:pt x="50801" y="0"/>
                </a:moveTo>
                <a:lnTo>
                  <a:pt x="482599" y="0"/>
                </a:lnTo>
                <a:lnTo>
                  <a:pt x="533400" y="50801"/>
                </a:lnTo>
                <a:lnTo>
                  <a:pt x="533400" y="304800"/>
                </a:lnTo>
                <a:lnTo>
                  <a:pt x="533400" y="304800"/>
                </a:lnTo>
                <a:lnTo>
                  <a:pt x="0" y="304800"/>
                </a:lnTo>
                <a:lnTo>
                  <a:pt x="0" y="304800"/>
                </a:lnTo>
                <a:lnTo>
                  <a:pt x="0" y="50801"/>
                </a:lnTo>
                <a:lnTo>
                  <a:pt x="50801" y="0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Google Shape;364;p35"/>
          <p:cNvCxnSpPr/>
          <p:nvPr/>
        </p:nvCxnSpPr>
        <p:spPr>
          <a:xfrm flipH="1">
            <a:off x="838200" y="2286000"/>
            <a:ext cx="457200" cy="44291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5" name="Google Shape;365;p35"/>
          <p:cNvCxnSpPr/>
          <p:nvPr/>
        </p:nvCxnSpPr>
        <p:spPr>
          <a:xfrm flipH="1">
            <a:off x="1828800" y="1524000"/>
            <a:ext cx="838200" cy="4572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6" name="Google Shape;366;p35"/>
          <p:cNvCxnSpPr/>
          <p:nvPr/>
        </p:nvCxnSpPr>
        <p:spPr>
          <a:xfrm flipH="1" rot="5400000">
            <a:off x="1745456" y="2355056"/>
            <a:ext cx="450850" cy="28416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7" name="Google Shape;367;p35"/>
          <p:cNvCxnSpPr/>
          <p:nvPr/>
        </p:nvCxnSpPr>
        <p:spPr>
          <a:xfrm flipH="1" rot="5400000">
            <a:off x="831056" y="1516856"/>
            <a:ext cx="395287" cy="3810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8" name="Google Shape;368;p35"/>
          <p:cNvCxnSpPr/>
          <p:nvPr/>
        </p:nvCxnSpPr>
        <p:spPr>
          <a:xfrm rot="10800000">
            <a:off x="1981200" y="2133600"/>
            <a:ext cx="2133600" cy="158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9" name="Google Shape;369;p35"/>
          <p:cNvCxnSpPr/>
          <p:nvPr/>
        </p:nvCxnSpPr>
        <p:spPr>
          <a:xfrm rot="10800000">
            <a:off x="1828800" y="4419600"/>
            <a:ext cx="2265362" cy="158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370" name="Google Shape;370;p35"/>
          <p:cNvSpPr/>
          <p:nvPr/>
        </p:nvSpPr>
        <p:spPr>
          <a:xfrm rot="360000">
            <a:off x="973137" y="4511675"/>
            <a:ext cx="1387475" cy="1447800"/>
          </a:xfrm>
          <a:custGeom>
            <a:rect b="b" l="l" r="r" t="t"/>
            <a:pathLst>
              <a:path extrusionOk="0" h="1447800" w="1387475">
                <a:moveTo>
                  <a:pt x="693737" y="0"/>
                </a:moveTo>
                <a:cubicBezTo>
                  <a:pt x="1076878" y="0"/>
                  <a:pt x="1387475" y="324101"/>
                  <a:pt x="1387475" y="723900"/>
                </a:cubicBezTo>
                <a:lnTo>
                  <a:pt x="693738" y="723900"/>
                </a:lnTo>
                <a:cubicBezTo>
                  <a:pt x="693738" y="482600"/>
                  <a:pt x="693737" y="241300"/>
                  <a:pt x="693737" y="0"/>
                </a:cubicBezTo>
                <a:close/>
              </a:path>
              <a:path extrusionOk="0" fill="none" h="1447800" w="1387475">
                <a:moveTo>
                  <a:pt x="693737" y="0"/>
                </a:moveTo>
                <a:cubicBezTo>
                  <a:pt x="1076878" y="0"/>
                  <a:pt x="1387475" y="324101"/>
                  <a:pt x="1387475" y="72390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5"/>
          <p:cNvSpPr/>
          <p:nvPr/>
        </p:nvSpPr>
        <p:spPr>
          <a:xfrm rot="-5040000">
            <a:off x="769937" y="4478337"/>
            <a:ext cx="1127125" cy="1177925"/>
          </a:xfrm>
          <a:custGeom>
            <a:rect b="b" l="l" r="r" t="t"/>
            <a:pathLst>
              <a:path extrusionOk="0" h="1177925" w="1127125">
                <a:moveTo>
                  <a:pt x="563562" y="0"/>
                </a:moveTo>
                <a:cubicBezTo>
                  <a:pt x="874809" y="0"/>
                  <a:pt x="1127125" y="263688"/>
                  <a:pt x="1127125" y="588963"/>
                </a:cubicBezTo>
                <a:lnTo>
                  <a:pt x="563563" y="588963"/>
                </a:lnTo>
                <a:cubicBezTo>
                  <a:pt x="563563" y="392642"/>
                  <a:pt x="563562" y="196321"/>
                  <a:pt x="563562" y="0"/>
                </a:cubicBezTo>
                <a:close/>
              </a:path>
              <a:path extrusionOk="0" fill="none" h="1177925" w="1127125">
                <a:moveTo>
                  <a:pt x="563562" y="0"/>
                </a:moveTo>
                <a:cubicBezTo>
                  <a:pt x="874809" y="0"/>
                  <a:pt x="1127125" y="263688"/>
                  <a:pt x="1127125" y="588963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5"/>
          <p:cNvSpPr/>
          <p:nvPr/>
        </p:nvSpPr>
        <p:spPr>
          <a:xfrm rot="-10140000">
            <a:off x="628650" y="4832350"/>
            <a:ext cx="1196975" cy="1211262"/>
          </a:xfrm>
          <a:custGeom>
            <a:rect b="b" l="l" r="r" t="t"/>
            <a:pathLst>
              <a:path extrusionOk="0" h="1211263" w="1196975">
                <a:moveTo>
                  <a:pt x="598487" y="0"/>
                </a:moveTo>
                <a:cubicBezTo>
                  <a:pt x="929023" y="0"/>
                  <a:pt x="1196975" y="271151"/>
                  <a:pt x="1196975" y="605632"/>
                </a:cubicBezTo>
                <a:lnTo>
                  <a:pt x="598488" y="605632"/>
                </a:lnTo>
                <a:cubicBezTo>
                  <a:pt x="598488" y="403755"/>
                  <a:pt x="598487" y="201877"/>
                  <a:pt x="598487" y="0"/>
                </a:cubicBezTo>
                <a:close/>
              </a:path>
              <a:path extrusionOk="0" fill="none" h="1211263" w="1196975">
                <a:moveTo>
                  <a:pt x="598487" y="0"/>
                </a:moveTo>
                <a:cubicBezTo>
                  <a:pt x="929023" y="0"/>
                  <a:pt x="1196975" y="271151"/>
                  <a:pt x="1196975" y="605632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5"/>
          <p:cNvSpPr/>
          <p:nvPr/>
        </p:nvSpPr>
        <p:spPr>
          <a:xfrm rot="6120000">
            <a:off x="996156" y="4825206"/>
            <a:ext cx="1198562" cy="1447800"/>
          </a:xfrm>
          <a:custGeom>
            <a:rect b="b" l="l" r="r" t="t"/>
            <a:pathLst>
              <a:path extrusionOk="0" h="1447800" w="1198563">
                <a:moveTo>
                  <a:pt x="599281" y="0"/>
                </a:moveTo>
                <a:cubicBezTo>
                  <a:pt x="930255" y="0"/>
                  <a:pt x="1198563" y="324101"/>
                  <a:pt x="1198563" y="723900"/>
                </a:cubicBezTo>
                <a:lnTo>
                  <a:pt x="599282" y="723900"/>
                </a:lnTo>
                <a:cubicBezTo>
                  <a:pt x="599282" y="482600"/>
                  <a:pt x="599281" y="241300"/>
                  <a:pt x="599281" y="0"/>
                </a:cubicBezTo>
                <a:close/>
              </a:path>
              <a:path extrusionOk="0" fill="none" h="1447800" w="1198563">
                <a:moveTo>
                  <a:pt x="599281" y="0"/>
                </a:moveTo>
                <a:cubicBezTo>
                  <a:pt x="930255" y="0"/>
                  <a:pt x="1198563" y="324101"/>
                  <a:pt x="1198563" y="72390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6019800" y="5562600"/>
            <a:ext cx="533400" cy="304800"/>
          </a:xfrm>
          <a:custGeom>
            <a:rect b="b" l="l" r="r" t="t"/>
            <a:pathLst>
              <a:path extrusionOk="0" h="304800" w="533400">
                <a:moveTo>
                  <a:pt x="50801" y="0"/>
                </a:moveTo>
                <a:lnTo>
                  <a:pt x="482599" y="0"/>
                </a:lnTo>
                <a:lnTo>
                  <a:pt x="533400" y="50801"/>
                </a:lnTo>
                <a:lnTo>
                  <a:pt x="533400" y="304800"/>
                </a:lnTo>
                <a:lnTo>
                  <a:pt x="533400" y="304800"/>
                </a:lnTo>
                <a:lnTo>
                  <a:pt x="0" y="304800"/>
                </a:lnTo>
                <a:lnTo>
                  <a:pt x="0" y="304800"/>
                </a:lnTo>
                <a:lnTo>
                  <a:pt x="0" y="50801"/>
                </a:lnTo>
                <a:lnTo>
                  <a:pt x="50801" y="0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4495800" y="1828800"/>
            <a:ext cx="3581400" cy="152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" name="Google Shape;376;p35"/>
          <p:cNvCxnSpPr/>
          <p:nvPr/>
        </p:nvCxnSpPr>
        <p:spPr>
          <a:xfrm flipH="1" rot="5400000">
            <a:off x="4743450" y="2190750"/>
            <a:ext cx="457200" cy="381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77" name="Google Shape;377;p35"/>
          <p:cNvCxnSpPr/>
          <p:nvPr/>
        </p:nvCxnSpPr>
        <p:spPr>
          <a:xfrm flipH="1" rot="5400000">
            <a:off x="5581650" y="2190750"/>
            <a:ext cx="457200" cy="381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78" name="Google Shape;378;p35"/>
          <p:cNvCxnSpPr/>
          <p:nvPr/>
        </p:nvCxnSpPr>
        <p:spPr>
          <a:xfrm flipH="1" rot="5400000">
            <a:off x="6419850" y="2190750"/>
            <a:ext cx="457200" cy="381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79" name="Google Shape;379;p35"/>
          <p:cNvCxnSpPr/>
          <p:nvPr/>
        </p:nvCxnSpPr>
        <p:spPr>
          <a:xfrm flipH="1" rot="5400000">
            <a:off x="7181850" y="2190750"/>
            <a:ext cx="457200" cy="381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80" name="Google Shape;380;p35"/>
          <p:cNvCxnSpPr/>
          <p:nvPr/>
        </p:nvCxnSpPr>
        <p:spPr>
          <a:xfrm rot="-5400000">
            <a:off x="6669087" y="1562100"/>
            <a:ext cx="531812" cy="158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81" name="Google Shape;381;p35"/>
          <p:cNvCxnSpPr/>
          <p:nvPr/>
        </p:nvCxnSpPr>
        <p:spPr>
          <a:xfrm rot="-5400000">
            <a:off x="4914900" y="1485900"/>
            <a:ext cx="5334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82" name="Google Shape;382;p35"/>
          <p:cNvCxnSpPr/>
          <p:nvPr/>
        </p:nvCxnSpPr>
        <p:spPr>
          <a:xfrm flipH="1" rot="5400000">
            <a:off x="4475162" y="2306637"/>
            <a:ext cx="20637" cy="74136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83" name="Google Shape;383;p35"/>
          <p:cNvCxnSpPr/>
          <p:nvPr/>
        </p:nvCxnSpPr>
        <p:spPr>
          <a:xfrm rot="10800000">
            <a:off x="4114800" y="4876800"/>
            <a:ext cx="9906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84" name="Google Shape;384;p35"/>
          <p:cNvCxnSpPr/>
          <p:nvPr/>
        </p:nvCxnSpPr>
        <p:spPr>
          <a:xfrm flipH="1" rot="5400000">
            <a:off x="5772150" y="5048250"/>
            <a:ext cx="609600" cy="4191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85" name="Google Shape;385;p35"/>
          <p:cNvCxnSpPr/>
          <p:nvPr/>
        </p:nvCxnSpPr>
        <p:spPr>
          <a:xfrm flipH="1" rot="5400000">
            <a:off x="6362700" y="4381500"/>
            <a:ext cx="360362" cy="119856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86" name="Google Shape;386;p35"/>
          <p:cNvCxnSpPr/>
          <p:nvPr/>
        </p:nvCxnSpPr>
        <p:spPr>
          <a:xfrm rot="5400000">
            <a:off x="6210300" y="3944937"/>
            <a:ext cx="284162" cy="112236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387" name="Google Shape;387;p35"/>
          <p:cNvSpPr/>
          <p:nvPr/>
        </p:nvSpPr>
        <p:spPr>
          <a:xfrm>
            <a:off x="533400" y="1143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p35"/>
          <p:cNvCxnSpPr/>
          <p:nvPr/>
        </p:nvCxnSpPr>
        <p:spPr>
          <a:xfrm flipH="1">
            <a:off x="2971800" y="990600"/>
            <a:ext cx="457200" cy="3810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89" name="Google Shape;389;p35"/>
          <p:cNvCxnSpPr/>
          <p:nvPr/>
        </p:nvCxnSpPr>
        <p:spPr>
          <a:xfrm rot="5400000">
            <a:off x="5105400" y="609600"/>
            <a:ext cx="304800" cy="3048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390" name="Google Shape;390;p35"/>
          <p:cNvSpPr txBox="1"/>
          <p:nvPr/>
        </p:nvSpPr>
        <p:spPr>
          <a:xfrm>
            <a:off x="3124200" y="609600"/>
            <a:ext cx="8001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391" name="Google Shape;391;p35"/>
          <p:cNvSpPr txBox="1"/>
          <p:nvPr/>
        </p:nvSpPr>
        <p:spPr>
          <a:xfrm>
            <a:off x="5105400" y="304800"/>
            <a:ext cx="8350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 txBox="1"/>
          <p:nvPr>
            <p:ph type="title"/>
          </p:nvPr>
        </p:nvSpPr>
        <p:spPr>
          <a:xfrm>
            <a:off x="381000" y="228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haroni"/>
              <a:buNone/>
            </a:pPr>
            <a:r>
              <a:rPr b="0" i="0" lang="en-US" sz="32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Considerations for choosing topology</a:t>
            </a:r>
            <a:endParaRPr/>
          </a:p>
        </p:txBody>
      </p:sp>
      <p:sp>
        <p:nvSpPr>
          <p:cNvPr id="397" name="Google Shape;397;p36"/>
          <p:cNvSpPr txBox="1"/>
          <p:nvPr>
            <p:ph idx="1" type="body"/>
          </p:nvPr>
        </p:nvSpPr>
        <p:spPr>
          <a:xfrm>
            <a:off x="457200" y="1066800"/>
            <a:ext cx="8229600" cy="5059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Money</a:t>
            </a:r>
            <a:r>
              <a:rPr b="0" i="0" lang="en-US" sz="2200" u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-Bus n/w may be the least expensive way to install a n/w.</a:t>
            </a:r>
            <a:endParaRPr/>
          </a:p>
          <a:p>
            <a:pPr indent="-2032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</a:t>
            </a:r>
            <a:r>
              <a:rPr b="0" i="0" lang="en-US" sz="2200" u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-of cable needed- the linear bus n/w uses shorter lengths of cable.</a:t>
            </a:r>
            <a:endParaRPr/>
          </a:p>
          <a:p>
            <a:pPr indent="-2032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growth</a:t>
            </a:r>
            <a:r>
              <a:rPr b="0" i="0" lang="en-US" sz="2200" u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-with star topology, expending a n/w is easily done by adding another devices.</a:t>
            </a:r>
            <a:endParaRPr/>
          </a:p>
          <a:p>
            <a:pPr indent="-2032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Cable type</a:t>
            </a:r>
            <a:r>
              <a:rPr b="0" i="0" lang="en-US" sz="2200" u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-most common used cable in commercial organization  is twisted pair. Which often used with star topologies.</a:t>
            </a:r>
            <a:endParaRPr/>
          </a:p>
          <a:p>
            <a:pPr indent="-2032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mesh topology</a:t>
            </a:r>
            <a:r>
              <a:rPr b="0" i="0" lang="en-US" sz="2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theoretically the best since every device is connected to every other device.</a:t>
            </a:r>
            <a:endParaRPr/>
          </a:p>
          <a:p>
            <a:pPr indent="-2032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best would be 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topology</a:t>
            </a:r>
            <a:r>
              <a:rPr b="0" i="0" lang="en-US" sz="2200" u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is basically a connection of star. 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36"/>
          <p:cNvSpPr/>
          <p:nvPr/>
        </p:nvSpPr>
        <p:spPr>
          <a:xfrm>
            <a:off x="8382000" y="6150114"/>
            <a:ext cx="76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CCF3"/>
              </a:buClr>
              <a:buSzPts val="4000"/>
              <a:buFont typeface="Palatino Linotype"/>
              <a:buNone/>
            </a:pPr>
            <a:r>
              <a:rPr b="1" i="0" lang="en-US" sz="4000" u="none" cap="none" strike="noStrik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b="1" i="0" sz="40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81000" y="304800"/>
            <a:ext cx="8534400" cy="835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haroni"/>
              <a:buNone/>
            </a:pPr>
            <a:r>
              <a:rPr b="0" i="0" lang="en-US" sz="40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Categories of network topologies: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57200" y="1600200"/>
            <a:ext cx="7848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are two basic categories of network topologies:</a:t>
            </a:r>
            <a:endParaRPr b="1" baseline="30000" i="0" sz="2800" u="non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Century Schoolbook"/>
              <a:buAutoNum type="arabicPeriod"/>
            </a:pPr>
            <a:r>
              <a:rPr b="0" i="0" lang="en-US" sz="3200" u="none" cap="none" strike="noStrike">
                <a:solidFill>
                  <a:srgbClr val="7F7F7F"/>
                </a:solidFill>
                <a:latin typeface="Corben"/>
                <a:ea typeface="Corben"/>
                <a:cs typeface="Corben"/>
                <a:sym typeface="Corben"/>
              </a:rPr>
              <a:t>Physical topologies.</a:t>
            </a:r>
            <a:endParaRPr/>
          </a:p>
          <a:p>
            <a:pPr indent="-2540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</a:pPr>
            <a:r>
              <a:t/>
            </a:r>
            <a:endParaRPr b="0" i="0" sz="3200" u="none" cap="none" strike="noStrike">
              <a:solidFill>
                <a:srgbClr val="7F7F7F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-4572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Century Schoolbook"/>
              <a:buAutoNum type="arabicPeriod"/>
            </a:pPr>
            <a:r>
              <a:rPr b="0" i="0" lang="en-US" sz="3200" u="none" cap="none" strike="noStrike">
                <a:solidFill>
                  <a:srgbClr val="7F7F7F"/>
                </a:solidFill>
                <a:latin typeface="Corben"/>
                <a:ea typeface="Corben"/>
                <a:cs typeface="Corben"/>
                <a:sym typeface="Corben"/>
              </a:rPr>
              <a:t>Logical topologies.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7F7F7F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8613084" y="6150114"/>
            <a:ext cx="5309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CCF3"/>
              </a:buClr>
              <a:buSzPts val="4000"/>
              <a:buFont typeface="Palatino Linotype"/>
              <a:buNone/>
            </a:pPr>
            <a:r>
              <a:rPr b="1" i="0" lang="en-US" sz="4000" u="none" cap="none" strike="noStrik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endParaRPr b="1" i="0" sz="40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457200" y="3048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haroni"/>
              <a:buNone/>
            </a:pPr>
            <a:r>
              <a:rPr b="0" i="0" lang="en-US" sz="40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Simple Physical Topologies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457200" y="1371600"/>
            <a:ext cx="8001000" cy="510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study of network topology recognizes these basic topologies: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4" marL="2114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rgbClr val="7F7F7F"/>
                </a:solidFill>
                <a:latin typeface="Corben"/>
                <a:ea typeface="Corben"/>
                <a:cs typeface="Corben"/>
                <a:sym typeface="Corben"/>
              </a:rPr>
              <a:t>Point-to-point</a:t>
            </a:r>
            <a:endParaRPr/>
          </a:p>
          <a:p>
            <a:pPr indent="-285750" lvl="4" marL="2114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rgbClr val="7F7F7F"/>
                </a:solidFill>
                <a:latin typeface="Corben"/>
                <a:ea typeface="Corben"/>
                <a:cs typeface="Corben"/>
                <a:sym typeface="Corben"/>
              </a:rPr>
              <a:t>Mesh</a:t>
            </a:r>
            <a:endParaRPr/>
          </a:p>
          <a:p>
            <a:pPr indent="-285750" lvl="4" marL="2114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rgbClr val="7F7F7F"/>
                </a:solidFill>
                <a:latin typeface="Corben"/>
                <a:ea typeface="Corben"/>
                <a:cs typeface="Corben"/>
                <a:sym typeface="Corben"/>
              </a:rPr>
              <a:t>Star</a:t>
            </a:r>
            <a:endParaRPr/>
          </a:p>
          <a:p>
            <a:pPr indent="-285750" lvl="4" marL="2114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rgbClr val="7F7F7F"/>
                </a:solidFill>
                <a:latin typeface="Corben"/>
                <a:ea typeface="Corben"/>
                <a:cs typeface="Corben"/>
                <a:sym typeface="Corben"/>
              </a:rPr>
              <a:t>Bus</a:t>
            </a:r>
            <a:endParaRPr/>
          </a:p>
          <a:p>
            <a:pPr indent="-285750" lvl="4" marL="2114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rgbClr val="7F7F7F"/>
                </a:solidFill>
                <a:latin typeface="Corben"/>
                <a:ea typeface="Corben"/>
                <a:cs typeface="Corben"/>
                <a:sym typeface="Corben"/>
              </a:rPr>
              <a:t>Ring or circular</a:t>
            </a:r>
            <a:endParaRPr/>
          </a:p>
          <a:p>
            <a:pPr indent="-285750" lvl="4" marL="2114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rgbClr val="7F7F7F"/>
                </a:solidFill>
                <a:latin typeface="Corben"/>
                <a:ea typeface="Corben"/>
                <a:cs typeface="Corben"/>
                <a:sym typeface="Corben"/>
              </a:rPr>
              <a:t>Tree</a:t>
            </a:r>
            <a:endParaRPr/>
          </a:p>
          <a:p>
            <a:pPr indent="-285750" lvl="4" marL="2114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rgbClr val="7F7F7F"/>
                </a:solidFill>
                <a:latin typeface="Corben"/>
                <a:ea typeface="Corben"/>
                <a:cs typeface="Corben"/>
                <a:sym typeface="Corben"/>
              </a:rPr>
              <a:t>Hybrid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8613084" y="6150114"/>
            <a:ext cx="5309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CCF3"/>
              </a:buClr>
              <a:buSzPts val="4000"/>
              <a:buFont typeface="Palatino Linotype"/>
              <a:buNone/>
            </a:pPr>
            <a:r>
              <a:rPr b="1" i="0" lang="en-US" sz="4000" u="none" cap="none" strike="noStrik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</a:t>
            </a:r>
            <a:endParaRPr b="1" i="0" sz="40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haroni"/>
              <a:buNone/>
            </a:pPr>
            <a:r>
              <a:rPr b="0" i="0" lang="en-US" sz="40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Network Topology</a:t>
            </a:r>
            <a:endParaRPr/>
          </a:p>
        </p:txBody>
      </p:sp>
      <p:pic>
        <p:nvPicPr>
          <p:cNvPr descr="C:\Users\Elcot\Desktop\network-topology.jpg"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143000"/>
            <a:ext cx="8064500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/>
          <p:nvPr/>
        </p:nvSpPr>
        <p:spPr>
          <a:xfrm>
            <a:off x="8613084" y="6150114"/>
            <a:ext cx="5309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CCF3"/>
              </a:buClr>
              <a:buSzPts val="4000"/>
              <a:buFont typeface="Palatino Linotype"/>
              <a:buNone/>
            </a:pPr>
            <a:r>
              <a:rPr b="1" i="0" lang="en-US" sz="4000" u="none" cap="none" strike="noStrik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</a:t>
            </a:r>
            <a:endParaRPr b="1" i="0" sz="40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685800" y="304800"/>
            <a:ext cx="74676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haroni"/>
              <a:buNone/>
            </a:pPr>
            <a:r>
              <a:rPr b="1" i="0" lang="en-US" sz="40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Point-to-point</a:t>
            </a:r>
            <a:r>
              <a:rPr b="0" i="0" lang="en-US" sz="40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 topology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04800" y="1600200"/>
            <a:ext cx="85344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simplest topology is a direct link between two endpoints.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2971800" y="39624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5943600" y="39624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9"/>
          <p:cNvCxnSpPr/>
          <p:nvPr/>
        </p:nvCxnSpPr>
        <p:spPr>
          <a:xfrm>
            <a:off x="3657600" y="4305300"/>
            <a:ext cx="2286000" cy="158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140" name="Google Shape;140;p19"/>
          <p:cNvSpPr/>
          <p:nvPr/>
        </p:nvSpPr>
        <p:spPr>
          <a:xfrm>
            <a:off x="8613084" y="6150114"/>
            <a:ext cx="5309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CCF3"/>
              </a:buClr>
              <a:buSzPts val="4000"/>
              <a:buFont typeface="Palatino Linotype"/>
              <a:buNone/>
            </a:pPr>
            <a:r>
              <a:rPr b="1" i="0" lang="en-US" sz="4000" u="none" cap="none" strike="noStrik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</a:t>
            </a:r>
            <a:endParaRPr b="1" i="0" sz="40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41" name="Google Shape;141;p19"/>
          <p:cNvCxnSpPr/>
          <p:nvPr/>
        </p:nvCxnSpPr>
        <p:spPr>
          <a:xfrm rot="-5400000">
            <a:off x="3790950" y="2876550"/>
            <a:ext cx="609600" cy="156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2" name="Google Shape;142;p19"/>
          <p:cNvSpPr txBox="1"/>
          <p:nvPr/>
        </p:nvSpPr>
        <p:spPr>
          <a:xfrm>
            <a:off x="4800600" y="3048000"/>
            <a:ext cx="914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haroni"/>
              <a:buNone/>
            </a:pPr>
            <a:r>
              <a:rPr b="0" i="0" lang="en-US" sz="40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Mesh Topology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device has a point to point link to every other device.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types of mesh topology :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ourier New"/>
              <a:buChar char="o"/>
            </a:pPr>
            <a:r>
              <a:rPr b="1" i="0" lang="en-US" sz="3600" u="none" cap="none" strike="noStrike">
                <a:solidFill>
                  <a:srgbClr val="7F7F7F"/>
                </a:solidFill>
                <a:latin typeface="Corben"/>
                <a:ea typeface="Corben"/>
                <a:cs typeface="Corben"/>
                <a:sym typeface="Corben"/>
              </a:rPr>
              <a:t> Fully connected.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ourier New"/>
              <a:buChar char="o"/>
            </a:pPr>
            <a:r>
              <a:rPr b="1" i="0" lang="en-US" sz="3600" u="none" cap="none" strike="noStrike">
                <a:solidFill>
                  <a:srgbClr val="7F7F7F"/>
                </a:solidFill>
                <a:latin typeface="Corben"/>
                <a:ea typeface="Corben"/>
                <a:cs typeface="Corben"/>
                <a:sym typeface="Corben"/>
              </a:rPr>
              <a:t> Partially connected.</a:t>
            </a:r>
            <a:endParaRPr/>
          </a:p>
          <a:p>
            <a:pPr indent="-114300" lvl="0" marL="342900" marR="0" rtl="0" algn="l"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7F7F7F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8613084" y="6150114"/>
            <a:ext cx="5309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CCF3"/>
              </a:buClr>
              <a:buSzPts val="4000"/>
              <a:buFont typeface="Palatino Linotype"/>
              <a:buNone/>
            </a:pPr>
            <a:r>
              <a:rPr b="1" i="0" lang="en-US" sz="4000" u="none" cap="none" strike="noStrik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</a:t>
            </a:r>
            <a:endParaRPr b="1" i="0" sz="40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haroni"/>
              <a:buNone/>
            </a:pPr>
            <a:r>
              <a:rPr b="0" i="0" lang="en-US" sz="40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Mesh Topology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457200" y="1295400"/>
            <a:ext cx="8153400" cy="517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None/>
            </a:pPr>
            <a:r>
              <a:t/>
            </a:r>
            <a:endParaRPr b="1" i="0" sz="16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457200" y="1371600"/>
            <a:ext cx="8305800" cy="510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Char char="o"/>
            </a:pPr>
            <a:r>
              <a:rPr b="1" i="0" lang="en-US" sz="28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 connected: each of the nodes is connected to each other. In graph theory it known as a complete graph.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 b="1" i="0" sz="16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2590800" y="4083050"/>
            <a:ext cx="685800" cy="717550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3048000" y="5759450"/>
            <a:ext cx="685800" cy="717550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4038600" y="2940050"/>
            <a:ext cx="685800" cy="717550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5257800" y="5759450"/>
            <a:ext cx="685800" cy="717550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5562600" y="4083050"/>
            <a:ext cx="685800" cy="717550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1"/>
          <p:cNvCxnSpPr/>
          <p:nvPr/>
        </p:nvCxnSpPr>
        <p:spPr>
          <a:xfrm>
            <a:off x="4724400" y="3298825"/>
            <a:ext cx="1181100" cy="784225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63" name="Google Shape;163;p21"/>
          <p:cNvCxnSpPr/>
          <p:nvPr/>
        </p:nvCxnSpPr>
        <p:spPr>
          <a:xfrm flipH="1">
            <a:off x="2933700" y="3298825"/>
            <a:ext cx="1104900" cy="784225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64" name="Google Shape;164;p21"/>
          <p:cNvCxnSpPr/>
          <p:nvPr/>
        </p:nvCxnSpPr>
        <p:spPr>
          <a:xfrm flipH="1" rot="-5400000">
            <a:off x="2609850" y="5124450"/>
            <a:ext cx="990600" cy="3429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65" name="Google Shape;165;p21"/>
          <p:cNvCxnSpPr/>
          <p:nvPr/>
        </p:nvCxnSpPr>
        <p:spPr>
          <a:xfrm>
            <a:off x="3733800" y="6118225"/>
            <a:ext cx="1524000" cy="158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66" name="Google Shape;166;p21"/>
          <p:cNvCxnSpPr/>
          <p:nvPr/>
        </p:nvCxnSpPr>
        <p:spPr>
          <a:xfrm rot="-5400000">
            <a:off x="5314950" y="5200650"/>
            <a:ext cx="990600" cy="1905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67" name="Google Shape;167;p21"/>
          <p:cNvCxnSpPr/>
          <p:nvPr/>
        </p:nvCxnSpPr>
        <p:spPr>
          <a:xfrm rot="5400000">
            <a:off x="2702718" y="4355306"/>
            <a:ext cx="2238375" cy="63341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68" name="Google Shape;168;p21"/>
          <p:cNvCxnSpPr/>
          <p:nvPr/>
        </p:nvCxnSpPr>
        <p:spPr>
          <a:xfrm flipH="1" rot="-5400000">
            <a:off x="3936206" y="4241006"/>
            <a:ext cx="2238375" cy="86201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69" name="Google Shape;169;p21"/>
          <p:cNvCxnSpPr/>
          <p:nvPr/>
        </p:nvCxnSpPr>
        <p:spPr>
          <a:xfrm>
            <a:off x="3276600" y="4441825"/>
            <a:ext cx="2286000" cy="158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70" name="Google Shape;170;p21"/>
          <p:cNvCxnSpPr/>
          <p:nvPr/>
        </p:nvCxnSpPr>
        <p:spPr>
          <a:xfrm>
            <a:off x="3200400" y="4724400"/>
            <a:ext cx="2157412" cy="1139825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71" name="Google Shape;171;p21"/>
          <p:cNvCxnSpPr/>
          <p:nvPr/>
        </p:nvCxnSpPr>
        <p:spPr>
          <a:xfrm rot="-5400000">
            <a:off x="4064000" y="4265612"/>
            <a:ext cx="1168400" cy="2028825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172" name="Google Shape;172;p21"/>
          <p:cNvSpPr/>
          <p:nvPr/>
        </p:nvSpPr>
        <p:spPr>
          <a:xfrm>
            <a:off x="8613084" y="6150114"/>
            <a:ext cx="5309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CCF3"/>
              </a:buClr>
              <a:buSzPts val="4000"/>
              <a:buFont typeface="Palatino Linotype"/>
              <a:buNone/>
            </a:pPr>
            <a:r>
              <a:rPr b="1" i="0" lang="en-US" sz="4000" u="none" cap="none" strike="noStrik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6</a:t>
            </a:r>
            <a:endParaRPr b="1" i="0" sz="40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73" name="Google Shape;173;p21"/>
          <p:cNvCxnSpPr/>
          <p:nvPr/>
        </p:nvCxnSpPr>
        <p:spPr>
          <a:xfrm flipH="1" rot="10800000">
            <a:off x="6134100" y="3810000"/>
            <a:ext cx="118110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sp>
        <p:nvSpPr>
          <p:cNvPr id="174" name="Google Shape;174;p21"/>
          <p:cNvSpPr txBox="1"/>
          <p:nvPr/>
        </p:nvSpPr>
        <p:spPr>
          <a:xfrm>
            <a:off x="7239000" y="3505200"/>
            <a:ext cx="914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haroni"/>
              <a:buNone/>
            </a:pPr>
            <a:r>
              <a:rPr b="0" i="0" lang="en-US" sz="40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Mesh Topology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457200" y="1295400"/>
            <a:ext cx="8153400" cy="517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None/>
            </a:pPr>
            <a:r>
              <a:t/>
            </a:r>
            <a:endParaRPr b="1" i="0" sz="16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457200" y="1295400"/>
            <a:ext cx="8305800" cy="517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Char char="o"/>
            </a:pPr>
            <a:r>
              <a:rPr b="1" i="0" lang="en-US" sz="28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Partially connected: some of the nodes of the network are connected to more than one other node in the network with a point-to-point link.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2590800" y="41148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3048000" y="57912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4038600" y="29718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5257800" y="57912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5562600" y="4114800"/>
            <a:ext cx="685800" cy="685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22"/>
          <p:cNvCxnSpPr/>
          <p:nvPr/>
        </p:nvCxnSpPr>
        <p:spPr>
          <a:xfrm>
            <a:off x="4724400" y="3314700"/>
            <a:ext cx="1181100" cy="8001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88" name="Google Shape;188;p22"/>
          <p:cNvCxnSpPr/>
          <p:nvPr/>
        </p:nvCxnSpPr>
        <p:spPr>
          <a:xfrm flipH="1">
            <a:off x="2933700" y="3314700"/>
            <a:ext cx="1104900" cy="8001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89" name="Google Shape;189;p22"/>
          <p:cNvCxnSpPr/>
          <p:nvPr/>
        </p:nvCxnSpPr>
        <p:spPr>
          <a:xfrm flipH="1" rot="-5400000">
            <a:off x="2609850" y="5124450"/>
            <a:ext cx="990600" cy="3429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90" name="Google Shape;190;p22"/>
          <p:cNvCxnSpPr/>
          <p:nvPr/>
        </p:nvCxnSpPr>
        <p:spPr>
          <a:xfrm flipH="1" rot="10800000">
            <a:off x="3733800" y="3657600"/>
            <a:ext cx="647700" cy="24765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91" name="Google Shape;191;p22"/>
          <p:cNvCxnSpPr/>
          <p:nvPr/>
        </p:nvCxnSpPr>
        <p:spPr>
          <a:xfrm rot="-5400000">
            <a:off x="5314950" y="5200650"/>
            <a:ext cx="990600" cy="1905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192" name="Google Shape;192;p22"/>
          <p:cNvSpPr/>
          <p:nvPr/>
        </p:nvSpPr>
        <p:spPr>
          <a:xfrm>
            <a:off x="8613084" y="6150114"/>
            <a:ext cx="5309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CCF3"/>
              </a:buClr>
              <a:buSzPts val="4000"/>
              <a:buFont typeface="Palatino Linotype"/>
              <a:buNone/>
            </a:pPr>
            <a:r>
              <a:rPr b="1" i="0" lang="en-US" sz="4000" u="none" cap="none" strike="noStrik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</a:t>
            </a:r>
            <a:endParaRPr b="1" i="0" sz="40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93" name="Google Shape;193;p22"/>
          <p:cNvCxnSpPr/>
          <p:nvPr/>
        </p:nvCxnSpPr>
        <p:spPr>
          <a:xfrm flipH="1" rot="10800000">
            <a:off x="6210300" y="3887787"/>
            <a:ext cx="1028700" cy="4556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sp>
        <p:nvSpPr>
          <p:cNvPr id="194" name="Google Shape;194;p22"/>
          <p:cNvSpPr txBox="1"/>
          <p:nvPr/>
        </p:nvSpPr>
        <p:spPr>
          <a:xfrm>
            <a:off x="7239000" y="3657600"/>
            <a:ext cx="914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5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heme5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