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8"/>
  </p:notesMasterIdLst>
  <p:sldIdLst>
    <p:sldId id="256" r:id="rId2"/>
    <p:sldId id="370" r:id="rId3"/>
    <p:sldId id="366" r:id="rId4"/>
    <p:sldId id="367" r:id="rId5"/>
    <p:sldId id="359" r:id="rId6"/>
    <p:sldId id="364" r:id="rId7"/>
    <p:sldId id="360" r:id="rId8"/>
    <p:sldId id="258" r:id="rId9"/>
    <p:sldId id="263" r:id="rId10"/>
    <p:sldId id="259" r:id="rId11"/>
    <p:sldId id="266" r:id="rId12"/>
    <p:sldId id="260" r:id="rId13"/>
    <p:sldId id="361" r:id="rId14"/>
    <p:sldId id="362" r:id="rId15"/>
    <p:sldId id="363" r:id="rId16"/>
    <p:sldId id="262" r:id="rId17"/>
    <p:sldId id="264" r:id="rId18"/>
    <p:sldId id="265"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377" r:id="rId38"/>
    <p:sldId id="285" r:id="rId39"/>
    <p:sldId id="286" r:id="rId40"/>
    <p:sldId id="287" r:id="rId41"/>
    <p:sldId id="288" r:id="rId42"/>
    <p:sldId id="297" r:id="rId43"/>
    <p:sldId id="298" r:id="rId44"/>
    <p:sldId id="299" r:id="rId45"/>
    <p:sldId id="289" r:id="rId46"/>
    <p:sldId id="290" r:id="rId47"/>
    <p:sldId id="291" r:id="rId48"/>
    <p:sldId id="292" r:id="rId49"/>
    <p:sldId id="293" r:id="rId50"/>
    <p:sldId id="294" r:id="rId51"/>
    <p:sldId id="295" r:id="rId52"/>
    <p:sldId id="296" r:id="rId53"/>
    <p:sldId id="368" r:id="rId54"/>
    <p:sldId id="36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3" r:id="rId79"/>
    <p:sldId id="324" r:id="rId80"/>
    <p:sldId id="325" r:id="rId81"/>
    <p:sldId id="326" r:id="rId82"/>
    <p:sldId id="327" r:id="rId83"/>
    <p:sldId id="378" r:id="rId84"/>
    <p:sldId id="379" r:id="rId85"/>
    <p:sldId id="380" r:id="rId86"/>
    <p:sldId id="381" r:id="rId87"/>
    <p:sldId id="328" r:id="rId88"/>
    <p:sldId id="329" r:id="rId89"/>
    <p:sldId id="330" r:id="rId90"/>
    <p:sldId id="331" r:id="rId91"/>
    <p:sldId id="332" r:id="rId92"/>
    <p:sldId id="333" r:id="rId93"/>
    <p:sldId id="334" r:id="rId94"/>
    <p:sldId id="335" r:id="rId95"/>
    <p:sldId id="336" r:id="rId96"/>
    <p:sldId id="337" r:id="rId97"/>
    <p:sldId id="338" r:id="rId98"/>
    <p:sldId id="339" r:id="rId99"/>
    <p:sldId id="340" r:id="rId100"/>
    <p:sldId id="341" r:id="rId101"/>
    <p:sldId id="342" r:id="rId102"/>
    <p:sldId id="343" r:id="rId103"/>
    <p:sldId id="346" r:id="rId104"/>
    <p:sldId id="347" r:id="rId105"/>
    <p:sldId id="348" r:id="rId106"/>
    <p:sldId id="349" r:id="rId107"/>
    <p:sldId id="350" r:id="rId108"/>
    <p:sldId id="351" r:id="rId109"/>
    <p:sldId id="352" r:id="rId110"/>
    <p:sldId id="353" r:id="rId111"/>
    <p:sldId id="354" r:id="rId112"/>
    <p:sldId id="355" r:id="rId113"/>
    <p:sldId id="356" r:id="rId114"/>
    <p:sldId id="357" r:id="rId115"/>
    <p:sldId id="358" r:id="rId116"/>
    <p:sldId id="372" r:id="rId1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1" autoAdjust="0"/>
    <p:restoredTop sz="94715"/>
  </p:normalViewPr>
  <p:slideViewPr>
    <p:cSldViewPr>
      <p:cViewPr varScale="1">
        <p:scale>
          <a:sx n="120" d="100"/>
          <a:sy n="120" d="100"/>
        </p:scale>
        <p:origin x="169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51E11E-5827-40D2-95CF-791BB7B3CA57}" type="datetimeFigureOut">
              <a:rPr lang="en-US" smtClean="0"/>
              <a:pPr/>
              <a:t>9/8/2021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78E751-A458-4388-87DA-95286DB5CA5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6578E751-A458-4388-87DA-95286DB5CA5C}" type="slidenum">
              <a:rPr lang="en-US" smtClean="0"/>
              <a:pPr/>
              <a:t>35</a:t>
            </a:fld>
            <a:endParaRPr lang="en-US"/>
          </a:p>
        </p:txBody>
      </p:sp>
    </p:spTree>
    <p:extLst>
      <p:ext uri="{BB962C8B-B14F-4D97-AF65-F5344CB8AC3E}">
        <p14:creationId xmlns:p14="http://schemas.microsoft.com/office/powerpoint/2010/main" val="36493449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A7C02C0-3957-41A1-9419-AEDEEF2431A3}" type="datetime1">
              <a:rPr lang="en-US" smtClean="0"/>
              <a:pPr/>
              <a:t>9/8/2021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744581-00D0-408B-9D6B-1021B58E4417}" type="datetime1">
              <a:rPr lang="en-US" smtClean="0"/>
              <a:pPr/>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F417A68-620B-49D7-BDC7-5327D6B0408D}" type="datetime1">
              <a:rPr lang="en-US" smtClean="0"/>
              <a:pPr/>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14C416-069D-414B-BD2F-6A96EB6B2B0A}" type="datetime1">
              <a:rPr lang="en-US" smtClean="0"/>
              <a:pPr/>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3B52946-45CD-478C-9292-4597A37237AA}" type="datetime1">
              <a:rPr lang="en-US" smtClean="0"/>
              <a:pPr/>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7B7DFFF-32C0-4148-8C9A-66AB5FDCA133}" type="datetime1">
              <a:rPr lang="en-US" smtClean="0"/>
              <a:pPr/>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A901147-7179-4EEA-83BD-E581EC141FF8}" type="datetime1">
              <a:rPr lang="en-US" smtClean="0"/>
              <a:pPr/>
              <a:t>9/8/2021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310151-97C0-4EA1-B639-6A93578C1C6F}" type="datetime1">
              <a:rPr lang="en-US" smtClean="0"/>
              <a:pPr/>
              <a:t>9/8/2021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C1B12D-5613-4B3E-B9C5-D817520FB566}" type="datetime1">
              <a:rPr lang="en-US" smtClean="0"/>
              <a:pPr/>
              <a:t>9/8/2021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8F50BA50-7F4C-4FE8-91E2-DB65DF2F8AB6}" type="datetime1">
              <a:rPr lang="en-US" smtClean="0"/>
              <a:pPr/>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2EC92D9-F8AA-4959-98B0-C4E1C307DCDD}" type="datetime1">
              <a:rPr lang="en-US" smtClean="0"/>
              <a:pPr/>
              <a:t>9/8/2021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0975E9-DE53-4AB0-989B-893E25CD29A4}" type="datetime1">
              <a:rPr lang="en-US" smtClean="0"/>
              <a:pPr/>
              <a:t>9/8/2021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IP addressing made easy</a:t>
            </a:r>
            <a:endParaRPr lang="en-MY" dirty="0"/>
          </a:p>
        </p:txBody>
      </p:sp>
      <p:sp>
        <p:nvSpPr>
          <p:cNvPr id="3" name="Subtitle 2"/>
          <p:cNvSpPr>
            <a:spLocks noGrp="1"/>
          </p:cNvSpPr>
          <p:nvPr>
            <p:ph type="subTitle" idx="1"/>
          </p:nvPr>
        </p:nvSpPr>
        <p:spPr/>
        <p:txBody>
          <a:bodyPr/>
          <a:lstStyle/>
          <a:p>
            <a:r>
              <a:rPr lang="en-US" dirty="0"/>
              <a:t>Md. </a:t>
            </a:r>
            <a:r>
              <a:rPr lang="en-US" dirty="0" err="1"/>
              <a:t>Akhtaruzzaman</a:t>
            </a:r>
            <a:r>
              <a:rPr lang="en-US" dirty="0"/>
              <a:t> </a:t>
            </a:r>
            <a:r>
              <a:rPr lang="en-US" dirty="0" err="1"/>
              <a:t>Adnan</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167" y="685800"/>
            <a:ext cx="9144000" cy="4524315"/>
          </a:xfrm>
          <a:prstGeom prst="rect">
            <a:avLst/>
          </a:prstGeom>
        </p:spPr>
        <p:txBody>
          <a:bodyPr wrap="square">
            <a:spAutoFit/>
          </a:bodyPr>
          <a:lstStyle/>
          <a:p>
            <a:r>
              <a:rPr lang="en-MY" sz="2400" b="1" dirty="0"/>
              <a:t>Basic IPv4 Addressing</a:t>
            </a:r>
          </a:p>
          <a:p>
            <a:endParaRPr lang="en-MY" sz="2400" b="1" dirty="0"/>
          </a:p>
          <a:p>
            <a:pPr>
              <a:buFont typeface="Arial" pitchFamily="34" charset="0"/>
              <a:buChar char="•"/>
            </a:pPr>
            <a:r>
              <a:rPr lang="en-MY" sz="2400" dirty="0"/>
              <a:t>IPv4 addresses are essentially </a:t>
            </a:r>
            <a:r>
              <a:rPr lang="en-MY" sz="2400" b="1" i="1" u="sng" dirty="0"/>
              <a:t>32-bit binary </a:t>
            </a:r>
            <a:r>
              <a:rPr lang="en-MY" sz="2400" dirty="0"/>
              <a:t>numbers; computer systems and routers do not see any sorts of divisions within the IPv4 address space. </a:t>
            </a:r>
          </a:p>
          <a:p>
            <a:pPr>
              <a:buFont typeface="Arial" pitchFamily="34" charset="0"/>
              <a:buChar char="•"/>
            </a:pPr>
            <a:endParaRPr lang="en-MY" sz="2400" dirty="0"/>
          </a:p>
          <a:p>
            <a:pPr>
              <a:buFont typeface="Arial" pitchFamily="34" charset="0"/>
              <a:buChar char="•"/>
            </a:pPr>
            <a:r>
              <a:rPr lang="en-MY" sz="2400" dirty="0"/>
              <a:t>To make IPv4 addresses more human-readable, however, we </a:t>
            </a:r>
            <a:r>
              <a:rPr lang="en-MY" sz="2400" b="1" i="1" u="sng" dirty="0"/>
              <a:t>break them up into four sections divided by dots, commonly called “octets.”</a:t>
            </a:r>
            <a:r>
              <a:rPr lang="en-MY" sz="2400" dirty="0"/>
              <a:t> </a:t>
            </a:r>
          </a:p>
          <a:p>
            <a:pPr>
              <a:buFont typeface="Arial" pitchFamily="34" charset="0"/>
              <a:buChar char="•"/>
            </a:pPr>
            <a:endParaRPr lang="en-MY" sz="2400" dirty="0"/>
          </a:p>
          <a:p>
            <a:pPr>
              <a:buFont typeface="Arial" pitchFamily="34" charset="0"/>
              <a:buChar char="•"/>
            </a:pPr>
            <a:r>
              <a:rPr lang="en-MY" sz="2400" b="1" i="1" u="sng" dirty="0"/>
              <a:t>An octet is a set of eight binary digits, sometimes also called a “byte.”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normAutofit/>
          </a:bodyPr>
          <a:lstStyle/>
          <a:p>
            <a:pPr algn="just"/>
            <a:r>
              <a:rPr lang="en-US" sz="1800" dirty="0"/>
              <a:t>Three levels of hierarchy can be created using </a:t>
            </a:r>
            <a:r>
              <a:rPr lang="en-US" sz="1800" dirty="0" err="1"/>
              <a:t>subnetting</a:t>
            </a:r>
            <a:r>
              <a:rPr lang="en-US" sz="1800" dirty="0"/>
              <a:t>. An organization (or an ISP) that is granted a range of addresses may divide the range into several </a:t>
            </a:r>
            <a:r>
              <a:rPr lang="en-US" sz="1800" dirty="0" err="1"/>
              <a:t>subranges</a:t>
            </a:r>
            <a:r>
              <a:rPr lang="en-US" sz="1800" dirty="0"/>
              <a:t> and assign each </a:t>
            </a:r>
            <a:r>
              <a:rPr lang="en-US" sz="1800" dirty="0" err="1"/>
              <a:t>subrange</a:t>
            </a:r>
            <a:r>
              <a:rPr lang="en-US" sz="1800" dirty="0"/>
              <a:t> to a </a:t>
            </a:r>
            <a:r>
              <a:rPr lang="en-US" sz="1800" b="1" dirty="0" err="1"/>
              <a:t>subnetwork</a:t>
            </a:r>
            <a:r>
              <a:rPr lang="en-US" sz="1800" b="1" dirty="0"/>
              <a:t> (or subnet). The concept is the same as </a:t>
            </a:r>
            <a:r>
              <a:rPr lang="en-US" sz="1800" dirty="0"/>
              <a:t>we discussed for </a:t>
            </a:r>
            <a:r>
              <a:rPr lang="en-US" sz="1800" dirty="0" err="1"/>
              <a:t>classful</a:t>
            </a:r>
            <a:r>
              <a:rPr lang="en-US" sz="1800" dirty="0"/>
              <a:t> addressing. Note that nothing stops the organization from creating more levels. A </a:t>
            </a:r>
            <a:r>
              <a:rPr lang="en-US" sz="1800" dirty="0" err="1"/>
              <a:t>subnetwork</a:t>
            </a:r>
            <a:r>
              <a:rPr lang="en-US" sz="1800" dirty="0"/>
              <a:t> can be divided into several sub-</a:t>
            </a:r>
            <a:r>
              <a:rPr lang="en-US" sz="1800" dirty="0" err="1"/>
              <a:t>subnetworks</a:t>
            </a:r>
            <a:r>
              <a:rPr lang="en-US" sz="1800" dirty="0"/>
              <a:t>. A sub-</a:t>
            </a:r>
            <a:r>
              <a:rPr lang="en-US" sz="1800" dirty="0" err="1"/>
              <a:t>subnetwork</a:t>
            </a:r>
            <a:r>
              <a:rPr lang="en-US" sz="1800" dirty="0"/>
              <a:t> can be divided into several sub-sub-</a:t>
            </a:r>
            <a:r>
              <a:rPr lang="en-US" sz="1800" dirty="0" err="1"/>
              <a:t>subnetworks</a:t>
            </a:r>
            <a:r>
              <a:rPr lang="en-US" sz="1800" dirty="0"/>
              <a:t>. And so on.</a:t>
            </a:r>
          </a:p>
        </p:txBody>
      </p:sp>
      <p:sp>
        <p:nvSpPr>
          <p:cNvPr id="3" name="Title 2"/>
          <p:cNvSpPr>
            <a:spLocks noGrp="1"/>
          </p:cNvSpPr>
          <p:nvPr>
            <p:ph type="title"/>
          </p:nvPr>
        </p:nvSpPr>
        <p:spPr/>
        <p:txBody>
          <a:bodyPr>
            <a:normAutofit fontScale="90000"/>
          </a:bodyPr>
          <a:lstStyle/>
          <a:p>
            <a:r>
              <a:rPr lang="en-US" dirty="0" err="1"/>
              <a:t>Subnetting</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Line 2"/>
          <p:cNvSpPr>
            <a:spLocks noChangeShapeType="1"/>
          </p:cNvSpPr>
          <p:nvPr/>
        </p:nvSpPr>
        <p:spPr bwMode="auto">
          <a:xfrm flipV="1">
            <a:off x="1981200" y="2971800"/>
            <a:ext cx="1752600" cy="457200"/>
          </a:xfrm>
          <a:prstGeom prst="line">
            <a:avLst/>
          </a:prstGeom>
          <a:noFill/>
          <a:ln w="57150">
            <a:solidFill>
              <a:schemeClr val="tx1"/>
            </a:solidFill>
            <a:round/>
            <a:headEnd/>
            <a:tailEnd/>
          </a:ln>
        </p:spPr>
        <p:txBody>
          <a:bodyPr wrap="none" anchor="ctr"/>
          <a:lstStyle/>
          <a:p>
            <a:endParaRPr lang="en-MY"/>
          </a:p>
        </p:txBody>
      </p:sp>
      <p:sp>
        <p:nvSpPr>
          <p:cNvPr id="44034" name="Line 3"/>
          <p:cNvSpPr>
            <a:spLocks noChangeShapeType="1"/>
          </p:cNvSpPr>
          <p:nvPr/>
        </p:nvSpPr>
        <p:spPr bwMode="auto">
          <a:xfrm flipV="1">
            <a:off x="5562600" y="2057400"/>
            <a:ext cx="1752600" cy="457200"/>
          </a:xfrm>
          <a:prstGeom prst="line">
            <a:avLst/>
          </a:prstGeom>
          <a:noFill/>
          <a:ln w="57150">
            <a:solidFill>
              <a:schemeClr val="tx1"/>
            </a:solidFill>
            <a:round/>
            <a:headEnd/>
            <a:tailEnd/>
          </a:ln>
        </p:spPr>
        <p:txBody>
          <a:bodyPr wrap="none" anchor="ctr"/>
          <a:lstStyle/>
          <a:p>
            <a:endParaRPr lang="en-MY"/>
          </a:p>
        </p:txBody>
      </p:sp>
      <p:sp>
        <p:nvSpPr>
          <p:cNvPr id="44035" name="Line 4"/>
          <p:cNvSpPr>
            <a:spLocks noChangeShapeType="1"/>
          </p:cNvSpPr>
          <p:nvPr/>
        </p:nvSpPr>
        <p:spPr bwMode="auto">
          <a:xfrm>
            <a:off x="5715000" y="3505200"/>
            <a:ext cx="1524000" cy="762000"/>
          </a:xfrm>
          <a:prstGeom prst="line">
            <a:avLst/>
          </a:prstGeom>
          <a:noFill/>
          <a:ln w="57150">
            <a:solidFill>
              <a:schemeClr val="tx1"/>
            </a:solidFill>
            <a:round/>
            <a:headEnd/>
            <a:tailEnd/>
          </a:ln>
        </p:spPr>
        <p:txBody>
          <a:bodyPr wrap="none" anchor="ctr"/>
          <a:lstStyle/>
          <a:p>
            <a:endParaRPr lang="en-MY"/>
          </a:p>
        </p:txBody>
      </p:sp>
      <p:sp>
        <p:nvSpPr>
          <p:cNvPr id="44036" name="Line 5"/>
          <p:cNvSpPr>
            <a:spLocks noChangeShapeType="1"/>
          </p:cNvSpPr>
          <p:nvPr/>
        </p:nvSpPr>
        <p:spPr bwMode="auto">
          <a:xfrm>
            <a:off x="7086600" y="4343400"/>
            <a:ext cx="381000" cy="1295400"/>
          </a:xfrm>
          <a:prstGeom prst="line">
            <a:avLst/>
          </a:prstGeom>
          <a:noFill/>
          <a:ln w="57150">
            <a:solidFill>
              <a:schemeClr val="tx1"/>
            </a:solidFill>
            <a:round/>
            <a:headEnd/>
            <a:tailEnd/>
          </a:ln>
        </p:spPr>
        <p:txBody>
          <a:bodyPr wrap="none" anchor="ctr"/>
          <a:lstStyle/>
          <a:p>
            <a:endParaRPr lang="en-MY"/>
          </a:p>
        </p:txBody>
      </p:sp>
      <p:sp>
        <p:nvSpPr>
          <p:cNvPr id="44037" name="Line 6"/>
          <p:cNvSpPr>
            <a:spLocks noChangeShapeType="1"/>
          </p:cNvSpPr>
          <p:nvPr/>
        </p:nvSpPr>
        <p:spPr bwMode="auto">
          <a:xfrm flipH="1">
            <a:off x="5181600" y="4343400"/>
            <a:ext cx="1828800" cy="1371600"/>
          </a:xfrm>
          <a:prstGeom prst="line">
            <a:avLst/>
          </a:prstGeom>
          <a:noFill/>
          <a:ln w="57150">
            <a:solidFill>
              <a:schemeClr val="tx1"/>
            </a:solidFill>
            <a:round/>
            <a:headEnd/>
            <a:tailEnd/>
          </a:ln>
        </p:spPr>
        <p:txBody>
          <a:bodyPr wrap="none" anchor="ctr"/>
          <a:lstStyle/>
          <a:p>
            <a:endParaRPr lang="en-MY"/>
          </a:p>
        </p:txBody>
      </p:sp>
      <p:sp>
        <p:nvSpPr>
          <p:cNvPr id="44038" name="Rectangle 7"/>
          <p:cNvSpPr>
            <a:spLocks noGrp="1" noChangeArrowheads="1"/>
          </p:cNvSpPr>
          <p:nvPr>
            <p:ph type="title"/>
          </p:nvPr>
        </p:nvSpPr>
        <p:spPr/>
        <p:txBody>
          <a:bodyPr/>
          <a:lstStyle/>
          <a:p>
            <a:r>
              <a:rPr lang="en-US"/>
              <a:t>CIDR and Routing Information</a:t>
            </a:r>
          </a:p>
        </p:txBody>
      </p:sp>
      <p:grpSp>
        <p:nvGrpSpPr>
          <p:cNvPr id="2" name="Group 8"/>
          <p:cNvGrpSpPr>
            <a:grpSpLocks/>
          </p:cNvGrpSpPr>
          <p:nvPr/>
        </p:nvGrpSpPr>
        <p:grpSpPr bwMode="auto">
          <a:xfrm flipV="1">
            <a:off x="-1066800" y="1676400"/>
            <a:ext cx="3657600" cy="4724400"/>
            <a:chOff x="1344" y="1441"/>
            <a:chExt cx="2691" cy="1439"/>
          </a:xfrm>
        </p:grpSpPr>
        <p:sp>
          <p:nvSpPr>
            <p:cNvPr id="44092" name="Rectangle 9"/>
            <p:cNvSpPr>
              <a:spLocks noChangeArrowheads="1"/>
            </p:cNvSpPr>
            <p:nvPr/>
          </p:nvSpPr>
          <p:spPr bwMode="auto">
            <a:xfrm>
              <a:off x="1680" y="1680"/>
              <a:ext cx="2112" cy="624"/>
            </a:xfrm>
            <a:prstGeom prst="rect">
              <a:avLst/>
            </a:prstGeom>
            <a:solidFill>
              <a:srgbClr val="FFCC66"/>
            </a:solidFill>
            <a:ln w="12700">
              <a:noFill/>
              <a:miter lim="800000"/>
              <a:headEnd/>
              <a:tailEnd/>
            </a:ln>
          </p:spPr>
          <p:txBody>
            <a:bodyPr wrap="none" lIns="91433" tIns="45717" rIns="91433" bIns="45717" anchor="ctr"/>
            <a:lstStyle/>
            <a:p>
              <a:endParaRPr lang="en-US"/>
            </a:p>
          </p:txBody>
        </p:sp>
        <p:sp>
          <p:nvSpPr>
            <p:cNvPr id="44093" name="Arc 10"/>
            <p:cNvSpPr>
              <a:spLocks/>
            </p:cNvSpPr>
            <p:nvPr/>
          </p:nvSpPr>
          <p:spPr bwMode="auto">
            <a:xfrm>
              <a:off x="2880" y="1536"/>
              <a:ext cx="1144" cy="488"/>
            </a:xfrm>
            <a:custGeom>
              <a:avLst/>
              <a:gdLst>
                <a:gd name="T0" fmla="*/ 0 w 30285"/>
                <a:gd name="T1" fmla="*/ 0 h 31341"/>
                <a:gd name="T2" fmla="*/ 2 w 30285"/>
                <a:gd name="T3" fmla="*/ 0 h 31341"/>
                <a:gd name="T4" fmla="*/ 0 w 30285"/>
                <a:gd name="T5" fmla="*/ 0 h 31341"/>
                <a:gd name="T6" fmla="*/ 0 60000 65536"/>
                <a:gd name="T7" fmla="*/ 0 60000 65536"/>
                <a:gd name="T8" fmla="*/ 0 60000 65536"/>
                <a:gd name="T9" fmla="*/ 0 w 30285"/>
                <a:gd name="T10" fmla="*/ 0 h 31341"/>
                <a:gd name="T11" fmla="*/ 30285 w 30285"/>
                <a:gd name="T12" fmla="*/ 31341 h 31341"/>
              </a:gdLst>
              <a:ahLst/>
              <a:cxnLst>
                <a:cxn ang="T6">
                  <a:pos x="T0" y="T1"/>
                </a:cxn>
                <a:cxn ang="T7">
                  <a:pos x="T2" y="T3"/>
                </a:cxn>
                <a:cxn ang="T8">
                  <a:pos x="T4" y="T5"/>
                </a:cxn>
              </a:cxnLst>
              <a:rect l="T9" t="T10" r="T11" b="T12"/>
              <a:pathLst>
                <a:path w="30285" h="31341" fill="none" extrusionOk="0">
                  <a:moveTo>
                    <a:pt x="-1" y="1822"/>
                  </a:moveTo>
                  <a:cubicBezTo>
                    <a:pt x="2737" y="620"/>
                    <a:pt x="5695" y="-1"/>
                    <a:pt x="8685" y="-1"/>
                  </a:cubicBezTo>
                  <a:cubicBezTo>
                    <a:pt x="20614" y="0"/>
                    <a:pt x="30285" y="9670"/>
                    <a:pt x="30285" y="21600"/>
                  </a:cubicBezTo>
                  <a:cubicBezTo>
                    <a:pt x="30285" y="24983"/>
                    <a:pt x="29489" y="28320"/>
                    <a:pt x="27963" y="31340"/>
                  </a:cubicBezTo>
                </a:path>
                <a:path w="30285" h="31341" stroke="0" extrusionOk="0">
                  <a:moveTo>
                    <a:pt x="-1" y="1822"/>
                  </a:moveTo>
                  <a:cubicBezTo>
                    <a:pt x="2737" y="620"/>
                    <a:pt x="5695" y="-1"/>
                    <a:pt x="8685" y="-1"/>
                  </a:cubicBezTo>
                  <a:cubicBezTo>
                    <a:pt x="20614" y="0"/>
                    <a:pt x="30285" y="9670"/>
                    <a:pt x="30285" y="21600"/>
                  </a:cubicBezTo>
                  <a:cubicBezTo>
                    <a:pt x="30285" y="24983"/>
                    <a:pt x="29489" y="28320"/>
                    <a:pt x="27963" y="31340"/>
                  </a:cubicBezTo>
                  <a:lnTo>
                    <a:pt x="8685" y="21600"/>
                  </a:lnTo>
                  <a:lnTo>
                    <a:pt x="-1" y="1822"/>
                  </a:lnTo>
                  <a:close/>
                </a:path>
              </a:pathLst>
            </a:custGeom>
            <a:solidFill>
              <a:srgbClr val="FFCC66"/>
            </a:solidFill>
            <a:ln w="28575">
              <a:solidFill>
                <a:srgbClr val="000000"/>
              </a:solidFill>
              <a:round/>
              <a:headEnd/>
              <a:tailEnd/>
            </a:ln>
          </p:spPr>
          <p:txBody>
            <a:bodyPr wrap="none" lIns="91433" tIns="45717" rIns="91433" bIns="45717" anchor="ctr"/>
            <a:lstStyle/>
            <a:p>
              <a:endParaRPr lang="en-MY"/>
            </a:p>
          </p:txBody>
        </p:sp>
        <p:sp>
          <p:nvSpPr>
            <p:cNvPr id="44094" name="Arc 11"/>
            <p:cNvSpPr>
              <a:spLocks/>
            </p:cNvSpPr>
            <p:nvPr/>
          </p:nvSpPr>
          <p:spPr bwMode="auto">
            <a:xfrm>
              <a:off x="1433" y="1441"/>
              <a:ext cx="1632" cy="501"/>
            </a:xfrm>
            <a:custGeom>
              <a:avLst/>
              <a:gdLst>
                <a:gd name="T0" fmla="*/ 0 w 43200"/>
                <a:gd name="T1" fmla="*/ 0 h 32215"/>
                <a:gd name="T2" fmla="*/ 2 w 43200"/>
                <a:gd name="T3" fmla="*/ 0 h 32215"/>
                <a:gd name="T4" fmla="*/ 1 w 43200"/>
                <a:gd name="T5" fmla="*/ 0 h 32215"/>
                <a:gd name="T6" fmla="*/ 0 60000 65536"/>
                <a:gd name="T7" fmla="*/ 0 60000 65536"/>
                <a:gd name="T8" fmla="*/ 0 60000 65536"/>
                <a:gd name="T9" fmla="*/ 0 w 43200"/>
                <a:gd name="T10" fmla="*/ 0 h 32215"/>
                <a:gd name="T11" fmla="*/ 43200 w 43200"/>
                <a:gd name="T12" fmla="*/ 32215 h 32215"/>
              </a:gdLst>
              <a:ahLst/>
              <a:cxnLst>
                <a:cxn ang="T6">
                  <a:pos x="T0" y="T1"/>
                </a:cxn>
                <a:cxn ang="T7">
                  <a:pos x="T2" y="T3"/>
                </a:cxn>
                <a:cxn ang="T8">
                  <a:pos x="T4" y="T5"/>
                </a:cxn>
              </a:cxnLst>
              <a:rect l="T9" t="T10" r="T11" b="T12"/>
              <a:pathLst>
                <a:path w="43200" h="32215" fill="none" extrusionOk="0">
                  <a:moveTo>
                    <a:pt x="2788" y="32214"/>
                  </a:moveTo>
                  <a:cubicBezTo>
                    <a:pt x="960" y="28975"/>
                    <a:pt x="0" y="25319"/>
                    <a:pt x="0" y="21600"/>
                  </a:cubicBezTo>
                  <a:cubicBezTo>
                    <a:pt x="0" y="9670"/>
                    <a:pt x="9670" y="0"/>
                    <a:pt x="21600" y="0"/>
                  </a:cubicBezTo>
                  <a:cubicBezTo>
                    <a:pt x="33529" y="0"/>
                    <a:pt x="43199" y="9670"/>
                    <a:pt x="43199" y="21599"/>
                  </a:cubicBezTo>
                </a:path>
                <a:path w="43200" h="32215" stroke="0" extrusionOk="0">
                  <a:moveTo>
                    <a:pt x="2788" y="32214"/>
                  </a:moveTo>
                  <a:cubicBezTo>
                    <a:pt x="960" y="28975"/>
                    <a:pt x="0" y="25319"/>
                    <a:pt x="0" y="21600"/>
                  </a:cubicBezTo>
                  <a:cubicBezTo>
                    <a:pt x="0" y="9670"/>
                    <a:pt x="9670" y="0"/>
                    <a:pt x="21600" y="0"/>
                  </a:cubicBezTo>
                  <a:cubicBezTo>
                    <a:pt x="33529" y="0"/>
                    <a:pt x="43199" y="9670"/>
                    <a:pt x="43199" y="21599"/>
                  </a:cubicBezTo>
                  <a:lnTo>
                    <a:pt x="21600" y="21600"/>
                  </a:lnTo>
                  <a:lnTo>
                    <a:pt x="2788" y="32214"/>
                  </a:lnTo>
                  <a:close/>
                </a:path>
              </a:pathLst>
            </a:custGeom>
            <a:solidFill>
              <a:srgbClr val="FFCC66"/>
            </a:solidFill>
            <a:ln w="28575">
              <a:solidFill>
                <a:srgbClr val="000000"/>
              </a:solidFill>
              <a:round/>
              <a:headEnd/>
              <a:tailEnd/>
            </a:ln>
          </p:spPr>
          <p:txBody>
            <a:bodyPr wrap="none" lIns="91433" tIns="45717" rIns="91433" bIns="45717" anchor="ctr"/>
            <a:lstStyle/>
            <a:p>
              <a:endParaRPr lang="en-MY"/>
            </a:p>
          </p:txBody>
        </p:sp>
        <p:sp>
          <p:nvSpPr>
            <p:cNvPr id="44095" name="Arc 12"/>
            <p:cNvSpPr>
              <a:spLocks/>
            </p:cNvSpPr>
            <p:nvPr/>
          </p:nvSpPr>
          <p:spPr bwMode="auto">
            <a:xfrm rot="-5400000">
              <a:off x="1235" y="1885"/>
              <a:ext cx="720" cy="501"/>
            </a:xfrm>
            <a:custGeom>
              <a:avLst/>
              <a:gdLst>
                <a:gd name="T0" fmla="*/ 0 w 43200"/>
                <a:gd name="T1" fmla="*/ 0 h 32215"/>
                <a:gd name="T2" fmla="*/ 0 w 43200"/>
                <a:gd name="T3" fmla="*/ 0 h 32215"/>
                <a:gd name="T4" fmla="*/ 0 w 43200"/>
                <a:gd name="T5" fmla="*/ 0 h 32215"/>
                <a:gd name="T6" fmla="*/ 0 60000 65536"/>
                <a:gd name="T7" fmla="*/ 0 60000 65536"/>
                <a:gd name="T8" fmla="*/ 0 60000 65536"/>
                <a:gd name="T9" fmla="*/ 0 w 43200"/>
                <a:gd name="T10" fmla="*/ 0 h 32215"/>
                <a:gd name="T11" fmla="*/ 43200 w 43200"/>
                <a:gd name="T12" fmla="*/ 32215 h 32215"/>
              </a:gdLst>
              <a:ahLst/>
              <a:cxnLst>
                <a:cxn ang="T6">
                  <a:pos x="T0" y="T1"/>
                </a:cxn>
                <a:cxn ang="T7">
                  <a:pos x="T2" y="T3"/>
                </a:cxn>
                <a:cxn ang="T8">
                  <a:pos x="T4" y="T5"/>
                </a:cxn>
              </a:cxnLst>
              <a:rect l="T9" t="T10" r="T11" b="T12"/>
              <a:pathLst>
                <a:path w="43200" h="32215" fill="none" extrusionOk="0">
                  <a:moveTo>
                    <a:pt x="2788" y="32214"/>
                  </a:moveTo>
                  <a:cubicBezTo>
                    <a:pt x="960" y="28975"/>
                    <a:pt x="0" y="25319"/>
                    <a:pt x="0" y="21600"/>
                  </a:cubicBezTo>
                  <a:cubicBezTo>
                    <a:pt x="0" y="9670"/>
                    <a:pt x="9670" y="0"/>
                    <a:pt x="21600" y="0"/>
                  </a:cubicBezTo>
                  <a:cubicBezTo>
                    <a:pt x="33529" y="0"/>
                    <a:pt x="43199" y="9670"/>
                    <a:pt x="43199" y="21599"/>
                  </a:cubicBezTo>
                </a:path>
                <a:path w="43200" h="32215" stroke="0" extrusionOk="0">
                  <a:moveTo>
                    <a:pt x="2788" y="32214"/>
                  </a:moveTo>
                  <a:cubicBezTo>
                    <a:pt x="960" y="28975"/>
                    <a:pt x="0" y="25319"/>
                    <a:pt x="0" y="21600"/>
                  </a:cubicBezTo>
                  <a:cubicBezTo>
                    <a:pt x="0" y="9670"/>
                    <a:pt x="9670" y="0"/>
                    <a:pt x="21600" y="0"/>
                  </a:cubicBezTo>
                  <a:cubicBezTo>
                    <a:pt x="33529" y="0"/>
                    <a:pt x="43199" y="9670"/>
                    <a:pt x="43199" y="21599"/>
                  </a:cubicBezTo>
                  <a:lnTo>
                    <a:pt x="21600" y="21600"/>
                  </a:lnTo>
                  <a:lnTo>
                    <a:pt x="2788" y="32214"/>
                  </a:lnTo>
                  <a:close/>
                </a:path>
              </a:pathLst>
            </a:custGeom>
            <a:solidFill>
              <a:srgbClr val="FFCC66"/>
            </a:solidFill>
            <a:ln w="28575">
              <a:solidFill>
                <a:srgbClr val="000000"/>
              </a:solidFill>
              <a:round/>
              <a:headEnd/>
              <a:tailEnd/>
            </a:ln>
          </p:spPr>
          <p:txBody>
            <a:bodyPr wrap="none" lIns="91433" tIns="45717" rIns="91433" bIns="45717" anchor="ctr"/>
            <a:lstStyle/>
            <a:p>
              <a:endParaRPr lang="en-MY"/>
            </a:p>
          </p:txBody>
        </p:sp>
        <p:sp>
          <p:nvSpPr>
            <p:cNvPr id="44096" name="Arc 13"/>
            <p:cNvSpPr>
              <a:spLocks/>
            </p:cNvSpPr>
            <p:nvPr/>
          </p:nvSpPr>
          <p:spPr bwMode="auto">
            <a:xfrm rot="-8988979">
              <a:off x="1536" y="2208"/>
              <a:ext cx="1021" cy="613"/>
            </a:xfrm>
            <a:custGeom>
              <a:avLst/>
              <a:gdLst>
                <a:gd name="T0" fmla="*/ 0 w 43200"/>
                <a:gd name="T1" fmla="*/ 0 h 39421"/>
                <a:gd name="T2" fmla="*/ 1 w 43200"/>
                <a:gd name="T3" fmla="*/ 0 h 39421"/>
                <a:gd name="T4" fmla="*/ 0 w 43200"/>
                <a:gd name="T5" fmla="*/ 0 h 39421"/>
                <a:gd name="T6" fmla="*/ 0 60000 65536"/>
                <a:gd name="T7" fmla="*/ 0 60000 65536"/>
                <a:gd name="T8" fmla="*/ 0 60000 65536"/>
                <a:gd name="T9" fmla="*/ 0 w 43200"/>
                <a:gd name="T10" fmla="*/ 0 h 39421"/>
                <a:gd name="T11" fmla="*/ 43200 w 43200"/>
                <a:gd name="T12" fmla="*/ 39421 h 39421"/>
              </a:gdLst>
              <a:ahLst/>
              <a:cxnLst>
                <a:cxn ang="T6">
                  <a:pos x="T0" y="T1"/>
                </a:cxn>
                <a:cxn ang="T7">
                  <a:pos x="T2" y="T3"/>
                </a:cxn>
                <a:cxn ang="T8">
                  <a:pos x="T4" y="T5"/>
                </a:cxn>
              </a:cxnLst>
              <a:rect l="T9" t="T10" r="T11" b="T12"/>
              <a:pathLst>
                <a:path w="43200" h="39421" fill="none" extrusionOk="0">
                  <a:moveTo>
                    <a:pt x="9394" y="39420"/>
                  </a:moveTo>
                  <a:cubicBezTo>
                    <a:pt x="3514" y="35393"/>
                    <a:pt x="0" y="28726"/>
                    <a:pt x="0" y="21600"/>
                  </a:cubicBezTo>
                  <a:cubicBezTo>
                    <a:pt x="0" y="9670"/>
                    <a:pt x="9670" y="0"/>
                    <a:pt x="21600" y="0"/>
                  </a:cubicBezTo>
                  <a:cubicBezTo>
                    <a:pt x="33529" y="0"/>
                    <a:pt x="43200" y="9670"/>
                    <a:pt x="43200" y="21600"/>
                  </a:cubicBezTo>
                </a:path>
                <a:path w="43200" h="39421" stroke="0" extrusionOk="0">
                  <a:moveTo>
                    <a:pt x="9394" y="39420"/>
                  </a:moveTo>
                  <a:cubicBezTo>
                    <a:pt x="3514" y="35393"/>
                    <a:pt x="0" y="28726"/>
                    <a:pt x="0" y="21600"/>
                  </a:cubicBezTo>
                  <a:cubicBezTo>
                    <a:pt x="0" y="9670"/>
                    <a:pt x="9670" y="0"/>
                    <a:pt x="21600" y="0"/>
                  </a:cubicBezTo>
                  <a:cubicBezTo>
                    <a:pt x="33529" y="0"/>
                    <a:pt x="43200" y="9670"/>
                    <a:pt x="43200" y="21600"/>
                  </a:cubicBezTo>
                  <a:lnTo>
                    <a:pt x="21600" y="21600"/>
                  </a:lnTo>
                  <a:lnTo>
                    <a:pt x="9394" y="39420"/>
                  </a:lnTo>
                  <a:close/>
                </a:path>
              </a:pathLst>
            </a:custGeom>
            <a:solidFill>
              <a:srgbClr val="FFCC66"/>
            </a:solidFill>
            <a:ln w="28575">
              <a:solidFill>
                <a:srgbClr val="000000"/>
              </a:solidFill>
              <a:round/>
              <a:headEnd/>
              <a:tailEnd/>
            </a:ln>
          </p:spPr>
          <p:txBody>
            <a:bodyPr wrap="none" lIns="91433" tIns="45717" rIns="91433" bIns="45717" anchor="ctr"/>
            <a:lstStyle/>
            <a:p>
              <a:endParaRPr lang="en-MY"/>
            </a:p>
          </p:txBody>
        </p:sp>
        <p:sp>
          <p:nvSpPr>
            <p:cNvPr id="44097" name="Arc 14"/>
            <p:cNvSpPr>
              <a:spLocks/>
            </p:cNvSpPr>
            <p:nvPr/>
          </p:nvSpPr>
          <p:spPr bwMode="auto">
            <a:xfrm rot="-10583242">
              <a:off x="2207" y="2267"/>
              <a:ext cx="1392" cy="613"/>
            </a:xfrm>
            <a:custGeom>
              <a:avLst/>
              <a:gdLst>
                <a:gd name="T0" fmla="*/ 0 w 43200"/>
                <a:gd name="T1" fmla="*/ 0 h 39421"/>
                <a:gd name="T2" fmla="*/ 1 w 43200"/>
                <a:gd name="T3" fmla="*/ 0 h 39421"/>
                <a:gd name="T4" fmla="*/ 1 w 43200"/>
                <a:gd name="T5" fmla="*/ 0 h 39421"/>
                <a:gd name="T6" fmla="*/ 0 60000 65536"/>
                <a:gd name="T7" fmla="*/ 0 60000 65536"/>
                <a:gd name="T8" fmla="*/ 0 60000 65536"/>
                <a:gd name="T9" fmla="*/ 0 w 43200"/>
                <a:gd name="T10" fmla="*/ 0 h 39421"/>
                <a:gd name="T11" fmla="*/ 43200 w 43200"/>
                <a:gd name="T12" fmla="*/ 39421 h 39421"/>
              </a:gdLst>
              <a:ahLst/>
              <a:cxnLst>
                <a:cxn ang="T6">
                  <a:pos x="T0" y="T1"/>
                </a:cxn>
                <a:cxn ang="T7">
                  <a:pos x="T2" y="T3"/>
                </a:cxn>
                <a:cxn ang="T8">
                  <a:pos x="T4" y="T5"/>
                </a:cxn>
              </a:cxnLst>
              <a:rect l="T9" t="T10" r="T11" b="T12"/>
              <a:pathLst>
                <a:path w="43200" h="39421" fill="none" extrusionOk="0">
                  <a:moveTo>
                    <a:pt x="9394" y="39420"/>
                  </a:moveTo>
                  <a:cubicBezTo>
                    <a:pt x="3514" y="35393"/>
                    <a:pt x="0" y="28726"/>
                    <a:pt x="0" y="21600"/>
                  </a:cubicBezTo>
                  <a:cubicBezTo>
                    <a:pt x="0" y="9670"/>
                    <a:pt x="9670" y="0"/>
                    <a:pt x="21600" y="0"/>
                  </a:cubicBezTo>
                  <a:cubicBezTo>
                    <a:pt x="33529" y="0"/>
                    <a:pt x="43200" y="9670"/>
                    <a:pt x="43200" y="21600"/>
                  </a:cubicBezTo>
                </a:path>
                <a:path w="43200" h="39421" stroke="0" extrusionOk="0">
                  <a:moveTo>
                    <a:pt x="9394" y="39420"/>
                  </a:moveTo>
                  <a:cubicBezTo>
                    <a:pt x="3514" y="35393"/>
                    <a:pt x="0" y="28726"/>
                    <a:pt x="0" y="21600"/>
                  </a:cubicBezTo>
                  <a:cubicBezTo>
                    <a:pt x="0" y="9670"/>
                    <a:pt x="9670" y="0"/>
                    <a:pt x="21600" y="0"/>
                  </a:cubicBezTo>
                  <a:cubicBezTo>
                    <a:pt x="33529" y="0"/>
                    <a:pt x="43200" y="9670"/>
                    <a:pt x="43200" y="21600"/>
                  </a:cubicBezTo>
                  <a:lnTo>
                    <a:pt x="21600" y="21600"/>
                  </a:lnTo>
                  <a:lnTo>
                    <a:pt x="9394" y="39420"/>
                  </a:lnTo>
                  <a:close/>
                </a:path>
              </a:pathLst>
            </a:custGeom>
            <a:solidFill>
              <a:srgbClr val="FFCC66"/>
            </a:solidFill>
            <a:ln w="28575">
              <a:solidFill>
                <a:srgbClr val="000000"/>
              </a:solidFill>
              <a:round/>
              <a:headEnd/>
              <a:tailEnd/>
            </a:ln>
          </p:spPr>
          <p:txBody>
            <a:bodyPr wrap="none" lIns="91433" tIns="45717" rIns="91433" bIns="45717" anchor="ctr"/>
            <a:lstStyle/>
            <a:p>
              <a:endParaRPr lang="en-MY"/>
            </a:p>
          </p:txBody>
        </p:sp>
        <p:sp>
          <p:nvSpPr>
            <p:cNvPr id="44098" name="Arc 15"/>
            <p:cNvSpPr>
              <a:spLocks/>
            </p:cNvSpPr>
            <p:nvPr/>
          </p:nvSpPr>
          <p:spPr bwMode="auto">
            <a:xfrm rot="9905626">
              <a:off x="3264" y="1968"/>
              <a:ext cx="771" cy="501"/>
            </a:xfrm>
            <a:custGeom>
              <a:avLst/>
              <a:gdLst>
                <a:gd name="T0" fmla="*/ 0 w 38664"/>
                <a:gd name="T1" fmla="*/ 0 h 32215"/>
                <a:gd name="T2" fmla="*/ 0 w 38664"/>
                <a:gd name="T3" fmla="*/ 0 h 32215"/>
                <a:gd name="T4" fmla="*/ 0 w 38664"/>
                <a:gd name="T5" fmla="*/ 0 h 32215"/>
                <a:gd name="T6" fmla="*/ 0 60000 65536"/>
                <a:gd name="T7" fmla="*/ 0 60000 65536"/>
                <a:gd name="T8" fmla="*/ 0 60000 65536"/>
                <a:gd name="T9" fmla="*/ 0 w 38664"/>
                <a:gd name="T10" fmla="*/ 0 h 32215"/>
                <a:gd name="T11" fmla="*/ 38664 w 38664"/>
                <a:gd name="T12" fmla="*/ 32215 h 32215"/>
              </a:gdLst>
              <a:ahLst/>
              <a:cxnLst>
                <a:cxn ang="T6">
                  <a:pos x="T0" y="T1"/>
                </a:cxn>
                <a:cxn ang="T7">
                  <a:pos x="T2" y="T3"/>
                </a:cxn>
                <a:cxn ang="T8">
                  <a:pos x="T4" y="T5"/>
                </a:cxn>
              </a:cxnLst>
              <a:rect l="T9" t="T10" r="T11" b="T12"/>
              <a:pathLst>
                <a:path w="38664" h="32215" fill="none" extrusionOk="0">
                  <a:moveTo>
                    <a:pt x="2788" y="32214"/>
                  </a:moveTo>
                  <a:cubicBezTo>
                    <a:pt x="960" y="28975"/>
                    <a:pt x="0" y="25319"/>
                    <a:pt x="0" y="21600"/>
                  </a:cubicBezTo>
                  <a:cubicBezTo>
                    <a:pt x="0" y="9670"/>
                    <a:pt x="9670" y="0"/>
                    <a:pt x="21600" y="0"/>
                  </a:cubicBezTo>
                  <a:cubicBezTo>
                    <a:pt x="28273" y="0"/>
                    <a:pt x="34571" y="3084"/>
                    <a:pt x="38663" y="8356"/>
                  </a:cubicBezTo>
                </a:path>
                <a:path w="38664" h="32215" stroke="0" extrusionOk="0">
                  <a:moveTo>
                    <a:pt x="2788" y="32214"/>
                  </a:moveTo>
                  <a:cubicBezTo>
                    <a:pt x="960" y="28975"/>
                    <a:pt x="0" y="25319"/>
                    <a:pt x="0" y="21600"/>
                  </a:cubicBezTo>
                  <a:cubicBezTo>
                    <a:pt x="0" y="9670"/>
                    <a:pt x="9670" y="0"/>
                    <a:pt x="21600" y="0"/>
                  </a:cubicBezTo>
                  <a:cubicBezTo>
                    <a:pt x="28273" y="0"/>
                    <a:pt x="34571" y="3084"/>
                    <a:pt x="38663" y="8356"/>
                  </a:cubicBezTo>
                  <a:lnTo>
                    <a:pt x="21600" y="21600"/>
                  </a:lnTo>
                  <a:lnTo>
                    <a:pt x="2788" y="32214"/>
                  </a:lnTo>
                  <a:close/>
                </a:path>
              </a:pathLst>
            </a:custGeom>
            <a:solidFill>
              <a:srgbClr val="FFCC66"/>
            </a:solidFill>
            <a:ln w="28575">
              <a:solidFill>
                <a:srgbClr val="000000"/>
              </a:solidFill>
              <a:round/>
              <a:headEnd/>
              <a:tailEnd/>
            </a:ln>
          </p:spPr>
          <p:txBody>
            <a:bodyPr wrap="none" lIns="91433" tIns="45717" rIns="91433" bIns="45717" anchor="ctr"/>
            <a:lstStyle/>
            <a:p>
              <a:endParaRPr lang="en-MY"/>
            </a:p>
          </p:txBody>
        </p:sp>
        <p:sp>
          <p:nvSpPr>
            <p:cNvPr id="44099" name="Rectangle 16"/>
            <p:cNvSpPr>
              <a:spLocks noChangeArrowheads="1"/>
            </p:cNvSpPr>
            <p:nvPr/>
          </p:nvSpPr>
          <p:spPr bwMode="auto">
            <a:xfrm>
              <a:off x="1776" y="1968"/>
              <a:ext cx="1728" cy="624"/>
            </a:xfrm>
            <a:prstGeom prst="rect">
              <a:avLst/>
            </a:prstGeom>
            <a:solidFill>
              <a:srgbClr val="FFCC66"/>
            </a:solidFill>
            <a:ln w="12700">
              <a:noFill/>
              <a:miter lim="800000"/>
              <a:headEnd/>
              <a:tailEnd/>
            </a:ln>
          </p:spPr>
          <p:txBody>
            <a:bodyPr wrap="none" lIns="91433" tIns="45717" rIns="91433" bIns="45717" anchor="ctr"/>
            <a:lstStyle/>
            <a:p>
              <a:endParaRPr lang="en-US"/>
            </a:p>
          </p:txBody>
        </p:sp>
      </p:grpSp>
      <p:grpSp>
        <p:nvGrpSpPr>
          <p:cNvPr id="3" name="Group 17"/>
          <p:cNvGrpSpPr>
            <a:grpSpLocks/>
          </p:cNvGrpSpPr>
          <p:nvPr/>
        </p:nvGrpSpPr>
        <p:grpSpPr bwMode="auto">
          <a:xfrm flipV="1">
            <a:off x="3352800" y="1600200"/>
            <a:ext cx="3200400" cy="2362200"/>
            <a:chOff x="1344" y="1441"/>
            <a:chExt cx="2691" cy="1439"/>
          </a:xfrm>
        </p:grpSpPr>
        <p:sp>
          <p:nvSpPr>
            <p:cNvPr id="44084" name="Rectangle 18"/>
            <p:cNvSpPr>
              <a:spLocks noChangeArrowheads="1"/>
            </p:cNvSpPr>
            <p:nvPr/>
          </p:nvSpPr>
          <p:spPr bwMode="auto">
            <a:xfrm>
              <a:off x="1680" y="1680"/>
              <a:ext cx="2112" cy="624"/>
            </a:xfrm>
            <a:prstGeom prst="rect">
              <a:avLst/>
            </a:prstGeom>
            <a:solidFill>
              <a:srgbClr val="99FFCC"/>
            </a:solidFill>
            <a:ln w="12700">
              <a:noFill/>
              <a:miter lim="800000"/>
              <a:headEnd/>
              <a:tailEnd/>
            </a:ln>
          </p:spPr>
          <p:txBody>
            <a:bodyPr wrap="none" lIns="91433" tIns="45717" rIns="91433" bIns="45717" anchor="ctr"/>
            <a:lstStyle/>
            <a:p>
              <a:endParaRPr lang="en-US"/>
            </a:p>
          </p:txBody>
        </p:sp>
        <p:sp>
          <p:nvSpPr>
            <p:cNvPr id="44085" name="Arc 19"/>
            <p:cNvSpPr>
              <a:spLocks/>
            </p:cNvSpPr>
            <p:nvPr/>
          </p:nvSpPr>
          <p:spPr bwMode="auto">
            <a:xfrm>
              <a:off x="2880" y="1536"/>
              <a:ext cx="1144" cy="488"/>
            </a:xfrm>
            <a:custGeom>
              <a:avLst/>
              <a:gdLst>
                <a:gd name="T0" fmla="*/ 0 w 30285"/>
                <a:gd name="T1" fmla="*/ 0 h 31341"/>
                <a:gd name="T2" fmla="*/ 2 w 30285"/>
                <a:gd name="T3" fmla="*/ 0 h 31341"/>
                <a:gd name="T4" fmla="*/ 0 w 30285"/>
                <a:gd name="T5" fmla="*/ 0 h 31341"/>
                <a:gd name="T6" fmla="*/ 0 60000 65536"/>
                <a:gd name="T7" fmla="*/ 0 60000 65536"/>
                <a:gd name="T8" fmla="*/ 0 60000 65536"/>
                <a:gd name="T9" fmla="*/ 0 w 30285"/>
                <a:gd name="T10" fmla="*/ 0 h 31341"/>
                <a:gd name="T11" fmla="*/ 30285 w 30285"/>
                <a:gd name="T12" fmla="*/ 31341 h 31341"/>
              </a:gdLst>
              <a:ahLst/>
              <a:cxnLst>
                <a:cxn ang="T6">
                  <a:pos x="T0" y="T1"/>
                </a:cxn>
                <a:cxn ang="T7">
                  <a:pos x="T2" y="T3"/>
                </a:cxn>
                <a:cxn ang="T8">
                  <a:pos x="T4" y="T5"/>
                </a:cxn>
              </a:cxnLst>
              <a:rect l="T9" t="T10" r="T11" b="T12"/>
              <a:pathLst>
                <a:path w="30285" h="31341" fill="none" extrusionOk="0">
                  <a:moveTo>
                    <a:pt x="-1" y="1822"/>
                  </a:moveTo>
                  <a:cubicBezTo>
                    <a:pt x="2737" y="620"/>
                    <a:pt x="5695" y="-1"/>
                    <a:pt x="8685" y="-1"/>
                  </a:cubicBezTo>
                  <a:cubicBezTo>
                    <a:pt x="20614" y="0"/>
                    <a:pt x="30285" y="9670"/>
                    <a:pt x="30285" y="21600"/>
                  </a:cubicBezTo>
                  <a:cubicBezTo>
                    <a:pt x="30285" y="24983"/>
                    <a:pt x="29489" y="28320"/>
                    <a:pt x="27963" y="31340"/>
                  </a:cubicBezTo>
                </a:path>
                <a:path w="30285" h="31341" stroke="0" extrusionOk="0">
                  <a:moveTo>
                    <a:pt x="-1" y="1822"/>
                  </a:moveTo>
                  <a:cubicBezTo>
                    <a:pt x="2737" y="620"/>
                    <a:pt x="5695" y="-1"/>
                    <a:pt x="8685" y="-1"/>
                  </a:cubicBezTo>
                  <a:cubicBezTo>
                    <a:pt x="20614" y="0"/>
                    <a:pt x="30285" y="9670"/>
                    <a:pt x="30285" y="21600"/>
                  </a:cubicBezTo>
                  <a:cubicBezTo>
                    <a:pt x="30285" y="24983"/>
                    <a:pt x="29489" y="28320"/>
                    <a:pt x="27963" y="31340"/>
                  </a:cubicBezTo>
                  <a:lnTo>
                    <a:pt x="8685" y="21600"/>
                  </a:lnTo>
                  <a:lnTo>
                    <a:pt x="-1" y="1822"/>
                  </a:lnTo>
                  <a:close/>
                </a:path>
              </a:pathLst>
            </a:custGeom>
            <a:solidFill>
              <a:srgbClr val="99FFCC"/>
            </a:solidFill>
            <a:ln w="28575">
              <a:solidFill>
                <a:srgbClr val="000000"/>
              </a:solidFill>
              <a:round/>
              <a:headEnd/>
              <a:tailEnd/>
            </a:ln>
          </p:spPr>
          <p:txBody>
            <a:bodyPr wrap="none" lIns="91433" tIns="45717" rIns="91433" bIns="45717" anchor="ctr"/>
            <a:lstStyle/>
            <a:p>
              <a:endParaRPr lang="en-MY"/>
            </a:p>
          </p:txBody>
        </p:sp>
        <p:sp>
          <p:nvSpPr>
            <p:cNvPr id="44086" name="Arc 20"/>
            <p:cNvSpPr>
              <a:spLocks/>
            </p:cNvSpPr>
            <p:nvPr/>
          </p:nvSpPr>
          <p:spPr bwMode="auto">
            <a:xfrm>
              <a:off x="1433" y="1441"/>
              <a:ext cx="1632" cy="501"/>
            </a:xfrm>
            <a:custGeom>
              <a:avLst/>
              <a:gdLst>
                <a:gd name="T0" fmla="*/ 0 w 43200"/>
                <a:gd name="T1" fmla="*/ 0 h 32215"/>
                <a:gd name="T2" fmla="*/ 2 w 43200"/>
                <a:gd name="T3" fmla="*/ 0 h 32215"/>
                <a:gd name="T4" fmla="*/ 1 w 43200"/>
                <a:gd name="T5" fmla="*/ 0 h 32215"/>
                <a:gd name="T6" fmla="*/ 0 60000 65536"/>
                <a:gd name="T7" fmla="*/ 0 60000 65536"/>
                <a:gd name="T8" fmla="*/ 0 60000 65536"/>
                <a:gd name="T9" fmla="*/ 0 w 43200"/>
                <a:gd name="T10" fmla="*/ 0 h 32215"/>
                <a:gd name="T11" fmla="*/ 43200 w 43200"/>
                <a:gd name="T12" fmla="*/ 32215 h 32215"/>
              </a:gdLst>
              <a:ahLst/>
              <a:cxnLst>
                <a:cxn ang="T6">
                  <a:pos x="T0" y="T1"/>
                </a:cxn>
                <a:cxn ang="T7">
                  <a:pos x="T2" y="T3"/>
                </a:cxn>
                <a:cxn ang="T8">
                  <a:pos x="T4" y="T5"/>
                </a:cxn>
              </a:cxnLst>
              <a:rect l="T9" t="T10" r="T11" b="T12"/>
              <a:pathLst>
                <a:path w="43200" h="32215" fill="none" extrusionOk="0">
                  <a:moveTo>
                    <a:pt x="2788" y="32214"/>
                  </a:moveTo>
                  <a:cubicBezTo>
                    <a:pt x="960" y="28975"/>
                    <a:pt x="0" y="25319"/>
                    <a:pt x="0" y="21600"/>
                  </a:cubicBezTo>
                  <a:cubicBezTo>
                    <a:pt x="0" y="9670"/>
                    <a:pt x="9670" y="0"/>
                    <a:pt x="21600" y="0"/>
                  </a:cubicBezTo>
                  <a:cubicBezTo>
                    <a:pt x="33529" y="0"/>
                    <a:pt x="43199" y="9670"/>
                    <a:pt x="43199" y="21599"/>
                  </a:cubicBezTo>
                </a:path>
                <a:path w="43200" h="32215" stroke="0" extrusionOk="0">
                  <a:moveTo>
                    <a:pt x="2788" y="32214"/>
                  </a:moveTo>
                  <a:cubicBezTo>
                    <a:pt x="960" y="28975"/>
                    <a:pt x="0" y="25319"/>
                    <a:pt x="0" y="21600"/>
                  </a:cubicBezTo>
                  <a:cubicBezTo>
                    <a:pt x="0" y="9670"/>
                    <a:pt x="9670" y="0"/>
                    <a:pt x="21600" y="0"/>
                  </a:cubicBezTo>
                  <a:cubicBezTo>
                    <a:pt x="33529" y="0"/>
                    <a:pt x="43199" y="9670"/>
                    <a:pt x="43199" y="21599"/>
                  </a:cubicBezTo>
                  <a:lnTo>
                    <a:pt x="21600" y="21600"/>
                  </a:lnTo>
                  <a:lnTo>
                    <a:pt x="2788" y="32214"/>
                  </a:lnTo>
                  <a:close/>
                </a:path>
              </a:pathLst>
            </a:custGeom>
            <a:solidFill>
              <a:srgbClr val="99FFCC"/>
            </a:solidFill>
            <a:ln w="28575">
              <a:solidFill>
                <a:srgbClr val="000000"/>
              </a:solidFill>
              <a:round/>
              <a:headEnd/>
              <a:tailEnd/>
            </a:ln>
          </p:spPr>
          <p:txBody>
            <a:bodyPr wrap="none" lIns="91433" tIns="45717" rIns="91433" bIns="45717" anchor="ctr"/>
            <a:lstStyle/>
            <a:p>
              <a:endParaRPr lang="en-MY"/>
            </a:p>
          </p:txBody>
        </p:sp>
        <p:sp>
          <p:nvSpPr>
            <p:cNvPr id="44087" name="Arc 21"/>
            <p:cNvSpPr>
              <a:spLocks/>
            </p:cNvSpPr>
            <p:nvPr/>
          </p:nvSpPr>
          <p:spPr bwMode="auto">
            <a:xfrm rot="-5400000">
              <a:off x="1235" y="1885"/>
              <a:ext cx="720" cy="501"/>
            </a:xfrm>
            <a:custGeom>
              <a:avLst/>
              <a:gdLst>
                <a:gd name="T0" fmla="*/ 0 w 43200"/>
                <a:gd name="T1" fmla="*/ 0 h 32215"/>
                <a:gd name="T2" fmla="*/ 0 w 43200"/>
                <a:gd name="T3" fmla="*/ 0 h 32215"/>
                <a:gd name="T4" fmla="*/ 0 w 43200"/>
                <a:gd name="T5" fmla="*/ 0 h 32215"/>
                <a:gd name="T6" fmla="*/ 0 60000 65536"/>
                <a:gd name="T7" fmla="*/ 0 60000 65536"/>
                <a:gd name="T8" fmla="*/ 0 60000 65536"/>
                <a:gd name="T9" fmla="*/ 0 w 43200"/>
                <a:gd name="T10" fmla="*/ 0 h 32215"/>
                <a:gd name="T11" fmla="*/ 43200 w 43200"/>
                <a:gd name="T12" fmla="*/ 32215 h 32215"/>
              </a:gdLst>
              <a:ahLst/>
              <a:cxnLst>
                <a:cxn ang="T6">
                  <a:pos x="T0" y="T1"/>
                </a:cxn>
                <a:cxn ang="T7">
                  <a:pos x="T2" y="T3"/>
                </a:cxn>
                <a:cxn ang="T8">
                  <a:pos x="T4" y="T5"/>
                </a:cxn>
              </a:cxnLst>
              <a:rect l="T9" t="T10" r="T11" b="T12"/>
              <a:pathLst>
                <a:path w="43200" h="32215" fill="none" extrusionOk="0">
                  <a:moveTo>
                    <a:pt x="2788" y="32214"/>
                  </a:moveTo>
                  <a:cubicBezTo>
                    <a:pt x="960" y="28975"/>
                    <a:pt x="0" y="25319"/>
                    <a:pt x="0" y="21600"/>
                  </a:cubicBezTo>
                  <a:cubicBezTo>
                    <a:pt x="0" y="9670"/>
                    <a:pt x="9670" y="0"/>
                    <a:pt x="21600" y="0"/>
                  </a:cubicBezTo>
                  <a:cubicBezTo>
                    <a:pt x="33529" y="0"/>
                    <a:pt x="43199" y="9670"/>
                    <a:pt x="43199" y="21599"/>
                  </a:cubicBezTo>
                </a:path>
                <a:path w="43200" h="32215" stroke="0" extrusionOk="0">
                  <a:moveTo>
                    <a:pt x="2788" y="32214"/>
                  </a:moveTo>
                  <a:cubicBezTo>
                    <a:pt x="960" y="28975"/>
                    <a:pt x="0" y="25319"/>
                    <a:pt x="0" y="21600"/>
                  </a:cubicBezTo>
                  <a:cubicBezTo>
                    <a:pt x="0" y="9670"/>
                    <a:pt x="9670" y="0"/>
                    <a:pt x="21600" y="0"/>
                  </a:cubicBezTo>
                  <a:cubicBezTo>
                    <a:pt x="33529" y="0"/>
                    <a:pt x="43199" y="9670"/>
                    <a:pt x="43199" y="21599"/>
                  </a:cubicBezTo>
                  <a:lnTo>
                    <a:pt x="21600" y="21600"/>
                  </a:lnTo>
                  <a:lnTo>
                    <a:pt x="2788" y="32214"/>
                  </a:lnTo>
                  <a:close/>
                </a:path>
              </a:pathLst>
            </a:custGeom>
            <a:solidFill>
              <a:srgbClr val="99FFCC"/>
            </a:solidFill>
            <a:ln w="28575">
              <a:solidFill>
                <a:srgbClr val="000000"/>
              </a:solidFill>
              <a:round/>
              <a:headEnd/>
              <a:tailEnd/>
            </a:ln>
          </p:spPr>
          <p:txBody>
            <a:bodyPr wrap="none" lIns="91433" tIns="45717" rIns="91433" bIns="45717" anchor="ctr"/>
            <a:lstStyle/>
            <a:p>
              <a:endParaRPr lang="en-MY"/>
            </a:p>
          </p:txBody>
        </p:sp>
        <p:sp>
          <p:nvSpPr>
            <p:cNvPr id="44088" name="Arc 22"/>
            <p:cNvSpPr>
              <a:spLocks/>
            </p:cNvSpPr>
            <p:nvPr/>
          </p:nvSpPr>
          <p:spPr bwMode="auto">
            <a:xfrm rot="-8988979">
              <a:off x="1536" y="2208"/>
              <a:ext cx="1021" cy="613"/>
            </a:xfrm>
            <a:custGeom>
              <a:avLst/>
              <a:gdLst>
                <a:gd name="T0" fmla="*/ 0 w 43200"/>
                <a:gd name="T1" fmla="*/ 0 h 39421"/>
                <a:gd name="T2" fmla="*/ 1 w 43200"/>
                <a:gd name="T3" fmla="*/ 0 h 39421"/>
                <a:gd name="T4" fmla="*/ 0 w 43200"/>
                <a:gd name="T5" fmla="*/ 0 h 39421"/>
                <a:gd name="T6" fmla="*/ 0 60000 65536"/>
                <a:gd name="T7" fmla="*/ 0 60000 65536"/>
                <a:gd name="T8" fmla="*/ 0 60000 65536"/>
                <a:gd name="T9" fmla="*/ 0 w 43200"/>
                <a:gd name="T10" fmla="*/ 0 h 39421"/>
                <a:gd name="T11" fmla="*/ 43200 w 43200"/>
                <a:gd name="T12" fmla="*/ 39421 h 39421"/>
              </a:gdLst>
              <a:ahLst/>
              <a:cxnLst>
                <a:cxn ang="T6">
                  <a:pos x="T0" y="T1"/>
                </a:cxn>
                <a:cxn ang="T7">
                  <a:pos x="T2" y="T3"/>
                </a:cxn>
                <a:cxn ang="T8">
                  <a:pos x="T4" y="T5"/>
                </a:cxn>
              </a:cxnLst>
              <a:rect l="T9" t="T10" r="T11" b="T12"/>
              <a:pathLst>
                <a:path w="43200" h="39421" fill="none" extrusionOk="0">
                  <a:moveTo>
                    <a:pt x="9394" y="39420"/>
                  </a:moveTo>
                  <a:cubicBezTo>
                    <a:pt x="3514" y="35393"/>
                    <a:pt x="0" y="28726"/>
                    <a:pt x="0" y="21600"/>
                  </a:cubicBezTo>
                  <a:cubicBezTo>
                    <a:pt x="0" y="9670"/>
                    <a:pt x="9670" y="0"/>
                    <a:pt x="21600" y="0"/>
                  </a:cubicBezTo>
                  <a:cubicBezTo>
                    <a:pt x="33529" y="0"/>
                    <a:pt x="43200" y="9670"/>
                    <a:pt x="43200" y="21600"/>
                  </a:cubicBezTo>
                </a:path>
                <a:path w="43200" h="39421" stroke="0" extrusionOk="0">
                  <a:moveTo>
                    <a:pt x="9394" y="39420"/>
                  </a:moveTo>
                  <a:cubicBezTo>
                    <a:pt x="3514" y="35393"/>
                    <a:pt x="0" y="28726"/>
                    <a:pt x="0" y="21600"/>
                  </a:cubicBezTo>
                  <a:cubicBezTo>
                    <a:pt x="0" y="9670"/>
                    <a:pt x="9670" y="0"/>
                    <a:pt x="21600" y="0"/>
                  </a:cubicBezTo>
                  <a:cubicBezTo>
                    <a:pt x="33529" y="0"/>
                    <a:pt x="43200" y="9670"/>
                    <a:pt x="43200" y="21600"/>
                  </a:cubicBezTo>
                  <a:lnTo>
                    <a:pt x="21600" y="21600"/>
                  </a:lnTo>
                  <a:lnTo>
                    <a:pt x="9394" y="39420"/>
                  </a:lnTo>
                  <a:close/>
                </a:path>
              </a:pathLst>
            </a:custGeom>
            <a:solidFill>
              <a:srgbClr val="99FFCC"/>
            </a:solidFill>
            <a:ln w="28575">
              <a:solidFill>
                <a:srgbClr val="000000"/>
              </a:solidFill>
              <a:round/>
              <a:headEnd/>
              <a:tailEnd/>
            </a:ln>
          </p:spPr>
          <p:txBody>
            <a:bodyPr wrap="none" lIns="91433" tIns="45717" rIns="91433" bIns="45717" anchor="ctr"/>
            <a:lstStyle/>
            <a:p>
              <a:endParaRPr lang="en-MY"/>
            </a:p>
          </p:txBody>
        </p:sp>
        <p:sp>
          <p:nvSpPr>
            <p:cNvPr id="44089" name="Arc 23"/>
            <p:cNvSpPr>
              <a:spLocks/>
            </p:cNvSpPr>
            <p:nvPr/>
          </p:nvSpPr>
          <p:spPr bwMode="auto">
            <a:xfrm rot="-10583242">
              <a:off x="2207" y="2267"/>
              <a:ext cx="1392" cy="613"/>
            </a:xfrm>
            <a:custGeom>
              <a:avLst/>
              <a:gdLst>
                <a:gd name="T0" fmla="*/ 0 w 43200"/>
                <a:gd name="T1" fmla="*/ 0 h 39421"/>
                <a:gd name="T2" fmla="*/ 1 w 43200"/>
                <a:gd name="T3" fmla="*/ 0 h 39421"/>
                <a:gd name="T4" fmla="*/ 1 w 43200"/>
                <a:gd name="T5" fmla="*/ 0 h 39421"/>
                <a:gd name="T6" fmla="*/ 0 60000 65536"/>
                <a:gd name="T7" fmla="*/ 0 60000 65536"/>
                <a:gd name="T8" fmla="*/ 0 60000 65536"/>
                <a:gd name="T9" fmla="*/ 0 w 43200"/>
                <a:gd name="T10" fmla="*/ 0 h 39421"/>
                <a:gd name="T11" fmla="*/ 43200 w 43200"/>
                <a:gd name="T12" fmla="*/ 39421 h 39421"/>
              </a:gdLst>
              <a:ahLst/>
              <a:cxnLst>
                <a:cxn ang="T6">
                  <a:pos x="T0" y="T1"/>
                </a:cxn>
                <a:cxn ang="T7">
                  <a:pos x="T2" y="T3"/>
                </a:cxn>
                <a:cxn ang="T8">
                  <a:pos x="T4" y="T5"/>
                </a:cxn>
              </a:cxnLst>
              <a:rect l="T9" t="T10" r="T11" b="T12"/>
              <a:pathLst>
                <a:path w="43200" h="39421" fill="none" extrusionOk="0">
                  <a:moveTo>
                    <a:pt x="9394" y="39420"/>
                  </a:moveTo>
                  <a:cubicBezTo>
                    <a:pt x="3514" y="35393"/>
                    <a:pt x="0" y="28726"/>
                    <a:pt x="0" y="21600"/>
                  </a:cubicBezTo>
                  <a:cubicBezTo>
                    <a:pt x="0" y="9670"/>
                    <a:pt x="9670" y="0"/>
                    <a:pt x="21600" y="0"/>
                  </a:cubicBezTo>
                  <a:cubicBezTo>
                    <a:pt x="33529" y="0"/>
                    <a:pt x="43200" y="9670"/>
                    <a:pt x="43200" y="21600"/>
                  </a:cubicBezTo>
                </a:path>
                <a:path w="43200" h="39421" stroke="0" extrusionOk="0">
                  <a:moveTo>
                    <a:pt x="9394" y="39420"/>
                  </a:moveTo>
                  <a:cubicBezTo>
                    <a:pt x="3514" y="35393"/>
                    <a:pt x="0" y="28726"/>
                    <a:pt x="0" y="21600"/>
                  </a:cubicBezTo>
                  <a:cubicBezTo>
                    <a:pt x="0" y="9670"/>
                    <a:pt x="9670" y="0"/>
                    <a:pt x="21600" y="0"/>
                  </a:cubicBezTo>
                  <a:cubicBezTo>
                    <a:pt x="33529" y="0"/>
                    <a:pt x="43200" y="9670"/>
                    <a:pt x="43200" y="21600"/>
                  </a:cubicBezTo>
                  <a:lnTo>
                    <a:pt x="21600" y="21600"/>
                  </a:lnTo>
                  <a:lnTo>
                    <a:pt x="9394" y="39420"/>
                  </a:lnTo>
                  <a:close/>
                </a:path>
              </a:pathLst>
            </a:custGeom>
            <a:solidFill>
              <a:srgbClr val="99FFCC"/>
            </a:solidFill>
            <a:ln w="28575">
              <a:solidFill>
                <a:srgbClr val="000000"/>
              </a:solidFill>
              <a:round/>
              <a:headEnd/>
              <a:tailEnd/>
            </a:ln>
          </p:spPr>
          <p:txBody>
            <a:bodyPr wrap="none" lIns="91433" tIns="45717" rIns="91433" bIns="45717" anchor="ctr"/>
            <a:lstStyle/>
            <a:p>
              <a:endParaRPr lang="en-MY"/>
            </a:p>
          </p:txBody>
        </p:sp>
        <p:sp>
          <p:nvSpPr>
            <p:cNvPr id="44090" name="Arc 24"/>
            <p:cNvSpPr>
              <a:spLocks/>
            </p:cNvSpPr>
            <p:nvPr/>
          </p:nvSpPr>
          <p:spPr bwMode="auto">
            <a:xfrm rot="9905626">
              <a:off x="3264" y="1968"/>
              <a:ext cx="771" cy="501"/>
            </a:xfrm>
            <a:custGeom>
              <a:avLst/>
              <a:gdLst>
                <a:gd name="T0" fmla="*/ 0 w 38664"/>
                <a:gd name="T1" fmla="*/ 0 h 32215"/>
                <a:gd name="T2" fmla="*/ 0 w 38664"/>
                <a:gd name="T3" fmla="*/ 0 h 32215"/>
                <a:gd name="T4" fmla="*/ 0 w 38664"/>
                <a:gd name="T5" fmla="*/ 0 h 32215"/>
                <a:gd name="T6" fmla="*/ 0 60000 65536"/>
                <a:gd name="T7" fmla="*/ 0 60000 65536"/>
                <a:gd name="T8" fmla="*/ 0 60000 65536"/>
                <a:gd name="T9" fmla="*/ 0 w 38664"/>
                <a:gd name="T10" fmla="*/ 0 h 32215"/>
                <a:gd name="T11" fmla="*/ 38664 w 38664"/>
                <a:gd name="T12" fmla="*/ 32215 h 32215"/>
              </a:gdLst>
              <a:ahLst/>
              <a:cxnLst>
                <a:cxn ang="T6">
                  <a:pos x="T0" y="T1"/>
                </a:cxn>
                <a:cxn ang="T7">
                  <a:pos x="T2" y="T3"/>
                </a:cxn>
                <a:cxn ang="T8">
                  <a:pos x="T4" y="T5"/>
                </a:cxn>
              </a:cxnLst>
              <a:rect l="T9" t="T10" r="T11" b="T12"/>
              <a:pathLst>
                <a:path w="38664" h="32215" fill="none" extrusionOk="0">
                  <a:moveTo>
                    <a:pt x="2788" y="32214"/>
                  </a:moveTo>
                  <a:cubicBezTo>
                    <a:pt x="960" y="28975"/>
                    <a:pt x="0" y="25319"/>
                    <a:pt x="0" y="21600"/>
                  </a:cubicBezTo>
                  <a:cubicBezTo>
                    <a:pt x="0" y="9670"/>
                    <a:pt x="9670" y="0"/>
                    <a:pt x="21600" y="0"/>
                  </a:cubicBezTo>
                  <a:cubicBezTo>
                    <a:pt x="28273" y="0"/>
                    <a:pt x="34571" y="3084"/>
                    <a:pt x="38663" y="8356"/>
                  </a:cubicBezTo>
                </a:path>
                <a:path w="38664" h="32215" stroke="0" extrusionOk="0">
                  <a:moveTo>
                    <a:pt x="2788" y="32214"/>
                  </a:moveTo>
                  <a:cubicBezTo>
                    <a:pt x="960" y="28975"/>
                    <a:pt x="0" y="25319"/>
                    <a:pt x="0" y="21600"/>
                  </a:cubicBezTo>
                  <a:cubicBezTo>
                    <a:pt x="0" y="9670"/>
                    <a:pt x="9670" y="0"/>
                    <a:pt x="21600" y="0"/>
                  </a:cubicBezTo>
                  <a:cubicBezTo>
                    <a:pt x="28273" y="0"/>
                    <a:pt x="34571" y="3084"/>
                    <a:pt x="38663" y="8356"/>
                  </a:cubicBezTo>
                  <a:lnTo>
                    <a:pt x="21600" y="21600"/>
                  </a:lnTo>
                  <a:lnTo>
                    <a:pt x="2788" y="32214"/>
                  </a:lnTo>
                  <a:close/>
                </a:path>
              </a:pathLst>
            </a:custGeom>
            <a:solidFill>
              <a:srgbClr val="99FFCC"/>
            </a:solidFill>
            <a:ln w="28575">
              <a:solidFill>
                <a:srgbClr val="000000"/>
              </a:solidFill>
              <a:round/>
              <a:headEnd/>
              <a:tailEnd/>
            </a:ln>
          </p:spPr>
          <p:txBody>
            <a:bodyPr wrap="none" lIns="91433" tIns="45717" rIns="91433" bIns="45717" anchor="ctr"/>
            <a:lstStyle/>
            <a:p>
              <a:endParaRPr lang="en-MY"/>
            </a:p>
          </p:txBody>
        </p:sp>
        <p:sp>
          <p:nvSpPr>
            <p:cNvPr id="44091" name="Rectangle 25"/>
            <p:cNvSpPr>
              <a:spLocks noChangeArrowheads="1"/>
            </p:cNvSpPr>
            <p:nvPr/>
          </p:nvSpPr>
          <p:spPr bwMode="auto">
            <a:xfrm>
              <a:off x="1776" y="1968"/>
              <a:ext cx="1728" cy="624"/>
            </a:xfrm>
            <a:prstGeom prst="rect">
              <a:avLst/>
            </a:prstGeom>
            <a:solidFill>
              <a:srgbClr val="99FFCC"/>
            </a:solidFill>
            <a:ln w="12700">
              <a:noFill/>
              <a:miter lim="800000"/>
              <a:headEnd/>
              <a:tailEnd/>
            </a:ln>
          </p:spPr>
          <p:txBody>
            <a:bodyPr wrap="none" lIns="91433" tIns="45717" rIns="91433" bIns="45717" anchor="ctr"/>
            <a:lstStyle/>
            <a:p>
              <a:endParaRPr lang="en-US"/>
            </a:p>
          </p:txBody>
        </p:sp>
      </p:grpSp>
      <p:sp>
        <p:nvSpPr>
          <p:cNvPr id="44041" name="Rectangle 26"/>
          <p:cNvSpPr>
            <a:spLocks noChangeArrowheads="1"/>
          </p:cNvSpPr>
          <p:nvPr/>
        </p:nvSpPr>
        <p:spPr bwMode="auto">
          <a:xfrm>
            <a:off x="3810000" y="2667000"/>
            <a:ext cx="1752600" cy="1130300"/>
          </a:xfrm>
          <a:prstGeom prst="rect">
            <a:avLst/>
          </a:prstGeom>
          <a:noFill/>
          <a:ln w="9525">
            <a:noFill/>
            <a:miter lim="800000"/>
            <a:headEnd/>
            <a:tailEnd/>
          </a:ln>
        </p:spPr>
        <p:txBody>
          <a:bodyPr>
            <a:spAutoFit/>
          </a:bodyPr>
          <a:lstStyle/>
          <a:p>
            <a:r>
              <a:rPr lang="en-US" sz="1600">
                <a:solidFill>
                  <a:schemeClr val="accent2"/>
                </a:solidFill>
                <a:latin typeface="Arial" pitchFamily="34" charset="0"/>
              </a:rPr>
              <a:t>206.0.64.0/18</a:t>
            </a:r>
          </a:p>
          <a:p>
            <a:r>
              <a:rPr lang="en-US" sz="1600">
                <a:solidFill>
                  <a:schemeClr val="accent2"/>
                </a:solidFill>
                <a:latin typeface="Arial" pitchFamily="34" charset="0"/>
              </a:rPr>
              <a:t>204.188.0.0/15</a:t>
            </a:r>
          </a:p>
          <a:p>
            <a:r>
              <a:rPr lang="en-US" sz="1600">
                <a:solidFill>
                  <a:schemeClr val="accent2"/>
                </a:solidFill>
                <a:latin typeface="Arial" pitchFamily="34" charset="0"/>
              </a:rPr>
              <a:t>209.88.232.0/21</a:t>
            </a:r>
            <a:endParaRPr lang="en-US" sz="2000">
              <a:solidFill>
                <a:schemeClr val="accent2"/>
              </a:solidFill>
            </a:endParaRPr>
          </a:p>
          <a:p>
            <a:endParaRPr lang="en-US" sz="2000">
              <a:solidFill>
                <a:schemeClr val="accent2"/>
              </a:solidFill>
            </a:endParaRPr>
          </a:p>
        </p:txBody>
      </p:sp>
      <p:sp>
        <p:nvSpPr>
          <p:cNvPr id="44042" name="Text Box 27"/>
          <p:cNvSpPr txBox="1">
            <a:spLocks noChangeArrowheads="1"/>
          </p:cNvSpPr>
          <p:nvPr/>
        </p:nvSpPr>
        <p:spPr bwMode="auto">
          <a:xfrm>
            <a:off x="228600" y="3276600"/>
            <a:ext cx="2286000" cy="822325"/>
          </a:xfrm>
          <a:prstGeom prst="rect">
            <a:avLst/>
          </a:prstGeom>
          <a:noFill/>
          <a:ln w="9525">
            <a:noFill/>
            <a:miter lim="800000"/>
            <a:headEnd/>
            <a:tailEnd/>
          </a:ln>
        </p:spPr>
        <p:txBody>
          <a:bodyPr>
            <a:spAutoFit/>
          </a:bodyPr>
          <a:lstStyle/>
          <a:p>
            <a:pPr>
              <a:spcBef>
                <a:spcPct val="50000"/>
              </a:spcBef>
            </a:pPr>
            <a:r>
              <a:rPr lang="en-US">
                <a:latin typeface="Arial" pitchFamily="34" charset="0"/>
              </a:rPr>
              <a:t>Internet Backbone</a:t>
            </a:r>
          </a:p>
        </p:txBody>
      </p:sp>
      <p:sp>
        <p:nvSpPr>
          <p:cNvPr id="44043" name="Text Box 28"/>
          <p:cNvSpPr txBox="1">
            <a:spLocks noChangeArrowheads="1"/>
          </p:cNvSpPr>
          <p:nvPr/>
        </p:nvSpPr>
        <p:spPr bwMode="auto">
          <a:xfrm>
            <a:off x="3810000" y="2209800"/>
            <a:ext cx="2286000" cy="457200"/>
          </a:xfrm>
          <a:prstGeom prst="rect">
            <a:avLst/>
          </a:prstGeom>
          <a:noFill/>
          <a:ln w="9525">
            <a:noFill/>
            <a:miter lim="800000"/>
            <a:headEnd/>
            <a:tailEnd/>
          </a:ln>
        </p:spPr>
        <p:txBody>
          <a:bodyPr>
            <a:spAutoFit/>
          </a:bodyPr>
          <a:lstStyle/>
          <a:p>
            <a:pPr>
              <a:spcBef>
                <a:spcPct val="50000"/>
              </a:spcBef>
            </a:pPr>
            <a:r>
              <a:rPr lang="en-US">
                <a:latin typeface="Arial" pitchFamily="34" charset="0"/>
              </a:rPr>
              <a:t>ISP X </a:t>
            </a:r>
            <a:r>
              <a:rPr lang="en-US" sz="2000">
                <a:latin typeface="Arial" pitchFamily="34" charset="0"/>
              </a:rPr>
              <a:t>owns:</a:t>
            </a:r>
            <a:endParaRPr lang="en-US">
              <a:latin typeface="Arial" pitchFamily="34" charset="0"/>
            </a:endParaRPr>
          </a:p>
        </p:txBody>
      </p:sp>
      <p:grpSp>
        <p:nvGrpSpPr>
          <p:cNvPr id="4" name="Group 29"/>
          <p:cNvGrpSpPr>
            <a:grpSpLocks/>
          </p:cNvGrpSpPr>
          <p:nvPr/>
        </p:nvGrpSpPr>
        <p:grpSpPr bwMode="auto">
          <a:xfrm rot="16200000" flipV="1">
            <a:off x="7048500" y="952500"/>
            <a:ext cx="1257300" cy="2400300"/>
            <a:chOff x="1344" y="1441"/>
            <a:chExt cx="2691" cy="1439"/>
          </a:xfrm>
        </p:grpSpPr>
        <p:sp>
          <p:nvSpPr>
            <p:cNvPr id="44076" name="Rectangle 30"/>
            <p:cNvSpPr>
              <a:spLocks noChangeArrowheads="1"/>
            </p:cNvSpPr>
            <p:nvPr/>
          </p:nvSpPr>
          <p:spPr bwMode="auto">
            <a:xfrm>
              <a:off x="1680" y="1680"/>
              <a:ext cx="2112" cy="624"/>
            </a:xfrm>
            <a:prstGeom prst="rect">
              <a:avLst/>
            </a:prstGeom>
            <a:solidFill>
              <a:schemeClr val="hlink"/>
            </a:solidFill>
            <a:ln w="12700">
              <a:noFill/>
              <a:miter lim="800000"/>
              <a:headEnd/>
              <a:tailEnd/>
            </a:ln>
          </p:spPr>
          <p:txBody>
            <a:bodyPr wrap="none" lIns="91433" tIns="45717" rIns="91433" bIns="45717" anchor="ctr"/>
            <a:lstStyle/>
            <a:p>
              <a:endParaRPr lang="en-US"/>
            </a:p>
          </p:txBody>
        </p:sp>
        <p:sp>
          <p:nvSpPr>
            <p:cNvPr id="44077" name="Arc 31"/>
            <p:cNvSpPr>
              <a:spLocks/>
            </p:cNvSpPr>
            <p:nvPr/>
          </p:nvSpPr>
          <p:spPr bwMode="auto">
            <a:xfrm>
              <a:off x="2880" y="1536"/>
              <a:ext cx="1144" cy="488"/>
            </a:xfrm>
            <a:custGeom>
              <a:avLst/>
              <a:gdLst>
                <a:gd name="T0" fmla="*/ 0 w 30285"/>
                <a:gd name="T1" fmla="*/ 0 h 31341"/>
                <a:gd name="T2" fmla="*/ 2 w 30285"/>
                <a:gd name="T3" fmla="*/ 0 h 31341"/>
                <a:gd name="T4" fmla="*/ 0 w 30285"/>
                <a:gd name="T5" fmla="*/ 0 h 31341"/>
                <a:gd name="T6" fmla="*/ 0 60000 65536"/>
                <a:gd name="T7" fmla="*/ 0 60000 65536"/>
                <a:gd name="T8" fmla="*/ 0 60000 65536"/>
                <a:gd name="T9" fmla="*/ 0 w 30285"/>
                <a:gd name="T10" fmla="*/ 0 h 31341"/>
                <a:gd name="T11" fmla="*/ 30285 w 30285"/>
                <a:gd name="T12" fmla="*/ 31341 h 31341"/>
              </a:gdLst>
              <a:ahLst/>
              <a:cxnLst>
                <a:cxn ang="T6">
                  <a:pos x="T0" y="T1"/>
                </a:cxn>
                <a:cxn ang="T7">
                  <a:pos x="T2" y="T3"/>
                </a:cxn>
                <a:cxn ang="T8">
                  <a:pos x="T4" y="T5"/>
                </a:cxn>
              </a:cxnLst>
              <a:rect l="T9" t="T10" r="T11" b="T12"/>
              <a:pathLst>
                <a:path w="30285" h="31341" fill="none" extrusionOk="0">
                  <a:moveTo>
                    <a:pt x="-1" y="1822"/>
                  </a:moveTo>
                  <a:cubicBezTo>
                    <a:pt x="2737" y="620"/>
                    <a:pt x="5695" y="-1"/>
                    <a:pt x="8685" y="-1"/>
                  </a:cubicBezTo>
                  <a:cubicBezTo>
                    <a:pt x="20614" y="0"/>
                    <a:pt x="30285" y="9670"/>
                    <a:pt x="30285" y="21600"/>
                  </a:cubicBezTo>
                  <a:cubicBezTo>
                    <a:pt x="30285" y="24983"/>
                    <a:pt x="29489" y="28320"/>
                    <a:pt x="27963" y="31340"/>
                  </a:cubicBezTo>
                </a:path>
                <a:path w="30285" h="31341" stroke="0" extrusionOk="0">
                  <a:moveTo>
                    <a:pt x="-1" y="1822"/>
                  </a:moveTo>
                  <a:cubicBezTo>
                    <a:pt x="2737" y="620"/>
                    <a:pt x="5695" y="-1"/>
                    <a:pt x="8685" y="-1"/>
                  </a:cubicBezTo>
                  <a:cubicBezTo>
                    <a:pt x="20614" y="0"/>
                    <a:pt x="30285" y="9670"/>
                    <a:pt x="30285" y="21600"/>
                  </a:cubicBezTo>
                  <a:cubicBezTo>
                    <a:pt x="30285" y="24983"/>
                    <a:pt x="29489" y="28320"/>
                    <a:pt x="27963" y="31340"/>
                  </a:cubicBezTo>
                  <a:lnTo>
                    <a:pt x="8685" y="21600"/>
                  </a:lnTo>
                  <a:lnTo>
                    <a:pt x="-1" y="1822"/>
                  </a:lnTo>
                  <a:close/>
                </a:path>
              </a:pathLst>
            </a:custGeom>
            <a:solidFill>
              <a:schemeClr val="hlink"/>
            </a:solidFill>
            <a:ln w="28575">
              <a:solidFill>
                <a:srgbClr val="000000"/>
              </a:solidFill>
              <a:round/>
              <a:headEnd/>
              <a:tailEnd/>
            </a:ln>
          </p:spPr>
          <p:txBody>
            <a:bodyPr wrap="none" lIns="91433" tIns="45717" rIns="91433" bIns="45717" anchor="ctr"/>
            <a:lstStyle/>
            <a:p>
              <a:endParaRPr lang="en-MY"/>
            </a:p>
          </p:txBody>
        </p:sp>
        <p:sp>
          <p:nvSpPr>
            <p:cNvPr id="44078" name="Arc 32"/>
            <p:cNvSpPr>
              <a:spLocks/>
            </p:cNvSpPr>
            <p:nvPr/>
          </p:nvSpPr>
          <p:spPr bwMode="auto">
            <a:xfrm>
              <a:off x="1433" y="1441"/>
              <a:ext cx="1632" cy="501"/>
            </a:xfrm>
            <a:custGeom>
              <a:avLst/>
              <a:gdLst>
                <a:gd name="T0" fmla="*/ 0 w 43200"/>
                <a:gd name="T1" fmla="*/ 0 h 32215"/>
                <a:gd name="T2" fmla="*/ 2 w 43200"/>
                <a:gd name="T3" fmla="*/ 0 h 32215"/>
                <a:gd name="T4" fmla="*/ 1 w 43200"/>
                <a:gd name="T5" fmla="*/ 0 h 32215"/>
                <a:gd name="T6" fmla="*/ 0 60000 65536"/>
                <a:gd name="T7" fmla="*/ 0 60000 65536"/>
                <a:gd name="T8" fmla="*/ 0 60000 65536"/>
                <a:gd name="T9" fmla="*/ 0 w 43200"/>
                <a:gd name="T10" fmla="*/ 0 h 32215"/>
                <a:gd name="T11" fmla="*/ 43200 w 43200"/>
                <a:gd name="T12" fmla="*/ 32215 h 32215"/>
              </a:gdLst>
              <a:ahLst/>
              <a:cxnLst>
                <a:cxn ang="T6">
                  <a:pos x="T0" y="T1"/>
                </a:cxn>
                <a:cxn ang="T7">
                  <a:pos x="T2" y="T3"/>
                </a:cxn>
                <a:cxn ang="T8">
                  <a:pos x="T4" y="T5"/>
                </a:cxn>
              </a:cxnLst>
              <a:rect l="T9" t="T10" r="T11" b="T12"/>
              <a:pathLst>
                <a:path w="43200" h="32215" fill="none" extrusionOk="0">
                  <a:moveTo>
                    <a:pt x="2788" y="32214"/>
                  </a:moveTo>
                  <a:cubicBezTo>
                    <a:pt x="960" y="28975"/>
                    <a:pt x="0" y="25319"/>
                    <a:pt x="0" y="21600"/>
                  </a:cubicBezTo>
                  <a:cubicBezTo>
                    <a:pt x="0" y="9670"/>
                    <a:pt x="9670" y="0"/>
                    <a:pt x="21600" y="0"/>
                  </a:cubicBezTo>
                  <a:cubicBezTo>
                    <a:pt x="33529" y="0"/>
                    <a:pt x="43199" y="9670"/>
                    <a:pt x="43199" y="21599"/>
                  </a:cubicBezTo>
                </a:path>
                <a:path w="43200" h="32215" stroke="0" extrusionOk="0">
                  <a:moveTo>
                    <a:pt x="2788" y="32214"/>
                  </a:moveTo>
                  <a:cubicBezTo>
                    <a:pt x="960" y="28975"/>
                    <a:pt x="0" y="25319"/>
                    <a:pt x="0" y="21600"/>
                  </a:cubicBezTo>
                  <a:cubicBezTo>
                    <a:pt x="0" y="9670"/>
                    <a:pt x="9670" y="0"/>
                    <a:pt x="21600" y="0"/>
                  </a:cubicBezTo>
                  <a:cubicBezTo>
                    <a:pt x="33529" y="0"/>
                    <a:pt x="43199" y="9670"/>
                    <a:pt x="43199" y="21599"/>
                  </a:cubicBezTo>
                  <a:lnTo>
                    <a:pt x="21600" y="21600"/>
                  </a:lnTo>
                  <a:lnTo>
                    <a:pt x="2788" y="32214"/>
                  </a:lnTo>
                  <a:close/>
                </a:path>
              </a:pathLst>
            </a:custGeom>
            <a:solidFill>
              <a:schemeClr val="hlink"/>
            </a:solidFill>
            <a:ln w="28575">
              <a:solidFill>
                <a:srgbClr val="000000"/>
              </a:solidFill>
              <a:round/>
              <a:headEnd/>
              <a:tailEnd/>
            </a:ln>
          </p:spPr>
          <p:txBody>
            <a:bodyPr wrap="none" lIns="91433" tIns="45717" rIns="91433" bIns="45717" anchor="ctr"/>
            <a:lstStyle/>
            <a:p>
              <a:endParaRPr lang="en-MY"/>
            </a:p>
          </p:txBody>
        </p:sp>
        <p:sp>
          <p:nvSpPr>
            <p:cNvPr id="44079" name="Arc 33"/>
            <p:cNvSpPr>
              <a:spLocks/>
            </p:cNvSpPr>
            <p:nvPr/>
          </p:nvSpPr>
          <p:spPr bwMode="auto">
            <a:xfrm rot="-5400000">
              <a:off x="1235" y="1885"/>
              <a:ext cx="720" cy="501"/>
            </a:xfrm>
            <a:custGeom>
              <a:avLst/>
              <a:gdLst>
                <a:gd name="T0" fmla="*/ 0 w 43200"/>
                <a:gd name="T1" fmla="*/ 0 h 32215"/>
                <a:gd name="T2" fmla="*/ 0 w 43200"/>
                <a:gd name="T3" fmla="*/ 0 h 32215"/>
                <a:gd name="T4" fmla="*/ 0 w 43200"/>
                <a:gd name="T5" fmla="*/ 0 h 32215"/>
                <a:gd name="T6" fmla="*/ 0 60000 65536"/>
                <a:gd name="T7" fmla="*/ 0 60000 65536"/>
                <a:gd name="T8" fmla="*/ 0 60000 65536"/>
                <a:gd name="T9" fmla="*/ 0 w 43200"/>
                <a:gd name="T10" fmla="*/ 0 h 32215"/>
                <a:gd name="T11" fmla="*/ 43200 w 43200"/>
                <a:gd name="T12" fmla="*/ 32215 h 32215"/>
              </a:gdLst>
              <a:ahLst/>
              <a:cxnLst>
                <a:cxn ang="T6">
                  <a:pos x="T0" y="T1"/>
                </a:cxn>
                <a:cxn ang="T7">
                  <a:pos x="T2" y="T3"/>
                </a:cxn>
                <a:cxn ang="T8">
                  <a:pos x="T4" y="T5"/>
                </a:cxn>
              </a:cxnLst>
              <a:rect l="T9" t="T10" r="T11" b="T12"/>
              <a:pathLst>
                <a:path w="43200" h="32215" fill="none" extrusionOk="0">
                  <a:moveTo>
                    <a:pt x="2788" y="32214"/>
                  </a:moveTo>
                  <a:cubicBezTo>
                    <a:pt x="960" y="28975"/>
                    <a:pt x="0" y="25319"/>
                    <a:pt x="0" y="21600"/>
                  </a:cubicBezTo>
                  <a:cubicBezTo>
                    <a:pt x="0" y="9670"/>
                    <a:pt x="9670" y="0"/>
                    <a:pt x="21600" y="0"/>
                  </a:cubicBezTo>
                  <a:cubicBezTo>
                    <a:pt x="33529" y="0"/>
                    <a:pt x="43199" y="9670"/>
                    <a:pt x="43199" y="21599"/>
                  </a:cubicBezTo>
                </a:path>
                <a:path w="43200" h="32215" stroke="0" extrusionOk="0">
                  <a:moveTo>
                    <a:pt x="2788" y="32214"/>
                  </a:moveTo>
                  <a:cubicBezTo>
                    <a:pt x="960" y="28975"/>
                    <a:pt x="0" y="25319"/>
                    <a:pt x="0" y="21600"/>
                  </a:cubicBezTo>
                  <a:cubicBezTo>
                    <a:pt x="0" y="9670"/>
                    <a:pt x="9670" y="0"/>
                    <a:pt x="21600" y="0"/>
                  </a:cubicBezTo>
                  <a:cubicBezTo>
                    <a:pt x="33529" y="0"/>
                    <a:pt x="43199" y="9670"/>
                    <a:pt x="43199" y="21599"/>
                  </a:cubicBezTo>
                  <a:lnTo>
                    <a:pt x="21600" y="21600"/>
                  </a:lnTo>
                  <a:lnTo>
                    <a:pt x="2788" y="32214"/>
                  </a:lnTo>
                  <a:close/>
                </a:path>
              </a:pathLst>
            </a:custGeom>
            <a:solidFill>
              <a:schemeClr val="hlink"/>
            </a:solidFill>
            <a:ln w="28575">
              <a:solidFill>
                <a:srgbClr val="000000"/>
              </a:solidFill>
              <a:round/>
              <a:headEnd/>
              <a:tailEnd/>
            </a:ln>
          </p:spPr>
          <p:txBody>
            <a:bodyPr wrap="none" lIns="91433" tIns="45717" rIns="91433" bIns="45717" anchor="ctr"/>
            <a:lstStyle/>
            <a:p>
              <a:endParaRPr lang="en-MY"/>
            </a:p>
          </p:txBody>
        </p:sp>
        <p:sp>
          <p:nvSpPr>
            <p:cNvPr id="44080" name="Arc 34"/>
            <p:cNvSpPr>
              <a:spLocks/>
            </p:cNvSpPr>
            <p:nvPr/>
          </p:nvSpPr>
          <p:spPr bwMode="auto">
            <a:xfrm rot="-8988979">
              <a:off x="1536" y="2208"/>
              <a:ext cx="1021" cy="613"/>
            </a:xfrm>
            <a:custGeom>
              <a:avLst/>
              <a:gdLst>
                <a:gd name="T0" fmla="*/ 0 w 43200"/>
                <a:gd name="T1" fmla="*/ 0 h 39421"/>
                <a:gd name="T2" fmla="*/ 1 w 43200"/>
                <a:gd name="T3" fmla="*/ 0 h 39421"/>
                <a:gd name="T4" fmla="*/ 0 w 43200"/>
                <a:gd name="T5" fmla="*/ 0 h 39421"/>
                <a:gd name="T6" fmla="*/ 0 60000 65536"/>
                <a:gd name="T7" fmla="*/ 0 60000 65536"/>
                <a:gd name="T8" fmla="*/ 0 60000 65536"/>
                <a:gd name="T9" fmla="*/ 0 w 43200"/>
                <a:gd name="T10" fmla="*/ 0 h 39421"/>
                <a:gd name="T11" fmla="*/ 43200 w 43200"/>
                <a:gd name="T12" fmla="*/ 39421 h 39421"/>
              </a:gdLst>
              <a:ahLst/>
              <a:cxnLst>
                <a:cxn ang="T6">
                  <a:pos x="T0" y="T1"/>
                </a:cxn>
                <a:cxn ang="T7">
                  <a:pos x="T2" y="T3"/>
                </a:cxn>
                <a:cxn ang="T8">
                  <a:pos x="T4" y="T5"/>
                </a:cxn>
              </a:cxnLst>
              <a:rect l="T9" t="T10" r="T11" b="T12"/>
              <a:pathLst>
                <a:path w="43200" h="39421" fill="none" extrusionOk="0">
                  <a:moveTo>
                    <a:pt x="9394" y="39420"/>
                  </a:moveTo>
                  <a:cubicBezTo>
                    <a:pt x="3514" y="35393"/>
                    <a:pt x="0" y="28726"/>
                    <a:pt x="0" y="21600"/>
                  </a:cubicBezTo>
                  <a:cubicBezTo>
                    <a:pt x="0" y="9670"/>
                    <a:pt x="9670" y="0"/>
                    <a:pt x="21600" y="0"/>
                  </a:cubicBezTo>
                  <a:cubicBezTo>
                    <a:pt x="33529" y="0"/>
                    <a:pt x="43200" y="9670"/>
                    <a:pt x="43200" y="21600"/>
                  </a:cubicBezTo>
                </a:path>
                <a:path w="43200" h="39421" stroke="0" extrusionOk="0">
                  <a:moveTo>
                    <a:pt x="9394" y="39420"/>
                  </a:moveTo>
                  <a:cubicBezTo>
                    <a:pt x="3514" y="35393"/>
                    <a:pt x="0" y="28726"/>
                    <a:pt x="0" y="21600"/>
                  </a:cubicBezTo>
                  <a:cubicBezTo>
                    <a:pt x="0" y="9670"/>
                    <a:pt x="9670" y="0"/>
                    <a:pt x="21600" y="0"/>
                  </a:cubicBezTo>
                  <a:cubicBezTo>
                    <a:pt x="33529" y="0"/>
                    <a:pt x="43200" y="9670"/>
                    <a:pt x="43200" y="21600"/>
                  </a:cubicBezTo>
                  <a:lnTo>
                    <a:pt x="21600" y="21600"/>
                  </a:lnTo>
                  <a:lnTo>
                    <a:pt x="9394" y="39420"/>
                  </a:lnTo>
                  <a:close/>
                </a:path>
              </a:pathLst>
            </a:custGeom>
            <a:solidFill>
              <a:schemeClr val="hlink"/>
            </a:solidFill>
            <a:ln w="28575">
              <a:solidFill>
                <a:srgbClr val="000000"/>
              </a:solidFill>
              <a:round/>
              <a:headEnd/>
              <a:tailEnd/>
            </a:ln>
          </p:spPr>
          <p:txBody>
            <a:bodyPr wrap="none" lIns="91433" tIns="45717" rIns="91433" bIns="45717" anchor="ctr"/>
            <a:lstStyle/>
            <a:p>
              <a:endParaRPr lang="en-MY"/>
            </a:p>
          </p:txBody>
        </p:sp>
        <p:sp>
          <p:nvSpPr>
            <p:cNvPr id="44081" name="Arc 35"/>
            <p:cNvSpPr>
              <a:spLocks/>
            </p:cNvSpPr>
            <p:nvPr/>
          </p:nvSpPr>
          <p:spPr bwMode="auto">
            <a:xfrm rot="-10583242">
              <a:off x="2207" y="2267"/>
              <a:ext cx="1392" cy="613"/>
            </a:xfrm>
            <a:custGeom>
              <a:avLst/>
              <a:gdLst>
                <a:gd name="T0" fmla="*/ 0 w 43200"/>
                <a:gd name="T1" fmla="*/ 0 h 39421"/>
                <a:gd name="T2" fmla="*/ 1 w 43200"/>
                <a:gd name="T3" fmla="*/ 0 h 39421"/>
                <a:gd name="T4" fmla="*/ 1 w 43200"/>
                <a:gd name="T5" fmla="*/ 0 h 39421"/>
                <a:gd name="T6" fmla="*/ 0 60000 65536"/>
                <a:gd name="T7" fmla="*/ 0 60000 65536"/>
                <a:gd name="T8" fmla="*/ 0 60000 65536"/>
                <a:gd name="T9" fmla="*/ 0 w 43200"/>
                <a:gd name="T10" fmla="*/ 0 h 39421"/>
                <a:gd name="T11" fmla="*/ 43200 w 43200"/>
                <a:gd name="T12" fmla="*/ 39421 h 39421"/>
              </a:gdLst>
              <a:ahLst/>
              <a:cxnLst>
                <a:cxn ang="T6">
                  <a:pos x="T0" y="T1"/>
                </a:cxn>
                <a:cxn ang="T7">
                  <a:pos x="T2" y="T3"/>
                </a:cxn>
                <a:cxn ang="T8">
                  <a:pos x="T4" y="T5"/>
                </a:cxn>
              </a:cxnLst>
              <a:rect l="T9" t="T10" r="T11" b="T12"/>
              <a:pathLst>
                <a:path w="43200" h="39421" fill="none" extrusionOk="0">
                  <a:moveTo>
                    <a:pt x="9394" y="39420"/>
                  </a:moveTo>
                  <a:cubicBezTo>
                    <a:pt x="3514" y="35393"/>
                    <a:pt x="0" y="28726"/>
                    <a:pt x="0" y="21600"/>
                  </a:cubicBezTo>
                  <a:cubicBezTo>
                    <a:pt x="0" y="9670"/>
                    <a:pt x="9670" y="0"/>
                    <a:pt x="21600" y="0"/>
                  </a:cubicBezTo>
                  <a:cubicBezTo>
                    <a:pt x="33529" y="0"/>
                    <a:pt x="43200" y="9670"/>
                    <a:pt x="43200" y="21600"/>
                  </a:cubicBezTo>
                </a:path>
                <a:path w="43200" h="39421" stroke="0" extrusionOk="0">
                  <a:moveTo>
                    <a:pt x="9394" y="39420"/>
                  </a:moveTo>
                  <a:cubicBezTo>
                    <a:pt x="3514" y="35393"/>
                    <a:pt x="0" y="28726"/>
                    <a:pt x="0" y="21600"/>
                  </a:cubicBezTo>
                  <a:cubicBezTo>
                    <a:pt x="0" y="9670"/>
                    <a:pt x="9670" y="0"/>
                    <a:pt x="21600" y="0"/>
                  </a:cubicBezTo>
                  <a:cubicBezTo>
                    <a:pt x="33529" y="0"/>
                    <a:pt x="43200" y="9670"/>
                    <a:pt x="43200" y="21600"/>
                  </a:cubicBezTo>
                  <a:lnTo>
                    <a:pt x="21600" y="21600"/>
                  </a:lnTo>
                  <a:lnTo>
                    <a:pt x="9394" y="39420"/>
                  </a:lnTo>
                  <a:close/>
                </a:path>
              </a:pathLst>
            </a:custGeom>
            <a:solidFill>
              <a:schemeClr val="hlink"/>
            </a:solidFill>
            <a:ln w="28575">
              <a:solidFill>
                <a:srgbClr val="000000"/>
              </a:solidFill>
              <a:round/>
              <a:headEnd/>
              <a:tailEnd/>
            </a:ln>
          </p:spPr>
          <p:txBody>
            <a:bodyPr wrap="none" lIns="91433" tIns="45717" rIns="91433" bIns="45717" anchor="ctr"/>
            <a:lstStyle/>
            <a:p>
              <a:endParaRPr lang="en-MY"/>
            </a:p>
          </p:txBody>
        </p:sp>
        <p:sp>
          <p:nvSpPr>
            <p:cNvPr id="44082" name="Arc 36"/>
            <p:cNvSpPr>
              <a:spLocks/>
            </p:cNvSpPr>
            <p:nvPr/>
          </p:nvSpPr>
          <p:spPr bwMode="auto">
            <a:xfrm rot="9905626">
              <a:off x="3264" y="1968"/>
              <a:ext cx="771" cy="501"/>
            </a:xfrm>
            <a:custGeom>
              <a:avLst/>
              <a:gdLst>
                <a:gd name="T0" fmla="*/ 0 w 38664"/>
                <a:gd name="T1" fmla="*/ 0 h 32215"/>
                <a:gd name="T2" fmla="*/ 0 w 38664"/>
                <a:gd name="T3" fmla="*/ 0 h 32215"/>
                <a:gd name="T4" fmla="*/ 0 w 38664"/>
                <a:gd name="T5" fmla="*/ 0 h 32215"/>
                <a:gd name="T6" fmla="*/ 0 60000 65536"/>
                <a:gd name="T7" fmla="*/ 0 60000 65536"/>
                <a:gd name="T8" fmla="*/ 0 60000 65536"/>
                <a:gd name="T9" fmla="*/ 0 w 38664"/>
                <a:gd name="T10" fmla="*/ 0 h 32215"/>
                <a:gd name="T11" fmla="*/ 38664 w 38664"/>
                <a:gd name="T12" fmla="*/ 32215 h 32215"/>
              </a:gdLst>
              <a:ahLst/>
              <a:cxnLst>
                <a:cxn ang="T6">
                  <a:pos x="T0" y="T1"/>
                </a:cxn>
                <a:cxn ang="T7">
                  <a:pos x="T2" y="T3"/>
                </a:cxn>
                <a:cxn ang="T8">
                  <a:pos x="T4" y="T5"/>
                </a:cxn>
              </a:cxnLst>
              <a:rect l="T9" t="T10" r="T11" b="T12"/>
              <a:pathLst>
                <a:path w="38664" h="32215" fill="none" extrusionOk="0">
                  <a:moveTo>
                    <a:pt x="2788" y="32214"/>
                  </a:moveTo>
                  <a:cubicBezTo>
                    <a:pt x="960" y="28975"/>
                    <a:pt x="0" y="25319"/>
                    <a:pt x="0" y="21600"/>
                  </a:cubicBezTo>
                  <a:cubicBezTo>
                    <a:pt x="0" y="9670"/>
                    <a:pt x="9670" y="0"/>
                    <a:pt x="21600" y="0"/>
                  </a:cubicBezTo>
                  <a:cubicBezTo>
                    <a:pt x="28273" y="0"/>
                    <a:pt x="34571" y="3084"/>
                    <a:pt x="38663" y="8356"/>
                  </a:cubicBezTo>
                </a:path>
                <a:path w="38664" h="32215" stroke="0" extrusionOk="0">
                  <a:moveTo>
                    <a:pt x="2788" y="32214"/>
                  </a:moveTo>
                  <a:cubicBezTo>
                    <a:pt x="960" y="28975"/>
                    <a:pt x="0" y="25319"/>
                    <a:pt x="0" y="21600"/>
                  </a:cubicBezTo>
                  <a:cubicBezTo>
                    <a:pt x="0" y="9670"/>
                    <a:pt x="9670" y="0"/>
                    <a:pt x="21600" y="0"/>
                  </a:cubicBezTo>
                  <a:cubicBezTo>
                    <a:pt x="28273" y="0"/>
                    <a:pt x="34571" y="3084"/>
                    <a:pt x="38663" y="8356"/>
                  </a:cubicBezTo>
                  <a:lnTo>
                    <a:pt x="21600" y="21600"/>
                  </a:lnTo>
                  <a:lnTo>
                    <a:pt x="2788" y="32214"/>
                  </a:lnTo>
                  <a:close/>
                </a:path>
              </a:pathLst>
            </a:custGeom>
            <a:solidFill>
              <a:schemeClr val="hlink"/>
            </a:solidFill>
            <a:ln w="28575">
              <a:solidFill>
                <a:srgbClr val="000000"/>
              </a:solidFill>
              <a:round/>
              <a:headEnd/>
              <a:tailEnd/>
            </a:ln>
          </p:spPr>
          <p:txBody>
            <a:bodyPr wrap="none" lIns="91433" tIns="45717" rIns="91433" bIns="45717" anchor="ctr"/>
            <a:lstStyle/>
            <a:p>
              <a:endParaRPr lang="en-MY"/>
            </a:p>
          </p:txBody>
        </p:sp>
        <p:sp>
          <p:nvSpPr>
            <p:cNvPr id="44083" name="Rectangle 37"/>
            <p:cNvSpPr>
              <a:spLocks noChangeArrowheads="1"/>
            </p:cNvSpPr>
            <p:nvPr/>
          </p:nvSpPr>
          <p:spPr bwMode="auto">
            <a:xfrm>
              <a:off x="1776" y="1968"/>
              <a:ext cx="1728" cy="624"/>
            </a:xfrm>
            <a:prstGeom prst="rect">
              <a:avLst/>
            </a:prstGeom>
            <a:solidFill>
              <a:schemeClr val="hlink"/>
            </a:solidFill>
            <a:ln w="12700">
              <a:noFill/>
              <a:miter lim="800000"/>
              <a:headEnd/>
              <a:tailEnd/>
            </a:ln>
          </p:spPr>
          <p:txBody>
            <a:bodyPr wrap="none" lIns="91433" tIns="45717" rIns="91433" bIns="45717" anchor="ctr"/>
            <a:lstStyle/>
            <a:p>
              <a:endParaRPr lang="en-US"/>
            </a:p>
          </p:txBody>
        </p:sp>
      </p:grpSp>
      <p:sp>
        <p:nvSpPr>
          <p:cNvPr id="44045" name="Text Box 38"/>
          <p:cNvSpPr txBox="1">
            <a:spLocks noChangeArrowheads="1"/>
          </p:cNvSpPr>
          <p:nvPr/>
        </p:nvSpPr>
        <p:spPr bwMode="auto">
          <a:xfrm>
            <a:off x="6781800" y="1828800"/>
            <a:ext cx="1828800" cy="703263"/>
          </a:xfrm>
          <a:prstGeom prst="rect">
            <a:avLst/>
          </a:prstGeom>
          <a:noFill/>
          <a:ln w="9525">
            <a:noFill/>
            <a:miter lim="800000"/>
            <a:headEnd/>
            <a:tailEnd/>
          </a:ln>
        </p:spPr>
        <p:txBody>
          <a:bodyPr>
            <a:spAutoFit/>
          </a:bodyPr>
          <a:lstStyle/>
          <a:p>
            <a:pPr>
              <a:spcBef>
                <a:spcPct val="50000"/>
              </a:spcBef>
            </a:pPr>
            <a:r>
              <a:rPr lang="en-US" sz="1600" b="1">
                <a:latin typeface="Arial" pitchFamily="34" charset="0"/>
              </a:rPr>
              <a:t>Company X :</a:t>
            </a:r>
            <a:endParaRPr lang="en-US" sz="2000" b="1">
              <a:latin typeface="Arial" pitchFamily="34" charset="0"/>
            </a:endParaRPr>
          </a:p>
          <a:p>
            <a:pPr>
              <a:spcBef>
                <a:spcPct val="50000"/>
              </a:spcBef>
            </a:pPr>
            <a:r>
              <a:rPr lang="en-US" sz="1600">
                <a:solidFill>
                  <a:schemeClr val="accent2"/>
                </a:solidFill>
                <a:latin typeface="Arial" pitchFamily="34" charset="0"/>
              </a:rPr>
              <a:t>  206.0.68.0/22</a:t>
            </a:r>
            <a:endParaRPr lang="en-US">
              <a:latin typeface="Arial" pitchFamily="34" charset="0"/>
            </a:endParaRPr>
          </a:p>
        </p:txBody>
      </p:sp>
      <p:grpSp>
        <p:nvGrpSpPr>
          <p:cNvPr id="5" name="Group 39"/>
          <p:cNvGrpSpPr>
            <a:grpSpLocks/>
          </p:cNvGrpSpPr>
          <p:nvPr/>
        </p:nvGrpSpPr>
        <p:grpSpPr bwMode="auto">
          <a:xfrm rot="16200000" flipV="1">
            <a:off x="7124700" y="2781300"/>
            <a:ext cx="1257300" cy="2400300"/>
            <a:chOff x="1344" y="1441"/>
            <a:chExt cx="2691" cy="1439"/>
          </a:xfrm>
        </p:grpSpPr>
        <p:sp>
          <p:nvSpPr>
            <p:cNvPr id="44068" name="Rectangle 40"/>
            <p:cNvSpPr>
              <a:spLocks noChangeArrowheads="1"/>
            </p:cNvSpPr>
            <p:nvPr/>
          </p:nvSpPr>
          <p:spPr bwMode="auto">
            <a:xfrm>
              <a:off x="1680" y="1680"/>
              <a:ext cx="2112" cy="624"/>
            </a:xfrm>
            <a:prstGeom prst="rect">
              <a:avLst/>
            </a:prstGeom>
            <a:solidFill>
              <a:schemeClr val="hlink"/>
            </a:solidFill>
            <a:ln w="12700">
              <a:noFill/>
              <a:miter lim="800000"/>
              <a:headEnd/>
              <a:tailEnd/>
            </a:ln>
          </p:spPr>
          <p:txBody>
            <a:bodyPr wrap="none" lIns="91433" tIns="45717" rIns="91433" bIns="45717" anchor="ctr"/>
            <a:lstStyle/>
            <a:p>
              <a:endParaRPr lang="en-US"/>
            </a:p>
          </p:txBody>
        </p:sp>
        <p:sp>
          <p:nvSpPr>
            <p:cNvPr id="44069" name="Arc 41"/>
            <p:cNvSpPr>
              <a:spLocks/>
            </p:cNvSpPr>
            <p:nvPr/>
          </p:nvSpPr>
          <p:spPr bwMode="auto">
            <a:xfrm>
              <a:off x="2880" y="1536"/>
              <a:ext cx="1144" cy="488"/>
            </a:xfrm>
            <a:custGeom>
              <a:avLst/>
              <a:gdLst>
                <a:gd name="T0" fmla="*/ 0 w 30285"/>
                <a:gd name="T1" fmla="*/ 0 h 31341"/>
                <a:gd name="T2" fmla="*/ 2 w 30285"/>
                <a:gd name="T3" fmla="*/ 0 h 31341"/>
                <a:gd name="T4" fmla="*/ 0 w 30285"/>
                <a:gd name="T5" fmla="*/ 0 h 31341"/>
                <a:gd name="T6" fmla="*/ 0 60000 65536"/>
                <a:gd name="T7" fmla="*/ 0 60000 65536"/>
                <a:gd name="T8" fmla="*/ 0 60000 65536"/>
                <a:gd name="T9" fmla="*/ 0 w 30285"/>
                <a:gd name="T10" fmla="*/ 0 h 31341"/>
                <a:gd name="T11" fmla="*/ 30285 w 30285"/>
                <a:gd name="T12" fmla="*/ 31341 h 31341"/>
              </a:gdLst>
              <a:ahLst/>
              <a:cxnLst>
                <a:cxn ang="T6">
                  <a:pos x="T0" y="T1"/>
                </a:cxn>
                <a:cxn ang="T7">
                  <a:pos x="T2" y="T3"/>
                </a:cxn>
                <a:cxn ang="T8">
                  <a:pos x="T4" y="T5"/>
                </a:cxn>
              </a:cxnLst>
              <a:rect l="T9" t="T10" r="T11" b="T12"/>
              <a:pathLst>
                <a:path w="30285" h="31341" fill="none" extrusionOk="0">
                  <a:moveTo>
                    <a:pt x="-1" y="1822"/>
                  </a:moveTo>
                  <a:cubicBezTo>
                    <a:pt x="2737" y="620"/>
                    <a:pt x="5695" y="-1"/>
                    <a:pt x="8685" y="-1"/>
                  </a:cubicBezTo>
                  <a:cubicBezTo>
                    <a:pt x="20614" y="0"/>
                    <a:pt x="30285" y="9670"/>
                    <a:pt x="30285" y="21600"/>
                  </a:cubicBezTo>
                  <a:cubicBezTo>
                    <a:pt x="30285" y="24983"/>
                    <a:pt x="29489" y="28320"/>
                    <a:pt x="27963" y="31340"/>
                  </a:cubicBezTo>
                </a:path>
                <a:path w="30285" h="31341" stroke="0" extrusionOk="0">
                  <a:moveTo>
                    <a:pt x="-1" y="1822"/>
                  </a:moveTo>
                  <a:cubicBezTo>
                    <a:pt x="2737" y="620"/>
                    <a:pt x="5695" y="-1"/>
                    <a:pt x="8685" y="-1"/>
                  </a:cubicBezTo>
                  <a:cubicBezTo>
                    <a:pt x="20614" y="0"/>
                    <a:pt x="30285" y="9670"/>
                    <a:pt x="30285" y="21600"/>
                  </a:cubicBezTo>
                  <a:cubicBezTo>
                    <a:pt x="30285" y="24983"/>
                    <a:pt x="29489" y="28320"/>
                    <a:pt x="27963" y="31340"/>
                  </a:cubicBezTo>
                  <a:lnTo>
                    <a:pt x="8685" y="21600"/>
                  </a:lnTo>
                  <a:lnTo>
                    <a:pt x="-1" y="1822"/>
                  </a:lnTo>
                  <a:close/>
                </a:path>
              </a:pathLst>
            </a:custGeom>
            <a:solidFill>
              <a:schemeClr val="hlink"/>
            </a:solidFill>
            <a:ln w="28575">
              <a:solidFill>
                <a:srgbClr val="000000"/>
              </a:solidFill>
              <a:round/>
              <a:headEnd/>
              <a:tailEnd/>
            </a:ln>
          </p:spPr>
          <p:txBody>
            <a:bodyPr wrap="none" lIns="91433" tIns="45717" rIns="91433" bIns="45717" anchor="ctr"/>
            <a:lstStyle/>
            <a:p>
              <a:endParaRPr lang="en-MY"/>
            </a:p>
          </p:txBody>
        </p:sp>
        <p:sp>
          <p:nvSpPr>
            <p:cNvPr id="44070" name="Arc 42"/>
            <p:cNvSpPr>
              <a:spLocks/>
            </p:cNvSpPr>
            <p:nvPr/>
          </p:nvSpPr>
          <p:spPr bwMode="auto">
            <a:xfrm>
              <a:off x="1433" y="1441"/>
              <a:ext cx="1632" cy="501"/>
            </a:xfrm>
            <a:custGeom>
              <a:avLst/>
              <a:gdLst>
                <a:gd name="T0" fmla="*/ 0 w 43200"/>
                <a:gd name="T1" fmla="*/ 0 h 32215"/>
                <a:gd name="T2" fmla="*/ 2 w 43200"/>
                <a:gd name="T3" fmla="*/ 0 h 32215"/>
                <a:gd name="T4" fmla="*/ 1 w 43200"/>
                <a:gd name="T5" fmla="*/ 0 h 32215"/>
                <a:gd name="T6" fmla="*/ 0 60000 65536"/>
                <a:gd name="T7" fmla="*/ 0 60000 65536"/>
                <a:gd name="T8" fmla="*/ 0 60000 65536"/>
                <a:gd name="T9" fmla="*/ 0 w 43200"/>
                <a:gd name="T10" fmla="*/ 0 h 32215"/>
                <a:gd name="T11" fmla="*/ 43200 w 43200"/>
                <a:gd name="T12" fmla="*/ 32215 h 32215"/>
              </a:gdLst>
              <a:ahLst/>
              <a:cxnLst>
                <a:cxn ang="T6">
                  <a:pos x="T0" y="T1"/>
                </a:cxn>
                <a:cxn ang="T7">
                  <a:pos x="T2" y="T3"/>
                </a:cxn>
                <a:cxn ang="T8">
                  <a:pos x="T4" y="T5"/>
                </a:cxn>
              </a:cxnLst>
              <a:rect l="T9" t="T10" r="T11" b="T12"/>
              <a:pathLst>
                <a:path w="43200" h="32215" fill="none" extrusionOk="0">
                  <a:moveTo>
                    <a:pt x="2788" y="32214"/>
                  </a:moveTo>
                  <a:cubicBezTo>
                    <a:pt x="960" y="28975"/>
                    <a:pt x="0" y="25319"/>
                    <a:pt x="0" y="21600"/>
                  </a:cubicBezTo>
                  <a:cubicBezTo>
                    <a:pt x="0" y="9670"/>
                    <a:pt x="9670" y="0"/>
                    <a:pt x="21600" y="0"/>
                  </a:cubicBezTo>
                  <a:cubicBezTo>
                    <a:pt x="33529" y="0"/>
                    <a:pt x="43199" y="9670"/>
                    <a:pt x="43199" y="21599"/>
                  </a:cubicBezTo>
                </a:path>
                <a:path w="43200" h="32215" stroke="0" extrusionOk="0">
                  <a:moveTo>
                    <a:pt x="2788" y="32214"/>
                  </a:moveTo>
                  <a:cubicBezTo>
                    <a:pt x="960" y="28975"/>
                    <a:pt x="0" y="25319"/>
                    <a:pt x="0" y="21600"/>
                  </a:cubicBezTo>
                  <a:cubicBezTo>
                    <a:pt x="0" y="9670"/>
                    <a:pt x="9670" y="0"/>
                    <a:pt x="21600" y="0"/>
                  </a:cubicBezTo>
                  <a:cubicBezTo>
                    <a:pt x="33529" y="0"/>
                    <a:pt x="43199" y="9670"/>
                    <a:pt x="43199" y="21599"/>
                  </a:cubicBezTo>
                  <a:lnTo>
                    <a:pt x="21600" y="21600"/>
                  </a:lnTo>
                  <a:lnTo>
                    <a:pt x="2788" y="32214"/>
                  </a:lnTo>
                  <a:close/>
                </a:path>
              </a:pathLst>
            </a:custGeom>
            <a:solidFill>
              <a:schemeClr val="hlink"/>
            </a:solidFill>
            <a:ln w="28575">
              <a:solidFill>
                <a:srgbClr val="000000"/>
              </a:solidFill>
              <a:round/>
              <a:headEnd/>
              <a:tailEnd/>
            </a:ln>
          </p:spPr>
          <p:txBody>
            <a:bodyPr wrap="none" lIns="91433" tIns="45717" rIns="91433" bIns="45717" anchor="ctr"/>
            <a:lstStyle/>
            <a:p>
              <a:endParaRPr lang="en-MY"/>
            </a:p>
          </p:txBody>
        </p:sp>
        <p:sp>
          <p:nvSpPr>
            <p:cNvPr id="44071" name="Arc 43"/>
            <p:cNvSpPr>
              <a:spLocks/>
            </p:cNvSpPr>
            <p:nvPr/>
          </p:nvSpPr>
          <p:spPr bwMode="auto">
            <a:xfrm rot="-5400000">
              <a:off x="1235" y="1885"/>
              <a:ext cx="720" cy="501"/>
            </a:xfrm>
            <a:custGeom>
              <a:avLst/>
              <a:gdLst>
                <a:gd name="T0" fmla="*/ 0 w 43200"/>
                <a:gd name="T1" fmla="*/ 0 h 32215"/>
                <a:gd name="T2" fmla="*/ 0 w 43200"/>
                <a:gd name="T3" fmla="*/ 0 h 32215"/>
                <a:gd name="T4" fmla="*/ 0 w 43200"/>
                <a:gd name="T5" fmla="*/ 0 h 32215"/>
                <a:gd name="T6" fmla="*/ 0 60000 65536"/>
                <a:gd name="T7" fmla="*/ 0 60000 65536"/>
                <a:gd name="T8" fmla="*/ 0 60000 65536"/>
                <a:gd name="T9" fmla="*/ 0 w 43200"/>
                <a:gd name="T10" fmla="*/ 0 h 32215"/>
                <a:gd name="T11" fmla="*/ 43200 w 43200"/>
                <a:gd name="T12" fmla="*/ 32215 h 32215"/>
              </a:gdLst>
              <a:ahLst/>
              <a:cxnLst>
                <a:cxn ang="T6">
                  <a:pos x="T0" y="T1"/>
                </a:cxn>
                <a:cxn ang="T7">
                  <a:pos x="T2" y="T3"/>
                </a:cxn>
                <a:cxn ang="T8">
                  <a:pos x="T4" y="T5"/>
                </a:cxn>
              </a:cxnLst>
              <a:rect l="T9" t="T10" r="T11" b="T12"/>
              <a:pathLst>
                <a:path w="43200" h="32215" fill="none" extrusionOk="0">
                  <a:moveTo>
                    <a:pt x="2788" y="32214"/>
                  </a:moveTo>
                  <a:cubicBezTo>
                    <a:pt x="960" y="28975"/>
                    <a:pt x="0" y="25319"/>
                    <a:pt x="0" y="21600"/>
                  </a:cubicBezTo>
                  <a:cubicBezTo>
                    <a:pt x="0" y="9670"/>
                    <a:pt x="9670" y="0"/>
                    <a:pt x="21600" y="0"/>
                  </a:cubicBezTo>
                  <a:cubicBezTo>
                    <a:pt x="33529" y="0"/>
                    <a:pt x="43199" y="9670"/>
                    <a:pt x="43199" y="21599"/>
                  </a:cubicBezTo>
                </a:path>
                <a:path w="43200" h="32215" stroke="0" extrusionOk="0">
                  <a:moveTo>
                    <a:pt x="2788" y="32214"/>
                  </a:moveTo>
                  <a:cubicBezTo>
                    <a:pt x="960" y="28975"/>
                    <a:pt x="0" y="25319"/>
                    <a:pt x="0" y="21600"/>
                  </a:cubicBezTo>
                  <a:cubicBezTo>
                    <a:pt x="0" y="9670"/>
                    <a:pt x="9670" y="0"/>
                    <a:pt x="21600" y="0"/>
                  </a:cubicBezTo>
                  <a:cubicBezTo>
                    <a:pt x="33529" y="0"/>
                    <a:pt x="43199" y="9670"/>
                    <a:pt x="43199" y="21599"/>
                  </a:cubicBezTo>
                  <a:lnTo>
                    <a:pt x="21600" y="21600"/>
                  </a:lnTo>
                  <a:lnTo>
                    <a:pt x="2788" y="32214"/>
                  </a:lnTo>
                  <a:close/>
                </a:path>
              </a:pathLst>
            </a:custGeom>
            <a:solidFill>
              <a:schemeClr val="hlink"/>
            </a:solidFill>
            <a:ln w="28575">
              <a:solidFill>
                <a:srgbClr val="000000"/>
              </a:solidFill>
              <a:round/>
              <a:headEnd/>
              <a:tailEnd/>
            </a:ln>
          </p:spPr>
          <p:txBody>
            <a:bodyPr wrap="none" lIns="91433" tIns="45717" rIns="91433" bIns="45717" anchor="ctr"/>
            <a:lstStyle/>
            <a:p>
              <a:endParaRPr lang="en-MY"/>
            </a:p>
          </p:txBody>
        </p:sp>
        <p:sp>
          <p:nvSpPr>
            <p:cNvPr id="44072" name="Arc 44"/>
            <p:cNvSpPr>
              <a:spLocks/>
            </p:cNvSpPr>
            <p:nvPr/>
          </p:nvSpPr>
          <p:spPr bwMode="auto">
            <a:xfrm rot="-8988979">
              <a:off x="1536" y="2208"/>
              <a:ext cx="1021" cy="613"/>
            </a:xfrm>
            <a:custGeom>
              <a:avLst/>
              <a:gdLst>
                <a:gd name="T0" fmla="*/ 0 w 43200"/>
                <a:gd name="T1" fmla="*/ 0 h 39421"/>
                <a:gd name="T2" fmla="*/ 1 w 43200"/>
                <a:gd name="T3" fmla="*/ 0 h 39421"/>
                <a:gd name="T4" fmla="*/ 0 w 43200"/>
                <a:gd name="T5" fmla="*/ 0 h 39421"/>
                <a:gd name="T6" fmla="*/ 0 60000 65536"/>
                <a:gd name="T7" fmla="*/ 0 60000 65536"/>
                <a:gd name="T8" fmla="*/ 0 60000 65536"/>
                <a:gd name="T9" fmla="*/ 0 w 43200"/>
                <a:gd name="T10" fmla="*/ 0 h 39421"/>
                <a:gd name="T11" fmla="*/ 43200 w 43200"/>
                <a:gd name="T12" fmla="*/ 39421 h 39421"/>
              </a:gdLst>
              <a:ahLst/>
              <a:cxnLst>
                <a:cxn ang="T6">
                  <a:pos x="T0" y="T1"/>
                </a:cxn>
                <a:cxn ang="T7">
                  <a:pos x="T2" y="T3"/>
                </a:cxn>
                <a:cxn ang="T8">
                  <a:pos x="T4" y="T5"/>
                </a:cxn>
              </a:cxnLst>
              <a:rect l="T9" t="T10" r="T11" b="T12"/>
              <a:pathLst>
                <a:path w="43200" h="39421" fill="none" extrusionOk="0">
                  <a:moveTo>
                    <a:pt x="9394" y="39420"/>
                  </a:moveTo>
                  <a:cubicBezTo>
                    <a:pt x="3514" y="35393"/>
                    <a:pt x="0" y="28726"/>
                    <a:pt x="0" y="21600"/>
                  </a:cubicBezTo>
                  <a:cubicBezTo>
                    <a:pt x="0" y="9670"/>
                    <a:pt x="9670" y="0"/>
                    <a:pt x="21600" y="0"/>
                  </a:cubicBezTo>
                  <a:cubicBezTo>
                    <a:pt x="33529" y="0"/>
                    <a:pt x="43200" y="9670"/>
                    <a:pt x="43200" y="21600"/>
                  </a:cubicBezTo>
                </a:path>
                <a:path w="43200" h="39421" stroke="0" extrusionOk="0">
                  <a:moveTo>
                    <a:pt x="9394" y="39420"/>
                  </a:moveTo>
                  <a:cubicBezTo>
                    <a:pt x="3514" y="35393"/>
                    <a:pt x="0" y="28726"/>
                    <a:pt x="0" y="21600"/>
                  </a:cubicBezTo>
                  <a:cubicBezTo>
                    <a:pt x="0" y="9670"/>
                    <a:pt x="9670" y="0"/>
                    <a:pt x="21600" y="0"/>
                  </a:cubicBezTo>
                  <a:cubicBezTo>
                    <a:pt x="33529" y="0"/>
                    <a:pt x="43200" y="9670"/>
                    <a:pt x="43200" y="21600"/>
                  </a:cubicBezTo>
                  <a:lnTo>
                    <a:pt x="21600" y="21600"/>
                  </a:lnTo>
                  <a:lnTo>
                    <a:pt x="9394" y="39420"/>
                  </a:lnTo>
                  <a:close/>
                </a:path>
              </a:pathLst>
            </a:custGeom>
            <a:solidFill>
              <a:schemeClr val="hlink"/>
            </a:solidFill>
            <a:ln w="28575">
              <a:solidFill>
                <a:srgbClr val="000000"/>
              </a:solidFill>
              <a:round/>
              <a:headEnd/>
              <a:tailEnd/>
            </a:ln>
          </p:spPr>
          <p:txBody>
            <a:bodyPr wrap="none" lIns="91433" tIns="45717" rIns="91433" bIns="45717" anchor="ctr"/>
            <a:lstStyle/>
            <a:p>
              <a:endParaRPr lang="en-MY"/>
            </a:p>
          </p:txBody>
        </p:sp>
        <p:sp>
          <p:nvSpPr>
            <p:cNvPr id="44073" name="Arc 45"/>
            <p:cNvSpPr>
              <a:spLocks/>
            </p:cNvSpPr>
            <p:nvPr/>
          </p:nvSpPr>
          <p:spPr bwMode="auto">
            <a:xfrm rot="-10583242">
              <a:off x="2207" y="2267"/>
              <a:ext cx="1392" cy="613"/>
            </a:xfrm>
            <a:custGeom>
              <a:avLst/>
              <a:gdLst>
                <a:gd name="T0" fmla="*/ 0 w 43200"/>
                <a:gd name="T1" fmla="*/ 0 h 39421"/>
                <a:gd name="T2" fmla="*/ 1 w 43200"/>
                <a:gd name="T3" fmla="*/ 0 h 39421"/>
                <a:gd name="T4" fmla="*/ 1 w 43200"/>
                <a:gd name="T5" fmla="*/ 0 h 39421"/>
                <a:gd name="T6" fmla="*/ 0 60000 65536"/>
                <a:gd name="T7" fmla="*/ 0 60000 65536"/>
                <a:gd name="T8" fmla="*/ 0 60000 65536"/>
                <a:gd name="T9" fmla="*/ 0 w 43200"/>
                <a:gd name="T10" fmla="*/ 0 h 39421"/>
                <a:gd name="T11" fmla="*/ 43200 w 43200"/>
                <a:gd name="T12" fmla="*/ 39421 h 39421"/>
              </a:gdLst>
              <a:ahLst/>
              <a:cxnLst>
                <a:cxn ang="T6">
                  <a:pos x="T0" y="T1"/>
                </a:cxn>
                <a:cxn ang="T7">
                  <a:pos x="T2" y="T3"/>
                </a:cxn>
                <a:cxn ang="T8">
                  <a:pos x="T4" y="T5"/>
                </a:cxn>
              </a:cxnLst>
              <a:rect l="T9" t="T10" r="T11" b="T12"/>
              <a:pathLst>
                <a:path w="43200" h="39421" fill="none" extrusionOk="0">
                  <a:moveTo>
                    <a:pt x="9394" y="39420"/>
                  </a:moveTo>
                  <a:cubicBezTo>
                    <a:pt x="3514" y="35393"/>
                    <a:pt x="0" y="28726"/>
                    <a:pt x="0" y="21600"/>
                  </a:cubicBezTo>
                  <a:cubicBezTo>
                    <a:pt x="0" y="9670"/>
                    <a:pt x="9670" y="0"/>
                    <a:pt x="21600" y="0"/>
                  </a:cubicBezTo>
                  <a:cubicBezTo>
                    <a:pt x="33529" y="0"/>
                    <a:pt x="43200" y="9670"/>
                    <a:pt x="43200" y="21600"/>
                  </a:cubicBezTo>
                </a:path>
                <a:path w="43200" h="39421" stroke="0" extrusionOk="0">
                  <a:moveTo>
                    <a:pt x="9394" y="39420"/>
                  </a:moveTo>
                  <a:cubicBezTo>
                    <a:pt x="3514" y="35393"/>
                    <a:pt x="0" y="28726"/>
                    <a:pt x="0" y="21600"/>
                  </a:cubicBezTo>
                  <a:cubicBezTo>
                    <a:pt x="0" y="9670"/>
                    <a:pt x="9670" y="0"/>
                    <a:pt x="21600" y="0"/>
                  </a:cubicBezTo>
                  <a:cubicBezTo>
                    <a:pt x="33529" y="0"/>
                    <a:pt x="43200" y="9670"/>
                    <a:pt x="43200" y="21600"/>
                  </a:cubicBezTo>
                  <a:lnTo>
                    <a:pt x="21600" y="21600"/>
                  </a:lnTo>
                  <a:lnTo>
                    <a:pt x="9394" y="39420"/>
                  </a:lnTo>
                  <a:close/>
                </a:path>
              </a:pathLst>
            </a:custGeom>
            <a:solidFill>
              <a:schemeClr val="hlink"/>
            </a:solidFill>
            <a:ln w="28575">
              <a:solidFill>
                <a:srgbClr val="000000"/>
              </a:solidFill>
              <a:round/>
              <a:headEnd/>
              <a:tailEnd/>
            </a:ln>
          </p:spPr>
          <p:txBody>
            <a:bodyPr wrap="none" lIns="91433" tIns="45717" rIns="91433" bIns="45717" anchor="ctr"/>
            <a:lstStyle/>
            <a:p>
              <a:endParaRPr lang="en-MY"/>
            </a:p>
          </p:txBody>
        </p:sp>
        <p:sp>
          <p:nvSpPr>
            <p:cNvPr id="44074" name="Arc 46"/>
            <p:cNvSpPr>
              <a:spLocks/>
            </p:cNvSpPr>
            <p:nvPr/>
          </p:nvSpPr>
          <p:spPr bwMode="auto">
            <a:xfrm rot="9905626">
              <a:off x="3264" y="1968"/>
              <a:ext cx="771" cy="501"/>
            </a:xfrm>
            <a:custGeom>
              <a:avLst/>
              <a:gdLst>
                <a:gd name="T0" fmla="*/ 0 w 38664"/>
                <a:gd name="T1" fmla="*/ 0 h 32215"/>
                <a:gd name="T2" fmla="*/ 0 w 38664"/>
                <a:gd name="T3" fmla="*/ 0 h 32215"/>
                <a:gd name="T4" fmla="*/ 0 w 38664"/>
                <a:gd name="T5" fmla="*/ 0 h 32215"/>
                <a:gd name="T6" fmla="*/ 0 60000 65536"/>
                <a:gd name="T7" fmla="*/ 0 60000 65536"/>
                <a:gd name="T8" fmla="*/ 0 60000 65536"/>
                <a:gd name="T9" fmla="*/ 0 w 38664"/>
                <a:gd name="T10" fmla="*/ 0 h 32215"/>
                <a:gd name="T11" fmla="*/ 38664 w 38664"/>
                <a:gd name="T12" fmla="*/ 32215 h 32215"/>
              </a:gdLst>
              <a:ahLst/>
              <a:cxnLst>
                <a:cxn ang="T6">
                  <a:pos x="T0" y="T1"/>
                </a:cxn>
                <a:cxn ang="T7">
                  <a:pos x="T2" y="T3"/>
                </a:cxn>
                <a:cxn ang="T8">
                  <a:pos x="T4" y="T5"/>
                </a:cxn>
              </a:cxnLst>
              <a:rect l="T9" t="T10" r="T11" b="T12"/>
              <a:pathLst>
                <a:path w="38664" h="32215" fill="none" extrusionOk="0">
                  <a:moveTo>
                    <a:pt x="2788" y="32214"/>
                  </a:moveTo>
                  <a:cubicBezTo>
                    <a:pt x="960" y="28975"/>
                    <a:pt x="0" y="25319"/>
                    <a:pt x="0" y="21600"/>
                  </a:cubicBezTo>
                  <a:cubicBezTo>
                    <a:pt x="0" y="9670"/>
                    <a:pt x="9670" y="0"/>
                    <a:pt x="21600" y="0"/>
                  </a:cubicBezTo>
                  <a:cubicBezTo>
                    <a:pt x="28273" y="0"/>
                    <a:pt x="34571" y="3084"/>
                    <a:pt x="38663" y="8356"/>
                  </a:cubicBezTo>
                </a:path>
                <a:path w="38664" h="32215" stroke="0" extrusionOk="0">
                  <a:moveTo>
                    <a:pt x="2788" y="32214"/>
                  </a:moveTo>
                  <a:cubicBezTo>
                    <a:pt x="960" y="28975"/>
                    <a:pt x="0" y="25319"/>
                    <a:pt x="0" y="21600"/>
                  </a:cubicBezTo>
                  <a:cubicBezTo>
                    <a:pt x="0" y="9670"/>
                    <a:pt x="9670" y="0"/>
                    <a:pt x="21600" y="0"/>
                  </a:cubicBezTo>
                  <a:cubicBezTo>
                    <a:pt x="28273" y="0"/>
                    <a:pt x="34571" y="3084"/>
                    <a:pt x="38663" y="8356"/>
                  </a:cubicBezTo>
                  <a:lnTo>
                    <a:pt x="21600" y="21600"/>
                  </a:lnTo>
                  <a:lnTo>
                    <a:pt x="2788" y="32214"/>
                  </a:lnTo>
                  <a:close/>
                </a:path>
              </a:pathLst>
            </a:custGeom>
            <a:solidFill>
              <a:schemeClr val="hlink"/>
            </a:solidFill>
            <a:ln w="28575">
              <a:solidFill>
                <a:srgbClr val="000000"/>
              </a:solidFill>
              <a:round/>
              <a:headEnd/>
              <a:tailEnd/>
            </a:ln>
          </p:spPr>
          <p:txBody>
            <a:bodyPr wrap="none" lIns="91433" tIns="45717" rIns="91433" bIns="45717" anchor="ctr"/>
            <a:lstStyle/>
            <a:p>
              <a:endParaRPr lang="en-MY"/>
            </a:p>
          </p:txBody>
        </p:sp>
        <p:sp>
          <p:nvSpPr>
            <p:cNvPr id="44075" name="Rectangle 47"/>
            <p:cNvSpPr>
              <a:spLocks noChangeArrowheads="1"/>
            </p:cNvSpPr>
            <p:nvPr/>
          </p:nvSpPr>
          <p:spPr bwMode="auto">
            <a:xfrm>
              <a:off x="1776" y="1968"/>
              <a:ext cx="1728" cy="624"/>
            </a:xfrm>
            <a:prstGeom prst="rect">
              <a:avLst/>
            </a:prstGeom>
            <a:solidFill>
              <a:schemeClr val="hlink"/>
            </a:solidFill>
            <a:ln w="12700">
              <a:noFill/>
              <a:miter lim="800000"/>
              <a:headEnd/>
              <a:tailEnd/>
            </a:ln>
          </p:spPr>
          <p:txBody>
            <a:bodyPr wrap="none" lIns="91433" tIns="45717" rIns="91433" bIns="45717" anchor="ctr"/>
            <a:lstStyle/>
            <a:p>
              <a:endParaRPr lang="en-US"/>
            </a:p>
          </p:txBody>
        </p:sp>
      </p:grpSp>
      <p:sp>
        <p:nvSpPr>
          <p:cNvPr id="44047" name="Text Box 48"/>
          <p:cNvSpPr txBox="1">
            <a:spLocks noChangeArrowheads="1"/>
          </p:cNvSpPr>
          <p:nvPr/>
        </p:nvSpPr>
        <p:spPr bwMode="auto">
          <a:xfrm>
            <a:off x="6934200" y="3733800"/>
            <a:ext cx="1828800" cy="763588"/>
          </a:xfrm>
          <a:prstGeom prst="rect">
            <a:avLst/>
          </a:prstGeom>
          <a:noFill/>
          <a:ln w="9525">
            <a:noFill/>
            <a:miter lim="800000"/>
            <a:headEnd/>
            <a:tailEnd/>
          </a:ln>
        </p:spPr>
        <p:txBody>
          <a:bodyPr>
            <a:spAutoFit/>
          </a:bodyPr>
          <a:lstStyle/>
          <a:p>
            <a:pPr>
              <a:spcBef>
                <a:spcPct val="50000"/>
              </a:spcBef>
            </a:pPr>
            <a:r>
              <a:rPr lang="en-US" sz="2000" b="1">
                <a:latin typeface="Arial" pitchFamily="34" charset="0"/>
              </a:rPr>
              <a:t>ISP y :</a:t>
            </a:r>
          </a:p>
          <a:p>
            <a:pPr>
              <a:spcBef>
                <a:spcPct val="50000"/>
              </a:spcBef>
            </a:pPr>
            <a:r>
              <a:rPr lang="en-US" sz="1600">
                <a:solidFill>
                  <a:schemeClr val="accent2"/>
                </a:solidFill>
                <a:latin typeface="Arial" pitchFamily="34" charset="0"/>
              </a:rPr>
              <a:t> 209.88.237.0/24</a:t>
            </a:r>
          </a:p>
        </p:txBody>
      </p:sp>
      <p:grpSp>
        <p:nvGrpSpPr>
          <p:cNvPr id="6" name="Group 49"/>
          <p:cNvGrpSpPr>
            <a:grpSpLocks/>
          </p:cNvGrpSpPr>
          <p:nvPr/>
        </p:nvGrpSpPr>
        <p:grpSpPr bwMode="auto">
          <a:xfrm flipH="1" flipV="1">
            <a:off x="3657600" y="5257800"/>
            <a:ext cx="2286000" cy="1371600"/>
            <a:chOff x="1344" y="1441"/>
            <a:chExt cx="2691" cy="1439"/>
          </a:xfrm>
        </p:grpSpPr>
        <p:sp>
          <p:nvSpPr>
            <p:cNvPr id="44060" name="Rectangle 50"/>
            <p:cNvSpPr>
              <a:spLocks noChangeArrowheads="1"/>
            </p:cNvSpPr>
            <p:nvPr/>
          </p:nvSpPr>
          <p:spPr bwMode="auto">
            <a:xfrm>
              <a:off x="1680" y="1680"/>
              <a:ext cx="2112" cy="624"/>
            </a:xfrm>
            <a:prstGeom prst="rect">
              <a:avLst/>
            </a:prstGeom>
            <a:solidFill>
              <a:srgbClr val="FFFFCC"/>
            </a:solidFill>
            <a:ln w="12700">
              <a:noFill/>
              <a:miter lim="800000"/>
              <a:headEnd/>
              <a:tailEnd/>
            </a:ln>
          </p:spPr>
          <p:txBody>
            <a:bodyPr wrap="none" lIns="91433" tIns="45717" rIns="91433" bIns="45717" anchor="ctr"/>
            <a:lstStyle/>
            <a:p>
              <a:endParaRPr lang="en-US"/>
            </a:p>
          </p:txBody>
        </p:sp>
        <p:sp>
          <p:nvSpPr>
            <p:cNvPr id="44061" name="Arc 51"/>
            <p:cNvSpPr>
              <a:spLocks/>
            </p:cNvSpPr>
            <p:nvPr/>
          </p:nvSpPr>
          <p:spPr bwMode="auto">
            <a:xfrm>
              <a:off x="2880" y="1536"/>
              <a:ext cx="1144" cy="488"/>
            </a:xfrm>
            <a:custGeom>
              <a:avLst/>
              <a:gdLst>
                <a:gd name="T0" fmla="*/ 0 w 30285"/>
                <a:gd name="T1" fmla="*/ 0 h 31341"/>
                <a:gd name="T2" fmla="*/ 2 w 30285"/>
                <a:gd name="T3" fmla="*/ 0 h 31341"/>
                <a:gd name="T4" fmla="*/ 0 w 30285"/>
                <a:gd name="T5" fmla="*/ 0 h 31341"/>
                <a:gd name="T6" fmla="*/ 0 60000 65536"/>
                <a:gd name="T7" fmla="*/ 0 60000 65536"/>
                <a:gd name="T8" fmla="*/ 0 60000 65536"/>
                <a:gd name="T9" fmla="*/ 0 w 30285"/>
                <a:gd name="T10" fmla="*/ 0 h 31341"/>
                <a:gd name="T11" fmla="*/ 30285 w 30285"/>
                <a:gd name="T12" fmla="*/ 31341 h 31341"/>
              </a:gdLst>
              <a:ahLst/>
              <a:cxnLst>
                <a:cxn ang="T6">
                  <a:pos x="T0" y="T1"/>
                </a:cxn>
                <a:cxn ang="T7">
                  <a:pos x="T2" y="T3"/>
                </a:cxn>
                <a:cxn ang="T8">
                  <a:pos x="T4" y="T5"/>
                </a:cxn>
              </a:cxnLst>
              <a:rect l="T9" t="T10" r="T11" b="T12"/>
              <a:pathLst>
                <a:path w="30285" h="31341" fill="none" extrusionOk="0">
                  <a:moveTo>
                    <a:pt x="-1" y="1822"/>
                  </a:moveTo>
                  <a:cubicBezTo>
                    <a:pt x="2737" y="620"/>
                    <a:pt x="5695" y="-1"/>
                    <a:pt x="8685" y="-1"/>
                  </a:cubicBezTo>
                  <a:cubicBezTo>
                    <a:pt x="20614" y="0"/>
                    <a:pt x="30285" y="9670"/>
                    <a:pt x="30285" y="21600"/>
                  </a:cubicBezTo>
                  <a:cubicBezTo>
                    <a:pt x="30285" y="24983"/>
                    <a:pt x="29489" y="28320"/>
                    <a:pt x="27963" y="31340"/>
                  </a:cubicBezTo>
                </a:path>
                <a:path w="30285" h="31341" stroke="0" extrusionOk="0">
                  <a:moveTo>
                    <a:pt x="-1" y="1822"/>
                  </a:moveTo>
                  <a:cubicBezTo>
                    <a:pt x="2737" y="620"/>
                    <a:pt x="5695" y="-1"/>
                    <a:pt x="8685" y="-1"/>
                  </a:cubicBezTo>
                  <a:cubicBezTo>
                    <a:pt x="20614" y="0"/>
                    <a:pt x="30285" y="9670"/>
                    <a:pt x="30285" y="21600"/>
                  </a:cubicBezTo>
                  <a:cubicBezTo>
                    <a:pt x="30285" y="24983"/>
                    <a:pt x="29489" y="28320"/>
                    <a:pt x="27963" y="31340"/>
                  </a:cubicBezTo>
                  <a:lnTo>
                    <a:pt x="8685" y="21600"/>
                  </a:lnTo>
                  <a:lnTo>
                    <a:pt x="-1" y="1822"/>
                  </a:lnTo>
                  <a:close/>
                </a:path>
              </a:pathLst>
            </a:custGeom>
            <a:solidFill>
              <a:srgbClr val="FFFFCC"/>
            </a:solidFill>
            <a:ln w="28575">
              <a:solidFill>
                <a:srgbClr val="000000"/>
              </a:solidFill>
              <a:round/>
              <a:headEnd/>
              <a:tailEnd/>
            </a:ln>
          </p:spPr>
          <p:txBody>
            <a:bodyPr wrap="none" lIns="91433" tIns="45717" rIns="91433" bIns="45717" anchor="ctr"/>
            <a:lstStyle/>
            <a:p>
              <a:endParaRPr lang="en-MY"/>
            </a:p>
          </p:txBody>
        </p:sp>
        <p:sp>
          <p:nvSpPr>
            <p:cNvPr id="44062" name="Arc 52"/>
            <p:cNvSpPr>
              <a:spLocks/>
            </p:cNvSpPr>
            <p:nvPr/>
          </p:nvSpPr>
          <p:spPr bwMode="auto">
            <a:xfrm>
              <a:off x="1433" y="1441"/>
              <a:ext cx="1632" cy="501"/>
            </a:xfrm>
            <a:custGeom>
              <a:avLst/>
              <a:gdLst>
                <a:gd name="T0" fmla="*/ 0 w 43200"/>
                <a:gd name="T1" fmla="*/ 0 h 32215"/>
                <a:gd name="T2" fmla="*/ 2 w 43200"/>
                <a:gd name="T3" fmla="*/ 0 h 32215"/>
                <a:gd name="T4" fmla="*/ 1 w 43200"/>
                <a:gd name="T5" fmla="*/ 0 h 32215"/>
                <a:gd name="T6" fmla="*/ 0 60000 65536"/>
                <a:gd name="T7" fmla="*/ 0 60000 65536"/>
                <a:gd name="T8" fmla="*/ 0 60000 65536"/>
                <a:gd name="T9" fmla="*/ 0 w 43200"/>
                <a:gd name="T10" fmla="*/ 0 h 32215"/>
                <a:gd name="T11" fmla="*/ 43200 w 43200"/>
                <a:gd name="T12" fmla="*/ 32215 h 32215"/>
              </a:gdLst>
              <a:ahLst/>
              <a:cxnLst>
                <a:cxn ang="T6">
                  <a:pos x="T0" y="T1"/>
                </a:cxn>
                <a:cxn ang="T7">
                  <a:pos x="T2" y="T3"/>
                </a:cxn>
                <a:cxn ang="T8">
                  <a:pos x="T4" y="T5"/>
                </a:cxn>
              </a:cxnLst>
              <a:rect l="T9" t="T10" r="T11" b="T12"/>
              <a:pathLst>
                <a:path w="43200" h="32215" fill="none" extrusionOk="0">
                  <a:moveTo>
                    <a:pt x="2788" y="32214"/>
                  </a:moveTo>
                  <a:cubicBezTo>
                    <a:pt x="960" y="28975"/>
                    <a:pt x="0" y="25319"/>
                    <a:pt x="0" y="21600"/>
                  </a:cubicBezTo>
                  <a:cubicBezTo>
                    <a:pt x="0" y="9670"/>
                    <a:pt x="9670" y="0"/>
                    <a:pt x="21600" y="0"/>
                  </a:cubicBezTo>
                  <a:cubicBezTo>
                    <a:pt x="33529" y="0"/>
                    <a:pt x="43199" y="9670"/>
                    <a:pt x="43199" y="21599"/>
                  </a:cubicBezTo>
                </a:path>
                <a:path w="43200" h="32215" stroke="0" extrusionOk="0">
                  <a:moveTo>
                    <a:pt x="2788" y="32214"/>
                  </a:moveTo>
                  <a:cubicBezTo>
                    <a:pt x="960" y="28975"/>
                    <a:pt x="0" y="25319"/>
                    <a:pt x="0" y="21600"/>
                  </a:cubicBezTo>
                  <a:cubicBezTo>
                    <a:pt x="0" y="9670"/>
                    <a:pt x="9670" y="0"/>
                    <a:pt x="21600" y="0"/>
                  </a:cubicBezTo>
                  <a:cubicBezTo>
                    <a:pt x="33529" y="0"/>
                    <a:pt x="43199" y="9670"/>
                    <a:pt x="43199" y="21599"/>
                  </a:cubicBezTo>
                  <a:lnTo>
                    <a:pt x="21600" y="21600"/>
                  </a:lnTo>
                  <a:lnTo>
                    <a:pt x="2788" y="32214"/>
                  </a:lnTo>
                  <a:close/>
                </a:path>
              </a:pathLst>
            </a:custGeom>
            <a:solidFill>
              <a:srgbClr val="FFFFCC"/>
            </a:solidFill>
            <a:ln w="28575">
              <a:solidFill>
                <a:srgbClr val="000000"/>
              </a:solidFill>
              <a:round/>
              <a:headEnd/>
              <a:tailEnd/>
            </a:ln>
          </p:spPr>
          <p:txBody>
            <a:bodyPr wrap="none" lIns="91433" tIns="45717" rIns="91433" bIns="45717" anchor="ctr"/>
            <a:lstStyle/>
            <a:p>
              <a:endParaRPr lang="en-MY"/>
            </a:p>
          </p:txBody>
        </p:sp>
        <p:sp>
          <p:nvSpPr>
            <p:cNvPr id="44063" name="Arc 53"/>
            <p:cNvSpPr>
              <a:spLocks/>
            </p:cNvSpPr>
            <p:nvPr/>
          </p:nvSpPr>
          <p:spPr bwMode="auto">
            <a:xfrm rot="-5400000">
              <a:off x="1235" y="1885"/>
              <a:ext cx="720" cy="501"/>
            </a:xfrm>
            <a:custGeom>
              <a:avLst/>
              <a:gdLst>
                <a:gd name="T0" fmla="*/ 0 w 43200"/>
                <a:gd name="T1" fmla="*/ 0 h 32215"/>
                <a:gd name="T2" fmla="*/ 0 w 43200"/>
                <a:gd name="T3" fmla="*/ 0 h 32215"/>
                <a:gd name="T4" fmla="*/ 0 w 43200"/>
                <a:gd name="T5" fmla="*/ 0 h 32215"/>
                <a:gd name="T6" fmla="*/ 0 60000 65536"/>
                <a:gd name="T7" fmla="*/ 0 60000 65536"/>
                <a:gd name="T8" fmla="*/ 0 60000 65536"/>
                <a:gd name="T9" fmla="*/ 0 w 43200"/>
                <a:gd name="T10" fmla="*/ 0 h 32215"/>
                <a:gd name="T11" fmla="*/ 43200 w 43200"/>
                <a:gd name="T12" fmla="*/ 32215 h 32215"/>
              </a:gdLst>
              <a:ahLst/>
              <a:cxnLst>
                <a:cxn ang="T6">
                  <a:pos x="T0" y="T1"/>
                </a:cxn>
                <a:cxn ang="T7">
                  <a:pos x="T2" y="T3"/>
                </a:cxn>
                <a:cxn ang="T8">
                  <a:pos x="T4" y="T5"/>
                </a:cxn>
              </a:cxnLst>
              <a:rect l="T9" t="T10" r="T11" b="T12"/>
              <a:pathLst>
                <a:path w="43200" h="32215" fill="none" extrusionOk="0">
                  <a:moveTo>
                    <a:pt x="2788" y="32214"/>
                  </a:moveTo>
                  <a:cubicBezTo>
                    <a:pt x="960" y="28975"/>
                    <a:pt x="0" y="25319"/>
                    <a:pt x="0" y="21600"/>
                  </a:cubicBezTo>
                  <a:cubicBezTo>
                    <a:pt x="0" y="9670"/>
                    <a:pt x="9670" y="0"/>
                    <a:pt x="21600" y="0"/>
                  </a:cubicBezTo>
                  <a:cubicBezTo>
                    <a:pt x="33529" y="0"/>
                    <a:pt x="43199" y="9670"/>
                    <a:pt x="43199" y="21599"/>
                  </a:cubicBezTo>
                </a:path>
                <a:path w="43200" h="32215" stroke="0" extrusionOk="0">
                  <a:moveTo>
                    <a:pt x="2788" y="32214"/>
                  </a:moveTo>
                  <a:cubicBezTo>
                    <a:pt x="960" y="28975"/>
                    <a:pt x="0" y="25319"/>
                    <a:pt x="0" y="21600"/>
                  </a:cubicBezTo>
                  <a:cubicBezTo>
                    <a:pt x="0" y="9670"/>
                    <a:pt x="9670" y="0"/>
                    <a:pt x="21600" y="0"/>
                  </a:cubicBezTo>
                  <a:cubicBezTo>
                    <a:pt x="33529" y="0"/>
                    <a:pt x="43199" y="9670"/>
                    <a:pt x="43199" y="21599"/>
                  </a:cubicBezTo>
                  <a:lnTo>
                    <a:pt x="21600" y="21600"/>
                  </a:lnTo>
                  <a:lnTo>
                    <a:pt x="2788" y="32214"/>
                  </a:lnTo>
                  <a:close/>
                </a:path>
              </a:pathLst>
            </a:custGeom>
            <a:solidFill>
              <a:srgbClr val="FFFFCC"/>
            </a:solidFill>
            <a:ln w="28575">
              <a:solidFill>
                <a:srgbClr val="000000"/>
              </a:solidFill>
              <a:round/>
              <a:headEnd/>
              <a:tailEnd/>
            </a:ln>
          </p:spPr>
          <p:txBody>
            <a:bodyPr wrap="none" lIns="91433" tIns="45717" rIns="91433" bIns="45717" anchor="ctr"/>
            <a:lstStyle/>
            <a:p>
              <a:endParaRPr lang="en-MY"/>
            </a:p>
          </p:txBody>
        </p:sp>
        <p:sp>
          <p:nvSpPr>
            <p:cNvPr id="44064" name="Arc 54"/>
            <p:cNvSpPr>
              <a:spLocks/>
            </p:cNvSpPr>
            <p:nvPr/>
          </p:nvSpPr>
          <p:spPr bwMode="auto">
            <a:xfrm rot="-8988979">
              <a:off x="1536" y="2208"/>
              <a:ext cx="1021" cy="613"/>
            </a:xfrm>
            <a:custGeom>
              <a:avLst/>
              <a:gdLst>
                <a:gd name="T0" fmla="*/ 0 w 43200"/>
                <a:gd name="T1" fmla="*/ 0 h 39421"/>
                <a:gd name="T2" fmla="*/ 1 w 43200"/>
                <a:gd name="T3" fmla="*/ 0 h 39421"/>
                <a:gd name="T4" fmla="*/ 0 w 43200"/>
                <a:gd name="T5" fmla="*/ 0 h 39421"/>
                <a:gd name="T6" fmla="*/ 0 60000 65536"/>
                <a:gd name="T7" fmla="*/ 0 60000 65536"/>
                <a:gd name="T8" fmla="*/ 0 60000 65536"/>
                <a:gd name="T9" fmla="*/ 0 w 43200"/>
                <a:gd name="T10" fmla="*/ 0 h 39421"/>
                <a:gd name="T11" fmla="*/ 43200 w 43200"/>
                <a:gd name="T12" fmla="*/ 39421 h 39421"/>
              </a:gdLst>
              <a:ahLst/>
              <a:cxnLst>
                <a:cxn ang="T6">
                  <a:pos x="T0" y="T1"/>
                </a:cxn>
                <a:cxn ang="T7">
                  <a:pos x="T2" y="T3"/>
                </a:cxn>
                <a:cxn ang="T8">
                  <a:pos x="T4" y="T5"/>
                </a:cxn>
              </a:cxnLst>
              <a:rect l="T9" t="T10" r="T11" b="T12"/>
              <a:pathLst>
                <a:path w="43200" h="39421" fill="none" extrusionOk="0">
                  <a:moveTo>
                    <a:pt x="9394" y="39420"/>
                  </a:moveTo>
                  <a:cubicBezTo>
                    <a:pt x="3514" y="35393"/>
                    <a:pt x="0" y="28726"/>
                    <a:pt x="0" y="21600"/>
                  </a:cubicBezTo>
                  <a:cubicBezTo>
                    <a:pt x="0" y="9670"/>
                    <a:pt x="9670" y="0"/>
                    <a:pt x="21600" y="0"/>
                  </a:cubicBezTo>
                  <a:cubicBezTo>
                    <a:pt x="33529" y="0"/>
                    <a:pt x="43200" y="9670"/>
                    <a:pt x="43200" y="21600"/>
                  </a:cubicBezTo>
                </a:path>
                <a:path w="43200" h="39421" stroke="0" extrusionOk="0">
                  <a:moveTo>
                    <a:pt x="9394" y="39420"/>
                  </a:moveTo>
                  <a:cubicBezTo>
                    <a:pt x="3514" y="35393"/>
                    <a:pt x="0" y="28726"/>
                    <a:pt x="0" y="21600"/>
                  </a:cubicBezTo>
                  <a:cubicBezTo>
                    <a:pt x="0" y="9670"/>
                    <a:pt x="9670" y="0"/>
                    <a:pt x="21600" y="0"/>
                  </a:cubicBezTo>
                  <a:cubicBezTo>
                    <a:pt x="33529" y="0"/>
                    <a:pt x="43200" y="9670"/>
                    <a:pt x="43200" y="21600"/>
                  </a:cubicBezTo>
                  <a:lnTo>
                    <a:pt x="21600" y="21600"/>
                  </a:lnTo>
                  <a:lnTo>
                    <a:pt x="9394" y="39420"/>
                  </a:lnTo>
                  <a:close/>
                </a:path>
              </a:pathLst>
            </a:custGeom>
            <a:solidFill>
              <a:srgbClr val="FFFFCC"/>
            </a:solidFill>
            <a:ln w="28575">
              <a:solidFill>
                <a:srgbClr val="000000"/>
              </a:solidFill>
              <a:round/>
              <a:headEnd/>
              <a:tailEnd/>
            </a:ln>
          </p:spPr>
          <p:txBody>
            <a:bodyPr wrap="none" lIns="91433" tIns="45717" rIns="91433" bIns="45717" anchor="ctr"/>
            <a:lstStyle/>
            <a:p>
              <a:endParaRPr lang="en-MY"/>
            </a:p>
          </p:txBody>
        </p:sp>
        <p:sp>
          <p:nvSpPr>
            <p:cNvPr id="44065" name="Arc 55"/>
            <p:cNvSpPr>
              <a:spLocks/>
            </p:cNvSpPr>
            <p:nvPr/>
          </p:nvSpPr>
          <p:spPr bwMode="auto">
            <a:xfrm rot="-10583242">
              <a:off x="2207" y="2267"/>
              <a:ext cx="1392" cy="613"/>
            </a:xfrm>
            <a:custGeom>
              <a:avLst/>
              <a:gdLst>
                <a:gd name="T0" fmla="*/ 0 w 43200"/>
                <a:gd name="T1" fmla="*/ 0 h 39421"/>
                <a:gd name="T2" fmla="*/ 1 w 43200"/>
                <a:gd name="T3" fmla="*/ 0 h 39421"/>
                <a:gd name="T4" fmla="*/ 1 w 43200"/>
                <a:gd name="T5" fmla="*/ 0 h 39421"/>
                <a:gd name="T6" fmla="*/ 0 60000 65536"/>
                <a:gd name="T7" fmla="*/ 0 60000 65536"/>
                <a:gd name="T8" fmla="*/ 0 60000 65536"/>
                <a:gd name="T9" fmla="*/ 0 w 43200"/>
                <a:gd name="T10" fmla="*/ 0 h 39421"/>
                <a:gd name="T11" fmla="*/ 43200 w 43200"/>
                <a:gd name="T12" fmla="*/ 39421 h 39421"/>
              </a:gdLst>
              <a:ahLst/>
              <a:cxnLst>
                <a:cxn ang="T6">
                  <a:pos x="T0" y="T1"/>
                </a:cxn>
                <a:cxn ang="T7">
                  <a:pos x="T2" y="T3"/>
                </a:cxn>
                <a:cxn ang="T8">
                  <a:pos x="T4" y="T5"/>
                </a:cxn>
              </a:cxnLst>
              <a:rect l="T9" t="T10" r="T11" b="T12"/>
              <a:pathLst>
                <a:path w="43200" h="39421" fill="none" extrusionOk="0">
                  <a:moveTo>
                    <a:pt x="9394" y="39420"/>
                  </a:moveTo>
                  <a:cubicBezTo>
                    <a:pt x="3514" y="35393"/>
                    <a:pt x="0" y="28726"/>
                    <a:pt x="0" y="21600"/>
                  </a:cubicBezTo>
                  <a:cubicBezTo>
                    <a:pt x="0" y="9670"/>
                    <a:pt x="9670" y="0"/>
                    <a:pt x="21600" y="0"/>
                  </a:cubicBezTo>
                  <a:cubicBezTo>
                    <a:pt x="33529" y="0"/>
                    <a:pt x="43200" y="9670"/>
                    <a:pt x="43200" y="21600"/>
                  </a:cubicBezTo>
                </a:path>
                <a:path w="43200" h="39421" stroke="0" extrusionOk="0">
                  <a:moveTo>
                    <a:pt x="9394" y="39420"/>
                  </a:moveTo>
                  <a:cubicBezTo>
                    <a:pt x="3514" y="35393"/>
                    <a:pt x="0" y="28726"/>
                    <a:pt x="0" y="21600"/>
                  </a:cubicBezTo>
                  <a:cubicBezTo>
                    <a:pt x="0" y="9670"/>
                    <a:pt x="9670" y="0"/>
                    <a:pt x="21600" y="0"/>
                  </a:cubicBezTo>
                  <a:cubicBezTo>
                    <a:pt x="33529" y="0"/>
                    <a:pt x="43200" y="9670"/>
                    <a:pt x="43200" y="21600"/>
                  </a:cubicBezTo>
                  <a:lnTo>
                    <a:pt x="21600" y="21600"/>
                  </a:lnTo>
                  <a:lnTo>
                    <a:pt x="9394" y="39420"/>
                  </a:lnTo>
                  <a:close/>
                </a:path>
              </a:pathLst>
            </a:custGeom>
            <a:solidFill>
              <a:srgbClr val="FFFFCC"/>
            </a:solidFill>
            <a:ln w="28575">
              <a:solidFill>
                <a:srgbClr val="000000"/>
              </a:solidFill>
              <a:round/>
              <a:headEnd/>
              <a:tailEnd/>
            </a:ln>
          </p:spPr>
          <p:txBody>
            <a:bodyPr wrap="none" lIns="91433" tIns="45717" rIns="91433" bIns="45717" anchor="ctr"/>
            <a:lstStyle/>
            <a:p>
              <a:endParaRPr lang="en-MY"/>
            </a:p>
          </p:txBody>
        </p:sp>
        <p:sp>
          <p:nvSpPr>
            <p:cNvPr id="44066" name="Arc 56"/>
            <p:cNvSpPr>
              <a:spLocks/>
            </p:cNvSpPr>
            <p:nvPr/>
          </p:nvSpPr>
          <p:spPr bwMode="auto">
            <a:xfrm rot="9905626">
              <a:off x="3264" y="1968"/>
              <a:ext cx="771" cy="501"/>
            </a:xfrm>
            <a:custGeom>
              <a:avLst/>
              <a:gdLst>
                <a:gd name="T0" fmla="*/ 0 w 38664"/>
                <a:gd name="T1" fmla="*/ 0 h 32215"/>
                <a:gd name="T2" fmla="*/ 0 w 38664"/>
                <a:gd name="T3" fmla="*/ 0 h 32215"/>
                <a:gd name="T4" fmla="*/ 0 w 38664"/>
                <a:gd name="T5" fmla="*/ 0 h 32215"/>
                <a:gd name="T6" fmla="*/ 0 60000 65536"/>
                <a:gd name="T7" fmla="*/ 0 60000 65536"/>
                <a:gd name="T8" fmla="*/ 0 60000 65536"/>
                <a:gd name="T9" fmla="*/ 0 w 38664"/>
                <a:gd name="T10" fmla="*/ 0 h 32215"/>
                <a:gd name="T11" fmla="*/ 38664 w 38664"/>
                <a:gd name="T12" fmla="*/ 32215 h 32215"/>
              </a:gdLst>
              <a:ahLst/>
              <a:cxnLst>
                <a:cxn ang="T6">
                  <a:pos x="T0" y="T1"/>
                </a:cxn>
                <a:cxn ang="T7">
                  <a:pos x="T2" y="T3"/>
                </a:cxn>
                <a:cxn ang="T8">
                  <a:pos x="T4" y="T5"/>
                </a:cxn>
              </a:cxnLst>
              <a:rect l="T9" t="T10" r="T11" b="T12"/>
              <a:pathLst>
                <a:path w="38664" h="32215" fill="none" extrusionOk="0">
                  <a:moveTo>
                    <a:pt x="2788" y="32214"/>
                  </a:moveTo>
                  <a:cubicBezTo>
                    <a:pt x="960" y="28975"/>
                    <a:pt x="0" y="25319"/>
                    <a:pt x="0" y="21600"/>
                  </a:cubicBezTo>
                  <a:cubicBezTo>
                    <a:pt x="0" y="9670"/>
                    <a:pt x="9670" y="0"/>
                    <a:pt x="21600" y="0"/>
                  </a:cubicBezTo>
                  <a:cubicBezTo>
                    <a:pt x="28273" y="0"/>
                    <a:pt x="34571" y="3084"/>
                    <a:pt x="38663" y="8356"/>
                  </a:cubicBezTo>
                </a:path>
                <a:path w="38664" h="32215" stroke="0" extrusionOk="0">
                  <a:moveTo>
                    <a:pt x="2788" y="32214"/>
                  </a:moveTo>
                  <a:cubicBezTo>
                    <a:pt x="960" y="28975"/>
                    <a:pt x="0" y="25319"/>
                    <a:pt x="0" y="21600"/>
                  </a:cubicBezTo>
                  <a:cubicBezTo>
                    <a:pt x="0" y="9670"/>
                    <a:pt x="9670" y="0"/>
                    <a:pt x="21600" y="0"/>
                  </a:cubicBezTo>
                  <a:cubicBezTo>
                    <a:pt x="28273" y="0"/>
                    <a:pt x="34571" y="3084"/>
                    <a:pt x="38663" y="8356"/>
                  </a:cubicBezTo>
                  <a:lnTo>
                    <a:pt x="21600" y="21600"/>
                  </a:lnTo>
                  <a:lnTo>
                    <a:pt x="2788" y="32214"/>
                  </a:lnTo>
                  <a:close/>
                </a:path>
              </a:pathLst>
            </a:custGeom>
            <a:solidFill>
              <a:srgbClr val="FFFFCC"/>
            </a:solidFill>
            <a:ln w="28575">
              <a:solidFill>
                <a:srgbClr val="000000"/>
              </a:solidFill>
              <a:round/>
              <a:headEnd/>
              <a:tailEnd/>
            </a:ln>
          </p:spPr>
          <p:txBody>
            <a:bodyPr wrap="none" lIns="91433" tIns="45717" rIns="91433" bIns="45717" anchor="ctr"/>
            <a:lstStyle/>
            <a:p>
              <a:endParaRPr lang="en-MY"/>
            </a:p>
          </p:txBody>
        </p:sp>
        <p:sp>
          <p:nvSpPr>
            <p:cNvPr id="44067" name="Rectangle 57"/>
            <p:cNvSpPr>
              <a:spLocks noChangeArrowheads="1"/>
            </p:cNvSpPr>
            <p:nvPr/>
          </p:nvSpPr>
          <p:spPr bwMode="auto">
            <a:xfrm>
              <a:off x="1776" y="1968"/>
              <a:ext cx="1728" cy="624"/>
            </a:xfrm>
            <a:prstGeom prst="rect">
              <a:avLst/>
            </a:prstGeom>
            <a:solidFill>
              <a:srgbClr val="FFFFCC"/>
            </a:solidFill>
            <a:ln w="12700">
              <a:noFill/>
              <a:miter lim="800000"/>
              <a:headEnd/>
              <a:tailEnd/>
            </a:ln>
          </p:spPr>
          <p:txBody>
            <a:bodyPr wrap="none" lIns="91433" tIns="45717" rIns="91433" bIns="45717" anchor="ctr"/>
            <a:lstStyle/>
            <a:p>
              <a:endParaRPr lang="en-US"/>
            </a:p>
          </p:txBody>
        </p:sp>
      </p:grpSp>
      <p:sp>
        <p:nvSpPr>
          <p:cNvPr id="44049" name="Text Box 58"/>
          <p:cNvSpPr txBox="1">
            <a:spLocks noChangeArrowheads="1"/>
          </p:cNvSpPr>
          <p:nvPr/>
        </p:nvSpPr>
        <p:spPr bwMode="auto">
          <a:xfrm>
            <a:off x="3810000" y="5638800"/>
            <a:ext cx="2133600" cy="703263"/>
          </a:xfrm>
          <a:prstGeom prst="rect">
            <a:avLst/>
          </a:prstGeom>
          <a:noFill/>
          <a:ln w="9525">
            <a:noFill/>
            <a:miter lim="800000"/>
            <a:headEnd/>
            <a:tailEnd/>
          </a:ln>
        </p:spPr>
        <p:txBody>
          <a:bodyPr>
            <a:spAutoFit/>
          </a:bodyPr>
          <a:lstStyle/>
          <a:p>
            <a:pPr>
              <a:spcBef>
                <a:spcPct val="50000"/>
              </a:spcBef>
            </a:pPr>
            <a:r>
              <a:rPr lang="en-US" sz="1600" b="1">
                <a:latin typeface="Arial" pitchFamily="34" charset="0"/>
              </a:rPr>
              <a:t>Organization z1 :</a:t>
            </a:r>
            <a:endParaRPr lang="en-US" sz="2000" b="1">
              <a:latin typeface="Arial" pitchFamily="34" charset="0"/>
            </a:endParaRPr>
          </a:p>
          <a:p>
            <a:pPr>
              <a:spcBef>
                <a:spcPct val="50000"/>
              </a:spcBef>
            </a:pPr>
            <a:r>
              <a:rPr lang="en-US" sz="1600">
                <a:solidFill>
                  <a:schemeClr val="accent2"/>
                </a:solidFill>
                <a:latin typeface="Arial" pitchFamily="34" charset="0"/>
              </a:rPr>
              <a:t> 209.88.237.192/26</a:t>
            </a:r>
          </a:p>
        </p:txBody>
      </p:sp>
      <p:grpSp>
        <p:nvGrpSpPr>
          <p:cNvPr id="7" name="Group 59"/>
          <p:cNvGrpSpPr>
            <a:grpSpLocks/>
          </p:cNvGrpSpPr>
          <p:nvPr/>
        </p:nvGrpSpPr>
        <p:grpSpPr bwMode="auto">
          <a:xfrm flipH="1" flipV="1">
            <a:off x="6248400" y="5334000"/>
            <a:ext cx="2286000" cy="1371600"/>
            <a:chOff x="1344" y="1441"/>
            <a:chExt cx="2691" cy="1439"/>
          </a:xfrm>
        </p:grpSpPr>
        <p:sp>
          <p:nvSpPr>
            <p:cNvPr id="44052" name="Rectangle 60"/>
            <p:cNvSpPr>
              <a:spLocks noChangeArrowheads="1"/>
            </p:cNvSpPr>
            <p:nvPr/>
          </p:nvSpPr>
          <p:spPr bwMode="auto">
            <a:xfrm>
              <a:off x="1680" y="1680"/>
              <a:ext cx="2112" cy="624"/>
            </a:xfrm>
            <a:prstGeom prst="rect">
              <a:avLst/>
            </a:prstGeom>
            <a:solidFill>
              <a:srgbClr val="FFFFCC"/>
            </a:solidFill>
            <a:ln w="12700">
              <a:noFill/>
              <a:miter lim="800000"/>
              <a:headEnd/>
              <a:tailEnd/>
            </a:ln>
          </p:spPr>
          <p:txBody>
            <a:bodyPr wrap="none" lIns="91433" tIns="45717" rIns="91433" bIns="45717" anchor="ctr"/>
            <a:lstStyle/>
            <a:p>
              <a:endParaRPr lang="en-US"/>
            </a:p>
          </p:txBody>
        </p:sp>
        <p:sp>
          <p:nvSpPr>
            <p:cNvPr id="44053" name="Arc 61"/>
            <p:cNvSpPr>
              <a:spLocks/>
            </p:cNvSpPr>
            <p:nvPr/>
          </p:nvSpPr>
          <p:spPr bwMode="auto">
            <a:xfrm>
              <a:off x="2880" y="1536"/>
              <a:ext cx="1144" cy="488"/>
            </a:xfrm>
            <a:custGeom>
              <a:avLst/>
              <a:gdLst>
                <a:gd name="T0" fmla="*/ 0 w 30285"/>
                <a:gd name="T1" fmla="*/ 0 h 31341"/>
                <a:gd name="T2" fmla="*/ 2 w 30285"/>
                <a:gd name="T3" fmla="*/ 0 h 31341"/>
                <a:gd name="T4" fmla="*/ 0 w 30285"/>
                <a:gd name="T5" fmla="*/ 0 h 31341"/>
                <a:gd name="T6" fmla="*/ 0 60000 65536"/>
                <a:gd name="T7" fmla="*/ 0 60000 65536"/>
                <a:gd name="T8" fmla="*/ 0 60000 65536"/>
                <a:gd name="T9" fmla="*/ 0 w 30285"/>
                <a:gd name="T10" fmla="*/ 0 h 31341"/>
                <a:gd name="T11" fmla="*/ 30285 w 30285"/>
                <a:gd name="T12" fmla="*/ 31341 h 31341"/>
              </a:gdLst>
              <a:ahLst/>
              <a:cxnLst>
                <a:cxn ang="T6">
                  <a:pos x="T0" y="T1"/>
                </a:cxn>
                <a:cxn ang="T7">
                  <a:pos x="T2" y="T3"/>
                </a:cxn>
                <a:cxn ang="T8">
                  <a:pos x="T4" y="T5"/>
                </a:cxn>
              </a:cxnLst>
              <a:rect l="T9" t="T10" r="T11" b="T12"/>
              <a:pathLst>
                <a:path w="30285" h="31341" fill="none" extrusionOk="0">
                  <a:moveTo>
                    <a:pt x="-1" y="1822"/>
                  </a:moveTo>
                  <a:cubicBezTo>
                    <a:pt x="2737" y="620"/>
                    <a:pt x="5695" y="-1"/>
                    <a:pt x="8685" y="-1"/>
                  </a:cubicBezTo>
                  <a:cubicBezTo>
                    <a:pt x="20614" y="0"/>
                    <a:pt x="30285" y="9670"/>
                    <a:pt x="30285" y="21600"/>
                  </a:cubicBezTo>
                  <a:cubicBezTo>
                    <a:pt x="30285" y="24983"/>
                    <a:pt x="29489" y="28320"/>
                    <a:pt x="27963" y="31340"/>
                  </a:cubicBezTo>
                </a:path>
                <a:path w="30285" h="31341" stroke="0" extrusionOk="0">
                  <a:moveTo>
                    <a:pt x="-1" y="1822"/>
                  </a:moveTo>
                  <a:cubicBezTo>
                    <a:pt x="2737" y="620"/>
                    <a:pt x="5695" y="-1"/>
                    <a:pt x="8685" y="-1"/>
                  </a:cubicBezTo>
                  <a:cubicBezTo>
                    <a:pt x="20614" y="0"/>
                    <a:pt x="30285" y="9670"/>
                    <a:pt x="30285" y="21600"/>
                  </a:cubicBezTo>
                  <a:cubicBezTo>
                    <a:pt x="30285" y="24983"/>
                    <a:pt x="29489" y="28320"/>
                    <a:pt x="27963" y="31340"/>
                  </a:cubicBezTo>
                  <a:lnTo>
                    <a:pt x="8685" y="21600"/>
                  </a:lnTo>
                  <a:lnTo>
                    <a:pt x="-1" y="1822"/>
                  </a:lnTo>
                  <a:close/>
                </a:path>
              </a:pathLst>
            </a:custGeom>
            <a:solidFill>
              <a:srgbClr val="FFFFCC"/>
            </a:solidFill>
            <a:ln w="28575">
              <a:solidFill>
                <a:srgbClr val="000000"/>
              </a:solidFill>
              <a:round/>
              <a:headEnd/>
              <a:tailEnd/>
            </a:ln>
          </p:spPr>
          <p:txBody>
            <a:bodyPr wrap="none" lIns="91433" tIns="45717" rIns="91433" bIns="45717" anchor="ctr"/>
            <a:lstStyle/>
            <a:p>
              <a:endParaRPr lang="en-MY"/>
            </a:p>
          </p:txBody>
        </p:sp>
        <p:sp>
          <p:nvSpPr>
            <p:cNvPr id="44054" name="Arc 62"/>
            <p:cNvSpPr>
              <a:spLocks/>
            </p:cNvSpPr>
            <p:nvPr/>
          </p:nvSpPr>
          <p:spPr bwMode="auto">
            <a:xfrm>
              <a:off x="1433" y="1441"/>
              <a:ext cx="1632" cy="501"/>
            </a:xfrm>
            <a:custGeom>
              <a:avLst/>
              <a:gdLst>
                <a:gd name="T0" fmla="*/ 0 w 43200"/>
                <a:gd name="T1" fmla="*/ 0 h 32215"/>
                <a:gd name="T2" fmla="*/ 2 w 43200"/>
                <a:gd name="T3" fmla="*/ 0 h 32215"/>
                <a:gd name="T4" fmla="*/ 1 w 43200"/>
                <a:gd name="T5" fmla="*/ 0 h 32215"/>
                <a:gd name="T6" fmla="*/ 0 60000 65536"/>
                <a:gd name="T7" fmla="*/ 0 60000 65536"/>
                <a:gd name="T8" fmla="*/ 0 60000 65536"/>
                <a:gd name="T9" fmla="*/ 0 w 43200"/>
                <a:gd name="T10" fmla="*/ 0 h 32215"/>
                <a:gd name="T11" fmla="*/ 43200 w 43200"/>
                <a:gd name="T12" fmla="*/ 32215 h 32215"/>
              </a:gdLst>
              <a:ahLst/>
              <a:cxnLst>
                <a:cxn ang="T6">
                  <a:pos x="T0" y="T1"/>
                </a:cxn>
                <a:cxn ang="T7">
                  <a:pos x="T2" y="T3"/>
                </a:cxn>
                <a:cxn ang="T8">
                  <a:pos x="T4" y="T5"/>
                </a:cxn>
              </a:cxnLst>
              <a:rect l="T9" t="T10" r="T11" b="T12"/>
              <a:pathLst>
                <a:path w="43200" h="32215" fill="none" extrusionOk="0">
                  <a:moveTo>
                    <a:pt x="2788" y="32214"/>
                  </a:moveTo>
                  <a:cubicBezTo>
                    <a:pt x="960" y="28975"/>
                    <a:pt x="0" y="25319"/>
                    <a:pt x="0" y="21600"/>
                  </a:cubicBezTo>
                  <a:cubicBezTo>
                    <a:pt x="0" y="9670"/>
                    <a:pt x="9670" y="0"/>
                    <a:pt x="21600" y="0"/>
                  </a:cubicBezTo>
                  <a:cubicBezTo>
                    <a:pt x="33529" y="0"/>
                    <a:pt x="43199" y="9670"/>
                    <a:pt x="43199" y="21599"/>
                  </a:cubicBezTo>
                </a:path>
                <a:path w="43200" h="32215" stroke="0" extrusionOk="0">
                  <a:moveTo>
                    <a:pt x="2788" y="32214"/>
                  </a:moveTo>
                  <a:cubicBezTo>
                    <a:pt x="960" y="28975"/>
                    <a:pt x="0" y="25319"/>
                    <a:pt x="0" y="21600"/>
                  </a:cubicBezTo>
                  <a:cubicBezTo>
                    <a:pt x="0" y="9670"/>
                    <a:pt x="9670" y="0"/>
                    <a:pt x="21600" y="0"/>
                  </a:cubicBezTo>
                  <a:cubicBezTo>
                    <a:pt x="33529" y="0"/>
                    <a:pt x="43199" y="9670"/>
                    <a:pt x="43199" y="21599"/>
                  </a:cubicBezTo>
                  <a:lnTo>
                    <a:pt x="21600" y="21600"/>
                  </a:lnTo>
                  <a:lnTo>
                    <a:pt x="2788" y="32214"/>
                  </a:lnTo>
                  <a:close/>
                </a:path>
              </a:pathLst>
            </a:custGeom>
            <a:solidFill>
              <a:srgbClr val="FFFFCC"/>
            </a:solidFill>
            <a:ln w="28575">
              <a:solidFill>
                <a:srgbClr val="000000"/>
              </a:solidFill>
              <a:round/>
              <a:headEnd/>
              <a:tailEnd/>
            </a:ln>
          </p:spPr>
          <p:txBody>
            <a:bodyPr wrap="none" lIns="91433" tIns="45717" rIns="91433" bIns="45717" anchor="ctr"/>
            <a:lstStyle/>
            <a:p>
              <a:endParaRPr lang="en-MY"/>
            </a:p>
          </p:txBody>
        </p:sp>
        <p:sp>
          <p:nvSpPr>
            <p:cNvPr id="44055" name="Arc 63"/>
            <p:cNvSpPr>
              <a:spLocks/>
            </p:cNvSpPr>
            <p:nvPr/>
          </p:nvSpPr>
          <p:spPr bwMode="auto">
            <a:xfrm rot="-5400000">
              <a:off x="1235" y="1885"/>
              <a:ext cx="720" cy="501"/>
            </a:xfrm>
            <a:custGeom>
              <a:avLst/>
              <a:gdLst>
                <a:gd name="T0" fmla="*/ 0 w 43200"/>
                <a:gd name="T1" fmla="*/ 0 h 32215"/>
                <a:gd name="T2" fmla="*/ 0 w 43200"/>
                <a:gd name="T3" fmla="*/ 0 h 32215"/>
                <a:gd name="T4" fmla="*/ 0 w 43200"/>
                <a:gd name="T5" fmla="*/ 0 h 32215"/>
                <a:gd name="T6" fmla="*/ 0 60000 65536"/>
                <a:gd name="T7" fmla="*/ 0 60000 65536"/>
                <a:gd name="T8" fmla="*/ 0 60000 65536"/>
                <a:gd name="T9" fmla="*/ 0 w 43200"/>
                <a:gd name="T10" fmla="*/ 0 h 32215"/>
                <a:gd name="T11" fmla="*/ 43200 w 43200"/>
                <a:gd name="T12" fmla="*/ 32215 h 32215"/>
              </a:gdLst>
              <a:ahLst/>
              <a:cxnLst>
                <a:cxn ang="T6">
                  <a:pos x="T0" y="T1"/>
                </a:cxn>
                <a:cxn ang="T7">
                  <a:pos x="T2" y="T3"/>
                </a:cxn>
                <a:cxn ang="T8">
                  <a:pos x="T4" y="T5"/>
                </a:cxn>
              </a:cxnLst>
              <a:rect l="T9" t="T10" r="T11" b="T12"/>
              <a:pathLst>
                <a:path w="43200" h="32215" fill="none" extrusionOk="0">
                  <a:moveTo>
                    <a:pt x="2788" y="32214"/>
                  </a:moveTo>
                  <a:cubicBezTo>
                    <a:pt x="960" y="28975"/>
                    <a:pt x="0" y="25319"/>
                    <a:pt x="0" y="21600"/>
                  </a:cubicBezTo>
                  <a:cubicBezTo>
                    <a:pt x="0" y="9670"/>
                    <a:pt x="9670" y="0"/>
                    <a:pt x="21600" y="0"/>
                  </a:cubicBezTo>
                  <a:cubicBezTo>
                    <a:pt x="33529" y="0"/>
                    <a:pt x="43199" y="9670"/>
                    <a:pt x="43199" y="21599"/>
                  </a:cubicBezTo>
                </a:path>
                <a:path w="43200" h="32215" stroke="0" extrusionOk="0">
                  <a:moveTo>
                    <a:pt x="2788" y="32214"/>
                  </a:moveTo>
                  <a:cubicBezTo>
                    <a:pt x="960" y="28975"/>
                    <a:pt x="0" y="25319"/>
                    <a:pt x="0" y="21600"/>
                  </a:cubicBezTo>
                  <a:cubicBezTo>
                    <a:pt x="0" y="9670"/>
                    <a:pt x="9670" y="0"/>
                    <a:pt x="21600" y="0"/>
                  </a:cubicBezTo>
                  <a:cubicBezTo>
                    <a:pt x="33529" y="0"/>
                    <a:pt x="43199" y="9670"/>
                    <a:pt x="43199" y="21599"/>
                  </a:cubicBezTo>
                  <a:lnTo>
                    <a:pt x="21600" y="21600"/>
                  </a:lnTo>
                  <a:lnTo>
                    <a:pt x="2788" y="32214"/>
                  </a:lnTo>
                  <a:close/>
                </a:path>
              </a:pathLst>
            </a:custGeom>
            <a:solidFill>
              <a:srgbClr val="FFFFCC"/>
            </a:solidFill>
            <a:ln w="28575">
              <a:solidFill>
                <a:srgbClr val="000000"/>
              </a:solidFill>
              <a:round/>
              <a:headEnd/>
              <a:tailEnd/>
            </a:ln>
          </p:spPr>
          <p:txBody>
            <a:bodyPr wrap="none" lIns="91433" tIns="45717" rIns="91433" bIns="45717" anchor="ctr"/>
            <a:lstStyle/>
            <a:p>
              <a:endParaRPr lang="en-MY"/>
            </a:p>
          </p:txBody>
        </p:sp>
        <p:sp>
          <p:nvSpPr>
            <p:cNvPr id="44056" name="Arc 64"/>
            <p:cNvSpPr>
              <a:spLocks/>
            </p:cNvSpPr>
            <p:nvPr/>
          </p:nvSpPr>
          <p:spPr bwMode="auto">
            <a:xfrm rot="-8988979">
              <a:off x="1536" y="2208"/>
              <a:ext cx="1021" cy="613"/>
            </a:xfrm>
            <a:custGeom>
              <a:avLst/>
              <a:gdLst>
                <a:gd name="T0" fmla="*/ 0 w 43200"/>
                <a:gd name="T1" fmla="*/ 0 h 39421"/>
                <a:gd name="T2" fmla="*/ 1 w 43200"/>
                <a:gd name="T3" fmla="*/ 0 h 39421"/>
                <a:gd name="T4" fmla="*/ 0 w 43200"/>
                <a:gd name="T5" fmla="*/ 0 h 39421"/>
                <a:gd name="T6" fmla="*/ 0 60000 65536"/>
                <a:gd name="T7" fmla="*/ 0 60000 65536"/>
                <a:gd name="T8" fmla="*/ 0 60000 65536"/>
                <a:gd name="T9" fmla="*/ 0 w 43200"/>
                <a:gd name="T10" fmla="*/ 0 h 39421"/>
                <a:gd name="T11" fmla="*/ 43200 w 43200"/>
                <a:gd name="T12" fmla="*/ 39421 h 39421"/>
              </a:gdLst>
              <a:ahLst/>
              <a:cxnLst>
                <a:cxn ang="T6">
                  <a:pos x="T0" y="T1"/>
                </a:cxn>
                <a:cxn ang="T7">
                  <a:pos x="T2" y="T3"/>
                </a:cxn>
                <a:cxn ang="T8">
                  <a:pos x="T4" y="T5"/>
                </a:cxn>
              </a:cxnLst>
              <a:rect l="T9" t="T10" r="T11" b="T12"/>
              <a:pathLst>
                <a:path w="43200" h="39421" fill="none" extrusionOk="0">
                  <a:moveTo>
                    <a:pt x="9394" y="39420"/>
                  </a:moveTo>
                  <a:cubicBezTo>
                    <a:pt x="3514" y="35393"/>
                    <a:pt x="0" y="28726"/>
                    <a:pt x="0" y="21600"/>
                  </a:cubicBezTo>
                  <a:cubicBezTo>
                    <a:pt x="0" y="9670"/>
                    <a:pt x="9670" y="0"/>
                    <a:pt x="21600" y="0"/>
                  </a:cubicBezTo>
                  <a:cubicBezTo>
                    <a:pt x="33529" y="0"/>
                    <a:pt x="43200" y="9670"/>
                    <a:pt x="43200" y="21600"/>
                  </a:cubicBezTo>
                </a:path>
                <a:path w="43200" h="39421" stroke="0" extrusionOk="0">
                  <a:moveTo>
                    <a:pt x="9394" y="39420"/>
                  </a:moveTo>
                  <a:cubicBezTo>
                    <a:pt x="3514" y="35393"/>
                    <a:pt x="0" y="28726"/>
                    <a:pt x="0" y="21600"/>
                  </a:cubicBezTo>
                  <a:cubicBezTo>
                    <a:pt x="0" y="9670"/>
                    <a:pt x="9670" y="0"/>
                    <a:pt x="21600" y="0"/>
                  </a:cubicBezTo>
                  <a:cubicBezTo>
                    <a:pt x="33529" y="0"/>
                    <a:pt x="43200" y="9670"/>
                    <a:pt x="43200" y="21600"/>
                  </a:cubicBezTo>
                  <a:lnTo>
                    <a:pt x="21600" y="21600"/>
                  </a:lnTo>
                  <a:lnTo>
                    <a:pt x="9394" y="39420"/>
                  </a:lnTo>
                  <a:close/>
                </a:path>
              </a:pathLst>
            </a:custGeom>
            <a:solidFill>
              <a:srgbClr val="FFFFCC"/>
            </a:solidFill>
            <a:ln w="28575">
              <a:solidFill>
                <a:srgbClr val="000000"/>
              </a:solidFill>
              <a:round/>
              <a:headEnd/>
              <a:tailEnd/>
            </a:ln>
          </p:spPr>
          <p:txBody>
            <a:bodyPr wrap="none" lIns="91433" tIns="45717" rIns="91433" bIns="45717" anchor="ctr"/>
            <a:lstStyle/>
            <a:p>
              <a:endParaRPr lang="en-MY"/>
            </a:p>
          </p:txBody>
        </p:sp>
        <p:sp>
          <p:nvSpPr>
            <p:cNvPr id="44057" name="Arc 65"/>
            <p:cNvSpPr>
              <a:spLocks/>
            </p:cNvSpPr>
            <p:nvPr/>
          </p:nvSpPr>
          <p:spPr bwMode="auto">
            <a:xfrm rot="-10583242">
              <a:off x="2207" y="2267"/>
              <a:ext cx="1392" cy="613"/>
            </a:xfrm>
            <a:custGeom>
              <a:avLst/>
              <a:gdLst>
                <a:gd name="T0" fmla="*/ 0 w 43200"/>
                <a:gd name="T1" fmla="*/ 0 h 39421"/>
                <a:gd name="T2" fmla="*/ 1 w 43200"/>
                <a:gd name="T3" fmla="*/ 0 h 39421"/>
                <a:gd name="T4" fmla="*/ 1 w 43200"/>
                <a:gd name="T5" fmla="*/ 0 h 39421"/>
                <a:gd name="T6" fmla="*/ 0 60000 65536"/>
                <a:gd name="T7" fmla="*/ 0 60000 65536"/>
                <a:gd name="T8" fmla="*/ 0 60000 65536"/>
                <a:gd name="T9" fmla="*/ 0 w 43200"/>
                <a:gd name="T10" fmla="*/ 0 h 39421"/>
                <a:gd name="T11" fmla="*/ 43200 w 43200"/>
                <a:gd name="T12" fmla="*/ 39421 h 39421"/>
              </a:gdLst>
              <a:ahLst/>
              <a:cxnLst>
                <a:cxn ang="T6">
                  <a:pos x="T0" y="T1"/>
                </a:cxn>
                <a:cxn ang="T7">
                  <a:pos x="T2" y="T3"/>
                </a:cxn>
                <a:cxn ang="T8">
                  <a:pos x="T4" y="T5"/>
                </a:cxn>
              </a:cxnLst>
              <a:rect l="T9" t="T10" r="T11" b="T12"/>
              <a:pathLst>
                <a:path w="43200" h="39421" fill="none" extrusionOk="0">
                  <a:moveTo>
                    <a:pt x="9394" y="39420"/>
                  </a:moveTo>
                  <a:cubicBezTo>
                    <a:pt x="3514" y="35393"/>
                    <a:pt x="0" y="28726"/>
                    <a:pt x="0" y="21600"/>
                  </a:cubicBezTo>
                  <a:cubicBezTo>
                    <a:pt x="0" y="9670"/>
                    <a:pt x="9670" y="0"/>
                    <a:pt x="21600" y="0"/>
                  </a:cubicBezTo>
                  <a:cubicBezTo>
                    <a:pt x="33529" y="0"/>
                    <a:pt x="43200" y="9670"/>
                    <a:pt x="43200" y="21600"/>
                  </a:cubicBezTo>
                </a:path>
                <a:path w="43200" h="39421" stroke="0" extrusionOk="0">
                  <a:moveTo>
                    <a:pt x="9394" y="39420"/>
                  </a:moveTo>
                  <a:cubicBezTo>
                    <a:pt x="3514" y="35393"/>
                    <a:pt x="0" y="28726"/>
                    <a:pt x="0" y="21600"/>
                  </a:cubicBezTo>
                  <a:cubicBezTo>
                    <a:pt x="0" y="9670"/>
                    <a:pt x="9670" y="0"/>
                    <a:pt x="21600" y="0"/>
                  </a:cubicBezTo>
                  <a:cubicBezTo>
                    <a:pt x="33529" y="0"/>
                    <a:pt x="43200" y="9670"/>
                    <a:pt x="43200" y="21600"/>
                  </a:cubicBezTo>
                  <a:lnTo>
                    <a:pt x="21600" y="21600"/>
                  </a:lnTo>
                  <a:lnTo>
                    <a:pt x="9394" y="39420"/>
                  </a:lnTo>
                  <a:close/>
                </a:path>
              </a:pathLst>
            </a:custGeom>
            <a:solidFill>
              <a:srgbClr val="FFFFCC"/>
            </a:solidFill>
            <a:ln w="28575">
              <a:solidFill>
                <a:srgbClr val="000000"/>
              </a:solidFill>
              <a:round/>
              <a:headEnd/>
              <a:tailEnd/>
            </a:ln>
          </p:spPr>
          <p:txBody>
            <a:bodyPr wrap="none" lIns="91433" tIns="45717" rIns="91433" bIns="45717" anchor="ctr"/>
            <a:lstStyle/>
            <a:p>
              <a:endParaRPr lang="en-MY"/>
            </a:p>
          </p:txBody>
        </p:sp>
        <p:sp>
          <p:nvSpPr>
            <p:cNvPr id="44058" name="Arc 66"/>
            <p:cNvSpPr>
              <a:spLocks/>
            </p:cNvSpPr>
            <p:nvPr/>
          </p:nvSpPr>
          <p:spPr bwMode="auto">
            <a:xfrm rot="9905626">
              <a:off x="3264" y="1968"/>
              <a:ext cx="771" cy="501"/>
            </a:xfrm>
            <a:custGeom>
              <a:avLst/>
              <a:gdLst>
                <a:gd name="T0" fmla="*/ 0 w 38664"/>
                <a:gd name="T1" fmla="*/ 0 h 32215"/>
                <a:gd name="T2" fmla="*/ 0 w 38664"/>
                <a:gd name="T3" fmla="*/ 0 h 32215"/>
                <a:gd name="T4" fmla="*/ 0 w 38664"/>
                <a:gd name="T5" fmla="*/ 0 h 32215"/>
                <a:gd name="T6" fmla="*/ 0 60000 65536"/>
                <a:gd name="T7" fmla="*/ 0 60000 65536"/>
                <a:gd name="T8" fmla="*/ 0 60000 65536"/>
                <a:gd name="T9" fmla="*/ 0 w 38664"/>
                <a:gd name="T10" fmla="*/ 0 h 32215"/>
                <a:gd name="T11" fmla="*/ 38664 w 38664"/>
                <a:gd name="T12" fmla="*/ 32215 h 32215"/>
              </a:gdLst>
              <a:ahLst/>
              <a:cxnLst>
                <a:cxn ang="T6">
                  <a:pos x="T0" y="T1"/>
                </a:cxn>
                <a:cxn ang="T7">
                  <a:pos x="T2" y="T3"/>
                </a:cxn>
                <a:cxn ang="T8">
                  <a:pos x="T4" y="T5"/>
                </a:cxn>
              </a:cxnLst>
              <a:rect l="T9" t="T10" r="T11" b="T12"/>
              <a:pathLst>
                <a:path w="38664" h="32215" fill="none" extrusionOk="0">
                  <a:moveTo>
                    <a:pt x="2788" y="32214"/>
                  </a:moveTo>
                  <a:cubicBezTo>
                    <a:pt x="960" y="28975"/>
                    <a:pt x="0" y="25319"/>
                    <a:pt x="0" y="21600"/>
                  </a:cubicBezTo>
                  <a:cubicBezTo>
                    <a:pt x="0" y="9670"/>
                    <a:pt x="9670" y="0"/>
                    <a:pt x="21600" y="0"/>
                  </a:cubicBezTo>
                  <a:cubicBezTo>
                    <a:pt x="28273" y="0"/>
                    <a:pt x="34571" y="3084"/>
                    <a:pt x="38663" y="8356"/>
                  </a:cubicBezTo>
                </a:path>
                <a:path w="38664" h="32215" stroke="0" extrusionOk="0">
                  <a:moveTo>
                    <a:pt x="2788" y="32214"/>
                  </a:moveTo>
                  <a:cubicBezTo>
                    <a:pt x="960" y="28975"/>
                    <a:pt x="0" y="25319"/>
                    <a:pt x="0" y="21600"/>
                  </a:cubicBezTo>
                  <a:cubicBezTo>
                    <a:pt x="0" y="9670"/>
                    <a:pt x="9670" y="0"/>
                    <a:pt x="21600" y="0"/>
                  </a:cubicBezTo>
                  <a:cubicBezTo>
                    <a:pt x="28273" y="0"/>
                    <a:pt x="34571" y="3084"/>
                    <a:pt x="38663" y="8356"/>
                  </a:cubicBezTo>
                  <a:lnTo>
                    <a:pt x="21600" y="21600"/>
                  </a:lnTo>
                  <a:lnTo>
                    <a:pt x="2788" y="32214"/>
                  </a:lnTo>
                  <a:close/>
                </a:path>
              </a:pathLst>
            </a:custGeom>
            <a:solidFill>
              <a:srgbClr val="FFFFCC"/>
            </a:solidFill>
            <a:ln w="28575">
              <a:solidFill>
                <a:srgbClr val="000000"/>
              </a:solidFill>
              <a:round/>
              <a:headEnd/>
              <a:tailEnd/>
            </a:ln>
          </p:spPr>
          <p:txBody>
            <a:bodyPr wrap="none" lIns="91433" tIns="45717" rIns="91433" bIns="45717" anchor="ctr"/>
            <a:lstStyle/>
            <a:p>
              <a:endParaRPr lang="en-MY"/>
            </a:p>
          </p:txBody>
        </p:sp>
        <p:sp>
          <p:nvSpPr>
            <p:cNvPr id="44059" name="Rectangle 67"/>
            <p:cNvSpPr>
              <a:spLocks noChangeArrowheads="1"/>
            </p:cNvSpPr>
            <p:nvPr/>
          </p:nvSpPr>
          <p:spPr bwMode="auto">
            <a:xfrm>
              <a:off x="1776" y="1968"/>
              <a:ext cx="1728" cy="624"/>
            </a:xfrm>
            <a:prstGeom prst="rect">
              <a:avLst/>
            </a:prstGeom>
            <a:solidFill>
              <a:srgbClr val="FFFFCC"/>
            </a:solidFill>
            <a:ln w="12700">
              <a:noFill/>
              <a:miter lim="800000"/>
              <a:headEnd/>
              <a:tailEnd/>
            </a:ln>
          </p:spPr>
          <p:txBody>
            <a:bodyPr wrap="none" lIns="91433" tIns="45717" rIns="91433" bIns="45717" anchor="ctr"/>
            <a:lstStyle/>
            <a:p>
              <a:endParaRPr lang="en-US"/>
            </a:p>
          </p:txBody>
        </p:sp>
      </p:grpSp>
      <p:sp>
        <p:nvSpPr>
          <p:cNvPr id="44051" name="Text Box 68"/>
          <p:cNvSpPr txBox="1">
            <a:spLocks noChangeArrowheads="1"/>
          </p:cNvSpPr>
          <p:nvPr/>
        </p:nvSpPr>
        <p:spPr bwMode="auto">
          <a:xfrm>
            <a:off x="6400800" y="5715000"/>
            <a:ext cx="2133600" cy="703263"/>
          </a:xfrm>
          <a:prstGeom prst="rect">
            <a:avLst/>
          </a:prstGeom>
          <a:noFill/>
          <a:ln w="9525">
            <a:noFill/>
            <a:miter lim="800000"/>
            <a:headEnd/>
            <a:tailEnd/>
          </a:ln>
        </p:spPr>
        <p:txBody>
          <a:bodyPr>
            <a:spAutoFit/>
          </a:bodyPr>
          <a:lstStyle/>
          <a:p>
            <a:pPr>
              <a:spcBef>
                <a:spcPct val="50000"/>
              </a:spcBef>
            </a:pPr>
            <a:r>
              <a:rPr lang="en-US" sz="1600" b="1">
                <a:latin typeface="Arial" pitchFamily="34" charset="0"/>
              </a:rPr>
              <a:t>Organization z2 :</a:t>
            </a:r>
            <a:endParaRPr lang="en-US" sz="2000" b="1">
              <a:latin typeface="Arial" pitchFamily="34" charset="0"/>
            </a:endParaRPr>
          </a:p>
          <a:p>
            <a:pPr>
              <a:spcBef>
                <a:spcPct val="50000"/>
              </a:spcBef>
            </a:pPr>
            <a:r>
              <a:rPr lang="en-US" sz="1600">
                <a:solidFill>
                  <a:schemeClr val="accent2"/>
                </a:solidFill>
                <a:latin typeface="Arial" pitchFamily="34" charset="0"/>
              </a:rPr>
              <a:t> 209.88.237.0/26</a:t>
            </a:r>
          </a:p>
        </p:txBody>
      </p:sp>
      <p:sp>
        <p:nvSpPr>
          <p:cNvPr id="69" name="Slide Number Placeholder 68"/>
          <p:cNvSpPr>
            <a:spLocks noGrp="1"/>
          </p:cNvSpPr>
          <p:nvPr>
            <p:ph type="sldNum" sz="quarter" idx="12"/>
          </p:nvPr>
        </p:nvSpPr>
        <p:spPr/>
        <p:txBody>
          <a:bodyPr/>
          <a:lstStyle/>
          <a:p>
            <a:fld id="{B6F15528-21DE-4FAA-801E-634DDDAF4B2B}" type="slidenum">
              <a:rPr lang="en-US" smtClean="0"/>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Line 2"/>
          <p:cNvSpPr>
            <a:spLocks noChangeShapeType="1"/>
          </p:cNvSpPr>
          <p:nvPr/>
        </p:nvSpPr>
        <p:spPr bwMode="auto">
          <a:xfrm flipV="1">
            <a:off x="1981200" y="2971800"/>
            <a:ext cx="1752600" cy="457200"/>
          </a:xfrm>
          <a:prstGeom prst="line">
            <a:avLst/>
          </a:prstGeom>
          <a:noFill/>
          <a:ln w="57150">
            <a:solidFill>
              <a:schemeClr val="tx1"/>
            </a:solidFill>
            <a:round/>
            <a:headEnd/>
            <a:tailEnd/>
          </a:ln>
        </p:spPr>
        <p:txBody>
          <a:bodyPr wrap="none" anchor="ctr"/>
          <a:lstStyle/>
          <a:p>
            <a:endParaRPr lang="en-MY"/>
          </a:p>
        </p:txBody>
      </p:sp>
      <p:sp>
        <p:nvSpPr>
          <p:cNvPr id="45058" name="Line 3"/>
          <p:cNvSpPr>
            <a:spLocks noChangeShapeType="1"/>
          </p:cNvSpPr>
          <p:nvPr/>
        </p:nvSpPr>
        <p:spPr bwMode="auto">
          <a:xfrm flipV="1">
            <a:off x="5562600" y="2057400"/>
            <a:ext cx="1752600" cy="457200"/>
          </a:xfrm>
          <a:prstGeom prst="line">
            <a:avLst/>
          </a:prstGeom>
          <a:noFill/>
          <a:ln w="57150">
            <a:solidFill>
              <a:schemeClr val="tx1"/>
            </a:solidFill>
            <a:round/>
            <a:headEnd/>
            <a:tailEnd/>
          </a:ln>
        </p:spPr>
        <p:txBody>
          <a:bodyPr wrap="none" anchor="ctr"/>
          <a:lstStyle/>
          <a:p>
            <a:endParaRPr lang="en-MY"/>
          </a:p>
        </p:txBody>
      </p:sp>
      <p:sp>
        <p:nvSpPr>
          <p:cNvPr id="45059" name="Line 4"/>
          <p:cNvSpPr>
            <a:spLocks noChangeShapeType="1"/>
          </p:cNvSpPr>
          <p:nvPr/>
        </p:nvSpPr>
        <p:spPr bwMode="auto">
          <a:xfrm>
            <a:off x="5715000" y="3505200"/>
            <a:ext cx="1524000" cy="762000"/>
          </a:xfrm>
          <a:prstGeom prst="line">
            <a:avLst/>
          </a:prstGeom>
          <a:noFill/>
          <a:ln w="57150">
            <a:solidFill>
              <a:schemeClr val="tx1"/>
            </a:solidFill>
            <a:round/>
            <a:headEnd/>
            <a:tailEnd/>
          </a:ln>
        </p:spPr>
        <p:txBody>
          <a:bodyPr wrap="none" anchor="ctr"/>
          <a:lstStyle/>
          <a:p>
            <a:endParaRPr lang="en-MY"/>
          </a:p>
        </p:txBody>
      </p:sp>
      <p:sp>
        <p:nvSpPr>
          <p:cNvPr id="45060" name="Line 5"/>
          <p:cNvSpPr>
            <a:spLocks noChangeShapeType="1"/>
          </p:cNvSpPr>
          <p:nvPr/>
        </p:nvSpPr>
        <p:spPr bwMode="auto">
          <a:xfrm>
            <a:off x="7086600" y="4343400"/>
            <a:ext cx="381000" cy="1295400"/>
          </a:xfrm>
          <a:prstGeom prst="line">
            <a:avLst/>
          </a:prstGeom>
          <a:noFill/>
          <a:ln w="57150">
            <a:solidFill>
              <a:schemeClr val="tx1"/>
            </a:solidFill>
            <a:round/>
            <a:headEnd/>
            <a:tailEnd/>
          </a:ln>
        </p:spPr>
        <p:txBody>
          <a:bodyPr wrap="none" anchor="ctr"/>
          <a:lstStyle/>
          <a:p>
            <a:endParaRPr lang="en-MY"/>
          </a:p>
        </p:txBody>
      </p:sp>
      <p:sp>
        <p:nvSpPr>
          <p:cNvPr id="45061" name="Line 6"/>
          <p:cNvSpPr>
            <a:spLocks noChangeShapeType="1"/>
          </p:cNvSpPr>
          <p:nvPr/>
        </p:nvSpPr>
        <p:spPr bwMode="auto">
          <a:xfrm flipH="1">
            <a:off x="5181600" y="4343400"/>
            <a:ext cx="1828800" cy="1371600"/>
          </a:xfrm>
          <a:prstGeom prst="line">
            <a:avLst/>
          </a:prstGeom>
          <a:noFill/>
          <a:ln w="57150">
            <a:solidFill>
              <a:schemeClr val="tx1"/>
            </a:solidFill>
            <a:round/>
            <a:headEnd/>
            <a:tailEnd/>
          </a:ln>
        </p:spPr>
        <p:txBody>
          <a:bodyPr wrap="none" anchor="ctr"/>
          <a:lstStyle/>
          <a:p>
            <a:endParaRPr lang="en-MY"/>
          </a:p>
        </p:txBody>
      </p:sp>
      <p:sp>
        <p:nvSpPr>
          <p:cNvPr id="45062" name="Rectangle 7"/>
          <p:cNvSpPr>
            <a:spLocks noGrp="1" noChangeArrowheads="1"/>
          </p:cNvSpPr>
          <p:nvPr>
            <p:ph type="title"/>
          </p:nvPr>
        </p:nvSpPr>
        <p:spPr/>
        <p:txBody>
          <a:bodyPr/>
          <a:lstStyle/>
          <a:p>
            <a:r>
              <a:rPr lang="en-US" dirty="0"/>
              <a:t>CIDR and Routing Information</a:t>
            </a:r>
          </a:p>
        </p:txBody>
      </p:sp>
      <p:grpSp>
        <p:nvGrpSpPr>
          <p:cNvPr id="2" name="Group 8"/>
          <p:cNvGrpSpPr>
            <a:grpSpLocks/>
          </p:cNvGrpSpPr>
          <p:nvPr/>
        </p:nvGrpSpPr>
        <p:grpSpPr bwMode="auto">
          <a:xfrm flipV="1">
            <a:off x="-1066800" y="1676400"/>
            <a:ext cx="3657600" cy="4724400"/>
            <a:chOff x="1344" y="1441"/>
            <a:chExt cx="2691" cy="1439"/>
          </a:xfrm>
        </p:grpSpPr>
        <p:sp>
          <p:nvSpPr>
            <p:cNvPr id="45121" name="Rectangle 9"/>
            <p:cNvSpPr>
              <a:spLocks noChangeArrowheads="1"/>
            </p:cNvSpPr>
            <p:nvPr/>
          </p:nvSpPr>
          <p:spPr bwMode="auto">
            <a:xfrm>
              <a:off x="1680" y="1680"/>
              <a:ext cx="2112" cy="624"/>
            </a:xfrm>
            <a:prstGeom prst="rect">
              <a:avLst/>
            </a:prstGeom>
            <a:solidFill>
              <a:srgbClr val="FFCC66"/>
            </a:solidFill>
            <a:ln w="12700">
              <a:noFill/>
              <a:miter lim="800000"/>
              <a:headEnd/>
              <a:tailEnd/>
            </a:ln>
          </p:spPr>
          <p:txBody>
            <a:bodyPr wrap="none" lIns="91433" tIns="45717" rIns="91433" bIns="45717" anchor="ctr"/>
            <a:lstStyle/>
            <a:p>
              <a:endParaRPr lang="en-US"/>
            </a:p>
          </p:txBody>
        </p:sp>
        <p:sp>
          <p:nvSpPr>
            <p:cNvPr id="45122" name="Arc 10"/>
            <p:cNvSpPr>
              <a:spLocks/>
            </p:cNvSpPr>
            <p:nvPr/>
          </p:nvSpPr>
          <p:spPr bwMode="auto">
            <a:xfrm>
              <a:off x="2880" y="1536"/>
              <a:ext cx="1144" cy="488"/>
            </a:xfrm>
            <a:custGeom>
              <a:avLst/>
              <a:gdLst>
                <a:gd name="T0" fmla="*/ 0 w 30285"/>
                <a:gd name="T1" fmla="*/ 0 h 31341"/>
                <a:gd name="T2" fmla="*/ 2 w 30285"/>
                <a:gd name="T3" fmla="*/ 0 h 31341"/>
                <a:gd name="T4" fmla="*/ 0 w 30285"/>
                <a:gd name="T5" fmla="*/ 0 h 31341"/>
                <a:gd name="T6" fmla="*/ 0 60000 65536"/>
                <a:gd name="T7" fmla="*/ 0 60000 65536"/>
                <a:gd name="T8" fmla="*/ 0 60000 65536"/>
                <a:gd name="T9" fmla="*/ 0 w 30285"/>
                <a:gd name="T10" fmla="*/ 0 h 31341"/>
                <a:gd name="T11" fmla="*/ 30285 w 30285"/>
                <a:gd name="T12" fmla="*/ 31341 h 31341"/>
              </a:gdLst>
              <a:ahLst/>
              <a:cxnLst>
                <a:cxn ang="T6">
                  <a:pos x="T0" y="T1"/>
                </a:cxn>
                <a:cxn ang="T7">
                  <a:pos x="T2" y="T3"/>
                </a:cxn>
                <a:cxn ang="T8">
                  <a:pos x="T4" y="T5"/>
                </a:cxn>
              </a:cxnLst>
              <a:rect l="T9" t="T10" r="T11" b="T12"/>
              <a:pathLst>
                <a:path w="30285" h="31341" fill="none" extrusionOk="0">
                  <a:moveTo>
                    <a:pt x="-1" y="1822"/>
                  </a:moveTo>
                  <a:cubicBezTo>
                    <a:pt x="2737" y="620"/>
                    <a:pt x="5695" y="-1"/>
                    <a:pt x="8685" y="-1"/>
                  </a:cubicBezTo>
                  <a:cubicBezTo>
                    <a:pt x="20614" y="0"/>
                    <a:pt x="30285" y="9670"/>
                    <a:pt x="30285" y="21600"/>
                  </a:cubicBezTo>
                  <a:cubicBezTo>
                    <a:pt x="30285" y="24983"/>
                    <a:pt x="29489" y="28320"/>
                    <a:pt x="27963" y="31340"/>
                  </a:cubicBezTo>
                </a:path>
                <a:path w="30285" h="31341" stroke="0" extrusionOk="0">
                  <a:moveTo>
                    <a:pt x="-1" y="1822"/>
                  </a:moveTo>
                  <a:cubicBezTo>
                    <a:pt x="2737" y="620"/>
                    <a:pt x="5695" y="-1"/>
                    <a:pt x="8685" y="-1"/>
                  </a:cubicBezTo>
                  <a:cubicBezTo>
                    <a:pt x="20614" y="0"/>
                    <a:pt x="30285" y="9670"/>
                    <a:pt x="30285" y="21600"/>
                  </a:cubicBezTo>
                  <a:cubicBezTo>
                    <a:pt x="30285" y="24983"/>
                    <a:pt x="29489" y="28320"/>
                    <a:pt x="27963" y="31340"/>
                  </a:cubicBezTo>
                  <a:lnTo>
                    <a:pt x="8685" y="21600"/>
                  </a:lnTo>
                  <a:lnTo>
                    <a:pt x="-1" y="1822"/>
                  </a:lnTo>
                  <a:close/>
                </a:path>
              </a:pathLst>
            </a:custGeom>
            <a:solidFill>
              <a:srgbClr val="FFCC66"/>
            </a:solidFill>
            <a:ln w="28575">
              <a:solidFill>
                <a:srgbClr val="000000"/>
              </a:solidFill>
              <a:round/>
              <a:headEnd/>
              <a:tailEnd/>
            </a:ln>
          </p:spPr>
          <p:txBody>
            <a:bodyPr wrap="none" lIns="91433" tIns="45717" rIns="91433" bIns="45717" anchor="ctr"/>
            <a:lstStyle/>
            <a:p>
              <a:endParaRPr lang="en-MY"/>
            </a:p>
          </p:txBody>
        </p:sp>
        <p:sp>
          <p:nvSpPr>
            <p:cNvPr id="45123" name="Arc 11"/>
            <p:cNvSpPr>
              <a:spLocks/>
            </p:cNvSpPr>
            <p:nvPr/>
          </p:nvSpPr>
          <p:spPr bwMode="auto">
            <a:xfrm>
              <a:off x="1433" y="1441"/>
              <a:ext cx="1632" cy="501"/>
            </a:xfrm>
            <a:custGeom>
              <a:avLst/>
              <a:gdLst>
                <a:gd name="T0" fmla="*/ 0 w 43200"/>
                <a:gd name="T1" fmla="*/ 0 h 32215"/>
                <a:gd name="T2" fmla="*/ 2 w 43200"/>
                <a:gd name="T3" fmla="*/ 0 h 32215"/>
                <a:gd name="T4" fmla="*/ 1 w 43200"/>
                <a:gd name="T5" fmla="*/ 0 h 32215"/>
                <a:gd name="T6" fmla="*/ 0 60000 65536"/>
                <a:gd name="T7" fmla="*/ 0 60000 65536"/>
                <a:gd name="T8" fmla="*/ 0 60000 65536"/>
                <a:gd name="T9" fmla="*/ 0 w 43200"/>
                <a:gd name="T10" fmla="*/ 0 h 32215"/>
                <a:gd name="T11" fmla="*/ 43200 w 43200"/>
                <a:gd name="T12" fmla="*/ 32215 h 32215"/>
              </a:gdLst>
              <a:ahLst/>
              <a:cxnLst>
                <a:cxn ang="T6">
                  <a:pos x="T0" y="T1"/>
                </a:cxn>
                <a:cxn ang="T7">
                  <a:pos x="T2" y="T3"/>
                </a:cxn>
                <a:cxn ang="T8">
                  <a:pos x="T4" y="T5"/>
                </a:cxn>
              </a:cxnLst>
              <a:rect l="T9" t="T10" r="T11" b="T12"/>
              <a:pathLst>
                <a:path w="43200" h="32215" fill="none" extrusionOk="0">
                  <a:moveTo>
                    <a:pt x="2788" y="32214"/>
                  </a:moveTo>
                  <a:cubicBezTo>
                    <a:pt x="960" y="28975"/>
                    <a:pt x="0" y="25319"/>
                    <a:pt x="0" y="21600"/>
                  </a:cubicBezTo>
                  <a:cubicBezTo>
                    <a:pt x="0" y="9670"/>
                    <a:pt x="9670" y="0"/>
                    <a:pt x="21600" y="0"/>
                  </a:cubicBezTo>
                  <a:cubicBezTo>
                    <a:pt x="33529" y="0"/>
                    <a:pt x="43199" y="9670"/>
                    <a:pt x="43199" y="21599"/>
                  </a:cubicBezTo>
                </a:path>
                <a:path w="43200" h="32215" stroke="0" extrusionOk="0">
                  <a:moveTo>
                    <a:pt x="2788" y="32214"/>
                  </a:moveTo>
                  <a:cubicBezTo>
                    <a:pt x="960" y="28975"/>
                    <a:pt x="0" y="25319"/>
                    <a:pt x="0" y="21600"/>
                  </a:cubicBezTo>
                  <a:cubicBezTo>
                    <a:pt x="0" y="9670"/>
                    <a:pt x="9670" y="0"/>
                    <a:pt x="21600" y="0"/>
                  </a:cubicBezTo>
                  <a:cubicBezTo>
                    <a:pt x="33529" y="0"/>
                    <a:pt x="43199" y="9670"/>
                    <a:pt x="43199" y="21599"/>
                  </a:cubicBezTo>
                  <a:lnTo>
                    <a:pt x="21600" y="21600"/>
                  </a:lnTo>
                  <a:lnTo>
                    <a:pt x="2788" y="32214"/>
                  </a:lnTo>
                  <a:close/>
                </a:path>
              </a:pathLst>
            </a:custGeom>
            <a:solidFill>
              <a:srgbClr val="FFCC66"/>
            </a:solidFill>
            <a:ln w="28575">
              <a:solidFill>
                <a:srgbClr val="000000"/>
              </a:solidFill>
              <a:round/>
              <a:headEnd/>
              <a:tailEnd/>
            </a:ln>
          </p:spPr>
          <p:txBody>
            <a:bodyPr wrap="none" lIns="91433" tIns="45717" rIns="91433" bIns="45717" anchor="ctr"/>
            <a:lstStyle/>
            <a:p>
              <a:endParaRPr lang="en-MY"/>
            </a:p>
          </p:txBody>
        </p:sp>
        <p:sp>
          <p:nvSpPr>
            <p:cNvPr id="45124" name="Arc 12"/>
            <p:cNvSpPr>
              <a:spLocks/>
            </p:cNvSpPr>
            <p:nvPr/>
          </p:nvSpPr>
          <p:spPr bwMode="auto">
            <a:xfrm rot="-5400000">
              <a:off x="1235" y="1885"/>
              <a:ext cx="720" cy="501"/>
            </a:xfrm>
            <a:custGeom>
              <a:avLst/>
              <a:gdLst>
                <a:gd name="T0" fmla="*/ 0 w 43200"/>
                <a:gd name="T1" fmla="*/ 0 h 32215"/>
                <a:gd name="T2" fmla="*/ 0 w 43200"/>
                <a:gd name="T3" fmla="*/ 0 h 32215"/>
                <a:gd name="T4" fmla="*/ 0 w 43200"/>
                <a:gd name="T5" fmla="*/ 0 h 32215"/>
                <a:gd name="T6" fmla="*/ 0 60000 65536"/>
                <a:gd name="T7" fmla="*/ 0 60000 65536"/>
                <a:gd name="T8" fmla="*/ 0 60000 65536"/>
                <a:gd name="T9" fmla="*/ 0 w 43200"/>
                <a:gd name="T10" fmla="*/ 0 h 32215"/>
                <a:gd name="T11" fmla="*/ 43200 w 43200"/>
                <a:gd name="T12" fmla="*/ 32215 h 32215"/>
              </a:gdLst>
              <a:ahLst/>
              <a:cxnLst>
                <a:cxn ang="T6">
                  <a:pos x="T0" y="T1"/>
                </a:cxn>
                <a:cxn ang="T7">
                  <a:pos x="T2" y="T3"/>
                </a:cxn>
                <a:cxn ang="T8">
                  <a:pos x="T4" y="T5"/>
                </a:cxn>
              </a:cxnLst>
              <a:rect l="T9" t="T10" r="T11" b="T12"/>
              <a:pathLst>
                <a:path w="43200" h="32215" fill="none" extrusionOk="0">
                  <a:moveTo>
                    <a:pt x="2788" y="32214"/>
                  </a:moveTo>
                  <a:cubicBezTo>
                    <a:pt x="960" y="28975"/>
                    <a:pt x="0" y="25319"/>
                    <a:pt x="0" y="21600"/>
                  </a:cubicBezTo>
                  <a:cubicBezTo>
                    <a:pt x="0" y="9670"/>
                    <a:pt x="9670" y="0"/>
                    <a:pt x="21600" y="0"/>
                  </a:cubicBezTo>
                  <a:cubicBezTo>
                    <a:pt x="33529" y="0"/>
                    <a:pt x="43199" y="9670"/>
                    <a:pt x="43199" y="21599"/>
                  </a:cubicBezTo>
                </a:path>
                <a:path w="43200" h="32215" stroke="0" extrusionOk="0">
                  <a:moveTo>
                    <a:pt x="2788" y="32214"/>
                  </a:moveTo>
                  <a:cubicBezTo>
                    <a:pt x="960" y="28975"/>
                    <a:pt x="0" y="25319"/>
                    <a:pt x="0" y="21600"/>
                  </a:cubicBezTo>
                  <a:cubicBezTo>
                    <a:pt x="0" y="9670"/>
                    <a:pt x="9670" y="0"/>
                    <a:pt x="21600" y="0"/>
                  </a:cubicBezTo>
                  <a:cubicBezTo>
                    <a:pt x="33529" y="0"/>
                    <a:pt x="43199" y="9670"/>
                    <a:pt x="43199" y="21599"/>
                  </a:cubicBezTo>
                  <a:lnTo>
                    <a:pt x="21600" y="21600"/>
                  </a:lnTo>
                  <a:lnTo>
                    <a:pt x="2788" y="32214"/>
                  </a:lnTo>
                  <a:close/>
                </a:path>
              </a:pathLst>
            </a:custGeom>
            <a:solidFill>
              <a:srgbClr val="FFCC66"/>
            </a:solidFill>
            <a:ln w="28575">
              <a:solidFill>
                <a:srgbClr val="000000"/>
              </a:solidFill>
              <a:round/>
              <a:headEnd/>
              <a:tailEnd/>
            </a:ln>
          </p:spPr>
          <p:txBody>
            <a:bodyPr wrap="none" lIns="91433" tIns="45717" rIns="91433" bIns="45717" anchor="ctr"/>
            <a:lstStyle/>
            <a:p>
              <a:endParaRPr lang="en-MY"/>
            </a:p>
          </p:txBody>
        </p:sp>
        <p:sp>
          <p:nvSpPr>
            <p:cNvPr id="45125" name="Arc 13"/>
            <p:cNvSpPr>
              <a:spLocks/>
            </p:cNvSpPr>
            <p:nvPr/>
          </p:nvSpPr>
          <p:spPr bwMode="auto">
            <a:xfrm rot="-8988979">
              <a:off x="1536" y="2208"/>
              <a:ext cx="1021" cy="613"/>
            </a:xfrm>
            <a:custGeom>
              <a:avLst/>
              <a:gdLst>
                <a:gd name="T0" fmla="*/ 0 w 43200"/>
                <a:gd name="T1" fmla="*/ 0 h 39421"/>
                <a:gd name="T2" fmla="*/ 1 w 43200"/>
                <a:gd name="T3" fmla="*/ 0 h 39421"/>
                <a:gd name="T4" fmla="*/ 0 w 43200"/>
                <a:gd name="T5" fmla="*/ 0 h 39421"/>
                <a:gd name="T6" fmla="*/ 0 60000 65536"/>
                <a:gd name="T7" fmla="*/ 0 60000 65536"/>
                <a:gd name="T8" fmla="*/ 0 60000 65536"/>
                <a:gd name="T9" fmla="*/ 0 w 43200"/>
                <a:gd name="T10" fmla="*/ 0 h 39421"/>
                <a:gd name="T11" fmla="*/ 43200 w 43200"/>
                <a:gd name="T12" fmla="*/ 39421 h 39421"/>
              </a:gdLst>
              <a:ahLst/>
              <a:cxnLst>
                <a:cxn ang="T6">
                  <a:pos x="T0" y="T1"/>
                </a:cxn>
                <a:cxn ang="T7">
                  <a:pos x="T2" y="T3"/>
                </a:cxn>
                <a:cxn ang="T8">
                  <a:pos x="T4" y="T5"/>
                </a:cxn>
              </a:cxnLst>
              <a:rect l="T9" t="T10" r="T11" b="T12"/>
              <a:pathLst>
                <a:path w="43200" h="39421" fill="none" extrusionOk="0">
                  <a:moveTo>
                    <a:pt x="9394" y="39420"/>
                  </a:moveTo>
                  <a:cubicBezTo>
                    <a:pt x="3514" y="35393"/>
                    <a:pt x="0" y="28726"/>
                    <a:pt x="0" y="21600"/>
                  </a:cubicBezTo>
                  <a:cubicBezTo>
                    <a:pt x="0" y="9670"/>
                    <a:pt x="9670" y="0"/>
                    <a:pt x="21600" y="0"/>
                  </a:cubicBezTo>
                  <a:cubicBezTo>
                    <a:pt x="33529" y="0"/>
                    <a:pt x="43200" y="9670"/>
                    <a:pt x="43200" y="21600"/>
                  </a:cubicBezTo>
                </a:path>
                <a:path w="43200" h="39421" stroke="0" extrusionOk="0">
                  <a:moveTo>
                    <a:pt x="9394" y="39420"/>
                  </a:moveTo>
                  <a:cubicBezTo>
                    <a:pt x="3514" y="35393"/>
                    <a:pt x="0" y="28726"/>
                    <a:pt x="0" y="21600"/>
                  </a:cubicBezTo>
                  <a:cubicBezTo>
                    <a:pt x="0" y="9670"/>
                    <a:pt x="9670" y="0"/>
                    <a:pt x="21600" y="0"/>
                  </a:cubicBezTo>
                  <a:cubicBezTo>
                    <a:pt x="33529" y="0"/>
                    <a:pt x="43200" y="9670"/>
                    <a:pt x="43200" y="21600"/>
                  </a:cubicBezTo>
                  <a:lnTo>
                    <a:pt x="21600" y="21600"/>
                  </a:lnTo>
                  <a:lnTo>
                    <a:pt x="9394" y="39420"/>
                  </a:lnTo>
                  <a:close/>
                </a:path>
              </a:pathLst>
            </a:custGeom>
            <a:solidFill>
              <a:srgbClr val="FFCC66"/>
            </a:solidFill>
            <a:ln w="28575">
              <a:solidFill>
                <a:srgbClr val="000000"/>
              </a:solidFill>
              <a:round/>
              <a:headEnd/>
              <a:tailEnd/>
            </a:ln>
          </p:spPr>
          <p:txBody>
            <a:bodyPr wrap="none" lIns="91433" tIns="45717" rIns="91433" bIns="45717" anchor="ctr"/>
            <a:lstStyle/>
            <a:p>
              <a:endParaRPr lang="en-MY"/>
            </a:p>
          </p:txBody>
        </p:sp>
        <p:sp>
          <p:nvSpPr>
            <p:cNvPr id="45126" name="Arc 14"/>
            <p:cNvSpPr>
              <a:spLocks/>
            </p:cNvSpPr>
            <p:nvPr/>
          </p:nvSpPr>
          <p:spPr bwMode="auto">
            <a:xfrm rot="-10583242">
              <a:off x="2207" y="2267"/>
              <a:ext cx="1392" cy="613"/>
            </a:xfrm>
            <a:custGeom>
              <a:avLst/>
              <a:gdLst>
                <a:gd name="T0" fmla="*/ 0 w 43200"/>
                <a:gd name="T1" fmla="*/ 0 h 39421"/>
                <a:gd name="T2" fmla="*/ 1 w 43200"/>
                <a:gd name="T3" fmla="*/ 0 h 39421"/>
                <a:gd name="T4" fmla="*/ 1 w 43200"/>
                <a:gd name="T5" fmla="*/ 0 h 39421"/>
                <a:gd name="T6" fmla="*/ 0 60000 65536"/>
                <a:gd name="T7" fmla="*/ 0 60000 65536"/>
                <a:gd name="T8" fmla="*/ 0 60000 65536"/>
                <a:gd name="T9" fmla="*/ 0 w 43200"/>
                <a:gd name="T10" fmla="*/ 0 h 39421"/>
                <a:gd name="T11" fmla="*/ 43200 w 43200"/>
                <a:gd name="T12" fmla="*/ 39421 h 39421"/>
              </a:gdLst>
              <a:ahLst/>
              <a:cxnLst>
                <a:cxn ang="T6">
                  <a:pos x="T0" y="T1"/>
                </a:cxn>
                <a:cxn ang="T7">
                  <a:pos x="T2" y="T3"/>
                </a:cxn>
                <a:cxn ang="T8">
                  <a:pos x="T4" y="T5"/>
                </a:cxn>
              </a:cxnLst>
              <a:rect l="T9" t="T10" r="T11" b="T12"/>
              <a:pathLst>
                <a:path w="43200" h="39421" fill="none" extrusionOk="0">
                  <a:moveTo>
                    <a:pt x="9394" y="39420"/>
                  </a:moveTo>
                  <a:cubicBezTo>
                    <a:pt x="3514" y="35393"/>
                    <a:pt x="0" y="28726"/>
                    <a:pt x="0" y="21600"/>
                  </a:cubicBezTo>
                  <a:cubicBezTo>
                    <a:pt x="0" y="9670"/>
                    <a:pt x="9670" y="0"/>
                    <a:pt x="21600" y="0"/>
                  </a:cubicBezTo>
                  <a:cubicBezTo>
                    <a:pt x="33529" y="0"/>
                    <a:pt x="43200" y="9670"/>
                    <a:pt x="43200" y="21600"/>
                  </a:cubicBezTo>
                </a:path>
                <a:path w="43200" h="39421" stroke="0" extrusionOk="0">
                  <a:moveTo>
                    <a:pt x="9394" y="39420"/>
                  </a:moveTo>
                  <a:cubicBezTo>
                    <a:pt x="3514" y="35393"/>
                    <a:pt x="0" y="28726"/>
                    <a:pt x="0" y="21600"/>
                  </a:cubicBezTo>
                  <a:cubicBezTo>
                    <a:pt x="0" y="9670"/>
                    <a:pt x="9670" y="0"/>
                    <a:pt x="21600" y="0"/>
                  </a:cubicBezTo>
                  <a:cubicBezTo>
                    <a:pt x="33529" y="0"/>
                    <a:pt x="43200" y="9670"/>
                    <a:pt x="43200" y="21600"/>
                  </a:cubicBezTo>
                  <a:lnTo>
                    <a:pt x="21600" y="21600"/>
                  </a:lnTo>
                  <a:lnTo>
                    <a:pt x="9394" y="39420"/>
                  </a:lnTo>
                  <a:close/>
                </a:path>
              </a:pathLst>
            </a:custGeom>
            <a:solidFill>
              <a:srgbClr val="FFCC66"/>
            </a:solidFill>
            <a:ln w="28575">
              <a:solidFill>
                <a:srgbClr val="000000"/>
              </a:solidFill>
              <a:round/>
              <a:headEnd/>
              <a:tailEnd/>
            </a:ln>
          </p:spPr>
          <p:txBody>
            <a:bodyPr wrap="none" lIns="91433" tIns="45717" rIns="91433" bIns="45717" anchor="ctr"/>
            <a:lstStyle/>
            <a:p>
              <a:endParaRPr lang="en-MY"/>
            </a:p>
          </p:txBody>
        </p:sp>
        <p:sp>
          <p:nvSpPr>
            <p:cNvPr id="45127" name="Arc 15"/>
            <p:cNvSpPr>
              <a:spLocks/>
            </p:cNvSpPr>
            <p:nvPr/>
          </p:nvSpPr>
          <p:spPr bwMode="auto">
            <a:xfrm rot="9905626">
              <a:off x="3264" y="1968"/>
              <a:ext cx="771" cy="501"/>
            </a:xfrm>
            <a:custGeom>
              <a:avLst/>
              <a:gdLst>
                <a:gd name="T0" fmla="*/ 0 w 38664"/>
                <a:gd name="T1" fmla="*/ 0 h 32215"/>
                <a:gd name="T2" fmla="*/ 0 w 38664"/>
                <a:gd name="T3" fmla="*/ 0 h 32215"/>
                <a:gd name="T4" fmla="*/ 0 w 38664"/>
                <a:gd name="T5" fmla="*/ 0 h 32215"/>
                <a:gd name="T6" fmla="*/ 0 60000 65536"/>
                <a:gd name="T7" fmla="*/ 0 60000 65536"/>
                <a:gd name="T8" fmla="*/ 0 60000 65536"/>
                <a:gd name="T9" fmla="*/ 0 w 38664"/>
                <a:gd name="T10" fmla="*/ 0 h 32215"/>
                <a:gd name="T11" fmla="*/ 38664 w 38664"/>
                <a:gd name="T12" fmla="*/ 32215 h 32215"/>
              </a:gdLst>
              <a:ahLst/>
              <a:cxnLst>
                <a:cxn ang="T6">
                  <a:pos x="T0" y="T1"/>
                </a:cxn>
                <a:cxn ang="T7">
                  <a:pos x="T2" y="T3"/>
                </a:cxn>
                <a:cxn ang="T8">
                  <a:pos x="T4" y="T5"/>
                </a:cxn>
              </a:cxnLst>
              <a:rect l="T9" t="T10" r="T11" b="T12"/>
              <a:pathLst>
                <a:path w="38664" h="32215" fill="none" extrusionOk="0">
                  <a:moveTo>
                    <a:pt x="2788" y="32214"/>
                  </a:moveTo>
                  <a:cubicBezTo>
                    <a:pt x="960" y="28975"/>
                    <a:pt x="0" y="25319"/>
                    <a:pt x="0" y="21600"/>
                  </a:cubicBezTo>
                  <a:cubicBezTo>
                    <a:pt x="0" y="9670"/>
                    <a:pt x="9670" y="0"/>
                    <a:pt x="21600" y="0"/>
                  </a:cubicBezTo>
                  <a:cubicBezTo>
                    <a:pt x="28273" y="0"/>
                    <a:pt x="34571" y="3084"/>
                    <a:pt x="38663" y="8356"/>
                  </a:cubicBezTo>
                </a:path>
                <a:path w="38664" h="32215" stroke="0" extrusionOk="0">
                  <a:moveTo>
                    <a:pt x="2788" y="32214"/>
                  </a:moveTo>
                  <a:cubicBezTo>
                    <a:pt x="960" y="28975"/>
                    <a:pt x="0" y="25319"/>
                    <a:pt x="0" y="21600"/>
                  </a:cubicBezTo>
                  <a:cubicBezTo>
                    <a:pt x="0" y="9670"/>
                    <a:pt x="9670" y="0"/>
                    <a:pt x="21600" y="0"/>
                  </a:cubicBezTo>
                  <a:cubicBezTo>
                    <a:pt x="28273" y="0"/>
                    <a:pt x="34571" y="3084"/>
                    <a:pt x="38663" y="8356"/>
                  </a:cubicBezTo>
                  <a:lnTo>
                    <a:pt x="21600" y="21600"/>
                  </a:lnTo>
                  <a:lnTo>
                    <a:pt x="2788" y="32214"/>
                  </a:lnTo>
                  <a:close/>
                </a:path>
              </a:pathLst>
            </a:custGeom>
            <a:solidFill>
              <a:srgbClr val="FFCC66"/>
            </a:solidFill>
            <a:ln w="28575">
              <a:solidFill>
                <a:srgbClr val="000000"/>
              </a:solidFill>
              <a:round/>
              <a:headEnd/>
              <a:tailEnd/>
            </a:ln>
          </p:spPr>
          <p:txBody>
            <a:bodyPr wrap="none" lIns="91433" tIns="45717" rIns="91433" bIns="45717" anchor="ctr"/>
            <a:lstStyle/>
            <a:p>
              <a:endParaRPr lang="en-MY"/>
            </a:p>
          </p:txBody>
        </p:sp>
        <p:sp>
          <p:nvSpPr>
            <p:cNvPr id="45128" name="Rectangle 16"/>
            <p:cNvSpPr>
              <a:spLocks noChangeArrowheads="1"/>
            </p:cNvSpPr>
            <p:nvPr/>
          </p:nvSpPr>
          <p:spPr bwMode="auto">
            <a:xfrm>
              <a:off x="1776" y="1968"/>
              <a:ext cx="1728" cy="624"/>
            </a:xfrm>
            <a:prstGeom prst="rect">
              <a:avLst/>
            </a:prstGeom>
            <a:solidFill>
              <a:srgbClr val="FFCC66"/>
            </a:solidFill>
            <a:ln w="12700">
              <a:noFill/>
              <a:miter lim="800000"/>
              <a:headEnd/>
              <a:tailEnd/>
            </a:ln>
          </p:spPr>
          <p:txBody>
            <a:bodyPr wrap="none" lIns="91433" tIns="45717" rIns="91433" bIns="45717" anchor="ctr"/>
            <a:lstStyle/>
            <a:p>
              <a:endParaRPr lang="en-US"/>
            </a:p>
          </p:txBody>
        </p:sp>
      </p:grpSp>
      <p:grpSp>
        <p:nvGrpSpPr>
          <p:cNvPr id="3" name="Group 17"/>
          <p:cNvGrpSpPr>
            <a:grpSpLocks/>
          </p:cNvGrpSpPr>
          <p:nvPr/>
        </p:nvGrpSpPr>
        <p:grpSpPr bwMode="auto">
          <a:xfrm flipV="1">
            <a:off x="3352800" y="1600200"/>
            <a:ext cx="3200400" cy="2362200"/>
            <a:chOff x="1344" y="1441"/>
            <a:chExt cx="2691" cy="1439"/>
          </a:xfrm>
        </p:grpSpPr>
        <p:sp>
          <p:nvSpPr>
            <p:cNvPr id="45113" name="Rectangle 18"/>
            <p:cNvSpPr>
              <a:spLocks noChangeArrowheads="1"/>
            </p:cNvSpPr>
            <p:nvPr/>
          </p:nvSpPr>
          <p:spPr bwMode="auto">
            <a:xfrm>
              <a:off x="1680" y="1680"/>
              <a:ext cx="2112" cy="624"/>
            </a:xfrm>
            <a:prstGeom prst="rect">
              <a:avLst/>
            </a:prstGeom>
            <a:solidFill>
              <a:srgbClr val="99FFCC"/>
            </a:solidFill>
            <a:ln w="12700">
              <a:noFill/>
              <a:miter lim="800000"/>
              <a:headEnd/>
              <a:tailEnd/>
            </a:ln>
          </p:spPr>
          <p:txBody>
            <a:bodyPr wrap="none" lIns="91433" tIns="45717" rIns="91433" bIns="45717" anchor="ctr"/>
            <a:lstStyle/>
            <a:p>
              <a:endParaRPr lang="en-US"/>
            </a:p>
          </p:txBody>
        </p:sp>
        <p:sp>
          <p:nvSpPr>
            <p:cNvPr id="45114" name="Arc 19"/>
            <p:cNvSpPr>
              <a:spLocks/>
            </p:cNvSpPr>
            <p:nvPr/>
          </p:nvSpPr>
          <p:spPr bwMode="auto">
            <a:xfrm>
              <a:off x="2880" y="1536"/>
              <a:ext cx="1144" cy="488"/>
            </a:xfrm>
            <a:custGeom>
              <a:avLst/>
              <a:gdLst>
                <a:gd name="T0" fmla="*/ 0 w 30285"/>
                <a:gd name="T1" fmla="*/ 0 h 31341"/>
                <a:gd name="T2" fmla="*/ 2 w 30285"/>
                <a:gd name="T3" fmla="*/ 0 h 31341"/>
                <a:gd name="T4" fmla="*/ 0 w 30285"/>
                <a:gd name="T5" fmla="*/ 0 h 31341"/>
                <a:gd name="T6" fmla="*/ 0 60000 65536"/>
                <a:gd name="T7" fmla="*/ 0 60000 65536"/>
                <a:gd name="T8" fmla="*/ 0 60000 65536"/>
                <a:gd name="T9" fmla="*/ 0 w 30285"/>
                <a:gd name="T10" fmla="*/ 0 h 31341"/>
                <a:gd name="T11" fmla="*/ 30285 w 30285"/>
                <a:gd name="T12" fmla="*/ 31341 h 31341"/>
              </a:gdLst>
              <a:ahLst/>
              <a:cxnLst>
                <a:cxn ang="T6">
                  <a:pos x="T0" y="T1"/>
                </a:cxn>
                <a:cxn ang="T7">
                  <a:pos x="T2" y="T3"/>
                </a:cxn>
                <a:cxn ang="T8">
                  <a:pos x="T4" y="T5"/>
                </a:cxn>
              </a:cxnLst>
              <a:rect l="T9" t="T10" r="T11" b="T12"/>
              <a:pathLst>
                <a:path w="30285" h="31341" fill="none" extrusionOk="0">
                  <a:moveTo>
                    <a:pt x="-1" y="1822"/>
                  </a:moveTo>
                  <a:cubicBezTo>
                    <a:pt x="2737" y="620"/>
                    <a:pt x="5695" y="-1"/>
                    <a:pt x="8685" y="-1"/>
                  </a:cubicBezTo>
                  <a:cubicBezTo>
                    <a:pt x="20614" y="0"/>
                    <a:pt x="30285" y="9670"/>
                    <a:pt x="30285" y="21600"/>
                  </a:cubicBezTo>
                  <a:cubicBezTo>
                    <a:pt x="30285" y="24983"/>
                    <a:pt x="29489" y="28320"/>
                    <a:pt x="27963" y="31340"/>
                  </a:cubicBezTo>
                </a:path>
                <a:path w="30285" h="31341" stroke="0" extrusionOk="0">
                  <a:moveTo>
                    <a:pt x="-1" y="1822"/>
                  </a:moveTo>
                  <a:cubicBezTo>
                    <a:pt x="2737" y="620"/>
                    <a:pt x="5695" y="-1"/>
                    <a:pt x="8685" y="-1"/>
                  </a:cubicBezTo>
                  <a:cubicBezTo>
                    <a:pt x="20614" y="0"/>
                    <a:pt x="30285" y="9670"/>
                    <a:pt x="30285" y="21600"/>
                  </a:cubicBezTo>
                  <a:cubicBezTo>
                    <a:pt x="30285" y="24983"/>
                    <a:pt x="29489" y="28320"/>
                    <a:pt x="27963" y="31340"/>
                  </a:cubicBezTo>
                  <a:lnTo>
                    <a:pt x="8685" y="21600"/>
                  </a:lnTo>
                  <a:lnTo>
                    <a:pt x="-1" y="1822"/>
                  </a:lnTo>
                  <a:close/>
                </a:path>
              </a:pathLst>
            </a:custGeom>
            <a:solidFill>
              <a:srgbClr val="99FFCC"/>
            </a:solidFill>
            <a:ln w="28575">
              <a:solidFill>
                <a:srgbClr val="000000"/>
              </a:solidFill>
              <a:round/>
              <a:headEnd/>
              <a:tailEnd/>
            </a:ln>
          </p:spPr>
          <p:txBody>
            <a:bodyPr wrap="none" lIns="91433" tIns="45717" rIns="91433" bIns="45717" anchor="ctr"/>
            <a:lstStyle/>
            <a:p>
              <a:endParaRPr lang="en-MY"/>
            </a:p>
          </p:txBody>
        </p:sp>
        <p:sp>
          <p:nvSpPr>
            <p:cNvPr id="45115" name="Arc 20"/>
            <p:cNvSpPr>
              <a:spLocks/>
            </p:cNvSpPr>
            <p:nvPr/>
          </p:nvSpPr>
          <p:spPr bwMode="auto">
            <a:xfrm>
              <a:off x="1433" y="1441"/>
              <a:ext cx="1632" cy="501"/>
            </a:xfrm>
            <a:custGeom>
              <a:avLst/>
              <a:gdLst>
                <a:gd name="T0" fmla="*/ 0 w 43200"/>
                <a:gd name="T1" fmla="*/ 0 h 32215"/>
                <a:gd name="T2" fmla="*/ 2 w 43200"/>
                <a:gd name="T3" fmla="*/ 0 h 32215"/>
                <a:gd name="T4" fmla="*/ 1 w 43200"/>
                <a:gd name="T5" fmla="*/ 0 h 32215"/>
                <a:gd name="T6" fmla="*/ 0 60000 65536"/>
                <a:gd name="T7" fmla="*/ 0 60000 65536"/>
                <a:gd name="T8" fmla="*/ 0 60000 65536"/>
                <a:gd name="T9" fmla="*/ 0 w 43200"/>
                <a:gd name="T10" fmla="*/ 0 h 32215"/>
                <a:gd name="T11" fmla="*/ 43200 w 43200"/>
                <a:gd name="T12" fmla="*/ 32215 h 32215"/>
              </a:gdLst>
              <a:ahLst/>
              <a:cxnLst>
                <a:cxn ang="T6">
                  <a:pos x="T0" y="T1"/>
                </a:cxn>
                <a:cxn ang="T7">
                  <a:pos x="T2" y="T3"/>
                </a:cxn>
                <a:cxn ang="T8">
                  <a:pos x="T4" y="T5"/>
                </a:cxn>
              </a:cxnLst>
              <a:rect l="T9" t="T10" r="T11" b="T12"/>
              <a:pathLst>
                <a:path w="43200" h="32215" fill="none" extrusionOk="0">
                  <a:moveTo>
                    <a:pt x="2788" y="32214"/>
                  </a:moveTo>
                  <a:cubicBezTo>
                    <a:pt x="960" y="28975"/>
                    <a:pt x="0" y="25319"/>
                    <a:pt x="0" y="21600"/>
                  </a:cubicBezTo>
                  <a:cubicBezTo>
                    <a:pt x="0" y="9670"/>
                    <a:pt x="9670" y="0"/>
                    <a:pt x="21600" y="0"/>
                  </a:cubicBezTo>
                  <a:cubicBezTo>
                    <a:pt x="33529" y="0"/>
                    <a:pt x="43199" y="9670"/>
                    <a:pt x="43199" y="21599"/>
                  </a:cubicBezTo>
                </a:path>
                <a:path w="43200" h="32215" stroke="0" extrusionOk="0">
                  <a:moveTo>
                    <a:pt x="2788" y="32214"/>
                  </a:moveTo>
                  <a:cubicBezTo>
                    <a:pt x="960" y="28975"/>
                    <a:pt x="0" y="25319"/>
                    <a:pt x="0" y="21600"/>
                  </a:cubicBezTo>
                  <a:cubicBezTo>
                    <a:pt x="0" y="9670"/>
                    <a:pt x="9670" y="0"/>
                    <a:pt x="21600" y="0"/>
                  </a:cubicBezTo>
                  <a:cubicBezTo>
                    <a:pt x="33529" y="0"/>
                    <a:pt x="43199" y="9670"/>
                    <a:pt x="43199" y="21599"/>
                  </a:cubicBezTo>
                  <a:lnTo>
                    <a:pt x="21600" y="21600"/>
                  </a:lnTo>
                  <a:lnTo>
                    <a:pt x="2788" y="32214"/>
                  </a:lnTo>
                  <a:close/>
                </a:path>
              </a:pathLst>
            </a:custGeom>
            <a:solidFill>
              <a:srgbClr val="99FFCC"/>
            </a:solidFill>
            <a:ln w="28575">
              <a:solidFill>
                <a:srgbClr val="000000"/>
              </a:solidFill>
              <a:round/>
              <a:headEnd/>
              <a:tailEnd/>
            </a:ln>
          </p:spPr>
          <p:txBody>
            <a:bodyPr wrap="none" lIns="91433" tIns="45717" rIns="91433" bIns="45717" anchor="ctr"/>
            <a:lstStyle/>
            <a:p>
              <a:endParaRPr lang="en-MY"/>
            </a:p>
          </p:txBody>
        </p:sp>
        <p:sp>
          <p:nvSpPr>
            <p:cNvPr id="45116" name="Arc 21"/>
            <p:cNvSpPr>
              <a:spLocks/>
            </p:cNvSpPr>
            <p:nvPr/>
          </p:nvSpPr>
          <p:spPr bwMode="auto">
            <a:xfrm rot="-5400000">
              <a:off x="1235" y="1885"/>
              <a:ext cx="720" cy="501"/>
            </a:xfrm>
            <a:custGeom>
              <a:avLst/>
              <a:gdLst>
                <a:gd name="T0" fmla="*/ 0 w 43200"/>
                <a:gd name="T1" fmla="*/ 0 h 32215"/>
                <a:gd name="T2" fmla="*/ 0 w 43200"/>
                <a:gd name="T3" fmla="*/ 0 h 32215"/>
                <a:gd name="T4" fmla="*/ 0 w 43200"/>
                <a:gd name="T5" fmla="*/ 0 h 32215"/>
                <a:gd name="T6" fmla="*/ 0 60000 65536"/>
                <a:gd name="T7" fmla="*/ 0 60000 65536"/>
                <a:gd name="T8" fmla="*/ 0 60000 65536"/>
                <a:gd name="T9" fmla="*/ 0 w 43200"/>
                <a:gd name="T10" fmla="*/ 0 h 32215"/>
                <a:gd name="T11" fmla="*/ 43200 w 43200"/>
                <a:gd name="T12" fmla="*/ 32215 h 32215"/>
              </a:gdLst>
              <a:ahLst/>
              <a:cxnLst>
                <a:cxn ang="T6">
                  <a:pos x="T0" y="T1"/>
                </a:cxn>
                <a:cxn ang="T7">
                  <a:pos x="T2" y="T3"/>
                </a:cxn>
                <a:cxn ang="T8">
                  <a:pos x="T4" y="T5"/>
                </a:cxn>
              </a:cxnLst>
              <a:rect l="T9" t="T10" r="T11" b="T12"/>
              <a:pathLst>
                <a:path w="43200" h="32215" fill="none" extrusionOk="0">
                  <a:moveTo>
                    <a:pt x="2788" y="32214"/>
                  </a:moveTo>
                  <a:cubicBezTo>
                    <a:pt x="960" y="28975"/>
                    <a:pt x="0" y="25319"/>
                    <a:pt x="0" y="21600"/>
                  </a:cubicBezTo>
                  <a:cubicBezTo>
                    <a:pt x="0" y="9670"/>
                    <a:pt x="9670" y="0"/>
                    <a:pt x="21600" y="0"/>
                  </a:cubicBezTo>
                  <a:cubicBezTo>
                    <a:pt x="33529" y="0"/>
                    <a:pt x="43199" y="9670"/>
                    <a:pt x="43199" y="21599"/>
                  </a:cubicBezTo>
                </a:path>
                <a:path w="43200" h="32215" stroke="0" extrusionOk="0">
                  <a:moveTo>
                    <a:pt x="2788" y="32214"/>
                  </a:moveTo>
                  <a:cubicBezTo>
                    <a:pt x="960" y="28975"/>
                    <a:pt x="0" y="25319"/>
                    <a:pt x="0" y="21600"/>
                  </a:cubicBezTo>
                  <a:cubicBezTo>
                    <a:pt x="0" y="9670"/>
                    <a:pt x="9670" y="0"/>
                    <a:pt x="21600" y="0"/>
                  </a:cubicBezTo>
                  <a:cubicBezTo>
                    <a:pt x="33529" y="0"/>
                    <a:pt x="43199" y="9670"/>
                    <a:pt x="43199" y="21599"/>
                  </a:cubicBezTo>
                  <a:lnTo>
                    <a:pt x="21600" y="21600"/>
                  </a:lnTo>
                  <a:lnTo>
                    <a:pt x="2788" y="32214"/>
                  </a:lnTo>
                  <a:close/>
                </a:path>
              </a:pathLst>
            </a:custGeom>
            <a:solidFill>
              <a:srgbClr val="99FFCC"/>
            </a:solidFill>
            <a:ln w="28575">
              <a:solidFill>
                <a:srgbClr val="000000"/>
              </a:solidFill>
              <a:round/>
              <a:headEnd/>
              <a:tailEnd/>
            </a:ln>
          </p:spPr>
          <p:txBody>
            <a:bodyPr wrap="none" lIns="91433" tIns="45717" rIns="91433" bIns="45717" anchor="ctr"/>
            <a:lstStyle/>
            <a:p>
              <a:endParaRPr lang="en-MY"/>
            </a:p>
          </p:txBody>
        </p:sp>
        <p:sp>
          <p:nvSpPr>
            <p:cNvPr id="45117" name="Arc 22"/>
            <p:cNvSpPr>
              <a:spLocks/>
            </p:cNvSpPr>
            <p:nvPr/>
          </p:nvSpPr>
          <p:spPr bwMode="auto">
            <a:xfrm rot="-8988979">
              <a:off x="1536" y="2208"/>
              <a:ext cx="1021" cy="613"/>
            </a:xfrm>
            <a:custGeom>
              <a:avLst/>
              <a:gdLst>
                <a:gd name="T0" fmla="*/ 0 w 43200"/>
                <a:gd name="T1" fmla="*/ 0 h 39421"/>
                <a:gd name="T2" fmla="*/ 1 w 43200"/>
                <a:gd name="T3" fmla="*/ 0 h 39421"/>
                <a:gd name="T4" fmla="*/ 0 w 43200"/>
                <a:gd name="T5" fmla="*/ 0 h 39421"/>
                <a:gd name="T6" fmla="*/ 0 60000 65536"/>
                <a:gd name="T7" fmla="*/ 0 60000 65536"/>
                <a:gd name="T8" fmla="*/ 0 60000 65536"/>
                <a:gd name="T9" fmla="*/ 0 w 43200"/>
                <a:gd name="T10" fmla="*/ 0 h 39421"/>
                <a:gd name="T11" fmla="*/ 43200 w 43200"/>
                <a:gd name="T12" fmla="*/ 39421 h 39421"/>
              </a:gdLst>
              <a:ahLst/>
              <a:cxnLst>
                <a:cxn ang="T6">
                  <a:pos x="T0" y="T1"/>
                </a:cxn>
                <a:cxn ang="T7">
                  <a:pos x="T2" y="T3"/>
                </a:cxn>
                <a:cxn ang="T8">
                  <a:pos x="T4" y="T5"/>
                </a:cxn>
              </a:cxnLst>
              <a:rect l="T9" t="T10" r="T11" b="T12"/>
              <a:pathLst>
                <a:path w="43200" h="39421" fill="none" extrusionOk="0">
                  <a:moveTo>
                    <a:pt x="9394" y="39420"/>
                  </a:moveTo>
                  <a:cubicBezTo>
                    <a:pt x="3514" y="35393"/>
                    <a:pt x="0" y="28726"/>
                    <a:pt x="0" y="21600"/>
                  </a:cubicBezTo>
                  <a:cubicBezTo>
                    <a:pt x="0" y="9670"/>
                    <a:pt x="9670" y="0"/>
                    <a:pt x="21600" y="0"/>
                  </a:cubicBezTo>
                  <a:cubicBezTo>
                    <a:pt x="33529" y="0"/>
                    <a:pt x="43200" y="9670"/>
                    <a:pt x="43200" y="21600"/>
                  </a:cubicBezTo>
                </a:path>
                <a:path w="43200" h="39421" stroke="0" extrusionOk="0">
                  <a:moveTo>
                    <a:pt x="9394" y="39420"/>
                  </a:moveTo>
                  <a:cubicBezTo>
                    <a:pt x="3514" y="35393"/>
                    <a:pt x="0" y="28726"/>
                    <a:pt x="0" y="21600"/>
                  </a:cubicBezTo>
                  <a:cubicBezTo>
                    <a:pt x="0" y="9670"/>
                    <a:pt x="9670" y="0"/>
                    <a:pt x="21600" y="0"/>
                  </a:cubicBezTo>
                  <a:cubicBezTo>
                    <a:pt x="33529" y="0"/>
                    <a:pt x="43200" y="9670"/>
                    <a:pt x="43200" y="21600"/>
                  </a:cubicBezTo>
                  <a:lnTo>
                    <a:pt x="21600" y="21600"/>
                  </a:lnTo>
                  <a:lnTo>
                    <a:pt x="9394" y="39420"/>
                  </a:lnTo>
                  <a:close/>
                </a:path>
              </a:pathLst>
            </a:custGeom>
            <a:solidFill>
              <a:srgbClr val="99FFCC"/>
            </a:solidFill>
            <a:ln w="28575">
              <a:solidFill>
                <a:srgbClr val="000000"/>
              </a:solidFill>
              <a:round/>
              <a:headEnd/>
              <a:tailEnd/>
            </a:ln>
          </p:spPr>
          <p:txBody>
            <a:bodyPr wrap="none" lIns="91433" tIns="45717" rIns="91433" bIns="45717" anchor="ctr"/>
            <a:lstStyle/>
            <a:p>
              <a:endParaRPr lang="en-MY"/>
            </a:p>
          </p:txBody>
        </p:sp>
        <p:sp>
          <p:nvSpPr>
            <p:cNvPr id="45118" name="Arc 23"/>
            <p:cNvSpPr>
              <a:spLocks/>
            </p:cNvSpPr>
            <p:nvPr/>
          </p:nvSpPr>
          <p:spPr bwMode="auto">
            <a:xfrm rot="-10583242">
              <a:off x="2207" y="2267"/>
              <a:ext cx="1392" cy="613"/>
            </a:xfrm>
            <a:custGeom>
              <a:avLst/>
              <a:gdLst>
                <a:gd name="T0" fmla="*/ 0 w 43200"/>
                <a:gd name="T1" fmla="*/ 0 h 39421"/>
                <a:gd name="T2" fmla="*/ 1 w 43200"/>
                <a:gd name="T3" fmla="*/ 0 h 39421"/>
                <a:gd name="T4" fmla="*/ 1 w 43200"/>
                <a:gd name="T5" fmla="*/ 0 h 39421"/>
                <a:gd name="T6" fmla="*/ 0 60000 65536"/>
                <a:gd name="T7" fmla="*/ 0 60000 65536"/>
                <a:gd name="T8" fmla="*/ 0 60000 65536"/>
                <a:gd name="T9" fmla="*/ 0 w 43200"/>
                <a:gd name="T10" fmla="*/ 0 h 39421"/>
                <a:gd name="T11" fmla="*/ 43200 w 43200"/>
                <a:gd name="T12" fmla="*/ 39421 h 39421"/>
              </a:gdLst>
              <a:ahLst/>
              <a:cxnLst>
                <a:cxn ang="T6">
                  <a:pos x="T0" y="T1"/>
                </a:cxn>
                <a:cxn ang="T7">
                  <a:pos x="T2" y="T3"/>
                </a:cxn>
                <a:cxn ang="T8">
                  <a:pos x="T4" y="T5"/>
                </a:cxn>
              </a:cxnLst>
              <a:rect l="T9" t="T10" r="T11" b="T12"/>
              <a:pathLst>
                <a:path w="43200" h="39421" fill="none" extrusionOk="0">
                  <a:moveTo>
                    <a:pt x="9394" y="39420"/>
                  </a:moveTo>
                  <a:cubicBezTo>
                    <a:pt x="3514" y="35393"/>
                    <a:pt x="0" y="28726"/>
                    <a:pt x="0" y="21600"/>
                  </a:cubicBezTo>
                  <a:cubicBezTo>
                    <a:pt x="0" y="9670"/>
                    <a:pt x="9670" y="0"/>
                    <a:pt x="21600" y="0"/>
                  </a:cubicBezTo>
                  <a:cubicBezTo>
                    <a:pt x="33529" y="0"/>
                    <a:pt x="43200" y="9670"/>
                    <a:pt x="43200" y="21600"/>
                  </a:cubicBezTo>
                </a:path>
                <a:path w="43200" h="39421" stroke="0" extrusionOk="0">
                  <a:moveTo>
                    <a:pt x="9394" y="39420"/>
                  </a:moveTo>
                  <a:cubicBezTo>
                    <a:pt x="3514" y="35393"/>
                    <a:pt x="0" y="28726"/>
                    <a:pt x="0" y="21600"/>
                  </a:cubicBezTo>
                  <a:cubicBezTo>
                    <a:pt x="0" y="9670"/>
                    <a:pt x="9670" y="0"/>
                    <a:pt x="21600" y="0"/>
                  </a:cubicBezTo>
                  <a:cubicBezTo>
                    <a:pt x="33529" y="0"/>
                    <a:pt x="43200" y="9670"/>
                    <a:pt x="43200" y="21600"/>
                  </a:cubicBezTo>
                  <a:lnTo>
                    <a:pt x="21600" y="21600"/>
                  </a:lnTo>
                  <a:lnTo>
                    <a:pt x="9394" y="39420"/>
                  </a:lnTo>
                  <a:close/>
                </a:path>
              </a:pathLst>
            </a:custGeom>
            <a:solidFill>
              <a:srgbClr val="99FFCC"/>
            </a:solidFill>
            <a:ln w="28575">
              <a:solidFill>
                <a:srgbClr val="000000"/>
              </a:solidFill>
              <a:round/>
              <a:headEnd/>
              <a:tailEnd/>
            </a:ln>
          </p:spPr>
          <p:txBody>
            <a:bodyPr wrap="none" lIns="91433" tIns="45717" rIns="91433" bIns="45717" anchor="ctr"/>
            <a:lstStyle/>
            <a:p>
              <a:endParaRPr lang="en-MY"/>
            </a:p>
          </p:txBody>
        </p:sp>
        <p:sp>
          <p:nvSpPr>
            <p:cNvPr id="45119" name="Arc 24"/>
            <p:cNvSpPr>
              <a:spLocks/>
            </p:cNvSpPr>
            <p:nvPr/>
          </p:nvSpPr>
          <p:spPr bwMode="auto">
            <a:xfrm rot="9905626">
              <a:off x="3264" y="1968"/>
              <a:ext cx="771" cy="501"/>
            </a:xfrm>
            <a:custGeom>
              <a:avLst/>
              <a:gdLst>
                <a:gd name="T0" fmla="*/ 0 w 38664"/>
                <a:gd name="T1" fmla="*/ 0 h 32215"/>
                <a:gd name="T2" fmla="*/ 0 w 38664"/>
                <a:gd name="T3" fmla="*/ 0 h 32215"/>
                <a:gd name="T4" fmla="*/ 0 w 38664"/>
                <a:gd name="T5" fmla="*/ 0 h 32215"/>
                <a:gd name="T6" fmla="*/ 0 60000 65536"/>
                <a:gd name="T7" fmla="*/ 0 60000 65536"/>
                <a:gd name="T8" fmla="*/ 0 60000 65536"/>
                <a:gd name="T9" fmla="*/ 0 w 38664"/>
                <a:gd name="T10" fmla="*/ 0 h 32215"/>
                <a:gd name="T11" fmla="*/ 38664 w 38664"/>
                <a:gd name="T12" fmla="*/ 32215 h 32215"/>
              </a:gdLst>
              <a:ahLst/>
              <a:cxnLst>
                <a:cxn ang="T6">
                  <a:pos x="T0" y="T1"/>
                </a:cxn>
                <a:cxn ang="T7">
                  <a:pos x="T2" y="T3"/>
                </a:cxn>
                <a:cxn ang="T8">
                  <a:pos x="T4" y="T5"/>
                </a:cxn>
              </a:cxnLst>
              <a:rect l="T9" t="T10" r="T11" b="T12"/>
              <a:pathLst>
                <a:path w="38664" h="32215" fill="none" extrusionOk="0">
                  <a:moveTo>
                    <a:pt x="2788" y="32214"/>
                  </a:moveTo>
                  <a:cubicBezTo>
                    <a:pt x="960" y="28975"/>
                    <a:pt x="0" y="25319"/>
                    <a:pt x="0" y="21600"/>
                  </a:cubicBezTo>
                  <a:cubicBezTo>
                    <a:pt x="0" y="9670"/>
                    <a:pt x="9670" y="0"/>
                    <a:pt x="21600" y="0"/>
                  </a:cubicBezTo>
                  <a:cubicBezTo>
                    <a:pt x="28273" y="0"/>
                    <a:pt x="34571" y="3084"/>
                    <a:pt x="38663" y="8356"/>
                  </a:cubicBezTo>
                </a:path>
                <a:path w="38664" h="32215" stroke="0" extrusionOk="0">
                  <a:moveTo>
                    <a:pt x="2788" y="32214"/>
                  </a:moveTo>
                  <a:cubicBezTo>
                    <a:pt x="960" y="28975"/>
                    <a:pt x="0" y="25319"/>
                    <a:pt x="0" y="21600"/>
                  </a:cubicBezTo>
                  <a:cubicBezTo>
                    <a:pt x="0" y="9670"/>
                    <a:pt x="9670" y="0"/>
                    <a:pt x="21600" y="0"/>
                  </a:cubicBezTo>
                  <a:cubicBezTo>
                    <a:pt x="28273" y="0"/>
                    <a:pt x="34571" y="3084"/>
                    <a:pt x="38663" y="8356"/>
                  </a:cubicBezTo>
                  <a:lnTo>
                    <a:pt x="21600" y="21600"/>
                  </a:lnTo>
                  <a:lnTo>
                    <a:pt x="2788" y="32214"/>
                  </a:lnTo>
                  <a:close/>
                </a:path>
              </a:pathLst>
            </a:custGeom>
            <a:solidFill>
              <a:srgbClr val="99FFCC"/>
            </a:solidFill>
            <a:ln w="28575">
              <a:solidFill>
                <a:srgbClr val="000000"/>
              </a:solidFill>
              <a:round/>
              <a:headEnd/>
              <a:tailEnd/>
            </a:ln>
          </p:spPr>
          <p:txBody>
            <a:bodyPr wrap="none" lIns="91433" tIns="45717" rIns="91433" bIns="45717" anchor="ctr"/>
            <a:lstStyle/>
            <a:p>
              <a:endParaRPr lang="en-MY"/>
            </a:p>
          </p:txBody>
        </p:sp>
        <p:sp>
          <p:nvSpPr>
            <p:cNvPr id="45120" name="Rectangle 25"/>
            <p:cNvSpPr>
              <a:spLocks noChangeArrowheads="1"/>
            </p:cNvSpPr>
            <p:nvPr/>
          </p:nvSpPr>
          <p:spPr bwMode="auto">
            <a:xfrm>
              <a:off x="1776" y="1968"/>
              <a:ext cx="1728" cy="624"/>
            </a:xfrm>
            <a:prstGeom prst="rect">
              <a:avLst/>
            </a:prstGeom>
            <a:solidFill>
              <a:srgbClr val="99FFCC"/>
            </a:solidFill>
            <a:ln w="12700">
              <a:noFill/>
              <a:miter lim="800000"/>
              <a:headEnd/>
              <a:tailEnd/>
            </a:ln>
          </p:spPr>
          <p:txBody>
            <a:bodyPr wrap="none" lIns="91433" tIns="45717" rIns="91433" bIns="45717" anchor="ctr"/>
            <a:lstStyle/>
            <a:p>
              <a:endParaRPr lang="en-US"/>
            </a:p>
          </p:txBody>
        </p:sp>
      </p:grpSp>
      <p:sp>
        <p:nvSpPr>
          <p:cNvPr id="45065" name="Rectangle 26"/>
          <p:cNvSpPr>
            <a:spLocks noChangeArrowheads="1"/>
          </p:cNvSpPr>
          <p:nvPr/>
        </p:nvSpPr>
        <p:spPr bwMode="auto">
          <a:xfrm>
            <a:off x="3810000" y="2667000"/>
            <a:ext cx="1752600" cy="1130300"/>
          </a:xfrm>
          <a:prstGeom prst="rect">
            <a:avLst/>
          </a:prstGeom>
          <a:noFill/>
          <a:ln w="9525">
            <a:noFill/>
            <a:miter lim="800000"/>
            <a:headEnd/>
            <a:tailEnd/>
          </a:ln>
        </p:spPr>
        <p:txBody>
          <a:bodyPr>
            <a:spAutoFit/>
          </a:bodyPr>
          <a:lstStyle/>
          <a:p>
            <a:r>
              <a:rPr lang="en-US" sz="1600">
                <a:solidFill>
                  <a:schemeClr val="accent2"/>
                </a:solidFill>
                <a:latin typeface="Arial" pitchFamily="34" charset="0"/>
              </a:rPr>
              <a:t>206.0.64.0/18</a:t>
            </a:r>
          </a:p>
          <a:p>
            <a:r>
              <a:rPr lang="en-US" sz="1600">
                <a:solidFill>
                  <a:schemeClr val="accent2"/>
                </a:solidFill>
                <a:latin typeface="Arial" pitchFamily="34" charset="0"/>
              </a:rPr>
              <a:t>204.188.0.0/15</a:t>
            </a:r>
          </a:p>
          <a:p>
            <a:r>
              <a:rPr lang="en-US" sz="1600">
                <a:solidFill>
                  <a:schemeClr val="accent2"/>
                </a:solidFill>
                <a:latin typeface="Arial" pitchFamily="34" charset="0"/>
              </a:rPr>
              <a:t>209.88.232.0/21</a:t>
            </a:r>
            <a:endParaRPr lang="en-US" sz="2000">
              <a:solidFill>
                <a:schemeClr val="accent2"/>
              </a:solidFill>
            </a:endParaRPr>
          </a:p>
          <a:p>
            <a:endParaRPr lang="en-US" sz="2000">
              <a:solidFill>
                <a:schemeClr val="accent2"/>
              </a:solidFill>
            </a:endParaRPr>
          </a:p>
        </p:txBody>
      </p:sp>
      <p:sp>
        <p:nvSpPr>
          <p:cNvPr id="45066" name="Text Box 27"/>
          <p:cNvSpPr txBox="1">
            <a:spLocks noChangeArrowheads="1"/>
          </p:cNvSpPr>
          <p:nvPr/>
        </p:nvSpPr>
        <p:spPr bwMode="auto">
          <a:xfrm>
            <a:off x="228600" y="3276600"/>
            <a:ext cx="2286000" cy="822325"/>
          </a:xfrm>
          <a:prstGeom prst="rect">
            <a:avLst/>
          </a:prstGeom>
          <a:noFill/>
          <a:ln w="9525">
            <a:noFill/>
            <a:miter lim="800000"/>
            <a:headEnd/>
            <a:tailEnd/>
          </a:ln>
        </p:spPr>
        <p:txBody>
          <a:bodyPr>
            <a:spAutoFit/>
          </a:bodyPr>
          <a:lstStyle/>
          <a:p>
            <a:pPr>
              <a:spcBef>
                <a:spcPct val="50000"/>
              </a:spcBef>
            </a:pPr>
            <a:r>
              <a:rPr lang="en-US">
                <a:latin typeface="Arial" pitchFamily="34" charset="0"/>
              </a:rPr>
              <a:t>Internet Backbone</a:t>
            </a:r>
          </a:p>
        </p:txBody>
      </p:sp>
      <p:sp>
        <p:nvSpPr>
          <p:cNvPr id="45067" name="Text Box 28"/>
          <p:cNvSpPr txBox="1">
            <a:spLocks noChangeArrowheads="1"/>
          </p:cNvSpPr>
          <p:nvPr/>
        </p:nvSpPr>
        <p:spPr bwMode="auto">
          <a:xfrm>
            <a:off x="3810000" y="2209800"/>
            <a:ext cx="2286000" cy="457200"/>
          </a:xfrm>
          <a:prstGeom prst="rect">
            <a:avLst/>
          </a:prstGeom>
          <a:noFill/>
          <a:ln w="9525">
            <a:noFill/>
            <a:miter lim="800000"/>
            <a:headEnd/>
            <a:tailEnd/>
          </a:ln>
        </p:spPr>
        <p:txBody>
          <a:bodyPr>
            <a:spAutoFit/>
          </a:bodyPr>
          <a:lstStyle/>
          <a:p>
            <a:pPr>
              <a:spcBef>
                <a:spcPct val="50000"/>
              </a:spcBef>
            </a:pPr>
            <a:r>
              <a:rPr lang="en-US">
                <a:latin typeface="Arial" pitchFamily="34" charset="0"/>
              </a:rPr>
              <a:t>ISP X </a:t>
            </a:r>
            <a:r>
              <a:rPr lang="en-US" sz="2000">
                <a:latin typeface="Arial" pitchFamily="34" charset="0"/>
              </a:rPr>
              <a:t>owns:</a:t>
            </a:r>
            <a:endParaRPr lang="en-US">
              <a:latin typeface="Arial" pitchFamily="34" charset="0"/>
            </a:endParaRPr>
          </a:p>
        </p:txBody>
      </p:sp>
      <p:grpSp>
        <p:nvGrpSpPr>
          <p:cNvPr id="4" name="Group 29"/>
          <p:cNvGrpSpPr>
            <a:grpSpLocks/>
          </p:cNvGrpSpPr>
          <p:nvPr/>
        </p:nvGrpSpPr>
        <p:grpSpPr bwMode="auto">
          <a:xfrm rot="16200000" flipV="1">
            <a:off x="7048500" y="952500"/>
            <a:ext cx="1257300" cy="2400300"/>
            <a:chOff x="1344" y="1441"/>
            <a:chExt cx="2691" cy="1439"/>
          </a:xfrm>
        </p:grpSpPr>
        <p:sp>
          <p:nvSpPr>
            <p:cNvPr id="45105" name="Rectangle 30"/>
            <p:cNvSpPr>
              <a:spLocks noChangeArrowheads="1"/>
            </p:cNvSpPr>
            <p:nvPr/>
          </p:nvSpPr>
          <p:spPr bwMode="auto">
            <a:xfrm>
              <a:off x="1680" y="1680"/>
              <a:ext cx="2112" cy="624"/>
            </a:xfrm>
            <a:prstGeom prst="rect">
              <a:avLst/>
            </a:prstGeom>
            <a:solidFill>
              <a:schemeClr val="hlink"/>
            </a:solidFill>
            <a:ln w="12700">
              <a:noFill/>
              <a:miter lim="800000"/>
              <a:headEnd/>
              <a:tailEnd/>
            </a:ln>
          </p:spPr>
          <p:txBody>
            <a:bodyPr wrap="none" lIns="91433" tIns="45717" rIns="91433" bIns="45717" anchor="ctr"/>
            <a:lstStyle/>
            <a:p>
              <a:endParaRPr lang="en-US"/>
            </a:p>
          </p:txBody>
        </p:sp>
        <p:sp>
          <p:nvSpPr>
            <p:cNvPr id="45106" name="Arc 31"/>
            <p:cNvSpPr>
              <a:spLocks/>
            </p:cNvSpPr>
            <p:nvPr/>
          </p:nvSpPr>
          <p:spPr bwMode="auto">
            <a:xfrm>
              <a:off x="2880" y="1536"/>
              <a:ext cx="1144" cy="488"/>
            </a:xfrm>
            <a:custGeom>
              <a:avLst/>
              <a:gdLst>
                <a:gd name="T0" fmla="*/ 0 w 30285"/>
                <a:gd name="T1" fmla="*/ 0 h 31341"/>
                <a:gd name="T2" fmla="*/ 2 w 30285"/>
                <a:gd name="T3" fmla="*/ 0 h 31341"/>
                <a:gd name="T4" fmla="*/ 0 w 30285"/>
                <a:gd name="T5" fmla="*/ 0 h 31341"/>
                <a:gd name="T6" fmla="*/ 0 60000 65536"/>
                <a:gd name="T7" fmla="*/ 0 60000 65536"/>
                <a:gd name="T8" fmla="*/ 0 60000 65536"/>
                <a:gd name="T9" fmla="*/ 0 w 30285"/>
                <a:gd name="T10" fmla="*/ 0 h 31341"/>
                <a:gd name="T11" fmla="*/ 30285 w 30285"/>
                <a:gd name="T12" fmla="*/ 31341 h 31341"/>
              </a:gdLst>
              <a:ahLst/>
              <a:cxnLst>
                <a:cxn ang="T6">
                  <a:pos x="T0" y="T1"/>
                </a:cxn>
                <a:cxn ang="T7">
                  <a:pos x="T2" y="T3"/>
                </a:cxn>
                <a:cxn ang="T8">
                  <a:pos x="T4" y="T5"/>
                </a:cxn>
              </a:cxnLst>
              <a:rect l="T9" t="T10" r="T11" b="T12"/>
              <a:pathLst>
                <a:path w="30285" h="31341" fill="none" extrusionOk="0">
                  <a:moveTo>
                    <a:pt x="-1" y="1822"/>
                  </a:moveTo>
                  <a:cubicBezTo>
                    <a:pt x="2737" y="620"/>
                    <a:pt x="5695" y="-1"/>
                    <a:pt x="8685" y="-1"/>
                  </a:cubicBezTo>
                  <a:cubicBezTo>
                    <a:pt x="20614" y="0"/>
                    <a:pt x="30285" y="9670"/>
                    <a:pt x="30285" y="21600"/>
                  </a:cubicBezTo>
                  <a:cubicBezTo>
                    <a:pt x="30285" y="24983"/>
                    <a:pt x="29489" y="28320"/>
                    <a:pt x="27963" y="31340"/>
                  </a:cubicBezTo>
                </a:path>
                <a:path w="30285" h="31341" stroke="0" extrusionOk="0">
                  <a:moveTo>
                    <a:pt x="-1" y="1822"/>
                  </a:moveTo>
                  <a:cubicBezTo>
                    <a:pt x="2737" y="620"/>
                    <a:pt x="5695" y="-1"/>
                    <a:pt x="8685" y="-1"/>
                  </a:cubicBezTo>
                  <a:cubicBezTo>
                    <a:pt x="20614" y="0"/>
                    <a:pt x="30285" y="9670"/>
                    <a:pt x="30285" y="21600"/>
                  </a:cubicBezTo>
                  <a:cubicBezTo>
                    <a:pt x="30285" y="24983"/>
                    <a:pt x="29489" y="28320"/>
                    <a:pt x="27963" y="31340"/>
                  </a:cubicBezTo>
                  <a:lnTo>
                    <a:pt x="8685" y="21600"/>
                  </a:lnTo>
                  <a:lnTo>
                    <a:pt x="-1" y="1822"/>
                  </a:lnTo>
                  <a:close/>
                </a:path>
              </a:pathLst>
            </a:custGeom>
            <a:solidFill>
              <a:schemeClr val="hlink"/>
            </a:solidFill>
            <a:ln w="28575">
              <a:solidFill>
                <a:srgbClr val="000000"/>
              </a:solidFill>
              <a:round/>
              <a:headEnd/>
              <a:tailEnd/>
            </a:ln>
          </p:spPr>
          <p:txBody>
            <a:bodyPr wrap="none" lIns="91433" tIns="45717" rIns="91433" bIns="45717" anchor="ctr"/>
            <a:lstStyle/>
            <a:p>
              <a:endParaRPr lang="en-MY"/>
            </a:p>
          </p:txBody>
        </p:sp>
        <p:sp>
          <p:nvSpPr>
            <p:cNvPr id="45107" name="Arc 32"/>
            <p:cNvSpPr>
              <a:spLocks/>
            </p:cNvSpPr>
            <p:nvPr/>
          </p:nvSpPr>
          <p:spPr bwMode="auto">
            <a:xfrm>
              <a:off x="1433" y="1441"/>
              <a:ext cx="1632" cy="501"/>
            </a:xfrm>
            <a:custGeom>
              <a:avLst/>
              <a:gdLst>
                <a:gd name="T0" fmla="*/ 0 w 43200"/>
                <a:gd name="T1" fmla="*/ 0 h 32215"/>
                <a:gd name="T2" fmla="*/ 2 w 43200"/>
                <a:gd name="T3" fmla="*/ 0 h 32215"/>
                <a:gd name="T4" fmla="*/ 1 w 43200"/>
                <a:gd name="T5" fmla="*/ 0 h 32215"/>
                <a:gd name="T6" fmla="*/ 0 60000 65536"/>
                <a:gd name="T7" fmla="*/ 0 60000 65536"/>
                <a:gd name="T8" fmla="*/ 0 60000 65536"/>
                <a:gd name="T9" fmla="*/ 0 w 43200"/>
                <a:gd name="T10" fmla="*/ 0 h 32215"/>
                <a:gd name="T11" fmla="*/ 43200 w 43200"/>
                <a:gd name="T12" fmla="*/ 32215 h 32215"/>
              </a:gdLst>
              <a:ahLst/>
              <a:cxnLst>
                <a:cxn ang="T6">
                  <a:pos x="T0" y="T1"/>
                </a:cxn>
                <a:cxn ang="T7">
                  <a:pos x="T2" y="T3"/>
                </a:cxn>
                <a:cxn ang="T8">
                  <a:pos x="T4" y="T5"/>
                </a:cxn>
              </a:cxnLst>
              <a:rect l="T9" t="T10" r="T11" b="T12"/>
              <a:pathLst>
                <a:path w="43200" h="32215" fill="none" extrusionOk="0">
                  <a:moveTo>
                    <a:pt x="2788" y="32214"/>
                  </a:moveTo>
                  <a:cubicBezTo>
                    <a:pt x="960" y="28975"/>
                    <a:pt x="0" y="25319"/>
                    <a:pt x="0" y="21600"/>
                  </a:cubicBezTo>
                  <a:cubicBezTo>
                    <a:pt x="0" y="9670"/>
                    <a:pt x="9670" y="0"/>
                    <a:pt x="21600" y="0"/>
                  </a:cubicBezTo>
                  <a:cubicBezTo>
                    <a:pt x="33529" y="0"/>
                    <a:pt x="43199" y="9670"/>
                    <a:pt x="43199" y="21599"/>
                  </a:cubicBezTo>
                </a:path>
                <a:path w="43200" h="32215" stroke="0" extrusionOk="0">
                  <a:moveTo>
                    <a:pt x="2788" y="32214"/>
                  </a:moveTo>
                  <a:cubicBezTo>
                    <a:pt x="960" y="28975"/>
                    <a:pt x="0" y="25319"/>
                    <a:pt x="0" y="21600"/>
                  </a:cubicBezTo>
                  <a:cubicBezTo>
                    <a:pt x="0" y="9670"/>
                    <a:pt x="9670" y="0"/>
                    <a:pt x="21600" y="0"/>
                  </a:cubicBezTo>
                  <a:cubicBezTo>
                    <a:pt x="33529" y="0"/>
                    <a:pt x="43199" y="9670"/>
                    <a:pt x="43199" y="21599"/>
                  </a:cubicBezTo>
                  <a:lnTo>
                    <a:pt x="21600" y="21600"/>
                  </a:lnTo>
                  <a:lnTo>
                    <a:pt x="2788" y="32214"/>
                  </a:lnTo>
                  <a:close/>
                </a:path>
              </a:pathLst>
            </a:custGeom>
            <a:solidFill>
              <a:schemeClr val="hlink"/>
            </a:solidFill>
            <a:ln w="28575">
              <a:solidFill>
                <a:srgbClr val="000000"/>
              </a:solidFill>
              <a:round/>
              <a:headEnd/>
              <a:tailEnd/>
            </a:ln>
          </p:spPr>
          <p:txBody>
            <a:bodyPr wrap="none" lIns="91433" tIns="45717" rIns="91433" bIns="45717" anchor="ctr"/>
            <a:lstStyle/>
            <a:p>
              <a:endParaRPr lang="en-MY"/>
            </a:p>
          </p:txBody>
        </p:sp>
        <p:sp>
          <p:nvSpPr>
            <p:cNvPr id="45108" name="Arc 33"/>
            <p:cNvSpPr>
              <a:spLocks/>
            </p:cNvSpPr>
            <p:nvPr/>
          </p:nvSpPr>
          <p:spPr bwMode="auto">
            <a:xfrm rot="-5400000">
              <a:off x="1235" y="1885"/>
              <a:ext cx="720" cy="501"/>
            </a:xfrm>
            <a:custGeom>
              <a:avLst/>
              <a:gdLst>
                <a:gd name="T0" fmla="*/ 0 w 43200"/>
                <a:gd name="T1" fmla="*/ 0 h 32215"/>
                <a:gd name="T2" fmla="*/ 0 w 43200"/>
                <a:gd name="T3" fmla="*/ 0 h 32215"/>
                <a:gd name="T4" fmla="*/ 0 w 43200"/>
                <a:gd name="T5" fmla="*/ 0 h 32215"/>
                <a:gd name="T6" fmla="*/ 0 60000 65536"/>
                <a:gd name="T7" fmla="*/ 0 60000 65536"/>
                <a:gd name="T8" fmla="*/ 0 60000 65536"/>
                <a:gd name="T9" fmla="*/ 0 w 43200"/>
                <a:gd name="T10" fmla="*/ 0 h 32215"/>
                <a:gd name="T11" fmla="*/ 43200 w 43200"/>
                <a:gd name="T12" fmla="*/ 32215 h 32215"/>
              </a:gdLst>
              <a:ahLst/>
              <a:cxnLst>
                <a:cxn ang="T6">
                  <a:pos x="T0" y="T1"/>
                </a:cxn>
                <a:cxn ang="T7">
                  <a:pos x="T2" y="T3"/>
                </a:cxn>
                <a:cxn ang="T8">
                  <a:pos x="T4" y="T5"/>
                </a:cxn>
              </a:cxnLst>
              <a:rect l="T9" t="T10" r="T11" b="T12"/>
              <a:pathLst>
                <a:path w="43200" h="32215" fill="none" extrusionOk="0">
                  <a:moveTo>
                    <a:pt x="2788" y="32214"/>
                  </a:moveTo>
                  <a:cubicBezTo>
                    <a:pt x="960" y="28975"/>
                    <a:pt x="0" y="25319"/>
                    <a:pt x="0" y="21600"/>
                  </a:cubicBezTo>
                  <a:cubicBezTo>
                    <a:pt x="0" y="9670"/>
                    <a:pt x="9670" y="0"/>
                    <a:pt x="21600" y="0"/>
                  </a:cubicBezTo>
                  <a:cubicBezTo>
                    <a:pt x="33529" y="0"/>
                    <a:pt x="43199" y="9670"/>
                    <a:pt x="43199" y="21599"/>
                  </a:cubicBezTo>
                </a:path>
                <a:path w="43200" h="32215" stroke="0" extrusionOk="0">
                  <a:moveTo>
                    <a:pt x="2788" y="32214"/>
                  </a:moveTo>
                  <a:cubicBezTo>
                    <a:pt x="960" y="28975"/>
                    <a:pt x="0" y="25319"/>
                    <a:pt x="0" y="21600"/>
                  </a:cubicBezTo>
                  <a:cubicBezTo>
                    <a:pt x="0" y="9670"/>
                    <a:pt x="9670" y="0"/>
                    <a:pt x="21600" y="0"/>
                  </a:cubicBezTo>
                  <a:cubicBezTo>
                    <a:pt x="33529" y="0"/>
                    <a:pt x="43199" y="9670"/>
                    <a:pt x="43199" y="21599"/>
                  </a:cubicBezTo>
                  <a:lnTo>
                    <a:pt x="21600" y="21600"/>
                  </a:lnTo>
                  <a:lnTo>
                    <a:pt x="2788" y="32214"/>
                  </a:lnTo>
                  <a:close/>
                </a:path>
              </a:pathLst>
            </a:custGeom>
            <a:solidFill>
              <a:schemeClr val="hlink"/>
            </a:solidFill>
            <a:ln w="28575">
              <a:solidFill>
                <a:srgbClr val="000000"/>
              </a:solidFill>
              <a:round/>
              <a:headEnd/>
              <a:tailEnd/>
            </a:ln>
          </p:spPr>
          <p:txBody>
            <a:bodyPr wrap="none" lIns="91433" tIns="45717" rIns="91433" bIns="45717" anchor="ctr"/>
            <a:lstStyle/>
            <a:p>
              <a:endParaRPr lang="en-MY"/>
            </a:p>
          </p:txBody>
        </p:sp>
        <p:sp>
          <p:nvSpPr>
            <p:cNvPr id="45109" name="Arc 34"/>
            <p:cNvSpPr>
              <a:spLocks/>
            </p:cNvSpPr>
            <p:nvPr/>
          </p:nvSpPr>
          <p:spPr bwMode="auto">
            <a:xfrm rot="-8988979">
              <a:off x="1536" y="2208"/>
              <a:ext cx="1021" cy="613"/>
            </a:xfrm>
            <a:custGeom>
              <a:avLst/>
              <a:gdLst>
                <a:gd name="T0" fmla="*/ 0 w 43200"/>
                <a:gd name="T1" fmla="*/ 0 h 39421"/>
                <a:gd name="T2" fmla="*/ 1 w 43200"/>
                <a:gd name="T3" fmla="*/ 0 h 39421"/>
                <a:gd name="T4" fmla="*/ 0 w 43200"/>
                <a:gd name="T5" fmla="*/ 0 h 39421"/>
                <a:gd name="T6" fmla="*/ 0 60000 65536"/>
                <a:gd name="T7" fmla="*/ 0 60000 65536"/>
                <a:gd name="T8" fmla="*/ 0 60000 65536"/>
                <a:gd name="T9" fmla="*/ 0 w 43200"/>
                <a:gd name="T10" fmla="*/ 0 h 39421"/>
                <a:gd name="T11" fmla="*/ 43200 w 43200"/>
                <a:gd name="T12" fmla="*/ 39421 h 39421"/>
              </a:gdLst>
              <a:ahLst/>
              <a:cxnLst>
                <a:cxn ang="T6">
                  <a:pos x="T0" y="T1"/>
                </a:cxn>
                <a:cxn ang="T7">
                  <a:pos x="T2" y="T3"/>
                </a:cxn>
                <a:cxn ang="T8">
                  <a:pos x="T4" y="T5"/>
                </a:cxn>
              </a:cxnLst>
              <a:rect l="T9" t="T10" r="T11" b="T12"/>
              <a:pathLst>
                <a:path w="43200" h="39421" fill="none" extrusionOk="0">
                  <a:moveTo>
                    <a:pt x="9394" y="39420"/>
                  </a:moveTo>
                  <a:cubicBezTo>
                    <a:pt x="3514" y="35393"/>
                    <a:pt x="0" y="28726"/>
                    <a:pt x="0" y="21600"/>
                  </a:cubicBezTo>
                  <a:cubicBezTo>
                    <a:pt x="0" y="9670"/>
                    <a:pt x="9670" y="0"/>
                    <a:pt x="21600" y="0"/>
                  </a:cubicBezTo>
                  <a:cubicBezTo>
                    <a:pt x="33529" y="0"/>
                    <a:pt x="43200" y="9670"/>
                    <a:pt x="43200" y="21600"/>
                  </a:cubicBezTo>
                </a:path>
                <a:path w="43200" h="39421" stroke="0" extrusionOk="0">
                  <a:moveTo>
                    <a:pt x="9394" y="39420"/>
                  </a:moveTo>
                  <a:cubicBezTo>
                    <a:pt x="3514" y="35393"/>
                    <a:pt x="0" y="28726"/>
                    <a:pt x="0" y="21600"/>
                  </a:cubicBezTo>
                  <a:cubicBezTo>
                    <a:pt x="0" y="9670"/>
                    <a:pt x="9670" y="0"/>
                    <a:pt x="21600" y="0"/>
                  </a:cubicBezTo>
                  <a:cubicBezTo>
                    <a:pt x="33529" y="0"/>
                    <a:pt x="43200" y="9670"/>
                    <a:pt x="43200" y="21600"/>
                  </a:cubicBezTo>
                  <a:lnTo>
                    <a:pt x="21600" y="21600"/>
                  </a:lnTo>
                  <a:lnTo>
                    <a:pt x="9394" y="39420"/>
                  </a:lnTo>
                  <a:close/>
                </a:path>
              </a:pathLst>
            </a:custGeom>
            <a:solidFill>
              <a:schemeClr val="hlink"/>
            </a:solidFill>
            <a:ln w="28575">
              <a:solidFill>
                <a:srgbClr val="000000"/>
              </a:solidFill>
              <a:round/>
              <a:headEnd/>
              <a:tailEnd/>
            </a:ln>
          </p:spPr>
          <p:txBody>
            <a:bodyPr wrap="none" lIns="91433" tIns="45717" rIns="91433" bIns="45717" anchor="ctr"/>
            <a:lstStyle/>
            <a:p>
              <a:endParaRPr lang="en-MY"/>
            </a:p>
          </p:txBody>
        </p:sp>
        <p:sp>
          <p:nvSpPr>
            <p:cNvPr id="45110" name="Arc 35"/>
            <p:cNvSpPr>
              <a:spLocks/>
            </p:cNvSpPr>
            <p:nvPr/>
          </p:nvSpPr>
          <p:spPr bwMode="auto">
            <a:xfrm rot="-10583242">
              <a:off x="2207" y="2267"/>
              <a:ext cx="1392" cy="613"/>
            </a:xfrm>
            <a:custGeom>
              <a:avLst/>
              <a:gdLst>
                <a:gd name="T0" fmla="*/ 0 w 43200"/>
                <a:gd name="T1" fmla="*/ 0 h 39421"/>
                <a:gd name="T2" fmla="*/ 1 w 43200"/>
                <a:gd name="T3" fmla="*/ 0 h 39421"/>
                <a:gd name="T4" fmla="*/ 1 w 43200"/>
                <a:gd name="T5" fmla="*/ 0 h 39421"/>
                <a:gd name="T6" fmla="*/ 0 60000 65536"/>
                <a:gd name="T7" fmla="*/ 0 60000 65536"/>
                <a:gd name="T8" fmla="*/ 0 60000 65536"/>
                <a:gd name="T9" fmla="*/ 0 w 43200"/>
                <a:gd name="T10" fmla="*/ 0 h 39421"/>
                <a:gd name="T11" fmla="*/ 43200 w 43200"/>
                <a:gd name="T12" fmla="*/ 39421 h 39421"/>
              </a:gdLst>
              <a:ahLst/>
              <a:cxnLst>
                <a:cxn ang="T6">
                  <a:pos x="T0" y="T1"/>
                </a:cxn>
                <a:cxn ang="T7">
                  <a:pos x="T2" y="T3"/>
                </a:cxn>
                <a:cxn ang="T8">
                  <a:pos x="T4" y="T5"/>
                </a:cxn>
              </a:cxnLst>
              <a:rect l="T9" t="T10" r="T11" b="T12"/>
              <a:pathLst>
                <a:path w="43200" h="39421" fill="none" extrusionOk="0">
                  <a:moveTo>
                    <a:pt x="9394" y="39420"/>
                  </a:moveTo>
                  <a:cubicBezTo>
                    <a:pt x="3514" y="35393"/>
                    <a:pt x="0" y="28726"/>
                    <a:pt x="0" y="21600"/>
                  </a:cubicBezTo>
                  <a:cubicBezTo>
                    <a:pt x="0" y="9670"/>
                    <a:pt x="9670" y="0"/>
                    <a:pt x="21600" y="0"/>
                  </a:cubicBezTo>
                  <a:cubicBezTo>
                    <a:pt x="33529" y="0"/>
                    <a:pt x="43200" y="9670"/>
                    <a:pt x="43200" y="21600"/>
                  </a:cubicBezTo>
                </a:path>
                <a:path w="43200" h="39421" stroke="0" extrusionOk="0">
                  <a:moveTo>
                    <a:pt x="9394" y="39420"/>
                  </a:moveTo>
                  <a:cubicBezTo>
                    <a:pt x="3514" y="35393"/>
                    <a:pt x="0" y="28726"/>
                    <a:pt x="0" y="21600"/>
                  </a:cubicBezTo>
                  <a:cubicBezTo>
                    <a:pt x="0" y="9670"/>
                    <a:pt x="9670" y="0"/>
                    <a:pt x="21600" y="0"/>
                  </a:cubicBezTo>
                  <a:cubicBezTo>
                    <a:pt x="33529" y="0"/>
                    <a:pt x="43200" y="9670"/>
                    <a:pt x="43200" y="21600"/>
                  </a:cubicBezTo>
                  <a:lnTo>
                    <a:pt x="21600" y="21600"/>
                  </a:lnTo>
                  <a:lnTo>
                    <a:pt x="9394" y="39420"/>
                  </a:lnTo>
                  <a:close/>
                </a:path>
              </a:pathLst>
            </a:custGeom>
            <a:solidFill>
              <a:schemeClr val="hlink"/>
            </a:solidFill>
            <a:ln w="28575">
              <a:solidFill>
                <a:srgbClr val="000000"/>
              </a:solidFill>
              <a:round/>
              <a:headEnd/>
              <a:tailEnd/>
            </a:ln>
          </p:spPr>
          <p:txBody>
            <a:bodyPr wrap="none" lIns="91433" tIns="45717" rIns="91433" bIns="45717" anchor="ctr"/>
            <a:lstStyle/>
            <a:p>
              <a:endParaRPr lang="en-MY"/>
            </a:p>
          </p:txBody>
        </p:sp>
        <p:sp>
          <p:nvSpPr>
            <p:cNvPr id="45111" name="Arc 36"/>
            <p:cNvSpPr>
              <a:spLocks/>
            </p:cNvSpPr>
            <p:nvPr/>
          </p:nvSpPr>
          <p:spPr bwMode="auto">
            <a:xfrm rot="9905626">
              <a:off x="3264" y="1968"/>
              <a:ext cx="771" cy="501"/>
            </a:xfrm>
            <a:custGeom>
              <a:avLst/>
              <a:gdLst>
                <a:gd name="T0" fmla="*/ 0 w 38664"/>
                <a:gd name="T1" fmla="*/ 0 h 32215"/>
                <a:gd name="T2" fmla="*/ 0 w 38664"/>
                <a:gd name="T3" fmla="*/ 0 h 32215"/>
                <a:gd name="T4" fmla="*/ 0 w 38664"/>
                <a:gd name="T5" fmla="*/ 0 h 32215"/>
                <a:gd name="T6" fmla="*/ 0 60000 65536"/>
                <a:gd name="T7" fmla="*/ 0 60000 65536"/>
                <a:gd name="T8" fmla="*/ 0 60000 65536"/>
                <a:gd name="T9" fmla="*/ 0 w 38664"/>
                <a:gd name="T10" fmla="*/ 0 h 32215"/>
                <a:gd name="T11" fmla="*/ 38664 w 38664"/>
                <a:gd name="T12" fmla="*/ 32215 h 32215"/>
              </a:gdLst>
              <a:ahLst/>
              <a:cxnLst>
                <a:cxn ang="T6">
                  <a:pos x="T0" y="T1"/>
                </a:cxn>
                <a:cxn ang="T7">
                  <a:pos x="T2" y="T3"/>
                </a:cxn>
                <a:cxn ang="T8">
                  <a:pos x="T4" y="T5"/>
                </a:cxn>
              </a:cxnLst>
              <a:rect l="T9" t="T10" r="T11" b="T12"/>
              <a:pathLst>
                <a:path w="38664" h="32215" fill="none" extrusionOk="0">
                  <a:moveTo>
                    <a:pt x="2788" y="32214"/>
                  </a:moveTo>
                  <a:cubicBezTo>
                    <a:pt x="960" y="28975"/>
                    <a:pt x="0" y="25319"/>
                    <a:pt x="0" y="21600"/>
                  </a:cubicBezTo>
                  <a:cubicBezTo>
                    <a:pt x="0" y="9670"/>
                    <a:pt x="9670" y="0"/>
                    <a:pt x="21600" y="0"/>
                  </a:cubicBezTo>
                  <a:cubicBezTo>
                    <a:pt x="28273" y="0"/>
                    <a:pt x="34571" y="3084"/>
                    <a:pt x="38663" y="8356"/>
                  </a:cubicBezTo>
                </a:path>
                <a:path w="38664" h="32215" stroke="0" extrusionOk="0">
                  <a:moveTo>
                    <a:pt x="2788" y="32214"/>
                  </a:moveTo>
                  <a:cubicBezTo>
                    <a:pt x="960" y="28975"/>
                    <a:pt x="0" y="25319"/>
                    <a:pt x="0" y="21600"/>
                  </a:cubicBezTo>
                  <a:cubicBezTo>
                    <a:pt x="0" y="9670"/>
                    <a:pt x="9670" y="0"/>
                    <a:pt x="21600" y="0"/>
                  </a:cubicBezTo>
                  <a:cubicBezTo>
                    <a:pt x="28273" y="0"/>
                    <a:pt x="34571" y="3084"/>
                    <a:pt x="38663" y="8356"/>
                  </a:cubicBezTo>
                  <a:lnTo>
                    <a:pt x="21600" y="21600"/>
                  </a:lnTo>
                  <a:lnTo>
                    <a:pt x="2788" y="32214"/>
                  </a:lnTo>
                  <a:close/>
                </a:path>
              </a:pathLst>
            </a:custGeom>
            <a:solidFill>
              <a:schemeClr val="hlink"/>
            </a:solidFill>
            <a:ln w="28575">
              <a:solidFill>
                <a:srgbClr val="000000"/>
              </a:solidFill>
              <a:round/>
              <a:headEnd/>
              <a:tailEnd/>
            </a:ln>
          </p:spPr>
          <p:txBody>
            <a:bodyPr wrap="none" lIns="91433" tIns="45717" rIns="91433" bIns="45717" anchor="ctr"/>
            <a:lstStyle/>
            <a:p>
              <a:endParaRPr lang="en-MY"/>
            </a:p>
          </p:txBody>
        </p:sp>
        <p:sp>
          <p:nvSpPr>
            <p:cNvPr id="45112" name="Rectangle 37"/>
            <p:cNvSpPr>
              <a:spLocks noChangeArrowheads="1"/>
            </p:cNvSpPr>
            <p:nvPr/>
          </p:nvSpPr>
          <p:spPr bwMode="auto">
            <a:xfrm>
              <a:off x="1776" y="1968"/>
              <a:ext cx="1728" cy="624"/>
            </a:xfrm>
            <a:prstGeom prst="rect">
              <a:avLst/>
            </a:prstGeom>
            <a:solidFill>
              <a:schemeClr val="hlink"/>
            </a:solidFill>
            <a:ln w="12700">
              <a:noFill/>
              <a:miter lim="800000"/>
              <a:headEnd/>
              <a:tailEnd/>
            </a:ln>
          </p:spPr>
          <p:txBody>
            <a:bodyPr wrap="none" lIns="91433" tIns="45717" rIns="91433" bIns="45717" anchor="ctr"/>
            <a:lstStyle/>
            <a:p>
              <a:endParaRPr lang="en-US"/>
            </a:p>
          </p:txBody>
        </p:sp>
      </p:grpSp>
      <p:sp>
        <p:nvSpPr>
          <p:cNvPr id="45069" name="Text Box 38"/>
          <p:cNvSpPr txBox="1">
            <a:spLocks noChangeArrowheads="1"/>
          </p:cNvSpPr>
          <p:nvPr/>
        </p:nvSpPr>
        <p:spPr bwMode="auto">
          <a:xfrm>
            <a:off x="6781800" y="1828800"/>
            <a:ext cx="1828800" cy="703263"/>
          </a:xfrm>
          <a:prstGeom prst="rect">
            <a:avLst/>
          </a:prstGeom>
          <a:noFill/>
          <a:ln w="9525">
            <a:noFill/>
            <a:miter lim="800000"/>
            <a:headEnd/>
            <a:tailEnd/>
          </a:ln>
        </p:spPr>
        <p:txBody>
          <a:bodyPr>
            <a:spAutoFit/>
          </a:bodyPr>
          <a:lstStyle/>
          <a:p>
            <a:pPr>
              <a:spcBef>
                <a:spcPct val="50000"/>
              </a:spcBef>
            </a:pPr>
            <a:r>
              <a:rPr lang="en-US" sz="1600" b="1">
                <a:latin typeface="Arial" pitchFamily="34" charset="0"/>
              </a:rPr>
              <a:t>Company X :</a:t>
            </a:r>
            <a:endParaRPr lang="en-US" sz="2000" b="1">
              <a:latin typeface="Arial" pitchFamily="34" charset="0"/>
            </a:endParaRPr>
          </a:p>
          <a:p>
            <a:pPr>
              <a:spcBef>
                <a:spcPct val="50000"/>
              </a:spcBef>
            </a:pPr>
            <a:r>
              <a:rPr lang="en-US" sz="1600">
                <a:solidFill>
                  <a:schemeClr val="accent2"/>
                </a:solidFill>
                <a:latin typeface="Arial" pitchFamily="34" charset="0"/>
              </a:rPr>
              <a:t>  206.0.68.0/22</a:t>
            </a:r>
            <a:endParaRPr lang="en-US">
              <a:latin typeface="Arial" pitchFamily="34" charset="0"/>
            </a:endParaRPr>
          </a:p>
        </p:txBody>
      </p:sp>
      <p:grpSp>
        <p:nvGrpSpPr>
          <p:cNvPr id="5" name="Group 39"/>
          <p:cNvGrpSpPr>
            <a:grpSpLocks/>
          </p:cNvGrpSpPr>
          <p:nvPr/>
        </p:nvGrpSpPr>
        <p:grpSpPr bwMode="auto">
          <a:xfrm rot="16200000" flipV="1">
            <a:off x="7124700" y="2781300"/>
            <a:ext cx="1257300" cy="2400300"/>
            <a:chOff x="1344" y="1441"/>
            <a:chExt cx="2691" cy="1439"/>
          </a:xfrm>
        </p:grpSpPr>
        <p:sp>
          <p:nvSpPr>
            <p:cNvPr id="45097" name="Rectangle 40"/>
            <p:cNvSpPr>
              <a:spLocks noChangeArrowheads="1"/>
            </p:cNvSpPr>
            <p:nvPr/>
          </p:nvSpPr>
          <p:spPr bwMode="auto">
            <a:xfrm>
              <a:off x="1680" y="1680"/>
              <a:ext cx="2112" cy="624"/>
            </a:xfrm>
            <a:prstGeom prst="rect">
              <a:avLst/>
            </a:prstGeom>
            <a:solidFill>
              <a:schemeClr val="hlink"/>
            </a:solidFill>
            <a:ln w="12700">
              <a:noFill/>
              <a:miter lim="800000"/>
              <a:headEnd/>
              <a:tailEnd/>
            </a:ln>
          </p:spPr>
          <p:txBody>
            <a:bodyPr wrap="none" lIns="91433" tIns="45717" rIns="91433" bIns="45717" anchor="ctr"/>
            <a:lstStyle/>
            <a:p>
              <a:endParaRPr lang="en-US"/>
            </a:p>
          </p:txBody>
        </p:sp>
        <p:sp>
          <p:nvSpPr>
            <p:cNvPr id="45098" name="Arc 41"/>
            <p:cNvSpPr>
              <a:spLocks/>
            </p:cNvSpPr>
            <p:nvPr/>
          </p:nvSpPr>
          <p:spPr bwMode="auto">
            <a:xfrm>
              <a:off x="2880" y="1536"/>
              <a:ext cx="1144" cy="488"/>
            </a:xfrm>
            <a:custGeom>
              <a:avLst/>
              <a:gdLst>
                <a:gd name="T0" fmla="*/ 0 w 30285"/>
                <a:gd name="T1" fmla="*/ 0 h 31341"/>
                <a:gd name="T2" fmla="*/ 2 w 30285"/>
                <a:gd name="T3" fmla="*/ 0 h 31341"/>
                <a:gd name="T4" fmla="*/ 0 w 30285"/>
                <a:gd name="T5" fmla="*/ 0 h 31341"/>
                <a:gd name="T6" fmla="*/ 0 60000 65536"/>
                <a:gd name="T7" fmla="*/ 0 60000 65536"/>
                <a:gd name="T8" fmla="*/ 0 60000 65536"/>
                <a:gd name="T9" fmla="*/ 0 w 30285"/>
                <a:gd name="T10" fmla="*/ 0 h 31341"/>
                <a:gd name="T11" fmla="*/ 30285 w 30285"/>
                <a:gd name="T12" fmla="*/ 31341 h 31341"/>
              </a:gdLst>
              <a:ahLst/>
              <a:cxnLst>
                <a:cxn ang="T6">
                  <a:pos x="T0" y="T1"/>
                </a:cxn>
                <a:cxn ang="T7">
                  <a:pos x="T2" y="T3"/>
                </a:cxn>
                <a:cxn ang="T8">
                  <a:pos x="T4" y="T5"/>
                </a:cxn>
              </a:cxnLst>
              <a:rect l="T9" t="T10" r="T11" b="T12"/>
              <a:pathLst>
                <a:path w="30285" h="31341" fill="none" extrusionOk="0">
                  <a:moveTo>
                    <a:pt x="-1" y="1822"/>
                  </a:moveTo>
                  <a:cubicBezTo>
                    <a:pt x="2737" y="620"/>
                    <a:pt x="5695" y="-1"/>
                    <a:pt x="8685" y="-1"/>
                  </a:cubicBezTo>
                  <a:cubicBezTo>
                    <a:pt x="20614" y="0"/>
                    <a:pt x="30285" y="9670"/>
                    <a:pt x="30285" y="21600"/>
                  </a:cubicBezTo>
                  <a:cubicBezTo>
                    <a:pt x="30285" y="24983"/>
                    <a:pt x="29489" y="28320"/>
                    <a:pt x="27963" y="31340"/>
                  </a:cubicBezTo>
                </a:path>
                <a:path w="30285" h="31341" stroke="0" extrusionOk="0">
                  <a:moveTo>
                    <a:pt x="-1" y="1822"/>
                  </a:moveTo>
                  <a:cubicBezTo>
                    <a:pt x="2737" y="620"/>
                    <a:pt x="5695" y="-1"/>
                    <a:pt x="8685" y="-1"/>
                  </a:cubicBezTo>
                  <a:cubicBezTo>
                    <a:pt x="20614" y="0"/>
                    <a:pt x="30285" y="9670"/>
                    <a:pt x="30285" y="21600"/>
                  </a:cubicBezTo>
                  <a:cubicBezTo>
                    <a:pt x="30285" y="24983"/>
                    <a:pt x="29489" y="28320"/>
                    <a:pt x="27963" y="31340"/>
                  </a:cubicBezTo>
                  <a:lnTo>
                    <a:pt x="8685" y="21600"/>
                  </a:lnTo>
                  <a:lnTo>
                    <a:pt x="-1" y="1822"/>
                  </a:lnTo>
                  <a:close/>
                </a:path>
              </a:pathLst>
            </a:custGeom>
            <a:solidFill>
              <a:schemeClr val="hlink"/>
            </a:solidFill>
            <a:ln w="28575">
              <a:solidFill>
                <a:srgbClr val="000000"/>
              </a:solidFill>
              <a:round/>
              <a:headEnd/>
              <a:tailEnd/>
            </a:ln>
          </p:spPr>
          <p:txBody>
            <a:bodyPr wrap="none" lIns="91433" tIns="45717" rIns="91433" bIns="45717" anchor="ctr"/>
            <a:lstStyle/>
            <a:p>
              <a:endParaRPr lang="en-MY"/>
            </a:p>
          </p:txBody>
        </p:sp>
        <p:sp>
          <p:nvSpPr>
            <p:cNvPr id="45099" name="Arc 42"/>
            <p:cNvSpPr>
              <a:spLocks/>
            </p:cNvSpPr>
            <p:nvPr/>
          </p:nvSpPr>
          <p:spPr bwMode="auto">
            <a:xfrm>
              <a:off x="1433" y="1441"/>
              <a:ext cx="1632" cy="501"/>
            </a:xfrm>
            <a:custGeom>
              <a:avLst/>
              <a:gdLst>
                <a:gd name="T0" fmla="*/ 0 w 43200"/>
                <a:gd name="T1" fmla="*/ 0 h 32215"/>
                <a:gd name="T2" fmla="*/ 2 w 43200"/>
                <a:gd name="T3" fmla="*/ 0 h 32215"/>
                <a:gd name="T4" fmla="*/ 1 w 43200"/>
                <a:gd name="T5" fmla="*/ 0 h 32215"/>
                <a:gd name="T6" fmla="*/ 0 60000 65536"/>
                <a:gd name="T7" fmla="*/ 0 60000 65536"/>
                <a:gd name="T8" fmla="*/ 0 60000 65536"/>
                <a:gd name="T9" fmla="*/ 0 w 43200"/>
                <a:gd name="T10" fmla="*/ 0 h 32215"/>
                <a:gd name="T11" fmla="*/ 43200 w 43200"/>
                <a:gd name="T12" fmla="*/ 32215 h 32215"/>
              </a:gdLst>
              <a:ahLst/>
              <a:cxnLst>
                <a:cxn ang="T6">
                  <a:pos x="T0" y="T1"/>
                </a:cxn>
                <a:cxn ang="T7">
                  <a:pos x="T2" y="T3"/>
                </a:cxn>
                <a:cxn ang="T8">
                  <a:pos x="T4" y="T5"/>
                </a:cxn>
              </a:cxnLst>
              <a:rect l="T9" t="T10" r="T11" b="T12"/>
              <a:pathLst>
                <a:path w="43200" h="32215" fill="none" extrusionOk="0">
                  <a:moveTo>
                    <a:pt x="2788" y="32214"/>
                  </a:moveTo>
                  <a:cubicBezTo>
                    <a:pt x="960" y="28975"/>
                    <a:pt x="0" y="25319"/>
                    <a:pt x="0" y="21600"/>
                  </a:cubicBezTo>
                  <a:cubicBezTo>
                    <a:pt x="0" y="9670"/>
                    <a:pt x="9670" y="0"/>
                    <a:pt x="21600" y="0"/>
                  </a:cubicBezTo>
                  <a:cubicBezTo>
                    <a:pt x="33529" y="0"/>
                    <a:pt x="43199" y="9670"/>
                    <a:pt x="43199" y="21599"/>
                  </a:cubicBezTo>
                </a:path>
                <a:path w="43200" h="32215" stroke="0" extrusionOk="0">
                  <a:moveTo>
                    <a:pt x="2788" y="32214"/>
                  </a:moveTo>
                  <a:cubicBezTo>
                    <a:pt x="960" y="28975"/>
                    <a:pt x="0" y="25319"/>
                    <a:pt x="0" y="21600"/>
                  </a:cubicBezTo>
                  <a:cubicBezTo>
                    <a:pt x="0" y="9670"/>
                    <a:pt x="9670" y="0"/>
                    <a:pt x="21600" y="0"/>
                  </a:cubicBezTo>
                  <a:cubicBezTo>
                    <a:pt x="33529" y="0"/>
                    <a:pt x="43199" y="9670"/>
                    <a:pt x="43199" y="21599"/>
                  </a:cubicBezTo>
                  <a:lnTo>
                    <a:pt x="21600" y="21600"/>
                  </a:lnTo>
                  <a:lnTo>
                    <a:pt x="2788" y="32214"/>
                  </a:lnTo>
                  <a:close/>
                </a:path>
              </a:pathLst>
            </a:custGeom>
            <a:solidFill>
              <a:schemeClr val="hlink"/>
            </a:solidFill>
            <a:ln w="28575">
              <a:solidFill>
                <a:srgbClr val="000000"/>
              </a:solidFill>
              <a:round/>
              <a:headEnd/>
              <a:tailEnd/>
            </a:ln>
          </p:spPr>
          <p:txBody>
            <a:bodyPr wrap="none" lIns="91433" tIns="45717" rIns="91433" bIns="45717" anchor="ctr"/>
            <a:lstStyle/>
            <a:p>
              <a:endParaRPr lang="en-MY"/>
            </a:p>
          </p:txBody>
        </p:sp>
        <p:sp>
          <p:nvSpPr>
            <p:cNvPr id="45100" name="Arc 43"/>
            <p:cNvSpPr>
              <a:spLocks/>
            </p:cNvSpPr>
            <p:nvPr/>
          </p:nvSpPr>
          <p:spPr bwMode="auto">
            <a:xfrm rot="-5400000">
              <a:off x="1235" y="1885"/>
              <a:ext cx="720" cy="501"/>
            </a:xfrm>
            <a:custGeom>
              <a:avLst/>
              <a:gdLst>
                <a:gd name="T0" fmla="*/ 0 w 43200"/>
                <a:gd name="T1" fmla="*/ 0 h 32215"/>
                <a:gd name="T2" fmla="*/ 0 w 43200"/>
                <a:gd name="T3" fmla="*/ 0 h 32215"/>
                <a:gd name="T4" fmla="*/ 0 w 43200"/>
                <a:gd name="T5" fmla="*/ 0 h 32215"/>
                <a:gd name="T6" fmla="*/ 0 60000 65536"/>
                <a:gd name="T7" fmla="*/ 0 60000 65536"/>
                <a:gd name="T8" fmla="*/ 0 60000 65536"/>
                <a:gd name="T9" fmla="*/ 0 w 43200"/>
                <a:gd name="T10" fmla="*/ 0 h 32215"/>
                <a:gd name="T11" fmla="*/ 43200 w 43200"/>
                <a:gd name="T12" fmla="*/ 32215 h 32215"/>
              </a:gdLst>
              <a:ahLst/>
              <a:cxnLst>
                <a:cxn ang="T6">
                  <a:pos x="T0" y="T1"/>
                </a:cxn>
                <a:cxn ang="T7">
                  <a:pos x="T2" y="T3"/>
                </a:cxn>
                <a:cxn ang="T8">
                  <a:pos x="T4" y="T5"/>
                </a:cxn>
              </a:cxnLst>
              <a:rect l="T9" t="T10" r="T11" b="T12"/>
              <a:pathLst>
                <a:path w="43200" h="32215" fill="none" extrusionOk="0">
                  <a:moveTo>
                    <a:pt x="2788" y="32214"/>
                  </a:moveTo>
                  <a:cubicBezTo>
                    <a:pt x="960" y="28975"/>
                    <a:pt x="0" y="25319"/>
                    <a:pt x="0" y="21600"/>
                  </a:cubicBezTo>
                  <a:cubicBezTo>
                    <a:pt x="0" y="9670"/>
                    <a:pt x="9670" y="0"/>
                    <a:pt x="21600" y="0"/>
                  </a:cubicBezTo>
                  <a:cubicBezTo>
                    <a:pt x="33529" y="0"/>
                    <a:pt x="43199" y="9670"/>
                    <a:pt x="43199" y="21599"/>
                  </a:cubicBezTo>
                </a:path>
                <a:path w="43200" h="32215" stroke="0" extrusionOk="0">
                  <a:moveTo>
                    <a:pt x="2788" y="32214"/>
                  </a:moveTo>
                  <a:cubicBezTo>
                    <a:pt x="960" y="28975"/>
                    <a:pt x="0" y="25319"/>
                    <a:pt x="0" y="21600"/>
                  </a:cubicBezTo>
                  <a:cubicBezTo>
                    <a:pt x="0" y="9670"/>
                    <a:pt x="9670" y="0"/>
                    <a:pt x="21600" y="0"/>
                  </a:cubicBezTo>
                  <a:cubicBezTo>
                    <a:pt x="33529" y="0"/>
                    <a:pt x="43199" y="9670"/>
                    <a:pt x="43199" y="21599"/>
                  </a:cubicBezTo>
                  <a:lnTo>
                    <a:pt x="21600" y="21600"/>
                  </a:lnTo>
                  <a:lnTo>
                    <a:pt x="2788" y="32214"/>
                  </a:lnTo>
                  <a:close/>
                </a:path>
              </a:pathLst>
            </a:custGeom>
            <a:solidFill>
              <a:schemeClr val="hlink"/>
            </a:solidFill>
            <a:ln w="28575">
              <a:solidFill>
                <a:srgbClr val="000000"/>
              </a:solidFill>
              <a:round/>
              <a:headEnd/>
              <a:tailEnd/>
            </a:ln>
          </p:spPr>
          <p:txBody>
            <a:bodyPr wrap="none" lIns="91433" tIns="45717" rIns="91433" bIns="45717" anchor="ctr"/>
            <a:lstStyle/>
            <a:p>
              <a:endParaRPr lang="en-MY"/>
            </a:p>
          </p:txBody>
        </p:sp>
        <p:sp>
          <p:nvSpPr>
            <p:cNvPr id="45101" name="Arc 44"/>
            <p:cNvSpPr>
              <a:spLocks/>
            </p:cNvSpPr>
            <p:nvPr/>
          </p:nvSpPr>
          <p:spPr bwMode="auto">
            <a:xfrm rot="-8988979">
              <a:off x="1536" y="2208"/>
              <a:ext cx="1021" cy="613"/>
            </a:xfrm>
            <a:custGeom>
              <a:avLst/>
              <a:gdLst>
                <a:gd name="T0" fmla="*/ 0 w 43200"/>
                <a:gd name="T1" fmla="*/ 0 h 39421"/>
                <a:gd name="T2" fmla="*/ 1 w 43200"/>
                <a:gd name="T3" fmla="*/ 0 h 39421"/>
                <a:gd name="T4" fmla="*/ 0 w 43200"/>
                <a:gd name="T5" fmla="*/ 0 h 39421"/>
                <a:gd name="T6" fmla="*/ 0 60000 65536"/>
                <a:gd name="T7" fmla="*/ 0 60000 65536"/>
                <a:gd name="T8" fmla="*/ 0 60000 65536"/>
                <a:gd name="T9" fmla="*/ 0 w 43200"/>
                <a:gd name="T10" fmla="*/ 0 h 39421"/>
                <a:gd name="T11" fmla="*/ 43200 w 43200"/>
                <a:gd name="T12" fmla="*/ 39421 h 39421"/>
              </a:gdLst>
              <a:ahLst/>
              <a:cxnLst>
                <a:cxn ang="T6">
                  <a:pos x="T0" y="T1"/>
                </a:cxn>
                <a:cxn ang="T7">
                  <a:pos x="T2" y="T3"/>
                </a:cxn>
                <a:cxn ang="T8">
                  <a:pos x="T4" y="T5"/>
                </a:cxn>
              </a:cxnLst>
              <a:rect l="T9" t="T10" r="T11" b="T12"/>
              <a:pathLst>
                <a:path w="43200" h="39421" fill="none" extrusionOk="0">
                  <a:moveTo>
                    <a:pt x="9394" y="39420"/>
                  </a:moveTo>
                  <a:cubicBezTo>
                    <a:pt x="3514" y="35393"/>
                    <a:pt x="0" y="28726"/>
                    <a:pt x="0" y="21600"/>
                  </a:cubicBezTo>
                  <a:cubicBezTo>
                    <a:pt x="0" y="9670"/>
                    <a:pt x="9670" y="0"/>
                    <a:pt x="21600" y="0"/>
                  </a:cubicBezTo>
                  <a:cubicBezTo>
                    <a:pt x="33529" y="0"/>
                    <a:pt x="43200" y="9670"/>
                    <a:pt x="43200" y="21600"/>
                  </a:cubicBezTo>
                </a:path>
                <a:path w="43200" h="39421" stroke="0" extrusionOk="0">
                  <a:moveTo>
                    <a:pt x="9394" y="39420"/>
                  </a:moveTo>
                  <a:cubicBezTo>
                    <a:pt x="3514" y="35393"/>
                    <a:pt x="0" y="28726"/>
                    <a:pt x="0" y="21600"/>
                  </a:cubicBezTo>
                  <a:cubicBezTo>
                    <a:pt x="0" y="9670"/>
                    <a:pt x="9670" y="0"/>
                    <a:pt x="21600" y="0"/>
                  </a:cubicBezTo>
                  <a:cubicBezTo>
                    <a:pt x="33529" y="0"/>
                    <a:pt x="43200" y="9670"/>
                    <a:pt x="43200" y="21600"/>
                  </a:cubicBezTo>
                  <a:lnTo>
                    <a:pt x="21600" y="21600"/>
                  </a:lnTo>
                  <a:lnTo>
                    <a:pt x="9394" y="39420"/>
                  </a:lnTo>
                  <a:close/>
                </a:path>
              </a:pathLst>
            </a:custGeom>
            <a:solidFill>
              <a:schemeClr val="hlink"/>
            </a:solidFill>
            <a:ln w="28575">
              <a:solidFill>
                <a:srgbClr val="000000"/>
              </a:solidFill>
              <a:round/>
              <a:headEnd/>
              <a:tailEnd/>
            </a:ln>
          </p:spPr>
          <p:txBody>
            <a:bodyPr wrap="none" lIns="91433" tIns="45717" rIns="91433" bIns="45717" anchor="ctr"/>
            <a:lstStyle/>
            <a:p>
              <a:endParaRPr lang="en-MY"/>
            </a:p>
          </p:txBody>
        </p:sp>
        <p:sp>
          <p:nvSpPr>
            <p:cNvPr id="45102" name="Arc 45"/>
            <p:cNvSpPr>
              <a:spLocks/>
            </p:cNvSpPr>
            <p:nvPr/>
          </p:nvSpPr>
          <p:spPr bwMode="auto">
            <a:xfrm rot="-10583242">
              <a:off x="2207" y="2267"/>
              <a:ext cx="1392" cy="613"/>
            </a:xfrm>
            <a:custGeom>
              <a:avLst/>
              <a:gdLst>
                <a:gd name="T0" fmla="*/ 0 w 43200"/>
                <a:gd name="T1" fmla="*/ 0 h 39421"/>
                <a:gd name="T2" fmla="*/ 1 w 43200"/>
                <a:gd name="T3" fmla="*/ 0 h 39421"/>
                <a:gd name="T4" fmla="*/ 1 w 43200"/>
                <a:gd name="T5" fmla="*/ 0 h 39421"/>
                <a:gd name="T6" fmla="*/ 0 60000 65536"/>
                <a:gd name="T7" fmla="*/ 0 60000 65536"/>
                <a:gd name="T8" fmla="*/ 0 60000 65536"/>
                <a:gd name="T9" fmla="*/ 0 w 43200"/>
                <a:gd name="T10" fmla="*/ 0 h 39421"/>
                <a:gd name="T11" fmla="*/ 43200 w 43200"/>
                <a:gd name="T12" fmla="*/ 39421 h 39421"/>
              </a:gdLst>
              <a:ahLst/>
              <a:cxnLst>
                <a:cxn ang="T6">
                  <a:pos x="T0" y="T1"/>
                </a:cxn>
                <a:cxn ang="T7">
                  <a:pos x="T2" y="T3"/>
                </a:cxn>
                <a:cxn ang="T8">
                  <a:pos x="T4" y="T5"/>
                </a:cxn>
              </a:cxnLst>
              <a:rect l="T9" t="T10" r="T11" b="T12"/>
              <a:pathLst>
                <a:path w="43200" h="39421" fill="none" extrusionOk="0">
                  <a:moveTo>
                    <a:pt x="9394" y="39420"/>
                  </a:moveTo>
                  <a:cubicBezTo>
                    <a:pt x="3514" y="35393"/>
                    <a:pt x="0" y="28726"/>
                    <a:pt x="0" y="21600"/>
                  </a:cubicBezTo>
                  <a:cubicBezTo>
                    <a:pt x="0" y="9670"/>
                    <a:pt x="9670" y="0"/>
                    <a:pt x="21600" y="0"/>
                  </a:cubicBezTo>
                  <a:cubicBezTo>
                    <a:pt x="33529" y="0"/>
                    <a:pt x="43200" y="9670"/>
                    <a:pt x="43200" y="21600"/>
                  </a:cubicBezTo>
                </a:path>
                <a:path w="43200" h="39421" stroke="0" extrusionOk="0">
                  <a:moveTo>
                    <a:pt x="9394" y="39420"/>
                  </a:moveTo>
                  <a:cubicBezTo>
                    <a:pt x="3514" y="35393"/>
                    <a:pt x="0" y="28726"/>
                    <a:pt x="0" y="21600"/>
                  </a:cubicBezTo>
                  <a:cubicBezTo>
                    <a:pt x="0" y="9670"/>
                    <a:pt x="9670" y="0"/>
                    <a:pt x="21600" y="0"/>
                  </a:cubicBezTo>
                  <a:cubicBezTo>
                    <a:pt x="33529" y="0"/>
                    <a:pt x="43200" y="9670"/>
                    <a:pt x="43200" y="21600"/>
                  </a:cubicBezTo>
                  <a:lnTo>
                    <a:pt x="21600" y="21600"/>
                  </a:lnTo>
                  <a:lnTo>
                    <a:pt x="9394" y="39420"/>
                  </a:lnTo>
                  <a:close/>
                </a:path>
              </a:pathLst>
            </a:custGeom>
            <a:solidFill>
              <a:schemeClr val="hlink"/>
            </a:solidFill>
            <a:ln w="28575">
              <a:solidFill>
                <a:srgbClr val="000000"/>
              </a:solidFill>
              <a:round/>
              <a:headEnd/>
              <a:tailEnd/>
            </a:ln>
          </p:spPr>
          <p:txBody>
            <a:bodyPr wrap="none" lIns="91433" tIns="45717" rIns="91433" bIns="45717" anchor="ctr"/>
            <a:lstStyle/>
            <a:p>
              <a:endParaRPr lang="en-MY"/>
            </a:p>
          </p:txBody>
        </p:sp>
        <p:sp>
          <p:nvSpPr>
            <p:cNvPr id="45103" name="Arc 46"/>
            <p:cNvSpPr>
              <a:spLocks/>
            </p:cNvSpPr>
            <p:nvPr/>
          </p:nvSpPr>
          <p:spPr bwMode="auto">
            <a:xfrm rot="9905626">
              <a:off x="3264" y="1968"/>
              <a:ext cx="771" cy="501"/>
            </a:xfrm>
            <a:custGeom>
              <a:avLst/>
              <a:gdLst>
                <a:gd name="T0" fmla="*/ 0 w 38664"/>
                <a:gd name="T1" fmla="*/ 0 h 32215"/>
                <a:gd name="T2" fmla="*/ 0 w 38664"/>
                <a:gd name="T3" fmla="*/ 0 h 32215"/>
                <a:gd name="T4" fmla="*/ 0 w 38664"/>
                <a:gd name="T5" fmla="*/ 0 h 32215"/>
                <a:gd name="T6" fmla="*/ 0 60000 65536"/>
                <a:gd name="T7" fmla="*/ 0 60000 65536"/>
                <a:gd name="T8" fmla="*/ 0 60000 65536"/>
                <a:gd name="T9" fmla="*/ 0 w 38664"/>
                <a:gd name="T10" fmla="*/ 0 h 32215"/>
                <a:gd name="T11" fmla="*/ 38664 w 38664"/>
                <a:gd name="T12" fmla="*/ 32215 h 32215"/>
              </a:gdLst>
              <a:ahLst/>
              <a:cxnLst>
                <a:cxn ang="T6">
                  <a:pos x="T0" y="T1"/>
                </a:cxn>
                <a:cxn ang="T7">
                  <a:pos x="T2" y="T3"/>
                </a:cxn>
                <a:cxn ang="T8">
                  <a:pos x="T4" y="T5"/>
                </a:cxn>
              </a:cxnLst>
              <a:rect l="T9" t="T10" r="T11" b="T12"/>
              <a:pathLst>
                <a:path w="38664" h="32215" fill="none" extrusionOk="0">
                  <a:moveTo>
                    <a:pt x="2788" y="32214"/>
                  </a:moveTo>
                  <a:cubicBezTo>
                    <a:pt x="960" y="28975"/>
                    <a:pt x="0" y="25319"/>
                    <a:pt x="0" y="21600"/>
                  </a:cubicBezTo>
                  <a:cubicBezTo>
                    <a:pt x="0" y="9670"/>
                    <a:pt x="9670" y="0"/>
                    <a:pt x="21600" y="0"/>
                  </a:cubicBezTo>
                  <a:cubicBezTo>
                    <a:pt x="28273" y="0"/>
                    <a:pt x="34571" y="3084"/>
                    <a:pt x="38663" y="8356"/>
                  </a:cubicBezTo>
                </a:path>
                <a:path w="38664" h="32215" stroke="0" extrusionOk="0">
                  <a:moveTo>
                    <a:pt x="2788" y="32214"/>
                  </a:moveTo>
                  <a:cubicBezTo>
                    <a:pt x="960" y="28975"/>
                    <a:pt x="0" y="25319"/>
                    <a:pt x="0" y="21600"/>
                  </a:cubicBezTo>
                  <a:cubicBezTo>
                    <a:pt x="0" y="9670"/>
                    <a:pt x="9670" y="0"/>
                    <a:pt x="21600" y="0"/>
                  </a:cubicBezTo>
                  <a:cubicBezTo>
                    <a:pt x="28273" y="0"/>
                    <a:pt x="34571" y="3084"/>
                    <a:pt x="38663" y="8356"/>
                  </a:cubicBezTo>
                  <a:lnTo>
                    <a:pt x="21600" y="21600"/>
                  </a:lnTo>
                  <a:lnTo>
                    <a:pt x="2788" y="32214"/>
                  </a:lnTo>
                  <a:close/>
                </a:path>
              </a:pathLst>
            </a:custGeom>
            <a:solidFill>
              <a:schemeClr val="hlink"/>
            </a:solidFill>
            <a:ln w="28575">
              <a:solidFill>
                <a:srgbClr val="000000"/>
              </a:solidFill>
              <a:round/>
              <a:headEnd/>
              <a:tailEnd/>
            </a:ln>
          </p:spPr>
          <p:txBody>
            <a:bodyPr wrap="none" lIns="91433" tIns="45717" rIns="91433" bIns="45717" anchor="ctr"/>
            <a:lstStyle/>
            <a:p>
              <a:endParaRPr lang="en-MY"/>
            </a:p>
          </p:txBody>
        </p:sp>
        <p:sp>
          <p:nvSpPr>
            <p:cNvPr id="45104" name="Rectangle 47"/>
            <p:cNvSpPr>
              <a:spLocks noChangeArrowheads="1"/>
            </p:cNvSpPr>
            <p:nvPr/>
          </p:nvSpPr>
          <p:spPr bwMode="auto">
            <a:xfrm>
              <a:off x="1776" y="1968"/>
              <a:ext cx="1728" cy="624"/>
            </a:xfrm>
            <a:prstGeom prst="rect">
              <a:avLst/>
            </a:prstGeom>
            <a:solidFill>
              <a:schemeClr val="hlink"/>
            </a:solidFill>
            <a:ln w="12700">
              <a:noFill/>
              <a:miter lim="800000"/>
              <a:headEnd/>
              <a:tailEnd/>
            </a:ln>
          </p:spPr>
          <p:txBody>
            <a:bodyPr wrap="none" lIns="91433" tIns="45717" rIns="91433" bIns="45717" anchor="ctr"/>
            <a:lstStyle/>
            <a:p>
              <a:endParaRPr lang="en-US"/>
            </a:p>
          </p:txBody>
        </p:sp>
      </p:grpSp>
      <p:sp>
        <p:nvSpPr>
          <p:cNvPr id="45071" name="Text Box 48"/>
          <p:cNvSpPr txBox="1">
            <a:spLocks noChangeArrowheads="1"/>
          </p:cNvSpPr>
          <p:nvPr/>
        </p:nvSpPr>
        <p:spPr bwMode="auto">
          <a:xfrm>
            <a:off x="6934200" y="3733800"/>
            <a:ext cx="1828800" cy="763588"/>
          </a:xfrm>
          <a:prstGeom prst="rect">
            <a:avLst/>
          </a:prstGeom>
          <a:noFill/>
          <a:ln w="9525">
            <a:noFill/>
            <a:miter lim="800000"/>
            <a:headEnd/>
            <a:tailEnd/>
          </a:ln>
        </p:spPr>
        <p:txBody>
          <a:bodyPr>
            <a:spAutoFit/>
          </a:bodyPr>
          <a:lstStyle/>
          <a:p>
            <a:pPr>
              <a:spcBef>
                <a:spcPct val="50000"/>
              </a:spcBef>
            </a:pPr>
            <a:r>
              <a:rPr lang="en-US" sz="2000" b="1">
                <a:latin typeface="Arial" pitchFamily="34" charset="0"/>
              </a:rPr>
              <a:t>ISP y :</a:t>
            </a:r>
          </a:p>
          <a:p>
            <a:pPr>
              <a:spcBef>
                <a:spcPct val="50000"/>
              </a:spcBef>
            </a:pPr>
            <a:r>
              <a:rPr lang="en-US" sz="1600">
                <a:solidFill>
                  <a:schemeClr val="accent2"/>
                </a:solidFill>
                <a:latin typeface="Arial" pitchFamily="34" charset="0"/>
              </a:rPr>
              <a:t> 209.88.237.0/24</a:t>
            </a:r>
          </a:p>
        </p:txBody>
      </p:sp>
      <p:grpSp>
        <p:nvGrpSpPr>
          <p:cNvPr id="6" name="Group 49"/>
          <p:cNvGrpSpPr>
            <a:grpSpLocks/>
          </p:cNvGrpSpPr>
          <p:nvPr/>
        </p:nvGrpSpPr>
        <p:grpSpPr bwMode="auto">
          <a:xfrm flipH="1" flipV="1">
            <a:off x="3657600" y="5257800"/>
            <a:ext cx="2286000" cy="1371600"/>
            <a:chOff x="1344" y="1441"/>
            <a:chExt cx="2691" cy="1439"/>
          </a:xfrm>
        </p:grpSpPr>
        <p:sp>
          <p:nvSpPr>
            <p:cNvPr id="45089" name="Rectangle 50"/>
            <p:cNvSpPr>
              <a:spLocks noChangeArrowheads="1"/>
            </p:cNvSpPr>
            <p:nvPr/>
          </p:nvSpPr>
          <p:spPr bwMode="auto">
            <a:xfrm>
              <a:off x="1680" y="1680"/>
              <a:ext cx="2112" cy="624"/>
            </a:xfrm>
            <a:prstGeom prst="rect">
              <a:avLst/>
            </a:prstGeom>
            <a:solidFill>
              <a:srgbClr val="FFFFCC"/>
            </a:solidFill>
            <a:ln w="12700">
              <a:noFill/>
              <a:miter lim="800000"/>
              <a:headEnd/>
              <a:tailEnd/>
            </a:ln>
          </p:spPr>
          <p:txBody>
            <a:bodyPr wrap="none" lIns="91433" tIns="45717" rIns="91433" bIns="45717" anchor="ctr"/>
            <a:lstStyle/>
            <a:p>
              <a:endParaRPr lang="en-US"/>
            </a:p>
          </p:txBody>
        </p:sp>
        <p:sp>
          <p:nvSpPr>
            <p:cNvPr id="45090" name="Arc 51"/>
            <p:cNvSpPr>
              <a:spLocks/>
            </p:cNvSpPr>
            <p:nvPr/>
          </p:nvSpPr>
          <p:spPr bwMode="auto">
            <a:xfrm>
              <a:off x="2880" y="1536"/>
              <a:ext cx="1144" cy="488"/>
            </a:xfrm>
            <a:custGeom>
              <a:avLst/>
              <a:gdLst>
                <a:gd name="T0" fmla="*/ 0 w 30285"/>
                <a:gd name="T1" fmla="*/ 0 h 31341"/>
                <a:gd name="T2" fmla="*/ 2 w 30285"/>
                <a:gd name="T3" fmla="*/ 0 h 31341"/>
                <a:gd name="T4" fmla="*/ 0 w 30285"/>
                <a:gd name="T5" fmla="*/ 0 h 31341"/>
                <a:gd name="T6" fmla="*/ 0 60000 65536"/>
                <a:gd name="T7" fmla="*/ 0 60000 65536"/>
                <a:gd name="T8" fmla="*/ 0 60000 65536"/>
                <a:gd name="T9" fmla="*/ 0 w 30285"/>
                <a:gd name="T10" fmla="*/ 0 h 31341"/>
                <a:gd name="T11" fmla="*/ 30285 w 30285"/>
                <a:gd name="T12" fmla="*/ 31341 h 31341"/>
              </a:gdLst>
              <a:ahLst/>
              <a:cxnLst>
                <a:cxn ang="T6">
                  <a:pos x="T0" y="T1"/>
                </a:cxn>
                <a:cxn ang="T7">
                  <a:pos x="T2" y="T3"/>
                </a:cxn>
                <a:cxn ang="T8">
                  <a:pos x="T4" y="T5"/>
                </a:cxn>
              </a:cxnLst>
              <a:rect l="T9" t="T10" r="T11" b="T12"/>
              <a:pathLst>
                <a:path w="30285" h="31341" fill="none" extrusionOk="0">
                  <a:moveTo>
                    <a:pt x="-1" y="1822"/>
                  </a:moveTo>
                  <a:cubicBezTo>
                    <a:pt x="2737" y="620"/>
                    <a:pt x="5695" y="-1"/>
                    <a:pt x="8685" y="-1"/>
                  </a:cubicBezTo>
                  <a:cubicBezTo>
                    <a:pt x="20614" y="0"/>
                    <a:pt x="30285" y="9670"/>
                    <a:pt x="30285" y="21600"/>
                  </a:cubicBezTo>
                  <a:cubicBezTo>
                    <a:pt x="30285" y="24983"/>
                    <a:pt x="29489" y="28320"/>
                    <a:pt x="27963" y="31340"/>
                  </a:cubicBezTo>
                </a:path>
                <a:path w="30285" h="31341" stroke="0" extrusionOk="0">
                  <a:moveTo>
                    <a:pt x="-1" y="1822"/>
                  </a:moveTo>
                  <a:cubicBezTo>
                    <a:pt x="2737" y="620"/>
                    <a:pt x="5695" y="-1"/>
                    <a:pt x="8685" y="-1"/>
                  </a:cubicBezTo>
                  <a:cubicBezTo>
                    <a:pt x="20614" y="0"/>
                    <a:pt x="30285" y="9670"/>
                    <a:pt x="30285" y="21600"/>
                  </a:cubicBezTo>
                  <a:cubicBezTo>
                    <a:pt x="30285" y="24983"/>
                    <a:pt x="29489" y="28320"/>
                    <a:pt x="27963" y="31340"/>
                  </a:cubicBezTo>
                  <a:lnTo>
                    <a:pt x="8685" y="21600"/>
                  </a:lnTo>
                  <a:lnTo>
                    <a:pt x="-1" y="1822"/>
                  </a:lnTo>
                  <a:close/>
                </a:path>
              </a:pathLst>
            </a:custGeom>
            <a:solidFill>
              <a:srgbClr val="FFFFCC"/>
            </a:solidFill>
            <a:ln w="28575">
              <a:solidFill>
                <a:srgbClr val="000000"/>
              </a:solidFill>
              <a:round/>
              <a:headEnd/>
              <a:tailEnd/>
            </a:ln>
          </p:spPr>
          <p:txBody>
            <a:bodyPr wrap="none" lIns="91433" tIns="45717" rIns="91433" bIns="45717" anchor="ctr"/>
            <a:lstStyle/>
            <a:p>
              <a:endParaRPr lang="en-MY"/>
            </a:p>
          </p:txBody>
        </p:sp>
        <p:sp>
          <p:nvSpPr>
            <p:cNvPr id="45091" name="Arc 52"/>
            <p:cNvSpPr>
              <a:spLocks/>
            </p:cNvSpPr>
            <p:nvPr/>
          </p:nvSpPr>
          <p:spPr bwMode="auto">
            <a:xfrm>
              <a:off x="1433" y="1441"/>
              <a:ext cx="1632" cy="501"/>
            </a:xfrm>
            <a:custGeom>
              <a:avLst/>
              <a:gdLst>
                <a:gd name="T0" fmla="*/ 0 w 43200"/>
                <a:gd name="T1" fmla="*/ 0 h 32215"/>
                <a:gd name="T2" fmla="*/ 2 w 43200"/>
                <a:gd name="T3" fmla="*/ 0 h 32215"/>
                <a:gd name="T4" fmla="*/ 1 w 43200"/>
                <a:gd name="T5" fmla="*/ 0 h 32215"/>
                <a:gd name="T6" fmla="*/ 0 60000 65536"/>
                <a:gd name="T7" fmla="*/ 0 60000 65536"/>
                <a:gd name="T8" fmla="*/ 0 60000 65536"/>
                <a:gd name="T9" fmla="*/ 0 w 43200"/>
                <a:gd name="T10" fmla="*/ 0 h 32215"/>
                <a:gd name="T11" fmla="*/ 43200 w 43200"/>
                <a:gd name="T12" fmla="*/ 32215 h 32215"/>
              </a:gdLst>
              <a:ahLst/>
              <a:cxnLst>
                <a:cxn ang="T6">
                  <a:pos x="T0" y="T1"/>
                </a:cxn>
                <a:cxn ang="T7">
                  <a:pos x="T2" y="T3"/>
                </a:cxn>
                <a:cxn ang="T8">
                  <a:pos x="T4" y="T5"/>
                </a:cxn>
              </a:cxnLst>
              <a:rect l="T9" t="T10" r="T11" b="T12"/>
              <a:pathLst>
                <a:path w="43200" h="32215" fill="none" extrusionOk="0">
                  <a:moveTo>
                    <a:pt x="2788" y="32214"/>
                  </a:moveTo>
                  <a:cubicBezTo>
                    <a:pt x="960" y="28975"/>
                    <a:pt x="0" y="25319"/>
                    <a:pt x="0" y="21600"/>
                  </a:cubicBezTo>
                  <a:cubicBezTo>
                    <a:pt x="0" y="9670"/>
                    <a:pt x="9670" y="0"/>
                    <a:pt x="21600" y="0"/>
                  </a:cubicBezTo>
                  <a:cubicBezTo>
                    <a:pt x="33529" y="0"/>
                    <a:pt x="43199" y="9670"/>
                    <a:pt x="43199" y="21599"/>
                  </a:cubicBezTo>
                </a:path>
                <a:path w="43200" h="32215" stroke="0" extrusionOk="0">
                  <a:moveTo>
                    <a:pt x="2788" y="32214"/>
                  </a:moveTo>
                  <a:cubicBezTo>
                    <a:pt x="960" y="28975"/>
                    <a:pt x="0" y="25319"/>
                    <a:pt x="0" y="21600"/>
                  </a:cubicBezTo>
                  <a:cubicBezTo>
                    <a:pt x="0" y="9670"/>
                    <a:pt x="9670" y="0"/>
                    <a:pt x="21600" y="0"/>
                  </a:cubicBezTo>
                  <a:cubicBezTo>
                    <a:pt x="33529" y="0"/>
                    <a:pt x="43199" y="9670"/>
                    <a:pt x="43199" y="21599"/>
                  </a:cubicBezTo>
                  <a:lnTo>
                    <a:pt x="21600" y="21600"/>
                  </a:lnTo>
                  <a:lnTo>
                    <a:pt x="2788" y="32214"/>
                  </a:lnTo>
                  <a:close/>
                </a:path>
              </a:pathLst>
            </a:custGeom>
            <a:solidFill>
              <a:srgbClr val="FFFFCC"/>
            </a:solidFill>
            <a:ln w="28575">
              <a:solidFill>
                <a:srgbClr val="000000"/>
              </a:solidFill>
              <a:round/>
              <a:headEnd/>
              <a:tailEnd/>
            </a:ln>
          </p:spPr>
          <p:txBody>
            <a:bodyPr wrap="none" lIns="91433" tIns="45717" rIns="91433" bIns="45717" anchor="ctr"/>
            <a:lstStyle/>
            <a:p>
              <a:endParaRPr lang="en-MY"/>
            </a:p>
          </p:txBody>
        </p:sp>
        <p:sp>
          <p:nvSpPr>
            <p:cNvPr id="45092" name="Arc 53"/>
            <p:cNvSpPr>
              <a:spLocks/>
            </p:cNvSpPr>
            <p:nvPr/>
          </p:nvSpPr>
          <p:spPr bwMode="auto">
            <a:xfrm rot="-5400000">
              <a:off x="1235" y="1885"/>
              <a:ext cx="720" cy="501"/>
            </a:xfrm>
            <a:custGeom>
              <a:avLst/>
              <a:gdLst>
                <a:gd name="T0" fmla="*/ 0 w 43200"/>
                <a:gd name="T1" fmla="*/ 0 h 32215"/>
                <a:gd name="T2" fmla="*/ 0 w 43200"/>
                <a:gd name="T3" fmla="*/ 0 h 32215"/>
                <a:gd name="T4" fmla="*/ 0 w 43200"/>
                <a:gd name="T5" fmla="*/ 0 h 32215"/>
                <a:gd name="T6" fmla="*/ 0 60000 65536"/>
                <a:gd name="T7" fmla="*/ 0 60000 65536"/>
                <a:gd name="T8" fmla="*/ 0 60000 65536"/>
                <a:gd name="T9" fmla="*/ 0 w 43200"/>
                <a:gd name="T10" fmla="*/ 0 h 32215"/>
                <a:gd name="T11" fmla="*/ 43200 w 43200"/>
                <a:gd name="T12" fmla="*/ 32215 h 32215"/>
              </a:gdLst>
              <a:ahLst/>
              <a:cxnLst>
                <a:cxn ang="T6">
                  <a:pos x="T0" y="T1"/>
                </a:cxn>
                <a:cxn ang="T7">
                  <a:pos x="T2" y="T3"/>
                </a:cxn>
                <a:cxn ang="T8">
                  <a:pos x="T4" y="T5"/>
                </a:cxn>
              </a:cxnLst>
              <a:rect l="T9" t="T10" r="T11" b="T12"/>
              <a:pathLst>
                <a:path w="43200" h="32215" fill="none" extrusionOk="0">
                  <a:moveTo>
                    <a:pt x="2788" y="32214"/>
                  </a:moveTo>
                  <a:cubicBezTo>
                    <a:pt x="960" y="28975"/>
                    <a:pt x="0" y="25319"/>
                    <a:pt x="0" y="21600"/>
                  </a:cubicBezTo>
                  <a:cubicBezTo>
                    <a:pt x="0" y="9670"/>
                    <a:pt x="9670" y="0"/>
                    <a:pt x="21600" y="0"/>
                  </a:cubicBezTo>
                  <a:cubicBezTo>
                    <a:pt x="33529" y="0"/>
                    <a:pt x="43199" y="9670"/>
                    <a:pt x="43199" y="21599"/>
                  </a:cubicBezTo>
                </a:path>
                <a:path w="43200" h="32215" stroke="0" extrusionOk="0">
                  <a:moveTo>
                    <a:pt x="2788" y="32214"/>
                  </a:moveTo>
                  <a:cubicBezTo>
                    <a:pt x="960" y="28975"/>
                    <a:pt x="0" y="25319"/>
                    <a:pt x="0" y="21600"/>
                  </a:cubicBezTo>
                  <a:cubicBezTo>
                    <a:pt x="0" y="9670"/>
                    <a:pt x="9670" y="0"/>
                    <a:pt x="21600" y="0"/>
                  </a:cubicBezTo>
                  <a:cubicBezTo>
                    <a:pt x="33529" y="0"/>
                    <a:pt x="43199" y="9670"/>
                    <a:pt x="43199" y="21599"/>
                  </a:cubicBezTo>
                  <a:lnTo>
                    <a:pt x="21600" y="21600"/>
                  </a:lnTo>
                  <a:lnTo>
                    <a:pt x="2788" y="32214"/>
                  </a:lnTo>
                  <a:close/>
                </a:path>
              </a:pathLst>
            </a:custGeom>
            <a:solidFill>
              <a:srgbClr val="FFFFCC"/>
            </a:solidFill>
            <a:ln w="28575">
              <a:solidFill>
                <a:srgbClr val="000000"/>
              </a:solidFill>
              <a:round/>
              <a:headEnd/>
              <a:tailEnd/>
            </a:ln>
          </p:spPr>
          <p:txBody>
            <a:bodyPr wrap="none" lIns="91433" tIns="45717" rIns="91433" bIns="45717" anchor="ctr"/>
            <a:lstStyle/>
            <a:p>
              <a:endParaRPr lang="en-MY"/>
            </a:p>
          </p:txBody>
        </p:sp>
        <p:sp>
          <p:nvSpPr>
            <p:cNvPr id="45093" name="Arc 54"/>
            <p:cNvSpPr>
              <a:spLocks/>
            </p:cNvSpPr>
            <p:nvPr/>
          </p:nvSpPr>
          <p:spPr bwMode="auto">
            <a:xfrm rot="-8988979">
              <a:off x="1536" y="2208"/>
              <a:ext cx="1021" cy="613"/>
            </a:xfrm>
            <a:custGeom>
              <a:avLst/>
              <a:gdLst>
                <a:gd name="T0" fmla="*/ 0 w 43200"/>
                <a:gd name="T1" fmla="*/ 0 h 39421"/>
                <a:gd name="T2" fmla="*/ 1 w 43200"/>
                <a:gd name="T3" fmla="*/ 0 h 39421"/>
                <a:gd name="T4" fmla="*/ 0 w 43200"/>
                <a:gd name="T5" fmla="*/ 0 h 39421"/>
                <a:gd name="T6" fmla="*/ 0 60000 65536"/>
                <a:gd name="T7" fmla="*/ 0 60000 65536"/>
                <a:gd name="T8" fmla="*/ 0 60000 65536"/>
                <a:gd name="T9" fmla="*/ 0 w 43200"/>
                <a:gd name="T10" fmla="*/ 0 h 39421"/>
                <a:gd name="T11" fmla="*/ 43200 w 43200"/>
                <a:gd name="T12" fmla="*/ 39421 h 39421"/>
              </a:gdLst>
              <a:ahLst/>
              <a:cxnLst>
                <a:cxn ang="T6">
                  <a:pos x="T0" y="T1"/>
                </a:cxn>
                <a:cxn ang="T7">
                  <a:pos x="T2" y="T3"/>
                </a:cxn>
                <a:cxn ang="T8">
                  <a:pos x="T4" y="T5"/>
                </a:cxn>
              </a:cxnLst>
              <a:rect l="T9" t="T10" r="T11" b="T12"/>
              <a:pathLst>
                <a:path w="43200" h="39421" fill="none" extrusionOk="0">
                  <a:moveTo>
                    <a:pt x="9394" y="39420"/>
                  </a:moveTo>
                  <a:cubicBezTo>
                    <a:pt x="3514" y="35393"/>
                    <a:pt x="0" y="28726"/>
                    <a:pt x="0" y="21600"/>
                  </a:cubicBezTo>
                  <a:cubicBezTo>
                    <a:pt x="0" y="9670"/>
                    <a:pt x="9670" y="0"/>
                    <a:pt x="21600" y="0"/>
                  </a:cubicBezTo>
                  <a:cubicBezTo>
                    <a:pt x="33529" y="0"/>
                    <a:pt x="43200" y="9670"/>
                    <a:pt x="43200" y="21600"/>
                  </a:cubicBezTo>
                </a:path>
                <a:path w="43200" h="39421" stroke="0" extrusionOk="0">
                  <a:moveTo>
                    <a:pt x="9394" y="39420"/>
                  </a:moveTo>
                  <a:cubicBezTo>
                    <a:pt x="3514" y="35393"/>
                    <a:pt x="0" y="28726"/>
                    <a:pt x="0" y="21600"/>
                  </a:cubicBezTo>
                  <a:cubicBezTo>
                    <a:pt x="0" y="9670"/>
                    <a:pt x="9670" y="0"/>
                    <a:pt x="21600" y="0"/>
                  </a:cubicBezTo>
                  <a:cubicBezTo>
                    <a:pt x="33529" y="0"/>
                    <a:pt x="43200" y="9670"/>
                    <a:pt x="43200" y="21600"/>
                  </a:cubicBezTo>
                  <a:lnTo>
                    <a:pt x="21600" y="21600"/>
                  </a:lnTo>
                  <a:lnTo>
                    <a:pt x="9394" y="39420"/>
                  </a:lnTo>
                  <a:close/>
                </a:path>
              </a:pathLst>
            </a:custGeom>
            <a:solidFill>
              <a:srgbClr val="FFFFCC"/>
            </a:solidFill>
            <a:ln w="28575">
              <a:solidFill>
                <a:srgbClr val="000000"/>
              </a:solidFill>
              <a:round/>
              <a:headEnd/>
              <a:tailEnd/>
            </a:ln>
          </p:spPr>
          <p:txBody>
            <a:bodyPr wrap="none" lIns="91433" tIns="45717" rIns="91433" bIns="45717" anchor="ctr"/>
            <a:lstStyle/>
            <a:p>
              <a:endParaRPr lang="en-MY"/>
            </a:p>
          </p:txBody>
        </p:sp>
        <p:sp>
          <p:nvSpPr>
            <p:cNvPr id="45094" name="Arc 55"/>
            <p:cNvSpPr>
              <a:spLocks/>
            </p:cNvSpPr>
            <p:nvPr/>
          </p:nvSpPr>
          <p:spPr bwMode="auto">
            <a:xfrm rot="-10583242">
              <a:off x="2207" y="2267"/>
              <a:ext cx="1392" cy="613"/>
            </a:xfrm>
            <a:custGeom>
              <a:avLst/>
              <a:gdLst>
                <a:gd name="T0" fmla="*/ 0 w 43200"/>
                <a:gd name="T1" fmla="*/ 0 h 39421"/>
                <a:gd name="T2" fmla="*/ 1 w 43200"/>
                <a:gd name="T3" fmla="*/ 0 h 39421"/>
                <a:gd name="T4" fmla="*/ 1 w 43200"/>
                <a:gd name="T5" fmla="*/ 0 h 39421"/>
                <a:gd name="T6" fmla="*/ 0 60000 65536"/>
                <a:gd name="T7" fmla="*/ 0 60000 65536"/>
                <a:gd name="T8" fmla="*/ 0 60000 65536"/>
                <a:gd name="T9" fmla="*/ 0 w 43200"/>
                <a:gd name="T10" fmla="*/ 0 h 39421"/>
                <a:gd name="T11" fmla="*/ 43200 w 43200"/>
                <a:gd name="T12" fmla="*/ 39421 h 39421"/>
              </a:gdLst>
              <a:ahLst/>
              <a:cxnLst>
                <a:cxn ang="T6">
                  <a:pos x="T0" y="T1"/>
                </a:cxn>
                <a:cxn ang="T7">
                  <a:pos x="T2" y="T3"/>
                </a:cxn>
                <a:cxn ang="T8">
                  <a:pos x="T4" y="T5"/>
                </a:cxn>
              </a:cxnLst>
              <a:rect l="T9" t="T10" r="T11" b="T12"/>
              <a:pathLst>
                <a:path w="43200" h="39421" fill="none" extrusionOk="0">
                  <a:moveTo>
                    <a:pt x="9394" y="39420"/>
                  </a:moveTo>
                  <a:cubicBezTo>
                    <a:pt x="3514" y="35393"/>
                    <a:pt x="0" y="28726"/>
                    <a:pt x="0" y="21600"/>
                  </a:cubicBezTo>
                  <a:cubicBezTo>
                    <a:pt x="0" y="9670"/>
                    <a:pt x="9670" y="0"/>
                    <a:pt x="21600" y="0"/>
                  </a:cubicBezTo>
                  <a:cubicBezTo>
                    <a:pt x="33529" y="0"/>
                    <a:pt x="43200" y="9670"/>
                    <a:pt x="43200" y="21600"/>
                  </a:cubicBezTo>
                </a:path>
                <a:path w="43200" h="39421" stroke="0" extrusionOk="0">
                  <a:moveTo>
                    <a:pt x="9394" y="39420"/>
                  </a:moveTo>
                  <a:cubicBezTo>
                    <a:pt x="3514" y="35393"/>
                    <a:pt x="0" y="28726"/>
                    <a:pt x="0" y="21600"/>
                  </a:cubicBezTo>
                  <a:cubicBezTo>
                    <a:pt x="0" y="9670"/>
                    <a:pt x="9670" y="0"/>
                    <a:pt x="21600" y="0"/>
                  </a:cubicBezTo>
                  <a:cubicBezTo>
                    <a:pt x="33529" y="0"/>
                    <a:pt x="43200" y="9670"/>
                    <a:pt x="43200" y="21600"/>
                  </a:cubicBezTo>
                  <a:lnTo>
                    <a:pt x="21600" y="21600"/>
                  </a:lnTo>
                  <a:lnTo>
                    <a:pt x="9394" y="39420"/>
                  </a:lnTo>
                  <a:close/>
                </a:path>
              </a:pathLst>
            </a:custGeom>
            <a:solidFill>
              <a:srgbClr val="FFFFCC"/>
            </a:solidFill>
            <a:ln w="28575">
              <a:solidFill>
                <a:srgbClr val="000000"/>
              </a:solidFill>
              <a:round/>
              <a:headEnd/>
              <a:tailEnd/>
            </a:ln>
          </p:spPr>
          <p:txBody>
            <a:bodyPr wrap="none" lIns="91433" tIns="45717" rIns="91433" bIns="45717" anchor="ctr"/>
            <a:lstStyle/>
            <a:p>
              <a:endParaRPr lang="en-MY"/>
            </a:p>
          </p:txBody>
        </p:sp>
        <p:sp>
          <p:nvSpPr>
            <p:cNvPr id="45095" name="Arc 56"/>
            <p:cNvSpPr>
              <a:spLocks/>
            </p:cNvSpPr>
            <p:nvPr/>
          </p:nvSpPr>
          <p:spPr bwMode="auto">
            <a:xfrm rot="9905626">
              <a:off x="3264" y="1968"/>
              <a:ext cx="771" cy="501"/>
            </a:xfrm>
            <a:custGeom>
              <a:avLst/>
              <a:gdLst>
                <a:gd name="T0" fmla="*/ 0 w 38664"/>
                <a:gd name="T1" fmla="*/ 0 h 32215"/>
                <a:gd name="T2" fmla="*/ 0 w 38664"/>
                <a:gd name="T3" fmla="*/ 0 h 32215"/>
                <a:gd name="T4" fmla="*/ 0 w 38664"/>
                <a:gd name="T5" fmla="*/ 0 h 32215"/>
                <a:gd name="T6" fmla="*/ 0 60000 65536"/>
                <a:gd name="T7" fmla="*/ 0 60000 65536"/>
                <a:gd name="T8" fmla="*/ 0 60000 65536"/>
                <a:gd name="T9" fmla="*/ 0 w 38664"/>
                <a:gd name="T10" fmla="*/ 0 h 32215"/>
                <a:gd name="T11" fmla="*/ 38664 w 38664"/>
                <a:gd name="T12" fmla="*/ 32215 h 32215"/>
              </a:gdLst>
              <a:ahLst/>
              <a:cxnLst>
                <a:cxn ang="T6">
                  <a:pos x="T0" y="T1"/>
                </a:cxn>
                <a:cxn ang="T7">
                  <a:pos x="T2" y="T3"/>
                </a:cxn>
                <a:cxn ang="T8">
                  <a:pos x="T4" y="T5"/>
                </a:cxn>
              </a:cxnLst>
              <a:rect l="T9" t="T10" r="T11" b="T12"/>
              <a:pathLst>
                <a:path w="38664" h="32215" fill="none" extrusionOk="0">
                  <a:moveTo>
                    <a:pt x="2788" y="32214"/>
                  </a:moveTo>
                  <a:cubicBezTo>
                    <a:pt x="960" y="28975"/>
                    <a:pt x="0" y="25319"/>
                    <a:pt x="0" y="21600"/>
                  </a:cubicBezTo>
                  <a:cubicBezTo>
                    <a:pt x="0" y="9670"/>
                    <a:pt x="9670" y="0"/>
                    <a:pt x="21600" y="0"/>
                  </a:cubicBezTo>
                  <a:cubicBezTo>
                    <a:pt x="28273" y="0"/>
                    <a:pt x="34571" y="3084"/>
                    <a:pt x="38663" y="8356"/>
                  </a:cubicBezTo>
                </a:path>
                <a:path w="38664" h="32215" stroke="0" extrusionOk="0">
                  <a:moveTo>
                    <a:pt x="2788" y="32214"/>
                  </a:moveTo>
                  <a:cubicBezTo>
                    <a:pt x="960" y="28975"/>
                    <a:pt x="0" y="25319"/>
                    <a:pt x="0" y="21600"/>
                  </a:cubicBezTo>
                  <a:cubicBezTo>
                    <a:pt x="0" y="9670"/>
                    <a:pt x="9670" y="0"/>
                    <a:pt x="21600" y="0"/>
                  </a:cubicBezTo>
                  <a:cubicBezTo>
                    <a:pt x="28273" y="0"/>
                    <a:pt x="34571" y="3084"/>
                    <a:pt x="38663" y="8356"/>
                  </a:cubicBezTo>
                  <a:lnTo>
                    <a:pt x="21600" y="21600"/>
                  </a:lnTo>
                  <a:lnTo>
                    <a:pt x="2788" y="32214"/>
                  </a:lnTo>
                  <a:close/>
                </a:path>
              </a:pathLst>
            </a:custGeom>
            <a:solidFill>
              <a:srgbClr val="FFFFCC"/>
            </a:solidFill>
            <a:ln w="28575">
              <a:solidFill>
                <a:srgbClr val="000000"/>
              </a:solidFill>
              <a:round/>
              <a:headEnd/>
              <a:tailEnd/>
            </a:ln>
          </p:spPr>
          <p:txBody>
            <a:bodyPr wrap="none" lIns="91433" tIns="45717" rIns="91433" bIns="45717" anchor="ctr"/>
            <a:lstStyle/>
            <a:p>
              <a:endParaRPr lang="en-MY"/>
            </a:p>
          </p:txBody>
        </p:sp>
        <p:sp>
          <p:nvSpPr>
            <p:cNvPr id="45096" name="Rectangle 57"/>
            <p:cNvSpPr>
              <a:spLocks noChangeArrowheads="1"/>
            </p:cNvSpPr>
            <p:nvPr/>
          </p:nvSpPr>
          <p:spPr bwMode="auto">
            <a:xfrm>
              <a:off x="1776" y="1968"/>
              <a:ext cx="1728" cy="624"/>
            </a:xfrm>
            <a:prstGeom prst="rect">
              <a:avLst/>
            </a:prstGeom>
            <a:solidFill>
              <a:srgbClr val="FFFFCC"/>
            </a:solidFill>
            <a:ln w="12700">
              <a:noFill/>
              <a:miter lim="800000"/>
              <a:headEnd/>
              <a:tailEnd/>
            </a:ln>
          </p:spPr>
          <p:txBody>
            <a:bodyPr wrap="none" lIns="91433" tIns="45717" rIns="91433" bIns="45717" anchor="ctr"/>
            <a:lstStyle/>
            <a:p>
              <a:endParaRPr lang="en-US"/>
            </a:p>
          </p:txBody>
        </p:sp>
      </p:grpSp>
      <p:sp>
        <p:nvSpPr>
          <p:cNvPr id="45073" name="Text Box 58"/>
          <p:cNvSpPr txBox="1">
            <a:spLocks noChangeArrowheads="1"/>
          </p:cNvSpPr>
          <p:nvPr/>
        </p:nvSpPr>
        <p:spPr bwMode="auto">
          <a:xfrm>
            <a:off x="3810000" y="5638800"/>
            <a:ext cx="2133600" cy="703263"/>
          </a:xfrm>
          <a:prstGeom prst="rect">
            <a:avLst/>
          </a:prstGeom>
          <a:noFill/>
          <a:ln w="9525">
            <a:noFill/>
            <a:miter lim="800000"/>
            <a:headEnd/>
            <a:tailEnd/>
          </a:ln>
        </p:spPr>
        <p:txBody>
          <a:bodyPr>
            <a:spAutoFit/>
          </a:bodyPr>
          <a:lstStyle/>
          <a:p>
            <a:pPr>
              <a:spcBef>
                <a:spcPct val="50000"/>
              </a:spcBef>
            </a:pPr>
            <a:r>
              <a:rPr lang="en-US" sz="1600" b="1" dirty="0">
                <a:solidFill>
                  <a:srgbClr val="FF0000"/>
                </a:solidFill>
                <a:latin typeface="Arial" pitchFamily="34" charset="0"/>
              </a:rPr>
              <a:t>Organization z1 :</a:t>
            </a:r>
            <a:endParaRPr lang="en-US" sz="2000" b="1" dirty="0">
              <a:solidFill>
                <a:srgbClr val="FF0000"/>
              </a:solidFill>
              <a:latin typeface="Arial" pitchFamily="34" charset="0"/>
            </a:endParaRPr>
          </a:p>
          <a:p>
            <a:pPr>
              <a:spcBef>
                <a:spcPct val="50000"/>
              </a:spcBef>
            </a:pPr>
            <a:r>
              <a:rPr lang="en-US" sz="1600" dirty="0">
                <a:solidFill>
                  <a:schemeClr val="accent2"/>
                </a:solidFill>
                <a:latin typeface="Arial" pitchFamily="34" charset="0"/>
              </a:rPr>
              <a:t> 209.88.237.192/26</a:t>
            </a:r>
          </a:p>
        </p:txBody>
      </p:sp>
      <p:grpSp>
        <p:nvGrpSpPr>
          <p:cNvPr id="7" name="Group 59"/>
          <p:cNvGrpSpPr>
            <a:grpSpLocks/>
          </p:cNvGrpSpPr>
          <p:nvPr/>
        </p:nvGrpSpPr>
        <p:grpSpPr bwMode="auto">
          <a:xfrm flipH="1" flipV="1">
            <a:off x="6248400" y="5334000"/>
            <a:ext cx="2286000" cy="1371600"/>
            <a:chOff x="1344" y="1441"/>
            <a:chExt cx="2691" cy="1439"/>
          </a:xfrm>
        </p:grpSpPr>
        <p:sp>
          <p:nvSpPr>
            <p:cNvPr id="45081" name="Rectangle 60"/>
            <p:cNvSpPr>
              <a:spLocks noChangeArrowheads="1"/>
            </p:cNvSpPr>
            <p:nvPr/>
          </p:nvSpPr>
          <p:spPr bwMode="auto">
            <a:xfrm>
              <a:off x="1680" y="1680"/>
              <a:ext cx="2112" cy="624"/>
            </a:xfrm>
            <a:prstGeom prst="rect">
              <a:avLst/>
            </a:prstGeom>
            <a:solidFill>
              <a:srgbClr val="FFFFCC"/>
            </a:solidFill>
            <a:ln w="12700">
              <a:noFill/>
              <a:miter lim="800000"/>
              <a:headEnd/>
              <a:tailEnd/>
            </a:ln>
          </p:spPr>
          <p:txBody>
            <a:bodyPr wrap="none" lIns="91433" tIns="45717" rIns="91433" bIns="45717" anchor="ctr"/>
            <a:lstStyle/>
            <a:p>
              <a:endParaRPr lang="en-US"/>
            </a:p>
          </p:txBody>
        </p:sp>
        <p:sp>
          <p:nvSpPr>
            <p:cNvPr id="45082" name="Arc 61"/>
            <p:cNvSpPr>
              <a:spLocks/>
            </p:cNvSpPr>
            <p:nvPr/>
          </p:nvSpPr>
          <p:spPr bwMode="auto">
            <a:xfrm>
              <a:off x="2880" y="1536"/>
              <a:ext cx="1144" cy="488"/>
            </a:xfrm>
            <a:custGeom>
              <a:avLst/>
              <a:gdLst>
                <a:gd name="T0" fmla="*/ 0 w 30285"/>
                <a:gd name="T1" fmla="*/ 0 h 31341"/>
                <a:gd name="T2" fmla="*/ 2 w 30285"/>
                <a:gd name="T3" fmla="*/ 0 h 31341"/>
                <a:gd name="T4" fmla="*/ 0 w 30285"/>
                <a:gd name="T5" fmla="*/ 0 h 31341"/>
                <a:gd name="T6" fmla="*/ 0 60000 65536"/>
                <a:gd name="T7" fmla="*/ 0 60000 65536"/>
                <a:gd name="T8" fmla="*/ 0 60000 65536"/>
                <a:gd name="T9" fmla="*/ 0 w 30285"/>
                <a:gd name="T10" fmla="*/ 0 h 31341"/>
                <a:gd name="T11" fmla="*/ 30285 w 30285"/>
                <a:gd name="T12" fmla="*/ 31341 h 31341"/>
              </a:gdLst>
              <a:ahLst/>
              <a:cxnLst>
                <a:cxn ang="T6">
                  <a:pos x="T0" y="T1"/>
                </a:cxn>
                <a:cxn ang="T7">
                  <a:pos x="T2" y="T3"/>
                </a:cxn>
                <a:cxn ang="T8">
                  <a:pos x="T4" y="T5"/>
                </a:cxn>
              </a:cxnLst>
              <a:rect l="T9" t="T10" r="T11" b="T12"/>
              <a:pathLst>
                <a:path w="30285" h="31341" fill="none" extrusionOk="0">
                  <a:moveTo>
                    <a:pt x="-1" y="1822"/>
                  </a:moveTo>
                  <a:cubicBezTo>
                    <a:pt x="2737" y="620"/>
                    <a:pt x="5695" y="-1"/>
                    <a:pt x="8685" y="-1"/>
                  </a:cubicBezTo>
                  <a:cubicBezTo>
                    <a:pt x="20614" y="0"/>
                    <a:pt x="30285" y="9670"/>
                    <a:pt x="30285" y="21600"/>
                  </a:cubicBezTo>
                  <a:cubicBezTo>
                    <a:pt x="30285" y="24983"/>
                    <a:pt x="29489" y="28320"/>
                    <a:pt x="27963" y="31340"/>
                  </a:cubicBezTo>
                </a:path>
                <a:path w="30285" h="31341" stroke="0" extrusionOk="0">
                  <a:moveTo>
                    <a:pt x="-1" y="1822"/>
                  </a:moveTo>
                  <a:cubicBezTo>
                    <a:pt x="2737" y="620"/>
                    <a:pt x="5695" y="-1"/>
                    <a:pt x="8685" y="-1"/>
                  </a:cubicBezTo>
                  <a:cubicBezTo>
                    <a:pt x="20614" y="0"/>
                    <a:pt x="30285" y="9670"/>
                    <a:pt x="30285" y="21600"/>
                  </a:cubicBezTo>
                  <a:cubicBezTo>
                    <a:pt x="30285" y="24983"/>
                    <a:pt x="29489" y="28320"/>
                    <a:pt x="27963" y="31340"/>
                  </a:cubicBezTo>
                  <a:lnTo>
                    <a:pt x="8685" y="21600"/>
                  </a:lnTo>
                  <a:lnTo>
                    <a:pt x="-1" y="1822"/>
                  </a:lnTo>
                  <a:close/>
                </a:path>
              </a:pathLst>
            </a:custGeom>
            <a:solidFill>
              <a:srgbClr val="FFFFCC"/>
            </a:solidFill>
            <a:ln w="28575">
              <a:solidFill>
                <a:srgbClr val="000000"/>
              </a:solidFill>
              <a:round/>
              <a:headEnd/>
              <a:tailEnd/>
            </a:ln>
          </p:spPr>
          <p:txBody>
            <a:bodyPr wrap="none" lIns="91433" tIns="45717" rIns="91433" bIns="45717" anchor="ctr"/>
            <a:lstStyle/>
            <a:p>
              <a:endParaRPr lang="en-MY"/>
            </a:p>
          </p:txBody>
        </p:sp>
        <p:sp>
          <p:nvSpPr>
            <p:cNvPr id="45083" name="Arc 62"/>
            <p:cNvSpPr>
              <a:spLocks/>
            </p:cNvSpPr>
            <p:nvPr/>
          </p:nvSpPr>
          <p:spPr bwMode="auto">
            <a:xfrm>
              <a:off x="1433" y="1441"/>
              <a:ext cx="1632" cy="501"/>
            </a:xfrm>
            <a:custGeom>
              <a:avLst/>
              <a:gdLst>
                <a:gd name="T0" fmla="*/ 0 w 43200"/>
                <a:gd name="T1" fmla="*/ 0 h 32215"/>
                <a:gd name="T2" fmla="*/ 2 w 43200"/>
                <a:gd name="T3" fmla="*/ 0 h 32215"/>
                <a:gd name="T4" fmla="*/ 1 w 43200"/>
                <a:gd name="T5" fmla="*/ 0 h 32215"/>
                <a:gd name="T6" fmla="*/ 0 60000 65536"/>
                <a:gd name="T7" fmla="*/ 0 60000 65536"/>
                <a:gd name="T8" fmla="*/ 0 60000 65536"/>
                <a:gd name="T9" fmla="*/ 0 w 43200"/>
                <a:gd name="T10" fmla="*/ 0 h 32215"/>
                <a:gd name="T11" fmla="*/ 43200 w 43200"/>
                <a:gd name="T12" fmla="*/ 32215 h 32215"/>
              </a:gdLst>
              <a:ahLst/>
              <a:cxnLst>
                <a:cxn ang="T6">
                  <a:pos x="T0" y="T1"/>
                </a:cxn>
                <a:cxn ang="T7">
                  <a:pos x="T2" y="T3"/>
                </a:cxn>
                <a:cxn ang="T8">
                  <a:pos x="T4" y="T5"/>
                </a:cxn>
              </a:cxnLst>
              <a:rect l="T9" t="T10" r="T11" b="T12"/>
              <a:pathLst>
                <a:path w="43200" h="32215" fill="none" extrusionOk="0">
                  <a:moveTo>
                    <a:pt x="2788" y="32214"/>
                  </a:moveTo>
                  <a:cubicBezTo>
                    <a:pt x="960" y="28975"/>
                    <a:pt x="0" y="25319"/>
                    <a:pt x="0" y="21600"/>
                  </a:cubicBezTo>
                  <a:cubicBezTo>
                    <a:pt x="0" y="9670"/>
                    <a:pt x="9670" y="0"/>
                    <a:pt x="21600" y="0"/>
                  </a:cubicBezTo>
                  <a:cubicBezTo>
                    <a:pt x="33529" y="0"/>
                    <a:pt x="43199" y="9670"/>
                    <a:pt x="43199" y="21599"/>
                  </a:cubicBezTo>
                </a:path>
                <a:path w="43200" h="32215" stroke="0" extrusionOk="0">
                  <a:moveTo>
                    <a:pt x="2788" y="32214"/>
                  </a:moveTo>
                  <a:cubicBezTo>
                    <a:pt x="960" y="28975"/>
                    <a:pt x="0" y="25319"/>
                    <a:pt x="0" y="21600"/>
                  </a:cubicBezTo>
                  <a:cubicBezTo>
                    <a:pt x="0" y="9670"/>
                    <a:pt x="9670" y="0"/>
                    <a:pt x="21600" y="0"/>
                  </a:cubicBezTo>
                  <a:cubicBezTo>
                    <a:pt x="33529" y="0"/>
                    <a:pt x="43199" y="9670"/>
                    <a:pt x="43199" y="21599"/>
                  </a:cubicBezTo>
                  <a:lnTo>
                    <a:pt x="21600" y="21600"/>
                  </a:lnTo>
                  <a:lnTo>
                    <a:pt x="2788" y="32214"/>
                  </a:lnTo>
                  <a:close/>
                </a:path>
              </a:pathLst>
            </a:custGeom>
            <a:solidFill>
              <a:srgbClr val="FFFFCC"/>
            </a:solidFill>
            <a:ln w="28575">
              <a:solidFill>
                <a:srgbClr val="000000"/>
              </a:solidFill>
              <a:round/>
              <a:headEnd/>
              <a:tailEnd/>
            </a:ln>
          </p:spPr>
          <p:txBody>
            <a:bodyPr wrap="none" lIns="91433" tIns="45717" rIns="91433" bIns="45717" anchor="ctr"/>
            <a:lstStyle/>
            <a:p>
              <a:endParaRPr lang="en-MY"/>
            </a:p>
          </p:txBody>
        </p:sp>
        <p:sp>
          <p:nvSpPr>
            <p:cNvPr id="45084" name="Arc 63"/>
            <p:cNvSpPr>
              <a:spLocks/>
            </p:cNvSpPr>
            <p:nvPr/>
          </p:nvSpPr>
          <p:spPr bwMode="auto">
            <a:xfrm rot="-5400000">
              <a:off x="1235" y="1885"/>
              <a:ext cx="720" cy="501"/>
            </a:xfrm>
            <a:custGeom>
              <a:avLst/>
              <a:gdLst>
                <a:gd name="T0" fmla="*/ 0 w 43200"/>
                <a:gd name="T1" fmla="*/ 0 h 32215"/>
                <a:gd name="T2" fmla="*/ 0 w 43200"/>
                <a:gd name="T3" fmla="*/ 0 h 32215"/>
                <a:gd name="T4" fmla="*/ 0 w 43200"/>
                <a:gd name="T5" fmla="*/ 0 h 32215"/>
                <a:gd name="T6" fmla="*/ 0 60000 65536"/>
                <a:gd name="T7" fmla="*/ 0 60000 65536"/>
                <a:gd name="T8" fmla="*/ 0 60000 65536"/>
                <a:gd name="T9" fmla="*/ 0 w 43200"/>
                <a:gd name="T10" fmla="*/ 0 h 32215"/>
                <a:gd name="T11" fmla="*/ 43200 w 43200"/>
                <a:gd name="T12" fmla="*/ 32215 h 32215"/>
              </a:gdLst>
              <a:ahLst/>
              <a:cxnLst>
                <a:cxn ang="T6">
                  <a:pos x="T0" y="T1"/>
                </a:cxn>
                <a:cxn ang="T7">
                  <a:pos x="T2" y="T3"/>
                </a:cxn>
                <a:cxn ang="T8">
                  <a:pos x="T4" y="T5"/>
                </a:cxn>
              </a:cxnLst>
              <a:rect l="T9" t="T10" r="T11" b="T12"/>
              <a:pathLst>
                <a:path w="43200" h="32215" fill="none" extrusionOk="0">
                  <a:moveTo>
                    <a:pt x="2788" y="32214"/>
                  </a:moveTo>
                  <a:cubicBezTo>
                    <a:pt x="960" y="28975"/>
                    <a:pt x="0" y="25319"/>
                    <a:pt x="0" y="21600"/>
                  </a:cubicBezTo>
                  <a:cubicBezTo>
                    <a:pt x="0" y="9670"/>
                    <a:pt x="9670" y="0"/>
                    <a:pt x="21600" y="0"/>
                  </a:cubicBezTo>
                  <a:cubicBezTo>
                    <a:pt x="33529" y="0"/>
                    <a:pt x="43199" y="9670"/>
                    <a:pt x="43199" y="21599"/>
                  </a:cubicBezTo>
                </a:path>
                <a:path w="43200" h="32215" stroke="0" extrusionOk="0">
                  <a:moveTo>
                    <a:pt x="2788" y="32214"/>
                  </a:moveTo>
                  <a:cubicBezTo>
                    <a:pt x="960" y="28975"/>
                    <a:pt x="0" y="25319"/>
                    <a:pt x="0" y="21600"/>
                  </a:cubicBezTo>
                  <a:cubicBezTo>
                    <a:pt x="0" y="9670"/>
                    <a:pt x="9670" y="0"/>
                    <a:pt x="21600" y="0"/>
                  </a:cubicBezTo>
                  <a:cubicBezTo>
                    <a:pt x="33529" y="0"/>
                    <a:pt x="43199" y="9670"/>
                    <a:pt x="43199" y="21599"/>
                  </a:cubicBezTo>
                  <a:lnTo>
                    <a:pt x="21600" y="21600"/>
                  </a:lnTo>
                  <a:lnTo>
                    <a:pt x="2788" y="32214"/>
                  </a:lnTo>
                  <a:close/>
                </a:path>
              </a:pathLst>
            </a:custGeom>
            <a:solidFill>
              <a:srgbClr val="FFFFCC"/>
            </a:solidFill>
            <a:ln w="28575">
              <a:solidFill>
                <a:srgbClr val="000000"/>
              </a:solidFill>
              <a:round/>
              <a:headEnd/>
              <a:tailEnd/>
            </a:ln>
          </p:spPr>
          <p:txBody>
            <a:bodyPr wrap="none" lIns="91433" tIns="45717" rIns="91433" bIns="45717" anchor="ctr"/>
            <a:lstStyle/>
            <a:p>
              <a:endParaRPr lang="en-MY"/>
            </a:p>
          </p:txBody>
        </p:sp>
        <p:sp>
          <p:nvSpPr>
            <p:cNvPr id="45085" name="Arc 64"/>
            <p:cNvSpPr>
              <a:spLocks/>
            </p:cNvSpPr>
            <p:nvPr/>
          </p:nvSpPr>
          <p:spPr bwMode="auto">
            <a:xfrm rot="-8988979">
              <a:off x="1536" y="2208"/>
              <a:ext cx="1021" cy="613"/>
            </a:xfrm>
            <a:custGeom>
              <a:avLst/>
              <a:gdLst>
                <a:gd name="T0" fmla="*/ 0 w 43200"/>
                <a:gd name="T1" fmla="*/ 0 h 39421"/>
                <a:gd name="T2" fmla="*/ 1 w 43200"/>
                <a:gd name="T3" fmla="*/ 0 h 39421"/>
                <a:gd name="T4" fmla="*/ 0 w 43200"/>
                <a:gd name="T5" fmla="*/ 0 h 39421"/>
                <a:gd name="T6" fmla="*/ 0 60000 65536"/>
                <a:gd name="T7" fmla="*/ 0 60000 65536"/>
                <a:gd name="T8" fmla="*/ 0 60000 65536"/>
                <a:gd name="T9" fmla="*/ 0 w 43200"/>
                <a:gd name="T10" fmla="*/ 0 h 39421"/>
                <a:gd name="T11" fmla="*/ 43200 w 43200"/>
                <a:gd name="T12" fmla="*/ 39421 h 39421"/>
              </a:gdLst>
              <a:ahLst/>
              <a:cxnLst>
                <a:cxn ang="T6">
                  <a:pos x="T0" y="T1"/>
                </a:cxn>
                <a:cxn ang="T7">
                  <a:pos x="T2" y="T3"/>
                </a:cxn>
                <a:cxn ang="T8">
                  <a:pos x="T4" y="T5"/>
                </a:cxn>
              </a:cxnLst>
              <a:rect l="T9" t="T10" r="T11" b="T12"/>
              <a:pathLst>
                <a:path w="43200" h="39421" fill="none" extrusionOk="0">
                  <a:moveTo>
                    <a:pt x="9394" y="39420"/>
                  </a:moveTo>
                  <a:cubicBezTo>
                    <a:pt x="3514" y="35393"/>
                    <a:pt x="0" y="28726"/>
                    <a:pt x="0" y="21600"/>
                  </a:cubicBezTo>
                  <a:cubicBezTo>
                    <a:pt x="0" y="9670"/>
                    <a:pt x="9670" y="0"/>
                    <a:pt x="21600" y="0"/>
                  </a:cubicBezTo>
                  <a:cubicBezTo>
                    <a:pt x="33529" y="0"/>
                    <a:pt x="43200" y="9670"/>
                    <a:pt x="43200" y="21600"/>
                  </a:cubicBezTo>
                </a:path>
                <a:path w="43200" h="39421" stroke="0" extrusionOk="0">
                  <a:moveTo>
                    <a:pt x="9394" y="39420"/>
                  </a:moveTo>
                  <a:cubicBezTo>
                    <a:pt x="3514" y="35393"/>
                    <a:pt x="0" y="28726"/>
                    <a:pt x="0" y="21600"/>
                  </a:cubicBezTo>
                  <a:cubicBezTo>
                    <a:pt x="0" y="9670"/>
                    <a:pt x="9670" y="0"/>
                    <a:pt x="21600" y="0"/>
                  </a:cubicBezTo>
                  <a:cubicBezTo>
                    <a:pt x="33529" y="0"/>
                    <a:pt x="43200" y="9670"/>
                    <a:pt x="43200" y="21600"/>
                  </a:cubicBezTo>
                  <a:lnTo>
                    <a:pt x="21600" y="21600"/>
                  </a:lnTo>
                  <a:lnTo>
                    <a:pt x="9394" y="39420"/>
                  </a:lnTo>
                  <a:close/>
                </a:path>
              </a:pathLst>
            </a:custGeom>
            <a:solidFill>
              <a:srgbClr val="FFFFCC"/>
            </a:solidFill>
            <a:ln w="28575">
              <a:solidFill>
                <a:srgbClr val="000000"/>
              </a:solidFill>
              <a:round/>
              <a:headEnd/>
              <a:tailEnd/>
            </a:ln>
          </p:spPr>
          <p:txBody>
            <a:bodyPr wrap="none" lIns="91433" tIns="45717" rIns="91433" bIns="45717" anchor="ctr"/>
            <a:lstStyle/>
            <a:p>
              <a:endParaRPr lang="en-MY"/>
            </a:p>
          </p:txBody>
        </p:sp>
        <p:sp>
          <p:nvSpPr>
            <p:cNvPr id="45086" name="Arc 65"/>
            <p:cNvSpPr>
              <a:spLocks/>
            </p:cNvSpPr>
            <p:nvPr/>
          </p:nvSpPr>
          <p:spPr bwMode="auto">
            <a:xfrm rot="-10583242">
              <a:off x="2207" y="2267"/>
              <a:ext cx="1392" cy="613"/>
            </a:xfrm>
            <a:custGeom>
              <a:avLst/>
              <a:gdLst>
                <a:gd name="T0" fmla="*/ 0 w 43200"/>
                <a:gd name="T1" fmla="*/ 0 h 39421"/>
                <a:gd name="T2" fmla="*/ 1 w 43200"/>
                <a:gd name="T3" fmla="*/ 0 h 39421"/>
                <a:gd name="T4" fmla="*/ 1 w 43200"/>
                <a:gd name="T5" fmla="*/ 0 h 39421"/>
                <a:gd name="T6" fmla="*/ 0 60000 65536"/>
                <a:gd name="T7" fmla="*/ 0 60000 65536"/>
                <a:gd name="T8" fmla="*/ 0 60000 65536"/>
                <a:gd name="T9" fmla="*/ 0 w 43200"/>
                <a:gd name="T10" fmla="*/ 0 h 39421"/>
                <a:gd name="T11" fmla="*/ 43200 w 43200"/>
                <a:gd name="T12" fmla="*/ 39421 h 39421"/>
              </a:gdLst>
              <a:ahLst/>
              <a:cxnLst>
                <a:cxn ang="T6">
                  <a:pos x="T0" y="T1"/>
                </a:cxn>
                <a:cxn ang="T7">
                  <a:pos x="T2" y="T3"/>
                </a:cxn>
                <a:cxn ang="T8">
                  <a:pos x="T4" y="T5"/>
                </a:cxn>
              </a:cxnLst>
              <a:rect l="T9" t="T10" r="T11" b="T12"/>
              <a:pathLst>
                <a:path w="43200" h="39421" fill="none" extrusionOk="0">
                  <a:moveTo>
                    <a:pt x="9394" y="39420"/>
                  </a:moveTo>
                  <a:cubicBezTo>
                    <a:pt x="3514" y="35393"/>
                    <a:pt x="0" y="28726"/>
                    <a:pt x="0" y="21600"/>
                  </a:cubicBezTo>
                  <a:cubicBezTo>
                    <a:pt x="0" y="9670"/>
                    <a:pt x="9670" y="0"/>
                    <a:pt x="21600" y="0"/>
                  </a:cubicBezTo>
                  <a:cubicBezTo>
                    <a:pt x="33529" y="0"/>
                    <a:pt x="43200" y="9670"/>
                    <a:pt x="43200" y="21600"/>
                  </a:cubicBezTo>
                </a:path>
                <a:path w="43200" h="39421" stroke="0" extrusionOk="0">
                  <a:moveTo>
                    <a:pt x="9394" y="39420"/>
                  </a:moveTo>
                  <a:cubicBezTo>
                    <a:pt x="3514" y="35393"/>
                    <a:pt x="0" y="28726"/>
                    <a:pt x="0" y="21600"/>
                  </a:cubicBezTo>
                  <a:cubicBezTo>
                    <a:pt x="0" y="9670"/>
                    <a:pt x="9670" y="0"/>
                    <a:pt x="21600" y="0"/>
                  </a:cubicBezTo>
                  <a:cubicBezTo>
                    <a:pt x="33529" y="0"/>
                    <a:pt x="43200" y="9670"/>
                    <a:pt x="43200" y="21600"/>
                  </a:cubicBezTo>
                  <a:lnTo>
                    <a:pt x="21600" y="21600"/>
                  </a:lnTo>
                  <a:lnTo>
                    <a:pt x="9394" y="39420"/>
                  </a:lnTo>
                  <a:close/>
                </a:path>
              </a:pathLst>
            </a:custGeom>
            <a:solidFill>
              <a:srgbClr val="FFFFCC"/>
            </a:solidFill>
            <a:ln w="28575">
              <a:solidFill>
                <a:srgbClr val="000000"/>
              </a:solidFill>
              <a:round/>
              <a:headEnd/>
              <a:tailEnd/>
            </a:ln>
          </p:spPr>
          <p:txBody>
            <a:bodyPr wrap="none" lIns="91433" tIns="45717" rIns="91433" bIns="45717" anchor="ctr"/>
            <a:lstStyle/>
            <a:p>
              <a:endParaRPr lang="en-MY"/>
            </a:p>
          </p:txBody>
        </p:sp>
        <p:sp>
          <p:nvSpPr>
            <p:cNvPr id="45087" name="Arc 66"/>
            <p:cNvSpPr>
              <a:spLocks/>
            </p:cNvSpPr>
            <p:nvPr/>
          </p:nvSpPr>
          <p:spPr bwMode="auto">
            <a:xfrm rot="9905626">
              <a:off x="3264" y="1968"/>
              <a:ext cx="771" cy="501"/>
            </a:xfrm>
            <a:custGeom>
              <a:avLst/>
              <a:gdLst>
                <a:gd name="T0" fmla="*/ 0 w 38664"/>
                <a:gd name="T1" fmla="*/ 0 h 32215"/>
                <a:gd name="T2" fmla="*/ 0 w 38664"/>
                <a:gd name="T3" fmla="*/ 0 h 32215"/>
                <a:gd name="T4" fmla="*/ 0 w 38664"/>
                <a:gd name="T5" fmla="*/ 0 h 32215"/>
                <a:gd name="T6" fmla="*/ 0 60000 65536"/>
                <a:gd name="T7" fmla="*/ 0 60000 65536"/>
                <a:gd name="T8" fmla="*/ 0 60000 65536"/>
                <a:gd name="T9" fmla="*/ 0 w 38664"/>
                <a:gd name="T10" fmla="*/ 0 h 32215"/>
                <a:gd name="T11" fmla="*/ 38664 w 38664"/>
                <a:gd name="T12" fmla="*/ 32215 h 32215"/>
              </a:gdLst>
              <a:ahLst/>
              <a:cxnLst>
                <a:cxn ang="T6">
                  <a:pos x="T0" y="T1"/>
                </a:cxn>
                <a:cxn ang="T7">
                  <a:pos x="T2" y="T3"/>
                </a:cxn>
                <a:cxn ang="T8">
                  <a:pos x="T4" y="T5"/>
                </a:cxn>
              </a:cxnLst>
              <a:rect l="T9" t="T10" r="T11" b="T12"/>
              <a:pathLst>
                <a:path w="38664" h="32215" fill="none" extrusionOk="0">
                  <a:moveTo>
                    <a:pt x="2788" y="32214"/>
                  </a:moveTo>
                  <a:cubicBezTo>
                    <a:pt x="960" y="28975"/>
                    <a:pt x="0" y="25319"/>
                    <a:pt x="0" y="21600"/>
                  </a:cubicBezTo>
                  <a:cubicBezTo>
                    <a:pt x="0" y="9670"/>
                    <a:pt x="9670" y="0"/>
                    <a:pt x="21600" y="0"/>
                  </a:cubicBezTo>
                  <a:cubicBezTo>
                    <a:pt x="28273" y="0"/>
                    <a:pt x="34571" y="3084"/>
                    <a:pt x="38663" y="8356"/>
                  </a:cubicBezTo>
                </a:path>
                <a:path w="38664" h="32215" stroke="0" extrusionOk="0">
                  <a:moveTo>
                    <a:pt x="2788" y="32214"/>
                  </a:moveTo>
                  <a:cubicBezTo>
                    <a:pt x="960" y="28975"/>
                    <a:pt x="0" y="25319"/>
                    <a:pt x="0" y="21600"/>
                  </a:cubicBezTo>
                  <a:cubicBezTo>
                    <a:pt x="0" y="9670"/>
                    <a:pt x="9670" y="0"/>
                    <a:pt x="21600" y="0"/>
                  </a:cubicBezTo>
                  <a:cubicBezTo>
                    <a:pt x="28273" y="0"/>
                    <a:pt x="34571" y="3084"/>
                    <a:pt x="38663" y="8356"/>
                  </a:cubicBezTo>
                  <a:lnTo>
                    <a:pt x="21600" y="21600"/>
                  </a:lnTo>
                  <a:lnTo>
                    <a:pt x="2788" y="32214"/>
                  </a:lnTo>
                  <a:close/>
                </a:path>
              </a:pathLst>
            </a:custGeom>
            <a:solidFill>
              <a:srgbClr val="FFFFCC"/>
            </a:solidFill>
            <a:ln w="28575">
              <a:solidFill>
                <a:srgbClr val="000000"/>
              </a:solidFill>
              <a:round/>
              <a:headEnd/>
              <a:tailEnd/>
            </a:ln>
          </p:spPr>
          <p:txBody>
            <a:bodyPr wrap="none" lIns="91433" tIns="45717" rIns="91433" bIns="45717" anchor="ctr"/>
            <a:lstStyle/>
            <a:p>
              <a:endParaRPr lang="en-MY"/>
            </a:p>
          </p:txBody>
        </p:sp>
        <p:sp>
          <p:nvSpPr>
            <p:cNvPr id="45088" name="Rectangle 67"/>
            <p:cNvSpPr>
              <a:spLocks noChangeArrowheads="1"/>
            </p:cNvSpPr>
            <p:nvPr/>
          </p:nvSpPr>
          <p:spPr bwMode="auto">
            <a:xfrm>
              <a:off x="1776" y="1968"/>
              <a:ext cx="1728" cy="624"/>
            </a:xfrm>
            <a:prstGeom prst="rect">
              <a:avLst/>
            </a:prstGeom>
            <a:solidFill>
              <a:srgbClr val="FFFFCC"/>
            </a:solidFill>
            <a:ln w="12700">
              <a:noFill/>
              <a:miter lim="800000"/>
              <a:headEnd/>
              <a:tailEnd/>
            </a:ln>
          </p:spPr>
          <p:txBody>
            <a:bodyPr wrap="none" lIns="91433" tIns="45717" rIns="91433" bIns="45717" anchor="ctr"/>
            <a:lstStyle/>
            <a:p>
              <a:endParaRPr lang="en-US"/>
            </a:p>
          </p:txBody>
        </p:sp>
      </p:grpSp>
      <p:sp>
        <p:nvSpPr>
          <p:cNvPr id="45075" name="Text Box 68"/>
          <p:cNvSpPr txBox="1">
            <a:spLocks noChangeArrowheads="1"/>
          </p:cNvSpPr>
          <p:nvPr/>
        </p:nvSpPr>
        <p:spPr bwMode="auto">
          <a:xfrm>
            <a:off x="6400800" y="5715000"/>
            <a:ext cx="2133600" cy="703263"/>
          </a:xfrm>
          <a:prstGeom prst="rect">
            <a:avLst/>
          </a:prstGeom>
          <a:noFill/>
          <a:ln w="9525">
            <a:noFill/>
            <a:miter lim="800000"/>
            <a:headEnd/>
            <a:tailEnd/>
          </a:ln>
        </p:spPr>
        <p:txBody>
          <a:bodyPr>
            <a:spAutoFit/>
          </a:bodyPr>
          <a:lstStyle/>
          <a:p>
            <a:pPr>
              <a:spcBef>
                <a:spcPct val="50000"/>
              </a:spcBef>
            </a:pPr>
            <a:r>
              <a:rPr lang="en-US" sz="1600" b="1" dirty="0">
                <a:solidFill>
                  <a:srgbClr val="FF0000"/>
                </a:solidFill>
                <a:latin typeface="Arial" pitchFamily="34" charset="0"/>
              </a:rPr>
              <a:t>Organization z2 :</a:t>
            </a:r>
            <a:endParaRPr lang="en-US" sz="2000" b="1" dirty="0">
              <a:solidFill>
                <a:srgbClr val="FF0000"/>
              </a:solidFill>
              <a:latin typeface="Arial" pitchFamily="34" charset="0"/>
            </a:endParaRPr>
          </a:p>
          <a:p>
            <a:pPr>
              <a:spcBef>
                <a:spcPct val="50000"/>
              </a:spcBef>
            </a:pPr>
            <a:r>
              <a:rPr lang="en-US" sz="1600" dirty="0">
                <a:solidFill>
                  <a:schemeClr val="accent2"/>
                </a:solidFill>
                <a:latin typeface="Arial" pitchFamily="34" charset="0"/>
              </a:rPr>
              <a:t> 209.88.237.0/26</a:t>
            </a:r>
          </a:p>
        </p:txBody>
      </p:sp>
      <p:sp>
        <p:nvSpPr>
          <p:cNvPr id="223301" name="AutoShape 69"/>
          <p:cNvSpPr>
            <a:spLocks/>
          </p:cNvSpPr>
          <p:nvPr/>
        </p:nvSpPr>
        <p:spPr bwMode="auto">
          <a:xfrm>
            <a:off x="228600" y="5257800"/>
            <a:ext cx="3190875" cy="1108075"/>
          </a:xfrm>
          <a:prstGeom prst="borderCallout1">
            <a:avLst>
              <a:gd name="adj1" fmla="val 10315"/>
              <a:gd name="adj2" fmla="val -2389"/>
              <a:gd name="adj3" fmla="val -42264"/>
              <a:gd name="adj4" fmla="val -5375"/>
            </a:avLst>
          </a:prstGeom>
          <a:solidFill>
            <a:schemeClr val="bg1"/>
          </a:solidFill>
          <a:ln w="38100">
            <a:solidFill>
              <a:schemeClr val="tx1"/>
            </a:solidFill>
            <a:miter lim="800000"/>
            <a:headEnd/>
            <a:tailEnd type="triangle" w="med" len="med"/>
          </a:ln>
        </p:spPr>
        <p:txBody>
          <a:bodyPr>
            <a:spAutoFit/>
          </a:bodyPr>
          <a:lstStyle/>
          <a:p>
            <a:r>
              <a:rPr lang="en-US" sz="1600">
                <a:solidFill>
                  <a:schemeClr val="tx2"/>
                </a:solidFill>
                <a:latin typeface="Arial" pitchFamily="34" charset="0"/>
              </a:rPr>
              <a:t>Backbone sends everything which matches the prefixes</a:t>
            </a:r>
            <a:r>
              <a:rPr lang="en-US" sz="1600">
                <a:solidFill>
                  <a:schemeClr val="accent2"/>
                </a:solidFill>
                <a:latin typeface="Arial" pitchFamily="34" charset="0"/>
              </a:rPr>
              <a:t> 206.0.64.0/18, 204.188.0.0/15, 209.88.232.0/21 </a:t>
            </a:r>
            <a:r>
              <a:rPr lang="en-US" sz="1600">
                <a:solidFill>
                  <a:schemeClr val="tx2"/>
                </a:solidFill>
                <a:latin typeface="Arial" pitchFamily="34" charset="0"/>
              </a:rPr>
              <a:t>to ISP X.</a:t>
            </a:r>
          </a:p>
        </p:txBody>
      </p:sp>
      <p:sp>
        <p:nvSpPr>
          <p:cNvPr id="223302" name="AutoShape 70"/>
          <p:cNvSpPr>
            <a:spLocks/>
          </p:cNvSpPr>
          <p:nvPr/>
        </p:nvSpPr>
        <p:spPr bwMode="auto">
          <a:xfrm>
            <a:off x="457200" y="3505200"/>
            <a:ext cx="3190875" cy="1108075"/>
          </a:xfrm>
          <a:prstGeom prst="borderCallout1">
            <a:avLst>
              <a:gd name="adj1" fmla="val 10315"/>
              <a:gd name="adj2" fmla="val 102389"/>
              <a:gd name="adj3" fmla="val 2435"/>
              <a:gd name="adj4" fmla="val 116120"/>
            </a:avLst>
          </a:prstGeom>
          <a:solidFill>
            <a:schemeClr val="bg1"/>
          </a:solidFill>
          <a:ln w="38100">
            <a:solidFill>
              <a:schemeClr val="tx1"/>
            </a:solidFill>
            <a:miter lim="800000"/>
            <a:headEnd/>
            <a:tailEnd type="triangle" w="med" len="med"/>
          </a:ln>
        </p:spPr>
        <p:txBody>
          <a:bodyPr>
            <a:spAutoFit/>
          </a:bodyPr>
          <a:lstStyle/>
          <a:p>
            <a:r>
              <a:rPr lang="en-US" sz="1600">
                <a:solidFill>
                  <a:schemeClr val="tx2"/>
                </a:solidFill>
                <a:latin typeface="Arial" pitchFamily="34" charset="0"/>
              </a:rPr>
              <a:t>ISP X sends everything which matches the prefix: </a:t>
            </a:r>
            <a:r>
              <a:rPr lang="en-US" sz="1600">
                <a:solidFill>
                  <a:schemeClr val="accent2"/>
                </a:solidFill>
                <a:latin typeface="Arial" pitchFamily="34" charset="0"/>
              </a:rPr>
              <a:t>206.0.68.0/22  </a:t>
            </a:r>
            <a:r>
              <a:rPr lang="en-US" sz="1600">
                <a:solidFill>
                  <a:schemeClr val="tx2"/>
                </a:solidFill>
                <a:latin typeface="Arial" pitchFamily="34" charset="0"/>
              </a:rPr>
              <a:t>to Company X,</a:t>
            </a:r>
          </a:p>
          <a:p>
            <a:r>
              <a:rPr lang="en-US" sz="1600">
                <a:solidFill>
                  <a:schemeClr val="accent2"/>
                </a:solidFill>
                <a:latin typeface="Arial" pitchFamily="34" charset="0"/>
              </a:rPr>
              <a:t>209.88.237.0/24 </a:t>
            </a:r>
            <a:r>
              <a:rPr lang="en-US" sz="1600">
                <a:solidFill>
                  <a:schemeClr val="tx2"/>
                </a:solidFill>
                <a:latin typeface="Arial" pitchFamily="34" charset="0"/>
              </a:rPr>
              <a:t>to ISP y</a:t>
            </a:r>
          </a:p>
        </p:txBody>
      </p:sp>
      <p:sp>
        <p:nvSpPr>
          <p:cNvPr id="223303" name="AutoShape 71"/>
          <p:cNvSpPr>
            <a:spLocks/>
          </p:cNvSpPr>
          <p:nvPr/>
        </p:nvSpPr>
        <p:spPr bwMode="auto">
          <a:xfrm>
            <a:off x="1285875" y="1016000"/>
            <a:ext cx="3190875" cy="863600"/>
          </a:xfrm>
          <a:prstGeom prst="borderCallout1">
            <a:avLst>
              <a:gd name="adj1" fmla="val 13236"/>
              <a:gd name="adj2" fmla="val -2389"/>
              <a:gd name="adj3" fmla="val 194852"/>
              <a:gd name="adj4" fmla="val -20894"/>
            </a:avLst>
          </a:prstGeom>
          <a:solidFill>
            <a:schemeClr val="bg1"/>
          </a:solidFill>
          <a:ln w="38100">
            <a:solidFill>
              <a:schemeClr val="tx1"/>
            </a:solidFill>
            <a:miter lim="800000"/>
            <a:headEnd/>
            <a:tailEnd type="triangle" w="med" len="med"/>
          </a:ln>
        </p:spPr>
        <p:txBody>
          <a:bodyPr>
            <a:spAutoFit/>
          </a:bodyPr>
          <a:lstStyle/>
          <a:p>
            <a:r>
              <a:rPr lang="en-US" sz="1600" dirty="0">
                <a:solidFill>
                  <a:schemeClr val="tx2"/>
                </a:solidFill>
                <a:latin typeface="Arial" pitchFamily="34" charset="0"/>
              </a:rPr>
              <a:t>Backbone routers do not know anything about Company X, ISP Y, or Organizations z1, z2.</a:t>
            </a:r>
            <a:endParaRPr lang="en-US" dirty="0"/>
          </a:p>
        </p:txBody>
      </p:sp>
      <p:sp>
        <p:nvSpPr>
          <p:cNvPr id="223304" name="AutoShape 72"/>
          <p:cNvSpPr>
            <a:spLocks/>
          </p:cNvSpPr>
          <p:nvPr/>
        </p:nvSpPr>
        <p:spPr bwMode="auto">
          <a:xfrm>
            <a:off x="152400" y="2362200"/>
            <a:ext cx="3190875" cy="619125"/>
          </a:xfrm>
          <a:prstGeom prst="borderCallout1">
            <a:avLst>
              <a:gd name="adj1" fmla="val 18463"/>
              <a:gd name="adj2" fmla="val 102389"/>
              <a:gd name="adj3" fmla="val 72051"/>
              <a:gd name="adj4" fmla="val 118806"/>
            </a:avLst>
          </a:prstGeom>
          <a:solidFill>
            <a:schemeClr val="bg1"/>
          </a:solidFill>
          <a:ln w="38100">
            <a:solidFill>
              <a:schemeClr val="tx1"/>
            </a:solidFill>
            <a:miter lim="800000"/>
            <a:headEnd/>
            <a:tailEnd type="triangle" w="med" len="med"/>
          </a:ln>
        </p:spPr>
        <p:txBody>
          <a:bodyPr>
            <a:spAutoFit/>
          </a:bodyPr>
          <a:lstStyle/>
          <a:p>
            <a:r>
              <a:rPr lang="en-US" sz="1600">
                <a:solidFill>
                  <a:schemeClr val="tx2"/>
                </a:solidFill>
                <a:latin typeface="Arial" pitchFamily="34" charset="0"/>
              </a:rPr>
              <a:t>ISP X does not know about Organizations z1, z2.</a:t>
            </a:r>
            <a:endParaRPr lang="en-US"/>
          </a:p>
        </p:txBody>
      </p:sp>
      <p:sp>
        <p:nvSpPr>
          <p:cNvPr id="223305" name="AutoShape 73"/>
          <p:cNvSpPr>
            <a:spLocks/>
          </p:cNvSpPr>
          <p:nvPr/>
        </p:nvSpPr>
        <p:spPr bwMode="auto">
          <a:xfrm>
            <a:off x="3581400" y="2281238"/>
            <a:ext cx="3886200" cy="1108075"/>
          </a:xfrm>
          <a:prstGeom prst="borderCallout1">
            <a:avLst>
              <a:gd name="adj1" fmla="val 8449"/>
              <a:gd name="adj2" fmla="val 101963"/>
              <a:gd name="adj3" fmla="val 94838"/>
              <a:gd name="adj4" fmla="val 120097"/>
            </a:avLst>
          </a:prstGeom>
          <a:solidFill>
            <a:schemeClr val="bg1"/>
          </a:solidFill>
          <a:ln w="38100">
            <a:solidFill>
              <a:schemeClr val="tx1"/>
            </a:solidFill>
            <a:miter lim="800000"/>
            <a:headEnd/>
            <a:tailEnd type="triangle" w="med" len="med"/>
          </a:ln>
        </p:spPr>
        <p:txBody>
          <a:bodyPr>
            <a:spAutoFit/>
          </a:bodyPr>
          <a:lstStyle/>
          <a:p>
            <a:r>
              <a:rPr lang="en-US" sz="1600" dirty="0">
                <a:solidFill>
                  <a:schemeClr val="tx2"/>
                </a:solidFill>
                <a:latin typeface="Arial" pitchFamily="34" charset="0"/>
              </a:rPr>
              <a:t>ISP y sends everything which matches the prefix: </a:t>
            </a:r>
            <a:br>
              <a:rPr lang="en-US" sz="1600" dirty="0">
                <a:solidFill>
                  <a:schemeClr val="tx2"/>
                </a:solidFill>
                <a:latin typeface="Arial" pitchFamily="34" charset="0"/>
              </a:rPr>
            </a:br>
            <a:r>
              <a:rPr lang="en-US" sz="1600" dirty="0">
                <a:solidFill>
                  <a:schemeClr val="accent2"/>
                </a:solidFill>
                <a:latin typeface="Arial" pitchFamily="34" charset="0"/>
              </a:rPr>
              <a:t>209.88.237.192/26 </a:t>
            </a:r>
            <a:r>
              <a:rPr lang="en-US" sz="1600" dirty="0">
                <a:solidFill>
                  <a:schemeClr val="tx2"/>
                </a:solidFill>
                <a:latin typeface="Arial" pitchFamily="34" charset="0"/>
              </a:rPr>
              <a:t>to Organizations z1</a:t>
            </a:r>
            <a:br>
              <a:rPr lang="en-US" sz="1600" dirty="0">
                <a:solidFill>
                  <a:schemeClr val="tx2"/>
                </a:solidFill>
                <a:latin typeface="Arial" pitchFamily="34" charset="0"/>
              </a:rPr>
            </a:br>
            <a:r>
              <a:rPr lang="en-US" sz="1600" dirty="0">
                <a:solidFill>
                  <a:schemeClr val="tx2"/>
                </a:solidFill>
                <a:latin typeface="Arial" pitchFamily="34" charset="0"/>
              </a:rPr>
              <a:t> </a:t>
            </a:r>
            <a:r>
              <a:rPr lang="en-US" sz="1600" dirty="0">
                <a:solidFill>
                  <a:schemeClr val="accent2"/>
                </a:solidFill>
                <a:latin typeface="Arial" pitchFamily="34" charset="0"/>
              </a:rPr>
              <a:t>209.88.237.0/26 </a:t>
            </a:r>
            <a:r>
              <a:rPr lang="en-US" sz="1600" dirty="0">
                <a:solidFill>
                  <a:schemeClr val="tx2"/>
                </a:solidFill>
                <a:latin typeface="Arial" pitchFamily="34" charset="0"/>
              </a:rPr>
              <a:t>to Organizations z2</a:t>
            </a:r>
          </a:p>
        </p:txBody>
      </p:sp>
      <p:sp>
        <p:nvSpPr>
          <p:cNvPr id="74" name="Slide Number Placeholder 73"/>
          <p:cNvSpPr>
            <a:spLocks noGrp="1"/>
          </p:cNvSpPr>
          <p:nvPr>
            <p:ph type="sldNum" sz="quarter" idx="12"/>
          </p:nvPr>
        </p:nvSpPr>
        <p:spPr/>
        <p:txBody>
          <a:bodyPr/>
          <a:lstStyle/>
          <a:p>
            <a:fld id="{B6F15528-21DE-4FAA-801E-634DDDAF4B2B}" type="slidenum">
              <a:rPr lang="en-US" smtClean="0"/>
              <a:pPr/>
              <a:t>102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33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33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33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330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3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301" grpId="0" animBg="1" autoUpdateAnimBg="0"/>
      <p:bldP spid="223302" grpId="0" animBg="1" autoUpdateAnimBg="0"/>
      <p:bldP spid="223303" grpId="0" animBg="1" autoUpdateAnimBg="0"/>
      <p:bldP spid="223304" grpId="0" animBg="1" autoUpdateAnimBg="0"/>
      <p:bldP spid="223305"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normAutofit/>
          </a:bodyPr>
          <a:lstStyle/>
          <a:p>
            <a:pPr algn="just"/>
            <a:r>
              <a:rPr lang="en-US" sz="1800" dirty="0"/>
              <a:t>Three levels of hierarchy can be created using </a:t>
            </a:r>
            <a:r>
              <a:rPr lang="en-US" sz="1800" dirty="0" err="1"/>
              <a:t>subnetting</a:t>
            </a:r>
            <a:r>
              <a:rPr lang="en-US" sz="1800" dirty="0"/>
              <a:t>. An organization (or an ISP) that is granted a range of addresses may divide the range into several </a:t>
            </a:r>
            <a:r>
              <a:rPr lang="en-US" sz="1800" dirty="0" err="1"/>
              <a:t>subranges</a:t>
            </a:r>
            <a:r>
              <a:rPr lang="en-US" sz="1800" dirty="0"/>
              <a:t> and assign each </a:t>
            </a:r>
            <a:r>
              <a:rPr lang="en-US" sz="1800" dirty="0" err="1"/>
              <a:t>subrange</a:t>
            </a:r>
            <a:r>
              <a:rPr lang="en-US" sz="1800" dirty="0"/>
              <a:t> to a </a:t>
            </a:r>
            <a:r>
              <a:rPr lang="en-US" sz="1800" b="1" dirty="0" err="1"/>
              <a:t>subnetwork</a:t>
            </a:r>
            <a:r>
              <a:rPr lang="en-US" sz="1800" b="1" dirty="0"/>
              <a:t> (or subnet). The concept is the same as </a:t>
            </a:r>
            <a:r>
              <a:rPr lang="en-US" sz="1800" dirty="0"/>
              <a:t>we discussed for </a:t>
            </a:r>
            <a:r>
              <a:rPr lang="en-US" sz="1800" dirty="0" err="1"/>
              <a:t>classful</a:t>
            </a:r>
            <a:r>
              <a:rPr lang="en-US" sz="1800" dirty="0"/>
              <a:t> addressing. Note that nothing stops the organization from creating more levels. A </a:t>
            </a:r>
            <a:r>
              <a:rPr lang="en-US" sz="1800" dirty="0" err="1"/>
              <a:t>subnetwork</a:t>
            </a:r>
            <a:r>
              <a:rPr lang="en-US" sz="1800" dirty="0"/>
              <a:t> can be divided into several sub-</a:t>
            </a:r>
            <a:r>
              <a:rPr lang="en-US" sz="1800" dirty="0" err="1"/>
              <a:t>subnetworks</a:t>
            </a:r>
            <a:r>
              <a:rPr lang="en-US" sz="1800" dirty="0"/>
              <a:t>. A sub-</a:t>
            </a:r>
            <a:r>
              <a:rPr lang="en-US" sz="1800" dirty="0" err="1"/>
              <a:t>subnetwork</a:t>
            </a:r>
            <a:r>
              <a:rPr lang="en-US" sz="1800" dirty="0"/>
              <a:t> can be divided into several sub-sub-</a:t>
            </a:r>
            <a:r>
              <a:rPr lang="en-US" sz="1800" dirty="0" err="1"/>
              <a:t>subnetworks</a:t>
            </a:r>
            <a:r>
              <a:rPr lang="en-US" sz="1800" dirty="0"/>
              <a:t>. And so on.</a:t>
            </a:r>
          </a:p>
        </p:txBody>
      </p:sp>
      <p:sp>
        <p:nvSpPr>
          <p:cNvPr id="3" name="Title 2"/>
          <p:cNvSpPr>
            <a:spLocks noGrp="1"/>
          </p:cNvSpPr>
          <p:nvPr>
            <p:ph type="title"/>
          </p:nvPr>
        </p:nvSpPr>
        <p:spPr/>
        <p:txBody>
          <a:bodyPr>
            <a:normAutofit fontScale="90000"/>
          </a:bodyPr>
          <a:lstStyle/>
          <a:p>
            <a:r>
              <a:rPr lang="en-US" dirty="0" err="1"/>
              <a:t>Subnetting</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95234" name="Picture 2"/>
          <p:cNvPicPr>
            <a:picLocks noChangeAspect="1" noChangeArrowheads="1"/>
          </p:cNvPicPr>
          <p:nvPr/>
        </p:nvPicPr>
        <p:blipFill>
          <a:blip r:embed="rId2" cstate="print"/>
          <a:srcRect/>
          <a:stretch>
            <a:fillRect/>
          </a:stretch>
        </p:blipFill>
        <p:spPr bwMode="auto">
          <a:xfrm>
            <a:off x="1275266" y="1400175"/>
            <a:ext cx="6497134" cy="469582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An organization is granted the </a:t>
            </a:r>
            <a:r>
              <a:rPr lang="en-US" dirty="0">
                <a:solidFill>
                  <a:srgbClr val="00B050"/>
                </a:solidFill>
              </a:rPr>
              <a:t>block 130.34.12.64/26.</a:t>
            </a:r>
          </a:p>
          <a:p>
            <a:pPr algn="just"/>
            <a:r>
              <a:rPr lang="en-US" dirty="0"/>
              <a:t>The organization needs </a:t>
            </a:r>
            <a:r>
              <a:rPr lang="en-US" dirty="0">
                <a:solidFill>
                  <a:srgbClr val="FF0000"/>
                </a:solidFill>
              </a:rPr>
              <a:t>four </a:t>
            </a:r>
            <a:r>
              <a:rPr lang="en-US" dirty="0" err="1">
                <a:solidFill>
                  <a:srgbClr val="FF0000"/>
                </a:solidFill>
              </a:rPr>
              <a:t>subnetworks</a:t>
            </a:r>
            <a:r>
              <a:rPr lang="en-US" dirty="0">
                <a:solidFill>
                  <a:srgbClr val="FF0000"/>
                </a:solidFill>
              </a:rPr>
              <a:t>, </a:t>
            </a:r>
            <a:r>
              <a:rPr lang="en-US" dirty="0">
                <a:solidFill>
                  <a:srgbClr val="00B0F0"/>
                </a:solidFill>
              </a:rPr>
              <a:t>each with an equal number of hosts</a:t>
            </a:r>
            <a:r>
              <a:rPr lang="en-US" dirty="0"/>
              <a:t>. </a:t>
            </a:r>
          </a:p>
          <a:p>
            <a:pPr algn="just"/>
            <a:r>
              <a:rPr lang="en-US" u="sng" dirty="0"/>
              <a:t>Design the </a:t>
            </a:r>
            <a:r>
              <a:rPr lang="en-US" u="sng" dirty="0" err="1"/>
              <a:t>subnetworks</a:t>
            </a:r>
            <a:r>
              <a:rPr lang="en-US" u="sng" dirty="0"/>
              <a:t> and find the information about each network.</a:t>
            </a:r>
          </a:p>
        </p:txBody>
      </p:sp>
      <p:sp>
        <p:nvSpPr>
          <p:cNvPr id="3" name="Title 2"/>
          <p:cNvSpPr>
            <a:spLocks noGrp="1"/>
          </p:cNvSpPr>
          <p:nvPr>
            <p:ph type="title"/>
          </p:nvPr>
        </p:nvSpPr>
        <p:spPr/>
        <p:txBody>
          <a:bodyPr/>
          <a:lstStyle/>
          <a:p>
            <a:r>
              <a:rPr lang="en-US" dirty="0"/>
              <a:t>Test 8</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105</a:t>
            </a:fld>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96258" name="Picture 2"/>
          <p:cNvPicPr>
            <a:picLocks noChangeAspect="1" noChangeArrowheads="1"/>
          </p:cNvPicPr>
          <p:nvPr/>
        </p:nvPicPr>
        <p:blipFill>
          <a:blip r:embed="rId2" cstate="print"/>
          <a:srcRect/>
          <a:stretch>
            <a:fillRect/>
          </a:stretch>
        </p:blipFill>
        <p:spPr bwMode="auto">
          <a:xfrm>
            <a:off x="1228725" y="33338"/>
            <a:ext cx="6686550" cy="679132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An organization is granted a block of addresses with the beginning address 14.24.74.0/24. The organization needs to have 3 </a:t>
            </a:r>
            <a:r>
              <a:rPr lang="en-US" dirty="0" err="1"/>
              <a:t>subblocks</a:t>
            </a:r>
            <a:r>
              <a:rPr lang="en-US" dirty="0"/>
              <a:t> of addresses to use in its three subnets as shown below:</a:t>
            </a:r>
          </a:p>
          <a:p>
            <a:pPr algn="just">
              <a:buNone/>
            </a:pPr>
            <a:r>
              <a:rPr lang="en-US" dirty="0"/>
              <a:t>❑ One </a:t>
            </a:r>
            <a:r>
              <a:rPr lang="en-US" dirty="0" err="1"/>
              <a:t>subblock</a:t>
            </a:r>
            <a:r>
              <a:rPr lang="en-US" dirty="0"/>
              <a:t> of 120 addresses.</a:t>
            </a:r>
          </a:p>
          <a:p>
            <a:pPr algn="just">
              <a:buNone/>
            </a:pPr>
            <a:r>
              <a:rPr lang="en-US" dirty="0"/>
              <a:t>❑ One </a:t>
            </a:r>
            <a:r>
              <a:rPr lang="en-US" dirty="0" err="1"/>
              <a:t>subblock</a:t>
            </a:r>
            <a:r>
              <a:rPr lang="en-US" dirty="0"/>
              <a:t> of 60 addresses.</a:t>
            </a:r>
          </a:p>
          <a:p>
            <a:pPr algn="just">
              <a:buNone/>
            </a:pPr>
            <a:r>
              <a:rPr lang="en-US" dirty="0"/>
              <a:t>❑ One </a:t>
            </a:r>
            <a:r>
              <a:rPr lang="en-US" dirty="0" err="1"/>
              <a:t>subblock</a:t>
            </a:r>
            <a:r>
              <a:rPr lang="en-US" dirty="0"/>
              <a:t> of 10 addresses.</a:t>
            </a:r>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107</a:t>
            </a:fld>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97282" name="Picture 2"/>
          <p:cNvPicPr>
            <a:picLocks noChangeAspect="1" noChangeArrowheads="1"/>
          </p:cNvPicPr>
          <p:nvPr/>
        </p:nvPicPr>
        <p:blipFill>
          <a:blip r:embed="rId2" cstate="print"/>
          <a:srcRect/>
          <a:stretch>
            <a:fillRect/>
          </a:stretch>
        </p:blipFill>
        <p:spPr bwMode="auto">
          <a:xfrm>
            <a:off x="594360" y="2362200"/>
            <a:ext cx="7940040" cy="22098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108</a:t>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98306" name="Picture 2"/>
          <p:cNvPicPr>
            <a:picLocks noChangeAspect="1" noChangeArrowheads="1"/>
          </p:cNvPicPr>
          <p:nvPr/>
        </p:nvPicPr>
        <p:blipFill>
          <a:blip r:embed="rId2" cstate="print"/>
          <a:srcRect/>
          <a:stretch>
            <a:fillRect/>
          </a:stretch>
        </p:blipFill>
        <p:spPr bwMode="auto">
          <a:xfrm>
            <a:off x="1185530" y="0"/>
            <a:ext cx="5769952" cy="68580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109</a:t>
            </a:fld>
            <a:endParaRPr lang="en-US"/>
          </a:p>
        </p:txBody>
      </p:sp>
      <p:cxnSp>
        <p:nvCxnSpPr>
          <p:cNvPr id="7" name="Straight Arrow Connector 6"/>
          <p:cNvCxnSpPr/>
          <p:nvPr/>
        </p:nvCxnSpPr>
        <p:spPr>
          <a:xfrm>
            <a:off x="4953000" y="60198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24400" y="6017568"/>
            <a:ext cx="958917" cy="230832"/>
          </a:xfrm>
          <a:prstGeom prst="rect">
            <a:avLst/>
          </a:prstGeom>
          <a:noFill/>
        </p:spPr>
        <p:txBody>
          <a:bodyPr wrap="none" rtlCol="0">
            <a:spAutoFit/>
          </a:bodyPr>
          <a:lstStyle/>
          <a:p>
            <a:r>
              <a:rPr lang="en-US" sz="900" b="1" dirty="0"/>
              <a:t>14.24.74.192</a:t>
            </a:r>
            <a:endParaRPr lang="en-MY" sz="9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612845"/>
            <a:ext cx="8839200" cy="5386090"/>
          </a:xfrm>
          <a:prstGeom prst="rect">
            <a:avLst/>
          </a:prstGeom>
        </p:spPr>
        <p:txBody>
          <a:bodyPr wrap="square">
            <a:spAutoFit/>
          </a:bodyPr>
          <a:lstStyle/>
          <a:p>
            <a:pPr algn="ctr"/>
            <a:r>
              <a:rPr lang="en-MY" sz="3200" b="1" dirty="0"/>
              <a:t>Address Space</a:t>
            </a:r>
          </a:p>
          <a:p>
            <a:pPr algn="just"/>
            <a:r>
              <a:rPr lang="en-MY" sz="2400" dirty="0"/>
              <a:t>A protocol like IPv4 that defines addresses has an </a:t>
            </a:r>
            <a:r>
              <a:rPr lang="en-MY" sz="2400" b="1" dirty="0"/>
              <a:t>address space.</a:t>
            </a:r>
          </a:p>
          <a:p>
            <a:pPr algn="just"/>
            <a:r>
              <a:rPr lang="en-MY" sz="2400" dirty="0"/>
              <a:t>An address space is the total number of addresses used by the protocol. If a protocol uses </a:t>
            </a:r>
            <a:r>
              <a:rPr lang="en-MY" sz="2400" i="1" dirty="0"/>
              <a:t>b </a:t>
            </a:r>
            <a:r>
              <a:rPr lang="en-MY" sz="2400" dirty="0"/>
              <a:t>bits to define an address, the address space is 2 to the power </a:t>
            </a:r>
            <a:r>
              <a:rPr lang="en-MY" sz="2400" i="1" dirty="0"/>
              <a:t>b </a:t>
            </a:r>
            <a:r>
              <a:rPr lang="en-MY" sz="2400" dirty="0"/>
              <a:t>because each bit can have two different values (0 or 1).</a:t>
            </a:r>
          </a:p>
          <a:p>
            <a:pPr algn="just"/>
            <a:endParaRPr lang="en-MY" sz="2400" dirty="0"/>
          </a:p>
          <a:p>
            <a:pPr algn="just"/>
            <a:r>
              <a:rPr lang="en-MY" sz="2400" dirty="0"/>
              <a:t>IPv4 uses 32-bit addresses, which means that the address space is 2</a:t>
            </a:r>
          </a:p>
          <a:p>
            <a:pPr algn="just"/>
            <a:r>
              <a:rPr lang="en-MY" sz="2400" dirty="0"/>
              <a:t>To the power 32 or 4,294,967,296 (more than four billion). Theoretically, if there were no restrictions, more than 4 billion</a:t>
            </a:r>
          </a:p>
          <a:p>
            <a:pPr algn="just"/>
            <a:r>
              <a:rPr lang="en-MY" sz="2400" dirty="0"/>
              <a:t>devices could be connected to the Internet.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110</a:t>
            </a:fld>
            <a:endParaRPr lang="en-US"/>
          </a:p>
        </p:txBody>
      </p:sp>
      <p:sp>
        <p:nvSpPr>
          <p:cNvPr id="4" name="Title 3"/>
          <p:cNvSpPr>
            <a:spLocks noGrp="1"/>
          </p:cNvSpPr>
          <p:nvPr>
            <p:ph type="title"/>
          </p:nvPr>
        </p:nvSpPr>
        <p:spPr/>
        <p:txBody>
          <a:bodyPr/>
          <a:lstStyle/>
          <a:p>
            <a:r>
              <a:rPr lang="en-US" dirty="0"/>
              <a:t>Test 8</a:t>
            </a:r>
            <a:endParaRPr lang="en-MY" dirty="0"/>
          </a:p>
        </p:txBody>
      </p:sp>
      <p:sp>
        <p:nvSpPr>
          <p:cNvPr id="7" name="Content Placeholder 6"/>
          <p:cNvSpPr>
            <a:spLocks noGrp="1"/>
          </p:cNvSpPr>
          <p:nvPr>
            <p:ph idx="1"/>
          </p:nvPr>
        </p:nvSpPr>
        <p:spPr>
          <a:xfrm>
            <a:off x="381000" y="1295400"/>
            <a:ext cx="8305800" cy="4711891"/>
          </a:xfrm>
        </p:spPr>
        <p:txBody>
          <a:bodyPr>
            <a:normAutofit/>
          </a:bodyPr>
          <a:lstStyle/>
          <a:p>
            <a:pPr algn="just"/>
            <a:r>
              <a:rPr lang="en-MY" sz="2000" dirty="0"/>
              <a:t>Assume a company has three offices: Central, East, and West. The Central office is connected to the East and West offices via private, point-to-point WAN lines.</a:t>
            </a:r>
          </a:p>
          <a:p>
            <a:pPr algn="just"/>
            <a:r>
              <a:rPr lang="en-MY" sz="2000" dirty="0"/>
              <a:t>The company is granted a block of 64 addresses with the </a:t>
            </a:r>
            <a:r>
              <a:rPr lang="en-MY" sz="2000" dirty="0">
                <a:solidFill>
                  <a:srgbClr val="FF0000"/>
                </a:solidFill>
              </a:rPr>
              <a:t>beginning address 70.12.100.128/26</a:t>
            </a:r>
            <a:r>
              <a:rPr lang="en-MY" sz="2000" dirty="0"/>
              <a:t>.</a:t>
            </a:r>
          </a:p>
          <a:p>
            <a:pPr algn="just"/>
            <a:r>
              <a:rPr lang="en-MY" sz="2000" dirty="0"/>
              <a:t>The management has decided to allocate 32 addresses for the Central office and divides the rest of addresses between the two other offices.</a:t>
            </a:r>
          </a:p>
        </p:txBody>
      </p:sp>
      <p:pic>
        <p:nvPicPr>
          <p:cNvPr id="8" name="Picture 2"/>
          <p:cNvPicPr>
            <a:picLocks noChangeAspect="1" noChangeArrowheads="1"/>
          </p:cNvPicPr>
          <p:nvPr/>
        </p:nvPicPr>
        <p:blipFill>
          <a:blip r:embed="rId2" cstate="print"/>
          <a:srcRect/>
          <a:stretch>
            <a:fillRect/>
          </a:stretch>
        </p:blipFill>
        <p:spPr bwMode="auto">
          <a:xfrm>
            <a:off x="762000" y="3962400"/>
            <a:ext cx="7719332" cy="2324100"/>
          </a:xfrm>
          <a:prstGeom prst="rect">
            <a:avLst/>
          </a:prstGeom>
          <a:noFill/>
          <a:ln w="9525">
            <a:noFill/>
            <a:miter lim="800000"/>
            <a:headEnd/>
            <a:tailEnd/>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111</a:t>
            </a:fld>
            <a:endParaRPr lang="en-US"/>
          </a:p>
        </p:txBody>
      </p:sp>
      <p:sp>
        <p:nvSpPr>
          <p:cNvPr id="4" name="Title 3"/>
          <p:cNvSpPr>
            <a:spLocks noGrp="1"/>
          </p:cNvSpPr>
          <p:nvPr>
            <p:ph type="title"/>
          </p:nvPr>
        </p:nvSpPr>
        <p:spPr/>
        <p:txBody>
          <a:bodyPr/>
          <a:lstStyle/>
          <a:p>
            <a:endParaRPr lang="en-MY"/>
          </a:p>
        </p:txBody>
      </p:sp>
      <p:pic>
        <p:nvPicPr>
          <p:cNvPr id="5" name="Picture 3"/>
          <p:cNvPicPr>
            <a:picLocks noChangeAspect="1" noChangeArrowheads="1"/>
          </p:cNvPicPr>
          <p:nvPr/>
        </p:nvPicPr>
        <p:blipFill>
          <a:blip r:embed="rId2" cstate="print"/>
          <a:srcRect/>
          <a:stretch>
            <a:fillRect/>
          </a:stretch>
        </p:blipFill>
        <p:spPr bwMode="auto">
          <a:xfrm>
            <a:off x="609600" y="1371600"/>
            <a:ext cx="8058146" cy="2057400"/>
          </a:xfrm>
          <a:prstGeom prst="rect">
            <a:avLst/>
          </a:prstGeom>
          <a:noFill/>
          <a:ln w="9525">
            <a:noFill/>
            <a:miter lim="800000"/>
            <a:headEnd/>
            <a:tailEnd/>
          </a:ln>
        </p:spPr>
      </p:pic>
      <p:pic>
        <p:nvPicPr>
          <p:cNvPr id="7" name="Picture 2"/>
          <p:cNvPicPr>
            <a:picLocks noGrp="1" noChangeAspect="1" noChangeArrowheads="1"/>
          </p:cNvPicPr>
          <p:nvPr>
            <p:ph idx="1"/>
          </p:nvPr>
        </p:nvPicPr>
        <p:blipFill>
          <a:blip r:embed="rId3" cstate="print"/>
          <a:srcRect/>
          <a:stretch>
            <a:fillRect/>
          </a:stretch>
        </p:blipFill>
        <p:spPr bwMode="auto">
          <a:xfrm>
            <a:off x="914400" y="3676650"/>
            <a:ext cx="7620000" cy="2952750"/>
          </a:xfrm>
          <a:prstGeom prst="rect">
            <a:avLst/>
          </a:prstGeom>
          <a:noFill/>
          <a:ln w="9525">
            <a:noFill/>
            <a:miter lim="800000"/>
            <a:headEnd/>
            <a:tailEnd/>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MY"/>
          </a:p>
        </p:txBody>
      </p:sp>
      <p:sp>
        <p:nvSpPr>
          <p:cNvPr id="3" name="Slide Number Placeholder 2"/>
          <p:cNvSpPr>
            <a:spLocks noGrp="1"/>
          </p:cNvSpPr>
          <p:nvPr>
            <p:ph type="sldNum" sz="quarter" idx="12"/>
          </p:nvPr>
        </p:nvSpPr>
        <p:spPr/>
        <p:txBody>
          <a:bodyPr/>
          <a:lstStyle/>
          <a:p>
            <a:fld id="{B6F15528-21DE-4FAA-801E-634DDDAF4B2B}" type="slidenum">
              <a:rPr lang="en-US" smtClean="0"/>
              <a:pPr/>
              <a:t>112</a:t>
            </a:fld>
            <a:endParaRPr lang="en-US"/>
          </a:p>
        </p:txBody>
      </p:sp>
      <p:sp>
        <p:nvSpPr>
          <p:cNvPr id="4" name="Title 3"/>
          <p:cNvSpPr>
            <a:spLocks noGrp="1"/>
          </p:cNvSpPr>
          <p:nvPr>
            <p:ph type="title"/>
          </p:nvPr>
        </p:nvSpPr>
        <p:spPr/>
        <p:txBody>
          <a:bodyPr/>
          <a:lstStyle/>
          <a:p>
            <a:endParaRPr lang="en-MY"/>
          </a:p>
        </p:txBody>
      </p:sp>
      <p:pic>
        <p:nvPicPr>
          <p:cNvPr id="3076" name="Picture 4"/>
          <p:cNvPicPr>
            <a:picLocks noChangeAspect="1" noChangeArrowheads="1"/>
          </p:cNvPicPr>
          <p:nvPr/>
        </p:nvPicPr>
        <p:blipFill>
          <a:blip r:embed="rId2" cstate="print"/>
          <a:srcRect/>
          <a:stretch>
            <a:fillRect/>
          </a:stretch>
        </p:blipFill>
        <p:spPr bwMode="auto">
          <a:xfrm>
            <a:off x="1219200" y="1143000"/>
            <a:ext cx="6653634" cy="3714750"/>
          </a:xfrm>
          <a:prstGeom prst="rect">
            <a:avLst/>
          </a:prstGeom>
          <a:noFill/>
          <a:ln w="9525">
            <a:noFill/>
            <a:miter lim="800000"/>
            <a:headEnd/>
            <a:tailEnd/>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4525963"/>
          </a:xfrm>
        </p:spPr>
        <p:txBody>
          <a:bodyPr>
            <a:normAutofit/>
          </a:bodyPr>
          <a:lstStyle/>
          <a:p>
            <a:pPr algn="just"/>
            <a:r>
              <a:rPr lang="en-MY" sz="2000" dirty="0"/>
              <a:t>Let us solve the problem in two steps. In the first step, we allocate a </a:t>
            </a:r>
            <a:r>
              <a:rPr lang="en-MY" sz="2000" dirty="0" err="1"/>
              <a:t>subblock</a:t>
            </a:r>
            <a:r>
              <a:rPr lang="en-MY" sz="2000" dirty="0"/>
              <a:t> of addresses to each group. The total number of addresses allocated to each group and the prefix length for each </a:t>
            </a:r>
            <a:r>
              <a:rPr lang="en-MY" sz="2000" dirty="0" err="1"/>
              <a:t>subblock</a:t>
            </a:r>
            <a:r>
              <a:rPr lang="en-MY" sz="2000" dirty="0"/>
              <a:t> can found as:</a:t>
            </a:r>
          </a:p>
          <a:p>
            <a:pPr algn="just"/>
            <a:endParaRPr lang="en-MY" sz="20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113</a:t>
            </a:fld>
            <a:endParaRPr lang="en-US"/>
          </a:p>
        </p:txBody>
      </p:sp>
      <p:sp>
        <p:nvSpPr>
          <p:cNvPr id="4" name="Title 3"/>
          <p:cNvSpPr>
            <a:spLocks noGrp="1"/>
          </p:cNvSpPr>
          <p:nvPr>
            <p:ph type="title"/>
          </p:nvPr>
        </p:nvSpPr>
        <p:spPr/>
        <p:txBody>
          <a:bodyPr>
            <a:normAutofit fontScale="90000"/>
          </a:bodyPr>
          <a:lstStyle/>
          <a:p>
            <a:r>
              <a:rPr lang="en-MY" dirty="0"/>
              <a:t>Solution</a:t>
            </a:r>
            <a:br>
              <a:rPr lang="en-MY" dirty="0"/>
            </a:br>
            <a:endParaRPr lang="en-MY" dirty="0"/>
          </a:p>
        </p:txBody>
      </p:sp>
      <p:pic>
        <p:nvPicPr>
          <p:cNvPr id="5" name="Picture 2"/>
          <p:cNvPicPr>
            <a:picLocks noChangeAspect="1" noChangeArrowheads="1"/>
          </p:cNvPicPr>
          <p:nvPr/>
        </p:nvPicPr>
        <p:blipFill>
          <a:blip r:embed="rId2" cstate="print"/>
          <a:srcRect/>
          <a:stretch>
            <a:fillRect/>
          </a:stretch>
        </p:blipFill>
        <p:spPr bwMode="auto">
          <a:xfrm>
            <a:off x="1676400" y="2117183"/>
            <a:ext cx="5943600" cy="4588417"/>
          </a:xfrm>
          <a:prstGeom prst="rect">
            <a:avLst/>
          </a:prstGeom>
          <a:noFill/>
          <a:ln w="9525">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114</a:t>
            </a:fld>
            <a:endParaRPr lang="en-US"/>
          </a:p>
        </p:txBody>
      </p:sp>
      <p:sp>
        <p:nvSpPr>
          <p:cNvPr id="4" name="Title 3"/>
          <p:cNvSpPr>
            <a:spLocks noGrp="1"/>
          </p:cNvSpPr>
          <p:nvPr>
            <p:ph type="title"/>
          </p:nvPr>
        </p:nvSpPr>
        <p:spPr/>
        <p:txBody>
          <a:bodyPr/>
          <a:lstStyle/>
          <a:p>
            <a:endParaRPr lang="en-MY"/>
          </a:p>
        </p:txBody>
      </p:sp>
      <p:pic>
        <p:nvPicPr>
          <p:cNvPr id="4101" name="Picture 5"/>
          <p:cNvPicPr>
            <a:picLocks noChangeAspect="1" noChangeArrowheads="1"/>
          </p:cNvPicPr>
          <p:nvPr/>
        </p:nvPicPr>
        <p:blipFill>
          <a:blip r:embed="rId2" cstate="print"/>
          <a:srcRect/>
          <a:stretch>
            <a:fillRect/>
          </a:stretch>
        </p:blipFill>
        <p:spPr bwMode="auto">
          <a:xfrm>
            <a:off x="1295400" y="1524000"/>
            <a:ext cx="6588954" cy="4676775"/>
          </a:xfrm>
          <a:prstGeom prst="rect">
            <a:avLst/>
          </a:prstGeom>
          <a:noFill/>
          <a:ln w="9525">
            <a:noFill/>
            <a:miter lim="800000"/>
            <a:headEnd/>
            <a:tailEn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TCP-IP Protocol Suit by </a:t>
            </a:r>
            <a:r>
              <a:rPr lang="en-US" dirty="0" err="1"/>
              <a:t>Behrouz</a:t>
            </a:r>
            <a:r>
              <a:rPr lang="en-US" dirty="0"/>
              <a:t> A. </a:t>
            </a:r>
            <a:r>
              <a:rPr lang="en-US" dirty="0" err="1"/>
              <a:t>Forouzan</a:t>
            </a:r>
            <a:endParaRPr lang="en-US" dirty="0"/>
          </a:p>
          <a:p>
            <a:r>
              <a:rPr lang="en-US" dirty="0"/>
              <a:t>CISCO online</a:t>
            </a:r>
          </a:p>
          <a:p>
            <a:r>
              <a:rPr lang="en-US" dirty="0"/>
              <a:t>Microsoft windows </a:t>
            </a:r>
            <a:r>
              <a:rPr lang="en-US"/>
              <a:t>LAN technology</a:t>
            </a:r>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115</a:t>
            </a:fld>
            <a:endParaRPr lang="en-US"/>
          </a:p>
        </p:txBody>
      </p:sp>
      <p:sp>
        <p:nvSpPr>
          <p:cNvPr id="4" name="Title 3"/>
          <p:cNvSpPr>
            <a:spLocks noGrp="1"/>
          </p:cNvSpPr>
          <p:nvPr>
            <p:ph type="title"/>
          </p:nvPr>
        </p:nvSpPr>
        <p:spPr/>
        <p:txBody>
          <a:bodyPr/>
          <a:lstStyle/>
          <a:p>
            <a:r>
              <a:rPr lang="en-US" dirty="0"/>
              <a:t>References</a:t>
            </a:r>
            <a:endParaRPr lang="en-MY"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116</a:t>
            </a:fld>
            <a:endParaRPr lang="en-US"/>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1090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
            <a:ext cx="8229600" cy="4525963"/>
          </a:xfrm>
        </p:spPr>
        <p:txBody>
          <a:bodyPr/>
          <a:lstStyle/>
          <a:p>
            <a:endParaRPr lang="en-MY" dirty="0"/>
          </a:p>
        </p:txBody>
      </p:sp>
      <p:sp>
        <p:nvSpPr>
          <p:cNvPr id="2" name="Title 1"/>
          <p:cNvSpPr>
            <a:spLocks noGrp="1"/>
          </p:cNvSpPr>
          <p:nvPr>
            <p:ph type="title"/>
          </p:nvPr>
        </p:nvSpPr>
        <p:spPr>
          <a:xfrm>
            <a:off x="427370" y="216497"/>
            <a:ext cx="8229600" cy="1143000"/>
          </a:xfrm>
        </p:spPr>
        <p:txBody>
          <a:bodyPr>
            <a:noAutofit/>
          </a:bodyPr>
          <a:lstStyle/>
          <a:p>
            <a:r>
              <a:rPr lang="en-MY" sz="3200" dirty="0"/>
              <a:t>Figure 1 illustrates the IPv4 address structure</a:t>
            </a:r>
          </a:p>
        </p:txBody>
      </p:sp>
      <p:pic>
        <p:nvPicPr>
          <p:cNvPr id="15362" name="Picture 2" descr="http://www.cisco.com/web/about/ac123/ac147/images/ipj/ipj_9-1/91_ip_fig_01_lg.jpg"/>
          <p:cNvPicPr>
            <a:picLocks noChangeAspect="1" noChangeArrowheads="1"/>
          </p:cNvPicPr>
          <p:nvPr/>
        </p:nvPicPr>
        <p:blipFill>
          <a:blip r:embed="rId2" cstate="print"/>
          <a:srcRect/>
          <a:stretch>
            <a:fillRect/>
          </a:stretch>
        </p:blipFill>
        <p:spPr bwMode="auto">
          <a:xfrm>
            <a:off x="228600" y="1219199"/>
            <a:ext cx="8705964" cy="2667001"/>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6" name="Rectangle 5">
            <a:extLst>
              <a:ext uri="{FF2B5EF4-FFF2-40B4-BE49-F238E27FC236}">
                <a16:creationId xmlns:a16="http://schemas.microsoft.com/office/drawing/2014/main" id="{F08B2CB6-5DDE-204C-BB52-D5502A704146}"/>
              </a:ext>
            </a:extLst>
          </p:cNvPr>
          <p:cNvSpPr/>
          <p:nvPr/>
        </p:nvSpPr>
        <p:spPr>
          <a:xfrm>
            <a:off x="76200" y="4167114"/>
            <a:ext cx="9067800" cy="923330"/>
          </a:xfrm>
          <a:prstGeom prst="rect">
            <a:avLst/>
          </a:prstGeom>
        </p:spPr>
        <p:txBody>
          <a:bodyPr wrap="square">
            <a:spAutoFit/>
          </a:bodyPr>
          <a:lstStyle/>
          <a:p>
            <a:r>
              <a:rPr lang="en-GB" b="1" dirty="0">
                <a:solidFill>
                  <a:srgbClr val="FF0000"/>
                </a:solidFill>
              </a:rPr>
              <a:t>Lowest=00000000 00000000 0000000 0000000=     </a:t>
            </a:r>
            <a:r>
              <a:rPr lang="en-GB" b="1" dirty="0">
                <a:solidFill>
                  <a:srgbClr val="FF0000"/>
                </a:solidFill>
                <a:highlight>
                  <a:srgbClr val="FFFF00"/>
                </a:highlight>
              </a:rPr>
              <a:t>0</a:t>
            </a:r>
            <a:r>
              <a:rPr lang="en-GB" b="1" dirty="0">
                <a:solidFill>
                  <a:srgbClr val="FF0000"/>
                </a:solidFill>
              </a:rPr>
              <a:t>.     </a:t>
            </a:r>
            <a:r>
              <a:rPr lang="en-GB" b="1" dirty="0">
                <a:solidFill>
                  <a:srgbClr val="FF0000"/>
                </a:solidFill>
                <a:highlight>
                  <a:srgbClr val="FFFF00"/>
                </a:highlight>
              </a:rPr>
              <a:t>0.</a:t>
            </a:r>
            <a:r>
              <a:rPr lang="en-GB" b="1" dirty="0">
                <a:solidFill>
                  <a:srgbClr val="FF0000"/>
                </a:solidFill>
              </a:rPr>
              <a:t>   </a:t>
            </a:r>
            <a:r>
              <a:rPr lang="en-GB" b="1" dirty="0">
                <a:solidFill>
                  <a:srgbClr val="FF0000"/>
                </a:solidFill>
                <a:highlight>
                  <a:srgbClr val="FFFF00"/>
                </a:highlight>
              </a:rPr>
              <a:t>0</a:t>
            </a:r>
            <a:r>
              <a:rPr lang="en-GB" b="1" dirty="0">
                <a:solidFill>
                  <a:srgbClr val="FF0000"/>
                </a:solidFill>
              </a:rPr>
              <a:t>.    0</a:t>
            </a:r>
          </a:p>
          <a:p>
            <a:r>
              <a:rPr lang="en-GB" b="1" dirty="0">
                <a:solidFill>
                  <a:srgbClr val="FF0000"/>
                </a:solidFill>
              </a:rPr>
              <a:t>H</a:t>
            </a:r>
            <a:r>
              <a:rPr lang="en-BD" b="1" dirty="0">
                <a:solidFill>
                  <a:srgbClr val="FF0000"/>
                </a:solidFill>
              </a:rPr>
              <a:t>ighest=11111111 11111111 11111111 11111111=</a:t>
            </a:r>
            <a:r>
              <a:rPr lang="en-BD" b="1" dirty="0">
                <a:solidFill>
                  <a:srgbClr val="FF0000"/>
                </a:solidFill>
                <a:highlight>
                  <a:srgbClr val="FFFF00"/>
                </a:highlight>
              </a:rPr>
              <a:t>255</a:t>
            </a:r>
            <a:r>
              <a:rPr lang="en-BD" b="1" dirty="0">
                <a:solidFill>
                  <a:srgbClr val="FF0000"/>
                </a:solidFill>
              </a:rPr>
              <a:t>.</a:t>
            </a:r>
            <a:r>
              <a:rPr lang="en-BD" b="1" dirty="0">
                <a:solidFill>
                  <a:srgbClr val="FF0000"/>
                </a:solidFill>
                <a:highlight>
                  <a:srgbClr val="FFFF00"/>
                </a:highlight>
              </a:rPr>
              <a:t>255</a:t>
            </a:r>
            <a:r>
              <a:rPr lang="en-BD" b="1" dirty="0">
                <a:solidFill>
                  <a:srgbClr val="FF0000"/>
                </a:solidFill>
              </a:rPr>
              <a:t>.</a:t>
            </a:r>
            <a:r>
              <a:rPr lang="en-BD" b="1" dirty="0">
                <a:solidFill>
                  <a:srgbClr val="FF0000"/>
                </a:solidFill>
                <a:highlight>
                  <a:srgbClr val="FFFF00"/>
                </a:highlight>
              </a:rPr>
              <a:t>255</a:t>
            </a:r>
            <a:r>
              <a:rPr lang="en-BD" b="1" dirty="0">
                <a:solidFill>
                  <a:srgbClr val="FF0000"/>
                </a:solidFill>
              </a:rPr>
              <a:t>.255</a:t>
            </a:r>
          </a:p>
          <a:p>
            <a:r>
              <a:rPr lang="en-GB" b="1" dirty="0">
                <a:solidFill>
                  <a:srgbClr val="FF0000"/>
                </a:solidFill>
              </a:rPr>
              <a:t>R</a:t>
            </a:r>
            <a:r>
              <a:rPr lang="en-BD" b="1" dirty="0">
                <a:solidFill>
                  <a:srgbClr val="FF0000"/>
                </a:solidFill>
              </a:rPr>
              <a:t>ange 0-</a:t>
            </a:r>
            <a:r>
              <a:rPr lang="en-BD" b="1" dirty="0">
                <a:solidFill>
                  <a:srgbClr val="FF0000"/>
                </a:solidFill>
                <a:highlight>
                  <a:srgbClr val="FFFF00"/>
                </a:highlight>
              </a:rPr>
              <a:t>255</a:t>
            </a:r>
            <a:r>
              <a:rPr lang="en-BD" b="1" dirty="0">
                <a:solidFill>
                  <a:srgbClr val="FF0000"/>
                </a:solidFill>
              </a:rPr>
              <a:t>=total numers </a:t>
            </a:r>
            <a:r>
              <a:rPr lang="en-GB" b="1" dirty="0">
                <a:solidFill>
                  <a:srgbClr val="FF0000"/>
                </a:solidFill>
              </a:rPr>
              <a:t>I</a:t>
            </a:r>
            <a:r>
              <a:rPr lang="en-BD" b="1" dirty="0">
                <a:solidFill>
                  <a:srgbClr val="FF0000"/>
                </a:solidFill>
              </a:rPr>
              <a:t>n 1 octet=</a:t>
            </a:r>
            <a:r>
              <a:rPr lang="en-BD" b="1" dirty="0">
                <a:solidFill>
                  <a:srgbClr val="FF0000"/>
                </a:solidFill>
                <a:highlight>
                  <a:srgbClr val="FFFF00"/>
                </a:highlight>
              </a:rPr>
              <a:t>256</a:t>
            </a:r>
          </a:p>
        </p:txBody>
      </p:sp>
      <p:sp>
        <p:nvSpPr>
          <p:cNvPr id="7" name="TextBox 6">
            <a:extLst>
              <a:ext uri="{FF2B5EF4-FFF2-40B4-BE49-F238E27FC236}">
                <a16:creationId xmlns:a16="http://schemas.microsoft.com/office/drawing/2014/main" id="{A2F4219C-C1A5-B446-A36D-68BBD0C3AF78}"/>
              </a:ext>
            </a:extLst>
          </p:cNvPr>
          <p:cNvSpPr txBox="1"/>
          <p:nvPr/>
        </p:nvSpPr>
        <p:spPr>
          <a:xfrm>
            <a:off x="1633361" y="5489872"/>
            <a:ext cx="5817618" cy="584775"/>
          </a:xfrm>
          <a:prstGeom prst="rect">
            <a:avLst/>
          </a:prstGeom>
          <a:noFill/>
        </p:spPr>
        <p:txBody>
          <a:bodyPr wrap="none" rtlCol="0">
            <a:spAutoFit/>
          </a:bodyPr>
          <a:lstStyle/>
          <a:p>
            <a:r>
              <a:rPr lang="en-BD" sz="3200" dirty="0"/>
              <a:t>DOTTED DECIMAL NOTAION</a:t>
            </a:r>
          </a:p>
        </p:txBody>
      </p:sp>
      <p:cxnSp>
        <p:nvCxnSpPr>
          <p:cNvPr id="9" name="Straight Arrow Connector 8">
            <a:extLst>
              <a:ext uri="{FF2B5EF4-FFF2-40B4-BE49-F238E27FC236}">
                <a16:creationId xmlns:a16="http://schemas.microsoft.com/office/drawing/2014/main" id="{EE75C3E3-CBC4-F842-B244-FBA8C443F736}"/>
              </a:ext>
            </a:extLst>
          </p:cNvPr>
          <p:cNvCxnSpPr>
            <a:cxnSpLocks/>
          </p:cNvCxnSpPr>
          <p:nvPr/>
        </p:nvCxnSpPr>
        <p:spPr>
          <a:xfrm flipV="1">
            <a:off x="6248400" y="4724400"/>
            <a:ext cx="762000" cy="685800"/>
          </a:xfrm>
          <a:prstGeom prst="straightConnector1">
            <a:avLst/>
          </a:prstGeom>
          <a:ln w="101600">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BF1904-4328-8647-8A4C-DFB241A256E6}"/>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4" name="Title 3">
            <a:extLst>
              <a:ext uri="{FF2B5EF4-FFF2-40B4-BE49-F238E27FC236}">
                <a16:creationId xmlns:a16="http://schemas.microsoft.com/office/drawing/2014/main" id="{1F92277C-7427-CC40-A4BD-1A1B5E20B78A}"/>
              </a:ext>
            </a:extLst>
          </p:cNvPr>
          <p:cNvSpPr>
            <a:spLocks noGrp="1"/>
          </p:cNvSpPr>
          <p:nvPr>
            <p:ph type="title"/>
          </p:nvPr>
        </p:nvSpPr>
        <p:spPr>
          <a:xfrm>
            <a:off x="506016" y="554736"/>
            <a:ext cx="8229600" cy="1143000"/>
          </a:xfrm>
        </p:spPr>
        <p:style>
          <a:lnRef idx="2">
            <a:schemeClr val="accent1"/>
          </a:lnRef>
          <a:fillRef idx="1">
            <a:schemeClr val="lt1"/>
          </a:fillRef>
          <a:effectRef idx="0">
            <a:schemeClr val="accent1"/>
          </a:effectRef>
          <a:fontRef idx="minor">
            <a:schemeClr val="dk1"/>
          </a:fontRef>
        </p:style>
        <p:txBody>
          <a:bodyPr>
            <a:normAutofit/>
          </a:bodyPr>
          <a:lstStyle/>
          <a:p>
            <a:r>
              <a:rPr lang="en-BD" sz="1200" dirty="0"/>
              <a:t>Switch is on</a:t>
            </a:r>
          </a:p>
        </p:txBody>
      </p:sp>
      <p:sp>
        <p:nvSpPr>
          <p:cNvPr id="8" name="Content Placeholder 7">
            <a:extLst>
              <a:ext uri="{FF2B5EF4-FFF2-40B4-BE49-F238E27FC236}">
                <a16:creationId xmlns:a16="http://schemas.microsoft.com/office/drawing/2014/main" id="{8EEFD2E2-28DC-6C41-B1EF-426F216ED482}"/>
              </a:ext>
            </a:extLst>
          </p:cNvPr>
          <p:cNvSpPr>
            <a:spLocks noGrp="1"/>
          </p:cNvSpPr>
          <p:nvPr>
            <p:ph idx="1"/>
          </p:nvPr>
        </p:nvSpPr>
        <p:spPr>
          <a:xfrm>
            <a:off x="228600" y="1481328"/>
            <a:ext cx="8784432" cy="4525963"/>
          </a:xfrm>
        </p:spPr>
        <p:txBody>
          <a:bodyPr/>
          <a:lstStyle/>
          <a:p>
            <a:endParaRPr lang="en-GB" dirty="0"/>
          </a:p>
          <a:p>
            <a:endParaRPr lang="en-GB" dirty="0"/>
          </a:p>
          <a:p>
            <a:endParaRPr lang="en-GB" dirty="0"/>
          </a:p>
          <a:p>
            <a:endParaRPr lang="en-GB" dirty="0"/>
          </a:p>
          <a:p>
            <a:pPr marL="109728" indent="0">
              <a:buNone/>
            </a:pPr>
            <a:r>
              <a:rPr lang="en-GB" sz="1800" dirty="0">
                <a:solidFill>
                  <a:srgbClr val="FF0000"/>
                </a:solidFill>
              </a:rPr>
              <a:t>11111111</a:t>
            </a:r>
            <a:r>
              <a:rPr lang="en-GB" sz="1800" dirty="0"/>
              <a:t> (binary octet) = 128 + 64 + 32 + 16 + 8 + 4 + 2 + 1= </a:t>
            </a:r>
            <a:r>
              <a:rPr lang="en-GB" sz="2800" dirty="0">
                <a:solidFill>
                  <a:srgbClr val="FF0000"/>
                </a:solidFill>
              </a:rPr>
              <a:t>255</a:t>
            </a:r>
            <a:r>
              <a:rPr lang="en-GB" sz="1800" dirty="0"/>
              <a:t> </a:t>
            </a:r>
          </a:p>
          <a:p>
            <a:pPr marL="109728" indent="0">
              <a:buNone/>
            </a:pPr>
            <a:r>
              <a:rPr lang="en-GB" sz="1800" dirty="0"/>
              <a:t>( decimal format)</a:t>
            </a:r>
            <a:endParaRPr lang="en-BD" sz="1800" dirty="0"/>
          </a:p>
        </p:txBody>
      </p:sp>
      <p:pic>
        <p:nvPicPr>
          <p:cNvPr id="10" name="Picture 9" descr="A white board with black numbers&#10;&#10;Description automatically generated with low confidence">
            <a:extLst>
              <a:ext uri="{FF2B5EF4-FFF2-40B4-BE49-F238E27FC236}">
                <a16:creationId xmlns:a16="http://schemas.microsoft.com/office/drawing/2014/main" id="{72FAEF93-E16E-B84E-AA04-BBA2C8AC40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5423" y="709946"/>
            <a:ext cx="6781800" cy="2458205"/>
          </a:xfrm>
          <a:prstGeom prst="rect">
            <a:avLst/>
          </a:prstGeom>
        </p:spPr>
      </p:pic>
      <p:cxnSp>
        <p:nvCxnSpPr>
          <p:cNvPr id="13" name="Straight Arrow Connector 12">
            <a:extLst>
              <a:ext uri="{FF2B5EF4-FFF2-40B4-BE49-F238E27FC236}">
                <a16:creationId xmlns:a16="http://schemas.microsoft.com/office/drawing/2014/main" id="{C825C0C5-AC47-EF48-8357-DB355E477317}"/>
              </a:ext>
            </a:extLst>
          </p:cNvPr>
          <p:cNvCxnSpPr/>
          <p:nvPr/>
        </p:nvCxnSpPr>
        <p:spPr>
          <a:xfrm>
            <a:off x="779101" y="2459744"/>
            <a:ext cx="914400" cy="0"/>
          </a:xfrm>
          <a:prstGeom prst="straightConnector1">
            <a:avLst/>
          </a:prstGeom>
          <a:ln w="101600">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624C6416-45EC-D04C-85BF-9634416612E5}"/>
              </a:ext>
            </a:extLst>
          </p:cNvPr>
          <p:cNvSpPr txBox="1"/>
          <p:nvPr/>
        </p:nvSpPr>
        <p:spPr>
          <a:xfrm>
            <a:off x="1017550" y="4385101"/>
            <a:ext cx="7897850" cy="1938992"/>
          </a:xfrm>
          <a:prstGeom prst="rect">
            <a:avLst/>
          </a:prstGeom>
          <a:noFill/>
        </p:spPr>
        <p:txBody>
          <a:bodyPr wrap="square" rtlCol="0">
            <a:spAutoFit/>
          </a:bodyPr>
          <a:lstStyle/>
          <a:p>
            <a:r>
              <a:rPr lang="en-BD" sz="2400" dirty="0"/>
              <a:t>200 (decimal) =128+64+0+0+8+0+0+0=</a:t>
            </a:r>
          </a:p>
          <a:p>
            <a:r>
              <a:rPr lang="en-BD" sz="2400" dirty="0"/>
              <a:t>11001000 (binary) </a:t>
            </a:r>
            <a:endParaRPr lang="en-US" sz="2400" dirty="0" smtClean="0"/>
          </a:p>
          <a:p>
            <a:r>
              <a:rPr lang="en-US" sz="2400" dirty="0" smtClean="0"/>
              <a:t>128=10000000</a:t>
            </a:r>
          </a:p>
          <a:p>
            <a:r>
              <a:rPr lang="en-US" sz="2400" dirty="0" smtClean="0"/>
              <a:t>129=10000001</a:t>
            </a:r>
          </a:p>
          <a:p>
            <a:r>
              <a:rPr lang="en-US" sz="2400" dirty="0" smtClean="0"/>
              <a:t>254=11111110</a:t>
            </a:r>
            <a:endParaRPr lang="en-BD" sz="2400" dirty="0"/>
          </a:p>
        </p:txBody>
      </p:sp>
      <p:sp>
        <p:nvSpPr>
          <p:cNvPr id="15" name="TextBox 14">
            <a:extLst>
              <a:ext uri="{FF2B5EF4-FFF2-40B4-BE49-F238E27FC236}">
                <a16:creationId xmlns:a16="http://schemas.microsoft.com/office/drawing/2014/main" id="{B2343E64-2093-764F-9823-9A0338180944}"/>
              </a:ext>
            </a:extLst>
          </p:cNvPr>
          <p:cNvSpPr txBox="1"/>
          <p:nvPr/>
        </p:nvSpPr>
        <p:spPr>
          <a:xfrm>
            <a:off x="2345481" y="2248277"/>
            <a:ext cx="228600" cy="369332"/>
          </a:xfrm>
          <a:prstGeom prst="rect">
            <a:avLst/>
          </a:prstGeom>
          <a:noFill/>
        </p:spPr>
        <p:txBody>
          <a:bodyPr wrap="square" rtlCol="0">
            <a:spAutoFit/>
          </a:bodyPr>
          <a:lstStyle/>
          <a:p>
            <a:r>
              <a:rPr lang="en-BD" dirty="0"/>
              <a:t>1</a:t>
            </a:r>
          </a:p>
        </p:txBody>
      </p:sp>
      <p:sp>
        <p:nvSpPr>
          <p:cNvPr id="16" name="TextBox 15">
            <a:extLst>
              <a:ext uri="{FF2B5EF4-FFF2-40B4-BE49-F238E27FC236}">
                <a16:creationId xmlns:a16="http://schemas.microsoft.com/office/drawing/2014/main" id="{8E5C605D-01C9-2541-8CE5-0471630CE05B}"/>
              </a:ext>
            </a:extLst>
          </p:cNvPr>
          <p:cNvSpPr txBox="1"/>
          <p:nvPr/>
        </p:nvSpPr>
        <p:spPr>
          <a:xfrm>
            <a:off x="3120161" y="2247377"/>
            <a:ext cx="228600" cy="369332"/>
          </a:xfrm>
          <a:prstGeom prst="rect">
            <a:avLst/>
          </a:prstGeom>
          <a:noFill/>
        </p:spPr>
        <p:txBody>
          <a:bodyPr wrap="square" rtlCol="0">
            <a:spAutoFit/>
          </a:bodyPr>
          <a:lstStyle/>
          <a:p>
            <a:r>
              <a:rPr lang="en-BD" dirty="0"/>
              <a:t>1</a:t>
            </a:r>
          </a:p>
        </p:txBody>
      </p:sp>
      <p:sp>
        <p:nvSpPr>
          <p:cNvPr id="17" name="TextBox 16">
            <a:extLst>
              <a:ext uri="{FF2B5EF4-FFF2-40B4-BE49-F238E27FC236}">
                <a16:creationId xmlns:a16="http://schemas.microsoft.com/office/drawing/2014/main" id="{5DAFEA8A-3F8A-DC47-ADC6-BCF9FD8D5F1B}"/>
              </a:ext>
            </a:extLst>
          </p:cNvPr>
          <p:cNvSpPr txBox="1"/>
          <p:nvPr/>
        </p:nvSpPr>
        <p:spPr>
          <a:xfrm>
            <a:off x="5257800" y="2275078"/>
            <a:ext cx="228600" cy="369332"/>
          </a:xfrm>
          <a:prstGeom prst="rect">
            <a:avLst/>
          </a:prstGeom>
          <a:noFill/>
        </p:spPr>
        <p:txBody>
          <a:bodyPr wrap="square" rtlCol="0">
            <a:spAutoFit/>
          </a:bodyPr>
          <a:lstStyle/>
          <a:p>
            <a:r>
              <a:rPr lang="en-BD" dirty="0"/>
              <a:t>1</a:t>
            </a:r>
          </a:p>
        </p:txBody>
      </p:sp>
      <p:sp>
        <p:nvSpPr>
          <p:cNvPr id="18" name="TextBox 17">
            <a:extLst>
              <a:ext uri="{FF2B5EF4-FFF2-40B4-BE49-F238E27FC236}">
                <a16:creationId xmlns:a16="http://schemas.microsoft.com/office/drawing/2014/main" id="{6301046D-883C-6743-BB7E-1E72785E846C}"/>
              </a:ext>
            </a:extLst>
          </p:cNvPr>
          <p:cNvSpPr txBox="1"/>
          <p:nvPr/>
        </p:nvSpPr>
        <p:spPr>
          <a:xfrm>
            <a:off x="3900284" y="2193579"/>
            <a:ext cx="228600" cy="369332"/>
          </a:xfrm>
          <a:prstGeom prst="rect">
            <a:avLst/>
          </a:prstGeom>
          <a:noFill/>
        </p:spPr>
        <p:txBody>
          <a:bodyPr wrap="square" rtlCol="0">
            <a:spAutoFit/>
          </a:bodyPr>
          <a:lstStyle/>
          <a:p>
            <a:r>
              <a:rPr lang="en-BD" dirty="0"/>
              <a:t>o</a:t>
            </a:r>
          </a:p>
        </p:txBody>
      </p:sp>
      <p:sp>
        <p:nvSpPr>
          <p:cNvPr id="19" name="TextBox 18">
            <a:extLst>
              <a:ext uri="{FF2B5EF4-FFF2-40B4-BE49-F238E27FC236}">
                <a16:creationId xmlns:a16="http://schemas.microsoft.com/office/drawing/2014/main" id="{B98793BA-F770-2E4C-888B-96F551A99DB6}"/>
              </a:ext>
            </a:extLst>
          </p:cNvPr>
          <p:cNvSpPr txBox="1"/>
          <p:nvPr/>
        </p:nvSpPr>
        <p:spPr>
          <a:xfrm>
            <a:off x="4697378" y="2231443"/>
            <a:ext cx="228600" cy="369332"/>
          </a:xfrm>
          <a:prstGeom prst="rect">
            <a:avLst/>
          </a:prstGeom>
          <a:noFill/>
        </p:spPr>
        <p:txBody>
          <a:bodyPr wrap="square" rtlCol="0">
            <a:spAutoFit/>
          </a:bodyPr>
          <a:lstStyle/>
          <a:p>
            <a:r>
              <a:rPr lang="en-BD" dirty="0"/>
              <a:t>o</a:t>
            </a:r>
          </a:p>
        </p:txBody>
      </p:sp>
      <p:sp>
        <p:nvSpPr>
          <p:cNvPr id="20" name="TextBox 19">
            <a:extLst>
              <a:ext uri="{FF2B5EF4-FFF2-40B4-BE49-F238E27FC236}">
                <a16:creationId xmlns:a16="http://schemas.microsoft.com/office/drawing/2014/main" id="{AFECB0D4-ACE3-C04D-A658-CE9BF08681D0}"/>
              </a:ext>
            </a:extLst>
          </p:cNvPr>
          <p:cNvSpPr txBox="1"/>
          <p:nvPr/>
        </p:nvSpPr>
        <p:spPr>
          <a:xfrm>
            <a:off x="6175213" y="2270236"/>
            <a:ext cx="228600" cy="369332"/>
          </a:xfrm>
          <a:prstGeom prst="rect">
            <a:avLst/>
          </a:prstGeom>
          <a:noFill/>
        </p:spPr>
        <p:txBody>
          <a:bodyPr wrap="square" rtlCol="0">
            <a:spAutoFit/>
          </a:bodyPr>
          <a:lstStyle/>
          <a:p>
            <a:r>
              <a:rPr lang="en-BD" dirty="0"/>
              <a:t>o</a:t>
            </a:r>
          </a:p>
        </p:txBody>
      </p:sp>
      <p:sp>
        <p:nvSpPr>
          <p:cNvPr id="21" name="TextBox 20">
            <a:extLst>
              <a:ext uri="{FF2B5EF4-FFF2-40B4-BE49-F238E27FC236}">
                <a16:creationId xmlns:a16="http://schemas.microsoft.com/office/drawing/2014/main" id="{D49DFF6D-8AF7-3A44-9866-070AFE763F5D}"/>
              </a:ext>
            </a:extLst>
          </p:cNvPr>
          <p:cNvSpPr txBox="1"/>
          <p:nvPr/>
        </p:nvSpPr>
        <p:spPr>
          <a:xfrm>
            <a:off x="6975144" y="2264114"/>
            <a:ext cx="228600" cy="369332"/>
          </a:xfrm>
          <a:prstGeom prst="rect">
            <a:avLst/>
          </a:prstGeom>
          <a:noFill/>
        </p:spPr>
        <p:txBody>
          <a:bodyPr wrap="square" rtlCol="0">
            <a:spAutoFit/>
          </a:bodyPr>
          <a:lstStyle/>
          <a:p>
            <a:r>
              <a:rPr lang="en-BD" dirty="0"/>
              <a:t>o</a:t>
            </a:r>
          </a:p>
        </p:txBody>
      </p:sp>
      <p:sp>
        <p:nvSpPr>
          <p:cNvPr id="22" name="TextBox 21">
            <a:extLst>
              <a:ext uri="{FF2B5EF4-FFF2-40B4-BE49-F238E27FC236}">
                <a16:creationId xmlns:a16="http://schemas.microsoft.com/office/drawing/2014/main" id="{29097BB8-52BA-4241-B2A1-56A900050CD3}"/>
              </a:ext>
            </a:extLst>
          </p:cNvPr>
          <p:cNvSpPr txBox="1"/>
          <p:nvPr/>
        </p:nvSpPr>
        <p:spPr>
          <a:xfrm>
            <a:off x="7775075" y="2264114"/>
            <a:ext cx="228600" cy="369332"/>
          </a:xfrm>
          <a:prstGeom prst="rect">
            <a:avLst/>
          </a:prstGeom>
          <a:noFill/>
        </p:spPr>
        <p:txBody>
          <a:bodyPr wrap="square" rtlCol="0">
            <a:spAutoFit/>
          </a:bodyPr>
          <a:lstStyle/>
          <a:p>
            <a:r>
              <a:rPr lang="en-BD" dirty="0"/>
              <a:t>o</a:t>
            </a:r>
          </a:p>
        </p:txBody>
      </p:sp>
    </p:spTree>
    <p:extLst>
      <p:ext uri="{BB962C8B-B14F-4D97-AF65-F5344CB8AC3E}">
        <p14:creationId xmlns:p14="http://schemas.microsoft.com/office/powerpoint/2010/main" val="2323478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5DEA5C2-FDA4-9244-B265-9B87920CDC6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33600" y="990600"/>
            <a:ext cx="5029200" cy="1845792"/>
          </a:xfrm>
        </p:spPr>
      </p:pic>
      <p:sp>
        <p:nvSpPr>
          <p:cNvPr id="3" name="Slide Number Placeholder 2">
            <a:extLst>
              <a:ext uri="{FF2B5EF4-FFF2-40B4-BE49-F238E27FC236}">
                <a16:creationId xmlns:a16="http://schemas.microsoft.com/office/drawing/2014/main" id="{03BDA577-5C3F-E046-8B86-3F792CCBBA10}"/>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4" name="Title 3">
            <a:extLst>
              <a:ext uri="{FF2B5EF4-FFF2-40B4-BE49-F238E27FC236}">
                <a16:creationId xmlns:a16="http://schemas.microsoft.com/office/drawing/2014/main" id="{643AF732-C215-2A45-813E-9AE61D9A4679}"/>
              </a:ext>
            </a:extLst>
          </p:cNvPr>
          <p:cNvSpPr>
            <a:spLocks noGrp="1"/>
          </p:cNvSpPr>
          <p:nvPr>
            <p:ph type="title"/>
          </p:nvPr>
        </p:nvSpPr>
        <p:spPr>
          <a:xfrm>
            <a:off x="457200" y="533400"/>
            <a:ext cx="8229600" cy="1143000"/>
          </a:xfrm>
        </p:spPr>
        <p:txBody>
          <a:bodyPr>
            <a:normAutofit/>
          </a:bodyPr>
          <a:lstStyle/>
          <a:p>
            <a:r>
              <a:rPr lang="en-BD" sz="1400" dirty="0"/>
              <a:t>Switch is on/off</a:t>
            </a:r>
          </a:p>
        </p:txBody>
      </p:sp>
      <p:cxnSp>
        <p:nvCxnSpPr>
          <p:cNvPr id="7" name="Straight Arrow Connector 6">
            <a:extLst>
              <a:ext uri="{FF2B5EF4-FFF2-40B4-BE49-F238E27FC236}">
                <a16:creationId xmlns:a16="http://schemas.microsoft.com/office/drawing/2014/main" id="{90B5662E-449B-DF45-B98D-6642D529A6E7}"/>
              </a:ext>
            </a:extLst>
          </p:cNvPr>
          <p:cNvCxnSpPr/>
          <p:nvPr/>
        </p:nvCxnSpPr>
        <p:spPr>
          <a:xfrm>
            <a:off x="-228600" y="28956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467D3B6-B753-7749-AB3F-06593A98BF53}"/>
              </a:ext>
            </a:extLst>
          </p:cNvPr>
          <p:cNvSpPr/>
          <p:nvPr/>
        </p:nvSpPr>
        <p:spPr>
          <a:xfrm>
            <a:off x="533400" y="3293592"/>
            <a:ext cx="8534400" cy="1200329"/>
          </a:xfrm>
          <a:prstGeom prst="rect">
            <a:avLst/>
          </a:prstGeom>
        </p:spPr>
        <p:txBody>
          <a:bodyPr wrap="square">
            <a:spAutoFit/>
          </a:bodyPr>
          <a:lstStyle/>
          <a:p>
            <a:r>
              <a:rPr lang="en-GB" sz="2400" dirty="0">
                <a:highlight>
                  <a:srgbClr val="FFFF00"/>
                </a:highlight>
              </a:rPr>
              <a:t>01000001</a:t>
            </a:r>
            <a:r>
              <a:rPr lang="en-GB" sz="2400" dirty="0"/>
              <a:t> (binary octet) = 0+64+0+0+0+0+0+0+1 = </a:t>
            </a:r>
            <a:r>
              <a:rPr lang="en-GB" sz="2400" dirty="0">
                <a:highlight>
                  <a:srgbClr val="FFFF00"/>
                </a:highlight>
              </a:rPr>
              <a:t>65</a:t>
            </a:r>
            <a:r>
              <a:rPr lang="en-GB" sz="2400" dirty="0"/>
              <a:t> (decimal format)</a:t>
            </a:r>
          </a:p>
          <a:p>
            <a:r>
              <a:rPr lang="en-GB" sz="2400" dirty="0"/>
              <a:t>00000000= 0+0+0+0+0+0+0+0+0=0</a:t>
            </a:r>
            <a:endParaRPr lang="en-BD" sz="2400" dirty="0"/>
          </a:p>
        </p:txBody>
      </p:sp>
    </p:spTree>
    <p:extLst>
      <p:ext uri="{BB962C8B-B14F-4D97-AF65-F5344CB8AC3E}">
        <p14:creationId xmlns:p14="http://schemas.microsoft.com/office/powerpoint/2010/main" val="37861587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7C15BA-22F7-764F-88A9-AD4CF0135B12}"/>
              </a:ext>
            </a:extLst>
          </p:cNvPr>
          <p:cNvSpPr>
            <a:spLocks noGrp="1"/>
          </p:cNvSpPr>
          <p:nvPr>
            <p:ph idx="1"/>
          </p:nvPr>
        </p:nvSpPr>
        <p:spPr>
          <a:xfrm>
            <a:off x="0" y="1481328"/>
            <a:ext cx="9144000" cy="4525963"/>
          </a:xfrm>
        </p:spPr>
        <p:txBody>
          <a:bodyPr/>
          <a:lstStyle/>
          <a:p>
            <a:r>
              <a:rPr lang="en-BD" dirty="0"/>
              <a:t>The lowest value of any octet is =00000000=0</a:t>
            </a:r>
          </a:p>
          <a:p>
            <a:r>
              <a:rPr lang="en-BD" dirty="0"/>
              <a:t>The highest value of any octet is=11111111=</a:t>
            </a:r>
            <a:r>
              <a:rPr lang="en-BD" dirty="0">
                <a:solidFill>
                  <a:srgbClr val="FF0000"/>
                </a:solidFill>
              </a:rPr>
              <a:t>255</a:t>
            </a:r>
          </a:p>
          <a:p>
            <a:r>
              <a:rPr lang="en-GB" dirty="0"/>
              <a:t>A</a:t>
            </a:r>
            <a:r>
              <a:rPr lang="en-BD" dirty="0"/>
              <a:t> single octet has a range of 0-255</a:t>
            </a:r>
          </a:p>
          <a:p>
            <a:r>
              <a:rPr lang="en-GB" dirty="0"/>
              <a:t>T</a:t>
            </a:r>
            <a:r>
              <a:rPr lang="en-BD" dirty="0"/>
              <a:t>otal numbers in one octet = </a:t>
            </a:r>
            <a:r>
              <a:rPr lang="en-BD" dirty="0">
                <a:solidFill>
                  <a:srgbClr val="FF0000"/>
                </a:solidFill>
              </a:rPr>
              <a:t>256</a:t>
            </a:r>
          </a:p>
          <a:p>
            <a:r>
              <a:rPr lang="en-GB" dirty="0"/>
              <a:t>T</a:t>
            </a:r>
            <a:r>
              <a:rPr lang="en-BD" dirty="0"/>
              <a:t>otal octets in IPv4=4</a:t>
            </a:r>
          </a:p>
          <a:p>
            <a:r>
              <a:rPr lang="en-GB" dirty="0"/>
              <a:t>T</a:t>
            </a:r>
            <a:r>
              <a:rPr lang="en-BD" dirty="0"/>
              <a:t>otal numbers in IPv4 = 4 * 256=1024</a:t>
            </a:r>
          </a:p>
        </p:txBody>
      </p:sp>
      <p:sp>
        <p:nvSpPr>
          <p:cNvPr id="3" name="Slide Number Placeholder 2">
            <a:extLst>
              <a:ext uri="{FF2B5EF4-FFF2-40B4-BE49-F238E27FC236}">
                <a16:creationId xmlns:a16="http://schemas.microsoft.com/office/drawing/2014/main" id="{3786EB59-333A-E54C-B6E1-573733835C07}"/>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4" name="Title 3">
            <a:extLst>
              <a:ext uri="{FF2B5EF4-FFF2-40B4-BE49-F238E27FC236}">
                <a16:creationId xmlns:a16="http://schemas.microsoft.com/office/drawing/2014/main" id="{E6150BA5-9C2F-9841-98FA-18C767647ED5}"/>
              </a:ext>
            </a:extLst>
          </p:cNvPr>
          <p:cNvSpPr>
            <a:spLocks noGrp="1"/>
          </p:cNvSpPr>
          <p:nvPr>
            <p:ph type="title"/>
          </p:nvPr>
        </p:nvSpPr>
        <p:spPr/>
        <p:txBody>
          <a:bodyPr/>
          <a:lstStyle/>
          <a:p>
            <a:r>
              <a:rPr lang="en-BD" dirty="0"/>
              <a:t>At a glance</a:t>
            </a:r>
          </a:p>
        </p:txBody>
      </p:sp>
    </p:spTree>
    <p:extLst>
      <p:ext uri="{BB962C8B-B14F-4D97-AF65-F5344CB8AC3E}">
        <p14:creationId xmlns:p14="http://schemas.microsoft.com/office/powerpoint/2010/main" val="2198519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MY" dirty="0"/>
              <a:t>An IP address is a 32-bit number that uniquely identifies a host (computer or other device, such as a printer or router) on a TCP/IP network.</a:t>
            </a:r>
          </a:p>
          <a:p>
            <a:pPr algn="just"/>
            <a:r>
              <a:rPr lang="en-MY" dirty="0"/>
              <a:t>IP addresses are normally expressed in dotted-decimal format, with four numbers separated by periods, such as 192.168.123.132. </a:t>
            </a:r>
          </a:p>
          <a:p>
            <a:pPr algn="just"/>
            <a:r>
              <a:rPr lang="en-MY" dirty="0"/>
              <a:t>To understand how subnet masks are used to distinguish between hosts, networks, and </a:t>
            </a:r>
            <a:r>
              <a:rPr lang="en-MY" dirty="0" err="1"/>
              <a:t>subnetworks</a:t>
            </a:r>
            <a:r>
              <a:rPr lang="en-MY" dirty="0"/>
              <a:t>, examine an IP address in binary notation.</a:t>
            </a:r>
          </a:p>
        </p:txBody>
      </p:sp>
      <p:sp>
        <p:nvSpPr>
          <p:cNvPr id="2" name="Title 1"/>
          <p:cNvSpPr>
            <a:spLocks noGrp="1"/>
          </p:cNvSpPr>
          <p:nvPr>
            <p:ph type="title"/>
          </p:nvPr>
        </p:nvSpPr>
        <p:spPr/>
        <p:txBody>
          <a:bodyPr>
            <a:normAutofit fontScale="90000"/>
          </a:bodyPr>
          <a:lstStyle/>
          <a:p>
            <a:r>
              <a:rPr lang="en-MY" dirty="0"/>
              <a:t>IP addresses: Networks and hosts</a:t>
            </a:r>
            <a:br>
              <a:rPr lang="en-MY" dirty="0"/>
            </a:b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MY" dirty="0"/>
              <a:t>For example, the dotted-decimal IP address 192.168.123.132 is (in binary notation) the 32 bit number </a:t>
            </a:r>
            <a:r>
              <a:rPr lang="en-MY" sz="2800" dirty="0"/>
              <a:t>110000000101000111101110000100</a:t>
            </a:r>
            <a:r>
              <a:rPr lang="en-MY" dirty="0"/>
              <a:t>. </a:t>
            </a:r>
          </a:p>
          <a:p>
            <a:pPr algn="just"/>
            <a:r>
              <a:rPr lang="en-MY" dirty="0"/>
              <a:t>This number may be hard to make sense of, so divide it into four parts of eight binary digits.</a:t>
            </a:r>
          </a:p>
          <a:p>
            <a:pPr algn="just"/>
            <a:r>
              <a:rPr lang="en-MY" dirty="0"/>
              <a:t>These eight bit sections are known as octets. The example IP address, then, becomes 11000000.10101000.01111011.10000100. </a:t>
            </a:r>
          </a:p>
        </p:txBody>
      </p:sp>
      <p:sp>
        <p:nvSpPr>
          <p:cNvPr id="2" name="Title 1"/>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245291"/>
          </a:xfrm>
        </p:spPr>
        <p:txBody>
          <a:bodyPr>
            <a:normAutofit/>
          </a:bodyPr>
          <a:lstStyle/>
          <a:p>
            <a:r>
              <a:rPr lang="en-MY" sz="2000" b="1" dirty="0" smtClean="0"/>
              <a:t>a</a:t>
            </a:r>
            <a:r>
              <a:rPr lang="en-MY" sz="2000" b="1" dirty="0"/>
              <a:t>.</a:t>
            </a:r>
          </a:p>
          <a:p>
            <a:r>
              <a:rPr lang="en-MY" sz="2000" b="1" dirty="0">
                <a:solidFill>
                  <a:schemeClr val="accent2"/>
                </a:solidFill>
              </a:rPr>
              <a:t>10000001 00001011 00001011 11101111</a:t>
            </a:r>
          </a:p>
          <a:p>
            <a:r>
              <a:rPr lang="en-MY" sz="2000" b="1" dirty="0"/>
              <a:t>b.</a:t>
            </a:r>
          </a:p>
          <a:p>
            <a:r>
              <a:rPr lang="en-MY" sz="2000" b="1" dirty="0"/>
              <a:t>11000001 10000011 00011011 11111111</a:t>
            </a:r>
          </a:p>
          <a:p>
            <a:r>
              <a:rPr lang="en-MY" sz="2000" b="1" dirty="0"/>
              <a:t>c.</a:t>
            </a:r>
          </a:p>
          <a:p>
            <a:r>
              <a:rPr lang="en-MY" sz="2000" b="1" dirty="0"/>
              <a:t>11100111 11011011 10001011 01101111</a:t>
            </a:r>
          </a:p>
          <a:p>
            <a:r>
              <a:rPr lang="en-MY" sz="2000" b="1" dirty="0"/>
              <a:t>d.</a:t>
            </a:r>
          </a:p>
          <a:p>
            <a:r>
              <a:rPr lang="en-MY" sz="2000" b="1" dirty="0"/>
              <a:t>11111001 10011011 11111011 </a:t>
            </a:r>
            <a:r>
              <a:rPr lang="en-MY" sz="2000" b="1" dirty="0" smtClean="0"/>
              <a:t>00001111</a:t>
            </a:r>
          </a:p>
          <a:p>
            <a:endParaRPr lang="en-MY" sz="2000" b="1" dirty="0"/>
          </a:p>
          <a:p>
            <a:r>
              <a:rPr lang="en-MY" sz="2000" b="1" dirty="0" smtClean="0"/>
              <a:t>A. 25.220.26.117  odd</a:t>
            </a:r>
          </a:p>
          <a:p>
            <a:r>
              <a:rPr lang="en-MY" sz="2000" b="1" dirty="0" smtClean="0"/>
              <a:t>B. 45.66.225.122  even</a:t>
            </a:r>
            <a:endParaRPr lang="en-MY" sz="2000" b="1" dirty="0"/>
          </a:p>
        </p:txBody>
      </p:sp>
      <p:sp>
        <p:nvSpPr>
          <p:cNvPr id="2" name="Title 1"/>
          <p:cNvSpPr>
            <a:spLocks noGrp="1"/>
          </p:cNvSpPr>
          <p:nvPr>
            <p:ph type="title"/>
          </p:nvPr>
        </p:nvSpPr>
        <p:spPr>
          <a:xfrm>
            <a:off x="417672" y="304800"/>
            <a:ext cx="8229600" cy="1143000"/>
          </a:xfrm>
        </p:spPr>
        <p:txBody>
          <a:bodyPr>
            <a:normAutofit fontScale="90000"/>
          </a:bodyPr>
          <a:lstStyle/>
          <a:p>
            <a:r>
              <a:rPr lang="en-MY" sz="2700" dirty="0"/>
              <a:t>Change the following IPv4 addresses from binary notation to dotted-decimal </a:t>
            </a:r>
            <a:r>
              <a:rPr lang="en-MY" sz="2700" dirty="0" smtClean="0"/>
              <a:t>notation and vice versa.</a:t>
            </a:r>
            <a:r>
              <a:rPr lang="en-MY" dirty="0"/>
              <a:t/>
            </a:r>
            <a:br>
              <a:rPr lang="en-MY" dirty="0"/>
            </a:br>
            <a:r>
              <a:rPr lang="en-MY" b="1" dirty="0"/>
              <a:t/>
            </a:r>
            <a:br>
              <a:rPr lang="en-MY" b="1" dirty="0"/>
            </a:b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MY" b="1" dirty="0"/>
              <a:t>Solution</a:t>
            </a:r>
          </a:p>
          <a:p>
            <a:r>
              <a:rPr lang="en-MY" dirty="0"/>
              <a:t>We replace each group of 8 bits with its equivalent decimal number (see Appendix B) and add</a:t>
            </a:r>
          </a:p>
          <a:p>
            <a:r>
              <a:rPr lang="en-MY" dirty="0"/>
              <a:t>dots for separation:</a:t>
            </a:r>
          </a:p>
          <a:p>
            <a:r>
              <a:rPr lang="en-MY" b="1" dirty="0"/>
              <a:t>a.</a:t>
            </a:r>
          </a:p>
          <a:p>
            <a:r>
              <a:rPr lang="en-MY" dirty="0"/>
              <a:t>129.11.11.239</a:t>
            </a:r>
          </a:p>
          <a:p>
            <a:r>
              <a:rPr lang="en-MY" b="1" dirty="0"/>
              <a:t>b.</a:t>
            </a:r>
          </a:p>
          <a:p>
            <a:r>
              <a:rPr lang="en-MY" dirty="0"/>
              <a:t>193.131.27.255</a:t>
            </a:r>
          </a:p>
          <a:p>
            <a:r>
              <a:rPr lang="en-MY" b="1" dirty="0"/>
              <a:t>c.</a:t>
            </a:r>
          </a:p>
          <a:p>
            <a:r>
              <a:rPr lang="en-MY" dirty="0"/>
              <a:t>231.219.139.111</a:t>
            </a:r>
          </a:p>
          <a:p>
            <a:r>
              <a:rPr lang="en-MY" b="1" dirty="0"/>
              <a:t>d.</a:t>
            </a:r>
          </a:p>
          <a:p>
            <a:r>
              <a:rPr lang="en-MY" dirty="0"/>
              <a:t>249.155.251.15</a:t>
            </a:r>
          </a:p>
          <a:p>
            <a:endParaRPr lang="en-MY" dirty="0"/>
          </a:p>
        </p:txBody>
      </p:sp>
      <p:sp>
        <p:nvSpPr>
          <p:cNvPr id="2" name="Title 1"/>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Please watch the video I have shared in classroom. Write down the questions you did not understand.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4" name="Title 3"/>
          <p:cNvSpPr>
            <a:spLocks noGrp="1"/>
          </p:cNvSpPr>
          <p:nvPr>
            <p:ph type="title"/>
          </p:nvPr>
        </p:nvSpPr>
        <p:spPr/>
        <p:txBody>
          <a:bodyPr/>
          <a:lstStyle/>
          <a:p>
            <a:r>
              <a:rPr lang="en-US" dirty="0" smtClean="0"/>
              <a:t>TASK		</a:t>
            </a:r>
            <a:endParaRPr lang="en-US" dirty="0"/>
          </a:p>
        </p:txBody>
      </p:sp>
    </p:spTree>
    <p:extLst>
      <p:ext uri="{BB962C8B-B14F-4D97-AF65-F5344CB8AC3E}">
        <p14:creationId xmlns:p14="http://schemas.microsoft.com/office/powerpoint/2010/main" val="4278106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endParaRPr lang="en-MY" b="1" dirty="0"/>
          </a:p>
          <a:p>
            <a:r>
              <a:rPr lang="en-MY" dirty="0"/>
              <a:t>Find the error, if any, in the following IPv4 addresses:</a:t>
            </a:r>
          </a:p>
          <a:p>
            <a:r>
              <a:rPr lang="en-MY" b="1" dirty="0"/>
              <a:t>a.</a:t>
            </a:r>
          </a:p>
          <a:p>
            <a:r>
              <a:rPr lang="en-MY" dirty="0"/>
              <a:t>111.56.045.78</a:t>
            </a:r>
          </a:p>
          <a:p>
            <a:r>
              <a:rPr lang="en-MY" b="1" dirty="0"/>
              <a:t>b.</a:t>
            </a:r>
          </a:p>
          <a:p>
            <a:r>
              <a:rPr lang="en-MY" dirty="0"/>
              <a:t>221.34.7.8.20</a:t>
            </a:r>
          </a:p>
          <a:p>
            <a:r>
              <a:rPr lang="en-MY" b="1" dirty="0"/>
              <a:t>c.</a:t>
            </a:r>
          </a:p>
          <a:p>
            <a:r>
              <a:rPr lang="en-MY" dirty="0"/>
              <a:t>75.45.301.14</a:t>
            </a:r>
          </a:p>
          <a:p>
            <a:r>
              <a:rPr lang="en-MY" b="1" dirty="0"/>
              <a:t>d.</a:t>
            </a:r>
          </a:p>
          <a:p>
            <a:r>
              <a:rPr lang="en-MY" dirty="0"/>
              <a:t>11100010.23.14.67</a:t>
            </a:r>
          </a:p>
        </p:txBody>
      </p:sp>
      <p:sp>
        <p:nvSpPr>
          <p:cNvPr id="3" name="Title 2"/>
          <p:cNvSpPr>
            <a:spLocks noGrp="1"/>
          </p:cNvSpPr>
          <p:nvPr>
            <p:ph type="title"/>
          </p:nvPr>
        </p:nvSpPr>
        <p:spPr/>
        <p:txBody>
          <a:bodyPr/>
          <a:lstStyle/>
          <a:p>
            <a:r>
              <a:rPr lang="en-MY" dirty="0"/>
              <a:t>Example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MY" b="1" dirty="0"/>
              <a:t>a.</a:t>
            </a:r>
          </a:p>
          <a:p>
            <a:r>
              <a:rPr lang="en-MY" dirty="0"/>
              <a:t>There should be no leading zeroes in dotted-decimal notation (045).</a:t>
            </a:r>
          </a:p>
          <a:p>
            <a:r>
              <a:rPr lang="en-MY" b="1" dirty="0"/>
              <a:t>b.</a:t>
            </a:r>
          </a:p>
          <a:p>
            <a:r>
              <a:rPr lang="en-MY" dirty="0"/>
              <a:t>We may not have more than 4 bytes in an IPv4 address.</a:t>
            </a:r>
          </a:p>
          <a:p>
            <a:r>
              <a:rPr lang="en-MY" b="1" dirty="0"/>
              <a:t>c.</a:t>
            </a:r>
          </a:p>
          <a:p>
            <a:r>
              <a:rPr lang="en-MY" dirty="0"/>
              <a:t>Each byte should be less than or equal to 255; 301 is outside this range.</a:t>
            </a:r>
          </a:p>
          <a:p>
            <a:r>
              <a:rPr lang="en-MY" b="1" dirty="0"/>
              <a:t>d.</a:t>
            </a:r>
          </a:p>
          <a:p>
            <a:r>
              <a:rPr lang="en-MY" dirty="0"/>
              <a:t>A mixture of binary notation and dotted-decimal notation is not allowed.</a:t>
            </a:r>
          </a:p>
          <a:p>
            <a:endParaRPr lang="en-MY" dirty="0"/>
          </a:p>
        </p:txBody>
      </p:sp>
      <p:sp>
        <p:nvSpPr>
          <p:cNvPr id="3" name="Title 2"/>
          <p:cNvSpPr>
            <a:spLocks noGrp="1"/>
          </p:cNvSpPr>
          <p:nvPr>
            <p:ph type="title"/>
          </p:nvPr>
        </p:nvSpPr>
        <p:spPr/>
        <p:txBody>
          <a:bodyPr>
            <a:normAutofit fontScale="90000"/>
          </a:bodyPr>
          <a:lstStyle/>
          <a:p>
            <a:pPr algn="ctr"/>
            <a:r>
              <a:rPr lang="en-MY" dirty="0"/>
              <a:t>Solution</a:t>
            </a:r>
            <a:br>
              <a:rPr lang="en-MY" dirty="0"/>
            </a:b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MY" dirty="0"/>
              <a:t>We often need to deal with a range of addresses instead of one single address.</a:t>
            </a:r>
          </a:p>
          <a:p>
            <a:pPr algn="just"/>
            <a:r>
              <a:rPr lang="en-MY" dirty="0"/>
              <a:t>We sometimes need to find the number of addresses in a range if the first and last address is given. Other times, we need to find the last address if the first address and the number of addresses in the range are given. In this case, we can perform subtraction or addition</a:t>
            </a:r>
          </a:p>
        </p:txBody>
      </p:sp>
      <p:sp>
        <p:nvSpPr>
          <p:cNvPr id="3" name="Title 2"/>
          <p:cNvSpPr>
            <a:spLocks noGrp="1"/>
          </p:cNvSpPr>
          <p:nvPr>
            <p:ph type="title"/>
          </p:nvPr>
        </p:nvSpPr>
        <p:spPr/>
        <p:txBody>
          <a:bodyPr>
            <a:normAutofit fontScale="90000"/>
          </a:bodyPr>
          <a:lstStyle/>
          <a:p>
            <a:r>
              <a:rPr lang="en-MY" dirty="0"/>
              <a:t>Range of Addresses</a:t>
            </a:r>
            <a:br>
              <a:rPr lang="en-MY" dirty="0"/>
            </a:b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08037"/>
            <a:ext cx="8229600" cy="5516563"/>
          </a:xfrm>
        </p:spPr>
        <p:txBody>
          <a:bodyPr>
            <a:normAutofit/>
          </a:bodyPr>
          <a:lstStyle/>
          <a:p>
            <a:pPr algn="just"/>
            <a:r>
              <a:rPr lang="en-MY" dirty="0"/>
              <a:t>Find the number of addresses in a range if the first address is 146.102.29.0 and the last address is 146.102.32.255.</a:t>
            </a:r>
          </a:p>
          <a:p>
            <a:pPr algn="just"/>
            <a:r>
              <a:rPr lang="en-MY" sz="3200" b="1" dirty="0"/>
              <a:t>Solution</a:t>
            </a:r>
          </a:p>
          <a:p>
            <a:pPr algn="just"/>
            <a:r>
              <a:rPr lang="en-MY" dirty="0"/>
              <a:t>We can subtract the first address from the last address in base 256. The result is 0.0.3.255 in this base. To find the number of addresses in the range (in decimal), we convert this number to base 10 and add 1 to the result.</a:t>
            </a:r>
          </a:p>
          <a:p>
            <a:r>
              <a:rPr lang="en-MY" sz="2800" b="1" dirty="0"/>
              <a:t>Number of addresses </a:t>
            </a:r>
            <a:r>
              <a:rPr lang="en-MY" sz="2800" dirty="0"/>
              <a:t>=</a:t>
            </a:r>
            <a:r>
              <a:rPr lang="en-MY" sz="2800" b="1" dirty="0"/>
              <a:t>(0 </a:t>
            </a:r>
            <a:r>
              <a:rPr lang="en-MY" sz="2800" dirty="0"/>
              <a:t>× </a:t>
            </a:r>
            <a:r>
              <a:rPr lang="en-MY" sz="2800" b="1" dirty="0"/>
              <a:t>256</a:t>
            </a:r>
            <a:r>
              <a:rPr lang="en-MY" sz="2800" b="1" baseline="30000" dirty="0"/>
              <a:t>3</a:t>
            </a:r>
            <a:r>
              <a:rPr lang="en-MY" sz="2800" b="1" dirty="0"/>
              <a:t> </a:t>
            </a:r>
            <a:r>
              <a:rPr lang="en-MY" sz="2800" dirty="0"/>
              <a:t>+</a:t>
            </a:r>
            <a:r>
              <a:rPr lang="en-MY" sz="2800" b="1" dirty="0"/>
              <a:t>0 </a:t>
            </a:r>
            <a:r>
              <a:rPr lang="en-MY" sz="2800" dirty="0"/>
              <a:t>×</a:t>
            </a:r>
            <a:r>
              <a:rPr lang="en-MY" sz="2800" b="1" dirty="0"/>
              <a:t>256</a:t>
            </a:r>
            <a:r>
              <a:rPr lang="en-MY" sz="2800" b="1" baseline="30000" dirty="0"/>
              <a:t>2</a:t>
            </a:r>
            <a:r>
              <a:rPr lang="en-MY" sz="2800" b="1" dirty="0"/>
              <a:t> </a:t>
            </a:r>
            <a:r>
              <a:rPr lang="en-MY" sz="2800" dirty="0"/>
              <a:t>+ </a:t>
            </a:r>
            <a:r>
              <a:rPr lang="en-MY" sz="2800" b="1" dirty="0"/>
              <a:t>3</a:t>
            </a:r>
            <a:r>
              <a:rPr lang="en-MY" sz="2800" dirty="0"/>
              <a:t>× </a:t>
            </a:r>
            <a:r>
              <a:rPr lang="en-MY" sz="2800" b="1" dirty="0"/>
              <a:t>256</a:t>
            </a:r>
            <a:r>
              <a:rPr lang="en-MY" sz="2800" b="1" baseline="30000" dirty="0"/>
              <a:t>1</a:t>
            </a:r>
            <a:r>
              <a:rPr lang="en-MY" sz="2800" dirty="0"/>
              <a:t>+ </a:t>
            </a:r>
            <a:r>
              <a:rPr lang="en-MY" sz="2800" b="1" dirty="0"/>
              <a:t>255</a:t>
            </a:r>
            <a:r>
              <a:rPr lang="en-MY" sz="2800" dirty="0"/>
              <a:t>×</a:t>
            </a:r>
            <a:r>
              <a:rPr lang="en-MY" sz="2800" b="1" dirty="0"/>
              <a:t>256</a:t>
            </a:r>
            <a:r>
              <a:rPr lang="en-MY" sz="2800" b="1" baseline="30000" dirty="0"/>
              <a:t>0</a:t>
            </a:r>
            <a:r>
              <a:rPr lang="en-MY" sz="2800" b="1" dirty="0"/>
              <a:t>)</a:t>
            </a:r>
            <a:r>
              <a:rPr lang="en-MY" sz="2800" dirty="0"/>
              <a:t>+</a:t>
            </a:r>
            <a:r>
              <a:rPr lang="en-MY" sz="2800" b="1" dirty="0"/>
              <a:t>1</a:t>
            </a:r>
            <a:r>
              <a:rPr lang="en-MY" sz="2800" dirty="0"/>
              <a:t>=</a:t>
            </a:r>
            <a:r>
              <a:rPr lang="en-MY" sz="2800" b="1" dirty="0"/>
              <a:t>1024</a:t>
            </a:r>
            <a:endParaRPr lang="en-MY" sz="2800" dirty="0"/>
          </a:p>
          <a:p>
            <a:endParaRPr lang="en-MY" dirty="0"/>
          </a:p>
          <a:p>
            <a:endParaRPr lang="en-MY" dirty="0"/>
          </a:p>
        </p:txBody>
      </p:sp>
      <p:sp>
        <p:nvSpPr>
          <p:cNvPr id="3" name="Title 2"/>
          <p:cNvSpPr>
            <a:spLocks noGrp="1"/>
          </p:cNvSpPr>
          <p:nvPr>
            <p:ph type="title"/>
          </p:nvPr>
        </p:nvSpPr>
        <p:spPr/>
        <p:txBody>
          <a:bodyPr>
            <a:normAutofit fontScale="90000"/>
          </a:bodyPr>
          <a:lstStyle/>
          <a:p>
            <a:r>
              <a:rPr lang="en-MY" dirty="0"/>
              <a:t>Example</a:t>
            </a:r>
            <a:br>
              <a:rPr lang="en-MY" dirty="0"/>
            </a:b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MY" sz="2000" dirty="0"/>
              <a:t>The first address in a range of addresses is 14.11.45.96. If the number of addresses in the range is 32, what is the last address?</a:t>
            </a:r>
          </a:p>
          <a:p>
            <a:r>
              <a:rPr lang="en-MY" sz="2000" b="1" dirty="0"/>
              <a:t>Solution</a:t>
            </a:r>
          </a:p>
          <a:p>
            <a:r>
              <a:rPr lang="en-MY" sz="2000" dirty="0"/>
              <a:t>We convert the number of addresses minus 1 to base 256, which is 0.0.0.31. We then add it to the first address to get the last address. Addition is in base 256.</a:t>
            </a:r>
          </a:p>
          <a:p>
            <a:r>
              <a:rPr lang="en-MY" sz="2000" b="1" dirty="0"/>
              <a:t>Last address</a:t>
            </a:r>
            <a:r>
              <a:rPr lang="en-MY" sz="2000" dirty="0"/>
              <a:t>=(</a:t>
            </a:r>
            <a:r>
              <a:rPr lang="en-MY" sz="2000" b="1" dirty="0"/>
              <a:t>14.11.45.96</a:t>
            </a:r>
            <a:r>
              <a:rPr lang="en-MY" sz="2000" dirty="0"/>
              <a:t>+</a:t>
            </a:r>
            <a:r>
              <a:rPr lang="en-MY" sz="2000" b="1" dirty="0"/>
              <a:t>0.0.0.31)</a:t>
            </a:r>
            <a:r>
              <a:rPr lang="en-MY" sz="2000" b="1" baseline="-25000" dirty="0"/>
              <a:t>256</a:t>
            </a:r>
            <a:r>
              <a:rPr lang="en-MY" sz="2000" dirty="0"/>
              <a:t>=</a:t>
            </a:r>
            <a:r>
              <a:rPr lang="en-MY" sz="2000" b="1" dirty="0"/>
              <a:t>14.11.45.127</a:t>
            </a:r>
            <a:endParaRPr lang="en-MY" sz="2000" dirty="0"/>
          </a:p>
        </p:txBody>
      </p:sp>
      <p:sp>
        <p:nvSpPr>
          <p:cNvPr id="3" name="Title 2"/>
          <p:cNvSpPr>
            <a:spLocks noGrp="1"/>
          </p:cNvSpPr>
          <p:nvPr>
            <p:ph type="title"/>
          </p:nvPr>
        </p:nvSpPr>
        <p:spPr/>
        <p:txBody>
          <a:bodyPr/>
          <a:lstStyle/>
          <a:p>
            <a:r>
              <a:rPr lang="en-MY" sz="4400" dirty="0"/>
              <a:t>Example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MY" dirty="0"/>
              <a:t>We often need to apply some operations on 32-bit numbers in binary or dotted-decimal</a:t>
            </a:r>
          </a:p>
          <a:p>
            <a:pPr algn="just">
              <a:buNone/>
            </a:pPr>
            <a:r>
              <a:rPr lang="en-MY" dirty="0"/>
              <a:t>   notation. There are three operations that are used : NOT, AND, and OR.</a:t>
            </a:r>
          </a:p>
        </p:txBody>
      </p:sp>
      <p:sp>
        <p:nvSpPr>
          <p:cNvPr id="3" name="Title 2"/>
          <p:cNvSpPr>
            <a:spLocks noGrp="1"/>
          </p:cNvSpPr>
          <p:nvPr>
            <p:ph type="title"/>
          </p:nvPr>
        </p:nvSpPr>
        <p:spPr/>
        <p:txBody>
          <a:bodyPr>
            <a:normAutofit fontScale="90000"/>
          </a:bodyPr>
          <a:lstStyle/>
          <a:p>
            <a:r>
              <a:rPr lang="en-MY" dirty="0"/>
              <a:t>Operations</a:t>
            </a:r>
            <a:br>
              <a:rPr lang="en-MY" dirty="0"/>
            </a:b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MY" dirty="0"/>
              <a:t>The bitwise NOT operation is a unary operation; it takes one input. When we apply the NOT operation on a number, it is often said that the number is complemented. The</a:t>
            </a:r>
          </a:p>
          <a:p>
            <a:pPr algn="just"/>
            <a:r>
              <a:rPr lang="en-MY" dirty="0"/>
              <a:t>NOT operation, when applied to a 32-bit number in binary format, inverts each bit.</a:t>
            </a:r>
          </a:p>
          <a:p>
            <a:pPr algn="just"/>
            <a:r>
              <a:rPr lang="en-MY" dirty="0"/>
              <a:t>Every 0 bit is changed to a 1 bit; every 1 bit is changed to a 0 bit.</a:t>
            </a:r>
          </a:p>
        </p:txBody>
      </p:sp>
      <p:sp>
        <p:nvSpPr>
          <p:cNvPr id="3" name="Title 2"/>
          <p:cNvSpPr>
            <a:spLocks noGrp="1"/>
          </p:cNvSpPr>
          <p:nvPr>
            <p:ph type="title"/>
          </p:nvPr>
        </p:nvSpPr>
        <p:spPr/>
        <p:txBody>
          <a:bodyPr>
            <a:normAutofit fontScale="90000"/>
          </a:bodyPr>
          <a:lstStyle/>
          <a:p>
            <a:r>
              <a:rPr lang="en-MY" i="1" dirty="0"/>
              <a:t>Bitwise NOT Operation</a:t>
            </a:r>
            <a:br>
              <a:rPr lang="en-MY" i="1" dirty="0"/>
            </a:b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MY" dirty="0"/>
              <a:t>Although we can directly use the NOT operation on a 32-bit number, when the number is represented as a four-byte dotted-decimal notation, we can use a short cut; we can subtract each byte from 255.</a:t>
            </a:r>
          </a:p>
        </p:txBody>
      </p:sp>
      <p:sp>
        <p:nvSpPr>
          <p:cNvPr id="3" name="Title 2"/>
          <p:cNvSpPr>
            <a:spLocks noGrp="1"/>
          </p:cNvSpPr>
          <p:nvPr>
            <p:ph type="title"/>
          </p:nvPr>
        </p:nvSpPr>
        <p:spPr/>
        <p:txBody>
          <a:bodyPr/>
          <a:lstStyle/>
          <a:p>
            <a:endParaRPr lang="en-MY"/>
          </a:p>
        </p:txBody>
      </p:sp>
      <p:pic>
        <p:nvPicPr>
          <p:cNvPr id="4" name="Picture 4"/>
          <p:cNvPicPr>
            <a:picLocks noChangeAspect="1" noChangeArrowheads="1"/>
          </p:cNvPicPr>
          <p:nvPr/>
        </p:nvPicPr>
        <p:blipFill>
          <a:blip r:embed="rId2" cstate="print"/>
          <a:srcRect/>
          <a:stretch>
            <a:fillRect/>
          </a:stretch>
        </p:blipFill>
        <p:spPr bwMode="auto">
          <a:xfrm>
            <a:off x="304800" y="4038600"/>
            <a:ext cx="8305800" cy="19240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algn="just"/>
            <a:r>
              <a:rPr lang="en-MY" dirty="0"/>
              <a:t>The bitwise AND operation is a binary operation; it takes two inputs. The AND operation compares the two corresponding bits in two inputs and selects the smaller bit</a:t>
            </a:r>
          </a:p>
          <a:p>
            <a:pPr algn="just">
              <a:buNone/>
            </a:pPr>
            <a:r>
              <a:rPr lang="en-MY" dirty="0"/>
              <a:t>   from the two (or select one of them if the bits are equal). </a:t>
            </a:r>
          </a:p>
        </p:txBody>
      </p:sp>
      <p:sp>
        <p:nvSpPr>
          <p:cNvPr id="3" name="Title 2"/>
          <p:cNvSpPr>
            <a:spLocks noGrp="1"/>
          </p:cNvSpPr>
          <p:nvPr>
            <p:ph type="title"/>
          </p:nvPr>
        </p:nvSpPr>
        <p:spPr/>
        <p:txBody>
          <a:bodyPr>
            <a:normAutofit fontScale="90000"/>
          </a:bodyPr>
          <a:lstStyle/>
          <a:p>
            <a:r>
              <a:rPr lang="en-MY" i="1" dirty="0"/>
              <a:t>Bitwise AND Operation</a:t>
            </a:r>
            <a:br>
              <a:rPr lang="en-MY" i="1" dirty="0"/>
            </a:br>
            <a:endParaRPr lang="en-MY" dirty="0"/>
          </a:p>
        </p:txBody>
      </p:sp>
      <p:pic>
        <p:nvPicPr>
          <p:cNvPr id="10" name="Picture 5"/>
          <p:cNvPicPr>
            <a:picLocks noChangeAspect="1" noChangeArrowheads="1"/>
          </p:cNvPicPr>
          <p:nvPr/>
        </p:nvPicPr>
        <p:blipFill>
          <a:blip r:embed="rId2" cstate="print"/>
          <a:srcRect/>
          <a:stretch>
            <a:fillRect/>
          </a:stretch>
        </p:blipFill>
        <p:spPr bwMode="auto">
          <a:xfrm>
            <a:off x="3124200" y="4267200"/>
            <a:ext cx="2743200" cy="26289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MY" dirty="0"/>
              <a:t>Although we can directly use the AND operation on the 32-bit binary representation of two numbers.</a:t>
            </a:r>
          </a:p>
        </p:txBody>
      </p:sp>
      <p:sp>
        <p:nvSpPr>
          <p:cNvPr id="3" name="Title 2"/>
          <p:cNvSpPr>
            <a:spLocks noGrp="1"/>
          </p:cNvSpPr>
          <p:nvPr>
            <p:ph type="title"/>
          </p:nvPr>
        </p:nvSpPr>
        <p:spPr/>
        <p:txBody>
          <a:bodyPr/>
          <a:lstStyle/>
          <a:p>
            <a:endParaRPr lang="en-MY"/>
          </a:p>
        </p:txBody>
      </p:sp>
      <p:pic>
        <p:nvPicPr>
          <p:cNvPr id="6" name="Picture 2"/>
          <p:cNvPicPr>
            <a:picLocks noChangeAspect="1" noChangeArrowheads="1"/>
          </p:cNvPicPr>
          <p:nvPr/>
        </p:nvPicPr>
        <p:blipFill>
          <a:blip r:embed="rId2" cstate="print"/>
          <a:srcRect/>
          <a:stretch>
            <a:fillRect/>
          </a:stretch>
        </p:blipFill>
        <p:spPr bwMode="auto">
          <a:xfrm>
            <a:off x="293237" y="3048000"/>
            <a:ext cx="8622163" cy="1204912"/>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69249A-D73A-B245-9E48-95023CB328B0}"/>
              </a:ext>
            </a:extLst>
          </p:cNvPr>
          <p:cNvSpPr>
            <a:spLocks noGrp="1"/>
          </p:cNvSpPr>
          <p:nvPr>
            <p:ph idx="1"/>
          </p:nvPr>
        </p:nvSpPr>
        <p:spPr>
          <a:xfrm>
            <a:off x="457200" y="1295400"/>
            <a:ext cx="8229600" cy="4843272"/>
          </a:xfrm>
        </p:spPr>
        <p:txBody>
          <a:bodyPr>
            <a:normAutofit/>
          </a:bodyPr>
          <a:lstStyle/>
          <a:p>
            <a:r>
              <a:rPr lang="en-GB" dirty="0"/>
              <a:t>An IP (Internet Protocol) address is </a:t>
            </a:r>
            <a:r>
              <a:rPr lang="en-GB" dirty="0">
                <a:solidFill>
                  <a:srgbClr val="FF0000"/>
                </a:solidFill>
              </a:rPr>
              <a:t>a unique address</a:t>
            </a:r>
            <a:r>
              <a:rPr lang="en-GB" dirty="0"/>
              <a:t> that different computers or devices on a computer network use to identify and communicate with one another. </a:t>
            </a:r>
          </a:p>
          <a:p>
            <a:r>
              <a:rPr lang="en-GB" dirty="0"/>
              <a:t>An IP address is used as an identifier to find electronic devices connected to one another on a network. </a:t>
            </a:r>
          </a:p>
          <a:p>
            <a:r>
              <a:rPr lang="en-GB" dirty="0"/>
              <a:t>Therefore, each device in the network must have its own unique address. </a:t>
            </a:r>
          </a:p>
          <a:p>
            <a:r>
              <a:rPr lang="en-GB" dirty="0"/>
              <a:t>An </a:t>
            </a:r>
            <a:r>
              <a:rPr lang="en-GB" dirty="0">
                <a:solidFill>
                  <a:srgbClr val="FF0000"/>
                </a:solidFill>
              </a:rPr>
              <a:t>IP address is like a mailing address </a:t>
            </a:r>
            <a:r>
              <a:rPr lang="en-GB" dirty="0"/>
              <a:t>that is used to deliver data (files) to a computer. </a:t>
            </a:r>
          </a:p>
        </p:txBody>
      </p:sp>
      <p:sp>
        <p:nvSpPr>
          <p:cNvPr id="3" name="Slide Number Placeholder 2">
            <a:extLst>
              <a:ext uri="{FF2B5EF4-FFF2-40B4-BE49-F238E27FC236}">
                <a16:creationId xmlns:a16="http://schemas.microsoft.com/office/drawing/2014/main" id="{2EA32D23-05A9-7242-8E8E-83B3B806D89F}"/>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4" name="Title 3">
            <a:extLst>
              <a:ext uri="{FF2B5EF4-FFF2-40B4-BE49-F238E27FC236}">
                <a16:creationId xmlns:a16="http://schemas.microsoft.com/office/drawing/2014/main" id="{8E8B42BC-0463-414C-AA43-902BAC7455E5}"/>
              </a:ext>
            </a:extLst>
          </p:cNvPr>
          <p:cNvSpPr>
            <a:spLocks noGrp="1"/>
          </p:cNvSpPr>
          <p:nvPr>
            <p:ph type="title"/>
          </p:nvPr>
        </p:nvSpPr>
        <p:spPr/>
        <p:txBody>
          <a:bodyPr/>
          <a:lstStyle/>
          <a:p>
            <a:r>
              <a:rPr lang="en-GB" dirty="0"/>
              <a:t>IP Address </a:t>
            </a:r>
            <a:endParaRPr lang="en-BD" dirty="0"/>
          </a:p>
        </p:txBody>
      </p:sp>
    </p:spTree>
    <p:extLst>
      <p:ext uri="{BB962C8B-B14F-4D97-AF65-F5344CB8AC3E}">
        <p14:creationId xmlns:p14="http://schemas.microsoft.com/office/powerpoint/2010/main" val="2492369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79437"/>
            <a:ext cx="8229600" cy="4525963"/>
          </a:xfrm>
        </p:spPr>
        <p:txBody>
          <a:bodyPr>
            <a:normAutofit/>
          </a:bodyPr>
          <a:lstStyle/>
          <a:p>
            <a:pPr algn="just"/>
            <a:r>
              <a:rPr lang="en-MY" sz="2000" dirty="0"/>
              <a:t>When the numbers are represented in dotted-decimal notation, we can use two short cuts.</a:t>
            </a:r>
          </a:p>
          <a:p>
            <a:pPr algn="just"/>
            <a:r>
              <a:rPr lang="en-MY" sz="2000" b="1" dirty="0"/>
              <a:t>1. When at least one of the numbers is 0 or 255, the AND operation selects the </a:t>
            </a:r>
            <a:r>
              <a:rPr lang="en-MY" sz="2000" dirty="0"/>
              <a:t>smaller byte (or one of them if equal).</a:t>
            </a:r>
          </a:p>
          <a:p>
            <a:pPr algn="just"/>
            <a:r>
              <a:rPr lang="en-MY" sz="2000" b="1" dirty="0"/>
              <a:t>2. When none of the two bytes is either 0 or 255, we can write each byte as the sum </a:t>
            </a:r>
            <a:r>
              <a:rPr lang="en-MY" sz="2000" dirty="0"/>
              <a:t>of eight terms, where each term is a power of 2. We then select the smaller term in each pair (or one of them if equal) and add them to get the result.</a:t>
            </a:r>
          </a:p>
          <a:p>
            <a:endParaRPr lang="en-MY" dirty="0"/>
          </a:p>
        </p:txBody>
      </p:sp>
      <p:pic>
        <p:nvPicPr>
          <p:cNvPr id="4" name="Picture 3"/>
          <p:cNvPicPr>
            <a:picLocks noChangeAspect="1" noChangeArrowheads="1"/>
          </p:cNvPicPr>
          <p:nvPr/>
        </p:nvPicPr>
        <p:blipFill>
          <a:blip r:embed="rId2" cstate="print"/>
          <a:srcRect/>
          <a:stretch>
            <a:fillRect/>
          </a:stretch>
        </p:blipFill>
        <p:spPr bwMode="auto">
          <a:xfrm>
            <a:off x="685800" y="3200400"/>
            <a:ext cx="7739270" cy="3429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MY" dirty="0"/>
              <a:t>The bitwise OR operation is a binary operation; it takes two inputs. The OR operation compares the corresponding bits in the two numbers and selects the larger bit from the two (or one of them if equal). Figure 5.4 shows the OR operation.</a:t>
            </a:r>
          </a:p>
        </p:txBody>
      </p:sp>
      <p:sp>
        <p:nvSpPr>
          <p:cNvPr id="3" name="Title 2"/>
          <p:cNvSpPr>
            <a:spLocks noGrp="1"/>
          </p:cNvSpPr>
          <p:nvPr>
            <p:ph type="title"/>
          </p:nvPr>
        </p:nvSpPr>
        <p:spPr/>
        <p:txBody>
          <a:bodyPr>
            <a:normAutofit fontScale="90000"/>
          </a:bodyPr>
          <a:lstStyle/>
          <a:p>
            <a:r>
              <a:rPr lang="en-MY" i="1" dirty="0"/>
              <a:t>Bitwise OR Operation</a:t>
            </a:r>
            <a:br>
              <a:rPr lang="en-MY" i="1" dirty="0"/>
            </a:br>
            <a:endParaRPr lang="en-MY" dirty="0"/>
          </a:p>
        </p:txBody>
      </p:sp>
      <p:pic>
        <p:nvPicPr>
          <p:cNvPr id="6" name="Picture 2"/>
          <p:cNvPicPr>
            <a:picLocks noChangeAspect="1" noChangeArrowheads="1"/>
          </p:cNvPicPr>
          <p:nvPr/>
        </p:nvPicPr>
        <p:blipFill>
          <a:blip r:embed="rId2" cstate="print"/>
          <a:srcRect/>
          <a:stretch>
            <a:fillRect/>
          </a:stretch>
        </p:blipFill>
        <p:spPr bwMode="auto">
          <a:xfrm>
            <a:off x="3657600" y="4064365"/>
            <a:ext cx="2362200" cy="226023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lgn="just"/>
            <a:r>
              <a:rPr lang="en-MY" dirty="0"/>
              <a:t>Although we can directly use the OR operation on the 32-bit binary representation of the two numbers.</a:t>
            </a:r>
          </a:p>
        </p:txBody>
      </p:sp>
      <p:sp>
        <p:nvSpPr>
          <p:cNvPr id="3" name="Title 2"/>
          <p:cNvSpPr>
            <a:spLocks noGrp="1"/>
          </p:cNvSpPr>
          <p:nvPr>
            <p:ph type="title"/>
          </p:nvPr>
        </p:nvSpPr>
        <p:spPr/>
        <p:txBody>
          <a:bodyPr/>
          <a:lstStyle/>
          <a:p>
            <a:endParaRPr lang="en-MY"/>
          </a:p>
        </p:txBody>
      </p:sp>
      <p:pic>
        <p:nvPicPr>
          <p:cNvPr id="6" name="Picture 2"/>
          <p:cNvPicPr>
            <a:picLocks noChangeAspect="1" noChangeArrowheads="1"/>
          </p:cNvPicPr>
          <p:nvPr/>
        </p:nvPicPr>
        <p:blipFill>
          <a:blip r:embed="rId2" cstate="print"/>
          <a:srcRect/>
          <a:stretch>
            <a:fillRect/>
          </a:stretch>
        </p:blipFill>
        <p:spPr bwMode="auto">
          <a:xfrm>
            <a:off x="1214438" y="3085176"/>
            <a:ext cx="6557962" cy="1182024"/>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52400"/>
            <a:ext cx="8229600" cy="4525963"/>
          </a:xfrm>
        </p:spPr>
        <p:txBody>
          <a:bodyPr>
            <a:normAutofit/>
          </a:bodyPr>
          <a:lstStyle/>
          <a:p>
            <a:r>
              <a:rPr lang="en-MY" sz="2000" dirty="0"/>
              <a:t>when the numbers are represented in dotted-decimal notation, we can use two short cuts.</a:t>
            </a:r>
          </a:p>
          <a:p>
            <a:r>
              <a:rPr lang="en-MY" sz="2000" b="1" dirty="0"/>
              <a:t>1. When at least one of the two bytes is 0 or 255, the OR operation selects the larger</a:t>
            </a:r>
          </a:p>
          <a:p>
            <a:r>
              <a:rPr lang="en-MY" sz="2000" dirty="0"/>
              <a:t>byte (or one of them if equal).</a:t>
            </a:r>
          </a:p>
          <a:p>
            <a:r>
              <a:rPr lang="en-MY" sz="2000" b="1" dirty="0"/>
              <a:t>2. When none of the two bytes is 0 or 255, we can write each byte as the sum of eight </a:t>
            </a:r>
            <a:r>
              <a:rPr lang="en-MY" sz="2000" dirty="0"/>
              <a:t>terms, where each term is a power of 2. We then select the larger term in each pair (or one of them if equal) and add them to get the result of OR operation.</a:t>
            </a:r>
          </a:p>
          <a:p>
            <a:endParaRPr lang="en-MY" dirty="0"/>
          </a:p>
        </p:txBody>
      </p:sp>
      <p:pic>
        <p:nvPicPr>
          <p:cNvPr id="8" name="Content Placeholder 3"/>
          <p:cNvPicPr>
            <a:picLocks noChangeAspect="1" noChangeArrowheads="1"/>
          </p:cNvPicPr>
          <p:nvPr/>
        </p:nvPicPr>
        <p:blipFill>
          <a:blip r:embed="rId2" cstate="print"/>
          <a:srcRect/>
          <a:stretch>
            <a:fillRect/>
          </a:stretch>
        </p:blipFill>
        <p:spPr bwMode="auto">
          <a:xfrm>
            <a:off x="762000" y="3581400"/>
            <a:ext cx="7620000" cy="1600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990600"/>
            <a:ext cx="8229600" cy="4525963"/>
          </a:xfrm>
        </p:spPr>
        <p:txBody>
          <a:bodyPr>
            <a:normAutofit/>
          </a:bodyPr>
          <a:lstStyle/>
          <a:p>
            <a:pPr algn="just"/>
            <a:r>
              <a:rPr lang="en-MY" sz="2000" dirty="0"/>
              <a:t>IP addresses, when started a few decades ago, used the concept of </a:t>
            </a:r>
            <a:r>
              <a:rPr lang="en-MY" sz="2000" i="1" dirty="0"/>
              <a:t>classes. This architecture </a:t>
            </a:r>
            <a:r>
              <a:rPr lang="en-MY" sz="2000" dirty="0"/>
              <a:t>is called </a:t>
            </a:r>
            <a:r>
              <a:rPr lang="en-MY" sz="2000" b="1" dirty="0" err="1"/>
              <a:t>classful</a:t>
            </a:r>
            <a:r>
              <a:rPr lang="en-MY" sz="2000" b="1" dirty="0"/>
              <a:t> addressing.</a:t>
            </a:r>
          </a:p>
          <a:p>
            <a:pPr algn="just"/>
            <a:r>
              <a:rPr lang="en-MY" sz="2000" b="1" dirty="0"/>
              <a:t> In the mid-1990s, a new architecture, called classless addressing, was introduced that supersedes the original architecture. In this </a:t>
            </a:r>
            <a:r>
              <a:rPr lang="en-MY" sz="2000" dirty="0"/>
              <a:t>section, we introduce </a:t>
            </a:r>
            <a:r>
              <a:rPr lang="en-MY" sz="2000" dirty="0" err="1"/>
              <a:t>classful</a:t>
            </a:r>
            <a:r>
              <a:rPr lang="en-MY" sz="2000" dirty="0"/>
              <a:t> addressing because it paves the way for understanding classless addressing and justifies the rationale for moving to the new architecture. </a:t>
            </a:r>
          </a:p>
          <a:p>
            <a:endParaRPr lang="en-MY" sz="2000" dirty="0"/>
          </a:p>
        </p:txBody>
      </p:sp>
      <p:sp>
        <p:nvSpPr>
          <p:cNvPr id="3" name="Title 2"/>
          <p:cNvSpPr>
            <a:spLocks noGrp="1"/>
          </p:cNvSpPr>
          <p:nvPr>
            <p:ph type="title"/>
          </p:nvPr>
        </p:nvSpPr>
        <p:spPr>
          <a:xfrm>
            <a:off x="457200" y="274638"/>
            <a:ext cx="8229600" cy="868362"/>
          </a:xfrm>
        </p:spPr>
        <p:txBody>
          <a:bodyPr>
            <a:normAutofit fontScale="90000"/>
          </a:bodyPr>
          <a:lstStyle/>
          <a:p>
            <a:r>
              <a:rPr lang="en-MY" dirty="0"/>
              <a:t>CLASSFUL ADDRESSING</a:t>
            </a:r>
            <a:br>
              <a:rPr lang="en-MY" dirty="0"/>
            </a:b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MY" dirty="0"/>
              <a:t>In </a:t>
            </a:r>
            <a:r>
              <a:rPr lang="en-MY" dirty="0" err="1"/>
              <a:t>classful</a:t>
            </a:r>
            <a:r>
              <a:rPr lang="en-MY" dirty="0"/>
              <a:t> addressing, the IP address space is divided into five </a:t>
            </a:r>
            <a:r>
              <a:rPr lang="en-MY" b="1" dirty="0"/>
              <a:t>classes: A, B, C, D, and E. Each class occupies some part of the whole address space. Figure shows the </a:t>
            </a:r>
            <a:r>
              <a:rPr lang="en-MY" dirty="0"/>
              <a:t>class occupation of the address space.</a:t>
            </a:r>
          </a:p>
        </p:txBody>
      </p:sp>
      <p:sp>
        <p:nvSpPr>
          <p:cNvPr id="3" name="Title 2"/>
          <p:cNvSpPr>
            <a:spLocks noGrp="1"/>
          </p:cNvSpPr>
          <p:nvPr>
            <p:ph type="title"/>
          </p:nvPr>
        </p:nvSpPr>
        <p:spPr/>
        <p:txBody>
          <a:bodyPr>
            <a:normAutofit fontScale="90000"/>
          </a:bodyPr>
          <a:lstStyle/>
          <a:p>
            <a:r>
              <a:rPr lang="en-MY" dirty="0"/>
              <a:t>Classes</a:t>
            </a:r>
            <a:br>
              <a:rPr lang="en-MY" dirty="0"/>
            </a:br>
            <a:endParaRPr lang="en-MY" dirty="0"/>
          </a:p>
        </p:txBody>
      </p:sp>
      <p:pic>
        <p:nvPicPr>
          <p:cNvPr id="4" name="Picture 2"/>
          <p:cNvPicPr>
            <a:picLocks noChangeAspect="1" noChangeArrowheads="1"/>
          </p:cNvPicPr>
          <p:nvPr/>
        </p:nvPicPr>
        <p:blipFill>
          <a:blip r:embed="rId3" cstate="print"/>
          <a:srcRect/>
          <a:stretch>
            <a:fillRect/>
          </a:stretch>
        </p:blipFill>
        <p:spPr bwMode="auto">
          <a:xfrm>
            <a:off x="342900" y="3733800"/>
            <a:ext cx="7924800" cy="24384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cxnSp>
        <p:nvCxnSpPr>
          <p:cNvPr id="10" name="Straight Arrow Connector 9">
            <a:extLst>
              <a:ext uri="{FF2B5EF4-FFF2-40B4-BE49-F238E27FC236}">
                <a16:creationId xmlns:a16="http://schemas.microsoft.com/office/drawing/2014/main" id="{DAFD4504-77A3-FE4D-8CFB-DF885FA9E2B5}"/>
              </a:ext>
            </a:extLst>
          </p:cNvPr>
          <p:cNvCxnSpPr/>
          <p:nvPr/>
        </p:nvCxnSpPr>
        <p:spPr>
          <a:xfrm>
            <a:off x="3657600" y="4038600"/>
            <a:ext cx="1371600"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MY" dirty="0"/>
          </a:p>
        </p:txBody>
      </p:sp>
      <p:sp>
        <p:nvSpPr>
          <p:cNvPr id="3" name="Title 2"/>
          <p:cNvSpPr>
            <a:spLocks noGrp="1"/>
          </p:cNvSpPr>
          <p:nvPr>
            <p:ph type="title"/>
          </p:nvPr>
        </p:nvSpPr>
        <p:spPr/>
        <p:txBody>
          <a:bodyPr>
            <a:normAutofit/>
          </a:bodyPr>
          <a:lstStyle/>
          <a:p>
            <a:r>
              <a:rPr lang="en-MY" sz="3200" dirty="0"/>
              <a:t>Class A range=</a:t>
            </a:r>
            <a:r>
              <a:rPr lang="en-MY" sz="3200" dirty="0">
                <a:highlight>
                  <a:srgbClr val="FFFF00"/>
                </a:highlight>
              </a:rPr>
              <a:t>0</a:t>
            </a:r>
            <a:r>
              <a:rPr lang="en-MY" sz="3200" dirty="0"/>
              <a:t>0000000 to </a:t>
            </a:r>
            <a:r>
              <a:rPr lang="en-MY" sz="3200" dirty="0">
                <a:highlight>
                  <a:srgbClr val="FFFF00"/>
                </a:highlight>
              </a:rPr>
              <a:t>0</a:t>
            </a:r>
            <a:r>
              <a:rPr lang="en-MY" sz="3200" dirty="0"/>
              <a:t>1111111</a:t>
            </a:r>
          </a:p>
        </p:txBody>
      </p:sp>
      <p:pic>
        <p:nvPicPr>
          <p:cNvPr id="22531" name="Picture 3"/>
          <p:cNvPicPr>
            <a:picLocks noChangeAspect="1" noChangeArrowheads="1"/>
          </p:cNvPicPr>
          <p:nvPr/>
        </p:nvPicPr>
        <p:blipFill>
          <a:blip r:embed="rId2" cstate="print"/>
          <a:srcRect/>
          <a:stretch>
            <a:fillRect/>
          </a:stretch>
        </p:blipFill>
        <p:spPr bwMode="auto">
          <a:xfrm>
            <a:off x="685799" y="1447800"/>
            <a:ext cx="8062163" cy="43434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cxnSp>
        <p:nvCxnSpPr>
          <p:cNvPr id="7" name="Straight Arrow Connector 6">
            <a:extLst>
              <a:ext uri="{FF2B5EF4-FFF2-40B4-BE49-F238E27FC236}">
                <a16:creationId xmlns:a16="http://schemas.microsoft.com/office/drawing/2014/main" id="{66BCA545-DB93-D24E-9910-5CBE08DC494B}"/>
              </a:ext>
            </a:extLst>
          </p:cNvPr>
          <p:cNvCxnSpPr/>
          <p:nvPr/>
        </p:nvCxnSpPr>
        <p:spPr>
          <a:xfrm>
            <a:off x="4648200" y="5410200"/>
            <a:ext cx="990600" cy="0"/>
          </a:xfrm>
          <a:prstGeom prst="straightConnector1">
            <a:avLst/>
          </a:prstGeom>
          <a:ln w="92075">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52653"/>
          </a:xfrm>
        </p:spPr>
        <p:txBody>
          <a:bodyPr/>
          <a:lstStyle/>
          <a:p>
            <a:r>
              <a:rPr lang="en-US" dirty="0" smtClean="0"/>
              <a:t>1</a:t>
            </a:r>
            <a:r>
              <a:rPr lang="en-US" baseline="30000" dirty="0" smtClean="0"/>
              <a:t>st</a:t>
            </a:r>
            <a:r>
              <a:rPr lang="en-US" dirty="0" smtClean="0"/>
              <a:t> byte Lowest </a:t>
            </a:r>
            <a:r>
              <a:rPr lang="en-US" dirty="0" smtClean="0">
                <a:solidFill>
                  <a:schemeClr val="accent2"/>
                </a:solidFill>
              </a:rPr>
              <a:t>0</a:t>
            </a:r>
            <a:r>
              <a:rPr lang="en-US" dirty="0" smtClean="0"/>
              <a:t>0000000 =0</a:t>
            </a:r>
          </a:p>
          <a:p>
            <a:r>
              <a:rPr lang="en-US" dirty="0" smtClean="0"/>
              <a:t>1</a:t>
            </a:r>
            <a:r>
              <a:rPr lang="en-US" baseline="30000" dirty="0" smtClean="0"/>
              <a:t>st</a:t>
            </a:r>
            <a:r>
              <a:rPr lang="en-US" dirty="0" smtClean="0"/>
              <a:t> byte highest </a:t>
            </a:r>
            <a:r>
              <a:rPr lang="en-US" dirty="0" smtClean="0">
                <a:solidFill>
                  <a:schemeClr val="accent2"/>
                </a:solidFill>
              </a:rPr>
              <a:t>0</a:t>
            </a:r>
            <a:r>
              <a:rPr lang="en-US" dirty="0" smtClean="0"/>
              <a:t>1111111=127</a:t>
            </a:r>
          </a:p>
          <a:p>
            <a:endParaRPr lang="en-US" dirty="0"/>
          </a:p>
          <a:p>
            <a:r>
              <a:rPr lang="en-US" dirty="0" smtClean="0"/>
              <a:t>Class B</a:t>
            </a:r>
          </a:p>
          <a:p>
            <a:r>
              <a:rPr lang="en-US" dirty="0" smtClean="0"/>
              <a:t>Lowest </a:t>
            </a:r>
            <a:r>
              <a:rPr lang="en-US" dirty="0" smtClean="0">
                <a:solidFill>
                  <a:schemeClr val="accent2"/>
                </a:solidFill>
              </a:rPr>
              <a:t>10</a:t>
            </a:r>
            <a:r>
              <a:rPr lang="en-US" dirty="0" smtClean="0"/>
              <a:t>000000=128</a:t>
            </a:r>
          </a:p>
          <a:p>
            <a:r>
              <a:rPr lang="en-US" dirty="0" smtClean="0"/>
              <a:t>Highest </a:t>
            </a:r>
            <a:r>
              <a:rPr lang="en-US" dirty="0" smtClean="0">
                <a:solidFill>
                  <a:schemeClr val="accent2"/>
                </a:solidFill>
              </a:rPr>
              <a:t>10</a:t>
            </a:r>
            <a:r>
              <a:rPr lang="en-US" dirty="0" smtClean="0"/>
              <a:t>111111=191</a:t>
            </a:r>
          </a:p>
          <a:p>
            <a:r>
              <a:rPr lang="en-US" dirty="0" smtClean="0"/>
              <a:t>C</a:t>
            </a:r>
          </a:p>
          <a:p>
            <a:r>
              <a:rPr lang="en-US" dirty="0" smtClean="0"/>
              <a:t>11000000=192</a:t>
            </a:r>
          </a:p>
          <a:p>
            <a:r>
              <a:rPr lang="en-US" dirty="0" smtClean="0"/>
              <a:t>11011111=223</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
        <p:nvSpPr>
          <p:cNvPr id="4" name="Title 3"/>
          <p:cNvSpPr>
            <a:spLocks noGrp="1"/>
          </p:cNvSpPr>
          <p:nvPr>
            <p:ph type="title"/>
          </p:nvPr>
        </p:nvSpPr>
        <p:spPr>
          <a:xfrm>
            <a:off x="457200" y="-152400"/>
            <a:ext cx="8229600" cy="1143000"/>
          </a:xfrm>
        </p:spPr>
        <p:txBody>
          <a:bodyPr/>
          <a:lstStyle/>
          <a:p>
            <a:r>
              <a:rPr lang="en-US" dirty="0" smtClean="0"/>
              <a:t>Class A</a:t>
            </a:r>
            <a:endParaRPr lang="en-US" dirty="0"/>
          </a:p>
        </p:txBody>
      </p:sp>
    </p:spTree>
    <p:extLst>
      <p:ext uri="{BB962C8B-B14F-4D97-AF65-F5344CB8AC3E}">
        <p14:creationId xmlns:p14="http://schemas.microsoft.com/office/powerpoint/2010/main" val="1819055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cstate="print"/>
          <a:srcRect/>
          <a:stretch>
            <a:fillRect/>
          </a:stretch>
        </p:blipFill>
        <p:spPr bwMode="auto">
          <a:xfrm>
            <a:off x="914400" y="3048000"/>
            <a:ext cx="6835302" cy="2362200"/>
          </a:xfrm>
          <a:prstGeom prst="rect">
            <a:avLst/>
          </a:prstGeom>
          <a:noFill/>
          <a:ln w="9525">
            <a:noFill/>
            <a:miter lim="800000"/>
            <a:headEnd/>
            <a:tailEnd/>
          </a:ln>
        </p:spPr>
      </p:pic>
      <p:sp>
        <p:nvSpPr>
          <p:cNvPr id="3" name="Title 2"/>
          <p:cNvSpPr>
            <a:spLocks noGrp="1"/>
          </p:cNvSpPr>
          <p:nvPr>
            <p:ph type="title"/>
          </p:nvPr>
        </p:nvSpPr>
        <p:spPr>
          <a:xfrm>
            <a:off x="152400" y="1143000"/>
            <a:ext cx="8229600" cy="1752600"/>
          </a:xfrm>
        </p:spPr>
        <p:txBody>
          <a:bodyPr>
            <a:noAutofit/>
          </a:bodyPr>
          <a:lstStyle/>
          <a:p>
            <a:r>
              <a:rPr lang="en-MY" sz="2000" dirty="0"/>
              <a:t>Example </a:t>
            </a:r>
            <a:br>
              <a:rPr lang="en-MY" sz="2000" dirty="0"/>
            </a:br>
            <a:r>
              <a:rPr lang="en-MY" sz="2000" dirty="0"/>
              <a:t>Find the class of each address:</a:t>
            </a:r>
            <a:br>
              <a:rPr lang="en-MY" sz="2000" dirty="0"/>
            </a:br>
            <a:r>
              <a:rPr lang="en-MY" sz="2000" dirty="0"/>
              <a:t>a. </a:t>
            </a:r>
            <a:r>
              <a:rPr lang="en-MY" sz="2000" dirty="0">
                <a:solidFill>
                  <a:schemeClr val="accent2"/>
                </a:solidFill>
              </a:rPr>
              <a:t>0</a:t>
            </a:r>
            <a:r>
              <a:rPr lang="en-MY" sz="2000" dirty="0">
                <a:solidFill>
                  <a:schemeClr val="bg1"/>
                </a:solidFill>
              </a:rPr>
              <a:t>0000001 00001011 00001011 11101111</a:t>
            </a:r>
            <a:r>
              <a:rPr lang="en-MY" sz="2000" dirty="0">
                <a:solidFill>
                  <a:schemeClr val="accent2"/>
                </a:solidFill>
              </a:rPr>
              <a:t/>
            </a:r>
            <a:br>
              <a:rPr lang="en-MY" sz="2000" dirty="0">
                <a:solidFill>
                  <a:schemeClr val="accent2"/>
                </a:solidFill>
              </a:rPr>
            </a:br>
            <a:r>
              <a:rPr lang="en-MY" sz="2000" dirty="0"/>
              <a:t>b. 110</a:t>
            </a:r>
            <a:r>
              <a:rPr lang="en-MY" sz="2000" dirty="0">
                <a:solidFill>
                  <a:schemeClr val="bg1"/>
                </a:solidFill>
              </a:rPr>
              <a:t>00001 10000011 00011011 11111111</a:t>
            </a:r>
            <a:r>
              <a:rPr lang="en-MY" sz="2000" dirty="0"/>
              <a:t/>
            </a:r>
            <a:br>
              <a:rPr lang="en-MY" sz="2000" dirty="0"/>
            </a:br>
            <a:r>
              <a:rPr lang="en-MY" sz="2000" dirty="0"/>
              <a:t>c. 10</a:t>
            </a:r>
            <a:r>
              <a:rPr lang="en-MY" sz="2000" dirty="0">
                <a:solidFill>
                  <a:schemeClr val="bg1"/>
                </a:solidFill>
              </a:rPr>
              <a:t>100111 11011011 10001011 01101111</a:t>
            </a:r>
            <a:r>
              <a:rPr lang="en-MY" sz="2000" dirty="0"/>
              <a:t/>
            </a:r>
            <a:br>
              <a:rPr lang="en-MY" sz="2000" dirty="0"/>
            </a:br>
            <a:r>
              <a:rPr lang="en-MY" sz="2000" dirty="0"/>
              <a:t>d. 1111</a:t>
            </a:r>
            <a:r>
              <a:rPr lang="en-MY" sz="2000" dirty="0">
                <a:solidFill>
                  <a:schemeClr val="bg1"/>
                </a:solidFill>
              </a:rPr>
              <a:t>0011 10011011 11111011 00001111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MY" sz="2400" b="1" dirty="0"/>
              <a:t>Solution</a:t>
            </a:r>
          </a:p>
          <a:p>
            <a:r>
              <a:rPr lang="en-MY" sz="2400" dirty="0"/>
              <a:t>See the procedure in Figure 5.7.</a:t>
            </a:r>
          </a:p>
          <a:p>
            <a:r>
              <a:rPr lang="en-MY" sz="2400" b="1" dirty="0"/>
              <a:t>a. The first bit is 0. This is a class A address.</a:t>
            </a:r>
          </a:p>
          <a:p>
            <a:r>
              <a:rPr lang="en-MY" sz="2400" b="1" dirty="0"/>
              <a:t>b. The first 2 bits are 1; the third bit is 0. This is a class C address.</a:t>
            </a:r>
          </a:p>
          <a:p>
            <a:r>
              <a:rPr lang="en-MY" sz="2400" b="1" dirty="0"/>
              <a:t>c. The first bit is 1; the second bit is 0. This is a class B address.</a:t>
            </a:r>
          </a:p>
          <a:p>
            <a:r>
              <a:rPr lang="en-MY" sz="2400" b="1" dirty="0"/>
              <a:t>d. The first 4 bits are 1s. This is a class E address.</a:t>
            </a:r>
            <a:endParaRPr lang="en-MY" sz="2400" dirty="0"/>
          </a:p>
        </p:txBody>
      </p:sp>
      <p:sp>
        <p:nvSpPr>
          <p:cNvPr id="3" name="Title 2"/>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B09ECD-43CC-8D43-960F-EFCC41854DEC}"/>
              </a:ext>
            </a:extLst>
          </p:cNvPr>
          <p:cNvSpPr>
            <a:spLocks noGrp="1"/>
          </p:cNvSpPr>
          <p:nvPr>
            <p:ph idx="1"/>
          </p:nvPr>
        </p:nvSpPr>
        <p:spPr/>
        <p:txBody>
          <a:bodyPr>
            <a:normAutofit lnSpcReduction="10000"/>
          </a:bodyPr>
          <a:lstStyle/>
          <a:p>
            <a:r>
              <a:rPr lang="en-GB" dirty="0"/>
              <a:t>Some IP addresses are meant to be unique within the scope of the Internet, whereas others are meant to be unique within the scope of a specific network.</a:t>
            </a:r>
          </a:p>
          <a:p>
            <a:r>
              <a:rPr lang="en-GB" dirty="0"/>
              <a:t>The Internet Assigned Numbers Authority (IANA) creates and manages IP addresses for the public Internet. </a:t>
            </a:r>
          </a:p>
          <a:p>
            <a:r>
              <a:rPr lang="en-GB" dirty="0"/>
              <a:t>IANA allocates the superblocks of addresses to Regional Internet Registries, which in turn allocate smaller blocks of addresses to Internet service providers</a:t>
            </a:r>
            <a:endParaRPr lang="en-BD" dirty="0"/>
          </a:p>
          <a:p>
            <a:endParaRPr lang="en-BD" dirty="0"/>
          </a:p>
        </p:txBody>
      </p:sp>
      <p:sp>
        <p:nvSpPr>
          <p:cNvPr id="3" name="Slide Number Placeholder 2">
            <a:extLst>
              <a:ext uri="{FF2B5EF4-FFF2-40B4-BE49-F238E27FC236}">
                <a16:creationId xmlns:a16="http://schemas.microsoft.com/office/drawing/2014/main" id="{7BB133B0-7425-4149-953F-9DC0010656ED}"/>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4" name="Title 3">
            <a:extLst>
              <a:ext uri="{FF2B5EF4-FFF2-40B4-BE49-F238E27FC236}">
                <a16:creationId xmlns:a16="http://schemas.microsoft.com/office/drawing/2014/main" id="{9E23A0A8-5B3E-E444-B977-6A2BA448D437}"/>
              </a:ext>
            </a:extLst>
          </p:cNvPr>
          <p:cNvSpPr>
            <a:spLocks noGrp="1"/>
          </p:cNvSpPr>
          <p:nvPr>
            <p:ph type="title"/>
          </p:nvPr>
        </p:nvSpPr>
        <p:spPr/>
        <p:txBody>
          <a:bodyPr/>
          <a:lstStyle/>
          <a:p>
            <a:r>
              <a:rPr lang="en-GB" dirty="0"/>
              <a:t>C</a:t>
            </a:r>
            <a:r>
              <a:rPr lang="en-BD" dirty="0"/>
              <a:t>ont..</a:t>
            </a:r>
          </a:p>
        </p:txBody>
      </p:sp>
    </p:spTree>
    <p:extLst>
      <p:ext uri="{BB962C8B-B14F-4D97-AF65-F5344CB8AC3E}">
        <p14:creationId xmlns:p14="http://schemas.microsoft.com/office/powerpoint/2010/main" val="29348272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MY" b="1" dirty="0"/>
              <a:t>Example 5.11</a:t>
            </a:r>
          </a:p>
          <a:p>
            <a:r>
              <a:rPr lang="en-MY" dirty="0"/>
              <a:t>Find the class of each address:</a:t>
            </a:r>
          </a:p>
          <a:p>
            <a:r>
              <a:rPr lang="en-MY" b="1" dirty="0"/>
              <a:t>a. </a:t>
            </a:r>
            <a:r>
              <a:rPr lang="en-MY" b="1" dirty="0" smtClean="0"/>
              <a:t>227.12.14.87=</a:t>
            </a:r>
            <a:endParaRPr lang="en-MY" b="1" dirty="0"/>
          </a:p>
          <a:p>
            <a:r>
              <a:rPr lang="en-MY" b="1" dirty="0"/>
              <a:t>b. </a:t>
            </a:r>
            <a:r>
              <a:rPr lang="en-MY" b="1" dirty="0" smtClean="0"/>
              <a:t>193.14.56.22=</a:t>
            </a:r>
            <a:endParaRPr lang="en-MY" b="1" dirty="0"/>
          </a:p>
          <a:p>
            <a:r>
              <a:rPr lang="en-MY" b="1" dirty="0"/>
              <a:t>c. </a:t>
            </a:r>
            <a:r>
              <a:rPr lang="en-MY" b="1" dirty="0" smtClean="0"/>
              <a:t>14.23.120.8=</a:t>
            </a:r>
            <a:endParaRPr lang="en-MY" b="1" dirty="0"/>
          </a:p>
          <a:p>
            <a:r>
              <a:rPr lang="en-MY" b="1" dirty="0"/>
              <a:t>d. </a:t>
            </a:r>
            <a:r>
              <a:rPr lang="en-MY" b="1" dirty="0" smtClean="0"/>
              <a:t>252.5.15.111=</a:t>
            </a:r>
            <a:endParaRPr lang="en-MY" b="1" dirty="0"/>
          </a:p>
        </p:txBody>
      </p:sp>
      <p:sp>
        <p:nvSpPr>
          <p:cNvPr id="3" name="Title 2"/>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MY" sz="2000" b="1" dirty="0"/>
              <a:t>Solution</a:t>
            </a:r>
          </a:p>
          <a:p>
            <a:r>
              <a:rPr lang="en-MY" sz="2000" b="1" dirty="0"/>
              <a:t>a. The first byte is 227 (between 224 and 239); the class is D.</a:t>
            </a:r>
          </a:p>
          <a:p>
            <a:r>
              <a:rPr lang="en-MY" sz="2000" b="1" dirty="0"/>
              <a:t>b. The first byte is 193 (between 192 and 223); the class is C.</a:t>
            </a:r>
          </a:p>
          <a:p>
            <a:r>
              <a:rPr lang="en-MY" sz="2000" b="1" dirty="0"/>
              <a:t>c. The first byte is 14 (between 0 and 127); the class is A.</a:t>
            </a:r>
          </a:p>
          <a:p>
            <a:r>
              <a:rPr lang="en-MY" sz="2000" b="1" dirty="0"/>
              <a:t>d. The first byte is 252 (between 240 and 255); the class is E.</a:t>
            </a:r>
            <a:endParaRPr lang="en-MY" sz="2000" dirty="0"/>
          </a:p>
        </p:txBody>
      </p:sp>
      <p:sp>
        <p:nvSpPr>
          <p:cNvPr id="3" name="Title 2"/>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MY" dirty="0"/>
              <a:t>The whole purpose of IPv4 addressing is to define a destination for an Internet packet (at the network layer). </a:t>
            </a:r>
          </a:p>
          <a:p>
            <a:pPr algn="just"/>
            <a:r>
              <a:rPr lang="en-MY" dirty="0"/>
              <a:t>When </a:t>
            </a:r>
            <a:r>
              <a:rPr lang="en-MY" dirty="0" err="1"/>
              <a:t>classful</a:t>
            </a:r>
            <a:r>
              <a:rPr lang="en-MY" dirty="0"/>
              <a:t> addressing was designed, it was assumed that the whole Internet is divided into many networks and each network connects many hosts.</a:t>
            </a:r>
          </a:p>
          <a:p>
            <a:pPr algn="just"/>
            <a:r>
              <a:rPr lang="en-MY" dirty="0"/>
              <a:t>In other words, the Internet was seen as a network of networks. A network was normally</a:t>
            </a:r>
          </a:p>
          <a:p>
            <a:pPr algn="just"/>
            <a:r>
              <a:rPr lang="en-MY" dirty="0"/>
              <a:t>created by an organization that wanted to be connected to the Internet. The Internet</a:t>
            </a:r>
          </a:p>
          <a:p>
            <a:pPr algn="just"/>
            <a:r>
              <a:rPr lang="en-MY" dirty="0"/>
              <a:t>authorities allocated a block of addresses to the organization (in class A, B, or C).</a:t>
            </a:r>
          </a:p>
        </p:txBody>
      </p:sp>
      <p:sp>
        <p:nvSpPr>
          <p:cNvPr id="3" name="Title 2"/>
          <p:cNvSpPr>
            <a:spLocks noGrp="1"/>
          </p:cNvSpPr>
          <p:nvPr>
            <p:ph type="title"/>
          </p:nvPr>
        </p:nvSpPr>
        <p:spPr/>
        <p:txBody>
          <a:bodyPr/>
          <a:lstStyle/>
          <a:p>
            <a:r>
              <a:rPr lang="en-MY" dirty="0">
                <a:solidFill>
                  <a:schemeClr val="accent2"/>
                </a:solidFill>
              </a:rPr>
              <a:t>Two-Level Addressing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011298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MY" dirty="0"/>
              <a:t>Since all addresses in a network belonged to a single block, each address in classful addressing contains two parts: </a:t>
            </a:r>
            <a:r>
              <a:rPr lang="en-MY" dirty="0" err="1"/>
              <a:t>netid</a:t>
            </a:r>
            <a:r>
              <a:rPr lang="en-MY" dirty="0"/>
              <a:t> and </a:t>
            </a:r>
            <a:r>
              <a:rPr lang="en-MY" dirty="0" err="1"/>
              <a:t>hostid</a:t>
            </a:r>
            <a:r>
              <a:rPr lang="en-MY" dirty="0"/>
              <a:t>. </a:t>
            </a:r>
          </a:p>
          <a:p>
            <a:pPr algn="just"/>
            <a:r>
              <a:rPr lang="en-MY" dirty="0"/>
              <a:t>The </a:t>
            </a:r>
            <a:r>
              <a:rPr lang="en-MY" dirty="0" err="1"/>
              <a:t>netid</a:t>
            </a:r>
            <a:r>
              <a:rPr lang="en-MY" dirty="0"/>
              <a:t> defines the network; the </a:t>
            </a:r>
            <a:r>
              <a:rPr lang="en-MY" dirty="0" err="1"/>
              <a:t>hostid</a:t>
            </a:r>
            <a:r>
              <a:rPr lang="en-MY" dirty="0"/>
              <a:t> defines a particular host connected to that network. Figure 5.14 shows an IPv4</a:t>
            </a:r>
          </a:p>
          <a:p>
            <a:pPr algn="just"/>
            <a:r>
              <a:rPr lang="en-MY" dirty="0"/>
              <a:t>address in </a:t>
            </a:r>
            <a:r>
              <a:rPr lang="en-MY" dirty="0" err="1"/>
              <a:t>classful</a:t>
            </a:r>
            <a:r>
              <a:rPr lang="en-MY" dirty="0"/>
              <a:t> addressing. If </a:t>
            </a:r>
            <a:r>
              <a:rPr lang="en-MY" i="1" dirty="0"/>
              <a:t>n bits in the class defines the net, then 32 − n bits</a:t>
            </a:r>
          </a:p>
          <a:p>
            <a:pPr algn="just"/>
            <a:r>
              <a:rPr lang="en-MY" dirty="0"/>
              <a:t>defines the host. However, the value of </a:t>
            </a:r>
            <a:r>
              <a:rPr lang="en-MY" i="1" dirty="0"/>
              <a:t>n depends on the class the block belongs to. The</a:t>
            </a:r>
          </a:p>
          <a:p>
            <a:pPr algn="just"/>
            <a:r>
              <a:rPr lang="en-MY" dirty="0"/>
              <a:t>value of </a:t>
            </a:r>
            <a:r>
              <a:rPr lang="en-MY" i="1" dirty="0"/>
              <a:t>n can be 8, 16 or 24 corresponding to classes A, B, and C respectively.</a:t>
            </a:r>
            <a:endParaRPr lang="en-MY" dirty="0"/>
          </a:p>
        </p:txBody>
      </p:sp>
      <p:sp>
        <p:nvSpPr>
          <p:cNvPr id="3" name="Title 2"/>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2907457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Grp="1" noChangeAspect="1" noChangeArrowheads="1"/>
          </p:cNvPicPr>
          <p:nvPr>
            <p:ph idx="1"/>
          </p:nvPr>
        </p:nvPicPr>
        <p:blipFill>
          <a:blip r:embed="rId2" cstate="print"/>
          <a:srcRect/>
          <a:stretch>
            <a:fillRect/>
          </a:stretch>
        </p:blipFill>
        <p:spPr bwMode="auto">
          <a:xfrm>
            <a:off x="457200" y="1447800"/>
            <a:ext cx="7870099" cy="1866106"/>
          </a:xfrm>
          <a:prstGeom prst="rect">
            <a:avLst/>
          </a:prstGeom>
          <a:noFill/>
          <a:ln w="9525">
            <a:noFill/>
            <a:miter lim="800000"/>
            <a:headEnd/>
            <a:tailEnd/>
          </a:ln>
        </p:spPr>
      </p:pic>
      <p:sp>
        <p:nvSpPr>
          <p:cNvPr id="3" name="Title 2"/>
          <p:cNvSpPr>
            <a:spLocks noGrp="1"/>
          </p:cNvSpPr>
          <p:nvPr>
            <p:ph type="title"/>
          </p:nvPr>
        </p:nvSpPr>
        <p:spPr/>
        <p:txBody>
          <a:bodyPr>
            <a:normAutofit/>
          </a:bodyPr>
          <a:lstStyle/>
          <a:p>
            <a:endParaRPr lang="en-MY" dirty="0"/>
          </a:p>
        </p:txBody>
      </p:sp>
      <p:pic>
        <p:nvPicPr>
          <p:cNvPr id="5" name="Picture 2"/>
          <p:cNvPicPr>
            <a:picLocks noChangeAspect="1" noChangeArrowheads="1"/>
          </p:cNvPicPr>
          <p:nvPr/>
        </p:nvPicPr>
        <p:blipFill>
          <a:blip r:embed="rId3" cstate="print"/>
          <a:srcRect/>
          <a:stretch>
            <a:fillRect/>
          </a:stretch>
        </p:blipFill>
        <p:spPr bwMode="auto">
          <a:xfrm>
            <a:off x="685800" y="3886200"/>
            <a:ext cx="7315200" cy="18288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2001075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MY" dirty="0"/>
              <a:t>In </a:t>
            </a:r>
            <a:r>
              <a:rPr lang="en-MY" dirty="0" err="1"/>
              <a:t>classful</a:t>
            </a:r>
            <a:r>
              <a:rPr lang="en-MY" dirty="0"/>
              <a:t> addressing, an IP address in classes A, B, and C is divided into </a:t>
            </a:r>
            <a:r>
              <a:rPr lang="en-MY" b="1" dirty="0" err="1"/>
              <a:t>netid</a:t>
            </a:r>
            <a:r>
              <a:rPr lang="en-MY" b="1" dirty="0"/>
              <a:t> and </a:t>
            </a:r>
            <a:r>
              <a:rPr lang="en-MY" b="1" dirty="0" err="1"/>
              <a:t>hostid</a:t>
            </a:r>
            <a:r>
              <a:rPr lang="en-MY" b="1" dirty="0"/>
              <a:t>.</a:t>
            </a:r>
          </a:p>
          <a:p>
            <a:pPr algn="just"/>
            <a:r>
              <a:rPr lang="en-MY" dirty="0"/>
              <a:t>These parts are of varying lengths, depending on the class of the address. </a:t>
            </a:r>
          </a:p>
          <a:p>
            <a:pPr algn="just"/>
            <a:r>
              <a:rPr lang="en-MY" dirty="0"/>
              <a:t>Note that classes D and E are not divided into </a:t>
            </a:r>
            <a:r>
              <a:rPr lang="en-MY" dirty="0" err="1"/>
              <a:t>netid</a:t>
            </a:r>
            <a:r>
              <a:rPr lang="en-MY" dirty="0"/>
              <a:t> and </a:t>
            </a:r>
            <a:r>
              <a:rPr lang="en-MY" dirty="0" err="1"/>
              <a:t>hostid</a:t>
            </a:r>
            <a:r>
              <a:rPr lang="en-MY" dirty="0" smtClean="0"/>
              <a:t>.</a:t>
            </a:r>
          </a:p>
          <a:p>
            <a:pPr algn="just"/>
            <a:endParaRPr lang="en-MY" dirty="0" smtClean="0"/>
          </a:p>
        </p:txBody>
      </p:sp>
      <p:sp>
        <p:nvSpPr>
          <p:cNvPr id="3" name="Title 2"/>
          <p:cNvSpPr>
            <a:spLocks noGrp="1"/>
          </p:cNvSpPr>
          <p:nvPr>
            <p:ph type="title"/>
          </p:nvPr>
        </p:nvSpPr>
        <p:spPr/>
        <p:txBody>
          <a:bodyPr>
            <a:normAutofit fontScale="90000"/>
          </a:bodyPr>
          <a:lstStyle/>
          <a:p>
            <a:r>
              <a:rPr lang="en-MY" i="1" dirty="0" err="1"/>
              <a:t>Netid</a:t>
            </a:r>
            <a:r>
              <a:rPr lang="en-MY" i="1" dirty="0"/>
              <a:t> and </a:t>
            </a:r>
            <a:r>
              <a:rPr lang="en-MY" i="1" dirty="0" err="1"/>
              <a:t>Hostid</a:t>
            </a:r>
            <a:r>
              <a:rPr lang="en-MY" i="1" dirty="0"/>
              <a:t/>
            </a:r>
            <a:br>
              <a:rPr lang="en-MY" i="1" dirty="0"/>
            </a:b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Grp="1" noChangeAspect="1" noChangeArrowheads="1"/>
          </p:cNvPicPr>
          <p:nvPr>
            <p:ph idx="1"/>
          </p:nvPr>
        </p:nvPicPr>
        <p:blipFill>
          <a:blip r:embed="rId2" cstate="print"/>
          <a:srcRect/>
          <a:stretch>
            <a:fillRect/>
          </a:stretch>
        </p:blipFill>
        <p:spPr bwMode="auto">
          <a:xfrm>
            <a:off x="159852" y="1752600"/>
            <a:ext cx="8947078" cy="41910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MY" baseline="30000" dirty="0"/>
              <a:t>2 to the power 24=1.67 crores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cxnSp>
        <p:nvCxnSpPr>
          <p:cNvPr id="5" name="Straight Arrow Connector 4">
            <a:extLst>
              <a:ext uri="{FF2B5EF4-FFF2-40B4-BE49-F238E27FC236}">
                <a16:creationId xmlns:a16="http://schemas.microsoft.com/office/drawing/2014/main" id="{4365FB0F-461B-B348-A3DF-990D40BC80D7}"/>
              </a:ext>
            </a:extLst>
          </p:cNvPr>
          <p:cNvCxnSpPr>
            <a:cxnSpLocks/>
          </p:cNvCxnSpPr>
          <p:nvPr/>
        </p:nvCxnSpPr>
        <p:spPr>
          <a:xfrm>
            <a:off x="381000" y="3581400"/>
            <a:ext cx="1143000"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rmAutofit fontScale="85000" lnSpcReduction="20000"/>
          </a:bodyPr>
          <a:lstStyle/>
          <a:p>
            <a:pPr algn="just"/>
            <a:r>
              <a:rPr lang="en-MY" dirty="0"/>
              <a:t>One problem with </a:t>
            </a:r>
            <a:r>
              <a:rPr lang="en-MY" dirty="0" err="1"/>
              <a:t>classful</a:t>
            </a:r>
            <a:r>
              <a:rPr lang="en-MY" dirty="0"/>
              <a:t> addressing is that each class is divided into a fixed number of blocks with each block having a fixed size. Let us look at each class.</a:t>
            </a:r>
          </a:p>
          <a:p>
            <a:endParaRPr lang="en-MY" b="1" i="1" dirty="0"/>
          </a:p>
          <a:p>
            <a:r>
              <a:rPr lang="en-MY" b="1" i="1" dirty="0"/>
              <a:t>Class A </a:t>
            </a:r>
            <a:r>
              <a:rPr lang="en-MY" b="1" i="1" dirty="0">
                <a:solidFill>
                  <a:srgbClr val="FF0000"/>
                </a:solidFill>
              </a:rPr>
              <a:t>(</a:t>
            </a:r>
            <a:r>
              <a:rPr lang="en-MY" dirty="0">
                <a:solidFill>
                  <a:srgbClr val="FF0000"/>
                </a:solidFill>
              </a:rPr>
              <a:t>2147483648 addresses</a:t>
            </a:r>
            <a:r>
              <a:rPr lang="en-MY" b="1" i="1" dirty="0">
                <a:solidFill>
                  <a:srgbClr val="FF0000"/>
                </a:solidFill>
              </a:rPr>
              <a:t>)</a:t>
            </a:r>
          </a:p>
          <a:p>
            <a:pPr algn="just"/>
            <a:r>
              <a:rPr lang="en-MY" dirty="0"/>
              <a:t>Since only 1 byte in class A defines the </a:t>
            </a:r>
            <a:r>
              <a:rPr lang="en-MY" dirty="0" err="1"/>
              <a:t>netid</a:t>
            </a:r>
            <a:r>
              <a:rPr lang="en-MY" dirty="0"/>
              <a:t> and the leftmost bit should be </a:t>
            </a:r>
            <a:r>
              <a:rPr lang="en-MY" dirty="0">
                <a:solidFill>
                  <a:schemeClr val="accent2"/>
                </a:solidFill>
              </a:rPr>
              <a:t>0</a:t>
            </a:r>
            <a:r>
              <a:rPr lang="en-MY" dirty="0"/>
              <a:t>, the next 7 bits can be changed to find the number of blocks in this class. Therefore, class A is divided into </a:t>
            </a:r>
            <a:r>
              <a:rPr lang="en-MY" dirty="0">
                <a:solidFill>
                  <a:schemeClr val="accent2"/>
                </a:solidFill>
              </a:rPr>
              <a:t>2</a:t>
            </a:r>
            <a:r>
              <a:rPr lang="en-MY" baseline="30000" dirty="0">
                <a:solidFill>
                  <a:schemeClr val="accent2"/>
                </a:solidFill>
              </a:rPr>
              <a:t>7</a:t>
            </a:r>
            <a:r>
              <a:rPr lang="en-MY" dirty="0">
                <a:solidFill>
                  <a:schemeClr val="accent2"/>
                </a:solidFill>
              </a:rPr>
              <a:t> = 128 </a:t>
            </a:r>
            <a:r>
              <a:rPr lang="en-MY" dirty="0"/>
              <a:t>blocks that can be assigned to 128 organizations. </a:t>
            </a:r>
          </a:p>
          <a:p>
            <a:pPr algn="just"/>
            <a:r>
              <a:rPr lang="en-MY" dirty="0"/>
              <a:t>However, </a:t>
            </a:r>
            <a:r>
              <a:rPr lang="en-MY" dirty="0">
                <a:highlight>
                  <a:srgbClr val="FFFF00"/>
                </a:highlight>
              </a:rPr>
              <a:t>each block </a:t>
            </a:r>
            <a:r>
              <a:rPr lang="en-MY" dirty="0"/>
              <a:t>in this class contains </a:t>
            </a:r>
            <a:r>
              <a:rPr lang="en-MY" dirty="0">
                <a:solidFill>
                  <a:schemeClr val="accent2"/>
                </a:solidFill>
              </a:rPr>
              <a:t>(2147483648/128) = </a:t>
            </a:r>
            <a:r>
              <a:rPr lang="en-MY" dirty="0">
                <a:solidFill>
                  <a:srgbClr val="FF0000"/>
                </a:solidFill>
              </a:rPr>
              <a:t>16,777,216 (2</a:t>
            </a:r>
            <a:r>
              <a:rPr lang="en-MY" baseline="30000" dirty="0">
                <a:solidFill>
                  <a:srgbClr val="FF0000"/>
                </a:solidFill>
              </a:rPr>
              <a:t>24</a:t>
            </a:r>
            <a:r>
              <a:rPr lang="en-MY" dirty="0">
                <a:solidFill>
                  <a:srgbClr val="FF0000"/>
                </a:solidFill>
              </a:rPr>
              <a:t>)</a:t>
            </a:r>
            <a:r>
              <a:rPr lang="en-MY" dirty="0"/>
              <a:t> IP addresses, which means </a:t>
            </a:r>
            <a:r>
              <a:rPr lang="en-MY" i="1" u="sng" dirty="0"/>
              <a:t>the organization should be a really large one </a:t>
            </a:r>
            <a:r>
              <a:rPr lang="en-MY" dirty="0"/>
              <a:t>to use all these addresses. Many addresses are </a:t>
            </a:r>
            <a:r>
              <a:rPr lang="en-MY" dirty="0">
                <a:highlight>
                  <a:srgbClr val="00FF00"/>
                </a:highlight>
              </a:rPr>
              <a:t>wasted</a:t>
            </a:r>
            <a:r>
              <a:rPr lang="en-MY" dirty="0"/>
              <a:t> in this class. </a:t>
            </a:r>
          </a:p>
        </p:txBody>
      </p:sp>
      <p:sp>
        <p:nvSpPr>
          <p:cNvPr id="3" name="Title 2"/>
          <p:cNvSpPr>
            <a:spLocks noGrp="1"/>
          </p:cNvSpPr>
          <p:nvPr>
            <p:ph type="title"/>
          </p:nvPr>
        </p:nvSpPr>
        <p:spPr/>
        <p:txBody>
          <a:bodyPr>
            <a:normAutofit fontScale="90000"/>
          </a:bodyPr>
          <a:lstStyle/>
          <a:p>
            <a:r>
              <a:rPr lang="en-MY" dirty="0"/>
              <a:t>Classes and Blocks</a:t>
            </a:r>
            <a:br>
              <a:rPr lang="en-MY" dirty="0"/>
            </a:b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MY"/>
          </a:p>
        </p:txBody>
      </p:sp>
      <p:sp>
        <p:nvSpPr>
          <p:cNvPr id="3" name="Title 2"/>
          <p:cNvSpPr>
            <a:spLocks noGrp="1"/>
          </p:cNvSpPr>
          <p:nvPr>
            <p:ph type="title"/>
          </p:nvPr>
        </p:nvSpPr>
        <p:spPr/>
        <p:txBody>
          <a:bodyPr/>
          <a:lstStyle/>
          <a:p>
            <a:endParaRPr lang="en-MY"/>
          </a:p>
        </p:txBody>
      </p:sp>
      <p:pic>
        <p:nvPicPr>
          <p:cNvPr id="25602" name="Picture 2"/>
          <p:cNvPicPr>
            <a:picLocks noChangeAspect="1" noChangeArrowheads="1"/>
          </p:cNvPicPr>
          <p:nvPr/>
        </p:nvPicPr>
        <p:blipFill>
          <a:blip r:embed="rId2" cstate="print"/>
          <a:srcRect/>
          <a:stretch>
            <a:fillRect/>
          </a:stretch>
        </p:blipFill>
        <p:spPr bwMode="auto">
          <a:xfrm>
            <a:off x="1143000" y="2209800"/>
            <a:ext cx="6850252" cy="2709862"/>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MY" dirty="0"/>
              <a:t>Since 2 bytes in class B define the class and the two leftmost bit should be 10 (fixed), the next 14 bits can be changed to find the number of blocks in this class. </a:t>
            </a:r>
          </a:p>
          <a:p>
            <a:pPr algn="just"/>
            <a:r>
              <a:rPr lang="en-MY" dirty="0"/>
              <a:t>Therefore, class B is divided into </a:t>
            </a:r>
            <a:r>
              <a:rPr lang="en-MY" dirty="0">
                <a:solidFill>
                  <a:schemeClr val="accent2"/>
                </a:solidFill>
              </a:rPr>
              <a:t>2</a:t>
            </a:r>
            <a:r>
              <a:rPr lang="en-MY" baseline="30000" dirty="0">
                <a:solidFill>
                  <a:schemeClr val="accent2"/>
                </a:solidFill>
              </a:rPr>
              <a:t>14</a:t>
            </a:r>
            <a:r>
              <a:rPr lang="en-MY" dirty="0"/>
              <a:t> = 16,384 blocks that can be assigned to 16,384 organizations. </a:t>
            </a:r>
          </a:p>
          <a:p>
            <a:pPr algn="just"/>
            <a:r>
              <a:rPr lang="en-MY" dirty="0"/>
              <a:t>However, each block in this class contains </a:t>
            </a:r>
            <a:r>
              <a:rPr lang="en-MY" dirty="0">
                <a:solidFill>
                  <a:schemeClr val="accent2"/>
                </a:solidFill>
              </a:rPr>
              <a:t>2</a:t>
            </a:r>
            <a:r>
              <a:rPr lang="en-MY" baseline="30000" dirty="0">
                <a:solidFill>
                  <a:schemeClr val="accent2"/>
                </a:solidFill>
              </a:rPr>
              <a:t>16</a:t>
            </a:r>
            <a:r>
              <a:rPr lang="en-MY" dirty="0"/>
              <a:t> 65,536 addresses. (1073741824/16384=65536)</a:t>
            </a:r>
          </a:p>
          <a:p>
            <a:pPr algn="just"/>
            <a:r>
              <a:rPr lang="en-MY" dirty="0"/>
              <a:t>Not so many organizations can use so many addresses. Many addresses are wasted in this class. </a:t>
            </a:r>
          </a:p>
        </p:txBody>
      </p:sp>
      <p:sp>
        <p:nvSpPr>
          <p:cNvPr id="3" name="Title 2"/>
          <p:cNvSpPr>
            <a:spLocks noGrp="1"/>
          </p:cNvSpPr>
          <p:nvPr>
            <p:ph type="title"/>
          </p:nvPr>
        </p:nvSpPr>
        <p:spPr/>
        <p:txBody>
          <a:bodyPr>
            <a:normAutofit fontScale="90000"/>
          </a:bodyPr>
          <a:lstStyle/>
          <a:p>
            <a:r>
              <a:rPr lang="en-MY" i="1" dirty="0"/>
              <a:t>Class B (1073741824 addresses)</a:t>
            </a:r>
            <a:br>
              <a:rPr lang="en-MY" i="1" dirty="0"/>
            </a:b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ED8CD2-40FA-CA46-9148-9689CDB346E5}"/>
              </a:ext>
            </a:extLst>
          </p:cNvPr>
          <p:cNvSpPr>
            <a:spLocks noGrp="1"/>
          </p:cNvSpPr>
          <p:nvPr>
            <p:ph idx="1"/>
          </p:nvPr>
        </p:nvSpPr>
        <p:spPr>
          <a:xfrm>
            <a:off x="152400" y="1481328"/>
            <a:ext cx="8860632" cy="4995672"/>
          </a:xfrm>
        </p:spPr>
        <p:txBody>
          <a:bodyPr>
            <a:normAutofit fontScale="92500" lnSpcReduction="10000"/>
          </a:bodyPr>
          <a:lstStyle/>
          <a:p>
            <a:r>
              <a:rPr lang="en-GB" dirty="0"/>
              <a:t>In May 1974, the Institute of Electrical and Electronics Engineers (IEEE) published a paper entitled "A Protocol for Packet Network Intercommunication".</a:t>
            </a:r>
          </a:p>
          <a:p>
            <a:r>
              <a:rPr lang="en-GB" dirty="0"/>
              <a:t>The paper's authors, </a:t>
            </a:r>
            <a:r>
              <a:rPr lang="en-GB" dirty="0" err="1"/>
              <a:t>Vint</a:t>
            </a:r>
            <a:r>
              <a:rPr lang="en-GB" dirty="0"/>
              <a:t> Cerf and Bob Kahn, described an internetworking protocol for sharing resources using packet switching among network nodes. </a:t>
            </a:r>
          </a:p>
          <a:p>
            <a:r>
              <a:rPr lang="en-GB" dirty="0"/>
              <a:t>A central control component of this model was the "Transmission Control Program" that incorporated both connection-oriented links and datagram services between hosts. The model became known as the Department of </a:t>
            </a:r>
            <a:r>
              <a:rPr lang="en-GB" dirty="0" err="1"/>
              <a:t>Defense</a:t>
            </a:r>
            <a:r>
              <a:rPr lang="en-GB" dirty="0"/>
              <a:t> (DoD) Internet Model and Internet protocol suite, and informally as TCP/IP.</a:t>
            </a:r>
          </a:p>
          <a:p>
            <a:endParaRPr lang="en-BD" dirty="0"/>
          </a:p>
        </p:txBody>
      </p:sp>
      <p:sp>
        <p:nvSpPr>
          <p:cNvPr id="3" name="Slide Number Placeholder 2">
            <a:extLst>
              <a:ext uri="{FF2B5EF4-FFF2-40B4-BE49-F238E27FC236}">
                <a16:creationId xmlns:a16="http://schemas.microsoft.com/office/drawing/2014/main" id="{C0DE8EDA-C1E1-F340-A322-CEC7D8330137}"/>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4" name="Title 3">
            <a:extLst>
              <a:ext uri="{FF2B5EF4-FFF2-40B4-BE49-F238E27FC236}">
                <a16:creationId xmlns:a16="http://schemas.microsoft.com/office/drawing/2014/main" id="{0E67BF1A-A2EE-7D42-99CE-94D959664D90}"/>
              </a:ext>
            </a:extLst>
          </p:cNvPr>
          <p:cNvSpPr>
            <a:spLocks noGrp="1"/>
          </p:cNvSpPr>
          <p:nvPr>
            <p:ph type="title"/>
          </p:nvPr>
        </p:nvSpPr>
        <p:spPr/>
        <p:txBody>
          <a:bodyPr/>
          <a:lstStyle/>
          <a:p>
            <a:r>
              <a:rPr lang="en-BD" dirty="0"/>
              <a:t>Brief History</a:t>
            </a:r>
          </a:p>
        </p:txBody>
      </p:sp>
    </p:spTree>
    <p:extLst>
      <p:ext uri="{BB962C8B-B14F-4D97-AF65-F5344CB8AC3E}">
        <p14:creationId xmlns:p14="http://schemas.microsoft.com/office/powerpoint/2010/main" val="3010049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Grp="1" noChangeAspect="1" noChangeArrowheads="1"/>
          </p:cNvPicPr>
          <p:nvPr>
            <p:ph idx="1"/>
          </p:nvPr>
        </p:nvPicPr>
        <p:blipFill>
          <a:blip r:embed="rId2" cstate="print"/>
          <a:srcRect/>
          <a:stretch>
            <a:fillRect/>
          </a:stretch>
        </p:blipFill>
        <p:spPr bwMode="auto">
          <a:xfrm>
            <a:off x="1066800" y="1676400"/>
            <a:ext cx="6649089" cy="2785269"/>
          </a:xfrm>
          <a:prstGeom prst="rect">
            <a:avLst/>
          </a:prstGeom>
          <a:noFill/>
          <a:ln w="9525">
            <a:noFill/>
            <a:miter lim="800000"/>
            <a:headEnd/>
            <a:tailEnd/>
          </a:ln>
        </p:spPr>
      </p:pic>
      <p:sp>
        <p:nvSpPr>
          <p:cNvPr id="3" name="Title 2"/>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MY" dirty="0"/>
              <a:t>Since 3 bytes in class C define the class and the three leftmost bits should be 110 (fixed), the</a:t>
            </a:r>
          </a:p>
          <a:p>
            <a:pPr algn="just"/>
            <a:r>
              <a:rPr lang="en-MY" dirty="0"/>
              <a:t>next 21 bits can be changed to find the number of blocks in this class.</a:t>
            </a:r>
          </a:p>
          <a:p>
            <a:pPr algn="just"/>
            <a:r>
              <a:rPr lang="en-MY" dirty="0"/>
              <a:t>Therefore, class C is divided into </a:t>
            </a:r>
            <a:r>
              <a:rPr lang="en-MY" dirty="0">
                <a:solidFill>
                  <a:schemeClr val="accent2"/>
                </a:solidFill>
              </a:rPr>
              <a:t>2</a:t>
            </a:r>
            <a:r>
              <a:rPr lang="en-MY" baseline="30000" dirty="0">
                <a:solidFill>
                  <a:schemeClr val="accent2"/>
                </a:solidFill>
              </a:rPr>
              <a:t>21</a:t>
            </a:r>
            <a:r>
              <a:rPr lang="en-MY" dirty="0">
                <a:solidFill>
                  <a:schemeClr val="accent2"/>
                </a:solidFill>
              </a:rPr>
              <a:t> = 2,097,152 blocks</a:t>
            </a:r>
            <a:r>
              <a:rPr lang="en-MY" dirty="0"/>
              <a:t>, in which </a:t>
            </a:r>
            <a:r>
              <a:rPr lang="en-MY" dirty="0">
                <a:solidFill>
                  <a:schemeClr val="accent2"/>
                </a:solidFill>
              </a:rPr>
              <a:t>each block contains 256 </a:t>
            </a:r>
            <a:r>
              <a:rPr lang="en-MY" dirty="0"/>
              <a:t>addresses, that can be assigned to 2,097,152 organizations.</a:t>
            </a:r>
          </a:p>
          <a:p>
            <a:pPr algn="just"/>
            <a:r>
              <a:rPr lang="en-MY" dirty="0"/>
              <a:t>However, not so many organizations were so small as to be satisfied with a class C block. </a:t>
            </a:r>
          </a:p>
        </p:txBody>
      </p:sp>
      <p:sp>
        <p:nvSpPr>
          <p:cNvPr id="3" name="Title 2"/>
          <p:cNvSpPr>
            <a:spLocks noGrp="1"/>
          </p:cNvSpPr>
          <p:nvPr>
            <p:ph type="title"/>
          </p:nvPr>
        </p:nvSpPr>
        <p:spPr/>
        <p:txBody>
          <a:bodyPr>
            <a:normAutofit fontScale="90000"/>
          </a:bodyPr>
          <a:lstStyle/>
          <a:p>
            <a:r>
              <a:rPr lang="en-MY" i="1" dirty="0"/>
              <a:t>Class C (536870912 addresses)</a:t>
            </a:r>
            <a:br>
              <a:rPr lang="en-MY" i="1" dirty="0"/>
            </a:b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Grp="1" noChangeAspect="1" noChangeArrowheads="1"/>
          </p:cNvPicPr>
          <p:nvPr>
            <p:ph idx="1"/>
          </p:nvPr>
        </p:nvPicPr>
        <p:blipFill>
          <a:blip r:embed="rId2" cstate="print"/>
          <a:srcRect/>
          <a:stretch>
            <a:fillRect/>
          </a:stretch>
        </p:blipFill>
        <p:spPr bwMode="auto">
          <a:xfrm>
            <a:off x="152400" y="1905000"/>
            <a:ext cx="8610600" cy="3587750"/>
          </a:xfrm>
          <a:prstGeom prst="rect">
            <a:avLst/>
          </a:prstGeom>
          <a:noFill/>
          <a:ln w="9525">
            <a:noFill/>
            <a:miter lim="800000"/>
            <a:headEnd/>
            <a:tailEnd/>
          </a:ln>
        </p:spPr>
      </p:pic>
      <p:sp>
        <p:nvSpPr>
          <p:cNvPr id="3" name="Title 2"/>
          <p:cNvSpPr>
            <a:spLocks noGrp="1"/>
          </p:cNvSpPr>
          <p:nvPr>
            <p:ph type="title"/>
          </p:nvPr>
        </p:nvSpPr>
        <p:spPr/>
        <p:txBody>
          <a:bodyPr/>
          <a:lstStyle/>
          <a:p>
            <a:endParaRPr lang="en-MY" dirty="0">
              <a:highlight>
                <a:srgbClr val="00FF00"/>
              </a:highligh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FA2BAB-85AE-0840-ACAE-F642E6BB7D12}"/>
              </a:ext>
            </a:extLst>
          </p:cNvPr>
          <p:cNvSpPr>
            <a:spLocks noGrp="1"/>
          </p:cNvSpPr>
          <p:nvPr>
            <p:ph idx="1"/>
          </p:nvPr>
        </p:nvSpPr>
        <p:spPr/>
        <p:txBody>
          <a:bodyPr>
            <a:normAutofit/>
          </a:bodyPr>
          <a:lstStyle/>
          <a:p>
            <a:r>
              <a:rPr lang="en-GB" dirty="0"/>
              <a:t>Private IP Address and Public IP Address are used to uniquely identify a machine on the internet. </a:t>
            </a:r>
          </a:p>
          <a:p>
            <a:r>
              <a:rPr lang="en-GB" dirty="0"/>
              <a:t>Private IP address is used with a local network and public IP address is used outside the network. </a:t>
            </a:r>
          </a:p>
          <a:p>
            <a:r>
              <a:rPr lang="en-GB" dirty="0"/>
              <a:t>Public IP address is provided by ISP, Internet Service Provider.</a:t>
            </a:r>
          </a:p>
          <a:p>
            <a:endParaRPr lang="en-BD" dirty="0"/>
          </a:p>
        </p:txBody>
      </p:sp>
      <p:sp>
        <p:nvSpPr>
          <p:cNvPr id="3" name="Slide Number Placeholder 2">
            <a:extLst>
              <a:ext uri="{FF2B5EF4-FFF2-40B4-BE49-F238E27FC236}">
                <a16:creationId xmlns:a16="http://schemas.microsoft.com/office/drawing/2014/main" id="{CACE4E6F-A355-1C4E-966D-83ABC4244B53}"/>
              </a:ext>
            </a:extLst>
          </p:cNvPr>
          <p:cNvSpPr>
            <a:spLocks noGrp="1"/>
          </p:cNvSpPr>
          <p:nvPr>
            <p:ph type="sldNum" sz="quarter" idx="12"/>
          </p:nvPr>
        </p:nvSpPr>
        <p:spPr/>
        <p:txBody>
          <a:bodyPr/>
          <a:lstStyle/>
          <a:p>
            <a:fld id="{B6F15528-21DE-4FAA-801E-634DDDAF4B2B}" type="slidenum">
              <a:rPr lang="en-US" smtClean="0"/>
              <a:pPr/>
              <a:t>53</a:t>
            </a:fld>
            <a:endParaRPr lang="en-US"/>
          </a:p>
        </p:txBody>
      </p:sp>
      <p:sp>
        <p:nvSpPr>
          <p:cNvPr id="4" name="Title 3">
            <a:extLst>
              <a:ext uri="{FF2B5EF4-FFF2-40B4-BE49-F238E27FC236}">
                <a16:creationId xmlns:a16="http://schemas.microsoft.com/office/drawing/2014/main" id="{FA592BE3-B114-9546-9E98-DE91BA414F9D}"/>
              </a:ext>
            </a:extLst>
          </p:cNvPr>
          <p:cNvSpPr>
            <a:spLocks noGrp="1"/>
          </p:cNvSpPr>
          <p:nvPr>
            <p:ph type="title"/>
          </p:nvPr>
        </p:nvSpPr>
        <p:spPr/>
        <p:txBody>
          <a:bodyPr/>
          <a:lstStyle/>
          <a:p>
            <a:endParaRPr lang="en-BD"/>
          </a:p>
        </p:txBody>
      </p:sp>
    </p:spTree>
    <p:extLst>
      <p:ext uri="{BB962C8B-B14F-4D97-AF65-F5344CB8AC3E}">
        <p14:creationId xmlns:p14="http://schemas.microsoft.com/office/powerpoint/2010/main" val="15040769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8D368C7C-F571-414E-B036-AE627477E974}"/>
              </a:ext>
            </a:extLst>
          </p:cNvPr>
          <p:cNvGraphicFramePr>
            <a:graphicFrameLocks noGrp="1"/>
          </p:cNvGraphicFramePr>
          <p:nvPr>
            <p:ph idx="1"/>
            <p:extLst>
              <p:ext uri="{D42A27DB-BD31-4B8C-83A1-F6EECF244321}">
                <p14:modId xmlns:p14="http://schemas.microsoft.com/office/powerpoint/2010/main" val="2227953989"/>
              </p:ext>
            </p:extLst>
          </p:nvPr>
        </p:nvGraphicFramePr>
        <p:xfrm>
          <a:off x="155030" y="158687"/>
          <a:ext cx="8858001" cy="6667447"/>
        </p:xfrm>
        <a:graphic>
          <a:graphicData uri="http://schemas.openxmlformats.org/drawingml/2006/table">
            <a:tbl>
              <a:tblPr firstRow="1" bandRow="1">
                <a:tableStyleId>{5C22544A-7EE6-4342-B048-85BDC9FD1C3A}</a:tableStyleId>
              </a:tblPr>
              <a:tblGrid>
                <a:gridCol w="491641">
                  <a:extLst>
                    <a:ext uri="{9D8B030D-6E8A-4147-A177-3AD203B41FA5}">
                      <a16:colId xmlns:a16="http://schemas.microsoft.com/office/drawing/2014/main" val="2751668036"/>
                    </a:ext>
                  </a:extLst>
                </a:gridCol>
                <a:gridCol w="1153801">
                  <a:extLst>
                    <a:ext uri="{9D8B030D-6E8A-4147-A177-3AD203B41FA5}">
                      <a16:colId xmlns:a16="http://schemas.microsoft.com/office/drawing/2014/main" val="77205963"/>
                    </a:ext>
                  </a:extLst>
                </a:gridCol>
                <a:gridCol w="3873476">
                  <a:extLst>
                    <a:ext uri="{9D8B030D-6E8A-4147-A177-3AD203B41FA5}">
                      <a16:colId xmlns:a16="http://schemas.microsoft.com/office/drawing/2014/main" val="2511509508"/>
                    </a:ext>
                  </a:extLst>
                </a:gridCol>
                <a:gridCol w="3339083">
                  <a:extLst>
                    <a:ext uri="{9D8B030D-6E8A-4147-A177-3AD203B41FA5}">
                      <a16:colId xmlns:a16="http://schemas.microsoft.com/office/drawing/2014/main" val="4181810427"/>
                    </a:ext>
                  </a:extLst>
                </a:gridCol>
              </a:tblGrid>
              <a:tr h="391339">
                <a:tc>
                  <a:txBody>
                    <a:bodyPr/>
                    <a:lstStyle/>
                    <a:p>
                      <a:pPr fontAlgn="t"/>
                      <a:r>
                        <a:rPr lang="en-GB" sz="1200" dirty="0">
                          <a:effectLst/>
                        </a:rPr>
                        <a:t>Sr. No.</a:t>
                      </a:r>
                    </a:p>
                  </a:txBody>
                  <a:tcPr marL="76200" marR="76200" marT="76200" marB="76200"/>
                </a:tc>
                <a:tc>
                  <a:txBody>
                    <a:bodyPr/>
                    <a:lstStyle/>
                    <a:p>
                      <a:pPr algn="ctr" fontAlgn="t"/>
                      <a:r>
                        <a:rPr lang="en-GB" sz="1200">
                          <a:effectLst/>
                        </a:rPr>
                        <a:t>Key</a:t>
                      </a:r>
                    </a:p>
                  </a:txBody>
                  <a:tcPr marL="76200" marR="76200" marT="76200" marB="76200"/>
                </a:tc>
                <a:tc>
                  <a:txBody>
                    <a:bodyPr/>
                    <a:lstStyle/>
                    <a:p>
                      <a:pPr algn="ctr" fontAlgn="t"/>
                      <a:r>
                        <a:rPr lang="en-GB" sz="1200">
                          <a:effectLst/>
                        </a:rPr>
                        <a:t>Private IP Address</a:t>
                      </a:r>
                    </a:p>
                  </a:txBody>
                  <a:tcPr marL="76200" marR="76200" marT="76200" marB="76200"/>
                </a:tc>
                <a:tc>
                  <a:txBody>
                    <a:bodyPr/>
                    <a:lstStyle/>
                    <a:p>
                      <a:pPr algn="ctr" fontAlgn="t"/>
                      <a:r>
                        <a:rPr lang="en-GB" sz="1200">
                          <a:effectLst/>
                        </a:rPr>
                        <a:t>Public IP Address</a:t>
                      </a:r>
                    </a:p>
                  </a:txBody>
                  <a:tcPr marL="76200" marR="76200" marT="76200" marB="76200"/>
                </a:tc>
                <a:extLst>
                  <a:ext uri="{0D108BD9-81ED-4DB2-BD59-A6C34878D82A}">
                    <a16:rowId xmlns:a16="http://schemas.microsoft.com/office/drawing/2014/main" val="3571672482"/>
                  </a:ext>
                </a:extLst>
              </a:tr>
              <a:tr h="604797">
                <a:tc>
                  <a:txBody>
                    <a:bodyPr/>
                    <a:lstStyle/>
                    <a:p>
                      <a:pPr algn="ctr" fontAlgn="ctr"/>
                      <a:r>
                        <a:rPr lang="en-BD" sz="1200">
                          <a:effectLst/>
                        </a:rPr>
                        <a:t>1</a:t>
                      </a:r>
                    </a:p>
                  </a:txBody>
                  <a:tcPr marL="76200" marR="76200" marT="76200" marB="76200" anchor="ctr"/>
                </a:tc>
                <a:tc>
                  <a:txBody>
                    <a:bodyPr/>
                    <a:lstStyle/>
                    <a:p>
                      <a:pPr fontAlgn="t"/>
                      <a:r>
                        <a:rPr lang="en-GB" sz="1200">
                          <a:effectLst/>
                        </a:rPr>
                        <a:t>Scope</a:t>
                      </a:r>
                    </a:p>
                  </a:txBody>
                  <a:tcPr marL="76200" marR="76200" marT="76200" marB="76200"/>
                </a:tc>
                <a:tc>
                  <a:txBody>
                    <a:bodyPr/>
                    <a:lstStyle/>
                    <a:p>
                      <a:pPr fontAlgn="t"/>
                      <a:r>
                        <a:rPr lang="en-GB" sz="1200">
                          <a:effectLst/>
                        </a:rPr>
                        <a:t>Private IP address scope is local to present network.</a:t>
                      </a:r>
                    </a:p>
                  </a:txBody>
                  <a:tcPr marL="76200" marR="76200" marT="76200" marB="76200"/>
                </a:tc>
                <a:tc>
                  <a:txBody>
                    <a:bodyPr/>
                    <a:lstStyle/>
                    <a:p>
                      <a:pPr fontAlgn="t"/>
                      <a:r>
                        <a:rPr lang="en-GB" sz="1200">
                          <a:effectLst/>
                        </a:rPr>
                        <a:t>Public IP address scope is global.</a:t>
                      </a:r>
                    </a:p>
                  </a:txBody>
                  <a:tcPr marL="76200" marR="76200" marT="76200" marB="76200"/>
                </a:tc>
                <a:extLst>
                  <a:ext uri="{0D108BD9-81ED-4DB2-BD59-A6C34878D82A}">
                    <a16:rowId xmlns:a16="http://schemas.microsoft.com/office/drawing/2014/main" val="502365789"/>
                  </a:ext>
                </a:extLst>
              </a:tr>
              <a:tr h="818255">
                <a:tc>
                  <a:txBody>
                    <a:bodyPr/>
                    <a:lstStyle/>
                    <a:p>
                      <a:pPr algn="ctr" fontAlgn="ctr"/>
                      <a:r>
                        <a:rPr lang="en-BD" sz="1200" dirty="0">
                          <a:effectLst/>
                        </a:rPr>
                        <a:t>2</a:t>
                      </a:r>
                    </a:p>
                  </a:txBody>
                  <a:tcPr marL="76200" marR="76200" marT="76200" marB="76200" anchor="ctr"/>
                </a:tc>
                <a:tc>
                  <a:txBody>
                    <a:bodyPr/>
                    <a:lstStyle/>
                    <a:p>
                      <a:pPr fontAlgn="t"/>
                      <a:r>
                        <a:rPr lang="en-GB" sz="1200" dirty="0">
                          <a:effectLst/>
                        </a:rPr>
                        <a:t>Communication</a:t>
                      </a:r>
                    </a:p>
                  </a:txBody>
                  <a:tcPr marL="76200" marR="76200" marT="76200" marB="76200"/>
                </a:tc>
                <a:tc>
                  <a:txBody>
                    <a:bodyPr/>
                    <a:lstStyle/>
                    <a:p>
                      <a:pPr fontAlgn="t"/>
                      <a:r>
                        <a:rPr lang="en-GB" sz="1200" dirty="0">
                          <a:effectLst/>
                        </a:rPr>
                        <a:t>Private IP Address is used to communicate within the network.</a:t>
                      </a:r>
                    </a:p>
                  </a:txBody>
                  <a:tcPr marL="76200" marR="76200" marT="76200" marB="76200"/>
                </a:tc>
                <a:tc>
                  <a:txBody>
                    <a:bodyPr/>
                    <a:lstStyle/>
                    <a:p>
                      <a:pPr fontAlgn="t"/>
                      <a:r>
                        <a:rPr lang="en-GB" sz="1200" dirty="0">
                          <a:effectLst/>
                        </a:rPr>
                        <a:t>Public IP Address is used to communicate outside the network.</a:t>
                      </a:r>
                    </a:p>
                  </a:txBody>
                  <a:tcPr marL="76200" marR="76200" marT="76200" marB="76200"/>
                </a:tc>
                <a:extLst>
                  <a:ext uri="{0D108BD9-81ED-4DB2-BD59-A6C34878D82A}">
                    <a16:rowId xmlns:a16="http://schemas.microsoft.com/office/drawing/2014/main" val="736292408"/>
                  </a:ext>
                </a:extLst>
              </a:tr>
              <a:tr h="604797">
                <a:tc>
                  <a:txBody>
                    <a:bodyPr/>
                    <a:lstStyle/>
                    <a:p>
                      <a:pPr algn="ctr" fontAlgn="ctr"/>
                      <a:r>
                        <a:rPr lang="en-BD" sz="1200">
                          <a:effectLst/>
                        </a:rPr>
                        <a:t>3</a:t>
                      </a:r>
                    </a:p>
                  </a:txBody>
                  <a:tcPr marL="76200" marR="76200" marT="76200" marB="76200" anchor="ctr"/>
                </a:tc>
                <a:tc>
                  <a:txBody>
                    <a:bodyPr/>
                    <a:lstStyle/>
                    <a:p>
                      <a:pPr fontAlgn="t"/>
                      <a:r>
                        <a:rPr lang="en-GB" sz="1200">
                          <a:effectLst/>
                        </a:rPr>
                        <a:t>Format</a:t>
                      </a:r>
                    </a:p>
                  </a:txBody>
                  <a:tcPr marL="76200" marR="76200" marT="76200" marB="76200"/>
                </a:tc>
                <a:tc>
                  <a:txBody>
                    <a:bodyPr/>
                    <a:lstStyle/>
                    <a:p>
                      <a:pPr fontAlgn="t"/>
                      <a:r>
                        <a:rPr lang="en-GB" sz="1200">
                          <a:effectLst/>
                        </a:rPr>
                        <a:t>Private IP Addresses differ in a uniform manner.</a:t>
                      </a:r>
                    </a:p>
                  </a:txBody>
                  <a:tcPr marL="76200" marR="76200" marT="76200" marB="76200"/>
                </a:tc>
                <a:tc>
                  <a:txBody>
                    <a:bodyPr/>
                    <a:lstStyle/>
                    <a:p>
                      <a:pPr fontAlgn="t"/>
                      <a:r>
                        <a:rPr lang="en-GB" sz="1200">
                          <a:effectLst/>
                        </a:rPr>
                        <a:t>Public IP Addresses differ in varying range.</a:t>
                      </a:r>
                    </a:p>
                  </a:txBody>
                  <a:tcPr marL="76200" marR="76200" marT="76200" marB="76200"/>
                </a:tc>
                <a:extLst>
                  <a:ext uri="{0D108BD9-81ED-4DB2-BD59-A6C34878D82A}">
                    <a16:rowId xmlns:a16="http://schemas.microsoft.com/office/drawing/2014/main" val="1305092997"/>
                  </a:ext>
                </a:extLst>
              </a:tr>
              <a:tr h="924442">
                <a:tc>
                  <a:txBody>
                    <a:bodyPr/>
                    <a:lstStyle/>
                    <a:p>
                      <a:pPr algn="ctr" fontAlgn="ctr"/>
                      <a:r>
                        <a:rPr lang="en-BD" sz="1200">
                          <a:effectLst/>
                        </a:rPr>
                        <a:t>4</a:t>
                      </a:r>
                    </a:p>
                  </a:txBody>
                  <a:tcPr marL="76200" marR="76200" marT="76200" marB="76200" anchor="ctr"/>
                </a:tc>
                <a:tc>
                  <a:txBody>
                    <a:bodyPr/>
                    <a:lstStyle/>
                    <a:p>
                      <a:pPr fontAlgn="t"/>
                      <a:r>
                        <a:rPr lang="en-GB" sz="1200">
                          <a:effectLst/>
                        </a:rPr>
                        <a:t>Provider</a:t>
                      </a:r>
                    </a:p>
                  </a:txBody>
                  <a:tcPr marL="76200" marR="76200" marT="76200" marB="76200"/>
                </a:tc>
                <a:tc>
                  <a:txBody>
                    <a:bodyPr/>
                    <a:lstStyle/>
                    <a:p>
                      <a:pPr fontAlgn="t"/>
                      <a:r>
                        <a:rPr lang="en-GB" sz="1200">
                          <a:effectLst/>
                        </a:rPr>
                        <a:t>Local Network Operator creates private IP addresses using network operating system.</a:t>
                      </a:r>
                    </a:p>
                  </a:txBody>
                  <a:tcPr marL="76200" marR="76200" marT="76200" marB="76200"/>
                </a:tc>
                <a:tc>
                  <a:txBody>
                    <a:bodyPr/>
                    <a:lstStyle/>
                    <a:p>
                      <a:pPr fontAlgn="t"/>
                      <a:r>
                        <a:rPr lang="en-GB" sz="1200" dirty="0">
                          <a:effectLst/>
                        </a:rPr>
                        <a:t>ISP, Internet Service Provider controls the public IP address.</a:t>
                      </a:r>
                    </a:p>
                  </a:txBody>
                  <a:tcPr marL="76200" marR="76200" marT="76200" marB="76200"/>
                </a:tc>
                <a:extLst>
                  <a:ext uri="{0D108BD9-81ED-4DB2-BD59-A6C34878D82A}">
                    <a16:rowId xmlns:a16="http://schemas.microsoft.com/office/drawing/2014/main" val="1313979072"/>
                  </a:ext>
                </a:extLst>
              </a:tr>
              <a:tr h="604797">
                <a:tc>
                  <a:txBody>
                    <a:bodyPr/>
                    <a:lstStyle/>
                    <a:p>
                      <a:pPr algn="ctr" fontAlgn="ctr"/>
                      <a:r>
                        <a:rPr lang="en-BD" sz="1200">
                          <a:effectLst/>
                        </a:rPr>
                        <a:t>5</a:t>
                      </a:r>
                    </a:p>
                  </a:txBody>
                  <a:tcPr marL="76200" marR="76200" marT="76200" marB="76200" anchor="ctr"/>
                </a:tc>
                <a:tc>
                  <a:txBody>
                    <a:bodyPr/>
                    <a:lstStyle/>
                    <a:p>
                      <a:pPr fontAlgn="t"/>
                      <a:r>
                        <a:rPr lang="en-GB" sz="1200">
                          <a:effectLst/>
                        </a:rPr>
                        <a:t>Cost</a:t>
                      </a:r>
                    </a:p>
                  </a:txBody>
                  <a:tcPr marL="76200" marR="76200" marT="76200" marB="76200"/>
                </a:tc>
                <a:tc>
                  <a:txBody>
                    <a:bodyPr/>
                    <a:lstStyle/>
                    <a:p>
                      <a:pPr fontAlgn="t"/>
                      <a:r>
                        <a:rPr lang="en-GB" sz="1200">
                          <a:effectLst/>
                        </a:rPr>
                        <a:t>Private IP Addresses are free of cost.</a:t>
                      </a:r>
                    </a:p>
                  </a:txBody>
                  <a:tcPr marL="76200" marR="76200" marT="76200" marB="76200"/>
                </a:tc>
                <a:tc>
                  <a:txBody>
                    <a:bodyPr/>
                    <a:lstStyle/>
                    <a:p>
                      <a:pPr fontAlgn="t"/>
                      <a:r>
                        <a:rPr lang="en-GB" sz="1200">
                          <a:effectLst/>
                        </a:rPr>
                        <a:t>Public IP Address comes with a cost.</a:t>
                      </a:r>
                    </a:p>
                  </a:txBody>
                  <a:tcPr marL="76200" marR="76200" marT="76200" marB="76200"/>
                </a:tc>
                <a:extLst>
                  <a:ext uri="{0D108BD9-81ED-4DB2-BD59-A6C34878D82A}">
                    <a16:rowId xmlns:a16="http://schemas.microsoft.com/office/drawing/2014/main" val="3002467239"/>
                  </a:ext>
                </a:extLst>
              </a:tr>
              <a:tr h="818255">
                <a:tc>
                  <a:txBody>
                    <a:bodyPr/>
                    <a:lstStyle/>
                    <a:p>
                      <a:pPr algn="ctr" fontAlgn="ctr"/>
                      <a:r>
                        <a:rPr lang="en-BD" sz="1200">
                          <a:effectLst/>
                        </a:rPr>
                        <a:t>6</a:t>
                      </a:r>
                    </a:p>
                  </a:txBody>
                  <a:tcPr marL="76200" marR="76200" marT="76200" marB="76200" anchor="ctr"/>
                </a:tc>
                <a:tc>
                  <a:txBody>
                    <a:bodyPr/>
                    <a:lstStyle/>
                    <a:p>
                      <a:pPr fontAlgn="t"/>
                      <a:r>
                        <a:rPr lang="en-GB" sz="1200">
                          <a:effectLst/>
                        </a:rPr>
                        <a:t>Locate</a:t>
                      </a:r>
                    </a:p>
                  </a:txBody>
                  <a:tcPr marL="76200" marR="76200" marT="76200" marB="76200"/>
                </a:tc>
                <a:tc>
                  <a:txBody>
                    <a:bodyPr/>
                    <a:lstStyle/>
                    <a:p>
                      <a:pPr fontAlgn="t"/>
                      <a:r>
                        <a:rPr lang="en-GB" sz="1200">
                          <a:effectLst/>
                        </a:rPr>
                        <a:t>Private IP Address can be located using ipconfig command.</a:t>
                      </a:r>
                    </a:p>
                  </a:txBody>
                  <a:tcPr marL="76200" marR="76200" marT="76200" marB="76200"/>
                </a:tc>
                <a:tc>
                  <a:txBody>
                    <a:bodyPr/>
                    <a:lstStyle/>
                    <a:p>
                      <a:pPr fontAlgn="t"/>
                      <a:r>
                        <a:rPr lang="en-GB" sz="1200">
                          <a:effectLst/>
                        </a:rPr>
                        <a:t>Public IP Address needs to be searched on search engine like google.</a:t>
                      </a:r>
                    </a:p>
                  </a:txBody>
                  <a:tcPr marL="76200" marR="76200" marT="76200" marB="76200"/>
                </a:tc>
                <a:extLst>
                  <a:ext uri="{0D108BD9-81ED-4DB2-BD59-A6C34878D82A}">
                    <a16:rowId xmlns:a16="http://schemas.microsoft.com/office/drawing/2014/main" val="2234817234"/>
                  </a:ext>
                </a:extLst>
              </a:tr>
              <a:tr h="1169147">
                <a:tc>
                  <a:txBody>
                    <a:bodyPr/>
                    <a:lstStyle/>
                    <a:p>
                      <a:pPr algn="ctr" fontAlgn="ctr"/>
                      <a:r>
                        <a:rPr lang="en-BD" sz="1200">
                          <a:effectLst/>
                        </a:rPr>
                        <a:t>7</a:t>
                      </a:r>
                    </a:p>
                  </a:txBody>
                  <a:tcPr marL="76200" marR="76200" marT="76200" marB="76200" anchor="ctr"/>
                </a:tc>
                <a:tc>
                  <a:txBody>
                    <a:bodyPr/>
                    <a:lstStyle/>
                    <a:p>
                      <a:pPr fontAlgn="t"/>
                      <a:r>
                        <a:rPr lang="en-GB" sz="1200">
                          <a:effectLst/>
                        </a:rPr>
                        <a:t>Range</a:t>
                      </a:r>
                    </a:p>
                  </a:txBody>
                  <a:tcPr marL="76200" marR="76200" marT="76200" marB="76200"/>
                </a:tc>
                <a:tc>
                  <a:txBody>
                    <a:bodyPr/>
                    <a:lstStyle/>
                    <a:p>
                      <a:pPr fontAlgn="t"/>
                      <a:r>
                        <a:rPr lang="en-GB" sz="1200">
                          <a:effectLst/>
                        </a:rPr>
                        <a:t>Private IP Address range:</a:t>
                      </a:r>
                      <a:r>
                        <a:rPr lang="en-GB" sz="1200">
                          <a:solidFill>
                            <a:srgbClr val="006666"/>
                          </a:solidFill>
                          <a:effectLst/>
                        </a:rPr>
                        <a:t>10.0</a:t>
                      </a:r>
                      <a:r>
                        <a:rPr lang="en-GB" sz="1200">
                          <a:solidFill>
                            <a:srgbClr val="666600"/>
                          </a:solidFill>
                          <a:effectLst/>
                        </a:rPr>
                        <a:t>.</a:t>
                      </a:r>
                      <a:r>
                        <a:rPr lang="en-GB" sz="1200">
                          <a:solidFill>
                            <a:srgbClr val="006666"/>
                          </a:solidFill>
                          <a:effectLst/>
                        </a:rPr>
                        <a:t>0.0</a:t>
                      </a:r>
                      <a:r>
                        <a:rPr lang="en-GB" sz="1200">
                          <a:solidFill>
                            <a:srgbClr val="000000"/>
                          </a:solidFill>
                          <a:effectLst/>
                        </a:rPr>
                        <a:t> </a:t>
                      </a:r>
                      <a:r>
                        <a:rPr lang="en-GB" sz="1200">
                          <a:solidFill>
                            <a:srgbClr val="666600"/>
                          </a:solidFill>
                          <a:effectLst/>
                        </a:rPr>
                        <a:t>–</a:t>
                      </a:r>
                      <a:r>
                        <a:rPr lang="en-GB" sz="1200">
                          <a:solidFill>
                            <a:srgbClr val="000000"/>
                          </a:solidFill>
                          <a:effectLst/>
                        </a:rPr>
                        <a:t> </a:t>
                      </a:r>
                      <a:r>
                        <a:rPr lang="en-GB" sz="1200">
                          <a:solidFill>
                            <a:srgbClr val="006666"/>
                          </a:solidFill>
                          <a:effectLst/>
                        </a:rPr>
                        <a:t>10.255</a:t>
                      </a:r>
                      <a:r>
                        <a:rPr lang="en-GB" sz="1200">
                          <a:solidFill>
                            <a:srgbClr val="666600"/>
                          </a:solidFill>
                          <a:effectLst/>
                        </a:rPr>
                        <a:t>.</a:t>
                      </a:r>
                      <a:r>
                        <a:rPr lang="en-GB" sz="1200">
                          <a:solidFill>
                            <a:srgbClr val="006666"/>
                          </a:solidFill>
                          <a:effectLst/>
                        </a:rPr>
                        <a:t>255.255</a:t>
                      </a:r>
                      <a:r>
                        <a:rPr lang="en-GB" sz="1200">
                          <a:solidFill>
                            <a:srgbClr val="666600"/>
                          </a:solidFill>
                          <a:effectLst/>
                        </a:rPr>
                        <a:t>,</a:t>
                      </a:r>
                      <a:r>
                        <a:rPr lang="en-GB" sz="1200">
                          <a:solidFill>
                            <a:srgbClr val="000000"/>
                          </a:solidFill>
                          <a:effectLst/>
                        </a:rPr>
                        <a:t> </a:t>
                      </a:r>
                      <a:r>
                        <a:rPr lang="en-GB" sz="1200">
                          <a:solidFill>
                            <a:srgbClr val="006666"/>
                          </a:solidFill>
                          <a:effectLst/>
                        </a:rPr>
                        <a:t>172.16</a:t>
                      </a:r>
                      <a:r>
                        <a:rPr lang="en-GB" sz="1200">
                          <a:solidFill>
                            <a:srgbClr val="666600"/>
                          </a:solidFill>
                          <a:effectLst/>
                        </a:rPr>
                        <a:t>.</a:t>
                      </a:r>
                      <a:r>
                        <a:rPr lang="en-GB" sz="1200">
                          <a:solidFill>
                            <a:srgbClr val="006666"/>
                          </a:solidFill>
                          <a:effectLst/>
                        </a:rPr>
                        <a:t>0.0</a:t>
                      </a:r>
                      <a:r>
                        <a:rPr lang="en-GB" sz="1200">
                          <a:solidFill>
                            <a:srgbClr val="000000"/>
                          </a:solidFill>
                          <a:effectLst/>
                        </a:rPr>
                        <a:t> </a:t>
                      </a:r>
                      <a:r>
                        <a:rPr lang="en-GB" sz="1200">
                          <a:solidFill>
                            <a:srgbClr val="666600"/>
                          </a:solidFill>
                          <a:effectLst/>
                        </a:rPr>
                        <a:t>–</a:t>
                      </a:r>
                      <a:r>
                        <a:rPr lang="en-GB" sz="1200">
                          <a:solidFill>
                            <a:srgbClr val="000000"/>
                          </a:solidFill>
                          <a:effectLst/>
                        </a:rPr>
                        <a:t> </a:t>
                      </a:r>
                      <a:r>
                        <a:rPr lang="en-GB" sz="1200">
                          <a:solidFill>
                            <a:srgbClr val="006666"/>
                          </a:solidFill>
                          <a:effectLst/>
                        </a:rPr>
                        <a:t>172.31</a:t>
                      </a:r>
                      <a:r>
                        <a:rPr lang="en-GB" sz="1200">
                          <a:solidFill>
                            <a:srgbClr val="666600"/>
                          </a:solidFill>
                          <a:effectLst/>
                        </a:rPr>
                        <a:t>.</a:t>
                      </a:r>
                      <a:r>
                        <a:rPr lang="en-GB" sz="1200">
                          <a:solidFill>
                            <a:srgbClr val="006666"/>
                          </a:solidFill>
                          <a:effectLst/>
                        </a:rPr>
                        <a:t>255.255</a:t>
                      </a:r>
                      <a:r>
                        <a:rPr lang="en-GB" sz="1200">
                          <a:solidFill>
                            <a:srgbClr val="666600"/>
                          </a:solidFill>
                          <a:effectLst/>
                        </a:rPr>
                        <a:t>,</a:t>
                      </a:r>
                      <a:r>
                        <a:rPr lang="en-GB" sz="1200">
                          <a:solidFill>
                            <a:srgbClr val="000000"/>
                          </a:solidFill>
                          <a:effectLst/>
                        </a:rPr>
                        <a:t> </a:t>
                      </a:r>
                      <a:r>
                        <a:rPr lang="en-GB" sz="1200">
                          <a:solidFill>
                            <a:srgbClr val="006666"/>
                          </a:solidFill>
                          <a:effectLst/>
                        </a:rPr>
                        <a:t>192.168</a:t>
                      </a:r>
                      <a:r>
                        <a:rPr lang="en-GB" sz="1200">
                          <a:solidFill>
                            <a:srgbClr val="666600"/>
                          </a:solidFill>
                          <a:effectLst/>
                        </a:rPr>
                        <a:t>.</a:t>
                      </a:r>
                      <a:r>
                        <a:rPr lang="en-GB" sz="1200">
                          <a:solidFill>
                            <a:srgbClr val="006666"/>
                          </a:solidFill>
                          <a:effectLst/>
                        </a:rPr>
                        <a:t>0.0</a:t>
                      </a:r>
                      <a:r>
                        <a:rPr lang="en-GB" sz="1200">
                          <a:solidFill>
                            <a:srgbClr val="000000"/>
                          </a:solidFill>
                          <a:effectLst/>
                        </a:rPr>
                        <a:t> </a:t>
                      </a:r>
                      <a:r>
                        <a:rPr lang="en-GB" sz="1200">
                          <a:solidFill>
                            <a:srgbClr val="666600"/>
                          </a:solidFill>
                          <a:effectLst/>
                        </a:rPr>
                        <a:t>–</a:t>
                      </a:r>
                      <a:r>
                        <a:rPr lang="en-GB" sz="1200">
                          <a:solidFill>
                            <a:srgbClr val="000000"/>
                          </a:solidFill>
                          <a:effectLst/>
                        </a:rPr>
                        <a:t> </a:t>
                      </a:r>
                      <a:r>
                        <a:rPr lang="en-GB" sz="1200">
                          <a:solidFill>
                            <a:srgbClr val="006666"/>
                          </a:solidFill>
                          <a:effectLst/>
                        </a:rPr>
                        <a:t>192.168</a:t>
                      </a:r>
                      <a:r>
                        <a:rPr lang="en-GB" sz="1200">
                          <a:solidFill>
                            <a:srgbClr val="666600"/>
                          </a:solidFill>
                          <a:effectLst/>
                        </a:rPr>
                        <a:t>.</a:t>
                      </a:r>
                      <a:r>
                        <a:rPr lang="en-GB" sz="1200">
                          <a:solidFill>
                            <a:srgbClr val="006666"/>
                          </a:solidFill>
                          <a:effectLst/>
                        </a:rPr>
                        <a:t>255.255</a:t>
                      </a:r>
                      <a:endParaRPr lang="en-GB" sz="1200">
                        <a:effectLst/>
                      </a:endParaRPr>
                    </a:p>
                  </a:txBody>
                  <a:tcPr marL="76200" marR="76200" marT="76200" marB="76200"/>
                </a:tc>
                <a:tc>
                  <a:txBody>
                    <a:bodyPr/>
                    <a:lstStyle/>
                    <a:p>
                      <a:pPr fontAlgn="t"/>
                      <a:r>
                        <a:rPr lang="en-GB" sz="1200">
                          <a:effectLst/>
                        </a:rPr>
                        <a:t>Except private IP Addresses, rest IP addresses are public.</a:t>
                      </a:r>
                    </a:p>
                  </a:txBody>
                  <a:tcPr marL="76200" marR="76200" marT="76200" marB="76200"/>
                </a:tc>
                <a:extLst>
                  <a:ext uri="{0D108BD9-81ED-4DB2-BD59-A6C34878D82A}">
                    <a16:rowId xmlns:a16="http://schemas.microsoft.com/office/drawing/2014/main" val="3997984528"/>
                  </a:ext>
                </a:extLst>
              </a:tr>
              <a:tr h="604797">
                <a:tc>
                  <a:txBody>
                    <a:bodyPr/>
                    <a:lstStyle/>
                    <a:p>
                      <a:pPr algn="ctr" fontAlgn="ctr"/>
                      <a:r>
                        <a:rPr lang="en-BD" sz="1200">
                          <a:effectLst/>
                        </a:rPr>
                        <a:t>8</a:t>
                      </a:r>
                    </a:p>
                  </a:txBody>
                  <a:tcPr marL="76200" marR="76200" marT="76200" marB="76200" anchor="ctr"/>
                </a:tc>
                <a:tc>
                  <a:txBody>
                    <a:bodyPr/>
                    <a:lstStyle/>
                    <a:p>
                      <a:pPr fontAlgn="t"/>
                      <a:r>
                        <a:rPr lang="en-GB" sz="1200">
                          <a:effectLst/>
                        </a:rPr>
                        <a:t>Example</a:t>
                      </a:r>
                    </a:p>
                  </a:txBody>
                  <a:tcPr marL="76200" marR="76200" marT="76200" marB="76200"/>
                </a:tc>
                <a:tc>
                  <a:txBody>
                    <a:bodyPr/>
                    <a:lstStyle/>
                    <a:p>
                      <a:pPr fontAlgn="t"/>
                      <a:r>
                        <a:rPr lang="en-GB" sz="1200">
                          <a:effectLst/>
                        </a:rPr>
                        <a:t>Private IP Address is like 192.168.11.50.</a:t>
                      </a:r>
                    </a:p>
                  </a:txBody>
                  <a:tcPr marL="76200" marR="76200" marT="76200" marB="76200"/>
                </a:tc>
                <a:tc>
                  <a:txBody>
                    <a:bodyPr/>
                    <a:lstStyle/>
                    <a:p>
                      <a:pPr fontAlgn="t"/>
                      <a:r>
                        <a:rPr lang="en-GB" sz="1200" dirty="0">
                          <a:effectLst/>
                        </a:rPr>
                        <a:t>Public IP Address is like 17.5.7.8.</a:t>
                      </a:r>
                    </a:p>
                  </a:txBody>
                  <a:tcPr marL="76200" marR="76200" marT="76200" marB="76200"/>
                </a:tc>
                <a:extLst>
                  <a:ext uri="{0D108BD9-81ED-4DB2-BD59-A6C34878D82A}">
                    <a16:rowId xmlns:a16="http://schemas.microsoft.com/office/drawing/2014/main" val="4261733048"/>
                  </a:ext>
                </a:extLst>
              </a:tr>
            </a:tbl>
          </a:graphicData>
        </a:graphic>
      </p:graphicFrame>
      <p:sp>
        <p:nvSpPr>
          <p:cNvPr id="3" name="Slide Number Placeholder 2">
            <a:extLst>
              <a:ext uri="{FF2B5EF4-FFF2-40B4-BE49-F238E27FC236}">
                <a16:creationId xmlns:a16="http://schemas.microsoft.com/office/drawing/2014/main" id="{938DF998-1825-2F4F-A034-DB6B47851DCC}"/>
              </a:ext>
            </a:extLst>
          </p:cNvPr>
          <p:cNvSpPr>
            <a:spLocks noGrp="1"/>
          </p:cNvSpPr>
          <p:nvPr>
            <p:ph type="sldNum" sz="quarter" idx="12"/>
          </p:nvPr>
        </p:nvSpPr>
        <p:spPr/>
        <p:txBody>
          <a:bodyPr/>
          <a:lstStyle/>
          <a:p>
            <a:fld id="{B6F15528-21DE-4FAA-801E-634DDDAF4B2B}" type="slidenum">
              <a:rPr lang="en-US" smtClean="0"/>
              <a:pPr/>
              <a:t>54</a:t>
            </a:fld>
            <a:endParaRPr lang="en-US"/>
          </a:p>
        </p:txBody>
      </p:sp>
      <p:sp>
        <p:nvSpPr>
          <p:cNvPr id="4" name="Title 3">
            <a:extLst>
              <a:ext uri="{FF2B5EF4-FFF2-40B4-BE49-F238E27FC236}">
                <a16:creationId xmlns:a16="http://schemas.microsoft.com/office/drawing/2014/main" id="{EC2C9CB6-132D-2045-91F2-4B03931EEB9C}"/>
              </a:ext>
            </a:extLst>
          </p:cNvPr>
          <p:cNvSpPr>
            <a:spLocks noGrp="1"/>
          </p:cNvSpPr>
          <p:nvPr>
            <p:ph type="title"/>
          </p:nvPr>
        </p:nvSpPr>
        <p:spPr/>
        <p:txBody>
          <a:bodyPr/>
          <a:lstStyle/>
          <a:p>
            <a:endParaRPr lang="en-BD" dirty="0"/>
          </a:p>
        </p:txBody>
      </p:sp>
    </p:spTree>
    <p:extLst>
      <p:ext uri="{BB962C8B-B14F-4D97-AF65-F5344CB8AC3E}">
        <p14:creationId xmlns:p14="http://schemas.microsoft.com/office/powerpoint/2010/main" val="38444571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Autofit/>
          </a:bodyPr>
          <a:lstStyle/>
          <a:p>
            <a:pPr algn="just"/>
            <a:r>
              <a:rPr lang="en-MY" sz="1600" b="1" dirty="0"/>
              <a:t>A block is a range of addresses. </a:t>
            </a:r>
          </a:p>
          <a:p>
            <a:pPr algn="just"/>
            <a:r>
              <a:rPr lang="en-MY" sz="1600" dirty="0"/>
              <a:t>Given any address in the block, we normally like to know three pieces of information about the block: the number of addresses, the first address, and the last address. </a:t>
            </a:r>
          </a:p>
          <a:p>
            <a:pPr algn="just"/>
            <a:r>
              <a:rPr lang="en-MY" sz="1600" dirty="0"/>
              <a:t>Before we can extract these pieces of information, we need to know the class of the address, which we showed how to find in the previous section. </a:t>
            </a:r>
          </a:p>
          <a:p>
            <a:pPr algn="just"/>
            <a:r>
              <a:rPr lang="en-MY" sz="1600" dirty="0"/>
              <a:t>After the class of the block is found, we know the value of </a:t>
            </a:r>
            <a:r>
              <a:rPr lang="en-MY" sz="1600" i="1" dirty="0"/>
              <a:t>n, the length </a:t>
            </a:r>
            <a:r>
              <a:rPr lang="en-MY" sz="1600" dirty="0"/>
              <a:t>of </a:t>
            </a:r>
            <a:r>
              <a:rPr lang="en-MY" sz="1600" dirty="0" err="1"/>
              <a:t>netid</a:t>
            </a:r>
            <a:r>
              <a:rPr lang="en-MY" sz="1600" dirty="0"/>
              <a:t> in bits. We can now find these three pieces of information.</a:t>
            </a:r>
          </a:p>
          <a:p>
            <a:pPr algn="just"/>
            <a:r>
              <a:rPr lang="en-MY" sz="1600" dirty="0"/>
              <a:t>1. The number of addresses in the block, </a:t>
            </a:r>
            <a:r>
              <a:rPr lang="en-MY" sz="1600" i="1" dirty="0"/>
              <a:t>N, can be found using N = 2</a:t>
            </a:r>
            <a:r>
              <a:rPr lang="en-MY" sz="1600" i="1" baseline="30000" dirty="0"/>
              <a:t>32−n</a:t>
            </a:r>
            <a:r>
              <a:rPr lang="en-MY" sz="1600" i="1" dirty="0"/>
              <a:t>.</a:t>
            </a:r>
          </a:p>
          <a:p>
            <a:r>
              <a:rPr lang="en-MY" sz="1600" b="1" dirty="0"/>
              <a:t>2. </a:t>
            </a:r>
            <a:r>
              <a:rPr lang="en-MY" sz="1600" dirty="0"/>
              <a:t>To find the first address, we keep the </a:t>
            </a:r>
            <a:r>
              <a:rPr lang="en-MY" sz="1600" i="1" dirty="0"/>
              <a:t>n </a:t>
            </a:r>
            <a:r>
              <a:rPr lang="en-MY" sz="1600" dirty="0"/>
              <a:t>leftmost bits and set the (32−</a:t>
            </a:r>
            <a:r>
              <a:rPr lang="en-MY" sz="1600" i="1" dirty="0"/>
              <a:t>n </a:t>
            </a:r>
            <a:r>
              <a:rPr lang="en-MY" sz="1600" dirty="0"/>
              <a:t>) rightmost bits all to 0s.</a:t>
            </a:r>
          </a:p>
          <a:p>
            <a:r>
              <a:rPr lang="en-MY" sz="1600" b="1" dirty="0"/>
              <a:t>3. </a:t>
            </a:r>
            <a:r>
              <a:rPr lang="en-MY" sz="1600" dirty="0"/>
              <a:t>To find the last address, we keep the </a:t>
            </a:r>
            <a:r>
              <a:rPr lang="en-MY" sz="1600" i="1" dirty="0"/>
              <a:t>n </a:t>
            </a:r>
            <a:r>
              <a:rPr lang="en-MY" sz="1600" dirty="0"/>
              <a:t>leftmost bits and set the (32−</a:t>
            </a:r>
            <a:r>
              <a:rPr lang="en-MY" sz="1600" i="1" dirty="0"/>
              <a:t>n</a:t>
            </a:r>
            <a:r>
              <a:rPr lang="en-MY" sz="1600" dirty="0"/>
              <a:t>) rightmost bits all to 1s.</a:t>
            </a:r>
          </a:p>
        </p:txBody>
      </p:sp>
      <p:sp>
        <p:nvSpPr>
          <p:cNvPr id="3" name="Title 2"/>
          <p:cNvSpPr>
            <a:spLocks noGrp="1"/>
          </p:cNvSpPr>
          <p:nvPr>
            <p:ph type="title"/>
          </p:nvPr>
        </p:nvSpPr>
        <p:spPr>
          <a:xfrm>
            <a:off x="457200" y="274638"/>
            <a:ext cx="8229600" cy="944562"/>
          </a:xfrm>
        </p:spPr>
        <p:txBody>
          <a:bodyPr>
            <a:normAutofit fontScale="90000"/>
          </a:bodyPr>
          <a:lstStyle/>
          <a:p>
            <a:r>
              <a:rPr lang="en-MY" i="1" dirty="0"/>
              <a:t>Extracting Information in a Block</a:t>
            </a:r>
            <a:br>
              <a:rPr lang="en-MY" i="1" dirty="0"/>
            </a:br>
            <a:endParaRPr lang="en-MY" dirty="0"/>
          </a:p>
        </p:txBody>
      </p:sp>
      <p:pic>
        <p:nvPicPr>
          <p:cNvPr id="5" name="Picture 2"/>
          <p:cNvPicPr>
            <a:picLocks noChangeAspect="1" noChangeArrowheads="1"/>
          </p:cNvPicPr>
          <p:nvPr/>
        </p:nvPicPr>
        <p:blipFill>
          <a:blip r:embed="rId2" cstate="print"/>
          <a:srcRect/>
          <a:stretch>
            <a:fillRect/>
          </a:stretch>
        </p:blipFill>
        <p:spPr bwMode="auto">
          <a:xfrm>
            <a:off x="1676400" y="4419600"/>
            <a:ext cx="6019800" cy="21717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5" name="Picture 5"/>
          <p:cNvPicPr>
            <a:picLocks noGrp="1" noChangeAspect="1" noChangeArrowheads="1"/>
          </p:cNvPicPr>
          <p:nvPr>
            <p:ph idx="1"/>
          </p:nvPr>
        </p:nvPicPr>
        <p:blipFill>
          <a:blip r:embed="rId2" cstate="print"/>
          <a:srcRect/>
          <a:stretch>
            <a:fillRect/>
          </a:stretch>
        </p:blipFill>
        <p:spPr bwMode="auto">
          <a:xfrm>
            <a:off x="1905000" y="5343526"/>
            <a:ext cx="5105400" cy="591250"/>
          </a:xfrm>
          <a:prstGeom prst="rect">
            <a:avLst/>
          </a:prstGeom>
          <a:noFill/>
          <a:ln w="9525">
            <a:noFill/>
            <a:miter lim="800000"/>
            <a:headEnd/>
            <a:tailEnd/>
          </a:ln>
        </p:spPr>
      </p:pic>
      <p:sp>
        <p:nvSpPr>
          <p:cNvPr id="3" name="Title 2"/>
          <p:cNvSpPr>
            <a:spLocks noGrp="1"/>
          </p:cNvSpPr>
          <p:nvPr>
            <p:ph type="title"/>
          </p:nvPr>
        </p:nvSpPr>
        <p:spPr/>
        <p:txBody>
          <a:bodyPr/>
          <a:lstStyle/>
          <a:p>
            <a:endParaRPr lang="en-MY" dirty="0"/>
          </a:p>
        </p:txBody>
      </p:sp>
      <p:pic>
        <p:nvPicPr>
          <p:cNvPr id="30723" name="Picture 3"/>
          <p:cNvPicPr>
            <a:picLocks noChangeAspect="1" noChangeArrowheads="1"/>
          </p:cNvPicPr>
          <p:nvPr/>
        </p:nvPicPr>
        <p:blipFill>
          <a:blip r:embed="rId3" cstate="print"/>
          <a:srcRect/>
          <a:stretch>
            <a:fillRect/>
          </a:stretch>
        </p:blipFill>
        <p:spPr bwMode="auto">
          <a:xfrm>
            <a:off x="1676401" y="695326"/>
            <a:ext cx="5227404" cy="4401530"/>
          </a:xfrm>
          <a:prstGeom prst="rect">
            <a:avLst/>
          </a:prstGeom>
          <a:noFill/>
          <a:ln w="9525">
            <a:noFill/>
            <a:miter lim="800000"/>
            <a:headEnd/>
            <a:tailEnd/>
          </a:ln>
        </p:spPr>
      </p:pic>
      <p:pic>
        <p:nvPicPr>
          <p:cNvPr id="30724" name="Picture 4"/>
          <p:cNvPicPr>
            <a:picLocks noChangeAspect="1" noChangeArrowheads="1"/>
          </p:cNvPicPr>
          <p:nvPr/>
        </p:nvPicPr>
        <p:blipFill>
          <a:blip r:embed="rId4" cstate="print"/>
          <a:srcRect/>
          <a:stretch>
            <a:fillRect/>
          </a:stretch>
        </p:blipFill>
        <p:spPr bwMode="auto">
          <a:xfrm>
            <a:off x="2057400" y="5143500"/>
            <a:ext cx="4105275" cy="2667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MY" sz="2800" dirty="0"/>
              <a:t>TEST1</a:t>
            </a:r>
            <a:br>
              <a:rPr lang="en-MY" sz="2800" dirty="0"/>
            </a:br>
            <a:r>
              <a:rPr lang="en-MY" sz="2800" dirty="0"/>
              <a:t>An address in a block is given as 180.8.17.9. Find the number of addresses in the block, the first address, and the last address.</a:t>
            </a:r>
            <a:endParaRPr lang="en-MY" dirty="0"/>
          </a:p>
        </p:txBody>
      </p:sp>
      <p:sp>
        <p:nvSpPr>
          <p:cNvPr id="3" name="Title 2"/>
          <p:cNvSpPr>
            <a:spLocks noGrp="1"/>
          </p:cNvSpPr>
          <p:nvPr>
            <p:ph type="title"/>
          </p:nvPr>
        </p:nvSpPr>
        <p:spPr/>
        <p:txBody>
          <a:bodyPr>
            <a:noAutofit/>
          </a:bodyPr>
          <a:lstStyle/>
          <a:p>
            <a:endParaRPr lang="en-MY"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Grp="1" noChangeAspect="1" noChangeArrowheads="1"/>
          </p:cNvPicPr>
          <p:nvPr>
            <p:ph idx="1"/>
          </p:nvPr>
        </p:nvPicPr>
        <p:blipFill>
          <a:blip r:embed="rId2" cstate="print"/>
          <a:stretch>
            <a:fillRect/>
          </a:stretch>
        </p:blipFill>
        <p:spPr bwMode="auto">
          <a:xfrm>
            <a:off x="1785937" y="1653381"/>
            <a:ext cx="5572125" cy="4181475"/>
          </a:xfrm>
          <a:prstGeom prst="rect">
            <a:avLst/>
          </a:prstGeom>
          <a:noFill/>
          <a:ln w="9525">
            <a:noFill/>
            <a:miter lim="800000"/>
            <a:headEnd/>
            <a:tailEnd/>
          </a:ln>
        </p:spPr>
      </p:pic>
      <p:sp>
        <p:nvSpPr>
          <p:cNvPr id="3" name="Title 2"/>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Test 2</a:t>
            </a:r>
            <a:endParaRPr lang="en-MY" b="1" dirty="0"/>
          </a:p>
          <a:p>
            <a:r>
              <a:rPr lang="en-MY" dirty="0"/>
              <a:t>An address in a block is given as 200.11.8.45. Find the number of addresses in the block, the first address, and the last address</a:t>
            </a:r>
          </a:p>
        </p:txBody>
      </p:sp>
      <p:sp>
        <p:nvSpPr>
          <p:cNvPr id="3" name="Title 2"/>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166FFD-6BBC-0F4C-B94C-AB24578DBAC4}"/>
              </a:ext>
            </a:extLst>
          </p:cNvPr>
          <p:cNvSpPr>
            <a:spLocks noGrp="1"/>
          </p:cNvSpPr>
          <p:nvPr>
            <p:ph idx="1"/>
          </p:nvPr>
        </p:nvSpPr>
        <p:spPr/>
        <p:txBody>
          <a:bodyPr/>
          <a:lstStyle/>
          <a:p>
            <a:r>
              <a:rPr lang="en-GB" dirty="0"/>
              <a:t>IP versions 1 to 3 were </a:t>
            </a:r>
            <a:r>
              <a:rPr lang="en-GB" dirty="0">
                <a:solidFill>
                  <a:srgbClr val="FF0000"/>
                </a:solidFill>
              </a:rPr>
              <a:t>experimental versions</a:t>
            </a:r>
            <a:r>
              <a:rPr lang="en-GB" dirty="0"/>
              <a:t>, designed between 1973 and 1978.</a:t>
            </a:r>
          </a:p>
          <a:p>
            <a:r>
              <a:rPr lang="en-GB" sz="2800" dirty="0"/>
              <a:t>The dominant internetworking protocol in the Internet Layer in use is </a:t>
            </a:r>
            <a:r>
              <a:rPr lang="en-GB" sz="2800" dirty="0">
                <a:solidFill>
                  <a:srgbClr val="FF0000"/>
                </a:solidFill>
              </a:rPr>
              <a:t>IPv4</a:t>
            </a:r>
            <a:r>
              <a:rPr lang="en-GB" sz="2800" dirty="0"/>
              <a:t>; the number 4 identifies the protocol version, carried in every IP datagram. IPv4 is described in </a:t>
            </a:r>
            <a:r>
              <a:rPr lang="en-GB" sz="2800" dirty="0">
                <a:solidFill>
                  <a:srgbClr val="FF0000"/>
                </a:solidFill>
              </a:rPr>
              <a:t>RFC 791 </a:t>
            </a:r>
            <a:r>
              <a:rPr lang="en-GB" sz="2800" dirty="0"/>
              <a:t>(1981).</a:t>
            </a:r>
          </a:p>
          <a:p>
            <a:r>
              <a:rPr lang="en-GB" sz="2800" dirty="0"/>
              <a:t>Version number 5 was used by the Internet Stream Protocol, an experimental streaming protocol that was not adopted.</a:t>
            </a:r>
          </a:p>
          <a:p>
            <a:endParaRPr lang="en-GB" sz="2800" dirty="0"/>
          </a:p>
          <a:p>
            <a:endParaRPr lang="en-GB" dirty="0"/>
          </a:p>
          <a:p>
            <a:endParaRPr lang="en-BD" dirty="0"/>
          </a:p>
        </p:txBody>
      </p:sp>
      <p:sp>
        <p:nvSpPr>
          <p:cNvPr id="3" name="Slide Number Placeholder 2">
            <a:extLst>
              <a:ext uri="{FF2B5EF4-FFF2-40B4-BE49-F238E27FC236}">
                <a16:creationId xmlns:a16="http://schemas.microsoft.com/office/drawing/2014/main" id="{60F2146B-81B2-454A-8831-15C598C220EC}"/>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4" name="Title 3">
            <a:extLst>
              <a:ext uri="{FF2B5EF4-FFF2-40B4-BE49-F238E27FC236}">
                <a16:creationId xmlns:a16="http://schemas.microsoft.com/office/drawing/2014/main" id="{0A8003FF-A092-1E48-A0EB-FDC8976EAE32}"/>
              </a:ext>
            </a:extLst>
          </p:cNvPr>
          <p:cNvSpPr>
            <a:spLocks noGrp="1"/>
          </p:cNvSpPr>
          <p:nvPr>
            <p:ph type="title"/>
          </p:nvPr>
        </p:nvSpPr>
        <p:spPr/>
        <p:txBody>
          <a:bodyPr/>
          <a:lstStyle/>
          <a:p>
            <a:endParaRPr lang="en-BD"/>
          </a:p>
        </p:txBody>
      </p:sp>
    </p:spTree>
    <p:extLst>
      <p:ext uri="{BB962C8B-B14F-4D97-AF65-F5344CB8AC3E}">
        <p14:creationId xmlns:p14="http://schemas.microsoft.com/office/powerpoint/2010/main" val="5257239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3"/>
          <p:cNvPicPr>
            <a:picLocks noGrp="1" noChangeAspect="1" noChangeArrowheads="1"/>
          </p:cNvPicPr>
          <p:nvPr>
            <p:ph idx="1"/>
          </p:nvPr>
        </p:nvPicPr>
        <p:blipFill>
          <a:blip r:embed="rId2" cstate="print"/>
          <a:stretch>
            <a:fillRect/>
          </a:stretch>
        </p:blipFill>
        <p:spPr bwMode="auto">
          <a:xfrm>
            <a:off x="1933575" y="2786856"/>
            <a:ext cx="5276850" cy="1914525"/>
          </a:xfrm>
          <a:prstGeom prst="rect">
            <a:avLst/>
          </a:prstGeom>
          <a:noFill/>
          <a:ln w="9525">
            <a:noFill/>
            <a:miter lim="800000"/>
            <a:headEnd/>
            <a:tailEnd/>
          </a:ln>
        </p:spPr>
      </p:pic>
      <p:sp>
        <p:nvSpPr>
          <p:cNvPr id="3" name="Title 2"/>
          <p:cNvSpPr>
            <a:spLocks noGrp="1"/>
          </p:cNvSpPr>
          <p:nvPr>
            <p:ph type="title"/>
          </p:nvPr>
        </p:nvSpPr>
        <p:spPr/>
        <p:txBody>
          <a:bodyPr/>
          <a:lstStyle/>
          <a:p>
            <a:endParaRPr lang="en-MY"/>
          </a:p>
        </p:txBody>
      </p:sp>
      <p:pic>
        <p:nvPicPr>
          <p:cNvPr id="7" name="Picture 2"/>
          <p:cNvPicPr>
            <a:picLocks noChangeAspect="1" noChangeArrowheads="1"/>
          </p:cNvPicPr>
          <p:nvPr/>
        </p:nvPicPr>
        <p:blipFill>
          <a:blip r:embed="rId3" cstate="print"/>
          <a:srcRect/>
          <a:stretch>
            <a:fillRect/>
          </a:stretch>
        </p:blipFill>
        <p:spPr bwMode="auto">
          <a:xfrm>
            <a:off x="1866900" y="1466850"/>
            <a:ext cx="5410200" cy="16573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MY"/>
          </a:p>
        </p:txBody>
      </p:sp>
      <p:sp>
        <p:nvSpPr>
          <p:cNvPr id="3" name="Title 2"/>
          <p:cNvSpPr>
            <a:spLocks noGrp="1"/>
          </p:cNvSpPr>
          <p:nvPr>
            <p:ph type="title"/>
          </p:nvPr>
        </p:nvSpPr>
        <p:spPr/>
        <p:txBody>
          <a:bodyPr/>
          <a:lstStyle/>
          <a:p>
            <a:endParaRPr lang="en-MY"/>
          </a:p>
        </p:txBody>
      </p:sp>
      <p:pic>
        <p:nvPicPr>
          <p:cNvPr id="33795" name="Picture 3"/>
          <p:cNvPicPr>
            <a:picLocks noChangeAspect="1" noChangeArrowheads="1"/>
          </p:cNvPicPr>
          <p:nvPr/>
        </p:nvPicPr>
        <p:blipFill>
          <a:blip r:embed="rId2" cstate="print"/>
          <a:srcRect/>
          <a:stretch>
            <a:fillRect/>
          </a:stretch>
        </p:blipFill>
        <p:spPr bwMode="auto">
          <a:xfrm>
            <a:off x="1885950" y="1181100"/>
            <a:ext cx="5372100" cy="4495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4525963"/>
          </a:xfrm>
        </p:spPr>
        <p:txBody>
          <a:bodyPr>
            <a:noAutofit/>
          </a:bodyPr>
          <a:lstStyle/>
          <a:p>
            <a:pPr algn="just"/>
            <a:r>
              <a:rPr lang="en-MY" sz="1600" dirty="0"/>
              <a:t>The first address, </a:t>
            </a:r>
            <a:r>
              <a:rPr lang="en-MY" sz="1600" b="1" dirty="0"/>
              <a:t>network address, </a:t>
            </a:r>
            <a:r>
              <a:rPr lang="en-MY" sz="1600" dirty="0"/>
              <a:t>is particularly important because it is used in routing a packet to its destination network. For the moment, let us assume that an internet is made of </a:t>
            </a:r>
            <a:r>
              <a:rPr lang="en-MY" sz="1600" i="1" dirty="0"/>
              <a:t>m </a:t>
            </a:r>
            <a:r>
              <a:rPr lang="en-MY" sz="1600" dirty="0"/>
              <a:t>networks and a router with </a:t>
            </a:r>
            <a:r>
              <a:rPr lang="en-MY" sz="1600" i="1" dirty="0"/>
              <a:t>m </a:t>
            </a:r>
            <a:r>
              <a:rPr lang="en-MY" sz="1600" dirty="0"/>
              <a:t>interfaces. When a packet arrives at the router from any source host, the router needs to know to which network the packet should be sent; the router needs to know from which interface the packet should be sent out.</a:t>
            </a:r>
          </a:p>
          <a:p>
            <a:pPr algn="just"/>
            <a:r>
              <a:rPr lang="en-MY" sz="1600" dirty="0"/>
              <a:t>When the packet arrives at the network, it reaches its destination host using another strategy that we discuss in later chapters. Figure 5.20 shows the idea. After the network address has been found, the router consults its routing table to find the corresponding interface from which the packet should be sent out. The network address is actually the identifier of the network; each network is identified by its network address.</a:t>
            </a:r>
          </a:p>
        </p:txBody>
      </p:sp>
      <p:sp>
        <p:nvSpPr>
          <p:cNvPr id="3" name="Title 2"/>
          <p:cNvSpPr>
            <a:spLocks noGrp="1"/>
          </p:cNvSpPr>
          <p:nvPr>
            <p:ph type="title"/>
          </p:nvPr>
        </p:nvSpPr>
        <p:spPr/>
        <p:txBody>
          <a:bodyPr>
            <a:normAutofit fontScale="90000"/>
          </a:bodyPr>
          <a:lstStyle/>
          <a:p>
            <a:r>
              <a:rPr lang="en-MY" i="1" dirty="0"/>
              <a:t>Network Address</a:t>
            </a:r>
            <a:br>
              <a:rPr lang="en-MY" i="1" dirty="0"/>
            </a:br>
            <a:endParaRPr lang="en-MY" dirty="0"/>
          </a:p>
        </p:txBody>
      </p:sp>
      <p:pic>
        <p:nvPicPr>
          <p:cNvPr id="4" name="Picture 2"/>
          <p:cNvPicPr>
            <a:picLocks noChangeAspect="1" noChangeArrowheads="1"/>
          </p:cNvPicPr>
          <p:nvPr/>
        </p:nvPicPr>
        <p:blipFill>
          <a:blip r:embed="rId2" cstate="print"/>
          <a:srcRect/>
          <a:stretch>
            <a:fillRect/>
          </a:stretch>
        </p:blipFill>
        <p:spPr bwMode="auto">
          <a:xfrm>
            <a:off x="1724025" y="3867150"/>
            <a:ext cx="5695950" cy="29908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p:cNvPicPr>
            <a:picLocks noGrp="1" noChangeAspect="1" noChangeArrowheads="1"/>
          </p:cNvPicPr>
          <p:nvPr>
            <p:ph idx="1"/>
          </p:nvPr>
        </p:nvPicPr>
        <p:blipFill>
          <a:blip r:embed="rId2" cstate="print"/>
          <a:srcRect/>
          <a:stretch>
            <a:fillRect/>
          </a:stretch>
        </p:blipFill>
        <p:spPr bwMode="auto">
          <a:xfrm>
            <a:off x="990600" y="1219200"/>
            <a:ext cx="7014640" cy="4818856"/>
          </a:xfrm>
          <a:prstGeom prst="rect">
            <a:avLst/>
          </a:prstGeom>
          <a:noFill/>
          <a:ln w="9525">
            <a:noFill/>
            <a:miter lim="800000"/>
            <a:headEnd/>
            <a:tailEnd/>
          </a:ln>
        </p:spPr>
      </p:pic>
      <p:sp>
        <p:nvSpPr>
          <p:cNvPr id="3" name="Title 2"/>
          <p:cNvSpPr>
            <a:spLocks noGrp="1"/>
          </p:cNvSpPr>
          <p:nvPr>
            <p:ph type="title"/>
          </p:nvPr>
        </p:nvSpPr>
        <p:spPr/>
        <p:txBody>
          <a:bodyPr>
            <a:normAutofit fontScale="90000"/>
          </a:bodyPr>
          <a:lstStyle/>
          <a:p>
            <a:r>
              <a:rPr lang="en-MY" i="1" dirty="0"/>
              <a:t>Network Mask</a:t>
            </a:r>
            <a:br>
              <a:rPr lang="en-MY" i="1" dirty="0"/>
            </a:b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Grp="1" noChangeAspect="1" noChangeArrowheads="1"/>
          </p:cNvPicPr>
          <p:nvPr>
            <p:ph idx="1"/>
          </p:nvPr>
        </p:nvPicPr>
        <p:blipFill>
          <a:blip r:embed="rId2" cstate="print"/>
          <a:srcRect/>
          <a:stretch>
            <a:fillRect/>
          </a:stretch>
        </p:blipFill>
        <p:spPr bwMode="auto">
          <a:xfrm>
            <a:off x="1295400" y="990600"/>
            <a:ext cx="6602000" cy="4099719"/>
          </a:xfrm>
          <a:prstGeom prst="rect">
            <a:avLst/>
          </a:prstGeom>
          <a:noFill/>
          <a:ln w="9525">
            <a:noFill/>
            <a:miter lim="800000"/>
            <a:headEnd/>
            <a:tailEnd/>
          </a:ln>
        </p:spPr>
      </p:pic>
      <p:sp>
        <p:nvSpPr>
          <p:cNvPr id="3" name="Title 2"/>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MY" dirty="0"/>
              <a:t>A router receives a packet with the destination address 201.24.67.32. Show how the router finds the network address of the packet.</a:t>
            </a:r>
          </a:p>
        </p:txBody>
      </p:sp>
      <p:sp>
        <p:nvSpPr>
          <p:cNvPr id="3" name="Title 2"/>
          <p:cNvSpPr>
            <a:spLocks noGrp="1"/>
          </p:cNvSpPr>
          <p:nvPr>
            <p:ph type="title"/>
          </p:nvPr>
        </p:nvSpPr>
        <p:spPr/>
        <p:txBody>
          <a:bodyPr/>
          <a:lstStyle/>
          <a:p>
            <a:r>
              <a:rPr lang="en-US" dirty="0"/>
              <a:t>Do yourself</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MY"/>
          </a:p>
        </p:txBody>
      </p:sp>
      <p:sp>
        <p:nvSpPr>
          <p:cNvPr id="3" name="Title 2"/>
          <p:cNvSpPr>
            <a:spLocks noGrp="1"/>
          </p:cNvSpPr>
          <p:nvPr>
            <p:ph type="title"/>
          </p:nvPr>
        </p:nvSpPr>
        <p:spPr/>
        <p:txBody>
          <a:bodyPr/>
          <a:lstStyle/>
          <a:p>
            <a:endParaRPr lang="en-MY"/>
          </a:p>
        </p:txBody>
      </p:sp>
      <p:pic>
        <p:nvPicPr>
          <p:cNvPr id="36866" name="Picture 2"/>
          <p:cNvPicPr>
            <a:picLocks noChangeAspect="1" noChangeArrowheads="1"/>
          </p:cNvPicPr>
          <p:nvPr/>
        </p:nvPicPr>
        <p:blipFill>
          <a:blip r:embed="rId2" cstate="print"/>
          <a:srcRect/>
          <a:stretch>
            <a:fillRect/>
          </a:stretch>
        </p:blipFill>
        <p:spPr bwMode="auto">
          <a:xfrm>
            <a:off x="1066800" y="2133600"/>
            <a:ext cx="7001711" cy="2967037"/>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sp>
        <p:nvSpPr>
          <p:cNvPr id="6" name="TextBox 5"/>
          <p:cNvSpPr txBox="1"/>
          <p:nvPr/>
        </p:nvSpPr>
        <p:spPr>
          <a:xfrm>
            <a:off x="6019800" y="3657600"/>
            <a:ext cx="622286" cy="369332"/>
          </a:xfrm>
          <a:prstGeom prst="rect">
            <a:avLst/>
          </a:prstGeom>
          <a:noFill/>
        </p:spPr>
        <p:txBody>
          <a:bodyPr wrap="none" rtlCol="0">
            <a:spAutoFit/>
          </a:bodyPr>
          <a:lstStyle/>
          <a:p>
            <a:r>
              <a:rPr lang="en-US" dirty="0"/>
              <a:t>255</a:t>
            </a:r>
          </a:p>
        </p:txBody>
      </p:sp>
      <p:sp>
        <p:nvSpPr>
          <p:cNvPr id="7" name="TextBox 6"/>
          <p:cNvSpPr txBox="1"/>
          <p:nvPr/>
        </p:nvSpPr>
        <p:spPr>
          <a:xfrm>
            <a:off x="6019800" y="3962400"/>
            <a:ext cx="476412" cy="369332"/>
          </a:xfrm>
          <a:prstGeom prst="rect">
            <a:avLst/>
          </a:prstGeom>
          <a:noFill/>
        </p:spPr>
        <p:txBody>
          <a:bodyPr wrap="none" rtlCol="0">
            <a:spAutoFit/>
          </a:bodyPr>
          <a:lstStyle/>
          <a:p>
            <a:r>
              <a:rPr lang="en-US" dirty="0"/>
              <a:t>67</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r>
              <a:rPr lang="en-MY" dirty="0"/>
              <a:t>As we discussed before, the IP addresses were originally designed with two levels of addressing. To reach a host on the Internet, we must first reach the network and then the host. </a:t>
            </a:r>
          </a:p>
          <a:p>
            <a:pPr algn="just"/>
            <a:r>
              <a:rPr lang="en-MY" dirty="0"/>
              <a:t>But It soon became clear that we need more than two hierarchical levels, for two reasons.</a:t>
            </a:r>
          </a:p>
          <a:p>
            <a:pPr algn="just">
              <a:buNone/>
            </a:pPr>
            <a:r>
              <a:rPr lang="en-MY" dirty="0"/>
              <a:t>		First, an organization that was granted a block in class A or B needed to divide its large network into several </a:t>
            </a:r>
            <a:r>
              <a:rPr lang="en-MY" dirty="0" err="1"/>
              <a:t>subnetworks</a:t>
            </a:r>
            <a:r>
              <a:rPr lang="en-MY" dirty="0"/>
              <a:t> for better security and management. </a:t>
            </a:r>
          </a:p>
          <a:p>
            <a:r>
              <a:rPr lang="en-MY" dirty="0"/>
              <a:t>	Second, since the blocks in class A and B were almost depleted (low) and the blocks in class C were smaller than the needs of most organizations, an organization that has been granted a block in class A or B could divide the block into smaller </a:t>
            </a:r>
            <a:r>
              <a:rPr lang="en-MY" dirty="0" err="1"/>
              <a:t>subblocks</a:t>
            </a:r>
            <a:r>
              <a:rPr lang="en-MY" dirty="0"/>
              <a:t> and share them with other organizations. </a:t>
            </a:r>
          </a:p>
        </p:txBody>
      </p:sp>
      <p:sp>
        <p:nvSpPr>
          <p:cNvPr id="3" name="Title 2"/>
          <p:cNvSpPr>
            <a:spLocks noGrp="1"/>
          </p:cNvSpPr>
          <p:nvPr>
            <p:ph type="title"/>
          </p:nvPr>
        </p:nvSpPr>
        <p:spPr/>
        <p:txBody>
          <a:bodyPr>
            <a:normAutofit fontScale="90000"/>
          </a:bodyPr>
          <a:lstStyle/>
          <a:p>
            <a:r>
              <a:rPr lang="en-MY" dirty="0"/>
              <a:t>Three-Level Addressing: </a:t>
            </a:r>
            <a:r>
              <a:rPr lang="en-MY" dirty="0" err="1"/>
              <a:t>Subnetting</a:t>
            </a:r>
            <a:r>
              <a:rPr lang="en-MY" dirty="0"/>
              <a:t/>
            </a:r>
            <a:br>
              <a:rPr lang="en-MY" dirty="0"/>
            </a:b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MY" dirty="0"/>
              <a:t>The idea of splitting a block to smaller blocks is referred to as </a:t>
            </a:r>
            <a:r>
              <a:rPr lang="en-MY" dirty="0" err="1"/>
              <a:t>subnetting</a:t>
            </a:r>
            <a:r>
              <a:rPr lang="en-MY" dirty="0"/>
              <a:t>. </a:t>
            </a:r>
          </a:p>
          <a:p>
            <a:pPr algn="just"/>
            <a:r>
              <a:rPr lang="en-MY" dirty="0"/>
              <a:t>In </a:t>
            </a:r>
            <a:r>
              <a:rPr lang="en-MY" b="1" dirty="0" err="1"/>
              <a:t>subnetting</a:t>
            </a:r>
            <a:r>
              <a:rPr lang="en-MY" b="1" dirty="0"/>
              <a:t>, a network is divided into several smaller </a:t>
            </a:r>
            <a:r>
              <a:rPr lang="en-MY" b="1" dirty="0" err="1"/>
              <a:t>subnetworks</a:t>
            </a:r>
            <a:r>
              <a:rPr lang="en-MY" b="1" dirty="0"/>
              <a:t> (subnets) </a:t>
            </a:r>
            <a:r>
              <a:rPr lang="en-MY" dirty="0"/>
              <a:t>with each </a:t>
            </a:r>
            <a:r>
              <a:rPr lang="en-MY" dirty="0" err="1"/>
              <a:t>subnetwork</a:t>
            </a:r>
            <a:r>
              <a:rPr lang="en-MY" dirty="0"/>
              <a:t> having its own </a:t>
            </a:r>
            <a:r>
              <a:rPr lang="en-MY" dirty="0" err="1"/>
              <a:t>subnetwork</a:t>
            </a:r>
            <a:r>
              <a:rPr lang="en-MY" dirty="0"/>
              <a:t> address.</a:t>
            </a:r>
          </a:p>
          <a:p>
            <a:endParaRPr lang="en-MY" dirty="0"/>
          </a:p>
        </p:txBody>
      </p:sp>
      <p:sp>
        <p:nvSpPr>
          <p:cNvPr id="3" name="Title 2"/>
          <p:cNvSpPr>
            <a:spLocks noGrp="1"/>
          </p:cNvSpPr>
          <p:nvPr>
            <p:ph type="title"/>
          </p:nvPr>
        </p:nvSpPr>
        <p:spPr/>
        <p:txBody>
          <a:bodyPr/>
          <a:lstStyle/>
          <a:p>
            <a:r>
              <a:rPr lang="en-US" dirty="0"/>
              <a:t>IMPORTANT!!!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3"/>
          <p:cNvPicPr>
            <a:picLocks noGrp="1" noChangeAspect="1" noChangeArrowheads="1"/>
          </p:cNvPicPr>
          <p:nvPr>
            <p:ph idx="1"/>
          </p:nvPr>
        </p:nvPicPr>
        <p:blipFill>
          <a:blip r:embed="rId2" cstate="print"/>
          <a:srcRect/>
          <a:stretch>
            <a:fillRect/>
          </a:stretch>
        </p:blipFill>
        <p:spPr bwMode="auto">
          <a:xfrm>
            <a:off x="914400" y="1981200"/>
            <a:ext cx="6934200" cy="1997149"/>
          </a:xfrm>
          <a:prstGeom prst="rect">
            <a:avLst/>
          </a:prstGeom>
          <a:noFill/>
          <a:ln w="9525">
            <a:noFill/>
            <a:miter lim="800000"/>
            <a:headEnd/>
            <a:tailEnd/>
          </a:ln>
        </p:spPr>
      </p:pic>
      <p:sp>
        <p:nvSpPr>
          <p:cNvPr id="3" name="Title 2"/>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FF70D4-114E-384A-BAC9-5ECE1795F4C4}"/>
              </a:ext>
            </a:extLst>
          </p:cNvPr>
          <p:cNvSpPr>
            <a:spLocks noGrp="1"/>
          </p:cNvSpPr>
          <p:nvPr>
            <p:ph idx="1"/>
          </p:nvPr>
        </p:nvSpPr>
        <p:spPr>
          <a:xfrm>
            <a:off x="130968" y="905669"/>
            <a:ext cx="8882064" cy="5867400"/>
          </a:xfrm>
        </p:spPr>
        <p:txBody>
          <a:bodyPr>
            <a:normAutofit fontScale="92500" lnSpcReduction="10000"/>
          </a:bodyPr>
          <a:lstStyle/>
          <a:p>
            <a:endParaRPr lang="en-GB" sz="3100" dirty="0"/>
          </a:p>
          <a:p>
            <a:r>
              <a:rPr lang="en-GB" sz="3100" dirty="0"/>
              <a:t>The </a:t>
            </a:r>
            <a:r>
              <a:rPr lang="en-GB" sz="3100" dirty="0">
                <a:solidFill>
                  <a:srgbClr val="FF0000"/>
                </a:solidFill>
              </a:rPr>
              <a:t>successor to IPv4 is IPv6</a:t>
            </a:r>
            <a:r>
              <a:rPr lang="en-GB" sz="3100" dirty="0"/>
              <a:t>. IPv6 was a result of several years of experimentation and dialog during which various protocol models were proposed, such as TP/IX (RFC 1475), PIP (RFC 1621) and TUBA (TCP and UDP with Bigger Addresses, RFC 1347). </a:t>
            </a:r>
          </a:p>
          <a:p>
            <a:r>
              <a:rPr lang="en-GB" sz="3100" dirty="0"/>
              <a:t>Its most prominent difference from version 4 is the size of the addresses. </a:t>
            </a:r>
          </a:p>
          <a:p>
            <a:r>
              <a:rPr lang="en-GB" sz="3100" dirty="0"/>
              <a:t>While IPv4 uses </a:t>
            </a:r>
            <a:r>
              <a:rPr lang="en-GB" sz="3100" dirty="0">
                <a:solidFill>
                  <a:srgbClr val="FF0000"/>
                </a:solidFill>
              </a:rPr>
              <a:t>32 bits </a:t>
            </a:r>
            <a:r>
              <a:rPr lang="en-GB" sz="3100" dirty="0"/>
              <a:t>for addressing, yielding </a:t>
            </a:r>
            <a:r>
              <a:rPr lang="en-GB" sz="3100" dirty="0">
                <a:solidFill>
                  <a:srgbClr val="FF0000"/>
                </a:solidFill>
              </a:rPr>
              <a:t>2</a:t>
            </a:r>
            <a:r>
              <a:rPr lang="en-GB" sz="3100" baseline="30000" dirty="0">
                <a:solidFill>
                  <a:srgbClr val="FF0000"/>
                </a:solidFill>
              </a:rPr>
              <a:t>32 =  </a:t>
            </a:r>
            <a:r>
              <a:rPr lang="en-GB" sz="3100" dirty="0">
                <a:solidFill>
                  <a:srgbClr val="FF0000"/>
                </a:solidFill>
              </a:rPr>
              <a:t>approx. 4.3 billion </a:t>
            </a:r>
            <a:r>
              <a:rPr lang="en-GB" sz="3100" dirty="0"/>
              <a:t>(4.3×10</a:t>
            </a:r>
            <a:r>
              <a:rPr lang="en-GB" sz="3100" baseline="30000" dirty="0"/>
              <a:t>9</a:t>
            </a:r>
            <a:r>
              <a:rPr lang="en-GB" sz="3100" dirty="0"/>
              <a:t>) addresses, IPv6 uses </a:t>
            </a:r>
            <a:r>
              <a:rPr lang="en-GB" sz="3100" dirty="0">
                <a:solidFill>
                  <a:srgbClr val="FF0000"/>
                </a:solidFill>
              </a:rPr>
              <a:t>128-bit</a:t>
            </a:r>
            <a:r>
              <a:rPr lang="en-GB" sz="3100" dirty="0"/>
              <a:t> addresses providing </a:t>
            </a:r>
            <a:r>
              <a:rPr lang="en-GB" sz="3100" dirty="0">
                <a:solidFill>
                  <a:srgbClr val="FF0000"/>
                </a:solidFill>
              </a:rPr>
              <a:t>2</a:t>
            </a:r>
            <a:r>
              <a:rPr lang="en-GB" sz="3100" baseline="30000" dirty="0">
                <a:solidFill>
                  <a:srgbClr val="FF0000"/>
                </a:solidFill>
              </a:rPr>
              <a:t>128 </a:t>
            </a:r>
            <a:r>
              <a:rPr lang="en-GB" sz="3100" dirty="0">
                <a:solidFill>
                  <a:srgbClr val="FF0000"/>
                </a:solidFill>
              </a:rPr>
              <a:t>= 3.4×10</a:t>
            </a:r>
            <a:r>
              <a:rPr lang="en-GB" sz="3100" baseline="30000" dirty="0">
                <a:solidFill>
                  <a:srgbClr val="FF0000"/>
                </a:solidFill>
              </a:rPr>
              <a:t>38</a:t>
            </a:r>
            <a:r>
              <a:rPr lang="en-GB" sz="3100" dirty="0">
                <a:solidFill>
                  <a:srgbClr val="FF0000"/>
                </a:solidFill>
              </a:rPr>
              <a:t> </a:t>
            </a:r>
            <a:r>
              <a:rPr lang="en-GB" sz="3100" dirty="0"/>
              <a:t>addresses. </a:t>
            </a:r>
            <a:r>
              <a:rPr lang="en-GB" dirty="0"/>
              <a:t/>
            </a:r>
            <a:br>
              <a:rPr lang="en-GB" dirty="0"/>
            </a:br>
            <a:endParaRPr lang="en-BD" dirty="0"/>
          </a:p>
        </p:txBody>
      </p:sp>
      <p:sp>
        <p:nvSpPr>
          <p:cNvPr id="3" name="Slide Number Placeholder 2">
            <a:extLst>
              <a:ext uri="{FF2B5EF4-FFF2-40B4-BE49-F238E27FC236}">
                <a16:creationId xmlns:a16="http://schemas.microsoft.com/office/drawing/2014/main" id="{F8A93658-92CD-1842-8671-0232E75868AE}"/>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2306886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Grp="1" noChangeAspect="1" noChangeArrowheads="1"/>
          </p:cNvPicPr>
          <p:nvPr>
            <p:ph idx="1"/>
          </p:nvPr>
        </p:nvPicPr>
        <p:blipFill>
          <a:blip r:embed="rId2" cstate="print"/>
          <a:srcRect/>
          <a:stretch>
            <a:fillRect/>
          </a:stretch>
        </p:blipFill>
        <p:spPr bwMode="auto">
          <a:xfrm>
            <a:off x="1295400" y="1828800"/>
            <a:ext cx="6072188" cy="3541223"/>
          </a:xfrm>
          <a:prstGeom prst="rect">
            <a:avLst/>
          </a:prstGeom>
          <a:noFill/>
          <a:ln w="9525">
            <a:noFill/>
            <a:miter lim="800000"/>
            <a:headEnd/>
            <a:tailEnd/>
          </a:ln>
        </p:spPr>
      </p:pic>
      <p:sp>
        <p:nvSpPr>
          <p:cNvPr id="3" name="Title 2"/>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2400"/>
            <a:ext cx="8229600" cy="4525963"/>
          </a:xfrm>
        </p:spPr>
        <p:txBody>
          <a:bodyPr>
            <a:noAutofit/>
          </a:bodyPr>
          <a:lstStyle/>
          <a:p>
            <a:pPr algn="just">
              <a:buNone/>
            </a:pPr>
            <a:endParaRPr lang="en-MY" sz="1600" b="1" dirty="0"/>
          </a:p>
          <a:p>
            <a:pPr algn="just"/>
            <a:r>
              <a:rPr lang="en-MY" sz="1600" dirty="0"/>
              <a:t>Figure 5.24 shows the same network in Figure 5.23 after </a:t>
            </a:r>
            <a:r>
              <a:rPr lang="en-MY" sz="1600" dirty="0" err="1"/>
              <a:t>subnetting</a:t>
            </a:r>
            <a:r>
              <a:rPr lang="en-MY" sz="1600" dirty="0"/>
              <a:t>. The whole network is still connected to the Internet through the same router. However, the network has used a private router to divide the network into four </a:t>
            </a:r>
            <a:r>
              <a:rPr lang="en-MY" sz="1600" dirty="0" err="1"/>
              <a:t>subnetworks</a:t>
            </a:r>
            <a:r>
              <a:rPr lang="en-MY" sz="1600" dirty="0"/>
              <a:t>. The rest of the Internet still sees only one network; internally the network is made of four </a:t>
            </a:r>
            <a:r>
              <a:rPr lang="en-MY" sz="1600" dirty="0" err="1"/>
              <a:t>subnetworks</a:t>
            </a:r>
            <a:r>
              <a:rPr lang="en-MY" sz="1600" dirty="0"/>
              <a:t>.</a:t>
            </a:r>
          </a:p>
          <a:p>
            <a:pPr algn="just"/>
            <a:r>
              <a:rPr lang="en-MY" sz="1600" dirty="0"/>
              <a:t>Each </a:t>
            </a:r>
            <a:r>
              <a:rPr lang="en-MY" sz="1600" dirty="0" err="1"/>
              <a:t>subnetwork</a:t>
            </a:r>
            <a:r>
              <a:rPr lang="en-MY" sz="1600" dirty="0"/>
              <a:t> can now have almost 2</a:t>
            </a:r>
            <a:r>
              <a:rPr lang="en-MY" sz="1600" baseline="30000" dirty="0"/>
              <a:t>14</a:t>
            </a:r>
            <a:r>
              <a:rPr lang="en-MY" sz="1600" dirty="0"/>
              <a:t> hosts. The network can belong to a university campus with four different schools (buildings).</a:t>
            </a:r>
          </a:p>
          <a:p>
            <a:pPr algn="just"/>
            <a:r>
              <a:rPr lang="en-MY" sz="1600" dirty="0"/>
              <a:t>After </a:t>
            </a:r>
            <a:r>
              <a:rPr lang="en-MY" sz="1600" dirty="0" err="1"/>
              <a:t>subnetting</a:t>
            </a:r>
            <a:r>
              <a:rPr lang="en-MY" sz="1600" dirty="0"/>
              <a:t>, each school has its own </a:t>
            </a:r>
            <a:r>
              <a:rPr lang="en-MY" sz="1600" dirty="0" err="1"/>
              <a:t>subnetworks</a:t>
            </a:r>
            <a:r>
              <a:rPr lang="en-MY" sz="1600" dirty="0"/>
              <a:t>, but still the whole campus is one network for the rest of the Internet. Note that /16 and /18 show the length of the </a:t>
            </a:r>
            <a:r>
              <a:rPr lang="en-MY" sz="1600" dirty="0" err="1"/>
              <a:t>netid</a:t>
            </a:r>
            <a:r>
              <a:rPr lang="en-MY" sz="1600" dirty="0"/>
              <a:t> and </a:t>
            </a:r>
            <a:r>
              <a:rPr lang="en-MY" sz="1600" dirty="0" err="1"/>
              <a:t>subnetids</a:t>
            </a:r>
            <a:r>
              <a:rPr lang="en-MY" sz="1600" dirty="0"/>
              <a:t>.</a:t>
            </a:r>
          </a:p>
        </p:txBody>
      </p:sp>
      <p:pic>
        <p:nvPicPr>
          <p:cNvPr id="4" name="Picture 2"/>
          <p:cNvPicPr>
            <a:picLocks noChangeAspect="1" noChangeArrowheads="1"/>
          </p:cNvPicPr>
          <p:nvPr/>
        </p:nvPicPr>
        <p:blipFill>
          <a:blip r:embed="rId2" cstate="print"/>
          <a:srcRect/>
          <a:stretch>
            <a:fillRect/>
          </a:stretch>
        </p:blipFill>
        <p:spPr bwMode="auto">
          <a:xfrm>
            <a:off x="1" y="3048000"/>
            <a:ext cx="4419599" cy="2343150"/>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4343400" y="3048000"/>
            <a:ext cx="4800600" cy="3100914"/>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808037"/>
            <a:ext cx="8229600" cy="4525963"/>
          </a:xfrm>
        </p:spPr>
        <p:txBody>
          <a:bodyPr>
            <a:normAutofit/>
          </a:bodyPr>
          <a:lstStyle/>
          <a:p>
            <a:pPr algn="just"/>
            <a:r>
              <a:rPr lang="en-MY" sz="2000" dirty="0"/>
              <a:t>We discussed the network mask (default mask) before. The network mask is used when a network is not </a:t>
            </a:r>
            <a:r>
              <a:rPr lang="en-MY" sz="2000" dirty="0" err="1"/>
              <a:t>subnetted</a:t>
            </a:r>
            <a:r>
              <a:rPr lang="en-MY" sz="2000" dirty="0"/>
              <a:t>. When we divide a network to several </a:t>
            </a:r>
            <a:r>
              <a:rPr lang="en-MY" sz="2000" dirty="0" err="1"/>
              <a:t>subnetworks</a:t>
            </a:r>
            <a:r>
              <a:rPr lang="en-MY" sz="2000" dirty="0"/>
              <a:t>, we need to create a </a:t>
            </a:r>
            <a:r>
              <a:rPr lang="en-MY" sz="2000" dirty="0" err="1"/>
              <a:t>subnetwork</a:t>
            </a:r>
            <a:r>
              <a:rPr lang="en-MY" sz="2000" dirty="0"/>
              <a:t> mask (or subnet mask) for each </a:t>
            </a:r>
            <a:r>
              <a:rPr lang="en-MY" sz="2000" dirty="0" err="1"/>
              <a:t>subnetwork</a:t>
            </a:r>
            <a:r>
              <a:rPr lang="en-MY" sz="2000" dirty="0"/>
              <a:t>. A </a:t>
            </a:r>
            <a:r>
              <a:rPr lang="en-MY" sz="2000" dirty="0" err="1"/>
              <a:t>subnetwork</a:t>
            </a:r>
            <a:r>
              <a:rPr lang="en-MY" sz="2000" dirty="0"/>
              <a:t> has </a:t>
            </a:r>
            <a:r>
              <a:rPr lang="en-MY" sz="2000" dirty="0" err="1"/>
              <a:t>subnetid</a:t>
            </a:r>
            <a:r>
              <a:rPr lang="en-MY" sz="2000" dirty="0"/>
              <a:t> and </a:t>
            </a:r>
            <a:r>
              <a:rPr lang="en-MY" sz="2000" dirty="0" err="1"/>
              <a:t>hostid</a:t>
            </a:r>
            <a:r>
              <a:rPr lang="en-MY" sz="2000" dirty="0"/>
              <a:t> as shown in Figure 5.25.</a:t>
            </a:r>
          </a:p>
        </p:txBody>
      </p:sp>
      <p:sp>
        <p:nvSpPr>
          <p:cNvPr id="3" name="Title 2"/>
          <p:cNvSpPr>
            <a:spLocks noGrp="1"/>
          </p:cNvSpPr>
          <p:nvPr>
            <p:ph type="title"/>
          </p:nvPr>
        </p:nvSpPr>
        <p:spPr/>
        <p:txBody>
          <a:bodyPr>
            <a:normAutofit fontScale="90000"/>
          </a:bodyPr>
          <a:lstStyle/>
          <a:p>
            <a:r>
              <a:rPr lang="en-MY" i="1" dirty="0"/>
              <a:t>Subnet Mask</a:t>
            </a:r>
            <a:br>
              <a:rPr lang="en-MY" i="1" dirty="0"/>
            </a:br>
            <a:endParaRPr lang="en-MY" dirty="0"/>
          </a:p>
        </p:txBody>
      </p:sp>
      <p:pic>
        <p:nvPicPr>
          <p:cNvPr id="6" name="Picture 3"/>
          <p:cNvPicPr>
            <a:picLocks noChangeAspect="1" noChangeArrowheads="1"/>
          </p:cNvPicPr>
          <p:nvPr/>
        </p:nvPicPr>
        <p:blipFill>
          <a:blip r:embed="rId2" cstate="print"/>
          <a:srcRect/>
          <a:stretch>
            <a:fillRect/>
          </a:stretch>
        </p:blipFill>
        <p:spPr bwMode="auto">
          <a:xfrm>
            <a:off x="1762125" y="2667000"/>
            <a:ext cx="5619750" cy="4191001"/>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4"/>
          <p:cNvPicPr>
            <a:picLocks noGrp="1" noChangeAspect="1" noChangeArrowheads="1"/>
          </p:cNvPicPr>
          <p:nvPr>
            <p:ph idx="1"/>
          </p:nvPr>
        </p:nvPicPr>
        <p:blipFill>
          <a:blip r:embed="rId2" cstate="print"/>
          <a:srcRect/>
          <a:stretch>
            <a:fillRect/>
          </a:stretch>
        </p:blipFill>
        <p:spPr bwMode="auto">
          <a:xfrm>
            <a:off x="304800" y="1447800"/>
            <a:ext cx="7924800" cy="1295400"/>
          </a:xfrm>
          <a:prstGeom prst="rect">
            <a:avLst/>
          </a:prstGeom>
          <a:noFill/>
          <a:ln w="9525">
            <a:noFill/>
            <a:miter lim="800000"/>
            <a:headEnd/>
            <a:tailEnd/>
          </a:ln>
        </p:spPr>
      </p:pic>
      <p:sp>
        <p:nvSpPr>
          <p:cNvPr id="3" name="Title 2"/>
          <p:cNvSpPr>
            <a:spLocks noGrp="1"/>
          </p:cNvSpPr>
          <p:nvPr>
            <p:ph type="title"/>
          </p:nvPr>
        </p:nvSpPr>
        <p:spPr/>
        <p:txBody>
          <a:bodyPr/>
          <a:lstStyle/>
          <a:p>
            <a:r>
              <a:rPr lang="en-MY" i="1" dirty="0"/>
              <a:t>Subnet Mask</a:t>
            </a:r>
            <a:endParaRPr lang="en-MY" dirty="0"/>
          </a:p>
        </p:txBody>
      </p:sp>
      <p:pic>
        <p:nvPicPr>
          <p:cNvPr id="9" name="Picture 2"/>
          <p:cNvPicPr>
            <a:picLocks noChangeAspect="1" noChangeArrowheads="1"/>
          </p:cNvPicPr>
          <p:nvPr/>
        </p:nvPicPr>
        <p:blipFill>
          <a:blip r:embed="rId3" cstate="print"/>
          <a:srcRect/>
          <a:stretch>
            <a:fillRect/>
          </a:stretch>
        </p:blipFill>
        <p:spPr bwMode="auto">
          <a:xfrm>
            <a:off x="1" y="3048000"/>
            <a:ext cx="4419599" cy="2343150"/>
          </a:xfrm>
          <a:prstGeom prst="rect">
            <a:avLst/>
          </a:prstGeom>
          <a:noFill/>
          <a:ln w="9525">
            <a:noFill/>
            <a:miter lim="800000"/>
            <a:headEnd/>
            <a:tailEnd/>
          </a:ln>
        </p:spPr>
      </p:pic>
      <p:pic>
        <p:nvPicPr>
          <p:cNvPr id="10" name="Picture 2"/>
          <p:cNvPicPr>
            <a:picLocks noChangeAspect="1" noChangeArrowheads="1"/>
          </p:cNvPicPr>
          <p:nvPr/>
        </p:nvPicPr>
        <p:blipFill>
          <a:blip r:embed="rId4" cstate="print"/>
          <a:srcRect/>
          <a:stretch>
            <a:fillRect/>
          </a:stretch>
        </p:blipFill>
        <p:spPr bwMode="auto">
          <a:xfrm>
            <a:off x="4343400" y="3048000"/>
            <a:ext cx="4800600" cy="3100914"/>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MY" dirty="0"/>
              <a:t>When a network is </a:t>
            </a:r>
            <a:r>
              <a:rPr lang="en-MY" dirty="0" err="1"/>
              <a:t>subnetted</a:t>
            </a:r>
            <a:r>
              <a:rPr lang="en-MY" dirty="0"/>
              <a:t>, the first address in the subnet is the identifier of the subnet</a:t>
            </a:r>
          </a:p>
          <a:p>
            <a:pPr algn="just"/>
            <a:r>
              <a:rPr lang="en-MY" dirty="0"/>
              <a:t>and is used by the router to route the packets destined for that </a:t>
            </a:r>
            <a:r>
              <a:rPr lang="en-MY" dirty="0" err="1"/>
              <a:t>subnetwork</a:t>
            </a:r>
            <a:r>
              <a:rPr lang="en-MY" dirty="0"/>
              <a:t>. Given</a:t>
            </a:r>
          </a:p>
          <a:p>
            <a:pPr algn="just"/>
            <a:r>
              <a:rPr lang="en-MY" dirty="0"/>
              <a:t>any address in the subnet, the router can find the subnet mask using the same procedure</a:t>
            </a:r>
          </a:p>
          <a:p>
            <a:pPr algn="just"/>
            <a:r>
              <a:rPr lang="en-MY" dirty="0"/>
              <a:t>we discussed to find the network mask: </a:t>
            </a:r>
            <a:r>
              <a:rPr lang="en-MY" dirty="0" err="1"/>
              <a:t>ANDing</a:t>
            </a:r>
            <a:r>
              <a:rPr lang="en-MY" dirty="0"/>
              <a:t> the given address with the subnet</a:t>
            </a:r>
          </a:p>
          <a:p>
            <a:pPr algn="just"/>
            <a:r>
              <a:rPr lang="en-MY" dirty="0"/>
              <a:t>mask. The short cuts we discussed in the previous section can be used to find the subnet</a:t>
            </a:r>
          </a:p>
          <a:p>
            <a:pPr algn="just"/>
            <a:r>
              <a:rPr lang="en-MY" dirty="0"/>
              <a:t>address.</a:t>
            </a:r>
          </a:p>
        </p:txBody>
      </p:sp>
      <p:sp>
        <p:nvSpPr>
          <p:cNvPr id="3" name="Title 2"/>
          <p:cNvSpPr>
            <a:spLocks noGrp="1"/>
          </p:cNvSpPr>
          <p:nvPr>
            <p:ph type="title"/>
          </p:nvPr>
        </p:nvSpPr>
        <p:spPr/>
        <p:txBody>
          <a:bodyPr>
            <a:normAutofit fontScale="90000"/>
          </a:bodyPr>
          <a:lstStyle/>
          <a:p>
            <a:r>
              <a:rPr lang="en-MY" i="1" dirty="0"/>
              <a:t>Subnet Address</a:t>
            </a:r>
            <a:br>
              <a:rPr lang="en-MY" i="1" dirty="0"/>
            </a:b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idx="1"/>
          </p:nvPr>
        </p:nvPicPr>
        <p:blipFill>
          <a:blip r:embed="rId2" cstate="print"/>
          <a:stretch>
            <a:fillRect/>
          </a:stretch>
        </p:blipFill>
        <p:spPr bwMode="auto">
          <a:xfrm>
            <a:off x="1909762" y="1981994"/>
            <a:ext cx="5324475" cy="3524250"/>
          </a:xfrm>
          <a:prstGeom prst="rect">
            <a:avLst/>
          </a:prstGeom>
          <a:noFill/>
          <a:ln w="9525">
            <a:noFill/>
            <a:miter lim="800000"/>
            <a:headEnd/>
            <a:tailEnd/>
          </a:ln>
        </p:spPr>
      </p:pic>
      <p:sp>
        <p:nvSpPr>
          <p:cNvPr id="3" name="Title 2"/>
          <p:cNvSpPr>
            <a:spLocks noGrp="1"/>
          </p:cNvSpPr>
          <p:nvPr>
            <p:ph type="title"/>
          </p:nvPr>
        </p:nvSpPr>
        <p:spPr/>
        <p:txBody>
          <a:bodyPr/>
          <a:lstStyle/>
          <a:p>
            <a:endParaRPr lang="en-MY"/>
          </a:p>
        </p:txBody>
      </p:sp>
      <p:pic>
        <p:nvPicPr>
          <p:cNvPr id="41986" name="Picture 2"/>
          <p:cNvPicPr>
            <a:picLocks noChangeAspect="1" noChangeArrowheads="1"/>
          </p:cNvPicPr>
          <p:nvPr/>
        </p:nvPicPr>
        <p:blipFill>
          <a:blip r:embed="rId3" cstate="print"/>
          <a:srcRect/>
          <a:stretch>
            <a:fillRect/>
          </a:stretch>
        </p:blipFill>
        <p:spPr bwMode="auto">
          <a:xfrm>
            <a:off x="0" y="0"/>
            <a:ext cx="7086600" cy="44196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lgn="just"/>
            <a:r>
              <a:rPr lang="en-US" dirty="0" err="1"/>
              <a:t>Subnetting</a:t>
            </a:r>
            <a:r>
              <a:rPr lang="en-US" dirty="0"/>
              <a:t> in </a:t>
            </a:r>
            <a:r>
              <a:rPr lang="en-US" dirty="0" err="1"/>
              <a:t>classful</a:t>
            </a:r>
            <a:r>
              <a:rPr lang="en-US" dirty="0"/>
              <a:t> addressing did not really solve the address  depletion problem and made the distribution of addresses and the routing process more difficult.</a:t>
            </a:r>
          </a:p>
          <a:p>
            <a:pPr algn="just"/>
            <a:r>
              <a:rPr lang="en-US" dirty="0"/>
              <a:t>With the growth of the Internet, it was clear that a larger address space was needed as a long-term solution. The larger address space, however, requires that the length of IP addresses to be increased, which means the format of the IP packets needs to be changed.</a:t>
            </a:r>
          </a:p>
          <a:p>
            <a:pPr algn="just"/>
            <a:r>
              <a:rPr lang="en-US" dirty="0"/>
              <a:t>Although the long-range solution has already been devised and is called IPv6, a short-term solution was also devised to use the same address space but to change the distribution of addresses to provide a fair share to each organization. </a:t>
            </a:r>
          </a:p>
          <a:p>
            <a:pPr algn="just"/>
            <a:r>
              <a:rPr lang="en-US" dirty="0"/>
              <a:t>The short-term solution still uses IPv4 addresses, but it is called </a:t>
            </a:r>
            <a:r>
              <a:rPr lang="en-US" i="1" dirty="0"/>
              <a:t>classless </a:t>
            </a:r>
            <a:r>
              <a:rPr lang="en-US" dirty="0"/>
              <a:t>addressing. </a:t>
            </a:r>
          </a:p>
          <a:p>
            <a:pPr algn="just"/>
            <a:r>
              <a:rPr lang="en-US" dirty="0"/>
              <a:t>In other words, the class privilege was removed from the distribution to compensate for the address depletion.</a:t>
            </a:r>
          </a:p>
        </p:txBody>
      </p:sp>
      <p:sp>
        <p:nvSpPr>
          <p:cNvPr id="3" name="Title 2"/>
          <p:cNvSpPr>
            <a:spLocks noGrp="1"/>
          </p:cNvSpPr>
          <p:nvPr>
            <p:ph type="title"/>
          </p:nvPr>
        </p:nvSpPr>
        <p:spPr/>
        <p:txBody>
          <a:bodyPr/>
          <a:lstStyle/>
          <a:p>
            <a:r>
              <a:rPr lang="en-US" dirty="0"/>
              <a:t>Classless addressing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fontScale="70000" lnSpcReduction="20000"/>
          </a:bodyPr>
          <a:lstStyle/>
          <a:p>
            <a:pPr algn="just"/>
            <a:r>
              <a:rPr lang="en-US" dirty="0"/>
              <a:t>There was another motivation for classless addressing. During the 1990s, Internet service providers (ISPs) came into prominence. An ISP is an organization that provides Internet access for individuals, small businesses, and midsize  organizations that do not want to create an Internet site and become involved in providing Internet services (such as e-mail services) for their employees.</a:t>
            </a:r>
          </a:p>
          <a:p>
            <a:pPr algn="just"/>
            <a:r>
              <a:rPr lang="en-US" dirty="0"/>
              <a:t>An ISP can provide these services. An ISP is granted a large range of addresses and then subdivides the addresses (in groups of 1, 2, 4, 8, 16, and so on), giving a range of addresses to a household or a small business. </a:t>
            </a:r>
          </a:p>
          <a:p>
            <a:pPr algn="just"/>
            <a:r>
              <a:rPr lang="en-US" dirty="0"/>
              <a:t>The customers are connected via a dial-up modem, DSL, or cable modem to the ISP. </a:t>
            </a:r>
          </a:p>
          <a:p>
            <a:pPr algn="just"/>
            <a:r>
              <a:rPr lang="en-US" dirty="0"/>
              <a:t>However, each customer needs some IPv4 addresses.</a:t>
            </a:r>
          </a:p>
          <a:p>
            <a:pPr algn="just"/>
            <a:r>
              <a:rPr lang="en-US" dirty="0"/>
              <a:t>In 1996, the Internet authorities announced a new architecture called classless addressing. </a:t>
            </a:r>
          </a:p>
          <a:p>
            <a:pPr algn="just"/>
            <a:r>
              <a:rPr lang="en-US" dirty="0"/>
              <a:t>In classless addressing, variable-length blocks are used that belong to no classes. We can have a block of 1 address, 2 addresses, 4 addresses, 128 addresses, and so on.</a:t>
            </a:r>
          </a:p>
        </p:txBody>
      </p:sp>
      <p:sp>
        <p:nvSpPr>
          <p:cNvPr id="3" name="Title 2"/>
          <p:cNvSpPr>
            <a:spLocks noGrp="1"/>
          </p:cNvSpPr>
          <p:nvPr>
            <p:ph type="title"/>
          </p:nvPr>
        </p:nvSpPr>
        <p:spPr/>
        <p:txBody>
          <a:bodyPr/>
          <a:lstStyle/>
          <a:p>
            <a:r>
              <a:rPr lang="en-US" dirty="0"/>
              <a:t>Motivation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r>
              <a:rPr lang="en-US" dirty="0"/>
              <a:t>In </a:t>
            </a:r>
            <a:r>
              <a:rPr lang="en-US" dirty="0" err="1"/>
              <a:t>classful</a:t>
            </a:r>
            <a:r>
              <a:rPr lang="en-US" dirty="0"/>
              <a:t> addressing the whole address space was divided into five classes. Although each organization was granted one block in class A, B, or C, the size of the blocks was predefined; the organization needed to choose one of the three block sizes. </a:t>
            </a:r>
          </a:p>
          <a:p>
            <a:pPr algn="just"/>
            <a:r>
              <a:rPr lang="en-US" dirty="0"/>
              <a:t>In classless addressing, the whole address space is divided into variable length blocks.</a:t>
            </a:r>
          </a:p>
          <a:p>
            <a:pPr algn="just"/>
            <a:r>
              <a:rPr lang="en-US" dirty="0"/>
              <a:t>Theoretically, we can have a block of 2</a:t>
            </a:r>
            <a:r>
              <a:rPr lang="en-US" baseline="30000" dirty="0"/>
              <a:t>0</a:t>
            </a:r>
            <a:r>
              <a:rPr lang="en-US" dirty="0"/>
              <a:t>, 2</a:t>
            </a:r>
            <a:r>
              <a:rPr lang="en-US" baseline="30000" dirty="0"/>
              <a:t>1</a:t>
            </a:r>
            <a:r>
              <a:rPr lang="en-US" dirty="0"/>
              <a:t>, 2</a:t>
            </a:r>
            <a:r>
              <a:rPr lang="en-US" baseline="30000" dirty="0"/>
              <a:t>2</a:t>
            </a:r>
            <a:r>
              <a:rPr lang="en-US" dirty="0"/>
              <a:t>, . . . , 2</a:t>
            </a:r>
            <a:r>
              <a:rPr lang="en-US" baseline="30000" dirty="0"/>
              <a:t>32 </a:t>
            </a:r>
            <a:r>
              <a:rPr lang="en-US" dirty="0"/>
              <a:t>addresses. </a:t>
            </a:r>
          </a:p>
          <a:p>
            <a:pPr algn="just"/>
            <a:r>
              <a:rPr lang="en-US" dirty="0"/>
              <a:t>The only restriction, as we discuss later, is that the number of addresses in a block needs to be a power of 2.</a:t>
            </a:r>
          </a:p>
          <a:p>
            <a:pPr algn="just"/>
            <a:r>
              <a:rPr lang="en-US" dirty="0"/>
              <a:t>An organization can be granted one block of addresses. </a:t>
            </a:r>
          </a:p>
        </p:txBody>
      </p:sp>
      <p:sp>
        <p:nvSpPr>
          <p:cNvPr id="3" name="Title 2"/>
          <p:cNvSpPr>
            <a:spLocks noGrp="1"/>
          </p:cNvSpPr>
          <p:nvPr>
            <p:ph type="title"/>
          </p:nvPr>
        </p:nvSpPr>
        <p:spPr/>
        <p:txBody>
          <a:bodyPr>
            <a:normAutofit fontScale="90000"/>
          </a:bodyPr>
          <a:lstStyle/>
          <a:p>
            <a:r>
              <a:rPr lang="en-US" dirty="0"/>
              <a:t>Variable-Length Blocks</a:t>
            </a:r>
            <a:br>
              <a:rPr lang="en-US" dirty="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533400" y="2057400"/>
            <a:ext cx="8267647" cy="2253456"/>
          </a:xfrm>
          <a:prstGeom prst="rect">
            <a:avLst/>
          </a:prstGeom>
          <a:noFill/>
          <a:ln w="9525">
            <a:noFill/>
            <a:miter lim="800000"/>
            <a:headEnd/>
            <a:tailEnd/>
          </a:ln>
          <a:effectLst/>
        </p:spPr>
      </p:pic>
      <p:sp>
        <p:nvSpPr>
          <p:cNvPr id="3" name="Title 2"/>
          <p:cNvSpPr>
            <a:spLocks noGrp="1"/>
          </p:cNvSpPr>
          <p:nvPr>
            <p:ph type="title"/>
          </p:nvPr>
        </p:nvSpPr>
        <p:spPr/>
        <p:txBody>
          <a:bodyPr>
            <a:noAutofit/>
          </a:bodyPr>
          <a:lstStyle/>
          <a:p>
            <a:r>
              <a:rPr lang="en-US" sz="2800" dirty="0"/>
              <a:t>Figure 5.27 shows the division of the whole address space into </a:t>
            </a:r>
            <a:r>
              <a:rPr lang="en-US" sz="2800" dirty="0" err="1"/>
              <a:t>nonoverlapping</a:t>
            </a:r>
            <a:r>
              <a:rPr lang="en-US" sz="2800" dirty="0"/>
              <a:t> blocks.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4" name="Rectangle 3"/>
          <p:cNvSpPr/>
          <p:nvPr/>
        </p:nvSpPr>
        <p:spPr>
          <a:xfrm>
            <a:off x="685800" y="1600200"/>
            <a:ext cx="7848600" cy="4401205"/>
          </a:xfrm>
          <a:prstGeom prst="rect">
            <a:avLst/>
          </a:prstGeom>
        </p:spPr>
        <p:txBody>
          <a:bodyPr wrap="square">
            <a:spAutoFit/>
          </a:bodyPr>
          <a:lstStyle/>
          <a:p>
            <a:pPr algn="just">
              <a:buFont typeface="Arial" pitchFamily="34" charset="0"/>
              <a:buChar char="•"/>
            </a:pPr>
            <a:r>
              <a:rPr lang="en-MY" sz="2800" dirty="0"/>
              <a:t>In this article, we review some of the basics of IPv4 address layout, and then consider a technique to make working with IPv4 addresses easier. </a:t>
            </a:r>
          </a:p>
          <a:p>
            <a:pPr algn="just">
              <a:buFont typeface="Arial" pitchFamily="34" charset="0"/>
              <a:buChar char="•"/>
            </a:pPr>
            <a:r>
              <a:rPr lang="en-MY" sz="2800" dirty="0"/>
              <a:t>Although this is not the “conventional” method you might have been taught to work with in IP address space, you will find it is very easy and fast. </a:t>
            </a:r>
          </a:p>
          <a:p>
            <a:pPr algn="just">
              <a:buFont typeface="Arial" pitchFamily="34" charset="0"/>
              <a:buChar char="•"/>
            </a:pPr>
            <a:r>
              <a:rPr lang="en-MY" sz="2800" dirty="0"/>
              <a:t>We conclude with a discussion of applying those techniques to the IPv6 address space.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In </a:t>
            </a:r>
            <a:r>
              <a:rPr lang="en-US" dirty="0" err="1"/>
              <a:t>classful</a:t>
            </a:r>
            <a:r>
              <a:rPr lang="en-US" dirty="0"/>
              <a:t> addressing, two-level addressing was provided by dividing an address into </a:t>
            </a:r>
            <a:r>
              <a:rPr lang="en-US" i="1" dirty="0" err="1"/>
              <a:t>netid</a:t>
            </a:r>
            <a:r>
              <a:rPr lang="en-US" i="1" dirty="0"/>
              <a:t> and </a:t>
            </a:r>
            <a:r>
              <a:rPr lang="en-US" i="1" dirty="0" err="1"/>
              <a:t>hostid</a:t>
            </a:r>
            <a:r>
              <a:rPr lang="en-US" i="1" dirty="0"/>
              <a:t>. The </a:t>
            </a:r>
            <a:r>
              <a:rPr lang="en-US" i="1" dirty="0" err="1"/>
              <a:t>netid</a:t>
            </a:r>
            <a:r>
              <a:rPr lang="en-US" i="1" dirty="0"/>
              <a:t> defined the network; the </a:t>
            </a:r>
            <a:r>
              <a:rPr lang="en-US" i="1" dirty="0" err="1"/>
              <a:t>hostid</a:t>
            </a:r>
            <a:r>
              <a:rPr lang="en-US" i="1" dirty="0"/>
              <a:t> defined the host in the network.</a:t>
            </a:r>
          </a:p>
          <a:p>
            <a:r>
              <a:rPr lang="en-US" dirty="0"/>
              <a:t>The same idea can be applied in classless addressing. When an organization is granted a block of addresses, the block is actually divided into two parts, the </a:t>
            </a:r>
            <a:r>
              <a:rPr lang="en-US" b="1" dirty="0"/>
              <a:t>prefix and </a:t>
            </a:r>
            <a:r>
              <a:rPr lang="en-US" dirty="0"/>
              <a:t>the </a:t>
            </a:r>
            <a:r>
              <a:rPr lang="en-US" b="1" dirty="0"/>
              <a:t>suffix. </a:t>
            </a:r>
          </a:p>
          <a:p>
            <a:r>
              <a:rPr lang="en-US" b="1" dirty="0"/>
              <a:t>The prefix plays the same role as the </a:t>
            </a:r>
            <a:r>
              <a:rPr lang="en-US" b="1" dirty="0" err="1"/>
              <a:t>netid</a:t>
            </a:r>
            <a:r>
              <a:rPr lang="en-US" b="1" dirty="0"/>
              <a:t>; the suffix plays the same role as </a:t>
            </a:r>
            <a:r>
              <a:rPr lang="en-US" dirty="0"/>
              <a:t>the </a:t>
            </a:r>
            <a:r>
              <a:rPr lang="en-US" dirty="0" err="1"/>
              <a:t>hostid</a:t>
            </a:r>
            <a:r>
              <a:rPr lang="en-US" dirty="0"/>
              <a:t>. All addresses in the block have the same prefix; each address has a different suffix. </a:t>
            </a:r>
          </a:p>
        </p:txBody>
      </p:sp>
      <p:sp>
        <p:nvSpPr>
          <p:cNvPr id="3" name="Title 2"/>
          <p:cNvSpPr>
            <a:spLocks noGrp="1"/>
          </p:cNvSpPr>
          <p:nvPr>
            <p:ph type="title"/>
          </p:nvPr>
        </p:nvSpPr>
        <p:spPr/>
        <p:txBody>
          <a:bodyPr>
            <a:normAutofit fontScale="90000"/>
          </a:bodyPr>
          <a:lstStyle/>
          <a:p>
            <a:r>
              <a:rPr lang="en-US" dirty="0"/>
              <a:t>Two-Level Addressing</a:t>
            </a:r>
            <a:br>
              <a:rPr lang="en-US" dirty="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609600" y="304800"/>
            <a:ext cx="7303404" cy="2590800"/>
          </a:xfrm>
          <a:prstGeom prst="rect">
            <a:avLst/>
          </a:prstGeom>
          <a:noFill/>
          <a:ln w="9525">
            <a:noFill/>
            <a:miter lim="800000"/>
            <a:headEnd/>
            <a:tailEnd/>
          </a:ln>
          <a:effectLst/>
        </p:spPr>
      </p:pic>
      <p:sp>
        <p:nvSpPr>
          <p:cNvPr id="3" name="Title 2"/>
          <p:cNvSpPr>
            <a:spLocks noGrp="1"/>
          </p:cNvSpPr>
          <p:nvPr>
            <p:ph type="title"/>
          </p:nvPr>
        </p:nvSpPr>
        <p:spPr>
          <a:xfrm>
            <a:off x="457200" y="-381000"/>
            <a:ext cx="8229600" cy="1143000"/>
          </a:xfrm>
        </p:spPr>
        <p:txBody>
          <a:bodyPr>
            <a:noAutofit/>
          </a:bodyPr>
          <a:lstStyle/>
          <a:p>
            <a:r>
              <a:rPr lang="en-US" sz="2000" dirty="0"/>
              <a:t>Figure 5.28 shows the prefix and suffix in a classless block.</a:t>
            </a:r>
          </a:p>
        </p:txBody>
      </p:sp>
      <p:pic>
        <p:nvPicPr>
          <p:cNvPr id="5" name="Picture 2" descr="http://www.freesoft.org/CIE/Course/Subnet/7.gif"/>
          <p:cNvPicPr>
            <a:picLocks noChangeAspect="1" noChangeArrowheads="1"/>
          </p:cNvPicPr>
          <p:nvPr/>
        </p:nvPicPr>
        <p:blipFill>
          <a:blip r:embed="rId3" cstate="print"/>
          <a:srcRect/>
          <a:stretch>
            <a:fillRect/>
          </a:stretch>
        </p:blipFill>
        <p:spPr bwMode="auto">
          <a:xfrm>
            <a:off x="2209800" y="2743200"/>
            <a:ext cx="5181598" cy="3886200"/>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The number of addresses in a block is inversely related to the value of the prefix length, </a:t>
            </a:r>
            <a:r>
              <a:rPr lang="en-US" i="1" dirty="0"/>
              <a:t>n. </a:t>
            </a:r>
          </a:p>
          <a:p>
            <a:pPr algn="just"/>
            <a:r>
              <a:rPr lang="en-US" i="1" dirty="0"/>
              <a:t>A </a:t>
            </a:r>
            <a:r>
              <a:rPr lang="en-US" dirty="0"/>
              <a:t>small </a:t>
            </a:r>
            <a:r>
              <a:rPr lang="en-US" i="1" dirty="0"/>
              <a:t>n means a larger block; a large n means a small block.</a:t>
            </a:r>
            <a:endParaRPr lang="en-US" dirty="0"/>
          </a:p>
        </p:txBody>
      </p:sp>
      <p:sp>
        <p:nvSpPr>
          <p:cNvPr id="3" name="Title 2"/>
          <p:cNvSpPr>
            <a:spLocks noGrp="1"/>
          </p:cNvSpPr>
          <p:nvPr>
            <p:ph type="title"/>
          </p:nvPr>
        </p:nvSpPr>
        <p:spPr/>
        <p:txBody>
          <a:bodyPr/>
          <a:lstStyle/>
          <a:p>
            <a:r>
              <a:rPr lang="en-US" dirty="0"/>
              <a:t>NOTE!!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8D368C7C-F571-414E-B036-AE627477E974}"/>
              </a:ext>
            </a:extLst>
          </p:cNvPr>
          <p:cNvGraphicFramePr>
            <a:graphicFrameLocks noGrp="1"/>
          </p:cNvGraphicFramePr>
          <p:nvPr>
            <p:ph idx="1"/>
            <p:extLst/>
          </p:nvPr>
        </p:nvGraphicFramePr>
        <p:xfrm>
          <a:off x="155030" y="158687"/>
          <a:ext cx="8858001" cy="6667447"/>
        </p:xfrm>
        <a:graphic>
          <a:graphicData uri="http://schemas.openxmlformats.org/drawingml/2006/table">
            <a:tbl>
              <a:tblPr firstRow="1" bandRow="1">
                <a:tableStyleId>{5C22544A-7EE6-4342-B048-85BDC9FD1C3A}</a:tableStyleId>
              </a:tblPr>
              <a:tblGrid>
                <a:gridCol w="491641">
                  <a:extLst>
                    <a:ext uri="{9D8B030D-6E8A-4147-A177-3AD203B41FA5}">
                      <a16:colId xmlns:a16="http://schemas.microsoft.com/office/drawing/2014/main" val="2751668036"/>
                    </a:ext>
                  </a:extLst>
                </a:gridCol>
                <a:gridCol w="1153801">
                  <a:extLst>
                    <a:ext uri="{9D8B030D-6E8A-4147-A177-3AD203B41FA5}">
                      <a16:colId xmlns:a16="http://schemas.microsoft.com/office/drawing/2014/main" val="77205963"/>
                    </a:ext>
                  </a:extLst>
                </a:gridCol>
                <a:gridCol w="3990728">
                  <a:extLst>
                    <a:ext uri="{9D8B030D-6E8A-4147-A177-3AD203B41FA5}">
                      <a16:colId xmlns:a16="http://schemas.microsoft.com/office/drawing/2014/main" val="2511509508"/>
                    </a:ext>
                  </a:extLst>
                </a:gridCol>
                <a:gridCol w="3221831">
                  <a:extLst>
                    <a:ext uri="{9D8B030D-6E8A-4147-A177-3AD203B41FA5}">
                      <a16:colId xmlns:a16="http://schemas.microsoft.com/office/drawing/2014/main" val="4181810427"/>
                    </a:ext>
                  </a:extLst>
                </a:gridCol>
              </a:tblGrid>
              <a:tr h="391339">
                <a:tc>
                  <a:txBody>
                    <a:bodyPr/>
                    <a:lstStyle/>
                    <a:p>
                      <a:pPr fontAlgn="t"/>
                      <a:r>
                        <a:rPr lang="en-GB" sz="1200" dirty="0">
                          <a:effectLst/>
                        </a:rPr>
                        <a:t>Sr. No.</a:t>
                      </a:r>
                    </a:p>
                  </a:txBody>
                  <a:tcPr marL="76200" marR="76200" marT="76200" marB="76200"/>
                </a:tc>
                <a:tc>
                  <a:txBody>
                    <a:bodyPr/>
                    <a:lstStyle/>
                    <a:p>
                      <a:pPr algn="ctr" fontAlgn="t"/>
                      <a:r>
                        <a:rPr lang="en-GB" sz="1200">
                          <a:effectLst/>
                        </a:rPr>
                        <a:t>Key</a:t>
                      </a:r>
                    </a:p>
                  </a:txBody>
                  <a:tcPr marL="76200" marR="76200" marT="76200" marB="76200"/>
                </a:tc>
                <a:tc>
                  <a:txBody>
                    <a:bodyPr/>
                    <a:lstStyle/>
                    <a:p>
                      <a:pPr algn="ctr" fontAlgn="t"/>
                      <a:r>
                        <a:rPr lang="en-GB" sz="1200">
                          <a:effectLst/>
                        </a:rPr>
                        <a:t>Private IP Address</a:t>
                      </a:r>
                    </a:p>
                  </a:txBody>
                  <a:tcPr marL="76200" marR="76200" marT="76200" marB="76200"/>
                </a:tc>
                <a:tc>
                  <a:txBody>
                    <a:bodyPr/>
                    <a:lstStyle/>
                    <a:p>
                      <a:pPr algn="ctr" fontAlgn="t"/>
                      <a:r>
                        <a:rPr lang="en-GB" sz="1200">
                          <a:effectLst/>
                        </a:rPr>
                        <a:t>Public IP Address</a:t>
                      </a:r>
                    </a:p>
                  </a:txBody>
                  <a:tcPr marL="76200" marR="76200" marT="76200" marB="76200"/>
                </a:tc>
                <a:extLst>
                  <a:ext uri="{0D108BD9-81ED-4DB2-BD59-A6C34878D82A}">
                    <a16:rowId xmlns:a16="http://schemas.microsoft.com/office/drawing/2014/main" val="3571672482"/>
                  </a:ext>
                </a:extLst>
              </a:tr>
              <a:tr h="604797">
                <a:tc>
                  <a:txBody>
                    <a:bodyPr/>
                    <a:lstStyle/>
                    <a:p>
                      <a:pPr algn="ctr" fontAlgn="ctr"/>
                      <a:r>
                        <a:rPr lang="en-BD" sz="1200">
                          <a:effectLst/>
                        </a:rPr>
                        <a:t>1</a:t>
                      </a:r>
                    </a:p>
                  </a:txBody>
                  <a:tcPr marL="76200" marR="76200" marT="76200" marB="76200" anchor="ctr"/>
                </a:tc>
                <a:tc>
                  <a:txBody>
                    <a:bodyPr/>
                    <a:lstStyle/>
                    <a:p>
                      <a:pPr fontAlgn="t"/>
                      <a:r>
                        <a:rPr lang="en-GB" sz="1200">
                          <a:effectLst/>
                        </a:rPr>
                        <a:t>Scope</a:t>
                      </a:r>
                    </a:p>
                  </a:txBody>
                  <a:tcPr marL="76200" marR="76200" marT="76200" marB="76200"/>
                </a:tc>
                <a:tc>
                  <a:txBody>
                    <a:bodyPr/>
                    <a:lstStyle/>
                    <a:p>
                      <a:pPr fontAlgn="t"/>
                      <a:r>
                        <a:rPr lang="en-GB" sz="1200">
                          <a:effectLst/>
                        </a:rPr>
                        <a:t>Private IP address scope is local to present network.</a:t>
                      </a:r>
                    </a:p>
                  </a:txBody>
                  <a:tcPr marL="76200" marR="76200" marT="76200" marB="76200"/>
                </a:tc>
                <a:tc>
                  <a:txBody>
                    <a:bodyPr/>
                    <a:lstStyle/>
                    <a:p>
                      <a:pPr fontAlgn="t"/>
                      <a:r>
                        <a:rPr lang="en-GB" sz="1200">
                          <a:effectLst/>
                        </a:rPr>
                        <a:t>Public IP address scope is global.</a:t>
                      </a:r>
                    </a:p>
                  </a:txBody>
                  <a:tcPr marL="76200" marR="76200" marT="76200" marB="76200"/>
                </a:tc>
                <a:extLst>
                  <a:ext uri="{0D108BD9-81ED-4DB2-BD59-A6C34878D82A}">
                    <a16:rowId xmlns:a16="http://schemas.microsoft.com/office/drawing/2014/main" val="502365789"/>
                  </a:ext>
                </a:extLst>
              </a:tr>
              <a:tr h="818255">
                <a:tc>
                  <a:txBody>
                    <a:bodyPr/>
                    <a:lstStyle/>
                    <a:p>
                      <a:pPr algn="ctr" fontAlgn="ctr"/>
                      <a:r>
                        <a:rPr lang="en-BD" sz="1200" dirty="0">
                          <a:effectLst/>
                        </a:rPr>
                        <a:t>2</a:t>
                      </a:r>
                    </a:p>
                  </a:txBody>
                  <a:tcPr marL="76200" marR="76200" marT="76200" marB="76200" anchor="ctr"/>
                </a:tc>
                <a:tc>
                  <a:txBody>
                    <a:bodyPr/>
                    <a:lstStyle/>
                    <a:p>
                      <a:pPr fontAlgn="t"/>
                      <a:r>
                        <a:rPr lang="en-GB" sz="1200" dirty="0">
                          <a:effectLst/>
                        </a:rPr>
                        <a:t>Communication</a:t>
                      </a:r>
                    </a:p>
                  </a:txBody>
                  <a:tcPr marL="76200" marR="76200" marT="76200" marB="76200"/>
                </a:tc>
                <a:tc>
                  <a:txBody>
                    <a:bodyPr/>
                    <a:lstStyle/>
                    <a:p>
                      <a:pPr fontAlgn="t"/>
                      <a:r>
                        <a:rPr lang="en-GB" sz="1200" dirty="0">
                          <a:effectLst/>
                        </a:rPr>
                        <a:t>Private IP Address is used to communicate within the network.</a:t>
                      </a:r>
                    </a:p>
                  </a:txBody>
                  <a:tcPr marL="76200" marR="76200" marT="76200" marB="76200"/>
                </a:tc>
                <a:tc>
                  <a:txBody>
                    <a:bodyPr/>
                    <a:lstStyle/>
                    <a:p>
                      <a:pPr fontAlgn="t"/>
                      <a:r>
                        <a:rPr lang="en-GB" sz="1200" dirty="0">
                          <a:effectLst/>
                        </a:rPr>
                        <a:t>Public IP Address is used to communicate outside the network.</a:t>
                      </a:r>
                    </a:p>
                  </a:txBody>
                  <a:tcPr marL="76200" marR="76200" marT="76200" marB="76200"/>
                </a:tc>
                <a:extLst>
                  <a:ext uri="{0D108BD9-81ED-4DB2-BD59-A6C34878D82A}">
                    <a16:rowId xmlns:a16="http://schemas.microsoft.com/office/drawing/2014/main" val="736292408"/>
                  </a:ext>
                </a:extLst>
              </a:tr>
              <a:tr h="604797">
                <a:tc>
                  <a:txBody>
                    <a:bodyPr/>
                    <a:lstStyle/>
                    <a:p>
                      <a:pPr algn="ctr" fontAlgn="ctr"/>
                      <a:r>
                        <a:rPr lang="en-BD" sz="1200">
                          <a:effectLst/>
                        </a:rPr>
                        <a:t>3</a:t>
                      </a:r>
                    </a:p>
                  </a:txBody>
                  <a:tcPr marL="76200" marR="76200" marT="76200" marB="76200" anchor="ctr"/>
                </a:tc>
                <a:tc>
                  <a:txBody>
                    <a:bodyPr/>
                    <a:lstStyle/>
                    <a:p>
                      <a:pPr fontAlgn="t"/>
                      <a:r>
                        <a:rPr lang="en-GB" sz="1200">
                          <a:effectLst/>
                        </a:rPr>
                        <a:t>Format</a:t>
                      </a:r>
                    </a:p>
                  </a:txBody>
                  <a:tcPr marL="76200" marR="76200" marT="76200" marB="76200"/>
                </a:tc>
                <a:tc>
                  <a:txBody>
                    <a:bodyPr/>
                    <a:lstStyle/>
                    <a:p>
                      <a:pPr fontAlgn="t"/>
                      <a:r>
                        <a:rPr lang="en-GB" sz="1200">
                          <a:effectLst/>
                        </a:rPr>
                        <a:t>Private IP Addresses differ in a uniform manner.</a:t>
                      </a:r>
                    </a:p>
                  </a:txBody>
                  <a:tcPr marL="76200" marR="76200" marT="76200" marB="76200"/>
                </a:tc>
                <a:tc>
                  <a:txBody>
                    <a:bodyPr/>
                    <a:lstStyle/>
                    <a:p>
                      <a:pPr fontAlgn="t"/>
                      <a:r>
                        <a:rPr lang="en-GB" sz="1200">
                          <a:effectLst/>
                        </a:rPr>
                        <a:t>Public IP Addresses differ in varying range.</a:t>
                      </a:r>
                    </a:p>
                  </a:txBody>
                  <a:tcPr marL="76200" marR="76200" marT="76200" marB="76200"/>
                </a:tc>
                <a:extLst>
                  <a:ext uri="{0D108BD9-81ED-4DB2-BD59-A6C34878D82A}">
                    <a16:rowId xmlns:a16="http://schemas.microsoft.com/office/drawing/2014/main" val="1305092997"/>
                  </a:ext>
                </a:extLst>
              </a:tr>
              <a:tr h="924442">
                <a:tc>
                  <a:txBody>
                    <a:bodyPr/>
                    <a:lstStyle/>
                    <a:p>
                      <a:pPr algn="ctr" fontAlgn="ctr"/>
                      <a:r>
                        <a:rPr lang="en-BD" sz="1200">
                          <a:effectLst/>
                        </a:rPr>
                        <a:t>4</a:t>
                      </a:r>
                    </a:p>
                  </a:txBody>
                  <a:tcPr marL="76200" marR="76200" marT="76200" marB="76200" anchor="ctr"/>
                </a:tc>
                <a:tc>
                  <a:txBody>
                    <a:bodyPr/>
                    <a:lstStyle/>
                    <a:p>
                      <a:pPr fontAlgn="t"/>
                      <a:r>
                        <a:rPr lang="en-GB" sz="1200">
                          <a:effectLst/>
                        </a:rPr>
                        <a:t>Provider</a:t>
                      </a:r>
                    </a:p>
                  </a:txBody>
                  <a:tcPr marL="76200" marR="76200" marT="76200" marB="76200"/>
                </a:tc>
                <a:tc>
                  <a:txBody>
                    <a:bodyPr/>
                    <a:lstStyle/>
                    <a:p>
                      <a:pPr fontAlgn="t"/>
                      <a:r>
                        <a:rPr lang="en-GB" sz="1200">
                          <a:effectLst/>
                        </a:rPr>
                        <a:t>Local Network Operator creates private IP addresses using network operating system.</a:t>
                      </a:r>
                    </a:p>
                  </a:txBody>
                  <a:tcPr marL="76200" marR="76200" marT="76200" marB="76200"/>
                </a:tc>
                <a:tc>
                  <a:txBody>
                    <a:bodyPr/>
                    <a:lstStyle/>
                    <a:p>
                      <a:pPr fontAlgn="t"/>
                      <a:r>
                        <a:rPr lang="en-GB" sz="1200" dirty="0">
                          <a:effectLst/>
                        </a:rPr>
                        <a:t>ISP, Internet Service Provider controls the public IP address.</a:t>
                      </a:r>
                    </a:p>
                  </a:txBody>
                  <a:tcPr marL="76200" marR="76200" marT="76200" marB="76200"/>
                </a:tc>
                <a:extLst>
                  <a:ext uri="{0D108BD9-81ED-4DB2-BD59-A6C34878D82A}">
                    <a16:rowId xmlns:a16="http://schemas.microsoft.com/office/drawing/2014/main" val="1313979072"/>
                  </a:ext>
                </a:extLst>
              </a:tr>
              <a:tr h="604797">
                <a:tc>
                  <a:txBody>
                    <a:bodyPr/>
                    <a:lstStyle/>
                    <a:p>
                      <a:pPr algn="ctr" fontAlgn="ctr"/>
                      <a:r>
                        <a:rPr lang="en-BD" sz="1200">
                          <a:effectLst/>
                        </a:rPr>
                        <a:t>5</a:t>
                      </a:r>
                    </a:p>
                  </a:txBody>
                  <a:tcPr marL="76200" marR="76200" marT="76200" marB="76200" anchor="ctr"/>
                </a:tc>
                <a:tc>
                  <a:txBody>
                    <a:bodyPr/>
                    <a:lstStyle/>
                    <a:p>
                      <a:pPr fontAlgn="t"/>
                      <a:r>
                        <a:rPr lang="en-GB" sz="1200">
                          <a:effectLst/>
                        </a:rPr>
                        <a:t>Cost</a:t>
                      </a:r>
                    </a:p>
                  </a:txBody>
                  <a:tcPr marL="76200" marR="76200" marT="76200" marB="76200"/>
                </a:tc>
                <a:tc>
                  <a:txBody>
                    <a:bodyPr/>
                    <a:lstStyle/>
                    <a:p>
                      <a:pPr fontAlgn="t"/>
                      <a:r>
                        <a:rPr lang="en-GB" sz="1200">
                          <a:effectLst/>
                        </a:rPr>
                        <a:t>Private IP Addresses are free of cost.</a:t>
                      </a:r>
                    </a:p>
                  </a:txBody>
                  <a:tcPr marL="76200" marR="76200" marT="76200" marB="76200"/>
                </a:tc>
                <a:tc>
                  <a:txBody>
                    <a:bodyPr/>
                    <a:lstStyle/>
                    <a:p>
                      <a:pPr fontAlgn="t"/>
                      <a:r>
                        <a:rPr lang="en-GB" sz="1200">
                          <a:effectLst/>
                        </a:rPr>
                        <a:t>Public IP Address comes with a cost.</a:t>
                      </a:r>
                    </a:p>
                  </a:txBody>
                  <a:tcPr marL="76200" marR="76200" marT="76200" marB="76200"/>
                </a:tc>
                <a:extLst>
                  <a:ext uri="{0D108BD9-81ED-4DB2-BD59-A6C34878D82A}">
                    <a16:rowId xmlns:a16="http://schemas.microsoft.com/office/drawing/2014/main" val="3002467239"/>
                  </a:ext>
                </a:extLst>
              </a:tr>
              <a:tr h="818255">
                <a:tc>
                  <a:txBody>
                    <a:bodyPr/>
                    <a:lstStyle/>
                    <a:p>
                      <a:pPr algn="ctr" fontAlgn="ctr"/>
                      <a:r>
                        <a:rPr lang="en-BD" sz="1200">
                          <a:effectLst/>
                        </a:rPr>
                        <a:t>6</a:t>
                      </a:r>
                    </a:p>
                  </a:txBody>
                  <a:tcPr marL="76200" marR="76200" marT="76200" marB="76200" anchor="ctr"/>
                </a:tc>
                <a:tc>
                  <a:txBody>
                    <a:bodyPr/>
                    <a:lstStyle/>
                    <a:p>
                      <a:pPr fontAlgn="t"/>
                      <a:r>
                        <a:rPr lang="en-GB" sz="1200">
                          <a:effectLst/>
                        </a:rPr>
                        <a:t>Locate</a:t>
                      </a:r>
                    </a:p>
                  </a:txBody>
                  <a:tcPr marL="76200" marR="76200" marT="76200" marB="76200"/>
                </a:tc>
                <a:tc>
                  <a:txBody>
                    <a:bodyPr/>
                    <a:lstStyle/>
                    <a:p>
                      <a:pPr fontAlgn="t"/>
                      <a:r>
                        <a:rPr lang="en-GB" sz="1200">
                          <a:effectLst/>
                        </a:rPr>
                        <a:t>Private IP Address can be located using ipconfig command.</a:t>
                      </a:r>
                    </a:p>
                  </a:txBody>
                  <a:tcPr marL="76200" marR="76200" marT="76200" marB="76200"/>
                </a:tc>
                <a:tc>
                  <a:txBody>
                    <a:bodyPr/>
                    <a:lstStyle/>
                    <a:p>
                      <a:pPr fontAlgn="t"/>
                      <a:r>
                        <a:rPr lang="en-GB" sz="1200">
                          <a:effectLst/>
                        </a:rPr>
                        <a:t>Public IP Address needs to be searched on search engine like google.</a:t>
                      </a:r>
                    </a:p>
                  </a:txBody>
                  <a:tcPr marL="76200" marR="76200" marT="76200" marB="76200"/>
                </a:tc>
                <a:extLst>
                  <a:ext uri="{0D108BD9-81ED-4DB2-BD59-A6C34878D82A}">
                    <a16:rowId xmlns:a16="http://schemas.microsoft.com/office/drawing/2014/main" val="2234817234"/>
                  </a:ext>
                </a:extLst>
              </a:tr>
              <a:tr h="1169147">
                <a:tc>
                  <a:txBody>
                    <a:bodyPr/>
                    <a:lstStyle/>
                    <a:p>
                      <a:pPr algn="ctr" fontAlgn="ctr"/>
                      <a:r>
                        <a:rPr lang="en-BD" sz="1200">
                          <a:effectLst/>
                        </a:rPr>
                        <a:t>7</a:t>
                      </a:r>
                    </a:p>
                  </a:txBody>
                  <a:tcPr marL="76200" marR="76200" marT="76200" marB="76200" anchor="ctr"/>
                </a:tc>
                <a:tc>
                  <a:txBody>
                    <a:bodyPr/>
                    <a:lstStyle/>
                    <a:p>
                      <a:pPr fontAlgn="t"/>
                      <a:r>
                        <a:rPr lang="en-GB" sz="1200">
                          <a:effectLst/>
                        </a:rPr>
                        <a:t>Range</a:t>
                      </a:r>
                    </a:p>
                  </a:txBody>
                  <a:tcPr marL="76200" marR="76200" marT="76200" marB="76200"/>
                </a:tc>
                <a:tc>
                  <a:txBody>
                    <a:bodyPr/>
                    <a:lstStyle/>
                    <a:p>
                      <a:pPr fontAlgn="t"/>
                      <a:r>
                        <a:rPr lang="en-GB" sz="1200" dirty="0">
                          <a:effectLst/>
                        </a:rPr>
                        <a:t>Private IP Address </a:t>
                      </a:r>
                      <a:r>
                        <a:rPr lang="en-GB" sz="1200" dirty="0">
                          <a:solidFill>
                            <a:srgbClr val="FF0000"/>
                          </a:solidFill>
                          <a:effectLst/>
                        </a:rPr>
                        <a:t>range</a:t>
                      </a:r>
                      <a:r>
                        <a:rPr lang="en-GB" sz="1200" dirty="0" smtClean="0">
                          <a:solidFill>
                            <a:srgbClr val="FF0000"/>
                          </a:solidFill>
                          <a:effectLst/>
                        </a:rPr>
                        <a:t>:</a:t>
                      </a:r>
                    </a:p>
                    <a:p>
                      <a:pPr fontAlgn="t"/>
                      <a:r>
                        <a:rPr lang="en-GB" sz="1800" b="1" u="sng" dirty="0" smtClean="0">
                          <a:solidFill>
                            <a:srgbClr val="FF0000"/>
                          </a:solidFill>
                          <a:effectLst/>
                        </a:rPr>
                        <a:t>A 10.0.0.0 </a:t>
                      </a:r>
                      <a:r>
                        <a:rPr lang="en-GB" sz="1800" b="1" u="sng" dirty="0">
                          <a:solidFill>
                            <a:srgbClr val="FF0000"/>
                          </a:solidFill>
                          <a:effectLst/>
                        </a:rPr>
                        <a:t>– </a:t>
                      </a:r>
                      <a:r>
                        <a:rPr lang="en-GB" sz="1800" b="1" u="sng" dirty="0" smtClean="0">
                          <a:solidFill>
                            <a:srgbClr val="FF0000"/>
                          </a:solidFill>
                          <a:effectLst/>
                        </a:rPr>
                        <a:t>10.255.255.255</a:t>
                      </a:r>
                    </a:p>
                    <a:p>
                      <a:pPr fontAlgn="t"/>
                      <a:r>
                        <a:rPr lang="en-GB" sz="1800" b="1" u="sng" dirty="0" smtClean="0">
                          <a:solidFill>
                            <a:srgbClr val="FF0000"/>
                          </a:solidFill>
                          <a:effectLst/>
                        </a:rPr>
                        <a:t>B 172.16.0.0 </a:t>
                      </a:r>
                      <a:r>
                        <a:rPr lang="en-GB" sz="1800" b="1" u="sng" dirty="0">
                          <a:solidFill>
                            <a:srgbClr val="FF0000"/>
                          </a:solidFill>
                          <a:effectLst/>
                        </a:rPr>
                        <a:t>– </a:t>
                      </a:r>
                      <a:r>
                        <a:rPr lang="en-GB" sz="1800" b="1" u="sng" dirty="0" smtClean="0">
                          <a:solidFill>
                            <a:srgbClr val="FF0000"/>
                          </a:solidFill>
                          <a:effectLst/>
                        </a:rPr>
                        <a:t>172.31.255.255</a:t>
                      </a:r>
                    </a:p>
                    <a:p>
                      <a:pPr fontAlgn="t"/>
                      <a:r>
                        <a:rPr lang="en-GB" sz="1800" b="1" u="sng" dirty="0" smtClean="0">
                          <a:solidFill>
                            <a:srgbClr val="FF0000"/>
                          </a:solidFill>
                          <a:effectLst/>
                        </a:rPr>
                        <a:t>C 192.168.0.0 </a:t>
                      </a:r>
                      <a:r>
                        <a:rPr lang="en-GB" sz="1800" b="1" u="sng" dirty="0">
                          <a:solidFill>
                            <a:srgbClr val="FF0000"/>
                          </a:solidFill>
                          <a:effectLst/>
                        </a:rPr>
                        <a:t>– 192.168.255.255</a:t>
                      </a:r>
                    </a:p>
                  </a:txBody>
                  <a:tcPr marL="76200" marR="76200" marT="76200" marB="76200"/>
                </a:tc>
                <a:tc>
                  <a:txBody>
                    <a:bodyPr/>
                    <a:lstStyle/>
                    <a:p>
                      <a:pPr fontAlgn="t"/>
                      <a:r>
                        <a:rPr lang="en-GB" sz="1200">
                          <a:effectLst/>
                        </a:rPr>
                        <a:t>Except private IP Addresses, rest IP addresses are public.</a:t>
                      </a:r>
                    </a:p>
                  </a:txBody>
                  <a:tcPr marL="76200" marR="76200" marT="76200" marB="76200"/>
                </a:tc>
                <a:extLst>
                  <a:ext uri="{0D108BD9-81ED-4DB2-BD59-A6C34878D82A}">
                    <a16:rowId xmlns:a16="http://schemas.microsoft.com/office/drawing/2014/main" val="3997984528"/>
                  </a:ext>
                </a:extLst>
              </a:tr>
              <a:tr h="604797">
                <a:tc>
                  <a:txBody>
                    <a:bodyPr/>
                    <a:lstStyle/>
                    <a:p>
                      <a:pPr algn="ctr" fontAlgn="ctr"/>
                      <a:r>
                        <a:rPr lang="en-BD" sz="1200">
                          <a:effectLst/>
                        </a:rPr>
                        <a:t>8</a:t>
                      </a:r>
                    </a:p>
                  </a:txBody>
                  <a:tcPr marL="76200" marR="76200" marT="76200" marB="76200" anchor="ctr"/>
                </a:tc>
                <a:tc>
                  <a:txBody>
                    <a:bodyPr/>
                    <a:lstStyle/>
                    <a:p>
                      <a:pPr fontAlgn="t"/>
                      <a:r>
                        <a:rPr lang="en-GB" sz="1200">
                          <a:effectLst/>
                        </a:rPr>
                        <a:t>Example</a:t>
                      </a:r>
                    </a:p>
                  </a:txBody>
                  <a:tcPr marL="76200" marR="76200" marT="76200" marB="76200"/>
                </a:tc>
                <a:tc>
                  <a:txBody>
                    <a:bodyPr/>
                    <a:lstStyle/>
                    <a:p>
                      <a:pPr fontAlgn="t"/>
                      <a:r>
                        <a:rPr lang="en-GB" sz="1200" dirty="0">
                          <a:effectLst/>
                        </a:rPr>
                        <a:t>Private IP Address is like </a:t>
                      </a:r>
                      <a:r>
                        <a:rPr lang="en-GB" sz="1800" dirty="0" smtClean="0">
                          <a:solidFill>
                            <a:srgbClr val="FF0000"/>
                          </a:solidFill>
                          <a:effectLst/>
                        </a:rPr>
                        <a:t>192.168.11.50</a:t>
                      </a:r>
                      <a:endParaRPr lang="en-GB" sz="1200" dirty="0">
                        <a:solidFill>
                          <a:srgbClr val="FF0000"/>
                        </a:solidFill>
                        <a:effectLst/>
                      </a:endParaRPr>
                    </a:p>
                  </a:txBody>
                  <a:tcPr marL="76200" marR="76200" marT="76200" marB="76200"/>
                </a:tc>
                <a:tc>
                  <a:txBody>
                    <a:bodyPr/>
                    <a:lstStyle/>
                    <a:p>
                      <a:pPr fontAlgn="t"/>
                      <a:r>
                        <a:rPr lang="en-GB" sz="1200" dirty="0">
                          <a:effectLst/>
                        </a:rPr>
                        <a:t>Public IP Address is like </a:t>
                      </a:r>
                      <a:r>
                        <a:rPr lang="en-GB" sz="1800" dirty="0" smtClean="0">
                          <a:solidFill>
                            <a:srgbClr val="FF0000"/>
                          </a:solidFill>
                          <a:effectLst/>
                        </a:rPr>
                        <a:t>17.5.7.8</a:t>
                      </a:r>
                      <a:endParaRPr lang="en-GB" sz="1200" dirty="0">
                        <a:solidFill>
                          <a:srgbClr val="FF0000"/>
                        </a:solidFill>
                        <a:effectLst/>
                      </a:endParaRPr>
                    </a:p>
                  </a:txBody>
                  <a:tcPr marL="76200" marR="76200" marT="76200" marB="76200"/>
                </a:tc>
                <a:extLst>
                  <a:ext uri="{0D108BD9-81ED-4DB2-BD59-A6C34878D82A}">
                    <a16:rowId xmlns:a16="http://schemas.microsoft.com/office/drawing/2014/main" val="4261733048"/>
                  </a:ext>
                </a:extLst>
              </a:tr>
            </a:tbl>
          </a:graphicData>
        </a:graphic>
      </p:graphicFrame>
      <p:sp>
        <p:nvSpPr>
          <p:cNvPr id="3" name="Slide Number Placeholder 2">
            <a:extLst>
              <a:ext uri="{FF2B5EF4-FFF2-40B4-BE49-F238E27FC236}">
                <a16:creationId xmlns:a16="http://schemas.microsoft.com/office/drawing/2014/main" id="{938DF998-1825-2F4F-A034-DB6B47851DCC}"/>
              </a:ext>
            </a:extLst>
          </p:cNvPr>
          <p:cNvSpPr>
            <a:spLocks noGrp="1"/>
          </p:cNvSpPr>
          <p:nvPr>
            <p:ph type="sldNum" sz="quarter" idx="12"/>
          </p:nvPr>
        </p:nvSpPr>
        <p:spPr/>
        <p:txBody>
          <a:bodyPr/>
          <a:lstStyle/>
          <a:p>
            <a:fld id="{B6F15528-21DE-4FAA-801E-634DDDAF4B2B}" type="slidenum">
              <a:rPr lang="en-US" smtClean="0"/>
              <a:pPr/>
              <a:t>83</a:t>
            </a:fld>
            <a:endParaRPr lang="en-US"/>
          </a:p>
        </p:txBody>
      </p:sp>
    </p:spTree>
    <p:extLst>
      <p:ext uri="{BB962C8B-B14F-4D97-AF65-F5344CB8AC3E}">
        <p14:creationId xmlns:p14="http://schemas.microsoft.com/office/powerpoint/2010/main" val="497943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7638"/>
            <a:ext cx="8686800" cy="4525963"/>
          </a:xfrm>
        </p:spPr>
        <p:txBody>
          <a:bodyPr/>
          <a:lstStyle/>
          <a:p>
            <a:r>
              <a:rPr lang="en-US" sz="2400" dirty="0" smtClean="0"/>
              <a:t>192.168.20.0/</a:t>
            </a:r>
            <a:r>
              <a:rPr lang="en-US" sz="2400" dirty="0" smtClean="0">
                <a:solidFill>
                  <a:schemeClr val="accent2"/>
                </a:solidFill>
              </a:rPr>
              <a:t>24</a:t>
            </a:r>
          </a:p>
          <a:p>
            <a:r>
              <a:rPr lang="en-US" sz="2400" dirty="0" smtClean="0">
                <a:solidFill>
                  <a:schemeClr val="accent2"/>
                </a:solidFill>
              </a:rPr>
              <a:t>SM: </a:t>
            </a:r>
            <a:r>
              <a:rPr lang="en-US" sz="2400" b="1" strike="sngStrike" dirty="0" smtClean="0">
                <a:solidFill>
                  <a:schemeClr val="accent2"/>
                </a:solidFill>
              </a:rPr>
              <a:t>11111111 11111111 11111111 </a:t>
            </a:r>
            <a:r>
              <a:rPr lang="en-US" sz="2400" dirty="0" smtClean="0">
                <a:solidFill>
                  <a:srgbClr val="00B050"/>
                </a:solidFill>
              </a:rPr>
              <a:t>00000000</a:t>
            </a:r>
          </a:p>
          <a:p>
            <a:r>
              <a:rPr lang="en-US" sz="2400" dirty="0" smtClean="0">
                <a:solidFill>
                  <a:schemeClr val="accent2"/>
                </a:solidFill>
              </a:rPr>
              <a:t>SM :     </a:t>
            </a:r>
            <a:r>
              <a:rPr lang="en-US" sz="2400" strike="sngStrike" dirty="0" smtClean="0">
                <a:solidFill>
                  <a:schemeClr val="accent2"/>
                </a:solidFill>
              </a:rPr>
              <a:t>255.255.255</a:t>
            </a:r>
            <a:r>
              <a:rPr lang="en-US" sz="2400" dirty="0" smtClean="0">
                <a:solidFill>
                  <a:srgbClr val="00B050"/>
                </a:solidFill>
              </a:rPr>
              <a:t>.0</a:t>
            </a:r>
          </a:p>
          <a:p>
            <a:r>
              <a:rPr lang="en-US" sz="2400" dirty="0" smtClean="0">
                <a:solidFill>
                  <a:srgbClr val="00B050"/>
                </a:solidFill>
              </a:rPr>
              <a:t>0-255=total 256</a:t>
            </a:r>
          </a:p>
          <a:p>
            <a:r>
              <a:rPr lang="en-US" sz="2400" dirty="0" smtClean="0">
                <a:solidFill>
                  <a:srgbClr val="00B050"/>
                </a:solidFill>
              </a:rPr>
              <a:t>NA BA cant use =256-2=254</a:t>
            </a:r>
          </a:p>
          <a:p>
            <a:r>
              <a:rPr lang="en-US" sz="2400" dirty="0" smtClean="0">
                <a:solidFill>
                  <a:srgbClr val="00B050"/>
                </a:solidFill>
              </a:rPr>
              <a:t>Network rule=2 to the power 0=1</a:t>
            </a:r>
          </a:p>
          <a:p>
            <a:r>
              <a:rPr lang="en-US" sz="2400" dirty="0" smtClean="0">
                <a:solidFill>
                  <a:srgbClr val="00B050"/>
                </a:solidFill>
              </a:rPr>
              <a:t>HOST </a:t>
            </a:r>
            <a:r>
              <a:rPr lang="en-US" sz="2400" dirty="0">
                <a:solidFill>
                  <a:srgbClr val="00B050"/>
                </a:solidFill>
              </a:rPr>
              <a:t>rule=2 to the power </a:t>
            </a:r>
            <a:r>
              <a:rPr lang="en-US" sz="2400" dirty="0" smtClean="0">
                <a:solidFill>
                  <a:srgbClr val="00B050"/>
                </a:solidFill>
              </a:rPr>
              <a:t>8=256</a:t>
            </a:r>
          </a:p>
          <a:p>
            <a:r>
              <a:rPr lang="en-US" sz="2800" b="1" dirty="0">
                <a:solidFill>
                  <a:schemeClr val="accent2"/>
                </a:solidFill>
              </a:rPr>
              <a:t>11111111 11111111 11111111  </a:t>
            </a:r>
            <a:r>
              <a:rPr lang="en-US" sz="2800" b="1" dirty="0" smtClean="0">
                <a:solidFill>
                  <a:schemeClr val="accent2"/>
                </a:solidFill>
              </a:rPr>
              <a:t> 1</a:t>
            </a:r>
            <a:r>
              <a:rPr lang="en-US" sz="2800" dirty="0" smtClean="0">
                <a:solidFill>
                  <a:srgbClr val="00B050"/>
                </a:solidFill>
              </a:rPr>
              <a:t>0000000</a:t>
            </a:r>
            <a:endParaRPr lang="en-US" sz="2800" dirty="0">
              <a:solidFill>
                <a:srgbClr val="00B050"/>
              </a:solidFill>
            </a:endParaRPr>
          </a:p>
          <a:p>
            <a:r>
              <a:rPr lang="en-US" dirty="0" smtClean="0">
                <a:solidFill>
                  <a:srgbClr val="00B050"/>
                </a:solidFill>
              </a:rPr>
              <a:t>N=1 =2 to the power 1=2 networks</a:t>
            </a:r>
          </a:p>
          <a:p>
            <a:r>
              <a:rPr lang="en-US" dirty="0" smtClean="0">
                <a:solidFill>
                  <a:srgbClr val="00B050"/>
                </a:solidFill>
              </a:rPr>
              <a:t>H=7=2 to the power 7=128 hosts</a:t>
            </a:r>
            <a:endParaRPr lang="en-US" dirty="0">
              <a:solidFill>
                <a:srgbClr val="00B050"/>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84</a:t>
            </a:fld>
            <a:endParaRPr lang="en-US"/>
          </a:p>
        </p:txBody>
      </p:sp>
      <p:sp>
        <p:nvSpPr>
          <p:cNvPr id="4" name="Title 3"/>
          <p:cNvSpPr>
            <a:spLocks noGrp="1"/>
          </p:cNvSpPr>
          <p:nvPr>
            <p:ph type="title"/>
          </p:nvPr>
        </p:nvSpPr>
        <p:spPr/>
        <p:txBody>
          <a:bodyPr/>
          <a:lstStyle/>
          <a:p>
            <a:endParaRPr lang="en-US"/>
          </a:p>
        </p:txBody>
      </p:sp>
      <p:sp>
        <p:nvSpPr>
          <p:cNvPr id="5" name="Right Arrow 4"/>
          <p:cNvSpPr/>
          <p:nvPr/>
        </p:nvSpPr>
        <p:spPr>
          <a:xfrm>
            <a:off x="3771900" y="3962400"/>
            <a:ext cx="1600200" cy="202256"/>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44710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85</a:t>
            </a:fld>
            <a:endParaRPr lang="en-US"/>
          </a:p>
        </p:txBody>
      </p:sp>
      <p:sp>
        <p:nvSpPr>
          <p:cNvPr id="5" name="Oval 4"/>
          <p:cNvSpPr/>
          <p:nvPr/>
        </p:nvSpPr>
        <p:spPr>
          <a:xfrm>
            <a:off x="304800" y="2971800"/>
            <a:ext cx="1752600" cy="14478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a:stCxn id="5" idx="0"/>
            <a:endCxn id="5" idx="4"/>
          </p:cNvCxnSpPr>
          <p:nvPr/>
        </p:nvCxnSpPr>
        <p:spPr>
          <a:xfrm>
            <a:off x="1181100" y="2971800"/>
            <a:ext cx="0" cy="144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533651" y="2971800"/>
            <a:ext cx="1752600" cy="14478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9" idx="0"/>
            <a:endCxn id="9" idx="4"/>
          </p:cNvCxnSpPr>
          <p:nvPr/>
        </p:nvCxnSpPr>
        <p:spPr>
          <a:xfrm>
            <a:off x="3409951" y="2971800"/>
            <a:ext cx="0" cy="144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76800" y="2971800"/>
            <a:ext cx="1752600" cy="14478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2" idx="0"/>
            <a:endCxn id="12" idx="4"/>
          </p:cNvCxnSpPr>
          <p:nvPr/>
        </p:nvCxnSpPr>
        <p:spPr>
          <a:xfrm>
            <a:off x="5753100" y="2971800"/>
            <a:ext cx="0" cy="144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9" idx="2"/>
            <a:endCxn id="9" idx="6"/>
          </p:cNvCxnSpPr>
          <p:nvPr/>
        </p:nvCxnSpPr>
        <p:spPr>
          <a:xfrm>
            <a:off x="2533651" y="3695700"/>
            <a:ext cx="1752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2" idx="2"/>
            <a:endCxn id="12" idx="6"/>
          </p:cNvCxnSpPr>
          <p:nvPr/>
        </p:nvCxnSpPr>
        <p:spPr>
          <a:xfrm>
            <a:off x="4876800" y="3695700"/>
            <a:ext cx="175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2" idx="1"/>
            <a:endCxn id="12" idx="5"/>
          </p:cNvCxnSpPr>
          <p:nvPr/>
        </p:nvCxnSpPr>
        <p:spPr>
          <a:xfrm>
            <a:off x="5133462" y="3183825"/>
            <a:ext cx="1239276" cy="1023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2" idx="3"/>
            <a:endCxn id="12" idx="7"/>
          </p:cNvCxnSpPr>
          <p:nvPr/>
        </p:nvCxnSpPr>
        <p:spPr>
          <a:xfrm flipV="1">
            <a:off x="5133462" y="3183825"/>
            <a:ext cx="1239276" cy="1023750"/>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086600" y="2971800"/>
            <a:ext cx="1752600" cy="14478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a:stCxn id="46" idx="0"/>
            <a:endCxn id="46" idx="4"/>
          </p:cNvCxnSpPr>
          <p:nvPr/>
        </p:nvCxnSpPr>
        <p:spPr>
          <a:xfrm>
            <a:off x="7962900" y="2971800"/>
            <a:ext cx="0" cy="144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2"/>
            <a:endCxn id="46" idx="6"/>
          </p:cNvCxnSpPr>
          <p:nvPr/>
        </p:nvCxnSpPr>
        <p:spPr>
          <a:xfrm>
            <a:off x="7086600" y="3695700"/>
            <a:ext cx="175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6" idx="1"/>
            <a:endCxn id="46" idx="5"/>
          </p:cNvCxnSpPr>
          <p:nvPr/>
        </p:nvCxnSpPr>
        <p:spPr>
          <a:xfrm>
            <a:off x="7343262" y="3183825"/>
            <a:ext cx="1239276" cy="1023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6" idx="3"/>
            <a:endCxn id="46" idx="7"/>
          </p:cNvCxnSpPr>
          <p:nvPr/>
        </p:nvCxnSpPr>
        <p:spPr>
          <a:xfrm flipV="1">
            <a:off x="7343262" y="3183825"/>
            <a:ext cx="1239276" cy="1023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695174" y="3048000"/>
            <a:ext cx="55880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104623" y="3429000"/>
            <a:ext cx="1657351"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7161774" y="3429000"/>
            <a:ext cx="1600200" cy="556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7599924" y="3107625"/>
            <a:ext cx="704850" cy="1311975"/>
          </a:xfrm>
          <a:prstGeom prst="line">
            <a:avLst/>
          </a:prstGeom>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76200" y="2057400"/>
            <a:ext cx="2430415" cy="1384995"/>
          </a:xfrm>
          <a:prstGeom prst="rect">
            <a:avLst/>
          </a:prstGeom>
        </p:spPr>
        <p:txBody>
          <a:bodyPr wrap="square">
            <a:spAutoFit/>
          </a:bodyPr>
          <a:lstStyle/>
          <a:p>
            <a:r>
              <a:rPr lang="en-US" sz="1600" dirty="0" smtClean="0"/>
              <a:t>N=1, H=7</a:t>
            </a:r>
            <a:endParaRPr lang="en-US" sz="1600" dirty="0"/>
          </a:p>
          <a:p>
            <a:r>
              <a:rPr lang="en-US" sz="1600" dirty="0"/>
              <a:t>2 to the power N</a:t>
            </a:r>
            <a:r>
              <a:rPr lang="en-US" sz="1600" dirty="0" smtClean="0"/>
              <a:t>=2</a:t>
            </a:r>
          </a:p>
          <a:p>
            <a:r>
              <a:rPr lang="en-US" sz="1600" dirty="0" smtClean="0"/>
              <a:t>2 </a:t>
            </a:r>
            <a:r>
              <a:rPr lang="en-US" sz="1600" dirty="0"/>
              <a:t>to the power </a:t>
            </a:r>
            <a:r>
              <a:rPr lang="en-US" sz="1600" dirty="0" smtClean="0"/>
              <a:t>H=128</a:t>
            </a:r>
            <a:endParaRPr lang="en-US" sz="1600" dirty="0"/>
          </a:p>
          <a:p>
            <a:endParaRPr lang="en-US" dirty="0" smtClean="0"/>
          </a:p>
          <a:p>
            <a:endParaRPr lang="en-US" dirty="0"/>
          </a:p>
        </p:txBody>
      </p:sp>
      <p:sp>
        <p:nvSpPr>
          <p:cNvPr id="68" name="Rectangle 67"/>
          <p:cNvSpPr/>
          <p:nvPr/>
        </p:nvSpPr>
        <p:spPr>
          <a:xfrm>
            <a:off x="2286000" y="2057400"/>
            <a:ext cx="2540000" cy="923330"/>
          </a:xfrm>
          <a:prstGeom prst="rect">
            <a:avLst/>
          </a:prstGeom>
        </p:spPr>
        <p:txBody>
          <a:bodyPr wrap="square">
            <a:spAutoFit/>
          </a:bodyPr>
          <a:lstStyle/>
          <a:p>
            <a:r>
              <a:rPr lang="en-US" dirty="0" smtClean="0"/>
              <a:t>N=2, H=6</a:t>
            </a:r>
            <a:endParaRPr lang="en-US" dirty="0"/>
          </a:p>
          <a:p>
            <a:r>
              <a:rPr lang="en-US" dirty="0"/>
              <a:t>2 to the power </a:t>
            </a:r>
            <a:r>
              <a:rPr lang="en-US" dirty="0" smtClean="0"/>
              <a:t>N=4</a:t>
            </a:r>
            <a:endParaRPr lang="en-US" dirty="0"/>
          </a:p>
          <a:p>
            <a:r>
              <a:rPr lang="en-US" dirty="0"/>
              <a:t>2 to the power </a:t>
            </a:r>
            <a:r>
              <a:rPr lang="en-US" dirty="0" smtClean="0"/>
              <a:t>H=64</a:t>
            </a:r>
            <a:endParaRPr lang="en-US" dirty="0"/>
          </a:p>
        </p:txBody>
      </p:sp>
      <p:sp>
        <p:nvSpPr>
          <p:cNvPr id="69" name="Oval 68"/>
          <p:cNvSpPr/>
          <p:nvPr/>
        </p:nvSpPr>
        <p:spPr>
          <a:xfrm>
            <a:off x="3581400" y="457200"/>
            <a:ext cx="1905000" cy="13716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932221" y="136516"/>
            <a:ext cx="3026350" cy="1477328"/>
          </a:xfrm>
          <a:prstGeom prst="rect">
            <a:avLst/>
          </a:prstGeom>
          <a:noFill/>
        </p:spPr>
        <p:txBody>
          <a:bodyPr wrap="square" rtlCol="0">
            <a:spAutoFit/>
          </a:bodyPr>
          <a:lstStyle/>
          <a:p>
            <a:r>
              <a:rPr lang="en-US" dirty="0" smtClean="0"/>
              <a:t>N=0;H=8</a:t>
            </a:r>
          </a:p>
          <a:p>
            <a:r>
              <a:rPr lang="en-US" dirty="0"/>
              <a:t>2 to the power </a:t>
            </a:r>
            <a:r>
              <a:rPr lang="en-US" dirty="0" smtClean="0"/>
              <a:t>N=0</a:t>
            </a:r>
            <a:endParaRPr lang="en-US" dirty="0"/>
          </a:p>
          <a:p>
            <a:r>
              <a:rPr lang="en-US" dirty="0"/>
              <a:t>2 to the power </a:t>
            </a:r>
            <a:r>
              <a:rPr lang="en-US" dirty="0" smtClean="0"/>
              <a:t>H=256</a:t>
            </a:r>
            <a:endParaRPr lang="en-US" dirty="0"/>
          </a:p>
          <a:p>
            <a:endParaRPr lang="en-US" dirty="0" smtClean="0"/>
          </a:p>
          <a:p>
            <a:endParaRPr lang="en-US" dirty="0"/>
          </a:p>
        </p:txBody>
      </p:sp>
      <p:sp>
        <p:nvSpPr>
          <p:cNvPr id="71" name="TextBox 70"/>
          <p:cNvSpPr txBox="1"/>
          <p:nvPr/>
        </p:nvSpPr>
        <p:spPr>
          <a:xfrm>
            <a:off x="5516740" y="280353"/>
            <a:ext cx="3768071" cy="1754326"/>
          </a:xfrm>
          <a:prstGeom prst="rect">
            <a:avLst/>
          </a:prstGeom>
          <a:noFill/>
        </p:spPr>
        <p:txBody>
          <a:bodyPr wrap="square" rtlCol="0">
            <a:spAutoFit/>
          </a:bodyPr>
          <a:lstStyle/>
          <a:p>
            <a:r>
              <a:rPr lang="en-US" dirty="0" smtClean="0">
                <a:solidFill>
                  <a:schemeClr val="accent2"/>
                </a:solidFill>
              </a:rPr>
              <a:t>IP block:192.168.20.0</a:t>
            </a:r>
          </a:p>
          <a:p>
            <a:r>
              <a:rPr lang="en-US" dirty="0" smtClean="0">
                <a:solidFill>
                  <a:schemeClr val="accent2"/>
                </a:solidFill>
              </a:rPr>
              <a:t>Net add:192.168.20.0</a:t>
            </a:r>
          </a:p>
          <a:p>
            <a:r>
              <a:rPr lang="en-US" dirty="0" smtClean="0">
                <a:solidFill>
                  <a:schemeClr val="accent2"/>
                </a:solidFill>
              </a:rPr>
              <a:t>1</a:t>
            </a:r>
            <a:r>
              <a:rPr lang="en-US" baseline="30000" dirty="0" smtClean="0">
                <a:solidFill>
                  <a:schemeClr val="accent2"/>
                </a:solidFill>
              </a:rPr>
              <a:t>st</a:t>
            </a:r>
            <a:r>
              <a:rPr lang="en-US" dirty="0" smtClean="0">
                <a:solidFill>
                  <a:schemeClr val="accent2"/>
                </a:solidFill>
              </a:rPr>
              <a:t> </a:t>
            </a:r>
            <a:r>
              <a:rPr lang="en-US" dirty="0" err="1" smtClean="0">
                <a:solidFill>
                  <a:schemeClr val="accent2"/>
                </a:solidFill>
              </a:rPr>
              <a:t>ip</a:t>
            </a:r>
            <a:r>
              <a:rPr lang="en-US" dirty="0" smtClean="0">
                <a:solidFill>
                  <a:schemeClr val="accent2"/>
                </a:solidFill>
              </a:rPr>
              <a:t>/DG=192.168.20.1</a:t>
            </a:r>
          </a:p>
          <a:p>
            <a:r>
              <a:rPr lang="en-US" dirty="0" smtClean="0">
                <a:solidFill>
                  <a:schemeClr val="accent2"/>
                </a:solidFill>
              </a:rPr>
              <a:t>BA:192.168.20.255</a:t>
            </a:r>
          </a:p>
          <a:p>
            <a:r>
              <a:rPr lang="en-US" dirty="0" smtClean="0">
                <a:solidFill>
                  <a:schemeClr val="accent2"/>
                </a:solidFill>
              </a:rPr>
              <a:t>Last usable IP=192.168.20.254</a:t>
            </a:r>
          </a:p>
          <a:p>
            <a:r>
              <a:rPr lang="en-US" dirty="0" smtClean="0">
                <a:solidFill>
                  <a:schemeClr val="accent2"/>
                </a:solidFill>
              </a:rPr>
              <a:t>SM: 255.255.255.0</a:t>
            </a:r>
            <a:endParaRPr lang="en-US" dirty="0">
              <a:solidFill>
                <a:schemeClr val="accent2"/>
              </a:solidFill>
            </a:endParaRPr>
          </a:p>
        </p:txBody>
      </p:sp>
      <p:sp>
        <p:nvSpPr>
          <p:cNvPr id="72" name="TextBox 71"/>
          <p:cNvSpPr txBox="1"/>
          <p:nvPr/>
        </p:nvSpPr>
        <p:spPr>
          <a:xfrm>
            <a:off x="1200664" y="3535331"/>
            <a:ext cx="622286" cy="646331"/>
          </a:xfrm>
          <a:prstGeom prst="rect">
            <a:avLst/>
          </a:prstGeom>
          <a:noFill/>
        </p:spPr>
        <p:txBody>
          <a:bodyPr wrap="none" rtlCol="0">
            <a:spAutoFit/>
          </a:bodyPr>
          <a:lstStyle/>
          <a:p>
            <a:r>
              <a:rPr lang="en-US" dirty="0" smtClean="0"/>
              <a:t>128</a:t>
            </a:r>
          </a:p>
          <a:p>
            <a:r>
              <a:rPr lang="en-US" dirty="0" smtClean="0">
                <a:solidFill>
                  <a:schemeClr val="accent2"/>
                </a:solidFill>
              </a:rPr>
              <a:t>126</a:t>
            </a:r>
            <a:endParaRPr lang="en-US" dirty="0">
              <a:solidFill>
                <a:schemeClr val="accent2"/>
              </a:solidFill>
            </a:endParaRPr>
          </a:p>
        </p:txBody>
      </p:sp>
      <p:sp>
        <p:nvSpPr>
          <p:cNvPr id="73" name="TextBox 72"/>
          <p:cNvSpPr txBox="1"/>
          <p:nvPr/>
        </p:nvSpPr>
        <p:spPr>
          <a:xfrm>
            <a:off x="521227" y="3522631"/>
            <a:ext cx="622286" cy="646331"/>
          </a:xfrm>
          <a:prstGeom prst="rect">
            <a:avLst/>
          </a:prstGeom>
          <a:noFill/>
        </p:spPr>
        <p:txBody>
          <a:bodyPr wrap="none" rtlCol="0">
            <a:spAutoFit/>
          </a:bodyPr>
          <a:lstStyle/>
          <a:p>
            <a:r>
              <a:rPr lang="en-US" dirty="0" smtClean="0"/>
              <a:t>128</a:t>
            </a:r>
          </a:p>
          <a:p>
            <a:r>
              <a:rPr lang="en-US" dirty="0" smtClean="0">
                <a:solidFill>
                  <a:schemeClr val="accent2"/>
                </a:solidFill>
              </a:rPr>
              <a:t>126</a:t>
            </a:r>
            <a:endParaRPr lang="en-US" dirty="0">
              <a:solidFill>
                <a:schemeClr val="accent2"/>
              </a:solidFill>
            </a:endParaRPr>
          </a:p>
        </p:txBody>
      </p:sp>
      <p:sp>
        <p:nvSpPr>
          <p:cNvPr id="74" name="TextBox 73"/>
          <p:cNvSpPr txBox="1"/>
          <p:nvPr/>
        </p:nvSpPr>
        <p:spPr>
          <a:xfrm>
            <a:off x="4191014" y="938769"/>
            <a:ext cx="622286" cy="646331"/>
          </a:xfrm>
          <a:prstGeom prst="rect">
            <a:avLst/>
          </a:prstGeom>
          <a:noFill/>
        </p:spPr>
        <p:txBody>
          <a:bodyPr wrap="none" rtlCol="0">
            <a:spAutoFit/>
          </a:bodyPr>
          <a:lstStyle/>
          <a:p>
            <a:r>
              <a:rPr lang="en-US" dirty="0" smtClean="0"/>
              <a:t>256</a:t>
            </a:r>
          </a:p>
          <a:p>
            <a:r>
              <a:rPr lang="en-US" dirty="0" smtClean="0">
                <a:solidFill>
                  <a:schemeClr val="accent2"/>
                </a:solidFill>
              </a:rPr>
              <a:t>254</a:t>
            </a:r>
            <a:endParaRPr lang="en-US" dirty="0">
              <a:solidFill>
                <a:schemeClr val="accent2"/>
              </a:solidFill>
            </a:endParaRPr>
          </a:p>
        </p:txBody>
      </p:sp>
      <p:sp>
        <p:nvSpPr>
          <p:cNvPr id="75" name="TextBox 74"/>
          <p:cNvSpPr txBox="1"/>
          <p:nvPr/>
        </p:nvSpPr>
        <p:spPr>
          <a:xfrm>
            <a:off x="3460752" y="3244334"/>
            <a:ext cx="476412" cy="369332"/>
          </a:xfrm>
          <a:prstGeom prst="rect">
            <a:avLst/>
          </a:prstGeom>
          <a:noFill/>
        </p:spPr>
        <p:txBody>
          <a:bodyPr wrap="none" rtlCol="0">
            <a:spAutoFit/>
          </a:bodyPr>
          <a:lstStyle/>
          <a:p>
            <a:r>
              <a:rPr lang="en-US" dirty="0" smtClean="0"/>
              <a:t>64</a:t>
            </a:r>
            <a:endParaRPr lang="en-US" dirty="0"/>
          </a:p>
        </p:txBody>
      </p:sp>
      <p:sp>
        <p:nvSpPr>
          <p:cNvPr id="76" name="TextBox 75"/>
          <p:cNvSpPr txBox="1"/>
          <p:nvPr/>
        </p:nvSpPr>
        <p:spPr>
          <a:xfrm>
            <a:off x="2699250" y="3257729"/>
            <a:ext cx="476412" cy="369332"/>
          </a:xfrm>
          <a:prstGeom prst="rect">
            <a:avLst/>
          </a:prstGeom>
          <a:noFill/>
        </p:spPr>
        <p:txBody>
          <a:bodyPr wrap="none" rtlCol="0">
            <a:spAutoFit/>
          </a:bodyPr>
          <a:lstStyle/>
          <a:p>
            <a:r>
              <a:rPr lang="en-US" dirty="0" smtClean="0"/>
              <a:t>64</a:t>
            </a:r>
            <a:endParaRPr lang="en-US" dirty="0"/>
          </a:p>
        </p:txBody>
      </p:sp>
      <p:sp>
        <p:nvSpPr>
          <p:cNvPr id="77" name="TextBox 76"/>
          <p:cNvSpPr txBox="1"/>
          <p:nvPr/>
        </p:nvSpPr>
        <p:spPr>
          <a:xfrm>
            <a:off x="3400082" y="3819193"/>
            <a:ext cx="476412" cy="369332"/>
          </a:xfrm>
          <a:prstGeom prst="rect">
            <a:avLst/>
          </a:prstGeom>
          <a:noFill/>
        </p:spPr>
        <p:txBody>
          <a:bodyPr wrap="none" rtlCol="0">
            <a:spAutoFit/>
          </a:bodyPr>
          <a:lstStyle/>
          <a:p>
            <a:r>
              <a:rPr lang="en-US" dirty="0" smtClean="0"/>
              <a:t>64</a:t>
            </a:r>
            <a:endParaRPr lang="en-US" dirty="0"/>
          </a:p>
        </p:txBody>
      </p:sp>
      <p:sp>
        <p:nvSpPr>
          <p:cNvPr id="78" name="TextBox 77"/>
          <p:cNvSpPr txBox="1"/>
          <p:nvPr/>
        </p:nvSpPr>
        <p:spPr>
          <a:xfrm>
            <a:off x="2660658" y="3804344"/>
            <a:ext cx="476412" cy="369332"/>
          </a:xfrm>
          <a:prstGeom prst="rect">
            <a:avLst/>
          </a:prstGeom>
          <a:noFill/>
        </p:spPr>
        <p:txBody>
          <a:bodyPr wrap="none" rtlCol="0">
            <a:spAutoFit/>
          </a:bodyPr>
          <a:lstStyle/>
          <a:p>
            <a:r>
              <a:rPr lang="en-US" dirty="0" smtClean="0"/>
              <a:t>64</a:t>
            </a:r>
            <a:endParaRPr lang="en-US" dirty="0"/>
          </a:p>
        </p:txBody>
      </p:sp>
      <p:sp>
        <p:nvSpPr>
          <p:cNvPr id="80" name="TextBox 79"/>
          <p:cNvSpPr txBox="1"/>
          <p:nvPr/>
        </p:nvSpPr>
        <p:spPr>
          <a:xfrm>
            <a:off x="5334000" y="3077686"/>
            <a:ext cx="476412" cy="369332"/>
          </a:xfrm>
          <a:prstGeom prst="rect">
            <a:avLst/>
          </a:prstGeom>
          <a:noFill/>
        </p:spPr>
        <p:txBody>
          <a:bodyPr wrap="none" rtlCol="0">
            <a:spAutoFit/>
          </a:bodyPr>
          <a:lstStyle/>
          <a:p>
            <a:r>
              <a:rPr lang="en-US" dirty="0" smtClean="0"/>
              <a:t>32</a:t>
            </a:r>
            <a:endParaRPr lang="en-US" dirty="0"/>
          </a:p>
        </p:txBody>
      </p:sp>
      <p:sp>
        <p:nvSpPr>
          <p:cNvPr id="84" name="TextBox 83"/>
          <p:cNvSpPr txBox="1"/>
          <p:nvPr/>
        </p:nvSpPr>
        <p:spPr>
          <a:xfrm>
            <a:off x="5753534" y="3107109"/>
            <a:ext cx="476412" cy="369332"/>
          </a:xfrm>
          <a:prstGeom prst="rect">
            <a:avLst/>
          </a:prstGeom>
          <a:noFill/>
        </p:spPr>
        <p:txBody>
          <a:bodyPr wrap="none" rtlCol="0">
            <a:spAutoFit/>
          </a:bodyPr>
          <a:lstStyle/>
          <a:p>
            <a:r>
              <a:rPr lang="en-US" dirty="0" smtClean="0"/>
              <a:t>32</a:t>
            </a:r>
            <a:endParaRPr lang="en-US" dirty="0"/>
          </a:p>
        </p:txBody>
      </p:sp>
      <p:sp>
        <p:nvSpPr>
          <p:cNvPr id="85" name="TextBox 84"/>
          <p:cNvSpPr txBox="1"/>
          <p:nvPr/>
        </p:nvSpPr>
        <p:spPr>
          <a:xfrm>
            <a:off x="4980468" y="3374714"/>
            <a:ext cx="476412" cy="369332"/>
          </a:xfrm>
          <a:prstGeom prst="rect">
            <a:avLst/>
          </a:prstGeom>
          <a:noFill/>
        </p:spPr>
        <p:txBody>
          <a:bodyPr wrap="none" rtlCol="0">
            <a:spAutoFit/>
          </a:bodyPr>
          <a:lstStyle/>
          <a:p>
            <a:r>
              <a:rPr lang="en-US" dirty="0" smtClean="0"/>
              <a:t>32</a:t>
            </a:r>
            <a:endParaRPr lang="en-US" dirty="0"/>
          </a:p>
        </p:txBody>
      </p:sp>
      <p:sp>
        <p:nvSpPr>
          <p:cNvPr id="86" name="TextBox 85"/>
          <p:cNvSpPr txBox="1"/>
          <p:nvPr/>
        </p:nvSpPr>
        <p:spPr>
          <a:xfrm>
            <a:off x="4914476" y="3726347"/>
            <a:ext cx="476412" cy="369332"/>
          </a:xfrm>
          <a:prstGeom prst="rect">
            <a:avLst/>
          </a:prstGeom>
          <a:noFill/>
        </p:spPr>
        <p:txBody>
          <a:bodyPr wrap="none" rtlCol="0">
            <a:spAutoFit/>
          </a:bodyPr>
          <a:lstStyle/>
          <a:p>
            <a:r>
              <a:rPr lang="en-US" dirty="0" smtClean="0"/>
              <a:t>32</a:t>
            </a:r>
            <a:endParaRPr lang="en-US" dirty="0"/>
          </a:p>
        </p:txBody>
      </p:sp>
      <p:sp>
        <p:nvSpPr>
          <p:cNvPr id="87" name="TextBox 86"/>
          <p:cNvSpPr txBox="1"/>
          <p:nvPr/>
        </p:nvSpPr>
        <p:spPr>
          <a:xfrm>
            <a:off x="5232238" y="4000204"/>
            <a:ext cx="476412" cy="369332"/>
          </a:xfrm>
          <a:prstGeom prst="rect">
            <a:avLst/>
          </a:prstGeom>
          <a:noFill/>
        </p:spPr>
        <p:txBody>
          <a:bodyPr wrap="none" rtlCol="0">
            <a:spAutoFit/>
          </a:bodyPr>
          <a:lstStyle/>
          <a:p>
            <a:r>
              <a:rPr lang="en-US" dirty="0" smtClean="0"/>
              <a:t>32</a:t>
            </a:r>
            <a:endParaRPr lang="en-US" dirty="0"/>
          </a:p>
        </p:txBody>
      </p:sp>
      <p:sp>
        <p:nvSpPr>
          <p:cNvPr id="88" name="TextBox 87"/>
          <p:cNvSpPr txBox="1"/>
          <p:nvPr/>
        </p:nvSpPr>
        <p:spPr>
          <a:xfrm>
            <a:off x="6102782" y="3734558"/>
            <a:ext cx="476412" cy="369332"/>
          </a:xfrm>
          <a:prstGeom prst="rect">
            <a:avLst/>
          </a:prstGeom>
          <a:noFill/>
        </p:spPr>
        <p:txBody>
          <a:bodyPr wrap="none" rtlCol="0">
            <a:spAutoFit/>
          </a:bodyPr>
          <a:lstStyle/>
          <a:p>
            <a:r>
              <a:rPr lang="en-US" dirty="0" smtClean="0"/>
              <a:t>32</a:t>
            </a:r>
            <a:endParaRPr lang="en-US" dirty="0"/>
          </a:p>
        </p:txBody>
      </p:sp>
      <p:sp>
        <p:nvSpPr>
          <p:cNvPr id="89" name="TextBox 88"/>
          <p:cNvSpPr txBox="1"/>
          <p:nvPr/>
        </p:nvSpPr>
        <p:spPr>
          <a:xfrm>
            <a:off x="5683088" y="4047082"/>
            <a:ext cx="476412" cy="369332"/>
          </a:xfrm>
          <a:prstGeom prst="rect">
            <a:avLst/>
          </a:prstGeom>
          <a:noFill/>
        </p:spPr>
        <p:txBody>
          <a:bodyPr wrap="none" rtlCol="0">
            <a:spAutoFit/>
          </a:bodyPr>
          <a:lstStyle/>
          <a:p>
            <a:r>
              <a:rPr lang="en-US" dirty="0" smtClean="0"/>
              <a:t>32</a:t>
            </a:r>
            <a:endParaRPr lang="en-US" dirty="0"/>
          </a:p>
        </p:txBody>
      </p:sp>
      <p:sp>
        <p:nvSpPr>
          <p:cNvPr id="90" name="TextBox 89"/>
          <p:cNvSpPr txBox="1"/>
          <p:nvPr/>
        </p:nvSpPr>
        <p:spPr>
          <a:xfrm>
            <a:off x="6068141" y="3337867"/>
            <a:ext cx="476412" cy="369332"/>
          </a:xfrm>
          <a:prstGeom prst="rect">
            <a:avLst/>
          </a:prstGeom>
          <a:noFill/>
        </p:spPr>
        <p:txBody>
          <a:bodyPr wrap="none" rtlCol="0">
            <a:spAutoFit/>
          </a:bodyPr>
          <a:lstStyle/>
          <a:p>
            <a:r>
              <a:rPr lang="en-US" dirty="0" smtClean="0"/>
              <a:t>32</a:t>
            </a:r>
            <a:endParaRPr lang="en-US" dirty="0"/>
          </a:p>
        </p:txBody>
      </p:sp>
      <p:sp>
        <p:nvSpPr>
          <p:cNvPr id="91" name="TextBox 90"/>
          <p:cNvSpPr txBox="1"/>
          <p:nvPr/>
        </p:nvSpPr>
        <p:spPr>
          <a:xfrm>
            <a:off x="7167256" y="3291775"/>
            <a:ext cx="380232" cy="276999"/>
          </a:xfrm>
          <a:prstGeom prst="rect">
            <a:avLst/>
          </a:prstGeom>
          <a:noFill/>
        </p:spPr>
        <p:txBody>
          <a:bodyPr wrap="none" rtlCol="0">
            <a:spAutoFit/>
          </a:bodyPr>
          <a:lstStyle/>
          <a:p>
            <a:r>
              <a:rPr lang="en-US" sz="1200" dirty="0" smtClean="0"/>
              <a:t>16</a:t>
            </a:r>
            <a:endParaRPr lang="en-US" sz="1200" dirty="0"/>
          </a:p>
        </p:txBody>
      </p:sp>
      <p:sp>
        <p:nvSpPr>
          <p:cNvPr id="92" name="TextBox 91"/>
          <p:cNvSpPr txBox="1"/>
          <p:nvPr/>
        </p:nvSpPr>
        <p:spPr>
          <a:xfrm>
            <a:off x="7383541" y="3146852"/>
            <a:ext cx="380232" cy="276999"/>
          </a:xfrm>
          <a:prstGeom prst="rect">
            <a:avLst/>
          </a:prstGeom>
          <a:noFill/>
        </p:spPr>
        <p:txBody>
          <a:bodyPr wrap="none" rtlCol="0">
            <a:spAutoFit/>
          </a:bodyPr>
          <a:lstStyle/>
          <a:p>
            <a:r>
              <a:rPr lang="en-US" sz="1200" dirty="0" smtClean="0"/>
              <a:t>16</a:t>
            </a:r>
            <a:endParaRPr lang="en-US" sz="1200" dirty="0"/>
          </a:p>
        </p:txBody>
      </p:sp>
      <p:sp>
        <p:nvSpPr>
          <p:cNvPr id="93" name="TextBox 92"/>
          <p:cNvSpPr txBox="1"/>
          <p:nvPr/>
        </p:nvSpPr>
        <p:spPr>
          <a:xfrm>
            <a:off x="7056009" y="3479527"/>
            <a:ext cx="380232" cy="276999"/>
          </a:xfrm>
          <a:prstGeom prst="rect">
            <a:avLst/>
          </a:prstGeom>
          <a:noFill/>
        </p:spPr>
        <p:txBody>
          <a:bodyPr wrap="none" rtlCol="0">
            <a:spAutoFit/>
          </a:bodyPr>
          <a:lstStyle/>
          <a:p>
            <a:r>
              <a:rPr lang="en-US" sz="1200" dirty="0" smtClean="0"/>
              <a:t>16</a:t>
            </a:r>
            <a:endParaRPr lang="en-US" sz="1200" dirty="0"/>
          </a:p>
        </p:txBody>
      </p:sp>
      <p:sp>
        <p:nvSpPr>
          <p:cNvPr id="94" name="TextBox 93"/>
          <p:cNvSpPr txBox="1"/>
          <p:nvPr/>
        </p:nvSpPr>
        <p:spPr>
          <a:xfrm>
            <a:off x="7637975" y="2995015"/>
            <a:ext cx="380232" cy="276999"/>
          </a:xfrm>
          <a:prstGeom prst="rect">
            <a:avLst/>
          </a:prstGeom>
          <a:noFill/>
        </p:spPr>
        <p:txBody>
          <a:bodyPr wrap="none" rtlCol="0">
            <a:spAutoFit/>
          </a:bodyPr>
          <a:lstStyle/>
          <a:p>
            <a:r>
              <a:rPr lang="en-US" sz="1200" dirty="0" smtClean="0"/>
              <a:t>16</a:t>
            </a:r>
            <a:endParaRPr lang="en-US" sz="1200" dirty="0"/>
          </a:p>
        </p:txBody>
      </p:sp>
      <p:sp>
        <p:nvSpPr>
          <p:cNvPr id="95" name="TextBox 94"/>
          <p:cNvSpPr txBox="1"/>
          <p:nvPr/>
        </p:nvSpPr>
        <p:spPr>
          <a:xfrm>
            <a:off x="7092518" y="3677137"/>
            <a:ext cx="380232" cy="276999"/>
          </a:xfrm>
          <a:prstGeom prst="rect">
            <a:avLst/>
          </a:prstGeom>
          <a:noFill/>
        </p:spPr>
        <p:txBody>
          <a:bodyPr wrap="none" rtlCol="0">
            <a:spAutoFit/>
          </a:bodyPr>
          <a:lstStyle/>
          <a:p>
            <a:r>
              <a:rPr lang="en-US" sz="1200" dirty="0" smtClean="0"/>
              <a:t>16</a:t>
            </a:r>
            <a:endParaRPr lang="en-US" sz="1200" dirty="0"/>
          </a:p>
        </p:txBody>
      </p:sp>
      <p:sp>
        <p:nvSpPr>
          <p:cNvPr id="96" name="TextBox 95"/>
          <p:cNvSpPr txBox="1"/>
          <p:nvPr/>
        </p:nvSpPr>
        <p:spPr>
          <a:xfrm>
            <a:off x="7187768" y="3874747"/>
            <a:ext cx="380232" cy="276999"/>
          </a:xfrm>
          <a:prstGeom prst="rect">
            <a:avLst/>
          </a:prstGeom>
          <a:noFill/>
        </p:spPr>
        <p:txBody>
          <a:bodyPr wrap="none" rtlCol="0">
            <a:spAutoFit/>
          </a:bodyPr>
          <a:lstStyle/>
          <a:p>
            <a:r>
              <a:rPr lang="en-US" sz="1200" dirty="0" smtClean="0"/>
              <a:t>16</a:t>
            </a:r>
            <a:endParaRPr lang="en-US" sz="1200" dirty="0"/>
          </a:p>
        </p:txBody>
      </p:sp>
      <p:sp>
        <p:nvSpPr>
          <p:cNvPr id="97" name="TextBox 96"/>
          <p:cNvSpPr txBox="1"/>
          <p:nvPr/>
        </p:nvSpPr>
        <p:spPr>
          <a:xfrm>
            <a:off x="7393462" y="4015675"/>
            <a:ext cx="381000" cy="276999"/>
          </a:xfrm>
          <a:prstGeom prst="rect">
            <a:avLst/>
          </a:prstGeom>
          <a:noFill/>
        </p:spPr>
        <p:txBody>
          <a:bodyPr wrap="square" rtlCol="0">
            <a:spAutoFit/>
          </a:bodyPr>
          <a:lstStyle/>
          <a:p>
            <a:r>
              <a:rPr lang="en-US" sz="1200" dirty="0" smtClean="0"/>
              <a:t>16</a:t>
            </a:r>
            <a:endParaRPr lang="en-US" sz="1200" dirty="0"/>
          </a:p>
        </p:txBody>
      </p:sp>
      <p:sp>
        <p:nvSpPr>
          <p:cNvPr id="98" name="TextBox 97"/>
          <p:cNvSpPr txBox="1"/>
          <p:nvPr/>
        </p:nvSpPr>
        <p:spPr>
          <a:xfrm>
            <a:off x="7657797" y="4104501"/>
            <a:ext cx="380232" cy="276999"/>
          </a:xfrm>
          <a:prstGeom prst="rect">
            <a:avLst/>
          </a:prstGeom>
          <a:noFill/>
        </p:spPr>
        <p:txBody>
          <a:bodyPr wrap="none" rtlCol="0">
            <a:spAutoFit/>
          </a:bodyPr>
          <a:lstStyle/>
          <a:p>
            <a:r>
              <a:rPr lang="en-US" sz="1200" dirty="0" smtClean="0"/>
              <a:t>16</a:t>
            </a:r>
            <a:endParaRPr lang="en-US" sz="1200" dirty="0"/>
          </a:p>
        </p:txBody>
      </p:sp>
      <p:sp>
        <p:nvSpPr>
          <p:cNvPr id="99" name="TextBox 98"/>
          <p:cNvSpPr txBox="1"/>
          <p:nvPr/>
        </p:nvSpPr>
        <p:spPr>
          <a:xfrm>
            <a:off x="7847913" y="4123551"/>
            <a:ext cx="380232" cy="276999"/>
          </a:xfrm>
          <a:prstGeom prst="rect">
            <a:avLst/>
          </a:prstGeom>
          <a:noFill/>
        </p:spPr>
        <p:txBody>
          <a:bodyPr wrap="none" rtlCol="0">
            <a:spAutoFit/>
          </a:bodyPr>
          <a:lstStyle/>
          <a:p>
            <a:r>
              <a:rPr lang="en-US" sz="1200" dirty="0" smtClean="0"/>
              <a:t>16</a:t>
            </a:r>
            <a:endParaRPr lang="en-US" sz="1200" dirty="0"/>
          </a:p>
        </p:txBody>
      </p:sp>
      <p:sp>
        <p:nvSpPr>
          <p:cNvPr id="100" name="TextBox 99"/>
          <p:cNvSpPr txBox="1"/>
          <p:nvPr/>
        </p:nvSpPr>
        <p:spPr>
          <a:xfrm>
            <a:off x="8089258" y="4007277"/>
            <a:ext cx="380232" cy="276999"/>
          </a:xfrm>
          <a:prstGeom prst="rect">
            <a:avLst/>
          </a:prstGeom>
          <a:noFill/>
        </p:spPr>
        <p:txBody>
          <a:bodyPr wrap="none" rtlCol="0">
            <a:spAutoFit/>
          </a:bodyPr>
          <a:lstStyle/>
          <a:p>
            <a:r>
              <a:rPr lang="en-US" sz="1200" dirty="0" smtClean="0"/>
              <a:t>16</a:t>
            </a:r>
            <a:endParaRPr lang="en-US" sz="1200" dirty="0"/>
          </a:p>
        </p:txBody>
      </p:sp>
      <p:sp>
        <p:nvSpPr>
          <p:cNvPr id="101" name="TextBox 100"/>
          <p:cNvSpPr txBox="1"/>
          <p:nvPr/>
        </p:nvSpPr>
        <p:spPr>
          <a:xfrm>
            <a:off x="8220973" y="3322272"/>
            <a:ext cx="380232" cy="276999"/>
          </a:xfrm>
          <a:prstGeom prst="rect">
            <a:avLst/>
          </a:prstGeom>
          <a:noFill/>
        </p:spPr>
        <p:txBody>
          <a:bodyPr wrap="none" rtlCol="0">
            <a:spAutoFit/>
          </a:bodyPr>
          <a:lstStyle/>
          <a:p>
            <a:r>
              <a:rPr lang="en-US" sz="1200" dirty="0" smtClean="0"/>
              <a:t>16</a:t>
            </a:r>
            <a:endParaRPr lang="en-US" sz="1200" dirty="0"/>
          </a:p>
        </p:txBody>
      </p:sp>
      <p:sp>
        <p:nvSpPr>
          <p:cNvPr id="102" name="TextBox 101"/>
          <p:cNvSpPr txBox="1"/>
          <p:nvPr/>
        </p:nvSpPr>
        <p:spPr>
          <a:xfrm>
            <a:off x="7860229" y="2986385"/>
            <a:ext cx="380232" cy="276999"/>
          </a:xfrm>
          <a:prstGeom prst="rect">
            <a:avLst/>
          </a:prstGeom>
          <a:noFill/>
        </p:spPr>
        <p:txBody>
          <a:bodyPr wrap="none" rtlCol="0">
            <a:spAutoFit/>
          </a:bodyPr>
          <a:lstStyle/>
          <a:p>
            <a:r>
              <a:rPr lang="en-US" sz="1200" dirty="0" smtClean="0"/>
              <a:t>16</a:t>
            </a:r>
            <a:endParaRPr lang="en-US" sz="1200" dirty="0"/>
          </a:p>
        </p:txBody>
      </p:sp>
      <p:sp>
        <p:nvSpPr>
          <p:cNvPr id="103" name="TextBox 102"/>
          <p:cNvSpPr txBox="1"/>
          <p:nvPr/>
        </p:nvSpPr>
        <p:spPr>
          <a:xfrm>
            <a:off x="8166225" y="3107109"/>
            <a:ext cx="380232" cy="276999"/>
          </a:xfrm>
          <a:prstGeom prst="rect">
            <a:avLst/>
          </a:prstGeom>
          <a:noFill/>
        </p:spPr>
        <p:txBody>
          <a:bodyPr wrap="none" rtlCol="0">
            <a:spAutoFit/>
          </a:bodyPr>
          <a:lstStyle/>
          <a:p>
            <a:r>
              <a:rPr lang="en-US" sz="1200" dirty="0" smtClean="0"/>
              <a:t>16</a:t>
            </a:r>
            <a:endParaRPr lang="en-US" sz="1200" dirty="0"/>
          </a:p>
        </p:txBody>
      </p:sp>
      <p:sp>
        <p:nvSpPr>
          <p:cNvPr id="104" name="TextBox 103"/>
          <p:cNvSpPr txBox="1"/>
          <p:nvPr/>
        </p:nvSpPr>
        <p:spPr>
          <a:xfrm>
            <a:off x="8381661" y="3653064"/>
            <a:ext cx="380232" cy="276999"/>
          </a:xfrm>
          <a:prstGeom prst="rect">
            <a:avLst/>
          </a:prstGeom>
          <a:noFill/>
        </p:spPr>
        <p:txBody>
          <a:bodyPr wrap="none" rtlCol="0">
            <a:spAutoFit/>
          </a:bodyPr>
          <a:lstStyle/>
          <a:p>
            <a:r>
              <a:rPr lang="en-US" sz="1200" dirty="0" smtClean="0"/>
              <a:t>16</a:t>
            </a:r>
            <a:endParaRPr lang="en-US" sz="1200" dirty="0"/>
          </a:p>
        </p:txBody>
      </p:sp>
      <p:sp>
        <p:nvSpPr>
          <p:cNvPr id="105" name="TextBox 104"/>
          <p:cNvSpPr txBox="1"/>
          <p:nvPr/>
        </p:nvSpPr>
        <p:spPr>
          <a:xfrm>
            <a:off x="8281344" y="3855785"/>
            <a:ext cx="380232" cy="276999"/>
          </a:xfrm>
          <a:prstGeom prst="rect">
            <a:avLst/>
          </a:prstGeom>
          <a:noFill/>
        </p:spPr>
        <p:txBody>
          <a:bodyPr wrap="none" rtlCol="0">
            <a:spAutoFit/>
          </a:bodyPr>
          <a:lstStyle/>
          <a:p>
            <a:r>
              <a:rPr lang="en-US" sz="1200" dirty="0" smtClean="0"/>
              <a:t>16</a:t>
            </a:r>
            <a:endParaRPr lang="en-US" sz="1200" dirty="0"/>
          </a:p>
        </p:txBody>
      </p:sp>
      <p:sp>
        <p:nvSpPr>
          <p:cNvPr id="106" name="TextBox 105"/>
          <p:cNvSpPr txBox="1"/>
          <p:nvPr/>
        </p:nvSpPr>
        <p:spPr>
          <a:xfrm>
            <a:off x="8483404" y="3457559"/>
            <a:ext cx="380232" cy="276999"/>
          </a:xfrm>
          <a:prstGeom prst="rect">
            <a:avLst/>
          </a:prstGeom>
          <a:noFill/>
        </p:spPr>
        <p:txBody>
          <a:bodyPr wrap="none" rtlCol="0">
            <a:spAutoFit/>
          </a:bodyPr>
          <a:lstStyle/>
          <a:p>
            <a:r>
              <a:rPr lang="en-US" sz="1200" dirty="0" smtClean="0"/>
              <a:t>16</a:t>
            </a:r>
            <a:endParaRPr lang="en-US" sz="1200" dirty="0"/>
          </a:p>
        </p:txBody>
      </p:sp>
      <p:sp>
        <p:nvSpPr>
          <p:cNvPr id="107" name="TextBox 106"/>
          <p:cNvSpPr txBox="1"/>
          <p:nvPr/>
        </p:nvSpPr>
        <p:spPr>
          <a:xfrm>
            <a:off x="-25400" y="4528243"/>
            <a:ext cx="3122971" cy="1600438"/>
          </a:xfrm>
          <a:prstGeom prst="rect">
            <a:avLst/>
          </a:prstGeom>
          <a:noFill/>
        </p:spPr>
        <p:txBody>
          <a:bodyPr wrap="none" rtlCol="0">
            <a:spAutoFit/>
          </a:bodyPr>
          <a:lstStyle/>
          <a:p>
            <a:r>
              <a:rPr lang="en-US" sz="1400" dirty="0" smtClean="0"/>
              <a:t>Net ADNAN Add: 192.168.20.0</a:t>
            </a:r>
          </a:p>
          <a:p>
            <a:r>
              <a:rPr lang="en-US" sz="1400" dirty="0" smtClean="0"/>
              <a:t>BA: 192.168.20.127</a:t>
            </a:r>
          </a:p>
          <a:p>
            <a:r>
              <a:rPr lang="en-US" sz="1400" dirty="0"/>
              <a:t>SM: </a:t>
            </a:r>
            <a:r>
              <a:rPr lang="en-US" sz="1400" dirty="0" smtClean="0"/>
              <a:t>255.255.255.128</a:t>
            </a:r>
          </a:p>
          <a:p>
            <a:r>
              <a:rPr lang="en-US" sz="1400" dirty="0"/>
              <a:t>Net </a:t>
            </a:r>
            <a:r>
              <a:rPr lang="en-US" sz="1400" dirty="0" err="1" smtClean="0"/>
              <a:t>nazmul</a:t>
            </a:r>
            <a:r>
              <a:rPr lang="en-US" sz="1400" dirty="0" smtClean="0"/>
              <a:t> </a:t>
            </a:r>
            <a:r>
              <a:rPr lang="en-US" sz="1400" dirty="0"/>
              <a:t>Add: </a:t>
            </a:r>
            <a:r>
              <a:rPr lang="en-US" sz="1400" dirty="0" smtClean="0"/>
              <a:t>192.168.20.128</a:t>
            </a:r>
            <a:endParaRPr lang="en-US" sz="1400" dirty="0"/>
          </a:p>
          <a:p>
            <a:r>
              <a:rPr lang="en-US" sz="1400" dirty="0"/>
              <a:t>BA: </a:t>
            </a:r>
            <a:r>
              <a:rPr lang="en-US" sz="1400" dirty="0" smtClean="0"/>
              <a:t>192.168.20.255</a:t>
            </a:r>
            <a:endParaRPr lang="en-US" sz="1400" dirty="0"/>
          </a:p>
          <a:p>
            <a:r>
              <a:rPr lang="en-US" sz="1400" dirty="0"/>
              <a:t>SM: 255.255.255.128</a:t>
            </a:r>
          </a:p>
          <a:p>
            <a:endParaRPr lang="en-US" sz="1400" dirty="0" smtClean="0"/>
          </a:p>
        </p:txBody>
      </p:sp>
      <p:sp>
        <p:nvSpPr>
          <p:cNvPr id="108" name="TextBox 107"/>
          <p:cNvSpPr txBox="1"/>
          <p:nvPr/>
        </p:nvSpPr>
        <p:spPr>
          <a:xfrm>
            <a:off x="4668942" y="4520099"/>
            <a:ext cx="2079415" cy="738664"/>
          </a:xfrm>
          <a:prstGeom prst="rect">
            <a:avLst/>
          </a:prstGeom>
          <a:noFill/>
        </p:spPr>
        <p:txBody>
          <a:bodyPr wrap="none" rtlCol="0">
            <a:spAutoFit/>
          </a:bodyPr>
          <a:lstStyle/>
          <a:p>
            <a:r>
              <a:rPr lang="en-US" sz="1400" smtClean="0"/>
              <a:t>Net Add: 192.168.20.</a:t>
            </a:r>
          </a:p>
          <a:p>
            <a:r>
              <a:rPr lang="en-US" sz="1400" smtClean="0"/>
              <a:t>BA: 192.168.20.</a:t>
            </a:r>
          </a:p>
          <a:p>
            <a:r>
              <a:rPr lang="en-US" sz="1400" smtClean="0"/>
              <a:t>SM: 255.255.255.</a:t>
            </a:r>
            <a:endParaRPr lang="en-US" sz="1400" dirty="0" smtClean="0"/>
          </a:p>
        </p:txBody>
      </p:sp>
      <p:sp>
        <p:nvSpPr>
          <p:cNvPr id="109" name="TextBox 108"/>
          <p:cNvSpPr txBox="1"/>
          <p:nvPr/>
        </p:nvSpPr>
        <p:spPr>
          <a:xfrm>
            <a:off x="2516537" y="4582814"/>
            <a:ext cx="2079415" cy="738664"/>
          </a:xfrm>
          <a:prstGeom prst="rect">
            <a:avLst/>
          </a:prstGeom>
          <a:noFill/>
        </p:spPr>
        <p:txBody>
          <a:bodyPr wrap="none" rtlCol="0">
            <a:spAutoFit/>
          </a:bodyPr>
          <a:lstStyle/>
          <a:p>
            <a:r>
              <a:rPr lang="en-US" sz="1400" dirty="0" smtClean="0"/>
              <a:t>Net Add: 192.168.20.</a:t>
            </a:r>
          </a:p>
          <a:p>
            <a:r>
              <a:rPr lang="en-US" sz="1400" dirty="0" smtClean="0"/>
              <a:t>BA: 192.168.20.</a:t>
            </a:r>
          </a:p>
          <a:p>
            <a:r>
              <a:rPr lang="en-US" sz="1400" dirty="0" smtClean="0"/>
              <a:t>SM: 255.255.255.</a:t>
            </a:r>
          </a:p>
        </p:txBody>
      </p:sp>
      <p:sp>
        <p:nvSpPr>
          <p:cNvPr id="110" name="TextBox 109"/>
          <p:cNvSpPr txBox="1"/>
          <p:nvPr/>
        </p:nvSpPr>
        <p:spPr>
          <a:xfrm>
            <a:off x="6978499" y="4488228"/>
            <a:ext cx="2079415" cy="738664"/>
          </a:xfrm>
          <a:prstGeom prst="rect">
            <a:avLst/>
          </a:prstGeom>
          <a:noFill/>
        </p:spPr>
        <p:txBody>
          <a:bodyPr wrap="none" rtlCol="0">
            <a:spAutoFit/>
          </a:bodyPr>
          <a:lstStyle/>
          <a:p>
            <a:r>
              <a:rPr lang="en-US" sz="1400" smtClean="0"/>
              <a:t>Net Add: 192.168.20.</a:t>
            </a:r>
          </a:p>
          <a:p>
            <a:r>
              <a:rPr lang="en-US" sz="1400" smtClean="0"/>
              <a:t>BA: 192.168.20.</a:t>
            </a:r>
          </a:p>
          <a:p>
            <a:r>
              <a:rPr lang="en-US" sz="1400" smtClean="0"/>
              <a:t>SM: 255.255.255.</a:t>
            </a:r>
            <a:endParaRPr lang="en-US" sz="1400" dirty="0" smtClean="0"/>
          </a:p>
        </p:txBody>
      </p:sp>
      <p:sp>
        <p:nvSpPr>
          <p:cNvPr id="111" name="Right Arrow 110"/>
          <p:cNvSpPr/>
          <p:nvPr/>
        </p:nvSpPr>
        <p:spPr>
          <a:xfrm>
            <a:off x="4527550" y="5753527"/>
            <a:ext cx="1600200" cy="202256"/>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75635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0552" y="3048000"/>
            <a:ext cx="8229600" cy="4525963"/>
          </a:xfrm>
        </p:spPr>
        <p:txBody>
          <a:bodyPr/>
          <a:lstStyle/>
          <a:p>
            <a:endParaRPr lang="en-US" sz="2800" dirty="0" smtClean="0"/>
          </a:p>
          <a:p>
            <a:r>
              <a:rPr lang="en-US" sz="2000" dirty="0" smtClean="0"/>
              <a:t>Net </a:t>
            </a:r>
            <a:r>
              <a:rPr lang="en-US" sz="2000" dirty="0"/>
              <a:t>ADNAN Add: 192.168.20.0</a:t>
            </a:r>
          </a:p>
          <a:p>
            <a:r>
              <a:rPr lang="en-US" sz="2000" dirty="0"/>
              <a:t>BA: 192.168.20.127</a:t>
            </a:r>
          </a:p>
          <a:p>
            <a:r>
              <a:rPr lang="en-US" sz="2000" dirty="0" smtClean="0"/>
              <a:t>SM</a:t>
            </a:r>
            <a:r>
              <a:rPr lang="en-US" sz="2000" dirty="0"/>
              <a:t>: 255.255.255.128</a:t>
            </a:r>
          </a:p>
          <a:p>
            <a:endParaRPr lang="en-US" sz="2000" dirty="0" smtClean="0"/>
          </a:p>
          <a:p>
            <a:r>
              <a:rPr lang="en-US" sz="2000" dirty="0" smtClean="0"/>
              <a:t>Net </a:t>
            </a:r>
            <a:r>
              <a:rPr lang="en-US" sz="2000" dirty="0" err="1"/>
              <a:t>nazmul</a:t>
            </a:r>
            <a:r>
              <a:rPr lang="en-US" sz="2000" dirty="0"/>
              <a:t> Add: 192.168.20.128</a:t>
            </a:r>
          </a:p>
          <a:p>
            <a:r>
              <a:rPr lang="en-US" sz="2000" dirty="0"/>
              <a:t>BA: 192.168.20.255</a:t>
            </a:r>
          </a:p>
          <a:p>
            <a:r>
              <a:rPr lang="en-US" sz="2000" dirty="0"/>
              <a:t>SM: 255.255.255.128</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86</a:t>
            </a:fld>
            <a:endParaRPr lang="en-US"/>
          </a:p>
        </p:txBody>
      </p:sp>
      <p:sp>
        <p:nvSpPr>
          <p:cNvPr id="4" name="Title 3"/>
          <p:cNvSpPr>
            <a:spLocks noGrp="1"/>
          </p:cNvSpPr>
          <p:nvPr>
            <p:ph type="title"/>
          </p:nvPr>
        </p:nvSpPr>
        <p:spPr/>
        <p:txBody>
          <a:bodyPr/>
          <a:lstStyle/>
          <a:p>
            <a:endParaRPr lang="en-US" dirty="0"/>
          </a:p>
        </p:txBody>
      </p:sp>
      <p:sp>
        <p:nvSpPr>
          <p:cNvPr id="5" name="Oval 4"/>
          <p:cNvSpPr/>
          <p:nvPr/>
        </p:nvSpPr>
        <p:spPr>
          <a:xfrm>
            <a:off x="2962752" y="1905000"/>
            <a:ext cx="1752600" cy="14478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a:stCxn id="5" idx="0"/>
            <a:endCxn id="5" idx="4"/>
          </p:cNvCxnSpPr>
          <p:nvPr/>
        </p:nvCxnSpPr>
        <p:spPr>
          <a:xfrm>
            <a:off x="3839052" y="1905000"/>
            <a:ext cx="0" cy="144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371600" y="1863487"/>
            <a:ext cx="1718740" cy="369332"/>
          </a:xfrm>
          <a:prstGeom prst="rect">
            <a:avLst/>
          </a:prstGeom>
        </p:spPr>
        <p:txBody>
          <a:bodyPr wrap="none">
            <a:spAutoFit/>
          </a:bodyPr>
          <a:lstStyle/>
          <a:p>
            <a:r>
              <a:rPr lang="en-US" dirty="0">
                <a:solidFill>
                  <a:schemeClr val="accent2"/>
                </a:solidFill>
              </a:rPr>
              <a:t>192.168.20.0</a:t>
            </a:r>
          </a:p>
        </p:txBody>
      </p:sp>
      <p:sp>
        <p:nvSpPr>
          <p:cNvPr id="9" name="Rectangle 8"/>
          <p:cNvSpPr/>
          <p:nvPr/>
        </p:nvSpPr>
        <p:spPr>
          <a:xfrm>
            <a:off x="1105253" y="2107168"/>
            <a:ext cx="2010487" cy="369332"/>
          </a:xfrm>
          <a:prstGeom prst="rect">
            <a:avLst/>
          </a:prstGeom>
        </p:spPr>
        <p:txBody>
          <a:bodyPr wrap="none">
            <a:spAutoFit/>
          </a:bodyPr>
          <a:lstStyle/>
          <a:p>
            <a:r>
              <a:rPr lang="en-US" dirty="0"/>
              <a:t>192.168.20.127</a:t>
            </a:r>
          </a:p>
        </p:txBody>
      </p:sp>
      <p:sp>
        <p:nvSpPr>
          <p:cNvPr id="10" name="TextBox 9"/>
          <p:cNvSpPr txBox="1"/>
          <p:nvPr/>
        </p:nvSpPr>
        <p:spPr>
          <a:xfrm>
            <a:off x="2895600" y="2350849"/>
            <a:ext cx="1015021" cy="369332"/>
          </a:xfrm>
          <a:prstGeom prst="rect">
            <a:avLst/>
          </a:prstGeom>
          <a:noFill/>
        </p:spPr>
        <p:txBody>
          <a:bodyPr wrap="none" rtlCol="0">
            <a:spAutoFit/>
          </a:bodyPr>
          <a:lstStyle/>
          <a:p>
            <a:r>
              <a:rPr lang="en-US" dirty="0"/>
              <a:t>A</a:t>
            </a:r>
            <a:r>
              <a:rPr lang="en-US" dirty="0" smtClean="0"/>
              <a:t>DNAN</a:t>
            </a:r>
            <a:endParaRPr lang="en-US" dirty="0"/>
          </a:p>
        </p:txBody>
      </p:sp>
      <p:sp>
        <p:nvSpPr>
          <p:cNvPr id="11" name="Rectangle 10"/>
          <p:cNvSpPr/>
          <p:nvPr/>
        </p:nvSpPr>
        <p:spPr>
          <a:xfrm>
            <a:off x="3833656" y="2191306"/>
            <a:ext cx="1013419" cy="369332"/>
          </a:xfrm>
          <a:prstGeom prst="rect">
            <a:avLst/>
          </a:prstGeom>
        </p:spPr>
        <p:txBody>
          <a:bodyPr wrap="none">
            <a:spAutoFit/>
          </a:bodyPr>
          <a:lstStyle/>
          <a:p>
            <a:r>
              <a:rPr lang="en-US" dirty="0" err="1"/>
              <a:t>nazmul</a:t>
            </a:r>
            <a:endParaRPr lang="en-US" dirty="0"/>
          </a:p>
        </p:txBody>
      </p:sp>
      <p:sp>
        <p:nvSpPr>
          <p:cNvPr id="12" name="Rectangle 11"/>
          <p:cNvSpPr/>
          <p:nvPr/>
        </p:nvSpPr>
        <p:spPr>
          <a:xfrm>
            <a:off x="4728052" y="1989138"/>
            <a:ext cx="2010487" cy="369332"/>
          </a:xfrm>
          <a:prstGeom prst="rect">
            <a:avLst/>
          </a:prstGeom>
        </p:spPr>
        <p:txBody>
          <a:bodyPr wrap="none">
            <a:spAutoFit/>
          </a:bodyPr>
          <a:lstStyle/>
          <a:p>
            <a:r>
              <a:rPr lang="en-US" dirty="0"/>
              <a:t>192.168.20.128</a:t>
            </a:r>
          </a:p>
        </p:txBody>
      </p:sp>
      <p:sp>
        <p:nvSpPr>
          <p:cNvPr id="13" name="Rectangle 12"/>
          <p:cNvSpPr/>
          <p:nvPr/>
        </p:nvSpPr>
        <p:spPr>
          <a:xfrm>
            <a:off x="4815325" y="2399228"/>
            <a:ext cx="2010487" cy="369332"/>
          </a:xfrm>
          <a:prstGeom prst="rect">
            <a:avLst/>
          </a:prstGeom>
        </p:spPr>
        <p:txBody>
          <a:bodyPr wrap="none">
            <a:spAutoFit/>
          </a:bodyPr>
          <a:lstStyle/>
          <a:p>
            <a:r>
              <a:rPr lang="en-US" dirty="0">
                <a:solidFill>
                  <a:schemeClr val="accent2"/>
                </a:solidFill>
              </a:rPr>
              <a:t>192.168.20.255</a:t>
            </a:r>
          </a:p>
        </p:txBody>
      </p:sp>
      <p:sp>
        <p:nvSpPr>
          <p:cNvPr id="14" name="TextBox 13"/>
          <p:cNvSpPr txBox="1"/>
          <p:nvPr/>
        </p:nvSpPr>
        <p:spPr>
          <a:xfrm>
            <a:off x="3012976" y="2651403"/>
            <a:ext cx="622286" cy="369332"/>
          </a:xfrm>
          <a:prstGeom prst="rect">
            <a:avLst/>
          </a:prstGeom>
          <a:noFill/>
        </p:spPr>
        <p:txBody>
          <a:bodyPr wrap="none" rtlCol="0">
            <a:spAutoFit/>
          </a:bodyPr>
          <a:lstStyle/>
          <a:p>
            <a:r>
              <a:rPr lang="en-US" dirty="0" smtClean="0"/>
              <a:t>128</a:t>
            </a:r>
            <a:endParaRPr lang="en-US" dirty="0"/>
          </a:p>
        </p:txBody>
      </p:sp>
      <p:sp>
        <p:nvSpPr>
          <p:cNvPr id="15" name="TextBox 14"/>
          <p:cNvSpPr txBox="1"/>
          <p:nvPr/>
        </p:nvSpPr>
        <p:spPr>
          <a:xfrm>
            <a:off x="3946279" y="2606953"/>
            <a:ext cx="622286" cy="369332"/>
          </a:xfrm>
          <a:prstGeom prst="rect">
            <a:avLst/>
          </a:prstGeom>
          <a:noFill/>
        </p:spPr>
        <p:txBody>
          <a:bodyPr wrap="none" rtlCol="0">
            <a:spAutoFit/>
          </a:bodyPr>
          <a:lstStyle/>
          <a:p>
            <a:r>
              <a:rPr lang="en-US" dirty="0" smtClean="0"/>
              <a:t>128</a:t>
            </a:r>
            <a:endParaRPr lang="en-US" dirty="0"/>
          </a:p>
        </p:txBody>
      </p:sp>
    </p:spTree>
    <p:extLst>
      <p:ext uri="{BB962C8B-B14F-4D97-AF65-F5344CB8AC3E}">
        <p14:creationId xmlns:p14="http://schemas.microsoft.com/office/powerpoint/2010/main" val="27762025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normAutofit fontScale="92500" lnSpcReduction="10000"/>
          </a:bodyPr>
          <a:lstStyle/>
          <a:p>
            <a:pPr algn="just"/>
            <a:r>
              <a:rPr lang="en-US" sz="2000" dirty="0"/>
              <a:t>The </a:t>
            </a:r>
            <a:r>
              <a:rPr lang="en-US" sz="2000" dirty="0" err="1"/>
              <a:t>netid</a:t>
            </a:r>
            <a:r>
              <a:rPr lang="en-US" sz="2000" dirty="0"/>
              <a:t> length in </a:t>
            </a:r>
            <a:r>
              <a:rPr lang="en-US" sz="2000" dirty="0" err="1"/>
              <a:t>classful</a:t>
            </a:r>
            <a:r>
              <a:rPr lang="en-US" sz="2000" dirty="0"/>
              <a:t> addressing or the prefix length in classless addressing play a very important role when we need to extract the information about the block from a given address in the block. </a:t>
            </a:r>
          </a:p>
          <a:p>
            <a:pPr algn="just"/>
            <a:r>
              <a:rPr lang="en-US" sz="2000" dirty="0"/>
              <a:t>However, there is a difference here in </a:t>
            </a:r>
            <a:r>
              <a:rPr lang="en-US" sz="2000" dirty="0" err="1"/>
              <a:t>classful</a:t>
            </a:r>
            <a:r>
              <a:rPr lang="en-US" sz="2000" dirty="0"/>
              <a:t> and classless addressing.</a:t>
            </a:r>
          </a:p>
          <a:p>
            <a:pPr algn="just">
              <a:buNone/>
            </a:pPr>
            <a:r>
              <a:rPr lang="en-US" sz="2000" dirty="0"/>
              <a:t>	❑ In </a:t>
            </a:r>
            <a:r>
              <a:rPr lang="en-US" sz="2000" dirty="0" err="1"/>
              <a:t>classful</a:t>
            </a:r>
            <a:r>
              <a:rPr lang="en-US" sz="2000" dirty="0"/>
              <a:t> addressing, the </a:t>
            </a:r>
            <a:r>
              <a:rPr lang="en-US" sz="2000" dirty="0" err="1"/>
              <a:t>netid</a:t>
            </a:r>
            <a:r>
              <a:rPr lang="en-US" sz="2000" dirty="0"/>
              <a:t> length is inherent in the address. Given an address, we know the class of the address that allows us to find the </a:t>
            </a:r>
            <a:r>
              <a:rPr lang="en-US" sz="2000" dirty="0" err="1"/>
              <a:t>netid</a:t>
            </a:r>
            <a:r>
              <a:rPr lang="en-US" sz="2000" dirty="0"/>
              <a:t> length (8, 16, or 24).</a:t>
            </a:r>
          </a:p>
          <a:p>
            <a:pPr algn="just"/>
            <a:r>
              <a:rPr lang="en-US" sz="2000" dirty="0"/>
              <a:t>❑ In classless addressing, the prefix length cannot be found if we are given only an address in the block. The given address can belong to a block with any prefix length.</a:t>
            </a:r>
          </a:p>
          <a:p>
            <a:pPr algn="just"/>
            <a:endParaRPr lang="en-US" sz="2000" dirty="0"/>
          </a:p>
          <a:p>
            <a:pPr algn="just"/>
            <a:r>
              <a:rPr lang="en-US" sz="2000" dirty="0"/>
              <a:t>In classless addressing, we need to include the prefix length to each address if we need to find the block of the address. In this case, the prefix length, </a:t>
            </a:r>
            <a:r>
              <a:rPr lang="en-US" sz="2000" i="1" dirty="0"/>
              <a:t>n, is added to the address </a:t>
            </a:r>
            <a:r>
              <a:rPr lang="en-US" sz="2000" dirty="0"/>
              <a:t>separated by a slash. The notation is informally referred to as </a:t>
            </a:r>
            <a:r>
              <a:rPr lang="en-US" sz="2000" b="1" dirty="0"/>
              <a:t>slash notation. </a:t>
            </a:r>
            <a:endParaRPr lang="en-US" sz="2000" dirty="0"/>
          </a:p>
        </p:txBody>
      </p:sp>
      <p:sp>
        <p:nvSpPr>
          <p:cNvPr id="3" name="Title 2"/>
          <p:cNvSpPr>
            <a:spLocks noGrp="1"/>
          </p:cNvSpPr>
          <p:nvPr>
            <p:ph type="title"/>
          </p:nvPr>
        </p:nvSpPr>
        <p:spPr/>
        <p:txBody>
          <a:bodyPr>
            <a:normAutofit fontScale="90000"/>
          </a:bodyPr>
          <a:lstStyle/>
          <a:p>
            <a:r>
              <a:rPr lang="en-US" i="1" dirty="0"/>
              <a:t>Slash Notation</a:t>
            </a:r>
            <a:br>
              <a:rPr lang="en-US" i="1" dirty="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p:cNvPicPr>
            <a:picLocks noGrp="1" noChangeAspect="1" noChangeArrowheads="1"/>
          </p:cNvPicPr>
          <p:nvPr>
            <p:ph idx="1"/>
          </p:nvPr>
        </p:nvPicPr>
        <p:blipFill>
          <a:blip r:embed="rId2" cstate="print"/>
          <a:srcRect/>
          <a:stretch>
            <a:fillRect/>
          </a:stretch>
        </p:blipFill>
        <p:spPr bwMode="auto">
          <a:xfrm>
            <a:off x="1066800" y="1524000"/>
            <a:ext cx="7292606" cy="2362200"/>
          </a:xfrm>
          <a:prstGeom prst="rect">
            <a:avLst/>
          </a:prstGeom>
          <a:noFill/>
          <a:ln w="9525">
            <a:noFill/>
            <a:miter lim="800000"/>
            <a:headEnd/>
            <a:tailEnd/>
          </a:ln>
          <a:effectLst/>
        </p:spPr>
      </p:pic>
      <p:sp>
        <p:nvSpPr>
          <p:cNvPr id="3" name="Title 2"/>
          <p:cNvSpPr>
            <a:spLocks noGrp="1"/>
          </p:cNvSpPr>
          <p:nvPr>
            <p:ph type="title"/>
          </p:nvPr>
        </p:nvSpPr>
        <p:spPr/>
        <p:txBody>
          <a:bodyPr>
            <a:noAutofit/>
          </a:bodyPr>
          <a:lstStyle/>
          <a:p>
            <a:pPr algn="just"/>
            <a:r>
              <a:rPr lang="en-US" sz="2400" dirty="0"/>
              <a:t>An  address in classless addressing can then be represented as shown in Figure 5.29.</a:t>
            </a:r>
            <a:br>
              <a:rPr lang="en-US" sz="2400" dirty="0"/>
            </a:br>
            <a:endParaRPr lang="en-US" sz="2400" dirty="0"/>
          </a:p>
        </p:txBody>
      </p:sp>
      <p:sp>
        <p:nvSpPr>
          <p:cNvPr id="5" name="Rectangle 4"/>
          <p:cNvSpPr/>
          <p:nvPr/>
        </p:nvSpPr>
        <p:spPr>
          <a:xfrm>
            <a:off x="762000" y="4267200"/>
            <a:ext cx="7924800" cy="646331"/>
          </a:xfrm>
          <a:prstGeom prst="rect">
            <a:avLst/>
          </a:prstGeom>
        </p:spPr>
        <p:txBody>
          <a:bodyPr wrap="square">
            <a:spAutoFit/>
          </a:bodyPr>
          <a:lstStyle/>
          <a:p>
            <a:r>
              <a:rPr lang="en-US" dirty="0"/>
              <a:t>The slash notation is formally referred to as </a:t>
            </a:r>
            <a:r>
              <a:rPr lang="en-US" b="1" dirty="0"/>
              <a:t>classless inter domain routing or CIDR (pronounced cider) notation.</a:t>
            </a:r>
            <a:endParaRPr lang="en-US" dirty="0"/>
          </a:p>
        </p:txBody>
      </p:sp>
      <p:sp>
        <p:nvSpPr>
          <p:cNvPr id="6" name="Rectangle 5"/>
          <p:cNvSpPr/>
          <p:nvPr/>
        </p:nvSpPr>
        <p:spPr>
          <a:xfrm>
            <a:off x="838200" y="5221069"/>
            <a:ext cx="7772400" cy="646331"/>
          </a:xfrm>
          <a:prstGeom prst="rect">
            <a:avLst/>
          </a:prstGeom>
        </p:spPr>
        <p:txBody>
          <a:bodyPr wrap="square">
            <a:spAutoFit/>
          </a:bodyPr>
          <a:lstStyle/>
          <a:p>
            <a:r>
              <a:rPr lang="en-US" b="1" dirty="0"/>
              <a:t>In classless addressing, we need to know one of the addresses in the block and the prefix length to define the block.</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87042" name="Picture 2"/>
          <p:cNvPicPr>
            <a:picLocks noChangeAspect="1" noChangeArrowheads="1"/>
          </p:cNvPicPr>
          <p:nvPr/>
        </p:nvPicPr>
        <p:blipFill>
          <a:blip r:embed="rId2" cstate="print"/>
          <a:srcRect/>
          <a:stretch>
            <a:fillRect/>
          </a:stretch>
        </p:blipFill>
        <p:spPr bwMode="auto">
          <a:xfrm>
            <a:off x="685800" y="1676400"/>
            <a:ext cx="7217033" cy="2909887"/>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r>
              <a:rPr lang="en-MY" dirty="0"/>
              <a:t>The success of TCP/IP as the network protocol of the Internet is largely because of its ability to connect together networks of different sizes and systems of different types.</a:t>
            </a:r>
          </a:p>
          <a:p>
            <a:pPr algn="just"/>
            <a:r>
              <a:rPr lang="en-MY" dirty="0"/>
              <a:t> These networks are arbitrarily defined into three main classes (along with a few others) that have predefined sizes, each of which can be divided into smaller sub networks by system administrators.</a:t>
            </a:r>
          </a:p>
          <a:p>
            <a:pPr algn="just"/>
            <a:r>
              <a:rPr lang="en-MY" dirty="0"/>
              <a:t> A subnet mask is used to divide an IP address into two parts. One part identifies the host (computer), the other part identifies the network to which it belongs. </a:t>
            </a:r>
          </a:p>
          <a:p>
            <a:pPr algn="just"/>
            <a:r>
              <a:rPr lang="en-MY" dirty="0"/>
              <a:t>To better understand how IP addresses and subnet masks work, look at an IP (Internet Protocol) address and see how it is organized.</a:t>
            </a:r>
          </a:p>
        </p:txBody>
      </p:sp>
      <p:sp>
        <p:nvSpPr>
          <p:cNvPr id="2" name="Title 1"/>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rmAutofit/>
          </a:bodyPr>
          <a:lstStyle/>
          <a:p>
            <a:pPr algn="just"/>
            <a:r>
              <a:rPr lang="en-US" sz="1800" dirty="0"/>
              <a:t>The idea of network mask in classless addressing is the same as the one in </a:t>
            </a:r>
            <a:r>
              <a:rPr lang="en-US" sz="1800" dirty="0" err="1"/>
              <a:t>classful</a:t>
            </a:r>
            <a:r>
              <a:rPr lang="en-US" sz="1800" dirty="0"/>
              <a:t> addressing. A network mask is a 32-bit number with the </a:t>
            </a:r>
            <a:r>
              <a:rPr lang="en-US" sz="1800" i="1" dirty="0"/>
              <a:t>n leftmost bits all set to 0s and </a:t>
            </a:r>
            <a:r>
              <a:rPr lang="en-US" sz="1800" dirty="0"/>
              <a:t>the rest of the bits all set to 1s.</a:t>
            </a:r>
          </a:p>
          <a:p>
            <a:pPr algn="just"/>
            <a:endParaRPr lang="en-US" sz="1800" dirty="0"/>
          </a:p>
          <a:p>
            <a:pPr algn="just"/>
            <a:r>
              <a:rPr lang="en-US" sz="1800" b="1" dirty="0"/>
              <a:t>Example </a:t>
            </a:r>
          </a:p>
          <a:p>
            <a:pPr algn="just"/>
            <a:r>
              <a:rPr lang="en-US" sz="1800" dirty="0"/>
              <a:t>The following addresses are defined using slash notations.</a:t>
            </a:r>
          </a:p>
          <a:p>
            <a:pPr algn="just"/>
            <a:r>
              <a:rPr lang="en-US" sz="1800" b="1" dirty="0"/>
              <a:t>a. In the address 12.23.24.78/8, the network mask is 255.0.0.0. The mask has eight </a:t>
            </a:r>
            <a:r>
              <a:rPr lang="en-US" sz="1800" dirty="0"/>
              <a:t>1s and twenty-four 0s. The prefix length is 8; the suffix length is 24.</a:t>
            </a:r>
          </a:p>
          <a:p>
            <a:pPr algn="just"/>
            <a:r>
              <a:rPr lang="en-US" sz="1800" b="1" dirty="0"/>
              <a:t>b. In the address 130.11.232.156/16, the network mask is 255.255.0.0. The mask </a:t>
            </a:r>
            <a:r>
              <a:rPr lang="en-US" sz="1800" dirty="0"/>
              <a:t>has sixteen 1s and sixteen 0s.The prefix length is 16; the suffix length is 16.</a:t>
            </a:r>
          </a:p>
          <a:p>
            <a:pPr algn="just"/>
            <a:r>
              <a:rPr lang="en-US" sz="1800" b="1" dirty="0"/>
              <a:t>c. In the address 167.199.170.82/27, the network mask is 255.255.255.224. The </a:t>
            </a:r>
            <a:r>
              <a:rPr lang="en-US" sz="1800" dirty="0"/>
              <a:t>mask has twenty-seven 1s and five 0s. The prefix length is 27; the suffix length is 5.</a:t>
            </a:r>
          </a:p>
        </p:txBody>
      </p:sp>
      <p:sp>
        <p:nvSpPr>
          <p:cNvPr id="3" name="Title 2"/>
          <p:cNvSpPr>
            <a:spLocks noGrp="1"/>
          </p:cNvSpPr>
          <p:nvPr>
            <p:ph type="title"/>
          </p:nvPr>
        </p:nvSpPr>
        <p:spPr/>
        <p:txBody>
          <a:bodyPr>
            <a:normAutofit fontScale="90000"/>
          </a:bodyPr>
          <a:lstStyle/>
          <a:p>
            <a:r>
              <a:rPr lang="en-US" i="1" dirty="0"/>
              <a:t>Network Mask</a:t>
            </a:r>
            <a:br>
              <a:rPr lang="en-US" i="1" dirty="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Grp="1" noChangeAspect="1" noChangeArrowheads="1"/>
          </p:cNvPicPr>
          <p:nvPr>
            <p:ph idx="1"/>
          </p:nvPr>
        </p:nvPicPr>
        <p:blipFill>
          <a:blip r:embed="rId2" cstate="print"/>
          <a:srcRect/>
          <a:stretch>
            <a:fillRect/>
          </a:stretch>
        </p:blipFill>
        <p:spPr bwMode="auto">
          <a:xfrm>
            <a:off x="1228290" y="838199"/>
            <a:ext cx="6315510" cy="5488621"/>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One of the addresses in a block is 167.199.170.82/27. Find the number of addresses in the network, the first address, and the last address.</a:t>
            </a:r>
          </a:p>
        </p:txBody>
      </p:sp>
      <p:sp>
        <p:nvSpPr>
          <p:cNvPr id="3" name="Title 2"/>
          <p:cNvSpPr>
            <a:spLocks noGrp="1"/>
          </p:cNvSpPr>
          <p:nvPr>
            <p:ph type="title"/>
          </p:nvPr>
        </p:nvSpPr>
        <p:spPr/>
        <p:txBody>
          <a:bodyPr/>
          <a:lstStyle/>
          <a:p>
            <a:r>
              <a:rPr lang="en-US" dirty="0"/>
              <a:t>Test 5</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p:cNvPicPr>
            <a:picLocks noGrp="1" noChangeAspect="1" noChangeArrowheads="1"/>
          </p:cNvPicPr>
          <p:nvPr>
            <p:ph idx="1"/>
          </p:nvPr>
        </p:nvPicPr>
        <p:blipFill>
          <a:blip r:embed="rId2" cstate="print"/>
          <a:srcRect/>
          <a:stretch>
            <a:fillRect/>
          </a:stretch>
        </p:blipFill>
        <p:spPr bwMode="auto">
          <a:xfrm>
            <a:off x="831198" y="1143000"/>
            <a:ext cx="6322077" cy="2219325"/>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pic>
        <p:nvPicPr>
          <p:cNvPr id="6" name="Picture 2"/>
          <p:cNvPicPr>
            <a:picLocks noChangeAspect="1" noChangeArrowheads="1"/>
          </p:cNvPicPr>
          <p:nvPr/>
        </p:nvPicPr>
        <p:blipFill>
          <a:blip r:embed="rId3" cstate="print"/>
          <a:srcRect/>
          <a:stretch>
            <a:fillRect/>
          </a:stretch>
        </p:blipFill>
        <p:spPr bwMode="auto">
          <a:xfrm>
            <a:off x="1142999" y="3276600"/>
            <a:ext cx="6019801" cy="16002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B6F15528-21DE-4FAA-801E-634DDDAF4B2B}" type="slidenum">
              <a:rPr lang="en-US" smtClean="0"/>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r>
              <a:rPr lang="en-US" dirty="0"/>
              <a:t>One of the addresses in a block is 17.63.110.114/24. Find the number of addresses, the first address, and the last address in the block.</a:t>
            </a:r>
          </a:p>
        </p:txBody>
      </p:sp>
      <p:sp>
        <p:nvSpPr>
          <p:cNvPr id="3" name="Title 2"/>
          <p:cNvSpPr>
            <a:spLocks noGrp="1"/>
          </p:cNvSpPr>
          <p:nvPr>
            <p:ph type="title"/>
          </p:nvPr>
        </p:nvSpPr>
        <p:spPr/>
        <p:txBody>
          <a:bodyPr/>
          <a:lstStyle/>
          <a:p>
            <a:r>
              <a:rPr lang="en-US" dirty="0"/>
              <a:t>Test 6</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91138" name="Picture 2"/>
          <p:cNvPicPr>
            <a:picLocks noChangeAspect="1" noChangeArrowheads="1"/>
          </p:cNvPicPr>
          <p:nvPr/>
        </p:nvPicPr>
        <p:blipFill>
          <a:blip r:embed="rId2" cstate="print"/>
          <a:srcRect/>
          <a:stretch>
            <a:fillRect/>
          </a:stretch>
        </p:blipFill>
        <p:spPr bwMode="auto">
          <a:xfrm>
            <a:off x="1219200" y="1524000"/>
            <a:ext cx="6553200" cy="4321778"/>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One of the addresses in a block is 110.23.120.14/20. Find the number of addresses, the first address, and the last address in the block.</a:t>
            </a:r>
          </a:p>
        </p:txBody>
      </p:sp>
      <p:sp>
        <p:nvSpPr>
          <p:cNvPr id="3" name="Title 2"/>
          <p:cNvSpPr>
            <a:spLocks noGrp="1"/>
          </p:cNvSpPr>
          <p:nvPr>
            <p:ph type="title"/>
          </p:nvPr>
        </p:nvSpPr>
        <p:spPr/>
        <p:txBody>
          <a:bodyPr/>
          <a:lstStyle/>
          <a:p>
            <a:r>
              <a:rPr lang="en-US" dirty="0"/>
              <a:t>Test 7</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p:cNvPicPr>
            <a:picLocks noGrp="1" noChangeAspect="1" noChangeArrowheads="1"/>
          </p:cNvPicPr>
          <p:nvPr>
            <p:ph idx="1"/>
          </p:nvPr>
        </p:nvPicPr>
        <p:blipFill>
          <a:blip r:embed="rId2" cstate="print"/>
          <a:srcRect/>
          <a:stretch>
            <a:fillRect/>
          </a:stretch>
        </p:blipFill>
        <p:spPr bwMode="auto">
          <a:xfrm>
            <a:off x="533400" y="1371600"/>
            <a:ext cx="6870203" cy="3191669"/>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pic>
        <p:nvPicPr>
          <p:cNvPr id="6" name="Picture 2"/>
          <p:cNvPicPr>
            <a:picLocks noChangeAspect="1" noChangeArrowheads="1"/>
          </p:cNvPicPr>
          <p:nvPr/>
        </p:nvPicPr>
        <p:blipFill>
          <a:blip r:embed="rId3" cstate="print"/>
          <a:srcRect/>
          <a:stretch>
            <a:fillRect/>
          </a:stretch>
        </p:blipFill>
        <p:spPr bwMode="auto">
          <a:xfrm>
            <a:off x="533400" y="4267200"/>
            <a:ext cx="6400800" cy="1270535"/>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B6F15528-21DE-4FAA-801E-634DDDAF4B2B}" type="slidenum">
              <a:rPr lang="en-US" smtClean="0"/>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7" name="Picture 3"/>
          <p:cNvPicPr>
            <a:picLocks noGrp="1" noChangeAspect="1" noChangeArrowheads="1"/>
          </p:cNvPicPr>
          <p:nvPr>
            <p:ph idx="1"/>
          </p:nvPr>
        </p:nvPicPr>
        <p:blipFill>
          <a:blip r:embed="rId2" cstate="print"/>
          <a:srcRect/>
          <a:stretch>
            <a:fillRect/>
          </a:stretch>
        </p:blipFill>
        <p:spPr bwMode="auto">
          <a:xfrm>
            <a:off x="1472833" y="76200"/>
            <a:ext cx="6223367" cy="4482306"/>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pic>
        <p:nvPicPr>
          <p:cNvPr id="6" name="Picture 2"/>
          <p:cNvPicPr>
            <a:picLocks noChangeAspect="1" noChangeArrowheads="1"/>
          </p:cNvPicPr>
          <p:nvPr/>
        </p:nvPicPr>
        <p:blipFill>
          <a:blip r:embed="rId3" cstate="print"/>
          <a:srcRect/>
          <a:stretch>
            <a:fillRect/>
          </a:stretch>
        </p:blipFill>
        <p:spPr bwMode="auto">
          <a:xfrm>
            <a:off x="1600200" y="4495799"/>
            <a:ext cx="6019800" cy="1713049"/>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B6F15528-21DE-4FAA-801E-634DDDAF4B2B}" type="slidenum">
              <a:rPr lang="en-US" smtClean="0"/>
              <a:pPr/>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94211" name="Picture 3"/>
          <p:cNvPicPr>
            <a:picLocks noChangeAspect="1" noChangeArrowheads="1"/>
          </p:cNvPicPr>
          <p:nvPr/>
        </p:nvPicPr>
        <p:blipFill>
          <a:blip r:embed="rId2" cstate="print"/>
          <a:srcRect/>
          <a:stretch>
            <a:fillRect/>
          </a:stretch>
        </p:blipFill>
        <p:spPr bwMode="auto">
          <a:xfrm>
            <a:off x="1447800" y="1676400"/>
            <a:ext cx="6858882" cy="29337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B6F15528-21DE-4FAA-801E-634DDDAF4B2B}" type="slidenum">
              <a:rPr lang="en-US" smtClean="0"/>
              <a:pPr/>
              <a:t>99</a:t>
            </a:fld>
            <a:endParaRPr lang="en-US"/>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5750</TotalTime>
  <Words>5804</Words>
  <Application>Microsoft Office PowerPoint</Application>
  <PresentationFormat>On-screen Show (4:3)</PresentationFormat>
  <Paragraphs>667</Paragraphs>
  <Slides>116</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116</vt:i4>
      </vt:variant>
    </vt:vector>
  </HeadingPairs>
  <TitlesOfParts>
    <vt:vector size="123" baseType="lpstr">
      <vt:lpstr>Arial</vt:lpstr>
      <vt:lpstr>Calibri</vt:lpstr>
      <vt:lpstr>Lucida Sans Unicode</vt:lpstr>
      <vt:lpstr>Verdana</vt:lpstr>
      <vt:lpstr>Wingdings 2</vt:lpstr>
      <vt:lpstr>Wingdings 3</vt:lpstr>
      <vt:lpstr>Concourse</vt:lpstr>
      <vt:lpstr>IP addressing made easy</vt:lpstr>
      <vt:lpstr>TASK  </vt:lpstr>
      <vt:lpstr>IP Address </vt:lpstr>
      <vt:lpstr>Cont..</vt:lpstr>
      <vt:lpstr>Brief History</vt:lpstr>
      <vt:lpstr>PowerPoint Presentation</vt:lpstr>
      <vt:lpstr>PowerPoint Presentation</vt:lpstr>
      <vt:lpstr>PowerPoint Presentation</vt:lpstr>
      <vt:lpstr>PowerPoint Presentation</vt:lpstr>
      <vt:lpstr>PowerPoint Presentation</vt:lpstr>
      <vt:lpstr>PowerPoint Presentation</vt:lpstr>
      <vt:lpstr>Figure 1 illustrates the IPv4 address structure</vt:lpstr>
      <vt:lpstr>Switch is on</vt:lpstr>
      <vt:lpstr>Switch is on/off</vt:lpstr>
      <vt:lpstr>At a glance</vt:lpstr>
      <vt:lpstr>IP addresses: Networks and hosts </vt:lpstr>
      <vt:lpstr>PowerPoint Presentation</vt:lpstr>
      <vt:lpstr>Change the following IPv4 addresses from binary notation to dotted-decimal notation and vice versa.  </vt:lpstr>
      <vt:lpstr>PowerPoint Presentation</vt:lpstr>
      <vt:lpstr>Example</vt:lpstr>
      <vt:lpstr>Solution </vt:lpstr>
      <vt:lpstr>Range of Addresses </vt:lpstr>
      <vt:lpstr>Example </vt:lpstr>
      <vt:lpstr>Example</vt:lpstr>
      <vt:lpstr>Operations </vt:lpstr>
      <vt:lpstr>Bitwise NOT Operation </vt:lpstr>
      <vt:lpstr>PowerPoint Presentation</vt:lpstr>
      <vt:lpstr>Bitwise AND Operation </vt:lpstr>
      <vt:lpstr>PowerPoint Presentation</vt:lpstr>
      <vt:lpstr>PowerPoint Presentation</vt:lpstr>
      <vt:lpstr>Bitwise OR Operation </vt:lpstr>
      <vt:lpstr>PowerPoint Presentation</vt:lpstr>
      <vt:lpstr>PowerPoint Presentation</vt:lpstr>
      <vt:lpstr>CLASSFUL ADDRESSING </vt:lpstr>
      <vt:lpstr>Classes </vt:lpstr>
      <vt:lpstr>Class A range=00000000 to 01111111</vt:lpstr>
      <vt:lpstr>Class A</vt:lpstr>
      <vt:lpstr>Example  Find the class of each address: a. 00000001 00001011 00001011 11101111 b. 11000001 10000011 00011011 11111111 c. 10100111 11011011 10001011 01101111 d. 11110011 10011011 11111011 00001111</vt:lpstr>
      <vt:lpstr>PowerPoint Presentation</vt:lpstr>
      <vt:lpstr>PowerPoint Presentation</vt:lpstr>
      <vt:lpstr>PowerPoint Presentation</vt:lpstr>
      <vt:lpstr>Two-Level Addressing</vt:lpstr>
      <vt:lpstr>PowerPoint Presentation</vt:lpstr>
      <vt:lpstr>PowerPoint Presentation</vt:lpstr>
      <vt:lpstr>Netid and Hostid </vt:lpstr>
      <vt:lpstr>2 to the power 24=1.67 crores</vt:lpstr>
      <vt:lpstr>Classes and Blocks </vt:lpstr>
      <vt:lpstr>PowerPoint Presentation</vt:lpstr>
      <vt:lpstr>Class B (1073741824 addresses) </vt:lpstr>
      <vt:lpstr>PowerPoint Presentation</vt:lpstr>
      <vt:lpstr>Class C (536870912 addresses) </vt:lpstr>
      <vt:lpstr>PowerPoint Presentation</vt:lpstr>
      <vt:lpstr>PowerPoint Presentation</vt:lpstr>
      <vt:lpstr>PowerPoint Presentation</vt:lpstr>
      <vt:lpstr>Extracting Information in a Block </vt:lpstr>
      <vt:lpstr>PowerPoint Presentation</vt:lpstr>
      <vt:lpstr>PowerPoint Presentation</vt:lpstr>
      <vt:lpstr>PowerPoint Presentation</vt:lpstr>
      <vt:lpstr>PowerPoint Presentation</vt:lpstr>
      <vt:lpstr>PowerPoint Presentation</vt:lpstr>
      <vt:lpstr>PowerPoint Presentation</vt:lpstr>
      <vt:lpstr>Network Address </vt:lpstr>
      <vt:lpstr>Network Mask </vt:lpstr>
      <vt:lpstr>PowerPoint Presentation</vt:lpstr>
      <vt:lpstr>Do yourself</vt:lpstr>
      <vt:lpstr>PowerPoint Presentation</vt:lpstr>
      <vt:lpstr>Three-Level Addressing: Subnetting </vt:lpstr>
      <vt:lpstr>IMPORTANT!!!</vt:lpstr>
      <vt:lpstr>PowerPoint Presentation</vt:lpstr>
      <vt:lpstr>PowerPoint Presentation</vt:lpstr>
      <vt:lpstr>PowerPoint Presentation</vt:lpstr>
      <vt:lpstr>Subnet Mask </vt:lpstr>
      <vt:lpstr>Subnet Mask</vt:lpstr>
      <vt:lpstr>Subnet Address </vt:lpstr>
      <vt:lpstr>PowerPoint Presentation</vt:lpstr>
      <vt:lpstr>Classless addressing</vt:lpstr>
      <vt:lpstr>Motivation </vt:lpstr>
      <vt:lpstr>Variable-Length Blocks </vt:lpstr>
      <vt:lpstr>Figure 5.27 shows the division of the whole address space into nonoverlapping blocks.</vt:lpstr>
      <vt:lpstr>Two-Level Addressing </vt:lpstr>
      <vt:lpstr>Figure 5.28 shows the prefix and suffix in a classless block.</vt:lpstr>
      <vt:lpstr>NOTE!!</vt:lpstr>
      <vt:lpstr>PowerPoint Presentation</vt:lpstr>
      <vt:lpstr>PowerPoint Presentation</vt:lpstr>
      <vt:lpstr>PowerPoint Presentation</vt:lpstr>
      <vt:lpstr>PowerPoint Presentation</vt:lpstr>
      <vt:lpstr>Slash Notation </vt:lpstr>
      <vt:lpstr>An  address in classless addressing can then be represented as shown in Figure 5.29. </vt:lpstr>
      <vt:lpstr>PowerPoint Presentation</vt:lpstr>
      <vt:lpstr>Network Mask </vt:lpstr>
      <vt:lpstr>PowerPoint Presentation</vt:lpstr>
      <vt:lpstr>Test 5</vt:lpstr>
      <vt:lpstr>PowerPoint Presentation</vt:lpstr>
      <vt:lpstr>Test 6</vt:lpstr>
      <vt:lpstr>PowerPoint Presentation</vt:lpstr>
      <vt:lpstr>Test 7</vt:lpstr>
      <vt:lpstr>PowerPoint Presentation</vt:lpstr>
      <vt:lpstr>PowerPoint Presentation</vt:lpstr>
      <vt:lpstr>PowerPoint Presentation</vt:lpstr>
      <vt:lpstr>Subnetting </vt:lpstr>
      <vt:lpstr>CIDR and Routing Information</vt:lpstr>
      <vt:lpstr>CIDR and Routing Information</vt:lpstr>
      <vt:lpstr>Subnetting </vt:lpstr>
      <vt:lpstr>PowerPoint Presentation</vt:lpstr>
      <vt:lpstr>Test 8</vt:lpstr>
      <vt:lpstr>PowerPoint Presentation</vt:lpstr>
      <vt:lpstr>PowerPoint Presentation</vt:lpstr>
      <vt:lpstr>PowerPoint Presentation</vt:lpstr>
      <vt:lpstr>PowerPoint Presentation</vt:lpstr>
      <vt:lpstr>Test 8</vt:lpstr>
      <vt:lpstr>PowerPoint Presentation</vt:lpstr>
      <vt:lpstr>PowerPoint Presentation</vt:lpstr>
      <vt:lpstr>Solution </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addressing made easy</dc:title>
  <dc:creator>SAMSUNG</dc:creator>
  <cp:lastModifiedBy>User</cp:lastModifiedBy>
  <cp:revision>114</cp:revision>
  <dcterms:created xsi:type="dcterms:W3CDTF">2006-08-16T00:00:00Z</dcterms:created>
  <dcterms:modified xsi:type="dcterms:W3CDTF">2021-09-08T13:59:42Z</dcterms:modified>
</cp:coreProperties>
</file>