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Rlg2/GL7F9n2DFHbbq8mlhr/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CF253-6670-4213-B49F-F5D68E1F3531}">
  <a:tblStyle styleId="{434CF253-6670-4213-B49F-F5D68E1F35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BD"/>
              <a:t>Error detection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54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BD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Error detection steps</a:t>
            </a:r>
            <a:endParaRPr/>
          </a:p>
        </p:txBody>
      </p:sp>
      <p:pic>
        <p:nvPicPr>
          <p:cNvPr descr="Graphical user interface&#10;&#10;Description automatically generated with low confidence" id="187" name="Google Shape;18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220" y="1715779"/>
            <a:ext cx="8308187" cy="344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BD"/>
              <a:t>What is parity</a:t>
            </a:r>
            <a:endParaRPr/>
          </a:p>
        </p:txBody>
      </p:sp>
      <p:sp>
        <p:nvSpPr>
          <p:cNvPr id="193" name="Google Shape;19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BD"/>
              <a:t>Concept to detect errors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BD"/>
              <a:t>Even parity= number of 1’s should be even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BD"/>
              <a:t>Odd parity = number of 1’s should be odd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11"/>
          <p:cNvGraphicFramePr/>
          <p:nvPr/>
        </p:nvGraphicFramePr>
        <p:xfrm>
          <a:off x="1225550" y="3462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{434CF253-6670-4213-B49F-F5D68E1F3531}</a:tableStyleId>
              </a:tblPr>
              <a:tblGrid>
                <a:gridCol w="4200525"/>
                <a:gridCol w="4200525"/>
              </a:tblGrid>
              <a:tr h="8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BD" sz="2800" u="none" cap="none" strike="noStrike"/>
                        <a:t>Example of even parity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Example of odd parity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</a:tr>
              <a:tr h="18061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100   1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101   0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110   0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111   1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000    1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001    0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010    0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D" sz="2800" u="none" cap="none" strike="noStrike"/>
                        <a:t>011    1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Test=even/odd</a:t>
            </a:r>
            <a:endParaRPr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838200" y="18637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5400"/>
              <a:t>1110110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5400"/>
              <a:t>1101111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5400"/>
              <a:t>1110010  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BD" sz="5400"/>
              <a:t>Error Detection methods</a:t>
            </a:r>
            <a:br>
              <a:rPr lang="en-BD" sz="5400"/>
            </a:br>
            <a:endParaRPr sz="5400"/>
          </a:p>
        </p:txBody>
      </p:sp>
      <p:sp>
        <p:nvSpPr>
          <p:cNvPr id="207" name="Google Shape;207;p13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3"/>
          <p:cNvGrpSpPr/>
          <p:nvPr/>
        </p:nvGrpSpPr>
        <p:grpSpPr>
          <a:xfrm>
            <a:off x="4648018" y="643079"/>
            <a:ext cx="6900512" cy="5531625"/>
            <a:chOff x="0" y="2257"/>
            <a:chExt cx="6900512" cy="5531625"/>
          </a:xfrm>
        </p:grpSpPr>
        <p:sp>
          <p:nvSpPr>
            <p:cNvPr id="209" name="Google Shape;209;p13"/>
            <p:cNvSpPr/>
            <p:nvPr/>
          </p:nvSpPr>
          <p:spPr>
            <a:xfrm>
              <a:off x="0" y="2257"/>
              <a:ext cx="6900512" cy="131917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 txBox="1"/>
            <p:nvPr/>
          </p:nvSpPr>
          <p:spPr>
            <a:xfrm>
              <a:off x="64397" y="66654"/>
              <a:ext cx="6771718" cy="1190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500"/>
                <a:buFont typeface="Calibri"/>
                <a:buNone/>
              </a:pPr>
              <a:r>
                <a:rPr b="1" i="0" lang="en-BD" sz="5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Detection</a:t>
              </a:r>
              <a:endParaRPr b="0" i="0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0" y="1321432"/>
              <a:ext cx="6900512" cy="4212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 txBox="1"/>
            <p:nvPr/>
          </p:nvSpPr>
          <p:spPr>
            <a:xfrm>
              <a:off x="0" y="1321432"/>
              <a:ext cx="6900512" cy="4212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850" lIns="219075" spcFirstLastPara="1" rIns="391150" wrap="square" tIns="698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Char char="•"/>
              </a:pPr>
              <a:r>
                <a:rPr b="0" i="0" lang="en-BD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Virtical Redundancy check (VRC)</a:t>
              </a:r>
              <a:endPara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86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Char char="•"/>
              </a:pPr>
              <a:r>
                <a:rPr b="0" i="0" lang="en-BD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Longitudinal Redundancy check (LRC)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86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Char char="•"/>
              </a:pPr>
              <a:r>
                <a:rPr b="0" i="0" lang="en-BD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86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Char char="•"/>
              </a:pPr>
              <a:r>
                <a:rPr b="0" i="0" lang="en-BD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BD" sz="3700">
                <a:solidFill>
                  <a:schemeClr val="lt1"/>
                </a:solidFill>
              </a:rPr>
              <a:t>Single parity –simple method +least expensive</a:t>
            </a:r>
            <a:endParaRPr/>
          </a:p>
        </p:txBody>
      </p:sp>
      <p:cxnSp>
        <p:nvCxnSpPr>
          <p:cNvPr id="219" name="Google Shape;219;p14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Want to send more data, less redundant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m+1 bits (m=message bits)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Even parity no of 1 s should be even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1010 </a:t>
            </a:r>
            <a:r>
              <a:rPr lang="en-BD" sz="1700">
                <a:solidFill>
                  <a:srgbClr val="FF0000"/>
                </a:solidFill>
              </a:rPr>
              <a:t>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1110 </a:t>
            </a:r>
            <a:r>
              <a:rPr lang="en-BD" sz="1700">
                <a:solidFill>
                  <a:srgbClr val="FF0000"/>
                </a:solidFill>
              </a:rPr>
              <a:t>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>
                <a:solidFill>
                  <a:schemeClr val="lt1"/>
                </a:solidFill>
              </a:rPr>
              <a:t>It can detect all single bit errors in code 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b="1" lang="en-BD" sz="1700">
                <a:solidFill>
                  <a:srgbClr val="FF0000"/>
                </a:solidFill>
              </a:rPr>
              <a:t>1</a:t>
            </a:r>
            <a:r>
              <a:rPr b="1" lang="en-BD" sz="1700">
                <a:solidFill>
                  <a:schemeClr val="lt1"/>
                </a:solidFill>
              </a:rPr>
              <a:t>1101 is changed </a:t>
            </a:r>
            <a:r>
              <a:rPr b="1" lang="en-BD" sz="1700">
                <a:solidFill>
                  <a:srgbClr val="FF0000"/>
                </a:solidFill>
              </a:rPr>
              <a:t>0</a:t>
            </a:r>
            <a:r>
              <a:rPr b="1" lang="en-BD" sz="1700">
                <a:solidFill>
                  <a:schemeClr val="lt1"/>
                </a:solidFill>
              </a:rPr>
              <a:t>1101 It can detect but </a:t>
            </a:r>
            <a:r>
              <a:rPr b="1" lang="en-BD" sz="1700">
                <a:solidFill>
                  <a:schemeClr val="lt1"/>
                </a:solidFill>
              </a:rPr>
              <a:t>can't</a:t>
            </a:r>
            <a:r>
              <a:rPr b="1" lang="en-BD" sz="1700">
                <a:solidFill>
                  <a:schemeClr val="lt1"/>
                </a:solidFill>
              </a:rPr>
              <a:t> correct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b="1" lang="en-BD" sz="1700">
                <a:solidFill>
                  <a:schemeClr val="lt1"/>
                </a:solidFill>
              </a:rPr>
              <a:t>Can detect burst errors only if the </a:t>
            </a:r>
            <a:r>
              <a:rPr b="1" lang="en-BD" sz="1700">
                <a:solidFill>
                  <a:schemeClr val="lt1"/>
                </a:solidFill>
              </a:rPr>
              <a:t>number</a:t>
            </a:r>
            <a:r>
              <a:rPr b="1" lang="en-BD" sz="1700">
                <a:solidFill>
                  <a:schemeClr val="lt1"/>
                </a:solidFill>
              </a:rPr>
              <a:t> of errors is odd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BD" sz="1700" u="sng">
                <a:solidFill>
                  <a:schemeClr val="lt1"/>
                </a:solidFill>
              </a:rPr>
              <a:t>11101---00101 can not detect</a:t>
            </a:r>
            <a:endParaRPr u="sng"/>
          </a:p>
        </p:txBody>
      </p:sp>
      <p:pic>
        <p:nvPicPr>
          <p:cNvPr descr="Diagram&#10;&#10;Description automatically generated"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27" y="1846747"/>
            <a:ext cx="5641127" cy="2696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6669740" y="303591"/>
            <a:ext cx="5091414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B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VRC (Vertical redundancy check) / Parity check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4"/>
          <p:cNvCxnSpPr/>
          <p:nvPr/>
        </p:nvCxnSpPr>
        <p:spPr>
          <a:xfrm flipH="1" rot="10800000">
            <a:off x="10468999" y="4131901"/>
            <a:ext cx="622300" cy="101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BD"/>
              <a:t>LRC :Longitudinal redundancy check</a:t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In LRC a block of bits is organized in rows and columns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A.K.A= Two dimensional parity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The parity bit is calculated for each column and sent along with the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The block of parity acts as the redundant bits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3">
            <a:alphaModFix/>
          </a:blip>
          <a:srcRect b="5663" l="0" r="-1" t="0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/>
          <p:nvPr/>
        </p:nvSpPr>
        <p:spPr>
          <a:xfrm>
            <a:off x="321564" y="4782312"/>
            <a:ext cx="11548872" cy="1755648"/>
          </a:xfrm>
          <a:prstGeom prst="rect">
            <a:avLst/>
          </a:prstGeom>
          <a:solidFill>
            <a:schemeClr val="lt1">
              <a:alpha val="9254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 txBox="1"/>
          <p:nvPr>
            <p:ph type="title"/>
          </p:nvPr>
        </p:nvSpPr>
        <p:spPr>
          <a:xfrm>
            <a:off x="841248" y="5009083"/>
            <a:ext cx="2889504" cy="134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BD" sz="2600">
                <a:solidFill>
                  <a:schemeClr val="dk1"/>
                </a:solidFill>
              </a:rPr>
              <a:t>LRC -example</a:t>
            </a:r>
            <a:endParaRPr/>
          </a:p>
        </p:txBody>
      </p:sp>
      <p:cxnSp>
        <p:nvCxnSpPr>
          <p:cNvPr id="238" name="Google Shape;238;p16"/>
          <p:cNvCxnSpPr/>
          <p:nvPr/>
        </p:nvCxnSpPr>
        <p:spPr>
          <a:xfrm rot="10800000">
            <a:off x="4059936" y="5237979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4379976" y="5009083"/>
            <a:ext cx="6976872" cy="134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-BD" sz="3200">
                <a:solidFill>
                  <a:schemeClr val="dk1"/>
                </a:solidFill>
              </a:rPr>
              <a:t>Find the LRC for the data blocks 10101001 00111001  11011101 11100111 and determine the data that is transmitted.</a:t>
            </a:r>
            <a:endParaRPr b="1" i="1"/>
          </a:p>
          <a:p>
            <a:pPr indent="-12877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40" name="Google Shape;240;p16"/>
          <p:cNvCxnSpPr/>
          <p:nvPr/>
        </p:nvCxnSpPr>
        <p:spPr>
          <a:xfrm flipH="1" rot="10800000">
            <a:off x="4537591" y="4305808"/>
            <a:ext cx="622300" cy="101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246" name="Google Shape;24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760" t="0"/>
          <a:stretch/>
        </p:blipFill>
        <p:spPr>
          <a:xfrm>
            <a:off x="1524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17"/>
          <p:cNvCxnSpPr/>
          <p:nvPr/>
        </p:nvCxnSpPr>
        <p:spPr>
          <a:xfrm flipH="1" rot="10800000">
            <a:off x="10414135" y="6186253"/>
            <a:ext cx="622300" cy="101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4D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/>
          <p:nvPr>
            <p:ph type="title"/>
          </p:nvPr>
        </p:nvSpPr>
        <p:spPr>
          <a:xfrm>
            <a:off x="1" y="1487272"/>
            <a:ext cx="343771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BD" sz="2600">
                <a:solidFill>
                  <a:srgbClr val="FFFFFF"/>
                </a:solidFill>
              </a:rPr>
              <a:t>PERFORMANCE OF LRC</a:t>
            </a:r>
            <a:endParaRPr/>
          </a:p>
        </p:txBody>
      </p:sp>
      <p:pic>
        <p:nvPicPr>
          <p:cNvPr descr="Calendar&#10;&#10;Description automatically generated"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313299"/>
            <a:ext cx="6647625" cy="309114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4038600" y="4884873"/>
            <a:ext cx="7188199" cy="1292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BD" sz="1800"/>
              <a:t>INCREASES THE LIKELIHOOD OF DETECTING BURST ERRORS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BD" sz="1800"/>
              <a:t>IF 2 BITS IN ONE DATA UNIT ARE DAMAGED AND 2 BITS ARE EXACTLY IN THE SAME POSITION IN ANOTHER DATA UNIT ARE ALSO DAMAGED , LRC CHECKER WILL NOT BE ABLE TO DETECT THE ERROR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CHECKSUM</a:t>
            </a:r>
            <a:endParaRPr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Checksum=check+sum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Sender side=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Reciever side = 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Error 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Data are transmitted in several network setups from one device to another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Might be corrupted during transmission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Transmission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For reliable communication, errors must be detected and corrected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It happens in </a:t>
            </a:r>
            <a:r>
              <a:rPr b="1" lang="en-BD"/>
              <a:t>Transport Layer and Data link layer </a:t>
            </a:r>
            <a:r>
              <a:rPr lang="en-BD"/>
              <a:t>of OSI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Operation at sender side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Break the original message into ‘k’ number of blocks with ‘n’ bits in each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Sum all the k data blocks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Add the carry to the sum, if any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Do 1’s complement to the sum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imeline&#10;&#10;Description automatically generated" id="273" name="Google Shape;2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315" l="0" r="0" t="8768"/>
          <a:stretch/>
        </p:blipFill>
        <p:spPr>
          <a:xfrm>
            <a:off x="20" y="1282"/>
            <a:ext cx="12192000" cy="6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BD" sz="3600"/>
              <a:t>CONSIDER</a:t>
            </a:r>
            <a:r>
              <a:rPr lang="en-BD" sz="3600"/>
              <a:t> THE DATA UNIT TO BE </a:t>
            </a:r>
            <a:r>
              <a:rPr lang="en-BD" sz="3600"/>
              <a:t>TRANSMITTED</a:t>
            </a:r>
            <a:r>
              <a:rPr lang="en-BD" sz="3600"/>
              <a:t> </a:t>
            </a:r>
            <a:br>
              <a:rPr lang="en-BD" sz="3600"/>
            </a:br>
            <a:r>
              <a:rPr lang="en-BD" sz="3600">
                <a:solidFill>
                  <a:srgbClr val="4A86E8"/>
                </a:solidFill>
              </a:rPr>
              <a:t>10011001111000100010010010000100</a:t>
            </a:r>
            <a:br>
              <a:rPr lang="en-BD" sz="3600"/>
            </a:br>
            <a:r>
              <a:rPr lang="en-BD" sz="3600"/>
              <a:t>10011001         11100010      00100100        10000100</a:t>
            </a:r>
            <a:br>
              <a:rPr lang="en-BD"/>
            </a:br>
            <a:endParaRPr/>
          </a:p>
        </p:txBody>
      </p:sp>
      <p:pic>
        <p:nvPicPr>
          <p:cNvPr descr="Calendar&#10;&#10;Description automatically generated" id="279" name="Google Shape;27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788" r="860" t="0"/>
          <a:stretch/>
        </p:blipFill>
        <p:spPr>
          <a:xfrm>
            <a:off x="1" y="1690688"/>
            <a:ext cx="12192000" cy="516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 txBox="1"/>
          <p:nvPr/>
        </p:nvSpPr>
        <p:spPr>
          <a:xfrm>
            <a:off x="1648918" y="32828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lendar&#10;&#10;Description automatically generated with medium confidence" id="286" name="Google Shape;286;p23"/>
          <p:cNvPicPr preferRelativeResize="0"/>
          <p:nvPr/>
        </p:nvPicPr>
        <p:blipFill rotWithShape="1">
          <a:blip r:embed="rId3">
            <a:alphaModFix amt="35000"/>
          </a:blip>
          <a:srcRect b="-1" l="1" r="6221" t="0"/>
          <a:stretch/>
        </p:blipFill>
        <p:spPr>
          <a:xfrm>
            <a:off x="3627619" y="341456"/>
            <a:ext cx="8349521" cy="5884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0" y="632041"/>
            <a:ext cx="3627620" cy="1345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-BD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Operation at reciever side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BD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 all the data blocks inculiding the cheksum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BD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all the data blocks and 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BD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 result is all 1’s ACCEPT., ELSE , REJECT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Performance </a:t>
            </a:r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Detects all errors involving an odd number of bits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It detects most errors involving an even number of bits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643467" y="640080"/>
            <a:ext cx="3096427" cy="561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BD">
                <a:solidFill>
                  <a:srgbClr val="FFFFFF"/>
                </a:solidFill>
              </a:rPr>
              <a:t>Types of errors:</a:t>
            </a:r>
            <a:br>
              <a:rPr lang="en-BD">
                <a:solidFill>
                  <a:srgbClr val="FFFFFF"/>
                </a:solidFill>
              </a:rPr>
            </a:br>
            <a:r>
              <a:rPr lang="en-BD"/>
              <a:t>Single bit error</a:t>
            </a:r>
            <a:br>
              <a:rPr lang="en-BD"/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699818" y="640082"/>
            <a:ext cx="6848715" cy="2484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BD"/>
              <a:t>Sender sends 00000010 (2)  , </a:t>
            </a:r>
            <a:r>
              <a:rPr lang="en-BD"/>
              <a:t>receiver</a:t>
            </a:r>
            <a:r>
              <a:rPr lang="en-BD"/>
              <a:t> </a:t>
            </a:r>
            <a:r>
              <a:rPr lang="en-BD"/>
              <a:t>receives</a:t>
            </a:r>
            <a:r>
              <a:rPr lang="en-BD"/>
              <a:t> 00001010 (4)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2800"/>
              <a:t>Long distance attenuation, natural causes- lighting , machine error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7" y="3837704"/>
            <a:ext cx="6894236" cy="170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643467" y="640080"/>
            <a:ext cx="3096427" cy="561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BD">
                <a:solidFill>
                  <a:srgbClr val="FFFFFF"/>
                </a:solidFill>
              </a:rPr>
              <a:t>Burst error</a:t>
            </a:r>
            <a:br>
              <a:rPr lang="en-BD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204010" y="278780"/>
            <a:ext cx="7987990" cy="281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BD" sz="3600"/>
              <a:t>More than one bit is changed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BD" sz="3600"/>
              <a:t>1</a:t>
            </a:r>
            <a:r>
              <a:rPr lang="en-BD" sz="3600" u="sng">
                <a:solidFill>
                  <a:srgbClr val="FF0000"/>
                </a:solidFill>
              </a:rPr>
              <a:t>0</a:t>
            </a:r>
            <a:r>
              <a:rPr lang="en-BD" sz="3600" u="sng"/>
              <a:t>101</a:t>
            </a:r>
            <a:r>
              <a:rPr lang="en-BD" sz="3600" u="sng">
                <a:solidFill>
                  <a:srgbClr val="FF0000"/>
                </a:solidFill>
              </a:rPr>
              <a:t>0</a:t>
            </a:r>
            <a:r>
              <a:rPr lang="en-BD" sz="3600"/>
              <a:t>---------1</a:t>
            </a:r>
            <a:r>
              <a:rPr lang="en-BD" sz="3600" u="sng">
                <a:solidFill>
                  <a:srgbClr val="FF0000"/>
                </a:solidFill>
              </a:rPr>
              <a:t>1</a:t>
            </a:r>
            <a:r>
              <a:rPr lang="en-BD" sz="3600" u="sng"/>
              <a:t>101</a:t>
            </a:r>
            <a:r>
              <a:rPr lang="en-BD" sz="3600" u="sng">
                <a:solidFill>
                  <a:srgbClr val="FF0000"/>
                </a:solidFill>
              </a:rPr>
              <a:t>1</a:t>
            </a:r>
            <a:r>
              <a:rPr lang="en-BD" sz="3600"/>
              <a:t> change in 2 bits or more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BD" sz="3600"/>
              <a:t>length</a:t>
            </a:r>
            <a:r>
              <a:rPr lang="en-BD" sz="3600"/>
              <a:t> of the error 5 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BD" sz="3200"/>
              <a:t>Another example: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Diagram&#10;&#10;Description automatically generated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418" y="2784764"/>
            <a:ext cx="8326582" cy="407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1116498" y="655128"/>
            <a:ext cx="4613919" cy="1499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BD" sz="4200"/>
              <a:t>Side notes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28" name="Google Shape;128;p5"/>
            <p:cNvSpPr/>
            <p:nvPr/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What is Data Transmission? Types of Data Transmission. - Computer Notes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440" y="95044"/>
            <a:ext cx="7928516" cy="308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pter 2 Different Modes of Data Transmission 2.1Bandwidth Bandwidth 2.2 Serial and Parallel Transmissions Serial and Parallel TransmissionsSerial  and. - ppt download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8427" y="3318185"/>
            <a:ext cx="5684529" cy="34556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ial Transmission vs. Parallel Transmission - China Cables Supplier" id="151" name="Google Shape;151;p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71" y="3318185"/>
            <a:ext cx="5326604" cy="345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Both serial and parallel transmissions have </a:t>
            </a:r>
            <a:r>
              <a:rPr lang="en-BD"/>
              <a:t>advantages and disadvantages. 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Parallel transmission is used for shorter distances and provides greater speed,  while serial transmission is reliable for transferring data over longer distances.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/>
              <a:t>Both serial and parallel transmissions are individually essential for transferring data.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7E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BD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Difference </a:t>
            </a:r>
            <a:endParaRPr/>
          </a:p>
        </p:txBody>
      </p:sp>
      <p:pic>
        <p:nvPicPr>
          <p:cNvPr descr="Error Detection and correction concepts in Data communication and net…" id="165" name="Google Shape;16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79" y="444325"/>
            <a:ext cx="8181019" cy="613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BD"/>
              <a:t>How to detect errors</a:t>
            </a:r>
            <a:br>
              <a:rPr lang="en-BD"/>
            </a:b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38200" y="1825625"/>
            <a:ext cx="11028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2800"/>
              <a:t>Error detection means to decide whether the received data is correct or not </a:t>
            </a:r>
            <a:r>
              <a:rPr b="1" lang="en-BD" sz="2800" u="sng"/>
              <a:t>without having a copy of the original message</a:t>
            </a:r>
            <a:endParaRPr b="1"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2800"/>
              <a:t>If only data is transmitted, errors cannot be detected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D" sz="2800"/>
              <a:t>Send more information with data that satisfies a special relationship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BD" sz="2800"/>
              <a:t>The extra bits are called redundant bits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4F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BD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Redundancy </a:t>
            </a:r>
            <a:br>
              <a:rPr lang="en-BD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D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/>
          </a:p>
        </p:txBody>
      </p:sp>
      <p:pic>
        <p:nvPicPr>
          <p:cNvPr id="179" name="Google Shape;17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094" y="1082156"/>
            <a:ext cx="8659906" cy="469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