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58" r:id="rId30"/>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58" autoAdjust="0"/>
    <p:restoredTop sz="94249" autoAdjust="0"/>
  </p:normalViewPr>
  <p:slideViewPr>
    <p:cSldViewPr>
      <p:cViewPr varScale="1">
        <p:scale>
          <a:sx n="68" d="100"/>
          <a:sy n="68" d="100"/>
        </p:scale>
        <p:origin x="1524" y="60"/>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15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31F8258-776C-457B-A400-DFF61982AFCA}" type="slidenum">
              <a:rPr lang="ru-RU"/>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619250" y="3429000"/>
            <a:ext cx="7162800" cy="893763"/>
          </a:xfrm>
          <a:effectLst/>
        </p:spPr>
        <p:txBody>
          <a:bodyPr/>
          <a:lstStyle>
            <a:lvl1pPr algn="r">
              <a:defRPr sz="3200"/>
            </a:lvl1pPr>
          </a:lstStyle>
          <a:p>
            <a:r>
              <a:rPr lang="ru-RU"/>
              <a:t>Click to edit Master title style</a:t>
            </a:r>
          </a:p>
        </p:txBody>
      </p:sp>
      <p:sp>
        <p:nvSpPr>
          <p:cNvPr id="5123" name="Rectangle 3"/>
          <p:cNvSpPr>
            <a:spLocks noGrp="1" noChangeArrowheads="1"/>
          </p:cNvSpPr>
          <p:nvPr>
            <p:ph type="subTitle" idx="1"/>
          </p:nvPr>
        </p:nvSpPr>
        <p:spPr>
          <a:xfrm>
            <a:off x="1619250" y="4221163"/>
            <a:ext cx="7162800" cy="503237"/>
          </a:xfrm>
        </p:spPr>
        <p:txBody>
          <a:bodyPr/>
          <a:lstStyle>
            <a:lvl1pPr marL="0" indent="0" algn="r">
              <a:buFontTx/>
              <a:buNone/>
              <a:defRPr sz="2400" b="1">
                <a:solidFill>
                  <a:schemeClr val="accent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10388" y="688975"/>
            <a:ext cx="1909762" cy="5835650"/>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176338" y="688975"/>
            <a:ext cx="5581650" cy="58356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176338" y="1411288"/>
            <a:ext cx="3744912"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073650" y="1411288"/>
            <a:ext cx="374650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87450" y="688975"/>
            <a:ext cx="7632700" cy="508000"/>
          </a:xfrm>
          <a:prstGeom prst="rect">
            <a:avLst/>
          </a:prstGeom>
          <a:noFill/>
          <a:ln w="9525">
            <a:noFill/>
            <a:miter lim="800000"/>
            <a:headEnd/>
            <a:tailEnd/>
          </a:ln>
          <a:effectLst>
            <a:outerShdw dist="35921" dir="2700000" algn="ctr" rotWithShape="0">
              <a:schemeClr val="bg1"/>
            </a:outerShdw>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1176338" y="1411288"/>
            <a:ext cx="7643812" cy="5113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b="1">
          <a:solidFill>
            <a:schemeClr val="bg2"/>
          </a:solidFill>
          <a:latin typeface="+mj-lt"/>
          <a:ea typeface="+mj-ea"/>
          <a:cs typeface="+mj-cs"/>
        </a:defRPr>
      </a:lvl1pPr>
      <a:lvl2pPr algn="l" rtl="0" fontAlgn="base">
        <a:spcBef>
          <a:spcPct val="0"/>
        </a:spcBef>
        <a:spcAft>
          <a:spcPct val="0"/>
        </a:spcAft>
        <a:defRPr sz="3600" b="1">
          <a:solidFill>
            <a:schemeClr val="bg2"/>
          </a:solidFill>
          <a:latin typeface="Arial" charset="0"/>
        </a:defRPr>
      </a:lvl2pPr>
      <a:lvl3pPr algn="l" rtl="0" fontAlgn="base">
        <a:spcBef>
          <a:spcPct val="0"/>
        </a:spcBef>
        <a:spcAft>
          <a:spcPct val="0"/>
        </a:spcAft>
        <a:defRPr sz="3600" b="1">
          <a:solidFill>
            <a:schemeClr val="bg2"/>
          </a:solidFill>
          <a:latin typeface="Arial" charset="0"/>
        </a:defRPr>
      </a:lvl3pPr>
      <a:lvl4pPr algn="l" rtl="0" fontAlgn="base">
        <a:spcBef>
          <a:spcPct val="0"/>
        </a:spcBef>
        <a:spcAft>
          <a:spcPct val="0"/>
        </a:spcAft>
        <a:defRPr sz="3600" b="1">
          <a:solidFill>
            <a:schemeClr val="bg2"/>
          </a:solidFill>
          <a:latin typeface="Arial" charset="0"/>
        </a:defRPr>
      </a:lvl4pPr>
      <a:lvl5pPr algn="l" rtl="0" fontAlgn="base">
        <a:spcBef>
          <a:spcPct val="0"/>
        </a:spcBef>
        <a:spcAft>
          <a:spcPct val="0"/>
        </a:spcAft>
        <a:defRPr sz="3600" b="1">
          <a:solidFill>
            <a:schemeClr val="bg2"/>
          </a:solidFill>
          <a:latin typeface="Arial" charset="0"/>
        </a:defRPr>
      </a:lvl5pPr>
      <a:lvl6pPr marL="457200" algn="l" rtl="0" fontAlgn="base">
        <a:spcBef>
          <a:spcPct val="0"/>
        </a:spcBef>
        <a:spcAft>
          <a:spcPct val="0"/>
        </a:spcAft>
        <a:defRPr sz="3600" b="1">
          <a:solidFill>
            <a:schemeClr val="bg2"/>
          </a:solidFill>
          <a:latin typeface="Arial" charset="0"/>
        </a:defRPr>
      </a:lvl6pPr>
      <a:lvl7pPr marL="914400" algn="l" rtl="0" fontAlgn="base">
        <a:spcBef>
          <a:spcPct val="0"/>
        </a:spcBef>
        <a:spcAft>
          <a:spcPct val="0"/>
        </a:spcAft>
        <a:defRPr sz="3600" b="1">
          <a:solidFill>
            <a:schemeClr val="bg2"/>
          </a:solidFill>
          <a:latin typeface="Arial" charset="0"/>
        </a:defRPr>
      </a:lvl7pPr>
      <a:lvl8pPr marL="1371600" algn="l" rtl="0" fontAlgn="base">
        <a:spcBef>
          <a:spcPct val="0"/>
        </a:spcBef>
        <a:spcAft>
          <a:spcPct val="0"/>
        </a:spcAft>
        <a:defRPr sz="3600" b="1">
          <a:solidFill>
            <a:schemeClr val="bg2"/>
          </a:solidFill>
          <a:latin typeface="Arial" charset="0"/>
        </a:defRPr>
      </a:lvl8pPr>
      <a:lvl9pPr marL="1828800" algn="l" rtl="0" fontAlgn="base">
        <a:spcBef>
          <a:spcPct val="0"/>
        </a:spcBef>
        <a:spcAft>
          <a:spcPct val="0"/>
        </a:spcAft>
        <a:defRPr sz="3600" b="1">
          <a:solidFill>
            <a:schemeClr val="bg2"/>
          </a:solidFill>
          <a:latin typeface="Arial" charset="0"/>
        </a:defRPr>
      </a:lvl9pPr>
    </p:titleStyle>
    <p:bodyStyle>
      <a:lvl1pPr marL="342900" indent="-342900" algn="l" rtl="0" fontAlgn="base">
        <a:spcBef>
          <a:spcPct val="20000"/>
        </a:spcBef>
        <a:spcAft>
          <a:spcPct val="0"/>
        </a:spcAft>
        <a:buChar char="•"/>
        <a:defRPr sz="2800">
          <a:solidFill>
            <a:schemeClr val="tx2"/>
          </a:solidFill>
          <a:latin typeface="+mn-lt"/>
          <a:ea typeface="+mn-ea"/>
          <a:cs typeface="+mn-cs"/>
        </a:defRPr>
      </a:lvl1pPr>
      <a:lvl2pPr marL="742950" indent="-285750" algn="l" rtl="0" fontAlgn="base">
        <a:spcBef>
          <a:spcPct val="20000"/>
        </a:spcBef>
        <a:spcAft>
          <a:spcPct val="0"/>
        </a:spcAft>
        <a:buChar char="–"/>
        <a:defRPr sz="2400" b="1">
          <a:solidFill>
            <a:schemeClr val="tx2"/>
          </a:solidFill>
          <a:latin typeface="+mn-lt"/>
        </a:defRPr>
      </a:lvl2pPr>
      <a:lvl3pPr marL="1143000" indent="-228600" algn="l" rtl="0" fontAlgn="base">
        <a:spcBef>
          <a:spcPct val="20000"/>
        </a:spcBef>
        <a:spcAft>
          <a:spcPct val="0"/>
        </a:spcAft>
        <a:buChar char="•"/>
        <a:defRPr sz="2400">
          <a:solidFill>
            <a:schemeClr val="tx2"/>
          </a:solidFill>
          <a:latin typeface="+mn-lt"/>
        </a:defRPr>
      </a:lvl3pPr>
      <a:lvl4pPr marL="1600200" indent="-228600" algn="l" rtl="0" fontAlgn="base">
        <a:spcBef>
          <a:spcPct val="20000"/>
        </a:spcBef>
        <a:spcAft>
          <a:spcPct val="0"/>
        </a:spcAft>
        <a:buChar char="–"/>
        <a:defRPr sz="2000">
          <a:solidFill>
            <a:schemeClr val="tx2"/>
          </a:solidFill>
          <a:latin typeface="+mn-lt"/>
        </a:defRPr>
      </a:lvl4pPr>
      <a:lvl5pPr marL="2057400" indent="-228600" algn="l" rtl="0" fontAlgn="base">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se.uap-bd.edu/faculty/faculty_details/13"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s://www.computerhope.com/jargon/p/power.htm" TargetMode="External"/><Relationship Id="rId2" Type="http://schemas.openxmlformats.org/officeDocument/2006/relationships/hyperlink" Target="https://www.computerhope.com/jargon/w/wire.htm" TargetMode="External"/><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hyperlink" Target="https://www.computerhope.com/jargon/d/data.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2087563" y="3573463"/>
            <a:ext cx="6588125" cy="649287"/>
          </a:xfrm>
          <a:noFill/>
        </p:spPr>
        <p:txBody>
          <a:bodyPr/>
          <a:lstStyle/>
          <a:p>
            <a:r>
              <a:rPr lang="en-US" sz="2800" dirty="0">
                <a:solidFill>
                  <a:srgbClr val="0070C0"/>
                </a:solidFill>
                <a:latin typeface="Tahoma" charset="0"/>
              </a:rPr>
              <a:t>Different types of Cables</a:t>
            </a:r>
            <a:endParaRPr lang="uk-UA" sz="2800" dirty="0">
              <a:solidFill>
                <a:srgbClr val="0070C0"/>
              </a:solidFill>
              <a:latin typeface="Tahoma" charset="0"/>
            </a:endParaRPr>
          </a:p>
        </p:txBody>
      </p:sp>
      <p:sp>
        <p:nvSpPr>
          <p:cNvPr id="34819" name="Rectangle 3"/>
          <p:cNvSpPr>
            <a:spLocks noGrp="1" noChangeArrowheads="1"/>
          </p:cNvSpPr>
          <p:nvPr>
            <p:ph type="subTitle" idx="1"/>
          </p:nvPr>
        </p:nvSpPr>
        <p:spPr>
          <a:xfrm>
            <a:off x="2085975" y="4221163"/>
            <a:ext cx="6589713" cy="433387"/>
          </a:xfrm>
        </p:spPr>
        <p:txBody>
          <a:bodyPr/>
          <a:lstStyle/>
          <a:p>
            <a:pPr>
              <a:lnSpc>
                <a:spcPct val="90000"/>
              </a:lnSpc>
            </a:pPr>
            <a:r>
              <a:rPr lang="en-US" dirty="0">
                <a:solidFill>
                  <a:srgbClr val="00B050"/>
                </a:solidFill>
              </a:rPr>
              <a:t>CSE 304-Data Communications Lab</a:t>
            </a:r>
            <a:endParaRPr lang="uk-UA" dirty="0">
              <a:solidFill>
                <a:srgbClr val="00B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692150"/>
            <a:ext cx="9144000" cy="649288"/>
          </a:xfrm>
        </p:spPr>
        <p:txBody>
          <a:bodyPr/>
          <a:lstStyle/>
          <a:p>
            <a:pPr algn="ctr"/>
            <a:r>
              <a:rPr lang="en-US" sz="3200" dirty="0">
                <a:latin typeface="Tahoma" charset="0"/>
              </a:rPr>
              <a:t>Categories for Ethernet Cables (Cont.)</a:t>
            </a:r>
            <a:endParaRPr lang="uk-UA" sz="3200" dirty="0">
              <a:latin typeface="Tahoma" charset="0"/>
            </a:endParaRPr>
          </a:p>
        </p:txBody>
      </p:sp>
      <p:sp>
        <p:nvSpPr>
          <p:cNvPr id="36867" name="Rectangle 3"/>
          <p:cNvSpPr>
            <a:spLocks noGrp="1" noChangeArrowheads="1"/>
          </p:cNvSpPr>
          <p:nvPr>
            <p:ph type="body" idx="1"/>
          </p:nvPr>
        </p:nvSpPr>
        <p:spPr>
          <a:xfrm>
            <a:off x="1116013" y="1557338"/>
            <a:ext cx="6769100" cy="4448175"/>
          </a:xfrm>
        </p:spPr>
        <p:txBody>
          <a:bodyPr/>
          <a:lstStyle/>
          <a:p>
            <a:pPr marL="0" indent="0">
              <a:buNone/>
            </a:pPr>
            <a:endParaRPr lang="en-US" sz="2000" dirty="0"/>
          </a:p>
          <a:p>
            <a:pPr>
              <a:buFont typeface="Courier New" panose="02070309020205020404" pitchFamily="49" charset="0"/>
              <a:buChar char="o"/>
            </a:pPr>
            <a:r>
              <a:rPr lang="en-US" sz="1400" b="1" dirty="0"/>
              <a:t> </a:t>
            </a:r>
            <a:r>
              <a:rPr lang="en-US" sz="1600" b="1" dirty="0"/>
              <a:t>Cat-5: </a:t>
            </a:r>
            <a:r>
              <a:rPr lang="en-US" sz="1600" dirty="0"/>
              <a:t>Cat 5 arrived in the mid-1990s and has a maximum transfer speed of 100 Mbps. It can transfer data up to a distance of 100 meters. It was the standard ethernet for ethernet cables for a long time. However, currently, it’s obsolete.</a:t>
            </a:r>
            <a:endParaRPr lang="en-US" sz="1600" b="1" dirty="0"/>
          </a:p>
          <a:p>
            <a:pPr>
              <a:buFont typeface="Courier New" panose="02070309020205020404" pitchFamily="49" charset="0"/>
              <a:buChar char="o"/>
            </a:pPr>
            <a:r>
              <a:rPr lang="en-US" sz="1600" b="1" dirty="0"/>
              <a:t>Cat-5e: </a:t>
            </a:r>
            <a:r>
              <a:rPr lang="en-US" sz="1600" dirty="0"/>
              <a:t>Cat 5 was not recognized by the EIA but the 5e was recognized. It has sped up to 125 Mbps and higher frequency specifications as well. Physically, it is quite similar to the Cat 5.</a:t>
            </a:r>
          </a:p>
          <a:p>
            <a:pPr>
              <a:buFont typeface="Courier New" panose="02070309020205020404" pitchFamily="49" charset="0"/>
              <a:buChar char="o"/>
            </a:pPr>
            <a:r>
              <a:rPr lang="en-US" sz="1600" b="1" dirty="0"/>
              <a:t>Cat-6: </a:t>
            </a:r>
            <a:r>
              <a:rPr lang="en-US" sz="1600" dirty="0"/>
              <a:t>When compared to the Cat 5, cat 6 offers much higher bandwidth and data transfer rates. It can achieve speeds up to 1 Gbps over a distance of 100m. For shorter distances, the speed can be around 10Gbps. Cat6 has a separator called the Spline to minimize crosstalk and reduce electromagnetic interference. It is also backward compatible with the Cat 5 and 5e.</a:t>
            </a:r>
          </a:p>
          <a:p>
            <a:pPr>
              <a:buFont typeface="Courier New" panose="02070309020205020404" pitchFamily="49" charset="0"/>
              <a:buChar char="o"/>
            </a:pPr>
            <a:r>
              <a:rPr lang="en-US" sz="1600" b="1" dirty="0"/>
              <a:t> Cat-6a: </a:t>
            </a:r>
            <a:r>
              <a:rPr lang="en-US" sz="1600" dirty="0"/>
              <a:t>Cat 6a is an augmented version of the Cat 6 and can support higher speeds and bandwidth. Crosstalk is absent but the cable is not as flexible as the Cat 6.</a:t>
            </a:r>
            <a:endParaRPr lang="en-US" sz="1600" b="1" dirty="0"/>
          </a:p>
        </p:txBody>
      </p:sp>
    </p:spTree>
    <p:extLst>
      <p:ext uri="{BB962C8B-B14F-4D97-AF65-F5344CB8AC3E}">
        <p14:creationId xmlns:p14="http://schemas.microsoft.com/office/powerpoint/2010/main" val="104975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692150"/>
            <a:ext cx="9144000" cy="649288"/>
          </a:xfrm>
        </p:spPr>
        <p:txBody>
          <a:bodyPr/>
          <a:lstStyle/>
          <a:p>
            <a:pPr algn="ctr"/>
            <a:r>
              <a:rPr lang="en-US" sz="3200" dirty="0">
                <a:latin typeface="Tahoma" charset="0"/>
              </a:rPr>
              <a:t>Categories for Ethernet Cables (Cont.)</a:t>
            </a:r>
            <a:endParaRPr lang="uk-UA" sz="3200" dirty="0">
              <a:latin typeface="Tahoma" charset="0"/>
            </a:endParaRPr>
          </a:p>
        </p:txBody>
      </p:sp>
      <p:sp>
        <p:nvSpPr>
          <p:cNvPr id="36867" name="Rectangle 3"/>
          <p:cNvSpPr>
            <a:spLocks noGrp="1" noChangeArrowheads="1"/>
          </p:cNvSpPr>
          <p:nvPr>
            <p:ph type="body" idx="1"/>
          </p:nvPr>
        </p:nvSpPr>
        <p:spPr>
          <a:xfrm>
            <a:off x="1116013" y="1557338"/>
            <a:ext cx="6769100" cy="4448175"/>
          </a:xfrm>
        </p:spPr>
        <p:txBody>
          <a:bodyPr/>
          <a:lstStyle/>
          <a:p>
            <a:pPr marL="0" indent="0">
              <a:buNone/>
            </a:pPr>
            <a:endParaRPr lang="en-US" sz="2000" dirty="0"/>
          </a:p>
          <a:p>
            <a:pPr>
              <a:buFont typeface="Courier New" panose="02070309020205020404" pitchFamily="49" charset="0"/>
              <a:buChar char="o"/>
            </a:pPr>
            <a:r>
              <a:rPr lang="en-US" sz="1400" b="1" dirty="0"/>
              <a:t> </a:t>
            </a:r>
            <a:r>
              <a:rPr lang="en-US" sz="1600" b="1" dirty="0"/>
              <a:t>Cat-7: </a:t>
            </a:r>
            <a:r>
              <a:rPr lang="en-US" sz="1600" dirty="0"/>
              <a:t>Cat 7 has similar specifications to the Cat 6a and has a robust shielding and allows for a maximum data transfer rate of around 10 Gbps and a bandwidth of 600 </a:t>
            </a:r>
            <a:r>
              <a:rPr lang="en-US" sz="1600" dirty="0" err="1"/>
              <a:t>MHz.</a:t>
            </a:r>
            <a:endParaRPr lang="en-US" sz="1600" dirty="0"/>
          </a:p>
          <a:p>
            <a:pPr>
              <a:buFont typeface="Courier New" panose="02070309020205020404" pitchFamily="49" charset="0"/>
              <a:buChar char="o"/>
            </a:pPr>
            <a:r>
              <a:rPr lang="en-US" sz="1600" b="1" dirty="0"/>
              <a:t>Cat-7a</a:t>
            </a:r>
            <a:r>
              <a:rPr lang="en-US" sz="1600" dirty="0"/>
              <a:t>: Cat 7a had a maximum speed of 10 Gbps and was used in networks with a frequency of 1000 </a:t>
            </a:r>
            <a:r>
              <a:rPr lang="en-US" sz="1600" dirty="0" err="1"/>
              <a:t>GBps</a:t>
            </a:r>
            <a:r>
              <a:rPr lang="en-US" sz="1600" dirty="0"/>
              <a:t>.</a:t>
            </a:r>
          </a:p>
          <a:p>
            <a:pPr>
              <a:buFont typeface="Courier New" panose="02070309020205020404" pitchFamily="49" charset="0"/>
              <a:buChar char="o"/>
            </a:pPr>
            <a:r>
              <a:rPr lang="en-US" sz="1600" b="1" dirty="0"/>
              <a:t>Cat-8: </a:t>
            </a:r>
            <a:r>
              <a:rPr lang="en-US" sz="1600" dirty="0"/>
              <a:t>Cat 8 cables are more expensive than Ca7 or the Cat 6a but are much more capable. They support a data speed of 40 Gbps and come with a maximum bandwidth of 2000 </a:t>
            </a:r>
            <a:r>
              <a:rPr lang="en-US" sz="1600" dirty="0" err="1"/>
              <a:t>MHz.</a:t>
            </a:r>
            <a:endParaRPr lang="en-US" sz="1600" dirty="0"/>
          </a:p>
        </p:txBody>
      </p:sp>
      <p:pic>
        <p:nvPicPr>
          <p:cNvPr id="3" name="Picture 2">
            <a:extLst>
              <a:ext uri="{FF2B5EF4-FFF2-40B4-BE49-F238E27FC236}">
                <a16:creationId xmlns:a16="http://schemas.microsoft.com/office/drawing/2014/main" id="{50F4CD53-7F29-F3FD-AAA7-678C51829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4221089"/>
            <a:ext cx="6096000" cy="1944761"/>
          </a:xfrm>
          <a:prstGeom prst="rect">
            <a:avLst/>
          </a:prstGeom>
        </p:spPr>
      </p:pic>
      <p:graphicFrame>
        <p:nvGraphicFramePr>
          <p:cNvPr id="4" name="Table 4">
            <a:extLst>
              <a:ext uri="{FF2B5EF4-FFF2-40B4-BE49-F238E27FC236}">
                <a16:creationId xmlns:a16="http://schemas.microsoft.com/office/drawing/2014/main" id="{E2CA77CF-AA8D-7696-9D32-E645B0E9A32B}"/>
              </a:ext>
            </a:extLst>
          </p:cNvPr>
          <p:cNvGraphicFramePr>
            <a:graphicFrameLocks noGrp="1"/>
          </p:cNvGraphicFramePr>
          <p:nvPr>
            <p:extLst>
              <p:ext uri="{D42A27DB-BD31-4B8C-83A1-F6EECF244321}">
                <p14:modId xmlns:p14="http://schemas.microsoft.com/office/powerpoint/2010/main" val="4151357233"/>
              </p:ext>
            </p:extLst>
          </p:nvPr>
        </p:nvGraphicFramePr>
        <p:xfrm>
          <a:off x="0" y="6453336"/>
          <a:ext cx="9144000" cy="640080"/>
        </p:xfrm>
        <a:graphic>
          <a:graphicData uri="http://schemas.openxmlformats.org/drawingml/2006/table">
            <a:tbl>
              <a:tblPr firstRow="1" bandRow="1">
                <a:tableStyleId>{0505E3EF-67EA-436B-97B2-0124C06EBD24}</a:tableStyleId>
              </a:tblPr>
              <a:tblGrid>
                <a:gridCol w="9144000">
                  <a:extLst>
                    <a:ext uri="{9D8B030D-6E8A-4147-A177-3AD203B41FA5}">
                      <a16:colId xmlns:a16="http://schemas.microsoft.com/office/drawing/2014/main" val="2738785680"/>
                    </a:ext>
                  </a:extLst>
                </a:gridCol>
              </a:tblGrid>
              <a:tr h="424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Fig 05: Different category of cables</a:t>
                      </a:r>
                    </a:p>
                    <a:p>
                      <a:endParaRPr lang="en-US" dirty="0"/>
                    </a:p>
                  </a:txBody>
                  <a:tcPr/>
                </a:tc>
                <a:extLst>
                  <a:ext uri="{0D108BD9-81ED-4DB2-BD59-A6C34878D82A}">
                    <a16:rowId xmlns:a16="http://schemas.microsoft.com/office/drawing/2014/main" val="2181656321"/>
                  </a:ext>
                </a:extLst>
              </a:tr>
            </a:tbl>
          </a:graphicData>
        </a:graphic>
      </p:graphicFrame>
    </p:spTree>
    <p:extLst>
      <p:ext uri="{BB962C8B-B14F-4D97-AF65-F5344CB8AC3E}">
        <p14:creationId xmlns:p14="http://schemas.microsoft.com/office/powerpoint/2010/main" val="65623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692150"/>
            <a:ext cx="9144000" cy="649288"/>
          </a:xfrm>
        </p:spPr>
        <p:txBody>
          <a:bodyPr/>
          <a:lstStyle/>
          <a:p>
            <a:pPr algn="ctr"/>
            <a:r>
              <a:rPr lang="en-US" sz="3200" dirty="0">
                <a:latin typeface="Tahoma" charset="0"/>
              </a:rPr>
              <a:t>Categories for Ethernet Cables (Cont.)</a:t>
            </a:r>
            <a:endParaRPr lang="uk-UA" sz="3200" dirty="0">
              <a:latin typeface="Tahoma" charset="0"/>
            </a:endParaRPr>
          </a:p>
        </p:txBody>
      </p:sp>
      <p:pic>
        <p:nvPicPr>
          <p:cNvPr id="5" name="Picture 4">
            <a:extLst>
              <a:ext uri="{FF2B5EF4-FFF2-40B4-BE49-F238E27FC236}">
                <a16:creationId xmlns:a16="http://schemas.microsoft.com/office/drawing/2014/main" id="{522038ED-056F-75B7-6C93-604CFE70F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772816"/>
            <a:ext cx="7920880" cy="4393034"/>
          </a:xfrm>
          <a:prstGeom prst="rect">
            <a:avLst/>
          </a:prstGeom>
        </p:spPr>
      </p:pic>
      <p:graphicFrame>
        <p:nvGraphicFramePr>
          <p:cNvPr id="6" name="Table 6">
            <a:extLst>
              <a:ext uri="{FF2B5EF4-FFF2-40B4-BE49-F238E27FC236}">
                <a16:creationId xmlns:a16="http://schemas.microsoft.com/office/drawing/2014/main" id="{66F2A6C6-2BB6-5331-1E89-1A1F1CC4B16C}"/>
              </a:ext>
            </a:extLst>
          </p:cNvPr>
          <p:cNvGraphicFramePr>
            <a:graphicFrameLocks noGrp="1"/>
          </p:cNvGraphicFramePr>
          <p:nvPr>
            <p:extLst>
              <p:ext uri="{D42A27DB-BD31-4B8C-83A1-F6EECF244321}">
                <p14:modId xmlns:p14="http://schemas.microsoft.com/office/powerpoint/2010/main" val="975603665"/>
              </p:ext>
            </p:extLst>
          </p:nvPr>
        </p:nvGraphicFramePr>
        <p:xfrm>
          <a:off x="755576" y="6217920"/>
          <a:ext cx="7920880" cy="640080"/>
        </p:xfrm>
        <a:graphic>
          <a:graphicData uri="http://schemas.openxmlformats.org/drawingml/2006/table">
            <a:tbl>
              <a:tblPr firstRow="1" bandRow="1">
                <a:tableStyleId>{0505E3EF-67EA-436B-97B2-0124C06EBD24}</a:tableStyleId>
              </a:tblPr>
              <a:tblGrid>
                <a:gridCol w="7920880">
                  <a:extLst>
                    <a:ext uri="{9D8B030D-6E8A-4147-A177-3AD203B41FA5}">
                      <a16:colId xmlns:a16="http://schemas.microsoft.com/office/drawing/2014/main" val="1352795992"/>
                    </a:ext>
                  </a:extLst>
                </a:gridCol>
              </a:tblGrid>
              <a:tr h="260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Fig 06: Category-wise Speed and Frequency</a:t>
                      </a:r>
                      <a:endParaRPr lang="en-US" dirty="0"/>
                    </a:p>
                    <a:p>
                      <a:endParaRPr lang="en-US" dirty="0"/>
                    </a:p>
                  </a:txBody>
                  <a:tcPr/>
                </a:tc>
                <a:extLst>
                  <a:ext uri="{0D108BD9-81ED-4DB2-BD59-A6C34878D82A}">
                    <a16:rowId xmlns:a16="http://schemas.microsoft.com/office/drawing/2014/main" val="4101404077"/>
                  </a:ext>
                </a:extLst>
              </a:tr>
            </a:tbl>
          </a:graphicData>
        </a:graphic>
      </p:graphicFrame>
    </p:spTree>
    <p:extLst>
      <p:ext uri="{BB962C8B-B14F-4D97-AF65-F5344CB8AC3E}">
        <p14:creationId xmlns:p14="http://schemas.microsoft.com/office/powerpoint/2010/main" val="3734433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692150"/>
            <a:ext cx="9144000" cy="649288"/>
          </a:xfrm>
        </p:spPr>
        <p:txBody>
          <a:bodyPr/>
          <a:lstStyle/>
          <a:p>
            <a:pPr algn="ctr"/>
            <a:r>
              <a:rPr lang="en-US" sz="3200" dirty="0">
                <a:latin typeface="Tahoma" charset="0"/>
              </a:rPr>
              <a:t>Usage of Category-Wise Ethernet Cables</a:t>
            </a:r>
            <a:endParaRPr lang="uk-UA" sz="3200" dirty="0">
              <a:latin typeface="Tahoma" charset="0"/>
            </a:endParaRPr>
          </a:p>
        </p:txBody>
      </p:sp>
      <p:graphicFrame>
        <p:nvGraphicFramePr>
          <p:cNvPr id="4" name="Table 6">
            <a:extLst>
              <a:ext uri="{FF2B5EF4-FFF2-40B4-BE49-F238E27FC236}">
                <a16:creationId xmlns:a16="http://schemas.microsoft.com/office/drawing/2014/main" id="{5E74A529-A51B-B9B3-6A33-79333A70AE0D}"/>
              </a:ext>
            </a:extLst>
          </p:cNvPr>
          <p:cNvGraphicFramePr>
            <a:graphicFrameLocks noGrp="1"/>
          </p:cNvGraphicFramePr>
          <p:nvPr>
            <p:extLst>
              <p:ext uri="{D42A27DB-BD31-4B8C-83A1-F6EECF244321}">
                <p14:modId xmlns:p14="http://schemas.microsoft.com/office/powerpoint/2010/main" val="327571284"/>
              </p:ext>
            </p:extLst>
          </p:nvPr>
        </p:nvGraphicFramePr>
        <p:xfrm>
          <a:off x="755576" y="1280160"/>
          <a:ext cx="7632848" cy="5577840"/>
        </p:xfrm>
        <a:graphic>
          <a:graphicData uri="http://schemas.openxmlformats.org/drawingml/2006/table">
            <a:tbl>
              <a:tblPr firstRow="1" bandRow="1">
                <a:tableStyleId>{0505E3EF-67EA-436B-97B2-0124C06EBD24}</a:tableStyleId>
              </a:tblPr>
              <a:tblGrid>
                <a:gridCol w="7632848">
                  <a:extLst>
                    <a:ext uri="{9D8B030D-6E8A-4147-A177-3AD203B41FA5}">
                      <a16:colId xmlns:a16="http://schemas.microsoft.com/office/drawing/2014/main" val="3604533119"/>
                    </a:ext>
                  </a:extLst>
                </a:gridCol>
              </a:tblGrid>
              <a:tr h="5256584">
                <a:tc>
                  <a:txBody>
                    <a:bodyPr/>
                    <a:lstStyle/>
                    <a:p>
                      <a:r>
                        <a:rPr lang="en-US" dirty="0"/>
                        <a:t>Category 1: </a:t>
                      </a:r>
                      <a:r>
                        <a:rPr lang="en-US" b="0" dirty="0"/>
                        <a:t>Telephone and modem lines</a:t>
                      </a:r>
                      <a:endParaRPr lang="en-US" dirty="0"/>
                    </a:p>
                    <a:p>
                      <a:endParaRPr lang="en-US" dirty="0"/>
                    </a:p>
                    <a:p>
                      <a:endParaRPr lang="en-US" dirty="0"/>
                    </a:p>
                    <a:p>
                      <a:endParaRPr lang="en-US" dirty="0"/>
                    </a:p>
                    <a:p>
                      <a:endParaRPr lang="en-US" dirty="0"/>
                    </a:p>
                    <a:p>
                      <a:endParaRPr lang="en-US" dirty="0"/>
                    </a:p>
                    <a:p>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Fig 07: Cat-1 cable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Category 2: </a:t>
                      </a:r>
                      <a:r>
                        <a:rPr lang="en-US" b="0" dirty="0" err="1"/>
                        <a:t>LocalTalk</a:t>
                      </a:r>
                      <a:r>
                        <a:rPr lang="en-US" b="0" dirty="0"/>
                        <a:t> &amp; Telephone</a:t>
                      </a:r>
                    </a:p>
                    <a:p>
                      <a:endParaRPr lang="en-US" dirty="0"/>
                    </a:p>
                    <a:p>
                      <a:endParaRPr lang="en-US" dirty="0"/>
                    </a:p>
                    <a:p>
                      <a:endParaRPr lang="en-US" dirty="0"/>
                    </a:p>
                    <a:p>
                      <a:endParaRPr lang="en-US" dirty="0"/>
                    </a:p>
                    <a:p>
                      <a:endParaRPr lang="en-US" dirty="0"/>
                    </a:p>
                    <a:p>
                      <a:endParaRPr lang="en-US" dirty="0"/>
                    </a:p>
                    <a:p>
                      <a:r>
                        <a:rPr lang="en-US" dirty="0"/>
                        <a:t>                    </a:t>
                      </a:r>
                    </a:p>
                    <a:p>
                      <a:pPr algn="ctr"/>
                      <a:endParaRPr lang="en-US" dirty="0"/>
                    </a:p>
                    <a:p>
                      <a:pPr algn="ctr"/>
                      <a:r>
                        <a:rPr lang="en-US" dirty="0"/>
                        <a:t>  Fig 08: Cat-2 cable</a:t>
                      </a:r>
                    </a:p>
                    <a:p>
                      <a:r>
                        <a:rPr lang="en-US" dirty="0"/>
                        <a:t>                            </a:t>
                      </a:r>
                    </a:p>
                  </a:txBody>
                  <a:tcPr/>
                </a:tc>
                <a:extLst>
                  <a:ext uri="{0D108BD9-81ED-4DB2-BD59-A6C34878D82A}">
                    <a16:rowId xmlns:a16="http://schemas.microsoft.com/office/drawing/2014/main" val="2132310883"/>
                  </a:ext>
                </a:extLst>
              </a:tr>
            </a:tbl>
          </a:graphicData>
        </a:graphic>
      </p:graphicFrame>
      <p:pic>
        <p:nvPicPr>
          <p:cNvPr id="16" name="Picture 15">
            <a:extLst>
              <a:ext uri="{FF2B5EF4-FFF2-40B4-BE49-F238E27FC236}">
                <a16:creationId xmlns:a16="http://schemas.microsoft.com/office/drawing/2014/main" id="{CC2FF7D5-99DD-00D1-E8F1-C073252FF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050" y="4207377"/>
            <a:ext cx="2656758" cy="2015554"/>
          </a:xfrm>
          <a:prstGeom prst="rect">
            <a:avLst/>
          </a:prstGeom>
        </p:spPr>
      </p:pic>
      <p:pic>
        <p:nvPicPr>
          <p:cNvPr id="18" name="Picture 17">
            <a:extLst>
              <a:ext uri="{FF2B5EF4-FFF2-40B4-BE49-F238E27FC236}">
                <a16:creationId xmlns:a16="http://schemas.microsoft.com/office/drawing/2014/main" id="{9208E41B-32D7-1DFD-D5FB-91C101AA63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3621" y="1613343"/>
            <a:ext cx="2656758" cy="1584176"/>
          </a:xfrm>
          <a:prstGeom prst="rect">
            <a:avLst/>
          </a:prstGeom>
        </p:spPr>
      </p:pic>
    </p:spTree>
    <p:extLst>
      <p:ext uri="{BB962C8B-B14F-4D97-AF65-F5344CB8AC3E}">
        <p14:creationId xmlns:p14="http://schemas.microsoft.com/office/powerpoint/2010/main" val="3697657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770345"/>
            <a:ext cx="9144000" cy="576064"/>
          </a:xfrm>
        </p:spPr>
        <p:txBody>
          <a:bodyPr/>
          <a:lstStyle/>
          <a:p>
            <a:pPr algn="ctr"/>
            <a:r>
              <a:rPr lang="en-US" sz="3200" dirty="0">
                <a:latin typeface="Tahoma" charset="0"/>
              </a:rPr>
              <a:t>Usage of Category-Wise Ethernet Cables (Cont.)</a:t>
            </a:r>
            <a:endParaRPr lang="uk-UA" sz="3200" dirty="0">
              <a:latin typeface="Tahoma" charset="0"/>
            </a:endParaRPr>
          </a:p>
        </p:txBody>
      </p:sp>
      <p:graphicFrame>
        <p:nvGraphicFramePr>
          <p:cNvPr id="4" name="Table 6">
            <a:extLst>
              <a:ext uri="{FF2B5EF4-FFF2-40B4-BE49-F238E27FC236}">
                <a16:creationId xmlns:a16="http://schemas.microsoft.com/office/drawing/2014/main" id="{5E74A529-A51B-B9B3-6A33-79333A70AE0D}"/>
              </a:ext>
            </a:extLst>
          </p:cNvPr>
          <p:cNvGraphicFramePr>
            <a:graphicFrameLocks noGrp="1"/>
          </p:cNvGraphicFramePr>
          <p:nvPr>
            <p:extLst>
              <p:ext uri="{D42A27DB-BD31-4B8C-83A1-F6EECF244321}">
                <p14:modId xmlns:p14="http://schemas.microsoft.com/office/powerpoint/2010/main" val="1245940853"/>
              </p:ext>
            </p:extLst>
          </p:nvPr>
        </p:nvGraphicFramePr>
        <p:xfrm>
          <a:off x="791580" y="1608943"/>
          <a:ext cx="7560840" cy="5184576"/>
        </p:xfrm>
        <a:graphic>
          <a:graphicData uri="http://schemas.openxmlformats.org/drawingml/2006/table">
            <a:tbl>
              <a:tblPr firstRow="1" bandRow="1">
                <a:tableStyleId>{0505E3EF-67EA-436B-97B2-0124C06EBD24}</a:tableStyleId>
              </a:tblPr>
              <a:tblGrid>
                <a:gridCol w="7560840">
                  <a:extLst>
                    <a:ext uri="{9D8B030D-6E8A-4147-A177-3AD203B41FA5}">
                      <a16:colId xmlns:a16="http://schemas.microsoft.com/office/drawing/2014/main" val="3604533119"/>
                    </a:ext>
                  </a:extLst>
                </a:gridCol>
              </a:tblGrid>
              <a:tr h="5184576">
                <a:tc>
                  <a:txBody>
                    <a:bodyPr/>
                    <a:lstStyle/>
                    <a:p>
                      <a:r>
                        <a:rPr lang="en-US" dirty="0"/>
                        <a:t>Category 3: </a:t>
                      </a:r>
                      <a:r>
                        <a:rPr lang="en-US" b="0" dirty="0"/>
                        <a:t>10BaseT Ethernet</a:t>
                      </a:r>
                    </a:p>
                    <a:p>
                      <a:endParaRPr lang="en-US" dirty="0"/>
                    </a:p>
                    <a:p>
                      <a:endParaRPr lang="en-US" dirty="0"/>
                    </a:p>
                    <a:p>
                      <a:endParaRPr lang="en-US" dirty="0"/>
                    </a:p>
                    <a:p>
                      <a:endParaRPr lang="en-US" dirty="0"/>
                    </a:p>
                    <a:p>
                      <a:endParaRPr lang="en-US" dirty="0"/>
                    </a:p>
                    <a:p>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Fig 09: Cat-3 cable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Category 4: </a:t>
                      </a:r>
                      <a:r>
                        <a:rPr lang="en-US" b="0" dirty="0"/>
                        <a:t>Token Ring</a:t>
                      </a:r>
                    </a:p>
                    <a:p>
                      <a:endParaRPr lang="en-US" dirty="0"/>
                    </a:p>
                    <a:p>
                      <a:endParaRPr lang="en-US" dirty="0"/>
                    </a:p>
                    <a:p>
                      <a:endParaRPr lang="en-US" dirty="0"/>
                    </a:p>
                    <a:p>
                      <a:endParaRPr lang="en-US" dirty="0"/>
                    </a:p>
                    <a:p>
                      <a:endParaRPr lang="en-US" dirty="0"/>
                    </a:p>
                    <a:p>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Fig 10: Cat-4 cable</a:t>
                      </a:r>
                    </a:p>
                  </a:txBody>
                  <a:tcPr/>
                </a:tc>
                <a:extLst>
                  <a:ext uri="{0D108BD9-81ED-4DB2-BD59-A6C34878D82A}">
                    <a16:rowId xmlns:a16="http://schemas.microsoft.com/office/drawing/2014/main" val="2132310883"/>
                  </a:ext>
                </a:extLst>
              </a:tr>
            </a:tbl>
          </a:graphicData>
        </a:graphic>
      </p:graphicFrame>
      <p:pic>
        <p:nvPicPr>
          <p:cNvPr id="9" name="Picture 8">
            <a:extLst>
              <a:ext uri="{FF2B5EF4-FFF2-40B4-BE49-F238E27FC236}">
                <a16:creationId xmlns:a16="http://schemas.microsoft.com/office/drawing/2014/main" id="{488C0606-B4AF-B38B-B92D-BBE4537DAC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9872" y="2019978"/>
            <a:ext cx="2656758" cy="1656185"/>
          </a:xfrm>
          <a:prstGeom prst="rect">
            <a:avLst/>
          </a:prstGeom>
        </p:spPr>
      </p:pic>
      <p:pic>
        <p:nvPicPr>
          <p:cNvPr id="11" name="Picture 10">
            <a:extLst>
              <a:ext uri="{FF2B5EF4-FFF2-40B4-BE49-F238E27FC236}">
                <a16:creationId xmlns:a16="http://schemas.microsoft.com/office/drawing/2014/main" id="{8B0A9C53-7218-16B8-8FB0-15134E6D4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6" y="4201231"/>
            <a:ext cx="2656758" cy="2070939"/>
          </a:xfrm>
          <a:prstGeom prst="rect">
            <a:avLst/>
          </a:prstGeom>
        </p:spPr>
      </p:pic>
    </p:spTree>
    <p:extLst>
      <p:ext uri="{BB962C8B-B14F-4D97-AF65-F5344CB8AC3E}">
        <p14:creationId xmlns:p14="http://schemas.microsoft.com/office/powerpoint/2010/main" val="1656733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314" y="752985"/>
            <a:ext cx="9144000" cy="576064"/>
          </a:xfrm>
        </p:spPr>
        <p:txBody>
          <a:bodyPr/>
          <a:lstStyle/>
          <a:p>
            <a:pPr algn="ctr"/>
            <a:r>
              <a:rPr lang="en-US" sz="3200" dirty="0">
                <a:latin typeface="Tahoma" charset="0"/>
              </a:rPr>
              <a:t>Usage of Category-Wise Ethernet Cables (Cont.)</a:t>
            </a:r>
            <a:endParaRPr lang="uk-UA" sz="3200" dirty="0">
              <a:latin typeface="Tahoma" charset="0"/>
            </a:endParaRPr>
          </a:p>
        </p:txBody>
      </p:sp>
      <p:graphicFrame>
        <p:nvGraphicFramePr>
          <p:cNvPr id="4" name="Table 6">
            <a:extLst>
              <a:ext uri="{FF2B5EF4-FFF2-40B4-BE49-F238E27FC236}">
                <a16:creationId xmlns:a16="http://schemas.microsoft.com/office/drawing/2014/main" id="{5E74A529-A51B-B9B3-6A33-79333A70AE0D}"/>
              </a:ext>
            </a:extLst>
          </p:cNvPr>
          <p:cNvGraphicFramePr>
            <a:graphicFrameLocks noGrp="1"/>
          </p:cNvGraphicFramePr>
          <p:nvPr>
            <p:extLst>
              <p:ext uri="{D42A27DB-BD31-4B8C-83A1-F6EECF244321}">
                <p14:modId xmlns:p14="http://schemas.microsoft.com/office/powerpoint/2010/main" val="960343830"/>
              </p:ext>
            </p:extLst>
          </p:nvPr>
        </p:nvGraphicFramePr>
        <p:xfrm>
          <a:off x="791580" y="1554480"/>
          <a:ext cx="7560840" cy="5029200"/>
        </p:xfrm>
        <a:graphic>
          <a:graphicData uri="http://schemas.openxmlformats.org/drawingml/2006/table">
            <a:tbl>
              <a:tblPr firstRow="1" bandRow="1">
                <a:tableStyleId>{0505E3EF-67EA-436B-97B2-0124C06EBD24}</a:tableStyleId>
              </a:tblPr>
              <a:tblGrid>
                <a:gridCol w="7560840">
                  <a:extLst>
                    <a:ext uri="{9D8B030D-6E8A-4147-A177-3AD203B41FA5}">
                      <a16:colId xmlns:a16="http://schemas.microsoft.com/office/drawing/2014/main" val="3604533119"/>
                    </a:ext>
                  </a:extLst>
                </a:gridCol>
              </a:tblGrid>
              <a:tr h="4913838">
                <a:tc>
                  <a:txBody>
                    <a:bodyPr/>
                    <a:lstStyle/>
                    <a:p>
                      <a:r>
                        <a:rPr lang="en-US" dirty="0"/>
                        <a:t>Category 5: </a:t>
                      </a:r>
                      <a:r>
                        <a:rPr lang="en-US" b="0" dirty="0"/>
                        <a:t>100BaseT Ethernet</a:t>
                      </a:r>
                    </a:p>
                    <a:p>
                      <a:endParaRPr lang="en-US" dirty="0"/>
                    </a:p>
                    <a:p>
                      <a:endParaRPr lang="en-US" dirty="0"/>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Fig 11: Cat-5 cable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Category 5e: </a:t>
                      </a:r>
                      <a:r>
                        <a:rPr lang="en-US" b="0" dirty="0"/>
                        <a:t>100BaseT Ethernet, residential homes</a:t>
                      </a:r>
                    </a:p>
                    <a:p>
                      <a:endParaRPr lang="en-US" dirty="0"/>
                    </a:p>
                    <a:p>
                      <a:endParaRPr lang="en-US" dirty="0"/>
                    </a:p>
                    <a:p>
                      <a:endParaRPr lang="en-US" dirty="0"/>
                    </a:p>
                    <a:p>
                      <a:endParaRPr lang="en-US" dirty="0"/>
                    </a:p>
                    <a:p>
                      <a:endParaRPr lang="en-US" dirty="0"/>
                    </a:p>
                    <a:p>
                      <a:endParaRPr lang="en-US" dirty="0"/>
                    </a:p>
                    <a:p>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Fig 12: Cat-5e cable</a:t>
                      </a:r>
                    </a:p>
                  </a:txBody>
                  <a:tcPr/>
                </a:tc>
                <a:extLst>
                  <a:ext uri="{0D108BD9-81ED-4DB2-BD59-A6C34878D82A}">
                    <a16:rowId xmlns:a16="http://schemas.microsoft.com/office/drawing/2014/main" val="2132310883"/>
                  </a:ext>
                </a:extLst>
              </a:tr>
            </a:tbl>
          </a:graphicData>
        </a:graphic>
      </p:graphicFrame>
      <p:pic>
        <p:nvPicPr>
          <p:cNvPr id="10" name="Picture 9">
            <a:extLst>
              <a:ext uri="{FF2B5EF4-FFF2-40B4-BE49-F238E27FC236}">
                <a16:creationId xmlns:a16="http://schemas.microsoft.com/office/drawing/2014/main" id="{D074DE8B-56BF-3C2C-657D-02F3D857B6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1878" y="1824431"/>
            <a:ext cx="2419351" cy="1656184"/>
          </a:xfrm>
          <a:prstGeom prst="rect">
            <a:avLst/>
          </a:prstGeom>
        </p:spPr>
      </p:pic>
      <p:pic>
        <p:nvPicPr>
          <p:cNvPr id="12" name="Picture 11">
            <a:extLst>
              <a:ext uri="{FF2B5EF4-FFF2-40B4-BE49-F238E27FC236}">
                <a16:creationId xmlns:a16="http://schemas.microsoft.com/office/drawing/2014/main" id="{CFC21521-2BEB-870A-2E6F-03E0F28F17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1878" y="4421422"/>
            <a:ext cx="2419351" cy="1765614"/>
          </a:xfrm>
          <a:prstGeom prst="rect">
            <a:avLst/>
          </a:prstGeom>
        </p:spPr>
      </p:pic>
    </p:spTree>
    <p:extLst>
      <p:ext uri="{BB962C8B-B14F-4D97-AF65-F5344CB8AC3E}">
        <p14:creationId xmlns:p14="http://schemas.microsoft.com/office/powerpoint/2010/main" val="824048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2380" y="377631"/>
            <a:ext cx="9144000" cy="576064"/>
          </a:xfrm>
        </p:spPr>
        <p:txBody>
          <a:bodyPr/>
          <a:lstStyle/>
          <a:p>
            <a:pPr algn="ctr"/>
            <a:r>
              <a:rPr lang="en-US" sz="3200" dirty="0">
                <a:latin typeface="Tahoma" charset="0"/>
              </a:rPr>
              <a:t>Usage of Category-Wise Ethernet Cables (Cont.)</a:t>
            </a:r>
            <a:endParaRPr lang="uk-UA" sz="3200" dirty="0">
              <a:latin typeface="Tahoma" charset="0"/>
            </a:endParaRPr>
          </a:p>
        </p:txBody>
      </p:sp>
      <p:graphicFrame>
        <p:nvGraphicFramePr>
          <p:cNvPr id="4" name="Table 6">
            <a:extLst>
              <a:ext uri="{FF2B5EF4-FFF2-40B4-BE49-F238E27FC236}">
                <a16:creationId xmlns:a16="http://schemas.microsoft.com/office/drawing/2014/main" id="{5E74A529-A51B-B9B3-6A33-79333A70AE0D}"/>
              </a:ext>
            </a:extLst>
          </p:cNvPr>
          <p:cNvGraphicFramePr>
            <a:graphicFrameLocks noGrp="1"/>
          </p:cNvGraphicFramePr>
          <p:nvPr>
            <p:extLst>
              <p:ext uri="{D42A27DB-BD31-4B8C-83A1-F6EECF244321}">
                <p14:modId xmlns:p14="http://schemas.microsoft.com/office/powerpoint/2010/main" val="1784800987"/>
              </p:ext>
            </p:extLst>
          </p:nvPr>
        </p:nvGraphicFramePr>
        <p:xfrm>
          <a:off x="791580" y="1280160"/>
          <a:ext cx="7560840" cy="5577840"/>
        </p:xfrm>
        <a:graphic>
          <a:graphicData uri="http://schemas.openxmlformats.org/drawingml/2006/table">
            <a:tbl>
              <a:tblPr firstRow="1" bandRow="1">
                <a:tableStyleId>{0505E3EF-67EA-436B-97B2-0124C06EBD24}</a:tableStyleId>
              </a:tblPr>
              <a:tblGrid>
                <a:gridCol w="7560840">
                  <a:extLst>
                    <a:ext uri="{9D8B030D-6E8A-4147-A177-3AD203B41FA5}">
                      <a16:colId xmlns:a16="http://schemas.microsoft.com/office/drawing/2014/main" val="3604533119"/>
                    </a:ext>
                  </a:extLst>
                </a:gridCol>
              </a:tblGrid>
              <a:tr h="5158637">
                <a:tc>
                  <a:txBody>
                    <a:bodyPr/>
                    <a:lstStyle/>
                    <a:p>
                      <a:r>
                        <a:rPr lang="en-US" dirty="0"/>
                        <a:t>Category 6: </a:t>
                      </a:r>
                      <a:r>
                        <a:rPr lang="en-US" b="0" dirty="0"/>
                        <a:t>Gigabit Ethernet, commercial buildings</a:t>
                      </a:r>
                    </a:p>
                    <a:p>
                      <a:endParaRPr lang="en-US" dirty="0"/>
                    </a:p>
                    <a:p>
                      <a:endParaRPr lang="en-US" dirty="0"/>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Fig 13: Cat-6 cable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Category 6a: </a:t>
                      </a:r>
                      <a:r>
                        <a:rPr lang="en-US" b="0" dirty="0"/>
                        <a:t>Gigabit Ethernet in data centers and commercial buildings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Fig 14: Cat-6a cable</a:t>
                      </a:r>
                    </a:p>
                  </a:txBody>
                  <a:tcPr/>
                </a:tc>
                <a:extLst>
                  <a:ext uri="{0D108BD9-81ED-4DB2-BD59-A6C34878D82A}">
                    <a16:rowId xmlns:a16="http://schemas.microsoft.com/office/drawing/2014/main" val="2132310883"/>
                  </a:ext>
                </a:extLst>
              </a:tr>
            </a:tbl>
          </a:graphicData>
        </a:graphic>
      </p:graphicFrame>
      <p:pic>
        <p:nvPicPr>
          <p:cNvPr id="10" name="Picture 9">
            <a:extLst>
              <a:ext uri="{FF2B5EF4-FFF2-40B4-BE49-F238E27FC236}">
                <a16:creationId xmlns:a16="http://schemas.microsoft.com/office/drawing/2014/main" id="{70676B7B-E064-E56A-E210-BF93C8079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764" y="1715616"/>
            <a:ext cx="2419350" cy="1710899"/>
          </a:xfrm>
          <a:prstGeom prst="rect">
            <a:avLst/>
          </a:prstGeom>
        </p:spPr>
      </p:pic>
      <p:pic>
        <p:nvPicPr>
          <p:cNvPr id="12" name="Picture 11">
            <a:extLst>
              <a:ext uri="{FF2B5EF4-FFF2-40B4-BE49-F238E27FC236}">
                <a16:creationId xmlns:a16="http://schemas.microsoft.com/office/drawing/2014/main" id="{8FE74DE3-6787-D5DD-0C33-8E85B187EB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705" y="4614378"/>
            <a:ext cx="2419350" cy="1926923"/>
          </a:xfrm>
          <a:prstGeom prst="rect">
            <a:avLst/>
          </a:prstGeom>
        </p:spPr>
      </p:pic>
    </p:spTree>
    <p:extLst>
      <p:ext uri="{BB962C8B-B14F-4D97-AF65-F5344CB8AC3E}">
        <p14:creationId xmlns:p14="http://schemas.microsoft.com/office/powerpoint/2010/main" val="415879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2420" y="256015"/>
            <a:ext cx="9144000" cy="576064"/>
          </a:xfrm>
        </p:spPr>
        <p:txBody>
          <a:bodyPr/>
          <a:lstStyle/>
          <a:p>
            <a:pPr algn="ctr"/>
            <a:r>
              <a:rPr lang="en-US" sz="3200" dirty="0">
                <a:latin typeface="Tahoma" charset="0"/>
              </a:rPr>
              <a:t>Usage of Category-Wise Ethernet Cables (Cont.)</a:t>
            </a:r>
            <a:endParaRPr lang="uk-UA" sz="3200" dirty="0">
              <a:latin typeface="Tahoma" charset="0"/>
            </a:endParaRPr>
          </a:p>
        </p:txBody>
      </p:sp>
      <p:graphicFrame>
        <p:nvGraphicFramePr>
          <p:cNvPr id="4" name="Table 6">
            <a:extLst>
              <a:ext uri="{FF2B5EF4-FFF2-40B4-BE49-F238E27FC236}">
                <a16:creationId xmlns:a16="http://schemas.microsoft.com/office/drawing/2014/main" id="{5E74A529-A51B-B9B3-6A33-79333A70AE0D}"/>
              </a:ext>
            </a:extLst>
          </p:cNvPr>
          <p:cNvGraphicFramePr>
            <a:graphicFrameLocks noGrp="1"/>
          </p:cNvGraphicFramePr>
          <p:nvPr>
            <p:extLst>
              <p:ext uri="{D42A27DB-BD31-4B8C-83A1-F6EECF244321}">
                <p14:modId xmlns:p14="http://schemas.microsoft.com/office/powerpoint/2010/main" val="2740425325"/>
              </p:ext>
            </p:extLst>
          </p:nvPr>
        </p:nvGraphicFramePr>
        <p:xfrm>
          <a:off x="1043608" y="1052736"/>
          <a:ext cx="7560840" cy="5805264"/>
        </p:xfrm>
        <a:graphic>
          <a:graphicData uri="http://schemas.openxmlformats.org/drawingml/2006/table">
            <a:tbl>
              <a:tblPr firstRow="1" bandRow="1">
                <a:tableStyleId>{0505E3EF-67EA-436B-97B2-0124C06EBD24}</a:tableStyleId>
              </a:tblPr>
              <a:tblGrid>
                <a:gridCol w="7560840">
                  <a:extLst>
                    <a:ext uri="{9D8B030D-6E8A-4147-A177-3AD203B41FA5}">
                      <a16:colId xmlns:a16="http://schemas.microsoft.com/office/drawing/2014/main" val="3604533119"/>
                    </a:ext>
                  </a:extLst>
                </a:gridCol>
              </a:tblGrid>
              <a:tr h="5805264">
                <a:tc>
                  <a:txBody>
                    <a:bodyPr/>
                    <a:lstStyle/>
                    <a:p>
                      <a:r>
                        <a:rPr lang="en-US" dirty="0"/>
                        <a:t>Category 7: </a:t>
                      </a:r>
                      <a:r>
                        <a:rPr lang="en-US" b="0" dirty="0"/>
                        <a:t>10 Gbps Core Infrastructure</a:t>
                      </a:r>
                    </a:p>
                    <a:p>
                      <a:endParaRPr lang="en-US" dirty="0"/>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Fig 15: Cat-7 cable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Category 7a: </a:t>
                      </a:r>
                      <a:r>
                        <a:rPr lang="en-US" b="0" dirty="0"/>
                        <a:t>10 Gbps Core Infrastructure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Fig 16: Cat-7a cable</a:t>
                      </a:r>
                    </a:p>
                  </a:txBody>
                  <a:tcPr/>
                </a:tc>
                <a:extLst>
                  <a:ext uri="{0D108BD9-81ED-4DB2-BD59-A6C34878D82A}">
                    <a16:rowId xmlns:a16="http://schemas.microsoft.com/office/drawing/2014/main" val="2132310883"/>
                  </a:ext>
                </a:extLst>
              </a:tr>
            </a:tbl>
          </a:graphicData>
        </a:graphic>
      </p:graphicFrame>
      <p:pic>
        <p:nvPicPr>
          <p:cNvPr id="14" name="Picture 13">
            <a:extLst>
              <a:ext uri="{FF2B5EF4-FFF2-40B4-BE49-F238E27FC236}">
                <a16:creationId xmlns:a16="http://schemas.microsoft.com/office/drawing/2014/main" id="{96F22026-0000-E7F1-9072-ADAB50C55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8559" y="1393166"/>
            <a:ext cx="2419349" cy="1932607"/>
          </a:xfrm>
          <a:prstGeom prst="rect">
            <a:avLst/>
          </a:prstGeom>
        </p:spPr>
      </p:pic>
      <p:pic>
        <p:nvPicPr>
          <p:cNvPr id="16" name="Picture 15">
            <a:extLst>
              <a:ext uri="{FF2B5EF4-FFF2-40B4-BE49-F238E27FC236}">
                <a16:creationId xmlns:a16="http://schemas.microsoft.com/office/drawing/2014/main" id="{F6AD9BF6-F8A0-04C2-DA6A-FAFC29B86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8559" y="4437112"/>
            <a:ext cx="2466975" cy="1857375"/>
          </a:xfrm>
          <a:prstGeom prst="rect">
            <a:avLst/>
          </a:prstGeom>
        </p:spPr>
      </p:pic>
    </p:spTree>
    <p:extLst>
      <p:ext uri="{BB962C8B-B14F-4D97-AF65-F5344CB8AC3E}">
        <p14:creationId xmlns:p14="http://schemas.microsoft.com/office/powerpoint/2010/main" val="1572569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908720"/>
            <a:ext cx="9144000" cy="576064"/>
          </a:xfrm>
        </p:spPr>
        <p:txBody>
          <a:bodyPr/>
          <a:lstStyle/>
          <a:p>
            <a:pPr algn="ctr"/>
            <a:r>
              <a:rPr lang="en-US" sz="3200" dirty="0">
                <a:latin typeface="Tahoma" charset="0"/>
              </a:rPr>
              <a:t>Usage of Category-Wise Ethernet Cables (Cont.)</a:t>
            </a:r>
            <a:endParaRPr lang="uk-UA" sz="3200" dirty="0">
              <a:latin typeface="Tahoma" charset="0"/>
            </a:endParaRPr>
          </a:p>
        </p:txBody>
      </p:sp>
      <p:graphicFrame>
        <p:nvGraphicFramePr>
          <p:cNvPr id="4" name="Table 6">
            <a:extLst>
              <a:ext uri="{FF2B5EF4-FFF2-40B4-BE49-F238E27FC236}">
                <a16:creationId xmlns:a16="http://schemas.microsoft.com/office/drawing/2014/main" id="{5E74A529-A51B-B9B3-6A33-79333A70AE0D}"/>
              </a:ext>
            </a:extLst>
          </p:cNvPr>
          <p:cNvGraphicFramePr>
            <a:graphicFrameLocks noGrp="1"/>
          </p:cNvGraphicFramePr>
          <p:nvPr>
            <p:extLst>
              <p:ext uri="{D42A27DB-BD31-4B8C-83A1-F6EECF244321}">
                <p14:modId xmlns:p14="http://schemas.microsoft.com/office/powerpoint/2010/main" val="3744048966"/>
              </p:ext>
            </p:extLst>
          </p:nvPr>
        </p:nvGraphicFramePr>
        <p:xfrm>
          <a:off x="791580" y="1827531"/>
          <a:ext cx="7560840" cy="4608512"/>
        </p:xfrm>
        <a:graphic>
          <a:graphicData uri="http://schemas.openxmlformats.org/drawingml/2006/table">
            <a:tbl>
              <a:tblPr firstRow="1" bandRow="1">
                <a:tableStyleId>{0505E3EF-67EA-436B-97B2-0124C06EBD24}</a:tableStyleId>
              </a:tblPr>
              <a:tblGrid>
                <a:gridCol w="7560840">
                  <a:extLst>
                    <a:ext uri="{9D8B030D-6E8A-4147-A177-3AD203B41FA5}">
                      <a16:colId xmlns:a16="http://schemas.microsoft.com/office/drawing/2014/main" val="3604533119"/>
                    </a:ext>
                  </a:extLst>
                </a:gridCol>
              </a:tblGrid>
              <a:tr h="4608512">
                <a:tc>
                  <a:txBody>
                    <a:bodyPr/>
                    <a:lstStyle/>
                    <a:p>
                      <a:r>
                        <a:rPr lang="en-US" dirty="0"/>
                        <a:t>Category 8: </a:t>
                      </a:r>
                      <a:r>
                        <a:rPr lang="fr-FR" b="0" dirty="0"/>
                        <a:t>25 </a:t>
                      </a:r>
                      <a:r>
                        <a:rPr lang="fr-FR" b="0" dirty="0" err="1"/>
                        <a:t>Gbps</a:t>
                      </a:r>
                      <a:r>
                        <a:rPr lang="fr-FR" b="0" dirty="0"/>
                        <a:t>/40 </a:t>
                      </a:r>
                      <a:r>
                        <a:rPr lang="fr-FR" b="0" dirty="0" err="1"/>
                        <a:t>Gbps</a:t>
                      </a:r>
                      <a:r>
                        <a:rPr lang="fr-FR" b="0" dirty="0"/>
                        <a:t> </a:t>
                      </a:r>
                      <a:r>
                        <a:rPr lang="fr-FR" b="0" dirty="0" err="1"/>
                        <a:t>Core</a:t>
                      </a:r>
                      <a:r>
                        <a:rPr lang="fr-FR" b="0" dirty="0"/>
                        <a:t> Infrastructure</a:t>
                      </a:r>
                      <a:endParaRPr lang="en-US" b="0" dirty="0"/>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Fig 17: Cat-8 cable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132310883"/>
                  </a:ext>
                </a:extLst>
              </a:tr>
            </a:tbl>
          </a:graphicData>
        </a:graphic>
      </p:graphicFrame>
      <p:pic>
        <p:nvPicPr>
          <p:cNvPr id="7" name="Picture 6">
            <a:extLst>
              <a:ext uri="{FF2B5EF4-FFF2-40B4-BE49-F238E27FC236}">
                <a16:creationId xmlns:a16="http://schemas.microsoft.com/office/drawing/2014/main" id="{D15EB7A1-6842-6A63-E698-8FE17377FC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2325" y="2434687"/>
            <a:ext cx="2419350" cy="1662109"/>
          </a:xfrm>
          <a:prstGeom prst="rect">
            <a:avLst/>
          </a:prstGeom>
        </p:spPr>
      </p:pic>
    </p:spTree>
    <p:extLst>
      <p:ext uri="{BB962C8B-B14F-4D97-AF65-F5344CB8AC3E}">
        <p14:creationId xmlns:p14="http://schemas.microsoft.com/office/powerpoint/2010/main" val="1007637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908720"/>
            <a:ext cx="9144000" cy="576064"/>
          </a:xfrm>
        </p:spPr>
        <p:txBody>
          <a:bodyPr/>
          <a:lstStyle/>
          <a:p>
            <a:pPr algn="ctr"/>
            <a:r>
              <a:rPr lang="en-US" sz="3200" dirty="0">
                <a:latin typeface="Tahoma" charset="0"/>
              </a:rPr>
              <a:t>Ethernet Cable Color Coding</a:t>
            </a:r>
            <a:endParaRPr lang="uk-UA" sz="3200" dirty="0">
              <a:latin typeface="Tahoma" charset="0"/>
            </a:endParaRPr>
          </a:p>
        </p:txBody>
      </p:sp>
      <p:graphicFrame>
        <p:nvGraphicFramePr>
          <p:cNvPr id="4" name="Table 6">
            <a:extLst>
              <a:ext uri="{FF2B5EF4-FFF2-40B4-BE49-F238E27FC236}">
                <a16:creationId xmlns:a16="http://schemas.microsoft.com/office/drawing/2014/main" id="{5E74A529-A51B-B9B3-6A33-79333A70AE0D}"/>
              </a:ext>
            </a:extLst>
          </p:cNvPr>
          <p:cNvGraphicFramePr>
            <a:graphicFrameLocks noGrp="1"/>
          </p:cNvGraphicFramePr>
          <p:nvPr>
            <p:extLst>
              <p:ext uri="{D42A27DB-BD31-4B8C-83A1-F6EECF244321}">
                <p14:modId xmlns:p14="http://schemas.microsoft.com/office/powerpoint/2010/main" val="2261593922"/>
              </p:ext>
            </p:extLst>
          </p:nvPr>
        </p:nvGraphicFramePr>
        <p:xfrm>
          <a:off x="835523" y="1514876"/>
          <a:ext cx="7560840" cy="5303520"/>
        </p:xfrm>
        <a:graphic>
          <a:graphicData uri="http://schemas.openxmlformats.org/drawingml/2006/table">
            <a:tbl>
              <a:tblPr firstRow="1" bandRow="1">
                <a:tableStyleId>{0505E3EF-67EA-436B-97B2-0124C06EBD24}</a:tableStyleId>
              </a:tblPr>
              <a:tblGrid>
                <a:gridCol w="7560840">
                  <a:extLst>
                    <a:ext uri="{9D8B030D-6E8A-4147-A177-3AD203B41FA5}">
                      <a16:colId xmlns:a16="http://schemas.microsoft.com/office/drawing/2014/main" val="3604533119"/>
                    </a:ext>
                  </a:extLst>
                </a:gridCol>
              </a:tblGrid>
              <a:tr h="5030470">
                <a:tc>
                  <a:txBody>
                    <a:bodyPr/>
                    <a:lstStyle/>
                    <a:p>
                      <a:r>
                        <a:rPr lang="en-US" b="0" dirty="0"/>
                        <a:t>Ethernet cable which is used to connect networking devices through UTP cable and end is terminated with RJ45 connector. In UTP cable consist of 4pair or 8 wire of different color that is used to terminate on RJ45 or 8P8C connector. Ethernet cable color coding as standardized by EIA(Electronic Industries association) and TIA(Telecommunication Industry Association) there are two standard </a:t>
                      </a:r>
                      <a:r>
                        <a:rPr lang="en-US" b="1" i="1" u="sng" dirty="0"/>
                        <a:t>EIA/TIA-568-A </a:t>
                      </a:r>
                      <a:r>
                        <a:rPr lang="en-US" b="0" dirty="0"/>
                        <a:t>and </a:t>
                      </a:r>
                      <a:r>
                        <a:rPr lang="en-US" b="1" i="1" u="sng" dirty="0"/>
                        <a:t>EIA/TIA-568-B</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Fig 18: Color coding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132310883"/>
                  </a:ext>
                </a:extLst>
              </a:tr>
            </a:tbl>
          </a:graphicData>
        </a:graphic>
      </p:graphicFrame>
      <p:pic>
        <p:nvPicPr>
          <p:cNvPr id="3" name="Picture 2">
            <a:extLst>
              <a:ext uri="{FF2B5EF4-FFF2-40B4-BE49-F238E27FC236}">
                <a16:creationId xmlns:a16="http://schemas.microsoft.com/office/drawing/2014/main" id="{CA65AD95-9808-F692-74F8-E0C92907BF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707" y="4005064"/>
            <a:ext cx="3483261" cy="2138201"/>
          </a:xfrm>
          <a:prstGeom prst="rect">
            <a:avLst/>
          </a:prstGeom>
        </p:spPr>
      </p:pic>
      <p:pic>
        <p:nvPicPr>
          <p:cNvPr id="6" name="Picture 5">
            <a:extLst>
              <a:ext uri="{FF2B5EF4-FFF2-40B4-BE49-F238E27FC236}">
                <a16:creationId xmlns:a16="http://schemas.microsoft.com/office/drawing/2014/main" id="{7D34D294-9D6C-9C9F-284B-023DC743C1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0034" y="4005064"/>
            <a:ext cx="3851920" cy="2138201"/>
          </a:xfrm>
          <a:prstGeom prst="rect">
            <a:avLst/>
          </a:prstGeom>
        </p:spPr>
      </p:pic>
    </p:spTree>
    <p:extLst>
      <p:ext uri="{BB962C8B-B14F-4D97-AF65-F5344CB8AC3E}">
        <p14:creationId xmlns:p14="http://schemas.microsoft.com/office/powerpoint/2010/main" val="134412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A4D31760-C1C5-E6F3-4AA1-BDCFAE2537EB}"/>
              </a:ext>
            </a:extLst>
          </p:cNvPr>
          <p:cNvGraphicFramePr>
            <a:graphicFrameLocks noGrp="1"/>
          </p:cNvGraphicFramePr>
          <p:nvPr>
            <p:extLst>
              <p:ext uri="{D42A27DB-BD31-4B8C-83A1-F6EECF244321}">
                <p14:modId xmlns:p14="http://schemas.microsoft.com/office/powerpoint/2010/main" val="1785695792"/>
              </p:ext>
            </p:extLst>
          </p:nvPr>
        </p:nvGraphicFramePr>
        <p:xfrm>
          <a:off x="0" y="1556792"/>
          <a:ext cx="9144000" cy="504056"/>
        </p:xfrm>
        <a:graphic>
          <a:graphicData uri="http://schemas.openxmlformats.org/drawingml/2006/table">
            <a:tbl>
              <a:tblPr firstRow="1" bandRow="1">
                <a:tableStyleId>{0505E3EF-67EA-436B-97B2-0124C06EBD24}</a:tableStyleId>
              </a:tblPr>
              <a:tblGrid>
                <a:gridCol w="9144000">
                  <a:extLst>
                    <a:ext uri="{9D8B030D-6E8A-4147-A177-3AD203B41FA5}">
                      <a16:colId xmlns:a16="http://schemas.microsoft.com/office/drawing/2014/main" val="2212507671"/>
                    </a:ext>
                  </a:extLst>
                </a:gridCol>
              </a:tblGrid>
              <a:tr h="504056">
                <a:tc>
                  <a:txBody>
                    <a:bodyPr/>
                    <a:lstStyle/>
                    <a:p>
                      <a:pPr algn="l"/>
                      <a:r>
                        <a:rPr lang="en" sz="2200" dirty="0"/>
                        <a:t>PRESENTED BY                                                           PRESENTED TO</a:t>
                      </a:r>
                      <a:endParaRPr lang="en-US" sz="2200" dirty="0"/>
                    </a:p>
                  </a:txBody>
                  <a:tcPr/>
                </a:tc>
                <a:extLst>
                  <a:ext uri="{0D108BD9-81ED-4DB2-BD59-A6C34878D82A}">
                    <a16:rowId xmlns:a16="http://schemas.microsoft.com/office/drawing/2014/main" val="3380810878"/>
                  </a:ext>
                </a:extLst>
              </a:tr>
            </a:tbl>
          </a:graphicData>
        </a:graphic>
      </p:graphicFrame>
      <p:graphicFrame>
        <p:nvGraphicFramePr>
          <p:cNvPr id="6" name="Table 6">
            <a:extLst>
              <a:ext uri="{FF2B5EF4-FFF2-40B4-BE49-F238E27FC236}">
                <a16:creationId xmlns:a16="http://schemas.microsoft.com/office/drawing/2014/main" id="{7F7F9B5E-2A76-9F3B-4E1A-622FE308EF0F}"/>
              </a:ext>
            </a:extLst>
          </p:cNvPr>
          <p:cNvGraphicFramePr>
            <a:graphicFrameLocks noGrp="1"/>
          </p:cNvGraphicFramePr>
          <p:nvPr>
            <p:extLst>
              <p:ext uri="{D42A27DB-BD31-4B8C-83A1-F6EECF244321}">
                <p14:modId xmlns:p14="http://schemas.microsoft.com/office/powerpoint/2010/main" val="822811913"/>
              </p:ext>
            </p:extLst>
          </p:nvPr>
        </p:nvGraphicFramePr>
        <p:xfrm>
          <a:off x="107504" y="2276872"/>
          <a:ext cx="8928992" cy="3184128"/>
        </p:xfrm>
        <a:graphic>
          <a:graphicData uri="http://schemas.openxmlformats.org/drawingml/2006/table">
            <a:tbl>
              <a:tblPr firstRow="1" bandRow="1">
                <a:tableStyleId>{0505E3EF-67EA-436B-97B2-0124C06EBD24}</a:tableStyleId>
              </a:tblPr>
              <a:tblGrid>
                <a:gridCol w="8928992">
                  <a:extLst>
                    <a:ext uri="{9D8B030D-6E8A-4147-A177-3AD203B41FA5}">
                      <a16:colId xmlns:a16="http://schemas.microsoft.com/office/drawing/2014/main" val="452598307"/>
                    </a:ext>
                  </a:extLst>
                </a:gridCol>
              </a:tblGrid>
              <a:tr h="31841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NAME: SHEIKH NAFEZ SADNAN             MD. AKHTARUZZAMAN ADNAN</a:t>
                      </a:r>
                      <a:endParaRPr lang="en-US" sz="2000" b="1" u="none" dirty="0">
                        <a:solidFill>
                          <a:schemeClr val="tx1">
                            <a:lumMod val="50000"/>
                          </a:schemeClr>
                        </a:solidFill>
                        <a:hlinkClick r:id="rId2">
                          <a:extLst>
                            <a:ext uri="{A12FA001-AC4F-418D-AE19-62706E023703}">
                              <ahyp:hlinkClr xmlns:ahyp="http://schemas.microsoft.com/office/drawing/2018/hyperlinkcolor" val="tx"/>
                            </a:ext>
                          </a:extLst>
                        </a:hlinkClick>
                      </a:endParaRPr>
                    </a:p>
                    <a:p>
                      <a:pPr marL="0" lvl="0" indent="0" algn="l" rtl="0">
                        <a:spcBef>
                          <a:spcPts val="0"/>
                        </a:spcBef>
                        <a:spcAft>
                          <a:spcPts val="0"/>
                        </a:spcAft>
                        <a:buNone/>
                      </a:pPr>
                      <a:r>
                        <a:rPr lang="en-US" sz="2000" b="1" dirty="0"/>
                        <a:t>ID: </a:t>
                      </a:r>
                      <a:r>
                        <a:rPr lang="en-US" sz="2000" b="1" i="0" dirty="0"/>
                        <a:t>20101106</a:t>
                      </a:r>
                      <a:r>
                        <a:rPr lang="en-US" sz="2000" b="1" i="1" dirty="0"/>
                        <a:t> </a:t>
                      </a:r>
                      <a:r>
                        <a:rPr lang="en-US" sz="2000" b="1" dirty="0"/>
                        <a:t>                                                          ASSISTANT PROFESSOR</a:t>
                      </a:r>
                    </a:p>
                    <a:p>
                      <a:pPr marL="0" lvl="0" indent="0" algn="l" rtl="0">
                        <a:spcBef>
                          <a:spcPts val="0"/>
                        </a:spcBef>
                        <a:spcAft>
                          <a:spcPts val="0"/>
                        </a:spcAft>
                        <a:buNone/>
                      </a:pPr>
                      <a:r>
                        <a:rPr lang="en-US" sz="2000" b="1" dirty="0"/>
                        <a:t>SEC: B(2)                                                                    DEPARTMENT OF CSE</a:t>
                      </a:r>
                    </a:p>
                    <a:p>
                      <a:pPr marL="0" lvl="0" indent="0" algn="l" rtl="0">
                        <a:spcBef>
                          <a:spcPts val="0"/>
                        </a:spcBef>
                        <a:spcAft>
                          <a:spcPts val="0"/>
                        </a:spcAft>
                        <a:buNone/>
                      </a:pPr>
                      <a:r>
                        <a:rPr lang="en-US" sz="2000" b="1" dirty="0"/>
                        <a:t>DEPT: CSE                                                     UNIVERSITY OF ASIA PACIFIC</a:t>
                      </a:r>
                    </a:p>
                    <a:p>
                      <a:endParaRPr lang="en-US" dirty="0"/>
                    </a:p>
                  </a:txBody>
                  <a:tcPr/>
                </a:tc>
                <a:extLst>
                  <a:ext uri="{0D108BD9-81ED-4DB2-BD59-A6C34878D82A}">
                    <a16:rowId xmlns:a16="http://schemas.microsoft.com/office/drawing/2014/main" val="2146404787"/>
                  </a:ext>
                </a:extLst>
              </a:tr>
            </a:tbl>
          </a:graphicData>
        </a:graphic>
      </p:graphicFrame>
      <p:pic>
        <p:nvPicPr>
          <p:cNvPr id="7" name="Picture 6">
            <a:extLst>
              <a:ext uri="{FF2B5EF4-FFF2-40B4-BE49-F238E27FC236}">
                <a16:creationId xmlns:a16="http://schemas.microsoft.com/office/drawing/2014/main" id="{0DF2E61D-BC16-33E4-9ED9-00AAF9D5EE15}"/>
              </a:ext>
            </a:extLst>
          </p:cNvPr>
          <p:cNvPicPr>
            <a:picLocks noChangeAspect="1"/>
          </p:cNvPicPr>
          <p:nvPr/>
        </p:nvPicPr>
        <p:blipFill>
          <a:blip r:embed="rId3"/>
          <a:stretch>
            <a:fillRect/>
          </a:stretch>
        </p:blipFill>
        <p:spPr>
          <a:xfrm>
            <a:off x="2915816" y="4524896"/>
            <a:ext cx="3312368" cy="1872208"/>
          </a:xfrm>
          <a:prstGeom prst="rect">
            <a:avLst/>
          </a:prstGeom>
        </p:spPr>
      </p:pic>
      <p:pic>
        <p:nvPicPr>
          <p:cNvPr id="3" name="Picture 2">
            <a:extLst>
              <a:ext uri="{FF2B5EF4-FFF2-40B4-BE49-F238E27FC236}">
                <a16:creationId xmlns:a16="http://schemas.microsoft.com/office/drawing/2014/main" id="{3E3F0565-F4B0-5DB5-6C56-28083E2215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141516"/>
            <a:ext cx="2915816" cy="1716484"/>
          </a:xfrm>
          <a:prstGeom prst="rect">
            <a:avLst/>
          </a:prstGeom>
        </p:spPr>
      </p:pic>
      <p:pic>
        <p:nvPicPr>
          <p:cNvPr id="4" name="Picture 3">
            <a:extLst>
              <a:ext uri="{FF2B5EF4-FFF2-40B4-BE49-F238E27FC236}">
                <a16:creationId xmlns:a16="http://schemas.microsoft.com/office/drawing/2014/main" id="{FC71FF58-4293-7C55-5B02-FD1796791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6228924" y="5141516"/>
            <a:ext cx="2915816" cy="171648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620688"/>
            <a:ext cx="9144000" cy="576064"/>
          </a:xfrm>
        </p:spPr>
        <p:txBody>
          <a:bodyPr/>
          <a:lstStyle/>
          <a:p>
            <a:pPr algn="ctr"/>
            <a:r>
              <a:rPr lang="en-US" sz="3200" dirty="0">
                <a:latin typeface="Tahoma" charset="0"/>
              </a:rPr>
              <a:t>Ethernet Cable Shielding Types</a:t>
            </a:r>
            <a:endParaRPr lang="uk-UA" sz="3200" dirty="0">
              <a:latin typeface="Tahoma" charset="0"/>
            </a:endParaRPr>
          </a:p>
        </p:txBody>
      </p:sp>
      <p:graphicFrame>
        <p:nvGraphicFramePr>
          <p:cNvPr id="2" name="Table 4">
            <a:extLst>
              <a:ext uri="{FF2B5EF4-FFF2-40B4-BE49-F238E27FC236}">
                <a16:creationId xmlns:a16="http://schemas.microsoft.com/office/drawing/2014/main" id="{106135BE-0318-B99A-7434-991538EAA1E6}"/>
              </a:ext>
            </a:extLst>
          </p:cNvPr>
          <p:cNvGraphicFramePr>
            <a:graphicFrameLocks noGrp="1"/>
          </p:cNvGraphicFramePr>
          <p:nvPr>
            <p:extLst>
              <p:ext uri="{D42A27DB-BD31-4B8C-83A1-F6EECF244321}">
                <p14:modId xmlns:p14="http://schemas.microsoft.com/office/powerpoint/2010/main" val="2053739754"/>
              </p:ext>
            </p:extLst>
          </p:nvPr>
        </p:nvGraphicFramePr>
        <p:xfrm>
          <a:off x="916287" y="1216826"/>
          <a:ext cx="7920880" cy="5577840"/>
        </p:xfrm>
        <a:graphic>
          <a:graphicData uri="http://schemas.openxmlformats.org/drawingml/2006/table">
            <a:tbl>
              <a:tblPr firstRow="1" bandRow="1">
                <a:tableStyleId>{0505E3EF-67EA-436B-97B2-0124C06EBD24}</a:tableStyleId>
              </a:tblPr>
              <a:tblGrid>
                <a:gridCol w="7920880">
                  <a:extLst>
                    <a:ext uri="{9D8B030D-6E8A-4147-A177-3AD203B41FA5}">
                      <a16:colId xmlns:a16="http://schemas.microsoft.com/office/drawing/2014/main" val="2726460386"/>
                    </a:ext>
                  </a:extLst>
                </a:gridCol>
              </a:tblGrid>
              <a:tr h="52723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U/UTP - Unshielded Cable / Unshielded Twisted Pair: </a:t>
                      </a:r>
                      <a:br>
                        <a:rPr lang="en-US" dirty="0"/>
                      </a:br>
                      <a:r>
                        <a:rPr lang="en-US" b="0" dirty="0"/>
                        <a:t>This Ethernet cable is completely unshielded. It can be used in situations that lack nearby electromagnetic interference (EMI), and that are not affected by electrostatic discharge (ESD). The lack of shielding allows for the construction of cable that is thinner and more flexible than shielded cable, and so it’s usually easier to install. Unlike shielded Ethernet cable, it does not require a ground connection. A plastic spline is often found in the center of both shielded and unshielded Ethernet cable, to offer protection against crosstalk from both internal pairs and external cables.</a:t>
                      </a:r>
                      <a:endParaRPr lang="en-US" b="0" u="sng" dirty="0"/>
                    </a:p>
                    <a:p>
                      <a:endParaRPr lang="en-US" b="0" dirty="0"/>
                    </a:p>
                    <a:p>
                      <a:endParaRPr lang="en-US" b="0" dirty="0"/>
                    </a:p>
                    <a:p>
                      <a:endParaRPr lang="en-US" b="0" dirty="0"/>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Fig 19: U/UTP</a:t>
                      </a:r>
                    </a:p>
                    <a:p>
                      <a:endParaRPr lang="en-US" b="0" dirty="0"/>
                    </a:p>
                  </a:txBody>
                  <a:tcPr/>
                </a:tc>
                <a:extLst>
                  <a:ext uri="{0D108BD9-81ED-4DB2-BD59-A6C34878D82A}">
                    <a16:rowId xmlns:a16="http://schemas.microsoft.com/office/drawing/2014/main" val="365052173"/>
                  </a:ext>
                </a:extLst>
              </a:tr>
            </a:tbl>
          </a:graphicData>
        </a:graphic>
      </p:graphicFrame>
      <p:pic>
        <p:nvPicPr>
          <p:cNvPr id="9" name="Picture 8">
            <a:extLst>
              <a:ext uri="{FF2B5EF4-FFF2-40B4-BE49-F238E27FC236}">
                <a16:creationId xmlns:a16="http://schemas.microsoft.com/office/drawing/2014/main" id="{77EF5648-1453-3E9A-D366-F3E36719F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447" y="3889400"/>
            <a:ext cx="5040560" cy="2203895"/>
          </a:xfrm>
          <a:prstGeom prst="rect">
            <a:avLst/>
          </a:prstGeom>
        </p:spPr>
      </p:pic>
    </p:spTree>
    <p:extLst>
      <p:ext uri="{BB962C8B-B14F-4D97-AF65-F5344CB8AC3E}">
        <p14:creationId xmlns:p14="http://schemas.microsoft.com/office/powerpoint/2010/main" val="558899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620688"/>
            <a:ext cx="9144000" cy="576064"/>
          </a:xfrm>
        </p:spPr>
        <p:txBody>
          <a:bodyPr/>
          <a:lstStyle/>
          <a:p>
            <a:pPr algn="ctr"/>
            <a:r>
              <a:rPr lang="en-US" sz="3200" dirty="0">
                <a:latin typeface="Tahoma" charset="0"/>
              </a:rPr>
              <a:t>Ethernet Cable Shielding Types (Cont.)</a:t>
            </a:r>
            <a:endParaRPr lang="uk-UA" sz="3200" dirty="0">
              <a:latin typeface="Tahoma" charset="0"/>
            </a:endParaRPr>
          </a:p>
        </p:txBody>
      </p:sp>
      <p:graphicFrame>
        <p:nvGraphicFramePr>
          <p:cNvPr id="2" name="Table 4">
            <a:extLst>
              <a:ext uri="{FF2B5EF4-FFF2-40B4-BE49-F238E27FC236}">
                <a16:creationId xmlns:a16="http://schemas.microsoft.com/office/drawing/2014/main" id="{106135BE-0318-B99A-7434-991538EAA1E6}"/>
              </a:ext>
            </a:extLst>
          </p:cNvPr>
          <p:cNvGraphicFramePr>
            <a:graphicFrameLocks noGrp="1"/>
          </p:cNvGraphicFramePr>
          <p:nvPr>
            <p:extLst>
              <p:ext uri="{D42A27DB-BD31-4B8C-83A1-F6EECF244321}">
                <p14:modId xmlns:p14="http://schemas.microsoft.com/office/powerpoint/2010/main" val="2163793903"/>
              </p:ext>
            </p:extLst>
          </p:nvPr>
        </p:nvGraphicFramePr>
        <p:xfrm>
          <a:off x="916287" y="1216826"/>
          <a:ext cx="7920880" cy="5577840"/>
        </p:xfrm>
        <a:graphic>
          <a:graphicData uri="http://schemas.openxmlformats.org/drawingml/2006/table">
            <a:tbl>
              <a:tblPr firstRow="1" bandRow="1">
                <a:tableStyleId>{0505E3EF-67EA-436B-97B2-0124C06EBD24}</a:tableStyleId>
              </a:tblPr>
              <a:tblGrid>
                <a:gridCol w="7920880">
                  <a:extLst>
                    <a:ext uri="{9D8B030D-6E8A-4147-A177-3AD203B41FA5}">
                      <a16:colId xmlns:a16="http://schemas.microsoft.com/office/drawing/2014/main" val="2726460386"/>
                    </a:ext>
                  </a:extLst>
                </a:gridCol>
              </a:tblGrid>
              <a:tr h="52723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F/UTP - Foil Shielded Cable / Unshielded Twisted Pair:</a:t>
                      </a:r>
                      <a:br>
                        <a:rPr lang="en-US" dirty="0"/>
                      </a:br>
                      <a:r>
                        <a:rPr lang="en-US" b="0" dirty="0"/>
                        <a:t>This Ethernet cable has an aluminum foil shield (screen) around the entire cable, beneath the jacket. It can help protect data from nearby sources of electromagnetic interference (EMI), and can help dissipate any buildup of electrostatic potential. A small drain wire, shown in the photograph but not in the diagram, redirects unwanted noise to ground. This drain wire must be properly grounded, otherwise any benefit from shielding will be lost and the ungrounded screen will actually attract unwanted noise.</a:t>
                      </a:r>
                    </a:p>
                    <a:p>
                      <a:endParaRPr lang="en-US" b="0" dirty="0"/>
                    </a:p>
                    <a:p>
                      <a:endParaRPr lang="en-US" b="0" dirty="0"/>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Fig 20: F/UTP</a:t>
                      </a:r>
                    </a:p>
                    <a:p>
                      <a:endParaRPr lang="en-US" b="0" dirty="0"/>
                    </a:p>
                  </a:txBody>
                  <a:tcPr/>
                </a:tc>
                <a:extLst>
                  <a:ext uri="{0D108BD9-81ED-4DB2-BD59-A6C34878D82A}">
                    <a16:rowId xmlns:a16="http://schemas.microsoft.com/office/drawing/2014/main" val="365052173"/>
                  </a:ext>
                </a:extLst>
              </a:tr>
            </a:tbl>
          </a:graphicData>
        </a:graphic>
      </p:graphicFrame>
      <p:pic>
        <p:nvPicPr>
          <p:cNvPr id="4" name="Picture 3">
            <a:extLst>
              <a:ext uri="{FF2B5EF4-FFF2-40B4-BE49-F238E27FC236}">
                <a16:creationId xmlns:a16="http://schemas.microsoft.com/office/drawing/2014/main" id="{62BF127C-5D38-0B11-D78D-BFEC065E5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605" y="3590601"/>
            <a:ext cx="5228244" cy="2502695"/>
          </a:xfrm>
          <a:prstGeom prst="rect">
            <a:avLst/>
          </a:prstGeom>
        </p:spPr>
      </p:pic>
    </p:spTree>
    <p:extLst>
      <p:ext uri="{BB962C8B-B14F-4D97-AF65-F5344CB8AC3E}">
        <p14:creationId xmlns:p14="http://schemas.microsoft.com/office/powerpoint/2010/main" val="3434159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620688"/>
            <a:ext cx="9144000" cy="576064"/>
          </a:xfrm>
        </p:spPr>
        <p:txBody>
          <a:bodyPr/>
          <a:lstStyle/>
          <a:p>
            <a:pPr algn="ctr"/>
            <a:r>
              <a:rPr lang="en-US" sz="3200" dirty="0">
                <a:latin typeface="Tahoma" charset="0"/>
              </a:rPr>
              <a:t>Ethernet Cable Shielding Types (Cont.)</a:t>
            </a:r>
            <a:endParaRPr lang="uk-UA" sz="3200" dirty="0">
              <a:latin typeface="Tahoma" charset="0"/>
            </a:endParaRPr>
          </a:p>
        </p:txBody>
      </p:sp>
      <p:graphicFrame>
        <p:nvGraphicFramePr>
          <p:cNvPr id="2" name="Table 4">
            <a:extLst>
              <a:ext uri="{FF2B5EF4-FFF2-40B4-BE49-F238E27FC236}">
                <a16:creationId xmlns:a16="http://schemas.microsoft.com/office/drawing/2014/main" id="{106135BE-0318-B99A-7434-991538EAA1E6}"/>
              </a:ext>
            </a:extLst>
          </p:cNvPr>
          <p:cNvGraphicFramePr>
            <a:graphicFrameLocks noGrp="1"/>
          </p:cNvGraphicFramePr>
          <p:nvPr>
            <p:extLst>
              <p:ext uri="{D42A27DB-BD31-4B8C-83A1-F6EECF244321}">
                <p14:modId xmlns:p14="http://schemas.microsoft.com/office/powerpoint/2010/main" val="2971863125"/>
              </p:ext>
            </p:extLst>
          </p:nvPr>
        </p:nvGraphicFramePr>
        <p:xfrm>
          <a:off x="916287" y="1216826"/>
          <a:ext cx="7920880" cy="5577840"/>
        </p:xfrm>
        <a:graphic>
          <a:graphicData uri="http://schemas.openxmlformats.org/drawingml/2006/table">
            <a:tbl>
              <a:tblPr firstRow="1" bandRow="1">
                <a:tableStyleId>{0505E3EF-67EA-436B-97B2-0124C06EBD24}</a:tableStyleId>
              </a:tblPr>
              <a:tblGrid>
                <a:gridCol w="7920880">
                  <a:extLst>
                    <a:ext uri="{9D8B030D-6E8A-4147-A177-3AD203B41FA5}">
                      <a16:colId xmlns:a16="http://schemas.microsoft.com/office/drawing/2014/main" val="2726460386"/>
                    </a:ext>
                  </a:extLst>
                </a:gridCol>
              </a:tblGrid>
              <a:tr h="52723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S/UTP - Screen Shielded Cable / Unshielded Twisted Pair:</a:t>
                      </a:r>
                      <a:br>
                        <a:rPr lang="en-US" dirty="0"/>
                      </a:br>
                      <a:r>
                        <a:rPr lang="en-US" b="0" dirty="0"/>
                        <a:t>Instead of a foil shield, this Ethernet cable uses an aluminum braided shield (screen) around the entire cable, beneath the jacket. Like a foil shield, it can help protect data from nearby sources of electromagnetic interference (EMI), including crosstalk from nearby cables and can help dissipate any buildup of electrostatic potential. The braided construction of the shield offers better protection from radio frequency interference (RFI). Also, the braided shield provides greater mechanical strength and better grounding than a foil shield.</a:t>
                      </a:r>
                    </a:p>
                    <a:p>
                      <a:endParaRPr lang="en-US" b="0" dirty="0"/>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Fig 21: S/UTP</a:t>
                      </a:r>
                    </a:p>
                    <a:p>
                      <a:endParaRPr lang="en-US" b="0" dirty="0"/>
                    </a:p>
                  </a:txBody>
                  <a:tcPr/>
                </a:tc>
                <a:extLst>
                  <a:ext uri="{0D108BD9-81ED-4DB2-BD59-A6C34878D82A}">
                    <a16:rowId xmlns:a16="http://schemas.microsoft.com/office/drawing/2014/main" val="365052173"/>
                  </a:ext>
                </a:extLst>
              </a:tr>
            </a:tbl>
          </a:graphicData>
        </a:graphic>
      </p:graphicFrame>
      <p:pic>
        <p:nvPicPr>
          <p:cNvPr id="4" name="Picture 3">
            <a:extLst>
              <a:ext uri="{FF2B5EF4-FFF2-40B4-BE49-F238E27FC236}">
                <a16:creationId xmlns:a16="http://schemas.microsoft.com/office/drawing/2014/main" id="{62BF127C-5D38-0B11-D78D-BFEC065E5F2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27784" y="3573016"/>
            <a:ext cx="4464496" cy="2502695"/>
          </a:xfrm>
          <a:prstGeom prst="rect">
            <a:avLst/>
          </a:prstGeom>
        </p:spPr>
      </p:pic>
    </p:spTree>
    <p:extLst>
      <p:ext uri="{BB962C8B-B14F-4D97-AF65-F5344CB8AC3E}">
        <p14:creationId xmlns:p14="http://schemas.microsoft.com/office/powerpoint/2010/main" val="4103289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620688"/>
            <a:ext cx="9144000" cy="576064"/>
          </a:xfrm>
        </p:spPr>
        <p:txBody>
          <a:bodyPr/>
          <a:lstStyle/>
          <a:p>
            <a:pPr algn="ctr"/>
            <a:r>
              <a:rPr lang="en-US" sz="3200" dirty="0">
                <a:latin typeface="Tahoma" charset="0"/>
              </a:rPr>
              <a:t>Ethernet Cable Shielding Types (Cont.)</a:t>
            </a:r>
            <a:endParaRPr lang="uk-UA" sz="3200" dirty="0">
              <a:latin typeface="Tahoma" charset="0"/>
            </a:endParaRPr>
          </a:p>
        </p:txBody>
      </p:sp>
      <p:graphicFrame>
        <p:nvGraphicFramePr>
          <p:cNvPr id="2" name="Table 4">
            <a:extLst>
              <a:ext uri="{FF2B5EF4-FFF2-40B4-BE49-F238E27FC236}">
                <a16:creationId xmlns:a16="http://schemas.microsoft.com/office/drawing/2014/main" id="{106135BE-0318-B99A-7434-991538EAA1E6}"/>
              </a:ext>
            </a:extLst>
          </p:cNvPr>
          <p:cNvGraphicFramePr>
            <a:graphicFrameLocks noGrp="1"/>
          </p:cNvGraphicFramePr>
          <p:nvPr>
            <p:extLst>
              <p:ext uri="{D42A27DB-BD31-4B8C-83A1-F6EECF244321}">
                <p14:modId xmlns:p14="http://schemas.microsoft.com/office/powerpoint/2010/main" val="1257182452"/>
              </p:ext>
            </p:extLst>
          </p:nvPr>
        </p:nvGraphicFramePr>
        <p:xfrm>
          <a:off x="916287" y="1216826"/>
          <a:ext cx="7920880" cy="5577840"/>
        </p:xfrm>
        <a:graphic>
          <a:graphicData uri="http://schemas.openxmlformats.org/drawingml/2006/table">
            <a:tbl>
              <a:tblPr firstRow="1" bandRow="1">
                <a:tableStyleId>{0505E3EF-67EA-436B-97B2-0124C06EBD24}</a:tableStyleId>
              </a:tblPr>
              <a:tblGrid>
                <a:gridCol w="7920880">
                  <a:extLst>
                    <a:ext uri="{9D8B030D-6E8A-4147-A177-3AD203B41FA5}">
                      <a16:colId xmlns:a16="http://schemas.microsoft.com/office/drawing/2014/main" val="2726460386"/>
                    </a:ext>
                  </a:extLst>
                </a:gridCol>
              </a:tblGrid>
              <a:tr h="52723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F/FTP - Foil Shielded Cable / Foil Shielded Twisted Pair:</a:t>
                      </a:r>
                      <a:br>
                        <a:rPr lang="en-US" dirty="0"/>
                      </a:br>
                      <a:r>
                        <a:rPr kumimoji="0" lang="en-US" sz="1800" b="0" i="0" u="none" strike="noStrike" kern="1200" cap="none" spc="0" normalizeH="0" baseline="0" noProof="0" dirty="0">
                          <a:ln>
                            <a:noFill/>
                          </a:ln>
                          <a:solidFill>
                            <a:schemeClr val="dk1"/>
                          </a:solidFill>
                          <a:effectLst/>
                          <a:uLnTx/>
                          <a:uFillTx/>
                          <a:latin typeface="+mn-lt"/>
                          <a:ea typeface="+mn-ea"/>
                          <a:cs typeface="+mn-cs"/>
                        </a:rPr>
                        <a:t>Like the F/UTP Ethernet cable, this cable has an aluminum foil shield (screen) around the entire cable, beneath the jacket. In addition, each individual twisted pair is also wrapped in a foil shield. This construction is designed to minimize crosstalk between pairs in the same cable. Also, the shielded pairs, along with the overall shield provide more protection against external electromagnetic interference than the jacket shield alone.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Fig 22: F/FTP</a:t>
                      </a:r>
                    </a:p>
                    <a:p>
                      <a:endParaRPr lang="en-US" b="0" dirty="0"/>
                    </a:p>
                  </a:txBody>
                  <a:tcPr/>
                </a:tc>
                <a:extLst>
                  <a:ext uri="{0D108BD9-81ED-4DB2-BD59-A6C34878D82A}">
                    <a16:rowId xmlns:a16="http://schemas.microsoft.com/office/drawing/2014/main" val="365052173"/>
                  </a:ext>
                </a:extLst>
              </a:tr>
            </a:tbl>
          </a:graphicData>
        </a:graphic>
      </p:graphicFrame>
      <p:pic>
        <p:nvPicPr>
          <p:cNvPr id="4" name="Picture 3">
            <a:extLst>
              <a:ext uri="{FF2B5EF4-FFF2-40B4-BE49-F238E27FC236}">
                <a16:creationId xmlns:a16="http://schemas.microsoft.com/office/drawing/2014/main" id="{62BF127C-5D38-0B11-D78D-BFEC065E5F2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27784" y="3429000"/>
            <a:ext cx="4320480" cy="2646711"/>
          </a:xfrm>
          <a:prstGeom prst="rect">
            <a:avLst/>
          </a:prstGeom>
        </p:spPr>
      </p:pic>
    </p:spTree>
    <p:extLst>
      <p:ext uri="{BB962C8B-B14F-4D97-AF65-F5344CB8AC3E}">
        <p14:creationId xmlns:p14="http://schemas.microsoft.com/office/powerpoint/2010/main" val="2358340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620688"/>
            <a:ext cx="9144000" cy="576064"/>
          </a:xfrm>
        </p:spPr>
        <p:txBody>
          <a:bodyPr/>
          <a:lstStyle/>
          <a:p>
            <a:pPr algn="ctr"/>
            <a:r>
              <a:rPr lang="en-US" sz="3200" dirty="0">
                <a:latin typeface="Tahoma" charset="0"/>
              </a:rPr>
              <a:t>Ethernet Cable Shielding Types (Cont.)</a:t>
            </a:r>
            <a:endParaRPr lang="uk-UA" sz="3200" dirty="0">
              <a:latin typeface="Tahoma" charset="0"/>
            </a:endParaRPr>
          </a:p>
        </p:txBody>
      </p:sp>
      <p:graphicFrame>
        <p:nvGraphicFramePr>
          <p:cNvPr id="2" name="Table 4">
            <a:extLst>
              <a:ext uri="{FF2B5EF4-FFF2-40B4-BE49-F238E27FC236}">
                <a16:creationId xmlns:a16="http://schemas.microsoft.com/office/drawing/2014/main" id="{106135BE-0318-B99A-7434-991538EAA1E6}"/>
              </a:ext>
            </a:extLst>
          </p:cNvPr>
          <p:cNvGraphicFramePr>
            <a:graphicFrameLocks noGrp="1"/>
          </p:cNvGraphicFramePr>
          <p:nvPr>
            <p:extLst>
              <p:ext uri="{D42A27DB-BD31-4B8C-83A1-F6EECF244321}">
                <p14:modId xmlns:p14="http://schemas.microsoft.com/office/powerpoint/2010/main" val="3302512428"/>
              </p:ext>
            </p:extLst>
          </p:nvPr>
        </p:nvGraphicFramePr>
        <p:xfrm>
          <a:off x="916287" y="1216826"/>
          <a:ext cx="7920880" cy="5577840"/>
        </p:xfrm>
        <a:graphic>
          <a:graphicData uri="http://schemas.openxmlformats.org/drawingml/2006/table">
            <a:tbl>
              <a:tblPr firstRow="1" bandRow="1">
                <a:tableStyleId>{0505E3EF-67EA-436B-97B2-0124C06EBD24}</a:tableStyleId>
              </a:tblPr>
              <a:tblGrid>
                <a:gridCol w="7920880">
                  <a:extLst>
                    <a:ext uri="{9D8B030D-6E8A-4147-A177-3AD203B41FA5}">
                      <a16:colId xmlns:a16="http://schemas.microsoft.com/office/drawing/2014/main" val="2726460386"/>
                    </a:ext>
                  </a:extLst>
                </a:gridCol>
              </a:tblGrid>
              <a:tr h="52723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SF/UTP - Foil and Braid Shielded Cable / Unshielded Twisted Pair:</a:t>
                      </a:r>
                      <a:br>
                        <a:rPr lang="en-US" dirty="0"/>
                      </a:br>
                      <a:r>
                        <a:rPr lang="en-US" b="0" dirty="0"/>
                        <a:t>This Ethernet cable is similar to F/UTP cable and S/UTP cable except that it has both a foil shield and a braided shield. The individual twisted pairs are unshielded. The braided shield offers better protection from RFI, better grounding, and greater mechanical strength than the foil shield alone. With both shields present, a greater range of interference frequencies can be blocked or absorbed.</a:t>
                      </a: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Fig 23:SF/UTP</a:t>
                      </a:r>
                    </a:p>
                    <a:p>
                      <a:endParaRPr lang="en-US" b="0" dirty="0"/>
                    </a:p>
                  </a:txBody>
                  <a:tcPr/>
                </a:tc>
                <a:extLst>
                  <a:ext uri="{0D108BD9-81ED-4DB2-BD59-A6C34878D82A}">
                    <a16:rowId xmlns:a16="http://schemas.microsoft.com/office/drawing/2014/main" val="365052173"/>
                  </a:ext>
                </a:extLst>
              </a:tr>
            </a:tbl>
          </a:graphicData>
        </a:graphic>
      </p:graphicFrame>
      <p:pic>
        <p:nvPicPr>
          <p:cNvPr id="4" name="Picture 3">
            <a:extLst>
              <a:ext uri="{FF2B5EF4-FFF2-40B4-BE49-F238E27FC236}">
                <a16:creationId xmlns:a16="http://schemas.microsoft.com/office/drawing/2014/main" id="{62BF127C-5D38-0B11-D78D-BFEC065E5F2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74999" y="3429000"/>
            <a:ext cx="3970066" cy="2646711"/>
          </a:xfrm>
          <a:prstGeom prst="rect">
            <a:avLst/>
          </a:prstGeom>
        </p:spPr>
      </p:pic>
    </p:spTree>
    <p:extLst>
      <p:ext uri="{BB962C8B-B14F-4D97-AF65-F5344CB8AC3E}">
        <p14:creationId xmlns:p14="http://schemas.microsoft.com/office/powerpoint/2010/main" val="1075281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620688"/>
            <a:ext cx="9144000" cy="576064"/>
          </a:xfrm>
        </p:spPr>
        <p:txBody>
          <a:bodyPr/>
          <a:lstStyle/>
          <a:p>
            <a:pPr algn="ctr"/>
            <a:r>
              <a:rPr lang="en-US" sz="3200" dirty="0">
                <a:latin typeface="Tahoma" charset="0"/>
              </a:rPr>
              <a:t>Ethernet Cable Shielding Types (Cont.)</a:t>
            </a:r>
            <a:endParaRPr lang="uk-UA" sz="3200" dirty="0">
              <a:latin typeface="Tahoma" charset="0"/>
            </a:endParaRPr>
          </a:p>
        </p:txBody>
      </p:sp>
      <p:graphicFrame>
        <p:nvGraphicFramePr>
          <p:cNvPr id="2" name="Table 4">
            <a:extLst>
              <a:ext uri="{FF2B5EF4-FFF2-40B4-BE49-F238E27FC236}">
                <a16:creationId xmlns:a16="http://schemas.microsoft.com/office/drawing/2014/main" id="{106135BE-0318-B99A-7434-991538EAA1E6}"/>
              </a:ext>
            </a:extLst>
          </p:cNvPr>
          <p:cNvGraphicFramePr>
            <a:graphicFrameLocks noGrp="1"/>
          </p:cNvGraphicFramePr>
          <p:nvPr>
            <p:extLst>
              <p:ext uri="{D42A27DB-BD31-4B8C-83A1-F6EECF244321}">
                <p14:modId xmlns:p14="http://schemas.microsoft.com/office/powerpoint/2010/main" val="1337935115"/>
              </p:ext>
            </p:extLst>
          </p:nvPr>
        </p:nvGraphicFramePr>
        <p:xfrm>
          <a:off x="916287" y="1216826"/>
          <a:ext cx="7920880" cy="5577840"/>
        </p:xfrm>
        <a:graphic>
          <a:graphicData uri="http://schemas.openxmlformats.org/drawingml/2006/table">
            <a:tbl>
              <a:tblPr firstRow="1" bandRow="1">
                <a:tableStyleId>{0505E3EF-67EA-436B-97B2-0124C06EBD24}</a:tableStyleId>
              </a:tblPr>
              <a:tblGrid>
                <a:gridCol w="7920880">
                  <a:extLst>
                    <a:ext uri="{9D8B030D-6E8A-4147-A177-3AD203B41FA5}">
                      <a16:colId xmlns:a16="http://schemas.microsoft.com/office/drawing/2014/main" val="2726460386"/>
                    </a:ext>
                  </a:extLst>
                </a:gridCol>
              </a:tblGrid>
              <a:tr h="52723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SF/FTP - Foil and Braid Shielded Cable / Foil Shielded Twisted Pair:</a:t>
                      </a:r>
                      <a:br>
                        <a:rPr lang="en-US" dirty="0"/>
                      </a:br>
                      <a:r>
                        <a:rPr kumimoji="0" lang="en-US" sz="1800" b="0" i="0" u="none" strike="noStrike" kern="1200" cap="none" spc="0" normalizeH="0" baseline="0" noProof="0" dirty="0">
                          <a:ln>
                            <a:noFill/>
                          </a:ln>
                          <a:solidFill>
                            <a:schemeClr val="dk1"/>
                          </a:solidFill>
                          <a:effectLst/>
                          <a:uLnTx/>
                          <a:uFillTx/>
                          <a:latin typeface="+mn-lt"/>
                          <a:ea typeface="+mn-ea"/>
                          <a:cs typeface="+mn-cs"/>
                        </a:rPr>
                        <a:t>This Ethernet cable is designed to provide the maximum protection from internal crosstalk, alien (external) crosstalk, EMI, ESD, and RFI. It has all the benefits of SF/UTP cable, with the added protection of individually shielded twisted pairs. The drain wire can be clearly seen in the photograph. As might be expected, the three layers of shielding will tend to make this cable thicker and less flexible than other cables of the same category. This can make installation more challenging and labor-intensive.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4D4D4D"/>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Fig 24:SF/FTP</a:t>
                      </a:r>
                    </a:p>
                    <a:p>
                      <a:endParaRPr lang="en-US" b="0" dirty="0"/>
                    </a:p>
                  </a:txBody>
                  <a:tcPr/>
                </a:tc>
                <a:extLst>
                  <a:ext uri="{0D108BD9-81ED-4DB2-BD59-A6C34878D82A}">
                    <a16:rowId xmlns:a16="http://schemas.microsoft.com/office/drawing/2014/main" val="365052173"/>
                  </a:ext>
                </a:extLst>
              </a:tr>
            </a:tbl>
          </a:graphicData>
        </a:graphic>
      </p:graphicFrame>
      <p:pic>
        <p:nvPicPr>
          <p:cNvPr id="4" name="Picture 3">
            <a:extLst>
              <a:ext uri="{FF2B5EF4-FFF2-40B4-BE49-F238E27FC236}">
                <a16:creationId xmlns:a16="http://schemas.microsoft.com/office/drawing/2014/main" id="{62BF127C-5D38-0B11-D78D-BFEC065E5F2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91694" y="3590602"/>
            <a:ext cx="3970066" cy="2646710"/>
          </a:xfrm>
          <a:prstGeom prst="rect">
            <a:avLst/>
          </a:prstGeom>
        </p:spPr>
      </p:pic>
    </p:spTree>
    <p:extLst>
      <p:ext uri="{BB962C8B-B14F-4D97-AF65-F5344CB8AC3E}">
        <p14:creationId xmlns:p14="http://schemas.microsoft.com/office/powerpoint/2010/main" val="1486704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620688"/>
            <a:ext cx="9144000" cy="576064"/>
          </a:xfrm>
        </p:spPr>
        <p:txBody>
          <a:bodyPr/>
          <a:lstStyle/>
          <a:p>
            <a:pPr algn="ctr"/>
            <a:r>
              <a:rPr lang="en-US" sz="3200" dirty="0">
                <a:latin typeface="Tahoma" charset="0"/>
              </a:rPr>
              <a:t>Advantages of Ethernet</a:t>
            </a:r>
            <a:endParaRPr lang="uk-UA" sz="3200" dirty="0">
              <a:latin typeface="Tahoma" charset="0"/>
            </a:endParaRPr>
          </a:p>
        </p:txBody>
      </p:sp>
      <p:graphicFrame>
        <p:nvGraphicFramePr>
          <p:cNvPr id="2" name="Table 4">
            <a:extLst>
              <a:ext uri="{FF2B5EF4-FFF2-40B4-BE49-F238E27FC236}">
                <a16:creationId xmlns:a16="http://schemas.microsoft.com/office/drawing/2014/main" id="{106135BE-0318-B99A-7434-991538EAA1E6}"/>
              </a:ext>
            </a:extLst>
          </p:cNvPr>
          <p:cNvGraphicFramePr>
            <a:graphicFrameLocks noGrp="1"/>
          </p:cNvGraphicFramePr>
          <p:nvPr>
            <p:extLst>
              <p:ext uri="{D42A27DB-BD31-4B8C-83A1-F6EECF244321}">
                <p14:modId xmlns:p14="http://schemas.microsoft.com/office/powerpoint/2010/main" val="2213314356"/>
              </p:ext>
            </p:extLst>
          </p:nvPr>
        </p:nvGraphicFramePr>
        <p:xfrm>
          <a:off x="916287" y="1216826"/>
          <a:ext cx="7920880" cy="5303520"/>
        </p:xfrm>
        <a:graphic>
          <a:graphicData uri="http://schemas.openxmlformats.org/drawingml/2006/table">
            <a:tbl>
              <a:tblPr firstRow="1" bandRow="1">
                <a:tableStyleId>{0505E3EF-67EA-436B-97B2-0124C06EBD24}</a:tableStyleId>
              </a:tblPr>
              <a:tblGrid>
                <a:gridCol w="7920880">
                  <a:extLst>
                    <a:ext uri="{9D8B030D-6E8A-4147-A177-3AD203B41FA5}">
                      <a16:colId xmlns:a16="http://schemas.microsoft.com/office/drawing/2014/main" val="2726460386"/>
                    </a:ext>
                  </a:extLst>
                </a:gridCol>
              </a:tblGrid>
              <a:tr h="52723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Speed: </a:t>
                      </a:r>
                      <a:r>
                        <a:rPr kumimoji="0" lang="en-US" sz="1800" b="0" i="0" u="none" strike="noStrike" kern="1200" cap="none" spc="0" normalizeH="0" baseline="0" noProof="0" dirty="0">
                          <a:ln>
                            <a:noFill/>
                          </a:ln>
                          <a:solidFill>
                            <a:srgbClr val="4D4D4D"/>
                          </a:solidFill>
                          <a:effectLst/>
                          <a:uLnTx/>
                          <a:uFillTx/>
                          <a:latin typeface="+mn-lt"/>
                          <a:ea typeface="+mn-ea"/>
                          <a:cs typeface="+mn-cs"/>
                        </a:rPr>
                        <a:t>Speed offered by Ethernet is much greater than compared to the wireless connection. This is because Ethernet provides one to one connection. As a result, a speed of 10Gbps or sometimes 100Gbps can be easily achieved.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D4D4D"/>
                          </a:solidFill>
                          <a:effectLst/>
                          <a:uLnTx/>
                          <a:uFillTx/>
                          <a:latin typeface="+mn-lt"/>
                          <a:ea typeface="+mn-ea"/>
                          <a:cs typeface="+mn-cs"/>
                        </a:rPr>
                        <a:t>Efficiency: </a:t>
                      </a:r>
                      <a:r>
                        <a:rPr kumimoji="0" lang="en-US" sz="1800" b="0" i="0" u="none" strike="noStrike" kern="1200" cap="none" spc="0" normalizeH="0" baseline="0" noProof="0" dirty="0">
                          <a:ln>
                            <a:noFill/>
                          </a:ln>
                          <a:solidFill>
                            <a:srgbClr val="4D4D4D"/>
                          </a:solidFill>
                          <a:effectLst/>
                          <a:uLnTx/>
                          <a:uFillTx/>
                          <a:latin typeface="+mn-lt"/>
                          <a:ea typeface="+mn-ea"/>
                          <a:cs typeface="+mn-cs"/>
                        </a:rPr>
                        <a:t>Ethernet cable like Cat6 consumes a lower amount of power which is even lower than a </a:t>
                      </a:r>
                      <a:r>
                        <a:rPr kumimoji="0" lang="en-US" sz="1800" b="0" i="0" u="none" strike="noStrike" kern="1200" cap="none" spc="0" normalizeH="0" baseline="0" noProof="0" dirty="0" err="1">
                          <a:ln>
                            <a:noFill/>
                          </a:ln>
                          <a:solidFill>
                            <a:srgbClr val="4D4D4D"/>
                          </a:solidFill>
                          <a:effectLst/>
                          <a:uLnTx/>
                          <a:uFillTx/>
                          <a:latin typeface="+mn-lt"/>
                          <a:ea typeface="+mn-ea"/>
                          <a:cs typeface="+mn-cs"/>
                        </a:rPr>
                        <a:t>wifi</a:t>
                      </a:r>
                      <a:r>
                        <a:rPr kumimoji="0" lang="en-US" sz="1800" b="0" i="0" u="none" strike="noStrike" kern="1200" cap="none" spc="0" normalizeH="0" baseline="0" noProof="0" dirty="0">
                          <a:ln>
                            <a:noFill/>
                          </a:ln>
                          <a:solidFill>
                            <a:srgbClr val="4D4D4D"/>
                          </a:solidFill>
                          <a:effectLst/>
                          <a:uLnTx/>
                          <a:uFillTx/>
                          <a:latin typeface="+mn-lt"/>
                          <a:ea typeface="+mn-ea"/>
                          <a:cs typeface="+mn-cs"/>
                        </a:rPr>
                        <a:t> connection. So these types of ethernet cables are considered to be the most power-efficient.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Good data transfer quality:</a:t>
                      </a:r>
                      <a:r>
                        <a:rPr lang="en-US" dirty="0"/>
                        <a:t> </a:t>
                      </a:r>
                      <a:r>
                        <a:rPr lang="en-US" b="0" dirty="0"/>
                        <a:t>As it is strong to noise so the quality of the information transferred doesn't degrade.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Security:</a:t>
                      </a:r>
                      <a:r>
                        <a:rPr lang="en-US" dirty="0"/>
                        <a:t> </a:t>
                      </a:r>
                      <a:r>
                        <a:rPr lang="en-US" b="0" dirty="0"/>
                        <a:t>The Ethernet connection provides a higher level of security when compared to a wireless connection. Ethernet connection generally provides control over who is using the network and hence any sort of information won't be easily available for the hackers.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Relatively low cost:</a:t>
                      </a:r>
                      <a:r>
                        <a:rPr lang="en-US" dirty="0"/>
                        <a:t> </a:t>
                      </a:r>
                      <a:r>
                        <a:rPr lang="en-US" b="0" dirty="0"/>
                        <a:t>To form an ethernet we do not need much cost. It is really inexpensive.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Reliability:</a:t>
                      </a:r>
                      <a:r>
                        <a:rPr lang="en-US" dirty="0"/>
                        <a:t> </a:t>
                      </a:r>
                      <a:r>
                        <a:rPr lang="en-US" b="0" dirty="0"/>
                        <a:t>Ethernet connections are one of the most reliable connections because of their no or zero interruptions from the radio frequencies. As a result, there is less disconnection, less slowdown, and no shortage of bandwidth.</a:t>
                      </a:r>
                      <a:endParaRPr kumimoji="0" lang="en-US" sz="1800" b="0" i="0" u="none" strike="noStrike" kern="1200" cap="none" spc="0" normalizeH="0" baseline="0" noProof="0" dirty="0">
                        <a:ln>
                          <a:noFill/>
                        </a:ln>
                        <a:solidFill>
                          <a:srgbClr val="4D4D4D"/>
                        </a:solidFill>
                        <a:effectLst/>
                        <a:uLnTx/>
                        <a:uFillTx/>
                        <a:latin typeface="+mn-lt"/>
                        <a:ea typeface="+mn-ea"/>
                        <a:cs typeface="+mn-cs"/>
                      </a:endParaRPr>
                    </a:p>
                  </a:txBody>
                  <a:tcPr/>
                </a:tc>
                <a:extLst>
                  <a:ext uri="{0D108BD9-81ED-4DB2-BD59-A6C34878D82A}">
                    <a16:rowId xmlns:a16="http://schemas.microsoft.com/office/drawing/2014/main" val="365052173"/>
                  </a:ext>
                </a:extLst>
              </a:tr>
            </a:tbl>
          </a:graphicData>
        </a:graphic>
      </p:graphicFrame>
    </p:spTree>
    <p:extLst>
      <p:ext uri="{BB962C8B-B14F-4D97-AF65-F5344CB8AC3E}">
        <p14:creationId xmlns:p14="http://schemas.microsoft.com/office/powerpoint/2010/main" val="1106807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620688"/>
            <a:ext cx="9144000" cy="576064"/>
          </a:xfrm>
        </p:spPr>
        <p:txBody>
          <a:bodyPr/>
          <a:lstStyle/>
          <a:p>
            <a:pPr algn="ctr"/>
            <a:r>
              <a:rPr lang="en-US" sz="3200" dirty="0">
                <a:latin typeface="Tahoma" charset="0"/>
              </a:rPr>
              <a:t>Disadvantages of Ethernet</a:t>
            </a:r>
            <a:endParaRPr lang="uk-UA" sz="3200" dirty="0">
              <a:latin typeface="Tahoma" charset="0"/>
            </a:endParaRPr>
          </a:p>
        </p:txBody>
      </p:sp>
      <p:graphicFrame>
        <p:nvGraphicFramePr>
          <p:cNvPr id="2" name="Table 4">
            <a:extLst>
              <a:ext uri="{FF2B5EF4-FFF2-40B4-BE49-F238E27FC236}">
                <a16:creationId xmlns:a16="http://schemas.microsoft.com/office/drawing/2014/main" id="{106135BE-0318-B99A-7434-991538EAA1E6}"/>
              </a:ext>
            </a:extLst>
          </p:cNvPr>
          <p:cNvGraphicFramePr>
            <a:graphicFrameLocks noGrp="1"/>
          </p:cNvGraphicFramePr>
          <p:nvPr>
            <p:extLst>
              <p:ext uri="{D42A27DB-BD31-4B8C-83A1-F6EECF244321}">
                <p14:modId xmlns:p14="http://schemas.microsoft.com/office/powerpoint/2010/main" val="1102759421"/>
              </p:ext>
            </p:extLst>
          </p:nvPr>
        </p:nvGraphicFramePr>
        <p:xfrm>
          <a:off x="899592" y="1554480"/>
          <a:ext cx="7920880" cy="4747530"/>
        </p:xfrm>
        <a:graphic>
          <a:graphicData uri="http://schemas.openxmlformats.org/drawingml/2006/table">
            <a:tbl>
              <a:tblPr firstRow="1" bandRow="1">
                <a:tableStyleId>{0505E3EF-67EA-436B-97B2-0124C06EBD24}</a:tableStyleId>
              </a:tblPr>
              <a:tblGrid>
                <a:gridCol w="7920880">
                  <a:extLst>
                    <a:ext uri="{9D8B030D-6E8A-4147-A177-3AD203B41FA5}">
                      <a16:colId xmlns:a16="http://schemas.microsoft.com/office/drawing/2014/main" val="2726460386"/>
                    </a:ext>
                  </a:extLst>
                </a:gridCol>
              </a:tblGrid>
              <a:tr h="4747530">
                <a:tc>
                  <a:txBody>
                    <a:bodyPr/>
                    <a:lstStyle/>
                    <a:p>
                      <a:r>
                        <a:rPr lang="en-US" b="1" dirty="0"/>
                        <a:t>Expandability:</a:t>
                      </a:r>
                      <a:r>
                        <a:rPr lang="en-US" dirty="0"/>
                        <a:t> </a:t>
                      </a:r>
                      <a:r>
                        <a:rPr lang="en-US" b="0" dirty="0"/>
                        <a:t>It is generally intended for shorter and smaller distances. In case if you want to expand the network then there will be additional expenses and it will be time-consuming in the ethernet. This is because there will be an additional need for routers, switches and all the devices need to be rewired.</a:t>
                      </a:r>
                    </a:p>
                    <a:p>
                      <a:r>
                        <a:rPr lang="en-US" b="1" dirty="0"/>
                        <a:t>Connections: </a:t>
                      </a:r>
                      <a:r>
                        <a:rPr lang="en-US" b="0" dirty="0"/>
                        <a:t>The number of connections is restricted in Ethernet. If you are using a single ethernet connection then only a single device can be connected. If you want to connect multiple devices then you need to use more cables.</a:t>
                      </a:r>
                    </a:p>
                    <a:p>
                      <a:r>
                        <a:rPr lang="en-US" b="1" dirty="0"/>
                        <a:t>Mobility: </a:t>
                      </a:r>
                      <a:r>
                        <a:rPr lang="en-US" b="0" dirty="0"/>
                        <a:t>Mobility is limited. Ethernet is ideal to use in places where the device needs to sit in particular places.</a:t>
                      </a:r>
                    </a:p>
                    <a:p>
                      <a:r>
                        <a:rPr lang="en-US" b="1" dirty="0"/>
                        <a:t>Installation: </a:t>
                      </a:r>
                      <a:r>
                        <a:rPr lang="en-US" b="0" dirty="0"/>
                        <a:t>Ethernet connection is harder to install without any professional's assistance.</a:t>
                      </a:r>
                    </a:p>
                  </a:txBody>
                  <a:tcPr/>
                </a:tc>
                <a:extLst>
                  <a:ext uri="{0D108BD9-81ED-4DB2-BD59-A6C34878D82A}">
                    <a16:rowId xmlns:a16="http://schemas.microsoft.com/office/drawing/2014/main" val="365052173"/>
                  </a:ext>
                </a:extLst>
              </a:tr>
            </a:tbl>
          </a:graphicData>
        </a:graphic>
      </p:graphicFrame>
    </p:spTree>
    <p:extLst>
      <p:ext uri="{BB962C8B-B14F-4D97-AF65-F5344CB8AC3E}">
        <p14:creationId xmlns:p14="http://schemas.microsoft.com/office/powerpoint/2010/main" val="3835063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65445-3EDB-1AD8-EB7D-3184EA884BDB}"/>
              </a:ext>
            </a:extLst>
          </p:cNvPr>
          <p:cNvSpPr>
            <a:spLocks noGrp="1"/>
          </p:cNvSpPr>
          <p:nvPr>
            <p:ph type="title"/>
          </p:nvPr>
        </p:nvSpPr>
        <p:spPr/>
        <p:txBody>
          <a:bodyPr/>
          <a:lstStyle/>
          <a:p>
            <a:pPr algn="ctr"/>
            <a:r>
              <a:rPr lang="en-US" dirty="0" err="1"/>
              <a:t>WiFi</a:t>
            </a:r>
            <a:r>
              <a:rPr lang="en-US" dirty="0"/>
              <a:t> vs Ethernet</a:t>
            </a:r>
          </a:p>
        </p:txBody>
      </p:sp>
      <p:pic>
        <p:nvPicPr>
          <p:cNvPr id="5" name="Content Placeholder 4">
            <a:extLst>
              <a:ext uri="{FF2B5EF4-FFF2-40B4-BE49-F238E27FC236}">
                <a16:creationId xmlns:a16="http://schemas.microsoft.com/office/drawing/2014/main" id="{70DB5549-22E0-89CF-94DC-0132BF3D79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667" y="1321837"/>
            <a:ext cx="6872266" cy="4411419"/>
          </a:xfrm>
        </p:spPr>
      </p:pic>
      <p:pic>
        <p:nvPicPr>
          <p:cNvPr id="7" name="Picture 6">
            <a:extLst>
              <a:ext uri="{FF2B5EF4-FFF2-40B4-BE49-F238E27FC236}">
                <a16:creationId xmlns:a16="http://schemas.microsoft.com/office/drawing/2014/main" id="{35BE240E-27B1-3D9F-9C3C-32EDF529A5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5858118"/>
            <a:ext cx="1960665" cy="999882"/>
          </a:xfrm>
          <a:prstGeom prst="rect">
            <a:avLst/>
          </a:prstGeom>
        </p:spPr>
      </p:pic>
      <p:pic>
        <p:nvPicPr>
          <p:cNvPr id="9" name="Picture 8">
            <a:extLst>
              <a:ext uri="{FF2B5EF4-FFF2-40B4-BE49-F238E27FC236}">
                <a16:creationId xmlns:a16="http://schemas.microsoft.com/office/drawing/2014/main" id="{A4BCC657-10B0-6A33-ECAB-CC4A4971C7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5858118"/>
            <a:ext cx="1548620" cy="958844"/>
          </a:xfrm>
          <a:prstGeom prst="rect">
            <a:avLst/>
          </a:prstGeom>
        </p:spPr>
      </p:pic>
    </p:spTree>
    <p:extLst>
      <p:ext uri="{BB962C8B-B14F-4D97-AF65-F5344CB8AC3E}">
        <p14:creationId xmlns:p14="http://schemas.microsoft.com/office/powerpoint/2010/main" val="3160508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pPr algn="ctr"/>
            <a:r>
              <a:rPr lang="en" sz="8000" dirty="0"/>
              <a:t>THANKS!</a:t>
            </a:r>
            <a:endParaRPr lang="en-US" sz="8000" dirty="0">
              <a:solidFill>
                <a:schemeClr val="tx1"/>
              </a:solidFill>
            </a:endParaRPr>
          </a:p>
        </p:txBody>
      </p:sp>
      <p:sp>
        <p:nvSpPr>
          <p:cNvPr id="114691" name="Rectangle 3"/>
          <p:cNvSpPr>
            <a:spLocks noGrp="1" noChangeArrowheads="1"/>
          </p:cNvSpPr>
          <p:nvPr>
            <p:ph type="body" idx="1"/>
          </p:nvPr>
        </p:nvSpPr>
        <p:spPr>
          <a:xfrm>
            <a:off x="1908175" y="1052513"/>
            <a:ext cx="7056438" cy="5616575"/>
          </a:xfrm>
        </p:spPr>
        <p:txBody>
          <a:bodyPr/>
          <a:lstStyle/>
          <a:p>
            <a:pPr marL="0" marR="0" lvl="0" indent="0" algn="ctr" defTabSz="914400" rtl="0" eaLnBrk="1" fontAlgn="auto" latinLnBrk="0" hangingPunct="1">
              <a:lnSpc>
                <a:spcPct val="100000"/>
              </a:lnSpc>
              <a:spcBef>
                <a:spcPts val="600"/>
              </a:spcBef>
              <a:spcAft>
                <a:spcPts val="0"/>
              </a:spcAft>
              <a:buClr>
                <a:srgbClr val="28324A"/>
              </a:buClr>
              <a:buSzPts val="2000"/>
              <a:buFont typeface="Source Sans Pro"/>
              <a:buNone/>
              <a:tabLst/>
              <a:defRPr/>
            </a:pPr>
            <a:endParaRPr lang="en-US" sz="5400" b="1" dirty="0">
              <a:solidFill>
                <a:srgbClr val="28324A"/>
              </a:solidFill>
              <a:latin typeface="Source Sans Pro"/>
              <a:ea typeface="Source Sans Pro"/>
              <a:sym typeface="Source Sans Pro"/>
            </a:endParaRPr>
          </a:p>
          <a:p>
            <a:pPr marL="0" marR="0" lvl="0" indent="0" algn="ctr" defTabSz="914400" rtl="0" eaLnBrk="1" fontAlgn="auto" latinLnBrk="0" hangingPunct="1">
              <a:lnSpc>
                <a:spcPct val="100000"/>
              </a:lnSpc>
              <a:spcBef>
                <a:spcPts val="600"/>
              </a:spcBef>
              <a:spcAft>
                <a:spcPts val="0"/>
              </a:spcAft>
              <a:buClr>
                <a:srgbClr val="28324A"/>
              </a:buClr>
              <a:buSzPts val="2000"/>
              <a:buFont typeface="Source Sans Pro"/>
              <a:buNone/>
              <a:tabLst/>
              <a:defRPr/>
            </a:pPr>
            <a:r>
              <a:rPr kumimoji="0" lang="en-US" sz="5400" b="1" i="0" u="none" strike="noStrike" kern="0" cap="none" spc="0" normalizeH="0" baseline="0" noProof="0" dirty="0">
                <a:ln>
                  <a:noFill/>
                </a:ln>
                <a:solidFill>
                  <a:srgbClr val="28324A"/>
                </a:solidFill>
                <a:effectLst/>
                <a:uLnTx/>
                <a:uFillTx/>
                <a:latin typeface="Source Sans Pro"/>
                <a:ea typeface="Source Sans Pro"/>
                <a:sym typeface="Source Sans Pro"/>
              </a:rPr>
              <a:t>Any questions?</a:t>
            </a:r>
            <a:endParaRPr lang="en-US" dirty="0">
              <a:solidFill>
                <a:schemeClr val="tx1"/>
              </a:solidFill>
            </a:endParaRPr>
          </a:p>
          <a:p>
            <a:pPr marL="0" indent="0">
              <a:buNone/>
            </a:pPr>
            <a:r>
              <a:rPr lang="en-US" dirty="0">
                <a:solidFill>
                  <a:schemeClr val="tx1"/>
                </a:solidFill>
              </a:rPr>
              <a:t>                </a:t>
            </a:r>
            <a:endParaRPr lang="en-US" sz="3600" b="1" u="sng" dirty="0">
              <a:solidFill>
                <a:schemeClr val="tx1"/>
              </a:solidFill>
              <a:latin typeface="Arial Rounded MT Bold" panose="020F0704030504030204" pitchFamily="34" charset="0"/>
            </a:endParaRPr>
          </a:p>
          <a:p>
            <a:pPr marL="0" indent="0">
              <a:buNone/>
            </a:pPr>
            <a:r>
              <a:rPr lang="en-US" sz="3600" b="1" dirty="0">
                <a:solidFill>
                  <a:schemeClr val="tx1"/>
                </a:solidFill>
                <a:latin typeface="Arial Rounded MT Bold" panose="020F0704030504030204" pitchFamily="34" charset="0"/>
              </a:rPr>
              <a:t>            </a:t>
            </a:r>
            <a:r>
              <a:rPr lang="en-US" sz="3600" b="1" u="sng" dirty="0">
                <a:solidFill>
                  <a:srgbClr val="00B0F0"/>
                </a:solidFill>
                <a:latin typeface="Arial Rounded MT Bold" panose="020F0704030504030204" pitchFamily="34" charset="0"/>
              </a:rPr>
              <a:t>20101106@uap-bd.edu</a:t>
            </a:r>
          </a:p>
        </p:txBody>
      </p:sp>
      <p:pic>
        <p:nvPicPr>
          <p:cNvPr id="3" name="Picture 2">
            <a:extLst>
              <a:ext uri="{FF2B5EF4-FFF2-40B4-BE49-F238E27FC236}">
                <a16:creationId xmlns:a16="http://schemas.microsoft.com/office/drawing/2014/main" id="{CB01B3A7-CD83-48DF-5537-0D205EF3C5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1720" y="3284984"/>
            <a:ext cx="1296616" cy="723900"/>
          </a:xfrm>
          <a:prstGeom prst="rect">
            <a:avLst/>
          </a:prstGeom>
        </p:spPr>
      </p:pic>
      <p:pic>
        <p:nvPicPr>
          <p:cNvPr id="7" name="Picture 6">
            <a:extLst>
              <a:ext uri="{FF2B5EF4-FFF2-40B4-BE49-F238E27FC236}">
                <a16:creationId xmlns:a16="http://schemas.microsoft.com/office/drawing/2014/main" id="{F72AD037-2154-09A0-2DEE-68728DEE40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8176" y="4149080"/>
            <a:ext cx="7056438" cy="27126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87450" y="692150"/>
            <a:ext cx="7632700" cy="649288"/>
          </a:xfrm>
        </p:spPr>
        <p:txBody>
          <a:bodyPr/>
          <a:lstStyle/>
          <a:p>
            <a:r>
              <a:rPr lang="en-US" sz="3200" dirty="0">
                <a:latin typeface="Tahoma" charset="0"/>
              </a:rPr>
              <a:t>Table of Contents</a:t>
            </a:r>
            <a:endParaRPr lang="uk-UA" sz="3200" dirty="0">
              <a:latin typeface="Tahoma" charset="0"/>
            </a:endParaRPr>
          </a:p>
        </p:txBody>
      </p:sp>
      <p:sp>
        <p:nvSpPr>
          <p:cNvPr id="36867" name="Rectangle 3"/>
          <p:cNvSpPr>
            <a:spLocks noGrp="1" noChangeArrowheads="1"/>
          </p:cNvSpPr>
          <p:nvPr>
            <p:ph type="body" idx="1"/>
          </p:nvPr>
        </p:nvSpPr>
        <p:spPr>
          <a:xfrm>
            <a:off x="1116013" y="1557338"/>
            <a:ext cx="6769100" cy="4448175"/>
          </a:xfrm>
        </p:spPr>
        <p:txBody>
          <a:bodyPr/>
          <a:lstStyle/>
          <a:p>
            <a:pPr>
              <a:lnSpc>
                <a:spcPct val="80000"/>
              </a:lnSpc>
              <a:buFont typeface="Wingdings" panose="05000000000000000000" pitchFamily="2" charset="2"/>
              <a:buChar char="Ø"/>
            </a:pPr>
            <a:r>
              <a:rPr lang="en-US" sz="2000" dirty="0"/>
              <a:t>Definition of Cable</a:t>
            </a:r>
          </a:p>
          <a:p>
            <a:pPr>
              <a:lnSpc>
                <a:spcPct val="80000"/>
              </a:lnSpc>
              <a:buFont typeface="Wingdings" panose="05000000000000000000" pitchFamily="2" charset="2"/>
              <a:buChar char="Ø"/>
            </a:pPr>
            <a:r>
              <a:rPr lang="en-US" sz="2000" dirty="0"/>
              <a:t>Ethernet Cables</a:t>
            </a:r>
          </a:p>
          <a:p>
            <a:pPr>
              <a:lnSpc>
                <a:spcPct val="80000"/>
              </a:lnSpc>
              <a:buFont typeface="Wingdings" panose="05000000000000000000" pitchFamily="2" charset="2"/>
              <a:buChar char="Ø"/>
            </a:pPr>
            <a:r>
              <a:rPr lang="en-US" sz="2000" dirty="0">
                <a:latin typeface="Tahoma" charset="0"/>
              </a:rPr>
              <a:t>Types of Ethernet Cables</a:t>
            </a:r>
          </a:p>
          <a:p>
            <a:pPr>
              <a:lnSpc>
                <a:spcPct val="80000"/>
              </a:lnSpc>
              <a:buFont typeface="Wingdings" panose="05000000000000000000" pitchFamily="2" charset="2"/>
              <a:buChar char="Ø"/>
            </a:pPr>
            <a:r>
              <a:rPr lang="en-US" sz="2000" dirty="0">
                <a:latin typeface="Tahoma" charset="0"/>
              </a:rPr>
              <a:t>Categories for Ethernet Cables</a:t>
            </a:r>
          </a:p>
          <a:p>
            <a:pPr>
              <a:lnSpc>
                <a:spcPct val="80000"/>
              </a:lnSpc>
              <a:buFont typeface="Wingdings" panose="05000000000000000000" pitchFamily="2" charset="2"/>
              <a:buChar char="Ø"/>
            </a:pPr>
            <a:r>
              <a:rPr lang="en-US" sz="2000" dirty="0">
                <a:latin typeface="Tahoma" charset="0"/>
              </a:rPr>
              <a:t>Usage of Category-Wise Ethernet Cables</a:t>
            </a:r>
          </a:p>
          <a:p>
            <a:pPr>
              <a:lnSpc>
                <a:spcPct val="80000"/>
              </a:lnSpc>
              <a:buFont typeface="Wingdings" panose="05000000000000000000" pitchFamily="2" charset="2"/>
              <a:buChar char="Ø"/>
            </a:pPr>
            <a:r>
              <a:rPr lang="en-US" sz="2000" dirty="0"/>
              <a:t>Ethernet Cable Color Coding</a:t>
            </a:r>
          </a:p>
          <a:p>
            <a:pPr>
              <a:lnSpc>
                <a:spcPct val="80000"/>
              </a:lnSpc>
              <a:buFont typeface="Wingdings" panose="05000000000000000000" pitchFamily="2" charset="2"/>
              <a:buChar char="Ø"/>
            </a:pPr>
            <a:r>
              <a:rPr lang="en-US" sz="2000" dirty="0"/>
              <a:t>Ethernet Cable Length</a:t>
            </a:r>
          </a:p>
          <a:p>
            <a:pPr>
              <a:lnSpc>
                <a:spcPct val="80000"/>
              </a:lnSpc>
              <a:buFont typeface="Wingdings" panose="05000000000000000000" pitchFamily="2" charset="2"/>
              <a:buChar char="Ø"/>
            </a:pPr>
            <a:r>
              <a:rPr lang="en-US" sz="2000" dirty="0"/>
              <a:t>Ethernet Cable Shielding Types</a:t>
            </a:r>
          </a:p>
          <a:p>
            <a:pPr>
              <a:lnSpc>
                <a:spcPct val="80000"/>
              </a:lnSpc>
              <a:buFont typeface="Wingdings" panose="05000000000000000000" pitchFamily="2" charset="2"/>
              <a:buChar char="Ø"/>
            </a:pPr>
            <a:r>
              <a:rPr lang="en-US" sz="2000" dirty="0"/>
              <a:t>Advantages of Ethernet</a:t>
            </a:r>
          </a:p>
          <a:p>
            <a:pPr>
              <a:lnSpc>
                <a:spcPct val="80000"/>
              </a:lnSpc>
              <a:buFont typeface="Wingdings" panose="05000000000000000000" pitchFamily="2" charset="2"/>
              <a:buChar char="Ø"/>
            </a:pPr>
            <a:r>
              <a:rPr lang="en-US" sz="2000" dirty="0"/>
              <a:t>Disadvantages of Ethernet</a:t>
            </a:r>
          </a:p>
          <a:p>
            <a:pPr>
              <a:lnSpc>
                <a:spcPct val="80000"/>
              </a:lnSpc>
              <a:buFont typeface="Wingdings" panose="05000000000000000000" pitchFamily="2" charset="2"/>
              <a:buChar char="Ø"/>
            </a:pPr>
            <a:r>
              <a:rPr lang="en-US" sz="2000" dirty="0" err="1"/>
              <a:t>WiFi</a:t>
            </a:r>
            <a:r>
              <a:rPr lang="en-US" sz="2000" dirty="0"/>
              <a:t> vs Ethernet</a:t>
            </a:r>
          </a:p>
          <a:p>
            <a:pPr>
              <a:lnSpc>
                <a:spcPct val="80000"/>
              </a:lnSpc>
              <a:buFont typeface="Wingdings" panose="05000000000000000000" pitchFamily="2" charset="2"/>
              <a:buChar char="Ø"/>
            </a:pPr>
            <a:endParaRPr lang="en-US" sz="2000" dirty="0"/>
          </a:p>
        </p:txBody>
      </p:sp>
      <p:pic>
        <p:nvPicPr>
          <p:cNvPr id="3" name="Picture 2">
            <a:extLst>
              <a:ext uri="{FF2B5EF4-FFF2-40B4-BE49-F238E27FC236}">
                <a16:creationId xmlns:a16="http://schemas.microsoft.com/office/drawing/2014/main" id="{5D0554B7-B433-8A42-778D-7AC533F338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1231" y="1196752"/>
            <a:ext cx="3131840" cy="1672220"/>
          </a:xfrm>
          <a:prstGeom prst="rect">
            <a:avLst/>
          </a:prstGeom>
        </p:spPr>
      </p:pic>
      <p:pic>
        <p:nvPicPr>
          <p:cNvPr id="5" name="Picture 4">
            <a:extLst>
              <a:ext uri="{FF2B5EF4-FFF2-40B4-BE49-F238E27FC236}">
                <a16:creationId xmlns:a16="http://schemas.microsoft.com/office/drawing/2014/main" id="{15679823-1758-0268-FA55-66F84717D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13176"/>
            <a:ext cx="2143125" cy="1844824"/>
          </a:xfrm>
          <a:prstGeom prst="rect">
            <a:avLst/>
          </a:prstGeom>
        </p:spPr>
      </p:pic>
      <p:pic>
        <p:nvPicPr>
          <p:cNvPr id="9" name="Picture 8">
            <a:extLst>
              <a:ext uri="{FF2B5EF4-FFF2-40B4-BE49-F238E27FC236}">
                <a16:creationId xmlns:a16="http://schemas.microsoft.com/office/drawing/2014/main" id="{76BC0222-2380-745A-BE77-24144AB4B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6715125" y="4972050"/>
            <a:ext cx="2428875" cy="1885950"/>
          </a:xfrm>
          <a:prstGeom prst="rect">
            <a:avLst/>
          </a:prstGeom>
        </p:spPr>
      </p:pic>
      <p:pic>
        <p:nvPicPr>
          <p:cNvPr id="11" name="Picture 10">
            <a:extLst>
              <a:ext uri="{FF2B5EF4-FFF2-40B4-BE49-F238E27FC236}">
                <a16:creationId xmlns:a16="http://schemas.microsoft.com/office/drawing/2014/main" id="{03905892-1705-8EB6-761F-AC12524A24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1094" y="4581128"/>
            <a:ext cx="1657350" cy="2276872"/>
          </a:xfrm>
          <a:prstGeom prst="rect">
            <a:avLst/>
          </a:prstGeom>
        </p:spPr>
      </p:pic>
    </p:spTree>
    <p:extLst>
      <p:ext uri="{BB962C8B-B14F-4D97-AF65-F5344CB8AC3E}">
        <p14:creationId xmlns:p14="http://schemas.microsoft.com/office/powerpoint/2010/main" val="708220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692150"/>
            <a:ext cx="9144000" cy="649288"/>
          </a:xfrm>
        </p:spPr>
        <p:txBody>
          <a:bodyPr/>
          <a:lstStyle/>
          <a:p>
            <a:pPr algn="ctr"/>
            <a:r>
              <a:rPr lang="en-US" sz="3200" dirty="0">
                <a:latin typeface="Tahoma" charset="0"/>
              </a:rPr>
              <a:t>Definition of Cable</a:t>
            </a:r>
            <a:endParaRPr lang="uk-UA" sz="3200" dirty="0">
              <a:latin typeface="Tahoma" charset="0"/>
            </a:endParaRPr>
          </a:p>
        </p:txBody>
      </p:sp>
      <p:sp>
        <p:nvSpPr>
          <p:cNvPr id="36867" name="Rectangle 3"/>
          <p:cNvSpPr>
            <a:spLocks noGrp="1" noChangeArrowheads="1"/>
          </p:cNvSpPr>
          <p:nvPr>
            <p:ph type="body" idx="1"/>
          </p:nvPr>
        </p:nvSpPr>
        <p:spPr>
          <a:xfrm>
            <a:off x="1116013" y="1557338"/>
            <a:ext cx="6769100" cy="4448175"/>
          </a:xfrm>
        </p:spPr>
        <p:txBody>
          <a:bodyPr/>
          <a:lstStyle/>
          <a:p>
            <a:pPr>
              <a:lnSpc>
                <a:spcPct val="80000"/>
              </a:lnSpc>
            </a:pPr>
            <a:r>
              <a:rPr lang="en-US" sz="2000" dirty="0"/>
              <a:t>Referred as a </a:t>
            </a:r>
            <a:r>
              <a:rPr lang="en-US" sz="2000" b="1" dirty="0"/>
              <a:t>cord</a:t>
            </a:r>
            <a:r>
              <a:rPr lang="en-US" sz="2000" dirty="0"/>
              <a:t>, </a:t>
            </a:r>
            <a:r>
              <a:rPr lang="en-US" sz="2000" b="1" dirty="0"/>
              <a:t>connector</a:t>
            </a:r>
            <a:r>
              <a:rPr lang="en-US" sz="2000" dirty="0"/>
              <a:t> or </a:t>
            </a:r>
            <a:r>
              <a:rPr lang="en-US" sz="2000" b="1" dirty="0"/>
              <a:t>plug</a:t>
            </a:r>
            <a:r>
              <a:rPr lang="en-US" sz="2000" dirty="0"/>
              <a:t>, a </a:t>
            </a:r>
            <a:r>
              <a:rPr lang="en-US" sz="2000" b="1" dirty="0"/>
              <a:t>cable</a:t>
            </a:r>
            <a:r>
              <a:rPr lang="en-US" sz="2000" dirty="0"/>
              <a:t> is one or more </a:t>
            </a:r>
            <a:r>
              <a:rPr lang="en-US" sz="2000" i="1" dirty="0">
                <a:hlinkClick r:id="rId2"/>
              </a:rPr>
              <a:t>wires</a:t>
            </a:r>
            <a:r>
              <a:rPr lang="en-US" sz="2000" dirty="0"/>
              <a:t> covered in plastic that transmit </a:t>
            </a:r>
            <a:r>
              <a:rPr lang="en-US" sz="2000" i="1" dirty="0">
                <a:hlinkClick r:id="rId3"/>
              </a:rPr>
              <a:t>power</a:t>
            </a:r>
            <a:r>
              <a:rPr lang="en-US" sz="2000" dirty="0"/>
              <a:t> or </a:t>
            </a:r>
            <a:r>
              <a:rPr lang="en-US" sz="2000" i="1" dirty="0">
                <a:hlinkClick r:id="rId4"/>
              </a:rPr>
              <a:t>data</a:t>
            </a:r>
            <a:r>
              <a:rPr lang="en-US" sz="2000" dirty="0"/>
              <a:t> between devices or locations.</a:t>
            </a:r>
          </a:p>
          <a:p>
            <a:pPr marL="0" indent="0">
              <a:lnSpc>
                <a:spcPct val="80000"/>
              </a:lnSpc>
              <a:buNone/>
            </a:pPr>
            <a:r>
              <a:rPr lang="en-US" sz="2000" dirty="0"/>
              <a:t>     </a:t>
            </a:r>
          </a:p>
          <a:p>
            <a:pPr>
              <a:lnSpc>
                <a:spcPct val="80000"/>
              </a:lnSpc>
              <a:buFont typeface="Arial" panose="020B0604020202020204" pitchFamily="34" charset="0"/>
              <a:buChar char="•"/>
            </a:pPr>
            <a:r>
              <a:rPr lang="en-US" sz="2000" dirty="0"/>
              <a:t>A cable should have </a:t>
            </a:r>
            <a:r>
              <a:rPr lang="en-US" sz="2000" b="1" dirty="0"/>
              <a:t>three</a:t>
            </a:r>
            <a:r>
              <a:rPr lang="en-US" sz="2000" dirty="0"/>
              <a:t> components:</a:t>
            </a:r>
          </a:p>
          <a:p>
            <a:pPr>
              <a:lnSpc>
                <a:spcPct val="80000"/>
              </a:lnSpc>
              <a:buFont typeface="Wingdings" panose="05000000000000000000" pitchFamily="2" charset="2"/>
              <a:buChar char="ü"/>
            </a:pPr>
            <a:r>
              <a:rPr lang="en-US" sz="2000" b="1" dirty="0"/>
              <a:t> Conductor</a:t>
            </a:r>
          </a:p>
          <a:p>
            <a:pPr>
              <a:lnSpc>
                <a:spcPct val="80000"/>
              </a:lnSpc>
              <a:buFont typeface="Wingdings" panose="05000000000000000000" pitchFamily="2" charset="2"/>
              <a:buChar char="ü"/>
            </a:pPr>
            <a:r>
              <a:rPr lang="en-US" sz="2000" b="1" dirty="0"/>
              <a:t> Insulator</a:t>
            </a:r>
          </a:p>
          <a:p>
            <a:pPr>
              <a:lnSpc>
                <a:spcPct val="80000"/>
              </a:lnSpc>
              <a:buFont typeface="Wingdings" panose="05000000000000000000" pitchFamily="2" charset="2"/>
              <a:buChar char="ü"/>
            </a:pPr>
            <a:r>
              <a:rPr lang="en-US" sz="2000" b="1" dirty="0"/>
              <a:t> Sheath</a:t>
            </a:r>
            <a:endParaRPr lang="uk-UA" sz="2000" dirty="0"/>
          </a:p>
          <a:p>
            <a:pPr>
              <a:lnSpc>
                <a:spcPct val="80000"/>
              </a:lnSpc>
              <a:buFont typeface="Wingdings" panose="05000000000000000000" pitchFamily="2" charset="2"/>
              <a:buChar char="§"/>
            </a:pPr>
            <a:endParaRPr lang="uk-UA" sz="2000" dirty="0"/>
          </a:p>
        </p:txBody>
      </p:sp>
      <p:pic>
        <p:nvPicPr>
          <p:cNvPr id="3" name="Picture 2">
            <a:extLst>
              <a:ext uri="{FF2B5EF4-FFF2-40B4-BE49-F238E27FC236}">
                <a16:creationId xmlns:a16="http://schemas.microsoft.com/office/drawing/2014/main" id="{1A368F35-6B37-07E2-4F1A-3A43B5D18A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933056"/>
            <a:ext cx="9144000" cy="2520280"/>
          </a:xfrm>
          <a:prstGeom prst="rect">
            <a:avLst/>
          </a:prstGeom>
        </p:spPr>
      </p:pic>
      <p:graphicFrame>
        <p:nvGraphicFramePr>
          <p:cNvPr id="4" name="Table 4">
            <a:extLst>
              <a:ext uri="{FF2B5EF4-FFF2-40B4-BE49-F238E27FC236}">
                <a16:creationId xmlns:a16="http://schemas.microsoft.com/office/drawing/2014/main" id="{7654E8B5-6863-3636-B7DB-0BFB2E4ED46B}"/>
              </a:ext>
            </a:extLst>
          </p:cNvPr>
          <p:cNvGraphicFramePr>
            <a:graphicFrameLocks noGrp="1"/>
          </p:cNvGraphicFramePr>
          <p:nvPr>
            <p:extLst>
              <p:ext uri="{D42A27DB-BD31-4B8C-83A1-F6EECF244321}">
                <p14:modId xmlns:p14="http://schemas.microsoft.com/office/powerpoint/2010/main" val="3717090716"/>
              </p:ext>
            </p:extLst>
          </p:nvPr>
        </p:nvGraphicFramePr>
        <p:xfrm>
          <a:off x="1524000" y="6375608"/>
          <a:ext cx="6096000" cy="482392"/>
        </p:xfrm>
        <a:graphic>
          <a:graphicData uri="http://schemas.openxmlformats.org/drawingml/2006/table">
            <a:tbl>
              <a:tblPr firstRow="1" bandRow="1">
                <a:tableStyleId>{0505E3EF-67EA-436B-97B2-0124C06EBD24}</a:tableStyleId>
              </a:tblPr>
              <a:tblGrid>
                <a:gridCol w="6096000">
                  <a:extLst>
                    <a:ext uri="{9D8B030D-6E8A-4147-A177-3AD203B41FA5}">
                      <a16:colId xmlns:a16="http://schemas.microsoft.com/office/drawing/2014/main" val="1674010422"/>
                    </a:ext>
                  </a:extLst>
                </a:gridCol>
              </a:tblGrid>
              <a:tr h="482392">
                <a:tc>
                  <a:txBody>
                    <a:bodyPr/>
                    <a:lstStyle/>
                    <a:p>
                      <a:r>
                        <a:rPr lang="en-US" dirty="0"/>
                        <a:t>                             Fig 01: Cable Components</a:t>
                      </a:r>
                    </a:p>
                  </a:txBody>
                  <a:tcPr/>
                </a:tc>
                <a:extLst>
                  <a:ext uri="{0D108BD9-81ED-4DB2-BD59-A6C34878D82A}">
                    <a16:rowId xmlns:a16="http://schemas.microsoft.com/office/drawing/2014/main" val="2245890189"/>
                  </a:ext>
                </a:extLst>
              </a:tr>
            </a:tbl>
          </a:graphicData>
        </a:graphic>
      </p:graphicFrame>
    </p:spTree>
    <p:extLst>
      <p:ext uri="{BB962C8B-B14F-4D97-AF65-F5344CB8AC3E}">
        <p14:creationId xmlns:p14="http://schemas.microsoft.com/office/powerpoint/2010/main" val="2892958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692150"/>
            <a:ext cx="9144000" cy="649288"/>
          </a:xfrm>
        </p:spPr>
        <p:txBody>
          <a:bodyPr/>
          <a:lstStyle/>
          <a:p>
            <a:pPr algn="ctr"/>
            <a:r>
              <a:rPr lang="en-US" sz="3200" dirty="0">
                <a:latin typeface="Tahoma" charset="0"/>
              </a:rPr>
              <a:t>Ethernet Cables</a:t>
            </a:r>
            <a:endParaRPr lang="uk-UA" sz="3200" dirty="0">
              <a:latin typeface="Tahoma" charset="0"/>
            </a:endParaRPr>
          </a:p>
        </p:txBody>
      </p:sp>
      <p:sp>
        <p:nvSpPr>
          <p:cNvPr id="36867" name="Rectangle 3"/>
          <p:cNvSpPr>
            <a:spLocks noGrp="1" noChangeArrowheads="1"/>
          </p:cNvSpPr>
          <p:nvPr>
            <p:ph type="body" idx="1"/>
          </p:nvPr>
        </p:nvSpPr>
        <p:spPr>
          <a:xfrm>
            <a:off x="1116013" y="1557338"/>
            <a:ext cx="6769100" cy="4448175"/>
          </a:xfrm>
        </p:spPr>
        <p:txBody>
          <a:bodyPr/>
          <a:lstStyle/>
          <a:p>
            <a:r>
              <a:rPr lang="en-US" sz="2000" dirty="0"/>
              <a:t>An ethernet cable carries the broadband signals between your modem, router, computer and other wired internet-capable devices.</a:t>
            </a:r>
          </a:p>
          <a:p>
            <a:r>
              <a:rPr lang="en-US" sz="2000" dirty="0"/>
              <a:t>Ethernet cables basically allow devices to be connected to the network. It can be a personal computer, tablet, or even a PlayStation. An ethernet cable is like connecting wi-fi to the device by using a wire to connect to the internet.</a:t>
            </a:r>
          </a:p>
          <a:p>
            <a:r>
              <a:rPr lang="en-US" sz="2000" dirty="0"/>
              <a:t>Ethernet cables are fairly long and has no issues with data loss. They are compatible with almost any kind of hardware as well. Ethernet cables come in different sizes and with different speeds.</a:t>
            </a:r>
            <a:endParaRPr lang="uk-UA" sz="2000" dirty="0"/>
          </a:p>
        </p:txBody>
      </p:sp>
    </p:spTree>
    <p:extLst>
      <p:ext uri="{BB962C8B-B14F-4D97-AF65-F5344CB8AC3E}">
        <p14:creationId xmlns:p14="http://schemas.microsoft.com/office/powerpoint/2010/main" val="1426324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692150"/>
            <a:ext cx="9144000" cy="649288"/>
          </a:xfrm>
        </p:spPr>
        <p:txBody>
          <a:bodyPr/>
          <a:lstStyle/>
          <a:p>
            <a:pPr algn="ctr"/>
            <a:r>
              <a:rPr lang="en-US" sz="3200" dirty="0">
                <a:latin typeface="Tahoma" charset="0"/>
              </a:rPr>
              <a:t>Types of Ethernet Cables</a:t>
            </a:r>
            <a:endParaRPr lang="uk-UA" sz="3200" dirty="0">
              <a:latin typeface="Tahoma" charset="0"/>
            </a:endParaRPr>
          </a:p>
        </p:txBody>
      </p:sp>
      <p:sp>
        <p:nvSpPr>
          <p:cNvPr id="36867" name="Rectangle 3"/>
          <p:cNvSpPr>
            <a:spLocks noGrp="1" noChangeArrowheads="1"/>
          </p:cNvSpPr>
          <p:nvPr>
            <p:ph type="body" idx="1"/>
          </p:nvPr>
        </p:nvSpPr>
        <p:spPr>
          <a:xfrm>
            <a:off x="1116013" y="1557338"/>
            <a:ext cx="6769100" cy="4448175"/>
          </a:xfrm>
        </p:spPr>
        <p:txBody>
          <a:bodyPr/>
          <a:lstStyle/>
          <a:p>
            <a:r>
              <a:rPr lang="en-US" sz="2000" b="1" dirty="0"/>
              <a:t>Coaxial Cable: </a:t>
            </a:r>
            <a:r>
              <a:rPr lang="en-US" sz="2000" dirty="0"/>
              <a:t>Coaxial cables feature a conductor on the inside which is surrounded by a layer of insulation. This layer is surrounded by another conducting shield. This cable is not affected by outside interference. These cables have a maximum transfer rate of around 10 Mbps. Nowadays, they have been replaced by twisted cabling. Types of Coaxial Cable are </a:t>
            </a:r>
            <a:r>
              <a:rPr lang="en-US" sz="2000" i="1" u="sng" dirty="0"/>
              <a:t>1) RG58 2) RG8 3) RG6 4) RG59</a:t>
            </a:r>
            <a:endParaRPr lang="en-US" sz="2000" b="1" i="1" u="sng" dirty="0"/>
          </a:p>
        </p:txBody>
      </p:sp>
      <p:pic>
        <p:nvPicPr>
          <p:cNvPr id="3" name="Picture 2">
            <a:extLst>
              <a:ext uri="{FF2B5EF4-FFF2-40B4-BE49-F238E27FC236}">
                <a16:creationId xmlns:a16="http://schemas.microsoft.com/office/drawing/2014/main" id="{24FB0236-7292-1F30-EA4D-38419D054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4149080"/>
            <a:ext cx="6408315" cy="2232247"/>
          </a:xfrm>
          <a:prstGeom prst="rect">
            <a:avLst/>
          </a:prstGeom>
        </p:spPr>
      </p:pic>
      <p:graphicFrame>
        <p:nvGraphicFramePr>
          <p:cNvPr id="5" name="Table 5">
            <a:extLst>
              <a:ext uri="{FF2B5EF4-FFF2-40B4-BE49-F238E27FC236}">
                <a16:creationId xmlns:a16="http://schemas.microsoft.com/office/drawing/2014/main" id="{43829F0F-4B17-86AE-92FE-880060A29318}"/>
              </a:ext>
            </a:extLst>
          </p:cNvPr>
          <p:cNvGraphicFramePr>
            <a:graphicFrameLocks noGrp="1"/>
          </p:cNvGraphicFramePr>
          <p:nvPr>
            <p:extLst>
              <p:ext uri="{D42A27DB-BD31-4B8C-83A1-F6EECF244321}">
                <p14:modId xmlns:p14="http://schemas.microsoft.com/office/powerpoint/2010/main" val="2592118013"/>
              </p:ext>
            </p:extLst>
          </p:nvPr>
        </p:nvGraphicFramePr>
        <p:xfrm>
          <a:off x="1523999" y="6381328"/>
          <a:ext cx="6503987" cy="476672"/>
        </p:xfrm>
        <a:graphic>
          <a:graphicData uri="http://schemas.openxmlformats.org/drawingml/2006/table">
            <a:tbl>
              <a:tblPr firstRow="1" bandRow="1">
                <a:tableStyleId>{0505E3EF-67EA-436B-97B2-0124C06EBD24}</a:tableStyleId>
              </a:tblPr>
              <a:tblGrid>
                <a:gridCol w="6503987">
                  <a:extLst>
                    <a:ext uri="{9D8B030D-6E8A-4147-A177-3AD203B41FA5}">
                      <a16:colId xmlns:a16="http://schemas.microsoft.com/office/drawing/2014/main" val="916640578"/>
                    </a:ext>
                  </a:extLst>
                </a:gridCol>
              </a:tblGrid>
              <a:tr h="476672">
                <a:tc>
                  <a:txBody>
                    <a:bodyPr/>
                    <a:lstStyle/>
                    <a:p>
                      <a:pPr algn="ctr"/>
                      <a:r>
                        <a:rPr kumimoji="0" lang="en-US" sz="1800" b="1" i="0" u="none" strike="noStrike" kern="1200" cap="none" spc="0" normalizeH="0" baseline="0" noProof="0" dirty="0">
                          <a:ln>
                            <a:noFill/>
                          </a:ln>
                          <a:solidFill>
                            <a:srgbClr val="4D4D4D"/>
                          </a:solidFill>
                          <a:effectLst/>
                          <a:uLnTx/>
                          <a:uFillTx/>
                          <a:latin typeface="+mn-lt"/>
                          <a:ea typeface="+mn-ea"/>
                          <a:cs typeface="+mn-cs"/>
                        </a:rPr>
                        <a:t>Fig 02: Coaxial Cable</a:t>
                      </a:r>
                      <a:endParaRPr lang="en-US" dirty="0"/>
                    </a:p>
                  </a:txBody>
                  <a:tcPr/>
                </a:tc>
                <a:extLst>
                  <a:ext uri="{0D108BD9-81ED-4DB2-BD59-A6C34878D82A}">
                    <a16:rowId xmlns:a16="http://schemas.microsoft.com/office/drawing/2014/main" val="4006938069"/>
                  </a:ext>
                </a:extLst>
              </a:tr>
            </a:tbl>
          </a:graphicData>
        </a:graphic>
      </p:graphicFrame>
    </p:spTree>
    <p:extLst>
      <p:ext uri="{BB962C8B-B14F-4D97-AF65-F5344CB8AC3E}">
        <p14:creationId xmlns:p14="http://schemas.microsoft.com/office/powerpoint/2010/main" val="174210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692150"/>
            <a:ext cx="9144000" cy="649288"/>
          </a:xfrm>
        </p:spPr>
        <p:txBody>
          <a:bodyPr/>
          <a:lstStyle/>
          <a:p>
            <a:pPr algn="ctr"/>
            <a:r>
              <a:rPr lang="en-US" sz="3200" dirty="0">
                <a:latin typeface="Tahoma" charset="0"/>
              </a:rPr>
              <a:t>Types of Ethernet Cables (Cont.)</a:t>
            </a:r>
            <a:endParaRPr lang="uk-UA" sz="3200" dirty="0">
              <a:latin typeface="Tahoma" charset="0"/>
            </a:endParaRPr>
          </a:p>
        </p:txBody>
      </p:sp>
      <p:sp>
        <p:nvSpPr>
          <p:cNvPr id="36867" name="Rectangle 3"/>
          <p:cNvSpPr>
            <a:spLocks noGrp="1" noChangeArrowheads="1"/>
          </p:cNvSpPr>
          <p:nvPr>
            <p:ph type="body" idx="1"/>
          </p:nvPr>
        </p:nvSpPr>
        <p:spPr>
          <a:xfrm>
            <a:off x="1116013" y="1557338"/>
            <a:ext cx="6769100" cy="4448175"/>
          </a:xfrm>
        </p:spPr>
        <p:txBody>
          <a:bodyPr/>
          <a:lstStyle/>
          <a:p>
            <a:r>
              <a:rPr lang="en-US" sz="2000" b="1" dirty="0"/>
              <a:t>Twisted-pair Cable: </a:t>
            </a:r>
            <a:r>
              <a:rPr lang="en-US" sz="2000" dirty="0"/>
              <a:t>This type of cable has 4 pairs of wires. The wires are twisted together to keep outside interference to a minimum. This type of wiring can be found in LANs. There are 2 types of twisted pair cables-UTP and STP. The key difference is the fact that the STP has an extra layer of insulation. Two types of twisted pair cables are </a:t>
            </a:r>
            <a:r>
              <a:rPr lang="en-US" sz="2000" i="1" u="sng" dirty="0"/>
              <a:t>1) Unshielded Twisted Pair 2) Shielded Twisted pair</a:t>
            </a:r>
            <a:endParaRPr lang="en-US" sz="2000" b="1" i="1" u="sng" dirty="0"/>
          </a:p>
        </p:txBody>
      </p:sp>
      <p:graphicFrame>
        <p:nvGraphicFramePr>
          <p:cNvPr id="5" name="Table 5">
            <a:extLst>
              <a:ext uri="{FF2B5EF4-FFF2-40B4-BE49-F238E27FC236}">
                <a16:creationId xmlns:a16="http://schemas.microsoft.com/office/drawing/2014/main" id="{43829F0F-4B17-86AE-92FE-880060A29318}"/>
              </a:ext>
            </a:extLst>
          </p:cNvPr>
          <p:cNvGraphicFramePr>
            <a:graphicFrameLocks noGrp="1"/>
          </p:cNvGraphicFramePr>
          <p:nvPr>
            <p:extLst>
              <p:ext uri="{D42A27DB-BD31-4B8C-83A1-F6EECF244321}">
                <p14:modId xmlns:p14="http://schemas.microsoft.com/office/powerpoint/2010/main" val="499212180"/>
              </p:ext>
            </p:extLst>
          </p:nvPr>
        </p:nvGraphicFramePr>
        <p:xfrm>
          <a:off x="1523999" y="6381328"/>
          <a:ext cx="6503987" cy="476672"/>
        </p:xfrm>
        <a:graphic>
          <a:graphicData uri="http://schemas.openxmlformats.org/drawingml/2006/table">
            <a:tbl>
              <a:tblPr firstRow="1" bandRow="1">
                <a:tableStyleId>{0505E3EF-67EA-436B-97B2-0124C06EBD24}</a:tableStyleId>
              </a:tblPr>
              <a:tblGrid>
                <a:gridCol w="6503987">
                  <a:extLst>
                    <a:ext uri="{9D8B030D-6E8A-4147-A177-3AD203B41FA5}">
                      <a16:colId xmlns:a16="http://schemas.microsoft.com/office/drawing/2014/main" val="916640578"/>
                    </a:ext>
                  </a:extLst>
                </a:gridCol>
              </a:tblGrid>
              <a:tr h="476672">
                <a:tc>
                  <a:txBody>
                    <a:bodyPr/>
                    <a:lstStyle/>
                    <a:p>
                      <a:pPr algn="ctr"/>
                      <a:r>
                        <a:rPr kumimoji="0" lang="en-US" sz="1800" b="1" i="0" u="none" strike="noStrike" kern="1200" cap="none" spc="0" normalizeH="0" baseline="0" noProof="0" dirty="0">
                          <a:ln>
                            <a:noFill/>
                          </a:ln>
                          <a:solidFill>
                            <a:srgbClr val="4D4D4D"/>
                          </a:solidFill>
                          <a:effectLst/>
                          <a:uLnTx/>
                          <a:uFillTx/>
                          <a:latin typeface="+mn-lt"/>
                          <a:ea typeface="+mn-ea"/>
                          <a:cs typeface="+mn-cs"/>
                        </a:rPr>
                        <a:t>Fig 03: Twisted-pair Cable</a:t>
                      </a:r>
                      <a:endParaRPr lang="en-US" dirty="0"/>
                    </a:p>
                  </a:txBody>
                  <a:tcPr/>
                </a:tc>
                <a:extLst>
                  <a:ext uri="{0D108BD9-81ED-4DB2-BD59-A6C34878D82A}">
                    <a16:rowId xmlns:a16="http://schemas.microsoft.com/office/drawing/2014/main" val="4006938069"/>
                  </a:ext>
                </a:extLst>
              </a:tr>
            </a:tbl>
          </a:graphicData>
        </a:graphic>
      </p:graphicFrame>
      <p:pic>
        <p:nvPicPr>
          <p:cNvPr id="4" name="Picture 3">
            <a:extLst>
              <a:ext uri="{FF2B5EF4-FFF2-40B4-BE49-F238E27FC236}">
                <a16:creationId xmlns:a16="http://schemas.microsoft.com/office/drawing/2014/main" id="{89B98C1C-3C5A-BFFD-DEBD-CFCB31D2D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8" y="4077072"/>
            <a:ext cx="6503987" cy="2088778"/>
          </a:xfrm>
          <a:prstGeom prst="rect">
            <a:avLst/>
          </a:prstGeom>
        </p:spPr>
      </p:pic>
    </p:spTree>
    <p:extLst>
      <p:ext uri="{BB962C8B-B14F-4D97-AF65-F5344CB8AC3E}">
        <p14:creationId xmlns:p14="http://schemas.microsoft.com/office/powerpoint/2010/main" val="3931737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692150"/>
            <a:ext cx="9144000" cy="649288"/>
          </a:xfrm>
        </p:spPr>
        <p:txBody>
          <a:bodyPr/>
          <a:lstStyle/>
          <a:p>
            <a:pPr algn="ctr"/>
            <a:r>
              <a:rPr lang="en-US" sz="3200" dirty="0">
                <a:latin typeface="Tahoma" charset="0"/>
              </a:rPr>
              <a:t>Types of Ethernet Cables (Cont.)</a:t>
            </a:r>
            <a:endParaRPr lang="uk-UA" sz="3200" dirty="0">
              <a:latin typeface="Tahoma" charset="0"/>
            </a:endParaRPr>
          </a:p>
        </p:txBody>
      </p:sp>
      <p:sp>
        <p:nvSpPr>
          <p:cNvPr id="36867" name="Rectangle 3"/>
          <p:cNvSpPr>
            <a:spLocks noGrp="1" noChangeArrowheads="1"/>
          </p:cNvSpPr>
          <p:nvPr>
            <p:ph type="body" idx="1"/>
          </p:nvPr>
        </p:nvSpPr>
        <p:spPr>
          <a:xfrm>
            <a:off x="1116013" y="1557338"/>
            <a:ext cx="6769100" cy="4448175"/>
          </a:xfrm>
        </p:spPr>
        <p:txBody>
          <a:bodyPr/>
          <a:lstStyle/>
          <a:p>
            <a:r>
              <a:rPr lang="en-US" sz="2000" b="1" dirty="0"/>
              <a:t>Fiber-optic Cable: </a:t>
            </a:r>
            <a:r>
              <a:rPr lang="en-US" sz="2000" dirty="0"/>
              <a:t>These cables make use of optic fibers to transmit data. The data transfer is in the form of light. Within the cable, there are glass strands that are covered by cladding. It is very fast but quite expensive as well. Moreover, the cables are practically immune to electromagnetic interference. Optical fibers are of two types-Single mode fiber and Multi-Mode Fiber. The difference lies in the number of light rays used to transmit data. Two types of fiber-optic cables are: </a:t>
            </a:r>
            <a:r>
              <a:rPr lang="en-US" sz="2000" i="1" dirty="0"/>
              <a:t>1)</a:t>
            </a:r>
            <a:r>
              <a:rPr lang="en-US" sz="2000" i="1" u="sng" dirty="0"/>
              <a:t>Single-mode fiber (SMF), 2) Multi-mode fiber (MMF</a:t>
            </a:r>
            <a:r>
              <a:rPr lang="en-US" sz="2000" i="1" dirty="0"/>
              <a:t>)</a:t>
            </a:r>
          </a:p>
        </p:txBody>
      </p:sp>
      <p:graphicFrame>
        <p:nvGraphicFramePr>
          <p:cNvPr id="5" name="Table 5">
            <a:extLst>
              <a:ext uri="{FF2B5EF4-FFF2-40B4-BE49-F238E27FC236}">
                <a16:creationId xmlns:a16="http://schemas.microsoft.com/office/drawing/2014/main" id="{43829F0F-4B17-86AE-92FE-880060A29318}"/>
              </a:ext>
            </a:extLst>
          </p:cNvPr>
          <p:cNvGraphicFramePr>
            <a:graphicFrameLocks noGrp="1"/>
          </p:cNvGraphicFramePr>
          <p:nvPr>
            <p:extLst>
              <p:ext uri="{D42A27DB-BD31-4B8C-83A1-F6EECF244321}">
                <p14:modId xmlns:p14="http://schemas.microsoft.com/office/powerpoint/2010/main" val="2093247513"/>
              </p:ext>
            </p:extLst>
          </p:nvPr>
        </p:nvGraphicFramePr>
        <p:xfrm>
          <a:off x="1523999" y="6453336"/>
          <a:ext cx="6503987" cy="404664"/>
        </p:xfrm>
        <a:graphic>
          <a:graphicData uri="http://schemas.openxmlformats.org/drawingml/2006/table">
            <a:tbl>
              <a:tblPr firstRow="1" bandRow="1">
                <a:tableStyleId>{0505E3EF-67EA-436B-97B2-0124C06EBD24}</a:tableStyleId>
              </a:tblPr>
              <a:tblGrid>
                <a:gridCol w="6503987">
                  <a:extLst>
                    <a:ext uri="{9D8B030D-6E8A-4147-A177-3AD203B41FA5}">
                      <a16:colId xmlns:a16="http://schemas.microsoft.com/office/drawing/2014/main" val="916640578"/>
                    </a:ext>
                  </a:extLst>
                </a:gridCol>
              </a:tblGrid>
              <a:tr h="404664">
                <a:tc>
                  <a:txBody>
                    <a:bodyPr/>
                    <a:lstStyle/>
                    <a:p>
                      <a:pPr algn="ctr"/>
                      <a:r>
                        <a:rPr kumimoji="0" lang="en-US" sz="1800" b="1" i="0" u="none" strike="noStrike" kern="1200" cap="none" spc="0" normalizeH="0" baseline="0" noProof="0" dirty="0">
                          <a:ln>
                            <a:noFill/>
                          </a:ln>
                          <a:solidFill>
                            <a:srgbClr val="4D4D4D"/>
                          </a:solidFill>
                          <a:effectLst/>
                          <a:uLnTx/>
                          <a:uFillTx/>
                          <a:latin typeface="+mn-lt"/>
                          <a:ea typeface="+mn-ea"/>
                          <a:cs typeface="+mn-cs"/>
                        </a:rPr>
                        <a:t>Fig 04: Fiber-optic Cable</a:t>
                      </a:r>
                      <a:endParaRPr lang="en-US" dirty="0"/>
                    </a:p>
                  </a:txBody>
                  <a:tcPr/>
                </a:tc>
                <a:extLst>
                  <a:ext uri="{0D108BD9-81ED-4DB2-BD59-A6C34878D82A}">
                    <a16:rowId xmlns:a16="http://schemas.microsoft.com/office/drawing/2014/main" val="4006938069"/>
                  </a:ext>
                </a:extLst>
              </a:tr>
            </a:tbl>
          </a:graphicData>
        </a:graphic>
      </p:graphicFrame>
      <p:pic>
        <p:nvPicPr>
          <p:cNvPr id="3" name="Picture 2">
            <a:extLst>
              <a:ext uri="{FF2B5EF4-FFF2-40B4-BE49-F238E27FC236}">
                <a16:creationId xmlns:a16="http://schemas.microsoft.com/office/drawing/2014/main" id="{A2A947FC-D98F-C4D8-236C-45A69253E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5013176"/>
            <a:ext cx="6769100" cy="1440160"/>
          </a:xfrm>
          <a:prstGeom prst="rect">
            <a:avLst/>
          </a:prstGeom>
        </p:spPr>
      </p:pic>
    </p:spTree>
    <p:extLst>
      <p:ext uri="{BB962C8B-B14F-4D97-AF65-F5344CB8AC3E}">
        <p14:creationId xmlns:p14="http://schemas.microsoft.com/office/powerpoint/2010/main" val="1123816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692150"/>
            <a:ext cx="9144000" cy="649288"/>
          </a:xfrm>
        </p:spPr>
        <p:txBody>
          <a:bodyPr/>
          <a:lstStyle/>
          <a:p>
            <a:pPr algn="ctr"/>
            <a:r>
              <a:rPr lang="en-US" sz="3200" dirty="0">
                <a:latin typeface="Tahoma" charset="0"/>
              </a:rPr>
              <a:t>Categories for Ethernet Cables</a:t>
            </a:r>
            <a:endParaRPr lang="uk-UA" sz="3200" dirty="0">
              <a:latin typeface="Tahoma" charset="0"/>
            </a:endParaRPr>
          </a:p>
        </p:txBody>
      </p:sp>
      <p:sp>
        <p:nvSpPr>
          <p:cNvPr id="36867" name="Rectangle 3"/>
          <p:cNvSpPr>
            <a:spLocks noGrp="1" noChangeArrowheads="1"/>
          </p:cNvSpPr>
          <p:nvPr>
            <p:ph type="body" idx="1"/>
          </p:nvPr>
        </p:nvSpPr>
        <p:spPr>
          <a:xfrm>
            <a:off x="1116013" y="1557338"/>
            <a:ext cx="6769100" cy="4448175"/>
          </a:xfrm>
        </p:spPr>
        <p:txBody>
          <a:bodyPr/>
          <a:lstStyle/>
          <a:p>
            <a:r>
              <a:rPr lang="en-US" sz="2000" dirty="0"/>
              <a:t>A variety of different cables are available for Ethernet and other telecommunications and networking applications. These network cables that are described by their different Ethernet cable categories.</a:t>
            </a:r>
          </a:p>
          <a:p>
            <a:pPr marL="0" indent="0">
              <a:buNone/>
            </a:pPr>
            <a:endParaRPr lang="en-US" sz="1600" dirty="0"/>
          </a:p>
          <a:p>
            <a:pPr>
              <a:buFont typeface="Courier New" panose="02070309020205020404" pitchFamily="49" charset="0"/>
              <a:buChar char="o"/>
            </a:pPr>
            <a:r>
              <a:rPr lang="en-US" sz="1600" b="1" dirty="0"/>
              <a:t> Cat-1: </a:t>
            </a:r>
            <a:r>
              <a:rPr lang="en-US" sz="1600" dirty="0"/>
              <a:t>This was once used in telephone systems and had two copper wires twisted around each other. It was meant for analog communication. However, it is not recognized by the EIA.</a:t>
            </a:r>
            <a:endParaRPr lang="en-US" sz="1600" b="1" dirty="0"/>
          </a:p>
          <a:p>
            <a:pPr>
              <a:buFont typeface="Courier New" panose="02070309020205020404" pitchFamily="49" charset="0"/>
              <a:buChar char="o"/>
            </a:pPr>
            <a:r>
              <a:rPr lang="en-US" sz="1600" b="1" dirty="0"/>
              <a:t>Cat-2: </a:t>
            </a:r>
            <a:r>
              <a:rPr lang="en-US" sz="1600" dirty="0"/>
              <a:t>It allows for both voice and data communication. It was mainly used in the IBM token ring networks and had a data transmission rate of 4 Mbps.</a:t>
            </a:r>
          </a:p>
          <a:p>
            <a:pPr>
              <a:buFont typeface="Courier New" panose="02070309020205020404" pitchFamily="49" charset="0"/>
              <a:buChar char="o"/>
            </a:pPr>
            <a:r>
              <a:rPr lang="en-US" sz="1600" b="1" dirty="0"/>
              <a:t>Cat-3: </a:t>
            </a:r>
            <a:r>
              <a:rPr lang="en-US" sz="1600" dirty="0"/>
              <a:t>Cat 3 came out in the 1990s and had 4 twisted pairs of wires. It is capable of working with networks having frequencies of up to 16 MHz, It was mainly used with 10 Mbps ethernet networks. However, it has been replaced by Cat 5.</a:t>
            </a:r>
          </a:p>
          <a:p>
            <a:pPr>
              <a:buFont typeface="Courier New" panose="02070309020205020404" pitchFamily="49" charset="0"/>
              <a:buChar char="o"/>
            </a:pPr>
            <a:r>
              <a:rPr lang="en-US" sz="1600" b="1" dirty="0"/>
              <a:t>Cat-4: </a:t>
            </a:r>
            <a:r>
              <a:rPr lang="en-US" sz="1600" dirty="0"/>
              <a:t>Cat 4 had a maximum data transfer rate of 16 Mbps and was used in networks with a frequency of 16 MHz</a:t>
            </a:r>
          </a:p>
          <a:p>
            <a:pPr>
              <a:buFont typeface="Courier New" panose="02070309020205020404" pitchFamily="49" charset="0"/>
              <a:buChar char="o"/>
            </a:pPr>
            <a:endParaRPr lang="en-US" sz="1400" b="1" dirty="0"/>
          </a:p>
        </p:txBody>
      </p:sp>
    </p:spTree>
    <p:extLst>
      <p:ext uri="{BB962C8B-B14F-4D97-AF65-F5344CB8AC3E}">
        <p14:creationId xmlns:p14="http://schemas.microsoft.com/office/powerpoint/2010/main" val="3044311027"/>
      </p:ext>
    </p:extLst>
  </p:cSld>
  <p:clrMapOvr>
    <a:masterClrMapping/>
  </p:clrMapOvr>
</p:sld>
</file>

<file path=ppt/theme/theme1.xml><?xml version="1.0" encoding="utf-8"?>
<a:theme xmlns:a="http://schemas.openxmlformats.org/drawingml/2006/main" name="template">
  <a:themeElements>
    <a:clrScheme name="template 9">
      <a:dk1>
        <a:srgbClr val="4D4D4D"/>
      </a:dk1>
      <a:lt1>
        <a:srgbClr val="FFFFFF"/>
      </a:lt1>
      <a:dk2>
        <a:srgbClr val="000000"/>
      </a:dk2>
      <a:lt2>
        <a:srgbClr val="9B1414"/>
      </a:lt2>
      <a:accent1>
        <a:srgbClr val="FFC924"/>
      </a:accent1>
      <a:accent2>
        <a:srgbClr val="D6B6A2"/>
      </a:accent2>
      <a:accent3>
        <a:srgbClr val="FFFFFF"/>
      </a:accent3>
      <a:accent4>
        <a:srgbClr val="404040"/>
      </a:accent4>
      <a:accent5>
        <a:srgbClr val="FFE1AC"/>
      </a:accent5>
      <a:accent6>
        <a:srgbClr val="C2A592"/>
      </a:accent6>
      <a:hlink>
        <a:srgbClr val="FF4150"/>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111111"/>
        </a:dk1>
        <a:lt1>
          <a:srgbClr val="FFFFFF"/>
        </a:lt1>
        <a:dk2>
          <a:srgbClr val="000000"/>
        </a:dk2>
        <a:lt2>
          <a:srgbClr val="800000"/>
        </a:lt2>
        <a:accent1>
          <a:srgbClr val="CC0000"/>
        </a:accent1>
        <a:accent2>
          <a:srgbClr val="FFFF99"/>
        </a:accent2>
        <a:accent3>
          <a:srgbClr val="FFFFFF"/>
        </a:accent3>
        <a:accent4>
          <a:srgbClr val="0D0D0D"/>
        </a:accent4>
        <a:accent5>
          <a:srgbClr val="E2AAAA"/>
        </a:accent5>
        <a:accent6>
          <a:srgbClr val="E7E78A"/>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111111"/>
        </a:dk1>
        <a:lt1>
          <a:srgbClr val="FFFFFF"/>
        </a:lt1>
        <a:dk2>
          <a:srgbClr val="000000"/>
        </a:dk2>
        <a:lt2>
          <a:srgbClr val="990000"/>
        </a:lt2>
        <a:accent1>
          <a:srgbClr val="FF5050"/>
        </a:accent1>
        <a:accent2>
          <a:srgbClr val="CC0000"/>
        </a:accent2>
        <a:accent3>
          <a:srgbClr val="FFFFFF"/>
        </a:accent3>
        <a:accent4>
          <a:srgbClr val="0D0D0D"/>
        </a:accent4>
        <a:accent5>
          <a:srgbClr val="FFB3B3"/>
        </a:accent5>
        <a:accent6>
          <a:srgbClr val="B90000"/>
        </a:accent6>
        <a:hlink>
          <a:srgbClr val="FF0000"/>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990000"/>
        </a:lt2>
        <a:accent1>
          <a:srgbClr val="FF5050"/>
        </a:accent1>
        <a:accent2>
          <a:srgbClr val="CC0000"/>
        </a:accent2>
        <a:accent3>
          <a:srgbClr val="FFFFFF"/>
        </a:accent3>
        <a:accent4>
          <a:srgbClr val="404040"/>
        </a:accent4>
        <a:accent5>
          <a:srgbClr val="FFB3B3"/>
        </a:accent5>
        <a:accent6>
          <a:srgbClr val="B90000"/>
        </a:accent6>
        <a:hlink>
          <a:srgbClr val="FF0000"/>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111111"/>
        </a:dk1>
        <a:lt1>
          <a:srgbClr val="FFFFFF"/>
        </a:lt1>
        <a:dk2>
          <a:srgbClr val="000000"/>
        </a:dk2>
        <a:lt2>
          <a:srgbClr val="600000"/>
        </a:lt2>
        <a:accent1>
          <a:srgbClr val="B40000"/>
        </a:accent1>
        <a:accent2>
          <a:srgbClr val="CC0000"/>
        </a:accent2>
        <a:accent3>
          <a:srgbClr val="FFFFFF"/>
        </a:accent3>
        <a:accent4>
          <a:srgbClr val="0D0D0D"/>
        </a:accent4>
        <a:accent5>
          <a:srgbClr val="D6AAAA"/>
        </a:accent5>
        <a:accent6>
          <a:srgbClr val="B90000"/>
        </a:accent6>
        <a:hlink>
          <a:srgbClr val="8219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800000"/>
        </a:lt2>
        <a:accent1>
          <a:srgbClr val="FF5050"/>
        </a:accent1>
        <a:accent2>
          <a:srgbClr val="CC0000"/>
        </a:accent2>
        <a:accent3>
          <a:srgbClr val="FFFFFF"/>
        </a:accent3>
        <a:accent4>
          <a:srgbClr val="404040"/>
        </a:accent4>
        <a:accent5>
          <a:srgbClr val="FFB3B3"/>
        </a:accent5>
        <a:accent6>
          <a:srgbClr val="B90000"/>
        </a:accent6>
        <a:hlink>
          <a:srgbClr val="FF0000"/>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6C0501"/>
        </a:lt2>
        <a:accent1>
          <a:srgbClr val="7F0B02"/>
        </a:accent1>
        <a:accent2>
          <a:srgbClr val="B3250F"/>
        </a:accent2>
        <a:accent3>
          <a:srgbClr val="FFFFFF"/>
        </a:accent3>
        <a:accent4>
          <a:srgbClr val="404040"/>
        </a:accent4>
        <a:accent5>
          <a:srgbClr val="C0AAAA"/>
        </a:accent5>
        <a:accent6>
          <a:srgbClr val="A2200C"/>
        </a:accent6>
        <a:hlink>
          <a:srgbClr val="D93819"/>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850B02"/>
        </a:lt2>
        <a:accent1>
          <a:srgbClr val="E1401E"/>
        </a:accent1>
        <a:accent2>
          <a:srgbClr val="A0A0A0"/>
        </a:accent2>
        <a:accent3>
          <a:srgbClr val="FFFFFF"/>
        </a:accent3>
        <a:accent4>
          <a:srgbClr val="404040"/>
        </a:accent4>
        <a:accent5>
          <a:srgbClr val="EEAFAB"/>
        </a:accent5>
        <a:accent6>
          <a:srgbClr val="919191"/>
        </a:accent6>
        <a:hlink>
          <a:srgbClr val="D61F00"/>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7C0901"/>
        </a:lt2>
        <a:accent1>
          <a:srgbClr val="DD3A1A"/>
        </a:accent1>
        <a:accent2>
          <a:srgbClr val="3C3C3C"/>
        </a:accent2>
        <a:accent3>
          <a:srgbClr val="FFFFFF"/>
        </a:accent3>
        <a:accent4>
          <a:srgbClr val="404040"/>
        </a:accent4>
        <a:accent5>
          <a:srgbClr val="EBAEAB"/>
        </a:accent5>
        <a:accent6>
          <a:srgbClr val="353535"/>
        </a:accent6>
        <a:hlink>
          <a:srgbClr val="A2230E"/>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9B1414"/>
        </a:lt2>
        <a:accent1>
          <a:srgbClr val="FFC924"/>
        </a:accent1>
        <a:accent2>
          <a:srgbClr val="D6B6A2"/>
        </a:accent2>
        <a:accent3>
          <a:srgbClr val="FFFFFF"/>
        </a:accent3>
        <a:accent4>
          <a:srgbClr val="404040"/>
        </a:accent4>
        <a:accent5>
          <a:srgbClr val="FFE1AC"/>
        </a:accent5>
        <a:accent6>
          <a:srgbClr val="C2A592"/>
        </a:accent6>
        <a:hlink>
          <a:srgbClr val="FF4150"/>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464</TotalTime>
  <Words>2366</Words>
  <Application>Microsoft Office PowerPoint</Application>
  <PresentationFormat>On-screen Show (4:3)</PresentationFormat>
  <Paragraphs>283</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Rounded MT Bold</vt:lpstr>
      <vt:lpstr>Courier New</vt:lpstr>
      <vt:lpstr>Source Sans Pro</vt:lpstr>
      <vt:lpstr>Tahoma</vt:lpstr>
      <vt:lpstr>Wingdings</vt:lpstr>
      <vt:lpstr>template</vt:lpstr>
      <vt:lpstr>Different types of Cables</vt:lpstr>
      <vt:lpstr>PowerPoint Presentation</vt:lpstr>
      <vt:lpstr>Table of Contents</vt:lpstr>
      <vt:lpstr>Definition of Cable</vt:lpstr>
      <vt:lpstr>Ethernet Cables</vt:lpstr>
      <vt:lpstr>Types of Ethernet Cables</vt:lpstr>
      <vt:lpstr>Types of Ethernet Cables (Cont.)</vt:lpstr>
      <vt:lpstr>Types of Ethernet Cables (Cont.)</vt:lpstr>
      <vt:lpstr>Categories for Ethernet Cables</vt:lpstr>
      <vt:lpstr>Categories for Ethernet Cables (Cont.)</vt:lpstr>
      <vt:lpstr>Categories for Ethernet Cables (Cont.)</vt:lpstr>
      <vt:lpstr>Categories for Ethernet Cables (Cont.)</vt:lpstr>
      <vt:lpstr>Usage of Category-Wise Ethernet Cables</vt:lpstr>
      <vt:lpstr>Usage of Category-Wise Ethernet Cables (Cont.)</vt:lpstr>
      <vt:lpstr>Usage of Category-Wise Ethernet Cables (Cont.)</vt:lpstr>
      <vt:lpstr>Usage of Category-Wise Ethernet Cables (Cont.)</vt:lpstr>
      <vt:lpstr>Usage of Category-Wise Ethernet Cables (Cont.)</vt:lpstr>
      <vt:lpstr>Usage of Category-Wise Ethernet Cables (Cont.)</vt:lpstr>
      <vt:lpstr>Ethernet Cable Color Coding</vt:lpstr>
      <vt:lpstr>Ethernet Cable Shielding Types</vt:lpstr>
      <vt:lpstr>Ethernet Cable Shielding Types (Cont.)</vt:lpstr>
      <vt:lpstr>Ethernet Cable Shielding Types (Cont.)</vt:lpstr>
      <vt:lpstr>Ethernet Cable Shielding Types (Cont.)</vt:lpstr>
      <vt:lpstr>Ethernet Cable Shielding Types (Cont.)</vt:lpstr>
      <vt:lpstr>Ethernet Cable Shielding Types (Cont.)</vt:lpstr>
      <vt:lpstr>Advantages of Ethernet</vt:lpstr>
      <vt:lpstr>Disadvantages of Ethernet</vt:lpstr>
      <vt:lpstr>WiFi vs Ethernet</vt:lpstr>
      <vt:lpstr>THANKS!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trust</cp:lastModifiedBy>
  <cp:revision>49</cp:revision>
  <dcterms:created xsi:type="dcterms:W3CDTF">2006-06-13T13:03:30Z</dcterms:created>
  <dcterms:modified xsi:type="dcterms:W3CDTF">2022-08-20T16:54:34Z</dcterms:modified>
</cp:coreProperties>
</file>