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61"/>
  </p:notesMasterIdLst>
  <p:sldIdLst>
    <p:sldId id="352" r:id="rId2"/>
    <p:sldId id="354" r:id="rId3"/>
    <p:sldId id="355" r:id="rId4"/>
    <p:sldId id="356" r:id="rId5"/>
    <p:sldId id="357" r:id="rId6"/>
    <p:sldId id="359" r:id="rId7"/>
    <p:sldId id="358" r:id="rId8"/>
    <p:sldId id="258" r:id="rId9"/>
    <p:sldId id="273" r:id="rId10"/>
    <p:sldId id="274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69" r:id="rId32"/>
    <p:sldId id="370" r:id="rId33"/>
    <p:sldId id="371" r:id="rId34"/>
    <p:sldId id="372" r:id="rId35"/>
    <p:sldId id="339" r:id="rId36"/>
    <p:sldId id="378" r:id="rId37"/>
    <p:sldId id="373" r:id="rId38"/>
    <p:sldId id="374" r:id="rId39"/>
    <p:sldId id="340" r:id="rId40"/>
    <p:sldId id="375" r:id="rId41"/>
    <p:sldId id="341" r:id="rId42"/>
    <p:sldId id="376" r:id="rId43"/>
    <p:sldId id="377" r:id="rId44"/>
    <p:sldId id="344" r:id="rId45"/>
    <p:sldId id="345" r:id="rId46"/>
    <p:sldId id="346" r:id="rId47"/>
    <p:sldId id="360" r:id="rId48"/>
    <p:sldId id="347" r:id="rId49"/>
    <p:sldId id="348" r:id="rId50"/>
    <p:sldId id="349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50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E4600-ECC4-4F1B-B01C-BEEDD56C93B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D83BD-0A94-4C82-AA0E-C6495C5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410626-5867-4234-9CB1-C0023B9C245B}" type="slidenum">
              <a:rPr lang="en-US" sz="1200" smtClean="0">
                <a:latin typeface="Tahoma" pitchFamily="34" charset="0"/>
              </a:rPr>
              <a:pPr eaLnBrk="1" hangingPunct="1"/>
              <a:t>1</a:t>
            </a:fld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104592-684B-4B20-AB59-C38FE8E0F22E}" type="slidenum">
              <a:rPr lang="en-US" sz="1200" smtClean="0">
                <a:latin typeface="Tahoma" pitchFamily="34" charset="0"/>
              </a:rPr>
              <a:pPr eaLnBrk="1" hangingPunct="1"/>
              <a:t>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104592-684B-4B20-AB59-C38FE8E0F22E}" type="slidenum">
              <a:rPr lang="en-US" sz="1200" smtClean="0">
                <a:latin typeface="Tahoma" pitchFamily="34" charset="0"/>
              </a:rPr>
              <a:pPr eaLnBrk="1" hangingPunct="1"/>
              <a:t>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2274BE-5767-4273-B648-7F5A86491B96}" type="slidenum">
              <a:rPr lang="en-US" sz="1200" smtClean="0">
                <a:latin typeface="Tahoma" pitchFamily="34" charset="0"/>
              </a:rPr>
              <a:pPr eaLnBrk="1" hangingPunct="1"/>
              <a:t>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9CA8B3-A786-4010-8838-98AD2F0AA146}" type="slidenum">
              <a:rPr lang="en-US" sz="1200" smtClean="0">
                <a:latin typeface="Tahoma" pitchFamily="34" charset="0"/>
              </a:rPr>
              <a:pPr eaLnBrk="1" hangingPunct="1"/>
              <a:t>11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9CA8B3-A786-4010-8838-98AD2F0AA146}" type="slidenum">
              <a:rPr lang="en-US" sz="1200" smtClean="0">
                <a:latin typeface="Tahoma" pitchFamily="34" charset="0"/>
              </a:rPr>
              <a:pPr eaLnBrk="1" hangingPunct="1"/>
              <a:t>19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2A8B0-F6DF-4223-BD24-15F7928D7AA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54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3" name="Line 2055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Line 2056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Line 2057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2058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2059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8" name="Line 2060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2061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Arc 2062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183407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94FEFD-B156-4394-94B3-0FAFDA4006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ubtitle 2" descr="Rectangle: Click to edit Master text styles&#10;Second level&#10;Third level&#10;Fourth level&#10;Fifth level"/>
          <p:cNvSpPr>
            <a:spLocks noGrp="1"/>
          </p:cNvSpPr>
          <p:nvPr>
            <p:ph type="subTitle" idx="4294967295"/>
          </p:nvPr>
        </p:nvSpPr>
        <p:spPr>
          <a:xfrm>
            <a:off x="990600" y="1524000"/>
            <a:ext cx="7162800" cy="1524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ar-SA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Systems Analysis and Design </a:t>
            </a:r>
          </a:p>
          <a:p>
            <a:pPr eaLnBrk="1" hangingPunct="1"/>
            <a:r>
              <a:rPr lang="en-US" altLang="ar-SA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 Code: CSE 305 </a:t>
            </a:r>
          </a:p>
          <a:p>
            <a:pPr eaLnBrk="1" hangingPunct="1"/>
            <a:r>
              <a:rPr lang="en-US" altLang="ar-SA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Spring 2022Semester   </a:t>
            </a:r>
            <a:endParaRPr lang="en-US" altLang="ar-SA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3886200"/>
            <a:ext cx="6781800" cy="1600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Instructor: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Shammi Akhtar </a:t>
            </a:r>
            <a:endParaRPr lang="en-US" sz="32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Asst. </a:t>
            </a:r>
            <a:r>
              <a:rPr lang="en-US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Prof. CSE Dept., UAP  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749229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414020"/>
            <a:ext cx="73044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8220" algn="l"/>
              </a:tabLst>
            </a:pPr>
            <a:r>
              <a:rPr sz="4000" spc="-5" dirty="0">
                <a:solidFill>
                  <a:srgbClr val="C00000"/>
                </a:solidFill>
              </a:rPr>
              <a:t>Qualities</a:t>
            </a:r>
            <a:r>
              <a:rPr sz="400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of</a:t>
            </a:r>
            <a:r>
              <a:rPr sz="4000" spc="5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the	Systems</a:t>
            </a:r>
            <a:r>
              <a:rPr sz="4000" spc="-6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Analyst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7514590" cy="33765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solver</a:t>
            </a:r>
          </a:p>
          <a:p>
            <a:pPr marL="355600" indent="-342900">
              <a:lnSpc>
                <a:spcPct val="15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Communicator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Strong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ethics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Self-disciplined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self-motivated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Systems Development Life Cycle (SDLC)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Prof. Hoffer</a:t>
            </a:r>
            <a:r>
              <a:rPr lang="en-US" dirty="0"/>
              <a:t>)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762000" y="1371600"/>
            <a:ext cx="7408333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SDLC is the methodology for developing, maintaining, and replacing information systems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Phases in SDLC: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Planning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Design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Standard and Evolutionary Views of SDLC</a:t>
            </a:r>
          </a:p>
        </p:txBody>
      </p:sp>
      <p:pic>
        <p:nvPicPr>
          <p:cNvPr id="22531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64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 descr="FIG01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57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12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0700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01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SDLC Planning Phase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8200" y="2144713"/>
            <a:ext cx="2301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Identify, analyze, and arrange IS needs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 rot="10800000">
            <a:off x="2895600" y="2362200"/>
            <a:ext cx="892175" cy="533400"/>
          </a:xfrm>
          <a:prstGeom prst="leftArrow">
            <a:avLst>
              <a:gd name="adj1" fmla="val 50000"/>
              <a:gd name="adj2" fmla="val 418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1788"/>
            <a:ext cx="8001000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SDLC Analysis Phase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22325" y="2144713"/>
            <a:ext cx="2225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Study system requirements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10800000">
            <a:off x="5029200" y="3657600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8001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SDLC Design Phase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2514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/>
              <a:t>Convert recommended solution to system specifications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613525" y="2133600"/>
            <a:ext cx="20732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Logical design: functional features described </a:t>
            </a:r>
            <a:r>
              <a:rPr lang="en-US" sz="1600" dirty="0">
                <a:solidFill>
                  <a:srgbClr val="FF0000"/>
                </a:solidFill>
              </a:rPr>
              <a:t>independently of computer platform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6705600" y="4495800"/>
            <a:ext cx="1905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1600" dirty="0"/>
              <a:t>Physical design: logical specifications transformed to </a:t>
            </a:r>
            <a:r>
              <a:rPr lang="en-US" sz="1600" dirty="0">
                <a:solidFill>
                  <a:srgbClr val="FF0000"/>
                </a:solidFill>
              </a:rPr>
              <a:t>technology-specific details</a:t>
            </a:r>
          </a:p>
        </p:txBody>
      </p:sp>
      <p:sp>
        <p:nvSpPr>
          <p:cNvPr id="25607" name="AutoShape 9"/>
          <p:cNvSpPr>
            <a:spLocks noChangeArrowheads="1"/>
          </p:cNvSpPr>
          <p:nvPr/>
        </p:nvSpPr>
        <p:spPr bwMode="auto">
          <a:xfrm rot="-9343533">
            <a:off x="4343400" y="4648200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4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1788"/>
            <a:ext cx="8001000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SDLC Implementation Phase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2144713"/>
            <a:ext cx="2454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/>
              <a:t>Code, test, install, and support the information system</a:t>
            </a:r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 rot="10800000">
            <a:off x="1524000" y="5105400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1788"/>
            <a:ext cx="8001000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SDLC Maintenance Phase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2301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000"/>
              <a:t>Systematically repair and improve the information system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rot="10800000">
            <a:off x="876300" y="3695700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TBL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458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18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2516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/>
              <a:t>Systems Development Life Cycle (SDLC) (</a:t>
            </a:r>
            <a:r>
              <a:rPr lang="en-US" sz="2400" b="1" dirty="0">
                <a:solidFill>
                  <a:schemeClr val="accent1"/>
                </a:solidFill>
              </a:rPr>
              <a:t>Prof. Kendall</a:t>
            </a:r>
            <a:r>
              <a:rPr lang="en-US" sz="2400" b="1" dirty="0"/>
              <a:t>)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872067" y="914400"/>
            <a:ext cx="7408333" cy="5660496"/>
          </a:xfrm>
        </p:spPr>
        <p:txBody>
          <a:bodyPr>
            <a:noAutofit/>
          </a:bodyPr>
          <a:lstStyle/>
          <a:p>
            <a:pPr eaLnBrk="1" hangingPunct="1">
              <a:lnSpc>
                <a:spcPct val="170000"/>
              </a:lnSpc>
            </a:pPr>
            <a:r>
              <a:rPr lang="en-US" sz="2400" dirty="0">
                <a:solidFill>
                  <a:schemeClr val="tx1"/>
                </a:solidFill>
              </a:rPr>
              <a:t>Traditional methodology for developing, maintaining, and replacing information systems</a:t>
            </a:r>
          </a:p>
          <a:p>
            <a:pPr eaLnBrk="1" hangingPunct="1">
              <a:lnSpc>
                <a:spcPct val="170000"/>
              </a:lnSpc>
            </a:pPr>
            <a:r>
              <a:rPr lang="en-US" sz="2000" b="1" dirty="0">
                <a:solidFill>
                  <a:schemeClr val="tx1"/>
                </a:solidFill>
              </a:rPr>
              <a:t>Phases in SDLC: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Identifying problems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Determining requirements 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Analysis systems need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Design the systems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Development and documentation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Testing and maintenance 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Implementation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Learning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905000"/>
          <a:ext cx="7696200" cy="237648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46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01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6125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Textbook</a:t>
                      </a:r>
                      <a:endParaRPr lang="en-US" sz="24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Modern System Analysis &amp; Design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Jeffrey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Hpffer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Joey George, Joseph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Valacich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6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edition, Pearson, (Available in Prince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Mishal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Library)  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0363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Other References</a:t>
                      </a:r>
                      <a:endParaRPr lang="en-US" sz="24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rtl="0">
                        <a:buFont typeface="Wingdings" pitchFamily="2" charset="2"/>
                        <a:buChar char="§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 Analysis and Design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(latest edition), Kendall &amp; Kendall, Prentice-Hall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76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Systems Development Life Cycle (SDLC) (Prof. Kendall)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0945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16002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</a:rPr>
              <a:t>Identifying Problems, Opportunities, and Objectives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080912"/>
                </a:solidFill>
              </a:rPr>
              <a:t>In this first phase of the systems development life cycle, the analyst is concerned with </a:t>
            </a:r>
            <a:r>
              <a:rPr lang="en-US" sz="2800" b="1" dirty="0">
                <a:solidFill>
                  <a:srgbClr val="7030A0"/>
                </a:solidFill>
              </a:rPr>
              <a:t>correctly identifying problems, opportunities, and objectives. </a:t>
            </a:r>
            <a:r>
              <a:rPr lang="en-US" sz="2800" dirty="0">
                <a:solidFill>
                  <a:srgbClr val="C00000"/>
                </a:solidFill>
              </a:rPr>
              <a:t>This stage is critical to the success of the rest of the project, </a:t>
            </a:r>
            <a:r>
              <a:rPr lang="en-US" sz="2800" dirty="0">
                <a:solidFill>
                  <a:srgbClr val="080912"/>
                </a:solidFill>
              </a:rPr>
              <a:t>because no one wants to waste subsequent time addressing the wrong problem.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1450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1828800"/>
            <a:ext cx="86868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C00000"/>
                </a:solidFill>
              </a:rPr>
              <a:t>The people involved in the first phase </a:t>
            </a:r>
            <a:r>
              <a:rPr lang="en-US" sz="2800" dirty="0"/>
              <a:t>are the users, analysts, and systems managers coordinating the project.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11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457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1369397"/>
            <a:ext cx="86868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u="sng" dirty="0">
                <a:solidFill>
                  <a:srgbClr val="FF0000"/>
                </a:solidFill>
              </a:rPr>
              <a:t>Determining Requirements 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/>
              <a:t>In the information </a:t>
            </a:r>
            <a:r>
              <a:rPr lang="en-US" sz="2800" dirty="0">
                <a:solidFill>
                  <a:srgbClr val="00B050"/>
                </a:solidFill>
              </a:rPr>
              <a:t>requirements phase </a:t>
            </a:r>
            <a:r>
              <a:rPr lang="en-US" sz="2800" dirty="0"/>
              <a:t>of the SDLC, the systems analyst determines </a:t>
            </a:r>
            <a:r>
              <a:rPr lang="en-US" sz="2800" b="1" dirty="0"/>
              <a:t>what information users need to perform their jobs. </a:t>
            </a:r>
          </a:p>
          <a:p>
            <a:pPr>
              <a:lnSpc>
                <a:spcPct val="200000"/>
              </a:lnSpc>
              <a:buNone/>
            </a:pPr>
            <a:r>
              <a:rPr lang="en-US" sz="2800" dirty="0"/>
              <a:t>At this point the analyst is examining how to make the system useful to the people involved. </a:t>
            </a:r>
            <a:endParaRPr lang="en-US" sz="2800" dirty="0">
              <a:solidFill>
                <a:srgbClr val="08091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635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2060"/>
                </a:solidFill>
              </a:rPr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990600"/>
            <a:ext cx="868680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Determining Requirements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The </a:t>
            </a:r>
            <a:r>
              <a:rPr lang="en-US" sz="2000" b="1" dirty="0"/>
              <a:t>people involved in this phase </a:t>
            </a:r>
            <a:r>
              <a:rPr lang="en-US" sz="2000" dirty="0"/>
              <a:t>are the </a:t>
            </a:r>
            <a:r>
              <a:rPr lang="en-US" sz="2000" u="sng" dirty="0"/>
              <a:t>analysts and users, typically operations managers and operations workers.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systems analyst needs to know the details of current system functions</a:t>
            </a:r>
            <a:r>
              <a:rPr lang="en-US" sz="2000" dirty="0"/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who</a:t>
            </a:r>
            <a:r>
              <a:rPr lang="en-US" sz="2000" dirty="0"/>
              <a:t> (the people who are involved),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what</a:t>
            </a:r>
            <a:r>
              <a:rPr lang="en-US" sz="2000" dirty="0"/>
              <a:t> (the business activity),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where</a:t>
            </a:r>
            <a:r>
              <a:rPr lang="en-US" sz="2000" dirty="0"/>
              <a:t> (the environment in which the work takes place),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when</a:t>
            </a:r>
            <a:r>
              <a:rPr lang="en-US" sz="2000" dirty="0"/>
              <a:t> (the timing), and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how</a:t>
            </a:r>
            <a:r>
              <a:rPr lang="en-US" sz="2000" dirty="0"/>
              <a:t> (how the current procedures are performed)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why</a:t>
            </a:r>
            <a:r>
              <a:rPr lang="en-US" sz="2000" dirty="0"/>
              <a:t> the business uses the current system.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There may be good reasons for doing business using the </a:t>
            </a:r>
            <a:r>
              <a:rPr lang="en-US" sz="2000" dirty="0">
                <a:solidFill>
                  <a:srgbClr val="FF0000"/>
                </a:solidFill>
              </a:rPr>
              <a:t>current methods</a:t>
            </a:r>
            <a:r>
              <a:rPr lang="en-US" sz="2000" dirty="0"/>
              <a:t>, and these should be considered when designing any </a:t>
            </a:r>
            <a:r>
              <a:rPr lang="en-US" sz="2000" dirty="0">
                <a:solidFill>
                  <a:srgbClr val="FF0000"/>
                </a:solidFill>
              </a:rPr>
              <a:t>new system.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24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9107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25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990600"/>
            <a:ext cx="8686800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Systems Analysis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At this point in the SDLC, the systems analyst prepares a systems proposal that summarizes </a:t>
            </a:r>
            <a:r>
              <a:rPr lang="en-US" sz="2800" dirty="0">
                <a:solidFill>
                  <a:srgbClr val="FF0000"/>
                </a:solidFill>
              </a:rPr>
              <a:t>what has been found out about the users, usability, and usefulness of current systems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B050"/>
                </a:solidFill>
              </a:rPr>
              <a:t>provides cost-benefit analyses of alternatives</a:t>
            </a:r>
            <a:r>
              <a:rPr lang="en-US" sz="2800" dirty="0"/>
              <a:t>; and </a:t>
            </a:r>
            <a:r>
              <a:rPr lang="en-US" sz="2800" dirty="0">
                <a:solidFill>
                  <a:srgbClr val="7030A0"/>
                </a:solidFill>
              </a:rPr>
              <a:t>makes recommendations on what (if anything) should be done</a:t>
            </a:r>
            <a:r>
              <a:rPr lang="en-US" sz="2800" dirty="0"/>
              <a:t>. If one of the recommendations is acceptable to management, the analyst proceeds along that course. Each systems problem is unique, and there is never just one correct solution.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6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26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990600"/>
            <a:ext cx="8686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Designing the Systems </a:t>
            </a:r>
          </a:p>
          <a:p>
            <a:pPr>
              <a:buNone/>
            </a:pPr>
            <a:r>
              <a:rPr lang="en-US" sz="2800" dirty="0"/>
              <a:t>In the design phase of the SDLC, the </a:t>
            </a:r>
            <a:r>
              <a:rPr lang="en-US" sz="2800" b="1" dirty="0"/>
              <a:t>systems analyst uses the information collected earlier to accomplish the design</a:t>
            </a:r>
            <a:r>
              <a:rPr lang="en-US" sz="2800" dirty="0"/>
              <a:t> of the information system.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The analyst designs procedures for users to help them accurately enter data so that data going into the information system are correct.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In addition, the analyst provides for users </a:t>
            </a:r>
            <a:r>
              <a:rPr lang="en-US" sz="2800" dirty="0">
                <a:solidFill>
                  <a:srgbClr val="0070C0"/>
                </a:solidFill>
              </a:rPr>
              <a:t>to complete effective input to the information system by using techniques of good form and Web page or screen design.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6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27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990600"/>
            <a:ext cx="8686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u="sng" dirty="0">
                <a:solidFill>
                  <a:srgbClr val="FF0000"/>
                </a:solidFill>
              </a:rPr>
              <a:t>Developing and Documenting Software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In the fifth phase of the SDLC, </a:t>
            </a:r>
            <a:r>
              <a:rPr lang="en-US" sz="2800" dirty="0">
                <a:solidFill>
                  <a:srgbClr val="7030A0"/>
                </a:solidFill>
              </a:rPr>
              <a:t>the </a:t>
            </a:r>
            <a:r>
              <a:rPr lang="en-US" sz="2800" dirty="0">
                <a:solidFill>
                  <a:srgbClr val="00B050"/>
                </a:solidFill>
              </a:rPr>
              <a:t>analyst works </a:t>
            </a:r>
            <a:r>
              <a:rPr lang="en-US" sz="2800" dirty="0">
                <a:solidFill>
                  <a:srgbClr val="7030A0"/>
                </a:solidFill>
              </a:rPr>
              <a:t>with </a:t>
            </a:r>
            <a:r>
              <a:rPr lang="en-US" sz="2800" b="1" dirty="0">
                <a:solidFill>
                  <a:srgbClr val="00B050"/>
                </a:solidFill>
              </a:rPr>
              <a:t>programmers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to develop any original software that is needed. </a:t>
            </a:r>
            <a:r>
              <a:rPr lang="en-US" sz="2800" dirty="0">
                <a:solidFill>
                  <a:srgbClr val="C00000"/>
                </a:solidFill>
              </a:rPr>
              <a:t>During this phase the analyst works with </a:t>
            </a:r>
            <a:r>
              <a:rPr lang="en-US" sz="2800" b="1" dirty="0">
                <a:solidFill>
                  <a:srgbClr val="00B050"/>
                </a:solidFill>
              </a:rPr>
              <a:t>users</a:t>
            </a:r>
            <a:r>
              <a:rPr lang="en-US" sz="2800" dirty="0">
                <a:solidFill>
                  <a:srgbClr val="C00000"/>
                </a:solidFill>
              </a:rPr>
              <a:t> to develop effective documentation for software, including procedure manuals, online help, and Web sites featuring Frequently Asked Questions (FAQs), on Read Me files shipped with new software.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9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28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1219200"/>
            <a:ext cx="8686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u="sng" dirty="0">
                <a:solidFill>
                  <a:srgbClr val="FF0000"/>
                </a:solidFill>
              </a:rPr>
              <a:t>Testing and Maintaining the System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Before the information system can be used</a:t>
            </a:r>
            <a:r>
              <a:rPr lang="en-US" sz="2800" dirty="0">
                <a:solidFill>
                  <a:srgbClr val="00B050"/>
                </a:solidFill>
              </a:rPr>
              <a:t>, it must be tested</a:t>
            </a:r>
            <a:r>
              <a:rPr lang="en-US" sz="2800" dirty="0"/>
              <a:t>. It is much less costly to catch problems before the system is signed over to users.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Maintenance of the system and its documentation </a:t>
            </a:r>
            <a:r>
              <a:rPr lang="en-US" sz="2800" dirty="0"/>
              <a:t>begins in this phase and is carried out routinely throughout the life of the information system.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0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FB464-E392-4722-B146-EE0D3D154145}" type="slidenum">
              <a:rPr lang="en-US" smtClean="0"/>
              <a:pPr eaLnBrk="1" hangingPunct="1"/>
              <a:t>29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644" y="838200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u="sng" dirty="0">
                <a:solidFill>
                  <a:srgbClr val="FF0000"/>
                </a:solidFill>
              </a:rPr>
              <a:t>Implementing and Evaluating the System 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In this last phase of systems development</a:t>
            </a:r>
            <a:r>
              <a:rPr lang="en-US" sz="2800" dirty="0"/>
              <a:t>, the analyst helps implement the information system.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This phase involves </a:t>
            </a:r>
            <a:r>
              <a:rPr lang="en-US" sz="2800" dirty="0">
                <a:solidFill>
                  <a:srgbClr val="C00000"/>
                </a:solidFill>
              </a:rPr>
              <a:t>training users</a:t>
            </a:r>
            <a:r>
              <a:rPr lang="en-US" sz="2800" dirty="0"/>
              <a:t> to handle the system.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In addition, the analyst needs to </a:t>
            </a:r>
            <a:r>
              <a:rPr lang="en-US" sz="2800" dirty="0">
                <a:solidFill>
                  <a:srgbClr val="C00000"/>
                </a:solidFill>
              </a:rPr>
              <a:t>plan for a smooth conversion from the old system to the new one. </a:t>
            </a:r>
            <a:r>
              <a:rPr lang="en-US" sz="2800" dirty="0"/>
              <a:t>This process includes converting files from old formats to new ones, or building a database, installing equipment, and bringing the new system into production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1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Evaluation Scheme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3111294"/>
              </p:ext>
            </p:extLst>
          </p:nvPr>
        </p:nvGraphicFramePr>
        <p:xfrm>
          <a:off x="609600" y="2133600"/>
          <a:ext cx="7848600" cy="3028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078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Components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/>
                          <a:ea typeface="Calibri"/>
                          <a:cs typeface="Arial"/>
                        </a:rPr>
                        <a:t>Weight</a:t>
                      </a:r>
                      <a:endParaRPr lang="en-US" sz="40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Quizzes</a:t>
                      </a:r>
                      <a:r>
                        <a:rPr lang="en-US" sz="2400" baseline="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4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20%</a:t>
                      </a:r>
                      <a:endParaRPr lang="en-US" sz="24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243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Midterm</a:t>
                      </a:r>
                      <a:r>
                        <a:rPr lang="en-US" sz="2400" baseline="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4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20%</a:t>
                      </a:r>
                      <a:endParaRPr lang="en-US" sz="24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Assignment </a:t>
                      </a:r>
                      <a:endParaRPr lang="en-US" sz="24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10%</a:t>
                      </a:r>
                      <a:endParaRPr lang="en-US" sz="24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Final Examination</a:t>
                      </a:r>
                      <a:r>
                        <a:rPr lang="en-US" sz="2400" baseline="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4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Arial"/>
                        </a:rPr>
                        <a:t>50%</a:t>
                      </a:r>
                      <a:endParaRPr lang="en-US" sz="2400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fld id="{6F6FB464-E392-4722-B146-EE0D3D154145}" type="slidenum">
              <a:rPr lang="en-US" smtClean="0"/>
              <a:pPr eaLnBrk="1" hangingPunct="1">
                <a:lnSpc>
                  <a:spcPct val="150000"/>
                </a:lnSpc>
              </a:pPr>
              <a:t>30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Systems Development Life Cycle (SDLC) (Prof. Kendall)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686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The systems development life cycle</a:t>
            </a:r>
            <a:r>
              <a:rPr lang="en-US" sz="2800" b="1" dirty="0"/>
              <a:t> 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is a systematic approach to solving business problems . 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u="sng" dirty="0"/>
              <a:t>Reasons for enhancement the system :</a:t>
            </a: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Adding additional features.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Requirements change over time</a:t>
            </a: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Technology H\W and S\W change rapidly.</a:t>
            </a:r>
          </a:p>
          <a:p>
            <a:pPr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699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79235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lang="en-US" sz="4400" spc="-5" dirty="0">
                <a:solidFill>
                  <a:srgbClr val="FF0000"/>
                </a:solidFill>
              </a:rPr>
              <a:t>SDLC and its alternative methods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838200"/>
            <a:ext cx="8049259" cy="111633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5600" marR="894080" indent="-342900"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b="1" spc="-1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Prof. Dr. Hoffer </a:t>
            </a:r>
          </a:p>
          <a:p>
            <a:pPr marL="355600" marR="894080" indent="-342900"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b="1" spc="-1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Prof. Dr. Kendall </a:t>
            </a:r>
            <a:endParaRPr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6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3820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39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79235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lang="en-US" sz="4400" spc="-5" dirty="0">
                <a:solidFill>
                  <a:srgbClr val="FF0000"/>
                </a:solidFill>
              </a:rPr>
              <a:t>SDLC and its alternative methods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838200"/>
            <a:ext cx="8049259" cy="111633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5600" marR="894080" indent="-342900"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b="1" spc="-1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Prof. Dr. Hoffer </a:t>
            </a:r>
          </a:p>
          <a:p>
            <a:pPr marL="355600" marR="894080" indent="-342900"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b="1" spc="-1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Prof. Dr. Kendall </a:t>
            </a:r>
            <a:endParaRPr sz="32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337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92353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The people involved in this phase are the </a:t>
            </a:r>
            <a:r>
              <a:rPr lang="en-US" sz="2400" b="1" dirty="0">
                <a:solidFill>
                  <a:srgbClr val="FF0000"/>
                </a:solidFill>
              </a:rPr>
              <a:t>analysts</a:t>
            </a:r>
            <a:r>
              <a:rPr lang="en-US" sz="2400" b="1" dirty="0">
                <a:solidFill>
                  <a:srgbClr val="7030A0"/>
                </a:solidFill>
              </a:rPr>
              <a:t> and users, operations managers and operations workers.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8458200" cy="54841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systems analyst </a:t>
            </a:r>
            <a:r>
              <a:rPr lang="en-US" sz="3200" b="1" dirty="0">
                <a:solidFill>
                  <a:srgbClr val="002060"/>
                </a:solidFill>
              </a:rPr>
              <a:t>needs to know the details of current system functions</a:t>
            </a:r>
            <a:r>
              <a:rPr lang="en-US" sz="3200" dirty="0"/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who</a:t>
            </a:r>
            <a:r>
              <a:rPr lang="en-US" sz="3200" dirty="0"/>
              <a:t> (the people who are involved), 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what</a:t>
            </a:r>
            <a:r>
              <a:rPr lang="en-US" sz="3200" dirty="0"/>
              <a:t> (the business activity), 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where</a:t>
            </a:r>
            <a:r>
              <a:rPr lang="en-US" sz="3200" dirty="0"/>
              <a:t> (the environment in which the work takes place), 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when</a:t>
            </a:r>
            <a:r>
              <a:rPr lang="en-US" sz="3200" dirty="0"/>
              <a:t> (the timing), and 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how</a:t>
            </a:r>
            <a:r>
              <a:rPr lang="en-US" sz="3200" dirty="0"/>
              <a:t> (how the current procedures are performed) 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why</a:t>
            </a:r>
            <a:r>
              <a:rPr lang="en-US" sz="3200" dirty="0"/>
              <a:t> the business uses the current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80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FF0000"/>
                </a:solidFill>
              </a:rPr>
              <a:t>Alternatives to Traditional SDLC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8868B3-0618-428C-83E7-83F0C20C4F76}" type="slidenum">
              <a:rPr lang="en-US" smtClean="0"/>
              <a:pPr eaLnBrk="1" hangingPunct="1"/>
              <a:t>34</a:t>
            </a:fld>
            <a:endParaRPr lang="en-US" dirty="0"/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4400" dirty="0"/>
              <a:t>Agile Methodologies</a:t>
            </a:r>
          </a:p>
          <a:p>
            <a:pPr eaLnBrk="1" hangingPunct="1">
              <a:lnSpc>
                <a:spcPct val="150000"/>
              </a:lnSpc>
            </a:pPr>
            <a:r>
              <a:rPr lang="en-US" sz="4400" dirty="0"/>
              <a:t>Object oriented method </a:t>
            </a:r>
          </a:p>
        </p:txBody>
      </p:sp>
    </p:spTree>
    <p:extLst>
      <p:ext uri="{BB962C8B-B14F-4D97-AF65-F5344CB8AC3E}">
        <p14:creationId xmlns:p14="http://schemas.microsoft.com/office/powerpoint/2010/main" val="4188999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4953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534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 software/systems development,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approaches involve discovering requirements and developing solutions through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collaborative effort of self organizing 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 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cross-functional teams and their customer(s)/end user(s).</a:t>
            </a:r>
            <a:r>
              <a:rPr lang="en-US" sz="28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18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4953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534400" cy="391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Agile Methodology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meaning a practice that promotes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continuous iteration/repetition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of development and testing throughout the software development lifecycle of the project. In the Agile model in software testing, both development and testing activities are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concurrent,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unlike the Waterfall model.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Waterfall model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, </a:t>
            </a: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d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evelopment of the software flows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sequentially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from start point to end point.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52400"/>
            <a:ext cx="4953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Agile method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supports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adaptive planning (</a:t>
            </a:r>
            <a:r>
              <a:rPr lang="en-US" sz="2800" dirty="0"/>
              <a:t>having an ability to change to suit changing conditions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evolutionary development (</a:t>
            </a:r>
            <a:r>
              <a:rPr lang="en-US" sz="2800" dirty="0"/>
              <a:t>the gradual development of information systems projects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early delivery,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and 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continual improvement 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4953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The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Agile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Approach</a:t>
            </a:r>
            <a:r>
              <a:rPr lang="en-US" sz="3200" b="1" spc="-5" dirty="0">
                <a:solidFill>
                  <a:schemeClr val="tx1"/>
                </a:solidFill>
              </a:rPr>
              <a:t>/Method 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Agile approach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encourages flexible responses to change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on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values,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principal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core practices/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methodology  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88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Agile Methodology and System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1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Course Summary</a:t>
            </a:r>
          </a:p>
        </p:txBody>
      </p:sp>
      <p:sp>
        <p:nvSpPr>
          <p:cNvPr id="17411" name="Content Placeholder 3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1143000" y="1676400"/>
            <a:ext cx="7391400" cy="4648200"/>
          </a:xfrm>
        </p:spPr>
        <p:txBody>
          <a:bodyPr>
            <a:normAutofit/>
          </a:bodyPr>
          <a:lstStyle/>
          <a:p>
            <a:r>
              <a:rPr lang="en-US" sz="2000" dirty="0"/>
              <a:t>Introduction and SDLC </a:t>
            </a:r>
          </a:p>
          <a:p>
            <a:r>
              <a:rPr lang="en-US" sz="2000" dirty="0"/>
              <a:t>System Development in an Organizational Context</a:t>
            </a:r>
          </a:p>
          <a:p>
            <a:r>
              <a:rPr lang="en-US" sz="2000" dirty="0"/>
              <a:t>Managing the Information System Projects</a:t>
            </a:r>
          </a:p>
          <a:p>
            <a:r>
              <a:rPr lang="en-US" sz="2000" dirty="0"/>
              <a:t>Determining System Requirements </a:t>
            </a:r>
          </a:p>
          <a:p>
            <a:r>
              <a:rPr lang="en-US" sz="2000" dirty="0"/>
              <a:t>Analyzing System Process Requirements </a:t>
            </a:r>
          </a:p>
          <a:p>
            <a:r>
              <a:rPr lang="en-US" sz="2000" dirty="0"/>
              <a:t>Object Oriented Analysis and Design: Use cases</a:t>
            </a:r>
          </a:p>
          <a:p>
            <a:r>
              <a:rPr lang="en-US" sz="2000" dirty="0"/>
              <a:t>Object Oriented Analysis and Design: Activity Diagrams</a:t>
            </a:r>
          </a:p>
          <a:p>
            <a:r>
              <a:rPr lang="en-US" sz="2000" dirty="0"/>
              <a:t>Object Oriented Analysis and Design: Sequence Diagrams</a:t>
            </a:r>
          </a:p>
          <a:p>
            <a:r>
              <a:rPr lang="en-US" sz="2000" dirty="0"/>
              <a:t>Object Modeling: Class Diagrams</a:t>
            </a:r>
          </a:p>
          <a:p>
            <a:r>
              <a:rPr lang="en-US" sz="2000" dirty="0"/>
              <a:t>Designing Database,  Forms &amp; Reports Design</a:t>
            </a:r>
          </a:p>
          <a:p>
            <a:r>
              <a:rPr lang="en-US" sz="2000" dirty="0"/>
              <a:t>Systems Repository, Implementing and Maintaining the System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2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40</a:t>
            </a:fld>
            <a:endParaRPr lang="en-US" dirty="0"/>
          </a:p>
        </p:txBody>
      </p:sp>
      <p:pic>
        <p:nvPicPr>
          <p:cNvPr id="1026" name="Picture 2" descr="How To Apply Agile Methodologies In Outsourcing Software Developmen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24" y="228600"/>
            <a:ext cx="8229601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1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74663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  <a:tab pos="2713990" algn="l"/>
              </a:tabLst>
            </a:pPr>
            <a:r>
              <a:rPr lang="en-US" sz="3600" b="1" spc="-10" dirty="0">
                <a:solidFill>
                  <a:srgbClr val="FF0000"/>
                </a:solidFill>
              </a:rPr>
              <a:t>5 Agile development best practices 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41</a:t>
            </a:fld>
            <a:endParaRPr lang="en-US" dirty="0"/>
          </a:p>
        </p:txBody>
      </p:sp>
      <p:pic>
        <p:nvPicPr>
          <p:cNvPr id="1026" name="Picture 2" descr="https://www.denysys.com/blog/wp-content/uploads/2018/09/Agile-Method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0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42</a:t>
            </a:fld>
            <a:endParaRPr lang="en-US" dirty="0"/>
          </a:p>
        </p:txBody>
      </p:sp>
      <p:pic>
        <p:nvPicPr>
          <p:cNvPr id="3074" name="Picture 2" descr="https://www.denysys.com/blog/wp-content/uploads/2018/02/Agile-Methodology-benefi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534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21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543158"/>
            <a:ext cx="539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  <a:tab pos="2713990" algn="l"/>
              </a:tabLst>
            </a:pPr>
            <a:r>
              <a:rPr sz="3600" b="1" spc="-10" dirty="0">
                <a:solidFill>
                  <a:srgbClr val="FF0000"/>
                </a:solidFill>
              </a:rPr>
              <a:t>F</a:t>
            </a:r>
            <a:r>
              <a:rPr sz="3600" b="1" spc="-5" dirty="0">
                <a:solidFill>
                  <a:srgbClr val="FF0000"/>
                </a:solidFill>
              </a:rPr>
              <a:t>ou</a:t>
            </a:r>
            <a:r>
              <a:rPr sz="3600" b="1" dirty="0">
                <a:solidFill>
                  <a:srgbClr val="FF0000"/>
                </a:solidFill>
              </a:rPr>
              <a:t>r	A</a:t>
            </a:r>
            <a:r>
              <a:rPr sz="3600" b="1" spc="-5" dirty="0">
                <a:solidFill>
                  <a:srgbClr val="FF0000"/>
                </a:solidFill>
              </a:rPr>
              <a:t>gi</a:t>
            </a:r>
            <a:r>
              <a:rPr sz="3600" b="1" spc="5" dirty="0">
                <a:solidFill>
                  <a:srgbClr val="FF0000"/>
                </a:solidFill>
              </a:rPr>
              <a:t>l</a:t>
            </a:r>
            <a:r>
              <a:rPr sz="3600" b="1" dirty="0">
                <a:solidFill>
                  <a:srgbClr val="FF0000"/>
                </a:solidFill>
              </a:rPr>
              <a:t>e	</a:t>
            </a:r>
            <a:r>
              <a:rPr sz="3600" b="1" spc="-5" dirty="0">
                <a:solidFill>
                  <a:srgbClr val="FF0000"/>
                </a:solidFill>
              </a:rPr>
              <a:t>Resou</a:t>
            </a:r>
            <a:r>
              <a:rPr sz="3600" b="1" spc="-10" dirty="0">
                <a:solidFill>
                  <a:srgbClr val="FF0000"/>
                </a:solidFill>
              </a:rPr>
              <a:t>r</a:t>
            </a:r>
            <a:r>
              <a:rPr sz="3600" b="1" dirty="0">
                <a:solidFill>
                  <a:srgbClr val="FF0000"/>
                </a:solidFill>
              </a:rPr>
              <a:t>c</a:t>
            </a:r>
            <a:r>
              <a:rPr sz="3600" b="1" spc="-5" dirty="0">
                <a:solidFill>
                  <a:srgbClr val="FF0000"/>
                </a:solidFill>
              </a:rPr>
              <a:t>es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8229600" cy="492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Resources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adjusted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ensure </a:t>
            </a:r>
            <a:r>
              <a:rPr sz="2800" spc="-8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successful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completion.</a:t>
            </a:r>
          </a:p>
          <a:p>
            <a:pPr marL="926465" lvl="1" indent="-457200">
              <a:lnSpc>
                <a:spcPct val="150000"/>
              </a:lnSpc>
              <a:spcBef>
                <a:spcPts val="690"/>
              </a:spcBef>
              <a:buClr>
                <a:srgbClr val="E11637"/>
              </a:buClr>
              <a:buFont typeface="Wingdings" pitchFamily="2" charset="2"/>
              <a:buChar char="ü"/>
              <a:tabLst>
                <a:tab pos="755015" algn="l"/>
                <a:tab pos="755650" algn="l"/>
              </a:tabLst>
            </a:pPr>
            <a:r>
              <a:rPr sz="4000" spc="-5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6465" lvl="1" indent="-457200">
              <a:lnSpc>
                <a:spcPct val="150000"/>
              </a:lnSpc>
              <a:spcBef>
                <a:spcPts val="700"/>
              </a:spcBef>
              <a:buClr>
                <a:srgbClr val="E11637"/>
              </a:buClr>
              <a:buFont typeface="Wingdings" pitchFamily="2" charset="2"/>
              <a:buChar char="ü"/>
              <a:tabLst>
                <a:tab pos="755015" algn="l"/>
                <a:tab pos="755650" algn="l"/>
              </a:tabLst>
            </a:pPr>
            <a:r>
              <a:rPr sz="4000" spc="-5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endParaRPr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6465" lvl="1" indent="-457200">
              <a:lnSpc>
                <a:spcPct val="150000"/>
              </a:lnSpc>
              <a:spcBef>
                <a:spcPts val="690"/>
              </a:spcBef>
              <a:buClr>
                <a:srgbClr val="E11637"/>
              </a:buClr>
              <a:buFont typeface="Wingdings" pitchFamily="2" charset="2"/>
              <a:buChar char="ü"/>
              <a:tabLst>
                <a:tab pos="755015" algn="l"/>
                <a:tab pos="755650" algn="l"/>
              </a:tabLst>
            </a:pPr>
            <a:r>
              <a:rPr sz="4000" spc="-5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Quality</a:t>
            </a:r>
            <a:endParaRPr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6465" lvl="1" indent="-457200">
              <a:lnSpc>
                <a:spcPct val="150000"/>
              </a:lnSpc>
              <a:spcBef>
                <a:spcPts val="700"/>
              </a:spcBef>
              <a:buClr>
                <a:srgbClr val="E11637"/>
              </a:buClr>
              <a:buFont typeface="Wingdings" pitchFamily="2" charset="2"/>
              <a:buChar char="ü"/>
              <a:tabLst>
                <a:tab pos="755015" algn="l"/>
                <a:tab pos="755650" algn="l"/>
              </a:tabLst>
            </a:pPr>
            <a:r>
              <a:rPr sz="4000" spc="-5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endParaRPr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57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87" y="457200"/>
            <a:ext cx="85682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00000"/>
                </a:solidFill>
              </a:rPr>
              <a:t>Object-Oriented </a:t>
            </a:r>
            <a:r>
              <a:rPr sz="2800" b="1" dirty="0">
                <a:solidFill>
                  <a:srgbClr val="C00000"/>
                </a:solidFill>
              </a:rPr>
              <a:t>(O-O) </a:t>
            </a:r>
            <a:r>
              <a:rPr sz="2800" b="1" spc="-5" dirty="0">
                <a:solidFill>
                  <a:srgbClr val="C00000"/>
                </a:solidFill>
              </a:rPr>
              <a:t>Systems </a:t>
            </a:r>
            <a:r>
              <a:rPr sz="2800" b="1" spc="-1045" dirty="0">
                <a:solidFill>
                  <a:srgbClr val="C00000"/>
                </a:solidFill>
              </a:rPr>
              <a:t> </a:t>
            </a:r>
            <a:r>
              <a:rPr sz="2800" b="1" spc="-5" dirty="0">
                <a:solidFill>
                  <a:srgbClr val="C00000"/>
                </a:solidFill>
              </a:rPr>
              <a:t>Analysis and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43000"/>
            <a:ext cx="8534400" cy="49530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 approach of </a:t>
            </a:r>
            <a:r>
              <a:rPr sz="25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SDLC that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intended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to facilitate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development of systems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rapidly in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 response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sz="2500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sz="25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environments</a:t>
            </a:r>
            <a:endParaRPr sz="2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7325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is performed 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 small part of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5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implementation.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355600" marR="136525" indent="-342900">
              <a:lnSpc>
                <a:spcPct val="15000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The cycle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repeats with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analysis, design, and 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next part and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repeats </a:t>
            </a:r>
            <a:r>
              <a:rPr sz="25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5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complete.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Examines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74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414020"/>
            <a:ext cx="61988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929379" algn="l"/>
              </a:tabLst>
            </a:pPr>
            <a:r>
              <a:rPr sz="4000" spc="-10" dirty="0">
                <a:solidFill>
                  <a:srgbClr val="C00000"/>
                </a:solidFill>
              </a:rPr>
              <a:t>U</a:t>
            </a:r>
            <a:r>
              <a:rPr sz="4000" spc="-5" dirty="0">
                <a:solidFill>
                  <a:srgbClr val="C00000"/>
                </a:solidFill>
              </a:rPr>
              <a:t>n</a:t>
            </a:r>
            <a:r>
              <a:rPr sz="4000" spc="-10" dirty="0">
                <a:solidFill>
                  <a:srgbClr val="C00000"/>
                </a:solidFill>
              </a:rPr>
              <a:t>i</a:t>
            </a:r>
            <a:r>
              <a:rPr sz="4000" dirty="0">
                <a:solidFill>
                  <a:srgbClr val="C00000"/>
                </a:solidFill>
              </a:rPr>
              <a:t>f</a:t>
            </a:r>
            <a:r>
              <a:rPr sz="4000" spc="-5" dirty="0">
                <a:solidFill>
                  <a:srgbClr val="C00000"/>
                </a:solidFill>
              </a:rPr>
              <a:t>ie</a:t>
            </a:r>
            <a:r>
              <a:rPr sz="4000" dirty="0">
                <a:solidFill>
                  <a:srgbClr val="C00000"/>
                </a:solidFill>
              </a:rPr>
              <a:t>d</a:t>
            </a:r>
            <a:r>
              <a:rPr sz="4000" spc="-10" dirty="0">
                <a:solidFill>
                  <a:srgbClr val="C00000"/>
                </a:solidFill>
              </a:rPr>
              <a:t> </a:t>
            </a:r>
            <a:r>
              <a:rPr sz="4000" spc="-5" dirty="0">
                <a:solidFill>
                  <a:srgbClr val="C00000"/>
                </a:solidFill>
              </a:rPr>
              <a:t>Model</a:t>
            </a:r>
            <a:r>
              <a:rPr sz="4000" spc="-10" dirty="0">
                <a:solidFill>
                  <a:srgbClr val="C00000"/>
                </a:solidFill>
              </a:rPr>
              <a:t>i</a:t>
            </a:r>
            <a:r>
              <a:rPr sz="4000" spc="-5" dirty="0">
                <a:solidFill>
                  <a:srgbClr val="C00000"/>
                </a:solidFill>
              </a:rPr>
              <a:t>n</a:t>
            </a:r>
            <a:r>
              <a:rPr sz="4000" dirty="0">
                <a:solidFill>
                  <a:srgbClr val="C00000"/>
                </a:solidFill>
              </a:rPr>
              <a:t>g	</a:t>
            </a:r>
            <a:r>
              <a:rPr sz="4000" spc="-5" dirty="0">
                <a:solidFill>
                  <a:srgbClr val="C00000"/>
                </a:solidFill>
              </a:rPr>
              <a:t>Languag</a:t>
            </a:r>
            <a:r>
              <a:rPr sz="4000" dirty="0">
                <a:solidFill>
                  <a:srgbClr val="C00000"/>
                </a:solidFill>
              </a:rPr>
              <a:t>e  </a:t>
            </a:r>
            <a:r>
              <a:rPr sz="4000" spc="-10" dirty="0">
                <a:solidFill>
                  <a:srgbClr val="C00000"/>
                </a:solidFill>
              </a:rPr>
              <a:t>(UML)</a:t>
            </a:r>
            <a:r>
              <a:rPr sz="4000" spc="-5" dirty="0">
                <a:solidFill>
                  <a:srgbClr val="C00000"/>
                </a:solidFill>
              </a:rPr>
              <a:t> Phases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9839" y="1964901"/>
            <a:ext cx="5944235" cy="36298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model: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diagram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6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scenarios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diagrams.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diagrams.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UML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diagrams.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document the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system.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89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414020"/>
            <a:ext cx="4869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Choosing</a:t>
            </a:r>
            <a:r>
              <a:rPr sz="4400" spc="-50" dirty="0"/>
              <a:t> </a:t>
            </a:r>
            <a:r>
              <a:rPr sz="4400" dirty="0"/>
              <a:t>a</a:t>
            </a:r>
            <a:r>
              <a:rPr sz="4400" spc="-45" dirty="0"/>
              <a:t> </a:t>
            </a:r>
            <a:r>
              <a:rPr sz="4400" spc="-5" dirty="0"/>
              <a:t>Method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259839" y="1952171"/>
            <a:ext cx="5612765" cy="215900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latin typeface="Arial MT"/>
                <a:cs typeface="Arial MT"/>
              </a:rPr>
              <a:t>Choose</a:t>
            </a:r>
            <a:r>
              <a:rPr sz="32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MT"/>
                <a:cs typeface="Arial MT"/>
              </a:rPr>
              <a:t>either:</a:t>
            </a:r>
            <a:endParaRPr sz="3200" dirty="0">
              <a:solidFill>
                <a:srgbClr val="C00000"/>
              </a:solidFill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 MT"/>
                <a:cs typeface="Arial MT"/>
              </a:rPr>
              <a:t>SDLC</a:t>
            </a:r>
            <a:endParaRPr sz="2800" dirty="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 MT"/>
                <a:cs typeface="Arial MT"/>
              </a:rPr>
              <a:t>Agile</a:t>
            </a:r>
            <a:endParaRPr sz="2800" dirty="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 MT"/>
                <a:cs typeface="Arial MT"/>
              </a:rPr>
              <a:t>Object-oriented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methodologies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95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Object-Oriented Analysis and Design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/>
              <a:t>Based on objects rather than data or processes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/>
              <a:t>Object: a structure encapsulating attributes and behaviors of a real-world entity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/>
              <a:t>Object class: a logical grouping of objects sharing the same attributes and behaviors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/>
              <a:t>Inheritance: hierarchical arrangement of classes enable subclasses to inherit properties of </a:t>
            </a:r>
            <a:r>
              <a:rPr lang="en-US" sz="2800" dirty="0" smtClean="0"/>
              <a:t>super classes</a:t>
            </a:r>
            <a:endParaRPr lang="en-US" sz="2800" dirty="0"/>
          </a:p>
          <a:p>
            <a:pPr eaLnBrk="1" hangingPunct="1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2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76200"/>
            <a:ext cx="489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00000"/>
                </a:solidFill>
              </a:rPr>
              <a:t>When</a:t>
            </a:r>
            <a:r>
              <a:rPr sz="4400" spc="-3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to</a:t>
            </a:r>
            <a:r>
              <a:rPr sz="4400" spc="-4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Use</a:t>
            </a:r>
            <a:r>
              <a:rPr sz="4400" spc="-3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SDLC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384" y="533400"/>
            <a:ext cx="8221979" cy="618630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425575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Systems have been developed and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spc="-10" dirty="0">
                <a:latin typeface="Arial MT"/>
                <a:cs typeface="Arial MT"/>
              </a:rPr>
              <a:t> SLDC.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5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important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 each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step.</a:t>
            </a:r>
            <a:endParaRPr sz="2800" dirty="0">
              <a:latin typeface="Arial MT"/>
              <a:cs typeface="Arial MT"/>
            </a:endParaRPr>
          </a:p>
          <a:p>
            <a:pPr marL="355600" marR="1247775" indent="-342900">
              <a:lnSpc>
                <a:spcPct val="15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Upper level management feels more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comfortable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dirty="0">
                <a:latin typeface="Arial MT"/>
                <a:cs typeface="Arial MT"/>
              </a:rPr>
              <a:t> safe</a:t>
            </a:r>
            <a:r>
              <a:rPr sz="2800" spc="-5" dirty="0">
                <a:latin typeface="Arial MT"/>
                <a:cs typeface="Arial MT"/>
              </a:rPr>
              <a:t> using</a:t>
            </a:r>
            <a:r>
              <a:rPr sz="2800" spc="-10" dirty="0">
                <a:latin typeface="Arial MT"/>
                <a:cs typeface="Arial MT"/>
              </a:rPr>
              <a:t> SDLC.</a:t>
            </a:r>
            <a:endParaRPr sz="2800" dirty="0">
              <a:latin typeface="Arial MT"/>
              <a:cs typeface="Arial MT"/>
            </a:endParaRPr>
          </a:p>
          <a:p>
            <a:pPr marL="355600" marR="335280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There are adequate </a:t>
            </a:r>
            <a:r>
              <a:rPr sz="2800" dirty="0">
                <a:latin typeface="Arial MT"/>
                <a:cs typeface="Arial MT"/>
              </a:rPr>
              <a:t>resources </a:t>
            </a:r>
            <a:r>
              <a:rPr sz="2800" spc="-5" dirty="0">
                <a:latin typeface="Arial MT"/>
                <a:cs typeface="Arial MT"/>
              </a:rPr>
              <a:t>and time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complete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full </a:t>
            </a:r>
            <a:r>
              <a:rPr sz="2800" spc="-10" dirty="0">
                <a:latin typeface="Arial MT"/>
                <a:cs typeface="Arial MT"/>
              </a:rPr>
              <a:t>SDLC.</a:t>
            </a:r>
            <a:endParaRPr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Communication of how new systems work is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important.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7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152400"/>
            <a:ext cx="4650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00000"/>
                </a:solidFill>
              </a:rPr>
              <a:t>When</a:t>
            </a:r>
            <a:r>
              <a:rPr sz="4400" spc="-2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to</a:t>
            </a:r>
            <a:r>
              <a:rPr sz="4400" spc="-4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Use</a:t>
            </a:r>
            <a:r>
              <a:rPr sz="4400" spc="-3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Agile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762000"/>
            <a:ext cx="7696200" cy="583377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73660" indent="-342900">
              <a:lnSpc>
                <a:spcPct val="15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project champion 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agile </a:t>
            </a:r>
            <a:r>
              <a:rPr sz="2400" spc="-5" dirty="0">
                <a:latin typeface="Arial MT"/>
                <a:cs typeface="Arial MT"/>
              </a:rPr>
              <a:t>methods 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organization.</a:t>
            </a:r>
            <a:endParaRPr sz="2400" dirty="0">
              <a:latin typeface="Arial MT"/>
              <a:cs typeface="Arial MT"/>
            </a:endParaRPr>
          </a:p>
          <a:p>
            <a:pPr marL="355600" marR="991235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 MT"/>
                <a:cs typeface="Arial MT"/>
              </a:rPr>
              <a:t>Applications</a:t>
            </a:r>
            <a:r>
              <a:rPr sz="2400" spc="-5" dirty="0">
                <a:latin typeface="Arial MT"/>
                <a:cs typeface="Arial MT"/>
              </a:rPr>
              <a:t> need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developed</a:t>
            </a:r>
            <a:r>
              <a:rPr sz="2400" spc="-5" dirty="0">
                <a:latin typeface="Arial MT"/>
                <a:cs typeface="Arial MT"/>
              </a:rPr>
              <a:t> quickly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response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dynamic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environment.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rescue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takes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there 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 time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figure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went wrong).</a:t>
            </a:r>
            <a:endParaRPr sz="2400" dirty="0">
              <a:latin typeface="Arial MT"/>
              <a:cs typeface="Arial MT"/>
            </a:endParaRPr>
          </a:p>
          <a:p>
            <a:pPr marL="355600" marR="1324610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customer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satisfied 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incremental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improvements.</a:t>
            </a:r>
            <a:endParaRPr sz="2400" dirty="0">
              <a:latin typeface="Arial MT"/>
              <a:cs typeface="Arial MT"/>
            </a:endParaRPr>
          </a:p>
          <a:p>
            <a:pPr marL="355600" marR="8255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Executives and analysts agree with the principles 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agile methodologies.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10600" cy="4876800"/>
          </a:xfrm>
        </p:spPr>
        <p:txBody>
          <a:bodyPr>
            <a:noAutofit/>
          </a:bodyPr>
          <a:lstStyle/>
          <a:p>
            <a:pPr marL="301943" lvl="1" indent="0">
              <a:lnSpc>
                <a:spcPct val="160000"/>
              </a:lnSpc>
              <a:buNone/>
            </a:pPr>
            <a:r>
              <a:rPr lang="en-US" sz="2800" b="1" dirty="0">
                <a:solidFill>
                  <a:schemeClr val="tx1"/>
                </a:solidFill>
              </a:rPr>
              <a:t>Systems Analysis and Design (SAD) </a:t>
            </a:r>
            <a:r>
              <a:rPr lang="en-US" sz="2800" dirty="0">
                <a:solidFill>
                  <a:schemeClr val="tx1"/>
                </a:solidFill>
              </a:rPr>
              <a:t>is a </a:t>
            </a:r>
            <a:r>
              <a:rPr lang="en-US" sz="2800" dirty="0">
                <a:solidFill>
                  <a:srgbClr val="FF0000"/>
                </a:solidFill>
              </a:rPr>
              <a:t>process of planning and developing high quality and new business Information Systems (IS) </a:t>
            </a:r>
            <a:r>
              <a:rPr lang="en-US" sz="2800" dirty="0">
                <a:solidFill>
                  <a:schemeClr val="tx1"/>
                </a:solidFill>
              </a:rPr>
              <a:t>which </a:t>
            </a:r>
          </a:p>
          <a:p>
            <a:pPr marL="301943" lvl="1" indent="0">
              <a:lnSpc>
                <a:spcPct val="16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combines Information Technology (IT), </a:t>
            </a:r>
          </a:p>
          <a:p>
            <a:pPr marL="301943" lvl="1" indent="0">
              <a:lnSpc>
                <a:spcPct val="16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People and </a:t>
            </a:r>
          </a:p>
          <a:p>
            <a:pPr marL="301943" lvl="1" indent="0">
              <a:lnSpc>
                <a:spcPct val="16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Data</a:t>
            </a:r>
            <a:r>
              <a:rPr lang="en-US" sz="2800" dirty="0">
                <a:solidFill>
                  <a:schemeClr val="tx1"/>
                </a:solidFill>
              </a:rPr>
              <a:t> to support business requirements.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6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152400"/>
            <a:ext cx="73475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00000"/>
                </a:solidFill>
              </a:rPr>
              <a:t>When</a:t>
            </a:r>
            <a:r>
              <a:rPr sz="4400" spc="-2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to</a:t>
            </a:r>
            <a:r>
              <a:rPr sz="4400" spc="-4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Use</a:t>
            </a:r>
            <a:r>
              <a:rPr sz="4400" spc="-3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Object-Oriented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609600"/>
            <a:ext cx="7527290" cy="618630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46482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problems modeled lend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themselves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classes.</a:t>
            </a:r>
          </a:p>
          <a:p>
            <a:pPr marL="355600" indent="-342900">
              <a:lnSpc>
                <a:spcPct val="15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organization </a:t>
            </a:r>
            <a:r>
              <a:rPr sz="2800" dirty="0">
                <a:latin typeface="Arial MT"/>
                <a:cs typeface="Arial MT"/>
              </a:rPr>
              <a:t>supports</a:t>
            </a:r>
            <a:r>
              <a:rPr sz="2800" spc="-5" dirty="0">
                <a:latin typeface="Arial MT"/>
                <a:cs typeface="Arial MT"/>
              </a:rPr>
              <a:t> the </a:t>
            </a:r>
            <a:r>
              <a:rPr sz="2800" spc="-10" dirty="0">
                <a:latin typeface="Arial MT"/>
                <a:cs typeface="Arial MT"/>
              </a:rPr>
              <a:t>UML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learning.</a:t>
            </a:r>
            <a:endParaRPr sz="2800" dirty="0">
              <a:latin typeface="Arial MT"/>
              <a:cs typeface="Arial MT"/>
            </a:endParaRPr>
          </a:p>
          <a:p>
            <a:pPr marL="355600" marR="1213485" indent="-342900">
              <a:lnSpc>
                <a:spcPct val="15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Systems </a:t>
            </a:r>
            <a:r>
              <a:rPr sz="2800" dirty="0">
                <a:latin typeface="Arial MT"/>
                <a:cs typeface="Arial MT"/>
              </a:rPr>
              <a:t>can </a:t>
            </a:r>
            <a:r>
              <a:rPr sz="2800" spc="-5" dirty="0">
                <a:latin typeface="Arial MT"/>
                <a:cs typeface="Arial MT"/>
              </a:rPr>
              <a:t>be added gradually, one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subsystem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-5" dirty="0">
                <a:latin typeface="Arial MT"/>
                <a:cs typeface="Arial MT"/>
              </a:rPr>
              <a:t> time.</a:t>
            </a:r>
            <a:endParaRPr sz="2800" dirty="0">
              <a:latin typeface="Arial MT"/>
              <a:cs typeface="Arial MT"/>
            </a:endParaRPr>
          </a:p>
          <a:p>
            <a:pPr marL="355600" marR="796925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Reuse 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previously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written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 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possibility.</a:t>
            </a:r>
            <a:endParaRPr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 </a:t>
            </a:r>
            <a:r>
              <a:rPr sz="2800" spc="-5" dirty="0">
                <a:latin typeface="Arial MT"/>
                <a:cs typeface="Arial MT"/>
              </a:rPr>
              <a:t>is acceptable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tackle the </a:t>
            </a:r>
            <a:r>
              <a:rPr sz="2800" dirty="0">
                <a:latin typeface="Arial MT"/>
                <a:cs typeface="Arial MT"/>
              </a:rPr>
              <a:t>difficult </a:t>
            </a:r>
            <a:r>
              <a:rPr sz="2800" spc="-5" dirty="0">
                <a:latin typeface="Arial MT"/>
                <a:cs typeface="Arial MT"/>
              </a:rPr>
              <a:t>problems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68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43149"/>
            <a:ext cx="7772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 marR="5080">
              <a:lnSpc>
                <a:spcPct val="100000"/>
              </a:lnSpc>
              <a:spcBef>
                <a:spcPts val="100"/>
              </a:spcBef>
            </a:pPr>
            <a:r>
              <a:rPr lang="en-US" sz="3000" spc="-10" dirty="0">
                <a:solidFill>
                  <a:srgbClr val="C00000"/>
                </a:solidFill>
              </a:rPr>
              <a:t>Different Types of Information Systems </a:t>
            </a:r>
            <a:endParaRPr sz="30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976120"/>
            <a:ext cx="7788909" cy="368690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spcBef>
                <a:spcPts val="4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(TPS)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Office Automation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(OAS)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(KWS)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(MIS)</a:t>
            </a:r>
          </a:p>
          <a:p>
            <a:pPr marL="355600" indent="-342900">
              <a:spcBef>
                <a:spcPts val="300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(DSS)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Expert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(ES)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Executive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(ESS)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309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(GDSS)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spcBef>
                <a:spcPts val="635"/>
              </a:spcBef>
              <a:buClr>
                <a:srgbClr val="E11637"/>
              </a:buClr>
              <a:buFont typeface="Wingdings" pitchFamily="2" charset="2"/>
              <a:buChar char="Ø"/>
              <a:tabLst>
                <a:tab pos="297815" algn="l"/>
                <a:tab pos="29845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Computer-Supported Collaborative Work Systems </a:t>
            </a:r>
            <a:r>
              <a:rPr sz="2400" spc="-6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(CSCWS)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5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0" y="1098867"/>
            <a:ext cx="6258560" cy="4283710"/>
            <a:chOff x="2438400" y="1098867"/>
            <a:chExt cx="6258560" cy="4283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1296670"/>
              <a:ext cx="6258559" cy="40855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8589" y="1103630"/>
              <a:ext cx="488950" cy="577850"/>
            </a:xfrm>
            <a:custGeom>
              <a:avLst/>
              <a:gdLst/>
              <a:ahLst/>
              <a:cxnLst/>
              <a:rect l="l" t="t" r="r" b="b"/>
              <a:pathLst>
                <a:path w="488950" h="577850">
                  <a:moveTo>
                    <a:pt x="488950" y="57785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38400" y="990600"/>
            <a:ext cx="144399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9580" marR="266065" indent="-1778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Strateg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c  </a:t>
            </a:r>
            <a:r>
              <a:rPr sz="1800" spc="-10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2322829"/>
            <a:ext cx="1668780" cy="2611120"/>
          </a:xfrm>
          <a:custGeom>
            <a:avLst/>
            <a:gdLst/>
            <a:ahLst/>
            <a:cxnLst/>
            <a:rect l="l" t="t" r="r" b="b"/>
            <a:pathLst>
              <a:path w="1668779" h="2611120">
                <a:moveTo>
                  <a:pt x="546100" y="2611120"/>
                </a:moveTo>
                <a:lnTo>
                  <a:pt x="0" y="1981200"/>
                </a:lnTo>
              </a:path>
              <a:path w="1668779" h="2611120">
                <a:moveTo>
                  <a:pt x="1156970" y="1653540"/>
                </a:moveTo>
                <a:lnTo>
                  <a:pt x="605789" y="1066800"/>
                </a:lnTo>
              </a:path>
              <a:path w="1668779" h="2611120">
                <a:moveTo>
                  <a:pt x="1668779" y="736600"/>
                </a:moveTo>
                <a:lnTo>
                  <a:pt x="113918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" y="4191000"/>
            <a:ext cx="144780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51484" marR="127000" indent="-317500">
              <a:lnSpc>
                <a:spcPct val="100000"/>
              </a:lnSpc>
              <a:spcBef>
                <a:spcPts val="370"/>
              </a:spcBef>
            </a:pPr>
            <a:r>
              <a:rPr sz="1800" spc="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er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l  </a:t>
            </a:r>
            <a:r>
              <a:rPr sz="1800" spc="-10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15000" y="339090"/>
            <a:ext cx="28511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</a:rPr>
              <a:t>A systems </a:t>
            </a:r>
            <a:r>
              <a:rPr sz="2400" spc="-5" dirty="0">
                <a:solidFill>
                  <a:srgbClr val="C00000"/>
                </a:solidFill>
              </a:rPr>
              <a:t>analyst </a:t>
            </a:r>
            <a:r>
              <a:rPr sz="240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may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be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involved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with </a:t>
            </a:r>
            <a:r>
              <a:rPr sz="2400" spc="-65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any or all of these </a:t>
            </a:r>
            <a:r>
              <a:rPr sz="240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systems </a:t>
            </a:r>
            <a:r>
              <a:rPr sz="2400" dirty="0">
                <a:solidFill>
                  <a:srgbClr val="C00000"/>
                </a:solidFill>
              </a:rPr>
              <a:t>at </a:t>
            </a:r>
            <a:r>
              <a:rPr sz="2400" spc="-5" dirty="0">
                <a:solidFill>
                  <a:srgbClr val="C00000"/>
                </a:solidFill>
              </a:rPr>
              <a:t>each </a:t>
            </a:r>
            <a:r>
              <a:rPr sz="240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organization</a:t>
            </a:r>
            <a:r>
              <a:rPr sz="2400" spc="-2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level.</a:t>
            </a: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3276600"/>
            <a:ext cx="144399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9580" marR="152400" indent="-28829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Kn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40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ge  </a:t>
            </a:r>
            <a:r>
              <a:rPr sz="1800" spc="-10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600" y="2209800"/>
            <a:ext cx="1443990" cy="609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9580" marR="379730" indent="-635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Hi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  </a:t>
            </a:r>
            <a:r>
              <a:rPr sz="1800" spc="-10" dirty="0"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2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414020"/>
            <a:ext cx="4402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Operational</a:t>
            </a:r>
            <a:r>
              <a:rPr sz="4400" spc="-90" dirty="0"/>
              <a:t> </a:t>
            </a:r>
            <a:r>
              <a:rPr sz="4400" spc="-5" dirty="0"/>
              <a:t>Level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457200" y="1295400"/>
            <a:ext cx="8153400" cy="38728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927735" indent="0">
              <a:lnSpc>
                <a:spcPct val="150000"/>
              </a:lnSpc>
              <a:spcBef>
                <a:spcPts val="860"/>
              </a:spcBef>
              <a:buNone/>
              <a:tabLst>
                <a:tab pos="1270635" algn="l"/>
                <a:tab pos="1271270" algn="l"/>
              </a:tabLst>
            </a:pPr>
            <a:r>
              <a:rPr sz="2800" b="1" spc="-5" dirty="0">
                <a:solidFill>
                  <a:srgbClr val="FF0000"/>
                </a:solidFill>
              </a:rPr>
              <a:t>Transaction</a:t>
            </a:r>
            <a:r>
              <a:rPr sz="2800" b="1" spc="-30" dirty="0">
                <a:solidFill>
                  <a:srgbClr val="FF0000"/>
                </a:solidFill>
              </a:rPr>
              <a:t> </a:t>
            </a:r>
            <a:r>
              <a:rPr sz="2800" b="1" spc="-5" dirty="0">
                <a:solidFill>
                  <a:srgbClr val="FF0000"/>
                </a:solidFill>
              </a:rPr>
              <a:t>Processing</a:t>
            </a:r>
            <a:r>
              <a:rPr sz="2800" b="1" spc="-25" dirty="0">
                <a:solidFill>
                  <a:srgbClr val="FF0000"/>
                </a:solidFill>
              </a:rPr>
              <a:t> </a:t>
            </a:r>
            <a:r>
              <a:rPr sz="2800" b="1" spc="-5" dirty="0">
                <a:solidFill>
                  <a:srgbClr val="FF0000"/>
                </a:solidFill>
              </a:rPr>
              <a:t>System</a:t>
            </a:r>
            <a:r>
              <a:rPr sz="2800" b="1" spc="-25" dirty="0">
                <a:solidFill>
                  <a:srgbClr val="FF0000"/>
                </a:solidFill>
              </a:rPr>
              <a:t> </a:t>
            </a:r>
            <a:r>
              <a:rPr sz="2800" b="1" spc="-5" dirty="0">
                <a:solidFill>
                  <a:srgbClr val="FF0000"/>
                </a:solidFill>
              </a:rPr>
              <a:t>(TPS)</a:t>
            </a:r>
            <a:endParaRPr lang="en-US" sz="2800" b="1" spc="-5" dirty="0">
              <a:solidFill>
                <a:srgbClr val="FF0000"/>
              </a:solidFill>
            </a:endParaRPr>
          </a:p>
          <a:p>
            <a:pPr marL="1270635" indent="-342900">
              <a:lnSpc>
                <a:spcPct val="150000"/>
              </a:lnSpc>
              <a:spcBef>
                <a:spcPts val="860"/>
              </a:spcBef>
              <a:buFont typeface="Wingdings" pitchFamily="2" charset="2"/>
              <a:buChar char="q"/>
              <a:tabLst>
                <a:tab pos="1270635" algn="l"/>
                <a:tab pos="127127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Process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large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amounts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routine </a:t>
            </a:r>
            <a:r>
              <a:rPr sz="2400" spc="-6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business transactions</a:t>
            </a:r>
            <a:endParaRPr lang="en-US" sz="2400" dirty="0">
              <a:latin typeface="Arial MT"/>
              <a:cs typeface="Arial MT"/>
            </a:endParaRPr>
          </a:p>
          <a:p>
            <a:pPr marL="1270635" indent="-342900">
              <a:lnSpc>
                <a:spcPct val="150000"/>
              </a:lnSpc>
              <a:spcBef>
                <a:spcPts val="860"/>
              </a:spcBef>
              <a:buFont typeface="Wingdings" pitchFamily="2" charset="2"/>
              <a:buChar char="q"/>
              <a:tabLst>
                <a:tab pos="1270635" algn="l"/>
                <a:tab pos="1271270" algn="l"/>
              </a:tabLst>
            </a:pP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Support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day-to-day operations of</a:t>
            </a:r>
            <a:r>
              <a:rPr sz="240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company</a:t>
            </a:r>
            <a:endParaRPr lang="en-US" sz="2400" dirty="0">
              <a:latin typeface="Arial MT"/>
              <a:cs typeface="Arial MT"/>
            </a:endParaRPr>
          </a:p>
          <a:p>
            <a:pPr marL="1270635" indent="-342900">
              <a:lnSpc>
                <a:spcPct val="150000"/>
              </a:lnSpc>
              <a:spcBef>
                <a:spcPts val="860"/>
              </a:spcBef>
              <a:buFont typeface="Wingdings" pitchFamily="2" charset="2"/>
              <a:buChar char="q"/>
              <a:tabLst>
                <a:tab pos="1270635" algn="l"/>
                <a:tab pos="1271270" algn="l"/>
              </a:tabLst>
            </a:pP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Examples: Payroll Processing, Inventory </a:t>
            </a:r>
            <a:r>
              <a:rPr sz="2400" spc="-6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MT"/>
                <a:cs typeface="Arial MT"/>
              </a:rPr>
              <a:t>Management</a:t>
            </a:r>
            <a:endParaRPr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33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304800"/>
            <a:ext cx="4279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Knowledge</a:t>
            </a:r>
            <a:r>
              <a:rPr sz="4400" spc="-85" dirty="0"/>
              <a:t> </a:t>
            </a:r>
            <a:r>
              <a:rPr sz="4400" spc="-5" dirty="0"/>
              <a:t>Level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914400"/>
            <a:ext cx="8610600" cy="584711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FF0000"/>
                </a:solidFill>
                <a:latin typeface="Arial MT"/>
                <a:cs typeface="Arial MT"/>
              </a:rPr>
              <a:t>Office</a:t>
            </a:r>
            <a:r>
              <a:rPr sz="27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Arial MT"/>
                <a:cs typeface="Arial MT"/>
              </a:rPr>
              <a:t>Automation</a:t>
            </a:r>
            <a:r>
              <a:rPr sz="27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sz="27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FF0000"/>
                </a:solidFill>
                <a:latin typeface="Arial MT"/>
                <a:cs typeface="Arial MT"/>
              </a:rPr>
              <a:t>(OAS)</a:t>
            </a:r>
          </a:p>
          <a:p>
            <a:pPr marL="755015" marR="435609" lvl="1" indent="-285750">
              <a:lnSpc>
                <a:spcPct val="150000"/>
              </a:lnSpc>
              <a:spcBef>
                <a:spcPts val="5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Supports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workers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share</a:t>
            </a:r>
            <a:r>
              <a:rPr sz="2000" spc="-5" dirty="0">
                <a:latin typeface="Arial MT"/>
                <a:cs typeface="Arial MT"/>
              </a:rPr>
              <a:t> information,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usually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 new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knowledge</a:t>
            </a:r>
          </a:p>
          <a:p>
            <a:pPr marL="755015" marR="376555" lvl="1" indent="-285750">
              <a:lnSpc>
                <a:spcPct val="150000"/>
              </a:lnSpc>
              <a:spcBef>
                <a:spcPts val="5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Examples: word processing, spreadsheets, desktop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publishing,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electronic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scheduling, </a:t>
            </a:r>
            <a:r>
              <a:rPr sz="2000" spc="-5" dirty="0">
                <a:latin typeface="Arial MT"/>
                <a:cs typeface="Arial MT"/>
              </a:rPr>
              <a:t>communication</a:t>
            </a:r>
            <a:r>
              <a:rPr sz="2000" dirty="0">
                <a:latin typeface="Arial MT"/>
                <a:cs typeface="Arial MT"/>
              </a:rPr>
              <a:t> through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mail, email,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teleconferencing</a:t>
            </a:r>
          </a:p>
          <a:p>
            <a:pPr marL="355600" indent="-342900">
              <a:lnSpc>
                <a:spcPct val="15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FF0000"/>
                </a:solidFill>
                <a:latin typeface="Arial MT"/>
                <a:cs typeface="Arial MT"/>
              </a:rPr>
              <a:t>Knowledge </a:t>
            </a:r>
            <a:r>
              <a:rPr sz="2700" spc="-5" dirty="0">
                <a:solidFill>
                  <a:srgbClr val="FF0000"/>
                </a:solidFill>
                <a:latin typeface="Arial MT"/>
                <a:cs typeface="Arial MT"/>
              </a:rPr>
              <a:t>Work System</a:t>
            </a:r>
            <a:r>
              <a:rPr sz="27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FF0000"/>
                </a:solidFill>
                <a:latin typeface="Arial MT"/>
                <a:cs typeface="Arial MT"/>
              </a:rPr>
              <a:t>(KWS)</a:t>
            </a:r>
          </a:p>
          <a:p>
            <a:pPr marL="755015" marR="5080" lvl="1" indent="-285750">
              <a:lnSpc>
                <a:spcPct val="150000"/>
              </a:lnSpc>
              <a:spcBef>
                <a:spcPts val="489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Supports</a:t>
            </a:r>
            <a:r>
              <a:rPr sz="2000" dirty="0">
                <a:latin typeface="Arial MT"/>
                <a:cs typeface="Arial MT"/>
              </a:rPr>
              <a:t> professional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workers such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scientists, </a:t>
            </a:r>
            <a:r>
              <a:rPr sz="2000" dirty="0">
                <a:latin typeface="Arial MT"/>
                <a:cs typeface="Arial MT"/>
              </a:rPr>
              <a:t>engineers,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doctors</a:t>
            </a:r>
          </a:p>
          <a:p>
            <a:pPr marL="755015" marR="407034" lvl="1" indent="-285750">
              <a:lnSpc>
                <a:spcPct val="150000"/>
              </a:lnSpc>
              <a:spcBef>
                <a:spcPts val="5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Examples: computer-aided design systems, virtual </a:t>
            </a:r>
            <a:r>
              <a:rPr sz="2000" spc="-5" dirty="0">
                <a:latin typeface="Arial MT"/>
                <a:cs typeface="Arial MT"/>
              </a:rPr>
              <a:t>reality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investment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workstations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8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228600"/>
            <a:ext cx="3161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Higher</a:t>
            </a:r>
            <a:r>
              <a:rPr sz="4400" spc="-95" dirty="0"/>
              <a:t> </a:t>
            </a:r>
            <a:r>
              <a:rPr sz="4400" spc="-5" dirty="0"/>
              <a:t>Level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8001000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(MIS)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015" marR="648970" lvl="1" indent="-285750">
              <a:lnSpc>
                <a:spcPct val="150000"/>
              </a:lnSpc>
              <a:spcBef>
                <a:spcPts val="425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organizational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tasks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sz="2000" spc="-4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decision making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25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profit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margin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region,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expenses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vs.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budgets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(DSS)</a:t>
            </a:r>
          </a:p>
          <a:p>
            <a:pPr marL="755650" lvl="1" indent="-286385">
              <a:lnSpc>
                <a:spcPct val="150000"/>
              </a:lnSpc>
              <a:spcBef>
                <a:spcPts val="1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makers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making of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decisions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119380" lvl="1" indent="-285750">
              <a:lnSpc>
                <a:spcPct val="150000"/>
              </a:lnSpc>
              <a:spcBef>
                <a:spcPts val="459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what-if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analysis,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budgeting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000" spc="-4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modeling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Expert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System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(ES)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Artificial Intelligence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750">
              <a:lnSpc>
                <a:spcPct val="150000"/>
              </a:lnSpc>
              <a:spcBef>
                <a:spcPts val="459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Captures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expert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leads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or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recommendation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3722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Strategic</a:t>
            </a:r>
            <a:r>
              <a:rPr sz="4400" spc="-70" dirty="0"/>
              <a:t> </a:t>
            </a:r>
            <a:r>
              <a:rPr sz="4400" spc="-5" dirty="0"/>
              <a:t>Level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8153400" cy="5757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Executive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 System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(ESS)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750">
              <a:lnSpc>
                <a:spcPct val="150000"/>
              </a:lnSpc>
              <a:spcBef>
                <a:spcPts val="48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Helps executives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make unstructured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strategic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decisions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5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informed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way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85115" marR="1800860" lvl="1" indent="-285115" algn="r">
              <a:lnSpc>
                <a:spcPct val="150000"/>
              </a:lnSpc>
              <a:spcBef>
                <a:spcPts val="30"/>
              </a:spcBef>
              <a:buClr>
                <a:srgbClr val="E11637"/>
              </a:buClr>
              <a:buChar char="•"/>
              <a:tabLst>
                <a:tab pos="2851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drill-down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analysis,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status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pPr marL="342265" marR="1722755" indent="-342265">
              <a:lnSpc>
                <a:spcPct val="150000"/>
              </a:lnSpc>
              <a:spcBef>
                <a:spcPts val="20"/>
              </a:spcBef>
              <a:buChar char="•"/>
              <a:tabLst>
                <a:tab pos="3422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(GDSS)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2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Permit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group members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interact with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electronic support.</a:t>
            </a:r>
          </a:p>
          <a:p>
            <a:pPr marL="755650" lvl="1" indent="-286385">
              <a:lnSpc>
                <a:spcPct val="150000"/>
              </a:lnSpc>
              <a:spcBef>
                <a:spcPts val="2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email,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Lotus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Notes</a:t>
            </a:r>
          </a:p>
          <a:p>
            <a:pPr marL="355600" marR="623570" indent="-342900">
              <a:lnSpc>
                <a:spcPct val="15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Computer-Supported Collaborative Work System </a:t>
            </a:r>
            <a:r>
              <a:rPr sz="2000" b="1" spc="-6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(CSCWS)</a:t>
            </a:r>
            <a:endParaRPr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2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CSCWS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more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GDSS.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494665" lvl="1" indent="-285750">
              <a:lnSpc>
                <a:spcPct val="150000"/>
              </a:lnSpc>
              <a:spcBef>
                <a:spcPts val="484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include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30" dirty="0">
                <a:latin typeface="Times New Roman" pitchFamily="18" charset="0"/>
                <a:cs typeface="Times New Roman" pitchFamily="18" charset="0"/>
              </a:rPr>
              <a:t>groupware</a:t>
            </a:r>
            <a:r>
              <a:rPr sz="2000" i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sz="2000" spc="-5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collaboration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via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computers</a:t>
            </a:r>
          </a:p>
          <a:p>
            <a:pPr marL="755650" lvl="1" indent="-286385">
              <a:lnSpc>
                <a:spcPct val="150000"/>
              </a:lnSpc>
              <a:spcBef>
                <a:spcPts val="1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conferencing,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survey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27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3891"/>
            <a:ext cx="822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9135" marR="5080">
              <a:lnSpc>
                <a:spcPct val="100000"/>
              </a:lnSpc>
              <a:spcBef>
                <a:spcPts val="100"/>
              </a:spcBef>
              <a:tabLst>
                <a:tab pos="3237230" algn="l"/>
              </a:tabLst>
            </a:pPr>
            <a:r>
              <a:rPr sz="3200" spc="-5" dirty="0">
                <a:solidFill>
                  <a:srgbClr val="C00000"/>
                </a:solidFill>
              </a:rPr>
              <a:t>Integrating</a:t>
            </a:r>
            <a:r>
              <a:rPr lang="en-US" sz="3200" spc="-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New </a:t>
            </a:r>
            <a:r>
              <a:rPr sz="3200" spc="-10" dirty="0">
                <a:solidFill>
                  <a:srgbClr val="C00000"/>
                </a:solidFill>
              </a:rPr>
              <a:t>Technologies </a:t>
            </a:r>
            <a:r>
              <a:rPr sz="3200" spc="-5" dirty="0">
                <a:solidFill>
                  <a:srgbClr val="C00000"/>
                </a:solidFill>
              </a:rPr>
              <a:t>into </a:t>
            </a:r>
            <a:r>
              <a:rPr sz="3200" spc="-110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Traditional </a:t>
            </a:r>
            <a:r>
              <a:rPr sz="3200" spc="-5" dirty="0">
                <a:solidFill>
                  <a:srgbClr val="C00000"/>
                </a:solidFill>
              </a:rPr>
              <a:t>Systems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8610599" cy="562589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Ecommerce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systems </a:t>
            </a:r>
          </a:p>
          <a:p>
            <a:pPr marL="355600" indent="-342900">
              <a:lnSpc>
                <a:spcPct val="15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10" dirty="0">
                <a:latin typeface="Times New Roman" pitchFamily="18" charset="0"/>
                <a:cs typeface="Times New Roman" pitchFamily="18" charset="0"/>
              </a:rPr>
              <a:t>based SW development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Systems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Wireless</a:t>
            </a:r>
            <a:r>
              <a:rPr lang="en-US" sz="3200" spc="-15" dirty="0">
                <a:latin typeface="Times New Roman" pitchFamily="18" charset="0"/>
                <a:cs typeface="Times New Roman" pitchFamily="18" charset="0"/>
              </a:rPr>
              <a:t> communication systems </a:t>
            </a: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20" dirty="0">
                <a:latin typeface="Times New Roman" pitchFamily="18" charset="0"/>
                <a:cs typeface="Times New Roman" pitchFamily="18" charset="0"/>
              </a:rPr>
              <a:t>application SW/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Enterprise resource planning systems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(Oracle,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Performs integration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many </a:t>
            </a:r>
            <a:r>
              <a:rPr lang="en-US"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management levels and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sz="1600" spc="-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5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eed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for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Systems Analysis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9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415290"/>
            <a:ext cx="702119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800" spc="-5" dirty="0"/>
              <a:t>Systems Analysts Need </a:t>
            </a:r>
            <a:r>
              <a:rPr sz="2800" dirty="0"/>
              <a:t>to </a:t>
            </a:r>
            <a:r>
              <a:rPr sz="2800" spc="-5" dirty="0"/>
              <a:t>Be Aware that </a:t>
            </a:r>
            <a:r>
              <a:rPr sz="2800" dirty="0"/>
              <a:t> </a:t>
            </a:r>
            <a:r>
              <a:rPr sz="2800" spc="-5" dirty="0"/>
              <a:t>Integrating Technologies Affects </a:t>
            </a:r>
            <a:r>
              <a:rPr sz="2800" dirty="0"/>
              <a:t>all </a:t>
            </a:r>
            <a:r>
              <a:rPr sz="2800" spc="-5" dirty="0"/>
              <a:t>Types of </a:t>
            </a:r>
            <a:r>
              <a:rPr sz="2800" spc="-765" dirty="0"/>
              <a:t> </a:t>
            </a:r>
            <a:r>
              <a:rPr sz="2800" spc="-5" dirty="0"/>
              <a:t>Systems</a:t>
            </a:r>
            <a:r>
              <a:rPr sz="2800" dirty="0"/>
              <a:t> </a:t>
            </a:r>
            <a:r>
              <a:rPr sz="2800" spc="-5" dirty="0"/>
              <a:t>(Figure 1.2)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058670"/>
            <a:ext cx="4986669" cy="43256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58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61849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52400"/>
            <a:ext cx="2415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C00000"/>
                </a:solidFill>
              </a:rPr>
              <a:t>S</a:t>
            </a:r>
            <a:r>
              <a:rPr sz="4400" spc="-5" dirty="0">
                <a:solidFill>
                  <a:srgbClr val="C00000"/>
                </a:solidFill>
              </a:rPr>
              <a:t>umma</a:t>
            </a:r>
            <a:r>
              <a:rPr sz="4400" spc="-10" dirty="0">
                <a:solidFill>
                  <a:srgbClr val="C00000"/>
                </a:solidFill>
              </a:rPr>
              <a:t>r</a:t>
            </a:r>
            <a:r>
              <a:rPr sz="44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838200"/>
            <a:ext cx="8153400" cy="558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a key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resource.</a:t>
            </a:r>
          </a:p>
          <a:p>
            <a:pPr marL="355600" marR="41910" indent="-342900">
              <a:lnSpc>
                <a:spcPct val="15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Systems analysts deal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many types of </a:t>
            </a:r>
            <a:r>
              <a:rPr sz="26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systems.</a:t>
            </a:r>
          </a:p>
          <a:p>
            <a:pPr marL="355600" marR="28575" indent="-342900">
              <a:lnSpc>
                <a:spcPct val="15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sz="26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technologies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4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Roles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qualities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analyst</a:t>
            </a:r>
          </a:p>
          <a:p>
            <a:pPr marL="355600" indent="-342900">
              <a:lnSpc>
                <a:spcPct val="15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cycle</a:t>
            </a:r>
          </a:p>
          <a:p>
            <a:pPr marL="355600" indent="-342900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tools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Agile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marL="355600" indent="-342900">
              <a:lnSpc>
                <a:spcPct val="15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28601" y="1524000"/>
            <a:ext cx="8686800" cy="5105400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Information Systems Analysis and Design: </a:t>
            </a:r>
            <a:r>
              <a:rPr lang="en-US" sz="2400" dirty="0">
                <a:solidFill>
                  <a:schemeClr val="tx1"/>
                </a:solidFill>
              </a:rPr>
              <a:t>Complex organizational/business process where computer-based information systems are developed and maintained. </a:t>
            </a:r>
          </a:p>
          <a:p>
            <a:pPr eaLnBrk="1" hangingPunct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Application Software: </a:t>
            </a:r>
            <a:r>
              <a:rPr lang="en-US" sz="2400" dirty="0">
                <a:solidFill>
                  <a:schemeClr val="tx1"/>
                </a:solidFill>
              </a:rPr>
              <a:t>Computer software designed to support organizational functions or processes. </a:t>
            </a:r>
          </a:p>
          <a:p>
            <a:pPr eaLnBrk="1" hangingPunct="1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Systems Analyst: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people/person who </a:t>
            </a:r>
            <a:r>
              <a:rPr lang="en-US" sz="2400" dirty="0">
                <a:solidFill>
                  <a:schemeClr val="tx1"/>
                </a:solidFill>
              </a:rPr>
              <a:t>Performs Organizational role </a:t>
            </a:r>
            <a:r>
              <a:rPr lang="en-US" sz="2400" u="sng" dirty="0">
                <a:solidFill>
                  <a:schemeClr val="tx1"/>
                </a:solidFill>
              </a:rPr>
              <a:t>the most responsible</a:t>
            </a:r>
            <a:r>
              <a:rPr lang="en-US" sz="2400" dirty="0">
                <a:solidFill>
                  <a:schemeClr val="tx1"/>
                </a:solidFill>
              </a:rPr>
              <a:t> for analysis and design of information systems</a:t>
            </a:r>
          </a:p>
          <a:p>
            <a:pPr lvl="1" eaLnBrk="1" hangingPunct="1">
              <a:lnSpc>
                <a:spcPct val="16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B050"/>
                </a:solidFill>
              </a:rPr>
              <a:t>Introduction (cont.)</a:t>
            </a:r>
          </a:p>
        </p:txBody>
      </p:sp>
      <p:pic>
        <p:nvPicPr>
          <p:cNvPr id="19459" name="Picture 6" descr="FIG01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87" y="1485329"/>
            <a:ext cx="7588413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pc="-5"/>
              <a:t>1-</a:t>
            </a:r>
            <a:fld id="{81D60167-4931-47E6-BA6A-407CBD079E47}" type="slidenum">
              <a:rPr lang="en-US" spc="-5" smtClean="0"/>
              <a:t>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8983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685800"/>
            <a:ext cx="74206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00000"/>
                </a:solidFill>
              </a:rPr>
              <a:t>Information—A</a:t>
            </a:r>
            <a:r>
              <a:rPr sz="4400" spc="-10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Key</a:t>
            </a:r>
            <a:r>
              <a:rPr sz="4400" spc="-15" dirty="0">
                <a:solidFill>
                  <a:srgbClr val="C00000"/>
                </a:solidFill>
              </a:rPr>
              <a:t> </a:t>
            </a:r>
            <a:r>
              <a:rPr sz="4400" spc="-5" dirty="0">
                <a:solidFill>
                  <a:srgbClr val="C00000"/>
                </a:solidFill>
              </a:rPr>
              <a:t>Resource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600200"/>
            <a:ext cx="8153399" cy="5065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Fuels </a:t>
            </a:r>
            <a:r>
              <a:rPr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business and can be </a:t>
            </a:r>
            <a:r>
              <a:rPr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critical</a:t>
            </a:r>
            <a:r>
              <a:rPr lang="en-US"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/key</a:t>
            </a:r>
            <a:r>
              <a:rPr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factor</a:t>
            </a:r>
            <a:r>
              <a:rPr sz="3000" spc="-1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determining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success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failure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business</a:t>
            </a: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Information 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eeds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managed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correctly</a:t>
            </a:r>
            <a:r>
              <a:rPr lang="en-US" sz="3000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carefully </a:t>
            </a:r>
            <a:endParaRPr sz="3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98298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Managing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computer-generated</a:t>
            </a:r>
            <a:r>
              <a:rPr lang="en-US" sz="3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30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differs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handling </a:t>
            </a:r>
            <a:r>
              <a:rPr sz="3000" spc="-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manually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 data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069" y="414020"/>
            <a:ext cx="7295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0235" algn="l"/>
                <a:tab pos="5448935" algn="l"/>
              </a:tabLst>
            </a:pPr>
            <a:r>
              <a:rPr sz="4400" spc="-5" dirty="0">
                <a:solidFill>
                  <a:srgbClr val="FF0000"/>
                </a:solidFill>
              </a:rPr>
              <a:t>Roles</a:t>
            </a:r>
            <a:r>
              <a:rPr sz="4400" spc="5" dirty="0">
                <a:solidFill>
                  <a:srgbClr val="FF0000"/>
                </a:solidFill>
              </a:rPr>
              <a:t> </a:t>
            </a:r>
            <a:r>
              <a:rPr sz="4400" spc="-5" dirty="0">
                <a:solidFill>
                  <a:srgbClr val="FF0000"/>
                </a:solidFill>
              </a:rPr>
              <a:t>of </a:t>
            </a:r>
            <a:r>
              <a:rPr sz="4400" dirty="0">
                <a:solidFill>
                  <a:srgbClr val="FF0000"/>
                </a:solidFill>
              </a:rPr>
              <a:t>the	</a:t>
            </a:r>
            <a:r>
              <a:rPr sz="4400" spc="-5" dirty="0">
                <a:solidFill>
                  <a:srgbClr val="FF0000"/>
                </a:solidFill>
              </a:rPr>
              <a:t>Systems	Analyst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7493000" cy="5278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analyst must be able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 people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 descriptions and be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experienced</a:t>
            </a:r>
            <a:r>
              <a:rPr sz="3200" spc="-1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-1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sz="3200" spc="-2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3200" spc="-1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computers.</a:t>
            </a:r>
          </a:p>
          <a:p>
            <a:pPr marL="355600" indent="-342900">
              <a:lnSpc>
                <a:spcPct val="15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primary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roles:</a:t>
            </a:r>
          </a:p>
          <a:p>
            <a:pPr marL="755650" lvl="1" indent="-286385">
              <a:lnSpc>
                <a:spcPct val="150000"/>
              </a:lnSpc>
              <a:spcBef>
                <a:spcPts val="7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Consultant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69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Supporting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expert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50000"/>
              </a:lnSpc>
              <a:spcBef>
                <a:spcPts val="700"/>
              </a:spcBef>
              <a:buClr>
                <a:srgbClr val="E11637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FEFD-B156-4394-94B3-0FAFDA40061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725</TotalTime>
  <Words>2349</Words>
  <Application>Microsoft Office PowerPoint</Application>
  <PresentationFormat>On-screen Show (4:3)</PresentationFormat>
  <Paragraphs>358</Paragraphs>
  <Slides>59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Equity</vt:lpstr>
      <vt:lpstr>PowerPoint Presentation</vt:lpstr>
      <vt:lpstr>Learning Resources</vt:lpstr>
      <vt:lpstr>Evaluation Scheme</vt:lpstr>
      <vt:lpstr>Course Summary</vt:lpstr>
      <vt:lpstr>Introduction</vt:lpstr>
      <vt:lpstr>Introduction</vt:lpstr>
      <vt:lpstr>Introduction (cont.)</vt:lpstr>
      <vt:lpstr>Information—A Key Resource</vt:lpstr>
      <vt:lpstr>Roles of the Systems Analyst</vt:lpstr>
      <vt:lpstr>Qualities of the Systems Analyst</vt:lpstr>
      <vt:lpstr>Systems Development Life Cycle (SDLC) (Prof. Hoffer)</vt:lpstr>
      <vt:lpstr>Standard and Evolutionary Views of SDLC</vt:lpstr>
      <vt:lpstr>SDLC Planning Phase</vt:lpstr>
      <vt:lpstr>SDLC Analysis Phase</vt:lpstr>
      <vt:lpstr>SDLC Design Phase</vt:lpstr>
      <vt:lpstr>SDLC Implementation Phase</vt:lpstr>
      <vt:lpstr>SDLC Maintenance Phase</vt:lpstr>
      <vt:lpstr>PowerPoint Presentation</vt:lpstr>
      <vt:lpstr>Systems Development Life Cycle (SDLC) (Prof. Kendall)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SDLC and its alternative methods</vt:lpstr>
      <vt:lpstr>SDLC and its alternative methods</vt:lpstr>
      <vt:lpstr>The people involved in this phase are the analysts and users, operations managers and operations workers. </vt:lpstr>
      <vt:lpstr>Alternatives to Traditional SDLC</vt:lpstr>
      <vt:lpstr>The Agile Approach/Method </vt:lpstr>
      <vt:lpstr>The Agile Approach/Method </vt:lpstr>
      <vt:lpstr>The Agile Approach/Method </vt:lpstr>
      <vt:lpstr>The Agile Approach/Method </vt:lpstr>
      <vt:lpstr>PowerPoint Presentation</vt:lpstr>
      <vt:lpstr>PowerPoint Presentation</vt:lpstr>
      <vt:lpstr>5 Agile development best practices </vt:lpstr>
      <vt:lpstr>PowerPoint Presentation</vt:lpstr>
      <vt:lpstr>Four Agile Resources</vt:lpstr>
      <vt:lpstr>Object-Oriented (O-O) Systems  Analysis and Design</vt:lpstr>
      <vt:lpstr>Unified Modeling Language  (UML) Phases</vt:lpstr>
      <vt:lpstr>Choosing a Method</vt:lpstr>
      <vt:lpstr>Object-Oriented Analysis and Design</vt:lpstr>
      <vt:lpstr>When to Use SDLC</vt:lpstr>
      <vt:lpstr>When to Use Agile</vt:lpstr>
      <vt:lpstr>When to Use Object-Oriented</vt:lpstr>
      <vt:lpstr>Different Types of Information Systems </vt:lpstr>
      <vt:lpstr>A systems analyst  may be involved with  any or all of these  systems at each  organization level.</vt:lpstr>
      <vt:lpstr>Operational Level</vt:lpstr>
      <vt:lpstr>Knowledge Level</vt:lpstr>
      <vt:lpstr>Higher Level</vt:lpstr>
      <vt:lpstr>Strategic Level</vt:lpstr>
      <vt:lpstr>Integrating New Technologies into  Traditional Systems</vt:lpstr>
      <vt:lpstr>Systems Analysts Need to Be Aware that  Integrating Technologies Affects all Types of  Systems (Figure 1.2)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Dell</dc:creator>
  <cp:lastModifiedBy>Shammi</cp:lastModifiedBy>
  <cp:revision>105</cp:revision>
  <dcterms:created xsi:type="dcterms:W3CDTF">2021-07-08T06:55:00Z</dcterms:created>
  <dcterms:modified xsi:type="dcterms:W3CDTF">2022-07-19T06:33:28Z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2013-06-24T00:00:00Z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2021-07-08T00:00:00Z</vt:filetime>
  </property>
</Properties>
</file>