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540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99273" y="5944939"/>
            <a:ext cx="4897755" cy="913130"/>
          </a:xfrm>
          <a:custGeom>
            <a:rect b="b" l="l" r="r" t="t"/>
            <a:pathLst>
              <a:path extrusionOk="0" h="913129" w="4897755">
                <a:moveTo>
                  <a:pt x="85572" y="21323"/>
                </a:moveTo>
                <a:lnTo>
                  <a:pt x="3636759" y="913066"/>
                </a:lnTo>
                <a:lnTo>
                  <a:pt x="4897386" y="913066"/>
                </a:lnTo>
                <a:lnTo>
                  <a:pt x="85572" y="21323"/>
                </a:lnTo>
                <a:close/>
              </a:path>
              <a:path extrusionOk="0" h="913129" w="4897755">
                <a:moveTo>
                  <a:pt x="660" y="0"/>
                </a:moveTo>
                <a:lnTo>
                  <a:pt x="0" y="5460"/>
                </a:lnTo>
                <a:lnTo>
                  <a:pt x="85572" y="21323"/>
                </a:lnTo>
                <a:lnTo>
                  <a:pt x="660" y="0"/>
                </a:lnTo>
                <a:close/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485714" y="5939010"/>
            <a:ext cx="3652520" cy="919480"/>
          </a:xfrm>
          <a:custGeom>
            <a:rect b="b" l="l" r="r" t="t"/>
            <a:pathLst>
              <a:path extrusionOk="0" h="919479" w="3652520">
                <a:moveTo>
                  <a:pt x="0" y="0"/>
                </a:moveTo>
                <a:lnTo>
                  <a:pt x="7924" y="6350"/>
                </a:lnTo>
                <a:lnTo>
                  <a:pt x="2868879" y="918984"/>
                </a:lnTo>
                <a:lnTo>
                  <a:pt x="3651935" y="9189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523" y="5791198"/>
            <a:ext cx="3398519" cy="10668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0" y="5784011"/>
            <a:ext cx="3372853" cy="10739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518160" y="1322323"/>
            <a:ext cx="8107679" cy="1220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540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518160" y="1322323"/>
            <a:ext cx="8107679" cy="1220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01444" y="2248915"/>
            <a:ext cx="6991984" cy="3646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540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518160" y="1322323"/>
            <a:ext cx="8107679" cy="1220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540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5405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540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99273" y="5944939"/>
            <a:ext cx="4897755" cy="913130"/>
          </a:xfrm>
          <a:custGeom>
            <a:rect b="b" l="l" r="r" t="t"/>
            <a:pathLst>
              <a:path extrusionOk="0" h="913129" w="4897755">
                <a:moveTo>
                  <a:pt x="85572" y="21323"/>
                </a:moveTo>
                <a:lnTo>
                  <a:pt x="3636759" y="913066"/>
                </a:lnTo>
                <a:lnTo>
                  <a:pt x="4897386" y="913066"/>
                </a:lnTo>
                <a:lnTo>
                  <a:pt x="85572" y="21323"/>
                </a:lnTo>
                <a:close/>
              </a:path>
              <a:path extrusionOk="0" h="913129" w="4897755">
                <a:moveTo>
                  <a:pt x="660" y="0"/>
                </a:moveTo>
                <a:lnTo>
                  <a:pt x="0" y="5460"/>
                </a:lnTo>
                <a:lnTo>
                  <a:pt x="85572" y="21323"/>
                </a:lnTo>
                <a:lnTo>
                  <a:pt x="660" y="0"/>
                </a:lnTo>
                <a:close/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85714" y="5939010"/>
            <a:ext cx="3652520" cy="919480"/>
          </a:xfrm>
          <a:custGeom>
            <a:rect b="b" l="l" r="r" t="t"/>
            <a:pathLst>
              <a:path extrusionOk="0" h="919479" w="3652520">
                <a:moveTo>
                  <a:pt x="0" y="0"/>
                </a:moveTo>
                <a:lnTo>
                  <a:pt x="7924" y="6350"/>
                </a:lnTo>
                <a:lnTo>
                  <a:pt x="2868879" y="918984"/>
                </a:lnTo>
                <a:lnTo>
                  <a:pt x="3651935" y="9189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523" y="5791198"/>
            <a:ext cx="3398519" cy="1066801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5784011"/>
            <a:ext cx="3372853" cy="107398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518160" y="1322323"/>
            <a:ext cx="8107679" cy="1220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01444" y="2248915"/>
            <a:ext cx="6991984" cy="3646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5405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5405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5405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5405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5405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5405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5405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5405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5405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540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 sz="1400">
              <a:solidFill>
                <a:srgbClr val="000000"/>
              </a:solidFill>
            </a:endParaRPr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3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3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3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jpg"/><Relationship Id="rId4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9.jpg"/><Relationship Id="rId5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5.jpg"/><Relationship Id="rId5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0" y="4953000"/>
            <a:ext cx="9144317" cy="1905000"/>
            <a:chOff x="0" y="4953000"/>
            <a:chExt cx="9144317" cy="1905000"/>
          </a:xfrm>
        </p:grpSpPr>
        <p:sp>
          <p:nvSpPr>
            <p:cNvPr id="53" name="Google Shape;53;p7"/>
            <p:cNvSpPr/>
            <p:nvPr/>
          </p:nvSpPr>
          <p:spPr>
            <a:xfrm>
              <a:off x="1687512" y="4953000"/>
              <a:ext cx="7456805" cy="488315"/>
            </a:xfrm>
            <a:custGeom>
              <a:rect b="b" l="l" r="r" t="t"/>
              <a:pathLst>
                <a:path extrusionOk="0" h="488314" w="7456805">
                  <a:moveTo>
                    <a:pt x="7456487" y="0"/>
                  </a:moveTo>
                  <a:lnTo>
                    <a:pt x="0" y="289966"/>
                  </a:lnTo>
                  <a:lnTo>
                    <a:pt x="7456487" y="488149"/>
                  </a:lnTo>
                  <a:lnTo>
                    <a:pt x="745648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11351" y="5237746"/>
              <a:ext cx="9032875" cy="788670"/>
            </a:xfrm>
            <a:custGeom>
              <a:rect b="b" l="l" r="r" t="t"/>
              <a:pathLst>
                <a:path extrusionOk="0" h="788670" w="9032875">
                  <a:moveTo>
                    <a:pt x="9032646" y="0"/>
                  </a:moveTo>
                  <a:lnTo>
                    <a:pt x="0" y="0"/>
                  </a:lnTo>
                  <a:lnTo>
                    <a:pt x="9032646" y="788657"/>
                  </a:lnTo>
                  <a:lnTo>
                    <a:pt x="90326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523" y="5000244"/>
              <a:ext cx="9142476" cy="185775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0" y="4991620"/>
              <a:ext cx="9144000" cy="80267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7"/>
          <p:cNvSpPr/>
          <p:nvPr/>
        </p:nvSpPr>
        <p:spPr>
          <a:xfrm>
            <a:off x="5045964" y="2607564"/>
            <a:ext cx="3718560" cy="98145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5435600" y="3595865"/>
            <a:ext cx="292608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Process Modeling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4762" y="4762"/>
            <a:ext cx="9139237" cy="68532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>
            <a:off x="2594355" y="2654642"/>
            <a:ext cx="5105361" cy="39020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518160" y="1322323"/>
            <a:ext cx="8107679" cy="1220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-634" lvl="0" marL="639445" marR="508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Decomposition </a:t>
            </a:r>
            <a:r>
              <a:rPr lang="en-US"/>
              <a:t>– the act of breaking a  system into sub-components. Each level of  abstraction reveals more or less detail.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05740" y="367284"/>
            <a:ext cx="6574535" cy="8412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5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/>
        </p:nvSpPr>
        <p:spPr>
          <a:xfrm>
            <a:off x="1221739" y="1582928"/>
            <a:ext cx="2980690" cy="34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Decomposition  diagram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 tool  used to depict  the  decomposition  of a system. Also  called hierarchy  chart.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205740" y="367284"/>
            <a:ext cx="7071359" cy="8412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4508512" y="1262063"/>
            <a:ext cx="4621199" cy="52879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5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205740" y="53352"/>
            <a:ext cx="8333435" cy="6501447"/>
            <a:chOff x="205740" y="53352"/>
            <a:chExt cx="8333435" cy="6501447"/>
          </a:xfrm>
        </p:grpSpPr>
        <p:sp>
          <p:nvSpPr>
            <p:cNvPr id="159" name="Google Shape;159;p18"/>
            <p:cNvSpPr/>
            <p:nvPr/>
          </p:nvSpPr>
          <p:spPr>
            <a:xfrm>
              <a:off x="205740" y="53352"/>
              <a:ext cx="7702296" cy="14660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1681175" y="1254137"/>
              <a:ext cx="6858000" cy="53006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5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130300" y="1575308"/>
            <a:ext cx="4705350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725">
            <a:spAutoFit/>
          </a:bodyPr>
          <a:lstStyle/>
          <a:p>
            <a:pPr indent="0" lvl="0" marL="12700" marR="508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Data flow </a:t>
            </a:r>
            <a:r>
              <a:rPr lang="en-US" sz="2400"/>
              <a:t>– data that is input to  or output from a process.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157732" y="2295353"/>
            <a:ext cx="4791075" cy="1259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-228600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 flow is data in motion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0665" marR="5080" rtl="0" algn="l">
              <a:lnSpc>
                <a:spcPct val="114000"/>
              </a:lnSpc>
              <a:spcBef>
                <a:spcPts val="355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 flow may also be used to  represent the creation, reading,  deletion, or updating of data in a file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130300" y="3491626"/>
            <a:ext cx="5050790" cy="1093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2686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database (called a data store).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4166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data flow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 data flow  that consists of other data flows.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1130300" y="4591304"/>
            <a:ext cx="4333875" cy="1420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725">
            <a:spAutoFit/>
          </a:bodyPr>
          <a:lstStyle/>
          <a:p>
            <a:pPr indent="0" lvl="0" marL="12700" marR="5080" rtl="0" algn="just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flow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 condition or  nondata event that triggers a  process.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0" marL="268605" marR="0" rtl="0" algn="just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sparingly on DFDs.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205740" y="367284"/>
            <a:ext cx="7595616" cy="8412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8772525" y="2595562"/>
            <a:ext cx="142875" cy="142875"/>
          </a:xfrm>
          <a:custGeom>
            <a:rect b="b" l="l" r="r" t="t"/>
            <a:pathLst>
              <a:path extrusionOk="0" h="142875" w="142875">
                <a:moveTo>
                  <a:pt x="0" y="0"/>
                </a:moveTo>
                <a:lnTo>
                  <a:pt x="0" y="142875"/>
                </a:lnTo>
                <a:lnTo>
                  <a:pt x="142875" y="714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6007100" y="2366835"/>
            <a:ext cx="27927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Data flow name	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8772525" y="4881562"/>
            <a:ext cx="142875" cy="142875"/>
          </a:xfrm>
          <a:custGeom>
            <a:rect b="b" l="l" r="r" t="t"/>
            <a:pathLst>
              <a:path extrusionOk="0" h="142875" w="142875">
                <a:moveTo>
                  <a:pt x="0" y="0"/>
                </a:moveTo>
                <a:lnTo>
                  <a:pt x="0" y="142875"/>
                </a:lnTo>
                <a:lnTo>
                  <a:pt x="142875" y="71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6007100" y="4652835"/>
            <a:ext cx="27927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Control flow name	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5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102867" y="1550923"/>
            <a:ext cx="7785100" cy="160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-256539" lvl="0" marL="268605" marR="508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DA2BF"/>
                </a:solidFill>
              </a:rPr>
              <a:t>	</a:t>
            </a:r>
            <a:r>
              <a:rPr lang="en-US"/>
              <a:t>Data that should travel together should be  shown as a single data flow, no matter how  many physical documents might be  included.</a:t>
            </a:r>
            <a:endParaRPr sz="1900"/>
          </a:p>
        </p:txBody>
      </p:sp>
      <p:sp>
        <p:nvSpPr>
          <p:cNvPr id="181" name="Google Shape;181;p20"/>
          <p:cNvSpPr/>
          <p:nvPr/>
        </p:nvSpPr>
        <p:spPr>
          <a:xfrm>
            <a:off x="205740" y="367284"/>
            <a:ext cx="7217664" cy="8412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917524" y="3098740"/>
            <a:ext cx="8226475" cy="345757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5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1"/>
          <p:cNvGrpSpPr/>
          <p:nvPr/>
        </p:nvGrpSpPr>
        <p:grpSpPr>
          <a:xfrm>
            <a:off x="205740" y="53352"/>
            <a:ext cx="8181022" cy="6652248"/>
            <a:chOff x="205740" y="53352"/>
            <a:chExt cx="8181022" cy="6652248"/>
          </a:xfrm>
        </p:grpSpPr>
        <p:sp>
          <p:nvSpPr>
            <p:cNvPr id="189" name="Google Shape;189;p21"/>
            <p:cNvSpPr/>
            <p:nvPr/>
          </p:nvSpPr>
          <p:spPr>
            <a:xfrm>
              <a:off x="205740" y="53352"/>
              <a:ext cx="7629144" cy="14660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2500312" y="1271587"/>
              <a:ext cx="5886450" cy="528637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1095375" y="5562600"/>
              <a:ext cx="2590800" cy="1143000"/>
            </a:xfrm>
            <a:custGeom>
              <a:rect b="b" l="l" r="r" t="t"/>
              <a:pathLst>
                <a:path extrusionOk="0" h="1143000" w="2590800">
                  <a:moveTo>
                    <a:pt x="2590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2590800" y="1143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3762349" y="5105400"/>
              <a:ext cx="838835" cy="571500"/>
            </a:xfrm>
            <a:custGeom>
              <a:rect b="b" l="l" r="r" t="t"/>
              <a:pathLst>
                <a:path extrusionOk="0" h="571500" w="838835">
                  <a:moveTo>
                    <a:pt x="0" y="571500"/>
                  </a:moveTo>
                  <a:lnTo>
                    <a:pt x="411162" y="571500"/>
                  </a:lnTo>
                  <a:lnTo>
                    <a:pt x="83827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21"/>
          <p:cNvSpPr txBox="1"/>
          <p:nvPr/>
        </p:nvSpPr>
        <p:spPr>
          <a:xfrm>
            <a:off x="1095375" y="5562600"/>
            <a:ext cx="2590800" cy="1143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-1905" lvl="0" marL="153035" marR="147320" rtl="0" algn="ctr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Junction indicates that  any given order is an  instance of only one of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21"/>
          <p:cNvGrpSpPr/>
          <p:nvPr/>
        </p:nvGrpSpPr>
        <p:grpSpPr>
          <a:xfrm>
            <a:off x="1323975" y="3390900"/>
            <a:ext cx="3276600" cy="723900"/>
            <a:chOff x="1323975" y="3390900"/>
            <a:chExt cx="3276600" cy="723900"/>
          </a:xfrm>
        </p:grpSpPr>
        <p:sp>
          <p:nvSpPr>
            <p:cNvPr id="195" name="Google Shape;195;p21"/>
            <p:cNvSpPr/>
            <p:nvPr/>
          </p:nvSpPr>
          <p:spPr>
            <a:xfrm>
              <a:off x="1323975" y="3390900"/>
              <a:ext cx="1524000" cy="609600"/>
            </a:xfrm>
            <a:custGeom>
              <a:rect b="b" l="l" r="r" t="t"/>
              <a:pathLst>
                <a:path extrusionOk="0" h="609600" w="1524000">
                  <a:moveTo>
                    <a:pt x="152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24000" y="6096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2924175" y="3505200"/>
              <a:ext cx="1676400" cy="609600"/>
            </a:xfrm>
            <a:custGeom>
              <a:rect b="b" l="l" r="r" t="t"/>
              <a:pathLst>
                <a:path extrusionOk="0" h="609600" w="1676400">
                  <a:moveTo>
                    <a:pt x="0" y="0"/>
                  </a:moveTo>
                  <a:lnTo>
                    <a:pt x="822325" y="0"/>
                  </a:lnTo>
                  <a:lnTo>
                    <a:pt x="1676400" y="60960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21"/>
          <p:cNvSpPr txBox="1"/>
          <p:nvPr/>
        </p:nvSpPr>
        <p:spPr>
          <a:xfrm>
            <a:off x="1323975" y="3390900"/>
            <a:ext cx="1524000" cy="6096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9350">
            <a:spAutoFit/>
          </a:bodyPr>
          <a:lstStyle/>
          <a:p>
            <a:pPr indent="-317500" lvl="0" marL="503555" marR="1771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Elementary  flows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21"/>
          <p:cNvGrpSpPr/>
          <p:nvPr/>
        </p:nvGrpSpPr>
        <p:grpSpPr>
          <a:xfrm>
            <a:off x="4792624" y="1998675"/>
            <a:ext cx="3541751" cy="896925"/>
            <a:chOff x="4792624" y="1998675"/>
            <a:chExt cx="3541751" cy="896925"/>
          </a:xfrm>
        </p:grpSpPr>
        <p:sp>
          <p:nvSpPr>
            <p:cNvPr id="199" name="Google Shape;199;p21"/>
            <p:cNvSpPr/>
            <p:nvPr/>
          </p:nvSpPr>
          <p:spPr>
            <a:xfrm>
              <a:off x="6810375" y="2286000"/>
              <a:ext cx="1524000" cy="609600"/>
            </a:xfrm>
            <a:custGeom>
              <a:rect b="b" l="l" r="r" t="t"/>
              <a:pathLst>
                <a:path extrusionOk="0" h="609600" w="1524000">
                  <a:moveTo>
                    <a:pt x="152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24000" y="6096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6810375" y="2286000"/>
              <a:ext cx="1524000" cy="609600"/>
            </a:xfrm>
            <a:custGeom>
              <a:rect b="b" l="l" r="r" t="t"/>
              <a:pathLst>
                <a:path extrusionOk="0" h="609600" w="1524000">
                  <a:moveTo>
                    <a:pt x="0" y="0"/>
                  </a:moveTo>
                  <a:lnTo>
                    <a:pt x="1524000" y="0"/>
                  </a:lnTo>
                  <a:lnTo>
                    <a:pt x="152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4792624" y="1998675"/>
              <a:ext cx="1941830" cy="401955"/>
            </a:xfrm>
            <a:custGeom>
              <a:rect b="b" l="l" r="r" t="t"/>
              <a:pathLst>
                <a:path extrusionOk="0" h="401955" w="1941829">
                  <a:moveTo>
                    <a:pt x="1941550" y="401624"/>
                  </a:moveTo>
                  <a:lnTo>
                    <a:pt x="989050" y="401624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1"/>
          <p:cNvSpPr txBox="1"/>
          <p:nvPr>
            <p:ph type="title"/>
          </p:nvPr>
        </p:nvSpPr>
        <p:spPr>
          <a:xfrm>
            <a:off x="6810375" y="2286000"/>
            <a:ext cx="152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50">
            <a:spAutoFit/>
          </a:bodyPr>
          <a:lstStyle/>
          <a:p>
            <a:pPr indent="-344805" lvl="0" marL="561340" marR="208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Composite  flow</a:t>
            </a:r>
            <a:endParaRPr sz="1800"/>
          </a:p>
        </p:txBody>
      </p:sp>
      <p:sp>
        <p:nvSpPr>
          <p:cNvPr id="203" name="Google Shape;203;p21"/>
          <p:cNvSpPr txBox="1"/>
          <p:nvPr/>
        </p:nvSpPr>
        <p:spPr>
          <a:xfrm>
            <a:off x="1586230" y="6324410"/>
            <a:ext cx="1607820" cy="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order types.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5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2"/>
          <p:cNvGrpSpPr/>
          <p:nvPr/>
        </p:nvGrpSpPr>
        <p:grpSpPr>
          <a:xfrm>
            <a:off x="205740" y="53352"/>
            <a:ext cx="8080248" cy="6504610"/>
            <a:chOff x="205740" y="53352"/>
            <a:chExt cx="8080248" cy="6504610"/>
          </a:xfrm>
        </p:grpSpPr>
        <p:sp>
          <p:nvSpPr>
            <p:cNvPr id="210" name="Google Shape;210;p22"/>
            <p:cNvSpPr/>
            <p:nvPr/>
          </p:nvSpPr>
          <p:spPr>
            <a:xfrm>
              <a:off x="205740" y="53352"/>
              <a:ext cx="8080248" cy="14660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2576512" y="1271587"/>
              <a:ext cx="5124450" cy="528637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5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/>
        </p:nvSpPr>
        <p:spPr>
          <a:xfrm>
            <a:off x="1102867" y="1368044"/>
            <a:ext cx="2235835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56540" lvl="0" marL="268605" marR="3295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350"/>
              <a:buFont typeface="Arial"/>
              <a:buChar char="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 flow  should never  go unnamed.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540" lvl="0" marL="268605" marR="508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2DA2BF"/>
              </a:buClr>
              <a:buSzPts val="1350"/>
              <a:buFont typeface="Arial"/>
              <a:buChar char="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logical  modeling, data  flow names  should describe  the data flow  without  describing the  implementation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540" lvl="0" marL="268605" marR="33655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2DA2BF"/>
              </a:buClr>
              <a:buSzPts val="1350"/>
              <a:buFont typeface="Arial"/>
              <a:buChar char="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data flows  must begin  and/or end at a  process.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205740" y="367284"/>
            <a:ext cx="5849112" cy="8412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3585845" y="1472933"/>
            <a:ext cx="5558104" cy="49323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5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1511300" y="1537208"/>
            <a:ext cx="737171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Data conservation </a:t>
            </a:r>
            <a:r>
              <a:rPr lang="en-US" sz="2700"/>
              <a:t>– the practice of ensuring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1511452" y="1887651"/>
            <a:ext cx="7277100" cy="303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200">
            <a:spAutoFit/>
          </a:bodyPr>
          <a:lstStyle/>
          <a:p>
            <a:pPr indent="0" lvl="0" marL="12700" marR="191770" rtl="0" algn="l">
              <a:lnSpc>
                <a:spcPct val="1018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 data flow contains only data needed  by the receiving process.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0" marL="267970" marR="0" rtl="0" algn="l">
              <a:lnSpc>
                <a:spcPct val="109583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300"/>
              <a:buFont typeface="Verdana"/>
              <a:buChar char="◦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called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starving the processes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67970" marR="287655" rtl="0" algn="l">
              <a:lnSpc>
                <a:spcPct val="102173"/>
              </a:lnSpc>
              <a:spcBef>
                <a:spcPts val="350"/>
              </a:spcBef>
              <a:spcAft>
                <a:spcPts val="0"/>
              </a:spcAft>
              <a:buClr>
                <a:srgbClr val="2DA2BF"/>
              </a:buClr>
              <a:buSzPts val="2300"/>
              <a:buFont typeface="Verdana"/>
              <a:buChar char="◦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emphasis on business process redesign to  identify and eliminate inefficiencies.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0" marL="267970" marR="0" rtl="0" algn="l">
              <a:lnSpc>
                <a:spcPct val="112173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300"/>
              <a:buFont typeface="Verdana"/>
              <a:buChar char="◦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Simplifies the interface between those processes.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67970" marR="514350" rtl="0" algn="just">
              <a:lnSpc>
                <a:spcPct val="81700"/>
              </a:lnSpc>
              <a:spcBef>
                <a:spcPts val="450"/>
              </a:spcBef>
              <a:spcAft>
                <a:spcPts val="0"/>
              </a:spcAft>
              <a:buClr>
                <a:srgbClr val="2DA2BF"/>
              </a:buClr>
              <a:buSzPts val="2300"/>
              <a:buFont typeface="Verdana"/>
              <a:buChar char="◦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precisely define the data composition of  each data flow, expressed in the form of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 structures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205740" y="367284"/>
            <a:ext cx="5337048" cy="8412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5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518160" y="1322323"/>
            <a:ext cx="8107679" cy="1220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25">
            <a:spAutoFit/>
          </a:bodyPr>
          <a:lstStyle/>
          <a:p>
            <a:pPr indent="0" lvl="0" marL="639445" marR="5080" rtl="0" algn="l">
              <a:lnSpc>
                <a:spcPct val="1081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Data attributes should be defined by data  types and domains.</a:t>
            </a:r>
            <a:endParaRPr sz="2700"/>
          </a:p>
        </p:txBody>
      </p:sp>
      <p:sp>
        <p:nvSpPr>
          <p:cNvPr id="234" name="Google Shape;234;p25"/>
          <p:cNvSpPr txBox="1"/>
          <p:nvPr/>
        </p:nvSpPr>
        <p:spPr>
          <a:xfrm>
            <a:off x="1145387" y="2765552"/>
            <a:ext cx="7776209" cy="2637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12700" marR="396240" rtl="0" algn="l">
              <a:lnSpc>
                <a:spcPct val="1081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	</a:t>
            </a: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 class of data that be stored in  an attribute.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34365" marR="5080" rtl="0" algn="l">
              <a:lnSpc>
                <a:spcPct val="107826"/>
              </a:lnSpc>
              <a:spcBef>
                <a:spcPts val="345"/>
              </a:spcBef>
              <a:spcAft>
                <a:spcPts val="0"/>
              </a:spcAft>
              <a:buClr>
                <a:srgbClr val="2DA2BF"/>
              </a:buClr>
              <a:buSzPts val="2300"/>
              <a:buFont typeface="Verdana"/>
              <a:buChar char="◦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Character, integers, real numbers, dates, pictures,  etc.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536700" rtl="0" algn="l">
              <a:lnSpc>
                <a:spcPct val="1081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</a:t>
            </a: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legitimate values for an  attribute.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205740" y="367284"/>
            <a:ext cx="6998208" cy="8412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5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/>
        </p:nvSpPr>
        <p:spPr>
          <a:xfrm>
            <a:off x="1104264" y="3439159"/>
            <a:ext cx="3568700" cy="2442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800">
            <a:spAutoFit/>
          </a:bodyPr>
          <a:lstStyle/>
          <a:p>
            <a:pPr indent="0" lvl="0" marL="12700" marR="508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Logical model 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– a  nontechnical pictorial  representation that  depicts what a system  is or does. Synonyms or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8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essential model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conceptual model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and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4965065" y="3450272"/>
            <a:ext cx="4016375" cy="2735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38544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Physical model 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– a  technical pictorial  representation that  depicts what a system is  or does and how the  system is implemented.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81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Synonyms are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implementation model 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technical model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205740" y="367284"/>
            <a:ext cx="7882128" cy="8412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1184275" y="1536625"/>
            <a:ext cx="7157720" cy="1230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en-US">
                <a:solidFill>
                  <a:srgbClr val="FFFFFF"/>
                </a:solidFill>
              </a:rPr>
              <a:t>– a pictorial representation of reality.</a:t>
            </a:r>
            <a:endParaRPr/>
          </a:p>
          <a:p>
            <a:pPr indent="0" lvl="0" marL="469900" marR="5080" rtl="0" algn="l">
              <a:lnSpc>
                <a:spcPct val="107916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Just as a picture is worth a thousand words, most  models are pictorial representations of reality.</a:t>
            </a:r>
            <a:endParaRPr sz="2400"/>
          </a:p>
        </p:txBody>
      </p:sp>
      <p:sp>
        <p:nvSpPr>
          <p:cNvPr id="68" name="Google Shape;68;p8"/>
          <p:cNvSpPr txBox="1"/>
          <p:nvPr/>
        </p:nvSpPr>
        <p:spPr>
          <a:xfrm>
            <a:off x="8726004" y="6571182"/>
            <a:ext cx="234315" cy="167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9-</a:t>
            </a: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518160" y="1322323"/>
            <a:ext cx="8107679" cy="1220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400">
            <a:spAutoFit/>
          </a:bodyPr>
          <a:lstStyle/>
          <a:p>
            <a:pPr indent="-634" lvl="0" marL="395605" marR="508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Diverging data flow </a:t>
            </a:r>
            <a:r>
              <a:rPr lang="en-US"/>
              <a:t>– a data flow that splits  into multiple data flows.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901444" y="2248915"/>
            <a:ext cx="6991984" cy="3646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-228600" lvl="0" marL="268605" marR="508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lang="en-US"/>
              <a:t>Indicates data that starts out naturally as one  flow, but is routed to different destinations.</a:t>
            </a:r>
            <a:endParaRPr/>
          </a:p>
          <a:p>
            <a:pPr indent="-228600" lvl="0" marL="268605" marR="85725" rtl="0" algn="l">
              <a:lnSpc>
                <a:spcPct val="107916"/>
              </a:lnSpc>
              <a:spcBef>
                <a:spcPts val="305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lang="en-US"/>
              <a:t>Also useful to indicate multiple copies of the  same output going to different destinations.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2DA2BF"/>
              </a:buClr>
              <a:buSzPts val="2900"/>
              <a:buFont typeface="Verdana"/>
              <a:buNone/>
            </a:pPr>
            <a:r>
              <a:t/>
            </a:r>
            <a:endParaRPr sz="2900"/>
          </a:p>
          <a:p>
            <a:pPr indent="0" lvl="0" marL="12700" marR="66675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Converging data flow </a:t>
            </a:r>
            <a:r>
              <a:rPr lang="en-US" sz="2800"/>
              <a:t>– the merger of  multiple data flows into a single packet.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68605" marR="9525" rtl="0" algn="l">
              <a:lnSpc>
                <a:spcPct val="107916"/>
              </a:lnSpc>
              <a:spcBef>
                <a:spcPts val="340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lang="en-US"/>
              <a:t>Indicates data from multiple sources that can  (must) come together as a single packet for  subsequent processing.</a:t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205740" y="53352"/>
            <a:ext cx="7464552" cy="14660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5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>
            <a:off x="918481" y="1643970"/>
            <a:ext cx="8225454" cy="45323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205740" y="53352"/>
            <a:ext cx="7464552" cy="14660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7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5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/>
        </p:nvSpPr>
        <p:spPr>
          <a:xfrm>
            <a:off x="838200" y="457200"/>
            <a:ext cx="7391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57" name="Google Shape;257;p28"/>
          <p:cNvSpPr txBox="1"/>
          <p:nvPr/>
        </p:nvSpPr>
        <p:spPr>
          <a:xfrm>
            <a:off x="914400" y="1752600"/>
            <a:ext cx="632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https://www.visual-paradigm.com/tutorials/data-flow-diagram-example-food-ordering-system.jsp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/>
        </p:nvSpPr>
        <p:spPr>
          <a:xfrm>
            <a:off x="645668" y="1368043"/>
            <a:ext cx="7642859" cy="413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62864" rtl="0" algn="ctr">
              <a:lnSpc>
                <a:spcPct val="101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models remove biases that are the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87325" rtl="0" algn="ctr">
              <a:lnSpc>
                <a:spcPct val="8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the way the system is currently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8605" marR="0" rtl="0" algn="l">
              <a:lnSpc>
                <a:spcPct val="8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implemented, or the way that any one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8605" marR="1351915" rtl="0" algn="l">
              <a:lnSpc>
                <a:spcPct val="7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 thinks the system might be  implemented.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540" lvl="0" marL="268605" marR="0" rtl="0" algn="l">
              <a:lnSpc>
                <a:spcPct val="101964"/>
              </a:lnSpc>
              <a:spcBef>
                <a:spcPts val="1739"/>
              </a:spcBef>
              <a:spcAft>
                <a:spcPts val="0"/>
              </a:spcAft>
              <a:buClr>
                <a:srgbClr val="2DA2BF"/>
              </a:buClr>
              <a:buSzPts val="1900"/>
              <a:buFont typeface="Arial"/>
              <a:buChar char="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models reduce the risk of missing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8605" marR="5080" rtl="0" algn="l">
              <a:lnSpc>
                <a:spcPct val="7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requirements because we are too  preoccupied with technical results.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540" lvl="0" marL="268605" marR="0" rtl="0" algn="l">
              <a:lnSpc>
                <a:spcPct val="101964"/>
              </a:lnSpc>
              <a:spcBef>
                <a:spcPts val="1750"/>
              </a:spcBef>
              <a:spcAft>
                <a:spcPts val="0"/>
              </a:spcAft>
              <a:buClr>
                <a:srgbClr val="2DA2BF"/>
              </a:buClr>
              <a:buSzPts val="1900"/>
              <a:buFont typeface="Arial"/>
              <a:buChar char="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models allow us to communicate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8605" marR="741680" rtl="0" algn="l">
              <a:lnSpc>
                <a:spcPct val="7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end-users in nontechnical or less  technical languages.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205740" y="367284"/>
            <a:ext cx="7601711" cy="8412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8726004" y="6571182"/>
            <a:ext cx="234315" cy="167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9-</a:t>
            </a: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518160" y="1322323"/>
            <a:ext cx="8107679" cy="1220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825">
            <a:spAutoFit/>
          </a:bodyPr>
          <a:lstStyle/>
          <a:p>
            <a:pPr indent="0" lvl="0" marL="639445" marR="508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Process modeling </a:t>
            </a:r>
            <a:r>
              <a:rPr lang="en-US" sz="2400"/>
              <a:t>– a technique used to organize  and document a system’s processes.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1145539" y="2117851"/>
            <a:ext cx="7630795" cy="393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29234" lvl="0" marL="6343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of data through processes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0" marL="634365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0" marL="634365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Policies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0" marL="634365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2DA2BF"/>
              </a:buClr>
              <a:buSzPts val="2900"/>
              <a:buFont typeface="Verdana"/>
              <a:buNone/>
            </a:pPr>
            <a:r>
              <a:t/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 diagram (DFD)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 process model used to  depict the flow of data through a system and the  work or processing performed by the system.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34620" rtl="0" algn="l">
              <a:lnSpc>
                <a:spcPct val="107916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Synonyms are bubble chart, transformation graph,  and process model.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34365" marR="393065" rtl="0" algn="l">
              <a:lnSpc>
                <a:spcPct val="108000"/>
              </a:lnSpc>
              <a:spcBef>
                <a:spcPts val="335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DFD has also become a popular tool for business  process redesign.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205740" y="367284"/>
            <a:ext cx="7696200" cy="8412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8726004" y="6571182"/>
            <a:ext cx="234315" cy="167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9-</a:t>
            </a: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645668" y="1400048"/>
            <a:ext cx="74930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DA2BF"/>
                </a:solidFill>
              </a:rPr>
              <a:t>	</a:t>
            </a:r>
            <a:r>
              <a:rPr lang="en-US"/>
              <a:t>Processes on DFDs can operate in parallel</a:t>
            </a:r>
            <a:endParaRPr sz="1900"/>
          </a:p>
        </p:txBody>
      </p:sp>
      <p:sp>
        <p:nvSpPr>
          <p:cNvPr id="89" name="Google Shape;89;p11"/>
          <p:cNvSpPr txBox="1"/>
          <p:nvPr/>
        </p:nvSpPr>
        <p:spPr>
          <a:xfrm>
            <a:off x="645668" y="1741291"/>
            <a:ext cx="7717155" cy="4085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268605" marR="0" rtl="0" algn="l">
              <a:lnSpc>
                <a:spcPct val="1155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(at-the-same-time)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0" marL="52451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 on flowcharts execute one at a time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540" lvl="0" marL="268605" marR="893444" rtl="0" algn="l">
              <a:lnSpc>
                <a:spcPct val="80000"/>
              </a:lnSpc>
              <a:spcBef>
                <a:spcPts val="2670"/>
              </a:spcBef>
              <a:spcAft>
                <a:spcPts val="0"/>
              </a:spcAft>
              <a:buClr>
                <a:srgbClr val="2DA2BF"/>
              </a:buClr>
              <a:buSzPts val="1900"/>
              <a:buFont typeface="Arial"/>
              <a:buChar char="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DFDs show the flow of data through a  system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524510" marR="323215" rtl="0" algn="l">
              <a:lnSpc>
                <a:spcPct val="95833"/>
              </a:lnSpc>
              <a:spcBef>
                <a:spcPts val="325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Flowcharts show the flow of control (sequence  and transfer of control)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540" lvl="0" marL="268605" marR="5080" rtl="0" algn="l">
              <a:lnSpc>
                <a:spcPct val="80000"/>
              </a:lnSpc>
              <a:spcBef>
                <a:spcPts val="2700"/>
              </a:spcBef>
              <a:spcAft>
                <a:spcPts val="0"/>
              </a:spcAft>
              <a:buClr>
                <a:srgbClr val="2DA2BF"/>
              </a:buClr>
              <a:buSzPts val="1900"/>
              <a:buFont typeface="Arial"/>
              <a:buChar char="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 on a DFD can have dramatically  different timing (daily, weekly, on demand)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524510" marR="742950" rtl="0" algn="l">
              <a:lnSpc>
                <a:spcPct val="95833"/>
              </a:lnSpc>
              <a:spcBef>
                <a:spcPts val="310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 on flowcharts are part of a single  program with consistent timing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236220" y="132587"/>
            <a:ext cx="6739128" cy="13258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8726004" y="6571182"/>
            <a:ext cx="234315" cy="167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9-</a:t>
            </a: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1130300" y="1246123"/>
            <a:ext cx="70485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External agent </a:t>
            </a:r>
            <a:r>
              <a:rPr lang="en-US"/>
              <a:t>– an outside person, unit,</a:t>
            </a:r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1130216" y="1630333"/>
            <a:ext cx="7370445" cy="260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0" lvl="0" marL="12700" marR="5080" rtl="0" algn="l">
              <a:lnSpc>
                <a:spcPct val="1027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system, or organization that interacts with  a system. Also called an </a:t>
            </a:r>
            <a:r>
              <a:rPr i="1" lang="en-US" sz="2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entity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68605" marR="1076960" rtl="0" algn="l">
              <a:lnSpc>
                <a:spcPct val="107916"/>
              </a:lnSpc>
              <a:spcBef>
                <a:spcPts val="325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agents define the “boundary” or  scope of a system being modeled.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68605" marR="1360170" rtl="0" algn="l">
              <a:lnSpc>
                <a:spcPct val="107916"/>
              </a:lnSpc>
              <a:spcBef>
                <a:spcPts val="305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scope changes, external agents can  become processes, and vice versa.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0" marL="268605" marR="0" rtl="0" algn="l">
              <a:lnSpc>
                <a:spcPct val="118958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Almost always one of the following: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205740" y="367284"/>
            <a:ext cx="4678680" cy="8412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7391400" y="3064611"/>
            <a:ext cx="1163840" cy="113323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7170686" y="4837086"/>
            <a:ext cx="1577924" cy="104173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6920865" y="4248022"/>
            <a:ext cx="20593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Gane and Sarson shape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8726004" y="6571182"/>
            <a:ext cx="234315" cy="167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9-</a:t>
            </a: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1132332" y="4212552"/>
            <a:ext cx="7844155" cy="196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-229235" lvl="0" marL="5041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F28"/>
              </a:buClr>
              <a:buSzPts val="2000"/>
              <a:buFont typeface="Arial"/>
              <a:buChar char="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Office, department, division.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5" lvl="0" marL="504190" marR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rgbClr val="DA1F28"/>
              </a:buClr>
              <a:buSzPts val="2000"/>
              <a:buFont typeface="Arial"/>
              <a:buChar char="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external organization or agency.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04190" marR="3813809" rtl="0" algn="l">
              <a:lnSpc>
                <a:spcPct val="108000"/>
              </a:lnSpc>
              <a:spcBef>
                <a:spcPts val="434"/>
              </a:spcBef>
              <a:spcAft>
                <a:spcPts val="0"/>
              </a:spcAft>
              <a:buClr>
                <a:srgbClr val="DA1F28"/>
              </a:buClr>
              <a:buSzPts val="2000"/>
              <a:buFont typeface="Arial"/>
              <a:buChar char="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business or another  information system.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5" lvl="0" marL="504190" marR="0" rtl="0" algn="l">
              <a:lnSpc>
                <a:spcPct val="119250"/>
              </a:lnSpc>
              <a:spcBef>
                <a:spcPts val="125"/>
              </a:spcBef>
              <a:spcAft>
                <a:spcPts val="0"/>
              </a:spcAft>
              <a:buClr>
                <a:srgbClr val="DA1F28"/>
              </a:buClr>
              <a:buSzPts val="2000"/>
              <a:buFont typeface="Arial"/>
              <a:buChar char="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system’s end-users or managers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66700" marR="0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Named with descriptive, singular nou</a:t>
            </a:r>
            <a:r>
              <a:rPr baseline="-25000"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eMarco/Yourdon shape</a:t>
            </a:r>
            <a:endParaRPr baseline="-25000"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106487" y="1214119"/>
            <a:ext cx="64198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Data store </a:t>
            </a:r>
            <a:r>
              <a:rPr lang="en-US"/>
              <a:t>– stored data intended for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1106487" y="1536288"/>
            <a:ext cx="7051675" cy="1477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5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 use. Synonyms are </a:t>
            </a:r>
            <a:r>
              <a:rPr i="1" lang="en-US" sz="2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8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0" marL="268605" marR="0" rtl="0" algn="l">
              <a:lnSpc>
                <a:spcPct val="108541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Frequently implemented as a file or database.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0" marL="268605" marR="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 store is “data at rest” compared to 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1133919" y="2914903"/>
            <a:ext cx="5532755" cy="190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1300" marR="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 that is “data in motion.”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Almost always one of the following: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5" lvl="1" marL="478790" marR="0" rtl="0" algn="l">
              <a:lnSpc>
                <a:spcPct val="116750"/>
              </a:lnSpc>
              <a:spcBef>
                <a:spcPts val="0"/>
              </a:spcBef>
              <a:spcAft>
                <a:spcPts val="0"/>
              </a:spcAft>
              <a:buClr>
                <a:srgbClr val="DA1F28"/>
              </a:buClr>
              <a:buSzPts val="2000"/>
              <a:buFont typeface="Arial"/>
              <a:buChar char="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Persons (or groups of persons)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5" lvl="1" marL="478790" marR="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DA1F28"/>
              </a:buClr>
              <a:buSzPts val="2000"/>
              <a:buFont typeface="Arial"/>
              <a:buChar char="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5" lvl="1" marL="478790" marR="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DA1F28"/>
              </a:buClr>
              <a:buSzPts val="2000"/>
              <a:buFont typeface="Arial"/>
              <a:buChar char="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5" lvl="1" marL="47879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DA1F28"/>
              </a:buClr>
              <a:buSzPts val="2000"/>
              <a:buFont typeface="Arial"/>
              <a:buChar char="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 (about which data is captured)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1133919" y="4783647"/>
            <a:ext cx="5613400" cy="950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50190" marR="0" rtl="0" algn="l">
              <a:lnSpc>
                <a:spcPct val="112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Concepts (about which data is important)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5080" rtl="0" algn="l">
              <a:lnSpc>
                <a:spcPct val="95833"/>
              </a:lnSpc>
              <a:spcBef>
                <a:spcPts val="409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stores depicted on a DFD store  all instances of data entities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133919" y="5635244"/>
            <a:ext cx="3816985" cy="721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1300" marR="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(depicted on an ERD)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Named with plural noun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205740" y="367284"/>
            <a:ext cx="3581400" cy="8412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7016242" y="3612641"/>
            <a:ext cx="1752587" cy="7365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7016254" y="5352554"/>
            <a:ext cx="1755724" cy="7492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6920865" y="4371847"/>
            <a:ext cx="20593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Gane and Sarson shape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8726004" y="6571182"/>
            <a:ext cx="234315" cy="167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9-</a:t>
            </a: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6860514" y="6124524"/>
            <a:ext cx="20910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DeMarco/Yourdon shape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993139" y="1323847"/>
            <a:ext cx="683450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 </a:t>
            </a:r>
            <a:r>
              <a:rPr lang="en-US" sz="2700"/>
              <a:t>– work performed by a system in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992911" y="1694179"/>
            <a:ext cx="785749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to incoming data flows or conditions.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992911" y="2056593"/>
            <a:ext cx="6096000" cy="2185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synonym is </a:t>
            </a:r>
            <a:r>
              <a:rPr i="1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34365" marR="433069" rtl="0" algn="l">
              <a:lnSpc>
                <a:spcPct val="107916"/>
              </a:lnSpc>
              <a:spcBef>
                <a:spcPts val="370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information systems include  processes - usually many of them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34365" marR="5080" rtl="0" algn="l">
              <a:lnSpc>
                <a:spcPct val="107916"/>
              </a:lnSpc>
              <a:spcBef>
                <a:spcPts val="305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 respond to business  events and conditions and transform  data into useful information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386332" y="4217923"/>
            <a:ext cx="7592059" cy="2075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-228600" lvl="0" marL="241300" marR="508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processes helps us to understand the  interactions with the system's environment, other  systems, and other processes.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708025" rtl="0" algn="l">
              <a:lnSpc>
                <a:spcPct val="107916"/>
              </a:lnSpc>
              <a:spcBef>
                <a:spcPts val="309"/>
              </a:spcBef>
              <a:spcAft>
                <a:spcPts val="0"/>
              </a:spcAft>
              <a:buClr>
                <a:srgbClr val="2DA2BF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Named with a strong action verb followed by  object clause describing what the work is  performed on/for 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205740" y="367284"/>
            <a:ext cx="5114544" cy="8412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6860540" y="4005135"/>
            <a:ext cx="20593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Gane and Sarson shape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7146835" y="3030410"/>
            <a:ext cx="1543011" cy="10111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8726004" y="6571182"/>
            <a:ext cx="234315" cy="167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9-</a:t>
            </a: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1681098" y="1322336"/>
            <a:ext cx="6781723" cy="52196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205740" y="367284"/>
            <a:ext cx="8107680" cy="8412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 txBox="1"/>
          <p:nvPr>
            <p:ph idx="12" type="sldNum"/>
          </p:nvPr>
        </p:nvSpPr>
        <p:spPr>
          <a:xfrm>
            <a:off x="8743260" y="6418783"/>
            <a:ext cx="216534" cy="3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5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endParaRPr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