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Lst>
  <p:sldSz cy="6858000" cx="9144000"/>
  <p:notesSz cx="6858000" cy="9144000"/>
  <p:embeddedFontLst>
    <p:embeddedFont>
      <p:font typeface="Arial Narrow"/>
      <p:regular r:id="rId109"/>
      <p:bold r:id="rId110"/>
      <p:italic r:id="rId111"/>
      <p:boldItalic r:id="rId1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9">
          <p15:clr>
            <a:srgbClr val="000000"/>
          </p15:clr>
        </p15:guide>
        <p15:guide id="2" orient="horz" pos="2256">
          <p15:clr>
            <a:srgbClr val="000000"/>
          </p15:clr>
        </p15:guide>
        <p15:guide id="3" orient="horz" pos="2432">
          <p15:clr>
            <a:srgbClr val="000000"/>
          </p15:clr>
        </p15:guide>
        <p15:guide id="4" orient="horz" pos="2352">
          <p15:clr>
            <a:srgbClr val="000000"/>
          </p15:clr>
        </p15:guide>
        <p15:guide id="5" orient="horz" pos="2547">
          <p15:clr>
            <a:srgbClr val="000000"/>
          </p15:clr>
        </p15:guide>
        <p15:guide id="6" orient="horz" pos="2485">
          <p15:clr>
            <a:srgbClr val="000000"/>
          </p15:clr>
        </p15:guide>
        <p15:guide id="7" orient="horz" pos="3609">
          <p15:clr>
            <a:srgbClr val="000000"/>
          </p15:clr>
        </p15:guide>
        <p15:guide id="8" orient="horz" pos="2112">
          <p15:clr>
            <a:srgbClr val="000000"/>
          </p15:clr>
        </p15:guide>
        <p15:guide id="9" pos="3871">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9" orient="horz"/>
        <p:guide pos="2256" orient="horz"/>
        <p:guide pos="2432" orient="horz"/>
        <p:guide pos="2352" orient="horz"/>
        <p:guide pos="2547" orient="horz"/>
        <p:guide pos="2485" orient="horz"/>
        <p:guide pos="3609" orient="horz"/>
        <p:guide pos="2112" orient="horz"/>
        <p:guide pos="387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ArialNarrow-regular.fntdata"/><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ArialNarrow-bold.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2" Type="http://schemas.openxmlformats.org/officeDocument/2006/relationships/font" Target="fonts/ArialNarrow-boldItalic.fntdata"/><Relationship Id="rId111" Type="http://schemas.openxmlformats.org/officeDocument/2006/relationships/font" Target="fonts/ArialNarrow-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0" lIns="19050" spcFirstLastPara="1" rIns="19050" wrap="square" tIns="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0" lIns="19050" spcFirstLastPara="1" rIns="19050" wrap="square" tIns="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9pPr>
          </a:lstStyle>
          <a:p/>
        </p:txBody>
      </p:sp>
      <p:sp>
        <p:nvSpPr>
          <p:cNvPr id="5" name="Google Shape;5;n"/>
          <p:cNvSpPr/>
          <p:nvPr>
            <p:ph idx="3"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0" lIns="19050" spcFirstLastPara="1" rIns="19050" wrap="square" tIns="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2000" u="none" cap="none" strike="noStrike">
                <a:solidFill>
                  <a:srgbClr val="000000"/>
                </a:solidFill>
                <a:latin typeface="Arial Narrow"/>
                <a:ea typeface="Arial Narrow"/>
                <a:cs typeface="Arial Narrow"/>
                <a:sym typeface="Arial Narrow"/>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91" name="Google Shape;91;p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170" name="Google Shape;170;p1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0" name="Shape 2100"/>
        <p:cNvGrpSpPr/>
        <p:nvPr/>
      </p:nvGrpSpPr>
      <p:grpSpPr>
        <a:xfrm>
          <a:off x="0" y="0"/>
          <a:ext cx="0" cy="0"/>
          <a:chOff x="0" y="0"/>
          <a:chExt cx="0" cy="0"/>
        </a:xfrm>
      </p:grpSpPr>
      <p:sp>
        <p:nvSpPr>
          <p:cNvPr id="2101" name="Google Shape;2101;p100: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102" name="Google Shape;2102;p10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2103" name="Google Shape;2103;p10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p101: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129" name="Google Shape;2129;p10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30" name="Google Shape;2130;p10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5" name="Shape 2145"/>
        <p:cNvGrpSpPr/>
        <p:nvPr/>
      </p:nvGrpSpPr>
      <p:grpSpPr>
        <a:xfrm>
          <a:off x="0" y="0"/>
          <a:ext cx="0" cy="0"/>
          <a:chOff x="0" y="0"/>
          <a:chExt cx="0" cy="0"/>
        </a:xfrm>
      </p:grpSpPr>
      <p:sp>
        <p:nvSpPr>
          <p:cNvPr id="2146" name="Google Shape;2146;p102: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147" name="Google Shape;2147;p10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2" name="Shape 2152"/>
        <p:cNvGrpSpPr/>
        <p:nvPr/>
      </p:nvGrpSpPr>
      <p:grpSpPr>
        <a:xfrm>
          <a:off x="0" y="0"/>
          <a:ext cx="0" cy="0"/>
          <a:chOff x="0" y="0"/>
          <a:chExt cx="0" cy="0"/>
        </a:xfrm>
      </p:grpSpPr>
      <p:sp>
        <p:nvSpPr>
          <p:cNvPr id="2153" name="Google Shape;2153;p103: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154" name="Google Shape;2154;p10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179" name="Google Shape;179;p1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187" name="Google Shape;187;p1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195" name="Google Shape;195;p1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93" name="Google Shape;293;p1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1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01" name="Google Shape;301;p1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7: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93" name="Google Shape;393;p1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1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8: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01" name="Google Shape;401;p1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1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9: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11" name="Google Shape;411;p1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19: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99" name="Google Shape;99;p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0: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25" name="Google Shape;425;p2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2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1: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34" name="Google Shape;434;p2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2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2: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514" name="Google Shape;514;p2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5" name="Google Shape;515;p2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3: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522" name="Google Shape;522;p2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2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4: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530" name="Google Shape;530;p2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24: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5: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578" name="Google Shape;578;p2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9" name="Google Shape;579;p2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26: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69" name="Google Shape;669;p2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0" name="Google Shape;670;p2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27: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52" name="Google Shape;752;p2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2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28: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831" name="Google Shape;831;p2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832" name="Google Shape;832;p2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29: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842" name="Google Shape;842;p2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843" name="Google Shape;843;p29: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107" name="Google Shape;107;p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30: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852" name="Google Shape;852;p3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853" name="Google Shape;853;p3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31: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873" name="Google Shape;873;p3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874" name="Google Shape;874;p3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32: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884" name="Google Shape;884;p3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33: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891" name="Google Shape;891;p3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892" name="Google Shape;892;p3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34: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899" name="Google Shape;899;p3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35: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905" name="Google Shape;905;p3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906" name="Google Shape;906;p3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36: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981" name="Google Shape;981;p3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982" name="Google Shape;982;p3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37: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989" name="Google Shape;989;p3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990" name="Google Shape;990;p3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38: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049" name="Google Shape;1049;p3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050" name="Google Shape;1050;p3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39: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057" name="Google Shape;1057;p3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058" name="Google Shape;1058;p39: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40: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065" name="Google Shape;1065;p4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066" name="Google Shape;1066;p4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41: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074" name="Google Shape;1074;p4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075" name="Google Shape;1075;p4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42: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082" name="Google Shape;1082;p4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083" name="Google Shape;1083;p4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43: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090" name="Google Shape;1090;p4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091" name="Google Shape;1091;p4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44: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138" name="Google Shape;1138;p4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139" name="Google Shape;1139;p44: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p45: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232" name="Google Shape;1232;p4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233" name="Google Shape;1233;p4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46: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304" name="Google Shape;1304;p4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5" name="Google Shape;1305;p4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47: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312" name="Google Shape;1312;p4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3" name="Google Shape;1313;p4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48: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320" name="Google Shape;1320;p4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p49: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328" name="Google Shape;1328;p4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9" name="Google Shape;1329;p49: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123" name="Google Shape;123;p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50: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337" name="Google Shape;1337;p5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51: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345" name="Google Shape;1345;p5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6" name="Google Shape;1346;p5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52: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359" name="Google Shape;1359;p5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0" name="Google Shape;1360;p5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p53: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367" name="Google Shape;1367;p5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8" name="Google Shape;1368;p5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54: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375" name="Google Shape;1375;p5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6" name="Google Shape;1376;p54: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55: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386" name="Google Shape;1386;p5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7" name="Google Shape;1387;p5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p56: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396" name="Google Shape;1396;p5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7" name="Google Shape;1397;p5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57: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418" name="Google Shape;1418;p5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9" name="Google Shape;1419;p5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58: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448" name="Google Shape;1448;p5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9" name="Google Shape;1449;p5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p59: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473" name="Google Shape;1473;p5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4" name="Google Shape;1474;p59: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131" name="Google Shape;131;p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60: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501" name="Google Shape;1501;p6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2" name="Google Shape;1502;p6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61: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530" name="Google Shape;1530;p6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p62: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548" name="Google Shape;1548;p6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p63: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555" name="Google Shape;1555;p6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p64: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564" name="Google Shape;1564;p6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5" name="Google Shape;1565;p64: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p65: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572" name="Google Shape;1572;p6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3" name="Google Shape;1573;p6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p66: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580" name="Google Shape;1580;p6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1" name="Google Shape;1581;p6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p67: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590" name="Google Shape;1590;p6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591" name="Google Shape;1591;p6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p68: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598" name="Google Shape;1598;p6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599" name="Google Shape;1599;p6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p69: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606" name="Google Shape;1606;p6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607" name="Google Shape;1607;p69: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139" name="Google Shape;139;p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p70: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614" name="Google Shape;1614;p7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p71: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621" name="Google Shape;1621;p7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622" name="Google Shape;1622;p7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p72: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634" name="Google Shape;1634;p7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635" name="Google Shape;1635;p7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p73: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642" name="Google Shape;1642;p7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643" name="Google Shape;1643;p7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p74: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651" name="Google Shape;1651;p7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652" name="Google Shape;1652;p74: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p75: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660" name="Google Shape;1660;p7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661" name="Google Shape;1661;p7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76: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731" name="Google Shape;1731;p7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p77: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745" name="Google Shape;1745;p7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746" name="Google Shape;1746;p7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p78: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753" name="Google Shape;1753;p7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754" name="Google Shape;1754;p7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9" name="Shape 1759"/>
        <p:cNvGrpSpPr/>
        <p:nvPr/>
      </p:nvGrpSpPr>
      <p:grpSpPr>
        <a:xfrm>
          <a:off x="0" y="0"/>
          <a:ext cx="0" cy="0"/>
          <a:chOff x="0" y="0"/>
          <a:chExt cx="0" cy="0"/>
        </a:xfrm>
      </p:grpSpPr>
      <p:sp>
        <p:nvSpPr>
          <p:cNvPr id="1760" name="Google Shape;1760;p79: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761" name="Google Shape;1761;p7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147" name="Google Shape;147;p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p80: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777" name="Google Shape;1777;p8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778" name="Google Shape;1778;p8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p81: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820" name="Google Shape;1820;p8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821" name="Google Shape;1821;p8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p82: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833" name="Google Shape;1833;p8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834" name="Google Shape;1834;p8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p83: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842" name="Google Shape;1842;p8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843" name="Google Shape;1843;p8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p84: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850" name="Google Shape;1850;p8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851" name="Google Shape;1851;p84: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p85: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862" name="Google Shape;1862;p8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863" name="Google Shape;1863;p8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p86: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924" name="Google Shape;1924;p8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925" name="Google Shape;1925;p8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p87: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969" name="Google Shape;1969;p8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970" name="Google Shape;1970;p8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p88: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982" name="Google Shape;1982;p8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p89: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989" name="Google Shape;1989;p8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990" name="Google Shape;1990;p89: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157" name="Google Shape;157;p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9: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p90: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998" name="Google Shape;1998;p9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1999" name="Google Shape;1999;p9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4" name="Shape 2014"/>
        <p:cNvGrpSpPr/>
        <p:nvPr/>
      </p:nvGrpSpPr>
      <p:grpSpPr>
        <a:xfrm>
          <a:off x="0" y="0"/>
          <a:ext cx="0" cy="0"/>
          <a:chOff x="0" y="0"/>
          <a:chExt cx="0" cy="0"/>
        </a:xfrm>
      </p:grpSpPr>
      <p:sp>
        <p:nvSpPr>
          <p:cNvPr id="2015" name="Google Shape;2015;p91: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016" name="Google Shape;2016;p9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p92: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023" name="Google Shape;2023;p9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2024" name="Google Shape;2024;p9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p93: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039" name="Google Shape;2039;p9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2040" name="Google Shape;2040;p9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p94:notes"/>
          <p:cNvSpPr txBox="1"/>
          <p:nvPr>
            <p:ph idx="1" type="body"/>
          </p:nvPr>
        </p:nvSpPr>
        <p:spPr>
          <a:xfrm>
            <a:off x="914400" y="4343400"/>
            <a:ext cx="5029200" cy="4114800"/>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047" name="Google Shape;2047;p9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p95: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055" name="Google Shape;2055;p9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2056" name="Google Shape;2056;p9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p96: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065" name="Google Shape;2065;p9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2066" name="Google Shape;2066;p9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p97: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073" name="Google Shape;2073;p9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2074" name="Google Shape;2074;p9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p98: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081" name="Google Shape;2081;p9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2082" name="Google Shape;2082;p9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p99:notes"/>
          <p:cNvSpPr txBox="1"/>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089" name="Google Shape;2089;p9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524288"/>
            <a:headEnd len="sm" w="sm" type="none"/>
            <a:tailEnd len="sm" w="sm" type="none"/>
          </a:ln>
        </p:spPr>
      </p:sp>
      <p:sp>
        <p:nvSpPr>
          <p:cNvPr id="2090" name="Google Shape;2090;p99: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6025" lIns="92075" spcFirstLastPara="1" rIns="92075" wrap="square" tIns="46025">
            <a:noAutofit/>
          </a:bodyPr>
          <a:lstStyle>
            <a:lvl1pPr lvl="0" algn="ctr">
              <a:spcBef>
                <a:spcPts val="480"/>
              </a:spcBef>
              <a:spcAft>
                <a:spcPts val="0"/>
              </a:spcAft>
              <a:buClr>
                <a:schemeClr val="accent2"/>
              </a:buClr>
              <a:buSzPts val="2400"/>
              <a:buFont typeface="Arial Narrow"/>
              <a:buNone/>
              <a:defRPr sz="2400"/>
            </a:lvl1pPr>
            <a:lvl2pPr lvl="1" algn="ctr">
              <a:spcBef>
                <a:spcPts val="400"/>
              </a:spcBef>
              <a:spcAft>
                <a:spcPts val="0"/>
              </a:spcAft>
              <a:buClr>
                <a:schemeClr val="accent2"/>
              </a:buClr>
              <a:buSzPts val="2000"/>
              <a:buFont typeface="Arial Narrow"/>
              <a:buNone/>
              <a:defRPr sz="2000"/>
            </a:lvl2pPr>
            <a:lvl3pPr lvl="2" algn="ctr">
              <a:spcBef>
                <a:spcPts val="360"/>
              </a:spcBef>
              <a:spcAft>
                <a:spcPts val="0"/>
              </a:spcAft>
              <a:buClr>
                <a:schemeClr val="accent2"/>
              </a:buClr>
              <a:buSzPts val="1800"/>
              <a:buFont typeface="Arial Narrow"/>
              <a:buNone/>
              <a:defRPr sz="1800"/>
            </a:lvl3pPr>
            <a:lvl4pPr lvl="3" algn="ctr">
              <a:spcBef>
                <a:spcPts val="320"/>
              </a:spcBef>
              <a:spcAft>
                <a:spcPts val="0"/>
              </a:spcAft>
              <a:buClr>
                <a:schemeClr val="accent2"/>
              </a:buClr>
              <a:buSzPts val="1600"/>
              <a:buFont typeface="Arial Narrow"/>
              <a:buNone/>
              <a:defRPr sz="1600"/>
            </a:lvl4pPr>
            <a:lvl5pPr lvl="4" algn="ctr">
              <a:spcBef>
                <a:spcPts val="320"/>
              </a:spcBef>
              <a:spcAft>
                <a:spcPts val="0"/>
              </a:spcAft>
              <a:buClr>
                <a:schemeClr val="accent2"/>
              </a:buClr>
              <a:buSzPts val="1600"/>
              <a:buFont typeface="Arial Narrow"/>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1"/>
          <p:cNvSpPr txBox="1"/>
          <p:nvPr>
            <p:ph type="title"/>
          </p:nvPr>
        </p:nvSpPr>
        <p:spPr>
          <a:xfrm>
            <a:off x="630238" y="365125"/>
            <a:ext cx="7886700" cy="1325563"/>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a:off x="630238" y="1681163"/>
            <a:ext cx="3868737" cy="82391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Clr>
                <a:schemeClr val="accent2"/>
              </a:buClr>
              <a:buSzPts val="2400"/>
              <a:buFont typeface="Arial Narrow"/>
              <a:buNone/>
              <a:defRPr b="1" sz="2400"/>
            </a:lvl1pPr>
            <a:lvl2pPr indent="-228600" lvl="1" marL="914400" algn="l">
              <a:spcBef>
                <a:spcPts val="400"/>
              </a:spcBef>
              <a:spcAft>
                <a:spcPts val="0"/>
              </a:spcAft>
              <a:buClr>
                <a:schemeClr val="accent2"/>
              </a:buClr>
              <a:buSzPts val="2000"/>
              <a:buFont typeface="Arial Narrow"/>
              <a:buNone/>
              <a:defRPr b="1" sz="2000"/>
            </a:lvl2pPr>
            <a:lvl3pPr indent="-228600" lvl="2" marL="1371600" algn="l">
              <a:spcBef>
                <a:spcPts val="360"/>
              </a:spcBef>
              <a:spcAft>
                <a:spcPts val="0"/>
              </a:spcAft>
              <a:buClr>
                <a:schemeClr val="accent2"/>
              </a:buClr>
              <a:buSzPts val="1800"/>
              <a:buFont typeface="Arial Narrow"/>
              <a:buNone/>
              <a:defRPr b="1" sz="1800"/>
            </a:lvl3pPr>
            <a:lvl4pPr indent="-228600" lvl="3" marL="1828800" algn="l">
              <a:spcBef>
                <a:spcPts val="320"/>
              </a:spcBef>
              <a:spcAft>
                <a:spcPts val="0"/>
              </a:spcAft>
              <a:buClr>
                <a:schemeClr val="accent2"/>
              </a:buClr>
              <a:buSzPts val="1600"/>
              <a:buFont typeface="Arial Narrow"/>
              <a:buNone/>
              <a:defRPr b="1" sz="1600"/>
            </a:lvl4pPr>
            <a:lvl5pPr indent="-228600" lvl="4" marL="2286000" algn="l">
              <a:spcBef>
                <a:spcPts val="320"/>
              </a:spcBef>
              <a:spcAft>
                <a:spcPts val="0"/>
              </a:spcAft>
              <a:buClr>
                <a:schemeClr val="accent2"/>
              </a:buClr>
              <a:buSzPts val="1600"/>
              <a:buFont typeface="Arial Narrow"/>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11"/>
          <p:cNvSpPr txBox="1"/>
          <p:nvPr>
            <p:ph idx="2" type="body"/>
          </p:nvPr>
        </p:nvSpPr>
        <p:spPr>
          <a:xfrm>
            <a:off x="630238" y="2505075"/>
            <a:ext cx="3868737" cy="3684588"/>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3" type="body"/>
          </p:nvPr>
        </p:nvSpPr>
        <p:spPr>
          <a:xfrm>
            <a:off x="4629150" y="1681163"/>
            <a:ext cx="3887788" cy="82391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Clr>
                <a:schemeClr val="accent2"/>
              </a:buClr>
              <a:buSzPts val="2400"/>
              <a:buFont typeface="Arial Narrow"/>
              <a:buNone/>
              <a:defRPr b="1" sz="2400"/>
            </a:lvl1pPr>
            <a:lvl2pPr indent="-228600" lvl="1" marL="914400" algn="l">
              <a:spcBef>
                <a:spcPts val="400"/>
              </a:spcBef>
              <a:spcAft>
                <a:spcPts val="0"/>
              </a:spcAft>
              <a:buClr>
                <a:schemeClr val="accent2"/>
              </a:buClr>
              <a:buSzPts val="2000"/>
              <a:buFont typeface="Arial Narrow"/>
              <a:buNone/>
              <a:defRPr b="1" sz="2000"/>
            </a:lvl2pPr>
            <a:lvl3pPr indent="-228600" lvl="2" marL="1371600" algn="l">
              <a:spcBef>
                <a:spcPts val="360"/>
              </a:spcBef>
              <a:spcAft>
                <a:spcPts val="0"/>
              </a:spcAft>
              <a:buClr>
                <a:schemeClr val="accent2"/>
              </a:buClr>
              <a:buSzPts val="1800"/>
              <a:buFont typeface="Arial Narrow"/>
              <a:buNone/>
              <a:defRPr b="1" sz="1800"/>
            </a:lvl3pPr>
            <a:lvl4pPr indent="-228600" lvl="3" marL="1828800" algn="l">
              <a:spcBef>
                <a:spcPts val="320"/>
              </a:spcBef>
              <a:spcAft>
                <a:spcPts val="0"/>
              </a:spcAft>
              <a:buClr>
                <a:schemeClr val="accent2"/>
              </a:buClr>
              <a:buSzPts val="1600"/>
              <a:buFont typeface="Arial Narrow"/>
              <a:buNone/>
              <a:defRPr b="1" sz="1600"/>
            </a:lvl4pPr>
            <a:lvl5pPr indent="-228600" lvl="4" marL="2286000" algn="l">
              <a:spcBef>
                <a:spcPts val="320"/>
              </a:spcBef>
              <a:spcAft>
                <a:spcPts val="0"/>
              </a:spcAft>
              <a:buClr>
                <a:schemeClr val="accent2"/>
              </a:buClr>
              <a:buSzPts val="1600"/>
              <a:buFont typeface="Arial Narrow"/>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11"/>
          <p:cNvSpPr txBox="1"/>
          <p:nvPr>
            <p:ph idx="4" type="body"/>
          </p:nvPr>
        </p:nvSpPr>
        <p:spPr>
          <a:xfrm>
            <a:off x="4629150" y="2505075"/>
            <a:ext cx="3887788" cy="3684588"/>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2"/>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2"/>
          <p:cNvSpPr txBox="1"/>
          <p:nvPr>
            <p:ph idx="1" type="body"/>
          </p:nvPr>
        </p:nvSpPr>
        <p:spPr>
          <a:xfrm>
            <a:off x="685800" y="1905000"/>
            <a:ext cx="38100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2" type="body"/>
          </p:nvPr>
        </p:nvSpPr>
        <p:spPr>
          <a:xfrm>
            <a:off x="4648200" y="1905000"/>
            <a:ext cx="38100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13"/>
          <p:cNvSpPr txBox="1"/>
          <p:nvPr>
            <p:ph type="title"/>
          </p:nvPr>
        </p:nvSpPr>
        <p:spPr>
          <a:xfrm>
            <a:off x="623888" y="1709738"/>
            <a:ext cx="7886700" cy="2852737"/>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13"/>
          <p:cNvSpPr txBox="1"/>
          <p:nvPr>
            <p:ph idx="1" type="body"/>
          </p:nvPr>
        </p:nvSpPr>
        <p:spPr>
          <a:xfrm>
            <a:off x="623888" y="4589463"/>
            <a:ext cx="7886700" cy="1500187"/>
          </a:xfrm>
          <a:prstGeom prst="rect">
            <a:avLst/>
          </a:prstGeom>
          <a:noFill/>
          <a:ln>
            <a:noFill/>
          </a:ln>
        </p:spPr>
        <p:txBody>
          <a:bodyPr anchorCtr="0" anchor="t" bIns="46025" lIns="92075" spcFirstLastPara="1" rIns="92075" wrap="square" tIns="46025">
            <a:noAutofit/>
          </a:bodyPr>
          <a:lstStyle>
            <a:lvl1pPr indent="-228600" lvl="0" marL="457200" algn="l">
              <a:spcBef>
                <a:spcPts val="480"/>
              </a:spcBef>
              <a:spcAft>
                <a:spcPts val="0"/>
              </a:spcAft>
              <a:buClr>
                <a:schemeClr val="accent2"/>
              </a:buClr>
              <a:buSzPts val="2400"/>
              <a:buFont typeface="Arial Narrow"/>
              <a:buNone/>
              <a:defRPr sz="2400"/>
            </a:lvl1pPr>
            <a:lvl2pPr indent="-228600" lvl="1" marL="914400" algn="l">
              <a:spcBef>
                <a:spcPts val="400"/>
              </a:spcBef>
              <a:spcAft>
                <a:spcPts val="0"/>
              </a:spcAft>
              <a:buClr>
                <a:schemeClr val="accent2"/>
              </a:buClr>
              <a:buSzPts val="2000"/>
              <a:buFont typeface="Arial Narrow"/>
              <a:buNone/>
              <a:defRPr sz="2000"/>
            </a:lvl2pPr>
            <a:lvl3pPr indent="-228600" lvl="2" marL="1371600" algn="l">
              <a:spcBef>
                <a:spcPts val="360"/>
              </a:spcBef>
              <a:spcAft>
                <a:spcPts val="0"/>
              </a:spcAft>
              <a:buClr>
                <a:schemeClr val="accent2"/>
              </a:buClr>
              <a:buSzPts val="1800"/>
              <a:buFont typeface="Arial Narrow"/>
              <a:buNone/>
              <a:defRPr sz="1800"/>
            </a:lvl3pPr>
            <a:lvl4pPr indent="-228600" lvl="3" marL="1828800" algn="l">
              <a:spcBef>
                <a:spcPts val="320"/>
              </a:spcBef>
              <a:spcAft>
                <a:spcPts val="0"/>
              </a:spcAft>
              <a:buClr>
                <a:schemeClr val="accent2"/>
              </a:buClr>
              <a:buSzPts val="1600"/>
              <a:buFont typeface="Arial Narrow"/>
              <a:buNone/>
              <a:defRPr sz="1600"/>
            </a:lvl4pPr>
            <a:lvl5pPr indent="-228600" lvl="4" marL="2286000" algn="l">
              <a:spcBef>
                <a:spcPts val="320"/>
              </a:spcBef>
              <a:spcAft>
                <a:spcPts val="0"/>
              </a:spcAft>
              <a:buClr>
                <a:schemeClr val="accent2"/>
              </a:buClr>
              <a:buSzPts val="1600"/>
              <a:buFont typeface="Arial Narrow"/>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6" name="Google Shape;86;p1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685800" y="1905000"/>
            <a:ext cx="77724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6" name="Shape 36"/>
        <p:cNvGrpSpPr/>
        <p:nvPr/>
      </p:nvGrpSpPr>
      <p:grpSpPr>
        <a:xfrm>
          <a:off x="0" y="0"/>
          <a:ext cx="0" cy="0"/>
          <a:chOff x="0" y="0"/>
          <a:chExt cx="0" cy="0"/>
        </a:xfrm>
      </p:grpSpPr>
      <p:sp>
        <p:nvSpPr>
          <p:cNvPr id="37" name="Google Shape;37;p6"/>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 name="Shape 41"/>
        <p:cNvGrpSpPr/>
        <p:nvPr/>
      </p:nvGrpSpPr>
      <p:grpSpPr>
        <a:xfrm>
          <a:off x="0" y="0"/>
          <a:ext cx="0" cy="0"/>
          <a:chOff x="0" y="0"/>
          <a:chExt cx="0" cy="0"/>
        </a:xfrm>
      </p:grpSpPr>
      <p:sp>
        <p:nvSpPr>
          <p:cNvPr id="42" name="Google Shape;42;p7"/>
          <p:cNvSpPr txBox="1"/>
          <p:nvPr>
            <p:ph type="title"/>
          </p:nvPr>
        </p:nvSpPr>
        <p:spPr>
          <a:xfrm rot="5400000">
            <a:off x="4743450" y="2305050"/>
            <a:ext cx="54864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7"/>
          <p:cNvSpPr txBox="1"/>
          <p:nvPr>
            <p:ph idx="1" type="body"/>
          </p:nvPr>
        </p:nvSpPr>
        <p:spPr>
          <a:xfrm rot="5400000">
            <a:off x="781050" y="438150"/>
            <a:ext cx="5486400" cy="56769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8"/>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8"/>
          <p:cNvSpPr txBox="1"/>
          <p:nvPr>
            <p:ph idx="1" type="body"/>
          </p:nvPr>
        </p:nvSpPr>
        <p:spPr>
          <a:xfrm rot="5400000">
            <a:off x="2514600" y="76200"/>
            <a:ext cx="4114800" cy="77724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630238" y="457200"/>
            <a:ext cx="2949575" cy="16002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
          <p:cNvSpPr/>
          <p:nvPr>
            <p:ph idx="2" type="pic"/>
          </p:nvPr>
        </p:nvSpPr>
        <p:spPr>
          <a:xfrm>
            <a:off x="3887788" y="987425"/>
            <a:ext cx="4629150" cy="4873625"/>
          </a:xfrm>
          <a:prstGeom prst="rect">
            <a:avLst/>
          </a:prstGeom>
          <a:noFill/>
          <a:ln>
            <a:noFill/>
          </a:ln>
        </p:spPr>
      </p:sp>
      <p:sp>
        <p:nvSpPr>
          <p:cNvPr id="56" name="Google Shape;56;p9"/>
          <p:cNvSpPr txBox="1"/>
          <p:nvPr>
            <p:ph idx="1" type="body"/>
          </p:nvPr>
        </p:nvSpPr>
        <p:spPr>
          <a:xfrm>
            <a:off x="630238" y="2057400"/>
            <a:ext cx="2949575" cy="3811588"/>
          </a:xfrm>
          <a:prstGeom prst="rect">
            <a:avLst/>
          </a:prstGeom>
          <a:noFill/>
          <a:ln>
            <a:noFill/>
          </a:ln>
        </p:spPr>
        <p:txBody>
          <a:bodyPr anchorCtr="0" anchor="t" bIns="46025" lIns="92075" spcFirstLastPara="1" rIns="92075" wrap="square" tIns="46025">
            <a:noAutofit/>
          </a:bodyPr>
          <a:lstStyle>
            <a:lvl1pPr indent="-228600" lvl="0" marL="457200" algn="l">
              <a:spcBef>
                <a:spcPts val="320"/>
              </a:spcBef>
              <a:spcAft>
                <a:spcPts val="0"/>
              </a:spcAft>
              <a:buClr>
                <a:schemeClr val="accent2"/>
              </a:buClr>
              <a:buSzPts val="1600"/>
              <a:buFont typeface="Arial Narrow"/>
              <a:buNone/>
              <a:defRPr sz="1600"/>
            </a:lvl1pPr>
            <a:lvl2pPr indent="-228600" lvl="1" marL="914400" algn="l">
              <a:spcBef>
                <a:spcPts val="280"/>
              </a:spcBef>
              <a:spcAft>
                <a:spcPts val="0"/>
              </a:spcAft>
              <a:buClr>
                <a:schemeClr val="accent2"/>
              </a:buClr>
              <a:buSzPts val="1400"/>
              <a:buFont typeface="Arial Narrow"/>
              <a:buNone/>
              <a:defRPr sz="1400"/>
            </a:lvl2pPr>
            <a:lvl3pPr indent="-228600" lvl="2" marL="1371600" algn="l">
              <a:spcBef>
                <a:spcPts val="240"/>
              </a:spcBef>
              <a:spcAft>
                <a:spcPts val="0"/>
              </a:spcAft>
              <a:buClr>
                <a:schemeClr val="accent2"/>
              </a:buClr>
              <a:buSzPts val="1200"/>
              <a:buFont typeface="Arial Narrow"/>
              <a:buNone/>
              <a:defRPr sz="1200"/>
            </a:lvl3pPr>
            <a:lvl4pPr indent="-228600" lvl="3" marL="1828800" algn="l">
              <a:spcBef>
                <a:spcPts val="200"/>
              </a:spcBef>
              <a:spcAft>
                <a:spcPts val="0"/>
              </a:spcAft>
              <a:buClr>
                <a:schemeClr val="accent2"/>
              </a:buClr>
              <a:buSzPts val="1000"/>
              <a:buFont typeface="Arial Narrow"/>
              <a:buNone/>
              <a:defRPr sz="1000"/>
            </a:lvl4pPr>
            <a:lvl5pPr indent="-228600" lvl="4" marL="2286000" algn="l">
              <a:spcBef>
                <a:spcPts val="200"/>
              </a:spcBef>
              <a:spcAft>
                <a:spcPts val="0"/>
              </a:spcAft>
              <a:buClr>
                <a:schemeClr val="accent2"/>
              </a:buClr>
              <a:buSzPts val="1000"/>
              <a:buFont typeface="Arial Narrow"/>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630238" y="457200"/>
            <a:ext cx="2949575" cy="16002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0"/>
          <p:cNvSpPr txBox="1"/>
          <p:nvPr>
            <p:ph idx="1" type="body"/>
          </p:nvPr>
        </p:nvSpPr>
        <p:spPr>
          <a:xfrm>
            <a:off x="3887788" y="987425"/>
            <a:ext cx="4629150" cy="4873625"/>
          </a:xfrm>
          <a:prstGeom prst="rect">
            <a:avLst/>
          </a:prstGeom>
          <a:noFill/>
          <a:ln>
            <a:noFill/>
          </a:ln>
        </p:spPr>
        <p:txBody>
          <a:bodyPr anchorCtr="0" anchor="t" bIns="46025" lIns="92075" spcFirstLastPara="1" rIns="92075" wrap="square" tIns="46025">
            <a:noAutofit/>
          </a:bodyPr>
          <a:lstStyle>
            <a:lvl1pPr indent="-431800" lvl="0" marL="457200" algn="l">
              <a:spcBef>
                <a:spcPts val="640"/>
              </a:spcBef>
              <a:spcAft>
                <a:spcPts val="0"/>
              </a:spcAft>
              <a:buClr>
                <a:schemeClr val="accent2"/>
              </a:buClr>
              <a:buSzPts val="3200"/>
              <a:buFont typeface="Arial Narrow"/>
              <a:buChar char="•"/>
              <a:defRPr sz="3200"/>
            </a:lvl1pPr>
            <a:lvl2pPr indent="-406400" lvl="1" marL="914400" algn="l">
              <a:spcBef>
                <a:spcPts val="560"/>
              </a:spcBef>
              <a:spcAft>
                <a:spcPts val="0"/>
              </a:spcAft>
              <a:buClr>
                <a:schemeClr val="accent2"/>
              </a:buClr>
              <a:buSzPts val="2800"/>
              <a:buFont typeface="Arial Narrow"/>
              <a:buChar char="–"/>
              <a:defRPr sz="2800"/>
            </a:lvl2pPr>
            <a:lvl3pPr indent="-381000" lvl="2" marL="1371600" algn="l">
              <a:spcBef>
                <a:spcPts val="480"/>
              </a:spcBef>
              <a:spcAft>
                <a:spcPts val="0"/>
              </a:spcAft>
              <a:buClr>
                <a:schemeClr val="accent2"/>
              </a:buClr>
              <a:buSzPts val="2400"/>
              <a:buFont typeface="Arial Narrow"/>
              <a:buChar char="•"/>
              <a:defRPr sz="2400"/>
            </a:lvl3pPr>
            <a:lvl4pPr indent="-355600" lvl="3" marL="1828800" algn="l">
              <a:spcBef>
                <a:spcPts val="400"/>
              </a:spcBef>
              <a:spcAft>
                <a:spcPts val="0"/>
              </a:spcAft>
              <a:buClr>
                <a:schemeClr val="accent2"/>
              </a:buClr>
              <a:buSzPts val="2000"/>
              <a:buFont typeface="Arial Narrow"/>
              <a:buChar char="–"/>
              <a:defRPr sz="2000"/>
            </a:lvl4pPr>
            <a:lvl5pPr indent="-355600" lvl="4" marL="2286000" algn="l">
              <a:spcBef>
                <a:spcPts val="400"/>
              </a:spcBef>
              <a:spcAft>
                <a:spcPts val="0"/>
              </a:spcAft>
              <a:buClr>
                <a:schemeClr val="accent2"/>
              </a:buClr>
              <a:buSzPts val="2000"/>
              <a:buFont typeface="Arial Narrow"/>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10"/>
          <p:cNvSpPr txBox="1"/>
          <p:nvPr>
            <p:ph idx="2" type="body"/>
          </p:nvPr>
        </p:nvSpPr>
        <p:spPr>
          <a:xfrm>
            <a:off x="630238" y="2057400"/>
            <a:ext cx="2949575" cy="3811588"/>
          </a:xfrm>
          <a:prstGeom prst="rect">
            <a:avLst/>
          </a:prstGeom>
          <a:noFill/>
          <a:ln>
            <a:noFill/>
          </a:ln>
        </p:spPr>
        <p:txBody>
          <a:bodyPr anchorCtr="0" anchor="t" bIns="46025" lIns="92075" spcFirstLastPara="1" rIns="92075" wrap="square" tIns="46025">
            <a:noAutofit/>
          </a:bodyPr>
          <a:lstStyle>
            <a:lvl1pPr indent="-228600" lvl="0" marL="457200" algn="l">
              <a:spcBef>
                <a:spcPts val="320"/>
              </a:spcBef>
              <a:spcAft>
                <a:spcPts val="0"/>
              </a:spcAft>
              <a:buClr>
                <a:schemeClr val="accent2"/>
              </a:buClr>
              <a:buSzPts val="1600"/>
              <a:buFont typeface="Arial Narrow"/>
              <a:buNone/>
              <a:defRPr sz="1600"/>
            </a:lvl1pPr>
            <a:lvl2pPr indent="-228600" lvl="1" marL="914400" algn="l">
              <a:spcBef>
                <a:spcPts val="280"/>
              </a:spcBef>
              <a:spcAft>
                <a:spcPts val="0"/>
              </a:spcAft>
              <a:buClr>
                <a:schemeClr val="accent2"/>
              </a:buClr>
              <a:buSzPts val="1400"/>
              <a:buFont typeface="Arial Narrow"/>
              <a:buNone/>
              <a:defRPr sz="1400"/>
            </a:lvl2pPr>
            <a:lvl3pPr indent="-228600" lvl="2" marL="1371600" algn="l">
              <a:spcBef>
                <a:spcPts val="240"/>
              </a:spcBef>
              <a:spcAft>
                <a:spcPts val="0"/>
              </a:spcAft>
              <a:buClr>
                <a:schemeClr val="accent2"/>
              </a:buClr>
              <a:buSzPts val="1200"/>
              <a:buFont typeface="Arial Narrow"/>
              <a:buNone/>
              <a:defRPr sz="1200"/>
            </a:lvl3pPr>
            <a:lvl4pPr indent="-228600" lvl="3" marL="1828800" algn="l">
              <a:spcBef>
                <a:spcPts val="200"/>
              </a:spcBef>
              <a:spcAft>
                <a:spcPts val="0"/>
              </a:spcAft>
              <a:buClr>
                <a:schemeClr val="accent2"/>
              </a:buClr>
              <a:buSzPts val="1000"/>
              <a:buFont typeface="Arial Narrow"/>
              <a:buNone/>
              <a:defRPr sz="1000"/>
            </a:lvl4pPr>
            <a:lvl5pPr indent="-228600" lvl="4" marL="2286000" algn="l">
              <a:spcBef>
                <a:spcPts val="200"/>
              </a:spcBef>
              <a:spcAft>
                <a:spcPts val="0"/>
              </a:spcAft>
              <a:buClr>
                <a:schemeClr val="accent2"/>
              </a:buClr>
              <a:buSzPts val="1000"/>
              <a:buFont typeface="Arial Narrow"/>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5ABFF"/>
            </a:gs>
            <a:gs pos="100000">
              <a:srgbClr val="33CCFF"/>
            </a:gs>
          </a:gsLst>
          <a:lin ang="5400000" scaled="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1" i="0" sz="4400" u="none" cap="none" strike="noStrike">
                <a:solidFill>
                  <a:srgbClr val="003399"/>
                </a:solidFill>
                <a:latin typeface="Arial Narrow"/>
                <a:ea typeface="Arial Narrow"/>
                <a:cs typeface="Arial Narrow"/>
                <a:sym typeface="Arial Narrow"/>
              </a:defRPr>
            </a:lvl1pPr>
            <a:lvl2pPr lvl="1" marR="0" rtl="0" algn="ctr">
              <a:spcBef>
                <a:spcPts val="0"/>
              </a:spcBef>
              <a:spcAft>
                <a:spcPts val="0"/>
              </a:spcAft>
              <a:buSzPts val="1400"/>
              <a:buNone/>
              <a:defRPr b="1" i="0" sz="4400" u="none" cap="none" strike="noStrike">
                <a:solidFill>
                  <a:srgbClr val="003399"/>
                </a:solidFill>
                <a:latin typeface="Arial Narrow"/>
                <a:ea typeface="Arial Narrow"/>
                <a:cs typeface="Arial Narrow"/>
                <a:sym typeface="Arial Narrow"/>
              </a:defRPr>
            </a:lvl2pPr>
            <a:lvl3pPr lvl="2" marR="0" rtl="0" algn="ctr">
              <a:spcBef>
                <a:spcPts val="0"/>
              </a:spcBef>
              <a:spcAft>
                <a:spcPts val="0"/>
              </a:spcAft>
              <a:buSzPts val="1400"/>
              <a:buNone/>
              <a:defRPr b="1" i="0" sz="4400" u="none" cap="none" strike="noStrike">
                <a:solidFill>
                  <a:srgbClr val="003399"/>
                </a:solidFill>
                <a:latin typeface="Arial Narrow"/>
                <a:ea typeface="Arial Narrow"/>
                <a:cs typeface="Arial Narrow"/>
                <a:sym typeface="Arial Narrow"/>
              </a:defRPr>
            </a:lvl3pPr>
            <a:lvl4pPr lvl="3" marR="0" rtl="0" algn="ctr">
              <a:spcBef>
                <a:spcPts val="0"/>
              </a:spcBef>
              <a:spcAft>
                <a:spcPts val="0"/>
              </a:spcAft>
              <a:buSzPts val="1400"/>
              <a:buNone/>
              <a:defRPr b="1" i="0" sz="4400" u="none" cap="none" strike="noStrike">
                <a:solidFill>
                  <a:srgbClr val="003399"/>
                </a:solidFill>
                <a:latin typeface="Arial Narrow"/>
                <a:ea typeface="Arial Narrow"/>
                <a:cs typeface="Arial Narrow"/>
                <a:sym typeface="Arial Narrow"/>
              </a:defRPr>
            </a:lvl4pPr>
            <a:lvl5pPr lvl="4" marR="0" rtl="0" algn="ctr">
              <a:spcBef>
                <a:spcPts val="0"/>
              </a:spcBef>
              <a:spcAft>
                <a:spcPts val="0"/>
              </a:spcAft>
              <a:buSzPts val="1400"/>
              <a:buNone/>
              <a:defRPr b="1" i="0" sz="4400" u="none" cap="none" strike="noStrike">
                <a:solidFill>
                  <a:srgbClr val="003399"/>
                </a:solidFill>
                <a:latin typeface="Arial Narrow"/>
                <a:ea typeface="Arial Narrow"/>
                <a:cs typeface="Arial Narrow"/>
                <a:sym typeface="Arial Narrow"/>
              </a:defRPr>
            </a:lvl5pPr>
            <a:lvl6pPr lvl="5" marR="0" rtl="0" algn="ctr">
              <a:spcBef>
                <a:spcPts val="0"/>
              </a:spcBef>
              <a:spcAft>
                <a:spcPts val="0"/>
              </a:spcAft>
              <a:buSzPts val="1400"/>
              <a:buNone/>
              <a:defRPr b="1" i="0" sz="4400" u="none" cap="none" strike="noStrike">
                <a:solidFill>
                  <a:srgbClr val="003399"/>
                </a:solidFill>
                <a:latin typeface="Arial Narrow"/>
                <a:ea typeface="Arial Narrow"/>
                <a:cs typeface="Arial Narrow"/>
                <a:sym typeface="Arial Narrow"/>
              </a:defRPr>
            </a:lvl6pPr>
            <a:lvl7pPr lvl="6" marR="0" rtl="0" algn="ctr">
              <a:spcBef>
                <a:spcPts val="0"/>
              </a:spcBef>
              <a:spcAft>
                <a:spcPts val="0"/>
              </a:spcAft>
              <a:buSzPts val="1400"/>
              <a:buNone/>
              <a:defRPr b="1" i="0" sz="4400" u="none" cap="none" strike="noStrike">
                <a:solidFill>
                  <a:srgbClr val="003399"/>
                </a:solidFill>
                <a:latin typeface="Arial Narrow"/>
                <a:ea typeface="Arial Narrow"/>
                <a:cs typeface="Arial Narrow"/>
                <a:sym typeface="Arial Narrow"/>
              </a:defRPr>
            </a:lvl7pPr>
            <a:lvl8pPr lvl="7" marR="0" rtl="0" algn="ctr">
              <a:spcBef>
                <a:spcPts val="0"/>
              </a:spcBef>
              <a:spcAft>
                <a:spcPts val="0"/>
              </a:spcAft>
              <a:buSzPts val="1400"/>
              <a:buNone/>
              <a:defRPr b="1" i="0" sz="4400" u="none" cap="none" strike="noStrike">
                <a:solidFill>
                  <a:srgbClr val="003399"/>
                </a:solidFill>
                <a:latin typeface="Arial Narrow"/>
                <a:ea typeface="Arial Narrow"/>
                <a:cs typeface="Arial Narrow"/>
                <a:sym typeface="Arial Narrow"/>
              </a:defRPr>
            </a:lvl8pPr>
            <a:lvl9pPr lvl="8" marR="0" rtl="0" algn="ctr">
              <a:spcBef>
                <a:spcPts val="0"/>
              </a:spcBef>
              <a:spcAft>
                <a:spcPts val="0"/>
              </a:spcAft>
              <a:buSzPts val="1400"/>
              <a:buNone/>
              <a:defRPr b="1" i="0" sz="4400" u="none" cap="none" strike="noStrike">
                <a:solidFill>
                  <a:srgbClr val="003399"/>
                </a:solidFill>
                <a:latin typeface="Arial Narrow"/>
                <a:ea typeface="Arial Narrow"/>
                <a:cs typeface="Arial Narrow"/>
                <a:sym typeface="Arial Narrow"/>
              </a:defRPr>
            </a:lvl9pPr>
          </a:lstStyle>
          <a:p/>
        </p:txBody>
      </p:sp>
      <p:sp>
        <p:nvSpPr>
          <p:cNvPr id="11" name="Google Shape;11;p1"/>
          <p:cNvSpPr txBox="1"/>
          <p:nvPr>
            <p:ph idx="1" type="body"/>
          </p:nvPr>
        </p:nvSpPr>
        <p:spPr>
          <a:xfrm>
            <a:off x="685800" y="19050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accent2"/>
              </a:buClr>
              <a:buSzPts val="3200"/>
              <a:buFont typeface="Arial Narrow"/>
              <a:buChar char="•"/>
              <a:defRPr b="0" i="0" sz="3200" u="none" cap="none" strike="noStrike">
                <a:solidFill>
                  <a:schemeClr val="accent2"/>
                </a:solidFill>
                <a:latin typeface="Arial Narrow"/>
                <a:ea typeface="Arial Narrow"/>
                <a:cs typeface="Arial Narrow"/>
                <a:sym typeface="Arial Narrow"/>
              </a:defRPr>
            </a:lvl1pPr>
            <a:lvl2pPr indent="-406400" lvl="1" marL="914400" marR="0" rtl="0" algn="l">
              <a:spcBef>
                <a:spcPts val="560"/>
              </a:spcBef>
              <a:spcAft>
                <a:spcPts val="0"/>
              </a:spcAft>
              <a:buClr>
                <a:schemeClr val="accent2"/>
              </a:buClr>
              <a:buSzPts val="2800"/>
              <a:buFont typeface="Arial Narrow"/>
              <a:buChar char="–"/>
              <a:defRPr b="0" i="0" sz="2800" u="none" cap="none" strike="noStrike">
                <a:solidFill>
                  <a:schemeClr val="accent2"/>
                </a:solidFill>
                <a:latin typeface="Arial Narrow"/>
                <a:ea typeface="Arial Narrow"/>
                <a:cs typeface="Arial Narrow"/>
                <a:sym typeface="Arial Narrow"/>
              </a:defRPr>
            </a:lvl2pPr>
            <a:lvl3pPr indent="-381000" lvl="2" marL="1371600" marR="0" rtl="0" algn="l">
              <a:spcBef>
                <a:spcPts val="480"/>
              </a:spcBef>
              <a:spcAft>
                <a:spcPts val="0"/>
              </a:spcAft>
              <a:buClr>
                <a:schemeClr val="accent2"/>
              </a:buClr>
              <a:buSzPts val="2400"/>
              <a:buFont typeface="Arial Narrow"/>
              <a:buChar char="•"/>
              <a:defRPr b="0" i="0" sz="2400" u="none" cap="none" strike="noStrike">
                <a:solidFill>
                  <a:schemeClr val="accent2"/>
                </a:solidFill>
                <a:latin typeface="Arial Narrow"/>
                <a:ea typeface="Arial Narrow"/>
                <a:cs typeface="Arial Narrow"/>
                <a:sym typeface="Arial Narrow"/>
              </a:defRPr>
            </a:lvl3pPr>
            <a:lvl4pPr indent="-355600" lvl="3" marL="1828800" marR="0" rtl="0" algn="l">
              <a:spcBef>
                <a:spcPts val="400"/>
              </a:spcBef>
              <a:spcAft>
                <a:spcPts val="0"/>
              </a:spcAft>
              <a:buClr>
                <a:schemeClr val="accent2"/>
              </a:buClr>
              <a:buSzPts val="2000"/>
              <a:buFont typeface="Arial Narrow"/>
              <a:buChar char="–"/>
              <a:defRPr b="0" i="0" sz="2000" u="none" cap="none" strike="noStrike">
                <a:solidFill>
                  <a:schemeClr val="accent2"/>
                </a:solidFill>
                <a:latin typeface="Arial Narrow"/>
                <a:ea typeface="Arial Narrow"/>
                <a:cs typeface="Arial Narrow"/>
                <a:sym typeface="Arial Narrow"/>
              </a:defRPr>
            </a:lvl4pPr>
            <a:lvl5pPr indent="-355600" lvl="4" marL="2286000" marR="0" rtl="0" algn="l">
              <a:spcBef>
                <a:spcPts val="400"/>
              </a:spcBef>
              <a:spcAft>
                <a:spcPts val="0"/>
              </a:spcAft>
              <a:buClr>
                <a:schemeClr val="accent2"/>
              </a:buClr>
              <a:buSzPts val="2000"/>
              <a:buFont typeface="Arial Narrow"/>
              <a:buChar char="•"/>
              <a:defRPr b="0" i="0" sz="2000" u="none" cap="none" strike="noStrike">
                <a:solidFill>
                  <a:schemeClr val="accent2"/>
                </a:solidFill>
                <a:latin typeface="Arial Narrow"/>
                <a:ea typeface="Arial Narrow"/>
                <a:cs typeface="Arial Narrow"/>
                <a:sym typeface="Arial Narr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2000" u="none" cap="none" strike="noStrike">
                <a:solidFill>
                  <a:schemeClr val="dk1"/>
                </a:solidFill>
                <a:latin typeface="Arial Narrow"/>
                <a:ea typeface="Arial Narrow"/>
                <a:cs typeface="Arial Narrow"/>
                <a:sym typeface="Arial Narrow"/>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2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1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95" name="Google Shape;95;p14"/>
          <p:cNvSpPr txBox="1"/>
          <p:nvPr/>
        </p:nvSpPr>
        <p:spPr>
          <a:xfrm>
            <a:off x="3305175" y="1477962"/>
            <a:ext cx="2541587" cy="70167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3399"/>
              </a:buClr>
              <a:buSzPts val="4000"/>
              <a:buFont typeface="Arial Narrow"/>
              <a:buNone/>
            </a:pPr>
            <a:r>
              <a:rPr b="1" i="0" lang="en-US" sz="4000" u="none" cap="none" strike="noStrike">
                <a:solidFill>
                  <a:srgbClr val="003399"/>
                </a:solidFill>
                <a:latin typeface="Arial Narrow"/>
                <a:ea typeface="Arial Narrow"/>
                <a:cs typeface="Arial Narrow"/>
                <a:sym typeface="Arial Narrow"/>
              </a:rPr>
              <a:t>CHAPTER 5</a:t>
            </a:r>
            <a:endParaRPr/>
          </a:p>
        </p:txBody>
      </p:sp>
      <p:sp>
        <p:nvSpPr>
          <p:cNvPr id="96" name="Google Shape;96;p14"/>
          <p:cNvSpPr txBox="1"/>
          <p:nvPr>
            <p:ph type="ctrTitle"/>
          </p:nvPr>
        </p:nvSpPr>
        <p:spPr>
          <a:xfrm>
            <a:off x="762000" y="2819400"/>
            <a:ext cx="7772400" cy="1143000"/>
          </a:xfrm>
          <a:prstGeom prst="rect">
            <a:avLst/>
          </a:prstGeom>
          <a:noFill/>
          <a:ln>
            <a:noFill/>
          </a:ln>
          <a:effectLst>
            <a:outerShdw blurRad="63500" dir="2700000" dist="17960">
              <a:schemeClr val="lt1"/>
            </a:outerShdw>
          </a:effectLst>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8000"/>
              <a:buFont typeface="Arial Narrow"/>
              <a:buNone/>
            </a:pPr>
            <a:r>
              <a:rPr b="1" i="0" lang="en-US" sz="8000" u="none">
                <a:solidFill>
                  <a:srgbClr val="003399"/>
                </a:solidFill>
                <a:latin typeface="Arial Narrow"/>
                <a:ea typeface="Arial Narrow"/>
                <a:cs typeface="Arial Narrow"/>
                <a:sym typeface="Arial Narrow"/>
              </a:rPr>
              <a:t>Project Scheduling Models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pic>
        <p:nvPicPr>
          <p:cNvPr id="174" name="Google Shape;174;p23"/>
          <p:cNvPicPr preferRelativeResize="0"/>
          <p:nvPr/>
        </p:nvPicPr>
        <p:blipFill rotWithShape="1">
          <a:blip r:embed="rId3">
            <a:alphaModFix/>
          </a:blip>
          <a:srcRect b="0" l="0" r="0" t="0"/>
          <a:stretch/>
        </p:blipFill>
        <p:spPr>
          <a:xfrm>
            <a:off x="2057400" y="2695575"/>
            <a:ext cx="5257800" cy="3705225"/>
          </a:xfrm>
          <a:prstGeom prst="rect">
            <a:avLst/>
          </a:prstGeom>
          <a:noFill/>
          <a:ln>
            <a:noFill/>
          </a:ln>
        </p:spPr>
      </p:pic>
      <p:sp>
        <p:nvSpPr>
          <p:cNvPr id="175" name="Google Shape;175;p23"/>
          <p:cNvSpPr txBox="1"/>
          <p:nvPr/>
        </p:nvSpPr>
        <p:spPr>
          <a:xfrm>
            <a:off x="2057400" y="1843087"/>
            <a:ext cx="5334000" cy="5794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Narrow"/>
              <a:buNone/>
            </a:pPr>
            <a:r>
              <a:rPr b="0" i="0" lang="en-US" sz="3200" u="none" cap="none" strike="noStrike">
                <a:solidFill>
                  <a:schemeClr val="dk1"/>
                </a:solidFill>
                <a:latin typeface="Arial Narrow"/>
                <a:ea typeface="Arial Narrow"/>
                <a:cs typeface="Arial Narrow"/>
                <a:sym typeface="Arial Narrow"/>
              </a:rPr>
              <a:t>Precedence  Relationships</a:t>
            </a:r>
            <a:r>
              <a:rPr b="0"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chemeClr val="dk1"/>
                </a:solidFill>
                <a:latin typeface="Arial Narrow"/>
                <a:ea typeface="Arial Narrow"/>
                <a:cs typeface="Arial Narrow"/>
                <a:sym typeface="Arial Narrow"/>
              </a:rPr>
              <a:t>Chart</a:t>
            </a:r>
            <a:endParaRPr/>
          </a:p>
        </p:txBody>
      </p:sp>
      <p:sp>
        <p:nvSpPr>
          <p:cNvPr id="176" name="Google Shape;176;p23"/>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KLONE COMPUTERS, INC</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sp>
        <p:nvSpPr>
          <p:cNvPr id="2105" name="Google Shape;2105;p113"/>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106" name="Google Shape;2106;p113"/>
          <p:cNvSpPr txBox="1"/>
          <p:nvPr>
            <p:ph idx="1" type="body"/>
          </p:nvPr>
        </p:nvSpPr>
        <p:spPr>
          <a:xfrm>
            <a:off x="152400" y="1905000"/>
            <a:ext cx="8915400" cy="48768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 remaining network at the end of week 20.</a:t>
            </a:r>
            <a:endParaRPr/>
          </a:p>
        </p:txBody>
      </p:sp>
      <p:sp>
        <p:nvSpPr>
          <p:cNvPr id="2107" name="Google Shape;2107;p113"/>
          <p:cNvSpPr/>
          <p:nvPr/>
        </p:nvSpPr>
        <p:spPr>
          <a:xfrm>
            <a:off x="4502150" y="4305300"/>
            <a:ext cx="909637" cy="9017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a:t>
            </a:r>
            <a:endParaRPr/>
          </a:p>
        </p:txBody>
      </p:sp>
      <p:sp>
        <p:nvSpPr>
          <p:cNvPr id="2108" name="Google Shape;2108;p113"/>
          <p:cNvSpPr/>
          <p:nvPr/>
        </p:nvSpPr>
        <p:spPr>
          <a:xfrm>
            <a:off x="6096000" y="3441700"/>
            <a:ext cx="1130300" cy="6731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Finish</a:t>
            </a:r>
            <a:endParaRPr/>
          </a:p>
        </p:txBody>
      </p:sp>
      <p:sp>
        <p:nvSpPr>
          <p:cNvPr id="2109" name="Google Shape;2109;p113"/>
          <p:cNvSpPr/>
          <p:nvPr/>
        </p:nvSpPr>
        <p:spPr>
          <a:xfrm>
            <a:off x="1301750" y="4533900"/>
            <a:ext cx="909637" cy="9017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7.8</a:t>
            </a:r>
            <a:endParaRPr/>
          </a:p>
        </p:txBody>
      </p:sp>
      <p:sp>
        <p:nvSpPr>
          <p:cNvPr id="2110" name="Google Shape;2110;p113"/>
          <p:cNvSpPr/>
          <p:nvPr/>
        </p:nvSpPr>
        <p:spPr>
          <a:xfrm>
            <a:off x="2444750" y="2552700"/>
            <a:ext cx="909637" cy="9017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H</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15</a:t>
            </a:r>
            <a:endParaRPr/>
          </a:p>
        </p:txBody>
      </p:sp>
      <p:cxnSp>
        <p:nvCxnSpPr>
          <p:cNvPr id="2111" name="Google Shape;2111;p113"/>
          <p:cNvCxnSpPr/>
          <p:nvPr/>
        </p:nvCxnSpPr>
        <p:spPr>
          <a:xfrm>
            <a:off x="3359150" y="2901950"/>
            <a:ext cx="2965450" cy="603250"/>
          </a:xfrm>
          <a:prstGeom prst="straightConnector1">
            <a:avLst/>
          </a:prstGeom>
          <a:noFill/>
          <a:ln cap="flat" cmpd="sng" w="12700">
            <a:solidFill>
              <a:schemeClr val="dk1"/>
            </a:solidFill>
            <a:prstDash val="solid"/>
            <a:miter lim="800000"/>
            <a:headEnd len="med" w="med" type="none"/>
            <a:tailEnd len="med" w="med" type="stealth"/>
          </a:ln>
        </p:spPr>
      </p:cxnSp>
      <p:cxnSp>
        <p:nvCxnSpPr>
          <p:cNvPr id="2112" name="Google Shape;2112;p113"/>
          <p:cNvCxnSpPr/>
          <p:nvPr/>
        </p:nvCxnSpPr>
        <p:spPr>
          <a:xfrm flipH="1" rot="10800000">
            <a:off x="2212975" y="4835525"/>
            <a:ext cx="2279650" cy="146050"/>
          </a:xfrm>
          <a:prstGeom prst="straightConnector1">
            <a:avLst/>
          </a:prstGeom>
          <a:noFill/>
          <a:ln cap="flat" cmpd="sng" w="12700">
            <a:solidFill>
              <a:schemeClr val="dk1"/>
            </a:solidFill>
            <a:prstDash val="solid"/>
            <a:miter lim="800000"/>
            <a:headEnd len="med" w="med" type="none"/>
            <a:tailEnd len="med" w="med" type="stealth"/>
          </a:ln>
        </p:spPr>
      </p:cxnSp>
      <p:cxnSp>
        <p:nvCxnSpPr>
          <p:cNvPr id="2113" name="Google Shape;2113;p113"/>
          <p:cNvCxnSpPr/>
          <p:nvPr/>
        </p:nvCxnSpPr>
        <p:spPr>
          <a:xfrm flipH="1" rot="10800000">
            <a:off x="5413375" y="3997325"/>
            <a:ext cx="984250" cy="679450"/>
          </a:xfrm>
          <a:prstGeom prst="straightConnector1">
            <a:avLst/>
          </a:prstGeom>
          <a:noFill/>
          <a:ln cap="flat" cmpd="sng" w="12700">
            <a:solidFill>
              <a:schemeClr val="dk1"/>
            </a:solidFill>
            <a:prstDash val="solid"/>
            <a:miter lim="800000"/>
            <a:headEnd len="med" w="med" type="none"/>
            <a:tailEnd len="med" w="med" type="stealth"/>
          </a:ln>
        </p:spPr>
      </p:cxnSp>
      <p:sp>
        <p:nvSpPr>
          <p:cNvPr id="2114" name="Google Shape;2114;p113"/>
          <p:cNvSpPr txBox="1"/>
          <p:nvPr/>
        </p:nvSpPr>
        <p:spPr>
          <a:xfrm>
            <a:off x="207962" y="3733800"/>
            <a:ext cx="54308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990000"/>
              </a:buClr>
              <a:buSzPts val="2000"/>
              <a:buFont typeface="Arial Narrow"/>
              <a:buNone/>
            </a:pPr>
            <a:r>
              <a:rPr b="0" i="0" lang="en-US" sz="2000" u="none">
                <a:solidFill>
                  <a:srgbClr val="990000"/>
                </a:solidFill>
                <a:latin typeface="Arial Narrow"/>
                <a:ea typeface="Arial Narrow"/>
                <a:cs typeface="Arial Narrow"/>
                <a:sym typeface="Arial Narrow"/>
              </a:rPr>
              <a:t>(1-p)(original expected completion time)=(1-0.25)(20)=15</a:t>
            </a:r>
            <a:endParaRPr/>
          </a:p>
        </p:txBody>
      </p:sp>
      <p:sp>
        <p:nvSpPr>
          <p:cNvPr id="2115" name="Google Shape;2115;p113"/>
          <p:cNvSpPr txBox="1"/>
          <p:nvPr/>
        </p:nvSpPr>
        <p:spPr>
          <a:xfrm>
            <a:off x="6257925" y="2970212"/>
            <a:ext cx="11223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20+15=35</a:t>
            </a:r>
            <a:endParaRPr/>
          </a:p>
        </p:txBody>
      </p:sp>
      <p:sp>
        <p:nvSpPr>
          <p:cNvPr id="2116" name="Google Shape;2116;p113"/>
          <p:cNvSpPr txBox="1"/>
          <p:nvPr/>
        </p:nvSpPr>
        <p:spPr>
          <a:xfrm>
            <a:off x="4251325" y="5243512"/>
            <a:ext cx="13541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20+7.8=27.8</a:t>
            </a:r>
            <a:endParaRPr/>
          </a:p>
        </p:txBody>
      </p:sp>
      <p:sp>
        <p:nvSpPr>
          <p:cNvPr id="2117" name="Google Shape;2117;p113"/>
          <p:cNvSpPr txBox="1"/>
          <p:nvPr/>
        </p:nvSpPr>
        <p:spPr>
          <a:xfrm>
            <a:off x="6229350" y="4130675"/>
            <a:ext cx="16637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27.8+9=36.</a:t>
            </a:r>
            <a:r>
              <a:rPr b="0" i="0" lang="en-US" sz="2400" u="none">
                <a:solidFill>
                  <a:schemeClr val="dk2"/>
                </a:solidFill>
                <a:latin typeface="Arial Narrow"/>
                <a:ea typeface="Arial Narrow"/>
                <a:cs typeface="Arial Narrow"/>
                <a:sym typeface="Arial Narrow"/>
              </a:rPr>
              <a:t>8</a:t>
            </a:r>
            <a:r>
              <a:rPr b="0" i="0" lang="en-US" sz="2400" u="none">
                <a:solidFill>
                  <a:schemeClr val="dk1"/>
                </a:solidFill>
                <a:latin typeface="Arial Narrow"/>
                <a:ea typeface="Arial Narrow"/>
                <a:cs typeface="Arial Narrow"/>
                <a:sym typeface="Arial Narrow"/>
              </a:rPr>
              <a:t> </a:t>
            </a:r>
            <a:endParaRPr/>
          </a:p>
        </p:txBody>
      </p:sp>
      <p:grpSp>
        <p:nvGrpSpPr>
          <p:cNvPr id="2118" name="Google Shape;2118;p113"/>
          <p:cNvGrpSpPr/>
          <p:nvPr/>
        </p:nvGrpSpPr>
        <p:grpSpPr>
          <a:xfrm>
            <a:off x="6403975" y="2898775"/>
            <a:ext cx="911225" cy="530225"/>
            <a:chOff x="4034" y="1490"/>
            <a:chExt cx="574" cy="334"/>
          </a:xfrm>
        </p:grpSpPr>
        <p:cxnSp>
          <p:nvCxnSpPr>
            <p:cNvPr id="2119" name="Google Shape;2119;p113"/>
            <p:cNvCxnSpPr/>
            <p:nvPr/>
          </p:nvCxnSpPr>
          <p:spPr>
            <a:xfrm>
              <a:off x="4036" y="1492"/>
              <a:ext cx="572" cy="332"/>
            </a:xfrm>
            <a:prstGeom prst="straightConnector1">
              <a:avLst/>
            </a:prstGeom>
            <a:noFill/>
            <a:ln cap="flat" cmpd="sng" w="50800">
              <a:solidFill>
                <a:schemeClr val="dk1"/>
              </a:solidFill>
              <a:prstDash val="solid"/>
              <a:miter lim="800000"/>
              <a:headEnd len="med" w="med" type="none"/>
              <a:tailEnd len="med" w="med" type="none"/>
            </a:ln>
          </p:spPr>
        </p:cxnSp>
        <p:cxnSp>
          <p:nvCxnSpPr>
            <p:cNvPr id="2120" name="Google Shape;2120;p113"/>
            <p:cNvCxnSpPr/>
            <p:nvPr/>
          </p:nvCxnSpPr>
          <p:spPr>
            <a:xfrm flipH="1" rot="10800000">
              <a:off x="4034" y="1490"/>
              <a:ext cx="524" cy="332"/>
            </a:xfrm>
            <a:prstGeom prst="straightConnector1">
              <a:avLst/>
            </a:prstGeom>
            <a:noFill/>
            <a:ln cap="flat" cmpd="sng" w="50800">
              <a:solidFill>
                <a:schemeClr val="dk1"/>
              </a:solidFill>
              <a:prstDash val="solid"/>
              <a:miter lim="800000"/>
              <a:headEnd len="med" w="med" type="none"/>
              <a:tailEnd len="med" w="med" type="none"/>
            </a:ln>
          </p:spPr>
        </p:cxnSp>
      </p:grpSp>
      <p:sp>
        <p:nvSpPr>
          <p:cNvPr id="2121" name="Google Shape;2121;p113"/>
          <p:cNvSpPr txBox="1"/>
          <p:nvPr/>
        </p:nvSpPr>
        <p:spPr>
          <a:xfrm>
            <a:off x="7537450" y="4148137"/>
            <a:ext cx="393700" cy="457200"/>
          </a:xfrm>
          <a:prstGeom prst="rect">
            <a:avLst/>
          </a:prstGeom>
          <a:solidFill>
            <a:srgbClr val="5550A6"/>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990000"/>
              </a:buClr>
              <a:buSzPts val="2400"/>
              <a:buFont typeface="Arial Narrow"/>
              <a:buNone/>
            </a:pPr>
            <a:r>
              <a:rPr b="1" i="0" lang="en-US" sz="2400" u="none">
                <a:solidFill>
                  <a:srgbClr val="990000"/>
                </a:solidFill>
                <a:latin typeface="Arial Narrow"/>
                <a:ea typeface="Arial Narrow"/>
                <a:cs typeface="Arial Narrow"/>
                <a:sym typeface="Arial Narrow"/>
              </a:rPr>
              <a:t>.8</a:t>
            </a:r>
            <a:endParaRPr/>
          </a:p>
        </p:txBody>
      </p:sp>
      <p:sp>
        <p:nvSpPr>
          <p:cNvPr id="2122" name="Google Shape;2122;p113"/>
          <p:cNvSpPr/>
          <p:nvPr/>
        </p:nvSpPr>
        <p:spPr>
          <a:xfrm rot="-1680000">
            <a:off x="6629400" y="4800600"/>
            <a:ext cx="1381125" cy="914400"/>
          </a:xfrm>
          <a:custGeom>
            <a:rect b="b" l="l" r="r" t="t"/>
            <a:pathLst>
              <a:path extrusionOk="0" fill="none" h="21600" w="21725">
                <a:moveTo>
                  <a:pt x="21725" y="0"/>
                </a:moveTo>
                <a:cubicBezTo>
                  <a:pt x="21725" y="11929"/>
                  <a:pt x="12054" y="21600"/>
                  <a:pt x="125" y="21600"/>
                </a:cubicBezTo>
                <a:cubicBezTo>
                  <a:pt x="83" y="21600"/>
                  <a:pt x="41" y="21599"/>
                  <a:pt x="0" y="21599"/>
                </a:cubicBezTo>
              </a:path>
              <a:path extrusionOk="0" h="21600" w="21725">
                <a:moveTo>
                  <a:pt x="21725" y="0"/>
                </a:moveTo>
                <a:cubicBezTo>
                  <a:pt x="21725" y="11929"/>
                  <a:pt x="12054" y="21600"/>
                  <a:pt x="125" y="21600"/>
                </a:cubicBezTo>
                <a:cubicBezTo>
                  <a:pt x="83" y="21600"/>
                  <a:pt x="41" y="21599"/>
                  <a:pt x="0" y="21599"/>
                </a:cubicBezTo>
                <a:lnTo>
                  <a:pt x="125" y="0"/>
                </a:lnTo>
                <a:lnTo>
                  <a:pt x="21725" y="0"/>
                </a:lnTo>
                <a:close/>
              </a:path>
            </a:pathLst>
          </a:custGeom>
          <a:noFill/>
          <a:ln cap="rnd" cmpd="sng" w="25400">
            <a:solidFill>
              <a:srgbClr val="99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123" name="Google Shape;2123;p113"/>
          <p:cNvSpPr txBox="1"/>
          <p:nvPr/>
        </p:nvSpPr>
        <p:spPr>
          <a:xfrm>
            <a:off x="2271712" y="5883275"/>
            <a:ext cx="5557837" cy="8223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990000"/>
              </a:buClr>
              <a:buSzPts val="2400"/>
              <a:buFont typeface="Arial Narrow"/>
              <a:buNone/>
            </a:pPr>
            <a:r>
              <a:rPr b="0" i="0" lang="en-US" sz="2400" u="none">
                <a:solidFill>
                  <a:srgbClr val="990000"/>
                </a:solidFill>
                <a:latin typeface="Arial Narrow"/>
                <a:ea typeface="Arial Narrow"/>
                <a:cs typeface="Arial Narrow"/>
                <a:sym typeface="Arial Narrow"/>
              </a:rPr>
              <a:t>The remaining activities are expected to take </a:t>
            </a:r>
            <a:endParaRPr/>
          </a:p>
          <a:p>
            <a:pPr indent="0" lvl="0" marL="0" marR="0" rtl="0" algn="l">
              <a:lnSpc>
                <a:spcPct val="100000"/>
              </a:lnSpc>
              <a:spcBef>
                <a:spcPts val="0"/>
              </a:spcBef>
              <a:spcAft>
                <a:spcPts val="0"/>
              </a:spcAft>
              <a:buClr>
                <a:srgbClr val="990000"/>
              </a:buClr>
              <a:buSzPts val="2400"/>
              <a:buFont typeface="Arial Narrow"/>
              <a:buNone/>
            </a:pPr>
            <a:r>
              <a:rPr b="0" i="0" lang="en-US" sz="2400" u="none">
                <a:solidFill>
                  <a:srgbClr val="990000"/>
                </a:solidFill>
                <a:latin typeface="Arial Narrow"/>
                <a:ea typeface="Arial Narrow"/>
                <a:cs typeface="Arial Narrow"/>
                <a:sym typeface="Arial Narrow"/>
              </a:rPr>
              <a:t>0.8 weeks longer than the deadline of 36 weeks.</a:t>
            </a:r>
            <a:endParaRPr/>
          </a:p>
        </p:txBody>
      </p:sp>
      <p:sp>
        <p:nvSpPr>
          <p:cNvPr id="2124" name="Google Shape;2124;p113"/>
          <p:cNvSpPr/>
          <p:nvPr/>
        </p:nvSpPr>
        <p:spPr>
          <a:xfrm>
            <a:off x="6019800" y="2286000"/>
            <a:ext cx="457200" cy="838200"/>
          </a:xfrm>
          <a:custGeom>
            <a:rect b="b" l="l" r="r" t="t"/>
            <a:pathLst>
              <a:path extrusionOk="0" h="720" w="288">
                <a:moveTo>
                  <a:pt x="144" y="720"/>
                </a:moveTo>
                <a:lnTo>
                  <a:pt x="0" y="720"/>
                </a:lnTo>
                <a:lnTo>
                  <a:pt x="0" y="240"/>
                </a:lnTo>
                <a:lnTo>
                  <a:pt x="288" y="0"/>
                </a:lnTo>
              </a:path>
            </a:pathLst>
          </a:custGeom>
          <a:noFill/>
          <a:ln cap="flat" cmpd="sng" w="12700">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125" name="Google Shape;2125;p113"/>
          <p:cNvSpPr/>
          <p:nvPr/>
        </p:nvSpPr>
        <p:spPr>
          <a:xfrm>
            <a:off x="2895600" y="3276600"/>
            <a:ext cx="2514600" cy="457200"/>
          </a:xfrm>
          <a:custGeom>
            <a:rect b="b" l="l" r="r" t="t"/>
            <a:pathLst>
              <a:path extrusionOk="0" h="288" w="1584">
                <a:moveTo>
                  <a:pt x="1584" y="288"/>
                </a:moveTo>
                <a:lnTo>
                  <a:pt x="1584" y="192"/>
                </a:lnTo>
                <a:lnTo>
                  <a:pt x="0" y="192"/>
                </a:lnTo>
                <a:lnTo>
                  <a:pt x="0" y="0"/>
                </a:lnTo>
              </a:path>
            </a:pathLst>
          </a:custGeom>
          <a:noFill/>
          <a:ln cap="flat" cmpd="sng" w="12700">
            <a:solidFill>
              <a:srgbClr val="CC33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126" name="Google Shape;2126;p113"/>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MAYORAL CAMPAIGN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a:t>
            </a:r>
            <a:r>
              <a:rPr b="1" i="0" lang="en-US" sz="3600" u="none">
                <a:solidFill>
                  <a:srgbClr val="003399"/>
                </a:solidFill>
                <a:latin typeface="Arial Narrow"/>
                <a:ea typeface="Arial Narrow"/>
                <a:cs typeface="Arial Narrow"/>
                <a:sym typeface="Arial Narrow"/>
              </a:rPr>
              <a:t>Completion Time Analysis</a:t>
            </a:r>
            <a:r>
              <a:rPr b="1" i="0" lang="en-US" sz="4000" u="none">
                <a:solidFill>
                  <a:srgbClr val="003399"/>
                </a:solidFill>
                <a:latin typeface="Arial Narrow"/>
                <a:ea typeface="Arial Narrow"/>
                <a:cs typeface="Arial Narrow"/>
                <a:sym typeface="Arial Narrow"/>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4"/>
                                        </p:tgtEl>
                                        <p:attrNameLst>
                                          <p:attrName>style.visibility</p:attrName>
                                        </p:attrNameLst>
                                      </p:cBhvr>
                                      <p:to>
                                        <p:strVal val="visible"/>
                                      </p:to>
                                    </p:set>
                                    <p:animEffect filter="fade" transition="in">
                                      <p:cBhvr>
                                        <p:cTn dur="500"/>
                                        <p:tgtEl>
                                          <p:spTgt spid="2114"/>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2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5"/>
                                        </p:tgtEl>
                                        <p:attrNameLst>
                                          <p:attrName>style.visibility</p:attrName>
                                        </p:attrNameLst>
                                      </p:cBhvr>
                                      <p:to>
                                        <p:strVal val="visible"/>
                                      </p:to>
                                    </p:set>
                                    <p:animEffect filter="fade" transition="in">
                                      <p:cBhvr>
                                        <p:cTn dur="500"/>
                                        <p:tgtEl>
                                          <p:spTgt spid="2115"/>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2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6"/>
                                        </p:tgtEl>
                                        <p:attrNameLst>
                                          <p:attrName>style.visibility</p:attrName>
                                        </p:attrNameLst>
                                      </p:cBhvr>
                                      <p:to>
                                        <p:strVal val="visible"/>
                                      </p:to>
                                    </p:set>
                                    <p:animEffect filter="fade" transition="in">
                                      <p:cBhvr>
                                        <p:cTn dur="500"/>
                                        <p:tgtEl>
                                          <p:spTgt spid="211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17"/>
                                        </p:tgtEl>
                                        <p:attrNameLst>
                                          <p:attrName>style.visibility</p:attrName>
                                        </p:attrNameLst>
                                      </p:cBhvr>
                                      <p:to>
                                        <p:strVal val="visible"/>
                                      </p:to>
                                    </p:set>
                                    <p:animEffect filter="fade" transition="in">
                                      <p:cBhvr>
                                        <p:cTn dur="500"/>
                                        <p:tgtEl>
                                          <p:spTgt spid="2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1"/>
                                        </p:tgtEl>
                                        <p:attrNameLst>
                                          <p:attrName>style.visibility</p:attrName>
                                        </p:attrNameLst>
                                      </p:cBhvr>
                                      <p:to>
                                        <p:strVal val="visible"/>
                                      </p:to>
                                    </p:set>
                                    <p:animEffect filter="fade" transition="in">
                                      <p:cBhvr>
                                        <p:cTn dur="500"/>
                                        <p:tgtEl>
                                          <p:spTgt spid="212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22"/>
                                        </p:tgtEl>
                                        <p:attrNameLst>
                                          <p:attrName>style.visibility</p:attrName>
                                        </p:attrNameLst>
                                      </p:cBhvr>
                                      <p:to>
                                        <p:strVal val="visible"/>
                                      </p:to>
                                    </p:set>
                                    <p:animEffect filter="fade" transition="in">
                                      <p:cBhvr>
                                        <p:cTn dur="500"/>
                                        <p:tgtEl>
                                          <p:spTgt spid="212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23"/>
                                        </p:tgtEl>
                                        <p:attrNameLst>
                                          <p:attrName>style.visibility</p:attrName>
                                        </p:attrNameLst>
                                      </p:cBhvr>
                                      <p:to>
                                        <p:strVal val="visible"/>
                                      </p:to>
                                    </p:set>
                                    <p:animEffect filter="fade" transition="in">
                                      <p:cBhvr>
                                        <p:cTn dur="500"/>
                                        <p:tgtEl>
                                          <p:spTgt spid="2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114"/>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133" name="Google Shape;2133;p114"/>
          <p:cNvPicPr preferRelativeResize="0"/>
          <p:nvPr/>
        </p:nvPicPr>
        <p:blipFill rotWithShape="1">
          <a:blip r:embed="rId3">
            <a:alphaModFix/>
          </a:blip>
          <a:srcRect b="0" l="0" r="0" t="0"/>
          <a:stretch/>
        </p:blipFill>
        <p:spPr>
          <a:xfrm>
            <a:off x="285750" y="2127250"/>
            <a:ext cx="8629650" cy="4576762"/>
          </a:xfrm>
          <a:prstGeom prst="rect">
            <a:avLst/>
          </a:prstGeom>
          <a:noFill/>
          <a:ln>
            <a:noFill/>
          </a:ln>
        </p:spPr>
      </p:pic>
      <p:grpSp>
        <p:nvGrpSpPr>
          <p:cNvPr id="2134" name="Google Shape;2134;p114"/>
          <p:cNvGrpSpPr/>
          <p:nvPr/>
        </p:nvGrpSpPr>
        <p:grpSpPr>
          <a:xfrm>
            <a:off x="332454" y="1247405"/>
            <a:ext cx="6040693" cy="4004414"/>
            <a:chOff x="209" y="786"/>
            <a:chExt cx="3805" cy="2522"/>
          </a:xfrm>
        </p:grpSpPr>
        <p:sp>
          <p:nvSpPr>
            <p:cNvPr id="2135" name="Google Shape;2135;p114"/>
            <p:cNvSpPr/>
            <p:nvPr/>
          </p:nvSpPr>
          <p:spPr>
            <a:xfrm rot="1920000">
              <a:off x="-44" y="1907"/>
              <a:ext cx="4312" cy="280"/>
            </a:xfrm>
            <a:prstGeom prst="homePlate">
              <a:avLst>
                <a:gd fmla="val 16579" name="adj"/>
              </a:avLst>
            </a:prstGeom>
            <a:solidFill>
              <a:srgbClr val="EAEAE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136" name="Google Shape;2136;p114"/>
            <p:cNvSpPr txBox="1"/>
            <p:nvPr/>
          </p:nvSpPr>
          <p:spPr>
            <a:xfrm rot="1920000">
              <a:off x="69" y="1639"/>
              <a:ext cx="319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Estimated work value to date=(13,000)(0.40)=$5,200</a:t>
              </a:r>
              <a:endParaRPr/>
            </a:p>
          </p:txBody>
        </p:sp>
      </p:grpSp>
      <p:sp>
        <p:nvSpPr>
          <p:cNvPr id="2137" name="Google Shape;2137;p114"/>
          <p:cNvSpPr/>
          <p:nvPr/>
        </p:nvSpPr>
        <p:spPr>
          <a:xfrm rot="-3660000">
            <a:off x="2813843" y="3702843"/>
            <a:ext cx="1249362" cy="1063625"/>
          </a:xfrm>
          <a:custGeom>
            <a:rect b="b" l="l" r="r" t="t"/>
            <a:pathLst>
              <a:path extrusionOk="0" fill="none" h="21600" w="27383">
                <a:moveTo>
                  <a:pt x="0" y="18187"/>
                </a:moveTo>
                <a:cubicBezTo>
                  <a:pt x="1677" y="7708"/>
                  <a:pt x="10717" y="0"/>
                  <a:pt x="21329" y="0"/>
                </a:cubicBezTo>
                <a:cubicBezTo>
                  <a:pt x="23377" y="0"/>
                  <a:pt x="25416" y="291"/>
                  <a:pt x="27383" y="865"/>
                </a:cubicBezTo>
              </a:path>
              <a:path extrusionOk="0" h="21600" w="27383">
                <a:moveTo>
                  <a:pt x="0" y="18187"/>
                </a:moveTo>
                <a:cubicBezTo>
                  <a:pt x="1677" y="7708"/>
                  <a:pt x="10717" y="0"/>
                  <a:pt x="21329" y="0"/>
                </a:cubicBezTo>
                <a:cubicBezTo>
                  <a:pt x="23377" y="0"/>
                  <a:pt x="25416" y="291"/>
                  <a:pt x="27383" y="865"/>
                </a:cubicBezTo>
                <a:lnTo>
                  <a:pt x="21329" y="21600"/>
                </a:lnTo>
                <a:lnTo>
                  <a:pt x="0" y="18187"/>
                </a:lnTo>
                <a:close/>
              </a:path>
            </a:pathLst>
          </a:custGeom>
          <a:noFill/>
          <a:ln cap="rnd"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138" name="Google Shape;2138;p114"/>
          <p:cNvSpPr/>
          <p:nvPr/>
        </p:nvSpPr>
        <p:spPr>
          <a:xfrm rot="-3660000">
            <a:off x="4348162" y="3951287"/>
            <a:ext cx="639762" cy="1176337"/>
          </a:xfrm>
          <a:custGeom>
            <a:rect b="b" l="l" r="r" t="t"/>
            <a:pathLst>
              <a:path extrusionOk="0" fill="none" h="28370" w="27621">
                <a:moveTo>
                  <a:pt x="1088" y="28369"/>
                </a:moveTo>
                <a:cubicBezTo>
                  <a:pt x="367" y="26185"/>
                  <a:pt x="0" y="23900"/>
                  <a:pt x="0" y="21600"/>
                </a:cubicBezTo>
                <a:cubicBezTo>
                  <a:pt x="0" y="9670"/>
                  <a:pt x="9670" y="0"/>
                  <a:pt x="21600" y="0"/>
                </a:cubicBezTo>
                <a:cubicBezTo>
                  <a:pt x="23637" y="0"/>
                  <a:pt x="25664" y="288"/>
                  <a:pt x="27620" y="856"/>
                </a:cubicBezTo>
              </a:path>
              <a:path extrusionOk="0" h="28370" w="27621">
                <a:moveTo>
                  <a:pt x="1088" y="28369"/>
                </a:moveTo>
                <a:cubicBezTo>
                  <a:pt x="367" y="26185"/>
                  <a:pt x="0" y="23900"/>
                  <a:pt x="0" y="21600"/>
                </a:cubicBezTo>
                <a:cubicBezTo>
                  <a:pt x="0" y="9670"/>
                  <a:pt x="9670" y="0"/>
                  <a:pt x="21600" y="0"/>
                </a:cubicBezTo>
                <a:cubicBezTo>
                  <a:pt x="23637" y="0"/>
                  <a:pt x="25664" y="288"/>
                  <a:pt x="27620" y="856"/>
                </a:cubicBezTo>
                <a:lnTo>
                  <a:pt x="21600" y="21600"/>
                </a:lnTo>
                <a:lnTo>
                  <a:pt x="1088" y="28369"/>
                </a:lnTo>
                <a:close/>
              </a:path>
            </a:pathLst>
          </a:custGeom>
          <a:noFill/>
          <a:ln cap="rnd"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2139" name="Google Shape;2139;p114"/>
          <p:cNvGrpSpPr/>
          <p:nvPr/>
        </p:nvGrpSpPr>
        <p:grpSpPr>
          <a:xfrm>
            <a:off x="4591199" y="2343936"/>
            <a:ext cx="3903363" cy="2833702"/>
            <a:chOff x="2892" y="1476"/>
            <a:chExt cx="2459" cy="1785"/>
          </a:xfrm>
        </p:grpSpPr>
        <p:sp>
          <p:nvSpPr>
            <p:cNvPr id="2140" name="Google Shape;2140;p114"/>
            <p:cNvSpPr/>
            <p:nvPr/>
          </p:nvSpPr>
          <p:spPr>
            <a:xfrm rot="2040000">
              <a:off x="2733" y="2229"/>
              <a:ext cx="2777" cy="280"/>
            </a:xfrm>
            <a:prstGeom prst="homePlate">
              <a:avLst>
                <a:gd fmla="val 14400" name="adj"/>
              </a:avLst>
            </a:prstGeom>
            <a:solidFill>
              <a:srgbClr val="EAEAE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141" name="Google Shape;2141;p114"/>
            <p:cNvSpPr txBox="1"/>
            <p:nvPr/>
          </p:nvSpPr>
          <p:spPr>
            <a:xfrm rot="2040000">
              <a:off x="2879" y="2109"/>
              <a:ext cx="2091" cy="2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Cost overrun = 5600 - 5200 = 400</a:t>
              </a:r>
              <a:endParaRPr/>
            </a:p>
          </p:txBody>
        </p:sp>
      </p:grpSp>
      <p:cxnSp>
        <p:nvCxnSpPr>
          <p:cNvPr id="2142" name="Google Shape;2142;p114"/>
          <p:cNvCxnSpPr/>
          <p:nvPr/>
        </p:nvCxnSpPr>
        <p:spPr>
          <a:xfrm rot="10800000">
            <a:off x="6403975" y="3813175"/>
            <a:ext cx="606425" cy="1216025"/>
          </a:xfrm>
          <a:prstGeom prst="straightConnector1">
            <a:avLst/>
          </a:prstGeom>
          <a:noFill/>
          <a:ln cap="flat" cmpd="sng" w="12700">
            <a:solidFill>
              <a:schemeClr val="accent2"/>
            </a:solidFill>
            <a:prstDash val="solid"/>
            <a:miter lim="800000"/>
            <a:headEnd len="med" w="med" type="none"/>
            <a:tailEnd len="med" w="med" type="stealth"/>
          </a:ln>
        </p:spPr>
      </p:cxnSp>
      <p:cxnSp>
        <p:nvCxnSpPr>
          <p:cNvPr id="2143" name="Google Shape;2143;p114"/>
          <p:cNvCxnSpPr/>
          <p:nvPr/>
        </p:nvCxnSpPr>
        <p:spPr>
          <a:xfrm flipH="1" rot="10800000">
            <a:off x="6632575" y="4114800"/>
            <a:ext cx="225425" cy="835025"/>
          </a:xfrm>
          <a:prstGeom prst="straightConnector1">
            <a:avLst/>
          </a:prstGeom>
          <a:noFill/>
          <a:ln cap="flat" cmpd="sng" w="12700">
            <a:solidFill>
              <a:schemeClr val="accent2"/>
            </a:solidFill>
            <a:prstDash val="solid"/>
            <a:miter lim="800000"/>
            <a:headEnd len="med" w="med" type="none"/>
            <a:tailEnd len="med" w="med" type="stealth"/>
          </a:ln>
        </p:spPr>
      </p:cxnSp>
      <p:sp>
        <p:nvSpPr>
          <p:cNvPr id="2144" name="Google Shape;2144;p114"/>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MAYORAL CAMPAIGN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Project Cost Control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37"/>
                                        </p:tgtEl>
                                        <p:attrNameLst>
                                          <p:attrName>style.visibility</p:attrName>
                                        </p:attrNameLst>
                                      </p:cBhvr>
                                      <p:to>
                                        <p:strVal val="visible"/>
                                      </p:to>
                                    </p:set>
                                    <p:animEffect filter="fade" transition="in">
                                      <p:cBhvr>
                                        <p:cTn dur="500"/>
                                        <p:tgtEl>
                                          <p:spTgt spid="21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38"/>
                                        </p:tgtEl>
                                        <p:attrNameLst>
                                          <p:attrName>style.visibility</p:attrName>
                                        </p:attrNameLst>
                                      </p:cBhvr>
                                      <p:to>
                                        <p:strVal val="visible"/>
                                      </p:to>
                                    </p:set>
                                    <p:animEffect filter="fade" transition="in">
                                      <p:cBhvr>
                                        <p:cTn dur="500"/>
                                        <p:tgtEl>
                                          <p:spTgt spid="21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42"/>
                                        </p:tgtEl>
                                        <p:attrNameLst>
                                          <p:attrName>style.visibility</p:attrName>
                                        </p:attrNameLst>
                                      </p:cBhvr>
                                      <p:to>
                                        <p:strVal val="visible"/>
                                      </p:to>
                                    </p:set>
                                    <p:animEffect filter="fade" transition="in">
                                      <p:cBhvr>
                                        <p:cTn dur="500"/>
                                        <p:tgtEl>
                                          <p:spTgt spid="214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43"/>
                                        </p:tgtEl>
                                        <p:attrNameLst>
                                          <p:attrName>style.visibility</p:attrName>
                                        </p:attrNameLst>
                                      </p:cBhvr>
                                      <p:to>
                                        <p:strVal val="visible"/>
                                      </p:to>
                                    </p:set>
                                    <p:animEffect filter="fade" transition="in">
                                      <p:cBhvr>
                                        <p:cTn dur="500"/>
                                        <p:tgtEl>
                                          <p:spTgt spid="2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8" name="Shape 2148"/>
        <p:cNvGrpSpPr/>
        <p:nvPr/>
      </p:nvGrpSpPr>
      <p:grpSpPr>
        <a:xfrm>
          <a:off x="0" y="0"/>
          <a:ext cx="0" cy="0"/>
          <a:chOff x="0" y="0"/>
          <a:chExt cx="0" cy="0"/>
        </a:xfrm>
      </p:grpSpPr>
      <p:sp>
        <p:nvSpPr>
          <p:cNvPr id="2149" name="Google Shape;2149;p115"/>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150" name="Google Shape;2150;p115"/>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MAYORAL CAMPAIGN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Results Summary</a:t>
            </a:r>
            <a:endParaRPr/>
          </a:p>
        </p:txBody>
      </p:sp>
      <p:sp>
        <p:nvSpPr>
          <p:cNvPr id="2151" name="Google Shape;2151;p115"/>
          <p:cNvSpPr txBox="1"/>
          <p:nvPr>
            <p:ph idx="1" type="body"/>
          </p:nvPr>
        </p:nvSpPr>
        <p:spPr>
          <a:xfrm>
            <a:off x="685800" y="1905000"/>
            <a:ext cx="7772400" cy="43434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 project is currently .8 weeks behind schedule</a:t>
            </a:r>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There is a cost over-run of $3900.</a:t>
            </a:r>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 remaining completion time for uncompleted work packages is:</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Work package F: 7.8 weeks,</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Work package H: 15 weeks,</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Work package I:    9 weeks.</a:t>
            </a:r>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Cost over-run is observed in </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Work package F:  $400,</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Work package H:  $500.</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5" name="Shape 2155"/>
        <p:cNvGrpSpPr/>
        <p:nvPr/>
      </p:nvGrpSpPr>
      <p:grpSpPr>
        <a:xfrm>
          <a:off x="0" y="0"/>
          <a:ext cx="0" cy="0"/>
          <a:chOff x="0" y="0"/>
          <a:chExt cx="0" cy="0"/>
        </a:xfrm>
      </p:grpSpPr>
      <p:sp>
        <p:nvSpPr>
          <p:cNvPr id="2156" name="Google Shape;2156;p116"/>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157" name="Google Shape;2157;p116"/>
          <p:cNvSpPr txBox="1"/>
          <p:nvPr/>
        </p:nvSpPr>
        <p:spPr>
          <a:xfrm>
            <a:off x="838200" y="1219200"/>
            <a:ext cx="7467600" cy="4781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Copyright </a:t>
            </a:r>
            <a:r>
              <a:rPr b="0" i="0" lang="en-US" sz="2200" u="none">
                <a:solidFill>
                  <a:schemeClr val="dk1"/>
                </a:solidFill>
                <a:latin typeface="Noto Sans Symbols"/>
                <a:ea typeface="Noto Sans Symbols"/>
                <a:cs typeface="Noto Sans Symbols"/>
                <a:sym typeface="Noto Sans Symbols"/>
              </a:rPr>
              <a:t>© 2002 </a:t>
            </a:r>
            <a:r>
              <a:rPr b="0" i="0" lang="en-US" sz="2200" u="none">
                <a:solidFill>
                  <a:schemeClr val="dk1"/>
                </a:solidFill>
                <a:latin typeface="Times New Roman"/>
                <a:ea typeface="Times New Roman"/>
                <a:cs typeface="Times New Roman"/>
                <a:sym typeface="Times New Roman"/>
              </a:rPr>
              <a:t>John Wiley &amp; Sons, Inc.  All rights reserved.  Reproduction or translation of this work beyond that named in Section 117 of the United States Copyright Act without the express written consent of the copyright owner is unlawful.  Requests for further information should be addressed to the Permissions Department, John Wiley &amp; Sons, Inc.  Adopters of the textbook are granted permission to  make back-up copies for their own use only, to  make copies for distribution to students of the course the textbook is used in, and to modify this material to best suit their instructional needs.  Under no circumstances can copies be made for resale.  The Publisher assumes no responsibility for errors, omissions, or damages, caused by the use of these programs or from the use of the information contained herein.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83" name="Google Shape;183;p24"/>
          <p:cNvSpPr txBox="1"/>
          <p:nvPr>
            <p:ph type="title"/>
          </p:nvPr>
        </p:nvSpPr>
        <p:spPr>
          <a:xfrm>
            <a:off x="228600" y="914400"/>
            <a:ext cx="8534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5.3   The PERT/CPM Approach for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Project Scheduling</a:t>
            </a:r>
            <a:endParaRPr/>
          </a:p>
        </p:txBody>
      </p:sp>
      <p:sp>
        <p:nvSpPr>
          <p:cNvPr id="184" name="Google Shape;184;p24"/>
          <p:cNvSpPr txBox="1"/>
          <p:nvPr>
            <p:ph idx="1" type="body"/>
          </p:nvPr>
        </p:nvSpPr>
        <p:spPr>
          <a:xfrm>
            <a:off x="685800" y="2286000"/>
            <a:ext cx="7772400" cy="3733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The PERT/CPM approach to project scheduling uses network presentation of the project to</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Reflect activity precedence relations</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Activity completion time</a:t>
            </a: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PERT/CPM is used for scheduling activities such that the project’s completion time is minimized.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91" name="Google Shape;191;p25"/>
          <p:cNvSpPr txBox="1"/>
          <p:nvPr>
            <p:ph type="title"/>
          </p:nvPr>
        </p:nvSpPr>
        <p:spPr>
          <a:xfrm>
            <a:off x="228600" y="838200"/>
            <a:ext cx="8534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KLONE COMPUTERS, INC. - Continued</a:t>
            </a:r>
            <a:endParaRPr/>
          </a:p>
        </p:txBody>
      </p:sp>
      <p:sp>
        <p:nvSpPr>
          <p:cNvPr id="192" name="Google Shape;192;p25"/>
          <p:cNvSpPr txBox="1"/>
          <p:nvPr>
            <p:ph idx="1" type="body"/>
          </p:nvPr>
        </p:nvSpPr>
        <p:spPr>
          <a:xfrm>
            <a:off x="457200" y="2057400"/>
            <a:ext cx="8382000" cy="40386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Management at KLONE would like to schedule the activities so that the project is completed in minimal time.</a:t>
            </a:r>
            <a:endParaRPr/>
          </a:p>
          <a:p>
            <a:pPr indent="-342900" lvl="0" marL="342900" rtl="0" algn="l">
              <a:lnSpc>
                <a:spcPct val="8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Management wishes to know:</a:t>
            </a:r>
            <a:endParaRPr/>
          </a:p>
          <a:p>
            <a:pPr indent="-285750" lvl="1" marL="742950" rtl="0" algn="l">
              <a:lnSpc>
                <a:spcPct val="11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The earliest and latest start times for each activity which will not alter the earliest completion time of the project.</a:t>
            </a:r>
            <a:endParaRPr/>
          </a:p>
          <a:p>
            <a:pPr indent="-285750" lvl="1" marL="742950" rtl="0" algn="l">
              <a:lnSpc>
                <a:spcPct val="11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The earliest finish times for each activity which will not alter this date.</a:t>
            </a:r>
            <a:endParaRPr/>
          </a:p>
          <a:p>
            <a:pPr indent="-285750" lvl="1" marL="742950" rtl="0" algn="l">
              <a:lnSpc>
                <a:spcPct val="11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Activities with rigid schedule and activities that have slack in their schedules.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99" name="Google Shape;199;p26"/>
          <p:cNvSpPr txBox="1"/>
          <p:nvPr>
            <p:ph type="title"/>
          </p:nvPr>
        </p:nvSpPr>
        <p:spPr>
          <a:xfrm>
            <a:off x="381000" y="685800"/>
            <a:ext cx="8382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  Earliest Start Time / Earliest Finish Time</a:t>
            </a:r>
            <a:endParaRPr/>
          </a:p>
        </p:txBody>
      </p:sp>
      <p:sp>
        <p:nvSpPr>
          <p:cNvPr id="200" name="Google Shape;200;p26"/>
          <p:cNvSpPr txBox="1"/>
          <p:nvPr>
            <p:ph idx="1" type="body"/>
          </p:nvPr>
        </p:nvSpPr>
        <p:spPr>
          <a:xfrm>
            <a:off x="608012" y="1905000"/>
            <a:ext cx="8229600" cy="4648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Make a forward pass through the network as follows:</a:t>
            </a:r>
            <a:endParaRPr/>
          </a:p>
          <a:p>
            <a:pPr indent="-285750" lvl="1" marL="742950" rtl="0" algn="l">
              <a:lnSpc>
                <a:spcPct val="50000"/>
              </a:lnSpc>
              <a:spcBef>
                <a:spcPts val="480"/>
              </a:spcBef>
              <a:spcAft>
                <a:spcPts val="0"/>
              </a:spcAft>
              <a:buClr>
                <a:schemeClr val="accent2"/>
              </a:buClr>
              <a:buSzPts val="2400"/>
              <a:buFont typeface="Arial Narrow"/>
              <a:buNone/>
            </a:pPr>
            <a:r>
              <a:t/>
            </a:r>
            <a:endParaRPr b="0" i="0" sz="2400" u="none">
              <a:solidFill>
                <a:schemeClr val="accent2"/>
              </a:solidFill>
              <a:latin typeface="Arial Narrow"/>
              <a:ea typeface="Arial Narrow"/>
              <a:cs typeface="Arial Narrow"/>
              <a:sym typeface="Arial Narrow"/>
            </a:endParaRPr>
          </a:p>
          <a:p>
            <a:pPr indent="-285750" lvl="1" marL="742950" rtl="0" algn="l">
              <a:lnSpc>
                <a:spcPct val="10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Evaluate all the activities which have no immediate predecessors. </a:t>
            </a:r>
            <a:endParaRPr/>
          </a:p>
          <a:p>
            <a:pPr indent="-228600" lvl="2" marL="1143000" rtl="0" algn="l">
              <a:lnSpc>
                <a:spcPct val="10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The earliest start for such an activity is zero  ES = 0.</a:t>
            </a:r>
            <a:endParaRPr/>
          </a:p>
          <a:p>
            <a:pPr indent="-228600" lvl="2" marL="1143000" rtl="0" algn="l">
              <a:lnSpc>
                <a:spcPct val="10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The earliest finish is the activity duration  EF = Activity duration.</a:t>
            </a:r>
            <a:endParaRPr/>
          </a:p>
          <a:p>
            <a:pPr indent="-285750" lvl="1" marL="742950" rtl="0" algn="l">
              <a:lnSpc>
                <a:spcPct val="10000"/>
              </a:lnSpc>
              <a:spcBef>
                <a:spcPts val="480"/>
              </a:spcBef>
              <a:spcAft>
                <a:spcPts val="0"/>
              </a:spcAft>
              <a:buClr>
                <a:schemeClr val="accent2"/>
              </a:buClr>
              <a:buSzPts val="2400"/>
              <a:buFont typeface="Arial Narrow"/>
              <a:buNone/>
            </a:pPr>
            <a:r>
              <a:t/>
            </a:r>
            <a:endParaRPr b="0" i="0" sz="2400" u="none">
              <a:solidFill>
                <a:schemeClr val="accent2"/>
              </a:solidFill>
              <a:latin typeface="Arial Narrow"/>
              <a:ea typeface="Arial Narrow"/>
              <a:cs typeface="Arial Narrow"/>
              <a:sym typeface="Arial Narrow"/>
            </a:endParaRPr>
          </a:p>
          <a:p>
            <a:pPr indent="-285750" lvl="1" marL="742950" rtl="0" algn="l">
              <a:lnSpc>
                <a:spcPct val="10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Evaluate  the ES of  all the nodes for which EF of all the immediate predecessor has been determined.  </a:t>
            </a:r>
            <a:endParaRPr/>
          </a:p>
          <a:p>
            <a:pPr indent="-228600" lvl="2" marL="1143000" rtl="0" algn="l">
              <a:lnSpc>
                <a:spcPct val="10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ES = Max EF  of all its immediate predecessors. </a:t>
            </a:r>
            <a:endParaRPr/>
          </a:p>
          <a:p>
            <a:pPr indent="-228600" lvl="2" marL="1143000" rtl="0" algn="l">
              <a:lnSpc>
                <a:spcPct val="10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EF = ES + Activity duration.</a:t>
            </a:r>
            <a:endParaRPr/>
          </a:p>
          <a:p>
            <a:pPr indent="-285750" lvl="1" marL="742950" rtl="0" algn="l">
              <a:lnSpc>
                <a:spcPct val="10000"/>
              </a:lnSpc>
              <a:spcBef>
                <a:spcPts val="480"/>
              </a:spcBef>
              <a:spcAft>
                <a:spcPts val="0"/>
              </a:spcAft>
              <a:buClr>
                <a:schemeClr val="accent2"/>
              </a:buClr>
              <a:buSzPts val="2400"/>
              <a:buFont typeface="Arial Narrow"/>
              <a:buNone/>
            </a:pPr>
            <a:r>
              <a:t/>
            </a:r>
            <a:endParaRPr b="0" i="0" sz="2400" u="none">
              <a:solidFill>
                <a:schemeClr val="accent2"/>
              </a:solidFill>
              <a:latin typeface="Arial Narrow"/>
              <a:ea typeface="Arial Narrow"/>
              <a:cs typeface="Arial Narrow"/>
              <a:sym typeface="Arial Narrow"/>
            </a:endParaRPr>
          </a:p>
          <a:p>
            <a:pPr indent="-285750" lvl="1" marL="742950" rtl="0" algn="l">
              <a:lnSpc>
                <a:spcPct val="10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Repeat this process until all nodes have been evaluated</a:t>
            </a:r>
            <a:endParaRPr/>
          </a:p>
          <a:p>
            <a:pPr indent="-228600" lvl="2" marL="1143000" rtl="0" algn="l">
              <a:lnSpc>
                <a:spcPct val="10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EF of the finish node is the earliest finish time of the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 calcmode="lin" valueType="num">
                                      <p:cBhvr additive="base">
                                        <p:cTn dur="500"/>
                                        <p:tgtEl>
                                          <p:spTgt spid="20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 calcmode="lin" valueType="num">
                                      <p:cBhvr additive="base">
                                        <p:cTn dur="500"/>
                                        <p:tgtEl>
                                          <p:spTgt spid="20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 calcmode="lin" valueType="num">
                                      <p:cBhvr additive="base">
                                        <p:cTn dur="500"/>
                                        <p:tgtEl>
                                          <p:spTgt spid="20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 calcmode="lin" valueType="num">
                                      <p:cBhvr additive="base">
                                        <p:cTn dur="500"/>
                                        <p:tgtEl>
                                          <p:spTgt spid="20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 calcmode="lin" valueType="num">
                                      <p:cBhvr additive="base">
                                        <p:cTn dur="500"/>
                                        <p:tgtEl>
                                          <p:spTgt spid="20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anim calcmode="lin" valueType="num">
                                      <p:cBhvr additive="base">
                                        <p:cTn dur="500"/>
                                        <p:tgtEl>
                                          <p:spTgt spid="20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6" st="6"/>
                                            </p:txEl>
                                          </p:spTgt>
                                        </p:tgtEl>
                                        <p:attrNameLst>
                                          <p:attrName>style.visibility</p:attrName>
                                        </p:attrNameLst>
                                      </p:cBhvr>
                                      <p:to>
                                        <p:strVal val="visible"/>
                                      </p:to>
                                    </p:set>
                                    <p:anim calcmode="lin" valueType="num">
                                      <p:cBhvr additive="base">
                                        <p:cTn dur="500"/>
                                        <p:tgtEl>
                                          <p:spTgt spid="20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7" st="7"/>
                                            </p:txEl>
                                          </p:spTgt>
                                        </p:tgtEl>
                                        <p:attrNameLst>
                                          <p:attrName>style.visibility</p:attrName>
                                        </p:attrNameLst>
                                      </p:cBhvr>
                                      <p:to>
                                        <p:strVal val="visible"/>
                                      </p:to>
                                    </p:set>
                                    <p:anim calcmode="lin" valueType="num">
                                      <p:cBhvr additive="base">
                                        <p:cTn dur="500"/>
                                        <p:tgtEl>
                                          <p:spTgt spid="200">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8" st="8"/>
                                            </p:txEl>
                                          </p:spTgt>
                                        </p:tgtEl>
                                        <p:attrNameLst>
                                          <p:attrName>style.visibility</p:attrName>
                                        </p:attrNameLst>
                                      </p:cBhvr>
                                      <p:to>
                                        <p:strVal val="visible"/>
                                      </p:to>
                                    </p:set>
                                    <p:anim calcmode="lin" valueType="num">
                                      <p:cBhvr additive="base">
                                        <p:cTn dur="500"/>
                                        <p:tgtEl>
                                          <p:spTgt spid="200">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9" st="9"/>
                                            </p:txEl>
                                          </p:spTgt>
                                        </p:tgtEl>
                                        <p:attrNameLst>
                                          <p:attrName>style.visibility</p:attrName>
                                        </p:attrNameLst>
                                      </p:cBhvr>
                                      <p:to>
                                        <p:strVal val="visible"/>
                                      </p:to>
                                    </p:set>
                                    <p:anim calcmode="lin" valueType="num">
                                      <p:cBhvr additive="base">
                                        <p:cTn dur="500"/>
                                        <p:tgtEl>
                                          <p:spTgt spid="200">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10" st="10"/>
                                            </p:txEl>
                                          </p:spTgt>
                                        </p:tgtEl>
                                        <p:attrNameLst>
                                          <p:attrName>style.visibility</p:attrName>
                                        </p:attrNameLst>
                                      </p:cBhvr>
                                      <p:to>
                                        <p:strVal val="visible"/>
                                      </p:to>
                                    </p:set>
                                    <p:anim calcmode="lin" valueType="num">
                                      <p:cBhvr additive="base">
                                        <p:cTn dur="500"/>
                                        <p:tgtEl>
                                          <p:spTgt spid="200">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11" st="11"/>
                                            </p:txEl>
                                          </p:spTgt>
                                        </p:tgtEl>
                                        <p:attrNameLst>
                                          <p:attrName>style.visibility</p:attrName>
                                        </p:attrNameLst>
                                      </p:cBhvr>
                                      <p:to>
                                        <p:strVal val="visible"/>
                                      </p:to>
                                    </p:set>
                                    <p:anim calcmode="lin" valueType="num">
                                      <p:cBhvr additive="base">
                                        <p:cTn dur="500"/>
                                        <p:tgtEl>
                                          <p:spTgt spid="200">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206" name="Google Shape;206;p27"/>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8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Earliest Start / Earliest Finish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Forward Pass</a:t>
            </a:r>
            <a:endParaRPr/>
          </a:p>
        </p:txBody>
      </p:sp>
      <p:sp>
        <p:nvSpPr>
          <p:cNvPr id="207" name="Google Shape;207;p27"/>
          <p:cNvSpPr/>
          <p:nvPr/>
        </p:nvSpPr>
        <p:spPr>
          <a:xfrm>
            <a:off x="234950" y="4029075"/>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208" name="Google Shape;208;p27"/>
          <p:cNvCxnSpPr/>
          <p:nvPr/>
        </p:nvCxnSpPr>
        <p:spPr>
          <a:xfrm flipH="1" rot="10800000">
            <a:off x="765175" y="2882900"/>
            <a:ext cx="603250" cy="1136650"/>
          </a:xfrm>
          <a:prstGeom prst="straightConnector1">
            <a:avLst/>
          </a:prstGeom>
          <a:noFill/>
          <a:ln cap="flat" cmpd="sng" w="12700">
            <a:solidFill>
              <a:schemeClr val="dk1"/>
            </a:solidFill>
            <a:prstDash val="solid"/>
            <a:miter lim="800000"/>
            <a:headEnd len="med" w="med" type="none"/>
            <a:tailEnd len="med" w="med" type="stealth"/>
          </a:ln>
        </p:spPr>
      </p:cxnSp>
      <p:cxnSp>
        <p:nvCxnSpPr>
          <p:cNvPr id="209" name="Google Shape;209;p27"/>
          <p:cNvCxnSpPr/>
          <p:nvPr/>
        </p:nvCxnSpPr>
        <p:spPr>
          <a:xfrm>
            <a:off x="1979612" y="2646362"/>
            <a:ext cx="1084262" cy="0"/>
          </a:xfrm>
          <a:prstGeom prst="straightConnector1">
            <a:avLst/>
          </a:prstGeom>
          <a:noFill/>
          <a:ln cap="flat" cmpd="sng" w="12700">
            <a:solidFill>
              <a:schemeClr val="dk1"/>
            </a:solidFill>
            <a:prstDash val="solid"/>
            <a:miter lim="800000"/>
            <a:headEnd len="med" w="med" type="none"/>
            <a:tailEnd len="med" w="med" type="stealth"/>
          </a:ln>
        </p:spPr>
      </p:cxnSp>
      <p:cxnSp>
        <p:nvCxnSpPr>
          <p:cNvPr id="210" name="Google Shape;210;p27"/>
          <p:cNvCxnSpPr/>
          <p:nvPr/>
        </p:nvCxnSpPr>
        <p:spPr>
          <a:xfrm>
            <a:off x="3663950" y="2962275"/>
            <a:ext cx="679450" cy="1081087"/>
          </a:xfrm>
          <a:prstGeom prst="straightConnector1">
            <a:avLst/>
          </a:prstGeom>
          <a:noFill/>
          <a:ln cap="flat" cmpd="sng" w="12700">
            <a:solidFill>
              <a:schemeClr val="dk1"/>
            </a:solidFill>
            <a:prstDash val="solid"/>
            <a:miter lim="800000"/>
            <a:headEnd len="med" w="med" type="none"/>
            <a:tailEnd len="med" w="med" type="stealth"/>
          </a:ln>
        </p:spPr>
      </p:cxnSp>
      <p:cxnSp>
        <p:nvCxnSpPr>
          <p:cNvPr id="211" name="Google Shape;211;p27"/>
          <p:cNvCxnSpPr/>
          <p:nvPr/>
        </p:nvCxnSpPr>
        <p:spPr>
          <a:xfrm>
            <a:off x="920750" y="4327525"/>
            <a:ext cx="1365250" cy="0"/>
          </a:xfrm>
          <a:prstGeom prst="straightConnector1">
            <a:avLst/>
          </a:prstGeom>
          <a:noFill/>
          <a:ln cap="flat" cmpd="sng" w="12700">
            <a:solidFill>
              <a:schemeClr val="dk1"/>
            </a:solidFill>
            <a:prstDash val="solid"/>
            <a:miter lim="800000"/>
            <a:headEnd len="med" w="med" type="none"/>
            <a:tailEnd len="med" w="med" type="stealth"/>
          </a:ln>
        </p:spPr>
      </p:cxnSp>
      <p:cxnSp>
        <p:nvCxnSpPr>
          <p:cNvPr id="212" name="Google Shape;212;p27"/>
          <p:cNvCxnSpPr/>
          <p:nvPr/>
        </p:nvCxnSpPr>
        <p:spPr>
          <a:xfrm>
            <a:off x="2978150" y="4327525"/>
            <a:ext cx="1136650" cy="0"/>
          </a:xfrm>
          <a:prstGeom prst="straightConnector1">
            <a:avLst/>
          </a:prstGeom>
          <a:noFill/>
          <a:ln cap="flat" cmpd="sng" w="12700">
            <a:solidFill>
              <a:schemeClr val="dk1"/>
            </a:solidFill>
            <a:prstDash val="solid"/>
            <a:miter lim="800000"/>
            <a:headEnd len="med" w="med" type="none"/>
            <a:tailEnd len="med" w="med" type="stealth"/>
          </a:ln>
        </p:spPr>
      </p:cxnSp>
      <p:cxnSp>
        <p:nvCxnSpPr>
          <p:cNvPr id="213" name="Google Shape;213;p27"/>
          <p:cNvCxnSpPr/>
          <p:nvPr/>
        </p:nvCxnSpPr>
        <p:spPr>
          <a:xfrm>
            <a:off x="844550" y="4638675"/>
            <a:ext cx="1746250" cy="1365250"/>
          </a:xfrm>
          <a:prstGeom prst="straightConnector1">
            <a:avLst/>
          </a:prstGeom>
          <a:noFill/>
          <a:ln cap="flat" cmpd="sng" w="12700">
            <a:solidFill>
              <a:schemeClr val="dk1"/>
            </a:solidFill>
            <a:prstDash val="solid"/>
            <a:miter lim="800000"/>
            <a:headEnd len="med" w="med" type="none"/>
            <a:tailEnd len="med" w="med" type="stealth"/>
          </a:ln>
        </p:spPr>
      </p:cxnSp>
      <p:cxnSp>
        <p:nvCxnSpPr>
          <p:cNvPr id="214" name="Google Shape;214;p27"/>
          <p:cNvCxnSpPr/>
          <p:nvPr/>
        </p:nvCxnSpPr>
        <p:spPr>
          <a:xfrm>
            <a:off x="3206750" y="6080125"/>
            <a:ext cx="3651250" cy="0"/>
          </a:xfrm>
          <a:prstGeom prst="straightConnector1">
            <a:avLst/>
          </a:prstGeom>
          <a:noFill/>
          <a:ln cap="flat" cmpd="sng" w="12700">
            <a:solidFill>
              <a:schemeClr val="dk1"/>
            </a:solidFill>
            <a:prstDash val="solid"/>
            <a:miter lim="800000"/>
            <a:headEnd len="med" w="med" type="none"/>
            <a:tailEnd len="med" w="med" type="stealth"/>
          </a:ln>
        </p:spPr>
      </p:cxnSp>
      <p:cxnSp>
        <p:nvCxnSpPr>
          <p:cNvPr id="215" name="Google Shape;215;p27"/>
          <p:cNvCxnSpPr/>
          <p:nvPr/>
        </p:nvCxnSpPr>
        <p:spPr>
          <a:xfrm>
            <a:off x="4654550" y="4327525"/>
            <a:ext cx="1136650" cy="0"/>
          </a:xfrm>
          <a:prstGeom prst="straightConnector1">
            <a:avLst/>
          </a:prstGeom>
          <a:noFill/>
          <a:ln cap="flat" cmpd="sng" w="12700">
            <a:solidFill>
              <a:schemeClr val="dk1"/>
            </a:solidFill>
            <a:prstDash val="solid"/>
            <a:miter lim="800000"/>
            <a:headEnd len="med" w="med" type="none"/>
            <a:tailEnd len="med" w="med" type="stealth"/>
          </a:ln>
        </p:spPr>
      </p:cxnSp>
      <p:sp>
        <p:nvSpPr>
          <p:cNvPr id="216" name="Google Shape;216;p27"/>
          <p:cNvSpPr/>
          <p:nvPr/>
        </p:nvSpPr>
        <p:spPr>
          <a:xfrm>
            <a:off x="6864350" y="5705475"/>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17" name="Google Shape;217;p27"/>
          <p:cNvSpPr/>
          <p:nvPr/>
        </p:nvSpPr>
        <p:spPr>
          <a:xfrm>
            <a:off x="6975475" y="3952875"/>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18" name="Google Shape;218;p27"/>
          <p:cNvSpPr/>
          <p:nvPr/>
        </p:nvSpPr>
        <p:spPr>
          <a:xfrm>
            <a:off x="6788150" y="2352675"/>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19" name="Google Shape;219;p27"/>
          <p:cNvSpPr/>
          <p:nvPr/>
        </p:nvSpPr>
        <p:spPr>
          <a:xfrm>
            <a:off x="5797550" y="3994150"/>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20" name="Google Shape;220;p27"/>
          <p:cNvSpPr/>
          <p:nvPr/>
        </p:nvSpPr>
        <p:spPr>
          <a:xfrm>
            <a:off x="2520950" y="5781675"/>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21" name="Google Shape;221;p27"/>
          <p:cNvSpPr/>
          <p:nvPr/>
        </p:nvSpPr>
        <p:spPr>
          <a:xfrm>
            <a:off x="4097337" y="3975100"/>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22" name="Google Shape;222;p27"/>
          <p:cNvSpPr/>
          <p:nvPr/>
        </p:nvSpPr>
        <p:spPr>
          <a:xfrm>
            <a:off x="2292350" y="3952875"/>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23" name="Google Shape;223;p27"/>
          <p:cNvSpPr/>
          <p:nvPr/>
        </p:nvSpPr>
        <p:spPr>
          <a:xfrm>
            <a:off x="3054350" y="2352675"/>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24" name="Google Shape;224;p27"/>
          <p:cNvSpPr/>
          <p:nvPr/>
        </p:nvSpPr>
        <p:spPr>
          <a:xfrm>
            <a:off x="1301750" y="2352675"/>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225" name="Google Shape;225;p27"/>
          <p:cNvCxnSpPr/>
          <p:nvPr/>
        </p:nvCxnSpPr>
        <p:spPr>
          <a:xfrm flipH="1" rot="10800000">
            <a:off x="6327775" y="2959100"/>
            <a:ext cx="603250" cy="984250"/>
          </a:xfrm>
          <a:prstGeom prst="straightConnector1">
            <a:avLst/>
          </a:prstGeom>
          <a:noFill/>
          <a:ln cap="flat" cmpd="sng" w="12700">
            <a:solidFill>
              <a:schemeClr val="dk1"/>
            </a:solidFill>
            <a:prstDash val="solid"/>
            <a:miter lim="800000"/>
            <a:headEnd len="med" w="med" type="none"/>
            <a:tailEnd len="med" w="med" type="stealth"/>
          </a:ln>
        </p:spPr>
      </p:cxnSp>
      <p:cxnSp>
        <p:nvCxnSpPr>
          <p:cNvPr id="226" name="Google Shape;226;p27"/>
          <p:cNvCxnSpPr/>
          <p:nvPr/>
        </p:nvCxnSpPr>
        <p:spPr>
          <a:xfrm>
            <a:off x="6330950" y="4638675"/>
            <a:ext cx="679450" cy="1136650"/>
          </a:xfrm>
          <a:prstGeom prst="straightConnector1">
            <a:avLst/>
          </a:prstGeom>
          <a:noFill/>
          <a:ln cap="flat" cmpd="sng" w="12700">
            <a:solidFill>
              <a:schemeClr val="dk1"/>
            </a:solidFill>
            <a:prstDash val="solid"/>
            <a:miter lim="800000"/>
            <a:headEnd len="med" w="med" type="none"/>
            <a:tailEnd len="med" w="med" type="stealth"/>
          </a:ln>
        </p:spPr>
      </p:cxnSp>
      <p:cxnSp>
        <p:nvCxnSpPr>
          <p:cNvPr id="227" name="Google Shape;227;p27"/>
          <p:cNvCxnSpPr/>
          <p:nvPr/>
        </p:nvCxnSpPr>
        <p:spPr>
          <a:xfrm>
            <a:off x="6483350" y="4327525"/>
            <a:ext cx="527050" cy="0"/>
          </a:xfrm>
          <a:prstGeom prst="straightConnector1">
            <a:avLst/>
          </a:prstGeom>
          <a:noFill/>
          <a:ln cap="flat" cmpd="sng" w="12700">
            <a:solidFill>
              <a:schemeClr val="dk1"/>
            </a:solidFill>
            <a:prstDash val="solid"/>
            <a:miter lim="800000"/>
            <a:headEnd len="med" w="med" type="none"/>
            <a:tailEnd len="med" w="med" type="stealth"/>
          </a:ln>
        </p:spPr>
      </p:cxnSp>
      <p:sp>
        <p:nvSpPr>
          <p:cNvPr id="228" name="Google Shape;228;p27"/>
          <p:cNvSpPr txBox="1"/>
          <p:nvPr/>
        </p:nvSpPr>
        <p:spPr>
          <a:xfrm>
            <a:off x="412750" y="4052887"/>
            <a:ext cx="415925" cy="7016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a:t>
            </a:r>
            <a:endParaRPr/>
          </a:p>
        </p:txBody>
      </p:sp>
      <p:sp>
        <p:nvSpPr>
          <p:cNvPr id="229" name="Google Shape;229;p27"/>
          <p:cNvSpPr txBox="1"/>
          <p:nvPr/>
        </p:nvSpPr>
        <p:spPr>
          <a:xfrm>
            <a:off x="1463675" y="2376487"/>
            <a:ext cx="415925" cy="70167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15</a:t>
            </a:r>
            <a:endParaRPr/>
          </a:p>
        </p:txBody>
      </p:sp>
      <p:sp>
        <p:nvSpPr>
          <p:cNvPr id="230" name="Google Shape;230;p27"/>
          <p:cNvSpPr txBox="1"/>
          <p:nvPr/>
        </p:nvSpPr>
        <p:spPr>
          <a:xfrm>
            <a:off x="3235325" y="2376487"/>
            <a:ext cx="334962" cy="70167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5</a:t>
            </a:r>
            <a:endParaRPr/>
          </a:p>
        </p:txBody>
      </p:sp>
      <p:sp>
        <p:nvSpPr>
          <p:cNvPr id="231" name="Google Shape;231;p27"/>
          <p:cNvSpPr txBox="1"/>
          <p:nvPr/>
        </p:nvSpPr>
        <p:spPr>
          <a:xfrm>
            <a:off x="2433637" y="3976687"/>
            <a:ext cx="415925" cy="70167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25</a:t>
            </a:r>
            <a:endParaRPr/>
          </a:p>
        </p:txBody>
      </p:sp>
      <p:sp>
        <p:nvSpPr>
          <p:cNvPr id="232" name="Google Shape;232;p27"/>
          <p:cNvSpPr txBox="1"/>
          <p:nvPr/>
        </p:nvSpPr>
        <p:spPr>
          <a:xfrm>
            <a:off x="2662237" y="5805487"/>
            <a:ext cx="415925" cy="70167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30</a:t>
            </a:r>
            <a:endParaRPr/>
          </a:p>
        </p:txBody>
      </p:sp>
      <p:sp>
        <p:nvSpPr>
          <p:cNvPr id="233" name="Google Shape;233;p27"/>
          <p:cNvSpPr txBox="1"/>
          <p:nvPr/>
        </p:nvSpPr>
        <p:spPr>
          <a:xfrm>
            <a:off x="4241800" y="3976687"/>
            <a:ext cx="415925" cy="70167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G</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a:t>
            </a:r>
            <a:endParaRPr/>
          </a:p>
        </p:txBody>
      </p:sp>
      <p:sp>
        <p:nvSpPr>
          <p:cNvPr id="234" name="Google Shape;234;p27"/>
          <p:cNvSpPr txBox="1"/>
          <p:nvPr/>
        </p:nvSpPr>
        <p:spPr>
          <a:xfrm>
            <a:off x="5938837" y="3976687"/>
            <a:ext cx="415925" cy="70167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20</a:t>
            </a:r>
            <a:endParaRPr/>
          </a:p>
        </p:txBody>
      </p:sp>
      <p:sp>
        <p:nvSpPr>
          <p:cNvPr id="235" name="Google Shape;235;p27"/>
          <p:cNvSpPr txBox="1"/>
          <p:nvPr/>
        </p:nvSpPr>
        <p:spPr>
          <a:xfrm>
            <a:off x="6929437" y="2376487"/>
            <a:ext cx="415925" cy="70167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E</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21</a:t>
            </a:r>
            <a:endParaRPr/>
          </a:p>
        </p:txBody>
      </p:sp>
      <p:sp>
        <p:nvSpPr>
          <p:cNvPr id="236" name="Google Shape;236;p27"/>
          <p:cNvSpPr txBox="1"/>
          <p:nvPr/>
        </p:nvSpPr>
        <p:spPr>
          <a:xfrm>
            <a:off x="7158037" y="3976687"/>
            <a:ext cx="415925" cy="70167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H</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28</a:t>
            </a:r>
            <a:endParaRPr/>
          </a:p>
        </p:txBody>
      </p:sp>
      <p:sp>
        <p:nvSpPr>
          <p:cNvPr id="237" name="Google Shape;237;p27"/>
          <p:cNvSpPr txBox="1"/>
          <p:nvPr/>
        </p:nvSpPr>
        <p:spPr>
          <a:xfrm>
            <a:off x="7005637" y="5729287"/>
            <a:ext cx="415925" cy="70167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J</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45</a:t>
            </a:r>
            <a:endParaRPr/>
          </a:p>
        </p:txBody>
      </p:sp>
      <p:sp>
        <p:nvSpPr>
          <p:cNvPr id="238" name="Google Shape;238;p27"/>
          <p:cNvSpPr txBox="1"/>
          <p:nvPr/>
        </p:nvSpPr>
        <p:spPr>
          <a:xfrm>
            <a:off x="1279525" y="2009775"/>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90,105</a:t>
            </a:r>
            <a:endParaRPr/>
          </a:p>
        </p:txBody>
      </p:sp>
      <p:sp>
        <p:nvSpPr>
          <p:cNvPr id="239" name="Google Shape;239;p27"/>
          <p:cNvSpPr txBox="1"/>
          <p:nvPr/>
        </p:nvSpPr>
        <p:spPr>
          <a:xfrm>
            <a:off x="2270125" y="3595687"/>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90,115</a:t>
            </a:r>
            <a:endParaRPr/>
          </a:p>
        </p:txBody>
      </p:sp>
      <p:sp>
        <p:nvSpPr>
          <p:cNvPr id="240" name="Google Shape;240;p27"/>
          <p:cNvSpPr txBox="1"/>
          <p:nvPr/>
        </p:nvSpPr>
        <p:spPr>
          <a:xfrm>
            <a:off x="2498725" y="5424487"/>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90,120</a:t>
            </a:r>
            <a:endParaRPr/>
          </a:p>
        </p:txBody>
      </p:sp>
      <p:sp>
        <p:nvSpPr>
          <p:cNvPr id="241" name="Google Shape;241;p27"/>
          <p:cNvSpPr txBox="1"/>
          <p:nvPr/>
        </p:nvSpPr>
        <p:spPr>
          <a:xfrm>
            <a:off x="3032125" y="2009775"/>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105,110</a:t>
            </a:r>
            <a:endParaRPr/>
          </a:p>
        </p:txBody>
      </p:sp>
      <p:sp>
        <p:nvSpPr>
          <p:cNvPr id="242" name="Google Shape;242;p27"/>
          <p:cNvSpPr txBox="1"/>
          <p:nvPr/>
        </p:nvSpPr>
        <p:spPr>
          <a:xfrm>
            <a:off x="4098925" y="3367087"/>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110,124</a:t>
            </a:r>
            <a:endParaRPr/>
          </a:p>
        </p:txBody>
      </p:sp>
      <p:sp>
        <p:nvSpPr>
          <p:cNvPr id="243" name="Google Shape;243;p27"/>
          <p:cNvSpPr txBox="1"/>
          <p:nvPr/>
        </p:nvSpPr>
        <p:spPr>
          <a:xfrm>
            <a:off x="4221162" y="3675062"/>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115,129</a:t>
            </a:r>
            <a:endParaRPr/>
          </a:p>
        </p:txBody>
      </p:sp>
      <p:sp>
        <p:nvSpPr>
          <p:cNvPr id="244" name="Google Shape;244;p27"/>
          <p:cNvSpPr txBox="1"/>
          <p:nvPr/>
        </p:nvSpPr>
        <p:spPr>
          <a:xfrm>
            <a:off x="5394325" y="3636962"/>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129,149</a:t>
            </a:r>
            <a:endParaRPr/>
          </a:p>
        </p:txBody>
      </p:sp>
      <p:sp>
        <p:nvSpPr>
          <p:cNvPr id="245" name="Google Shape;245;p27"/>
          <p:cNvSpPr txBox="1"/>
          <p:nvPr/>
        </p:nvSpPr>
        <p:spPr>
          <a:xfrm>
            <a:off x="6384925" y="2009775"/>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149,170</a:t>
            </a:r>
            <a:endParaRPr/>
          </a:p>
        </p:txBody>
      </p:sp>
      <p:sp>
        <p:nvSpPr>
          <p:cNvPr id="246" name="Google Shape;246;p27"/>
          <p:cNvSpPr txBox="1"/>
          <p:nvPr/>
        </p:nvSpPr>
        <p:spPr>
          <a:xfrm>
            <a:off x="6918325" y="3630612"/>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149,177</a:t>
            </a:r>
            <a:endParaRPr/>
          </a:p>
        </p:txBody>
      </p:sp>
      <p:sp>
        <p:nvSpPr>
          <p:cNvPr id="247" name="Google Shape;247;p27"/>
          <p:cNvSpPr txBox="1"/>
          <p:nvPr/>
        </p:nvSpPr>
        <p:spPr>
          <a:xfrm>
            <a:off x="6842125" y="5043487"/>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120,165</a:t>
            </a:r>
            <a:endParaRPr/>
          </a:p>
        </p:txBody>
      </p:sp>
      <p:sp>
        <p:nvSpPr>
          <p:cNvPr id="248" name="Google Shape;248;p27"/>
          <p:cNvSpPr txBox="1"/>
          <p:nvPr/>
        </p:nvSpPr>
        <p:spPr>
          <a:xfrm>
            <a:off x="6842125" y="5348287"/>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149,194</a:t>
            </a:r>
            <a:endParaRPr/>
          </a:p>
        </p:txBody>
      </p:sp>
      <p:sp>
        <p:nvSpPr>
          <p:cNvPr id="249" name="Google Shape;249;p27"/>
          <p:cNvSpPr txBox="1"/>
          <p:nvPr/>
        </p:nvSpPr>
        <p:spPr>
          <a:xfrm>
            <a:off x="6781800" y="2001837"/>
            <a:ext cx="53181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FF"/>
              </a:buClr>
              <a:buSzPts val="2000"/>
              <a:buFont typeface="Arial Narrow"/>
              <a:buNone/>
            </a:pPr>
            <a:r>
              <a:rPr b="1" i="0" lang="en-US" sz="2000" u="none">
                <a:solidFill>
                  <a:srgbClr val="FF00FF"/>
                </a:solidFill>
                <a:latin typeface="Arial Narrow"/>
                <a:ea typeface="Arial Narrow"/>
                <a:cs typeface="Arial Narrow"/>
                <a:sym typeface="Arial Narrow"/>
              </a:rPr>
              <a:t>170</a:t>
            </a:r>
            <a:endParaRPr/>
          </a:p>
        </p:txBody>
      </p:sp>
      <p:sp>
        <p:nvSpPr>
          <p:cNvPr id="250" name="Google Shape;250;p27"/>
          <p:cNvSpPr txBox="1"/>
          <p:nvPr/>
        </p:nvSpPr>
        <p:spPr>
          <a:xfrm>
            <a:off x="7239000" y="5334000"/>
            <a:ext cx="53181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FF"/>
              </a:buClr>
              <a:buSzPts val="2000"/>
              <a:buFont typeface="Arial Narrow"/>
              <a:buNone/>
            </a:pPr>
            <a:r>
              <a:rPr b="1" i="0" lang="en-US" sz="2000" u="none">
                <a:solidFill>
                  <a:srgbClr val="FF00FF"/>
                </a:solidFill>
                <a:latin typeface="Arial Narrow"/>
                <a:ea typeface="Arial Narrow"/>
                <a:cs typeface="Arial Narrow"/>
                <a:sym typeface="Arial Narrow"/>
              </a:rPr>
              <a:t>194</a:t>
            </a:r>
            <a:endParaRPr/>
          </a:p>
        </p:txBody>
      </p:sp>
      <p:grpSp>
        <p:nvGrpSpPr>
          <p:cNvPr id="251" name="Google Shape;251;p27"/>
          <p:cNvGrpSpPr/>
          <p:nvPr/>
        </p:nvGrpSpPr>
        <p:grpSpPr>
          <a:xfrm>
            <a:off x="136525" y="3595687"/>
            <a:ext cx="771525" cy="1101725"/>
            <a:chOff x="86" y="2265"/>
            <a:chExt cx="486" cy="694"/>
          </a:xfrm>
        </p:grpSpPr>
        <p:sp>
          <p:nvSpPr>
            <p:cNvPr id="252" name="Google Shape;252;p27"/>
            <p:cNvSpPr/>
            <p:nvPr/>
          </p:nvSpPr>
          <p:spPr>
            <a:xfrm>
              <a:off x="148" y="2535"/>
              <a:ext cx="424" cy="424"/>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a:t>
              </a:r>
              <a:endParaRPr/>
            </a:p>
          </p:txBody>
        </p:sp>
        <p:sp>
          <p:nvSpPr>
            <p:cNvPr id="253" name="Google Shape;253;p27"/>
            <p:cNvSpPr txBox="1"/>
            <p:nvPr/>
          </p:nvSpPr>
          <p:spPr>
            <a:xfrm>
              <a:off x="86" y="2265"/>
              <a:ext cx="371"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0,90</a:t>
              </a:r>
              <a:endParaRPr/>
            </a:p>
          </p:txBody>
        </p:sp>
      </p:grpSp>
      <p:grpSp>
        <p:nvGrpSpPr>
          <p:cNvPr id="254" name="Google Shape;254;p27"/>
          <p:cNvGrpSpPr/>
          <p:nvPr/>
        </p:nvGrpSpPr>
        <p:grpSpPr>
          <a:xfrm>
            <a:off x="706437" y="2352675"/>
            <a:ext cx="1268412" cy="1762125"/>
            <a:chOff x="445" y="1482"/>
            <a:chExt cx="799" cy="1110"/>
          </a:xfrm>
        </p:grpSpPr>
        <p:cxnSp>
          <p:nvCxnSpPr>
            <p:cNvPr id="255" name="Google Shape;255;p27"/>
            <p:cNvCxnSpPr/>
            <p:nvPr/>
          </p:nvCxnSpPr>
          <p:spPr>
            <a:xfrm flipH="1" rot="10800000">
              <a:off x="445" y="1728"/>
              <a:ext cx="459" cy="864"/>
            </a:xfrm>
            <a:prstGeom prst="straightConnector1">
              <a:avLst/>
            </a:prstGeom>
            <a:noFill/>
            <a:ln cap="flat" cmpd="sng" w="76200">
              <a:solidFill>
                <a:srgbClr val="66FF33"/>
              </a:solidFill>
              <a:prstDash val="solid"/>
              <a:miter lim="800000"/>
              <a:headEnd len="med" w="med" type="none"/>
              <a:tailEnd len="med" w="med" type="stealth"/>
            </a:ln>
          </p:spPr>
        </p:cxnSp>
        <p:sp>
          <p:nvSpPr>
            <p:cNvPr id="256" name="Google Shape;256;p27"/>
            <p:cNvSpPr/>
            <p:nvPr/>
          </p:nvSpPr>
          <p:spPr>
            <a:xfrm>
              <a:off x="820" y="1482"/>
              <a:ext cx="424" cy="419"/>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p:txBody>
        </p:sp>
      </p:grpSp>
      <p:grpSp>
        <p:nvGrpSpPr>
          <p:cNvPr id="257" name="Google Shape;257;p27"/>
          <p:cNvGrpSpPr/>
          <p:nvPr/>
        </p:nvGrpSpPr>
        <p:grpSpPr>
          <a:xfrm>
            <a:off x="762000" y="4597400"/>
            <a:ext cx="2428875" cy="1849437"/>
            <a:chOff x="480" y="2896"/>
            <a:chExt cx="1530" cy="1165"/>
          </a:xfrm>
        </p:grpSpPr>
        <p:cxnSp>
          <p:nvCxnSpPr>
            <p:cNvPr id="258" name="Google Shape;258;p27"/>
            <p:cNvCxnSpPr/>
            <p:nvPr/>
          </p:nvCxnSpPr>
          <p:spPr>
            <a:xfrm>
              <a:off x="480" y="2896"/>
              <a:ext cx="1183" cy="908"/>
            </a:xfrm>
            <a:prstGeom prst="straightConnector1">
              <a:avLst/>
            </a:prstGeom>
            <a:noFill/>
            <a:ln cap="flat" cmpd="sng" w="76200">
              <a:solidFill>
                <a:srgbClr val="66FF33"/>
              </a:solidFill>
              <a:prstDash val="solid"/>
              <a:miter lim="800000"/>
              <a:headEnd len="med" w="med" type="none"/>
              <a:tailEnd len="med" w="med" type="stealth"/>
            </a:ln>
          </p:spPr>
        </p:cxnSp>
        <p:sp>
          <p:nvSpPr>
            <p:cNvPr id="259" name="Google Shape;259;p27"/>
            <p:cNvSpPr/>
            <p:nvPr/>
          </p:nvSpPr>
          <p:spPr>
            <a:xfrm>
              <a:off x="1586" y="3642"/>
              <a:ext cx="424" cy="419"/>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p:txBody>
        </p:sp>
      </p:grpSp>
      <p:grpSp>
        <p:nvGrpSpPr>
          <p:cNvPr id="260" name="Google Shape;260;p27"/>
          <p:cNvGrpSpPr/>
          <p:nvPr/>
        </p:nvGrpSpPr>
        <p:grpSpPr>
          <a:xfrm>
            <a:off x="873125" y="3946525"/>
            <a:ext cx="2112962" cy="685800"/>
            <a:chOff x="550" y="2486"/>
            <a:chExt cx="1318" cy="419"/>
          </a:xfrm>
        </p:grpSpPr>
        <p:cxnSp>
          <p:nvCxnSpPr>
            <p:cNvPr id="261" name="Google Shape;261;p27"/>
            <p:cNvCxnSpPr/>
            <p:nvPr/>
          </p:nvCxnSpPr>
          <p:spPr>
            <a:xfrm flipH="1" rot="10800000">
              <a:off x="550" y="2717"/>
              <a:ext cx="961" cy="3"/>
            </a:xfrm>
            <a:prstGeom prst="straightConnector1">
              <a:avLst/>
            </a:prstGeom>
            <a:noFill/>
            <a:ln cap="flat" cmpd="sng" w="76200">
              <a:solidFill>
                <a:srgbClr val="66FF33"/>
              </a:solidFill>
              <a:prstDash val="solid"/>
              <a:miter lim="800000"/>
              <a:headEnd len="med" w="med" type="none"/>
              <a:tailEnd len="med" w="med" type="stealth"/>
            </a:ln>
          </p:spPr>
        </p:cxnSp>
        <p:sp>
          <p:nvSpPr>
            <p:cNvPr id="262" name="Google Shape;262;p27"/>
            <p:cNvSpPr/>
            <p:nvPr/>
          </p:nvSpPr>
          <p:spPr>
            <a:xfrm>
              <a:off x="1434" y="2486"/>
              <a:ext cx="434" cy="419"/>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p:txBody>
        </p:sp>
      </p:grpSp>
      <p:grpSp>
        <p:nvGrpSpPr>
          <p:cNvPr id="263" name="Google Shape;263;p27"/>
          <p:cNvGrpSpPr/>
          <p:nvPr/>
        </p:nvGrpSpPr>
        <p:grpSpPr>
          <a:xfrm>
            <a:off x="1984375" y="2346325"/>
            <a:ext cx="1784350" cy="685800"/>
            <a:chOff x="1250" y="1478"/>
            <a:chExt cx="1124" cy="432"/>
          </a:xfrm>
        </p:grpSpPr>
        <p:sp>
          <p:nvSpPr>
            <p:cNvPr id="264" name="Google Shape;264;p27"/>
            <p:cNvSpPr/>
            <p:nvPr/>
          </p:nvSpPr>
          <p:spPr>
            <a:xfrm>
              <a:off x="1924" y="1478"/>
              <a:ext cx="450" cy="43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a:t>
              </a:r>
              <a:endParaRPr/>
            </a:p>
          </p:txBody>
        </p:sp>
        <p:cxnSp>
          <p:nvCxnSpPr>
            <p:cNvPr id="265" name="Google Shape;265;p27"/>
            <p:cNvCxnSpPr/>
            <p:nvPr/>
          </p:nvCxnSpPr>
          <p:spPr>
            <a:xfrm flipH="1" rot="10800000">
              <a:off x="1250" y="1679"/>
              <a:ext cx="718" cy="2"/>
            </a:xfrm>
            <a:prstGeom prst="straightConnector1">
              <a:avLst/>
            </a:prstGeom>
            <a:noFill/>
            <a:ln cap="flat" cmpd="sng" w="76200">
              <a:solidFill>
                <a:srgbClr val="66FF33"/>
              </a:solidFill>
              <a:prstDash val="solid"/>
              <a:miter lim="800000"/>
              <a:headEnd len="med" w="med" type="none"/>
              <a:tailEnd len="med" w="med" type="stealth"/>
            </a:ln>
          </p:spPr>
        </p:cxnSp>
      </p:grpSp>
      <p:cxnSp>
        <p:nvCxnSpPr>
          <p:cNvPr id="266" name="Google Shape;266;p27"/>
          <p:cNvCxnSpPr/>
          <p:nvPr/>
        </p:nvCxnSpPr>
        <p:spPr>
          <a:xfrm>
            <a:off x="3622675" y="2916237"/>
            <a:ext cx="741362" cy="1184275"/>
          </a:xfrm>
          <a:prstGeom prst="straightConnector1">
            <a:avLst/>
          </a:prstGeom>
          <a:noFill/>
          <a:ln cap="flat" cmpd="sng" w="76200">
            <a:solidFill>
              <a:srgbClr val="66FF33"/>
            </a:solidFill>
            <a:prstDash val="solid"/>
            <a:miter lim="800000"/>
            <a:headEnd len="med" w="med" type="none"/>
            <a:tailEnd len="med" w="med" type="stealth"/>
          </a:ln>
        </p:spPr>
      </p:cxnSp>
      <p:grpSp>
        <p:nvGrpSpPr>
          <p:cNvPr id="267" name="Google Shape;267;p27"/>
          <p:cNvGrpSpPr/>
          <p:nvPr/>
        </p:nvGrpSpPr>
        <p:grpSpPr>
          <a:xfrm>
            <a:off x="2978150" y="3962400"/>
            <a:ext cx="1822450" cy="685800"/>
            <a:chOff x="1876" y="2504"/>
            <a:chExt cx="1148" cy="419"/>
          </a:xfrm>
        </p:grpSpPr>
        <p:sp>
          <p:nvSpPr>
            <p:cNvPr id="268" name="Google Shape;268;p27"/>
            <p:cNvSpPr/>
            <p:nvPr/>
          </p:nvSpPr>
          <p:spPr>
            <a:xfrm>
              <a:off x="2580" y="2504"/>
              <a:ext cx="444" cy="419"/>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G</a:t>
              </a:r>
              <a:endParaRPr/>
            </a:p>
          </p:txBody>
        </p:sp>
        <p:cxnSp>
          <p:nvCxnSpPr>
            <p:cNvPr id="269" name="Google Shape;269;p27"/>
            <p:cNvCxnSpPr/>
            <p:nvPr/>
          </p:nvCxnSpPr>
          <p:spPr>
            <a:xfrm>
              <a:off x="1876" y="2726"/>
              <a:ext cx="764" cy="0"/>
            </a:xfrm>
            <a:prstGeom prst="straightConnector1">
              <a:avLst/>
            </a:prstGeom>
            <a:noFill/>
            <a:ln cap="flat" cmpd="sng" w="76200">
              <a:solidFill>
                <a:srgbClr val="66FF33"/>
              </a:solidFill>
              <a:prstDash val="solid"/>
              <a:miter lim="800000"/>
              <a:headEnd len="med" w="med" type="none"/>
              <a:tailEnd len="med" w="med" type="stealth"/>
            </a:ln>
          </p:spPr>
        </p:cxnSp>
      </p:grpSp>
      <p:cxnSp>
        <p:nvCxnSpPr>
          <p:cNvPr id="270" name="Google Shape;270;p27"/>
          <p:cNvCxnSpPr/>
          <p:nvPr/>
        </p:nvCxnSpPr>
        <p:spPr>
          <a:xfrm>
            <a:off x="4121150" y="3565525"/>
            <a:ext cx="908050" cy="0"/>
          </a:xfrm>
          <a:prstGeom prst="straightConnector1">
            <a:avLst/>
          </a:prstGeom>
          <a:noFill/>
          <a:ln cap="flat" cmpd="sng" w="50800">
            <a:solidFill>
              <a:schemeClr val="dk1"/>
            </a:solidFill>
            <a:prstDash val="solid"/>
            <a:miter lim="800000"/>
            <a:headEnd len="med" w="med" type="none"/>
            <a:tailEnd len="med" w="med" type="none"/>
          </a:ln>
        </p:spPr>
      </p:cxnSp>
      <p:grpSp>
        <p:nvGrpSpPr>
          <p:cNvPr id="271" name="Google Shape;271;p27"/>
          <p:cNvGrpSpPr/>
          <p:nvPr/>
        </p:nvGrpSpPr>
        <p:grpSpPr>
          <a:xfrm>
            <a:off x="4781550" y="3990975"/>
            <a:ext cx="1703387" cy="696912"/>
            <a:chOff x="3012" y="2514"/>
            <a:chExt cx="1073" cy="439"/>
          </a:xfrm>
        </p:grpSpPr>
        <p:cxnSp>
          <p:nvCxnSpPr>
            <p:cNvPr id="272" name="Google Shape;272;p27"/>
            <p:cNvCxnSpPr/>
            <p:nvPr/>
          </p:nvCxnSpPr>
          <p:spPr>
            <a:xfrm>
              <a:off x="3012" y="2738"/>
              <a:ext cx="716" cy="0"/>
            </a:xfrm>
            <a:prstGeom prst="straightConnector1">
              <a:avLst/>
            </a:prstGeom>
            <a:noFill/>
            <a:ln cap="flat" cmpd="sng" w="76200">
              <a:solidFill>
                <a:srgbClr val="66FF33"/>
              </a:solidFill>
              <a:prstDash val="solid"/>
              <a:miter lim="800000"/>
              <a:headEnd len="med" w="med" type="none"/>
              <a:tailEnd len="med" w="med" type="stealth"/>
            </a:ln>
          </p:spPr>
        </p:cxnSp>
        <p:sp>
          <p:nvSpPr>
            <p:cNvPr id="273" name="Google Shape;273;p27"/>
            <p:cNvSpPr/>
            <p:nvPr/>
          </p:nvSpPr>
          <p:spPr>
            <a:xfrm>
              <a:off x="3627" y="2514"/>
              <a:ext cx="458" cy="439"/>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a:t>
              </a:r>
              <a:endParaRPr/>
            </a:p>
          </p:txBody>
        </p:sp>
      </p:grpSp>
      <p:cxnSp>
        <p:nvCxnSpPr>
          <p:cNvPr id="274" name="Google Shape;274;p27"/>
          <p:cNvCxnSpPr/>
          <p:nvPr/>
        </p:nvCxnSpPr>
        <p:spPr>
          <a:xfrm>
            <a:off x="3206750" y="6080125"/>
            <a:ext cx="3692525" cy="0"/>
          </a:xfrm>
          <a:prstGeom prst="straightConnector1">
            <a:avLst/>
          </a:prstGeom>
          <a:noFill/>
          <a:ln cap="flat" cmpd="sng" w="76200">
            <a:solidFill>
              <a:srgbClr val="66FF33"/>
            </a:solidFill>
            <a:prstDash val="solid"/>
            <a:miter lim="800000"/>
            <a:headEnd len="med" w="med" type="none"/>
            <a:tailEnd len="med" w="med" type="stealth"/>
          </a:ln>
        </p:spPr>
      </p:cxnSp>
      <p:grpSp>
        <p:nvGrpSpPr>
          <p:cNvPr id="275" name="Google Shape;275;p27"/>
          <p:cNvGrpSpPr/>
          <p:nvPr/>
        </p:nvGrpSpPr>
        <p:grpSpPr>
          <a:xfrm>
            <a:off x="6242050" y="2352675"/>
            <a:ext cx="1219200" cy="1689100"/>
            <a:chOff x="3932" y="1482"/>
            <a:chExt cx="768" cy="1064"/>
          </a:xfrm>
        </p:grpSpPr>
        <p:sp>
          <p:nvSpPr>
            <p:cNvPr id="276" name="Google Shape;276;p27"/>
            <p:cNvSpPr/>
            <p:nvPr/>
          </p:nvSpPr>
          <p:spPr>
            <a:xfrm>
              <a:off x="4276" y="1482"/>
              <a:ext cx="424" cy="419"/>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E</a:t>
              </a:r>
              <a:endParaRPr/>
            </a:p>
          </p:txBody>
        </p:sp>
        <p:cxnSp>
          <p:nvCxnSpPr>
            <p:cNvPr id="277" name="Google Shape;277;p27"/>
            <p:cNvCxnSpPr/>
            <p:nvPr/>
          </p:nvCxnSpPr>
          <p:spPr>
            <a:xfrm flipH="1" rot="10800000">
              <a:off x="3932" y="1831"/>
              <a:ext cx="451" cy="715"/>
            </a:xfrm>
            <a:prstGeom prst="straightConnector1">
              <a:avLst/>
            </a:prstGeom>
            <a:noFill/>
            <a:ln cap="flat" cmpd="sng" w="76200">
              <a:solidFill>
                <a:srgbClr val="66FF33"/>
              </a:solidFill>
              <a:prstDash val="solid"/>
              <a:miter lim="800000"/>
              <a:headEnd len="med" w="med" type="none"/>
              <a:tailEnd len="med" w="med" type="stealth"/>
            </a:ln>
          </p:spPr>
        </p:cxnSp>
      </p:grpSp>
      <p:grpSp>
        <p:nvGrpSpPr>
          <p:cNvPr id="278" name="Google Shape;278;p27"/>
          <p:cNvGrpSpPr/>
          <p:nvPr/>
        </p:nvGrpSpPr>
        <p:grpSpPr>
          <a:xfrm>
            <a:off x="6483350" y="3956050"/>
            <a:ext cx="1165225" cy="665162"/>
            <a:chOff x="4110" y="2490"/>
            <a:chExt cx="734" cy="419"/>
          </a:xfrm>
        </p:grpSpPr>
        <p:sp>
          <p:nvSpPr>
            <p:cNvPr id="279" name="Google Shape;279;p27"/>
            <p:cNvSpPr/>
            <p:nvPr/>
          </p:nvSpPr>
          <p:spPr>
            <a:xfrm>
              <a:off x="4420" y="2490"/>
              <a:ext cx="424" cy="419"/>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H</a:t>
              </a:r>
              <a:endParaRPr/>
            </a:p>
          </p:txBody>
        </p:sp>
        <p:cxnSp>
          <p:nvCxnSpPr>
            <p:cNvPr id="280" name="Google Shape;280;p27"/>
            <p:cNvCxnSpPr/>
            <p:nvPr/>
          </p:nvCxnSpPr>
          <p:spPr>
            <a:xfrm>
              <a:off x="4110" y="2726"/>
              <a:ext cx="332" cy="0"/>
            </a:xfrm>
            <a:prstGeom prst="straightConnector1">
              <a:avLst/>
            </a:prstGeom>
            <a:noFill/>
            <a:ln cap="flat" cmpd="sng" w="76200">
              <a:solidFill>
                <a:srgbClr val="66FF33"/>
              </a:solidFill>
              <a:prstDash val="solid"/>
              <a:miter lim="800000"/>
              <a:headEnd len="med" w="med" type="none"/>
              <a:tailEnd len="med" w="med" type="stealth"/>
            </a:ln>
          </p:spPr>
        </p:cxnSp>
      </p:grpSp>
      <p:grpSp>
        <p:nvGrpSpPr>
          <p:cNvPr id="281" name="Google Shape;281;p27"/>
          <p:cNvGrpSpPr/>
          <p:nvPr/>
        </p:nvGrpSpPr>
        <p:grpSpPr>
          <a:xfrm>
            <a:off x="6330950" y="4638675"/>
            <a:ext cx="1206500" cy="1731962"/>
            <a:chOff x="3988" y="2922"/>
            <a:chExt cx="760" cy="1091"/>
          </a:xfrm>
        </p:grpSpPr>
        <p:sp>
          <p:nvSpPr>
            <p:cNvPr id="282" name="Google Shape;282;p27"/>
            <p:cNvSpPr/>
            <p:nvPr/>
          </p:nvSpPr>
          <p:spPr>
            <a:xfrm>
              <a:off x="4324" y="3594"/>
              <a:ext cx="424" cy="419"/>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J</a:t>
              </a:r>
              <a:endParaRPr/>
            </a:p>
          </p:txBody>
        </p:sp>
        <p:cxnSp>
          <p:nvCxnSpPr>
            <p:cNvPr id="283" name="Google Shape;283;p27"/>
            <p:cNvCxnSpPr/>
            <p:nvPr/>
          </p:nvCxnSpPr>
          <p:spPr>
            <a:xfrm>
              <a:off x="3988" y="2922"/>
              <a:ext cx="454" cy="769"/>
            </a:xfrm>
            <a:prstGeom prst="straightConnector1">
              <a:avLst/>
            </a:prstGeom>
            <a:noFill/>
            <a:ln cap="flat" cmpd="sng" w="76200">
              <a:solidFill>
                <a:srgbClr val="66FF33"/>
              </a:solidFill>
              <a:prstDash val="solid"/>
              <a:miter lim="800000"/>
              <a:headEnd len="med" w="med" type="none"/>
              <a:tailEnd len="med" w="med" type="stealth"/>
            </a:ln>
          </p:spPr>
        </p:cxnSp>
      </p:grpSp>
      <p:cxnSp>
        <p:nvCxnSpPr>
          <p:cNvPr id="284" name="Google Shape;284;p27"/>
          <p:cNvCxnSpPr/>
          <p:nvPr/>
        </p:nvCxnSpPr>
        <p:spPr>
          <a:xfrm>
            <a:off x="6788150" y="5241925"/>
            <a:ext cx="908050" cy="0"/>
          </a:xfrm>
          <a:prstGeom prst="straightConnector1">
            <a:avLst/>
          </a:prstGeom>
          <a:noFill/>
          <a:ln cap="flat" cmpd="sng" w="50800">
            <a:solidFill>
              <a:schemeClr val="dk1"/>
            </a:solidFill>
            <a:prstDash val="solid"/>
            <a:miter lim="800000"/>
            <a:headEnd len="med" w="med" type="none"/>
            <a:tailEnd len="med" w="med" type="none"/>
          </a:ln>
        </p:spPr>
      </p:cxnSp>
      <p:sp>
        <p:nvSpPr>
          <p:cNvPr id="285" name="Google Shape;285;p27"/>
          <p:cNvSpPr txBox="1"/>
          <p:nvPr/>
        </p:nvSpPr>
        <p:spPr>
          <a:xfrm>
            <a:off x="7315200" y="3616325"/>
            <a:ext cx="53181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FF"/>
              </a:buClr>
              <a:buSzPts val="2000"/>
              <a:buFont typeface="Arial Narrow"/>
              <a:buNone/>
            </a:pPr>
            <a:r>
              <a:rPr b="1" i="0" lang="en-US" sz="2000" u="none">
                <a:solidFill>
                  <a:srgbClr val="FF00FF"/>
                </a:solidFill>
                <a:latin typeface="Arial Narrow"/>
                <a:ea typeface="Arial Narrow"/>
                <a:cs typeface="Arial Narrow"/>
                <a:sym typeface="Arial Narrow"/>
              </a:rPr>
              <a:t>177</a:t>
            </a:r>
            <a:endParaRPr/>
          </a:p>
        </p:txBody>
      </p:sp>
      <p:grpSp>
        <p:nvGrpSpPr>
          <p:cNvPr id="286" name="Google Shape;286;p27"/>
          <p:cNvGrpSpPr/>
          <p:nvPr/>
        </p:nvGrpSpPr>
        <p:grpSpPr>
          <a:xfrm>
            <a:off x="7086600" y="4003675"/>
            <a:ext cx="1955800" cy="1041400"/>
            <a:chOff x="4464" y="2522"/>
            <a:chExt cx="1232" cy="656"/>
          </a:xfrm>
        </p:grpSpPr>
        <p:sp>
          <p:nvSpPr>
            <p:cNvPr id="287" name="Google Shape;287;p27"/>
            <p:cNvSpPr txBox="1"/>
            <p:nvPr/>
          </p:nvSpPr>
          <p:spPr>
            <a:xfrm>
              <a:off x="4976" y="2522"/>
              <a:ext cx="380" cy="288"/>
            </a:xfrm>
            <a:prstGeom prst="rect">
              <a:avLst/>
            </a:prstGeom>
            <a:solidFill>
              <a:srgbClr val="FF00CC"/>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194</a:t>
              </a:r>
              <a:endParaRPr/>
            </a:p>
          </p:txBody>
        </p:sp>
        <p:sp>
          <p:nvSpPr>
            <p:cNvPr id="288" name="Google Shape;288;p27"/>
            <p:cNvSpPr txBox="1"/>
            <p:nvPr/>
          </p:nvSpPr>
          <p:spPr>
            <a:xfrm>
              <a:off x="4464" y="2928"/>
              <a:ext cx="1232" cy="250"/>
            </a:xfrm>
            <a:prstGeom prst="rect">
              <a:avLst/>
            </a:prstGeom>
            <a:solidFill>
              <a:srgbClr val="FF00CC"/>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EARLIEST FINISH</a:t>
              </a:r>
              <a:endParaRPr/>
            </a:p>
          </p:txBody>
        </p:sp>
      </p:grpSp>
      <p:cxnSp>
        <p:nvCxnSpPr>
          <p:cNvPr id="289" name="Google Shape;289;p27"/>
          <p:cNvCxnSpPr/>
          <p:nvPr/>
        </p:nvCxnSpPr>
        <p:spPr>
          <a:xfrm>
            <a:off x="6858000" y="2209800"/>
            <a:ext cx="457200" cy="0"/>
          </a:xfrm>
          <a:prstGeom prst="straightConnector1">
            <a:avLst/>
          </a:prstGeom>
          <a:noFill/>
          <a:ln cap="flat" cmpd="sng" w="50800">
            <a:solidFill>
              <a:schemeClr val="dk1"/>
            </a:solidFill>
            <a:prstDash val="solid"/>
            <a:miter lim="800000"/>
            <a:headEnd len="med" w="med" type="none"/>
            <a:tailEnd len="med" w="med" type="none"/>
          </a:ln>
        </p:spPr>
      </p:cxnSp>
      <p:cxnSp>
        <p:nvCxnSpPr>
          <p:cNvPr id="290" name="Google Shape;290;p27"/>
          <p:cNvCxnSpPr/>
          <p:nvPr/>
        </p:nvCxnSpPr>
        <p:spPr>
          <a:xfrm>
            <a:off x="7391400" y="3810000"/>
            <a:ext cx="381000" cy="0"/>
          </a:xfrm>
          <a:prstGeom prst="straightConnector1">
            <a:avLst/>
          </a:prstGeom>
          <a:noFill/>
          <a:ln cap="flat" cmpd="sng" w="50800">
            <a:solidFill>
              <a:schemeClr val="dk1"/>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500"/>
                                        <p:tgtEl>
                                          <p:spTgt spid="240"/>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500"/>
                                        <p:tgtEl>
                                          <p:spTgt spid="24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500"/>
                                        <p:tgtEl>
                                          <p:spTgt spid="24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97" name="Google Shape;297;p28"/>
          <p:cNvSpPr txBox="1"/>
          <p:nvPr>
            <p:ph type="title"/>
          </p:nvPr>
        </p:nvSpPr>
        <p:spPr>
          <a:xfrm>
            <a:off x="8382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  </a:t>
            </a:r>
            <a:r>
              <a:rPr b="1" i="0" lang="en-US" sz="4000" u="none">
                <a:solidFill>
                  <a:srgbClr val="003399"/>
                </a:solidFill>
                <a:latin typeface="Arial Narrow"/>
                <a:ea typeface="Arial Narrow"/>
                <a:cs typeface="Arial Narrow"/>
                <a:sym typeface="Arial Narrow"/>
              </a:rPr>
              <a:t>Latest start time / Latest finish time</a:t>
            </a:r>
            <a:endParaRPr/>
          </a:p>
        </p:txBody>
      </p:sp>
      <p:sp>
        <p:nvSpPr>
          <p:cNvPr id="298" name="Google Shape;298;p28"/>
          <p:cNvSpPr txBox="1"/>
          <p:nvPr>
            <p:ph idx="1" type="body"/>
          </p:nvPr>
        </p:nvSpPr>
        <p:spPr>
          <a:xfrm>
            <a:off x="762000" y="1752600"/>
            <a:ext cx="8229600" cy="45720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Make a backward pass through the network as follows:</a:t>
            </a:r>
            <a:endParaRPr/>
          </a:p>
          <a:p>
            <a:pPr indent="-285750" lvl="1" marL="742950" rtl="0" algn="l">
              <a:lnSpc>
                <a:spcPct val="70000"/>
              </a:lnSpc>
              <a:spcBef>
                <a:spcPts val="480"/>
              </a:spcBef>
              <a:spcAft>
                <a:spcPts val="0"/>
              </a:spcAft>
              <a:buClr>
                <a:schemeClr val="accent2"/>
              </a:buClr>
              <a:buSzPts val="2400"/>
              <a:buFont typeface="Arial Narrow"/>
              <a:buNone/>
            </a:pPr>
            <a:r>
              <a:t/>
            </a:r>
            <a:endParaRPr b="0" i="0" sz="2400" u="none">
              <a:solidFill>
                <a:schemeClr val="accent2"/>
              </a:solidFill>
              <a:latin typeface="Arial Narrow"/>
              <a:ea typeface="Arial Narrow"/>
              <a:cs typeface="Arial Narrow"/>
              <a:sym typeface="Arial Narrow"/>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Evaluate all the activities that immediately precede the finish node. </a:t>
            </a:r>
            <a:endParaRPr/>
          </a:p>
          <a:p>
            <a:pPr indent="-228600" lvl="2" marL="1143000" rtl="0" algn="l">
              <a:lnSpc>
                <a:spcPct val="9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The latest finish  for such an activity is LF  =  minimal project completion time.</a:t>
            </a:r>
            <a:endParaRPr/>
          </a:p>
          <a:p>
            <a:pPr indent="-228600" lvl="2" marL="1143000" rtl="0" algn="l">
              <a:lnSpc>
                <a:spcPct val="9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The latest start for such an activity is LS = LF - activity duration.</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Evaluate the LF of  all the nodes for which LS of all the immediate successors has been determined.  </a:t>
            </a:r>
            <a:endParaRPr/>
          </a:p>
          <a:p>
            <a:pPr indent="-228600" lvl="2" marL="1143000" rtl="0" algn="l">
              <a:lnSpc>
                <a:spcPct val="9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LF = Min LS  of all its immediate successors. </a:t>
            </a:r>
            <a:endParaRPr/>
          </a:p>
          <a:p>
            <a:pPr indent="-228600" lvl="2" marL="1143000" rtl="0" algn="l">
              <a:lnSpc>
                <a:spcPct val="9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LS = LF - Activity duration.</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Repeat this process backward until all nodes have been evaluated.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500"/>
                                        <p:tgtEl>
                                          <p:spTgt spid="2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 calcmode="lin" valueType="num">
                                      <p:cBhvr additive="base">
                                        <p:cTn dur="500"/>
                                        <p:tgtEl>
                                          <p:spTgt spid="29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 calcmode="lin" valueType="num">
                                      <p:cBhvr additive="base">
                                        <p:cTn dur="500"/>
                                        <p:tgtEl>
                                          <p:spTgt spid="29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 calcmode="lin" valueType="num">
                                      <p:cBhvr additive="base">
                                        <p:cTn dur="500"/>
                                        <p:tgtEl>
                                          <p:spTgt spid="29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 calcmode="lin" valueType="num">
                                      <p:cBhvr additive="base">
                                        <p:cTn dur="500"/>
                                        <p:tgtEl>
                                          <p:spTgt spid="29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anim calcmode="lin" valueType="num">
                                      <p:cBhvr additive="base">
                                        <p:cTn dur="500"/>
                                        <p:tgtEl>
                                          <p:spTgt spid="29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anim calcmode="lin" valueType="num">
                                      <p:cBhvr additive="base">
                                        <p:cTn dur="500"/>
                                        <p:tgtEl>
                                          <p:spTgt spid="29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xEl>
                                              <p:pRg end="6" st="6"/>
                                            </p:txEl>
                                          </p:spTgt>
                                        </p:tgtEl>
                                        <p:attrNameLst>
                                          <p:attrName>style.visibility</p:attrName>
                                        </p:attrNameLst>
                                      </p:cBhvr>
                                      <p:to>
                                        <p:strVal val="visible"/>
                                      </p:to>
                                    </p:set>
                                    <p:anim calcmode="lin" valueType="num">
                                      <p:cBhvr additive="base">
                                        <p:cTn dur="500"/>
                                        <p:tgtEl>
                                          <p:spTgt spid="298">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xEl>
                                              <p:pRg end="7" st="7"/>
                                            </p:txEl>
                                          </p:spTgt>
                                        </p:tgtEl>
                                        <p:attrNameLst>
                                          <p:attrName>style.visibility</p:attrName>
                                        </p:attrNameLst>
                                      </p:cBhvr>
                                      <p:to>
                                        <p:strVal val="visible"/>
                                      </p:to>
                                    </p:set>
                                    <p:anim calcmode="lin" valueType="num">
                                      <p:cBhvr additive="base">
                                        <p:cTn dur="500"/>
                                        <p:tgtEl>
                                          <p:spTgt spid="298">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xEl>
                                              <p:pRg end="8" st="8"/>
                                            </p:txEl>
                                          </p:spTgt>
                                        </p:tgtEl>
                                        <p:attrNameLst>
                                          <p:attrName>style.visibility</p:attrName>
                                        </p:attrNameLst>
                                      </p:cBhvr>
                                      <p:to>
                                        <p:strVal val="visible"/>
                                      </p:to>
                                    </p:set>
                                    <p:anim calcmode="lin" valueType="num">
                                      <p:cBhvr additive="base">
                                        <p:cTn dur="500"/>
                                        <p:tgtEl>
                                          <p:spTgt spid="298">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cxnSp>
        <p:nvCxnSpPr>
          <p:cNvPr id="305" name="Google Shape;305;p29"/>
          <p:cNvCxnSpPr/>
          <p:nvPr/>
        </p:nvCxnSpPr>
        <p:spPr>
          <a:xfrm>
            <a:off x="768350" y="4592637"/>
            <a:ext cx="1822450" cy="1390650"/>
          </a:xfrm>
          <a:prstGeom prst="straightConnector1">
            <a:avLst/>
          </a:prstGeom>
          <a:noFill/>
          <a:ln cap="flat" cmpd="sng" w="25400">
            <a:solidFill>
              <a:srgbClr val="66FF33"/>
            </a:solidFill>
            <a:prstDash val="solid"/>
            <a:miter lim="800000"/>
            <a:headEnd len="med" w="med" type="none"/>
            <a:tailEnd len="med" w="med" type="stealth"/>
          </a:ln>
        </p:spPr>
      </p:cxnSp>
      <p:sp>
        <p:nvSpPr>
          <p:cNvPr id="306" name="Google Shape;306;p29"/>
          <p:cNvSpPr/>
          <p:nvPr/>
        </p:nvSpPr>
        <p:spPr>
          <a:xfrm>
            <a:off x="1301750" y="23828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p:txBody>
      </p:sp>
      <p:sp>
        <p:nvSpPr>
          <p:cNvPr id="307" name="Google Shape;307;p29"/>
          <p:cNvSpPr/>
          <p:nvPr/>
        </p:nvSpPr>
        <p:spPr>
          <a:xfrm>
            <a:off x="2292350" y="39830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p:txBody>
      </p:sp>
      <p:sp>
        <p:nvSpPr>
          <p:cNvPr id="308" name="Google Shape;308;p29"/>
          <p:cNvSpPr/>
          <p:nvPr/>
        </p:nvSpPr>
        <p:spPr>
          <a:xfrm>
            <a:off x="3054350" y="23828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a:t>
            </a:r>
            <a:endParaRPr/>
          </a:p>
        </p:txBody>
      </p:sp>
      <p:sp>
        <p:nvSpPr>
          <p:cNvPr id="309" name="Google Shape;309;p29"/>
          <p:cNvSpPr/>
          <p:nvPr/>
        </p:nvSpPr>
        <p:spPr>
          <a:xfrm>
            <a:off x="234950" y="4059237"/>
            <a:ext cx="673100" cy="673100"/>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a:t>
            </a:r>
            <a:endParaRPr/>
          </a:p>
        </p:txBody>
      </p:sp>
      <p:sp>
        <p:nvSpPr>
          <p:cNvPr id="310" name="Google Shape;310;p29"/>
          <p:cNvSpPr/>
          <p:nvPr/>
        </p:nvSpPr>
        <p:spPr>
          <a:xfrm>
            <a:off x="2517775" y="58118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p:txBody>
      </p:sp>
      <p:cxnSp>
        <p:nvCxnSpPr>
          <p:cNvPr id="311" name="Google Shape;311;p29"/>
          <p:cNvCxnSpPr/>
          <p:nvPr/>
        </p:nvCxnSpPr>
        <p:spPr>
          <a:xfrm>
            <a:off x="920750" y="4357687"/>
            <a:ext cx="1365250" cy="0"/>
          </a:xfrm>
          <a:prstGeom prst="straightConnector1">
            <a:avLst/>
          </a:prstGeom>
          <a:noFill/>
          <a:ln cap="flat" cmpd="sng" w="12700">
            <a:solidFill>
              <a:schemeClr val="dk1"/>
            </a:solidFill>
            <a:prstDash val="solid"/>
            <a:miter lim="800000"/>
            <a:headEnd len="med" w="med" type="none"/>
            <a:tailEnd len="med" w="med" type="stealth"/>
          </a:ln>
        </p:spPr>
      </p:cxnSp>
      <p:cxnSp>
        <p:nvCxnSpPr>
          <p:cNvPr id="312" name="Google Shape;312;p29"/>
          <p:cNvCxnSpPr/>
          <p:nvPr/>
        </p:nvCxnSpPr>
        <p:spPr>
          <a:xfrm>
            <a:off x="2978150" y="4357687"/>
            <a:ext cx="1136650" cy="0"/>
          </a:xfrm>
          <a:prstGeom prst="straightConnector1">
            <a:avLst/>
          </a:prstGeom>
          <a:noFill/>
          <a:ln cap="flat" cmpd="sng" w="12700">
            <a:solidFill>
              <a:schemeClr val="dk1"/>
            </a:solidFill>
            <a:prstDash val="solid"/>
            <a:miter lim="800000"/>
            <a:headEnd len="med" w="med" type="none"/>
            <a:tailEnd len="med" w="med" type="stealth"/>
          </a:ln>
        </p:spPr>
      </p:cxnSp>
      <p:sp>
        <p:nvSpPr>
          <p:cNvPr id="313" name="Google Shape;313;p29"/>
          <p:cNvSpPr/>
          <p:nvPr/>
        </p:nvSpPr>
        <p:spPr>
          <a:xfrm>
            <a:off x="6781800" y="2376487"/>
            <a:ext cx="685800" cy="677862"/>
          </a:xfrm>
          <a:prstGeom prst="ellipse">
            <a:avLst/>
          </a:prstGeom>
          <a:solidFill>
            <a:srgbClr val="66FF33"/>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E</a:t>
            </a:r>
            <a:endParaRPr/>
          </a:p>
        </p:txBody>
      </p:sp>
      <p:sp>
        <p:nvSpPr>
          <p:cNvPr id="314" name="Google Shape;314;p29"/>
          <p:cNvSpPr/>
          <p:nvPr/>
        </p:nvSpPr>
        <p:spPr>
          <a:xfrm>
            <a:off x="5797550" y="39830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a:t>
            </a:r>
            <a:endParaRPr/>
          </a:p>
        </p:txBody>
      </p:sp>
      <p:sp>
        <p:nvSpPr>
          <p:cNvPr id="315" name="Google Shape;315;p29"/>
          <p:cNvSpPr/>
          <p:nvPr/>
        </p:nvSpPr>
        <p:spPr>
          <a:xfrm>
            <a:off x="4095750" y="4005262"/>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G</a:t>
            </a:r>
            <a:endParaRPr/>
          </a:p>
        </p:txBody>
      </p:sp>
      <p:cxnSp>
        <p:nvCxnSpPr>
          <p:cNvPr id="316" name="Google Shape;316;p29"/>
          <p:cNvCxnSpPr/>
          <p:nvPr/>
        </p:nvCxnSpPr>
        <p:spPr>
          <a:xfrm>
            <a:off x="6483350" y="4357687"/>
            <a:ext cx="527050" cy="0"/>
          </a:xfrm>
          <a:prstGeom prst="straightConnector1">
            <a:avLst/>
          </a:prstGeom>
          <a:noFill/>
          <a:ln cap="flat" cmpd="sng" w="12700">
            <a:solidFill>
              <a:schemeClr val="dk1"/>
            </a:solidFill>
            <a:prstDash val="solid"/>
            <a:miter lim="800000"/>
            <a:headEnd len="med" w="med" type="none"/>
            <a:tailEnd len="med" w="med" type="stealth"/>
          </a:ln>
        </p:spPr>
      </p:cxnSp>
      <p:sp>
        <p:nvSpPr>
          <p:cNvPr id="317" name="Google Shape;317;p29"/>
          <p:cNvSpPr/>
          <p:nvPr/>
        </p:nvSpPr>
        <p:spPr>
          <a:xfrm>
            <a:off x="7016750" y="39830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H</a:t>
            </a:r>
            <a:endParaRPr/>
          </a:p>
        </p:txBody>
      </p:sp>
      <p:sp>
        <p:nvSpPr>
          <p:cNvPr id="318" name="Google Shape;318;p29"/>
          <p:cNvSpPr/>
          <p:nvPr/>
        </p:nvSpPr>
        <p:spPr>
          <a:xfrm>
            <a:off x="7016750" y="3983037"/>
            <a:ext cx="673100" cy="665162"/>
          </a:xfrm>
          <a:prstGeom prst="ellipse">
            <a:avLst/>
          </a:prstGeom>
          <a:solidFill>
            <a:schemeClr val="accent1"/>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H</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28</a:t>
            </a:r>
            <a:endParaRPr/>
          </a:p>
        </p:txBody>
      </p:sp>
      <p:sp>
        <p:nvSpPr>
          <p:cNvPr id="319" name="Google Shape;319;p29"/>
          <p:cNvSpPr txBox="1"/>
          <p:nvPr/>
        </p:nvSpPr>
        <p:spPr>
          <a:xfrm>
            <a:off x="6864350" y="36258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166,194</a:t>
            </a:r>
            <a:endParaRPr/>
          </a:p>
        </p:txBody>
      </p:sp>
      <p:sp>
        <p:nvSpPr>
          <p:cNvPr id="320" name="Google Shape;320;p29"/>
          <p:cNvSpPr/>
          <p:nvPr/>
        </p:nvSpPr>
        <p:spPr>
          <a:xfrm>
            <a:off x="6858000" y="572928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J</a:t>
            </a:r>
            <a:endParaRPr/>
          </a:p>
        </p:txBody>
      </p:sp>
      <p:sp>
        <p:nvSpPr>
          <p:cNvPr id="321" name="Google Shape;321;p29"/>
          <p:cNvSpPr/>
          <p:nvPr/>
        </p:nvSpPr>
        <p:spPr>
          <a:xfrm>
            <a:off x="6858000" y="5729287"/>
            <a:ext cx="673100" cy="665162"/>
          </a:xfrm>
          <a:prstGeom prst="ellipse">
            <a:avLst/>
          </a:prstGeom>
          <a:solidFill>
            <a:schemeClr val="accent1"/>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J</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45</a:t>
            </a:r>
            <a:endParaRPr/>
          </a:p>
        </p:txBody>
      </p:sp>
      <p:sp>
        <p:nvSpPr>
          <p:cNvPr id="322" name="Google Shape;322;p29"/>
          <p:cNvSpPr txBox="1"/>
          <p:nvPr/>
        </p:nvSpPr>
        <p:spPr>
          <a:xfrm>
            <a:off x="6842125" y="53022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149,194</a:t>
            </a:r>
            <a:endParaRPr/>
          </a:p>
        </p:txBody>
      </p:sp>
      <p:sp>
        <p:nvSpPr>
          <p:cNvPr id="323" name="Google Shape;323;p29"/>
          <p:cNvSpPr/>
          <p:nvPr/>
        </p:nvSpPr>
        <p:spPr>
          <a:xfrm>
            <a:off x="6767512" y="2354262"/>
            <a:ext cx="714375" cy="714375"/>
          </a:xfrm>
          <a:prstGeom prst="ellipse">
            <a:avLst/>
          </a:prstGeom>
          <a:solidFill>
            <a:schemeClr val="accent1"/>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E</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21</a:t>
            </a:r>
            <a:endParaRPr/>
          </a:p>
        </p:txBody>
      </p:sp>
      <p:sp>
        <p:nvSpPr>
          <p:cNvPr id="324" name="Google Shape;324;p29"/>
          <p:cNvSpPr txBox="1"/>
          <p:nvPr/>
        </p:nvSpPr>
        <p:spPr>
          <a:xfrm>
            <a:off x="6781800" y="2041525"/>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173,194</a:t>
            </a:r>
            <a:endParaRPr/>
          </a:p>
        </p:txBody>
      </p:sp>
      <p:sp>
        <p:nvSpPr>
          <p:cNvPr id="325" name="Google Shape;325;p29"/>
          <p:cNvSpPr txBox="1"/>
          <p:nvPr/>
        </p:nvSpPr>
        <p:spPr>
          <a:xfrm>
            <a:off x="441325" y="2178050"/>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90,105</a:t>
            </a:r>
            <a:endParaRPr/>
          </a:p>
        </p:txBody>
      </p:sp>
      <p:sp>
        <p:nvSpPr>
          <p:cNvPr id="326" name="Google Shape;326;p29"/>
          <p:cNvSpPr txBox="1"/>
          <p:nvPr/>
        </p:nvSpPr>
        <p:spPr>
          <a:xfrm>
            <a:off x="2270125" y="3321050"/>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90,115</a:t>
            </a:r>
            <a:endParaRPr/>
          </a:p>
        </p:txBody>
      </p:sp>
      <p:sp>
        <p:nvSpPr>
          <p:cNvPr id="327" name="Google Shape;327;p29"/>
          <p:cNvSpPr txBox="1"/>
          <p:nvPr/>
        </p:nvSpPr>
        <p:spPr>
          <a:xfrm>
            <a:off x="2498725" y="5149850"/>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90,120</a:t>
            </a:r>
            <a:endParaRPr/>
          </a:p>
        </p:txBody>
      </p:sp>
      <p:sp>
        <p:nvSpPr>
          <p:cNvPr id="328" name="Google Shape;328;p29"/>
          <p:cNvSpPr txBox="1"/>
          <p:nvPr/>
        </p:nvSpPr>
        <p:spPr>
          <a:xfrm>
            <a:off x="3717925" y="21018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105,110</a:t>
            </a:r>
            <a:endParaRPr/>
          </a:p>
        </p:txBody>
      </p:sp>
      <p:sp>
        <p:nvSpPr>
          <p:cNvPr id="329" name="Google Shape;329;p29"/>
          <p:cNvSpPr txBox="1"/>
          <p:nvPr/>
        </p:nvSpPr>
        <p:spPr>
          <a:xfrm>
            <a:off x="4175125" y="33210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115,129</a:t>
            </a:r>
            <a:endParaRPr/>
          </a:p>
        </p:txBody>
      </p:sp>
      <p:sp>
        <p:nvSpPr>
          <p:cNvPr id="330" name="Google Shape;330;p29"/>
          <p:cNvSpPr txBox="1"/>
          <p:nvPr/>
        </p:nvSpPr>
        <p:spPr>
          <a:xfrm>
            <a:off x="5394325" y="32448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129,149</a:t>
            </a:r>
            <a:endParaRPr/>
          </a:p>
        </p:txBody>
      </p:sp>
      <p:sp>
        <p:nvSpPr>
          <p:cNvPr id="331" name="Google Shape;331;p29"/>
          <p:cNvSpPr txBox="1"/>
          <p:nvPr/>
        </p:nvSpPr>
        <p:spPr>
          <a:xfrm>
            <a:off x="6797675" y="1706562"/>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149,170</a:t>
            </a:r>
            <a:endParaRPr/>
          </a:p>
        </p:txBody>
      </p:sp>
      <p:cxnSp>
        <p:nvCxnSpPr>
          <p:cNvPr id="332" name="Google Shape;332;p29"/>
          <p:cNvCxnSpPr/>
          <p:nvPr/>
        </p:nvCxnSpPr>
        <p:spPr>
          <a:xfrm>
            <a:off x="6483350" y="4357687"/>
            <a:ext cx="527050" cy="0"/>
          </a:xfrm>
          <a:prstGeom prst="straightConnector1">
            <a:avLst/>
          </a:prstGeom>
          <a:noFill/>
          <a:ln cap="flat" cmpd="sng" w="25400">
            <a:solidFill>
              <a:srgbClr val="66FF33"/>
            </a:solidFill>
            <a:prstDash val="solid"/>
            <a:miter lim="800000"/>
            <a:headEnd len="med" w="med" type="none"/>
            <a:tailEnd len="med" w="med" type="stealth"/>
          </a:ln>
        </p:spPr>
      </p:cxnSp>
      <p:sp>
        <p:nvSpPr>
          <p:cNvPr id="333" name="Google Shape;333;p29"/>
          <p:cNvSpPr txBox="1"/>
          <p:nvPr/>
        </p:nvSpPr>
        <p:spPr>
          <a:xfrm>
            <a:off x="6867525" y="3298825"/>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149,177</a:t>
            </a:r>
            <a:endParaRPr/>
          </a:p>
        </p:txBody>
      </p:sp>
      <p:sp>
        <p:nvSpPr>
          <p:cNvPr id="334" name="Google Shape;334;p29"/>
          <p:cNvSpPr txBox="1"/>
          <p:nvPr/>
        </p:nvSpPr>
        <p:spPr>
          <a:xfrm>
            <a:off x="6842125" y="49974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149,194</a:t>
            </a:r>
            <a:endParaRPr/>
          </a:p>
        </p:txBody>
      </p:sp>
      <p:cxnSp>
        <p:nvCxnSpPr>
          <p:cNvPr id="335" name="Google Shape;335;p29"/>
          <p:cNvCxnSpPr/>
          <p:nvPr/>
        </p:nvCxnSpPr>
        <p:spPr>
          <a:xfrm flipH="1" rot="10800000">
            <a:off x="841375" y="2965450"/>
            <a:ext cx="628650" cy="1211262"/>
          </a:xfrm>
          <a:prstGeom prst="straightConnector1">
            <a:avLst/>
          </a:prstGeom>
          <a:noFill/>
          <a:ln cap="flat" cmpd="sng" w="25400">
            <a:solidFill>
              <a:srgbClr val="66FF33"/>
            </a:solidFill>
            <a:prstDash val="solid"/>
            <a:miter lim="800000"/>
            <a:headEnd len="med" w="med" type="none"/>
            <a:tailEnd len="med" w="med" type="stealth"/>
          </a:ln>
        </p:spPr>
      </p:cxnSp>
      <p:cxnSp>
        <p:nvCxnSpPr>
          <p:cNvPr id="336" name="Google Shape;336;p29"/>
          <p:cNvCxnSpPr/>
          <p:nvPr/>
        </p:nvCxnSpPr>
        <p:spPr>
          <a:xfrm flipH="1" rot="10800000">
            <a:off x="920750" y="4357687"/>
            <a:ext cx="1365250" cy="9525"/>
          </a:xfrm>
          <a:prstGeom prst="straightConnector1">
            <a:avLst/>
          </a:prstGeom>
          <a:noFill/>
          <a:ln cap="flat" cmpd="sng" w="25400">
            <a:solidFill>
              <a:srgbClr val="66FF33"/>
            </a:solidFill>
            <a:prstDash val="solid"/>
            <a:miter lim="800000"/>
            <a:headEnd len="med" w="med" type="none"/>
            <a:tailEnd len="med" w="med" type="stealth"/>
          </a:ln>
        </p:spPr>
      </p:cxnSp>
      <p:cxnSp>
        <p:nvCxnSpPr>
          <p:cNvPr id="337" name="Google Shape;337;p29"/>
          <p:cNvCxnSpPr/>
          <p:nvPr/>
        </p:nvCxnSpPr>
        <p:spPr>
          <a:xfrm flipH="1" rot="10800000">
            <a:off x="1984375" y="2674937"/>
            <a:ext cx="1076325" cy="3175"/>
          </a:xfrm>
          <a:prstGeom prst="straightConnector1">
            <a:avLst/>
          </a:prstGeom>
          <a:noFill/>
          <a:ln cap="flat" cmpd="sng" w="25400">
            <a:solidFill>
              <a:srgbClr val="66FF33"/>
            </a:solidFill>
            <a:prstDash val="solid"/>
            <a:miter lim="800000"/>
            <a:headEnd len="med" w="med" type="none"/>
            <a:tailEnd len="med" w="med" type="stealth"/>
          </a:ln>
        </p:spPr>
      </p:cxnSp>
      <p:cxnSp>
        <p:nvCxnSpPr>
          <p:cNvPr id="338" name="Google Shape;338;p29"/>
          <p:cNvCxnSpPr/>
          <p:nvPr/>
        </p:nvCxnSpPr>
        <p:spPr>
          <a:xfrm>
            <a:off x="3663950" y="2992437"/>
            <a:ext cx="679450" cy="1060450"/>
          </a:xfrm>
          <a:prstGeom prst="straightConnector1">
            <a:avLst/>
          </a:prstGeom>
          <a:noFill/>
          <a:ln cap="flat" cmpd="sng" w="25400">
            <a:solidFill>
              <a:srgbClr val="66FF33"/>
            </a:solidFill>
            <a:prstDash val="solid"/>
            <a:miter lim="800000"/>
            <a:headEnd len="med" w="med" type="none"/>
            <a:tailEnd len="med" w="med" type="stealth"/>
          </a:ln>
        </p:spPr>
      </p:cxnSp>
      <p:cxnSp>
        <p:nvCxnSpPr>
          <p:cNvPr id="339" name="Google Shape;339;p29"/>
          <p:cNvCxnSpPr/>
          <p:nvPr/>
        </p:nvCxnSpPr>
        <p:spPr>
          <a:xfrm>
            <a:off x="2978150" y="4357687"/>
            <a:ext cx="1136650" cy="0"/>
          </a:xfrm>
          <a:prstGeom prst="straightConnector1">
            <a:avLst/>
          </a:prstGeom>
          <a:noFill/>
          <a:ln cap="flat" cmpd="sng" w="50800">
            <a:solidFill>
              <a:srgbClr val="66FF33"/>
            </a:solidFill>
            <a:prstDash val="solid"/>
            <a:miter lim="800000"/>
            <a:headEnd len="med" w="med" type="none"/>
            <a:tailEnd len="med" w="med" type="stealth"/>
          </a:ln>
        </p:spPr>
      </p:cxnSp>
      <p:cxnSp>
        <p:nvCxnSpPr>
          <p:cNvPr id="340" name="Google Shape;340;p29"/>
          <p:cNvCxnSpPr/>
          <p:nvPr/>
        </p:nvCxnSpPr>
        <p:spPr>
          <a:xfrm>
            <a:off x="4800600" y="4357687"/>
            <a:ext cx="990600" cy="0"/>
          </a:xfrm>
          <a:prstGeom prst="straightConnector1">
            <a:avLst/>
          </a:prstGeom>
          <a:noFill/>
          <a:ln cap="flat" cmpd="sng" w="25400">
            <a:solidFill>
              <a:srgbClr val="66FF33"/>
            </a:solidFill>
            <a:prstDash val="solid"/>
            <a:miter lim="800000"/>
            <a:headEnd len="med" w="med" type="none"/>
            <a:tailEnd len="med" w="med" type="stealth"/>
          </a:ln>
        </p:spPr>
      </p:cxnSp>
      <p:cxnSp>
        <p:nvCxnSpPr>
          <p:cNvPr id="341" name="Google Shape;341;p29"/>
          <p:cNvCxnSpPr/>
          <p:nvPr/>
        </p:nvCxnSpPr>
        <p:spPr>
          <a:xfrm flipH="1" rot="10800000">
            <a:off x="6270625" y="2957512"/>
            <a:ext cx="631825" cy="1009650"/>
          </a:xfrm>
          <a:prstGeom prst="straightConnector1">
            <a:avLst/>
          </a:prstGeom>
          <a:noFill/>
          <a:ln cap="flat" cmpd="sng" w="25400">
            <a:solidFill>
              <a:srgbClr val="66FF33"/>
            </a:solidFill>
            <a:prstDash val="solid"/>
            <a:miter lim="800000"/>
            <a:headEnd len="med" w="med" type="none"/>
            <a:tailEnd len="med" w="med" type="stealth"/>
          </a:ln>
        </p:spPr>
      </p:cxnSp>
      <p:cxnSp>
        <p:nvCxnSpPr>
          <p:cNvPr id="342" name="Google Shape;342;p29"/>
          <p:cNvCxnSpPr/>
          <p:nvPr/>
        </p:nvCxnSpPr>
        <p:spPr>
          <a:xfrm>
            <a:off x="3206750" y="6186487"/>
            <a:ext cx="3651250" cy="0"/>
          </a:xfrm>
          <a:prstGeom prst="straightConnector1">
            <a:avLst/>
          </a:prstGeom>
          <a:noFill/>
          <a:ln cap="flat" cmpd="sng" w="25400">
            <a:solidFill>
              <a:srgbClr val="66FF33"/>
            </a:solidFill>
            <a:prstDash val="solid"/>
            <a:miter lim="800000"/>
            <a:headEnd len="med" w="med" type="none"/>
            <a:tailEnd len="med" w="med" type="stealth"/>
          </a:ln>
        </p:spPr>
      </p:cxnSp>
      <p:cxnSp>
        <p:nvCxnSpPr>
          <p:cNvPr id="343" name="Google Shape;343;p29"/>
          <p:cNvCxnSpPr/>
          <p:nvPr/>
        </p:nvCxnSpPr>
        <p:spPr>
          <a:xfrm>
            <a:off x="6330950" y="4668837"/>
            <a:ext cx="679450" cy="1136650"/>
          </a:xfrm>
          <a:prstGeom prst="straightConnector1">
            <a:avLst/>
          </a:prstGeom>
          <a:noFill/>
          <a:ln cap="flat" cmpd="sng" w="25400">
            <a:solidFill>
              <a:srgbClr val="66FF33"/>
            </a:solidFill>
            <a:prstDash val="solid"/>
            <a:miter lim="800000"/>
            <a:headEnd len="med" w="med" type="none"/>
            <a:tailEnd len="med" w="med" type="stealth"/>
          </a:ln>
        </p:spPr>
      </p:cxnSp>
      <p:cxnSp>
        <p:nvCxnSpPr>
          <p:cNvPr id="344" name="Google Shape;344;p29"/>
          <p:cNvCxnSpPr/>
          <p:nvPr/>
        </p:nvCxnSpPr>
        <p:spPr>
          <a:xfrm flipH="1" rot="10800000">
            <a:off x="6224587" y="2916237"/>
            <a:ext cx="714375" cy="1138237"/>
          </a:xfrm>
          <a:prstGeom prst="straightConnector1">
            <a:avLst/>
          </a:prstGeom>
          <a:noFill/>
          <a:ln cap="flat" cmpd="sng" w="76200">
            <a:solidFill>
              <a:srgbClr val="003300"/>
            </a:solidFill>
            <a:prstDash val="solid"/>
            <a:miter lim="800000"/>
            <a:headEnd len="med" w="med" type="none"/>
            <a:tailEnd len="med" w="med" type="stealth"/>
          </a:ln>
        </p:spPr>
      </p:cxnSp>
      <p:sp>
        <p:nvSpPr>
          <p:cNvPr id="345" name="Google Shape;345;p29"/>
          <p:cNvSpPr txBox="1"/>
          <p:nvPr/>
        </p:nvSpPr>
        <p:spPr>
          <a:xfrm>
            <a:off x="5394325" y="36258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153,173</a:t>
            </a:r>
            <a:endParaRPr/>
          </a:p>
        </p:txBody>
      </p:sp>
      <p:cxnSp>
        <p:nvCxnSpPr>
          <p:cNvPr id="346" name="Google Shape;346;p29"/>
          <p:cNvCxnSpPr/>
          <p:nvPr/>
        </p:nvCxnSpPr>
        <p:spPr>
          <a:xfrm>
            <a:off x="6483350" y="4357687"/>
            <a:ext cx="603250" cy="0"/>
          </a:xfrm>
          <a:prstGeom prst="straightConnector1">
            <a:avLst/>
          </a:prstGeom>
          <a:noFill/>
          <a:ln cap="flat" cmpd="sng" w="76200">
            <a:solidFill>
              <a:srgbClr val="003300"/>
            </a:solidFill>
            <a:prstDash val="solid"/>
            <a:miter lim="800000"/>
            <a:headEnd len="med" w="med" type="none"/>
            <a:tailEnd len="med" w="med" type="stealth"/>
          </a:ln>
        </p:spPr>
      </p:cxnSp>
      <p:sp>
        <p:nvSpPr>
          <p:cNvPr id="347" name="Google Shape;347;p29"/>
          <p:cNvSpPr txBox="1"/>
          <p:nvPr/>
        </p:nvSpPr>
        <p:spPr>
          <a:xfrm>
            <a:off x="6308725" y="3952875"/>
            <a:ext cx="865187"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146,166</a:t>
            </a:r>
            <a:endParaRPr/>
          </a:p>
        </p:txBody>
      </p:sp>
      <p:sp>
        <p:nvSpPr>
          <p:cNvPr id="348" name="Google Shape;348;p29"/>
          <p:cNvSpPr txBox="1"/>
          <p:nvPr/>
        </p:nvSpPr>
        <p:spPr>
          <a:xfrm>
            <a:off x="8153400" y="4191000"/>
            <a:ext cx="531812" cy="396875"/>
          </a:xfrm>
          <a:prstGeom prst="rect">
            <a:avLst/>
          </a:prstGeom>
          <a:solidFill>
            <a:srgbClr val="FF00CC"/>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194</a:t>
            </a:r>
            <a:endParaRPr/>
          </a:p>
        </p:txBody>
      </p:sp>
      <p:cxnSp>
        <p:nvCxnSpPr>
          <p:cNvPr id="349" name="Google Shape;349;p29"/>
          <p:cNvCxnSpPr/>
          <p:nvPr/>
        </p:nvCxnSpPr>
        <p:spPr>
          <a:xfrm>
            <a:off x="6291262" y="4632325"/>
            <a:ext cx="730250" cy="1212850"/>
          </a:xfrm>
          <a:prstGeom prst="straightConnector1">
            <a:avLst/>
          </a:prstGeom>
          <a:noFill/>
          <a:ln cap="flat" cmpd="sng" w="76200">
            <a:solidFill>
              <a:srgbClr val="003300"/>
            </a:solidFill>
            <a:prstDash val="solid"/>
            <a:miter lim="800000"/>
            <a:headEnd len="med" w="med" type="none"/>
            <a:tailEnd len="med" w="med" type="stealth"/>
          </a:ln>
        </p:spPr>
      </p:cxnSp>
      <p:sp>
        <p:nvSpPr>
          <p:cNvPr id="350" name="Google Shape;350;p29"/>
          <p:cNvSpPr txBox="1"/>
          <p:nvPr/>
        </p:nvSpPr>
        <p:spPr>
          <a:xfrm>
            <a:off x="5394325" y="46164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129,149</a:t>
            </a:r>
            <a:endParaRPr/>
          </a:p>
        </p:txBody>
      </p:sp>
      <p:sp>
        <p:nvSpPr>
          <p:cNvPr id="351" name="Google Shape;351;p29"/>
          <p:cNvSpPr txBox="1"/>
          <p:nvPr/>
        </p:nvSpPr>
        <p:spPr>
          <a:xfrm>
            <a:off x="1100137" y="3805237"/>
            <a:ext cx="5889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0,90</a:t>
            </a:r>
            <a:endParaRPr/>
          </a:p>
        </p:txBody>
      </p:sp>
      <p:cxnSp>
        <p:nvCxnSpPr>
          <p:cNvPr id="352" name="Google Shape;352;p29"/>
          <p:cNvCxnSpPr/>
          <p:nvPr/>
        </p:nvCxnSpPr>
        <p:spPr>
          <a:xfrm>
            <a:off x="5410200" y="3824287"/>
            <a:ext cx="914400" cy="0"/>
          </a:xfrm>
          <a:prstGeom prst="straightConnector1">
            <a:avLst/>
          </a:prstGeom>
          <a:noFill/>
          <a:ln cap="flat" cmpd="sng" w="50800">
            <a:solidFill>
              <a:schemeClr val="dk1"/>
            </a:solidFill>
            <a:prstDash val="solid"/>
            <a:miter lim="800000"/>
            <a:headEnd len="med" w="med" type="none"/>
            <a:tailEnd len="med" w="med" type="none"/>
          </a:ln>
        </p:spPr>
      </p:cxnSp>
      <p:cxnSp>
        <p:nvCxnSpPr>
          <p:cNvPr id="353" name="Google Shape;353;p29"/>
          <p:cNvCxnSpPr/>
          <p:nvPr/>
        </p:nvCxnSpPr>
        <p:spPr>
          <a:xfrm>
            <a:off x="6324600" y="4129087"/>
            <a:ext cx="914400" cy="0"/>
          </a:xfrm>
          <a:prstGeom prst="straightConnector1">
            <a:avLst/>
          </a:prstGeom>
          <a:noFill/>
          <a:ln cap="flat" cmpd="sng" w="50800">
            <a:solidFill>
              <a:schemeClr val="dk1"/>
            </a:solidFill>
            <a:prstDash val="solid"/>
            <a:miter lim="800000"/>
            <a:headEnd len="med" w="med" type="none"/>
            <a:tailEnd len="med" w="med" type="none"/>
          </a:ln>
        </p:spPr>
      </p:cxnSp>
      <p:sp>
        <p:nvSpPr>
          <p:cNvPr id="354" name="Google Shape;354;p29"/>
          <p:cNvSpPr txBox="1"/>
          <p:nvPr/>
        </p:nvSpPr>
        <p:spPr>
          <a:xfrm>
            <a:off x="5394325" y="46164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129,149</a:t>
            </a:r>
            <a:endParaRPr/>
          </a:p>
        </p:txBody>
      </p:sp>
      <p:sp>
        <p:nvSpPr>
          <p:cNvPr id="355" name="Google Shape;355;p29"/>
          <p:cNvSpPr/>
          <p:nvPr/>
        </p:nvSpPr>
        <p:spPr>
          <a:xfrm>
            <a:off x="5797550" y="3983037"/>
            <a:ext cx="673100" cy="665162"/>
          </a:xfrm>
          <a:prstGeom prst="ellipse">
            <a:avLst/>
          </a:prstGeom>
          <a:solidFill>
            <a:schemeClr val="accent1"/>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20</a:t>
            </a:r>
            <a:endParaRPr/>
          </a:p>
        </p:txBody>
      </p:sp>
      <p:sp>
        <p:nvSpPr>
          <p:cNvPr id="356" name="Google Shape;356;p29"/>
          <p:cNvSpPr txBox="1"/>
          <p:nvPr/>
        </p:nvSpPr>
        <p:spPr>
          <a:xfrm>
            <a:off x="5089525" y="45402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129,149</a:t>
            </a:r>
            <a:endParaRPr/>
          </a:p>
        </p:txBody>
      </p:sp>
      <p:sp>
        <p:nvSpPr>
          <p:cNvPr id="357" name="Google Shape;357;p29"/>
          <p:cNvSpPr txBox="1"/>
          <p:nvPr/>
        </p:nvSpPr>
        <p:spPr>
          <a:xfrm>
            <a:off x="4937125" y="43878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129,149</a:t>
            </a:r>
            <a:endParaRPr/>
          </a:p>
        </p:txBody>
      </p:sp>
      <p:sp>
        <p:nvSpPr>
          <p:cNvPr id="358" name="Google Shape;358;p29"/>
          <p:cNvSpPr txBox="1"/>
          <p:nvPr/>
        </p:nvSpPr>
        <p:spPr>
          <a:xfrm>
            <a:off x="4860925" y="41592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129,149</a:t>
            </a:r>
            <a:endParaRPr/>
          </a:p>
        </p:txBody>
      </p:sp>
      <p:sp>
        <p:nvSpPr>
          <p:cNvPr id="359" name="Google Shape;359;p29"/>
          <p:cNvSpPr txBox="1"/>
          <p:nvPr/>
        </p:nvSpPr>
        <p:spPr>
          <a:xfrm>
            <a:off x="4937125" y="40068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129,149</a:t>
            </a:r>
            <a:endParaRPr/>
          </a:p>
        </p:txBody>
      </p:sp>
      <p:sp>
        <p:nvSpPr>
          <p:cNvPr id="360" name="Google Shape;360;p29"/>
          <p:cNvSpPr txBox="1"/>
          <p:nvPr/>
        </p:nvSpPr>
        <p:spPr>
          <a:xfrm>
            <a:off x="5013325" y="38544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129,149</a:t>
            </a:r>
            <a:endParaRPr/>
          </a:p>
        </p:txBody>
      </p:sp>
      <p:sp>
        <p:nvSpPr>
          <p:cNvPr id="361" name="Google Shape;361;p29"/>
          <p:cNvSpPr txBox="1"/>
          <p:nvPr/>
        </p:nvSpPr>
        <p:spPr>
          <a:xfrm>
            <a:off x="5165725" y="37020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129,149</a:t>
            </a:r>
            <a:endParaRPr/>
          </a:p>
        </p:txBody>
      </p:sp>
      <p:sp>
        <p:nvSpPr>
          <p:cNvPr id="362" name="Google Shape;362;p29"/>
          <p:cNvSpPr txBox="1"/>
          <p:nvPr/>
        </p:nvSpPr>
        <p:spPr>
          <a:xfrm>
            <a:off x="5394325" y="3549650"/>
            <a:ext cx="936625" cy="396875"/>
          </a:xfrm>
          <a:prstGeom prst="rect">
            <a:avLst/>
          </a:prstGeom>
          <a:solidFill>
            <a:srgbClr val="5550A6"/>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129,149</a:t>
            </a:r>
            <a:endParaRPr/>
          </a:p>
        </p:txBody>
      </p:sp>
      <p:cxnSp>
        <p:nvCxnSpPr>
          <p:cNvPr id="363" name="Google Shape;363;p29"/>
          <p:cNvCxnSpPr/>
          <p:nvPr/>
        </p:nvCxnSpPr>
        <p:spPr>
          <a:xfrm>
            <a:off x="4757737" y="4367212"/>
            <a:ext cx="1111250" cy="0"/>
          </a:xfrm>
          <a:prstGeom prst="straightConnector1">
            <a:avLst/>
          </a:prstGeom>
          <a:noFill/>
          <a:ln cap="flat" cmpd="sng" w="76200">
            <a:solidFill>
              <a:srgbClr val="003300"/>
            </a:solidFill>
            <a:prstDash val="solid"/>
            <a:miter lim="800000"/>
            <a:headEnd len="med" w="med" type="none"/>
            <a:tailEnd len="med" w="med" type="stealth"/>
          </a:ln>
        </p:spPr>
      </p:cxnSp>
      <p:sp>
        <p:nvSpPr>
          <p:cNvPr id="364" name="Google Shape;364;p29"/>
          <p:cNvSpPr/>
          <p:nvPr/>
        </p:nvSpPr>
        <p:spPr>
          <a:xfrm>
            <a:off x="4097337" y="4005262"/>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G</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a:t>
            </a:r>
            <a:endParaRPr/>
          </a:p>
        </p:txBody>
      </p:sp>
      <p:sp>
        <p:nvSpPr>
          <p:cNvPr id="365" name="Google Shape;365;p29"/>
          <p:cNvSpPr txBox="1"/>
          <p:nvPr/>
        </p:nvSpPr>
        <p:spPr>
          <a:xfrm>
            <a:off x="4175125" y="36258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115,129</a:t>
            </a:r>
            <a:endParaRPr/>
          </a:p>
        </p:txBody>
      </p:sp>
      <p:cxnSp>
        <p:nvCxnSpPr>
          <p:cNvPr id="366" name="Google Shape;366;p29"/>
          <p:cNvCxnSpPr/>
          <p:nvPr/>
        </p:nvCxnSpPr>
        <p:spPr>
          <a:xfrm>
            <a:off x="3200400" y="6186487"/>
            <a:ext cx="3733800" cy="0"/>
          </a:xfrm>
          <a:prstGeom prst="straightConnector1">
            <a:avLst/>
          </a:prstGeom>
          <a:noFill/>
          <a:ln cap="flat" cmpd="sng" w="76200">
            <a:solidFill>
              <a:srgbClr val="003300"/>
            </a:solidFill>
            <a:prstDash val="solid"/>
            <a:miter lim="800000"/>
            <a:headEnd len="med" w="med" type="none"/>
            <a:tailEnd len="med" w="med" type="stealth"/>
          </a:ln>
        </p:spPr>
      </p:cxnSp>
      <p:sp>
        <p:nvSpPr>
          <p:cNvPr id="367" name="Google Shape;367;p29"/>
          <p:cNvSpPr/>
          <p:nvPr/>
        </p:nvSpPr>
        <p:spPr>
          <a:xfrm>
            <a:off x="2520950" y="5811837"/>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30</a:t>
            </a:r>
            <a:endParaRPr/>
          </a:p>
        </p:txBody>
      </p:sp>
      <p:sp>
        <p:nvSpPr>
          <p:cNvPr id="368" name="Google Shape;368;p29"/>
          <p:cNvSpPr txBox="1"/>
          <p:nvPr/>
        </p:nvSpPr>
        <p:spPr>
          <a:xfrm>
            <a:off x="2422525" y="54546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119,149</a:t>
            </a:r>
            <a:endParaRPr/>
          </a:p>
        </p:txBody>
      </p:sp>
      <p:cxnSp>
        <p:nvCxnSpPr>
          <p:cNvPr id="369" name="Google Shape;369;p29"/>
          <p:cNvCxnSpPr/>
          <p:nvPr/>
        </p:nvCxnSpPr>
        <p:spPr>
          <a:xfrm>
            <a:off x="815975" y="4632325"/>
            <a:ext cx="1798637" cy="1374775"/>
          </a:xfrm>
          <a:prstGeom prst="straightConnector1">
            <a:avLst/>
          </a:prstGeom>
          <a:noFill/>
          <a:ln cap="flat" cmpd="sng" w="76200">
            <a:solidFill>
              <a:srgbClr val="003300"/>
            </a:solidFill>
            <a:prstDash val="solid"/>
            <a:miter lim="800000"/>
            <a:headEnd len="med" w="med" type="none"/>
            <a:tailEnd len="med" w="med" type="stealth"/>
          </a:ln>
        </p:spPr>
      </p:cxnSp>
      <p:sp>
        <p:nvSpPr>
          <p:cNvPr id="370" name="Google Shape;370;p29"/>
          <p:cNvSpPr txBox="1"/>
          <p:nvPr/>
        </p:nvSpPr>
        <p:spPr>
          <a:xfrm>
            <a:off x="136525" y="4768850"/>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29,119</a:t>
            </a:r>
            <a:endParaRPr/>
          </a:p>
        </p:txBody>
      </p:sp>
      <p:cxnSp>
        <p:nvCxnSpPr>
          <p:cNvPr id="371" name="Google Shape;371;p29"/>
          <p:cNvCxnSpPr/>
          <p:nvPr/>
        </p:nvCxnSpPr>
        <p:spPr>
          <a:xfrm>
            <a:off x="3619500" y="2938462"/>
            <a:ext cx="741362" cy="1138237"/>
          </a:xfrm>
          <a:prstGeom prst="straightConnector1">
            <a:avLst/>
          </a:prstGeom>
          <a:noFill/>
          <a:ln cap="flat" cmpd="sng" w="76200">
            <a:solidFill>
              <a:srgbClr val="003300"/>
            </a:solidFill>
            <a:prstDash val="solid"/>
            <a:miter lim="800000"/>
            <a:headEnd len="med" w="med" type="none"/>
            <a:tailEnd len="med" w="med" type="stealth"/>
          </a:ln>
        </p:spPr>
      </p:cxnSp>
      <p:sp>
        <p:nvSpPr>
          <p:cNvPr id="372" name="Google Shape;372;p29"/>
          <p:cNvSpPr/>
          <p:nvPr/>
        </p:nvSpPr>
        <p:spPr>
          <a:xfrm>
            <a:off x="3054350" y="2382837"/>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5</a:t>
            </a:r>
            <a:endParaRPr/>
          </a:p>
        </p:txBody>
      </p:sp>
      <p:sp>
        <p:nvSpPr>
          <p:cNvPr id="373" name="Google Shape;373;p29"/>
          <p:cNvSpPr txBox="1"/>
          <p:nvPr/>
        </p:nvSpPr>
        <p:spPr>
          <a:xfrm>
            <a:off x="3717925" y="24066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110,115</a:t>
            </a:r>
            <a:endParaRPr/>
          </a:p>
        </p:txBody>
      </p:sp>
      <p:cxnSp>
        <p:nvCxnSpPr>
          <p:cNvPr id="374" name="Google Shape;374;p29"/>
          <p:cNvCxnSpPr/>
          <p:nvPr/>
        </p:nvCxnSpPr>
        <p:spPr>
          <a:xfrm>
            <a:off x="1984375" y="2668587"/>
            <a:ext cx="1139825" cy="12700"/>
          </a:xfrm>
          <a:prstGeom prst="straightConnector1">
            <a:avLst/>
          </a:prstGeom>
          <a:noFill/>
          <a:ln cap="flat" cmpd="sng" w="76200">
            <a:solidFill>
              <a:srgbClr val="003300"/>
            </a:solidFill>
            <a:prstDash val="solid"/>
            <a:miter lim="800000"/>
            <a:headEnd len="med" w="med" type="none"/>
            <a:tailEnd len="med" w="med" type="stealth"/>
          </a:ln>
        </p:spPr>
      </p:cxnSp>
      <p:sp>
        <p:nvSpPr>
          <p:cNvPr id="375" name="Google Shape;375;p29"/>
          <p:cNvSpPr/>
          <p:nvPr/>
        </p:nvSpPr>
        <p:spPr>
          <a:xfrm>
            <a:off x="1301750" y="2382837"/>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15</a:t>
            </a:r>
            <a:endParaRPr/>
          </a:p>
        </p:txBody>
      </p:sp>
      <p:sp>
        <p:nvSpPr>
          <p:cNvPr id="376" name="Google Shape;376;p29"/>
          <p:cNvSpPr txBox="1"/>
          <p:nvPr/>
        </p:nvSpPr>
        <p:spPr>
          <a:xfrm>
            <a:off x="441325" y="2559050"/>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95,110</a:t>
            </a:r>
            <a:endParaRPr/>
          </a:p>
        </p:txBody>
      </p:sp>
      <p:cxnSp>
        <p:nvCxnSpPr>
          <p:cNvPr id="377" name="Google Shape;377;p29"/>
          <p:cNvCxnSpPr/>
          <p:nvPr/>
        </p:nvCxnSpPr>
        <p:spPr>
          <a:xfrm flipH="1" rot="10800000">
            <a:off x="841375" y="2938462"/>
            <a:ext cx="661987" cy="1243012"/>
          </a:xfrm>
          <a:prstGeom prst="straightConnector1">
            <a:avLst/>
          </a:prstGeom>
          <a:noFill/>
          <a:ln cap="flat" cmpd="sng" w="76200">
            <a:solidFill>
              <a:srgbClr val="003300"/>
            </a:solidFill>
            <a:prstDash val="solid"/>
            <a:miter lim="800000"/>
            <a:headEnd len="med" w="med" type="none"/>
            <a:tailEnd len="med" w="med" type="stealth"/>
          </a:ln>
        </p:spPr>
      </p:cxnSp>
      <p:sp>
        <p:nvSpPr>
          <p:cNvPr id="378" name="Google Shape;378;p29"/>
          <p:cNvSpPr txBox="1"/>
          <p:nvPr/>
        </p:nvSpPr>
        <p:spPr>
          <a:xfrm>
            <a:off x="136525" y="3702050"/>
            <a:ext cx="5889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5,95</a:t>
            </a:r>
            <a:endParaRPr/>
          </a:p>
        </p:txBody>
      </p:sp>
      <p:cxnSp>
        <p:nvCxnSpPr>
          <p:cNvPr id="379" name="Google Shape;379;p29"/>
          <p:cNvCxnSpPr/>
          <p:nvPr/>
        </p:nvCxnSpPr>
        <p:spPr>
          <a:xfrm flipH="1" rot="10800000">
            <a:off x="2944812" y="4367212"/>
            <a:ext cx="1230312" cy="1587"/>
          </a:xfrm>
          <a:prstGeom prst="straightConnector1">
            <a:avLst/>
          </a:prstGeom>
          <a:noFill/>
          <a:ln cap="flat" cmpd="sng" w="76200">
            <a:solidFill>
              <a:srgbClr val="003300"/>
            </a:solidFill>
            <a:prstDash val="solid"/>
            <a:miter lim="800000"/>
            <a:headEnd len="med" w="med" type="none"/>
            <a:tailEnd len="med" w="med" type="stealth"/>
          </a:ln>
        </p:spPr>
      </p:cxnSp>
      <p:sp>
        <p:nvSpPr>
          <p:cNvPr id="380" name="Google Shape;380;p29"/>
          <p:cNvSpPr/>
          <p:nvPr/>
        </p:nvSpPr>
        <p:spPr>
          <a:xfrm>
            <a:off x="2292350" y="3983037"/>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25</a:t>
            </a:r>
            <a:endParaRPr/>
          </a:p>
        </p:txBody>
      </p:sp>
      <p:sp>
        <p:nvSpPr>
          <p:cNvPr id="381" name="Google Shape;381;p29"/>
          <p:cNvSpPr txBox="1"/>
          <p:nvPr/>
        </p:nvSpPr>
        <p:spPr>
          <a:xfrm>
            <a:off x="2270125" y="3625850"/>
            <a:ext cx="87947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90, 115</a:t>
            </a:r>
            <a:endParaRPr/>
          </a:p>
        </p:txBody>
      </p:sp>
      <p:cxnSp>
        <p:nvCxnSpPr>
          <p:cNvPr id="382" name="Google Shape;382;p29"/>
          <p:cNvCxnSpPr/>
          <p:nvPr/>
        </p:nvCxnSpPr>
        <p:spPr>
          <a:xfrm>
            <a:off x="914400" y="4357687"/>
            <a:ext cx="1408112" cy="9525"/>
          </a:xfrm>
          <a:prstGeom prst="straightConnector1">
            <a:avLst/>
          </a:prstGeom>
          <a:noFill/>
          <a:ln cap="flat" cmpd="sng" w="76200">
            <a:solidFill>
              <a:srgbClr val="003300"/>
            </a:solidFill>
            <a:prstDash val="solid"/>
            <a:miter lim="800000"/>
            <a:headEnd len="med" w="med" type="none"/>
            <a:tailEnd len="med" w="med" type="stealth"/>
          </a:ln>
        </p:spPr>
      </p:cxnSp>
      <p:sp>
        <p:nvSpPr>
          <p:cNvPr id="383" name="Google Shape;383;p29"/>
          <p:cNvSpPr txBox="1"/>
          <p:nvPr/>
        </p:nvSpPr>
        <p:spPr>
          <a:xfrm>
            <a:off x="1092200" y="4032250"/>
            <a:ext cx="5889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0,90</a:t>
            </a:r>
            <a:endParaRPr/>
          </a:p>
        </p:txBody>
      </p:sp>
      <p:cxnSp>
        <p:nvCxnSpPr>
          <p:cNvPr id="384" name="Google Shape;384;p29"/>
          <p:cNvCxnSpPr/>
          <p:nvPr/>
        </p:nvCxnSpPr>
        <p:spPr>
          <a:xfrm>
            <a:off x="22225" y="3884612"/>
            <a:ext cx="914400" cy="0"/>
          </a:xfrm>
          <a:prstGeom prst="straightConnector1">
            <a:avLst/>
          </a:prstGeom>
          <a:noFill/>
          <a:ln cap="flat" cmpd="sng" w="50800">
            <a:solidFill>
              <a:schemeClr val="dk1"/>
            </a:solidFill>
            <a:prstDash val="solid"/>
            <a:miter lim="800000"/>
            <a:headEnd len="med" w="med" type="none"/>
            <a:tailEnd len="med" w="med" type="none"/>
          </a:ln>
        </p:spPr>
      </p:cxnSp>
      <p:cxnSp>
        <p:nvCxnSpPr>
          <p:cNvPr id="385" name="Google Shape;385;p29"/>
          <p:cNvCxnSpPr/>
          <p:nvPr/>
        </p:nvCxnSpPr>
        <p:spPr>
          <a:xfrm>
            <a:off x="42862" y="4937125"/>
            <a:ext cx="914400" cy="0"/>
          </a:xfrm>
          <a:prstGeom prst="straightConnector1">
            <a:avLst/>
          </a:prstGeom>
          <a:noFill/>
          <a:ln cap="flat" cmpd="sng" w="50800">
            <a:solidFill>
              <a:schemeClr val="dk1"/>
            </a:solidFill>
            <a:prstDash val="solid"/>
            <a:miter lim="800000"/>
            <a:headEnd len="med" w="med" type="none"/>
            <a:tailEnd len="med" w="med" type="none"/>
          </a:ln>
        </p:spPr>
      </p:cxnSp>
      <p:sp>
        <p:nvSpPr>
          <p:cNvPr id="386" name="Google Shape;386;p29"/>
          <p:cNvSpPr/>
          <p:nvPr/>
        </p:nvSpPr>
        <p:spPr>
          <a:xfrm>
            <a:off x="234950" y="4059237"/>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a:t>
            </a:r>
            <a:endParaRPr/>
          </a:p>
        </p:txBody>
      </p:sp>
      <p:sp>
        <p:nvSpPr>
          <p:cNvPr id="387" name="Google Shape;387;p29"/>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8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Latest Start / Latest Finish –</a:t>
            </a:r>
            <a:r>
              <a:rPr b="1" i="0" lang="en-US" sz="3600" u="none">
                <a:solidFill>
                  <a:srgbClr val="003399"/>
                </a:solidFill>
                <a:latin typeface="Arial Narrow"/>
                <a:ea typeface="Arial Narrow"/>
                <a:cs typeface="Arial Narrow"/>
                <a:sym typeface="Arial Narrow"/>
              </a:rPr>
              <a:t> </a:t>
            </a:r>
            <a:br>
              <a:rPr b="1" i="0" lang="en-US" sz="36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Backward Pass</a:t>
            </a:r>
            <a:endParaRPr/>
          </a:p>
        </p:txBody>
      </p:sp>
      <p:sp>
        <p:nvSpPr>
          <p:cNvPr id="388" name="Google Shape;388;p29"/>
          <p:cNvSpPr/>
          <p:nvPr/>
        </p:nvSpPr>
        <p:spPr>
          <a:xfrm>
            <a:off x="7772400" y="3810000"/>
            <a:ext cx="609600" cy="304800"/>
          </a:xfrm>
          <a:custGeom>
            <a:rect b="b" l="l" r="r" t="t"/>
            <a:pathLst>
              <a:path extrusionOk="0" h="192" w="384">
                <a:moveTo>
                  <a:pt x="384" y="192"/>
                </a:moveTo>
                <a:lnTo>
                  <a:pt x="384" y="0"/>
                </a:lnTo>
                <a:lnTo>
                  <a:pt x="0" y="0"/>
                </a:lnTo>
              </a:path>
            </a:pathLst>
          </a:custGeom>
          <a:noFill/>
          <a:ln cap="flat" cmpd="sng" w="12700">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389" name="Google Shape;389;p29"/>
          <p:cNvSpPr/>
          <p:nvPr/>
        </p:nvSpPr>
        <p:spPr>
          <a:xfrm>
            <a:off x="7696200" y="2286000"/>
            <a:ext cx="762000" cy="1828800"/>
          </a:xfrm>
          <a:custGeom>
            <a:rect b="b" l="l" r="r" t="t"/>
            <a:pathLst>
              <a:path extrusionOk="0" h="1152" w="480">
                <a:moveTo>
                  <a:pt x="480" y="1152"/>
                </a:moveTo>
                <a:lnTo>
                  <a:pt x="480" y="0"/>
                </a:lnTo>
                <a:lnTo>
                  <a:pt x="0" y="0"/>
                </a:lnTo>
              </a:path>
            </a:pathLst>
          </a:custGeom>
          <a:noFill/>
          <a:ln cap="flat" cmpd="sng" w="12700">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390" name="Google Shape;390;p29"/>
          <p:cNvSpPr/>
          <p:nvPr/>
        </p:nvSpPr>
        <p:spPr>
          <a:xfrm>
            <a:off x="7772400" y="4648200"/>
            <a:ext cx="706437" cy="838200"/>
          </a:xfrm>
          <a:custGeom>
            <a:rect b="b" l="l" r="r" t="t"/>
            <a:pathLst>
              <a:path extrusionOk="0" h="528" w="480">
                <a:moveTo>
                  <a:pt x="480" y="0"/>
                </a:moveTo>
                <a:lnTo>
                  <a:pt x="480" y="528"/>
                </a:lnTo>
                <a:lnTo>
                  <a:pt x="0" y="528"/>
                </a:lnTo>
              </a:path>
            </a:pathLst>
          </a:custGeom>
          <a:noFill/>
          <a:ln cap="flat" cmpd="sng" w="12700">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500"/>
                                        <p:tgtEl>
                                          <p:spTgt spid="319"/>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500"/>
                                        <p:tgtEl>
                                          <p:spTgt spid="3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500"/>
                                        <p:tgtEl>
                                          <p:spTgt spid="34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500"/>
                                        <p:tgtEl>
                                          <p:spTgt spid="347"/>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500"/>
                                        <p:tgtEl>
                                          <p:spTgt spid="35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75"/>
                                        <p:tgtEl>
                                          <p:spTgt spid="354"/>
                                        </p:tgtEl>
                                      </p:cBhvr>
                                    </p:animEffect>
                                  </p:childTnLst>
                                </p:cTn>
                              </p:par>
                            </p:childTnLst>
                          </p:cTn>
                        </p:par>
                        <p:par>
                          <p:cTn fill="hold">
                            <p:stCondLst>
                              <p:cond delay="1075"/>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par>
                          <p:cTn fill="hold">
                            <p:stCondLst>
                              <p:cond delay="1575"/>
                            </p:stCondLst>
                            <p:childTnLst>
                              <p:par>
                                <p:cTn fill="hold" nodeType="after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75"/>
                                        <p:tgtEl>
                                          <p:spTgt spid="356"/>
                                        </p:tgtEl>
                                      </p:cBhvr>
                                    </p:animEffect>
                                  </p:childTnLst>
                                </p:cTn>
                              </p:par>
                            </p:childTnLst>
                          </p:cTn>
                        </p:par>
                        <p:par>
                          <p:cTn fill="hold">
                            <p:stCondLst>
                              <p:cond delay="165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75"/>
                                        <p:tgtEl>
                                          <p:spTgt spid="357"/>
                                        </p:tgtEl>
                                      </p:cBhvr>
                                    </p:animEffect>
                                  </p:childTnLst>
                                </p:cTn>
                              </p:par>
                            </p:childTnLst>
                          </p:cTn>
                        </p:par>
                        <p:par>
                          <p:cTn fill="hold">
                            <p:stCondLst>
                              <p:cond delay="1725"/>
                            </p:stCondLst>
                            <p:childTnLst>
                              <p:par>
                                <p:cTn fill="hold" nodeType="after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75"/>
                                        <p:tgtEl>
                                          <p:spTgt spid="358"/>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75"/>
                                        <p:tgtEl>
                                          <p:spTgt spid="359"/>
                                        </p:tgtEl>
                                      </p:cBhvr>
                                    </p:animEffect>
                                  </p:childTnLst>
                                </p:cTn>
                              </p:par>
                            </p:childTnLst>
                          </p:cTn>
                        </p:par>
                        <p:par>
                          <p:cTn fill="hold">
                            <p:stCondLst>
                              <p:cond delay="1875"/>
                            </p:stCondLst>
                            <p:childTnLst>
                              <p:par>
                                <p:cTn fill="hold" nodeType="after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75"/>
                                        <p:tgtEl>
                                          <p:spTgt spid="360"/>
                                        </p:tgtEl>
                                      </p:cBhvr>
                                    </p:animEffect>
                                  </p:childTnLst>
                                </p:cTn>
                              </p:par>
                            </p:childTnLst>
                          </p:cTn>
                        </p:par>
                        <p:par>
                          <p:cTn fill="hold">
                            <p:stCondLst>
                              <p:cond delay="1950"/>
                            </p:stCondLst>
                            <p:childTnLst>
                              <p:par>
                                <p:cTn fill="hold" nodeType="after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75"/>
                                        <p:tgtEl>
                                          <p:spTgt spid="361"/>
                                        </p:tgtEl>
                                      </p:cBhvr>
                                    </p:animEffect>
                                  </p:childTnLst>
                                </p:cTn>
                              </p:par>
                            </p:childTnLst>
                          </p:cTn>
                        </p:par>
                        <p:par>
                          <p:cTn fill="hold">
                            <p:stCondLst>
                              <p:cond delay="2025"/>
                            </p:stCondLst>
                            <p:childTnLst>
                              <p:par>
                                <p:cTn fill="hold" nodeType="after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500"/>
                                        <p:tgtEl>
                                          <p:spTgt spid="373"/>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500"/>
                                        <p:tgtEl>
                                          <p:spTgt spid="3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97" name="Google Shape;397;p30"/>
          <p:cNvSpPr txBox="1"/>
          <p:nvPr>
            <p:ph idx="1" type="body"/>
          </p:nvPr>
        </p:nvSpPr>
        <p:spPr>
          <a:xfrm>
            <a:off x="609600" y="1828800"/>
            <a:ext cx="8458200" cy="4191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Activity start time and completion time may be delayed by planned reasons as well as by unforeseen reasons.</a:t>
            </a: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Some of these delays may affect the overall completion date.</a:t>
            </a: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To learn about the effects of these delays, we calculate the </a:t>
            </a:r>
            <a:r>
              <a:rPr b="1" i="0" lang="en-US" sz="3200" u="none">
                <a:solidFill>
                  <a:srgbClr val="FFFF00"/>
                </a:solidFill>
                <a:latin typeface="Arial Narrow"/>
                <a:ea typeface="Arial Narrow"/>
                <a:cs typeface="Arial Narrow"/>
                <a:sym typeface="Arial Narrow"/>
              </a:rPr>
              <a:t>slack time</a:t>
            </a:r>
            <a:r>
              <a:rPr b="0" i="0" lang="en-US" sz="3200" u="none">
                <a:solidFill>
                  <a:srgbClr val="FFFF00"/>
                </a:solidFill>
                <a:latin typeface="Arial Narrow"/>
                <a:ea typeface="Arial Narrow"/>
                <a:cs typeface="Arial Narrow"/>
                <a:sym typeface="Arial Narrow"/>
              </a:rPr>
              <a:t>,</a:t>
            </a:r>
            <a:r>
              <a:rPr b="0" i="0" lang="en-US" sz="3200" u="none">
                <a:solidFill>
                  <a:srgbClr val="7763FB"/>
                </a:solidFill>
                <a:latin typeface="Arial Narrow"/>
                <a:ea typeface="Arial Narrow"/>
                <a:cs typeface="Arial Narrow"/>
                <a:sym typeface="Arial Narrow"/>
              </a:rPr>
              <a:t> </a:t>
            </a:r>
            <a:r>
              <a:rPr b="0" i="0" lang="en-US" sz="3200" u="none">
                <a:solidFill>
                  <a:schemeClr val="accent2"/>
                </a:solidFill>
                <a:latin typeface="Arial Narrow"/>
                <a:ea typeface="Arial Narrow"/>
                <a:cs typeface="Arial Narrow"/>
                <a:sym typeface="Arial Narrow"/>
              </a:rPr>
              <a:t>and form the </a:t>
            </a:r>
            <a:r>
              <a:rPr b="1" i="0" lang="en-US" sz="3200" u="none">
                <a:solidFill>
                  <a:srgbClr val="FFFF00"/>
                </a:solidFill>
                <a:latin typeface="Arial Narrow"/>
                <a:ea typeface="Arial Narrow"/>
                <a:cs typeface="Arial Narrow"/>
                <a:sym typeface="Arial Narrow"/>
              </a:rPr>
              <a:t>critical path</a:t>
            </a:r>
            <a:r>
              <a:rPr b="0" i="0" lang="en-US" sz="3200" u="none">
                <a:solidFill>
                  <a:schemeClr val="accent2"/>
                </a:solidFill>
                <a:latin typeface="Arial Narrow"/>
                <a:ea typeface="Arial Narrow"/>
                <a:cs typeface="Arial Narrow"/>
                <a:sym typeface="Arial Narrow"/>
              </a:rPr>
              <a:t>.</a:t>
            </a:r>
            <a:endParaRPr/>
          </a:p>
        </p:txBody>
      </p:sp>
      <p:sp>
        <p:nvSpPr>
          <p:cNvPr id="398" name="Google Shape;398;p30"/>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8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Slack Times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1"/>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05" name="Google Shape;405;p31"/>
          <p:cNvSpPr txBox="1"/>
          <p:nvPr>
            <p:ph idx="1" type="body"/>
          </p:nvPr>
        </p:nvSpPr>
        <p:spPr>
          <a:xfrm>
            <a:off x="379412" y="2063750"/>
            <a:ext cx="8763000" cy="14478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Slack time is the amount of time an activity can be delayed without delaying the project completion date, assuming no other delays are taking place in the project.</a:t>
            </a:r>
            <a:endParaRPr/>
          </a:p>
        </p:txBody>
      </p:sp>
      <p:sp>
        <p:nvSpPr>
          <p:cNvPr id="406" name="Google Shape;406;p31"/>
          <p:cNvSpPr txBox="1"/>
          <p:nvPr/>
        </p:nvSpPr>
        <p:spPr>
          <a:xfrm>
            <a:off x="2063750" y="3975100"/>
            <a:ext cx="5397500" cy="520700"/>
          </a:xfrm>
          <a:prstGeom prst="rect">
            <a:avLst/>
          </a:prstGeom>
          <a:solidFill>
            <a:srgbClr val="0000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407" name="Google Shape;407;p31"/>
          <p:cNvSpPr txBox="1"/>
          <p:nvPr/>
        </p:nvSpPr>
        <p:spPr>
          <a:xfrm>
            <a:off x="2085975" y="4027487"/>
            <a:ext cx="5200650" cy="415925"/>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CCFF"/>
              </a:buClr>
              <a:buSzPts val="3200"/>
              <a:buFont typeface="Arial Narrow"/>
              <a:buNone/>
            </a:pPr>
            <a:r>
              <a:rPr b="1" i="0" lang="en-US" sz="3200" u="none">
                <a:solidFill>
                  <a:srgbClr val="00CCFF"/>
                </a:solidFill>
                <a:latin typeface="Arial Narrow"/>
                <a:ea typeface="Arial Narrow"/>
                <a:cs typeface="Arial Narrow"/>
                <a:sym typeface="Arial Narrow"/>
              </a:rPr>
              <a:t>Slack Time = LS - ES = LF - EF</a:t>
            </a:r>
            <a:endParaRPr/>
          </a:p>
        </p:txBody>
      </p:sp>
      <p:sp>
        <p:nvSpPr>
          <p:cNvPr id="408" name="Google Shape;408;p31"/>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8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Slack Times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2"/>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15" name="Google Shape;415;p32"/>
          <p:cNvSpPr/>
          <p:nvPr/>
        </p:nvSpPr>
        <p:spPr>
          <a:xfrm>
            <a:off x="6635750" y="3206750"/>
            <a:ext cx="2120900" cy="1739900"/>
          </a:xfrm>
          <a:prstGeom prst="roundRect">
            <a:avLst>
              <a:gd fmla="val 2691" name="adj"/>
            </a:avLst>
          </a:prstGeom>
          <a:solidFill>
            <a:schemeClr val="lt1"/>
          </a:solidFill>
          <a:ln cap="flat" cmpd="sng" w="12700">
            <a:solidFill>
              <a:schemeClr val="dk1"/>
            </a:solidFill>
            <a:prstDash val="solid"/>
            <a:miter lim="800000"/>
            <a:headEnd len="sm" w="sm" type="none"/>
            <a:tailEnd len="sm" w="sm" type="none"/>
          </a:ln>
          <a:effectLst>
            <a:outerShdw blurRad="63500" dir="2700000" dist="107763">
              <a:srgbClr val="000000"/>
            </a:outerShdw>
          </a:effectLst>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2400"/>
              <a:buFont typeface="Arial Narrow"/>
              <a:buNone/>
            </a:pPr>
            <a:r>
              <a:rPr b="0" i="0" lang="en-US" sz="2400" u="none">
                <a:solidFill>
                  <a:schemeClr val="dk2"/>
                </a:solidFill>
                <a:latin typeface="Arial Narrow"/>
                <a:ea typeface="Arial Narrow"/>
                <a:cs typeface="Arial Narrow"/>
                <a:sym typeface="Arial Narrow"/>
              </a:rPr>
              <a:t>Critical activities</a:t>
            </a:r>
            <a:endParaRPr/>
          </a:p>
          <a:p>
            <a:pPr indent="0" lvl="0" marL="0" marR="0" rtl="0" algn="l">
              <a:lnSpc>
                <a:spcPct val="80000"/>
              </a:lnSpc>
              <a:spcBef>
                <a:spcPts val="0"/>
              </a:spcBef>
              <a:spcAft>
                <a:spcPts val="0"/>
              </a:spcAft>
              <a:buClr>
                <a:schemeClr val="dk1"/>
              </a:buClr>
              <a:buSzPts val="2400"/>
              <a:buFont typeface="Arial Narrow"/>
              <a:buNone/>
            </a:pPr>
            <a:r>
              <a:t/>
            </a:r>
            <a:endParaRPr b="0" i="0" sz="24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2400"/>
              <a:buFont typeface="Arial Narrow"/>
              <a:buNone/>
            </a:pPr>
            <a:r>
              <a:rPr b="0" i="0" lang="en-US" sz="2400" u="none">
                <a:solidFill>
                  <a:schemeClr val="dk2"/>
                </a:solidFill>
                <a:latin typeface="Arial Narrow"/>
                <a:ea typeface="Arial Narrow"/>
                <a:cs typeface="Arial Narrow"/>
                <a:sym typeface="Arial Narrow"/>
              </a:rPr>
              <a:t>must be rigidly</a:t>
            </a:r>
            <a:endParaRPr/>
          </a:p>
          <a:p>
            <a:pPr indent="0" lvl="0" marL="0" marR="0" rtl="0" algn="l">
              <a:lnSpc>
                <a:spcPct val="80000"/>
              </a:lnSpc>
              <a:spcBef>
                <a:spcPts val="0"/>
              </a:spcBef>
              <a:spcAft>
                <a:spcPts val="0"/>
              </a:spcAft>
              <a:buClr>
                <a:schemeClr val="dk1"/>
              </a:buClr>
              <a:buSzPts val="2400"/>
              <a:buFont typeface="Arial Narrow"/>
              <a:buNone/>
            </a:pPr>
            <a:r>
              <a:t/>
            </a:r>
            <a:endParaRPr b="0" i="0" sz="24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2400"/>
              <a:buFont typeface="Arial Narrow"/>
              <a:buNone/>
            </a:pPr>
            <a:r>
              <a:rPr b="0" i="0" lang="en-US" sz="2400" u="none">
                <a:solidFill>
                  <a:schemeClr val="dk2"/>
                </a:solidFill>
                <a:latin typeface="Arial Narrow"/>
                <a:ea typeface="Arial Narrow"/>
                <a:cs typeface="Arial Narrow"/>
                <a:sym typeface="Arial Narrow"/>
              </a:rPr>
              <a:t>scheduled</a:t>
            </a:r>
            <a:r>
              <a:rPr b="0" i="0" lang="en-US" sz="2000" u="none">
                <a:solidFill>
                  <a:schemeClr val="dk2"/>
                </a:solidFill>
                <a:latin typeface="Arial Narrow"/>
                <a:ea typeface="Arial Narrow"/>
                <a:cs typeface="Arial Narrow"/>
                <a:sym typeface="Arial Narrow"/>
              </a:rPr>
              <a:t> </a:t>
            </a:r>
            <a:endParaRPr/>
          </a:p>
        </p:txBody>
      </p:sp>
      <p:pic>
        <p:nvPicPr>
          <p:cNvPr id="416" name="Google Shape;416;p32"/>
          <p:cNvPicPr preferRelativeResize="0"/>
          <p:nvPr/>
        </p:nvPicPr>
        <p:blipFill rotWithShape="1">
          <a:blip r:embed="rId3">
            <a:alphaModFix/>
          </a:blip>
          <a:srcRect b="0" l="0" r="0" t="0"/>
          <a:stretch/>
        </p:blipFill>
        <p:spPr>
          <a:xfrm>
            <a:off x="1600200" y="1219200"/>
            <a:ext cx="4297362" cy="5094287"/>
          </a:xfrm>
          <a:prstGeom prst="rect">
            <a:avLst/>
          </a:prstGeom>
          <a:noFill/>
          <a:ln>
            <a:noFill/>
          </a:ln>
        </p:spPr>
      </p:pic>
      <p:cxnSp>
        <p:nvCxnSpPr>
          <p:cNvPr id="417" name="Google Shape;417;p32"/>
          <p:cNvCxnSpPr/>
          <p:nvPr/>
        </p:nvCxnSpPr>
        <p:spPr>
          <a:xfrm flipH="1" rot="10800000">
            <a:off x="5257800" y="4114800"/>
            <a:ext cx="1295400" cy="76200"/>
          </a:xfrm>
          <a:prstGeom prst="straightConnector1">
            <a:avLst/>
          </a:prstGeom>
          <a:noFill/>
          <a:ln cap="flat" cmpd="sng" w="12700">
            <a:solidFill>
              <a:schemeClr val="dk1"/>
            </a:solidFill>
            <a:prstDash val="solid"/>
            <a:miter lim="800000"/>
            <a:headEnd len="med" w="med" type="stealth"/>
            <a:tailEnd len="med" w="med" type="none"/>
          </a:ln>
        </p:spPr>
      </p:cxnSp>
      <p:cxnSp>
        <p:nvCxnSpPr>
          <p:cNvPr id="418" name="Google Shape;418;p32"/>
          <p:cNvCxnSpPr/>
          <p:nvPr/>
        </p:nvCxnSpPr>
        <p:spPr>
          <a:xfrm>
            <a:off x="5414962" y="2062162"/>
            <a:ext cx="1214437" cy="1214437"/>
          </a:xfrm>
          <a:prstGeom prst="straightConnector1">
            <a:avLst/>
          </a:prstGeom>
          <a:noFill/>
          <a:ln cap="flat" cmpd="sng" w="12700">
            <a:solidFill>
              <a:schemeClr val="dk1"/>
            </a:solidFill>
            <a:prstDash val="solid"/>
            <a:miter lim="800000"/>
            <a:headEnd len="med" w="med" type="stealth"/>
            <a:tailEnd len="med" w="med" type="none"/>
          </a:ln>
        </p:spPr>
      </p:cxnSp>
      <p:cxnSp>
        <p:nvCxnSpPr>
          <p:cNvPr id="419" name="Google Shape;419;p32"/>
          <p:cNvCxnSpPr/>
          <p:nvPr/>
        </p:nvCxnSpPr>
        <p:spPr>
          <a:xfrm>
            <a:off x="5257800" y="3429000"/>
            <a:ext cx="1295400" cy="381000"/>
          </a:xfrm>
          <a:prstGeom prst="straightConnector1">
            <a:avLst/>
          </a:prstGeom>
          <a:noFill/>
          <a:ln cap="flat" cmpd="sng" w="12700">
            <a:solidFill>
              <a:schemeClr val="dk1"/>
            </a:solidFill>
            <a:prstDash val="solid"/>
            <a:miter lim="800000"/>
            <a:headEnd len="med" w="med" type="stealth"/>
            <a:tailEnd len="med" w="med" type="none"/>
          </a:ln>
        </p:spPr>
      </p:cxnSp>
      <p:cxnSp>
        <p:nvCxnSpPr>
          <p:cNvPr id="420" name="Google Shape;420;p32"/>
          <p:cNvCxnSpPr/>
          <p:nvPr/>
        </p:nvCxnSpPr>
        <p:spPr>
          <a:xfrm flipH="1" rot="10800000">
            <a:off x="5257800" y="4495800"/>
            <a:ext cx="1295400" cy="152400"/>
          </a:xfrm>
          <a:prstGeom prst="straightConnector1">
            <a:avLst/>
          </a:prstGeom>
          <a:noFill/>
          <a:ln cap="flat" cmpd="sng" w="12700">
            <a:solidFill>
              <a:schemeClr val="dk1"/>
            </a:solidFill>
            <a:prstDash val="solid"/>
            <a:miter lim="800000"/>
            <a:headEnd len="med" w="med" type="stealth"/>
            <a:tailEnd len="med" w="med" type="none"/>
          </a:ln>
        </p:spPr>
      </p:cxnSp>
      <p:cxnSp>
        <p:nvCxnSpPr>
          <p:cNvPr id="421" name="Google Shape;421;p32"/>
          <p:cNvCxnSpPr/>
          <p:nvPr/>
        </p:nvCxnSpPr>
        <p:spPr>
          <a:xfrm flipH="1" rot="10800000">
            <a:off x="5334000" y="4879975"/>
            <a:ext cx="1217612" cy="1063625"/>
          </a:xfrm>
          <a:prstGeom prst="straightConnector1">
            <a:avLst/>
          </a:prstGeom>
          <a:noFill/>
          <a:ln cap="flat" cmpd="sng" w="12700">
            <a:solidFill>
              <a:schemeClr val="dk1"/>
            </a:solidFill>
            <a:prstDash val="solid"/>
            <a:miter lim="800000"/>
            <a:headEnd len="med" w="med" type="stealth"/>
            <a:tailEnd len="med" w="med" type="none"/>
          </a:ln>
        </p:spPr>
      </p:cxnSp>
      <p:sp>
        <p:nvSpPr>
          <p:cNvPr id="422" name="Google Shape;422;p32"/>
          <p:cNvSpPr txBox="1"/>
          <p:nvPr/>
        </p:nvSpPr>
        <p:spPr>
          <a:xfrm>
            <a:off x="1676400" y="520700"/>
            <a:ext cx="5849937" cy="519112"/>
          </a:xfrm>
          <a:prstGeom prst="rect">
            <a:avLst/>
          </a:prstGeom>
          <a:solidFill>
            <a:srgbClr val="EAEAEA"/>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3399"/>
              </a:buClr>
              <a:buSzPts val="2800"/>
              <a:buFont typeface="Arial Narrow"/>
              <a:buNone/>
            </a:pPr>
            <a:r>
              <a:rPr b="1" i="0" lang="en-US" sz="2800" u="none">
                <a:solidFill>
                  <a:srgbClr val="003399"/>
                </a:solidFill>
                <a:latin typeface="Arial Narrow"/>
                <a:ea typeface="Arial Narrow"/>
                <a:cs typeface="Arial Narrow"/>
                <a:sym typeface="Arial Narrow"/>
              </a:rPr>
              <a:t>Slack time in the Klonepalm 2000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03" name="Google Shape;103;p15"/>
          <p:cNvSpPr txBox="1"/>
          <p:nvPr>
            <p:ph idx="1" type="body"/>
          </p:nvPr>
        </p:nvSpPr>
        <p:spPr>
          <a:xfrm>
            <a:off x="684212" y="1524000"/>
            <a:ext cx="8154987" cy="4875212"/>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A project is a collection of tasks that must be </a:t>
            </a:r>
            <a:br>
              <a:rPr b="0" i="0" lang="en-US" sz="3200" u="none">
                <a:solidFill>
                  <a:schemeClr val="accent2"/>
                </a:solidFill>
                <a:latin typeface="Arial Narrow"/>
                <a:ea typeface="Arial Narrow"/>
                <a:cs typeface="Arial Narrow"/>
                <a:sym typeface="Arial Narrow"/>
              </a:rPr>
            </a:br>
            <a:r>
              <a:rPr b="0" i="0" lang="en-US" sz="3200" u="none">
                <a:solidFill>
                  <a:schemeClr val="accent2"/>
                </a:solidFill>
                <a:latin typeface="Arial Narrow"/>
                <a:ea typeface="Arial Narrow"/>
                <a:cs typeface="Arial Narrow"/>
                <a:sym typeface="Arial Narrow"/>
              </a:rPr>
              <a:t>completed in minimum time or at minimal cost.</a:t>
            </a: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Objectives of Project Scheduling</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Completing the project as early as possible by determining the earliest start and finish of each activity.</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Calculating the likelihood a project will be completed within a certain time period.</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Finding the minimum cost schedule needed to complete the project by a certain date. </a:t>
            </a:r>
            <a:endParaRPr/>
          </a:p>
          <a:p>
            <a:pPr indent="-165100" lvl="0" marL="342900" rtl="0" algn="l">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p:txBody>
      </p:sp>
      <p:sp>
        <p:nvSpPr>
          <p:cNvPr id="104" name="Google Shape;104;p15"/>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400"/>
              <a:buFont typeface="Arial Narrow"/>
              <a:buNone/>
            </a:pPr>
            <a:r>
              <a:rPr b="1" i="0" lang="en-US" sz="4400" u="none">
                <a:solidFill>
                  <a:srgbClr val="003399"/>
                </a:solidFill>
                <a:latin typeface="Arial Narrow"/>
                <a:ea typeface="Arial Narrow"/>
                <a:cs typeface="Arial Narrow"/>
                <a:sym typeface="Arial Narrow"/>
              </a:rPr>
              <a:t>5.1   Introduction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 calcmode="lin" valueType="num">
                                      <p:cBhvr additive="base">
                                        <p:cTn dur="500"/>
                                        <p:tgtEl>
                                          <p:spTgt spid="10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 calcmode="lin" valueType="num">
                                      <p:cBhvr additive="base">
                                        <p:cTn dur="500"/>
                                        <p:tgtEl>
                                          <p:spTgt spid="10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 calcmode="lin" valueType="num">
                                      <p:cBhvr additive="base">
                                        <p:cTn dur="500"/>
                                        <p:tgtEl>
                                          <p:spTgt spid="10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 calcmode="lin" valueType="num">
                                      <p:cBhvr additive="base">
                                        <p:cTn dur="500"/>
                                        <p:tgtEl>
                                          <p:spTgt spid="10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 calcmode="lin" valueType="num">
                                      <p:cBhvr additive="base">
                                        <p:cTn dur="500"/>
                                        <p:tgtEl>
                                          <p:spTgt spid="10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 calcmode="lin" valueType="num">
                                      <p:cBhvr additive="base">
                                        <p:cTn dur="500"/>
                                        <p:tgtEl>
                                          <p:spTgt spid="10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3"/>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29" name="Google Shape;429;p33"/>
          <p:cNvSpPr/>
          <p:nvPr/>
        </p:nvSpPr>
        <p:spPr>
          <a:xfrm>
            <a:off x="1155700" y="5181600"/>
            <a:ext cx="6540500" cy="1358900"/>
          </a:xfrm>
          <a:prstGeom prst="roundRect">
            <a:avLst>
              <a:gd fmla="val 2691" name="adj"/>
            </a:avLst>
          </a:prstGeom>
          <a:solidFill>
            <a:srgbClr val="A2A2F5"/>
          </a:solidFill>
          <a:ln cap="flat" cmpd="sng" w="12700">
            <a:solidFill>
              <a:schemeClr val="dk1"/>
            </a:solidFill>
            <a:prstDash val="solid"/>
            <a:miter lim="800000"/>
            <a:headEnd len="sm" w="sm" type="none"/>
            <a:tailEnd len="sm" w="sm" type="none"/>
          </a:ln>
          <a:effectLst>
            <a:outerShdw blurRad="63500" dir="2700000" dist="107763">
              <a:srgbClr val="CBCBCB"/>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430" name="Google Shape;430;p33"/>
          <p:cNvSpPr txBox="1"/>
          <p:nvPr>
            <p:ph idx="1" type="body"/>
          </p:nvPr>
        </p:nvSpPr>
        <p:spPr>
          <a:xfrm>
            <a:off x="760412" y="1676400"/>
            <a:ext cx="8382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 critical path is a set of activities that have no slack,</a:t>
            </a:r>
            <a:br>
              <a:rPr b="0" i="0" lang="en-US" sz="2800" u="none">
                <a:solidFill>
                  <a:schemeClr val="accent2"/>
                </a:solidFill>
                <a:latin typeface="Arial Narrow"/>
                <a:ea typeface="Arial Narrow"/>
                <a:cs typeface="Arial Narrow"/>
                <a:sym typeface="Arial Narrow"/>
              </a:rPr>
            </a:br>
            <a:r>
              <a:rPr b="0" i="0" lang="en-US" sz="2800" u="none">
                <a:solidFill>
                  <a:schemeClr val="accent2"/>
                </a:solidFill>
                <a:latin typeface="Arial Narrow"/>
                <a:ea typeface="Arial Narrow"/>
                <a:cs typeface="Arial Narrow"/>
                <a:sym typeface="Arial Narrow"/>
              </a:rPr>
              <a:t>connecting the START node with the FINISH node.</a:t>
            </a:r>
            <a:endParaRPr/>
          </a:p>
          <a:p>
            <a:pPr indent="-342900" lvl="0" marL="342900" rtl="0" algn="l">
              <a:lnSpc>
                <a:spcPct val="9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 critical activities (activities with 0 slack) form </a:t>
            </a:r>
            <a:br>
              <a:rPr b="0" i="0" lang="en-US" sz="2800" u="none">
                <a:solidFill>
                  <a:schemeClr val="accent2"/>
                </a:solidFill>
                <a:latin typeface="Arial Narrow"/>
                <a:ea typeface="Arial Narrow"/>
                <a:cs typeface="Arial Narrow"/>
                <a:sym typeface="Arial Narrow"/>
              </a:rPr>
            </a:br>
            <a:r>
              <a:rPr b="0" i="0" lang="en-US" sz="2800" u="none">
                <a:solidFill>
                  <a:schemeClr val="accent2"/>
                </a:solidFill>
                <a:latin typeface="Arial Narrow"/>
                <a:ea typeface="Arial Narrow"/>
                <a:cs typeface="Arial Narrow"/>
                <a:sym typeface="Arial Narrow"/>
              </a:rPr>
              <a:t>at least one critical path in the network.</a:t>
            </a:r>
            <a:endParaRPr/>
          </a:p>
          <a:p>
            <a:pPr indent="-342900" lvl="0" marL="342900" rtl="0" algn="l">
              <a:lnSpc>
                <a:spcPct val="9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A critical path is the longest path in the network.</a:t>
            </a:r>
            <a:endParaRPr/>
          </a:p>
          <a:p>
            <a:pPr indent="-342900" lvl="0" marL="342900" rtl="0" algn="l">
              <a:lnSpc>
                <a:spcPct val="9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 sum of the completion times for the activities</a:t>
            </a:r>
            <a:br>
              <a:rPr b="0" i="0" lang="en-US" sz="2800" u="none">
                <a:solidFill>
                  <a:schemeClr val="accent2"/>
                </a:solidFill>
                <a:latin typeface="Arial Narrow"/>
                <a:ea typeface="Arial Narrow"/>
                <a:cs typeface="Arial Narrow"/>
                <a:sym typeface="Arial Narrow"/>
              </a:rPr>
            </a:br>
            <a:r>
              <a:rPr b="0" i="0" lang="en-US" sz="2800" u="none">
                <a:solidFill>
                  <a:schemeClr val="accent2"/>
                </a:solidFill>
                <a:latin typeface="Arial Narrow"/>
                <a:ea typeface="Arial Narrow"/>
                <a:cs typeface="Arial Narrow"/>
                <a:sym typeface="Arial Narrow"/>
              </a:rPr>
              <a:t> on the critical path is the minimal completion time</a:t>
            </a:r>
            <a:br>
              <a:rPr b="0" i="0" lang="en-US" sz="2800" u="none">
                <a:solidFill>
                  <a:schemeClr val="accent2"/>
                </a:solidFill>
                <a:latin typeface="Arial Narrow"/>
                <a:ea typeface="Arial Narrow"/>
                <a:cs typeface="Arial Narrow"/>
                <a:sym typeface="Arial Narrow"/>
              </a:rPr>
            </a:br>
            <a:r>
              <a:rPr b="0" i="0" lang="en-US" sz="2800" u="none">
                <a:solidFill>
                  <a:schemeClr val="accent2"/>
                </a:solidFill>
                <a:latin typeface="Arial Narrow"/>
                <a:ea typeface="Arial Narrow"/>
                <a:cs typeface="Arial Narrow"/>
                <a:sym typeface="Arial Narrow"/>
              </a:rPr>
              <a:t> of the project.</a:t>
            </a:r>
            <a:endParaRPr/>
          </a:p>
        </p:txBody>
      </p:sp>
      <p:sp>
        <p:nvSpPr>
          <p:cNvPr id="431" name="Google Shape;431;p33"/>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   The Critical Path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Effect filter="fade" transition="in">
                                      <p:cBhvr>
                                        <p:cTn dur="500"/>
                                        <p:tgtEl>
                                          <p:spTgt spid="4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animEffect filter="fade" transition="in">
                                      <p:cBhvr>
                                        <p:cTn dur="500"/>
                                        <p:tgtEl>
                                          <p:spTgt spid="4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animEffect filter="fade" transition="in">
                                      <p:cBhvr>
                                        <p:cTn dur="500"/>
                                        <p:tgtEl>
                                          <p:spTgt spid="4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3" st="3"/>
                                            </p:txEl>
                                          </p:spTgt>
                                        </p:tgtEl>
                                        <p:attrNameLst>
                                          <p:attrName>style.visibility</p:attrName>
                                        </p:attrNameLst>
                                      </p:cBhvr>
                                      <p:to>
                                        <p:strVal val="visible"/>
                                      </p:to>
                                    </p:set>
                                    <p:animEffect filter="fade" transition="in">
                                      <p:cBhvr>
                                        <p:cTn dur="500"/>
                                        <p:tgtEl>
                                          <p:spTgt spid="4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4" st="4"/>
                                            </p:txEl>
                                          </p:spTgt>
                                        </p:tgtEl>
                                        <p:attrNameLst>
                                          <p:attrName>style.visibility</p:attrName>
                                        </p:attrNameLst>
                                      </p:cBhvr>
                                      <p:to>
                                        <p:strVal val="visible"/>
                                      </p:to>
                                    </p:set>
                                    <p:animEffect filter="fade" transition="in">
                                      <p:cBhvr>
                                        <p:cTn dur="500"/>
                                        <p:tgtEl>
                                          <p:spTgt spid="4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5" st="5"/>
                                            </p:txEl>
                                          </p:spTgt>
                                        </p:tgtEl>
                                        <p:attrNameLst>
                                          <p:attrName>style.visibility</p:attrName>
                                        </p:attrNameLst>
                                      </p:cBhvr>
                                      <p:to>
                                        <p:strVal val="visible"/>
                                      </p:to>
                                    </p:set>
                                    <p:animEffect filter="fade" transition="in">
                                      <p:cBhvr>
                                        <p:cTn dur="500"/>
                                        <p:tgtEl>
                                          <p:spTgt spid="4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6" st="6"/>
                                            </p:txEl>
                                          </p:spTgt>
                                        </p:tgtEl>
                                        <p:attrNameLst>
                                          <p:attrName>style.visibility</p:attrName>
                                        </p:attrNameLst>
                                      </p:cBhvr>
                                      <p:to>
                                        <p:strVal val="visible"/>
                                      </p:to>
                                    </p:set>
                                    <p:animEffect filter="fade" transition="in">
                                      <p:cBhvr>
                                        <p:cTn dur="500"/>
                                        <p:tgtEl>
                                          <p:spTgt spid="430">
                                            <p:txEl>
                                              <p:pRg end="6" st="6"/>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4"/>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cxnSp>
        <p:nvCxnSpPr>
          <p:cNvPr id="438" name="Google Shape;438;p34"/>
          <p:cNvCxnSpPr/>
          <p:nvPr/>
        </p:nvCxnSpPr>
        <p:spPr>
          <a:xfrm>
            <a:off x="768350" y="4668837"/>
            <a:ext cx="1822450" cy="1390650"/>
          </a:xfrm>
          <a:prstGeom prst="straightConnector1">
            <a:avLst/>
          </a:prstGeom>
          <a:noFill/>
          <a:ln cap="flat" cmpd="sng" w="25400">
            <a:solidFill>
              <a:srgbClr val="66FF33"/>
            </a:solidFill>
            <a:prstDash val="solid"/>
            <a:miter lim="800000"/>
            <a:headEnd len="med" w="med" type="none"/>
            <a:tailEnd len="med" w="med" type="stealth"/>
          </a:ln>
        </p:spPr>
      </p:cxnSp>
      <p:sp>
        <p:nvSpPr>
          <p:cNvPr id="439" name="Google Shape;439;p34"/>
          <p:cNvSpPr/>
          <p:nvPr/>
        </p:nvSpPr>
        <p:spPr>
          <a:xfrm>
            <a:off x="1301750" y="24590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p:txBody>
      </p:sp>
      <p:sp>
        <p:nvSpPr>
          <p:cNvPr id="440" name="Google Shape;440;p34"/>
          <p:cNvSpPr/>
          <p:nvPr/>
        </p:nvSpPr>
        <p:spPr>
          <a:xfrm>
            <a:off x="2292350" y="40592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p:txBody>
      </p:sp>
      <p:sp>
        <p:nvSpPr>
          <p:cNvPr id="441" name="Google Shape;441;p34"/>
          <p:cNvSpPr/>
          <p:nvPr/>
        </p:nvSpPr>
        <p:spPr>
          <a:xfrm>
            <a:off x="3054350" y="24590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a:t>
            </a:r>
            <a:endParaRPr/>
          </a:p>
        </p:txBody>
      </p:sp>
      <p:sp>
        <p:nvSpPr>
          <p:cNvPr id="442" name="Google Shape;442;p34"/>
          <p:cNvSpPr/>
          <p:nvPr/>
        </p:nvSpPr>
        <p:spPr>
          <a:xfrm>
            <a:off x="234950" y="4135437"/>
            <a:ext cx="673100" cy="673100"/>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a:t>
            </a:r>
            <a:endParaRPr/>
          </a:p>
        </p:txBody>
      </p:sp>
      <p:sp>
        <p:nvSpPr>
          <p:cNvPr id="443" name="Google Shape;443;p34"/>
          <p:cNvSpPr/>
          <p:nvPr/>
        </p:nvSpPr>
        <p:spPr>
          <a:xfrm>
            <a:off x="2517775" y="58880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p:txBody>
      </p:sp>
      <p:cxnSp>
        <p:nvCxnSpPr>
          <p:cNvPr id="444" name="Google Shape;444;p34"/>
          <p:cNvCxnSpPr/>
          <p:nvPr/>
        </p:nvCxnSpPr>
        <p:spPr>
          <a:xfrm>
            <a:off x="920750" y="4433887"/>
            <a:ext cx="1365250" cy="0"/>
          </a:xfrm>
          <a:prstGeom prst="straightConnector1">
            <a:avLst/>
          </a:prstGeom>
          <a:noFill/>
          <a:ln cap="flat" cmpd="sng" w="12700">
            <a:solidFill>
              <a:schemeClr val="dk1"/>
            </a:solidFill>
            <a:prstDash val="solid"/>
            <a:miter lim="800000"/>
            <a:headEnd len="med" w="med" type="none"/>
            <a:tailEnd len="med" w="med" type="stealth"/>
          </a:ln>
        </p:spPr>
      </p:cxnSp>
      <p:cxnSp>
        <p:nvCxnSpPr>
          <p:cNvPr id="445" name="Google Shape;445;p34"/>
          <p:cNvCxnSpPr/>
          <p:nvPr/>
        </p:nvCxnSpPr>
        <p:spPr>
          <a:xfrm>
            <a:off x="2978150" y="4433887"/>
            <a:ext cx="1136650" cy="0"/>
          </a:xfrm>
          <a:prstGeom prst="straightConnector1">
            <a:avLst/>
          </a:prstGeom>
          <a:noFill/>
          <a:ln cap="flat" cmpd="sng" w="12700">
            <a:solidFill>
              <a:schemeClr val="dk1"/>
            </a:solidFill>
            <a:prstDash val="solid"/>
            <a:miter lim="800000"/>
            <a:headEnd len="med" w="med" type="none"/>
            <a:tailEnd len="med" w="med" type="stealth"/>
          </a:ln>
        </p:spPr>
      </p:cxnSp>
      <p:sp>
        <p:nvSpPr>
          <p:cNvPr id="446" name="Google Shape;446;p34"/>
          <p:cNvSpPr/>
          <p:nvPr/>
        </p:nvSpPr>
        <p:spPr>
          <a:xfrm>
            <a:off x="6781800" y="2452687"/>
            <a:ext cx="685800" cy="677862"/>
          </a:xfrm>
          <a:prstGeom prst="ellipse">
            <a:avLst/>
          </a:prstGeom>
          <a:solidFill>
            <a:srgbClr val="66FF33"/>
          </a:solid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E</a:t>
            </a:r>
            <a:endParaRPr/>
          </a:p>
        </p:txBody>
      </p:sp>
      <p:sp>
        <p:nvSpPr>
          <p:cNvPr id="447" name="Google Shape;447;p34"/>
          <p:cNvSpPr/>
          <p:nvPr/>
        </p:nvSpPr>
        <p:spPr>
          <a:xfrm>
            <a:off x="5797550" y="40592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a:t>
            </a:r>
            <a:endParaRPr/>
          </a:p>
        </p:txBody>
      </p:sp>
      <p:sp>
        <p:nvSpPr>
          <p:cNvPr id="448" name="Google Shape;448;p34"/>
          <p:cNvSpPr/>
          <p:nvPr/>
        </p:nvSpPr>
        <p:spPr>
          <a:xfrm>
            <a:off x="4095750" y="4081462"/>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G</a:t>
            </a:r>
            <a:endParaRPr/>
          </a:p>
        </p:txBody>
      </p:sp>
      <p:cxnSp>
        <p:nvCxnSpPr>
          <p:cNvPr id="449" name="Google Shape;449;p34"/>
          <p:cNvCxnSpPr/>
          <p:nvPr/>
        </p:nvCxnSpPr>
        <p:spPr>
          <a:xfrm>
            <a:off x="6483350" y="4433887"/>
            <a:ext cx="527050" cy="0"/>
          </a:xfrm>
          <a:prstGeom prst="straightConnector1">
            <a:avLst/>
          </a:prstGeom>
          <a:noFill/>
          <a:ln cap="flat" cmpd="sng" w="12700">
            <a:solidFill>
              <a:schemeClr val="dk1"/>
            </a:solidFill>
            <a:prstDash val="solid"/>
            <a:miter lim="800000"/>
            <a:headEnd len="med" w="med" type="none"/>
            <a:tailEnd len="med" w="med" type="stealth"/>
          </a:ln>
        </p:spPr>
      </p:cxnSp>
      <p:sp>
        <p:nvSpPr>
          <p:cNvPr id="450" name="Google Shape;450;p34"/>
          <p:cNvSpPr/>
          <p:nvPr/>
        </p:nvSpPr>
        <p:spPr>
          <a:xfrm>
            <a:off x="7016750" y="405923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H</a:t>
            </a:r>
            <a:endParaRPr/>
          </a:p>
        </p:txBody>
      </p:sp>
      <p:sp>
        <p:nvSpPr>
          <p:cNvPr id="451" name="Google Shape;451;p34"/>
          <p:cNvSpPr/>
          <p:nvPr/>
        </p:nvSpPr>
        <p:spPr>
          <a:xfrm>
            <a:off x="7016750" y="4059237"/>
            <a:ext cx="673100" cy="665162"/>
          </a:xfrm>
          <a:prstGeom prst="ellipse">
            <a:avLst/>
          </a:prstGeom>
          <a:solidFill>
            <a:schemeClr val="accent1"/>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H</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28</a:t>
            </a:r>
            <a:endParaRPr/>
          </a:p>
        </p:txBody>
      </p:sp>
      <p:sp>
        <p:nvSpPr>
          <p:cNvPr id="452" name="Google Shape;452;p34"/>
          <p:cNvSpPr txBox="1"/>
          <p:nvPr/>
        </p:nvSpPr>
        <p:spPr>
          <a:xfrm>
            <a:off x="6864350" y="37020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1" i="0" lang="en-US" sz="2000" u="none">
                <a:solidFill>
                  <a:schemeClr val="lt1"/>
                </a:solidFill>
                <a:latin typeface="Arial Narrow"/>
                <a:ea typeface="Arial Narrow"/>
                <a:cs typeface="Arial Narrow"/>
                <a:sym typeface="Arial Narrow"/>
              </a:rPr>
              <a:t>166,194</a:t>
            </a:r>
            <a:endParaRPr/>
          </a:p>
        </p:txBody>
      </p:sp>
      <p:sp>
        <p:nvSpPr>
          <p:cNvPr id="453" name="Google Shape;453;p34"/>
          <p:cNvSpPr/>
          <p:nvPr/>
        </p:nvSpPr>
        <p:spPr>
          <a:xfrm>
            <a:off x="6858000" y="5805487"/>
            <a:ext cx="673100" cy="665162"/>
          </a:xfrm>
          <a:prstGeom prst="ellipse">
            <a:avLst/>
          </a:prstGeom>
          <a:solidFill>
            <a:srgbClr val="66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J</a:t>
            </a:r>
            <a:endParaRPr/>
          </a:p>
        </p:txBody>
      </p:sp>
      <p:sp>
        <p:nvSpPr>
          <p:cNvPr id="454" name="Google Shape;454;p34"/>
          <p:cNvSpPr/>
          <p:nvPr/>
        </p:nvSpPr>
        <p:spPr>
          <a:xfrm>
            <a:off x="6858000" y="5805487"/>
            <a:ext cx="673100" cy="665162"/>
          </a:xfrm>
          <a:prstGeom prst="ellipse">
            <a:avLst/>
          </a:prstGeom>
          <a:solidFill>
            <a:schemeClr val="accent1"/>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J</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45</a:t>
            </a:r>
            <a:endParaRPr/>
          </a:p>
        </p:txBody>
      </p:sp>
      <p:sp>
        <p:nvSpPr>
          <p:cNvPr id="455" name="Google Shape;455;p34"/>
          <p:cNvSpPr txBox="1"/>
          <p:nvPr/>
        </p:nvSpPr>
        <p:spPr>
          <a:xfrm>
            <a:off x="6842125" y="53784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1" i="0" lang="en-US" sz="2000" u="none">
                <a:solidFill>
                  <a:schemeClr val="lt1"/>
                </a:solidFill>
                <a:latin typeface="Arial Narrow"/>
                <a:ea typeface="Arial Narrow"/>
                <a:cs typeface="Arial Narrow"/>
                <a:sym typeface="Arial Narrow"/>
              </a:rPr>
              <a:t>149,194</a:t>
            </a:r>
            <a:endParaRPr/>
          </a:p>
        </p:txBody>
      </p:sp>
      <p:sp>
        <p:nvSpPr>
          <p:cNvPr id="456" name="Google Shape;456;p34"/>
          <p:cNvSpPr/>
          <p:nvPr/>
        </p:nvSpPr>
        <p:spPr>
          <a:xfrm>
            <a:off x="6788150" y="2438400"/>
            <a:ext cx="714375" cy="714375"/>
          </a:xfrm>
          <a:prstGeom prst="ellipse">
            <a:avLst/>
          </a:prstGeom>
          <a:solidFill>
            <a:schemeClr val="accent1"/>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E</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21</a:t>
            </a:r>
            <a:endParaRPr/>
          </a:p>
        </p:txBody>
      </p:sp>
      <p:sp>
        <p:nvSpPr>
          <p:cNvPr id="457" name="Google Shape;457;p34"/>
          <p:cNvSpPr txBox="1"/>
          <p:nvPr/>
        </p:nvSpPr>
        <p:spPr>
          <a:xfrm>
            <a:off x="5851525" y="24828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1" i="0" lang="en-US" sz="2000" u="none">
                <a:solidFill>
                  <a:schemeClr val="lt1"/>
                </a:solidFill>
                <a:latin typeface="Arial Narrow"/>
                <a:ea typeface="Arial Narrow"/>
                <a:cs typeface="Arial Narrow"/>
                <a:sym typeface="Arial Narrow"/>
              </a:rPr>
              <a:t>173,194</a:t>
            </a:r>
            <a:endParaRPr/>
          </a:p>
        </p:txBody>
      </p:sp>
      <p:sp>
        <p:nvSpPr>
          <p:cNvPr id="458" name="Google Shape;458;p34"/>
          <p:cNvSpPr txBox="1"/>
          <p:nvPr/>
        </p:nvSpPr>
        <p:spPr>
          <a:xfrm>
            <a:off x="441325" y="2254250"/>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90,105</a:t>
            </a:r>
            <a:endParaRPr/>
          </a:p>
        </p:txBody>
      </p:sp>
      <p:sp>
        <p:nvSpPr>
          <p:cNvPr id="459" name="Google Shape;459;p34"/>
          <p:cNvSpPr txBox="1"/>
          <p:nvPr/>
        </p:nvSpPr>
        <p:spPr>
          <a:xfrm>
            <a:off x="2270125" y="3397250"/>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90,115</a:t>
            </a:r>
            <a:endParaRPr/>
          </a:p>
        </p:txBody>
      </p:sp>
      <p:sp>
        <p:nvSpPr>
          <p:cNvPr id="460" name="Google Shape;460;p34"/>
          <p:cNvSpPr txBox="1"/>
          <p:nvPr/>
        </p:nvSpPr>
        <p:spPr>
          <a:xfrm>
            <a:off x="2498725" y="5226050"/>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90,120</a:t>
            </a:r>
            <a:endParaRPr/>
          </a:p>
        </p:txBody>
      </p:sp>
      <p:sp>
        <p:nvSpPr>
          <p:cNvPr id="461" name="Google Shape;461;p34"/>
          <p:cNvSpPr txBox="1"/>
          <p:nvPr/>
        </p:nvSpPr>
        <p:spPr>
          <a:xfrm>
            <a:off x="3717925" y="21780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105,110</a:t>
            </a:r>
            <a:endParaRPr/>
          </a:p>
        </p:txBody>
      </p:sp>
      <p:sp>
        <p:nvSpPr>
          <p:cNvPr id="462" name="Google Shape;462;p34"/>
          <p:cNvSpPr txBox="1"/>
          <p:nvPr/>
        </p:nvSpPr>
        <p:spPr>
          <a:xfrm>
            <a:off x="4175125" y="33972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115,129</a:t>
            </a:r>
            <a:endParaRPr/>
          </a:p>
        </p:txBody>
      </p:sp>
      <p:sp>
        <p:nvSpPr>
          <p:cNvPr id="463" name="Google Shape;463;p34"/>
          <p:cNvSpPr txBox="1"/>
          <p:nvPr/>
        </p:nvSpPr>
        <p:spPr>
          <a:xfrm>
            <a:off x="5394325" y="33972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129,149</a:t>
            </a:r>
            <a:endParaRPr/>
          </a:p>
        </p:txBody>
      </p:sp>
      <p:sp>
        <p:nvSpPr>
          <p:cNvPr id="464" name="Google Shape;464;p34"/>
          <p:cNvSpPr txBox="1"/>
          <p:nvPr/>
        </p:nvSpPr>
        <p:spPr>
          <a:xfrm>
            <a:off x="5851525" y="21780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149,170</a:t>
            </a:r>
            <a:endParaRPr/>
          </a:p>
        </p:txBody>
      </p:sp>
      <p:cxnSp>
        <p:nvCxnSpPr>
          <p:cNvPr id="465" name="Google Shape;465;p34"/>
          <p:cNvCxnSpPr/>
          <p:nvPr/>
        </p:nvCxnSpPr>
        <p:spPr>
          <a:xfrm>
            <a:off x="6483350" y="4433887"/>
            <a:ext cx="527050" cy="0"/>
          </a:xfrm>
          <a:prstGeom prst="straightConnector1">
            <a:avLst/>
          </a:prstGeom>
          <a:noFill/>
          <a:ln cap="flat" cmpd="sng" w="25400">
            <a:solidFill>
              <a:srgbClr val="66FF33"/>
            </a:solidFill>
            <a:prstDash val="solid"/>
            <a:miter lim="800000"/>
            <a:headEnd len="med" w="med" type="none"/>
            <a:tailEnd len="med" w="med" type="stealth"/>
          </a:ln>
        </p:spPr>
      </p:cxnSp>
      <p:sp>
        <p:nvSpPr>
          <p:cNvPr id="466" name="Google Shape;466;p34"/>
          <p:cNvSpPr txBox="1"/>
          <p:nvPr/>
        </p:nvSpPr>
        <p:spPr>
          <a:xfrm>
            <a:off x="6867525" y="3375025"/>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149,177</a:t>
            </a:r>
            <a:endParaRPr/>
          </a:p>
        </p:txBody>
      </p:sp>
      <p:sp>
        <p:nvSpPr>
          <p:cNvPr id="467" name="Google Shape;467;p34"/>
          <p:cNvSpPr txBox="1"/>
          <p:nvPr/>
        </p:nvSpPr>
        <p:spPr>
          <a:xfrm>
            <a:off x="6842125" y="50736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149,194</a:t>
            </a:r>
            <a:endParaRPr/>
          </a:p>
        </p:txBody>
      </p:sp>
      <p:cxnSp>
        <p:nvCxnSpPr>
          <p:cNvPr id="468" name="Google Shape;468;p34"/>
          <p:cNvCxnSpPr/>
          <p:nvPr/>
        </p:nvCxnSpPr>
        <p:spPr>
          <a:xfrm flipH="1" rot="10800000">
            <a:off x="841375" y="3041650"/>
            <a:ext cx="628650" cy="1211262"/>
          </a:xfrm>
          <a:prstGeom prst="straightConnector1">
            <a:avLst/>
          </a:prstGeom>
          <a:noFill/>
          <a:ln cap="flat" cmpd="sng" w="25400">
            <a:solidFill>
              <a:srgbClr val="66FF33"/>
            </a:solidFill>
            <a:prstDash val="solid"/>
            <a:miter lim="800000"/>
            <a:headEnd len="med" w="med" type="none"/>
            <a:tailEnd len="med" w="med" type="stealth"/>
          </a:ln>
        </p:spPr>
      </p:cxnSp>
      <p:cxnSp>
        <p:nvCxnSpPr>
          <p:cNvPr id="469" name="Google Shape;469;p34"/>
          <p:cNvCxnSpPr/>
          <p:nvPr/>
        </p:nvCxnSpPr>
        <p:spPr>
          <a:xfrm flipH="1" rot="10800000">
            <a:off x="920750" y="4433887"/>
            <a:ext cx="1365250" cy="9525"/>
          </a:xfrm>
          <a:prstGeom prst="straightConnector1">
            <a:avLst/>
          </a:prstGeom>
          <a:noFill/>
          <a:ln cap="flat" cmpd="sng" w="25400">
            <a:solidFill>
              <a:srgbClr val="66FF33"/>
            </a:solidFill>
            <a:prstDash val="solid"/>
            <a:miter lim="800000"/>
            <a:headEnd len="med" w="med" type="none"/>
            <a:tailEnd len="med" w="med" type="stealth"/>
          </a:ln>
        </p:spPr>
      </p:cxnSp>
      <p:cxnSp>
        <p:nvCxnSpPr>
          <p:cNvPr id="470" name="Google Shape;470;p34"/>
          <p:cNvCxnSpPr/>
          <p:nvPr/>
        </p:nvCxnSpPr>
        <p:spPr>
          <a:xfrm flipH="1" rot="10800000">
            <a:off x="1984375" y="2751137"/>
            <a:ext cx="1076325" cy="3175"/>
          </a:xfrm>
          <a:prstGeom prst="straightConnector1">
            <a:avLst/>
          </a:prstGeom>
          <a:noFill/>
          <a:ln cap="flat" cmpd="sng" w="25400">
            <a:solidFill>
              <a:srgbClr val="66FF33"/>
            </a:solidFill>
            <a:prstDash val="solid"/>
            <a:miter lim="800000"/>
            <a:headEnd len="med" w="med" type="none"/>
            <a:tailEnd len="med" w="med" type="stealth"/>
          </a:ln>
        </p:spPr>
      </p:cxnSp>
      <p:cxnSp>
        <p:nvCxnSpPr>
          <p:cNvPr id="471" name="Google Shape;471;p34"/>
          <p:cNvCxnSpPr/>
          <p:nvPr/>
        </p:nvCxnSpPr>
        <p:spPr>
          <a:xfrm>
            <a:off x="3663950" y="3068637"/>
            <a:ext cx="679450" cy="1060450"/>
          </a:xfrm>
          <a:prstGeom prst="straightConnector1">
            <a:avLst/>
          </a:prstGeom>
          <a:noFill/>
          <a:ln cap="flat" cmpd="sng" w="25400">
            <a:solidFill>
              <a:srgbClr val="66FF33"/>
            </a:solidFill>
            <a:prstDash val="solid"/>
            <a:miter lim="800000"/>
            <a:headEnd len="med" w="med" type="none"/>
            <a:tailEnd len="med" w="med" type="stealth"/>
          </a:ln>
        </p:spPr>
      </p:cxnSp>
      <p:cxnSp>
        <p:nvCxnSpPr>
          <p:cNvPr id="472" name="Google Shape;472;p34"/>
          <p:cNvCxnSpPr/>
          <p:nvPr/>
        </p:nvCxnSpPr>
        <p:spPr>
          <a:xfrm>
            <a:off x="2978150" y="4433887"/>
            <a:ext cx="1136650" cy="0"/>
          </a:xfrm>
          <a:prstGeom prst="straightConnector1">
            <a:avLst/>
          </a:prstGeom>
          <a:noFill/>
          <a:ln cap="flat" cmpd="sng" w="50800">
            <a:solidFill>
              <a:srgbClr val="66FF33"/>
            </a:solidFill>
            <a:prstDash val="solid"/>
            <a:miter lim="800000"/>
            <a:headEnd len="med" w="med" type="none"/>
            <a:tailEnd len="med" w="med" type="stealth"/>
          </a:ln>
        </p:spPr>
      </p:cxnSp>
      <p:cxnSp>
        <p:nvCxnSpPr>
          <p:cNvPr id="473" name="Google Shape;473;p34"/>
          <p:cNvCxnSpPr/>
          <p:nvPr/>
        </p:nvCxnSpPr>
        <p:spPr>
          <a:xfrm>
            <a:off x="4800600" y="4433887"/>
            <a:ext cx="990600" cy="0"/>
          </a:xfrm>
          <a:prstGeom prst="straightConnector1">
            <a:avLst/>
          </a:prstGeom>
          <a:noFill/>
          <a:ln cap="flat" cmpd="sng" w="25400">
            <a:solidFill>
              <a:srgbClr val="66FF33"/>
            </a:solidFill>
            <a:prstDash val="solid"/>
            <a:miter lim="800000"/>
            <a:headEnd len="med" w="med" type="none"/>
            <a:tailEnd len="med" w="med" type="stealth"/>
          </a:ln>
        </p:spPr>
      </p:cxnSp>
      <p:cxnSp>
        <p:nvCxnSpPr>
          <p:cNvPr id="474" name="Google Shape;474;p34"/>
          <p:cNvCxnSpPr/>
          <p:nvPr/>
        </p:nvCxnSpPr>
        <p:spPr>
          <a:xfrm flipH="1" rot="10800000">
            <a:off x="6270625" y="3033712"/>
            <a:ext cx="631825" cy="1009650"/>
          </a:xfrm>
          <a:prstGeom prst="straightConnector1">
            <a:avLst/>
          </a:prstGeom>
          <a:noFill/>
          <a:ln cap="flat" cmpd="sng" w="25400">
            <a:solidFill>
              <a:srgbClr val="66FF33"/>
            </a:solidFill>
            <a:prstDash val="solid"/>
            <a:miter lim="800000"/>
            <a:headEnd len="med" w="med" type="none"/>
            <a:tailEnd len="med" w="med" type="stealth"/>
          </a:ln>
        </p:spPr>
      </p:cxnSp>
      <p:cxnSp>
        <p:nvCxnSpPr>
          <p:cNvPr id="475" name="Google Shape;475;p34"/>
          <p:cNvCxnSpPr/>
          <p:nvPr/>
        </p:nvCxnSpPr>
        <p:spPr>
          <a:xfrm>
            <a:off x="3206750" y="6262687"/>
            <a:ext cx="3651250" cy="0"/>
          </a:xfrm>
          <a:prstGeom prst="straightConnector1">
            <a:avLst/>
          </a:prstGeom>
          <a:noFill/>
          <a:ln cap="flat" cmpd="sng" w="25400">
            <a:solidFill>
              <a:srgbClr val="66FF33"/>
            </a:solidFill>
            <a:prstDash val="solid"/>
            <a:miter lim="800000"/>
            <a:headEnd len="med" w="med" type="none"/>
            <a:tailEnd len="med" w="med" type="stealth"/>
          </a:ln>
        </p:spPr>
      </p:cxnSp>
      <p:cxnSp>
        <p:nvCxnSpPr>
          <p:cNvPr id="476" name="Google Shape;476;p34"/>
          <p:cNvCxnSpPr/>
          <p:nvPr/>
        </p:nvCxnSpPr>
        <p:spPr>
          <a:xfrm flipH="1" rot="10800000">
            <a:off x="6224587" y="2992437"/>
            <a:ext cx="714375" cy="1138237"/>
          </a:xfrm>
          <a:prstGeom prst="straightConnector1">
            <a:avLst/>
          </a:prstGeom>
          <a:noFill/>
          <a:ln cap="flat" cmpd="sng" w="76200">
            <a:solidFill>
              <a:srgbClr val="003300"/>
            </a:solidFill>
            <a:prstDash val="solid"/>
            <a:miter lim="800000"/>
            <a:headEnd len="med" w="med" type="none"/>
            <a:tailEnd len="med" w="med" type="stealth"/>
          </a:ln>
        </p:spPr>
      </p:cxnSp>
      <p:sp>
        <p:nvSpPr>
          <p:cNvPr id="477" name="Google Shape;477;p34"/>
          <p:cNvSpPr/>
          <p:nvPr/>
        </p:nvSpPr>
        <p:spPr>
          <a:xfrm>
            <a:off x="5797550" y="4059237"/>
            <a:ext cx="673100" cy="665162"/>
          </a:xfrm>
          <a:prstGeom prst="ellipse">
            <a:avLst/>
          </a:prstGeom>
          <a:solidFill>
            <a:schemeClr val="accent1"/>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20</a:t>
            </a:r>
            <a:endParaRPr/>
          </a:p>
        </p:txBody>
      </p:sp>
      <p:cxnSp>
        <p:nvCxnSpPr>
          <p:cNvPr id="478" name="Google Shape;478;p34"/>
          <p:cNvCxnSpPr/>
          <p:nvPr/>
        </p:nvCxnSpPr>
        <p:spPr>
          <a:xfrm>
            <a:off x="6483350" y="4433887"/>
            <a:ext cx="527050" cy="0"/>
          </a:xfrm>
          <a:prstGeom prst="straightConnector1">
            <a:avLst/>
          </a:prstGeom>
          <a:noFill/>
          <a:ln cap="flat" cmpd="sng" w="76200">
            <a:solidFill>
              <a:srgbClr val="003300"/>
            </a:solidFill>
            <a:prstDash val="solid"/>
            <a:miter lim="800000"/>
            <a:headEnd len="med" w="med" type="none"/>
            <a:tailEnd len="med" w="med" type="stealth"/>
          </a:ln>
        </p:spPr>
      </p:cxnSp>
      <p:cxnSp>
        <p:nvCxnSpPr>
          <p:cNvPr id="479" name="Google Shape;479;p34"/>
          <p:cNvCxnSpPr/>
          <p:nvPr/>
        </p:nvCxnSpPr>
        <p:spPr>
          <a:xfrm>
            <a:off x="6291262" y="4708525"/>
            <a:ext cx="730250" cy="1212850"/>
          </a:xfrm>
          <a:prstGeom prst="straightConnector1">
            <a:avLst/>
          </a:prstGeom>
          <a:noFill/>
          <a:ln cap="flat" cmpd="sng" w="76200">
            <a:solidFill>
              <a:srgbClr val="003300"/>
            </a:solidFill>
            <a:prstDash val="solid"/>
            <a:miter lim="800000"/>
            <a:headEnd len="med" w="med" type="none"/>
            <a:tailEnd len="med" w="med" type="stealth"/>
          </a:ln>
        </p:spPr>
      </p:cxnSp>
      <p:sp>
        <p:nvSpPr>
          <p:cNvPr id="480" name="Google Shape;480;p34"/>
          <p:cNvSpPr txBox="1"/>
          <p:nvPr/>
        </p:nvSpPr>
        <p:spPr>
          <a:xfrm>
            <a:off x="304800" y="3429000"/>
            <a:ext cx="5889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0,90</a:t>
            </a:r>
            <a:endParaRPr/>
          </a:p>
        </p:txBody>
      </p:sp>
      <p:sp>
        <p:nvSpPr>
          <p:cNvPr id="481" name="Google Shape;481;p34"/>
          <p:cNvSpPr txBox="1"/>
          <p:nvPr/>
        </p:nvSpPr>
        <p:spPr>
          <a:xfrm>
            <a:off x="5416550" y="3679825"/>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1" i="0" lang="en-US" sz="2000" u="none">
                <a:solidFill>
                  <a:schemeClr val="lt1"/>
                </a:solidFill>
                <a:latin typeface="Arial Narrow"/>
                <a:ea typeface="Arial Narrow"/>
                <a:cs typeface="Arial Narrow"/>
                <a:sym typeface="Arial Narrow"/>
              </a:rPr>
              <a:t>129,149</a:t>
            </a:r>
            <a:endParaRPr/>
          </a:p>
        </p:txBody>
      </p:sp>
      <p:cxnSp>
        <p:nvCxnSpPr>
          <p:cNvPr id="482" name="Google Shape;482;p34"/>
          <p:cNvCxnSpPr/>
          <p:nvPr/>
        </p:nvCxnSpPr>
        <p:spPr>
          <a:xfrm>
            <a:off x="4757737" y="4443412"/>
            <a:ext cx="1111250" cy="0"/>
          </a:xfrm>
          <a:prstGeom prst="straightConnector1">
            <a:avLst/>
          </a:prstGeom>
          <a:noFill/>
          <a:ln cap="flat" cmpd="sng" w="76200">
            <a:solidFill>
              <a:srgbClr val="003300"/>
            </a:solidFill>
            <a:prstDash val="solid"/>
            <a:miter lim="800000"/>
            <a:headEnd len="med" w="med" type="none"/>
            <a:tailEnd len="med" w="med" type="stealth"/>
          </a:ln>
        </p:spPr>
      </p:cxnSp>
      <p:sp>
        <p:nvSpPr>
          <p:cNvPr id="483" name="Google Shape;483;p34"/>
          <p:cNvSpPr/>
          <p:nvPr/>
        </p:nvSpPr>
        <p:spPr>
          <a:xfrm>
            <a:off x="4097337" y="4081462"/>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G</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14</a:t>
            </a:r>
            <a:endParaRPr/>
          </a:p>
        </p:txBody>
      </p:sp>
      <p:sp>
        <p:nvSpPr>
          <p:cNvPr id="484" name="Google Shape;484;p34"/>
          <p:cNvSpPr txBox="1"/>
          <p:nvPr/>
        </p:nvSpPr>
        <p:spPr>
          <a:xfrm>
            <a:off x="4175125" y="37020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1" i="0" lang="en-US" sz="2000" u="none">
                <a:solidFill>
                  <a:schemeClr val="lt1"/>
                </a:solidFill>
                <a:latin typeface="Arial Narrow"/>
                <a:ea typeface="Arial Narrow"/>
                <a:cs typeface="Arial Narrow"/>
                <a:sym typeface="Arial Narrow"/>
              </a:rPr>
              <a:t>115,129</a:t>
            </a:r>
            <a:endParaRPr/>
          </a:p>
        </p:txBody>
      </p:sp>
      <p:cxnSp>
        <p:nvCxnSpPr>
          <p:cNvPr id="485" name="Google Shape;485;p34"/>
          <p:cNvCxnSpPr/>
          <p:nvPr/>
        </p:nvCxnSpPr>
        <p:spPr>
          <a:xfrm>
            <a:off x="3200400" y="6262687"/>
            <a:ext cx="3733800" cy="0"/>
          </a:xfrm>
          <a:prstGeom prst="straightConnector1">
            <a:avLst/>
          </a:prstGeom>
          <a:noFill/>
          <a:ln cap="flat" cmpd="sng" w="76200">
            <a:solidFill>
              <a:srgbClr val="003300"/>
            </a:solidFill>
            <a:prstDash val="solid"/>
            <a:miter lim="800000"/>
            <a:headEnd len="med" w="med" type="none"/>
            <a:tailEnd len="med" w="med" type="stealth"/>
          </a:ln>
        </p:spPr>
      </p:cxnSp>
      <p:sp>
        <p:nvSpPr>
          <p:cNvPr id="486" name="Google Shape;486;p34"/>
          <p:cNvSpPr/>
          <p:nvPr/>
        </p:nvSpPr>
        <p:spPr>
          <a:xfrm>
            <a:off x="2520950" y="5888037"/>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30</a:t>
            </a:r>
            <a:endParaRPr/>
          </a:p>
        </p:txBody>
      </p:sp>
      <p:sp>
        <p:nvSpPr>
          <p:cNvPr id="487" name="Google Shape;487;p34"/>
          <p:cNvSpPr txBox="1"/>
          <p:nvPr/>
        </p:nvSpPr>
        <p:spPr>
          <a:xfrm>
            <a:off x="2422525" y="55308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1" i="0" lang="en-US" sz="2000" u="none">
                <a:solidFill>
                  <a:schemeClr val="lt1"/>
                </a:solidFill>
                <a:latin typeface="Arial Narrow"/>
                <a:ea typeface="Arial Narrow"/>
                <a:cs typeface="Arial Narrow"/>
                <a:sym typeface="Arial Narrow"/>
              </a:rPr>
              <a:t>119,149</a:t>
            </a:r>
            <a:endParaRPr/>
          </a:p>
        </p:txBody>
      </p:sp>
      <p:cxnSp>
        <p:nvCxnSpPr>
          <p:cNvPr id="488" name="Google Shape;488;p34"/>
          <p:cNvCxnSpPr/>
          <p:nvPr/>
        </p:nvCxnSpPr>
        <p:spPr>
          <a:xfrm>
            <a:off x="815975" y="4708525"/>
            <a:ext cx="1798637" cy="1374775"/>
          </a:xfrm>
          <a:prstGeom prst="straightConnector1">
            <a:avLst/>
          </a:prstGeom>
          <a:noFill/>
          <a:ln cap="flat" cmpd="sng" w="76200">
            <a:solidFill>
              <a:srgbClr val="003300"/>
            </a:solidFill>
            <a:prstDash val="solid"/>
            <a:miter lim="800000"/>
            <a:headEnd len="med" w="med" type="none"/>
            <a:tailEnd len="med" w="med" type="stealth"/>
          </a:ln>
        </p:spPr>
      </p:cxnSp>
      <p:sp>
        <p:nvSpPr>
          <p:cNvPr id="489" name="Google Shape;489;p34"/>
          <p:cNvSpPr/>
          <p:nvPr/>
        </p:nvSpPr>
        <p:spPr>
          <a:xfrm>
            <a:off x="234950" y="4135437"/>
            <a:ext cx="673100" cy="665162"/>
          </a:xfrm>
          <a:prstGeom prst="ellipse">
            <a:avLst/>
          </a:prstGeom>
          <a:solidFill>
            <a:schemeClr val="accent1"/>
          </a:solidFill>
          <a:ln cap="flat" cmpd="sng" w="12700">
            <a:solidFill>
              <a:srgbClr val="FF00CC"/>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90</a:t>
            </a:r>
            <a:endParaRPr/>
          </a:p>
        </p:txBody>
      </p:sp>
      <p:cxnSp>
        <p:nvCxnSpPr>
          <p:cNvPr id="490" name="Google Shape;490;p34"/>
          <p:cNvCxnSpPr/>
          <p:nvPr/>
        </p:nvCxnSpPr>
        <p:spPr>
          <a:xfrm>
            <a:off x="3619500" y="3014662"/>
            <a:ext cx="741362" cy="1138237"/>
          </a:xfrm>
          <a:prstGeom prst="straightConnector1">
            <a:avLst/>
          </a:prstGeom>
          <a:noFill/>
          <a:ln cap="flat" cmpd="sng" w="76200">
            <a:solidFill>
              <a:srgbClr val="003300"/>
            </a:solidFill>
            <a:prstDash val="solid"/>
            <a:miter lim="800000"/>
            <a:headEnd len="med" w="med" type="none"/>
            <a:tailEnd len="med" w="med" type="stealth"/>
          </a:ln>
        </p:spPr>
      </p:cxnSp>
      <p:sp>
        <p:nvSpPr>
          <p:cNvPr id="491" name="Google Shape;491;p34"/>
          <p:cNvSpPr/>
          <p:nvPr/>
        </p:nvSpPr>
        <p:spPr>
          <a:xfrm>
            <a:off x="3054350" y="2459037"/>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5</a:t>
            </a:r>
            <a:endParaRPr/>
          </a:p>
        </p:txBody>
      </p:sp>
      <p:sp>
        <p:nvSpPr>
          <p:cNvPr id="492" name="Google Shape;492;p34"/>
          <p:cNvSpPr txBox="1"/>
          <p:nvPr/>
        </p:nvSpPr>
        <p:spPr>
          <a:xfrm>
            <a:off x="3717925" y="2482850"/>
            <a:ext cx="9366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1" i="0" lang="en-US" sz="2000" u="none">
                <a:solidFill>
                  <a:schemeClr val="lt1"/>
                </a:solidFill>
                <a:latin typeface="Arial Narrow"/>
                <a:ea typeface="Arial Narrow"/>
                <a:cs typeface="Arial Narrow"/>
                <a:sym typeface="Arial Narrow"/>
              </a:rPr>
              <a:t>110,115</a:t>
            </a:r>
            <a:endParaRPr/>
          </a:p>
        </p:txBody>
      </p:sp>
      <p:cxnSp>
        <p:nvCxnSpPr>
          <p:cNvPr id="493" name="Google Shape;493;p34"/>
          <p:cNvCxnSpPr/>
          <p:nvPr/>
        </p:nvCxnSpPr>
        <p:spPr>
          <a:xfrm>
            <a:off x="1984375" y="2744787"/>
            <a:ext cx="1139825" cy="12700"/>
          </a:xfrm>
          <a:prstGeom prst="straightConnector1">
            <a:avLst/>
          </a:prstGeom>
          <a:noFill/>
          <a:ln cap="flat" cmpd="sng" w="76200">
            <a:solidFill>
              <a:srgbClr val="003300"/>
            </a:solidFill>
            <a:prstDash val="solid"/>
            <a:miter lim="800000"/>
            <a:headEnd len="med" w="med" type="none"/>
            <a:tailEnd len="med" w="med" type="stealth"/>
          </a:ln>
        </p:spPr>
      </p:cxnSp>
      <p:sp>
        <p:nvSpPr>
          <p:cNvPr id="494" name="Google Shape;494;p34"/>
          <p:cNvSpPr/>
          <p:nvPr/>
        </p:nvSpPr>
        <p:spPr>
          <a:xfrm>
            <a:off x="1301750" y="2459037"/>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15</a:t>
            </a:r>
            <a:endParaRPr/>
          </a:p>
        </p:txBody>
      </p:sp>
      <p:sp>
        <p:nvSpPr>
          <p:cNvPr id="495" name="Google Shape;495;p34"/>
          <p:cNvSpPr txBox="1"/>
          <p:nvPr/>
        </p:nvSpPr>
        <p:spPr>
          <a:xfrm>
            <a:off x="441325" y="2514600"/>
            <a:ext cx="8207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1" i="0" lang="en-US" sz="2000" u="none">
                <a:solidFill>
                  <a:schemeClr val="lt1"/>
                </a:solidFill>
                <a:latin typeface="Arial Narrow"/>
                <a:ea typeface="Arial Narrow"/>
                <a:cs typeface="Arial Narrow"/>
                <a:sym typeface="Arial Narrow"/>
              </a:rPr>
              <a:t>95,110</a:t>
            </a:r>
            <a:endParaRPr/>
          </a:p>
        </p:txBody>
      </p:sp>
      <p:cxnSp>
        <p:nvCxnSpPr>
          <p:cNvPr id="496" name="Google Shape;496;p34"/>
          <p:cNvCxnSpPr/>
          <p:nvPr/>
        </p:nvCxnSpPr>
        <p:spPr>
          <a:xfrm flipH="1" rot="10800000">
            <a:off x="841375" y="3014662"/>
            <a:ext cx="661987" cy="1243012"/>
          </a:xfrm>
          <a:prstGeom prst="straightConnector1">
            <a:avLst/>
          </a:prstGeom>
          <a:noFill/>
          <a:ln cap="flat" cmpd="sng" w="76200">
            <a:solidFill>
              <a:srgbClr val="003300"/>
            </a:solidFill>
            <a:prstDash val="solid"/>
            <a:miter lim="800000"/>
            <a:headEnd len="med" w="med" type="none"/>
            <a:tailEnd len="med" w="med" type="stealth"/>
          </a:ln>
        </p:spPr>
      </p:cxnSp>
      <p:cxnSp>
        <p:nvCxnSpPr>
          <p:cNvPr id="497" name="Google Shape;497;p34"/>
          <p:cNvCxnSpPr/>
          <p:nvPr/>
        </p:nvCxnSpPr>
        <p:spPr>
          <a:xfrm flipH="1" rot="10800000">
            <a:off x="2944812" y="4443412"/>
            <a:ext cx="1230312" cy="1587"/>
          </a:xfrm>
          <a:prstGeom prst="straightConnector1">
            <a:avLst/>
          </a:prstGeom>
          <a:noFill/>
          <a:ln cap="flat" cmpd="sng" w="76200">
            <a:solidFill>
              <a:srgbClr val="003300"/>
            </a:solidFill>
            <a:prstDash val="solid"/>
            <a:miter lim="800000"/>
            <a:headEnd len="med" w="med" type="none"/>
            <a:tailEnd len="med" w="med" type="stealth"/>
          </a:ln>
        </p:spPr>
      </p:cxnSp>
      <p:sp>
        <p:nvSpPr>
          <p:cNvPr id="498" name="Google Shape;498;p34"/>
          <p:cNvSpPr/>
          <p:nvPr/>
        </p:nvSpPr>
        <p:spPr>
          <a:xfrm>
            <a:off x="2292350" y="4059237"/>
            <a:ext cx="673100" cy="6651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25</a:t>
            </a:r>
            <a:endParaRPr/>
          </a:p>
        </p:txBody>
      </p:sp>
      <p:sp>
        <p:nvSpPr>
          <p:cNvPr id="499" name="Google Shape;499;p34"/>
          <p:cNvSpPr txBox="1"/>
          <p:nvPr/>
        </p:nvSpPr>
        <p:spPr>
          <a:xfrm>
            <a:off x="2270125" y="3702050"/>
            <a:ext cx="87947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1" i="0" lang="en-US" sz="2000" u="none">
                <a:solidFill>
                  <a:schemeClr val="lt1"/>
                </a:solidFill>
                <a:latin typeface="Arial Narrow"/>
                <a:ea typeface="Arial Narrow"/>
                <a:cs typeface="Arial Narrow"/>
                <a:sym typeface="Arial Narrow"/>
              </a:rPr>
              <a:t>90, 115</a:t>
            </a:r>
            <a:endParaRPr/>
          </a:p>
        </p:txBody>
      </p:sp>
      <p:cxnSp>
        <p:nvCxnSpPr>
          <p:cNvPr id="500" name="Google Shape;500;p34"/>
          <p:cNvCxnSpPr/>
          <p:nvPr/>
        </p:nvCxnSpPr>
        <p:spPr>
          <a:xfrm>
            <a:off x="914400" y="4433887"/>
            <a:ext cx="1408112" cy="9525"/>
          </a:xfrm>
          <a:prstGeom prst="straightConnector1">
            <a:avLst/>
          </a:prstGeom>
          <a:noFill/>
          <a:ln cap="flat" cmpd="sng" w="76200">
            <a:solidFill>
              <a:srgbClr val="003300"/>
            </a:solidFill>
            <a:prstDash val="solid"/>
            <a:miter lim="800000"/>
            <a:headEnd len="med" w="med" type="none"/>
            <a:tailEnd len="med" w="med" type="stealth"/>
          </a:ln>
        </p:spPr>
      </p:cxnSp>
      <p:sp>
        <p:nvSpPr>
          <p:cNvPr id="501" name="Google Shape;501;p34"/>
          <p:cNvSpPr txBox="1"/>
          <p:nvPr/>
        </p:nvSpPr>
        <p:spPr>
          <a:xfrm>
            <a:off x="304800" y="3657600"/>
            <a:ext cx="5889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000"/>
              <a:buFont typeface="Arial Narrow"/>
              <a:buNone/>
            </a:pPr>
            <a:r>
              <a:rPr b="1" i="0" lang="en-US" sz="2000" u="none">
                <a:solidFill>
                  <a:schemeClr val="lt1"/>
                </a:solidFill>
                <a:latin typeface="Arial Narrow"/>
                <a:ea typeface="Arial Narrow"/>
                <a:cs typeface="Arial Narrow"/>
                <a:sym typeface="Arial Narrow"/>
              </a:rPr>
              <a:t>0,90</a:t>
            </a:r>
            <a:endParaRPr/>
          </a:p>
        </p:txBody>
      </p:sp>
      <p:sp>
        <p:nvSpPr>
          <p:cNvPr id="502" name="Google Shape;502;p34"/>
          <p:cNvSpPr/>
          <p:nvPr/>
        </p:nvSpPr>
        <p:spPr>
          <a:xfrm>
            <a:off x="304800" y="3398837"/>
            <a:ext cx="558800" cy="635000"/>
          </a:xfrm>
          <a:prstGeom prst="roundRect">
            <a:avLst>
              <a:gd fmla="val 2699" name="adj"/>
            </a:avLst>
          </a:prstGeom>
          <a:noFill/>
          <a:ln cap="flat" cmpd="sng" w="50800">
            <a:solidFill>
              <a:srgbClr val="99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03" name="Google Shape;503;p34"/>
          <p:cNvSpPr/>
          <p:nvPr/>
        </p:nvSpPr>
        <p:spPr>
          <a:xfrm>
            <a:off x="2235200" y="3392487"/>
            <a:ext cx="863600" cy="635000"/>
          </a:xfrm>
          <a:prstGeom prst="roundRect">
            <a:avLst>
              <a:gd fmla="val 2699" name="adj"/>
            </a:avLst>
          </a:prstGeom>
          <a:noFill/>
          <a:ln cap="flat" cmpd="sng" w="50800">
            <a:solidFill>
              <a:srgbClr val="99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04" name="Google Shape;504;p34"/>
          <p:cNvSpPr/>
          <p:nvPr/>
        </p:nvSpPr>
        <p:spPr>
          <a:xfrm>
            <a:off x="4216400" y="3392487"/>
            <a:ext cx="863600" cy="635000"/>
          </a:xfrm>
          <a:prstGeom prst="roundRect">
            <a:avLst>
              <a:gd fmla="val 2699" name="adj"/>
            </a:avLst>
          </a:prstGeom>
          <a:noFill/>
          <a:ln cap="flat" cmpd="sng" w="50800">
            <a:solidFill>
              <a:srgbClr val="99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05" name="Google Shape;505;p34"/>
          <p:cNvSpPr/>
          <p:nvPr/>
        </p:nvSpPr>
        <p:spPr>
          <a:xfrm>
            <a:off x="5435600" y="3392487"/>
            <a:ext cx="863600" cy="635000"/>
          </a:xfrm>
          <a:prstGeom prst="roundRect">
            <a:avLst>
              <a:gd fmla="val 2699" name="adj"/>
            </a:avLst>
          </a:prstGeom>
          <a:noFill/>
          <a:ln cap="flat" cmpd="sng" w="50800">
            <a:solidFill>
              <a:srgbClr val="99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06" name="Google Shape;506;p34"/>
          <p:cNvSpPr/>
          <p:nvPr/>
        </p:nvSpPr>
        <p:spPr>
          <a:xfrm>
            <a:off x="6807200" y="5068887"/>
            <a:ext cx="1016000" cy="635000"/>
          </a:xfrm>
          <a:prstGeom prst="roundRect">
            <a:avLst>
              <a:gd fmla="val 2699" name="adj"/>
            </a:avLst>
          </a:prstGeom>
          <a:noFill/>
          <a:ln cap="flat" cmpd="sng" w="50800">
            <a:solidFill>
              <a:srgbClr val="99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507" name="Google Shape;507;p34"/>
          <p:cNvCxnSpPr/>
          <p:nvPr/>
        </p:nvCxnSpPr>
        <p:spPr>
          <a:xfrm>
            <a:off x="914400" y="4433887"/>
            <a:ext cx="1408112" cy="9525"/>
          </a:xfrm>
          <a:prstGeom prst="straightConnector1">
            <a:avLst/>
          </a:prstGeom>
          <a:noFill/>
          <a:ln cap="flat" cmpd="sng" w="76200">
            <a:solidFill>
              <a:srgbClr val="CC3300"/>
            </a:solidFill>
            <a:prstDash val="solid"/>
            <a:miter lim="800000"/>
            <a:headEnd len="med" w="med" type="none"/>
            <a:tailEnd len="med" w="med" type="stealth"/>
          </a:ln>
        </p:spPr>
      </p:cxnSp>
      <p:cxnSp>
        <p:nvCxnSpPr>
          <p:cNvPr id="508" name="Google Shape;508;p34"/>
          <p:cNvCxnSpPr/>
          <p:nvPr/>
        </p:nvCxnSpPr>
        <p:spPr>
          <a:xfrm flipH="1" rot="10800000">
            <a:off x="2944812" y="4443412"/>
            <a:ext cx="1230312" cy="1587"/>
          </a:xfrm>
          <a:prstGeom prst="straightConnector1">
            <a:avLst/>
          </a:prstGeom>
          <a:noFill/>
          <a:ln cap="flat" cmpd="sng" w="76200">
            <a:solidFill>
              <a:srgbClr val="CC3300"/>
            </a:solidFill>
            <a:prstDash val="solid"/>
            <a:miter lim="800000"/>
            <a:headEnd len="med" w="med" type="none"/>
            <a:tailEnd len="med" w="med" type="stealth"/>
          </a:ln>
        </p:spPr>
      </p:cxnSp>
      <p:cxnSp>
        <p:nvCxnSpPr>
          <p:cNvPr id="509" name="Google Shape;509;p34"/>
          <p:cNvCxnSpPr/>
          <p:nvPr/>
        </p:nvCxnSpPr>
        <p:spPr>
          <a:xfrm>
            <a:off x="4757737" y="4443412"/>
            <a:ext cx="1111250" cy="0"/>
          </a:xfrm>
          <a:prstGeom prst="straightConnector1">
            <a:avLst/>
          </a:prstGeom>
          <a:noFill/>
          <a:ln cap="flat" cmpd="sng" w="76200">
            <a:solidFill>
              <a:srgbClr val="CC3300"/>
            </a:solidFill>
            <a:prstDash val="solid"/>
            <a:miter lim="800000"/>
            <a:headEnd len="med" w="med" type="none"/>
            <a:tailEnd len="med" w="med" type="stealth"/>
          </a:ln>
        </p:spPr>
      </p:cxnSp>
      <p:cxnSp>
        <p:nvCxnSpPr>
          <p:cNvPr id="510" name="Google Shape;510;p34"/>
          <p:cNvCxnSpPr/>
          <p:nvPr/>
        </p:nvCxnSpPr>
        <p:spPr>
          <a:xfrm>
            <a:off x="6291262" y="4708525"/>
            <a:ext cx="730250" cy="1212850"/>
          </a:xfrm>
          <a:prstGeom prst="straightConnector1">
            <a:avLst/>
          </a:prstGeom>
          <a:noFill/>
          <a:ln cap="flat" cmpd="sng" w="76200">
            <a:solidFill>
              <a:srgbClr val="CC3300"/>
            </a:solidFill>
            <a:prstDash val="solid"/>
            <a:miter lim="800000"/>
            <a:headEnd len="med" w="med" type="none"/>
            <a:tailEnd len="med" w="med" type="stealth"/>
          </a:ln>
        </p:spPr>
      </p:cxnSp>
      <p:sp>
        <p:nvSpPr>
          <p:cNvPr id="511" name="Google Shape;511;p34"/>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   The Critical Path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500"/>
                                        <p:tgtEl>
                                          <p:spTgt spid="50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500"/>
                                        <p:tgtEl>
                                          <p:spTgt spid="50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500"/>
                                        <p:tgtEl>
                                          <p:spTgt spid="504"/>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505"/>
                                        </p:tgtEl>
                                        <p:attrNameLst>
                                          <p:attrName>style.visibility</p:attrName>
                                        </p:attrNameLst>
                                      </p:cBhvr>
                                      <p:to>
                                        <p:strVal val="visible"/>
                                      </p:to>
                                    </p:set>
                                    <p:anim calcmode="lin" valueType="num">
                                      <p:cBhvr additive="base">
                                        <p:cTn dur="500"/>
                                        <p:tgtEl>
                                          <p:spTgt spid="50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506"/>
                                        </p:tgtEl>
                                        <p:attrNameLst>
                                          <p:attrName>style.visibility</p:attrName>
                                        </p:attrNameLst>
                                      </p:cBhvr>
                                      <p:to>
                                        <p:strVal val="visible"/>
                                      </p:to>
                                    </p:set>
                                    <p:anim calcmode="lin" valueType="num">
                                      <p:cBhvr additive="base">
                                        <p:cTn dur="500"/>
                                        <p:tgtEl>
                                          <p:spTgt spid="506"/>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507"/>
                                        </p:tgtEl>
                                        <p:attrNameLst>
                                          <p:attrName>style.visibility</p:attrName>
                                        </p:attrNameLst>
                                      </p:cBhvr>
                                      <p:to>
                                        <p:strVal val="visible"/>
                                      </p:to>
                                    </p:set>
                                    <p:anim calcmode="lin" valueType="num">
                                      <p:cBhvr additive="base">
                                        <p:cTn dur="500"/>
                                        <p:tgtEl>
                                          <p:spTgt spid="507"/>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508"/>
                                        </p:tgtEl>
                                        <p:attrNameLst>
                                          <p:attrName>style.visibility</p:attrName>
                                        </p:attrNameLst>
                                      </p:cBhvr>
                                      <p:to>
                                        <p:strVal val="visible"/>
                                      </p:to>
                                    </p:set>
                                    <p:anim calcmode="lin" valueType="num">
                                      <p:cBhvr additive="base">
                                        <p:cTn dur="500"/>
                                        <p:tgtEl>
                                          <p:spTgt spid="508"/>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500"/>
                                        <p:tgtEl>
                                          <p:spTgt spid="509"/>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5"/>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18" name="Google Shape;518;p35"/>
          <p:cNvSpPr txBox="1"/>
          <p:nvPr>
            <p:ph idx="1" type="body"/>
          </p:nvPr>
        </p:nvSpPr>
        <p:spPr>
          <a:xfrm>
            <a:off x="533400" y="1905000"/>
            <a:ext cx="8458200" cy="47244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We observe two different types of delays:</a:t>
            </a:r>
            <a:endParaRPr/>
          </a:p>
          <a:p>
            <a:pPr indent="-285750" lvl="1" marL="742950" rtl="0" algn="l">
              <a:lnSpc>
                <a:spcPct val="5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285750" lvl="1" marL="74295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Single delays.</a:t>
            </a:r>
            <a:endParaRPr/>
          </a:p>
          <a:p>
            <a:pPr indent="-285750" lvl="1" marL="742950" rtl="0" algn="l">
              <a:lnSpc>
                <a:spcPct val="2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285750" lvl="1" marL="74295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Multiple delays.</a:t>
            </a:r>
            <a:endParaRPr/>
          </a:p>
          <a:p>
            <a:pPr indent="-285750" lvl="1" marL="742950" rtl="0" algn="l">
              <a:lnSpc>
                <a:spcPct val="4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285750" lvl="1" marL="742950" rtl="0" algn="l">
              <a:lnSpc>
                <a:spcPct val="2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342900" lvl="0" marL="342900" rtl="0" algn="l">
              <a:lnSpc>
                <a:spcPct val="9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Under certain conditions the overall project completion time will be delayed.  </a:t>
            </a:r>
            <a:endParaRPr/>
          </a:p>
          <a:p>
            <a:pPr indent="-342900" lvl="0" marL="342900" rtl="0" algn="l">
              <a:lnSpc>
                <a:spcPct val="50000"/>
              </a:lnSpc>
              <a:spcBef>
                <a:spcPts val="640"/>
              </a:spcBef>
              <a:spcAft>
                <a:spcPts val="0"/>
              </a:spcAft>
              <a:buClr>
                <a:schemeClr val="accent2"/>
              </a:buClr>
              <a:buSzPts val="3200"/>
              <a:buFont typeface="Arial Narrow"/>
              <a:buNone/>
            </a:pPr>
            <a:r>
              <a:t/>
            </a:r>
            <a:endParaRPr b="0" i="0" sz="3200" u="none">
              <a:solidFill>
                <a:schemeClr val="accent2"/>
              </a:solidFill>
              <a:latin typeface="Arial Narrow"/>
              <a:ea typeface="Arial Narrow"/>
              <a:cs typeface="Arial Narrow"/>
              <a:sym typeface="Arial Narrow"/>
            </a:endParaRPr>
          </a:p>
          <a:p>
            <a:pPr indent="-342900" lvl="0" marL="342900" rtl="0" algn="l">
              <a:lnSpc>
                <a:spcPct val="9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The conditions that specify each case are presented next.</a:t>
            </a:r>
            <a:endParaRPr/>
          </a:p>
        </p:txBody>
      </p:sp>
      <p:sp>
        <p:nvSpPr>
          <p:cNvPr id="519" name="Google Shape;519;p35"/>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400"/>
              <a:buFont typeface="Arial Narrow"/>
              <a:buNone/>
            </a:pPr>
            <a:r>
              <a:rPr b="1" i="0" lang="en-US" sz="4400" u="none">
                <a:solidFill>
                  <a:srgbClr val="003399"/>
                </a:solidFill>
                <a:latin typeface="Arial Narrow"/>
                <a:ea typeface="Arial Narrow"/>
                <a:cs typeface="Arial Narrow"/>
                <a:sym typeface="Arial Narrow"/>
              </a:rPr>
              <a:t>Possible Delays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6"/>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26" name="Google Shape;526;p36"/>
          <p:cNvSpPr txBox="1"/>
          <p:nvPr>
            <p:ph idx="1" type="body"/>
          </p:nvPr>
        </p:nvSpPr>
        <p:spPr>
          <a:xfrm>
            <a:off x="381000" y="1828800"/>
            <a:ext cx="8610600" cy="4343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A delay of a certain amount in a </a:t>
            </a:r>
            <a:r>
              <a:rPr b="1" i="1" lang="en-US" sz="3200" u="none">
                <a:solidFill>
                  <a:srgbClr val="FFFF00"/>
                </a:solidFill>
                <a:latin typeface="Arial Narrow"/>
                <a:ea typeface="Arial Narrow"/>
                <a:cs typeface="Arial Narrow"/>
                <a:sym typeface="Arial Narrow"/>
              </a:rPr>
              <a:t>critical activity</a:t>
            </a:r>
            <a:r>
              <a:rPr b="0" i="0" lang="en-US" sz="3200" u="none">
                <a:solidFill>
                  <a:schemeClr val="accent2"/>
                </a:solidFill>
                <a:latin typeface="Arial Narrow"/>
                <a:ea typeface="Arial Narrow"/>
                <a:cs typeface="Arial Narrow"/>
                <a:sym typeface="Arial Narrow"/>
              </a:rPr>
              <a:t>, causes the entire project to be delayed by the same amount.</a:t>
            </a:r>
            <a:br>
              <a:rPr b="0" i="0" lang="en-US" sz="3200" u="none">
                <a:solidFill>
                  <a:schemeClr val="accent2"/>
                </a:solidFill>
                <a:latin typeface="Arial Narrow"/>
                <a:ea typeface="Arial Narrow"/>
                <a:cs typeface="Arial Narrow"/>
                <a:sym typeface="Arial Narrow"/>
              </a:rPr>
            </a:b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A delay of a certain amount in a </a:t>
            </a:r>
            <a:r>
              <a:rPr b="1" i="1" lang="en-US" sz="3200" u="none">
                <a:solidFill>
                  <a:srgbClr val="FFFF00"/>
                </a:solidFill>
                <a:latin typeface="Arial Narrow"/>
                <a:ea typeface="Arial Narrow"/>
                <a:cs typeface="Arial Narrow"/>
                <a:sym typeface="Arial Narrow"/>
              </a:rPr>
              <a:t>non-critical</a:t>
            </a:r>
            <a:r>
              <a:rPr b="0" i="1" lang="en-US" sz="3200" u="none">
                <a:solidFill>
                  <a:schemeClr val="accent2"/>
                </a:solidFill>
                <a:latin typeface="Arial Narrow"/>
                <a:ea typeface="Arial Narrow"/>
                <a:cs typeface="Arial Narrow"/>
                <a:sym typeface="Arial Narrow"/>
              </a:rPr>
              <a:t> activity</a:t>
            </a:r>
            <a:r>
              <a:rPr b="0" i="0" lang="en-US" sz="3200" u="none">
                <a:solidFill>
                  <a:schemeClr val="accent2"/>
                </a:solidFill>
                <a:latin typeface="Arial Narrow"/>
                <a:ea typeface="Arial Narrow"/>
                <a:cs typeface="Arial Narrow"/>
                <a:sym typeface="Arial Narrow"/>
              </a:rPr>
              <a:t>  will delay the project by the amount the delay exceeds the slack time. When the delay is less than the slack, the entire project is not delayed. </a:t>
            </a:r>
            <a:endParaRPr/>
          </a:p>
        </p:txBody>
      </p:sp>
      <p:sp>
        <p:nvSpPr>
          <p:cNvPr id="527" name="Google Shape;527;p36"/>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Single delays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7"/>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34" name="Google Shape;534;p37"/>
          <p:cNvSpPr/>
          <p:nvPr/>
        </p:nvSpPr>
        <p:spPr>
          <a:xfrm>
            <a:off x="2201862" y="6307137"/>
            <a:ext cx="504825" cy="331787"/>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35" name="Google Shape;535;p37"/>
          <p:cNvSpPr txBox="1"/>
          <p:nvPr/>
        </p:nvSpPr>
        <p:spPr>
          <a:xfrm>
            <a:off x="1854200" y="6297612"/>
            <a:ext cx="99536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LS =119  </a:t>
            </a:r>
            <a:endParaRPr/>
          </a:p>
        </p:txBody>
      </p:sp>
      <p:sp>
        <p:nvSpPr>
          <p:cNvPr id="536" name="Google Shape;536;p37"/>
          <p:cNvSpPr/>
          <p:nvPr/>
        </p:nvSpPr>
        <p:spPr>
          <a:xfrm>
            <a:off x="830262" y="3898900"/>
            <a:ext cx="568325" cy="595312"/>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A</a:t>
            </a:r>
            <a:endParaRPr/>
          </a:p>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90</a:t>
            </a:r>
            <a:endParaRPr/>
          </a:p>
        </p:txBody>
      </p:sp>
      <p:cxnSp>
        <p:nvCxnSpPr>
          <p:cNvPr id="537" name="Google Shape;537;p37"/>
          <p:cNvCxnSpPr/>
          <p:nvPr/>
        </p:nvCxnSpPr>
        <p:spPr>
          <a:xfrm flipH="1" rot="10800000">
            <a:off x="1276350" y="2947987"/>
            <a:ext cx="492125" cy="941387"/>
          </a:xfrm>
          <a:prstGeom prst="straightConnector1">
            <a:avLst/>
          </a:prstGeom>
          <a:noFill/>
          <a:ln cap="flat" cmpd="sng" w="12700">
            <a:solidFill>
              <a:srgbClr val="000000"/>
            </a:solidFill>
            <a:prstDash val="solid"/>
            <a:miter lim="800000"/>
            <a:headEnd len="med" w="med" type="none"/>
            <a:tailEnd len="med" w="med" type="stealth"/>
          </a:ln>
        </p:spPr>
      </p:cxnSp>
      <p:sp>
        <p:nvSpPr>
          <p:cNvPr id="538" name="Google Shape;538;p37"/>
          <p:cNvSpPr/>
          <p:nvPr/>
        </p:nvSpPr>
        <p:spPr>
          <a:xfrm>
            <a:off x="1668462" y="2568575"/>
            <a:ext cx="119062" cy="173037"/>
          </a:xfrm>
          <a:custGeom>
            <a:rect b="b" l="l" r="r" t="t"/>
            <a:pathLst>
              <a:path extrusionOk="0" h="109" w="75">
                <a:moveTo>
                  <a:pt x="57" y="108"/>
                </a:moveTo>
                <a:lnTo>
                  <a:pt x="34" y="84"/>
                </a:lnTo>
                <a:lnTo>
                  <a:pt x="0" y="78"/>
                </a:lnTo>
                <a:lnTo>
                  <a:pt x="74" y="0"/>
                </a:lnTo>
                <a:lnTo>
                  <a:pt x="57" y="108"/>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539" name="Google Shape;539;p37"/>
          <p:cNvCxnSpPr/>
          <p:nvPr/>
        </p:nvCxnSpPr>
        <p:spPr>
          <a:xfrm>
            <a:off x="2309812" y="2600325"/>
            <a:ext cx="914400" cy="1587"/>
          </a:xfrm>
          <a:prstGeom prst="straightConnector1">
            <a:avLst/>
          </a:prstGeom>
          <a:noFill/>
          <a:ln cap="flat" cmpd="sng" w="12700">
            <a:solidFill>
              <a:srgbClr val="000000"/>
            </a:solidFill>
            <a:prstDash val="solid"/>
            <a:miter lim="800000"/>
            <a:headEnd len="med" w="med" type="none"/>
            <a:tailEnd len="med" w="med" type="stealth"/>
          </a:ln>
        </p:spPr>
      </p:cxnSp>
      <p:cxnSp>
        <p:nvCxnSpPr>
          <p:cNvPr id="540" name="Google Shape;540;p37"/>
          <p:cNvCxnSpPr/>
          <p:nvPr/>
        </p:nvCxnSpPr>
        <p:spPr>
          <a:xfrm>
            <a:off x="3725862" y="2946400"/>
            <a:ext cx="560387" cy="939800"/>
          </a:xfrm>
          <a:prstGeom prst="straightConnector1">
            <a:avLst/>
          </a:prstGeom>
          <a:noFill/>
          <a:ln cap="flat" cmpd="sng" w="12700">
            <a:solidFill>
              <a:srgbClr val="000000"/>
            </a:solidFill>
            <a:prstDash val="solid"/>
            <a:miter lim="800000"/>
            <a:headEnd len="med" w="med" type="none"/>
            <a:tailEnd len="med" w="med" type="stealth"/>
          </a:ln>
        </p:spPr>
      </p:cxnSp>
      <p:cxnSp>
        <p:nvCxnSpPr>
          <p:cNvPr id="541" name="Google Shape;541;p37"/>
          <p:cNvCxnSpPr/>
          <p:nvPr/>
        </p:nvCxnSpPr>
        <p:spPr>
          <a:xfrm>
            <a:off x="1397000" y="4165600"/>
            <a:ext cx="1136650" cy="0"/>
          </a:xfrm>
          <a:prstGeom prst="straightConnector1">
            <a:avLst/>
          </a:prstGeom>
          <a:noFill/>
          <a:ln cap="flat" cmpd="sng" w="12700">
            <a:solidFill>
              <a:schemeClr val="accent2"/>
            </a:solidFill>
            <a:prstDash val="solid"/>
            <a:miter lim="800000"/>
            <a:headEnd len="med" w="med" type="none"/>
            <a:tailEnd len="med" w="med" type="stealth"/>
          </a:ln>
        </p:spPr>
      </p:cxnSp>
      <p:cxnSp>
        <p:nvCxnSpPr>
          <p:cNvPr id="542" name="Google Shape;542;p37"/>
          <p:cNvCxnSpPr/>
          <p:nvPr/>
        </p:nvCxnSpPr>
        <p:spPr>
          <a:xfrm>
            <a:off x="3135312" y="4165600"/>
            <a:ext cx="922337" cy="0"/>
          </a:xfrm>
          <a:prstGeom prst="straightConnector1">
            <a:avLst/>
          </a:prstGeom>
          <a:noFill/>
          <a:ln cap="flat" cmpd="sng" w="12700">
            <a:solidFill>
              <a:schemeClr val="accent2"/>
            </a:solidFill>
            <a:prstDash val="solid"/>
            <a:miter lim="800000"/>
            <a:headEnd len="med" w="med" type="none"/>
            <a:tailEnd len="med" w="med" type="stealth"/>
          </a:ln>
        </p:spPr>
      </p:cxnSp>
      <p:cxnSp>
        <p:nvCxnSpPr>
          <p:cNvPr id="543" name="Google Shape;543;p37"/>
          <p:cNvCxnSpPr/>
          <p:nvPr/>
        </p:nvCxnSpPr>
        <p:spPr>
          <a:xfrm>
            <a:off x="1343025" y="4438650"/>
            <a:ext cx="1495425" cy="1235075"/>
          </a:xfrm>
          <a:prstGeom prst="straightConnector1">
            <a:avLst/>
          </a:prstGeom>
          <a:noFill/>
          <a:ln cap="flat" cmpd="sng" w="12700">
            <a:solidFill>
              <a:srgbClr val="000000"/>
            </a:solidFill>
            <a:prstDash val="solid"/>
            <a:miter lim="800000"/>
            <a:headEnd len="med" w="med" type="none"/>
            <a:tailEnd len="med" w="med" type="stealth"/>
          </a:ln>
        </p:spPr>
      </p:cxnSp>
      <p:cxnSp>
        <p:nvCxnSpPr>
          <p:cNvPr id="544" name="Google Shape;544;p37"/>
          <p:cNvCxnSpPr/>
          <p:nvPr/>
        </p:nvCxnSpPr>
        <p:spPr>
          <a:xfrm>
            <a:off x="3330575" y="5724525"/>
            <a:ext cx="3089275" cy="0"/>
          </a:xfrm>
          <a:prstGeom prst="straightConnector1">
            <a:avLst/>
          </a:prstGeom>
          <a:noFill/>
          <a:ln cap="flat" cmpd="sng" w="12700">
            <a:solidFill>
              <a:srgbClr val="000000"/>
            </a:solidFill>
            <a:prstDash val="solid"/>
            <a:miter lim="800000"/>
            <a:headEnd len="med" w="med" type="none"/>
            <a:tailEnd len="med" w="med" type="stealth"/>
          </a:ln>
        </p:spPr>
      </p:cxnSp>
      <p:cxnSp>
        <p:nvCxnSpPr>
          <p:cNvPr id="545" name="Google Shape;545;p37"/>
          <p:cNvCxnSpPr/>
          <p:nvPr/>
        </p:nvCxnSpPr>
        <p:spPr>
          <a:xfrm>
            <a:off x="4551362" y="4165600"/>
            <a:ext cx="954087" cy="0"/>
          </a:xfrm>
          <a:prstGeom prst="straightConnector1">
            <a:avLst/>
          </a:prstGeom>
          <a:noFill/>
          <a:ln cap="flat" cmpd="sng" w="12700">
            <a:solidFill>
              <a:schemeClr val="accent2"/>
            </a:solidFill>
            <a:prstDash val="solid"/>
            <a:miter lim="800000"/>
            <a:headEnd len="med" w="med" type="none"/>
            <a:tailEnd len="med" w="med" type="stealth"/>
          </a:ln>
        </p:spPr>
      </p:cxnSp>
      <p:sp>
        <p:nvSpPr>
          <p:cNvPr id="546" name="Google Shape;546;p37"/>
          <p:cNvSpPr/>
          <p:nvPr/>
        </p:nvSpPr>
        <p:spPr>
          <a:xfrm>
            <a:off x="6424612" y="5391150"/>
            <a:ext cx="573087" cy="595312"/>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J</a:t>
            </a:r>
            <a:endParaRPr/>
          </a:p>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45</a:t>
            </a:r>
            <a:endParaRPr/>
          </a:p>
        </p:txBody>
      </p:sp>
      <p:sp>
        <p:nvSpPr>
          <p:cNvPr id="547" name="Google Shape;547;p37"/>
          <p:cNvSpPr/>
          <p:nvPr/>
        </p:nvSpPr>
        <p:spPr>
          <a:xfrm>
            <a:off x="6556375" y="3832225"/>
            <a:ext cx="568325" cy="593725"/>
          </a:xfrm>
          <a:prstGeom prst="ellipse">
            <a:avLst/>
          </a:prstGeom>
          <a:solidFill>
            <a:srgbClr val="00CC99"/>
          </a:soli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H</a:t>
            </a:r>
            <a:endParaRPr/>
          </a:p>
          <a:p>
            <a:pPr indent="0" lvl="0" marL="0" marR="0" rtl="0" algn="ctr">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28</a:t>
            </a:r>
            <a:endParaRPr/>
          </a:p>
        </p:txBody>
      </p:sp>
      <p:sp>
        <p:nvSpPr>
          <p:cNvPr id="548" name="Google Shape;548;p37"/>
          <p:cNvSpPr/>
          <p:nvPr/>
        </p:nvSpPr>
        <p:spPr>
          <a:xfrm>
            <a:off x="6361112" y="2405062"/>
            <a:ext cx="573087" cy="595312"/>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E</a:t>
            </a:r>
            <a:endParaRPr/>
          </a:p>
          <a:p>
            <a:pPr indent="0" lvl="0" marL="0" marR="0" rtl="0" algn="ctr">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21</a:t>
            </a:r>
            <a:endParaRPr/>
          </a:p>
        </p:txBody>
      </p:sp>
      <p:sp>
        <p:nvSpPr>
          <p:cNvPr id="549" name="Google Shape;549;p37"/>
          <p:cNvSpPr/>
          <p:nvPr/>
        </p:nvSpPr>
        <p:spPr>
          <a:xfrm>
            <a:off x="5526087" y="3832225"/>
            <a:ext cx="573087" cy="593725"/>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D</a:t>
            </a:r>
            <a:endParaRPr/>
          </a:p>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20</a:t>
            </a:r>
            <a:endParaRPr/>
          </a:p>
        </p:txBody>
      </p:sp>
      <p:sp>
        <p:nvSpPr>
          <p:cNvPr id="550" name="Google Shape;550;p37"/>
          <p:cNvSpPr/>
          <p:nvPr/>
        </p:nvSpPr>
        <p:spPr>
          <a:xfrm>
            <a:off x="2759075" y="5457825"/>
            <a:ext cx="573087" cy="595312"/>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I</a:t>
            </a:r>
            <a:endParaRPr/>
          </a:p>
          <a:p>
            <a:pPr indent="0" lvl="0" marL="0" marR="0" rtl="0" algn="ctr">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30</a:t>
            </a:r>
            <a:endParaRPr/>
          </a:p>
        </p:txBody>
      </p:sp>
      <p:sp>
        <p:nvSpPr>
          <p:cNvPr id="551" name="Google Shape;551;p37"/>
          <p:cNvSpPr/>
          <p:nvPr/>
        </p:nvSpPr>
        <p:spPr>
          <a:xfrm>
            <a:off x="4011612" y="3851275"/>
            <a:ext cx="573087" cy="595312"/>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G</a:t>
            </a:r>
            <a:endParaRPr/>
          </a:p>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14</a:t>
            </a:r>
            <a:endParaRPr/>
          </a:p>
        </p:txBody>
      </p:sp>
      <p:sp>
        <p:nvSpPr>
          <p:cNvPr id="552" name="Google Shape;552;p37"/>
          <p:cNvSpPr/>
          <p:nvPr/>
        </p:nvSpPr>
        <p:spPr>
          <a:xfrm>
            <a:off x="2568575" y="3832225"/>
            <a:ext cx="568325" cy="593725"/>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F</a:t>
            </a:r>
            <a:endParaRPr/>
          </a:p>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25</a:t>
            </a:r>
            <a:endParaRPr/>
          </a:p>
        </p:txBody>
      </p:sp>
      <p:sp>
        <p:nvSpPr>
          <p:cNvPr id="553" name="Google Shape;553;p37"/>
          <p:cNvSpPr/>
          <p:nvPr/>
        </p:nvSpPr>
        <p:spPr>
          <a:xfrm>
            <a:off x="3208337" y="2405062"/>
            <a:ext cx="573087" cy="595312"/>
          </a:xfrm>
          <a:prstGeom prst="ellipse">
            <a:avLst/>
          </a:prstGeom>
          <a:solidFill>
            <a:srgbClr val="00CC99"/>
          </a:soli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C</a:t>
            </a:r>
            <a:endParaRPr/>
          </a:p>
          <a:p>
            <a:pPr indent="0" lvl="0" marL="0" marR="0" rtl="0" algn="ctr">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5</a:t>
            </a:r>
            <a:endParaRPr/>
          </a:p>
        </p:txBody>
      </p:sp>
      <p:sp>
        <p:nvSpPr>
          <p:cNvPr id="554" name="Google Shape;554;p37"/>
          <p:cNvSpPr/>
          <p:nvPr/>
        </p:nvSpPr>
        <p:spPr>
          <a:xfrm>
            <a:off x="1701800" y="2417762"/>
            <a:ext cx="600075" cy="582612"/>
          </a:xfrm>
          <a:prstGeom prst="ellipse">
            <a:avLst/>
          </a:prstGeom>
          <a:solidFill>
            <a:srgbClr val="00CC99"/>
          </a:soli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B</a:t>
            </a:r>
            <a:endParaRPr/>
          </a:p>
          <a:p>
            <a:pPr indent="0" lvl="0" marL="0" marR="0" rtl="0" algn="ctr">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15</a:t>
            </a:r>
            <a:endParaRPr/>
          </a:p>
        </p:txBody>
      </p:sp>
      <p:cxnSp>
        <p:nvCxnSpPr>
          <p:cNvPr id="555" name="Google Shape;555;p37"/>
          <p:cNvCxnSpPr/>
          <p:nvPr/>
        </p:nvCxnSpPr>
        <p:spPr>
          <a:xfrm flipH="1" rot="10800000">
            <a:off x="5972175" y="2947987"/>
            <a:ext cx="506412" cy="874712"/>
          </a:xfrm>
          <a:prstGeom prst="straightConnector1">
            <a:avLst/>
          </a:prstGeom>
          <a:noFill/>
          <a:ln cap="flat" cmpd="sng" w="12700">
            <a:solidFill>
              <a:srgbClr val="000000"/>
            </a:solidFill>
            <a:prstDash val="solid"/>
            <a:miter lim="800000"/>
            <a:headEnd len="med" w="med" type="none"/>
            <a:tailEnd len="med" w="med" type="stealth"/>
          </a:ln>
        </p:spPr>
      </p:cxnSp>
      <p:cxnSp>
        <p:nvCxnSpPr>
          <p:cNvPr id="556" name="Google Shape;556;p37"/>
          <p:cNvCxnSpPr/>
          <p:nvPr/>
        </p:nvCxnSpPr>
        <p:spPr>
          <a:xfrm>
            <a:off x="5975350" y="4438650"/>
            <a:ext cx="596900" cy="1054100"/>
          </a:xfrm>
          <a:prstGeom prst="straightConnector1">
            <a:avLst/>
          </a:prstGeom>
          <a:noFill/>
          <a:ln cap="flat" cmpd="sng" w="12700">
            <a:solidFill>
              <a:schemeClr val="accent2"/>
            </a:solidFill>
            <a:prstDash val="solid"/>
            <a:miter lim="800000"/>
            <a:headEnd len="med" w="med" type="none"/>
            <a:tailEnd len="med" w="med" type="stealth"/>
          </a:ln>
        </p:spPr>
      </p:cxnSp>
      <p:cxnSp>
        <p:nvCxnSpPr>
          <p:cNvPr id="557" name="Google Shape;557;p37"/>
          <p:cNvCxnSpPr/>
          <p:nvPr/>
        </p:nvCxnSpPr>
        <p:spPr>
          <a:xfrm>
            <a:off x="6121400" y="4165600"/>
            <a:ext cx="450850" cy="0"/>
          </a:xfrm>
          <a:prstGeom prst="straightConnector1">
            <a:avLst/>
          </a:prstGeom>
          <a:noFill/>
          <a:ln cap="flat" cmpd="sng" w="12700">
            <a:solidFill>
              <a:srgbClr val="000000"/>
            </a:solidFill>
            <a:prstDash val="solid"/>
            <a:miter lim="800000"/>
            <a:headEnd len="med" w="med" type="none"/>
            <a:tailEnd len="med" w="med" type="stealth"/>
          </a:ln>
        </p:spPr>
      </p:cxnSp>
      <p:sp>
        <p:nvSpPr>
          <p:cNvPr id="558" name="Google Shape;558;p37"/>
          <p:cNvSpPr/>
          <p:nvPr/>
        </p:nvSpPr>
        <p:spPr>
          <a:xfrm>
            <a:off x="6391275" y="3806825"/>
            <a:ext cx="160337" cy="107950"/>
          </a:xfrm>
          <a:custGeom>
            <a:rect b="b" l="l" r="r" t="t"/>
            <a:pathLst>
              <a:path extrusionOk="0" h="68" w="101">
                <a:moveTo>
                  <a:pt x="0" y="67"/>
                </a:moveTo>
                <a:lnTo>
                  <a:pt x="12" y="34"/>
                </a:lnTo>
                <a:lnTo>
                  <a:pt x="0" y="0"/>
                </a:lnTo>
                <a:lnTo>
                  <a:pt x="100" y="34"/>
                </a:lnTo>
                <a:lnTo>
                  <a:pt x="0" y="67"/>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559" name="Google Shape;559;p37"/>
          <p:cNvCxnSpPr/>
          <p:nvPr/>
        </p:nvCxnSpPr>
        <p:spPr>
          <a:xfrm>
            <a:off x="7124700" y="4165600"/>
            <a:ext cx="533400" cy="0"/>
          </a:xfrm>
          <a:prstGeom prst="straightConnector1">
            <a:avLst/>
          </a:prstGeom>
          <a:noFill/>
          <a:ln cap="flat" cmpd="sng" w="12700">
            <a:solidFill>
              <a:srgbClr val="000000"/>
            </a:solidFill>
            <a:prstDash val="solid"/>
            <a:miter lim="800000"/>
            <a:headEnd len="med" w="med" type="none"/>
            <a:tailEnd len="med" w="med" type="stealth"/>
          </a:ln>
        </p:spPr>
      </p:cxnSp>
      <p:cxnSp>
        <p:nvCxnSpPr>
          <p:cNvPr id="560" name="Google Shape;560;p37"/>
          <p:cNvCxnSpPr/>
          <p:nvPr/>
        </p:nvCxnSpPr>
        <p:spPr>
          <a:xfrm flipH="1" rot="10800000">
            <a:off x="6953250" y="4613275"/>
            <a:ext cx="801687" cy="850900"/>
          </a:xfrm>
          <a:prstGeom prst="straightConnector1">
            <a:avLst/>
          </a:prstGeom>
          <a:noFill/>
          <a:ln cap="flat" cmpd="sng" w="12700">
            <a:solidFill>
              <a:schemeClr val="accent2"/>
            </a:solidFill>
            <a:prstDash val="solid"/>
            <a:miter lim="800000"/>
            <a:headEnd len="med" w="med" type="none"/>
            <a:tailEnd len="med" w="med" type="stealth"/>
          </a:ln>
        </p:spPr>
      </p:cxnSp>
      <p:cxnSp>
        <p:nvCxnSpPr>
          <p:cNvPr id="561" name="Google Shape;561;p37"/>
          <p:cNvCxnSpPr/>
          <p:nvPr/>
        </p:nvCxnSpPr>
        <p:spPr>
          <a:xfrm>
            <a:off x="6942137" y="2879725"/>
            <a:ext cx="842962" cy="887412"/>
          </a:xfrm>
          <a:prstGeom prst="straightConnector1">
            <a:avLst/>
          </a:prstGeom>
          <a:noFill/>
          <a:ln cap="flat" cmpd="sng" w="12700">
            <a:solidFill>
              <a:srgbClr val="000000"/>
            </a:solidFill>
            <a:prstDash val="solid"/>
            <a:miter lim="800000"/>
            <a:headEnd len="med" w="med" type="none"/>
            <a:tailEnd len="med" w="med" type="stealth"/>
          </a:ln>
        </p:spPr>
      </p:cxnSp>
      <p:sp>
        <p:nvSpPr>
          <p:cNvPr id="562" name="Google Shape;562;p37"/>
          <p:cNvSpPr txBox="1"/>
          <p:nvPr/>
        </p:nvSpPr>
        <p:spPr>
          <a:xfrm>
            <a:off x="4716462" y="1876425"/>
            <a:ext cx="858837"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ES=149</a:t>
            </a:r>
            <a:endParaRPr/>
          </a:p>
        </p:txBody>
      </p:sp>
      <p:sp>
        <p:nvSpPr>
          <p:cNvPr id="563" name="Google Shape;563;p37"/>
          <p:cNvSpPr/>
          <p:nvPr/>
        </p:nvSpPr>
        <p:spPr>
          <a:xfrm>
            <a:off x="5048250" y="2481262"/>
            <a:ext cx="509587" cy="331787"/>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64" name="Google Shape;564;p37"/>
          <p:cNvSpPr txBox="1"/>
          <p:nvPr/>
        </p:nvSpPr>
        <p:spPr>
          <a:xfrm>
            <a:off x="4716462" y="2484437"/>
            <a:ext cx="1100137"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LS=173    </a:t>
            </a:r>
            <a:endParaRPr/>
          </a:p>
        </p:txBody>
      </p:sp>
      <p:sp>
        <p:nvSpPr>
          <p:cNvPr id="565" name="Google Shape;565;p37"/>
          <p:cNvSpPr/>
          <p:nvPr/>
        </p:nvSpPr>
        <p:spPr>
          <a:xfrm>
            <a:off x="5989637" y="2208212"/>
            <a:ext cx="509587" cy="331787"/>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66" name="Google Shape;566;p37"/>
          <p:cNvSpPr txBox="1"/>
          <p:nvPr/>
        </p:nvSpPr>
        <p:spPr>
          <a:xfrm>
            <a:off x="3868737" y="2197100"/>
            <a:ext cx="2581275" cy="3365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600"/>
              <a:buFont typeface="Arial Narrow"/>
              <a:buNone/>
            </a:pPr>
            <a:r>
              <a:rPr b="0" i="0" lang="en-US" sz="1600" u="none">
                <a:solidFill>
                  <a:srgbClr val="000000"/>
                </a:solidFill>
                <a:latin typeface="Arial Narrow"/>
                <a:ea typeface="Arial Narrow"/>
                <a:cs typeface="Arial Narrow"/>
                <a:sym typeface="Arial Narrow"/>
              </a:rPr>
              <a:t>DELAYED START=149+15=164</a:t>
            </a:r>
            <a:endParaRPr/>
          </a:p>
        </p:txBody>
      </p:sp>
      <p:sp>
        <p:nvSpPr>
          <p:cNvPr id="567" name="Google Shape;567;p37"/>
          <p:cNvSpPr txBox="1"/>
          <p:nvPr/>
        </p:nvSpPr>
        <p:spPr>
          <a:xfrm>
            <a:off x="1854200" y="5772150"/>
            <a:ext cx="752475"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ES=90</a:t>
            </a:r>
            <a:endParaRPr/>
          </a:p>
        </p:txBody>
      </p:sp>
      <p:sp>
        <p:nvSpPr>
          <p:cNvPr id="568" name="Google Shape;568;p37"/>
          <p:cNvSpPr/>
          <p:nvPr/>
        </p:nvSpPr>
        <p:spPr>
          <a:xfrm>
            <a:off x="3233737" y="6038850"/>
            <a:ext cx="508000" cy="331787"/>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69" name="Google Shape;569;p37"/>
          <p:cNvSpPr txBox="1"/>
          <p:nvPr/>
        </p:nvSpPr>
        <p:spPr>
          <a:xfrm>
            <a:off x="1181100" y="6030912"/>
            <a:ext cx="2535237" cy="3365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600"/>
              <a:buFont typeface="Arial Narrow"/>
              <a:buNone/>
            </a:pPr>
            <a:r>
              <a:rPr b="0" i="0" lang="en-US" sz="1600" u="none">
                <a:solidFill>
                  <a:srgbClr val="000000"/>
                </a:solidFill>
                <a:latin typeface="Arial Narrow"/>
                <a:ea typeface="Arial Narrow"/>
                <a:cs typeface="Arial Narrow"/>
                <a:sym typeface="Arial Narrow"/>
              </a:rPr>
              <a:t>DELAYED START=90+15 =105</a:t>
            </a:r>
            <a:endParaRPr/>
          </a:p>
        </p:txBody>
      </p:sp>
      <p:sp>
        <p:nvSpPr>
          <p:cNvPr id="570" name="Google Shape;570;p37"/>
          <p:cNvSpPr txBox="1"/>
          <p:nvPr/>
        </p:nvSpPr>
        <p:spPr>
          <a:xfrm>
            <a:off x="2349500" y="4489450"/>
            <a:ext cx="4060825" cy="396875"/>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Activity E and I are each delayed 15 days.</a:t>
            </a:r>
            <a:endParaRPr/>
          </a:p>
        </p:txBody>
      </p:sp>
      <p:sp>
        <p:nvSpPr>
          <p:cNvPr id="571" name="Google Shape;571;p37"/>
          <p:cNvSpPr txBox="1"/>
          <p:nvPr/>
        </p:nvSpPr>
        <p:spPr>
          <a:xfrm>
            <a:off x="1185862" y="4940300"/>
            <a:ext cx="6629400" cy="457200"/>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9900FF"/>
              </a:buClr>
              <a:buSzPts val="2400"/>
              <a:buFont typeface="Arial Narrow"/>
              <a:buNone/>
            </a:pPr>
            <a:r>
              <a:rPr b="1" i="0" lang="en-US" sz="2400" u="none">
                <a:solidFill>
                  <a:srgbClr val="9900FF"/>
                </a:solidFill>
                <a:latin typeface="Arial Narrow"/>
                <a:ea typeface="Arial Narrow"/>
                <a:cs typeface="Arial Narrow"/>
                <a:sym typeface="Arial Narrow"/>
              </a:rPr>
              <a:t>THE PROJECT COMPLETION TIME IS NOT DELAYED</a:t>
            </a:r>
            <a:endParaRPr/>
          </a:p>
        </p:txBody>
      </p:sp>
      <p:sp>
        <p:nvSpPr>
          <p:cNvPr id="572" name="Google Shape;572;p37"/>
          <p:cNvSpPr/>
          <p:nvPr/>
        </p:nvSpPr>
        <p:spPr>
          <a:xfrm rot="-900000">
            <a:off x="5457825" y="2611437"/>
            <a:ext cx="890587" cy="381000"/>
          </a:xfrm>
          <a:custGeom>
            <a:rect b="b" l="l" r="r" t="t"/>
            <a:pathLst>
              <a:path extrusionOk="0" fill="none" h="21600" w="42253">
                <a:moveTo>
                  <a:pt x="42253" y="0"/>
                </a:moveTo>
                <a:cubicBezTo>
                  <a:pt x="42253" y="11929"/>
                  <a:pt x="32582" y="21600"/>
                  <a:pt x="20653" y="21600"/>
                </a:cubicBezTo>
                <a:cubicBezTo>
                  <a:pt x="11159" y="21600"/>
                  <a:pt x="2779" y="15401"/>
                  <a:pt x="-1" y="6324"/>
                </a:cubicBezTo>
              </a:path>
              <a:path extrusionOk="0" h="21600" w="42253">
                <a:moveTo>
                  <a:pt x="42253" y="0"/>
                </a:moveTo>
                <a:cubicBezTo>
                  <a:pt x="42253" y="11929"/>
                  <a:pt x="32582" y="21600"/>
                  <a:pt x="20653" y="21600"/>
                </a:cubicBezTo>
                <a:cubicBezTo>
                  <a:pt x="11159" y="21600"/>
                  <a:pt x="2779" y="15401"/>
                  <a:pt x="-1" y="6324"/>
                </a:cubicBezTo>
                <a:lnTo>
                  <a:pt x="20653" y="0"/>
                </a:lnTo>
                <a:lnTo>
                  <a:pt x="42253"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73" name="Google Shape;573;p37"/>
          <p:cNvSpPr/>
          <p:nvPr/>
        </p:nvSpPr>
        <p:spPr>
          <a:xfrm>
            <a:off x="2732087" y="6402387"/>
            <a:ext cx="685800" cy="228600"/>
          </a:xfrm>
          <a:custGeom>
            <a:rect b="b" l="l" r="r" t="t"/>
            <a:pathLst>
              <a:path extrusionOk="0" fill="none" h="21600" w="21600">
                <a:moveTo>
                  <a:pt x="21600" y="0"/>
                </a:moveTo>
                <a:cubicBezTo>
                  <a:pt x="21600" y="11929"/>
                  <a:pt x="11929" y="21600"/>
                  <a:pt x="0" y="21600"/>
                </a:cubicBezTo>
              </a:path>
              <a:path extrusionOk="0" h="21600" w="21600">
                <a:moveTo>
                  <a:pt x="21600" y="0"/>
                </a:moveTo>
                <a:cubicBezTo>
                  <a:pt x="21600" y="11929"/>
                  <a:pt x="11929" y="21600"/>
                  <a:pt x="0" y="21600"/>
                </a:cubicBezTo>
                <a:lnTo>
                  <a:pt x="0" y="0"/>
                </a:lnTo>
                <a:lnTo>
                  <a:pt x="21600"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74" name="Google Shape;574;p37"/>
          <p:cNvSpPr/>
          <p:nvPr/>
        </p:nvSpPr>
        <p:spPr>
          <a:xfrm rot="5340000">
            <a:off x="7227093" y="3790156"/>
            <a:ext cx="1550987" cy="711200"/>
          </a:xfrm>
          <a:prstGeom prst="ellipse">
            <a:avLst/>
          </a:prstGeom>
          <a:solidFill>
            <a:srgbClr val="3333CC"/>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FINISH</a:t>
            </a:r>
            <a:endParaRPr/>
          </a:p>
        </p:txBody>
      </p:sp>
      <p:sp>
        <p:nvSpPr>
          <p:cNvPr id="575" name="Google Shape;575;p37"/>
          <p:cNvSpPr txBox="1"/>
          <p:nvPr>
            <p:ph type="title"/>
          </p:nvPr>
        </p:nvSpPr>
        <p:spPr>
          <a:xfrm>
            <a:off x="685800" y="533400"/>
            <a:ext cx="7772400" cy="1524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Multiple delays of non critical activities: </a:t>
            </a:r>
            <a:br>
              <a:rPr b="1" i="0" lang="en-US" sz="36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Case 1: Activities on different paths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8"/>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pSp>
        <p:nvGrpSpPr>
          <p:cNvPr id="582" name="Google Shape;582;p38"/>
          <p:cNvGrpSpPr/>
          <p:nvPr/>
        </p:nvGrpSpPr>
        <p:grpSpPr>
          <a:xfrm>
            <a:off x="66675" y="1401762"/>
            <a:ext cx="4194175" cy="701675"/>
            <a:chOff x="42" y="643"/>
            <a:chExt cx="2642" cy="442"/>
          </a:xfrm>
        </p:grpSpPr>
        <p:sp>
          <p:nvSpPr>
            <p:cNvPr id="583" name="Google Shape;583;p38"/>
            <p:cNvSpPr txBox="1"/>
            <p:nvPr/>
          </p:nvSpPr>
          <p:spPr>
            <a:xfrm>
              <a:off x="42" y="835"/>
              <a:ext cx="211" cy="250"/>
            </a:xfrm>
            <a:prstGeom prst="rect">
              <a:avLst/>
            </a:prstGeom>
            <a:solidFill>
              <a:srgbClr val="669900"/>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28A497"/>
                </a:buClr>
                <a:buSzPts val="2000"/>
                <a:buFont typeface="Arial Narrow"/>
                <a:buNone/>
              </a:pPr>
              <a:r>
                <a:rPr b="1" i="0" lang="en-US" sz="2000" u="none">
                  <a:solidFill>
                    <a:srgbClr val="28A497"/>
                  </a:solidFill>
                  <a:latin typeface="Arial Narrow"/>
                  <a:ea typeface="Arial Narrow"/>
                  <a:cs typeface="Arial Narrow"/>
                  <a:sym typeface="Arial Narrow"/>
                </a:rPr>
                <a:t>A</a:t>
              </a:r>
              <a:endParaRPr/>
            </a:p>
          </p:txBody>
        </p:sp>
        <p:sp>
          <p:nvSpPr>
            <p:cNvPr id="584" name="Google Shape;584;p38"/>
            <p:cNvSpPr txBox="1"/>
            <p:nvPr/>
          </p:nvSpPr>
          <p:spPr>
            <a:xfrm>
              <a:off x="297" y="868"/>
              <a:ext cx="2387" cy="184"/>
            </a:xfrm>
            <a:prstGeom prst="rect">
              <a:avLst/>
            </a:prstGeom>
            <a:solidFill>
              <a:srgbClr val="66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85" name="Google Shape;585;p38"/>
            <p:cNvSpPr txBox="1"/>
            <p:nvPr/>
          </p:nvSpPr>
          <p:spPr>
            <a:xfrm>
              <a:off x="1212" y="643"/>
              <a:ext cx="262" cy="250"/>
            </a:xfrm>
            <a:prstGeom prst="rect">
              <a:avLst/>
            </a:prstGeom>
            <a:solidFill>
              <a:srgbClr val="669900"/>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28A497"/>
                </a:buClr>
                <a:buSzPts val="2000"/>
                <a:buFont typeface="Arial Narrow"/>
                <a:buNone/>
              </a:pPr>
              <a:r>
                <a:rPr b="1" i="0" lang="en-US" sz="2000" u="none">
                  <a:solidFill>
                    <a:srgbClr val="28A497"/>
                  </a:solidFill>
                  <a:latin typeface="Arial Narrow"/>
                  <a:ea typeface="Arial Narrow"/>
                  <a:cs typeface="Arial Narrow"/>
                  <a:sym typeface="Arial Narrow"/>
                </a:rPr>
                <a:t>90</a:t>
              </a:r>
              <a:endParaRPr/>
            </a:p>
          </p:txBody>
        </p:sp>
      </p:grpSp>
      <p:grpSp>
        <p:nvGrpSpPr>
          <p:cNvPr id="586" name="Google Shape;586;p38"/>
          <p:cNvGrpSpPr/>
          <p:nvPr/>
        </p:nvGrpSpPr>
        <p:grpSpPr>
          <a:xfrm>
            <a:off x="4148137" y="609600"/>
            <a:ext cx="527050" cy="6019800"/>
            <a:chOff x="2613" y="4"/>
            <a:chExt cx="332" cy="3932"/>
          </a:xfrm>
        </p:grpSpPr>
        <p:cxnSp>
          <p:nvCxnSpPr>
            <p:cNvPr id="587" name="Google Shape;587;p38"/>
            <p:cNvCxnSpPr/>
            <p:nvPr/>
          </p:nvCxnSpPr>
          <p:spPr>
            <a:xfrm flipH="1">
              <a:off x="2670" y="4"/>
              <a:ext cx="35" cy="3932"/>
            </a:xfrm>
            <a:prstGeom prst="straightConnector1">
              <a:avLst/>
            </a:prstGeom>
            <a:noFill/>
            <a:ln cap="flat" cmpd="sng" w="12700">
              <a:solidFill>
                <a:schemeClr val="dk1"/>
              </a:solidFill>
              <a:prstDash val="solid"/>
              <a:miter lim="800000"/>
              <a:headEnd len="med" w="med" type="none"/>
              <a:tailEnd len="med" w="med" type="none"/>
            </a:ln>
          </p:spPr>
        </p:cxnSp>
        <p:sp>
          <p:nvSpPr>
            <p:cNvPr id="588" name="Google Shape;588;p38"/>
            <p:cNvSpPr txBox="1"/>
            <p:nvPr/>
          </p:nvSpPr>
          <p:spPr>
            <a:xfrm>
              <a:off x="2647" y="134"/>
              <a:ext cx="292" cy="29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90</a:t>
              </a:r>
              <a:endParaRPr/>
            </a:p>
          </p:txBody>
        </p:sp>
        <p:cxnSp>
          <p:nvCxnSpPr>
            <p:cNvPr id="589" name="Google Shape;589;p38"/>
            <p:cNvCxnSpPr/>
            <p:nvPr/>
          </p:nvCxnSpPr>
          <p:spPr>
            <a:xfrm>
              <a:off x="2613" y="96"/>
              <a:ext cx="332" cy="0"/>
            </a:xfrm>
            <a:prstGeom prst="straightConnector1">
              <a:avLst/>
            </a:prstGeom>
            <a:noFill/>
            <a:ln cap="flat" cmpd="sng" w="50800">
              <a:solidFill>
                <a:schemeClr val="dk1"/>
              </a:solidFill>
              <a:prstDash val="solid"/>
              <a:miter lim="800000"/>
              <a:headEnd len="med" w="med" type="none"/>
              <a:tailEnd len="med" w="med" type="stealth"/>
            </a:ln>
          </p:spPr>
        </p:cxnSp>
      </p:grpSp>
      <p:grpSp>
        <p:nvGrpSpPr>
          <p:cNvPr id="590" name="Google Shape;590;p38"/>
          <p:cNvGrpSpPr/>
          <p:nvPr/>
        </p:nvGrpSpPr>
        <p:grpSpPr>
          <a:xfrm>
            <a:off x="60325" y="1858962"/>
            <a:ext cx="4811712" cy="777875"/>
            <a:chOff x="38" y="931"/>
            <a:chExt cx="3031" cy="490"/>
          </a:xfrm>
        </p:grpSpPr>
        <p:sp>
          <p:nvSpPr>
            <p:cNvPr id="591" name="Google Shape;591;p38"/>
            <p:cNvSpPr txBox="1"/>
            <p:nvPr/>
          </p:nvSpPr>
          <p:spPr>
            <a:xfrm>
              <a:off x="38" y="1171"/>
              <a:ext cx="211"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B</a:t>
              </a:r>
              <a:endParaRPr/>
            </a:p>
          </p:txBody>
        </p:sp>
        <p:sp>
          <p:nvSpPr>
            <p:cNvPr id="592" name="Google Shape;592;p38"/>
            <p:cNvSpPr txBox="1"/>
            <p:nvPr/>
          </p:nvSpPr>
          <p:spPr>
            <a:xfrm>
              <a:off x="2692" y="1156"/>
              <a:ext cx="376" cy="18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93" name="Google Shape;593;p38"/>
            <p:cNvSpPr txBox="1"/>
            <p:nvPr/>
          </p:nvSpPr>
          <p:spPr>
            <a:xfrm>
              <a:off x="2807" y="931"/>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15</a:t>
              </a:r>
              <a:endParaRPr/>
            </a:p>
          </p:txBody>
        </p:sp>
      </p:grpSp>
      <p:sp>
        <p:nvSpPr>
          <p:cNvPr id="594" name="Google Shape;594;p38"/>
          <p:cNvSpPr txBox="1"/>
          <p:nvPr/>
        </p:nvSpPr>
        <p:spPr>
          <a:xfrm>
            <a:off x="4273550" y="5416550"/>
            <a:ext cx="1358900" cy="2921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95" name="Google Shape;595;p38"/>
          <p:cNvSpPr txBox="1"/>
          <p:nvPr/>
        </p:nvSpPr>
        <p:spPr>
          <a:xfrm>
            <a:off x="762000" y="3352800"/>
            <a:ext cx="3038475" cy="1320800"/>
          </a:xfrm>
          <a:prstGeom prst="rect">
            <a:avLst/>
          </a:prstGeom>
          <a:solidFill>
            <a:srgbClr val="66FFFF"/>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Gantt chart demonstration of </a:t>
            </a:r>
            <a:br>
              <a:rPr b="0" i="0" lang="en-US" sz="2000" u="none">
                <a:solidFill>
                  <a:schemeClr val="dk2"/>
                </a:solidFill>
                <a:latin typeface="Arial Narrow"/>
                <a:ea typeface="Arial Narrow"/>
                <a:cs typeface="Arial Narrow"/>
                <a:sym typeface="Arial Narrow"/>
              </a:rPr>
            </a:br>
            <a:r>
              <a:rPr b="0" i="0" lang="en-US" sz="2000" u="none">
                <a:solidFill>
                  <a:schemeClr val="dk2"/>
                </a:solidFill>
                <a:latin typeface="Arial Narrow"/>
                <a:ea typeface="Arial Narrow"/>
                <a:cs typeface="Arial Narrow"/>
                <a:sym typeface="Arial Narrow"/>
              </a:rPr>
              <a:t>the (no) effects on the project </a:t>
            </a:r>
            <a:endParaRPr/>
          </a:p>
          <a:p>
            <a:pPr indent="0" lvl="0" marL="0" marR="0" rtl="0" algn="l">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completion time when delaying</a:t>
            </a:r>
            <a:endParaRPr/>
          </a:p>
          <a:p>
            <a:pPr indent="0" lvl="0" marL="0" marR="0" rtl="0" algn="l">
              <a:lnSpc>
                <a:spcPct val="100000"/>
              </a:lnSpc>
              <a:spcBef>
                <a:spcPts val="0"/>
              </a:spcBef>
              <a:spcAft>
                <a:spcPts val="0"/>
              </a:spcAft>
              <a:buClr>
                <a:schemeClr val="dk2"/>
              </a:buClr>
              <a:buSzPts val="2000"/>
              <a:buFont typeface="Arial Narrow"/>
              <a:buNone/>
            </a:pPr>
            <a:r>
              <a:rPr b="0" i="0" lang="en-US" sz="2000" u="none">
                <a:solidFill>
                  <a:schemeClr val="dk2"/>
                </a:solidFill>
                <a:latin typeface="Arial Narrow"/>
                <a:ea typeface="Arial Narrow"/>
                <a:cs typeface="Arial Narrow"/>
                <a:sym typeface="Arial Narrow"/>
              </a:rPr>
              <a:t>activity “I” and “E” by 15 days.</a:t>
            </a:r>
            <a:endParaRPr/>
          </a:p>
        </p:txBody>
      </p:sp>
      <p:sp>
        <p:nvSpPr>
          <p:cNvPr id="596" name="Google Shape;596;p38"/>
          <p:cNvSpPr txBox="1"/>
          <p:nvPr/>
        </p:nvSpPr>
        <p:spPr>
          <a:xfrm>
            <a:off x="2878137" y="5372100"/>
            <a:ext cx="11874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Arial Narrow"/>
              <a:buNone/>
            </a:pPr>
            <a:r>
              <a:rPr b="0" i="0" lang="en-US" sz="2400" u="none">
                <a:solidFill>
                  <a:schemeClr val="lt1"/>
                </a:solidFill>
                <a:latin typeface="Arial Narrow"/>
                <a:ea typeface="Arial Narrow"/>
                <a:cs typeface="Arial Narrow"/>
                <a:sym typeface="Arial Narrow"/>
              </a:rPr>
              <a:t>Activity  I</a:t>
            </a:r>
            <a:endParaRPr/>
          </a:p>
        </p:txBody>
      </p:sp>
      <p:sp>
        <p:nvSpPr>
          <p:cNvPr id="597" name="Google Shape;597;p38"/>
          <p:cNvSpPr txBox="1"/>
          <p:nvPr/>
        </p:nvSpPr>
        <p:spPr>
          <a:xfrm>
            <a:off x="4273550" y="5416550"/>
            <a:ext cx="1358900" cy="292100"/>
          </a:xfrm>
          <a:prstGeom prst="rect">
            <a:avLst/>
          </a:prstGeom>
          <a:solidFill>
            <a:srgbClr val="3333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98" name="Google Shape;598;p38"/>
          <p:cNvSpPr txBox="1"/>
          <p:nvPr/>
        </p:nvSpPr>
        <p:spPr>
          <a:xfrm>
            <a:off x="4349750" y="5416550"/>
            <a:ext cx="1358900" cy="292100"/>
          </a:xfrm>
          <a:prstGeom prst="rect">
            <a:avLst/>
          </a:prstGeom>
          <a:solidFill>
            <a:srgbClr val="3333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599" name="Google Shape;599;p38"/>
          <p:cNvSpPr txBox="1"/>
          <p:nvPr/>
        </p:nvSpPr>
        <p:spPr>
          <a:xfrm>
            <a:off x="4437062" y="5416550"/>
            <a:ext cx="1358900" cy="2921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00" name="Google Shape;600;p38"/>
          <p:cNvSpPr txBox="1"/>
          <p:nvPr/>
        </p:nvSpPr>
        <p:spPr>
          <a:xfrm>
            <a:off x="4552950" y="5416550"/>
            <a:ext cx="1358900" cy="2921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01" name="Google Shape;601;p38"/>
          <p:cNvSpPr txBox="1"/>
          <p:nvPr/>
        </p:nvSpPr>
        <p:spPr>
          <a:xfrm>
            <a:off x="4654550" y="5416550"/>
            <a:ext cx="1358900" cy="2921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02" name="Google Shape;602;p38"/>
          <p:cNvSpPr txBox="1"/>
          <p:nvPr/>
        </p:nvSpPr>
        <p:spPr>
          <a:xfrm>
            <a:off x="4756150" y="5416550"/>
            <a:ext cx="1358900" cy="2921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03" name="Google Shape;603;p38"/>
          <p:cNvSpPr txBox="1"/>
          <p:nvPr/>
        </p:nvSpPr>
        <p:spPr>
          <a:xfrm>
            <a:off x="4859337" y="5416550"/>
            <a:ext cx="1358900" cy="2921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604" name="Google Shape;604;p38"/>
          <p:cNvGrpSpPr/>
          <p:nvPr/>
        </p:nvGrpSpPr>
        <p:grpSpPr>
          <a:xfrm>
            <a:off x="96837" y="3611562"/>
            <a:ext cx="5154612" cy="701675"/>
            <a:chOff x="61" y="2035"/>
            <a:chExt cx="3247" cy="442"/>
          </a:xfrm>
        </p:grpSpPr>
        <p:sp>
          <p:nvSpPr>
            <p:cNvPr id="605" name="Google Shape;605;p38"/>
            <p:cNvSpPr txBox="1"/>
            <p:nvPr/>
          </p:nvSpPr>
          <p:spPr>
            <a:xfrm>
              <a:off x="61" y="2227"/>
              <a:ext cx="18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F</a:t>
              </a:r>
              <a:endParaRPr/>
            </a:p>
          </p:txBody>
        </p:sp>
        <p:sp>
          <p:nvSpPr>
            <p:cNvPr id="606" name="Google Shape;606;p38"/>
            <p:cNvSpPr txBox="1"/>
            <p:nvPr/>
          </p:nvSpPr>
          <p:spPr>
            <a:xfrm>
              <a:off x="2692" y="2260"/>
              <a:ext cx="616" cy="18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07" name="Google Shape;607;p38"/>
            <p:cNvSpPr txBox="1"/>
            <p:nvPr/>
          </p:nvSpPr>
          <p:spPr>
            <a:xfrm>
              <a:off x="2798" y="2035"/>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25</a:t>
              </a:r>
              <a:endParaRPr/>
            </a:p>
          </p:txBody>
        </p:sp>
      </p:grpSp>
      <p:sp>
        <p:nvSpPr>
          <p:cNvPr id="608" name="Google Shape;608;p38"/>
          <p:cNvSpPr txBox="1"/>
          <p:nvPr/>
        </p:nvSpPr>
        <p:spPr>
          <a:xfrm>
            <a:off x="136525" y="5440362"/>
            <a:ext cx="24288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I</a:t>
            </a:r>
            <a:endParaRPr/>
          </a:p>
        </p:txBody>
      </p:sp>
      <p:sp>
        <p:nvSpPr>
          <p:cNvPr id="609" name="Google Shape;609;p38"/>
          <p:cNvSpPr txBox="1"/>
          <p:nvPr/>
        </p:nvSpPr>
        <p:spPr>
          <a:xfrm>
            <a:off x="4479925" y="5059362"/>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30</a:t>
            </a:r>
            <a:endParaRPr/>
          </a:p>
        </p:txBody>
      </p:sp>
      <p:grpSp>
        <p:nvGrpSpPr>
          <p:cNvPr id="610" name="Google Shape;610;p38"/>
          <p:cNvGrpSpPr/>
          <p:nvPr/>
        </p:nvGrpSpPr>
        <p:grpSpPr>
          <a:xfrm>
            <a:off x="4856162" y="609600"/>
            <a:ext cx="631825" cy="6073775"/>
            <a:chOff x="3059" y="-11"/>
            <a:chExt cx="398" cy="3981"/>
          </a:xfrm>
        </p:grpSpPr>
        <p:sp>
          <p:nvSpPr>
            <p:cNvPr id="611" name="Google Shape;611;p38"/>
            <p:cNvSpPr txBox="1"/>
            <p:nvPr/>
          </p:nvSpPr>
          <p:spPr>
            <a:xfrm>
              <a:off x="3122" y="318"/>
              <a:ext cx="335" cy="26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105</a:t>
              </a:r>
              <a:endParaRPr/>
            </a:p>
          </p:txBody>
        </p:sp>
        <p:cxnSp>
          <p:nvCxnSpPr>
            <p:cNvPr id="612" name="Google Shape;612;p38"/>
            <p:cNvCxnSpPr/>
            <p:nvPr/>
          </p:nvCxnSpPr>
          <p:spPr>
            <a:xfrm>
              <a:off x="3074" y="-11"/>
              <a:ext cx="0" cy="3981"/>
            </a:xfrm>
            <a:prstGeom prst="straightConnector1">
              <a:avLst/>
            </a:prstGeom>
            <a:noFill/>
            <a:ln cap="flat" cmpd="sng" w="12700">
              <a:solidFill>
                <a:schemeClr val="dk1"/>
              </a:solidFill>
              <a:prstDash val="solid"/>
              <a:miter lim="800000"/>
              <a:headEnd len="med" w="med" type="none"/>
              <a:tailEnd len="med" w="med" type="none"/>
            </a:ln>
          </p:spPr>
        </p:cxnSp>
        <p:cxnSp>
          <p:nvCxnSpPr>
            <p:cNvPr id="613" name="Google Shape;613;p38"/>
            <p:cNvCxnSpPr/>
            <p:nvPr/>
          </p:nvCxnSpPr>
          <p:spPr>
            <a:xfrm>
              <a:off x="3059" y="231"/>
              <a:ext cx="380" cy="0"/>
            </a:xfrm>
            <a:prstGeom prst="straightConnector1">
              <a:avLst/>
            </a:prstGeom>
            <a:noFill/>
            <a:ln cap="flat" cmpd="sng" w="50800">
              <a:solidFill>
                <a:schemeClr val="dk1"/>
              </a:solidFill>
              <a:prstDash val="solid"/>
              <a:miter lim="800000"/>
              <a:headEnd len="med" w="med" type="none"/>
              <a:tailEnd len="med" w="med" type="stealth"/>
            </a:ln>
          </p:spPr>
        </p:cxnSp>
      </p:grpSp>
      <p:grpSp>
        <p:nvGrpSpPr>
          <p:cNvPr id="614" name="Google Shape;614;p38"/>
          <p:cNvGrpSpPr/>
          <p:nvPr/>
        </p:nvGrpSpPr>
        <p:grpSpPr>
          <a:xfrm>
            <a:off x="85725" y="2239962"/>
            <a:ext cx="5102225" cy="747712"/>
            <a:chOff x="54" y="1171"/>
            <a:chExt cx="3214" cy="471"/>
          </a:xfrm>
        </p:grpSpPr>
        <p:sp>
          <p:nvSpPr>
            <p:cNvPr id="615" name="Google Shape;615;p38"/>
            <p:cNvSpPr txBox="1"/>
            <p:nvPr/>
          </p:nvSpPr>
          <p:spPr>
            <a:xfrm>
              <a:off x="54" y="1392"/>
              <a:ext cx="211"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66"/>
                </a:buClr>
                <a:buSzPts val="2000"/>
                <a:buFont typeface="Arial Narrow"/>
                <a:buNone/>
              </a:pPr>
              <a:r>
                <a:rPr b="1" i="0" lang="en-US" sz="2000" u="none">
                  <a:solidFill>
                    <a:srgbClr val="FF0066"/>
                  </a:solidFill>
                  <a:latin typeface="Arial Narrow"/>
                  <a:ea typeface="Arial Narrow"/>
                  <a:cs typeface="Arial Narrow"/>
                  <a:sym typeface="Arial Narrow"/>
                </a:rPr>
                <a:t>C</a:t>
              </a:r>
              <a:endParaRPr/>
            </a:p>
          </p:txBody>
        </p:sp>
        <p:sp>
          <p:nvSpPr>
            <p:cNvPr id="616" name="Google Shape;616;p38"/>
            <p:cNvSpPr txBox="1"/>
            <p:nvPr/>
          </p:nvSpPr>
          <p:spPr>
            <a:xfrm>
              <a:off x="3082" y="1358"/>
              <a:ext cx="106" cy="174"/>
            </a:xfrm>
            <a:prstGeom prst="rect">
              <a:avLst/>
            </a:prstGeom>
            <a:solidFill>
              <a:srgbClr val="FF00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17" name="Google Shape;617;p38"/>
            <p:cNvSpPr txBox="1"/>
            <p:nvPr/>
          </p:nvSpPr>
          <p:spPr>
            <a:xfrm>
              <a:off x="3079" y="1171"/>
              <a:ext cx="189"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66"/>
                </a:buClr>
                <a:buSzPts val="2000"/>
                <a:buFont typeface="Arial Narrow"/>
                <a:buNone/>
              </a:pPr>
              <a:r>
                <a:rPr b="1" i="0" lang="en-US" sz="2000" u="none">
                  <a:solidFill>
                    <a:srgbClr val="FF0066"/>
                  </a:solidFill>
                  <a:latin typeface="Arial Narrow"/>
                  <a:ea typeface="Arial Narrow"/>
                  <a:cs typeface="Arial Narrow"/>
                  <a:sym typeface="Arial Narrow"/>
                </a:rPr>
                <a:t>5</a:t>
              </a:r>
              <a:endParaRPr/>
            </a:p>
          </p:txBody>
        </p:sp>
      </p:grpSp>
      <p:grpSp>
        <p:nvGrpSpPr>
          <p:cNvPr id="618" name="Google Shape;618;p38"/>
          <p:cNvGrpSpPr/>
          <p:nvPr/>
        </p:nvGrpSpPr>
        <p:grpSpPr>
          <a:xfrm>
            <a:off x="5154612" y="569912"/>
            <a:ext cx="549275" cy="6134100"/>
            <a:chOff x="3247" y="16"/>
            <a:chExt cx="346" cy="3980"/>
          </a:xfrm>
        </p:grpSpPr>
        <p:cxnSp>
          <p:nvCxnSpPr>
            <p:cNvPr id="619" name="Google Shape;619;p38"/>
            <p:cNvCxnSpPr/>
            <p:nvPr/>
          </p:nvCxnSpPr>
          <p:spPr>
            <a:xfrm rot="10800000">
              <a:off x="3305" y="16"/>
              <a:ext cx="0" cy="3980"/>
            </a:xfrm>
            <a:prstGeom prst="straightConnector1">
              <a:avLst/>
            </a:prstGeom>
            <a:noFill/>
            <a:ln cap="flat" cmpd="sng" w="12700">
              <a:solidFill>
                <a:schemeClr val="dk1"/>
              </a:solidFill>
              <a:prstDash val="solid"/>
              <a:miter lim="800000"/>
              <a:headEnd len="med" w="med" type="none"/>
              <a:tailEnd len="med" w="med" type="none"/>
            </a:ln>
          </p:spPr>
        </p:cxnSp>
        <p:sp>
          <p:nvSpPr>
            <p:cNvPr id="620" name="Google Shape;620;p38"/>
            <p:cNvSpPr txBox="1"/>
            <p:nvPr/>
          </p:nvSpPr>
          <p:spPr>
            <a:xfrm>
              <a:off x="3247" y="657"/>
              <a:ext cx="335" cy="25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115</a:t>
              </a:r>
              <a:endParaRPr/>
            </a:p>
          </p:txBody>
        </p:sp>
        <p:cxnSp>
          <p:nvCxnSpPr>
            <p:cNvPr id="621" name="Google Shape;621;p38"/>
            <p:cNvCxnSpPr/>
            <p:nvPr/>
          </p:nvCxnSpPr>
          <p:spPr>
            <a:xfrm>
              <a:off x="3261" y="590"/>
              <a:ext cx="332" cy="0"/>
            </a:xfrm>
            <a:prstGeom prst="straightConnector1">
              <a:avLst/>
            </a:prstGeom>
            <a:noFill/>
            <a:ln cap="flat" cmpd="sng" w="50800">
              <a:solidFill>
                <a:schemeClr val="dk1"/>
              </a:solidFill>
              <a:prstDash val="solid"/>
              <a:miter lim="800000"/>
              <a:headEnd len="med" w="med" type="none"/>
              <a:tailEnd len="med" w="med" type="stealth"/>
            </a:ln>
          </p:spPr>
        </p:cxnSp>
      </p:grpSp>
      <p:grpSp>
        <p:nvGrpSpPr>
          <p:cNvPr id="622" name="Google Shape;622;p38"/>
          <p:cNvGrpSpPr/>
          <p:nvPr/>
        </p:nvGrpSpPr>
        <p:grpSpPr>
          <a:xfrm>
            <a:off x="30162" y="4113212"/>
            <a:ext cx="5797550" cy="703262"/>
            <a:chOff x="19" y="2351"/>
            <a:chExt cx="3652" cy="443"/>
          </a:xfrm>
        </p:grpSpPr>
        <p:sp>
          <p:nvSpPr>
            <p:cNvPr id="623" name="Google Shape;623;p38"/>
            <p:cNvSpPr txBox="1"/>
            <p:nvPr/>
          </p:nvSpPr>
          <p:spPr>
            <a:xfrm>
              <a:off x="19" y="2544"/>
              <a:ext cx="218"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9900"/>
                </a:buClr>
                <a:buSzPts val="2000"/>
                <a:buFont typeface="Arial Narrow"/>
                <a:buNone/>
              </a:pPr>
              <a:r>
                <a:rPr b="1" i="0" lang="en-US" sz="2000" u="none">
                  <a:solidFill>
                    <a:srgbClr val="FF9900"/>
                  </a:solidFill>
                  <a:latin typeface="Arial Narrow"/>
                  <a:ea typeface="Arial Narrow"/>
                  <a:cs typeface="Arial Narrow"/>
                  <a:sym typeface="Arial Narrow"/>
                </a:rPr>
                <a:t>G</a:t>
              </a:r>
              <a:endParaRPr/>
            </a:p>
          </p:txBody>
        </p:sp>
        <p:sp>
          <p:nvSpPr>
            <p:cNvPr id="624" name="Google Shape;624;p38"/>
            <p:cNvSpPr txBox="1"/>
            <p:nvPr/>
          </p:nvSpPr>
          <p:spPr>
            <a:xfrm>
              <a:off x="3327" y="2548"/>
              <a:ext cx="317" cy="184"/>
            </a:xfrm>
            <a:prstGeom prst="rect">
              <a:avLst/>
            </a:prstGeom>
            <a:solidFill>
              <a:srgbClr val="FF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25" name="Google Shape;625;p38"/>
            <p:cNvSpPr txBox="1"/>
            <p:nvPr/>
          </p:nvSpPr>
          <p:spPr>
            <a:xfrm>
              <a:off x="3409" y="2351"/>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9900"/>
                </a:buClr>
                <a:buSzPts val="2000"/>
                <a:buFont typeface="Arial Narrow"/>
                <a:buNone/>
              </a:pPr>
              <a:r>
                <a:rPr b="1" i="0" lang="en-US" sz="2000" u="none">
                  <a:solidFill>
                    <a:srgbClr val="FF9900"/>
                  </a:solidFill>
                  <a:latin typeface="Arial Narrow"/>
                  <a:ea typeface="Arial Narrow"/>
                  <a:cs typeface="Arial Narrow"/>
                  <a:sym typeface="Arial Narrow"/>
                </a:rPr>
                <a:t>14</a:t>
              </a:r>
              <a:endParaRPr/>
            </a:p>
          </p:txBody>
        </p:sp>
      </p:grpSp>
      <p:grpSp>
        <p:nvGrpSpPr>
          <p:cNvPr id="626" name="Google Shape;626;p38"/>
          <p:cNvGrpSpPr/>
          <p:nvPr/>
        </p:nvGrpSpPr>
        <p:grpSpPr>
          <a:xfrm>
            <a:off x="6019800" y="609600"/>
            <a:ext cx="609600" cy="6016625"/>
            <a:chOff x="3792" y="2"/>
            <a:chExt cx="384" cy="3932"/>
          </a:xfrm>
        </p:grpSpPr>
        <p:cxnSp>
          <p:nvCxnSpPr>
            <p:cNvPr id="627" name="Google Shape;627;p38"/>
            <p:cNvCxnSpPr/>
            <p:nvPr/>
          </p:nvCxnSpPr>
          <p:spPr>
            <a:xfrm rot="10800000">
              <a:off x="3792" y="2"/>
              <a:ext cx="0" cy="3932"/>
            </a:xfrm>
            <a:prstGeom prst="straightConnector1">
              <a:avLst/>
            </a:prstGeom>
            <a:noFill/>
            <a:ln cap="flat" cmpd="sng" w="12700">
              <a:solidFill>
                <a:schemeClr val="dk1"/>
              </a:solidFill>
              <a:prstDash val="solid"/>
              <a:miter lim="800000"/>
              <a:headEnd len="med" w="med" type="none"/>
              <a:tailEnd len="med" w="med" type="none"/>
            </a:ln>
          </p:spPr>
        </p:cxnSp>
        <p:sp>
          <p:nvSpPr>
            <p:cNvPr id="628" name="Google Shape;628;p38"/>
            <p:cNvSpPr txBox="1"/>
            <p:nvPr/>
          </p:nvSpPr>
          <p:spPr>
            <a:xfrm>
              <a:off x="3830" y="883"/>
              <a:ext cx="335" cy="25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129</a:t>
              </a:r>
              <a:endParaRPr/>
            </a:p>
          </p:txBody>
        </p:sp>
        <p:cxnSp>
          <p:nvCxnSpPr>
            <p:cNvPr id="629" name="Google Shape;629;p38"/>
            <p:cNvCxnSpPr/>
            <p:nvPr/>
          </p:nvCxnSpPr>
          <p:spPr>
            <a:xfrm>
              <a:off x="3796" y="768"/>
              <a:ext cx="380" cy="0"/>
            </a:xfrm>
            <a:prstGeom prst="straightConnector1">
              <a:avLst/>
            </a:prstGeom>
            <a:noFill/>
            <a:ln cap="flat" cmpd="sng" w="50800">
              <a:solidFill>
                <a:schemeClr val="dk1"/>
              </a:solidFill>
              <a:prstDash val="solid"/>
              <a:miter lim="800000"/>
              <a:headEnd len="med" w="med" type="none"/>
              <a:tailEnd len="med" w="med" type="stealth"/>
            </a:ln>
          </p:spPr>
        </p:cxnSp>
      </p:grpSp>
      <p:grpSp>
        <p:nvGrpSpPr>
          <p:cNvPr id="630" name="Google Shape;630;p38"/>
          <p:cNvGrpSpPr/>
          <p:nvPr/>
        </p:nvGrpSpPr>
        <p:grpSpPr>
          <a:xfrm>
            <a:off x="60325" y="2651125"/>
            <a:ext cx="6438900" cy="823912"/>
            <a:chOff x="38" y="1430"/>
            <a:chExt cx="4056" cy="519"/>
          </a:xfrm>
        </p:grpSpPr>
        <p:sp>
          <p:nvSpPr>
            <p:cNvPr id="631" name="Google Shape;631;p38"/>
            <p:cNvSpPr txBox="1"/>
            <p:nvPr/>
          </p:nvSpPr>
          <p:spPr>
            <a:xfrm>
              <a:off x="38" y="1699"/>
              <a:ext cx="211"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336633"/>
                </a:buClr>
                <a:buSzPts val="2000"/>
                <a:buFont typeface="Arial Narrow"/>
                <a:buNone/>
              </a:pPr>
              <a:r>
                <a:rPr b="1" i="0" lang="en-US" sz="2000" u="none">
                  <a:solidFill>
                    <a:srgbClr val="336633"/>
                  </a:solidFill>
                  <a:latin typeface="Arial Narrow"/>
                  <a:ea typeface="Arial Narrow"/>
                  <a:cs typeface="Arial Narrow"/>
                  <a:sym typeface="Arial Narrow"/>
                </a:rPr>
                <a:t>D</a:t>
              </a:r>
              <a:endParaRPr/>
            </a:p>
          </p:txBody>
        </p:sp>
        <p:sp>
          <p:nvSpPr>
            <p:cNvPr id="632" name="Google Shape;632;p38"/>
            <p:cNvSpPr txBox="1"/>
            <p:nvPr/>
          </p:nvSpPr>
          <p:spPr>
            <a:xfrm>
              <a:off x="3652" y="1684"/>
              <a:ext cx="442" cy="153"/>
            </a:xfrm>
            <a:prstGeom prst="rect">
              <a:avLst/>
            </a:prstGeom>
            <a:solidFill>
              <a:srgbClr val="3366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33" name="Google Shape;633;p38"/>
            <p:cNvSpPr txBox="1"/>
            <p:nvPr/>
          </p:nvSpPr>
          <p:spPr>
            <a:xfrm>
              <a:off x="3756" y="1430"/>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336600"/>
                </a:buClr>
                <a:buSzPts val="2000"/>
                <a:buFont typeface="Arial Narrow"/>
                <a:buNone/>
              </a:pPr>
              <a:r>
                <a:rPr b="1" i="0" lang="en-US" sz="2000" u="none">
                  <a:solidFill>
                    <a:srgbClr val="336600"/>
                  </a:solidFill>
                  <a:latin typeface="Arial Narrow"/>
                  <a:ea typeface="Arial Narrow"/>
                  <a:cs typeface="Arial Narrow"/>
                  <a:sym typeface="Arial Narrow"/>
                </a:rPr>
                <a:t>20</a:t>
              </a:r>
              <a:endParaRPr/>
            </a:p>
          </p:txBody>
        </p:sp>
      </p:grpSp>
      <p:sp>
        <p:nvSpPr>
          <p:cNvPr id="634" name="Google Shape;634;p38"/>
          <p:cNvSpPr txBox="1"/>
          <p:nvPr/>
        </p:nvSpPr>
        <p:spPr>
          <a:xfrm>
            <a:off x="6511925" y="3587750"/>
            <a:ext cx="796925" cy="24606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635" name="Google Shape;635;p38"/>
          <p:cNvGrpSpPr/>
          <p:nvPr/>
        </p:nvGrpSpPr>
        <p:grpSpPr>
          <a:xfrm>
            <a:off x="6483350" y="650875"/>
            <a:ext cx="603250" cy="5975350"/>
            <a:chOff x="4084" y="2"/>
            <a:chExt cx="380" cy="3932"/>
          </a:xfrm>
        </p:grpSpPr>
        <p:cxnSp>
          <p:nvCxnSpPr>
            <p:cNvPr id="636" name="Google Shape;636;p38"/>
            <p:cNvCxnSpPr/>
            <p:nvPr/>
          </p:nvCxnSpPr>
          <p:spPr>
            <a:xfrm rot="10800000">
              <a:off x="4099" y="2"/>
              <a:ext cx="0" cy="3932"/>
            </a:xfrm>
            <a:prstGeom prst="straightConnector1">
              <a:avLst/>
            </a:prstGeom>
            <a:noFill/>
            <a:ln cap="flat" cmpd="sng" w="12700">
              <a:solidFill>
                <a:schemeClr val="dk1"/>
              </a:solidFill>
              <a:prstDash val="solid"/>
              <a:miter lim="800000"/>
              <a:headEnd len="med" w="med" type="none"/>
              <a:tailEnd len="med" w="med" type="none"/>
            </a:ln>
          </p:spPr>
        </p:cxnSp>
        <p:sp>
          <p:nvSpPr>
            <p:cNvPr id="637" name="Google Shape;637;p38"/>
            <p:cNvSpPr txBox="1"/>
            <p:nvPr/>
          </p:nvSpPr>
          <p:spPr>
            <a:xfrm>
              <a:off x="4118" y="1123"/>
              <a:ext cx="335" cy="261"/>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149</a:t>
              </a:r>
              <a:endParaRPr/>
            </a:p>
          </p:txBody>
        </p:sp>
        <p:cxnSp>
          <p:nvCxnSpPr>
            <p:cNvPr id="638" name="Google Shape;638;p38"/>
            <p:cNvCxnSpPr/>
            <p:nvPr/>
          </p:nvCxnSpPr>
          <p:spPr>
            <a:xfrm>
              <a:off x="4084" y="1056"/>
              <a:ext cx="380" cy="0"/>
            </a:xfrm>
            <a:prstGeom prst="straightConnector1">
              <a:avLst/>
            </a:prstGeom>
            <a:noFill/>
            <a:ln cap="flat" cmpd="sng" w="50800">
              <a:solidFill>
                <a:schemeClr val="dk1"/>
              </a:solidFill>
              <a:prstDash val="solid"/>
              <a:miter lim="800000"/>
              <a:headEnd len="med" w="med" type="none"/>
              <a:tailEnd len="med" w="med" type="stealth"/>
            </a:ln>
          </p:spPr>
        </p:cxnSp>
      </p:grpSp>
      <p:sp>
        <p:nvSpPr>
          <p:cNvPr id="639" name="Google Shape;639;p38"/>
          <p:cNvSpPr txBox="1"/>
          <p:nvPr/>
        </p:nvSpPr>
        <p:spPr>
          <a:xfrm>
            <a:off x="60325" y="3535362"/>
            <a:ext cx="323850"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E</a:t>
            </a:r>
            <a:endParaRPr/>
          </a:p>
        </p:txBody>
      </p:sp>
      <p:cxnSp>
        <p:nvCxnSpPr>
          <p:cNvPr id="640" name="Google Shape;640;p38"/>
          <p:cNvCxnSpPr/>
          <p:nvPr/>
        </p:nvCxnSpPr>
        <p:spPr>
          <a:xfrm>
            <a:off x="6254750" y="5721350"/>
            <a:ext cx="222250" cy="146050"/>
          </a:xfrm>
          <a:prstGeom prst="straightConnector1">
            <a:avLst/>
          </a:prstGeom>
          <a:noFill/>
          <a:ln cap="flat" cmpd="sng" w="12700">
            <a:solidFill>
              <a:schemeClr val="dk1"/>
            </a:solidFill>
            <a:prstDash val="solid"/>
            <a:miter lim="800000"/>
            <a:headEnd len="med" w="med" type="none"/>
            <a:tailEnd len="med" w="med" type="stealth"/>
          </a:ln>
        </p:spPr>
      </p:cxnSp>
      <p:sp>
        <p:nvSpPr>
          <p:cNvPr id="641" name="Google Shape;641;p38"/>
          <p:cNvSpPr txBox="1"/>
          <p:nvPr/>
        </p:nvSpPr>
        <p:spPr>
          <a:xfrm>
            <a:off x="6765925" y="3244850"/>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21</a:t>
            </a:r>
            <a:endParaRPr/>
          </a:p>
        </p:txBody>
      </p:sp>
      <p:grpSp>
        <p:nvGrpSpPr>
          <p:cNvPr id="642" name="Google Shape;642;p38"/>
          <p:cNvGrpSpPr/>
          <p:nvPr/>
        </p:nvGrpSpPr>
        <p:grpSpPr>
          <a:xfrm>
            <a:off x="60325" y="4543425"/>
            <a:ext cx="7599362" cy="760412"/>
            <a:chOff x="38" y="2622"/>
            <a:chExt cx="4787" cy="479"/>
          </a:xfrm>
        </p:grpSpPr>
        <p:sp>
          <p:nvSpPr>
            <p:cNvPr id="643" name="Google Shape;643;p38"/>
            <p:cNvSpPr txBox="1"/>
            <p:nvPr/>
          </p:nvSpPr>
          <p:spPr>
            <a:xfrm>
              <a:off x="38" y="2851"/>
              <a:ext cx="211"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H</a:t>
              </a:r>
              <a:endParaRPr/>
            </a:p>
          </p:txBody>
        </p:sp>
        <p:sp>
          <p:nvSpPr>
            <p:cNvPr id="644" name="Google Shape;644;p38"/>
            <p:cNvSpPr txBox="1"/>
            <p:nvPr/>
          </p:nvSpPr>
          <p:spPr>
            <a:xfrm>
              <a:off x="4113" y="2836"/>
              <a:ext cx="712" cy="18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45" name="Google Shape;645;p38"/>
            <p:cNvSpPr txBox="1"/>
            <p:nvPr/>
          </p:nvSpPr>
          <p:spPr>
            <a:xfrm>
              <a:off x="4358" y="2622"/>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28</a:t>
              </a:r>
              <a:endParaRPr/>
            </a:p>
          </p:txBody>
        </p:sp>
      </p:grpSp>
      <p:grpSp>
        <p:nvGrpSpPr>
          <p:cNvPr id="646" name="Google Shape;646;p38"/>
          <p:cNvGrpSpPr/>
          <p:nvPr/>
        </p:nvGrpSpPr>
        <p:grpSpPr>
          <a:xfrm>
            <a:off x="115887" y="5421312"/>
            <a:ext cx="8315325" cy="854075"/>
            <a:chOff x="73" y="3175"/>
            <a:chExt cx="5238" cy="538"/>
          </a:xfrm>
        </p:grpSpPr>
        <p:sp>
          <p:nvSpPr>
            <p:cNvPr id="647" name="Google Shape;647;p38"/>
            <p:cNvSpPr txBox="1"/>
            <p:nvPr/>
          </p:nvSpPr>
          <p:spPr>
            <a:xfrm>
              <a:off x="73" y="3463"/>
              <a:ext cx="189"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J</a:t>
              </a:r>
              <a:endParaRPr/>
            </a:p>
          </p:txBody>
        </p:sp>
        <p:sp>
          <p:nvSpPr>
            <p:cNvPr id="648" name="Google Shape;648;p38"/>
            <p:cNvSpPr txBox="1"/>
            <p:nvPr/>
          </p:nvSpPr>
          <p:spPr>
            <a:xfrm>
              <a:off x="4090" y="3400"/>
              <a:ext cx="1221" cy="18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49" name="Google Shape;649;p38"/>
            <p:cNvSpPr txBox="1"/>
            <p:nvPr/>
          </p:nvSpPr>
          <p:spPr>
            <a:xfrm>
              <a:off x="4489" y="3175"/>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45</a:t>
              </a:r>
              <a:endParaRPr/>
            </a:p>
          </p:txBody>
        </p:sp>
      </p:grpSp>
      <p:cxnSp>
        <p:nvCxnSpPr>
          <p:cNvPr id="650" name="Google Shape;650;p38"/>
          <p:cNvCxnSpPr/>
          <p:nvPr/>
        </p:nvCxnSpPr>
        <p:spPr>
          <a:xfrm rot="10800000">
            <a:off x="8458200" y="669925"/>
            <a:ext cx="0" cy="6032500"/>
          </a:xfrm>
          <a:prstGeom prst="straightConnector1">
            <a:avLst/>
          </a:prstGeom>
          <a:noFill/>
          <a:ln cap="flat" cmpd="sng" w="50800">
            <a:solidFill>
              <a:srgbClr val="FF00CC"/>
            </a:solidFill>
            <a:prstDash val="solid"/>
            <a:miter lim="800000"/>
            <a:headEnd len="med" w="med" type="none"/>
            <a:tailEnd len="med" w="med" type="none"/>
          </a:ln>
        </p:spPr>
      </p:cxnSp>
      <p:grpSp>
        <p:nvGrpSpPr>
          <p:cNvPr id="651" name="Google Shape;651;p38"/>
          <p:cNvGrpSpPr/>
          <p:nvPr/>
        </p:nvGrpSpPr>
        <p:grpSpPr>
          <a:xfrm>
            <a:off x="7832725" y="1752600"/>
            <a:ext cx="549275" cy="2514600"/>
            <a:chOff x="4934" y="864"/>
            <a:chExt cx="346" cy="1584"/>
          </a:xfrm>
        </p:grpSpPr>
        <p:sp>
          <p:nvSpPr>
            <p:cNvPr id="652" name="Google Shape;652;p38"/>
            <p:cNvSpPr txBox="1"/>
            <p:nvPr/>
          </p:nvSpPr>
          <p:spPr>
            <a:xfrm>
              <a:off x="4934" y="1123"/>
              <a:ext cx="33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CC"/>
                </a:buClr>
                <a:buSzPts val="2000"/>
                <a:buFont typeface="Arial Narrow"/>
                <a:buNone/>
              </a:pPr>
              <a:r>
                <a:rPr b="1" i="0" lang="en-US" sz="2000" u="none">
                  <a:solidFill>
                    <a:srgbClr val="FF00CC"/>
                  </a:solidFill>
                  <a:latin typeface="Arial Narrow"/>
                  <a:ea typeface="Arial Narrow"/>
                  <a:cs typeface="Arial Narrow"/>
                  <a:sym typeface="Arial Narrow"/>
                </a:rPr>
                <a:t>194</a:t>
              </a:r>
              <a:endParaRPr/>
            </a:p>
          </p:txBody>
        </p:sp>
        <p:cxnSp>
          <p:nvCxnSpPr>
            <p:cNvPr id="653" name="Google Shape;653;p38"/>
            <p:cNvCxnSpPr/>
            <p:nvPr/>
          </p:nvCxnSpPr>
          <p:spPr>
            <a:xfrm>
              <a:off x="4996" y="864"/>
              <a:ext cx="284" cy="0"/>
            </a:xfrm>
            <a:prstGeom prst="straightConnector1">
              <a:avLst/>
            </a:prstGeom>
            <a:noFill/>
            <a:ln cap="flat" cmpd="sng" w="50800">
              <a:solidFill>
                <a:srgbClr val="FF00CC"/>
              </a:solidFill>
              <a:prstDash val="solid"/>
              <a:miter lim="800000"/>
              <a:headEnd len="med" w="med" type="none"/>
              <a:tailEnd len="med" w="med" type="stealth"/>
            </a:ln>
          </p:spPr>
        </p:cxnSp>
        <p:cxnSp>
          <p:nvCxnSpPr>
            <p:cNvPr id="654" name="Google Shape;654;p38"/>
            <p:cNvCxnSpPr/>
            <p:nvPr/>
          </p:nvCxnSpPr>
          <p:spPr>
            <a:xfrm>
              <a:off x="4996" y="1536"/>
              <a:ext cx="284" cy="0"/>
            </a:xfrm>
            <a:prstGeom prst="straightConnector1">
              <a:avLst/>
            </a:prstGeom>
            <a:noFill/>
            <a:ln cap="flat" cmpd="sng" w="50800">
              <a:solidFill>
                <a:srgbClr val="FF00CC"/>
              </a:solidFill>
              <a:prstDash val="solid"/>
              <a:miter lim="800000"/>
              <a:headEnd len="med" w="med" type="none"/>
              <a:tailEnd len="med" w="med" type="stealth"/>
            </a:ln>
          </p:spPr>
        </p:cxnSp>
        <p:cxnSp>
          <p:nvCxnSpPr>
            <p:cNvPr id="655" name="Google Shape;655;p38"/>
            <p:cNvCxnSpPr/>
            <p:nvPr/>
          </p:nvCxnSpPr>
          <p:spPr>
            <a:xfrm>
              <a:off x="4996" y="2448"/>
              <a:ext cx="284" cy="0"/>
            </a:xfrm>
            <a:prstGeom prst="straightConnector1">
              <a:avLst/>
            </a:prstGeom>
            <a:noFill/>
            <a:ln cap="flat" cmpd="sng" w="50800">
              <a:solidFill>
                <a:srgbClr val="FF00CC"/>
              </a:solidFill>
              <a:prstDash val="solid"/>
              <a:miter lim="800000"/>
              <a:headEnd len="med" w="med" type="none"/>
              <a:tailEnd len="med" w="med" type="stealth"/>
            </a:ln>
          </p:spPr>
        </p:cxnSp>
        <p:sp>
          <p:nvSpPr>
            <p:cNvPr id="656" name="Google Shape;656;p38"/>
            <p:cNvSpPr txBox="1"/>
            <p:nvPr/>
          </p:nvSpPr>
          <p:spPr>
            <a:xfrm>
              <a:off x="4934" y="1747"/>
              <a:ext cx="33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CC"/>
                </a:buClr>
                <a:buSzPts val="2000"/>
                <a:buFont typeface="Arial Narrow"/>
                <a:buNone/>
              </a:pPr>
              <a:r>
                <a:rPr b="1" i="0" lang="en-US" sz="2000" u="none">
                  <a:solidFill>
                    <a:srgbClr val="FF00CC"/>
                  </a:solidFill>
                  <a:latin typeface="Arial Narrow"/>
                  <a:ea typeface="Arial Narrow"/>
                  <a:cs typeface="Arial Narrow"/>
                  <a:sym typeface="Arial Narrow"/>
                </a:rPr>
                <a:t>194</a:t>
              </a:r>
              <a:endParaRPr/>
            </a:p>
          </p:txBody>
        </p:sp>
      </p:grpSp>
      <p:sp>
        <p:nvSpPr>
          <p:cNvPr id="657" name="Google Shape;657;p38"/>
          <p:cNvSpPr/>
          <p:nvPr/>
        </p:nvSpPr>
        <p:spPr>
          <a:xfrm>
            <a:off x="457200" y="838200"/>
            <a:ext cx="8383587" cy="5837237"/>
          </a:xfrm>
          <a:custGeom>
            <a:rect b="b" l="l" r="r" t="t"/>
            <a:pathLst>
              <a:path extrusionOk="0" h="3677" w="5281">
                <a:moveTo>
                  <a:pt x="0" y="0"/>
                </a:moveTo>
                <a:lnTo>
                  <a:pt x="0" y="3676"/>
                </a:lnTo>
                <a:lnTo>
                  <a:pt x="5280" y="3676"/>
                </a:lnTo>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58" name="Google Shape;658;p38"/>
          <p:cNvSpPr txBox="1"/>
          <p:nvPr/>
        </p:nvSpPr>
        <p:spPr>
          <a:xfrm>
            <a:off x="5195887" y="3505200"/>
            <a:ext cx="12842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Arial Narrow"/>
              <a:buNone/>
            </a:pPr>
            <a:r>
              <a:rPr b="0" i="0" lang="en-US" sz="2400" u="none">
                <a:solidFill>
                  <a:schemeClr val="lt1"/>
                </a:solidFill>
                <a:latin typeface="Arial Narrow"/>
                <a:ea typeface="Arial Narrow"/>
                <a:cs typeface="Arial Narrow"/>
                <a:sym typeface="Arial Narrow"/>
              </a:rPr>
              <a:t>Activity  E</a:t>
            </a:r>
            <a:endParaRPr/>
          </a:p>
        </p:txBody>
      </p:sp>
      <p:sp>
        <p:nvSpPr>
          <p:cNvPr id="659" name="Google Shape;659;p38"/>
          <p:cNvSpPr txBox="1"/>
          <p:nvPr/>
        </p:nvSpPr>
        <p:spPr>
          <a:xfrm>
            <a:off x="6559550" y="3586162"/>
            <a:ext cx="796925" cy="246062"/>
          </a:xfrm>
          <a:prstGeom prst="rect">
            <a:avLst/>
          </a:prstGeom>
          <a:solidFill>
            <a:schemeClr val="dk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60" name="Google Shape;660;p38"/>
          <p:cNvSpPr txBox="1"/>
          <p:nvPr/>
        </p:nvSpPr>
        <p:spPr>
          <a:xfrm>
            <a:off x="6681787" y="3586162"/>
            <a:ext cx="796925" cy="246062"/>
          </a:xfrm>
          <a:prstGeom prst="rect">
            <a:avLst/>
          </a:prstGeom>
          <a:solidFill>
            <a:schemeClr val="dk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61" name="Google Shape;661;p38"/>
          <p:cNvSpPr txBox="1"/>
          <p:nvPr/>
        </p:nvSpPr>
        <p:spPr>
          <a:xfrm>
            <a:off x="6796087" y="3586162"/>
            <a:ext cx="796925" cy="246062"/>
          </a:xfrm>
          <a:prstGeom prst="rect">
            <a:avLst/>
          </a:prstGeom>
          <a:solidFill>
            <a:schemeClr val="dk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62" name="Google Shape;662;p38"/>
          <p:cNvSpPr txBox="1"/>
          <p:nvPr/>
        </p:nvSpPr>
        <p:spPr>
          <a:xfrm>
            <a:off x="6902450" y="3586162"/>
            <a:ext cx="796925" cy="246062"/>
          </a:xfrm>
          <a:prstGeom prst="rect">
            <a:avLst/>
          </a:prstGeom>
          <a:solidFill>
            <a:schemeClr val="dk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63" name="Google Shape;663;p38"/>
          <p:cNvSpPr txBox="1"/>
          <p:nvPr/>
        </p:nvSpPr>
        <p:spPr>
          <a:xfrm>
            <a:off x="7005637" y="3586162"/>
            <a:ext cx="796925" cy="246062"/>
          </a:xfrm>
          <a:prstGeom prst="rect">
            <a:avLst/>
          </a:prstGeom>
          <a:solidFill>
            <a:schemeClr val="dk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64" name="Google Shape;664;p38"/>
          <p:cNvSpPr txBox="1"/>
          <p:nvPr/>
        </p:nvSpPr>
        <p:spPr>
          <a:xfrm>
            <a:off x="7105650" y="3586162"/>
            <a:ext cx="796925" cy="246062"/>
          </a:xfrm>
          <a:prstGeom prst="rect">
            <a:avLst/>
          </a:prstGeom>
          <a:solidFill>
            <a:schemeClr val="dk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65" name="Google Shape;665;p38"/>
          <p:cNvSpPr txBox="1"/>
          <p:nvPr/>
        </p:nvSpPr>
        <p:spPr>
          <a:xfrm>
            <a:off x="7205662" y="3586162"/>
            <a:ext cx="796925" cy="246062"/>
          </a:xfrm>
          <a:prstGeom prst="rect">
            <a:avLst/>
          </a:prstGeom>
          <a:solidFill>
            <a:schemeClr val="dk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66" name="Google Shape;666;p38"/>
          <p:cNvSpPr txBox="1"/>
          <p:nvPr/>
        </p:nvSpPr>
        <p:spPr>
          <a:xfrm>
            <a:off x="7321550" y="3586162"/>
            <a:ext cx="796925" cy="246062"/>
          </a:xfrm>
          <a:prstGeom prst="rect">
            <a:avLst/>
          </a:prstGeom>
          <a:solidFill>
            <a:schemeClr val="dk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500"/>
                                        <p:tgtEl>
                                          <p:spTgt spid="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75"/>
                                        <p:tgtEl>
                                          <p:spTgt spid="597"/>
                                        </p:tgtEl>
                                      </p:cBhvr>
                                    </p:animEffect>
                                  </p:childTnLst>
                                </p:cTn>
                              </p:par>
                            </p:childTnLst>
                          </p:cTn>
                        </p:par>
                        <p:par>
                          <p:cTn fill="hold">
                            <p:stCondLst>
                              <p:cond delay="75"/>
                            </p:stCondLst>
                            <p:childTnLst>
                              <p:par>
                                <p:cTn fill="hold" nodeType="after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75"/>
                                        <p:tgtEl>
                                          <p:spTgt spid="598"/>
                                        </p:tgtEl>
                                      </p:cBhvr>
                                    </p:animEffect>
                                  </p:childTnLst>
                                </p:cTn>
                              </p:par>
                            </p:childTnLst>
                          </p:cTn>
                        </p:par>
                        <p:par>
                          <p:cTn fill="hold">
                            <p:stCondLst>
                              <p:cond delay="150"/>
                            </p:stCondLst>
                            <p:childTnLst>
                              <p:par>
                                <p:cTn fill="hold" nodeType="after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75"/>
                                        <p:tgtEl>
                                          <p:spTgt spid="599"/>
                                        </p:tgtEl>
                                      </p:cBhvr>
                                    </p:animEffect>
                                  </p:childTnLst>
                                </p:cTn>
                              </p:par>
                            </p:childTnLst>
                          </p:cTn>
                        </p:par>
                        <p:par>
                          <p:cTn fill="hold">
                            <p:stCondLst>
                              <p:cond delay="225"/>
                            </p:stCondLst>
                            <p:childTnLst>
                              <p:par>
                                <p:cTn fill="hold" nodeType="after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75"/>
                                        <p:tgtEl>
                                          <p:spTgt spid="600"/>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75"/>
                                        <p:tgtEl>
                                          <p:spTgt spid="601"/>
                                        </p:tgtEl>
                                      </p:cBhvr>
                                    </p:animEffect>
                                  </p:childTnLst>
                                </p:cTn>
                              </p:par>
                            </p:childTnLst>
                          </p:cTn>
                        </p:par>
                        <p:par>
                          <p:cTn fill="hold">
                            <p:stCondLst>
                              <p:cond delay="375"/>
                            </p:stCondLst>
                            <p:childTnLst>
                              <p:par>
                                <p:cTn fill="hold" nodeType="after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75"/>
                                        <p:tgtEl>
                                          <p:spTgt spid="602"/>
                                        </p:tgtEl>
                                      </p:cBhvr>
                                    </p:animEffect>
                                  </p:childTnLst>
                                </p:cTn>
                              </p:par>
                            </p:childTnLst>
                          </p:cTn>
                        </p:par>
                        <p:par>
                          <p:cTn fill="hold">
                            <p:stCondLst>
                              <p:cond delay="450"/>
                            </p:stCondLst>
                            <p:childTnLst>
                              <p:par>
                                <p:cTn fill="hold" nodeType="after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par>
                          <p:cTn fill="hold">
                            <p:stCondLst>
                              <p:cond delay="451"/>
                            </p:stCondLst>
                            <p:childTnLst>
                              <p:par>
                                <p:cTn fill="hold" nodeType="after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75"/>
                                        <p:tgtEl>
                                          <p:spTgt spid="659"/>
                                        </p:tgtEl>
                                      </p:cBhvr>
                                    </p:animEffect>
                                  </p:childTnLst>
                                </p:cTn>
                              </p:par>
                            </p:childTnLst>
                          </p:cTn>
                        </p:par>
                        <p:par>
                          <p:cTn fill="hold">
                            <p:stCondLst>
                              <p:cond delay="75"/>
                            </p:stCondLst>
                            <p:childTnLst>
                              <p:par>
                                <p:cTn fill="hold" nodeType="after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75"/>
                                        <p:tgtEl>
                                          <p:spTgt spid="660"/>
                                        </p:tgtEl>
                                      </p:cBhvr>
                                    </p:animEffect>
                                  </p:childTnLst>
                                </p:cTn>
                              </p:par>
                            </p:childTnLst>
                          </p:cTn>
                        </p:par>
                        <p:par>
                          <p:cTn fill="hold">
                            <p:stCondLst>
                              <p:cond delay="150"/>
                            </p:stCondLst>
                            <p:childTnLst>
                              <p:par>
                                <p:cTn fill="hold" nodeType="after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75"/>
                                        <p:tgtEl>
                                          <p:spTgt spid="661"/>
                                        </p:tgtEl>
                                      </p:cBhvr>
                                    </p:animEffect>
                                  </p:childTnLst>
                                </p:cTn>
                              </p:par>
                            </p:childTnLst>
                          </p:cTn>
                        </p:par>
                        <p:par>
                          <p:cTn fill="hold">
                            <p:stCondLst>
                              <p:cond delay="225"/>
                            </p:stCondLst>
                            <p:childTnLst>
                              <p:par>
                                <p:cTn fill="hold" nodeType="after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75"/>
                                        <p:tgtEl>
                                          <p:spTgt spid="662"/>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75"/>
                                        <p:tgtEl>
                                          <p:spTgt spid="663"/>
                                        </p:tgtEl>
                                      </p:cBhvr>
                                    </p:animEffect>
                                  </p:childTnLst>
                                </p:cTn>
                              </p:par>
                            </p:childTnLst>
                          </p:cTn>
                        </p:par>
                        <p:par>
                          <p:cTn fill="hold">
                            <p:stCondLst>
                              <p:cond delay="375"/>
                            </p:stCondLst>
                            <p:childTnLst>
                              <p:par>
                                <p:cTn fill="hold" nodeType="after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75"/>
                                        <p:tgtEl>
                                          <p:spTgt spid="664"/>
                                        </p:tgtEl>
                                      </p:cBhvr>
                                    </p:animEffect>
                                  </p:childTnLst>
                                </p:cTn>
                              </p:par>
                            </p:childTnLst>
                          </p:cTn>
                        </p:par>
                        <p:par>
                          <p:cTn fill="hold">
                            <p:stCondLst>
                              <p:cond delay="450"/>
                            </p:stCondLst>
                            <p:childTnLst>
                              <p:par>
                                <p:cTn fill="hold" nodeType="after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75"/>
                                        <p:tgtEl>
                                          <p:spTgt spid="665"/>
                                        </p:tgtEl>
                                      </p:cBhvr>
                                    </p:animEffect>
                                  </p:childTnLst>
                                </p:cTn>
                              </p:par>
                            </p:childTnLst>
                          </p:cTn>
                        </p:par>
                        <p:par>
                          <p:cTn fill="hold">
                            <p:stCondLst>
                              <p:cond delay="525"/>
                            </p:stCondLst>
                            <p:childTnLst>
                              <p:par>
                                <p:cTn fill="hold" nodeType="after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9"/>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673" name="Google Shape;673;p39"/>
          <p:cNvSpPr/>
          <p:nvPr/>
        </p:nvSpPr>
        <p:spPr>
          <a:xfrm>
            <a:off x="811212" y="4462462"/>
            <a:ext cx="568325" cy="595312"/>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674" name="Google Shape;674;p39"/>
          <p:cNvCxnSpPr/>
          <p:nvPr/>
        </p:nvCxnSpPr>
        <p:spPr>
          <a:xfrm flipH="1" rot="10800000">
            <a:off x="1257300" y="3549650"/>
            <a:ext cx="452437" cy="903287"/>
          </a:xfrm>
          <a:prstGeom prst="straightConnector1">
            <a:avLst/>
          </a:prstGeom>
          <a:noFill/>
          <a:ln cap="flat" cmpd="sng" w="12700">
            <a:solidFill>
              <a:srgbClr val="000000"/>
            </a:solidFill>
            <a:prstDash val="solid"/>
            <a:miter lim="800000"/>
            <a:headEnd len="med" w="med" type="none"/>
            <a:tailEnd len="med" w="med" type="none"/>
          </a:ln>
        </p:spPr>
      </p:cxnSp>
      <p:sp>
        <p:nvSpPr>
          <p:cNvPr id="675" name="Google Shape;675;p39"/>
          <p:cNvSpPr/>
          <p:nvPr/>
        </p:nvSpPr>
        <p:spPr>
          <a:xfrm>
            <a:off x="1649412" y="3436937"/>
            <a:ext cx="119062" cy="173037"/>
          </a:xfrm>
          <a:custGeom>
            <a:rect b="b" l="l" r="r" t="t"/>
            <a:pathLst>
              <a:path extrusionOk="0" h="109" w="75">
                <a:moveTo>
                  <a:pt x="57" y="108"/>
                </a:moveTo>
                <a:lnTo>
                  <a:pt x="34" y="84"/>
                </a:lnTo>
                <a:lnTo>
                  <a:pt x="0" y="78"/>
                </a:lnTo>
                <a:lnTo>
                  <a:pt x="74" y="0"/>
                </a:lnTo>
                <a:lnTo>
                  <a:pt x="57" y="108"/>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676" name="Google Shape;676;p39"/>
          <p:cNvCxnSpPr/>
          <p:nvPr/>
        </p:nvCxnSpPr>
        <p:spPr>
          <a:xfrm>
            <a:off x="2289175" y="3160712"/>
            <a:ext cx="765175" cy="0"/>
          </a:xfrm>
          <a:prstGeom prst="straightConnector1">
            <a:avLst/>
          </a:prstGeom>
          <a:noFill/>
          <a:ln cap="flat" cmpd="sng" w="12700">
            <a:solidFill>
              <a:srgbClr val="000000"/>
            </a:solidFill>
            <a:prstDash val="solid"/>
            <a:miter lim="800000"/>
            <a:headEnd len="med" w="med" type="none"/>
            <a:tailEnd len="med" w="med" type="none"/>
          </a:ln>
        </p:spPr>
      </p:cxnSp>
      <p:sp>
        <p:nvSpPr>
          <p:cNvPr id="677" name="Google Shape;677;p39"/>
          <p:cNvSpPr/>
          <p:nvPr/>
        </p:nvSpPr>
        <p:spPr>
          <a:xfrm>
            <a:off x="3019425" y="3106737"/>
            <a:ext cx="160337" cy="106362"/>
          </a:xfrm>
          <a:custGeom>
            <a:rect b="b" l="l" r="r" t="t"/>
            <a:pathLst>
              <a:path extrusionOk="0" h="67" w="101">
                <a:moveTo>
                  <a:pt x="0" y="66"/>
                </a:moveTo>
                <a:lnTo>
                  <a:pt x="11" y="33"/>
                </a:lnTo>
                <a:lnTo>
                  <a:pt x="0" y="0"/>
                </a:lnTo>
                <a:lnTo>
                  <a:pt x="100" y="33"/>
                </a:lnTo>
                <a:lnTo>
                  <a:pt x="0" y="66"/>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678" name="Google Shape;678;p39"/>
          <p:cNvCxnSpPr/>
          <p:nvPr/>
        </p:nvCxnSpPr>
        <p:spPr>
          <a:xfrm>
            <a:off x="3706812" y="3509962"/>
            <a:ext cx="501650" cy="841375"/>
          </a:xfrm>
          <a:prstGeom prst="straightConnector1">
            <a:avLst/>
          </a:prstGeom>
          <a:noFill/>
          <a:ln cap="flat" cmpd="sng" w="12700">
            <a:solidFill>
              <a:srgbClr val="000000"/>
            </a:solidFill>
            <a:prstDash val="solid"/>
            <a:miter lim="800000"/>
            <a:headEnd len="med" w="med" type="none"/>
            <a:tailEnd len="med" w="med" type="none"/>
          </a:ln>
        </p:spPr>
      </p:cxnSp>
      <p:sp>
        <p:nvSpPr>
          <p:cNvPr id="679" name="Google Shape;679;p39"/>
          <p:cNvSpPr/>
          <p:nvPr/>
        </p:nvSpPr>
        <p:spPr>
          <a:xfrm>
            <a:off x="4149725" y="4287837"/>
            <a:ext cx="128587" cy="169862"/>
          </a:xfrm>
          <a:custGeom>
            <a:rect b="b" l="l" r="r" t="t"/>
            <a:pathLst>
              <a:path extrusionOk="0" h="107" w="81">
                <a:moveTo>
                  <a:pt x="0" y="37"/>
                </a:moveTo>
                <a:lnTo>
                  <a:pt x="31" y="27"/>
                </a:lnTo>
                <a:lnTo>
                  <a:pt x="51" y="0"/>
                </a:lnTo>
                <a:lnTo>
                  <a:pt x="80" y="106"/>
                </a:lnTo>
                <a:lnTo>
                  <a:pt x="0" y="37"/>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680" name="Google Shape;680;p39"/>
          <p:cNvCxnSpPr/>
          <p:nvPr/>
        </p:nvCxnSpPr>
        <p:spPr>
          <a:xfrm>
            <a:off x="1377950" y="4729162"/>
            <a:ext cx="1050925" cy="0"/>
          </a:xfrm>
          <a:prstGeom prst="straightConnector1">
            <a:avLst/>
          </a:prstGeom>
          <a:noFill/>
          <a:ln cap="flat" cmpd="sng" w="12700">
            <a:solidFill>
              <a:schemeClr val="accent2"/>
            </a:solidFill>
            <a:prstDash val="solid"/>
            <a:miter lim="800000"/>
            <a:headEnd len="med" w="med" type="none"/>
            <a:tailEnd len="med" w="med" type="none"/>
          </a:ln>
        </p:spPr>
      </p:cxnSp>
      <p:sp>
        <p:nvSpPr>
          <p:cNvPr id="681" name="Google Shape;681;p39"/>
          <p:cNvSpPr/>
          <p:nvPr/>
        </p:nvSpPr>
        <p:spPr>
          <a:xfrm>
            <a:off x="2384425" y="4675187"/>
            <a:ext cx="160337" cy="107950"/>
          </a:xfrm>
          <a:custGeom>
            <a:rect b="b" l="l" r="r" t="t"/>
            <a:pathLst>
              <a:path extrusionOk="0" h="68" w="101">
                <a:moveTo>
                  <a:pt x="0" y="67"/>
                </a:moveTo>
                <a:lnTo>
                  <a:pt x="11" y="34"/>
                </a:lnTo>
                <a:lnTo>
                  <a:pt x="0" y="0"/>
                </a:lnTo>
                <a:lnTo>
                  <a:pt x="100" y="34"/>
                </a:lnTo>
                <a:lnTo>
                  <a:pt x="0" y="67"/>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682" name="Google Shape;682;p39"/>
          <p:cNvCxnSpPr/>
          <p:nvPr/>
        </p:nvCxnSpPr>
        <p:spPr>
          <a:xfrm>
            <a:off x="3116262" y="4729162"/>
            <a:ext cx="855662" cy="0"/>
          </a:xfrm>
          <a:prstGeom prst="straightConnector1">
            <a:avLst/>
          </a:prstGeom>
          <a:noFill/>
          <a:ln cap="flat" cmpd="sng" w="12700">
            <a:solidFill>
              <a:schemeClr val="accent2"/>
            </a:solidFill>
            <a:prstDash val="solid"/>
            <a:miter lim="800000"/>
            <a:headEnd len="med" w="med" type="none"/>
            <a:tailEnd len="med" w="med" type="none"/>
          </a:ln>
        </p:spPr>
      </p:cxnSp>
      <p:sp>
        <p:nvSpPr>
          <p:cNvPr id="683" name="Google Shape;683;p39"/>
          <p:cNvSpPr/>
          <p:nvPr/>
        </p:nvSpPr>
        <p:spPr>
          <a:xfrm>
            <a:off x="3927475" y="4675187"/>
            <a:ext cx="160337" cy="107950"/>
          </a:xfrm>
          <a:custGeom>
            <a:rect b="b" l="l" r="r" t="t"/>
            <a:pathLst>
              <a:path extrusionOk="0" h="68" w="101">
                <a:moveTo>
                  <a:pt x="0" y="67"/>
                </a:moveTo>
                <a:lnTo>
                  <a:pt x="11" y="34"/>
                </a:lnTo>
                <a:lnTo>
                  <a:pt x="0" y="0"/>
                </a:lnTo>
                <a:lnTo>
                  <a:pt x="100" y="34"/>
                </a:lnTo>
                <a:lnTo>
                  <a:pt x="0" y="67"/>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684" name="Google Shape;684;p39"/>
          <p:cNvCxnSpPr/>
          <p:nvPr/>
        </p:nvCxnSpPr>
        <p:spPr>
          <a:xfrm>
            <a:off x="1323975" y="5002212"/>
            <a:ext cx="1377950" cy="1138237"/>
          </a:xfrm>
          <a:prstGeom prst="straightConnector1">
            <a:avLst/>
          </a:prstGeom>
          <a:noFill/>
          <a:ln cap="flat" cmpd="sng" w="12700">
            <a:solidFill>
              <a:srgbClr val="000000"/>
            </a:solidFill>
            <a:prstDash val="solid"/>
            <a:miter lim="800000"/>
            <a:headEnd len="med" w="med" type="none"/>
            <a:tailEnd len="med" w="med" type="none"/>
          </a:ln>
        </p:spPr>
      </p:cxnSp>
      <p:sp>
        <p:nvSpPr>
          <p:cNvPr id="685" name="Google Shape;685;p39"/>
          <p:cNvSpPr/>
          <p:nvPr/>
        </p:nvSpPr>
        <p:spPr>
          <a:xfrm>
            <a:off x="2643187" y="6073775"/>
            <a:ext cx="155575" cy="149225"/>
          </a:xfrm>
          <a:custGeom>
            <a:rect b="b" l="l" r="r" t="t"/>
            <a:pathLst>
              <a:path extrusionOk="0" h="94" w="98">
                <a:moveTo>
                  <a:pt x="0" y="51"/>
                </a:moveTo>
                <a:lnTo>
                  <a:pt x="28" y="33"/>
                </a:lnTo>
                <a:lnTo>
                  <a:pt x="40" y="0"/>
                </a:lnTo>
                <a:lnTo>
                  <a:pt x="97" y="93"/>
                </a:lnTo>
                <a:lnTo>
                  <a:pt x="0" y="5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686" name="Google Shape;686;p39"/>
          <p:cNvCxnSpPr/>
          <p:nvPr/>
        </p:nvCxnSpPr>
        <p:spPr>
          <a:xfrm>
            <a:off x="3311525" y="6288087"/>
            <a:ext cx="2974975" cy="0"/>
          </a:xfrm>
          <a:prstGeom prst="straightConnector1">
            <a:avLst/>
          </a:prstGeom>
          <a:noFill/>
          <a:ln cap="flat" cmpd="sng" w="12700">
            <a:solidFill>
              <a:srgbClr val="000000"/>
            </a:solidFill>
            <a:prstDash val="solid"/>
            <a:miter lim="800000"/>
            <a:headEnd len="med" w="med" type="none"/>
            <a:tailEnd len="med" w="med" type="none"/>
          </a:ln>
        </p:spPr>
      </p:cxnSp>
      <p:sp>
        <p:nvSpPr>
          <p:cNvPr id="687" name="Google Shape;687;p39"/>
          <p:cNvSpPr/>
          <p:nvPr/>
        </p:nvSpPr>
        <p:spPr>
          <a:xfrm>
            <a:off x="6240462" y="6235700"/>
            <a:ext cx="160337" cy="106362"/>
          </a:xfrm>
          <a:custGeom>
            <a:rect b="b" l="l" r="r" t="t"/>
            <a:pathLst>
              <a:path extrusionOk="0" h="67" w="101">
                <a:moveTo>
                  <a:pt x="0" y="66"/>
                </a:moveTo>
                <a:lnTo>
                  <a:pt x="12" y="33"/>
                </a:lnTo>
                <a:lnTo>
                  <a:pt x="0" y="0"/>
                </a:lnTo>
                <a:lnTo>
                  <a:pt x="100" y="33"/>
                </a:lnTo>
                <a:lnTo>
                  <a:pt x="0" y="66"/>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688" name="Google Shape;688;p39"/>
          <p:cNvCxnSpPr/>
          <p:nvPr/>
        </p:nvCxnSpPr>
        <p:spPr>
          <a:xfrm>
            <a:off x="4532312" y="4729162"/>
            <a:ext cx="855662" cy="0"/>
          </a:xfrm>
          <a:prstGeom prst="straightConnector1">
            <a:avLst/>
          </a:prstGeom>
          <a:noFill/>
          <a:ln cap="flat" cmpd="sng" w="12700">
            <a:solidFill>
              <a:schemeClr val="accent2"/>
            </a:solidFill>
            <a:prstDash val="solid"/>
            <a:miter lim="800000"/>
            <a:headEnd len="med" w="med" type="none"/>
            <a:tailEnd len="med" w="med" type="none"/>
          </a:ln>
        </p:spPr>
      </p:cxnSp>
      <p:sp>
        <p:nvSpPr>
          <p:cNvPr id="689" name="Google Shape;689;p39"/>
          <p:cNvSpPr/>
          <p:nvPr/>
        </p:nvSpPr>
        <p:spPr>
          <a:xfrm>
            <a:off x="5341937" y="4675187"/>
            <a:ext cx="160337" cy="107950"/>
          </a:xfrm>
          <a:custGeom>
            <a:rect b="b" l="l" r="r" t="t"/>
            <a:pathLst>
              <a:path extrusionOk="0" h="68" w="101">
                <a:moveTo>
                  <a:pt x="0" y="67"/>
                </a:moveTo>
                <a:lnTo>
                  <a:pt x="12" y="34"/>
                </a:lnTo>
                <a:lnTo>
                  <a:pt x="0" y="0"/>
                </a:lnTo>
                <a:lnTo>
                  <a:pt x="100" y="34"/>
                </a:lnTo>
                <a:lnTo>
                  <a:pt x="0" y="67"/>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90" name="Google Shape;690;p39"/>
          <p:cNvSpPr/>
          <p:nvPr/>
        </p:nvSpPr>
        <p:spPr>
          <a:xfrm>
            <a:off x="6405562" y="5954712"/>
            <a:ext cx="573087" cy="595312"/>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91" name="Google Shape;691;p39"/>
          <p:cNvSpPr/>
          <p:nvPr/>
        </p:nvSpPr>
        <p:spPr>
          <a:xfrm>
            <a:off x="6537325" y="4395787"/>
            <a:ext cx="568325" cy="593725"/>
          </a:xfrm>
          <a:prstGeom prst="ellipse">
            <a:avLst/>
          </a:prstGeom>
          <a:solidFill>
            <a:srgbClr val="00CC99"/>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92" name="Google Shape;692;p39"/>
          <p:cNvSpPr/>
          <p:nvPr/>
        </p:nvSpPr>
        <p:spPr>
          <a:xfrm>
            <a:off x="6342062" y="2968625"/>
            <a:ext cx="573087" cy="595312"/>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93" name="Google Shape;693;p39"/>
          <p:cNvSpPr/>
          <p:nvPr/>
        </p:nvSpPr>
        <p:spPr>
          <a:xfrm>
            <a:off x="5507037" y="4395787"/>
            <a:ext cx="573087" cy="593725"/>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94" name="Google Shape;694;p39"/>
          <p:cNvSpPr/>
          <p:nvPr/>
        </p:nvSpPr>
        <p:spPr>
          <a:xfrm>
            <a:off x="2740025" y="6021387"/>
            <a:ext cx="573087" cy="595312"/>
          </a:xfrm>
          <a:prstGeom prst="ellipse">
            <a:avLst/>
          </a:prstGeom>
          <a:solidFill>
            <a:srgbClr val="00CC99"/>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95" name="Google Shape;695;p39"/>
          <p:cNvSpPr/>
          <p:nvPr/>
        </p:nvSpPr>
        <p:spPr>
          <a:xfrm>
            <a:off x="4068762" y="4414837"/>
            <a:ext cx="573087" cy="595312"/>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96" name="Google Shape;696;p39"/>
          <p:cNvSpPr/>
          <p:nvPr/>
        </p:nvSpPr>
        <p:spPr>
          <a:xfrm>
            <a:off x="2549525" y="4395787"/>
            <a:ext cx="568325" cy="593725"/>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97" name="Google Shape;697;p39"/>
          <p:cNvSpPr/>
          <p:nvPr/>
        </p:nvSpPr>
        <p:spPr>
          <a:xfrm>
            <a:off x="3189287" y="2968625"/>
            <a:ext cx="573087" cy="595312"/>
          </a:xfrm>
          <a:prstGeom prst="ellipse">
            <a:avLst/>
          </a:prstGeom>
          <a:solidFill>
            <a:srgbClr val="00CC99"/>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98" name="Google Shape;698;p39"/>
          <p:cNvSpPr/>
          <p:nvPr/>
        </p:nvSpPr>
        <p:spPr>
          <a:xfrm>
            <a:off x="1709737" y="2968625"/>
            <a:ext cx="573087" cy="595312"/>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699" name="Google Shape;699;p39"/>
          <p:cNvSpPr/>
          <p:nvPr/>
        </p:nvSpPr>
        <p:spPr>
          <a:xfrm>
            <a:off x="7758112" y="4189412"/>
            <a:ext cx="504825" cy="1011237"/>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00" name="Google Shape;700;p39"/>
          <p:cNvCxnSpPr/>
          <p:nvPr/>
        </p:nvCxnSpPr>
        <p:spPr>
          <a:xfrm flipH="1" rot="10800000">
            <a:off x="5953125" y="3611562"/>
            <a:ext cx="447675" cy="774700"/>
          </a:xfrm>
          <a:prstGeom prst="straightConnector1">
            <a:avLst/>
          </a:prstGeom>
          <a:noFill/>
          <a:ln cap="flat" cmpd="sng" w="12700">
            <a:solidFill>
              <a:srgbClr val="000000"/>
            </a:solidFill>
            <a:prstDash val="solid"/>
            <a:miter lim="800000"/>
            <a:headEnd len="med" w="med" type="none"/>
            <a:tailEnd len="med" w="med" type="none"/>
          </a:ln>
        </p:spPr>
      </p:cxnSp>
      <p:sp>
        <p:nvSpPr>
          <p:cNvPr id="701" name="Google Shape;701;p39"/>
          <p:cNvSpPr/>
          <p:nvPr/>
        </p:nvSpPr>
        <p:spPr>
          <a:xfrm>
            <a:off x="6345237" y="3503612"/>
            <a:ext cx="123825" cy="174625"/>
          </a:xfrm>
          <a:custGeom>
            <a:rect b="b" l="l" r="r" t="t"/>
            <a:pathLst>
              <a:path extrusionOk="0" h="110" w="78">
                <a:moveTo>
                  <a:pt x="52" y="109"/>
                </a:moveTo>
                <a:lnTo>
                  <a:pt x="32" y="81"/>
                </a:lnTo>
                <a:lnTo>
                  <a:pt x="0" y="72"/>
                </a:lnTo>
                <a:lnTo>
                  <a:pt x="77" y="0"/>
                </a:lnTo>
                <a:lnTo>
                  <a:pt x="52" y="109"/>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02" name="Google Shape;702;p39"/>
          <p:cNvCxnSpPr/>
          <p:nvPr/>
        </p:nvCxnSpPr>
        <p:spPr>
          <a:xfrm>
            <a:off x="5956300" y="5002212"/>
            <a:ext cx="511175" cy="903287"/>
          </a:xfrm>
          <a:prstGeom prst="straightConnector1">
            <a:avLst/>
          </a:prstGeom>
          <a:noFill/>
          <a:ln cap="flat" cmpd="sng" w="12700">
            <a:solidFill>
              <a:schemeClr val="accent2"/>
            </a:solidFill>
            <a:prstDash val="solid"/>
            <a:miter lim="800000"/>
            <a:headEnd len="med" w="med" type="none"/>
            <a:tailEnd len="med" w="med" type="none"/>
          </a:ln>
        </p:spPr>
      </p:cxnSp>
      <p:sp>
        <p:nvSpPr>
          <p:cNvPr id="703" name="Google Shape;703;p39"/>
          <p:cNvSpPr/>
          <p:nvPr/>
        </p:nvSpPr>
        <p:spPr>
          <a:xfrm>
            <a:off x="6408737" y="5843587"/>
            <a:ext cx="123825" cy="173037"/>
          </a:xfrm>
          <a:custGeom>
            <a:rect b="b" l="l" r="r" t="t"/>
            <a:pathLst>
              <a:path extrusionOk="0" h="109" w="78">
                <a:moveTo>
                  <a:pt x="0" y="36"/>
                </a:moveTo>
                <a:lnTo>
                  <a:pt x="32" y="27"/>
                </a:lnTo>
                <a:lnTo>
                  <a:pt x="52" y="0"/>
                </a:lnTo>
                <a:lnTo>
                  <a:pt x="77" y="108"/>
                </a:lnTo>
                <a:lnTo>
                  <a:pt x="0" y="36"/>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04" name="Google Shape;704;p39"/>
          <p:cNvCxnSpPr/>
          <p:nvPr/>
        </p:nvCxnSpPr>
        <p:spPr>
          <a:xfrm>
            <a:off x="6080125" y="4729162"/>
            <a:ext cx="338137" cy="0"/>
          </a:xfrm>
          <a:prstGeom prst="straightConnector1">
            <a:avLst/>
          </a:prstGeom>
          <a:noFill/>
          <a:ln cap="flat" cmpd="sng" w="12700">
            <a:solidFill>
              <a:srgbClr val="000000"/>
            </a:solidFill>
            <a:prstDash val="solid"/>
            <a:miter lim="800000"/>
            <a:headEnd len="med" w="med" type="none"/>
            <a:tailEnd len="med" w="med" type="none"/>
          </a:ln>
        </p:spPr>
      </p:cxnSp>
      <p:sp>
        <p:nvSpPr>
          <p:cNvPr id="705" name="Google Shape;705;p39"/>
          <p:cNvSpPr/>
          <p:nvPr/>
        </p:nvSpPr>
        <p:spPr>
          <a:xfrm>
            <a:off x="6372225" y="4675187"/>
            <a:ext cx="160337" cy="107950"/>
          </a:xfrm>
          <a:custGeom>
            <a:rect b="b" l="l" r="r" t="t"/>
            <a:pathLst>
              <a:path extrusionOk="0" h="68" w="101">
                <a:moveTo>
                  <a:pt x="0" y="67"/>
                </a:moveTo>
                <a:lnTo>
                  <a:pt x="12" y="34"/>
                </a:lnTo>
                <a:lnTo>
                  <a:pt x="0" y="0"/>
                </a:lnTo>
                <a:lnTo>
                  <a:pt x="100" y="34"/>
                </a:lnTo>
                <a:lnTo>
                  <a:pt x="0" y="67"/>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06" name="Google Shape;706;p39"/>
          <p:cNvCxnSpPr/>
          <p:nvPr/>
        </p:nvCxnSpPr>
        <p:spPr>
          <a:xfrm>
            <a:off x="7105650" y="4729162"/>
            <a:ext cx="533400" cy="0"/>
          </a:xfrm>
          <a:prstGeom prst="straightConnector1">
            <a:avLst/>
          </a:prstGeom>
          <a:noFill/>
          <a:ln cap="flat" cmpd="sng" w="12700">
            <a:solidFill>
              <a:srgbClr val="000000"/>
            </a:solidFill>
            <a:prstDash val="solid"/>
            <a:miter lim="800000"/>
            <a:headEnd len="med" w="med" type="none"/>
            <a:tailEnd len="med" w="med" type="none"/>
          </a:ln>
        </p:spPr>
      </p:cxnSp>
      <p:sp>
        <p:nvSpPr>
          <p:cNvPr id="707" name="Google Shape;707;p39"/>
          <p:cNvSpPr/>
          <p:nvPr/>
        </p:nvSpPr>
        <p:spPr>
          <a:xfrm>
            <a:off x="7593012" y="4675187"/>
            <a:ext cx="160337" cy="107950"/>
          </a:xfrm>
          <a:custGeom>
            <a:rect b="b" l="l" r="r" t="t"/>
            <a:pathLst>
              <a:path extrusionOk="0" h="68" w="101">
                <a:moveTo>
                  <a:pt x="0" y="67"/>
                </a:moveTo>
                <a:lnTo>
                  <a:pt x="12" y="34"/>
                </a:lnTo>
                <a:lnTo>
                  <a:pt x="0" y="0"/>
                </a:lnTo>
                <a:lnTo>
                  <a:pt x="100" y="34"/>
                </a:lnTo>
                <a:lnTo>
                  <a:pt x="0" y="67"/>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08" name="Google Shape;708;p39"/>
          <p:cNvCxnSpPr/>
          <p:nvPr/>
        </p:nvCxnSpPr>
        <p:spPr>
          <a:xfrm flipH="1" rot="10800000">
            <a:off x="6934200" y="5176837"/>
            <a:ext cx="801687" cy="850900"/>
          </a:xfrm>
          <a:prstGeom prst="straightConnector1">
            <a:avLst/>
          </a:prstGeom>
          <a:noFill/>
          <a:ln cap="flat" cmpd="sng" w="12700">
            <a:solidFill>
              <a:schemeClr val="accent2"/>
            </a:solidFill>
            <a:prstDash val="solid"/>
            <a:miter lim="800000"/>
            <a:headEnd len="med" w="med" type="none"/>
            <a:tailEnd len="med" w="med" type="none"/>
          </a:ln>
        </p:spPr>
      </p:cxnSp>
      <p:sp>
        <p:nvSpPr>
          <p:cNvPr id="709" name="Google Shape;709;p39"/>
          <p:cNvSpPr/>
          <p:nvPr/>
        </p:nvSpPr>
        <p:spPr>
          <a:xfrm>
            <a:off x="7675562" y="5087937"/>
            <a:ext cx="150812" cy="158750"/>
          </a:xfrm>
          <a:custGeom>
            <a:rect b="b" l="l" r="r" t="t"/>
            <a:pathLst>
              <a:path extrusionOk="0" h="100" w="95">
                <a:moveTo>
                  <a:pt x="45" y="99"/>
                </a:moveTo>
                <a:lnTo>
                  <a:pt x="31" y="66"/>
                </a:lnTo>
                <a:lnTo>
                  <a:pt x="0" y="51"/>
                </a:lnTo>
                <a:lnTo>
                  <a:pt x="94" y="0"/>
                </a:lnTo>
                <a:lnTo>
                  <a:pt x="45" y="99"/>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10" name="Google Shape;710;p39"/>
          <p:cNvCxnSpPr/>
          <p:nvPr/>
        </p:nvCxnSpPr>
        <p:spPr>
          <a:xfrm>
            <a:off x="6923087" y="3443287"/>
            <a:ext cx="868362" cy="876300"/>
          </a:xfrm>
          <a:prstGeom prst="straightConnector1">
            <a:avLst/>
          </a:prstGeom>
          <a:noFill/>
          <a:ln cap="flat" cmpd="sng" w="12700">
            <a:solidFill>
              <a:srgbClr val="000000"/>
            </a:solidFill>
            <a:prstDash val="solid"/>
            <a:miter lim="800000"/>
            <a:headEnd len="med" w="med" type="none"/>
            <a:tailEnd len="med" w="med" type="none"/>
          </a:ln>
        </p:spPr>
      </p:cxnSp>
      <p:sp>
        <p:nvSpPr>
          <p:cNvPr id="711" name="Google Shape;711;p39"/>
          <p:cNvSpPr/>
          <p:nvPr/>
        </p:nvSpPr>
        <p:spPr>
          <a:xfrm>
            <a:off x="7702550" y="4264025"/>
            <a:ext cx="150812" cy="160337"/>
          </a:xfrm>
          <a:custGeom>
            <a:rect b="b" l="l" r="r" t="t"/>
            <a:pathLst>
              <a:path extrusionOk="0" h="101" w="95">
                <a:moveTo>
                  <a:pt x="0" y="49"/>
                </a:moveTo>
                <a:lnTo>
                  <a:pt x="31" y="33"/>
                </a:lnTo>
                <a:lnTo>
                  <a:pt x="46" y="0"/>
                </a:lnTo>
                <a:lnTo>
                  <a:pt x="94" y="100"/>
                </a:lnTo>
                <a:lnTo>
                  <a:pt x="0" y="49"/>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12" name="Google Shape;712;p39"/>
          <p:cNvSpPr txBox="1"/>
          <p:nvPr/>
        </p:nvSpPr>
        <p:spPr>
          <a:xfrm>
            <a:off x="839787" y="4476750"/>
            <a:ext cx="30956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A</a:t>
            </a:r>
            <a:endParaRPr/>
          </a:p>
        </p:txBody>
      </p:sp>
      <p:sp>
        <p:nvSpPr>
          <p:cNvPr id="713" name="Google Shape;713;p39"/>
          <p:cNvSpPr txBox="1"/>
          <p:nvPr/>
        </p:nvSpPr>
        <p:spPr>
          <a:xfrm>
            <a:off x="839787" y="4743450"/>
            <a:ext cx="3921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90</a:t>
            </a:r>
            <a:endParaRPr/>
          </a:p>
        </p:txBody>
      </p:sp>
      <p:sp>
        <p:nvSpPr>
          <p:cNvPr id="714" name="Google Shape;714;p39"/>
          <p:cNvSpPr txBox="1"/>
          <p:nvPr/>
        </p:nvSpPr>
        <p:spPr>
          <a:xfrm>
            <a:off x="1806575" y="2982912"/>
            <a:ext cx="30956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B</a:t>
            </a:r>
            <a:endParaRPr/>
          </a:p>
        </p:txBody>
      </p:sp>
      <p:sp>
        <p:nvSpPr>
          <p:cNvPr id="715" name="Google Shape;715;p39"/>
          <p:cNvSpPr txBox="1"/>
          <p:nvPr/>
        </p:nvSpPr>
        <p:spPr>
          <a:xfrm>
            <a:off x="1806575" y="3251200"/>
            <a:ext cx="3921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15</a:t>
            </a:r>
            <a:endParaRPr/>
          </a:p>
        </p:txBody>
      </p:sp>
      <p:sp>
        <p:nvSpPr>
          <p:cNvPr id="716" name="Google Shape;716;p39"/>
          <p:cNvSpPr txBox="1"/>
          <p:nvPr/>
        </p:nvSpPr>
        <p:spPr>
          <a:xfrm>
            <a:off x="3286125" y="2982912"/>
            <a:ext cx="319087"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C</a:t>
            </a:r>
            <a:endParaRPr/>
          </a:p>
        </p:txBody>
      </p:sp>
      <p:sp>
        <p:nvSpPr>
          <p:cNvPr id="717" name="Google Shape;717;p39"/>
          <p:cNvSpPr txBox="1"/>
          <p:nvPr/>
        </p:nvSpPr>
        <p:spPr>
          <a:xfrm>
            <a:off x="3286125" y="3251200"/>
            <a:ext cx="288925"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5</a:t>
            </a:r>
            <a:endParaRPr/>
          </a:p>
        </p:txBody>
      </p:sp>
      <p:sp>
        <p:nvSpPr>
          <p:cNvPr id="718" name="Google Shape;718;p39"/>
          <p:cNvSpPr txBox="1"/>
          <p:nvPr/>
        </p:nvSpPr>
        <p:spPr>
          <a:xfrm>
            <a:off x="2641600" y="4403725"/>
            <a:ext cx="2984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F</a:t>
            </a:r>
            <a:endParaRPr/>
          </a:p>
        </p:txBody>
      </p:sp>
      <p:sp>
        <p:nvSpPr>
          <p:cNvPr id="719" name="Google Shape;719;p39"/>
          <p:cNvSpPr txBox="1"/>
          <p:nvPr/>
        </p:nvSpPr>
        <p:spPr>
          <a:xfrm>
            <a:off x="2641600" y="4676775"/>
            <a:ext cx="3921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25</a:t>
            </a:r>
            <a:endParaRPr/>
          </a:p>
        </p:txBody>
      </p:sp>
      <p:sp>
        <p:nvSpPr>
          <p:cNvPr id="720" name="Google Shape;720;p39"/>
          <p:cNvSpPr txBox="1"/>
          <p:nvPr/>
        </p:nvSpPr>
        <p:spPr>
          <a:xfrm>
            <a:off x="2935287" y="6035675"/>
            <a:ext cx="236537"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I</a:t>
            </a:r>
            <a:endParaRPr/>
          </a:p>
        </p:txBody>
      </p:sp>
      <p:sp>
        <p:nvSpPr>
          <p:cNvPr id="721" name="Google Shape;721;p39"/>
          <p:cNvSpPr txBox="1"/>
          <p:nvPr/>
        </p:nvSpPr>
        <p:spPr>
          <a:xfrm>
            <a:off x="2857500" y="6303962"/>
            <a:ext cx="3921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30</a:t>
            </a:r>
            <a:endParaRPr/>
          </a:p>
        </p:txBody>
      </p:sp>
      <p:sp>
        <p:nvSpPr>
          <p:cNvPr id="722" name="Google Shape;722;p39"/>
          <p:cNvSpPr txBox="1"/>
          <p:nvPr/>
        </p:nvSpPr>
        <p:spPr>
          <a:xfrm>
            <a:off x="4184650" y="4403725"/>
            <a:ext cx="33020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G</a:t>
            </a:r>
            <a:endParaRPr/>
          </a:p>
        </p:txBody>
      </p:sp>
      <p:sp>
        <p:nvSpPr>
          <p:cNvPr id="723" name="Google Shape;723;p39"/>
          <p:cNvSpPr txBox="1"/>
          <p:nvPr/>
        </p:nvSpPr>
        <p:spPr>
          <a:xfrm>
            <a:off x="4184650" y="4676775"/>
            <a:ext cx="3921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14</a:t>
            </a:r>
            <a:endParaRPr/>
          </a:p>
        </p:txBody>
      </p:sp>
      <p:sp>
        <p:nvSpPr>
          <p:cNvPr id="724" name="Google Shape;724;p39"/>
          <p:cNvSpPr txBox="1"/>
          <p:nvPr/>
        </p:nvSpPr>
        <p:spPr>
          <a:xfrm>
            <a:off x="5600700" y="4403725"/>
            <a:ext cx="319087"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D</a:t>
            </a:r>
            <a:endParaRPr/>
          </a:p>
        </p:txBody>
      </p:sp>
      <p:sp>
        <p:nvSpPr>
          <p:cNvPr id="725" name="Google Shape;725;p39"/>
          <p:cNvSpPr txBox="1"/>
          <p:nvPr/>
        </p:nvSpPr>
        <p:spPr>
          <a:xfrm>
            <a:off x="5600700" y="4676775"/>
            <a:ext cx="3921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20</a:t>
            </a:r>
            <a:endParaRPr/>
          </a:p>
        </p:txBody>
      </p:sp>
      <p:sp>
        <p:nvSpPr>
          <p:cNvPr id="726" name="Google Shape;726;p39"/>
          <p:cNvSpPr txBox="1"/>
          <p:nvPr/>
        </p:nvSpPr>
        <p:spPr>
          <a:xfrm>
            <a:off x="6438900" y="2982912"/>
            <a:ext cx="30956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E</a:t>
            </a:r>
            <a:endParaRPr/>
          </a:p>
        </p:txBody>
      </p:sp>
      <p:sp>
        <p:nvSpPr>
          <p:cNvPr id="727" name="Google Shape;727;p39"/>
          <p:cNvSpPr txBox="1"/>
          <p:nvPr/>
        </p:nvSpPr>
        <p:spPr>
          <a:xfrm>
            <a:off x="6438900" y="3251200"/>
            <a:ext cx="3921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21</a:t>
            </a:r>
            <a:endParaRPr/>
          </a:p>
        </p:txBody>
      </p:sp>
      <p:sp>
        <p:nvSpPr>
          <p:cNvPr id="728" name="Google Shape;728;p39"/>
          <p:cNvSpPr txBox="1"/>
          <p:nvPr/>
        </p:nvSpPr>
        <p:spPr>
          <a:xfrm>
            <a:off x="6629400" y="4403725"/>
            <a:ext cx="319087"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H</a:t>
            </a:r>
            <a:endParaRPr/>
          </a:p>
        </p:txBody>
      </p:sp>
      <p:sp>
        <p:nvSpPr>
          <p:cNvPr id="729" name="Google Shape;729;p39"/>
          <p:cNvSpPr txBox="1"/>
          <p:nvPr/>
        </p:nvSpPr>
        <p:spPr>
          <a:xfrm>
            <a:off x="6629400" y="4676775"/>
            <a:ext cx="3921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28</a:t>
            </a:r>
            <a:endParaRPr/>
          </a:p>
        </p:txBody>
      </p:sp>
      <p:sp>
        <p:nvSpPr>
          <p:cNvPr id="730" name="Google Shape;730;p39"/>
          <p:cNvSpPr txBox="1"/>
          <p:nvPr/>
        </p:nvSpPr>
        <p:spPr>
          <a:xfrm>
            <a:off x="6502400" y="5969000"/>
            <a:ext cx="2778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J</a:t>
            </a:r>
            <a:endParaRPr/>
          </a:p>
        </p:txBody>
      </p:sp>
      <p:sp>
        <p:nvSpPr>
          <p:cNvPr id="731" name="Google Shape;731;p39"/>
          <p:cNvSpPr txBox="1"/>
          <p:nvPr/>
        </p:nvSpPr>
        <p:spPr>
          <a:xfrm>
            <a:off x="6502400" y="6237287"/>
            <a:ext cx="3921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45</a:t>
            </a:r>
            <a:endParaRPr/>
          </a:p>
        </p:txBody>
      </p:sp>
      <p:sp>
        <p:nvSpPr>
          <p:cNvPr id="732" name="Google Shape;732;p39"/>
          <p:cNvSpPr txBox="1"/>
          <p:nvPr/>
        </p:nvSpPr>
        <p:spPr>
          <a:xfrm rot="5400000">
            <a:off x="7637462" y="4487862"/>
            <a:ext cx="7985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Narrow"/>
              <a:buNone/>
            </a:pPr>
            <a:r>
              <a:rPr b="0" i="0" lang="en-US" sz="1800" u="none">
                <a:solidFill>
                  <a:schemeClr val="lt1"/>
                </a:solidFill>
                <a:latin typeface="Arial Narrow"/>
                <a:ea typeface="Arial Narrow"/>
                <a:cs typeface="Arial Narrow"/>
                <a:sym typeface="Arial Narrow"/>
              </a:rPr>
              <a:t>FINISH</a:t>
            </a:r>
            <a:endParaRPr/>
          </a:p>
        </p:txBody>
      </p:sp>
      <p:sp>
        <p:nvSpPr>
          <p:cNvPr id="733" name="Google Shape;733;p39"/>
          <p:cNvSpPr txBox="1"/>
          <p:nvPr/>
        </p:nvSpPr>
        <p:spPr>
          <a:xfrm>
            <a:off x="6243637" y="1985962"/>
            <a:ext cx="781050" cy="3365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600"/>
              <a:buFont typeface="Arial Narrow"/>
              <a:buNone/>
            </a:pPr>
            <a:r>
              <a:rPr b="0" i="0" lang="en-US" sz="1600" u="none">
                <a:solidFill>
                  <a:srgbClr val="000000"/>
                </a:solidFill>
                <a:latin typeface="Arial Narrow"/>
                <a:ea typeface="Arial Narrow"/>
                <a:cs typeface="Arial Narrow"/>
                <a:sym typeface="Arial Narrow"/>
              </a:rPr>
              <a:t>ES=149</a:t>
            </a:r>
            <a:endParaRPr/>
          </a:p>
        </p:txBody>
      </p:sp>
      <p:sp>
        <p:nvSpPr>
          <p:cNvPr id="734" name="Google Shape;734;p39"/>
          <p:cNvSpPr/>
          <p:nvPr/>
        </p:nvSpPr>
        <p:spPr>
          <a:xfrm>
            <a:off x="6600825" y="2562225"/>
            <a:ext cx="504825" cy="331787"/>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35" name="Google Shape;735;p39"/>
          <p:cNvSpPr txBox="1"/>
          <p:nvPr/>
        </p:nvSpPr>
        <p:spPr>
          <a:xfrm>
            <a:off x="6243637" y="2571750"/>
            <a:ext cx="236537"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p:txBody>
      </p:sp>
      <p:sp>
        <p:nvSpPr>
          <p:cNvPr id="736" name="Google Shape;736;p39"/>
          <p:cNvSpPr txBox="1"/>
          <p:nvPr/>
        </p:nvSpPr>
        <p:spPr>
          <a:xfrm>
            <a:off x="6299200" y="2593975"/>
            <a:ext cx="806450" cy="3365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600"/>
              <a:buFont typeface="Arial Narrow"/>
              <a:buNone/>
            </a:pPr>
            <a:r>
              <a:rPr b="0" i="0" lang="en-US" sz="1600" u="none">
                <a:solidFill>
                  <a:srgbClr val="000000"/>
                </a:solidFill>
                <a:latin typeface="Arial Narrow"/>
                <a:ea typeface="Arial Narrow"/>
                <a:cs typeface="Arial Narrow"/>
                <a:sym typeface="Arial Narrow"/>
              </a:rPr>
              <a:t>LS =173</a:t>
            </a:r>
            <a:endParaRPr/>
          </a:p>
        </p:txBody>
      </p:sp>
      <p:sp>
        <p:nvSpPr>
          <p:cNvPr id="737" name="Google Shape;737;p39"/>
          <p:cNvSpPr txBox="1"/>
          <p:nvPr/>
        </p:nvSpPr>
        <p:spPr>
          <a:xfrm>
            <a:off x="6970712" y="2571750"/>
            <a:ext cx="392112"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p:txBody>
      </p:sp>
      <p:sp>
        <p:nvSpPr>
          <p:cNvPr id="738" name="Google Shape;738;p39"/>
          <p:cNvSpPr/>
          <p:nvPr/>
        </p:nvSpPr>
        <p:spPr>
          <a:xfrm>
            <a:off x="7242175" y="2312987"/>
            <a:ext cx="504825" cy="331787"/>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39" name="Google Shape;739;p39"/>
          <p:cNvSpPr txBox="1"/>
          <p:nvPr/>
        </p:nvSpPr>
        <p:spPr>
          <a:xfrm>
            <a:off x="5127625" y="2306637"/>
            <a:ext cx="2627312" cy="3365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600"/>
              <a:buFont typeface="Arial Narrow"/>
              <a:buNone/>
            </a:pPr>
            <a:r>
              <a:rPr b="0" i="0" lang="en-US" sz="1600" u="none">
                <a:solidFill>
                  <a:srgbClr val="000000"/>
                </a:solidFill>
                <a:latin typeface="Arial Narrow"/>
                <a:ea typeface="Arial Narrow"/>
                <a:cs typeface="Arial Narrow"/>
                <a:sym typeface="Arial Narrow"/>
              </a:rPr>
              <a:t>DELAYED START=149+15 =164</a:t>
            </a:r>
            <a:endParaRPr/>
          </a:p>
        </p:txBody>
      </p:sp>
      <p:sp>
        <p:nvSpPr>
          <p:cNvPr id="740" name="Google Shape;740;p39"/>
          <p:cNvSpPr txBox="1"/>
          <p:nvPr/>
        </p:nvSpPr>
        <p:spPr>
          <a:xfrm>
            <a:off x="1547812" y="1985962"/>
            <a:ext cx="688975" cy="3365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600"/>
              <a:buFont typeface="Arial Narrow"/>
              <a:buNone/>
            </a:pPr>
            <a:r>
              <a:rPr b="0" i="0" lang="en-US" sz="1600" u="none">
                <a:solidFill>
                  <a:srgbClr val="000000"/>
                </a:solidFill>
                <a:latin typeface="Arial Narrow"/>
                <a:ea typeface="Arial Narrow"/>
                <a:cs typeface="Arial Narrow"/>
                <a:sym typeface="Arial Narrow"/>
              </a:rPr>
              <a:t>ES=90</a:t>
            </a:r>
            <a:endParaRPr/>
          </a:p>
        </p:txBody>
      </p:sp>
      <p:sp>
        <p:nvSpPr>
          <p:cNvPr id="741" name="Google Shape;741;p39"/>
          <p:cNvSpPr/>
          <p:nvPr/>
        </p:nvSpPr>
        <p:spPr>
          <a:xfrm>
            <a:off x="2738437" y="2222500"/>
            <a:ext cx="509587" cy="331787"/>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42" name="Google Shape;742;p39"/>
          <p:cNvSpPr txBox="1"/>
          <p:nvPr/>
        </p:nvSpPr>
        <p:spPr>
          <a:xfrm>
            <a:off x="1225550" y="2259012"/>
            <a:ext cx="1882775" cy="3365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600"/>
              <a:buFont typeface="Arial Narrow"/>
              <a:buNone/>
            </a:pPr>
            <a:r>
              <a:rPr b="0" i="0" lang="en-US" sz="1600" u="none">
                <a:solidFill>
                  <a:srgbClr val="000000"/>
                </a:solidFill>
                <a:latin typeface="Arial Narrow"/>
                <a:ea typeface="Arial Narrow"/>
                <a:cs typeface="Arial Narrow"/>
                <a:sym typeface="Arial Narrow"/>
              </a:rPr>
              <a:t>DELAYED START =94</a:t>
            </a:r>
            <a:endParaRPr/>
          </a:p>
        </p:txBody>
      </p:sp>
      <p:sp>
        <p:nvSpPr>
          <p:cNvPr id="743" name="Google Shape;743;p39"/>
          <p:cNvSpPr/>
          <p:nvPr/>
        </p:nvSpPr>
        <p:spPr>
          <a:xfrm>
            <a:off x="1841500" y="2495550"/>
            <a:ext cx="504825" cy="331787"/>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44" name="Google Shape;744;p39"/>
          <p:cNvSpPr txBox="1"/>
          <p:nvPr/>
        </p:nvSpPr>
        <p:spPr>
          <a:xfrm>
            <a:off x="1547812" y="2527300"/>
            <a:ext cx="714375" cy="3365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600"/>
              <a:buFont typeface="Arial Narrow"/>
              <a:buNone/>
            </a:pPr>
            <a:r>
              <a:rPr b="0" i="0" lang="en-US" sz="1600" u="none">
                <a:solidFill>
                  <a:srgbClr val="000000"/>
                </a:solidFill>
                <a:latin typeface="Arial Narrow"/>
                <a:ea typeface="Arial Narrow"/>
                <a:cs typeface="Arial Narrow"/>
                <a:sym typeface="Arial Narrow"/>
              </a:rPr>
              <a:t>LS =95</a:t>
            </a:r>
            <a:endParaRPr/>
          </a:p>
        </p:txBody>
      </p:sp>
      <p:sp>
        <p:nvSpPr>
          <p:cNvPr id="745" name="Google Shape;745;p39"/>
          <p:cNvSpPr txBox="1"/>
          <p:nvPr/>
        </p:nvSpPr>
        <p:spPr>
          <a:xfrm>
            <a:off x="1219200" y="5530850"/>
            <a:ext cx="6511925" cy="457200"/>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9900FF"/>
              </a:buClr>
              <a:buSzPts val="2400"/>
              <a:buFont typeface="Arial Narrow"/>
              <a:buNone/>
            </a:pPr>
            <a:r>
              <a:rPr b="1" i="0" lang="en-US" sz="2400" u="none">
                <a:solidFill>
                  <a:srgbClr val="9900FF"/>
                </a:solidFill>
                <a:latin typeface="Arial Narrow"/>
                <a:ea typeface="Arial Narrow"/>
                <a:cs typeface="Arial Narrow"/>
                <a:sym typeface="Arial Narrow"/>
              </a:rPr>
              <a:t>THE PROJECT COMPLETION TIME IS NOT DELAYED</a:t>
            </a:r>
            <a:endParaRPr/>
          </a:p>
        </p:txBody>
      </p:sp>
      <p:sp>
        <p:nvSpPr>
          <p:cNvPr id="746" name="Google Shape;746;p39"/>
          <p:cNvSpPr/>
          <p:nvPr/>
        </p:nvSpPr>
        <p:spPr>
          <a:xfrm>
            <a:off x="7015162" y="2595562"/>
            <a:ext cx="763587" cy="685800"/>
          </a:xfrm>
          <a:custGeom>
            <a:rect b="b" l="l" r="r" t="t"/>
            <a:pathLst>
              <a:path extrusionOk="0" fill="none" h="21600" w="39817">
                <a:moveTo>
                  <a:pt x="39817" y="0"/>
                </a:moveTo>
                <a:cubicBezTo>
                  <a:pt x="39817" y="11929"/>
                  <a:pt x="30146" y="21600"/>
                  <a:pt x="18217" y="21600"/>
                </a:cubicBezTo>
                <a:cubicBezTo>
                  <a:pt x="10835" y="21600"/>
                  <a:pt x="3965" y="17831"/>
                  <a:pt x="-1" y="11606"/>
                </a:cubicBezTo>
              </a:path>
              <a:path extrusionOk="0" h="21600" w="39817">
                <a:moveTo>
                  <a:pt x="39817" y="0"/>
                </a:moveTo>
                <a:cubicBezTo>
                  <a:pt x="39817" y="11929"/>
                  <a:pt x="30146" y="21600"/>
                  <a:pt x="18217" y="21600"/>
                </a:cubicBezTo>
                <a:cubicBezTo>
                  <a:pt x="10835" y="21600"/>
                  <a:pt x="3965" y="17831"/>
                  <a:pt x="-1" y="11606"/>
                </a:cubicBezTo>
                <a:lnTo>
                  <a:pt x="18217" y="0"/>
                </a:lnTo>
                <a:lnTo>
                  <a:pt x="39817"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47" name="Google Shape;747;p39"/>
          <p:cNvSpPr/>
          <p:nvPr/>
        </p:nvSpPr>
        <p:spPr>
          <a:xfrm>
            <a:off x="2286000" y="2447925"/>
            <a:ext cx="1447800" cy="384175"/>
          </a:xfrm>
          <a:custGeom>
            <a:rect b="b" l="l" r="r" t="t"/>
            <a:pathLst>
              <a:path extrusionOk="0" fill="none" h="39153" w="21600">
                <a:moveTo>
                  <a:pt x="12587" y="0"/>
                </a:moveTo>
                <a:cubicBezTo>
                  <a:pt x="18244" y="4056"/>
                  <a:pt x="21600" y="10591"/>
                  <a:pt x="21600" y="17553"/>
                </a:cubicBezTo>
                <a:cubicBezTo>
                  <a:pt x="21600" y="29482"/>
                  <a:pt x="11929" y="39153"/>
                  <a:pt x="0" y="39153"/>
                </a:cubicBezTo>
              </a:path>
              <a:path extrusionOk="0" h="39153" w="21600">
                <a:moveTo>
                  <a:pt x="12587" y="0"/>
                </a:moveTo>
                <a:cubicBezTo>
                  <a:pt x="18244" y="4056"/>
                  <a:pt x="21600" y="10591"/>
                  <a:pt x="21600" y="17553"/>
                </a:cubicBezTo>
                <a:cubicBezTo>
                  <a:pt x="21600" y="29482"/>
                  <a:pt x="11929" y="39153"/>
                  <a:pt x="0" y="39153"/>
                </a:cubicBezTo>
                <a:lnTo>
                  <a:pt x="0" y="17553"/>
                </a:lnTo>
                <a:lnTo>
                  <a:pt x="12587"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48" name="Google Shape;748;p39"/>
          <p:cNvSpPr txBox="1"/>
          <p:nvPr>
            <p:ph type="title"/>
          </p:nvPr>
        </p:nvSpPr>
        <p:spPr>
          <a:xfrm>
            <a:off x="685800" y="153987"/>
            <a:ext cx="7772400" cy="1941512"/>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Multiple delays of non critical activities:</a:t>
            </a:r>
            <a:br>
              <a:rPr b="1" i="0" lang="en-US" sz="36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Case 2: Activities are on the same path, separated by critical activities.</a:t>
            </a:r>
            <a:endParaRPr/>
          </a:p>
        </p:txBody>
      </p:sp>
      <p:sp>
        <p:nvSpPr>
          <p:cNvPr id="749" name="Google Shape;749;p39"/>
          <p:cNvSpPr txBox="1"/>
          <p:nvPr/>
        </p:nvSpPr>
        <p:spPr>
          <a:xfrm>
            <a:off x="1752600" y="5102225"/>
            <a:ext cx="5502275" cy="396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Activity B is delayed 4 days, activity E is delayed 15 days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5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40"/>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56" name="Google Shape;756;p40"/>
          <p:cNvSpPr/>
          <p:nvPr/>
        </p:nvSpPr>
        <p:spPr>
          <a:xfrm>
            <a:off x="963612" y="4548187"/>
            <a:ext cx="569912" cy="558800"/>
          </a:xfrm>
          <a:prstGeom prst="ellipse">
            <a:avLst/>
          </a:prstGeom>
          <a:solidFill>
            <a:schemeClr val="accent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57" name="Google Shape;757;p40"/>
          <p:cNvCxnSpPr/>
          <p:nvPr/>
        </p:nvCxnSpPr>
        <p:spPr>
          <a:xfrm flipH="1" rot="10800000">
            <a:off x="1409700" y="3692525"/>
            <a:ext cx="442912" cy="846137"/>
          </a:xfrm>
          <a:prstGeom prst="straightConnector1">
            <a:avLst/>
          </a:prstGeom>
          <a:noFill/>
          <a:ln cap="flat" cmpd="sng" w="12700">
            <a:solidFill>
              <a:srgbClr val="000000"/>
            </a:solidFill>
            <a:prstDash val="solid"/>
            <a:miter lim="800000"/>
            <a:headEnd len="med" w="med" type="none"/>
            <a:tailEnd len="med" w="med" type="none"/>
          </a:ln>
        </p:spPr>
      </p:cxnSp>
      <p:sp>
        <p:nvSpPr>
          <p:cNvPr id="758" name="Google Shape;758;p40"/>
          <p:cNvSpPr/>
          <p:nvPr/>
        </p:nvSpPr>
        <p:spPr>
          <a:xfrm>
            <a:off x="1793875" y="3581400"/>
            <a:ext cx="127000" cy="173037"/>
          </a:xfrm>
          <a:custGeom>
            <a:rect b="b" l="l" r="r" t="t"/>
            <a:pathLst>
              <a:path extrusionOk="0" h="109" w="80">
                <a:moveTo>
                  <a:pt x="58" y="108"/>
                </a:moveTo>
                <a:lnTo>
                  <a:pt x="36" y="79"/>
                </a:lnTo>
                <a:lnTo>
                  <a:pt x="0" y="76"/>
                </a:lnTo>
                <a:lnTo>
                  <a:pt x="79" y="0"/>
                </a:lnTo>
                <a:lnTo>
                  <a:pt x="58" y="108"/>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59" name="Google Shape;759;p40"/>
          <p:cNvCxnSpPr/>
          <p:nvPr/>
        </p:nvCxnSpPr>
        <p:spPr>
          <a:xfrm>
            <a:off x="2441575" y="3321050"/>
            <a:ext cx="760412" cy="0"/>
          </a:xfrm>
          <a:prstGeom prst="straightConnector1">
            <a:avLst/>
          </a:prstGeom>
          <a:noFill/>
          <a:ln cap="flat" cmpd="sng" w="12700">
            <a:solidFill>
              <a:srgbClr val="000000"/>
            </a:solidFill>
            <a:prstDash val="solid"/>
            <a:miter lim="800000"/>
            <a:headEnd len="med" w="med" type="none"/>
            <a:tailEnd len="med" w="med" type="none"/>
          </a:ln>
        </p:spPr>
      </p:cxnSp>
      <p:sp>
        <p:nvSpPr>
          <p:cNvPr id="760" name="Google Shape;760;p40"/>
          <p:cNvSpPr/>
          <p:nvPr/>
        </p:nvSpPr>
        <p:spPr>
          <a:xfrm>
            <a:off x="3163887" y="3267075"/>
            <a:ext cx="168275" cy="104775"/>
          </a:xfrm>
          <a:custGeom>
            <a:rect b="b" l="l" r="r" t="t"/>
            <a:pathLst>
              <a:path extrusionOk="0" h="66" w="106">
                <a:moveTo>
                  <a:pt x="0" y="65"/>
                </a:moveTo>
                <a:lnTo>
                  <a:pt x="15" y="33"/>
                </a:lnTo>
                <a:lnTo>
                  <a:pt x="0" y="0"/>
                </a:lnTo>
                <a:lnTo>
                  <a:pt x="105" y="33"/>
                </a:lnTo>
                <a:lnTo>
                  <a:pt x="0" y="65"/>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61" name="Google Shape;761;p40"/>
          <p:cNvCxnSpPr/>
          <p:nvPr/>
        </p:nvCxnSpPr>
        <p:spPr>
          <a:xfrm>
            <a:off x="3862387" y="3651250"/>
            <a:ext cx="500062" cy="787400"/>
          </a:xfrm>
          <a:prstGeom prst="straightConnector1">
            <a:avLst/>
          </a:prstGeom>
          <a:noFill/>
          <a:ln cap="flat" cmpd="sng" w="12700">
            <a:solidFill>
              <a:srgbClr val="000000"/>
            </a:solidFill>
            <a:prstDash val="solid"/>
            <a:miter lim="800000"/>
            <a:headEnd len="med" w="med" type="none"/>
            <a:tailEnd len="med" w="med" type="none"/>
          </a:ln>
        </p:spPr>
      </p:cxnSp>
      <p:sp>
        <p:nvSpPr>
          <p:cNvPr id="762" name="Google Shape;762;p40"/>
          <p:cNvSpPr/>
          <p:nvPr/>
        </p:nvSpPr>
        <p:spPr>
          <a:xfrm>
            <a:off x="4292600" y="4375150"/>
            <a:ext cx="141287" cy="168275"/>
          </a:xfrm>
          <a:custGeom>
            <a:rect b="b" l="l" r="r" t="t"/>
            <a:pathLst>
              <a:path extrusionOk="0" h="106" w="89">
                <a:moveTo>
                  <a:pt x="0" y="36"/>
                </a:moveTo>
                <a:lnTo>
                  <a:pt x="37" y="29"/>
                </a:lnTo>
                <a:lnTo>
                  <a:pt x="55" y="0"/>
                </a:lnTo>
                <a:lnTo>
                  <a:pt x="88" y="105"/>
                </a:lnTo>
                <a:lnTo>
                  <a:pt x="0" y="36"/>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63" name="Google Shape;763;p40"/>
          <p:cNvCxnSpPr/>
          <p:nvPr/>
        </p:nvCxnSpPr>
        <p:spPr>
          <a:xfrm>
            <a:off x="1528762" y="4799012"/>
            <a:ext cx="1047750" cy="0"/>
          </a:xfrm>
          <a:prstGeom prst="straightConnector1">
            <a:avLst/>
          </a:prstGeom>
          <a:noFill/>
          <a:ln cap="flat" cmpd="sng" w="12700">
            <a:solidFill>
              <a:schemeClr val="accent2"/>
            </a:solidFill>
            <a:prstDash val="solid"/>
            <a:miter lim="800000"/>
            <a:headEnd len="med" w="med" type="none"/>
            <a:tailEnd len="med" w="med" type="none"/>
          </a:ln>
        </p:spPr>
      </p:cxnSp>
      <p:sp>
        <p:nvSpPr>
          <p:cNvPr id="764" name="Google Shape;764;p40"/>
          <p:cNvSpPr/>
          <p:nvPr/>
        </p:nvSpPr>
        <p:spPr>
          <a:xfrm>
            <a:off x="2524125" y="4746625"/>
            <a:ext cx="169862" cy="104775"/>
          </a:xfrm>
          <a:custGeom>
            <a:rect b="b" l="l" r="r" t="t"/>
            <a:pathLst>
              <a:path extrusionOk="0" h="66" w="107">
                <a:moveTo>
                  <a:pt x="0" y="65"/>
                </a:moveTo>
                <a:lnTo>
                  <a:pt x="15" y="33"/>
                </a:lnTo>
                <a:lnTo>
                  <a:pt x="0" y="0"/>
                </a:lnTo>
                <a:lnTo>
                  <a:pt x="106" y="33"/>
                </a:lnTo>
                <a:lnTo>
                  <a:pt x="0" y="65"/>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65" name="Google Shape;765;p40"/>
          <p:cNvCxnSpPr/>
          <p:nvPr/>
        </p:nvCxnSpPr>
        <p:spPr>
          <a:xfrm>
            <a:off x="3268662" y="4799012"/>
            <a:ext cx="857250" cy="0"/>
          </a:xfrm>
          <a:prstGeom prst="straightConnector1">
            <a:avLst/>
          </a:prstGeom>
          <a:noFill/>
          <a:ln cap="flat" cmpd="sng" w="12700">
            <a:solidFill>
              <a:schemeClr val="accent2"/>
            </a:solidFill>
            <a:prstDash val="solid"/>
            <a:miter lim="800000"/>
            <a:headEnd len="med" w="med" type="none"/>
            <a:tailEnd len="med" w="med" type="none"/>
          </a:ln>
        </p:spPr>
      </p:cxnSp>
      <p:sp>
        <p:nvSpPr>
          <p:cNvPr id="766" name="Google Shape;766;p40"/>
          <p:cNvSpPr/>
          <p:nvPr/>
        </p:nvSpPr>
        <p:spPr>
          <a:xfrm>
            <a:off x="4075112" y="4746625"/>
            <a:ext cx="168275" cy="104775"/>
          </a:xfrm>
          <a:custGeom>
            <a:rect b="b" l="l" r="r" t="t"/>
            <a:pathLst>
              <a:path extrusionOk="0" h="66" w="106">
                <a:moveTo>
                  <a:pt x="0" y="65"/>
                </a:moveTo>
                <a:lnTo>
                  <a:pt x="14" y="33"/>
                </a:lnTo>
                <a:lnTo>
                  <a:pt x="0" y="0"/>
                </a:lnTo>
                <a:lnTo>
                  <a:pt x="105" y="33"/>
                </a:lnTo>
                <a:lnTo>
                  <a:pt x="0" y="65"/>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67" name="Google Shape;767;p40"/>
          <p:cNvCxnSpPr/>
          <p:nvPr/>
        </p:nvCxnSpPr>
        <p:spPr>
          <a:xfrm>
            <a:off x="1476375" y="5056187"/>
            <a:ext cx="1371600" cy="1068387"/>
          </a:xfrm>
          <a:prstGeom prst="straightConnector1">
            <a:avLst/>
          </a:prstGeom>
          <a:noFill/>
          <a:ln cap="flat" cmpd="sng" w="12700">
            <a:solidFill>
              <a:srgbClr val="000000"/>
            </a:solidFill>
            <a:prstDash val="solid"/>
            <a:miter lim="800000"/>
            <a:headEnd len="med" w="med" type="none"/>
            <a:tailEnd len="med" w="med" type="none"/>
          </a:ln>
        </p:spPr>
      </p:cxnSp>
      <p:sp>
        <p:nvSpPr>
          <p:cNvPr id="768" name="Google Shape;768;p40"/>
          <p:cNvSpPr/>
          <p:nvPr/>
        </p:nvSpPr>
        <p:spPr>
          <a:xfrm>
            <a:off x="2789237" y="6061075"/>
            <a:ext cx="163512" cy="144462"/>
          </a:xfrm>
          <a:custGeom>
            <a:rect b="b" l="l" r="r" t="t"/>
            <a:pathLst>
              <a:path extrusionOk="0" h="91" w="103">
                <a:moveTo>
                  <a:pt x="0" y="50"/>
                </a:moveTo>
                <a:lnTo>
                  <a:pt x="29" y="36"/>
                </a:lnTo>
                <a:lnTo>
                  <a:pt x="40" y="0"/>
                </a:lnTo>
                <a:lnTo>
                  <a:pt x="102" y="90"/>
                </a:lnTo>
                <a:lnTo>
                  <a:pt x="0" y="5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69" name="Google Shape;769;p40"/>
          <p:cNvCxnSpPr/>
          <p:nvPr/>
        </p:nvCxnSpPr>
        <p:spPr>
          <a:xfrm>
            <a:off x="3463925" y="6267450"/>
            <a:ext cx="2984500" cy="0"/>
          </a:xfrm>
          <a:prstGeom prst="straightConnector1">
            <a:avLst/>
          </a:prstGeom>
          <a:noFill/>
          <a:ln cap="flat" cmpd="sng" w="12700">
            <a:solidFill>
              <a:srgbClr val="000000"/>
            </a:solidFill>
            <a:prstDash val="solid"/>
            <a:miter lim="800000"/>
            <a:headEnd len="med" w="med" type="none"/>
            <a:tailEnd len="med" w="med" type="none"/>
          </a:ln>
        </p:spPr>
      </p:cxnSp>
      <p:sp>
        <p:nvSpPr>
          <p:cNvPr id="770" name="Google Shape;770;p40"/>
          <p:cNvSpPr/>
          <p:nvPr/>
        </p:nvSpPr>
        <p:spPr>
          <a:xfrm>
            <a:off x="6396037" y="6215062"/>
            <a:ext cx="168275" cy="104775"/>
          </a:xfrm>
          <a:custGeom>
            <a:rect b="b" l="l" r="r" t="t"/>
            <a:pathLst>
              <a:path extrusionOk="0" h="66" w="106">
                <a:moveTo>
                  <a:pt x="0" y="65"/>
                </a:moveTo>
                <a:lnTo>
                  <a:pt x="14" y="33"/>
                </a:lnTo>
                <a:lnTo>
                  <a:pt x="0" y="0"/>
                </a:lnTo>
                <a:lnTo>
                  <a:pt x="105" y="33"/>
                </a:lnTo>
                <a:lnTo>
                  <a:pt x="0" y="65"/>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71" name="Google Shape;771;p40"/>
          <p:cNvCxnSpPr/>
          <p:nvPr/>
        </p:nvCxnSpPr>
        <p:spPr>
          <a:xfrm>
            <a:off x="4686300" y="4799012"/>
            <a:ext cx="857250" cy="0"/>
          </a:xfrm>
          <a:prstGeom prst="straightConnector1">
            <a:avLst/>
          </a:prstGeom>
          <a:noFill/>
          <a:ln cap="flat" cmpd="sng" w="12700">
            <a:solidFill>
              <a:schemeClr val="accent2"/>
            </a:solidFill>
            <a:prstDash val="solid"/>
            <a:miter lim="800000"/>
            <a:headEnd len="med" w="med" type="none"/>
            <a:tailEnd len="med" w="med" type="none"/>
          </a:ln>
        </p:spPr>
      </p:cxnSp>
      <p:sp>
        <p:nvSpPr>
          <p:cNvPr id="772" name="Google Shape;772;p40"/>
          <p:cNvSpPr/>
          <p:nvPr/>
        </p:nvSpPr>
        <p:spPr>
          <a:xfrm>
            <a:off x="5491162" y="4746625"/>
            <a:ext cx="168275" cy="104775"/>
          </a:xfrm>
          <a:custGeom>
            <a:rect b="b" l="l" r="r" t="t"/>
            <a:pathLst>
              <a:path extrusionOk="0" h="66" w="106">
                <a:moveTo>
                  <a:pt x="0" y="65"/>
                </a:moveTo>
                <a:lnTo>
                  <a:pt x="15" y="33"/>
                </a:lnTo>
                <a:lnTo>
                  <a:pt x="0" y="0"/>
                </a:lnTo>
                <a:lnTo>
                  <a:pt x="105" y="33"/>
                </a:lnTo>
                <a:lnTo>
                  <a:pt x="0" y="65"/>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73" name="Google Shape;773;p40"/>
          <p:cNvSpPr/>
          <p:nvPr/>
        </p:nvSpPr>
        <p:spPr>
          <a:xfrm>
            <a:off x="6569075" y="5953125"/>
            <a:ext cx="569912" cy="55880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74" name="Google Shape;774;p40"/>
          <p:cNvSpPr/>
          <p:nvPr/>
        </p:nvSpPr>
        <p:spPr>
          <a:xfrm>
            <a:off x="6696075" y="4484687"/>
            <a:ext cx="574675" cy="558800"/>
          </a:xfrm>
          <a:prstGeom prst="ellipse">
            <a:avLst/>
          </a:prstGeom>
          <a:solidFill>
            <a:srgbClr val="00CC99"/>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75" name="Google Shape;775;p40"/>
          <p:cNvSpPr/>
          <p:nvPr/>
        </p:nvSpPr>
        <p:spPr>
          <a:xfrm>
            <a:off x="6500812" y="3141662"/>
            <a:ext cx="574675" cy="558800"/>
          </a:xfrm>
          <a:prstGeom prst="ellipse">
            <a:avLst/>
          </a:prstGeom>
          <a:solidFill>
            <a:srgbClr val="00CC99"/>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76" name="Google Shape;776;p40"/>
          <p:cNvSpPr/>
          <p:nvPr/>
        </p:nvSpPr>
        <p:spPr>
          <a:xfrm>
            <a:off x="5664200" y="4484687"/>
            <a:ext cx="576262" cy="55880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77" name="Google Shape;777;p40"/>
          <p:cNvSpPr/>
          <p:nvPr/>
        </p:nvSpPr>
        <p:spPr>
          <a:xfrm>
            <a:off x="2894012" y="6016625"/>
            <a:ext cx="574675" cy="563562"/>
          </a:xfrm>
          <a:prstGeom prst="ellipse">
            <a:avLst/>
          </a:prstGeom>
          <a:solidFill>
            <a:srgbClr val="00CC99"/>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78" name="Google Shape;778;p40"/>
          <p:cNvSpPr/>
          <p:nvPr/>
        </p:nvSpPr>
        <p:spPr>
          <a:xfrm>
            <a:off x="4224337" y="4502150"/>
            <a:ext cx="574675" cy="55880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79" name="Google Shape;779;p40"/>
          <p:cNvSpPr/>
          <p:nvPr/>
        </p:nvSpPr>
        <p:spPr>
          <a:xfrm>
            <a:off x="2698750" y="4484687"/>
            <a:ext cx="574675" cy="55880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80" name="Google Shape;780;p40"/>
          <p:cNvSpPr/>
          <p:nvPr/>
        </p:nvSpPr>
        <p:spPr>
          <a:xfrm>
            <a:off x="3343275" y="3141662"/>
            <a:ext cx="574675" cy="558800"/>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81" name="Google Shape;781;p40"/>
          <p:cNvSpPr/>
          <p:nvPr/>
        </p:nvSpPr>
        <p:spPr>
          <a:xfrm>
            <a:off x="1862137" y="3141662"/>
            <a:ext cx="576262" cy="558800"/>
          </a:xfrm>
          <a:prstGeom prst="ellipse">
            <a:avLst/>
          </a:prstGeom>
          <a:solidFill>
            <a:srgbClr val="CCCC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82" name="Google Shape;782;p40"/>
          <p:cNvSpPr/>
          <p:nvPr/>
        </p:nvSpPr>
        <p:spPr>
          <a:xfrm>
            <a:off x="7916862" y="4291012"/>
            <a:ext cx="511175" cy="95250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83" name="Google Shape;783;p40"/>
          <p:cNvCxnSpPr/>
          <p:nvPr/>
        </p:nvCxnSpPr>
        <p:spPr>
          <a:xfrm flipH="1" rot="10800000">
            <a:off x="6110287" y="3749675"/>
            <a:ext cx="444500" cy="725487"/>
          </a:xfrm>
          <a:prstGeom prst="straightConnector1">
            <a:avLst/>
          </a:prstGeom>
          <a:noFill/>
          <a:ln cap="flat" cmpd="sng" w="12700">
            <a:solidFill>
              <a:srgbClr val="000000"/>
            </a:solidFill>
            <a:prstDash val="solid"/>
            <a:miter lim="800000"/>
            <a:headEnd len="med" w="med" type="none"/>
            <a:tailEnd len="med" w="med" type="none"/>
          </a:ln>
        </p:spPr>
      </p:cxnSp>
      <p:sp>
        <p:nvSpPr>
          <p:cNvPr id="784" name="Google Shape;784;p40"/>
          <p:cNvSpPr/>
          <p:nvPr/>
        </p:nvSpPr>
        <p:spPr>
          <a:xfrm>
            <a:off x="6494462" y="3644900"/>
            <a:ext cx="133350" cy="166687"/>
          </a:xfrm>
          <a:custGeom>
            <a:rect b="b" l="l" r="r" t="t"/>
            <a:pathLst>
              <a:path extrusionOk="0" h="105" w="84">
                <a:moveTo>
                  <a:pt x="58" y="104"/>
                </a:moveTo>
                <a:lnTo>
                  <a:pt x="36" y="75"/>
                </a:lnTo>
                <a:lnTo>
                  <a:pt x="0" y="72"/>
                </a:lnTo>
                <a:lnTo>
                  <a:pt x="83" y="0"/>
                </a:lnTo>
                <a:lnTo>
                  <a:pt x="58" y="10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85" name="Google Shape;785;p40"/>
          <p:cNvCxnSpPr/>
          <p:nvPr/>
        </p:nvCxnSpPr>
        <p:spPr>
          <a:xfrm>
            <a:off x="6113462" y="5056187"/>
            <a:ext cx="506412" cy="844550"/>
          </a:xfrm>
          <a:prstGeom prst="straightConnector1">
            <a:avLst/>
          </a:prstGeom>
          <a:noFill/>
          <a:ln cap="flat" cmpd="sng" w="12700">
            <a:solidFill>
              <a:schemeClr val="accent2"/>
            </a:solidFill>
            <a:prstDash val="solid"/>
            <a:miter lim="800000"/>
            <a:headEnd len="med" w="med" type="none"/>
            <a:tailEnd len="med" w="med" type="none"/>
          </a:ln>
        </p:spPr>
      </p:cxnSp>
      <p:sp>
        <p:nvSpPr>
          <p:cNvPr id="786" name="Google Shape;786;p40"/>
          <p:cNvSpPr/>
          <p:nvPr/>
        </p:nvSpPr>
        <p:spPr>
          <a:xfrm>
            <a:off x="6557962" y="5843587"/>
            <a:ext cx="133350" cy="168275"/>
          </a:xfrm>
          <a:custGeom>
            <a:rect b="b" l="l" r="r" t="t"/>
            <a:pathLst>
              <a:path extrusionOk="0" h="106" w="84">
                <a:moveTo>
                  <a:pt x="0" y="33"/>
                </a:moveTo>
                <a:lnTo>
                  <a:pt x="36" y="29"/>
                </a:lnTo>
                <a:lnTo>
                  <a:pt x="58" y="0"/>
                </a:lnTo>
                <a:lnTo>
                  <a:pt x="83" y="105"/>
                </a:lnTo>
                <a:lnTo>
                  <a:pt x="0" y="33"/>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87" name="Google Shape;787;p40"/>
          <p:cNvCxnSpPr/>
          <p:nvPr/>
        </p:nvCxnSpPr>
        <p:spPr>
          <a:xfrm>
            <a:off x="6235700" y="4799012"/>
            <a:ext cx="338137" cy="0"/>
          </a:xfrm>
          <a:prstGeom prst="straightConnector1">
            <a:avLst/>
          </a:prstGeom>
          <a:noFill/>
          <a:ln cap="flat" cmpd="sng" w="12700">
            <a:solidFill>
              <a:srgbClr val="000000"/>
            </a:solidFill>
            <a:prstDash val="solid"/>
            <a:miter lim="800000"/>
            <a:headEnd len="med" w="med" type="none"/>
            <a:tailEnd len="med" w="med" type="none"/>
          </a:ln>
        </p:spPr>
      </p:cxnSp>
      <p:sp>
        <p:nvSpPr>
          <p:cNvPr id="788" name="Google Shape;788;p40"/>
          <p:cNvSpPr/>
          <p:nvPr/>
        </p:nvSpPr>
        <p:spPr>
          <a:xfrm>
            <a:off x="6523037" y="4746625"/>
            <a:ext cx="168275" cy="104775"/>
          </a:xfrm>
          <a:custGeom>
            <a:rect b="b" l="l" r="r" t="t"/>
            <a:pathLst>
              <a:path extrusionOk="0" h="66" w="106">
                <a:moveTo>
                  <a:pt x="0" y="65"/>
                </a:moveTo>
                <a:lnTo>
                  <a:pt x="14" y="33"/>
                </a:lnTo>
                <a:lnTo>
                  <a:pt x="0" y="0"/>
                </a:lnTo>
                <a:lnTo>
                  <a:pt x="105" y="33"/>
                </a:lnTo>
                <a:lnTo>
                  <a:pt x="0" y="65"/>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89" name="Google Shape;789;p40"/>
          <p:cNvCxnSpPr/>
          <p:nvPr/>
        </p:nvCxnSpPr>
        <p:spPr>
          <a:xfrm>
            <a:off x="7265987" y="4799012"/>
            <a:ext cx="530225" cy="0"/>
          </a:xfrm>
          <a:prstGeom prst="straightConnector1">
            <a:avLst/>
          </a:prstGeom>
          <a:noFill/>
          <a:ln cap="flat" cmpd="sng" w="12700">
            <a:solidFill>
              <a:srgbClr val="000000"/>
            </a:solidFill>
            <a:prstDash val="solid"/>
            <a:miter lim="800000"/>
            <a:headEnd len="med" w="med" type="none"/>
            <a:tailEnd len="med" w="med" type="none"/>
          </a:ln>
        </p:spPr>
      </p:cxnSp>
      <p:sp>
        <p:nvSpPr>
          <p:cNvPr id="790" name="Google Shape;790;p40"/>
          <p:cNvSpPr/>
          <p:nvPr/>
        </p:nvSpPr>
        <p:spPr>
          <a:xfrm>
            <a:off x="7743825" y="4746625"/>
            <a:ext cx="168275" cy="104775"/>
          </a:xfrm>
          <a:custGeom>
            <a:rect b="b" l="l" r="r" t="t"/>
            <a:pathLst>
              <a:path extrusionOk="0" h="66" w="106">
                <a:moveTo>
                  <a:pt x="0" y="65"/>
                </a:moveTo>
                <a:lnTo>
                  <a:pt x="15" y="33"/>
                </a:lnTo>
                <a:lnTo>
                  <a:pt x="0" y="0"/>
                </a:lnTo>
                <a:lnTo>
                  <a:pt x="105" y="33"/>
                </a:lnTo>
                <a:lnTo>
                  <a:pt x="0" y="65"/>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91" name="Google Shape;791;p40"/>
          <p:cNvCxnSpPr/>
          <p:nvPr/>
        </p:nvCxnSpPr>
        <p:spPr>
          <a:xfrm flipH="1" rot="10800000">
            <a:off x="7089775" y="5149850"/>
            <a:ext cx="865187" cy="868362"/>
          </a:xfrm>
          <a:prstGeom prst="straightConnector1">
            <a:avLst/>
          </a:prstGeom>
          <a:noFill/>
          <a:ln cap="flat" cmpd="sng" w="12700">
            <a:solidFill>
              <a:schemeClr val="accent2"/>
            </a:solidFill>
            <a:prstDash val="solid"/>
            <a:miter lim="800000"/>
            <a:headEnd len="med" w="med" type="none"/>
            <a:tailEnd len="med" w="med" type="none"/>
          </a:ln>
        </p:spPr>
      </p:cxnSp>
      <p:sp>
        <p:nvSpPr>
          <p:cNvPr id="792" name="Google Shape;792;p40"/>
          <p:cNvSpPr/>
          <p:nvPr/>
        </p:nvSpPr>
        <p:spPr>
          <a:xfrm>
            <a:off x="7824787" y="5135562"/>
            <a:ext cx="157162" cy="155575"/>
          </a:xfrm>
          <a:custGeom>
            <a:rect b="b" l="l" r="r" t="t"/>
            <a:pathLst>
              <a:path extrusionOk="0" h="98" w="99">
                <a:moveTo>
                  <a:pt x="47" y="97"/>
                </a:moveTo>
                <a:lnTo>
                  <a:pt x="32" y="65"/>
                </a:lnTo>
                <a:lnTo>
                  <a:pt x="0" y="50"/>
                </a:lnTo>
                <a:lnTo>
                  <a:pt x="98" y="0"/>
                </a:lnTo>
                <a:lnTo>
                  <a:pt x="47" y="97"/>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793" name="Google Shape;793;p40"/>
          <p:cNvCxnSpPr/>
          <p:nvPr/>
        </p:nvCxnSpPr>
        <p:spPr>
          <a:xfrm>
            <a:off x="7081837" y="3587750"/>
            <a:ext cx="841375" cy="833437"/>
          </a:xfrm>
          <a:prstGeom prst="straightConnector1">
            <a:avLst/>
          </a:prstGeom>
          <a:noFill/>
          <a:ln cap="flat" cmpd="sng" w="12700">
            <a:solidFill>
              <a:srgbClr val="000000"/>
            </a:solidFill>
            <a:prstDash val="solid"/>
            <a:miter lim="800000"/>
            <a:headEnd len="med" w="med" type="none"/>
            <a:tailEnd len="med" w="med" type="none"/>
          </a:ln>
        </p:spPr>
      </p:cxnSp>
      <p:sp>
        <p:nvSpPr>
          <p:cNvPr id="794" name="Google Shape;794;p40"/>
          <p:cNvSpPr/>
          <p:nvPr/>
        </p:nvSpPr>
        <p:spPr>
          <a:xfrm>
            <a:off x="7859712" y="4352925"/>
            <a:ext cx="157162" cy="155575"/>
          </a:xfrm>
          <a:custGeom>
            <a:rect b="b" l="l" r="r" t="t"/>
            <a:pathLst>
              <a:path extrusionOk="0" h="98" w="99">
                <a:moveTo>
                  <a:pt x="0" y="50"/>
                </a:moveTo>
                <a:lnTo>
                  <a:pt x="32" y="36"/>
                </a:lnTo>
                <a:lnTo>
                  <a:pt x="43" y="0"/>
                </a:lnTo>
                <a:lnTo>
                  <a:pt x="98" y="97"/>
                </a:lnTo>
                <a:lnTo>
                  <a:pt x="0" y="5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795" name="Google Shape;795;p40"/>
          <p:cNvSpPr txBox="1"/>
          <p:nvPr/>
        </p:nvSpPr>
        <p:spPr>
          <a:xfrm>
            <a:off x="992187" y="4559300"/>
            <a:ext cx="301625"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700"/>
              <a:buFont typeface="Arial Narrow"/>
              <a:buNone/>
            </a:pPr>
            <a:r>
              <a:rPr b="0" i="0" lang="en-US" sz="1700" u="none">
                <a:solidFill>
                  <a:schemeClr val="lt1"/>
                </a:solidFill>
                <a:latin typeface="Arial Narrow"/>
                <a:ea typeface="Arial Narrow"/>
                <a:cs typeface="Arial Narrow"/>
                <a:sym typeface="Arial Narrow"/>
              </a:rPr>
              <a:t>A</a:t>
            </a:r>
            <a:endParaRPr/>
          </a:p>
        </p:txBody>
      </p:sp>
      <p:sp>
        <p:nvSpPr>
          <p:cNvPr id="796" name="Google Shape;796;p40"/>
          <p:cNvSpPr txBox="1"/>
          <p:nvPr/>
        </p:nvSpPr>
        <p:spPr>
          <a:xfrm>
            <a:off x="992187" y="4810125"/>
            <a:ext cx="38100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700"/>
              <a:buFont typeface="Arial Narrow"/>
              <a:buNone/>
            </a:pPr>
            <a:r>
              <a:rPr b="0" i="0" lang="en-US" sz="1700" u="none">
                <a:solidFill>
                  <a:schemeClr val="lt1"/>
                </a:solidFill>
                <a:latin typeface="Arial Narrow"/>
                <a:ea typeface="Arial Narrow"/>
                <a:cs typeface="Arial Narrow"/>
                <a:sym typeface="Arial Narrow"/>
              </a:rPr>
              <a:t>90</a:t>
            </a:r>
            <a:endParaRPr/>
          </a:p>
        </p:txBody>
      </p:sp>
      <p:sp>
        <p:nvSpPr>
          <p:cNvPr id="797" name="Google Shape;797;p40"/>
          <p:cNvSpPr txBox="1"/>
          <p:nvPr/>
        </p:nvSpPr>
        <p:spPr>
          <a:xfrm>
            <a:off x="1960562" y="3152775"/>
            <a:ext cx="301625"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700"/>
              <a:buFont typeface="Arial Narrow"/>
              <a:buNone/>
            </a:pPr>
            <a:r>
              <a:rPr b="0" i="0" lang="en-US" sz="1700" u="none">
                <a:solidFill>
                  <a:srgbClr val="000000"/>
                </a:solidFill>
                <a:latin typeface="Arial Narrow"/>
                <a:ea typeface="Arial Narrow"/>
                <a:cs typeface="Arial Narrow"/>
                <a:sym typeface="Arial Narrow"/>
              </a:rPr>
              <a:t>B</a:t>
            </a:r>
            <a:endParaRPr/>
          </a:p>
        </p:txBody>
      </p:sp>
      <p:sp>
        <p:nvSpPr>
          <p:cNvPr id="798" name="Google Shape;798;p40"/>
          <p:cNvSpPr txBox="1"/>
          <p:nvPr/>
        </p:nvSpPr>
        <p:spPr>
          <a:xfrm>
            <a:off x="1960562" y="3405187"/>
            <a:ext cx="38100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700"/>
              <a:buFont typeface="Arial Narrow"/>
              <a:buNone/>
            </a:pPr>
            <a:r>
              <a:rPr b="0" i="0" lang="en-US" sz="1700" u="none">
                <a:solidFill>
                  <a:srgbClr val="000000"/>
                </a:solidFill>
                <a:latin typeface="Arial Narrow"/>
                <a:ea typeface="Arial Narrow"/>
                <a:cs typeface="Arial Narrow"/>
                <a:sym typeface="Arial Narrow"/>
              </a:rPr>
              <a:t>15</a:t>
            </a:r>
            <a:endParaRPr/>
          </a:p>
        </p:txBody>
      </p:sp>
      <p:sp>
        <p:nvSpPr>
          <p:cNvPr id="799" name="Google Shape;799;p40"/>
          <p:cNvSpPr txBox="1"/>
          <p:nvPr/>
        </p:nvSpPr>
        <p:spPr>
          <a:xfrm>
            <a:off x="3440112" y="3152775"/>
            <a:ext cx="31115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700"/>
              <a:buFont typeface="Arial Narrow"/>
              <a:buNone/>
            </a:pPr>
            <a:r>
              <a:rPr b="0" i="0" lang="en-US" sz="1700" u="none">
                <a:solidFill>
                  <a:srgbClr val="000000"/>
                </a:solidFill>
                <a:latin typeface="Arial Narrow"/>
                <a:ea typeface="Arial Narrow"/>
                <a:cs typeface="Arial Narrow"/>
                <a:sym typeface="Arial Narrow"/>
              </a:rPr>
              <a:t>C</a:t>
            </a:r>
            <a:endParaRPr/>
          </a:p>
        </p:txBody>
      </p:sp>
      <p:sp>
        <p:nvSpPr>
          <p:cNvPr id="800" name="Google Shape;800;p40"/>
          <p:cNvSpPr txBox="1"/>
          <p:nvPr/>
        </p:nvSpPr>
        <p:spPr>
          <a:xfrm>
            <a:off x="3440112" y="3405187"/>
            <a:ext cx="282575"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700"/>
              <a:buFont typeface="Arial Narrow"/>
              <a:buNone/>
            </a:pPr>
            <a:r>
              <a:rPr b="0" i="0" lang="en-US" sz="1700" u="none">
                <a:solidFill>
                  <a:srgbClr val="000000"/>
                </a:solidFill>
                <a:latin typeface="Arial Narrow"/>
                <a:ea typeface="Arial Narrow"/>
                <a:cs typeface="Arial Narrow"/>
                <a:sym typeface="Arial Narrow"/>
              </a:rPr>
              <a:t>5</a:t>
            </a:r>
            <a:endParaRPr/>
          </a:p>
        </p:txBody>
      </p:sp>
      <p:sp>
        <p:nvSpPr>
          <p:cNvPr id="801" name="Google Shape;801;p40"/>
          <p:cNvSpPr txBox="1"/>
          <p:nvPr/>
        </p:nvSpPr>
        <p:spPr>
          <a:xfrm>
            <a:off x="2795587" y="4489450"/>
            <a:ext cx="29210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700"/>
              <a:buFont typeface="Arial Narrow"/>
              <a:buNone/>
            </a:pPr>
            <a:r>
              <a:rPr b="0" i="0" lang="en-US" sz="1700" u="none">
                <a:solidFill>
                  <a:schemeClr val="lt1"/>
                </a:solidFill>
                <a:latin typeface="Arial Narrow"/>
                <a:ea typeface="Arial Narrow"/>
                <a:cs typeface="Arial Narrow"/>
                <a:sym typeface="Arial Narrow"/>
              </a:rPr>
              <a:t>F</a:t>
            </a:r>
            <a:endParaRPr/>
          </a:p>
        </p:txBody>
      </p:sp>
      <p:sp>
        <p:nvSpPr>
          <p:cNvPr id="802" name="Google Shape;802;p40"/>
          <p:cNvSpPr txBox="1"/>
          <p:nvPr/>
        </p:nvSpPr>
        <p:spPr>
          <a:xfrm>
            <a:off x="2795587" y="4746625"/>
            <a:ext cx="38100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700"/>
              <a:buFont typeface="Arial Narrow"/>
              <a:buNone/>
            </a:pPr>
            <a:r>
              <a:rPr b="0" i="0" lang="en-US" sz="1700" u="none">
                <a:solidFill>
                  <a:schemeClr val="lt1"/>
                </a:solidFill>
                <a:latin typeface="Arial Narrow"/>
                <a:ea typeface="Arial Narrow"/>
                <a:cs typeface="Arial Narrow"/>
                <a:sym typeface="Arial Narrow"/>
              </a:rPr>
              <a:t>25</a:t>
            </a:r>
            <a:endParaRPr/>
          </a:p>
        </p:txBody>
      </p:sp>
      <p:sp>
        <p:nvSpPr>
          <p:cNvPr id="803" name="Google Shape;803;p40"/>
          <p:cNvSpPr txBox="1"/>
          <p:nvPr/>
        </p:nvSpPr>
        <p:spPr>
          <a:xfrm>
            <a:off x="2990850" y="6027737"/>
            <a:ext cx="233362"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700"/>
              <a:buFont typeface="Arial Narrow"/>
              <a:buNone/>
            </a:pPr>
            <a:r>
              <a:rPr b="0" i="0" lang="en-US" sz="1700" u="none">
                <a:solidFill>
                  <a:srgbClr val="000000"/>
                </a:solidFill>
                <a:latin typeface="Arial Narrow"/>
                <a:ea typeface="Arial Narrow"/>
                <a:cs typeface="Arial Narrow"/>
                <a:sym typeface="Arial Narrow"/>
              </a:rPr>
              <a:t>I</a:t>
            </a:r>
            <a:endParaRPr/>
          </a:p>
        </p:txBody>
      </p:sp>
      <p:sp>
        <p:nvSpPr>
          <p:cNvPr id="804" name="Google Shape;804;p40"/>
          <p:cNvSpPr txBox="1"/>
          <p:nvPr/>
        </p:nvSpPr>
        <p:spPr>
          <a:xfrm>
            <a:off x="2990850" y="6278562"/>
            <a:ext cx="38100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700"/>
              <a:buFont typeface="Arial Narrow"/>
              <a:buNone/>
            </a:pPr>
            <a:r>
              <a:rPr b="0" i="0" lang="en-US" sz="1700" u="none">
                <a:solidFill>
                  <a:srgbClr val="000000"/>
                </a:solidFill>
                <a:latin typeface="Arial Narrow"/>
                <a:ea typeface="Arial Narrow"/>
                <a:cs typeface="Arial Narrow"/>
                <a:sym typeface="Arial Narrow"/>
              </a:rPr>
              <a:t>30</a:t>
            </a:r>
            <a:endParaRPr/>
          </a:p>
        </p:txBody>
      </p:sp>
      <p:sp>
        <p:nvSpPr>
          <p:cNvPr id="805" name="Google Shape;805;p40"/>
          <p:cNvSpPr txBox="1"/>
          <p:nvPr/>
        </p:nvSpPr>
        <p:spPr>
          <a:xfrm>
            <a:off x="4340225" y="4489450"/>
            <a:ext cx="322262"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700"/>
              <a:buFont typeface="Arial Narrow"/>
              <a:buNone/>
            </a:pPr>
            <a:r>
              <a:rPr b="0" i="0" lang="en-US" sz="1700" u="none">
                <a:solidFill>
                  <a:schemeClr val="lt1"/>
                </a:solidFill>
                <a:latin typeface="Arial Narrow"/>
                <a:ea typeface="Arial Narrow"/>
                <a:cs typeface="Arial Narrow"/>
                <a:sym typeface="Arial Narrow"/>
              </a:rPr>
              <a:t>G</a:t>
            </a:r>
            <a:endParaRPr/>
          </a:p>
        </p:txBody>
      </p:sp>
      <p:sp>
        <p:nvSpPr>
          <p:cNvPr id="806" name="Google Shape;806;p40"/>
          <p:cNvSpPr txBox="1"/>
          <p:nvPr/>
        </p:nvSpPr>
        <p:spPr>
          <a:xfrm>
            <a:off x="4340225" y="4746625"/>
            <a:ext cx="38100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700"/>
              <a:buFont typeface="Arial Narrow"/>
              <a:buNone/>
            </a:pPr>
            <a:r>
              <a:rPr b="0" i="0" lang="en-US" sz="1700" u="none">
                <a:solidFill>
                  <a:schemeClr val="lt1"/>
                </a:solidFill>
                <a:latin typeface="Arial Narrow"/>
                <a:ea typeface="Arial Narrow"/>
                <a:cs typeface="Arial Narrow"/>
                <a:sym typeface="Arial Narrow"/>
              </a:rPr>
              <a:t>14</a:t>
            </a:r>
            <a:endParaRPr/>
          </a:p>
        </p:txBody>
      </p:sp>
      <p:sp>
        <p:nvSpPr>
          <p:cNvPr id="807" name="Google Shape;807;p40"/>
          <p:cNvSpPr txBox="1"/>
          <p:nvPr/>
        </p:nvSpPr>
        <p:spPr>
          <a:xfrm>
            <a:off x="5756275" y="4489450"/>
            <a:ext cx="31115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700"/>
              <a:buFont typeface="Arial Narrow"/>
              <a:buNone/>
            </a:pPr>
            <a:r>
              <a:rPr b="0" i="0" lang="en-US" sz="1700" u="none">
                <a:solidFill>
                  <a:schemeClr val="lt1"/>
                </a:solidFill>
                <a:latin typeface="Arial Narrow"/>
                <a:ea typeface="Arial Narrow"/>
                <a:cs typeface="Arial Narrow"/>
                <a:sym typeface="Arial Narrow"/>
              </a:rPr>
              <a:t>D</a:t>
            </a:r>
            <a:endParaRPr/>
          </a:p>
        </p:txBody>
      </p:sp>
      <p:sp>
        <p:nvSpPr>
          <p:cNvPr id="808" name="Google Shape;808;p40"/>
          <p:cNvSpPr txBox="1"/>
          <p:nvPr/>
        </p:nvSpPr>
        <p:spPr>
          <a:xfrm>
            <a:off x="5756275" y="4746625"/>
            <a:ext cx="38100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700"/>
              <a:buFont typeface="Arial Narrow"/>
              <a:buNone/>
            </a:pPr>
            <a:r>
              <a:rPr b="0" i="0" lang="en-US" sz="1700" u="none">
                <a:solidFill>
                  <a:schemeClr val="lt1"/>
                </a:solidFill>
                <a:latin typeface="Arial Narrow"/>
                <a:ea typeface="Arial Narrow"/>
                <a:cs typeface="Arial Narrow"/>
                <a:sym typeface="Arial Narrow"/>
              </a:rPr>
              <a:t>20</a:t>
            </a:r>
            <a:endParaRPr/>
          </a:p>
        </p:txBody>
      </p:sp>
      <p:sp>
        <p:nvSpPr>
          <p:cNvPr id="809" name="Google Shape;809;p40"/>
          <p:cNvSpPr txBox="1"/>
          <p:nvPr/>
        </p:nvSpPr>
        <p:spPr>
          <a:xfrm>
            <a:off x="4143375" y="2905125"/>
            <a:ext cx="501650" cy="549275"/>
          </a:xfrm>
          <a:prstGeom prst="rect">
            <a:avLst/>
          </a:prstGeom>
          <a:solidFill>
            <a:srgbClr val="CBCBCB"/>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810" name="Google Shape;810;p40"/>
          <p:cNvSpPr txBox="1"/>
          <p:nvPr/>
        </p:nvSpPr>
        <p:spPr>
          <a:xfrm>
            <a:off x="6597650" y="3152775"/>
            <a:ext cx="301625"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700"/>
              <a:buFont typeface="Arial Narrow"/>
              <a:buNone/>
            </a:pPr>
            <a:r>
              <a:rPr b="0" i="0" lang="en-US" sz="1700" u="none">
                <a:solidFill>
                  <a:srgbClr val="000000"/>
                </a:solidFill>
                <a:latin typeface="Arial Narrow"/>
                <a:ea typeface="Arial Narrow"/>
                <a:cs typeface="Arial Narrow"/>
                <a:sym typeface="Arial Narrow"/>
              </a:rPr>
              <a:t>E</a:t>
            </a:r>
            <a:endParaRPr/>
          </a:p>
        </p:txBody>
      </p:sp>
      <p:sp>
        <p:nvSpPr>
          <p:cNvPr id="811" name="Google Shape;811;p40"/>
          <p:cNvSpPr txBox="1"/>
          <p:nvPr/>
        </p:nvSpPr>
        <p:spPr>
          <a:xfrm>
            <a:off x="6597650" y="3405187"/>
            <a:ext cx="38100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700"/>
              <a:buFont typeface="Arial Narrow"/>
              <a:buNone/>
            </a:pPr>
            <a:r>
              <a:rPr b="0" i="0" lang="en-US" sz="1700" u="none">
                <a:solidFill>
                  <a:srgbClr val="000000"/>
                </a:solidFill>
                <a:latin typeface="Arial Narrow"/>
                <a:ea typeface="Arial Narrow"/>
                <a:cs typeface="Arial Narrow"/>
                <a:sym typeface="Arial Narrow"/>
              </a:rPr>
              <a:t>21</a:t>
            </a:r>
            <a:endParaRPr/>
          </a:p>
        </p:txBody>
      </p:sp>
      <p:sp>
        <p:nvSpPr>
          <p:cNvPr id="812" name="Google Shape;812;p40"/>
          <p:cNvSpPr txBox="1"/>
          <p:nvPr/>
        </p:nvSpPr>
        <p:spPr>
          <a:xfrm>
            <a:off x="6788150" y="4489450"/>
            <a:ext cx="31115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700"/>
              <a:buFont typeface="Arial Narrow"/>
              <a:buNone/>
            </a:pPr>
            <a:r>
              <a:rPr b="0" i="0" lang="en-US" sz="1700" u="none">
                <a:solidFill>
                  <a:srgbClr val="000000"/>
                </a:solidFill>
                <a:latin typeface="Arial Narrow"/>
                <a:ea typeface="Arial Narrow"/>
                <a:cs typeface="Arial Narrow"/>
                <a:sym typeface="Arial Narrow"/>
              </a:rPr>
              <a:t>H</a:t>
            </a:r>
            <a:endParaRPr/>
          </a:p>
        </p:txBody>
      </p:sp>
      <p:sp>
        <p:nvSpPr>
          <p:cNvPr id="813" name="Google Shape;813;p40"/>
          <p:cNvSpPr txBox="1"/>
          <p:nvPr/>
        </p:nvSpPr>
        <p:spPr>
          <a:xfrm>
            <a:off x="6788150" y="4746625"/>
            <a:ext cx="38100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700"/>
              <a:buFont typeface="Arial Narrow"/>
              <a:buNone/>
            </a:pPr>
            <a:r>
              <a:rPr b="0" i="0" lang="en-US" sz="1700" u="none">
                <a:solidFill>
                  <a:srgbClr val="000000"/>
                </a:solidFill>
                <a:latin typeface="Arial Narrow"/>
                <a:ea typeface="Arial Narrow"/>
                <a:cs typeface="Arial Narrow"/>
                <a:sym typeface="Arial Narrow"/>
              </a:rPr>
              <a:t>28</a:t>
            </a:r>
            <a:endParaRPr/>
          </a:p>
        </p:txBody>
      </p:sp>
      <p:sp>
        <p:nvSpPr>
          <p:cNvPr id="814" name="Google Shape;814;p40"/>
          <p:cNvSpPr txBox="1"/>
          <p:nvPr/>
        </p:nvSpPr>
        <p:spPr>
          <a:xfrm>
            <a:off x="6661150" y="5964237"/>
            <a:ext cx="27305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700"/>
              <a:buFont typeface="Arial Narrow"/>
              <a:buNone/>
            </a:pPr>
            <a:r>
              <a:rPr b="0" i="0" lang="en-US" sz="1700" u="none">
                <a:solidFill>
                  <a:schemeClr val="lt1"/>
                </a:solidFill>
                <a:latin typeface="Arial Narrow"/>
                <a:ea typeface="Arial Narrow"/>
                <a:cs typeface="Arial Narrow"/>
                <a:sym typeface="Arial Narrow"/>
              </a:rPr>
              <a:t>J</a:t>
            </a:r>
            <a:endParaRPr/>
          </a:p>
        </p:txBody>
      </p:sp>
      <p:sp>
        <p:nvSpPr>
          <p:cNvPr id="815" name="Google Shape;815;p40"/>
          <p:cNvSpPr txBox="1"/>
          <p:nvPr/>
        </p:nvSpPr>
        <p:spPr>
          <a:xfrm>
            <a:off x="6661150" y="6215062"/>
            <a:ext cx="38100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700"/>
              <a:buFont typeface="Arial Narrow"/>
              <a:buNone/>
            </a:pPr>
            <a:r>
              <a:rPr b="0" i="0" lang="en-US" sz="1700" u="none">
                <a:solidFill>
                  <a:schemeClr val="lt1"/>
                </a:solidFill>
                <a:latin typeface="Arial Narrow"/>
                <a:ea typeface="Arial Narrow"/>
                <a:cs typeface="Arial Narrow"/>
                <a:sym typeface="Arial Narrow"/>
              </a:rPr>
              <a:t>45</a:t>
            </a:r>
            <a:endParaRPr/>
          </a:p>
        </p:txBody>
      </p:sp>
      <p:sp>
        <p:nvSpPr>
          <p:cNvPr id="816" name="Google Shape;816;p40"/>
          <p:cNvSpPr txBox="1"/>
          <p:nvPr/>
        </p:nvSpPr>
        <p:spPr>
          <a:xfrm rot="5220000">
            <a:off x="7806531" y="4569618"/>
            <a:ext cx="762000" cy="3508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700"/>
              <a:buFont typeface="Arial Narrow"/>
              <a:buNone/>
            </a:pPr>
            <a:r>
              <a:rPr b="0" i="0" lang="en-US" sz="1700" u="none">
                <a:solidFill>
                  <a:schemeClr val="lt1"/>
                </a:solidFill>
                <a:latin typeface="Arial Narrow"/>
                <a:ea typeface="Arial Narrow"/>
                <a:cs typeface="Arial Narrow"/>
                <a:sym typeface="Arial Narrow"/>
              </a:rPr>
              <a:t>FINISH</a:t>
            </a:r>
            <a:endParaRPr/>
          </a:p>
        </p:txBody>
      </p:sp>
      <p:sp>
        <p:nvSpPr>
          <p:cNvPr id="817" name="Google Shape;817;p40"/>
          <p:cNvSpPr txBox="1"/>
          <p:nvPr/>
        </p:nvSpPr>
        <p:spPr>
          <a:xfrm>
            <a:off x="2835275" y="2644775"/>
            <a:ext cx="1560512" cy="3206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DELAYED START=</a:t>
            </a:r>
            <a:endParaRPr/>
          </a:p>
        </p:txBody>
      </p:sp>
      <p:sp>
        <p:nvSpPr>
          <p:cNvPr id="818" name="Google Shape;818;p40"/>
          <p:cNvSpPr txBox="1"/>
          <p:nvPr/>
        </p:nvSpPr>
        <p:spPr>
          <a:xfrm>
            <a:off x="2835275" y="2878137"/>
            <a:ext cx="1833562" cy="3206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               109 + 4  =113;</a:t>
            </a:r>
            <a:endParaRPr/>
          </a:p>
        </p:txBody>
      </p:sp>
      <p:sp>
        <p:nvSpPr>
          <p:cNvPr id="819" name="Google Shape;819;p40"/>
          <p:cNvSpPr txBox="1"/>
          <p:nvPr/>
        </p:nvSpPr>
        <p:spPr>
          <a:xfrm>
            <a:off x="865187" y="2152650"/>
            <a:ext cx="701675" cy="3206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ES= 90</a:t>
            </a:r>
            <a:endParaRPr/>
          </a:p>
        </p:txBody>
      </p:sp>
      <p:sp>
        <p:nvSpPr>
          <p:cNvPr id="820" name="Google Shape;820;p40"/>
          <p:cNvSpPr txBox="1"/>
          <p:nvPr/>
        </p:nvSpPr>
        <p:spPr>
          <a:xfrm>
            <a:off x="750887" y="2473325"/>
            <a:ext cx="1779587" cy="3206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DELAYED START =94</a:t>
            </a:r>
            <a:endParaRPr/>
          </a:p>
        </p:txBody>
      </p:sp>
      <p:sp>
        <p:nvSpPr>
          <p:cNvPr id="821" name="Google Shape;821;p40"/>
          <p:cNvSpPr txBox="1"/>
          <p:nvPr/>
        </p:nvSpPr>
        <p:spPr>
          <a:xfrm>
            <a:off x="750887" y="2746375"/>
            <a:ext cx="1603375" cy="3206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DELAYED FINISH =</a:t>
            </a:r>
            <a:endParaRPr/>
          </a:p>
        </p:txBody>
      </p:sp>
      <p:sp>
        <p:nvSpPr>
          <p:cNvPr id="822" name="Google Shape;822;p40"/>
          <p:cNvSpPr txBox="1"/>
          <p:nvPr/>
        </p:nvSpPr>
        <p:spPr>
          <a:xfrm>
            <a:off x="750887" y="2974975"/>
            <a:ext cx="974725" cy="3206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94+15=109</a:t>
            </a:r>
            <a:endParaRPr/>
          </a:p>
        </p:txBody>
      </p:sp>
      <p:sp>
        <p:nvSpPr>
          <p:cNvPr id="823" name="Google Shape;823;p40"/>
          <p:cNvSpPr txBox="1"/>
          <p:nvPr/>
        </p:nvSpPr>
        <p:spPr>
          <a:xfrm>
            <a:off x="2862262" y="3095625"/>
            <a:ext cx="1757362" cy="3206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                       LS =110</a:t>
            </a:r>
            <a:endParaRPr/>
          </a:p>
        </p:txBody>
      </p:sp>
      <p:sp>
        <p:nvSpPr>
          <p:cNvPr id="824" name="Google Shape;824;p40"/>
          <p:cNvSpPr/>
          <p:nvPr/>
        </p:nvSpPr>
        <p:spPr>
          <a:xfrm>
            <a:off x="4876800" y="2263775"/>
            <a:ext cx="1663700" cy="749300"/>
          </a:xfrm>
          <a:prstGeom prst="roundRect">
            <a:avLst>
              <a:gd fmla="val 2691" name="adj"/>
            </a:avLst>
          </a:prstGeom>
          <a:solidFill>
            <a:srgbClr val="CBCBC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Narrow"/>
              <a:buNone/>
            </a:pPr>
            <a:r>
              <a:rPr b="0" i="0" lang="en-US" sz="1600" u="none">
                <a:solidFill>
                  <a:schemeClr val="dk1"/>
                </a:solidFill>
                <a:latin typeface="Arial Narrow"/>
                <a:ea typeface="Arial Narrow"/>
                <a:cs typeface="Arial Narrow"/>
                <a:sym typeface="Arial Narrow"/>
              </a:rPr>
              <a:t>3 DAYS DELAY</a:t>
            </a:r>
            <a:endParaRPr/>
          </a:p>
          <a:p>
            <a:pPr indent="0" lvl="0" marL="0" marR="0" rtl="0" algn="ctr">
              <a:lnSpc>
                <a:spcPct val="100000"/>
              </a:lnSpc>
              <a:spcBef>
                <a:spcPts val="0"/>
              </a:spcBef>
              <a:spcAft>
                <a:spcPts val="0"/>
              </a:spcAft>
              <a:buClr>
                <a:schemeClr val="dk1"/>
              </a:buClr>
              <a:buSzPts val="1600"/>
              <a:buFont typeface="Arial Narrow"/>
              <a:buNone/>
            </a:pPr>
            <a:r>
              <a:rPr b="0" i="0" lang="en-US" sz="1600" u="none">
                <a:solidFill>
                  <a:schemeClr val="dk1"/>
                </a:solidFill>
                <a:latin typeface="Arial Narrow"/>
                <a:ea typeface="Arial Narrow"/>
                <a:cs typeface="Arial Narrow"/>
                <a:sym typeface="Arial Narrow"/>
              </a:rPr>
              <a:t>IN THE ENTIRE</a:t>
            </a:r>
            <a:endParaRPr/>
          </a:p>
          <a:p>
            <a:pPr indent="0" lvl="0" marL="0" marR="0" rtl="0" algn="ctr">
              <a:lnSpc>
                <a:spcPct val="100000"/>
              </a:lnSpc>
              <a:spcBef>
                <a:spcPts val="0"/>
              </a:spcBef>
              <a:spcAft>
                <a:spcPts val="0"/>
              </a:spcAft>
              <a:buClr>
                <a:schemeClr val="dk1"/>
              </a:buClr>
              <a:buSzPts val="1600"/>
              <a:buFont typeface="Arial Narrow"/>
              <a:buNone/>
            </a:pPr>
            <a:r>
              <a:rPr b="0" i="0" lang="en-US" sz="1600" u="none">
                <a:solidFill>
                  <a:schemeClr val="dk1"/>
                </a:solidFill>
                <a:latin typeface="Arial Narrow"/>
                <a:ea typeface="Arial Narrow"/>
                <a:cs typeface="Arial Narrow"/>
                <a:sym typeface="Arial Narrow"/>
              </a:rPr>
              <a:t>    PROJECT</a:t>
            </a:r>
            <a:endParaRPr/>
          </a:p>
        </p:txBody>
      </p:sp>
      <p:sp>
        <p:nvSpPr>
          <p:cNvPr id="825" name="Google Shape;825;p40"/>
          <p:cNvSpPr txBox="1"/>
          <p:nvPr>
            <p:ph idx="1" type="body"/>
          </p:nvPr>
        </p:nvSpPr>
        <p:spPr>
          <a:xfrm>
            <a:off x="1885950" y="5138737"/>
            <a:ext cx="5521325" cy="347662"/>
          </a:xfrm>
          <a:prstGeom prst="rect">
            <a:avLst/>
          </a:prstGeom>
          <a:solidFill>
            <a:schemeClr val="lt1"/>
          </a:solidFill>
          <a:ln>
            <a:noFill/>
          </a:ln>
        </p:spPr>
        <p:txBody>
          <a:bodyPr anchorCtr="0" anchor="t" bIns="46025" lIns="92075" spcFirstLastPara="1" rIns="92075" wrap="square" tIns="46025">
            <a:noAutofit/>
          </a:bodyPr>
          <a:lstStyle/>
          <a:p>
            <a:pPr indent="-342900" lvl="0" marL="342900" rtl="0" algn="ctr">
              <a:lnSpc>
                <a:spcPct val="9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Activity B is delayed 4 days;  Activity C is delayed 4 days.</a:t>
            </a:r>
            <a:endParaRPr/>
          </a:p>
        </p:txBody>
      </p:sp>
      <p:sp>
        <p:nvSpPr>
          <p:cNvPr id="826" name="Google Shape;826;p40"/>
          <p:cNvSpPr txBox="1"/>
          <p:nvPr/>
        </p:nvSpPr>
        <p:spPr>
          <a:xfrm>
            <a:off x="1143000" y="5524500"/>
            <a:ext cx="6888162" cy="457200"/>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9900FF"/>
              </a:buClr>
              <a:buSzPts val="2400"/>
              <a:buFont typeface="Arial Narrow"/>
              <a:buNone/>
            </a:pPr>
            <a:r>
              <a:rPr b="1" i="0" lang="en-US" sz="2400" u="none">
                <a:solidFill>
                  <a:srgbClr val="9900FF"/>
                </a:solidFill>
                <a:latin typeface="Arial Narrow"/>
                <a:ea typeface="Arial Narrow"/>
                <a:cs typeface="Arial Narrow"/>
                <a:sym typeface="Arial Narrow"/>
              </a:rPr>
              <a:t>THE PROJECT COMPLETION TIME IS DELAYED 3 DAYS</a:t>
            </a:r>
            <a:endParaRPr/>
          </a:p>
        </p:txBody>
      </p:sp>
      <p:cxnSp>
        <p:nvCxnSpPr>
          <p:cNvPr id="827" name="Google Shape;827;p40"/>
          <p:cNvCxnSpPr/>
          <p:nvPr/>
        </p:nvCxnSpPr>
        <p:spPr>
          <a:xfrm flipH="1">
            <a:off x="4730750" y="3025775"/>
            <a:ext cx="679450" cy="228600"/>
          </a:xfrm>
          <a:prstGeom prst="straightConnector1">
            <a:avLst/>
          </a:prstGeom>
          <a:noFill/>
          <a:ln cap="flat" cmpd="sng" w="12700">
            <a:solidFill>
              <a:schemeClr val="dk1"/>
            </a:solidFill>
            <a:prstDash val="solid"/>
            <a:miter lim="800000"/>
            <a:headEnd len="med" w="med" type="stealth"/>
            <a:tailEnd len="med" w="med" type="none"/>
          </a:ln>
        </p:spPr>
      </p:cxnSp>
      <p:sp>
        <p:nvSpPr>
          <p:cNvPr id="828" name="Google Shape;828;p40"/>
          <p:cNvSpPr txBox="1"/>
          <p:nvPr>
            <p:ph type="title"/>
          </p:nvPr>
        </p:nvSpPr>
        <p:spPr>
          <a:xfrm>
            <a:off x="685800" y="192087"/>
            <a:ext cx="7772400" cy="1941512"/>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Multiple delays of non critical activities:</a:t>
            </a:r>
            <a:br>
              <a:rPr b="1" i="0" lang="en-US" sz="36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Case 2: Activities are on the same path, no critical activities separating them.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500"/>
                                        <p:tgtEl>
                                          <p:spTgt spid="8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41"/>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35" name="Google Shape;835;p41"/>
          <p:cNvSpPr txBox="1"/>
          <p:nvPr>
            <p:ph type="title"/>
          </p:nvPr>
        </p:nvSpPr>
        <p:spPr>
          <a:xfrm>
            <a:off x="685800" y="533400"/>
            <a:ext cx="80772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5.4  A Linear Programming Approach to PERT/CPM</a:t>
            </a:r>
            <a:endParaRPr/>
          </a:p>
        </p:txBody>
      </p:sp>
      <p:sp>
        <p:nvSpPr>
          <p:cNvPr id="836" name="Google Shape;836;p41"/>
          <p:cNvSpPr txBox="1"/>
          <p:nvPr>
            <p:ph idx="1" type="body"/>
          </p:nvPr>
        </p:nvSpPr>
        <p:spPr>
          <a:xfrm>
            <a:off x="685800" y="1981200"/>
            <a:ext cx="8001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 </a:t>
            </a:r>
            <a:r>
              <a:rPr b="0" i="0" lang="en-US" sz="2800" u="sng">
                <a:solidFill>
                  <a:schemeClr val="accent2"/>
                </a:solidFill>
                <a:latin typeface="Arial Narrow"/>
                <a:ea typeface="Arial Narrow"/>
                <a:cs typeface="Arial Narrow"/>
                <a:sym typeface="Arial Narrow"/>
              </a:rPr>
              <a:t>Variables</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X</a:t>
            </a:r>
            <a:r>
              <a:rPr b="0" baseline="-25000" i="0" lang="en-US" sz="2400" u="none">
                <a:solidFill>
                  <a:schemeClr val="accent2"/>
                </a:solidFill>
                <a:latin typeface="Arial Narrow"/>
                <a:ea typeface="Arial Narrow"/>
                <a:cs typeface="Arial Narrow"/>
                <a:sym typeface="Arial Narrow"/>
              </a:rPr>
              <a:t>i</a:t>
            </a:r>
            <a:r>
              <a:rPr b="0" i="0" lang="en-US" sz="2400" u="none">
                <a:solidFill>
                  <a:schemeClr val="accent2"/>
                </a:solidFill>
                <a:latin typeface="Arial Narrow"/>
                <a:ea typeface="Arial Narrow"/>
                <a:cs typeface="Arial Narrow"/>
                <a:sym typeface="Arial Narrow"/>
              </a:rPr>
              <a:t> = The start time of the activities for  i=A, B, C, …,J</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X(FIN) = Finish time of the project</a:t>
            </a:r>
            <a:br>
              <a:rPr b="0" i="0" lang="en-US" sz="2400" u="none">
                <a:solidFill>
                  <a:schemeClr val="accent2"/>
                </a:solidFill>
                <a:latin typeface="Arial Narrow"/>
                <a:ea typeface="Arial Narrow"/>
                <a:cs typeface="Arial Narrow"/>
                <a:sym typeface="Arial Narrow"/>
              </a:rPr>
            </a:br>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sng">
                <a:solidFill>
                  <a:schemeClr val="accent2"/>
                </a:solidFill>
                <a:latin typeface="Arial Narrow"/>
                <a:ea typeface="Arial Narrow"/>
                <a:cs typeface="Arial Narrow"/>
                <a:sym typeface="Arial Narrow"/>
              </a:rPr>
              <a:t>Objective function</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Complete the project in minimum time.</a:t>
            </a:r>
            <a:br>
              <a:rPr b="0" i="0" lang="en-US" sz="2400" u="none">
                <a:solidFill>
                  <a:schemeClr val="accent2"/>
                </a:solidFill>
                <a:latin typeface="Arial Narrow"/>
                <a:ea typeface="Arial Narrow"/>
                <a:cs typeface="Arial Narrow"/>
                <a:sym typeface="Arial Narrow"/>
              </a:rPr>
            </a:br>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sng">
                <a:solidFill>
                  <a:schemeClr val="accent2"/>
                </a:solidFill>
                <a:latin typeface="Arial Narrow"/>
                <a:ea typeface="Arial Narrow"/>
                <a:cs typeface="Arial Narrow"/>
                <a:sym typeface="Arial Narrow"/>
              </a:rPr>
              <a:t>Constraints</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For each arc                      a constraint states that the start time of M must not occur before the finish time of its immediate predecessor, L.</a:t>
            </a:r>
            <a:endParaRPr/>
          </a:p>
        </p:txBody>
      </p:sp>
      <p:sp>
        <p:nvSpPr>
          <p:cNvPr id="837" name="Google Shape;837;p41"/>
          <p:cNvSpPr/>
          <p:nvPr/>
        </p:nvSpPr>
        <p:spPr>
          <a:xfrm>
            <a:off x="4021137" y="5334000"/>
            <a:ext cx="371475" cy="365125"/>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M</a:t>
            </a:r>
            <a:endParaRPr/>
          </a:p>
        </p:txBody>
      </p:sp>
      <p:cxnSp>
        <p:nvCxnSpPr>
          <p:cNvPr id="838" name="Google Shape;838;p41"/>
          <p:cNvCxnSpPr/>
          <p:nvPr/>
        </p:nvCxnSpPr>
        <p:spPr>
          <a:xfrm>
            <a:off x="3348037" y="5526087"/>
            <a:ext cx="676275" cy="0"/>
          </a:xfrm>
          <a:prstGeom prst="straightConnector1">
            <a:avLst/>
          </a:prstGeom>
          <a:noFill/>
          <a:ln cap="flat" cmpd="sng" w="28575">
            <a:solidFill>
              <a:schemeClr val="dk1"/>
            </a:solidFill>
            <a:prstDash val="solid"/>
            <a:miter lim="800000"/>
            <a:headEnd len="med" w="med" type="none"/>
            <a:tailEnd len="sm" w="sm" type="triangle"/>
          </a:ln>
        </p:spPr>
      </p:cxnSp>
      <p:sp>
        <p:nvSpPr>
          <p:cNvPr id="839" name="Google Shape;839;p41"/>
          <p:cNvSpPr/>
          <p:nvPr/>
        </p:nvSpPr>
        <p:spPr>
          <a:xfrm>
            <a:off x="3054350" y="5327650"/>
            <a:ext cx="371475" cy="365125"/>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42"/>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46" name="Google Shape;846;p42"/>
          <p:cNvSpPr txBox="1"/>
          <p:nvPr>
            <p:ph type="title"/>
          </p:nvPr>
        </p:nvSpPr>
        <p:spPr>
          <a:xfrm>
            <a:off x="685800" y="533400"/>
            <a:ext cx="80772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A Linear Programming Approach</a:t>
            </a:r>
            <a:endParaRPr/>
          </a:p>
        </p:txBody>
      </p:sp>
      <p:sp>
        <p:nvSpPr>
          <p:cNvPr id="847" name="Google Shape;847;p42"/>
          <p:cNvSpPr txBox="1"/>
          <p:nvPr>
            <p:ph idx="1" type="body"/>
          </p:nvPr>
        </p:nvSpPr>
        <p:spPr>
          <a:xfrm>
            <a:off x="381000" y="1981200"/>
            <a:ext cx="8382000" cy="1219200"/>
          </a:xfrm>
          <a:prstGeom prst="rect">
            <a:avLst/>
          </a:prstGeom>
          <a:noFill/>
          <a:ln>
            <a:noFill/>
          </a:ln>
        </p:spPr>
        <p:txBody>
          <a:bodyPr anchorCtr="0" anchor="t" bIns="46025" lIns="92075" spcFirstLastPara="1" rIns="92075" wrap="square" tIns="46025">
            <a:noAutofit/>
          </a:bodyPr>
          <a:lstStyle/>
          <a:p>
            <a:pPr indent="-619125" lvl="1" marL="1263650" rtl="0" algn="l">
              <a:lnSpc>
                <a:spcPct val="100000"/>
              </a:lnSpc>
              <a:spcBef>
                <a:spcPts val="0"/>
              </a:spcBef>
              <a:spcAft>
                <a:spcPts val="0"/>
              </a:spcAft>
              <a:buClr>
                <a:schemeClr val="accent2"/>
              </a:buClr>
              <a:buSzPts val="2800"/>
              <a:buFont typeface="Arial Narrow"/>
              <a:buNone/>
            </a:pPr>
            <a:r>
              <a:rPr b="0" i="0" lang="en-US" sz="2800" u="none">
                <a:solidFill>
                  <a:schemeClr val="accent2"/>
                </a:solidFill>
                <a:latin typeface="Arial Narrow"/>
                <a:ea typeface="Arial Narrow"/>
                <a:cs typeface="Arial Narrow"/>
                <a:sym typeface="Arial Narrow"/>
              </a:rPr>
              <a:t>Define X(FIN) to be the finish time of the project. </a:t>
            </a:r>
            <a:endParaRPr/>
          </a:p>
          <a:p>
            <a:pPr indent="-619125" lvl="1" marL="1263650" rtl="0" algn="l">
              <a:lnSpc>
                <a:spcPct val="100000"/>
              </a:lnSpc>
              <a:spcBef>
                <a:spcPts val="560"/>
              </a:spcBef>
              <a:spcAft>
                <a:spcPts val="0"/>
              </a:spcAft>
              <a:buClr>
                <a:schemeClr val="accent2"/>
              </a:buClr>
              <a:buSzPts val="2800"/>
              <a:buFont typeface="Arial Narrow"/>
              <a:buNone/>
            </a:pPr>
            <a:r>
              <a:rPr b="0" i="0" lang="en-US" sz="2800" u="none">
                <a:solidFill>
                  <a:schemeClr val="accent2"/>
                </a:solidFill>
                <a:latin typeface="Arial Narrow"/>
                <a:ea typeface="Arial Narrow"/>
                <a:cs typeface="Arial Narrow"/>
                <a:sym typeface="Arial Narrow"/>
              </a:rPr>
              <a:t>The objective then is		</a:t>
            </a:r>
            <a:endParaRPr/>
          </a:p>
        </p:txBody>
      </p:sp>
      <p:sp>
        <p:nvSpPr>
          <p:cNvPr id="848" name="Google Shape;848;p42"/>
          <p:cNvSpPr txBox="1"/>
          <p:nvPr/>
        </p:nvSpPr>
        <p:spPr>
          <a:xfrm>
            <a:off x="1006475" y="3276600"/>
            <a:ext cx="2574925" cy="5794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3200"/>
              <a:buFont typeface="Arial Narrow"/>
              <a:buNone/>
            </a:pPr>
            <a:r>
              <a:rPr b="0" i="0" lang="en-US" sz="3200" u="none">
                <a:solidFill>
                  <a:schemeClr val="accent2"/>
                </a:solidFill>
                <a:latin typeface="Arial Narrow"/>
                <a:ea typeface="Arial Narrow"/>
                <a:cs typeface="Arial Narrow"/>
                <a:sym typeface="Arial Narrow"/>
              </a:rPr>
              <a:t>Minimize X(FIN)</a:t>
            </a:r>
            <a:endParaRPr/>
          </a:p>
        </p:txBody>
      </p:sp>
      <p:sp>
        <p:nvSpPr>
          <p:cNvPr id="849" name="Google Shape;849;p42"/>
          <p:cNvSpPr txBox="1"/>
          <p:nvPr/>
        </p:nvSpPr>
        <p:spPr>
          <a:xfrm>
            <a:off x="1828800" y="4329112"/>
            <a:ext cx="5156200" cy="138588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While this objective function is intuitive</a:t>
            </a:r>
            <a:endParaRPr/>
          </a:p>
          <a:p>
            <a:pPr indent="0" lvl="0" marL="0" marR="0" rtl="0" algn="l">
              <a:lnSpc>
                <a:spcPct val="100000"/>
              </a:lnSpc>
              <a:spcBef>
                <a:spcPts val="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other objective functions provide more</a:t>
            </a:r>
            <a:endParaRPr/>
          </a:p>
          <a:p>
            <a:pPr indent="0" lvl="0" marL="0" marR="0" rtl="0" algn="l">
              <a:lnSpc>
                <a:spcPct val="100000"/>
              </a:lnSpc>
              <a:spcBef>
                <a:spcPts val="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information, and are presented later.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11" name="Google Shape;111;p16"/>
          <p:cNvSpPr txBox="1"/>
          <p:nvPr>
            <p:ph idx="1" type="body"/>
          </p:nvPr>
        </p:nvSpPr>
        <p:spPr>
          <a:xfrm>
            <a:off x="684212" y="1524000"/>
            <a:ext cx="8154987" cy="1676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A project is a collection of tasks that must be </a:t>
            </a:r>
            <a:br>
              <a:rPr b="0" i="0" lang="en-US" sz="3200" u="none">
                <a:solidFill>
                  <a:schemeClr val="accent2"/>
                </a:solidFill>
                <a:latin typeface="Arial Narrow"/>
                <a:ea typeface="Arial Narrow"/>
                <a:cs typeface="Arial Narrow"/>
                <a:sym typeface="Arial Narrow"/>
              </a:rPr>
            </a:br>
            <a:r>
              <a:rPr b="0" i="0" lang="en-US" sz="3200" u="none">
                <a:solidFill>
                  <a:schemeClr val="accent2"/>
                </a:solidFill>
                <a:latin typeface="Arial Narrow"/>
                <a:ea typeface="Arial Narrow"/>
                <a:cs typeface="Arial Narrow"/>
                <a:sym typeface="Arial Narrow"/>
              </a:rPr>
              <a:t>completed in minimum time or at minimal cost.</a:t>
            </a: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Objectives of Project Scheduling</a:t>
            </a:r>
            <a:endParaRPr/>
          </a:p>
        </p:txBody>
      </p:sp>
      <p:sp>
        <p:nvSpPr>
          <p:cNvPr id="112" name="Google Shape;112;p16"/>
          <p:cNvSpPr txBox="1"/>
          <p:nvPr/>
        </p:nvSpPr>
        <p:spPr>
          <a:xfrm>
            <a:off x="685800" y="3159125"/>
            <a:ext cx="8154987" cy="2590800"/>
          </a:xfrm>
          <a:prstGeom prst="rect">
            <a:avLst/>
          </a:prstGeom>
          <a:noFill/>
          <a:ln>
            <a:noFill/>
          </a:ln>
        </p:spPr>
        <p:txBody>
          <a:bodyPr anchorCtr="0" anchor="t" bIns="46025" lIns="92075" spcFirstLastPara="1" rIns="92075" wrap="square" tIns="46025">
            <a:noAutofit/>
          </a:bodyPr>
          <a:lstStyle/>
          <a:p>
            <a:pPr indent="-285750" lvl="1" marL="742950" marR="0" rtl="0" algn="l">
              <a:lnSpc>
                <a:spcPct val="100000"/>
              </a:lnSpc>
              <a:spcBef>
                <a:spcPts val="0"/>
              </a:spcBef>
              <a:spcAft>
                <a:spcPts val="0"/>
              </a:spcAft>
              <a:buClr>
                <a:srgbClr val="003399"/>
              </a:buClr>
              <a:buSzPts val="2800"/>
              <a:buFont typeface="Arial Narrow"/>
              <a:buChar char="–"/>
            </a:pPr>
            <a:r>
              <a:rPr b="0" i="0" lang="en-US" sz="2800" u="none" cap="none" strike="noStrike">
                <a:solidFill>
                  <a:srgbClr val="003399"/>
                </a:solidFill>
                <a:latin typeface="Arial Narrow"/>
                <a:ea typeface="Arial Narrow"/>
                <a:cs typeface="Arial Narrow"/>
                <a:sym typeface="Arial Narrow"/>
              </a:rPr>
              <a:t>Investigating the results of possible delays in activity’s completion time.</a:t>
            </a:r>
            <a:endParaRPr/>
          </a:p>
          <a:p>
            <a:pPr indent="-285750" lvl="1" marL="742950" marR="0" rtl="0" algn="l">
              <a:lnSpc>
                <a:spcPct val="100000"/>
              </a:lnSpc>
              <a:spcBef>
                <a:spcPts val="560"/>
              </a:spcBef>
              <a:spcAft>
                <a:spcPts val="0"/>
              </a:spcAft>
              <a:buClr>
                <a:srgbClr val="003399"/>
              </a:buClr>
              <a:buSzPts val="2800"/>
              <a:buFont typeface="Arial Narrow"/>
              <a:buChar char="–"/>
            </a:pPr>
            <a:r>
              <a:rPr b="0" i="0" lang="en-US" sz="2800" u="none" cap="none" strike="noStrike">
                <a:solidFill>
                  <a:srgbClr val="003399"/>
                </a:solidFill>
                <a:latin typeface="Arial Narrow"/>
                <a:ea typeface="Arial Narrow"/>
                <a:cs typeface="Arial Narrow"/>
                <a:sym typeface="Arial Narrow"/>
              </a:rPr>
              <a:t>Progress control.</a:t>
            </a:r>
            <a:endParaRPr/>
          </a:p>
          <a:p>
            <a:pPr indent="-285750" lvl="1" marL="742950" marR="0" rtl="0" algn="l">
              <a:lnSpc>
                <a:spcPct val="100000"/>
              </a:lnSpc>
              <a:spcBef>
                <a:spcPts val="560"/>
              </a:spcBef>
              <a:spcAft>
                <a:spcPts val="0"/>
              </a:spcAft>
              <a:buClr>
                <a:srgbClr val="003399"/>
              </a:buClr>
              <a:buSzPts val="2800"/>
              <a:buFont typeface="Arial Narrow"/>
              <a:buChar char="–"/>
            </a:pPr>
            <a:r>
              <a:rPr b="0" i="0" lang="en-US" sz="2800" u="none" cap="none" strike="noStrike">
                <a:solidFill>
                  <a:srgbClr val="003399"/>
                </a:solidFill>
                <a:latin typeface="Arial Narrow"/>
                <a:ea typeface="Arial Narrow"/>
                <a:cs typeface="Arial Narrow"/>
                <a:sym typeface="Arial Narrow"/>
              </a:rPr>
              <a:t>Smoothing out resource allocation over the duration of the project.</a:t>
            </a:r>
            <a:endParaRPr/>
          </a:p>
        </p:txBody>
      </p:sp>
      <p:sp>
        <p:nvSpPr>
          <p:cNvPr id="113" name="Google Shape;113;p16"/>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400"/>
              <a:buFont typeface="Arial Narrow"/>
              <a:buNone/>
            </a:pPr>
            <a:r>
              <a:rPr b="1" i="0" lang="en-US" sz="4400" u="none">
                <a:solidFill>
                  <a:srgbClr val="003399"/>
                </a:solidFill>
                <a:latin typeface="Arial Narrow"/>
                <a:ea typeface="Arial Narrow"/>
                <a:cs typeface="Arial Narrow"/>
                <a:sym typeface="Arial Narrow"/>
              </a:rPr>
              <a:t>5.1   Introduction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 calcmode="lin" valueType="num">
                                      <p:cBhvr additive="base">
                                        <p:cTn dur="500"/>
                                        <p:tgtEl>
                                          <p:spTgt spid="11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 calcmode="lin" valueType="num">
                                      <p:cBhvr additive="base">
                                        <p:cTn dur="500"/>
                                        <p:tgtEl>
                                          <p:spTgt spid="11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 calcmode="lin" valueType="num">
                                      <p:cBhvr additive="base">
                                        <p:cTn dur="500"/>
                                        <p:tgtEl>
                                          <p:spTgt spid="11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43"/>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56" name="Google Shape;856;p43"/>
          <p:cNvSpPr/>
          <p:nvPr/>
        </p:nvSpPr>
        <p:spPr>
          <a:xfrm>
            <a:off x="4891087" y="4038600"/>
            <a:ext cx="1600200" cy="407987"/>
          </a:xfrm>
          <a:prstGeom prst="roundRect">
            <a:avLst>
              <a:gd fmla="val 2691"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857" name="Google Shape;857;p43"/>
          <p:cNvSpPr/>
          <p:nvPr/>
        </p:nvSpPr>
        <p:spPr>
          <a:xfrm>
            <a:off x="4891087" y="4414837"/>
            <a:ext cx="1587500" cy="374650"/>
          </a:xfrm>
          <a:prstGeom prst="roundRect">
            <a:avLst>
              <a:gd fmla="val 2691"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858" name="Google Shape;858;p43"/>
          <p:cNvSpPr txBox="1"/>
          <p:nvPr>
            <p:ph idx="1" type="body"/>
          </p:nvPr>
        </p:nvSpPr>
        <p:spPr>
          <a:xfrm>
            <a:off x="381000" y="1981200"/>
            <a:ext cx="8382000" cy="4724400"/>
          </a:xfrm>
          <a:prstGeom prst="rect">
            <a:avLst/>
          </a:prstGeom>
          <a:noFill/>
          <a:ln>
            <a:noFill/>
          </a:ln>
        </p:spPr>
        <p:txBody>
          <a:bodyPr anchorCtr="0" anchor="t" bIns="46025" lIns="92075" spcFirstLastPara="1" rIns="92075" wrap="square" tIns="46025">
            <a:noAutofit/>
          </a:bodyPr>
          <a:lstStyle/>
          <a:p>
            <a:pPr indent="-619125" lvl="1" marL="1263650" rtl="0" algn="l">
              <a:lnSpc>
                <a:spcPct val="90000"/>
              </a:lnSpc>
              <a:spcBef>
                <a:spcPts val="0"/>
              </a:spcBef>
              <a:spcAft>
                <a:spcPts val="0"/>
              </a:spcAft>
              <a:buClr>
                <a:schemeClr val="accent2"/>
              </a:buClr>
              <a:buSzPts val="2400"/>
              <a:buFont typeface="Arial Narrow"/>
              <a:buNone/>
            </a:pPr>
            <a:r>
              <a:t/>
            </a:r>
            <a:endParaRPr b="0" i="0" sz="2400" u="none">
              <a:solidFill>
                <a:schemeClr val="accent2"/>
              </a:solidFill>
              <a:latin typeface="Arial Narrow"/>
              <a:ea typeface="Arial Narrow"/>
              <a:cs typeface="Arial Narrow"/>
              <a:sym typeface="Arial Narrow"/>
            </a:endParaRPr>
          </a:p>
          <a:p>
            <a:pPr indent="-619125" lvl="1" marL="12636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X(FIN) </a:t>
            </a:r>
            <a:r>
              <a:rPr b="0" i="0" lang="en-US" sz="2400" u="none">
                <a:solidFill>
                  <a:schemeClr val="accent2"/>
                </a:solidFill>
                <a:latin typeface="Noto Sans Symbols"/>
                <a:ea typeface="Noto Sans Symbols"/>
                <a:cs typeface="Noto Sans Symbols"/>
                <a:sym typeface="Noto Sans Symbols"/>
              </a:rPr>
              <a:t>≥ </a:t>
            </a:r>
            <a:r>
              <a:rPr b="0" i="0" lang="en-US" sz="2400" u="none">
                <a:solidFill>
                  <a:schemeClr val="accent2"/>
                </a:solidFill>
                <a:latin typeface="Arial Narrow"/>
                <a:ea typeface="Arial Narrow"/>
                <a:cs typeface="Arial Narrow"/>
                <a:sym typeface="Arial Narrow"/>
              </a:rPr>
              <a:t>X</a:t>
            </a:r>
            <a:r>
              <a:rPr b="0" baseline="-25000" i="0" lang="en-US" sz="2400" u="none">
                <a:solidFill>
                  <a:schemeClr val="accent2"/>
                </a:solidFill>
                <a:latin typeface="Arial Narrow"/>
                <a:ea typeface="Arial Narrow"/>
                <a:cs typeface="Arial Narrow"/>
                <a:sym typeface="Arial Narrow"/>
              </a:rPr>
              <a:t>E</a:t>
            </a:r>
            <a:r>
              <a:rPr b="0" i="0" lang="en-US" sz="2400" u="none">
                <a:solidFill>
                  <a:schemeClr val="accent2"/>
                </a:solidFill>
                <a:latin typeface="Arial Narrow"/>
                <a:ea typeface="Arial Narrow"/>
                <a:cs typeface="Arial Narrow"/>
                <a:sym typeface="Arial Narrow"/>
              </a:rPr>
              <a:t> + 21                              			</a:t>
            </a:r>
            <a:endParaRPr/>
          </a:p>
          <a:p>
            <a:pPr indent="-619125" lvl="1" marL="12636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X(FIN) </a:t>
            </a:r>
            <a:r>
              <a:rPr b="0" i="0" lang="en-US" sz="2400" u="none">
                <a:solidFill>
                  <a:schemeClr val="accent2"/>
                </a:solidFill>
                <a:latin typeface="Noto Sans Symbols"/>
                <a:ea typeface="Noto Sans Symbols"/>
                <a:cs typeface="Noto Sans Symbols"/>
                <a:sym typeface="Noto Sans Symbols"/>
              </a:rPr>
              <a:t>≥ </a:t>
            </a:r>
            <a:r>
              <a:rPr b="0" i="0" lang="en-US" sz="2400" u="none">
                <a:solidFill>
                  <a:schemeClr val="accent2"/>
                </a:solidFill>
                <a:latin typeface="Arial Narrow"/>
                <a:ea typeface="Arial Narrow"/>
                <a:cs typeface="Arial Narrow"/>
                <a:sym typeface="Arial Narrow"/>
              </a:rPr>
              <a:t>X</a:t>
            </a:r>
            <a:r>
              <a:rPr b="0" baseline="-25000" i="0" lang="en-US" sz="2400" u="none">
                <a:solidFill>
                  <a:schemeClr val="accent2"/>
                </a:solidFill>
                <a:latin typeface="Arial Narrow"/>
                <a:ea typeface="Arial Narrow"/>
                <a:cs typeface="Arial Narrow"/>
                <a:sym typeface="Arial Narrow"/>
              </a:rPr>
              <a:t>H</a:t>
            </a:r>
            <a:r>
              <a:rPr b="0" i="0" lang="en-US" sz="2400" u="none">
                <a:solidFill>
                  <a:schemeClr val="accent2"/>
                </a:solidFill>
                <a:latin typeface="Arial Narrow"/>
                <a:ea typeface="Arial Narrow"/>
                <a:cs typeface="Arial Narrow"/>
                <a:sym typeface="Arial Narrow"/>
              </a:rPr>
              <a:t> + 28</a:t>
            </a:r>
            <a:endParaRPr/>
          </a:p>
          <a:p>
            <a:pPr indent="-619125" lvl="1" marL="12636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X(FIN) </a:t>
            </a:r>
            <a:r>
              <a:rPr b="0" i="0" lang="en-US" sz="2400" u="none">
                <a:solidFill>
                  <a:schemeClr val="accent2"/>
                </a:solidFill>
                <a:latin typeface="Noto Sans Symbols"/>
                <a:ea typeface="Noto Sans Symbols"/>
                <a:cs typeface="Noto Sans Symbols"/>
                <a:sym typeface="Noto Sans Symbols"/>
              </a:rPr>
              <a:t>≥ </a:t>
            </a:r>
            <a:r>
              <a:rPr b="0" i="0" lang="en-US" sz="2400" u="none">
                <a:solidFill>
                  <a:schemeClr val="accent2"/>
                </a:solidFill>
                <a:latin typeface="Arial Narrow"/>
                <a:ea typeface="Arial Narrow"/>
                <a:cs typeface="Arial Narrow"/>
                <a:sym typeface="Arial Narrow"/>
              </a:rPr>
              <a:t>X</a:t>
            </a:r>
            <a:r>
              <a:rPr b="0" baseline="-25000" i="0" lang="en-US" sz="2400" u="none">
                <a:solidFill>
                  <a:schemeClr val="accent2"/>
                </a:solidFill>
                <a:latin typeface="Arial Narrow"/>
                <a:ea typeface="Arial Narrow"/>
                <a:cs typeface="Arial Narrow"/>
                <a:sym typeface="Arial Narrow"/>
              </a:rPr>
              <a:t>J</a:t>
            </a:r>
            <a:r>
              <a:rPr b="0" i="0" lang="en-US" sz="2400" u="none">
                <a:solidFill>
                  <a:schemeClr val="accent2"/>
                </a:solidFill>
                <a:latin typeface="Arial Narrow"/>
                <a:ea typeface="Arial Narrow"/>
                <a:cs typeface="Arial Narrow"/>
                <a:sym typeface="Arial Narrow"/>
              </a:rPr>
              <a:t> +  45 </a:t>
            </a:r>
            <a:endParaRPr/>
          </a:p>
          <a:p>
            <a:pPr indent="-619125" lvl="1" marL="12636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D</a:t>
            </a:r>
            <a:r>
              <a:rPr b="0" i="0" lang="en-US" sz="2400" u="none">
                <a:solidFill>
                  <a:schemeClr val="accent2"/>
                </a:solidFill>
                <a:latin typeface="Arial Narrow"/>
                <a:ea typeface="Arial Narrow"/>
                <a:cs typeface="Arial Narrow"/>
                <a:sym typeface="Arial Narrow"/>
              </a:rPr>
              <a:t> </a:t>
            </a:r>
            <a:r>
              <a:rPr b="0" i="0" lang="en-US" sz="2400" u="none">
                <a:solidFill>
                  <a:schemeClr val="accent2"/>
                </a:solidFill>
                <a:latin typeface="Noto Sans Symbols"/>
                <a:ea typeface="Noto Sans Symbols"/>
                <a:cs typeface="Noto Sans Symbols"/>
                <a:sym typeface="Noto Sans Symbols"/>
              </a:rPr>
              <a:t>≥ </a:t>
            </a:r>
            <a:r>
              <a:rPr b="0" i="0" lang="en-US" sz="2400" u="none">
                <a:solidFill>
                  <a:schemeClr val="accent2"/>
                </a:solidFill>
                <a:latin typeface="Arial Narrow"/>
                <a:ea typeface="Arial Narrow"/>
                <a:cs typeface="Arial Narrow"/>
                <a:sym typeface="Arial Narrow"/>
              </a:rPr>
              <a:t>X</a:t>
            </a:r>
            <a:r>
              <a:rPr b="0" baseline="-25000" i="0" lang="en-US" sz="2400" u="none">
                <a:solidFill>
                  <a:schemeClr val="accent2"/>
                </a:solidFill>
                <a:latin typeface="Arial Narrow"/>
                <a:ea typeface="Arial Narrow"/>
                <a:cs typeface="Arial Narrow"/>
                <a:sym typeface="Arial Narrow"/>
              </a:rPr>
              <a:t>G</a:t>
            </a:r>
            <a:r>
              <a:rPr b="0" i="0" lang="en-US" sz="2400" u="none">
                <a:solidFill>
                  <a:schemeClr val="accent2"/>
                </a:solidFill>
                <a:latin typeface="Arial Narrow"/>
                <a:ea typeface="Arial Narrow"/>
                <a:cs typeface="Arial Narrow"/>
                <a:sym typeface="Arial Narrow"/>
              </a:rPr>
              <a:t> +  14 </a:t>
            </a:r>
            <a:endParaRPr/>
          </a:p>
          <a:p>
            <a:pPr indent="-619125" lvl="1" marL="12636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E</a:t>
            </a:r>
            <a:r>
              <a:rPr b="0" i="0" lang="en-US" sz="2400" u="none">
                <a:solidFill>
                  <a:schemeClr val="accent2"/>
                </a:solidFill>
                <a:latin typeface="Arial Narrow"/>
                <a:ea typeface="Arial Narrow"/>
                <a:cs typeface="Arial Narrow"/>
                <a:sym typeface="Arial Narrow"/>
              </a:rPr>
              <a:t> </a:t>
            </a:r>
            <a:r>
              <a:rPr b="0" i="0" lang="en-US" sz="2400" u="none">
                <a:solidFill>
                  <a:schemeClr val="accent2"/>
                </a:solidFill>
                <a:latin typeface="Noto Sans Symbols"/>
                <a:ea typeface="Noto Sans Symbols"/>
                <a:cs typeface="Noto Sans Symbols"/>
                <a:sym typeface="Noto Sans Symbols"/>
              </a:rPr>
              <a:t>≥ </a:t>
            </a:r>
            <a:r>
              <a:rPr b="0" i="0" lang="en-US" sz="2400" u="none">
                <a:solidFill>
                  <a:schemeClr val="accent2"/>
                </a:solidFill>
                <a:latin typeface="Arial Narrow"/>
                <a:ea typeface="Arial Narrow"/>
                <a:cs typeface="Arial Narrow"/>
                <a:sym typeface="Arial Narrow"/>
              </a:rPr>
              <a:t>X</a:t>
            </a:r>
            <a:r>
              <a:rPr b="0" baseline="-25000" i="0" lang="en-US" sz="2400" u="none">
                <a:solidFill>
                  <a:schemeClr val="accent2"/>
                </a:solidFill>
                <a:latin typeface="Arial Narrow"/>
                <a:ea typeface="Arial Narrow"/>
                <a:cs typeface="Arial Narrow"/>
                <a:sym typeface="Arial Narrow"/>
              </a:rPr>
              <a:t>D</a:t>
            </a:r>
            <a:r>
              <a:rPr b="0" i="0" lang="en-US" sz="2400" u="none">
                <a:solidFill>
                  <a:schemeClr val="accent2"/>
                </a:solidFill>
                <a:latin typeface="Arial Narrow"/>
                <a:ea typeface="Arial Narrow"/>
                <a:cs typeface="Arial Narrow"/>
                <a:sym typeface="Arial Narrow"/>
              </a:rPr>
              <a:t> +  20 	X</a:t>
            </a:r>
            <a:r>
              <a:rPr b="0" baseline="-25000" i="0" lang="en-US" sz="2400" u="none">
                <a:solidFill>
                  <a:schemeClr val="accent2"/>
                </a:solidFill>
                <a:latin typeface="Arial Narrow"/>
                <a:ea typeface="Arial Narrow"/>
                <a:cs typeface="Arial Narrow"/>
                <a:sym typeface="Arial Narrow"/>
              </a:rPr>
              <a:t>G</a:t>
            </a:r>
            <a:r>
              <a:rPr b="0" i="0" lang="en-US" sz="2400" u="none">
                <a:solidFill>
                  <a:schemeClr val="accent2"/>
                </a:solidFill>
                <a:latin typeface="Arial Narrow"/>
                <a:ea typeface="Arial Narrow"/>
                <a:cs typeface="Arial Narrow"/>
                <a:sym typeface="Arial Narrow"/>
              </a:rPr>
              <a:t> </a:t>
            </a:r>
            <a:r>
              <a:rPr b="0" i="0" lang="en-US" sz="2400" u="none">
                <a:solidFill>
                  <a:schemeClr val="accent2"/>
                </a:solidFill>
                <a:latin typeface="Noto Sans Symbols"/>
                <a:ea typeface="Noto Sans Symbols"/>
                <a:cs typeface="Noto Sans Symbols"/>
                <a:sym typeface="Noto Sans Symbols"/>
              </a:rPr>
              <a:t>≥</a:t>
            </a: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C</a:t>
            </a:r>
            <a:r>
              <a:rPr b="0" i="0" lang="en-US" sz="2400" u="none">
                <a:solidFill>
                  <a:schemeClr val="accent2"/>
                </a:solidFill>
                <a:latin typeface="Arial Narrow"/>
                <a:ea typeface="Arial Narrow"/>
                <a:cs typeface="Arial Narrow"/>
                <a:sym typeface="Arial Narrow"/>
              </a:rPr>
              <a:t>+ 5 </a:t>
            </a:r>
            <a:endParaRPr/>
          </a:p>
          <a:p>
            <a:pPr indent="-619125" lvl="1" marL="12636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H </a:t>
            </a:r>
            <a:r>
              <a:rPr b="0" i="0" lang="en-US" sz="2400" u="none">
                <a:solidFill>
                  <a:schemeClr val="accent2"/>
                </a:solidFill>
                <a:latin typeface="Noto Sans Symbols"/>
                <a:ea typeface="Noto Sans Symbols"/>
                <a:cs typeface="Noto Sans Symbols"/>
                <a:sym typeface="Noto Sans Symbols"/>
              </a:rPr>
              <a:t>≥</a:t>
            </a: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D</a:t>
            </a:r>
            <a:r>
              <a:rPr b="0" i="0" lang="en-US" sz="2400" u="none">
                <a:solidFill>
                  <a:schemeClr val="accent2"/>
                </a:solidFill>
                <a:latin typeface="Arial Narrow"/>
                <a:ea typeface="Arial Narrow"/>
                <a:cs typeface="Arial Narrow"/>
                <a:sym typeface="Arial Narrow"/>
              </a:rPr>
              <a:t>  +  20 	X</a:t>
            </a:r>
            <a:r>
              <a:rPr b="0" baseline="-25000" i="0" lang="en-US" sz="2400" u="none">
                <a:solidFill>
                  <a:schemeClr val="accent2"/>
                </a:solidFill>
                <a:latin typeface="Arial Narrow"/>
                <a:ea typeface="Arial Narrow"/>
                <a:cs typeface="Arial Narrow"/>
                <a:sym typeface="Arial Narrow"/>
              </a:rPr>
              <a:t>G</a:t>
            </a:r>
            <a:r>
              <a:rPr b="0" i="0" lang="en-US" sz="2400" u="none">
                <a:solidFill>
                  <a:schemeClr val="accent2"/>
                </a:solidFill>
                <a:latin typeface="Arial Narrow"/>
                <a:ea typeface="Arial Narrow"/>
                <a:cs typeface="Arial Narrow"/>
                <a:sym typeface="Arial Narrow"/>
              </a:rPr>
              <a:t> </a:t>
            </a:r>
            <a:r>
              <a:rPr b="0" i="0" lang="en-US" sz="2400" u="none">
                <a:solidFill>
                  <a:schemeClr val="accent2"/>
                </a:solidFill>
                <a:latin typeface="Noto Sans Symbols"/>
                <a:ea typeface="Noto Sans Symbols"/>
                <a:cs typeface="Noto Sans Symbols"/>
                <a:sym typeface="Noto Sans Symbols"/>
              </a:rPr>
              <a:t>≥ </a:t>
            </a:r>
            <a:r>
              <a:rPr b="0" i="0" lang="en-US" sz="2400" u="none">
                <a:solidFill>
                  <a:schemeClr val="accent2"/>
                </a:solidFill>
                <a:latin typeface="Arial Narrow"/>
                <a:ea typeface="Arial Narrow"/>
                <a:cs typeface="Arial Narrow"/>
                <a:sym typeface="Arial Narrow"/>
              </a:rPr>
              <a:t>X</a:t>
            </a:r>
            <a:r>
              <a:rPr b="0" baseline="-25000" i="0" lang="en-US" sz="2400" u="none">
                <a:solidFill>
                  <a:schemeClr val="accent2"/>
                </a:solidFill>
                <a:latin typeface="Arial Narrow"/>
                <a:ea typeface="Arial Narrow"/>
                <a:cs typeface="Arial Narrow"/>
                <a:sym typeface="Arial Narrow"/>
              </a:rPr>
              <a:t>F</a:t>
            </a:r>
            <a:r>
              <a:rPr b="0" i="0" lang="en-US" sz="2400" u="none">
                <a:solidFill>
                  <a:schemeClr val="accent2"/>
                </a:solidFill>
                <a:latin typeface="Arial Narrow"/>
                <a:ea typeface="Arial Narrow"/>
                <a:cs typeface="Arial Narrow"/>
                <a:sym typeface="Arial Narrow"/>
              </a:rPr>
              <a:t>+ 25 </a:t>
            </a:r>
            <a:endParaRPr/>
          </a:p>
          <a:p>
            <a:pPr indent="-619125" lvl="1" marL="12636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J  </a:t>
            </a:r>
            <a:r>
              <a:rPr b="0" i="0" lang="en-US" sz="2400" u="none">
                <a:solidFill>
                  <a:schemeClr val="accent2"/>
                </a:solidFill>
                <a:latin typeface="Noto Sans Symbols"/>
                <a:ea typeface="Noto Sans Symbols"/>
                <a:cs typeface="Noto Sans Symbols"/>
                <a:sym typeface="Noto Sans Symbols"/>
              </a:rPr>
              <a:t>≥</a:t>
            </a: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D  </a:t>
            </a:r>
            <a:r>
              <a:rPr b="0" i="0" lang="en-US" sz="2400" u="none">
                <a:solidFill>
                  <a:schemeClr val="accent2"/>
                </a:solidFill>
                <a:latin typeface="Arial Narrow"/>
                <a:ea typeface="Arial Narrow"/>
                <a:cs typeface="Arial Narrow"/>
                <a:sym typeface="Arial Narrow"/>
              </a:rPr>
              <a:t>+  20 	X</a:t>
            </a:r>
            <a:r>
              <a:rPr b="0" baseline="-25000" i="0" lang="en-US" sz="2400" u="none">
                <a:solidFill>
                  <a:schemeClr val="accent2"/>
                </a:solidFill>
                <a:latin typeface="Arial Narrow"/>
                <a:ea typeface="Arial Narrow"/>
                <a:cs typeface="Arial Narrow"/>
                <a:sym typeface="Arial Narrow"/>
              </a:rPr>
              <a:t>I</a:t>
            </a:r>
            <a:r>
              <a:rPr b="0" i="0" lang="en-US" sz="2400" u="none">
                <a:solidFill>
                  <a:schemeClr val="accent2"/>
                </a:solidFill>
                <a:latin typeface="Arial Narrow"/>
                <a:ea typeface="Arial Narrow"/>
                <a:cs typeface="Arial Narrow"/>
                <a:sym typeface="Arial Narrow"/>
              </a:rPr>
              <a:t> </a:t>
            </a:r>
            <a:r>
              <a:rPr b="0" i="0" lang="en-US" sz="2400" u="none">
                <a:solidFill>
                  <a:schemeClr val="accent2"/>
                </a:solidFill>
                <a:latin typeface="Noto Sans Symbols"/>
                <a:ea typeface="Noto Sans Symbols"/>
                <a:cs typeface="Noto Sans Symbols"/>
                <a:sym typeface="Noto Sans Symbols"/>
              </a:rPr>
              <a:t>≥ </a:t>
            </a:r>
            <a:r>
              <a:rPr b="0" i="0" lang="en-US" sz="2400" u="none">
                <a:solidFill>
                  <a:schemeClr val="accent2"/>
                </a:solidFill>
                <a:latin typeface="Arial Narrow"/>
                <a:ea typeface="Arial Narrow"/>
                <a:cs typeface="Arial Narrow"/>
                <a:sym typeface="Arial Narrow"/>
              </a:rPr>
              <a:t>X</a:t>
            </a:r>
            <a:r>
              <a:rPr b="0" baseline="-25000" i="0" lang="en-US" sz="2400" u="none">
                <a:solidFill>
                  <a:schemeClr val="accent2"/>
                </a:solidFill>
                <a:latin typeface="Arial Narrow"/>
                <a:ea typeface="Arial Narrow"/>
                <a:cs typeface="Arial Narrow"/>
                <a:sym typeface="Arial Narrow"/>
              </a:rPr>
              <a:t>D</a:t>
            </a:r>
            <a:r>
              <a:rPr b="0" i="0" lang="en-US" sz="2400" u="none">
                <a:solidFill>
                  <a:schemeClr val="accent2"/>
                </a:solidFill>
                <a:latin typeface="Arial Narrow"/>
                <a:ea typeface="Arial Narrow"/>
                <a:cs typeface="Arial Narrow"/>
                <a:sym typeface="Arial Narrow"/>
              </a:rPr>
              <a:t>+ 90		</a:t>
            </a:r>
            <a:endParaRPr/>
          </a:p>
          <a:p>
            <a:pPr indent="-619125" lvl="1" marL="12636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J</a:t>
            </a:r>
            <a:r>
              <a:rPr b="0" i="0" lang="en-US" sz="2400" u="none">
                <a:solidFill>
                  <a:schemeClr val="accent2"/>
                </a:solidFill>
                <a:latin typeface="Arial Narrow"/>
                <a:ea typeface="Arial Narrow"/>
                <a:cs typeface="Arial Narrow"/>
                <a:sym typeface="Arial Narrow"/>
              </a:rPr>
              <a:t> </a:t>
            </a:r>
            <a:r>
              <a:rPr b="0" i="0" lang="en-US" sz="2400" u="none">
                <a:solidFill>
                  <a:schemeClr val="accent2"/>
                </a:solidFill>
                <a:latin typeface="Noto Sans Symbols"/>
                <a:ea typeface="Noto Sans Symbols"/>
                <a:cs typeface="Noto Sans Symbols"/>
                <a:sym typeface="Noto Sans Symbols"/>
              </a:rPr>
              <a:t>≥</a:t>
            </a: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I</a:t>
            </a:r>
            <a:r>
              <a:rPr b="0" i="0" lang="en-US" sz="2400" u="none">
                <a:solidFill>
                  <a:schemeClr val="accent2"/>
                </a:solidFill>
                <a:latin typeface="Arial Narrow"/>
                <a:ea typeface="Arial Narrow"/>
                <a:cs typeface="Arial Narrow"/>
                <a:sym typeface="Arial Narrow"/>
              </a:rPr>
              <a:t>   +  30 	X</a:t>
            </a:r>
            <a:r>
              <a:rPr b="0" baseline="-25000" i="0" lang="en-US" sz="2400" u="none">
                <a:solidFill>
                  <a:schemeClr val="accent2"/>
                </a:solidFill>
                <a:latin typeface="Arial Narrow"/>
                <a:ea typeface="Arial Narrow"/>
                <a:cs typeface="Arial Narrow"/>
                <a:sym typeface="Arial Narrow"/>
              </a:rPr>
              <a:t>F</a:t>
            </a:r>
            <a:r>
              <a:rPr b="0" i="0" lang="en-US" sz="2400" u="none">
                <a:solidFill>
                  <a:schemeClr val="accent2"/>
                </a:solidFill>
                <a:latin typeface="Arial Narrow"/>
                <a:ea typeface="Arial Narrow"/>
                <a:cs typeface="Arial Narrow"/>
                <a:sym typeface="Arial Narrow"/>
              </a:rPr>
              <a:t> </a:t>
            </a:r>
            <a:r>
              <a:rPr b="0" i="0" lang="en-US" sz="2400" u="none">
                <a:solidFill>
                  <a:schemeClr val="accent2"/>
                </a:solidFill>
                <a:latin typeface="Noto Sans Symbols"/>
                <a:ea typeface="Noto Sans Symbols"/>
                <a:cs typeface="Noto Sans Symbols"/>
                <a:sym typeface="Noto Sans Symbols"/>
              </a:rPr>
              <a:t>≥</a:t>
            </a: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A</a:t>
            </a:r>
            <a:r>
              <a:rPr b="0" i="0" lang="en-US" sz="2400" u="none">
                <a:solidFill>
                  <a:schemeClr val="accent2"/>
                </a:solidFill>
                <a:latin typeface="Arial Narrow"/>
                <a:ea typeface="Arial Narrow"/>
                <a:cs typeface="Arial Narrow"/>
                <a:sym typeface="Arial Narrow"/>
              </a:rPr>
              <a:t>+ 90</a:t>
            </a:r>
            <a:endParaRPr/>
          </a:p>
          <a:p>
            <a:pPr indent="-619125" lvl="1" marL="12636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C </a:t>
            </a:r>
            <a:r>
              <a:rPr b="0" i="0" lang="en-US" sz="2400" u="none">
                <a:solidFill>
                  <a:schemeClr val="accent2"/>
                </a:solidFill>
                <a:latin typeface="Noto Sans Symbols"/>
                <a:ea typeface="Noto Sans Symbols"/>
                <a:cs typeface="Noto Sans Symbols"/>
                <a:sym typeface="Noto Sans Symbols"/>
              </a:rPr>
              <a:t>≥</a:t>
            </a: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B</a:t>
            </a:r>
            <a:r>
              <a:rPr b="0" i="0" lang="en-US" sz="2400" u="none">
                <a:solidFill>
                  <a:schemeClr val="accent2"/>
                </a:solidFill>
                <a:latin typeface="Arial Narrow"/>
                <a:ea typeface="Arial Narrow"/>
                <a:cs typeface="Arial Narrow"/>
                <a:sym typeface="Arial Narrow"/>
              </a:rPr>
              <a:t>+ 15 </a:t>
            </a:r>
            <a:endParaRPr/>
          </a:p>
          <a:p>
            <a:pPr indent="-619125" lvl="1" marL="12636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D</a:t>
            </a:r>
            <a:r>
              <a:rPr b="0" i="0" lang="en-US" sz="2400" u="none">
                <a:solidFill>
                  <a:schemeClr val="accent2"/>
                </a:solidFill>
                <a:latin typeface="Arial Narrow"/>
                <a:ea typeface="Arial Narrow"/>
                <a:cs typeface="Arial Narrow"/>
                <a:sym typeface="Arial Narrow"/>
              </a:rPr>
              <a:t> </a:t>
            </a:r>
            <a:r>
              <a:rPr b="0" i="0" lang="en-US" sz="2400" u="none">
                <a:solidFill>
                  <a:schemeClr val="accent2"/>
                </a:solidFill>
                <a:latin typeface="Noto Sans Symbols"/>
                <a:ea typeface="Noto Sans Symbols"/>
                <a:cs typeface="Noto Sans Symbols"/>
                <a:sym typeface="Noto Sans Symbols"/>
              </a:rPr>
              <a:t>≥</a:t>
            </a: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G</a:t>
            </a:r>
            <a:r>
              <a:rPr b="0" i="0" lang="en-US" sz="2400" u="none">
                <a:solidFill>
                  <a:schemeClr val="accent2"/>
                </a:solidFill>
                <a:latin typeface="Arial Narrow"/>
                <a:ea typeface="Arial Narrow"/>
                <a:cs typeface="Arial Narrow"/>
                <a:sym typeface="Arial Narrow"/>
              </a:rPr>
              <a:t>+ 14 </a:t>
            </a:r>
            <a:endParaRPr/>
          </a:p>
          <a:p>
            <a:pPr indent="-619125" lvl="1" marL="12636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X</a:t>
            </a:r>
            <a:r>
              <a:rPr b="0" baseline="-25000" i="0" lang="en-US" sz="2400" u="none">
                <a:solidFill>
                  <a:schemeClr val="accent2"/>
                </a:solidFill>
                <a:latin typeface="Arial Narrow"/>
                <a:ea typeface="Arial Narrow"/>
                <a:cs typeface="Arial Narrow"/>
                <a:sym typeface="Arial Narrow"/>
              </a:rPr>
              <a:t>B</a:t>
            </a:r>
            <a:r>
              <a:rPr b="0" i="0" lang="en-US" sz="2400" u="none">
                <a:solidFill>
                  <a:schemeClr val="accent2"/>
                </a:solidFill>
                <a:latin typeface="Arial Narrow"/>
                <a:ea typeface="Arial Narrow"/>
                <a:cs typeface="Arial Narrow"/>
                <a:sym typeface="Arial Narrow"/>
              </a:rPr>
              <a:t>  </a:t>
            </a:r>
            <a:r>
              <a:rPr b="0" i="0" lang="en-US" sz="2400" u="none">
                <a:solidFill>
                  <a:schemeClr val="accent2"/>
                </a:solidFill>
                <a:latin typeface="Noto Sans Symbols"/>
                <a:ea typeface="Noto Sans Symbols"/>
                <a:cs typeface="Noto Sans Symbols"/>
                <a:sym typeface="Noto Sans Symbols"/>
              </a:rPr>
              <a:t>≥ </a:t>
            </a:r>
            <a:r>
              <a:rPr b="0" i="0" lang="en-US" sz="2400" u="none">
                <a:solidFill>
                  <a:schemeClr val="accent2"/>
                </a:solidFill>
                <a:latin typeface="Arial Narrow"/>
                <a:ea typeface="Arial Narrow"/>
                <a:cs typeface="Arial Narrow"/>
                <a:sym typeface="Arial Narrow"/>
              </a:rPr>
              <a:t>X</a:t>
            </a:r>
            <a:r>
              <a:rPr b="0" baseline="-25000" i="0" lang="en-US" sz="2400" u="none">
                <a:solidFill>
                  <a:schemeClr val="accent2"/>
                </a:solidFill>
                <a:latin typeface="Arial Narrow"/>
                <a:ea typeface="Arial Narrow"/>
                <a:cs typeface="Arial Narrow"/>
                <a:sym typeface="Arial Narrow"/>
              </a:rPr>
              <a:t>A</a:t>
            </a:r>
            <a:r>
              <a:rPr b="0" i="0" lang="en-US" sz="2400" u="none">
                <a:solidFill>
                  <a:schemeClr val="accent2"/>
                </a:solidFill>
                <a:latin typeface="Arial Narrow"/>
                <a:ea typeface="Arial Narrow"/>
                <a:cs typeface="Arial Narrow"/>
                <a:sym typeface="Arial Narrow"/>
              </a:rPr>
              <a:t>+ 90		</a:t>
            </a:r>
            <a:endParaRPr/>
          </a:p>
        </p:txBody>
      </p:sp>
      <p:cxnSp>
        <p:nvCxnSpPr>
          <p:cNvPr id="859" name="Google Shape;859;p43"/>
          <p:cNvCxnSpPr/>
          <p:nvPr/>
        </p:nvCxnSpPr>
        <p:spPr>
          <a:xfrm>
            <a:off x="6324600" y="2351087"/>
            <a:ext cx="679450" cy="730250"/>
          </a:xfrm>
          <a:prstGeom prst="straightConnector1">
            <a:avLst/>
          </a:prstGeom>
          <a:noFill/>
          <a:ln cap="flat" cmpd="sng" w="12700">
            <a:solidFill>
              <a:schemeClr val="dk1"/>
            </a:solidFill>
            <a:prstDash val="solid"/>
            <a:miter lim="800000"/>
            <a:headEnd len="med" w="med" type="none"/>
            <a:tailEnd len="med" w="med" type="stealth"/>
          </a:ln>
        </p:spPr>
      </p:cxnSp>
      <p:cxnSp>
        <p:nvCxnSpPr>
          <p:cNvPr id="860" name="Google Shape;860;p43"/>
          <p:cNvCxnSpPr/>
          <p:nvPr/>
        </p:nvCxnSpPr>
        <p:spPr>
          <a:xfrm>
            <a:off x="5638800" y="3290887"/>
            <a:ext cx="1136650" cy="0"/>
          </a:xfrm>
          <a:prstGeom prst="straightConnector1">
            <a:avLst/>
          </a:prstGeom>
          <a:noFill/>
          <a:ln cap="flat" cmpd="sng" w="12700">
            <a:solidFill>
              <a:schemeClr val="dk1"/>
            </a:solidFill>
            <a:prstDash val="solid"/>
            <a:miter lim="800000"/>
            <a:headEnd len="med" w="med" type="none"/>
            <a:tailEnd len="med" w="med" type="stealth"/>
          </a:ln>
        </p:spPr>
      </p:cxnSp>
      <p:sp>
        <p:nvSpPr>
          <p:cNvPr id="861" name="Google Shape;861;p43"/>
          <p:cNvSpPr/>
          <p:nvPr/>
        </p:nvSpPr>
        <p:spPr>
          <a:xfrm>
            <a:off x="6757987" y="3048000"/>
            <a:ext cx="673100" cy="457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G</a:t>
            </a:r>
            <a:endParaRPr/>
          </a:p>
        </p:txBody>
      </p:sp>
      <p:sp>
        <p:nvSpPr>
          <p:cNvPr id="862" name="Google Shape;862;p43"/>
          <p:cNvSpPr/>
          <p:nvPr/>
        </p:nvSpPr>
        <p:spPr>
          <a:xfrm>
            <a:off x="4953000" y="3032125"/>
            <a:ext cx="673100" cy="458787"/>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863" name="Google Shape;863;p43"/>
          <p:cNvSpPr/>
          <p:nvPr/>
        </p:nvSpPr>
        <p:spPr>
          <a:xfrm>
            <a:off x="5715000" y="1931987"/>
            <a:ext cx="673100" cy="457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864" name="Google Shape;864;p43"/>
          <p:cNvSpPr txBox="1"/>
          <p:nvPr/>
        </p:nvSpPr>
        <p:spPr>
          <a:xfrm>
            <a:off x="5867400" y="1966912"/>
            <a:ext cx="334962" cy="7620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a:t>
            </a:r>
            <a:endParaRPr/>
          </a:p>
          <a:p>
            <a:pPr indent="0" lvl="0" marL="0" marR="0" rtl="0" algn="l">
              <a:lnSpc>
                <a:spcPct val="12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5</a:t>
            </a:r>
            <a:endParaRPr/>
          </a:p>
        </p:txBody>
      </p:sp>
      <p:sp>
        <p:nvSpPr>
          <p:cNvPr id="865" name="Google Shape;865;p43"/>
          <p:cNvSpPr txBox="1"/>
          <p:nvPr/>
        </p:nvSpPr>
        <p:spPr>
          <a:xfrm>
            <a:off x="5126037" y="3082925"/>
            <a:ext cx="415925" cy="7620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a:p>
            <a:pPr indent="0" lvl="0" marL="0" marR="0" rtl="0" algn="l">
              <a:lnSpc>
                <a:spcPct val="12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25</a:t>
            </a:r>
            <a:endParaRPr/>
          </a:p>
        </p:txBody>
      </p:sp>
      <p:sp>
        <p:nvSpPr>
          <p:cNvPr id="866" name="Google Shape;866;p43"/>
          <p:cNvSpPr txBox="1"/>
          <p:nvPr/>
        </p:nvSpPr>
        <p:spPr>
          <a:xfrm>
            <a:off x="471487" y="5653087"/>
            <a:ext cx="3182937"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All X s are nonnegative</a:t>
            </a:r>
            <a:endParaRPr/>
          </a:p>
        </p:txBody>
      </p:sp>
      <p:sp>
        <p:nvSpPr>
          <p:cNvPr id="867" name="Google Shape;867;p43"/>
          <p:cNvSpPr txBox="1"/>
          <p:nvPr/>
        </p:nvSpPr>
        <p:spPr>
          <a:xfrm>
            <a:off x="762000" y="1676400"/>
            <a:ext cx="1974850" cy="8223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Narrow"/>
              <a:buNone/>
            </a:pPr>
            <a:r>
              <a:rPr b="0" i="0" lang="en-US" sz="2400" u="none">
                <a:solidFill>
                  <a:schemeClr val="dk2"/>
                </a:solidFill>
                <a:latin typeface="Arial Narrow"/>
                <a:ea typeface="Arial Narrow"/>
                <a:cs typeface="Arial Narrow"/>
                <a:sym typeface="Arial Narrow"/>
              </a:rPr>
              <a:t>Minimize X(FIN)</a:t>
            </a:r>
            <a:endParaRPr/>
          </a:p>
          <a:p>
            <a:pPr indent="0" lvl="0" marL="0" marR="0" rtl="0" algn="l">
              <a:lnSpc>
                <a:spcPct val="100000"/>
              </a:lnSpc>
              <a:spcBef>
                <a:spcPts val="0"/>
              </a:spcBef>
              <a:spcAft>
                <a:spcPts val="0"/>
              </a:spcAft>
              <a:buClr>
                <a:schemeClr val="dk2"/>
              </a:buClr>
              <a:buSzPts val="2400"/>
              <a:buFont typeface="Arial Narrow"/>
              <a:buNone/>
            </a:pPr>
            <a:r>
              <a:rPr b="0" i="0" lang="en-US" sz="2400" u="none">
                <a:solidFill>
                  <a:schemeClr val="dk2"/>
                </a:solidFill>
                <a:latin typeface="Arial Narrow"/>
                <a:ea typeface="Arial Narrow"/>
                <a:cs typeface="Arial Narrow"/>
                <a:sym typeface="Arial Narrow"/>
              </a:rPr>
              <a:t>ST</a:t>
            </a:r>
            <a:endParaRPr/>
          </a:p>
        </p:txBody>
      </p:sp>
      <p:sp>
        <p:nvSpPr>
          <p:cNvPr id="868" name="Google Shape;868;p43"/>
          <p:cNvSpPr/>
          <p:nvPr/>
        </p:nvSpPr>
        <p:spPr>
          <a:xfrm>
            <a:off x="4419600" y="3352800"/>
            <a:ext cx="533400" cy="1219200"/>
          </a:xfrm>
          <a:custGeom>
            <a:rect b="b" l="l" r="r" t="t"/>
            <a:pathLst>
              <a:path extrusionOk="0" h="480" w="336">
                <a:moveTo>
                  <a:pt x="336" y="480"/>
                </a:moveTo>
                <a:lnTo>
                  <a:pt x="0" y="480"/>
                </a:lnTo>
                <a:lnTo>
                  <a:pt x="0" y="96"/>
                </a:lnTo>
                <a:lnTo>
                  <a:pt x="288" y="0"/>
                </a:lnTo>
              </a:path>
            </a:pathLst>
          </a:custGeom>
          <a:noFill/>
          <a:ln cap="flat" cmpd="sng" w="12700">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869" name="Google Shape;869;p43"/>
          <p:cNvSpPr/>
          <p:nvPr/>
        </p:nvSpPr>
        <p:spPr>
          <a:xfrm>
            <a:off x="6477000" y="2133600"/>
            <a:ext cx="1524000" cy="1981200"/>
          </a:xfrm>
          <a:custGeom>
            <a:rect b="b" l="l" r="r" t="t"/>
            <a:pathLst>
              <a:path extrusionOk="0" h="1248" w="960">
                <a:moveTo>
                  <a:pt x="48" y="1248"/>
                </a:moveTo>
                <a:lnTo>
                  <a:pt x="960" y="1248"/>
                </a:lnTo>
                <a:lnTo>
                  <a:pt x="960" y="576"/>
                </a:lnTo>
                <a:lnTo>
                  <a:pt x="288" y="0"/>
                </a:lnTo>
                <a:lnTo>
                  <a:pt x="0" y="0"/>
                </a:lnTo>
              </a:path>
            </a:pathLst>
          </a:custGeom>
          <a:noFill/>
          <a:ln cap="flat" cmpd="sng" w="12700">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870" name="Google Shape;870;p43"/>
          <p:cNvSpPr txBox="1"/>
          <p:nvPr>
            <p:ph type="title"/>
          </p:nvPr>
        </p:nvSpPr>
        <p:spPr>
          <a:xfrm>
            <a:off x="685800" y="533400"/>
            <a:ext cx="80772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A Linear Programming Approach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4"/>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77" name="Google Shape;877;p44"/>
          <p:cNvSpPr txBox="1"/>
          <p:nvPr>
            <p:ph idx="1" type="body"/>
          </p:nvPr>
        </p:nvSpPr>
        <p:spPr>
          <a:xfrm>
            <a:off x="381000" y="533400"/>
            <a:ext cx="8382000" cy="5943600"/>
          </a:xfrm>
          <a:prstGeom prst="rect">
            <a:avLst/>
          </a:prstGeom>
          <a:noFill/>
          <a:ln>
            <a:noFill/>
          </a:ln>
        </p:spPr>
        <p:txBody>
          <a:bodyPr anchorCtr="0" anchor="t" bIns="46025" lIns="92075" spcFirstLastPara="1" rIns="92075" wrap="square" tIns="46025">
            <a:noAutofit/>
          </a:bodyPr>
          <a:lstStyle/>
          <a:p>
            <a:pPr indent="-619125" lvl="1" marL="1263650" rtl="0" algn="l">
              <a:lnSpc>
                <a:spcPct val="100000"/>
              </a:lnSpc>
              <a:spcBef>
                <a:spcPts val="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619125" lvl="1" marL="1263650" rtl="0" algn="l">
              <a:lnSpc>
                <a:spcPct val="100000"/>
              </a:lnSpc>
              <a:spcBef>
                <a:spcPts val="560"/>
              </a:spcBef>
              <a:spcAft>
                <a:spcPts val="0"/>
              </a:spcAft>
              <a:buClr>
                <a:schemeClr val="accent2"/>
              </a:buClr>
              <a:buSzPts val="2800"/>
              <a:buFont typeface="Arial Narrow"/>
              <a:buNone/>
            </a:pPr>
            <a:r>
              <a:rPr b="0" i="0" lang="en-US" sz="2800" u="none">
                <a:solidFill>
                  <a:schemeClr val="accent2"/>
                </a:solidFill>
                <a:latin typeface="Arial Narrow"/>
                <a:ea typeface="Arial Narrow"/>
                <a:cs typeface="Arial Narrow"/>
                <a:sym typeface="Arial Narrow"/>
              </a:rPr>
              <a:t>	</a:t>
            </a:r>
            <a:endParaRPr/>
          </a:p>
          <a:p>
            <a:pPr indent="-619125" lvl="1" marL="1263650" rtl="0" algn="l">
              <a:lnSpc>
                <a:spcPct val="10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619125" lvl="1" marL="1263650" rtl="0" algn="l">
              <a:lnSpc>
                <a:spcPct val="100000"/>
              </a:lnSpc>
              <a:spcBef>
                <a:spcPts val="560"/>
              </a:spcBef>
              <a:spcAft>
                <a:spcPts val="0"/>
              </a:spcAft>
              <a:buClr>
                <a:schemeClr val="accent2"/>
              </a:buClr>
              <a:buSzPts val="2800"/>
              <a:buFont typeface="Arial Narrow"/>
              <a:buNone/>
            </a:pPr>
            <a:r>
              <a:rPr b="0" i="0" lang="en-US" sz="2800" u="none">
                <a:solidFill>
                  <a:schemeClr val="accent2"/>
                </a:solidFill>
                <a:latin typeface="Arial Narrow"/>
                <a:ea typeface="Arial Narrow"/>
                <a:cs typeface="Arial Narrow"/>
                <a:sym typeface="Arial Narrow"/>
              </a:rPr>
              <a:t>			</a:t>
            </a:r>
            <a:endParaRPr/>
          </a:p>
        </p:txBody>
      </p:sp>
      <p:sp>
        <p:nvSpPr>
          <p:cNvPr id="878" name="Google Shape;878;p44"/>
          <p:cNvSpPr txBox="1"/>
          <p:nvPr/>
        </p:nvSpPr>
        <p:spPr>
          <a:xfrm>
            <a:off x="1066800" y="1828800"/>
            <a:ext cx="5791200" cy="241617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800"/>
              <a:buFont typeface="Arial Narrow"/>
              <a:buNone/>
            </a:pPr>
            <a:r>
              <a:rPr b="0" i="0" lang="en-US" sz="2800" u="none">
                <a:solidFill>
                  <a:schemeClr val="dk2"/>
                </a:solidFill>
                <a:latin typeface="Arial Narrow"/>
                <a:ea typeface="Arial Narrow"/>
                <a:cs typeface="Arial Narrow"/>
                <a:sym typeface="Arial Narrow"/>
              </a:rPr>
              <a:t>Minimize X</a:t>
            </a:r>
            <a:r>
              <a:rPr b="0" baseline="-25000" i="0" lang="en-US" sz="2800" u="none">
                <a:solidFill>
                  <a:schemeClr val="dk2"/>
                </a:solidFill>
                <a:latin typeface="Arial Narrow"/>
                <a:ea typeface="Arial Narrow"/>
                <a:cs typeface="Arial Narrow"/>
                <a:sym typeface="Arial Narrow"/>
              </a:rPr>
              <a:t>A</a:t>
            </a:r>
            <a:r>
              <a:rPr b="0" i="0" lang="en-US" sz="2800" u="none">
                <a:solidFill>
                  <a:schemeClr val="dk2"/>
                </a:solidFill>
                <a:latin typeface="Arial Narrow"/>
                <a:ea typeface="Arial Narrow"/>
                <a:cs typeface="Arial Narrow"/>
                <a:sym typeface="Arial Narrow"/>
              </a:rPr>
              <a:t>+X</a:t>
            </a:r>
            <a:r>
              <a:rPr b="0" baseline="-25000" i="0" lang="en-US" sz="2800" u="none">
                <a:solidFill>
                  <a:schemeClr val="dk2"/>
                </a:solidFill>
                <a:latin typeface="Arial Narrow"/>
                <a:ea typeface="Arial Narrow"/>
                <a:cs typeface="Arial Narrow"/>
                <a:sym typeface="Arial Narrow"/>
              </a:rPr>
              <a:t>B</a:t>
            </a:r>
            <a:r>
              <a:rPr b="0" i="0" lang="en-US" sz="2800" u="none">
                <a:solidFill>
                  <a:schemeClr val="dk2"/>
                </a:solidFill>
                <a:latin typeface="Arial Narrow"/>
                <a:ea typeface="Arial Narrow"/>
                <a:cs typeface="Arial Narrow"/>
                <a:sym typeface="Arial Narrow"/>
              </a:rPr>
              <a:t>+…+X</a:t>
            </a:r>
            <a:r>
              <a:rPr b="0" baseline="-25000" i="0" lang="en-US" sz="2800" u="none">
                <a:solidFill>
                  <a:schemeClr val="dk2"/>
                </a:solidFill>
                <a:latin typeface="Arial Narrow"/>
                <a:ea typeface="Arial Narrow"/>
                <a:cs typeface="Arial Narrow"/>
                <a:sym typeface="Arial Narrow"/>
              </a:rPr>
              <a:t>J</a:t>
            </a:r>
            <a:br>
              <a:rPr b="0" i="0" lang="en-US" sz="2800" u="none">
                <a:solidFill>
                  <a:schemeClr val="dk2"/>
                </a:solidFill>
                <a:latin typeface="Arial Narrow"/>
                <a:ea typeface="Arial Narrow"/>
                <a:cs typeface="Arial Narrow"/>
                <a:sym typeface="Arial Narrow"/>
              </a:rPr>
            </a:br>
            <a:r>
              <a:rPr b="0" i="0" lang="en-US" sz="2400" u="none">
                <a:solidFill>
                  <a:schemeClr val="dk1"/>
                </a:solidFill>
                <a:latin typeface="Arial Narrow"/>
                <a:ea typeface="Arial Narrow"/>
                <a:cs typeface="Arial Narrow"/>
                <a:sym typeface="Arial Narrow"/>
              </a:rPr>
              <a:t>This objective function ensures that the optimal X values are the </a:t>
            </a:r>
            <a:r>
              <a:rPr b="1" i="0" lang="en-US" sz="2400" u="none">
                <a:solidFill>
                  <a:schemeClr val="dk1"/>
                </a:solidFill>
                <a:latin typeface="Arial Narrow"/>
                <a:ea typeface="Arial Narrow"/>
                <a:cs typeface="Arial Narrow"/>
                <a:sym typeface="Arial Narrow"/>
              </a:rPr>
              <a:t>earliest start</a:t>
            </a:r>
            <a:r>
              <a:rPr b="0" i="0" lang="en-US" sz="2400" u="none">
                <a:solidFill>
                  <a:schemeClr val="dk1"/>
                </a:solidFill>
                <a:latin typeface="Arial Narrow"/>
                <a:ea typeface="Arial Narrow"/>
                <a:cs typeface="Arial Narrow"/>
                <a:sym typeface="Arial Narrow"/>
              </a:rPr>
              <a:t> times of all the activities.  The project completion time is minimized.</a:t>
            </a:r>
            <a:endParaRPr/>
          </a:p>
          <a:p>
            <a:pPr indent="0" lvl="0" marL="0" marR="0" rtl="0" algn="l">
              <a:lnSpc>
                <a:spcPct val="100000"/>
              </a:lnSpc>
              <a:spcBef>
                <a:spcPts val="0"/>
              </a:spcBef>
              <a:spcAft>
                <a:spcPts val="0"/>
              </a:spcAft>
              <a:buNone/>
            </a:pPr>
            <a:r>
              <a:t/>
            </a:r>
            <a:endParaRPr b="0" i="0" sz="2400" u="none">
              <a:solidFill>
                <a:schemeClr val="dk1"/>
              </a:solidFill>
              <a:latin typeface="Arial Narrow"/>
              <a:ea typeface="Arial Narrow"/>
              <a:cs typeface="Arial Narrow"/>
              <a:sym typeface="Arial Narrow"/>
            </a:endParaRPr>
          </a:p>
        </p:txBody>
      </p:sp>
      <p:sp>
        <p:nvSpPr>
          <p:cNvPr id="879" name="Google Shape;879;p44"/>
          <p:cNvSpPr txBox="1"/>
          <p:nvPr/>
        </p:nvSpPr>
        <p:spPr>
          <a:xfrm>
            <a:off x="2286000" y="3736975"/>
            <a:ext cx="5791200" cy="29686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800"/>
              <a:buFont typeface="Arial Narrow"/>
              <a:buNone/>
            </a:pPr>
            <a:r>
              <a:rPr b="0" i="0" lang="en-US" sz="2800" u="none">
                <a:solidFill>
                  <a:schemeClr val="dk2"/>
                </a:solidFill>
                <a:latin typeface="Arial Narrow"/>
                <a:ea typeface="Arial Narrow"/>
                <a:cs typeface="Arial Narrow"/>
                <a:sym typeface="Arial Narrow"/>
              </a:rPr>
              <a:t>Maximize X</a:t>
            </a:r>
            <a:r>
              <a:rPr b="0" baseline="-25000" i="0" lang="en-US" sz="2800" u="none">
                <a:solidFill>
                  <a:schemeClr val="dk2"/>
                </a:solidFill>
                <a:latin typeface="Arial Narrow"/>
                <a:ea typeface="Arial Narrow"/>
                <a:cs typeface="Arial Narrow"/>
                <a:sym typeface="Arial Narrow"/>
              </a:rPr>
              <a:t>A</a:t>
            </a:r>
            <a:r>
              <a:rPr b="0" i="0" lang="en-US" sz="2800" u="none">
                <a:solidFill>
                  <a:schemeClr val="dk2"/>
                </a:solidFill>
                <a:latin typeface="Arial Narrow"/>
                <a:ea typeface="Arial Narrow"/>
                <a:cs typeface="Arial Narrow"/>
                <a:sym typeface="Arial Narrow"/>
              </a:rPr>
              <a:t>+X</a:t>
            </a:r>
            <a:r>
              <a:rPr b="0" baseline="-25000" i="0" lang="en-US" sz="2800" u="none">
                <a:solidFill>
                  <a:schemeClr val="dk2"/>
                </a:solidFill>
                <a:latin typeface="Arial Narrow"/>
                <a:ea typeface="Arial Narrow"/>
                <a:cs typeface="Arial Narrow"/>
                <a:sym typeface="Arial Narrow"/>
              </a:rPr>
              <a:t>B</a:t>
            </a:r>
            <a:r>
              <a:rPr b="0" i="0" lang="en-US" sz="2800" u="none">
                <a:solidFill>
                  <a:schemeClr val="dk2"/>
                </a:solidFill>
                <a:latin typeface="Arial Narrow"/>
                <a:ea typeface="Arial Narrow"/>
                <a:cs typeface="Arial Narrow"/>
                <a:sym typeface="Arial Narrow"/>
              </a:rPr>
              <a:t>+…+X</a:t>
            </a:r>
            <a:r>
              <a:rPr b="0" baseline="-25000" i="0" lang="en-US" sz="2800" u="none">
                <a:solidFill>
                  <a:schemeClr val="dk2"/>
                </a:solidFill>
                <a:latin typeface="Arial Narrow"/>
                <a:ea typeface="Arial Narrow"/>
                <a:cs typeface="Arial Narrow"/>
                <a:sym typeface="Arial Narrow"/>
              </a:rPr>
              <a:t>J</a:t>
            </a:r>
            <a:endParaRPr b="0" i="0" sz="28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S.T.    X(FIN) = 194</a:t>
            </a:r>
            <a:br>
              <a:rPr b="0" i="0" lang="en-US" sz="2800" u="none">
                <a:solidFill>
                  <a:schemeClr val="dk1"/>
                </a:solidFill>
                <a:latin typeface="Arial Narrow"/>
                <a:ea typeface="Arial Narrow"/>
                <a:cs typeface="Arial Narrow"/>
                <a:sym typeface="Arial Narrow"/>
              </a:rPr>
            </a:br>
            <a:r>
              <a:rPr b="0" i="0" lang="en-US" sz="2000" u="none">
                <a:solidFill>
                  <a:schemeClr val="dk1"/>
                </a:solidFill>
                <a:latin typeface="Arial Narrow"/>
                <a:ea typeface="Arial Narrow"/>
                <a:cs typeface="Arial Narrow"/>
                <a:sym typeface="Arial Narrow"/>
              </a:rPr>
              <a:t>and all the other constraints as before.</a:t>
            </a:r>
            <a:br>
              <a:rPr b="0" i="0" lang="en-US" sz="2000" u="none">
                <a:solidFill>
                  <a:schemeClr val="dk1"/>
                </a:solidFill>
                <a:latin typeface="Arial Narrow"/>
                <a:ea typeface="Arial Narrow"/>
                <a:cs typeface="Arial Narrow"/>
                <a:sym typeface="Arial Narrow"/>
              </a:rPr>
            </a:br>
            <a:br>
              <a:rPr b="0" i="0" lang="en-US" sz="2000" u="none">
                <a:solidFill>
                  <a:schemeClr val="dk1"/>
                </a:solidFill>
                <a:latin typeface="Arial Narrow"/>
                <a:ea typeface="Arial Narrow"/>
                <a:cs typeface="Arial Narrow"/>
                <a:sym typeface="Arial Narrow"/>
              </a:rPr>
            </a:br>
            <a:r>
              <a:rPr b="0" i="0" lang="en-US" sz="2400" u="none">
                <a:solidFill>
                  <a:schemeClr val="dk1"/>
                </a:solidFill>
                <a:latin typeface="Arial Narrow"/>
                <a:ea typeface="Arial Narrow"/>
                <a:cs typeface="Arial Narrow"/>
                <a:sym typeface="Arial Narrow"/>
              </a:rPr>
              <a:t>This objective function and the additional constraint ensure that the optimal X values are</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the </a:t>
            </a:r>
            <a:r>
              <a:rPr b="1" i="0" lang="en-US" sz="2400" u="none">
                <a:solidFill>
                  <a:schemeClr val="dk1"/>
                </a:solidFill>
                <a:latin typeface="Arial Narrow"/>
                <a:ea typeface="Arial Narrow"/>
                <a:cs typeface="Arial Narrow"/>
                <a:sym typeface="Arial Narrow"/>
              </a:rPr>
              <a:t>latest start</a:t>
            </a:r>
            <a:r>
              <a:rPr b="0" i="0" lang="en-US" sz="2400" u="none">
                <a:solidFill>
                  <a:schemeClr val="dk1"/>
                </a:solidFill>
                <a:latin typeface="Arial Narrow"/>
                <a:ea typeface="Arial Narrow"/>
                <a:cs typeface="Arial Narrow"/>
                <a:sym typeface="Arial Narrow"/>
              </a:rPr>
              <a:t> times of all the activities.</a:t>
            </a:r>
            <a:endParaRPr/>
          </a:p>
          <a:p>
            <a:pPr indent="0" lvl="0" marL="0" marR="0" rtl="0" algn="l">
              <a:lnSpc>
                <a:spcPct val="100000"/>
              </a:lnSpc>
              <a:spcBef>
                <a:spcPts val="0"/>
              </a:spcBef>
              <a:spcAft>
                <a:spcPts val="0"/>
              </a:spcAft>
              <a:buNone/>
            </a:pPr>
            <a:r>
              <a:t/>
            </a:r>
            <a:endParaRPr b="0" i="0" sz="2400" u="none">
              <a:solidFill>
                <a:schemeClr val="dk1"/>
              </a:solidFill>
              <a:latin typeface="Arial Narrow"/>
              <a:ea typeface="Arial Narrow"/>
              <a:cs typeface="Arial Narrow"/>
              <a:sym typeface="Arial Narrow"/>
            </a:endParaRPr>
          </a:p>
        </p:txBody>
      </p:sp>
      <p:sp>
        <p:nvSpPr>
          <p:cNvPr id="880" name="Google Shape;880;p44"/>
          <p:cNvSpPr txBox="1"/>
          <p:nvPr/>
        </p:nvSpPr>
        <p:spPr>
          <a:xfrm>
            <a:off x="5241925" y="4532312"/>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881" name="Google Shape;881;p44"/>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A Linear Programming Approach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45"/>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87" name="Google Shape;887;p45"/>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5.5  Obtaining Results Using Excel</a:t>
            </a:r>
            <a:endParaRPr/>
          </a:p>
        </p:txBody>
      </p:sp>
      <p:pic>
        <p:nvPicPr>
          <p:cNvPr id="888" name="Google Shape;888;p45"/>
          <p:cNvPicPr preferRelativeResize="0"/>
          <p:nvPr/>
        </p:nvPicPr>
        <p:blipFill rotWithShape="1">
          <a:blip r:embed="rId3">
            <a:alphaModFix/>
          </a:blip>
          <a:srcRect b="0" l="0" r="0" t="0"/>
          <a:stretch/>
        </p:blipFill>
        <p:spPr>
          <a:xfrm>
            <a:off x="304800" y="1838325"/>
            <a:ext cx="8534400" cy="3959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46"/>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95" name="Google Shape;895;p46"/>
          <p:cNvSpPr txBox="1"/>
          <p:nvPr>
            <p:ph type="title"/>
          </p:nvPr>
        </p:nvSpPr>
        <p:spPr>
          <a:xfrm>
            <a:off x="685800" y="685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5.6   Gantt  Charts</a:t>
            </a:r>
            <a:endParaRPr/>
          </a:p>
        </p:txBody>
      </p:sp>
      <p:sp>
        <p:nvSpPr>
          <p:cNvPr id="896" name="Google Shape;896;p46"/>
          <p:cNvSpPr txBox="1"/>
          <p:nvPr>
            <p:ph idx="1" type="body"/>
          </p:nvPr>
        </p:nvSpPr>
        <p:spPr>
          <a:xfrm>
            <a:off x="762000" y="2133600"/>
            <a:ext cx="8382000" cy="35814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Gantt charts are used as a tool to monitor and control the project progress.</a:t>
            </a:r>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A Gantt Chart is a graphical presentation that displays activities as follows:</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Time is measured on the horizontal axis. A  horizontal bar is drawn proportionately to an activity’ s expected completion time.</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Each activity is listed on the vertical axis.</a:t>
            </a:r>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In an </a:t>
            </a:r>
            <a:r>
              <a:rPr b="0" i="1" lang="en-US" sz="2800" u="none">
                <a:solidFill>
                  <a:srgbClr val="000099"/>
                </a:solidFill>
                <a:latin typeface="Arial Narrow"/>
                <a:ea typeface="Arial Narrow"/>
                <a:cs typeface="Arial Narrow"/>
                <a:sym typeface="Arial Narrow"/>
              </a:rPr>
              <a:t>earliest time Gantt chart</a:t>
            </a:r>
            <a:r>
              <a:rPr b="0" i="0" lang="en-US" sz="2800" u="none">
                <a:solidFill>
                  <a:schemeClr val="accent2"/>
                </a:solidFill>
                <a:latin typeface="Arial Narrow"/>
                <a:ea typeface="Arial Narrow"/>
                <a:cs typeface="Arial Narrow"/>
                <a:sym typeface="Arial Narrow"/>
              </a:rPr>
              <a:t>  each bar begins and ends at the earliest start</a:t>
            </a:r>
            <a:r>
              <a:rPr b="0" i="0" lang="en-US" sz="2800" u="none">
                <a:solidFill>
                  <a:schemeClr val="accent2"/>
                </a:solidFill>
                <a:latin typeface="Noto Sans Symbols"/>
                <a:ea typeface="Noto Sans Symbols"/>
                <a:cs typeface="Noto Sans Symbols"/>
                <a:sym typeface="Noto Sans Symbols"/>
              </a:rPr>
              <a:t>/</a:t>
            </a:r>
            <a:r>
              <a:rPr b="0" i="0" lang="en-US" sz="2800" u="none">
                <a:solidFill>
                  <a:schemeClr val="accent2"/>
                </a:solidFill>
                <a:latin typeface="Arial Narrow"/>
                <a:ea typeface="Arial Narrow"/>
                <a:cs typeface="Arial Narrow"/>
                <a:sym typeface="Arial Narrow"/>
              </a:rPr>
              <a:t>finish the activity can take place.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47"/>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02" name="Google Shape;902;p47"/>
          <p:cNvSpPr txBox="1"/>
          <p:nvPr>
            <p:ph type="title"/>
          </p:nvPr>
        </p:nvSpPr>
        <p:spPr>
          <a:xfrm>
            <a:off x="762000" y="1447800"/>
            <a:ext cx="7772400" cy="11430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Here‘s how we build </a:t>
            </a:r>
            <a:br>
              <a:rPr b="1" i="0" lang="en-US" sz="36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an Earliest Time Gantt Chart </a:t>
            </a:r>
            <a:br>
              <a:rPr b="1" i="0" lang="en-US" sz="36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for KLONEPALM 2000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500"/>
                                        <p:tgtEl>
                                          <p:spTgt spid="9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48"/>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909" name="Google Shape;909;p48"/>
          <p:cNvPicPr preferRelativeResize="0"/>
          <p:nvPr/>
        </p:nvPicPr>
        <p:blipFill rotWithShape="1">
          <a:blip r:embed="rId3">
            <a:alphaModFix/>
          </a:blip>
          <a:srcRect b="0" l="0" r="0" t="0"/>
          <a:stretch/>
        </p:blipFill>
        <p:spPr>
          <a:xfrm>
            <a:off x="457200" y="2743200"/>
            <a:ext cx="3721100" cy="3616325"/>
          </a:xfrm>
          <a:prstGeom prst="rect">
            <a:avLst/>
          </a:prstGeom>
          <a:noFill/>
          <a:ln>
            <a:noFill/>
          </a:ln>
        </p:spPr>
      </p:pic>
      <p:grpSp>
        <p:nvGrpSpPr>
          <p:cNvPr id="910" name="Google Shape;910;p48"/>
          <p:cNvGrpSpPr/>
          <p:nvPr/>
        </p:nvGrpSpPr>
        <p:grpSpPr>
          <a:xfrm>
            <a:off x="66675" y="1020762"/>
            <a:ext cx="4194175" cy="701675"/>
            <a:chOff x="42" y="643"/>
            <a:chExt cx="2642" cy="442"/>
          </a:xfrm>
        </p:grpSpPr>
        <p:sp>
          <p:nvSpPr>
            <p:cNvPr id="911" name="Google Shape;911;p48"/>
            <p:cNvSpPr txBox="1"/>
            <p:nvPr/>
          </p:nvSpPr>
          <p:spPr>
            <a:xfrm>
              <a:off x="42" y="835"/>
              <a:ext cx="204"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669900"/>
                </a:buClr>
                <a:buSzPts val="2000"/>
                <a:buFont typeface="Arial Narrow"/>
                <a:buNone/>
              </a:pPr>
              <a:r>
                <a:rPr b="1" i="0" lang="en-US" sz="2000" u="none">
                  <a:solidFill>
                    <a:srgbClr val="669900"/>
                  </a:solidFill>
                  <a:latin typeface="Arial Narrow"/>
                  <a:ea typeface="Arial Narrow"/>
                  <a:cs typeface="Arial Narrow"/>
                  <a:sym typeface="Arial Narrow"/>
                </a:rPr>
                <a:t>A</a:t>
              </a:r>
              <a:endParaRPr/>
            </a:p>
          </p:txBody>
        </p:sp>
        <p:sp>
          <p:nvSpPr>
            <p:cNvPr id="912" name="Google Shape;912;p48"/>
            <p:cNvSpPr txBox="1"/>
            <p:nvPr/>
          </p:nvSpPr>
          <p:spPr>
            <a:xfrm>
              <a:off x="297" y="868"/>
              <a:ext cx="2387" cy="184"/>
            </a:xfrm>
            <a:prstGeom prst="rect">
              <a:avLst/>
            </a:prstGeom>
            <a:solidFill>
              <a:srgbClr val="66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13" name="Google Shape;913;p48"/>
            <p:cNvSpPr txBox="1"/>
            <p:nvPr/>
          </p:nvSpPr>
          <p:spPr>
            <a:xfrm>
              <a:off x="1212" y="643"/>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669900"/>
                </a:buClr>
                <a:buSzPts val="2000"/>
                <a:buFont typeface="Arial Narrow"/>
                <a:buNone/>
              </a:pPr>
              <a:r>
                <a:rPr b="1" i="0" lang="en-US" sz="2000" u="none">
                  <a:solidFill>
                    <a:srgbClr val="669900"/>
                  </a:solidFill>
                  <a:latin typeface="Arial Narrow"/>
                  <a:ea typeface="Arial Narrow"/>
                  <a:cs typeface="Arial Narrow"/>
                  <a:sym typeface="Arial Narrow"/>
                </a:rPr>
                <a:t>90</a:t>
              </a:r>
              <a:endParaRPr/>
            </a:p>
          </p:txBody>
        </p:sp>
      </p:grpSp>
      <p:cxnSp>
        <p:nvCxnSpPr>
          <p:cNvPr id="914" name="Google Shape;914;p48"/>
          <p:cNvCxnSpPr/>
          <p:nvPr/>
        </p:nvCxnSpPr>
        <p:spPr>
          <a:xfrm>
            <a:off x="1682750" y="6934200"/>
            <a:ext cx="374650" cy="0"/>
          </a:xfrm>
          <a:prstGeom prst="straightConnector1">
            <a:avLst/>
          </a:prstGeom>
          <a:noFill/>
          <a:ln cap="flat" cmpd="sng" w="12700">
            <a:solidFill>
              <a:schemeClr val="dk1"/>
            </a:solidFill>
            <a:prstDash val="solid"/>
            <a:miter lim="800000"/>
            <a:headEnd len="med" w="med" type="none"/>
            <a:tailEnd len="med" w="med" type="none"/>
          </a:ln>
        </p:spPr>
      </p:cxnSp>
      <p:grpSp>
        <p:nvGrpSpPr>
          <p:cNvPr id="915" name="Google Shape;915;p48"/>
          <p:cNvGrpSpPr/>
          <p:nvPr/>
        </p:nvGrpSpPr>
        <p:grpSpPr>
          <a:xfrm>
            <a:off x="4140200" y="6350"/>
            <a:ext cx="527050" cy="6242050"/>
            <a:chOff x="2608" y="4"/>
            <a:chExt cx="332" cy="3932"/>
          </a:xfrm>
        </p:grpSpPr>
        <p:cxnSp>
          <p:nvCxnSpPr>
            <p:cNvPr id="916" name="Google Shape;916;p48"/>
            <p:cNvCxnSpPr/>
            <p:nvPr/>
          </p:nvCxnSpPr>
          <p:spPr>
            <a:xfrm flipH="1">
              <a:off x="2665" y="4"/>
              <a:ext cx="35" cy="3932"/>
            </a:xfrm>
            <a:prstGeom prst="straightConnector1">
              <a:avLst/>
            </a:prstGeom>
            <a:noFill/>
            <a:ln cap="flat" cmpd="sng" w="12700">
              <a:solidFill>
                <a:schemeClr val="dk1"/>
              </a:solidFill>
              <a:prstDash val="solid"/>
              <a:miter lim="800000"/>
              <a:headEnd len="med" w="med" type="none"/>
              <a:tailEnd len="med" w="med" type="none"/>
            </a:ln>
          </p:spPr>
        </p:cxnSp>
        <p:sp>
          <p:nvSpPr>
            <p:cNvPr id="917" name="Google Shape;917;p48"/>
            <p:cNvSpPr txBox="1"/>
            <p:nvPr/>
          </p:nvSpPr>
          <p:spPr>
            <a:xfrm>
              <a:off x="2642" y="134"/>
              <a:ext cx="291" cy="28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90</a:t>
              </a:r>
              <a:endParaRPr/>
            </a:p>
          </p:txBody>
        </p:sp>
        <p:cxnSp>
          <p:nvCxnSpPr>
            <p:cNvPr id="918" name="Google Shape;918;p48"/>
            <p:cNvCxnSpPr/>
            <p:nvPr/>
          </p:nvCxnSpPr>
          <p:spPr>
            <a:xfrm>
              <a:off x="2608" y="96"/>
              <a:ext cx="332" cy="0"/>
            </a:xfrm>
            <a:prstGeom prst="straightConnector1">
              <a:avLst/>
            </a:prstGeom>
            <a:noFill/>
            <a:ln cap="flat" cmpd="sng" w="50800">
              <a:solidFill>
                <a:schemeClr val="dk1"/>
              </a:solidFill>
              <a:prstDash val="solid"/>
              <a:miter lim="800000"/>
              <a:headEnd len="med" w="med" type="none"/>
              <a:tailEnd len="med" w="med" type="stealth"/>
            </a:ln>
          </p:spPr>
        </p:cxnSp>
      </p:grpSp>
      <p:grpSp>
        <p:nvGrpSpPr>
          <p:cNvPr id="919" name="Google Shape;919;p48"/>
          <p:cNvGrpSpPr/>
          <p:nvPr/>
        </p:nvGrpSpPr>
        <p:grpSpPr>
          <a:xfrm>
            <a:off x="60325" y="1401762"/>
            <a:ext cx="4811712" cy="777875"/>
            <a:chOff x="38" y="883"/>
            <a:chExt cx="3031" cy="490"/>
          </a:xfrm>
        </p:grpSpPr>
        <p:sp>
          <p:nvSpPr>
            <p:cNvPr id="920" name="Google Shape;920;p48"/>
            <p:cNvSpPr txBox="1"/>
            <p:nvPr/>
          </p:nvSpPr>
          <p:spPr>
            <a:xfrm>
              <a:off x="38" y="1123"/>
              <a:ext cx="204"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B</a:t>
              </a:r>
              <a:endParaRPr/>
            </a:p>
          </p:txBody>
        </p:sp>
        <p:sp>
          <p:nvSpPr>
            <p:cNvPr id="921" name="Google Shape;921;p48"/>
            <p:cNvSpPr txBox="1"/>
            <p:nvPr/>
          </p:nvSpPr>
          <p:spPr>
            <a:xfrm>
              <a:off x="2692" y="1108"/>
              <a:ext cx="376" cy="18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22" name="Google Shape;922;p48"/>
            <p:cNvSpPr txBox="1"/>
            <p:nvPr/>
          </p:nvSpPr>
          <p:spPr>
            <a:xfrm>
              <a:off x="2807" y="883"/>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15</a:t>
              </a:r>
              <a:endParaRPr/>
            </a:p>
          </p:txBody>
        </p:sp>
      </p:grpSp>
      <p:grpSp>
        <p:nvGrpSpPr>
          <p:cNvPr id="923" name="Google Shape;923;p48"/>
          <p:cNvGrpSpPr/>
          <p:nvPr/>
        </p:nvGrpSpPr>
        <p:grpSpPr>
          <a:xfrm>
            <a:off x="76200" y="3230562"/>
            <a:ext cx="5175250" cy="701675"/>
            <a:chOff x="61" y="2035"/>
            <a:chExt cx="3247" cy="442"/>
          </a:xfrm>
        </p:grpSpPr>
        <p:sp>
          <p:nvSpPr>
            <p:cNvPr id="924" name="Google Shape;924;p48"/>
            <p:cNvSpPr txBox="1"/>
            <p:nvPr/>
          </p:nvSpPr>
          <p:spPr>
            <a:xfrm>
              <a:off x="61" y="2227"/>
              <a:ext cx="18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F</a:t>
              </a:r>
              <a:endParaRPr/>
            </a:p>
          </p:txBody>
        </p:sp>
        <p:sp>
          <p:nvSpPr>
            <p:cNvPr id="925" name="Google Shape;925;p48"/>
            <p:cNvSpPr txBox="1"/>
            <p:nvPr/>
          </p:nvSpPr>
          <p:spPr>
            <a:xfrm>
              <a:off x="2692" y="2260"/>
              <a:ext cx="616" cy="18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26" name="Google Shape;926;p48"/>
            <p:cNvSpPr txBox="1"/>
            <p:nvPr/>
          </p:nvSpPr>
          <p:spPr>
            <a:xfrm>
              <a:off x="2798" y="2035"/>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25</a:t>
              </a:r>
              <a:endParaRPr/>
            </a:p>
          </p:txBody>
        </p:sp>
      </p:grpSp>
      <p:grpSp>
        <p:nvGrpSpPr>
          <p:cNvPr id="927" name="Google Shape;927;p48"/>
          <p:cNvGrpSpPr/>
          <p:nvPr/>
        </p:nvGrpSpPr>
        <p:grpSpPr>
          <a:xfrm>
            <a:off x="136525" y="4678362"/>
            <a:ext cx="5467350" cy="777875"/>
            <a:chOff x="86" y="2947"/>
            <a:chExt cx="3444" cy="490"/>
          </a:xfrm>
        </p:grpSpPr>
        <p:sp>
          <p:nvSpPr>
            <p:cNvPr id="928" name="Google Shape;928;p48"/>
            <p:cNvSpPr txBox="1"/>
            <p:nvPr/>
          </p:nvSpPr>
          <p:spPr>
            <a:xfrm>
              <a:off x="86" y="3187"/>
              <a:ext cx="153"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I</a:t>
              </a:r>
              <a:endParaRPr/>
            </a:p>
          </p:txBody>
        </p:sp>
        <p:sp>
          <p:nvSpPr>
            <p:cNvPr id="929" name="Google Shape;929;p48"/>
            <p:cNvSpPr txBox="1"/>
            <p:nvPr/>
          </p:nvSpPr>
          <p:spPr>
            <a:xfrm>
              <a:off x="2674" y="3172"/>
              <a:ext cx="856" cy="18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30" name="Google Shape;930;p48"/>
            <p:cNvSpPr txBox="1"/>
            <p:nvPr/>
          </p:nvSpPr>
          <p:spPr>
            <a:xfrm>
              <a:off x="2822" y="2947"/>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30</a:t>
              </a:r>
              <a:endParaRPr/>
            </a:p>
          </p:txBody>
        </p:sp>
      </p:grpSp>
      <p:grpSp>
        <p:nvGrpSpPr>
          <p:cNvPr id="931" name="Google Shape;931;p48"/>
          <p:cNvGrpSpPr/>
          <p:nvPr/>
        </p:nvGrpSpPr>
        <p:grpSpPr>
          <a:xfrm>
            <a:off x="4837112" y="6350"/>
            <a:ext cx="631825" cy="6319837"/>
            <a:chOff x="3047" y="4"/>
            <a:chExt cx="398" cy="3981"/>
          </a:xfrm>
        </p:grpSpPr>
        <p:sp>
          <p:nvSpPr>
            <p:cNvPr id="932" name="Google Shape;932;p48"/>
            <p:cNvSpPr txBox="1"/>
            <p:nvPr/>
          </p:nvSpPr>
          <p:spPr>
            <a:xfrm>
              <a:off x="3110" y="333"/>
              <a:ext cx="33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105</a:t>
              </a:r>
              <a:endParaRPr/>
            </a:p>
          </p:txBody>
        </p:sp>
        <p:cxnSp>
          <p:nvCxnSpPr>
            <p:cNvPr id="933" name="Google Shape;933;p48"/>
            <p:cNvCxnSpPr/>
            <p:nvPr/>
          </p:nvCxnSpPr>
          <p:spPr>
            <a:xfrm>
              <a:off x="3062" y="4"/>
              <a:ext cx="0" cy="3981"/>
            </a:xfrm>
            <a:prstGeom prst="straightConnector1">
              <a:avLst/>
            </a:prstGeom>
            <a:noFill/>
            <a:ln cap="flat" cmpd="sng" w="12700">
              <a:solidFill>
                <a:schemeClr val="dk1"/>
              </a:solidFill>
              <a:prstDash val="solid"/>
              <a:miter lim="800000"/>
              <a:headEnd len="med" w="med" type="none"/>
              <a:tailEnd len="med" w="med" type="none"/>
            </a:ln>
          </p:spPr>
        </p:cxnSp>
        <p:cxnSp>
          <p:nvCxnSpPr>
            <p:cNvPr id="934" name="Google Shape;934;p48"/>
            <p:cNvCxnSpPr/>
            <p:nvPr/>
          </p:nvCxnSpPr>
          <p:spPr>
            <a:xfrm>
              <a:off x="3047" y="246"/>
              <a:ext cx="380" cy="0"/>
            </a:xfrm>
            <a:prstGeom prst="straightConnector1">
              <a:avLst/>
            </a:prstGeom>
            <a:noFill/>
            <a:ln cap="flat" cmpd="sng" w="50800">
              <a:solidFill>
                <a:schemeClr val="dk1"/>
              </a:solidFill>
              <a:prstDash val="solid"/>
              <a:miter lim="800000"/>
              <a:headEnd len="med" w="med" type="none"/>
              <a:tailEnd len="med" w="med" type="stealth"/>
            </a:ln>
          </p:spPr>
        </p:cxnSp>
      </p:grpSp>
      <p:grpSp>
        <p:nvGrpSpPr>
          <p:cNvPr id="935" name="Google Shape;935;p48"/>
          <p:cNvGrpSpPr/>
          <p:nvPr/>
        </p:nvGrpSpPr>
        <p:grpSpPr>
          <a:xfrm>
            <a:off x="58737" y="1858962"/>
            <a:ext cx="5102225" cy="747712"/>
            <a:chOff x="37" y="1171"/>
            <a:chExt cx="3214" cy="471"/>
          </a:xfrm>
        </p:grpSpPr>
        <p:sp>
          <p:nvSpPr>
            <p:cNvPr id="936" name="Google Shape;936;p48"/>
            <p:cNvSpPr txBox="1"/>
            <p:nvPr/>
          </p:nvSpPr>
          <p:spPr>
            <a:xfrm>
              <a:off x="37" y="1392"/>
              <a:ext cx="211"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66"/>
                </a:buClr>
                <a:buSzPts val="2000"/>
                <a:buFont typeface="Arial Narrow"/>
                <a:buNone/>
              </a:pPr>
              <a:r>
                <a:rPr b="1" i="0" lang="en-US" sz="2000" u="none">
                  <a:solidFill>
                    <a:srgbClr val="FF0066"/>
                  </a:solidFill>
                  <a:latin typeface="Arial Narrow"/>
                  <a:ea typeface="Arial Narrow"/>
                  <a:cs typeface="Arial Narrow"/>
                  <a:sym typeface="Arial Narrow"/>
                </a:rPr>
                <a:t>C</a:t>
              </a:r>
              <a:endParaRPr/>
            </a:p>
          </p:txBody>
        </p:sp>
        <p:sp>
          <p:nvSpPr>
            <p:cNvPr id="937" name="Google Shape;937;p48"/>
            <p:cNvSpPr txBox="1"/>
            <p:nvPr/>
          </p:nvSpPr>
          <p:spPr>
            <a:xfrm>
              <a:off x="3065" y="1358"/>
              <a:ext cx="106" cy="174"/>
            </a:xfrm>
            <a:prstGeom prst="rect">
              <a:avLst/>
            </a:prstGeom>
            <a:solidFill>
              <a:srgbClr val="FF00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38" name="Google Shape;938;p48"/>
            <p:cNvSpPr txBox="1"/>
            <p:nvPr/>
          </p:nvSpPr>
          <p:spPr>
            <a:xfrm>
              <a:off x="3062" y="1171"/>
              <a:ext cx="189"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66"/>
                </a:buClr>
                <a:buSzPts val="2000"/>
                <a:buFont typeface="Arial Narrow"/>
                <a:buNone/>
              </a:pPr>
              <a:r>
                <a:rPr b="1" i="0" lang="en-US" sz="2000" u="none">
                  <a:solidFill>
                    <a:srgbClr val="FF0066"/>
                  </a:solidFill>
                  <a:latin typeface="Arial Narrow"/>
                  <a:ea typeface="Arial Narrow"/>
                  <a:cs typeface="Arial Narrow"/>
                  <a:sym typeface="Arial Narrow"/>
                </a:rPr>
                <a:t>5</a:t>
              </a:r>
              <a:endParaRPr/>
            </a:p>
          </p:txBody>
        </p:sp>
      </p:grpSp>
      <p:grpSp>
        <p:nvGrpSpPr>
          <p:cNvPr id="939" name="Google Shape;939;p48"/>
          <p:cNvGrpSpPr/>
          <p:nvPr/>
        </p:nvGrpSpPr>
        <p:grpSpPr>
          <a:xfrm>
            <a:off x="5173662" y="3175"/>
            <a:ext cx="549275" cy="6318250"/>
            <a:chOff x="3259" y="2"/>
            <a:chExt cx="346" cy="3980"/>
          </a:xfrm>
        </p:grpSpPr>
        <p:cxnSp>
          <p:nvCxnSpPr>
            <p:cNvPr id="940" name="Google Shape;940;p48"/>
            <p:cNvCxnSpPr/>
            <p:nvPr/>
          </p:nvCxnSpPr>
          <p:spPr>
            <a:xfrm rot="10800000">
              <a:off x="3317" y="2"/>
              <a:ext cx="0" cy="3980"/>
            </a:xfrm>
            <a:prstGeom prst="straightConnector1">
              <a:avLst/>
            </a:prstGeom>
            <a:noFill/>
            <a:ln cap="flat" cmpd="sng" w="12700">
              <a:solidFill>
                <a:schemeClr val="dk1"/>
              </a:solidFill>
              <a:prstDash val="solid"/>
              <a:miter lim="800000"/>
              <a:headEnd len="med" w="med" type="none"/>
              <a:tailEnd len="med" w="med" type="none"/>
            </a:ln>
          </p:spPr>
        </p:cxnSp>
        <p:sp>
          <p:nvSpPr>
            <p:cNvPr id="941" name="Google Shape;941;p48"/>
            <p:cNvSpPr txBox="1"/>
            <p:nvPr/>
          </p:nvSpPr>
          <p:spPr>
            <a:xfrm>
              <a:off x="3259" y="643"/>
              <a:ext cx="33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115</a:t>
              </a:r>
              <a:endParaRPr/>
            </a:p>
          </p:txBody>
        </p:sp>
        <p:cxnSp>
          <p:nvCxnSpPr>
            <p:cNvPr id="942" name="Google Shape;942;p48"/>
            <p:cNvCxnSpPr/>
            <p:nvPr/>
          </p:nvCxnSpPr>
          <p:spPr>
            <a:xfrm>
              <a:off x="3273" y="576"/>
              <a:ext cx="332" cy="0"/>
            </a:xfrm>
            <a:prstGeom prst="straightConnector1">
              <a:avLst/>
            </a:prstGeom>
            <a:noFill/>
            <a:ln cap="flat" cmpd="sng" w="50800">
              <a:solidFill>
                <a:schemeClr val="dk1"/>
              </a:solidFill>
              <a:prstDash val="solid"/>
              <a:miter lim="800000"/>
              <a:headEnd len="med" w="med" type="none"/>
              <a:tailEnd len="med" w="med" type="stealth"/>
            </a:ln>
          </p:spPr>
        </p:cxnSp>
      </p:grpSp>
      <p:grpSp>
        <p:nvGrpSpPr>
          <p:cNvPr id="943" name="Google Shape;943;p48"/>
          <p:cNvGrpSpPr/>
          <p:nvPr/>
        </p:nvGrpSpPr>
        <p:grpSpPr>
          <a:xfrm>
            <a:off x="30162" y="3732212"/>
            <a:ext cx="5797550" cy="703262"/>
            <a:chOff x="19" y="2351"/>
            <a:chExt cx="3652" cy="443"/>
          </a:xfrm>
        </p:grpSpPr>
        <p:sp>
          <p:nvSpPr>
            <p:cNvPr id="944" name="Google Shape;944;p48"/>
            <p:cNvSpPr txBox="1"/>
            <p:nvPr/>
          </p:nvSpPr>
          <p:spPr>
            <a:xfrm>
              <a:off x="19" y="2544"/>
              <a:ext cx="218"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9900"/>
                </a:buClr>
                <a:buSzPts val="2000"/>
                <a:buFont typeface="Arial Narrow"/>
                <a:buNone/>
              </a:pPr>
              <a:r>
                <a:rPr b="1" i="0" lang="en-US" sz="2000" u="none">
                  <a:solidFill>
                    <a:srgbClr val="FF9900"/>
                  </a:solidFill>
                  <a:latin typeface="Arial Narrow"/>
                  <a:ea typeface="Arial Narrow"/>
                  <a:cs typeface="Arial Narrow"/>
                  <a:sym typeface="Arial Narrow"/>
                </a:rPr>
                <a:t>G</a:t>
              </a:r>
              <a:endParaRPr/>
            </a:p>
          </p:txBody>
        </p:sp>
        <p:sp>
          <p:nvSpPr>
            <p:cNvPr id="945" name="Google Shape;945;p48"/>
            <p:cNvSpPr txBox="1"/>
            <p:nvPr/>
          </p:nvSpPr>
          <p:spPr>
            <a:xfrm>
              <a:off x="3327" y="2548"/>
              <a:ext cx="317" cy="184"/>
            </a:xfrm>
            <a:prstGeom prst="rect">
              <a:avLst/>
            </a:prstGeom>
            <a:solidFill>
              <a:srgbClr val="FF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46" name="Google Shape;946;p48"/>
            <p:cNvSpPr txBox="1"/>
            <p:nvPr/>
          </p:nvSpPr>
          <p:spPr>
            <a:xfrm>
              <a:off x="3409" y="2351"/>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9900"/>
                </a:buClr>
                <a:buSzPts val="2000"/>
                <a:buFont typeface="Arial Narrow"/>
                <a:buNone/>
              </a:pPr>
              <a:r>
                <a:rPr b="1" i="0" lang="en-US" sz="2000" u="none">
                  <a:solidFill>
                    <a:srgbClr val="FF9900"/>
                  </a:solidFill>
                  <a:latin typeface="Arial Narrow"/>
                  <a:ea typeface="Arial Narrow"/>
                  <a:cs typeface="Arial Narrow"/>
                  <a:sym typeface="Arial Narrow"/>
                </a:rPr>
                <a:t>14</a:t>
              </a:r>
              <a:endParaRPr/>
            </a:p>
          </p:txBody>
        </p:sp>
      </p:grpSp>
      <p:grpSp>
        <p:nvGrpSpPr>
          <p:cNvPr id="947" name="Google Shape;947;p48"/>
          <p:cNvGrpSpPr/>
          <p:nvPr/>
        </p:nvGrpSpPr>
        <p:grpSpPr>
          <a:xfrm>
            <a:off x="5791200" y="3175"/>
            <a:ext cx="609600" cy="6242050"/>
            <a:chOff x="3648" y="2"/>
            <a:chExt cx="384" cy="3932"/>
          </a:xfrm>
        </p:grpSpPr>
        <p:cxnSp>
          <p:nvCxnSpPr>
            <p:cNvPr id="948" name="Google Shape;948;p48"/>
            <p:cNvCxnSpPr/>
            <p:nvPr/>
          </p:nvCxnSpPr>
          <p:spPr>
            <a:xfrm rot="10800000">
              <a:off x="3648" y="2"/>
              <a:ext cx="0" cy="3932"/>
            </a:xfrm>
            <a:prstGeom prst="straightConnector1">
              <a:avLst/>
            </a:prstGeom>
            <a:noFill/>
            <a:ln cap="flat" cmpd="sng" w="12700">
              <a:solidFill>
                <a:schemeClr val="dk1"/>
              </a:solidFill>
              <a:prstDash val="solid"/>
              <a:miter lim="800000"/>
              <a:headEnd len="med" w="med" type="none"/>
              <a:tailEnd len="med" w="med" type="none"/>
            </a:ln>
          </p:spPr>
        </p:cxnSp>
        <p:sp>
          <p:nvSpPr>
            <p:cNvPr id="949" name="Google Shape;949;p48"/>
            <p:cNvSpPr txBox="1"/>
            <p:nvPr/>
          </p:nvSpPr>
          <p:spPr>
            <a:xfrm>
              <a:off x="3686" y="883"/>
              <a:ext cx="33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129</a:t>
              </a:r>
              <a:endParaRPr/>
            </a:p>
          </p:txBody>
        </p:sp>
        <p:cxnSp>
          <p:nvCxnSpPr>
            <p:cNvPr id="950" name="Google Shape;950;p48"/>
            <p:cNvCxnSpPr/>
            <p:nvPr/>
          </p:nvCxnSpPr>
          <p:spPr>
            <a:xfrm>
              <a:off x="3652" y="768"/>
              <a:ext cx="380" cy="0"/>
            </a:xfrm>
            <a:prstGeom prst="straightConnector1">
              <a:avLst/>
            </a:prstGeom>
            <a:noFill/>
            <a:ln cap="flat" cmpd="sng" w="50800">
              <a:solidFill>
                <a:schemeClr val="dk1"/>
              </a:solidFill>
              <a:prstDash val="solid"/>
              <a:miter lim="800000"/>
              <a:headEnd len="med" w="med" type="none"/>
              <a:tailEnd len="med" w="med" type="stealth"/>
            </a:ln>
          </p:spPr>
        </p:cxnSp>
      </p:grpSp>
      <p:grpSp>
        <p:nvGrpSpPr>
          <p:cNvPr id="951" name="Google Shape;951;p48"/>
          <p:cNvGrpSpPr/>
          <p:nvPr/>
        </p:nvGrpSpPr>
        <p:grpSpPr>
          <a:xfrm>
            <a:off x="60325" y="2270125"/>
            <a:ext cx="6438900" cy="823912"/>
            <a:chOff x="38" y="1430"/>
            <a:chExt cx="4056" cy="519"/>
          </a:xfrm>
        </p:grpSpPr>
        <p:sp>
          <p:nvSpPr>
            <p:cNvPr id="952" name="Google Shape;952;p48"/>
            <p:cNvSpPr txBox="1"/>
            <p:nvPr/>
          </p:nvSpPr>
          <p:spPr>
            <a:xfrm>
              <a:off x="38" y="1699"/>
              <a:ext cx="211"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336633"/>
                </a:buClr>
                <a:buSzPts val="2000"/>
                <a:buFont typeface="Arial Narrow"/>
                <a:buNone/>
              </a:pPr>
              <a:r>
                <a:rPr b="1" i="0" lang="en-US" sz="2000" u="none">
                  <a:solidFill>
                    <a:srgbClr val="336633"/>
                  </a:solidFill>
                  <a:latin typeface="Arial Narrow"/>
                  <a:ea typeface="Arial Narrow"/>
                  <a:cs typeface="Arial Narrow"/>
                  <a:sym typeface="Arial Narrow"/>
                </a:rPr>
                <a:t>D</a:t>
              </a:r>
              <a:endParaRPr/>
            </a:p>
          </p:txBody>
        </p:sp>
        <p:sp>
          <p:nvSpPr>
            <p:cNvPr id="953" name="Google Shape;953;p48"/>
            <p:cNvSpPr txBox="1"/>
            <p:nvPr/>
          </p:nvSpPr>
          <p:spPr>
            <a:xfrm>
              <a:off x="3652" y="1684"/>
              <a:ext cx="442" cy="153"/>
            </a:xfrm>
            <a:prstGeom prst="rect">
              <a:avLst/>
            </a:prstGeom>
            <a:solidFill>
              <a:srgbClr val="3366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54" name="Google Shape;954;p48"/>
            <p:cNvSpPr txBox="1"/>
            <p:nvPr/>
          </p:nvSpPr>
          <p:spPr>
            <a:xfrm>
              <a:off x="3756" y="1430"/>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336600"/>
                </a:buClr>
                <a:buSzPts val="2000"/>
                <a:buFont typeface="Arial Narrow"/>
                <a:buNone/>
              </a:pPr>
              <a:r>
                <a:rPr b="1" i="0" lang="en-US" sz="2000" u="none">
                  <a:solidFill>
                    <a:srgbClr val="336600"/>
                  </a:solidFill>
                  <a:latin typeface="Arial Narrow"/>
                  <a:ea typeface="Arial Narrow"/>
                  <a:cs typeface="Arial Narrow"/>
                  <a:sym typeface="Arial Narrow"/>
                </a:rPr>
                <a:t>20</a:t>
              </a:r>
              <a:endParaRPr/>
            </a:p>
          </p:txBody>
        </p:sp>
      </p:grpSp>
      <p:grpSp>
        <p:nvGrpSpPr>
          <p:cNvPr id="955" name="Google Shape;955;p48"/>
          <p:cNvGrpSpPr/>
          <p:nvPr/>
        </p:nvGrpSpPr>
        <p:grpSpPr>
          <a:xfrm>
            <a:off x="6481762" y="3175"/>
            <a:ext cx="603250" cy="6242050"/>
            <a:chOff x="4083" y="2"/>
            <a:chExt cx="380" cy="3932"/>
          </a:xfrm>
        </p:grpSpPr>
        <p:cxnSp>
          <p:nvCxnSpPr>
            <p:cNvPr id="956" name="Google Shape;956;p48"/>
            <p:cNvCxnSpPr/>
            <p:nvPr/>
          </p:nvCxnSpPr>
          <p:spPr>
            <a:xfrm rot="10800000">
              <a:off x="4098" y="2"/>
              <a:ext cx="0" cy="3932"/>
            </a:xfrm>
            <a:prstGeom prst="straightConnector1">
              <a:avLst/>
            </a:prstGeom>
            <a:noFill/>
            <a:ln cap="flat" cmpd="sng" w="12700">
              <a:solidFill>
                <a:schemeClr val="dk1"/>
              </a:solidFill>
              <a:prstDash val="solid"/>
              <a:miter lim="800000"/>
              <a:headEnd len="med" w="med" type="none"/>
              <a:tailEnd len="med" w="med" type="none"/>
            </a:ln>
          </p:spPr>
        </p:cxnSp>
        <p:sp>
          <p:nvSpPr>
            <p:cNvPr id="957" name="Google Shape;957;p48"/>
            <p:cNvSpPr txBox="1"/>
            <p:nvPr/>
          </p:nvSpPr>
          <p:spPr>
            <a:xfrm>
              <a:off x="4117" y="1123"/>
              <a:ext cx="33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149</a:t>
              </a:r>
              <a:endParaRPr/>
            </a:p>
          </p:txBody>
        </p:sp>
        <p:cxnSp>
          <p:nvCxnSpPr>
            <p:cNvPr id="958" name="Google Shape;958;p48"/>
            <p:cNvCxnSpPr/>
            <p:nvPr/>
          </p:nvCxnSpPr>
          <p:spPr>
            <a:xfrm>
              <a:off x="4083" y="1056"/>
              <a:ext cx="380" cy="0"/>
            </a:xfrm>
            <a:prstGeom prst="straightConnector1">
              <a:avLst/>
            </a:prstGeom>
            <a:noFill/>
            <a:ln cap="flat" cmpd="sng" w="50800">
              <a:solidFill>
                <a:schemeClr val="dk1"/>
              </a:solidFill>
              <a:prstDash val="solid"/>
              <a:miter lim="800000"/>
              <a:headEnd len="med" w="med" type="none"/>
              <a:tailEnd len="med" w="med" type="stealth"/>
            </a:ln>
          </p:spPr>
        </p:cxnSp>
      </p:grpSp>
      <p:grpSp>
        <p:nvGrpSpPr>
          <p:cNvPr id="959" name="Google Shape;959;p48"/>
          <p:cNvGrpSpPr/>
          <p:nvPr/>
        </p:nvGrpSpPr>
        <p:grpSpPr>
          <a:xfrm>
            <a:off x="60325" y="2863850"/>
            <a:ext cx="7248525" cy="687387"/>
            <a:chOff x="38" y="1804"/>
            <a:chExt cx="4566" cy="433"/>
          </a:xfrm>
        </p:grpSpPr>
        <p:sp>
          <p:nvSpPr>
            <p:cNvPr id="960" name="Google Shape;960;p48"/>
            <p:cNvSpPr txBox="1"/>
            <p:nvPr/>
          </p:nvSpPr>
          <p:spPr>
            <a:xfrm>
              <a:off x="38" y="1987"/>
              <a:ext cx="204"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E</a:t>
              </a:r>
              <a:endParaRPr/>
            </a:p>
          </p:txBody>
        </p:sp>
        <p:sp>
          <p:nvSpPr>
            <p:cNvPr id="961" name="Google Shape;961;p48"/>
            <p:cNvSpPr txBox="1"/>
            <p:nvPr/>
          </p:nvSpPr>
          <p:spPr>
            <a:xfrm>
              <a:off x="4102" y="2020"/>
              <a:ext cx="502" cy="155"/>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62" name="Google Shape;962;p48"/>
            <p:cNvSpPr txBox="1"/>
            <p:nvPr/>
          </p:nvSpPr>
          <p:spPr>
            <a:xfrm>
              <a:off x="4262" y="1804"/>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21</a:t>
              </a:r>
              <a:endParaRPr/>
            </a:p>
          </p:txBody>
        </p:sp>
      </p:grpSp>
      <p:grpSp>
        <p:nvGrpSpPr>
          <p:cNvPr id="963" name="Google Shape;963;p48"/>
          <p:cNvGrpSpPr/>
          <p:nvPr/>
        </p:nvGrpSpPr>
        <p:grpSpPr>
          <a:xfrm>
            <a:off x="39687" y="4162425"/>
            <a:ext cx="7599362" cy="760412"/>
            <a:chOff x="38" y="2622"/>
            <a:chExt cx="4787" cy="479"/>
          </a:xfrm>
        </p:grpSpPr>
        <p:sp>
          <p:nvSpPr>
            <p:cNvPr id="964" name="Google Shape;964;p48"/>
            <p:cNvSpPr txBox="1"/>
            <p:nvPr/>
          </p:nvSpPr>
          <p:spPr>
            <a:xfrm>
              <a:off x="38" y="2851"/>
              <a:ext cx="211"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H</a:t>
              </a:r>
              <a:endParaRPr/>
            </a:p>
          </p:txBody>
        </p:sp>
        <p:sp>
          <p:nvSpPr>
            <p:cNvPr id="965" name="Google Shape;965;p48"/>
            <p:cNvSpPr txBox="1"/>
            <p:nvPr/>
          </p:nvSpPr>
          <p:spPr>
            <a:xfrm>
              <a:off x="4113" y="2836"/>
              <a:ext cx="712" cy="18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66" name="Google Shape;966;p48"/>
            <p:cNvSpPr txBox="1"/>
            <p:nvPr/>
          </p:nvSpPr>
          <p:spPr>
            <a:xfrm>
              <a:off x="4358" y="2622"/>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28</a:t>
              </a:r>
              <a:endParaRPr/>
            </a:p>
          </p:txBody>
        </p:sp>
      </p:grpSp>
      <p:grpSp>
        <p:nvGrpSpPr>
          <p:cNvPr id="967" name="Google Shape;967;p48"/>
          <p:cNvGrpSpPr/>
          <p:nvPr/>
        </p:nvGrpSpPr>
        <p:grpSpPr>
          <a:xfrm>
            <a:off x="134937" y="5040312"/>
            <a:ext cx="8315325" cy="854075"/>
            <a:chOff x="85" y="3175"/>
            <a:chExt cx="5238" cy="538"/>
          </a:xfrm>
        </p:grpSpPr>
        <p:sp>
          <p:nvSpPr>
            <p:cNvPr id="968" name="Google Shape;968;p48"/>
            <p:cNvSpPr txBox="1"/>
            <p:nvPr/>
          </p:nvSpPr>
          <p:spPr>
            <a:xfrm>
              <a:off x="85" y="3463"/>
              <a:ext cx="18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J</a:t>
              </a:r>
              <a:endParaRPr/>
            </a:p>
          </p:txBody>
        </p:sp>
        <p:sp>
          <p:nvSpPr>
            <p:cNvPr id="969" name="Google Shape;969;p48"/>
            <p:cNvSpPr txBox="1"/>
            <p:nvPr/>
          </p:nvSpPr>
          <p:spPr>
            <a:xfrm>
              <a:off x="4102" y="3400"/>
              <a:ext cx="1221" cy="184"/>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70" name="Google Shape;970;p48"/>
            <p:cNvSpPr txBox="1"/>
            <p:nvPr/>
          </p:nvSpPr>
          <p:spPr>
            <a:xfrm>
              <a:off x="4501" y="3175"/>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45</a:t>
              </a:r>
              <a:endParaRPr/>
            </a:p>
          </p:txBody>
        </p:sp>
      </p:grpSp>
      <p:cxnSp>
        <p:nvCxnSpPr>
          <p:cNvPr id="971" name="Google Shape;971;p48"/>
          <p:cNvCxnSpPr/>
          <p:nvPr/>
        </p:nvCxnSpPr>
        <p:spPr>
          <a:xfrm rot="10800000">
            <a:off x="8458200" y="381000"/>
            <a:ext cx="0" cy="5940425"/>
          </a:xfrm>
          <a:prstGeom prst="straightConnector1">
            <a:avLst/>
          </a:prstGeom>
          <a:noFill/>
          <a:ln cap="flat" cmpd="sng" w="50800">
            <a:solidFill>
              <a:srgbClr val="FF00CC"/>
            </a:solidFill>
            <a:prstDash val="solid"/>
            <a:miter lim="800000"/>
            <a:headEnd len="med" w="med" type="none"/>
            <a:tailEnd len="med" w="med" type="none"/>
          </a:ln>
        </p:spPr>
      </p:cxnSp>
      <p:grpSp>
        <p:nvGrpSpPr>
          <p:cNvPr id="972" name="Google Shape;972;p48"/>
          <p:cNvGrpSpPr/>
          <p:nvPr/>
        </p:nvGrpSpPr>
        <p:grpSpPr>
          <a:xfrm>
            <a:off x="7832725" y="1371600"/>
            <a:ext cx="549275" cy="2514600"/>
            <a:chOff x="4934" y="864"/>
            <a:chExt cx="346" cy="1584"/>
          </a:xfrm>
        </p:grpSpPr>
        <p:sp>
          <p:nvSpPr>
            <p:cNvPr id="973" name="Google Shape;973;p48"/>
            <p:cNvSpPr txBox="1"/>
            <p:nvPr/>
          </p:nvSpPr>
          <p:spPr>
            <a:xfrm>
              <a:off x="4934" y="1123"/>
              <a:ext cx="33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CC"/>
                </a:buClr>
                <a:buSzPts val="2000"/>
                <a:buFont typeface="Arial Narrow"/>
                <a:buNone/>
              </a:pPr>
              <a:r>
                <a:rPr b="1" i="0" lang="en-US" sz="2000" u="none">
                  <a:solidFill>
                    <a:srgbClr val="FF00CC"/>
                  </a:solidFill>
                  <a:latin typeface="Arial Narrow"/>
                  <a:ea typeface="Arial Narrow"/>
                  <a:cs typeface="Arial Narrow"/>
                  <a:sym typeface="Arial Narrow"/>
                </a:rPr>
                <a:t>194</a:t>
              </a:r>
              <a:endParaRPr/>
            </a:p>
          </p:txBody>
        </p:sp>
        <p:cxnSp>
          <p:nvCxnSpPr>
            <p:cNvPr id="974" name="Google Shape;974;p48"/>
            <p:cNvCxnSpPr/>
            <p:nvPr/>
          </p:nvCxnSpPr>
          <p:spPr>
            <a:xfrm>
              <a:off x="4996" y="864"/>
              <a:ext cx="284" cy="0"/>
            </a:xfrm>
            <a:prstGeom prst="straightConnector1">
              <a:avLst/>
            </a:prstGeom>
            <a:noFill/>
            <a:ln cap="flat" cmpd="sng" w="50800">
              <a:solidFill>
                <a:srgbClr val="FF00CC"/>
              </a:solidFill>
              <a:prstDash val="solid"/>
              <a:miter lim="800000"/>
              <a:headEnd len="med" w="med" type="none"/>
              <a:tailEnd len="med" w="med" type="stealth"/>
            </a:ln>
          </p:spPr>
        </p:cxnSp>
        <p:cxnSp>
          <p:nvCxnSpPr>
            <p:cNvPr id="975" name="Google Shape;975;p48"/>
            <p:cNvCxnSpPr/>
            <p:nvPr/>
          </p:nvCxnSpPr>
          <p:spPr>
            <a:xfrm>
              <a:off x="4996" y="1536"/>
              <a:ext cx="284" cy="0"/>
            </a:xfrm>
            <a:prstGeom prst="straightConnector1">
              <a:avLst/>
            </a:prstGeom>
            <a:noFill/>
            <a:ln cap="flat" cmpd="sng" w="50800">
              <a:solidFill>
                <a:srgbClr val="FF00CC"/>
              </a:solidFill>
              <a:prstDash val="solid"/>
              <a:miter lim="800000"/>
              <a:headEnd len="med" w="med" type="none"/>
              <a:tailEnd len="med" w="med" type="stealth"/>
            </a:ln>
          </p:spPr>
        </p:cxnSp>
        <p:cxnSp>
          <p:nvCxnSpPr>
            <p:cNvPr id="976" name="Google Shape;976;p48"/>
            <p:cNvCxnSpPr/>
            <p:nvPr/>
          </p:nvCxnSpPr>
          <p:spPr>
            <a:xfrm>
              <a:off x="4996" y="2448"/>
              <a:ext cx="284" cy="0"/>
            </a:xfrm>
            <a:prstGeom prst="straightConnector1">
              <a:avLst/>
            </a:prstGeom>
            <a:noFill/>
            <a:ln cap="flat" cmpd="sng" w="50800">
              <a:solidFill>
                <a:srgbClr val="FF00CC"/>
              </a:solidFill>
              <a:prstDash val="solid"/>
              <a:miter lim="800000"/>
              <a:headEnd len="med" w="med" type="none"/>
              <a:tailEnd len="med" w="med" type="stealth"/>
            </a:ln>
          </p:spPr>
        </p:cxnSp>
        <p:sp>
          <p:nvSpPr>
            <p:cNvPr id="977" name="Google Shape;977;p48"/>
            <p:cNvSpPr txBox="1"/>
            <p:nvPr/>
          </p:nvSpPr>
          <p:spPr>
            <a:xfrm>
              <a:off x="4934" y="1747"/>
              <a:ext cx="33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CC"/>
                </a:buClr>
                <a:buSzPts val="2000"/>
                <a:buFont typeface="Arial Narrow"/>
                <a:buNone/>
              </a:pPr>
              <a:r>
                <a:rPr b="1" i="0" lang="en-US" sz="2000" u="none">
                  <a:solidFill>
                    <a:srgbClr val="FF00CC"/>
                  </a:solidFill>
                  <a:latin typeface="Arial Narrow"/>
                  <a:ea typeface="Arial Narrow"/>
                  <a:cs typeface="Arial Narrow"/>
                  <a:sym typeface="Arial Narrow"/>
                </a:rPr>
                <a:t>194</a:t>
              </a:r>
              <a:endParaRPr/>
            </a:p>
          </p:txBody>
        </p:sp>
      </p:grpSp>
      <p:sp>
        <p:nvSpPr>
          <p:cNvPr id="978" name="Google Shape;978;p48"/>
          <p:cNvSpPr/>
          <p:nvPr/>
        </p:nvSpPr>
        <p:spPr>
          <a:xfrm>
            <a:off x="457200" y="457200"/>
            <a:ext cx="8383587" cy="5837237"/>
          </a:xfrm>
          <a:custGeom>
            <a:rect b="b" l="l" r="r" t="t"/>
            <a:pathLst>
              <a:path extrusionOk="0" h="3677" w="5281">
                <a:moveTo>
                  <a:pt x="0" y="0"/>
                </a:moveTo>
                <a:lnTo>
                  <a:pt x="0" y="3676"/>
                </a:lnTo>
                <a:lnTo>
                  <a:pt x="5280" y="3676"/>
                </a:lnTo>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500"/>
                                        <p:tgtEl>
                                          <p:spTgt spid="9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49"/>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85" name="Google Shape;985;p49"/>
          <p:cNvSpPr txBox="1"/>
          <p:nvPr>
            <p:ph idx="1" type="body"/>
          </p:nvPr>
        </p:nvSpPr>
        <p:spPr>
          <a:xfrm>
            <a:off x="685800" y="1752600"/>
            <a:ext cx="8305800" cy="4419600"/>
          </a:xfrm>
          <a:prstGeom prst="rect">
            <a:avLst/>
          </a:prstGeom>
          <a:noFill/>
          <a:ln>
            <a:noFill/>
          </a:ln>
        </p:spPr>
        <p:txBody>
          <a:bodyPr anchorCtr="0" anchor="t" bIns="46025" lIns="92075" spcFirstLastPara="1" rIns="92075" wrap="square" tIns="46025">
            <a:noAutofit/>
          </a:bodyPr>
          <a:lstStyle/>
          <a:p>
            <a:pPr indent="-285750" lvl="1" marL="742950" rtl="0" algn="l">
              <a:lnSpc>
                <a:spcPct val="90000"/>
              </a:lnSpc>
              <a:spcBef>
                <a:spcPts val="0"/>
              </a:spcBef>
              <a:spcAft>
                <a:spcPts val="0"/>
              </a:spcAft>
              <a:buClr>
                <a:schemeClr val="accent2"/>
              </a:buClr>
              <a:buSzPts val="2400"/>
              <a:buFont typeface="Arial Narrow"/>
              <a:buNone/>
            </a:pPr>
            <a:r>
              <a:t/>
            </a:r>
            <a:endParaRPr b="0" i="0" sz="2400" u="none">
              <a:solidFill>
                <a:schemeClr val="accent2"/>
              </a:solidFill>
              <a:latin typeface="Arial Narrow"/>
              <a:ea typeface="Arial Narrow"/>
              <a:cs typeface="Arial Narrow"/>
              <a:sym typeface="Arial Narrow"/>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Gantt chart can be used as a visual aid for tracking the progress of project activities.</a:t>
            </a:r>
            <a:endParaRPr/>
          </a:p>
          <a:p>
            <a:pPr indent="-342900" lvl="0" marL="342900" rtl="0" algn="l">
              <a:lnSpc>
                <a:spcPct val="9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Appropriate percentage of a bar is shaded to document the completed work.</a:t>
            </a:r>
            <a:endParaRPr/>
          </a:p>
          <a:p>
            <a:pPr indent="-342900" lvl="0" marL="342900" rtl="0" algn="l">
              <a:lnSpc>
                <a:spcPct val="9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 manager can easily see if the project is progressing on schedule (with respect to the earliest possible completion</a:t>
            </a:r>
            <a:br>
              <a:rPr b="0" i="0" lang="en-US" sz="2800" u="none">
                <a:solidFill>
                  <a:schemeClr val="accent2"/>
                </a:solidFill>
                <a:latin typeface="Arial Narrow"/>
                <a:ea typeface="Arial Narrow"/>
                <a:cs typeface="Arial Narrow"/>
                <a:sym typeface="Arial Narrow"/>
              </a:rPr>
            </a:br>
            <a:r>
              <a:rPr b="0" i="0" lang="en-US" sz="2800" u="none">
                <a:solidFill>
                  <a:schemeClr val="accent2"/>
                </a:solidFill>
                <a:latin typeface="Arial Narrow"/>
                <a:ea typeface="Arial Narrow"/>
                <a:cs typeface="Arial Narrow"/>
                <a:sym typeface="Arial Narrow"/>
              </a:rPr>
              <a:t> times).</a:t>
            </a:r>
            <a:endParaRPr/>
          </a:p>
        </p:txBody>
      </p:sp>
      <p:sp>
        <p:nvSpPr>
          <p:cNvPr id="986" name="Google Shape;986;p49"/>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Gantt Charts-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Monitoring Project Progress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50"/>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93" name="Google Shape;993;p50"/>
          <p:cNvSpPr txBox="1"/>
          <p:nvPr/>
        </p:nvSpPr>
        <p:spPr>
          <a:xfrm>
            <a:off x="66675" y="1325562"/>
            <a:ext cx="3349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669900"/>
              </a:buClr>
              <a:buSzPts val="2000"/>
              <a:buFont typeface="Arial Narrow"/>
              <a:buNone/>
            </a:pPr>
            <a:r>
              <a:rPr b="1" i="0" lang="en-US" sz="2000" u="none">
                <a:solidFill>
                  <a:srgbClr val="669900"/>
                </a:solidFill>
                <a:latin typeface="Arial Narrow"/>
                <a:ea typeface="Arial Narrow"/>
                <a:cs typeface="Arial Narrow"/>
                <a:sym typeface="Arial Narrow"/>
              </a:rPr>
              <a:t>A</a:t>
            </a:r>
            <a:endParaRPr/>
          </a:p>
        </p:txBody>
      </p:sp>
      <p:sp>
        <p:nvSpPr>
          <p:cNvPr id="994" name="Google Shape;994;p50"/>
          <p:cNvSpPr txBox="1"/>
          <p:nvPr/>
        </p:nvSpPr>
        <p:spPr>
          <a:xfrm>
            <a:off x="471487" y="1377950"/>
            <a:ext cx="3789362" cy="2921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95" name="Google Shape;995;p50"/>
          <p:cNvSpPr txBox="1"/>
          <p:nvPr/>
        </p:nvSpPr>
        <p:spPr>
          <a:xfrm>
            <a:off x="1924050" y="1020762"/>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669900"/>
              </a:buClr>
              <a:buSzPts val="2000"/>
              <a:buFont typeface="Arial Narrow"/>
              <a:buNone/>
            </a:pPr>
            <a:r>
              <a:rPr b="1" i="0" lang="en-US" sz="2000" u="none">
                <a:solidFill>
                  <a:srgbClr val="669900"/>
                </a:solidFill>
                <a:latin typeface="Arial Narrow"/>
                <a:ea typeface="Arial Narrow"/>
                <a:cs typeface="Arial Narrow"/>
                <a:sym typeface="Arial Narrow"/>
              </a:rPr>
              <a:t>90</a:t>
            </a:r>
            <a:endParaRPr/>
          </a:p>
        </p:txBody>
      </p:sp>
      <p:cxnSp>
        <p:nvCxnSpPr>
          <p:cNvPr id="996" name="Google Shape;996;p50"/>
          <p:cNvCxnSpPr/>
          <p:nvPr/>
        </p:nvCxnSpPr>
        <p:spPr>
          <a:xfrm>
            <a:off x="1682750" y="6934200"/>
            <a:ext cx="374650" cy="0"/>
          </a:xfrm>
          <a:prstGeom prst="straightConnector1">
            <a:avLst/>
          </a:prstGeom>
          <a:noFill/>
          <a:ln cap="flat" cmpd="sng" w="12700">
            <a:solidFill>
              <a:schemeClr val="dk1"/>
            </a:solidFill>
            <a:prstDash val="solid"/>
            <a:miter lim="800000"/>
            <a:headEnd len="med" w="med" type="none"/>
            <a:tailEnd len="med" w="med" type="none"/>
          </a:ln>
        </p:spPr>
      </p:cxnSp>
      <p:sp>
        <p:nvSpPr>
          <p:cNvPr id="997" name="Google Shape;997;p50"/>
          <p:cNvSpPr txBox="1"/>
          <p:nvPr/>
        </p:nvSpPr>
        <p:spPr>
          <a:xfrm>
            <a:off x="60325" y="1782762"/>
            <a:ext cx="3349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B</a:t>
            </a:r>
            <a:endParaRPr/>
          </a:p>
        </p:txBody>
      </p:sp>
      <p:sp>
        <p:nvSpPr>
          <p:cNvPr id="998" name="Google Shape;998;p50"/>
          <p:cNvSpPr txBox="1"/>
          <p:nvPr/>
        </p:nvSpPr>
        <p:spPr>
          <a:xfrm>
            <a:off x="4273550" y="1758950"/>
            <a:ext cx="596900" cy="2921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999" name="Google Shape;999;p50"/>
          <p:cNvSpPr txBox="1"/>
          <p:nvPr/>
        </p:nvSpPr>
        <p:spPr>
          <a:xfrm>
            <a:off x="4456112" y="1401762"/>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15</a:t>
            </a:r>
            <a:endParaRPr/>
          </a:p>
        </p:txBody>
      </p:sp>
      <p:sp>
        <p:nvSpPr>
          <p:cNvPr id="1000" name="Google Shape;1000;p50"/>
          <p:cNvSpPr txBox="1"/>
          <p:nvPr/>
        </p:nvSpPr>
        <p:spPr>
          <a:xfrm>
            <a:off x="96837" y="3535362"/>
            <a:ext cx="288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F</a:t>
            </a:r>
            <a:endParaRPr/>
          </a:p>
        </p:txBody>
      </p:sp>
      <p:sp>
        <p:nvSpPr>
          <p:cNvPr id="1001" name="Google Shape;1001;p50"/>
          <p:cNvSpPr txBox="1"/>
          <p:nvPr/>
        </p:nvSpPr>
        <p:spPr>
          <a:xfrm>
            <a:off x="4273550" y="3587750"/>
            <a:ext cx="977900" cy="2921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002" name="Google Shape;1002;p50"/>
          <p:cNvSpPr txBox="1"/>
          <p:nvPr/>
        </p:nvSpPr>
        <p:spPr>
          <a:xfrm>
            <a:off x="4441825" y="3230562"/>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25</a:t>
            </a:r>
            <a:endParaRPr/>
          </a:p>
        </p:txBody>
      </p:sp>
      <p:sp>
        <p:nvSpPr>
          <p:cNvPr id="1003" name="Google Shape;1003;p50"/>
          <p:cNvSpPr txBox="1"/>
          <p:nvPr/>
        </p:nvSpPr>
        <p:spPr>
          <a:xfrm>
            <a:off x="136525" y="5059362"/>
            <a:ext cx="24288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I</a:t>
            </a:r>
            <a:endParaRPr/>
          </a:p>
        </p:txBody>
      </p:sp>
      <p:sp>
        <p:nvSpPr>
          <p:cNvPr id="1004" name="Google Shape;1004;p50"/>
          <p:cNvSpPr txBox="1"/>
          <p:nvPr/>
        </p:nvSpPr>
        <p:spPr>
          <a:xfrm>
            <a:off x="4244975" y="5138737"/>
            <a:ext cx="1628775" cy="2921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005" name="Google Shape;1005;p50"/>
          <p:cNvSpPr txBox="1"/>
          <p:nvPr/>
        </p:nvSpPr>
        <p:spPr>
          <a:xfrm>
            <a:off x="4479925" y="4678362"/>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30</a:t>
            </a:r>
            <a:endParaRPr/>
          </a:p>
        </p:txBody>
      </p:sp>
      <p:sp>
        <p:nvSpPr>
          <p:cNvPr id="1006" name="Google Shape;1006;p50"/>
          <p:cNvSpPr txBox="1"/>
          <p:nvPr/>
        </p:nvSpPr>
        <p:spPr>
          <a:xfrm>
            <a:off x="58737" y="2209800"/>
            <a:ext cx="3349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66"/>
              </a:buClr>
              <a:buSzPts val="2000"/>
              <a:buFont typeface="Arial Narrow"/>
              <a:buNone/>
            </a:pPr>
            <a:r>
              <a:rPr b="1" i="0" lang="en-US" sz="2000" u="none">
                <a:solidFill>
                  <a:srgbClr val="FF0066"/>
                </a:solidFill>
                <a:latin typeface="Arial Narrow"/>
                <a:ea typeface="Arial Narrow"/>
                <a:cs typeface="Arial Narrow"/>
                <a:sym typeface="Arial Narrow"/>
              </a:rPr>
              <a:t>C</a:t>
            </a:r>
            <a:endParaRPr/>
          </a:p>
        </p:txBody>
      </p:sp>
      <p:sp>
        <p:nvSpPr>
          <p:cNvPr id="1007" name="Google Shape;1007;p50"/>
          <p:cNvSpPr txBox="1"/>
          <p:nvPr/>
        </p:nvSpPr>
        <p:spPr>
          <a:xfrm>
            <a:off x="4865687" y="2155825"/>
            <a:ext cx="168275" cy="276225"/>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008" name="Google Shape;1008;p50"/>
          <p:cNvSpPr txBox="1"/>
          <p:nvPr/>
        </p:nvSpPr>
        <p:spPr>
          <a:xfrm>
            <a:off x="4860925" y="1858962"/>
            <a:ext cx="3000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66"/>
              </a:buClr>
              <a:buSzPts val="2000"/>
              <a:buFont typeface="Arial Narrow"/>
              <a:buNone/>
            </a:pPr>
            <a:r>
              <a:rPr b="1" i="0" lang="en-US" sz="2000" u="none">
                <a:solidFill>
                  <a:srgbClr val="FF0066"/>
                </a:solidFill>
                <a:latin typeface="Arial Narrow"/>
                <a:ea typeface="Arial Narrow"/>
                <a:cs typeface="Arial Narrow"/>
                <a:sym typeface="Arial Narrow"/>
              </a:rPr>
              <a:t>5</a:t>
            </a:r>
            <a:endParaRPr/>
          </a:p>
        </p:txBody>
      </p:sp>
      <p:sp>
        <p:nvSpPr>
          <p:cNvPr id="1009" name="Google Shape;1009;p50"/>
          <p:cNvSpPr txBox="1"/>
          <p:nvPr/>
        </p:nvSpPr>
        <p:spPr>
          <a:xfrm>
            <a:off x="30162" y="4038600"/>
            <a:ext cx="34607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9900"/>
              </a:buClr>
              <a:buSzPts val="2000"/>
              <a:buFont typeface="Arial Narrow"/>
              <a:buNone/>
            </a:pPr>
            <a:r>
              <a:rPr b="1" i="0" lang="en-US" sz="2000" u="none">
                <a:solidFill>
                  <a:srgbClr val="FF9900"/>
                </a:solidFill>
                <a:latin typeface="Arial Narrow"/>
                <a:ea typeface="Arial Narrow"/>
                <a:cs typeface="Arial Narrow"/>
                <a:sym typeface="Arial Narrow"/>
              </a:rPr>
              <a:t>G</a:t>
            </a:r>
            <a:endParaRPr/>
          </a:p>
        </p:txBody>
      </p:sp>
      <p:sp>
        <p:nvSpPr>
          <p:cNvPr id="1010" name="Google Shape;1010;p50"/>
          <p:cNvSpPr txBox="1"/>
          <p:nvPr/>
        </p:nvSpPr>
        <p:spPr>
          <a:xfrm>
            <a:off x="5281612" y="4044950"/>
            <a:ext cx="503237" cy="2921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011" name="Google Shape;1011;p50"/>
          <p:cNvSpPr txBox="1"/>
          <p:nvPr/>
        </p:nvSpPr>
        <p:spPr>
          <a:xfrm>
            <a:off x="5411787" y="3732212"/>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9900"/>
              </a:buClr>
              <a:buSzPts val="2000"/>
              <a:buFont typeface="Arial Narrow"/>
              <a:buNone/>
            </a:pPr>
            <a:r>
              <a:rPr b="1" i="0" lang="en-US" sz="2000" u="none">
                <a:solidFill>
                  <a:srgbClr val="FF9900"/>
                </a:solidFill>
                <a:latin typeface="Arial Narrow"/>
                <a:ea typeface="Arial Narrow"/>
                <a:cs typeface="Arial Narrow"/>
                <a:sym typeface="Arial Narrow"/>
              </a:rPr>
              <a:t>14</a:t>
            </a:r>
            <a:endParaRPr/>
          </a:p>
        </p:txBody>
      </p:sp>
      <p:sp>
        <p:nvSpPr>
          <p:cNvPr id="1012" name="Google Shape;1012;p50"/>
          <p:cNvSpPr txBox="1"/>
          <p:nvPr/>
        </p:nvSpPr>
        <p:spPr>
          <a:xfrm>
            <a:off x="60325" y="2697162"/>
            <a:ext cx="3349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336633"/>
              </a:buClr>
              <a:buSzPts val="2000"/>
              <a:buFont typeface="Arial Narrow"/>
              <a:buNone/>
            </a:pPr>
            <a:r>
              <a:rPr b="1" i="0" lang="en-US" sz="2000" u="none">
                <a:solidFill>
                  <a:srgbClr val="336633"/>
                </a:solidFill>
                <a:latin typeface="Arial Narrow"/>
                <a:ea typeface="Arial Narrow"/>
                <a:cs typeface="Arial Narrow"/>
                <a:sym typeface="Arial Narrow"/>
              </a:rPr>
              <a:t>D</a:t>
            </a:r>
            <a:endParaRPr/>
          </a:p>
        </p:txBody>
      </p:sp>
      <p:sp>
        <p:nvSpPr>
          <p:cNvPr id="1013" name="Google Shape;1013;p50"/>
          <p:cNvSpPr txBox="1"/>
          <p:nvPr/>
        </p:nvSpPr>
        <p:spPr>
          <a:xfrm>
            <a:off x="5797550" y="2673350"/>
            <a:ext cx="925512" cy="2730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014" name="Google Shape;1014;p50"/>
          <p:cNvSpPr txBox="1"/>
          <p:nvPr/>
        </p:nvSpPr>
        <p:spPr>
          <a:xfrm>
            <a:off x="5962650" y="2270125"/>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336600"/>
              </a:buClr>
              <a:buSzPts val="2000"/>
              <a:buFont typeface="Arial Narrow"/>
              <a:buNone/>
            </a:pPr>
            <a:r>
              <a:rPr b="1" i="0" lang="en-US" sz="2000" u="none">
                <a:solidFill>
                  <a:srgbClr val="336600"/>
                </a:solidFill>
                <a:latin typeface="Arial Narrow"/>
                <a:ea typeface="Arial Narrow"/>
                <a:cs typeface="Arial Narrow"/>
                <a:sym typeface="Arial Narrow"/>
              </a:rPr>
              <a:t>20</a:t>
            </a:r>
            <a:endParaRPr/>
          </a:p>
        </p:txBody>
      </p:sp>
      <p:sp>
        <p:nvSpPr>
          <p:cNvPr id="1015" name="Google Shape;1015;p50"/>
          <p:cNvSpPr txBox="1"/>
          <p:nvPr/>
        </p:nvSpPr>
        <p:spPr>
          <a:xfrm>
            <a:off x="60325" y="3154362"/>
            <a:ext cx="323850"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E</a:t>
            </a:r>
            <a:endParaRPr/>
          </a:p>
        </p:txBody>
      </p:sp>
      <p:sp>
        <p:nvSpPr>
          <p:cNvPr id="1016" name="Google Shape;1016;p50"/>
          <p:cNvSpPr txBox="1"/>
          <p:nvPr/>
        </p:nvSpPr>
        <p:spPr>
          <a:xfrm>
            <a:off x="6511925" y="3206750"/>
            <a:ext cx="796925" cy="24606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017" name="Google Shape;1017;p50"/>
          <p:cNvSpPr txBox="1"/>
          <p:nvPr/>
        </p:nvSpPr>
        <p:spPr>
          <a:xfrm>
            <a:off x="6765925" y="2863850"/>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21</a:t>
            </a:r>
            <a:endParaRPr/>
          </a:p>
        </p:txBody>
      </p:sp>
      <p:sp>
        <p:nvSpPr>
          <p:cNvPr id="1018" name="Google Shape;1018;p50"/>
          <p:cNvSpPr txBox="1"/>
          <p:nvPr/>
        </p:nvSpPr>
        <p:spPr>
          <a:xfrm>
            <a:off x="60325" y="4525962"/>
            <a:ext cx="33496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H</a:t>
            </a:r>
            <a:endParaRPr/>
          </a:p>
        </p:txBody>
      </p:sp>
      <p:sp>
        <p:nvSpPr>
          <p:cNvPr id="1019" name="Google Shape;1019;p50"/>
          <p:cNvSpPr txBox="1"/>
          <p:nvPr/>
        </p:nvSpPr>
        <p:spPr>
          <a:xfrm>
            <a:off x="6529387" y="4502150"/>
            <a:ext cx="1130300" cy="2921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020" name="Google Shape;1020;p50"/>
          <p:cNvSpPr txBox="1"/>
          <p:nvPr/>
        </p:nvSpPr>
        <p:spPr>
          <a:xfrm>
            <a:off x="6918325" y="4162425"/>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28</a:t>
            </a:r>
            <a:endParaRPr/>
          </a:p>
        </p:txBody>
      </p:sp>
      <p:sp>
        <p:nvSpPr>
          <p:cNvPr id="1021" name="Google Shape;1021;p50"/>
          <p:cNvSpPr txBox="1"/>
          <p:nvPr/>
        </p:nvSpPr>
        <p:spPr>
          <a:xfrm>
            <a:off x="134937" y="5497512"/>
            <a:ext cx="3000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J</a:t>
            </a:r>
            <a:endParaRPr/>
          </a:p>
        </p:txBody>
      </p:sp>
      <p:sp>
        <p:nvSpPr>
          <p:cNvPr id="1022" name="Google Shape;1022;p50"/>
          <p:cNvSpPr txBox="1"/>
          <p:nvPr/>
        </p:nvSpPr>
        <p:spPr>
          <a:xfrm>
            <a:off x="6511925" y="5500687"/>
            <a:ext cx="1938337" cy="2921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023" name="Google Shape;1023;p50"/>
          <p:cNvSpPr txBox="1"/>
          <p:nvPr/>
        </p:nvSpPr>
        <p:spPr>
          <a:xfrm>
            <a:off x="7145337" y="5040312"/>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45</a:t>
            </a:r>
            <a:endParaRPr/>
          </a:p>
        </p:txBody>
      </p:sp>
      <p:cxnSp>
        <p:nvCxnSpPr>
          <p:cNvPr id="1024" name="Google Shape;1024;p50"/>
          <p:cNvCxnSpPr/>
          <p:nvPr/>
        </p:nvCxnSpPr>
        <p:spPr>
          <a:xfrm rot="10800000">
            <a:off x="8458200" y="381000"/>
            <a:ext cx="0" cy="5940425"/>
          </a:xfrm>
          <a:prstGeom prst="straightConnector1">
            <a:avLst/>
          </a:prstGeom>
          <a:noFill/>
          <a:ln cap="flat" cmpd="sng" w="50800">
            <a:solidFill>
              <a:srgbClr val="FF00CC"/>
            </a:solidFill>
            <a:prstDash val="solid"/>
            <a:miter lim="800000"/>
            <a:headEnd len="med" w="med" type="none"/>
            <a:tailEnd len="med" w="med" type="none"/>
          </a:ln>
        </p:spPr>
      </p:cxnSp>
      <p:grpSp>
        <p:nvGrpSpPr>
          <p:cNvPr id="1025" name="Google Shape;1025;p50"/>
          <p:cNvGrpSpPr/>
          <p:nvPr/>
        </p:nvGrpSpPr>
        <p:grpSpPr>
          <a:xfrm>
            <a:off x="7832725" y="1371600"/>
            <a:ext cx="549275" cy="2514600"/>
            <a:chOff x="4934" y="864"/>
            <a:chExt cx="346" cy="1584"/>
          </a:xfrm>
        </p:grpSpPr>
        <p:sp>
          <p:nvSpPr>
            <p:cNvPr id="1026" name="Google Shape;1026;p50"/>
            <p:cNvSpPr txBox="1"/>
            <p:nvPr/>
          </p:nvSpPr>
          <p:spPr>
            <a:xfrm>
              <a:off x="4934" y="1123"/>
              <a:ext cx="33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CC"/>
                </a:buClr>
                <a:buSzPts val="2000"/>
                <a:buFont typeface="Arial Narrow"/>
                <a:buNone/>
              </a:pPr>
              <a:r>
                <a:rPr b="1" i="0" lang="en-US" sz="2000" u="none">
                  <a:solidFill>
                    <a:srgbClr val="FF00CC"/>
                  </a:solidFill>
                  <a:latin typeface="Arial Narrow"/>
                  <a:ea typeface="Arial Narrow"/>
                  <a:cs typeface="Arial Narrow"/>
                  <a:sym typeface="Arial Narrow"/>
                </a:rPr>
                <a:t>194</a:t>
              </a:r>
              <a:endParaRPr/>
            </a:p>
          </p:txBody>
        </p:sp>
        <p:cxnSp>
          <p:nvCxnSpPr>
            <p:cNvPr id="1027" name="Google Shape;1027;p50"/>
            <p:cNvCxnSpPr/>
            <p:nvPr/>
          </p:nvCxnSpPr>
          <p:spPr>
            <a:xfrm>
              <a:off x="4996" y="864"/>
              <a:ext cx="284" cy="0"/>
            </a:xfrm>
            <a:prstGeom prst="straightConnector1">
              <a:avLst/>
            </a:prstGeom>
            <a:noFill/>
            <a:ln cap="flat" cmpd="sng" w="50800">
              <a:solidFill>
                <a:srgbClr val="FF00CC"/>
              </a:solidFill>
              <a:prstDash val="solid"/>
              <a:miter lim="800000"/>
              <a:headEnd len="med" w="med" type="none"/>
              <a:tailEnd len="med" w="med" type="stealth"/>
            </a:ln>
          </p:spPr>
        </p:cxnSp>
        <p:cxnSp>
          <p:nvCxnSpPr>
            <p:cNvPr id="1028" name="Google Shape;1028;p50"/>
            <p:cNvCxnSpPr/>
            <p:nvPr/>
          </p:nvCxnSpPr>
          <p:spPr>
            <a:xfrm>
              <a:off x="4996" y="1536"/>
              <a:ext cx="284" cy="0"/>
            </a:xfrm>
            <a:prstGeom prst="straightConnector1">
              <a:avLst/>
            </a:prstGeom>
            <a:noFill/>
            <a:ln cap="flat" cmpd="sng" w="50800">
              <a:solidFill>
                <a:srgbClr val="FF00CC"/>
              </a:solidFill>
              <a:prstDash val="solid"/>
              <a:miter lim="800000"/>
              <a:headEnd len="med" w="med" type="none"/>
              <a:tailEnd len="med" w="med" type="stealth"/>
            </a:ln>
          </p:spPr>
        </p:cxnSp>
        <p:cxnSp>
          <p:nvCxnSpPr>
            <p:cNvPr id="1029" name="Google Shape;1029;p50"/>
            <p:cNvCxnSpPr/>
            <p:nvPr/>
          </p:nvCxnSpPr>
          <p:spPr>
            <a:xfrm>
              <a:off x="4996" y="2448"/>
              <a:ext cx="284" cy="0"/>
            </a:xfrm>
            <a:prstGeom prst="straightConnector1">
              <a:avLst/>
            </a:prstGeom>
            <a:noFill/>
            <a:ln cap="flat" cmpd="sng" w="50800">
              <a:solidFill>
                <a:srgbClr val="FF00CC"/>
              </a:solidFill>
              <a:prstDash val="solid"/>
              <a:miter lim="800000"/>
              <a:headEnd len="med" w="med" type="none"/>
              <a:tailEnd len="med" w="med" type="stealth"/>
            </a:ln>
          </p:spPr>
        </p:cxnSp>
        <p:sp>
          <p:nvSpPr>
            <p:cNvPr id="1030" name="Google Shape;1030;p50"/>
            <p:cNvSpPr txBox="1"/>
            <p:nvPr/>
          </p:nvSpPr>
          <p:spPr>
            <a:xfrm>
              <a:off x="4934" y="1747"/>
              <a:ext cx="33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00CC"/>
                </a:buClr>
                <a:buSzPts val="2000"/>
                <a:buFont typeface="Arial Narrow"/>
                <a:buNone/>
              </a:pPr>
              <a:r>
                <a:rPr b="1" i="0" lang="en-US" sz="2000" u="none">
                  <a:solidFill>
                    <a:srgbClr val="FF00CC"/>
                  </a:solidFill>
                  <a:latin typeface="Arial Narrow"/>
                  <a:ea typeface="Arial Narrow"/>
                  <a:cs typeface="Arial Narrow"/>
                  <a:sym typeface="Arial Narrow"/>
                </a:rPr>
                <a:t>194</a:t>
              </a:r>
              <a:endParaRPr/>
            </a:p>
          </p:txBody>
        </p:sp>
      </p:grpSp>
      <p:sp>
        <p:nvSpPr>
          <p:cNvPr id="1031" name="Google Shape;1031;p50"/>
          <p:cNvSpPr/>
          <p:nvPr/>
        </p:nvSpPr>
        <p:spPr>
          <a:xfrm>
            <a:off x="457200" y="457200"/>
            <a:ext cx="8383587" cy="5837237"/>
          </a:xfrm>
          <a:custGeom>
            <a:rect b="b" l="l" r="r" t="t"/>
            <a:pathLst>
              <a:path extrusionOk="0" h="3677" w="5281">
                <a:moveTo>
                  <a:pt x="0" y="0"/>
                </a:moveTo>
                <a:lnTo>
                  <a:pt x="0" y="3676"/>
                </a:lnTo>
                <a:lnTo>
                  <a:pt x="5280" y="3676"/>
                </a:lnTo>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1032" name="Google Shape;1032;p50"/>
          <p:cNvCxnSpPr/>
          <p:nvPr/>
        </p:nvCxnSpPr>
        <p:spPr>
          <a:xfrm rot="10800000">
            <a:off x="6034087" y="65087"/>
            <a:ext cx="0" cy="6242050"/>
          </a:xfrm>
          <a:prstGeom prst="straightConnector1">
            <a:avLst/>
          </a:prstGeom>
          <a:noFill/>
          <a:ln cap="flat" cmpd="sng" w="28575">
            <a:solidFill>
              <a:schemeClr val="dk1"/>
            </a:solidFill>
            <a:prstDash val="solid"/>
            <a:miter lim="800000"/>
            <a:headEnd len="med" w="med" type="none"/>
            <a:tailEnd len="med" w="med" type="none"/>
          </a:ln>
        </p:spPr>
      </p:cxnSp>
      <p:sp>
        <p:nvSpPr>
          <p:cNvPr id="1033" name="Google Shape;1033;p50"/>
          <p:cNvSpPr txBox="1"/>
          <p:nvPr/>
        </p:nvSpPr>
        <p:spPr>
          <a:xfrm>
            <a:off x="5761037" y="6307137"/>
            <a:ext cx="531812"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135</a:t>
            </a:r>
            <a:endParaRPr/>
          </a:p>
        </p:txBody>
      </p:sp>
      <p:cxnSp>
        <p:nvCxnSpPr>
          <p:cNvPr id="1034" name="Google Shape;1034;p50"/>
          <p:cNvCxnSpPr/>
          <p:nvPr/>
        </p:nvCxnSpPr>
        <p:spPr>
          <a:xfrm>
            <a:off x="6040437" y="1219200"/>
            <a:ext cx="603250" cy="0"/>
          </a:xfrm>
          <a:prstGeom prst="straightConnector1">
            <a:avLst/>
          </a:prstGeom>
          <a:noFill/>
          <a:ln cap="flat" cmpd="sng" w="28575">
            <a:solidFill>
              <a:schemeClr val="dk1"/>
            </a:solidFill>
            <a:prstDash val="solid"/>
            <a:miter lim="800000"/>
            <a:headEnd len="med" w="med" type="none"/>
            <a:tailEnd len="med" w="med" type="stealth"/>
          </a:ln>
        </p:spPr>
      </p:cxnSp>
      <p:sp>
        <p:nvSpPr>
          <p:cNvPr id="1035" name="Google Shape;1035;p50"/>
          <p:cNvSpPr txBox="1"/>
          <p:nvPr>
            <p:ph type="title"/>
          </p:nvPr>
        </p:nvSpPr>
        <p:spPr>
          <a:xfrm>
            <a:off x="685800" y="304800"/>
            <a:ext cx="77724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Monitoring Project Progress</a:t>
            </a:r>
            <a:endParaRPr/>
          </a:p>
        </p:txBody>
      </p:sp>
      <p:sp>
        <p:nvSpPr>
          <p:cNvPr id="1036" name="Google Shape;1036;p50"/>
          <p:cNvSpPr txBox="1"/>
          <p:nvPr/>
        </p:nvSpPr>
        <p:spPr>
          <a:xfrm>
            <a:off x="5805487" y="2681287"/>
            <a:ext cx="422275" cy="265112"/>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037" name="Google Shape;1037;p50"/>
          <p:cNvSpPr txBox="1"/>
          <p:nvPr/>
        </p:nvSpPr>
        <p:spPr>
          <a:xfrm>
            <a:off x="4246562" y="5153025"/>
            <a:ext cx="652462" cy="271462"/>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038" name="Google Shape;1038;p50"/>
          <p:cNvSpPr txBox="1"/>
          <p:nvPr/>
        </p:nvSpPr>
        <p:spPr>
          <a:xfrm>
            <a:off x="762000" y="2438400"/>
            <a:ext cx="4108450" cy="946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The shaded bars represent</a:t>
            </a:r>
            <a:endParaRPr/>
          </a:p>
          <a:p>
            <a:pPr indent="0" lvl="0" marL="0" marR="0" rtl="0" algn="l">
              <a:lnSpc>
                <a:spcPct val="100000"/>
              </a:lnSpc>
              <a:spcBef>
                <a:spcPts val="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completed work BY DAY 135. </a:t>
            </a:r>
            <a:endParaRPr/>
          </a:p>
        </p:txBody>
      </p:sp>
      <p:grpSp>
        <p:nvGrpSpPr>
          <p:cNvPr id="1039" name="Google Shape;1039;p50"/>
          <p:cNvGrpSpPr/>
          <p:nvPr/>
        </p:nvGrpSpPr>
        <p:grpSpPr>
          <a:xfrm>
            <a:off x="822325" y="4267200"/>
            <a:ext cx="3597275" cy="822325"/>
            <a:chOff x="518" y="2688"/>
            <a:chExt cx="2266" cy="518"/>
          </a:xfrm>
        </p:grpSpPr>
        <p:sp>
          <p:nvSpPr>
            <p:cNvPr id="1040" name="Google Shape;1040;p50"/>
            <p:cNvSpPr txBox="1"/>
            <p:nvPr/>
          </p:nvSpPr>
          <p:spPr>
            <a:xfrm>
              <a:off x="518" y="2688"/>
              <a:ext cx="1988" cy="5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Do not conclude that the </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project is behind schedule.</a:t>
              </a:r>
              <a:endParaRPr/>
            </a:p>
          </p:txBody>
        </p:sp>
        <p:sp>
          <p:nvSpPr>
            <p:cNvPr id="1041" name="Google Shape;1041;p50"/>
            <p:cNvSpPr/>
            <p:nvPr/>
          </p:nvSpPr>
          <p:spPr>
            <a:xfrm>
              <a:off x="2352" y="2832"/>
              <a:ext cx="432" cy="288"/>
            </a:xfrm>
            <a:custGeom>
              <a:rect b="b" l="l" r="r" t="t"/>
              <a:pathLst>
                <a:path extrusionOk="0" h="288" w="432">
                  <a:moveTo>
                    <a:pt x="0" y="0"/>
                  </a:moveTo>
                  <a:lnTo>
                    <a:pt x="432" y="0"/>
                  </a:lnTo>
                  <a:lnTo>
                    <a:pt x="432" y="288"/>
                  </a:lnTo>
                </a:path>
              </a:pathLst>
            </a:custGeom>
            <a:noFill/>
            <a:ln cap="flat" cmpd="sng" w="12700">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grpSp>
        <p:nvGrpSpPr>
          <p:cNvPr id="1042" name="Google Shape;1042;p50"/>
          <p:cNvGrpSpPr/>
          <p:nvPr/>
        </p:nvGrpSpPr>
        <p:grpSpPr>
          <a:xfrm>
            <a:off x="822325" y="5078412"/>
            <a:ext cx="5688012" cy="1392237"/>
            <a:chOff x="518" y="3072"/>
            <a:chExt cx="3399" cy="877"/>
          </a:xfrm>
        </p:grpSpPr>
        <p:sp>
          <p:nvSpPr>
            <p:cNvPr id="1043" name="Google Shape;1043;p50"/>
            <p:cNvSpPr txBox="1"/>
            <p:nvPr/>
          </p:nvSpPr>
          <p:spPr>
            <a:xfrm>
              <a:off x="3061" y="3072"/>
              <a:ext cx="856" cy="18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044" name="Google Shape;1044;p50"/>
            <p:cNvGrpSpPr/>
            <p:nvPr/>
          </p:nvGrpSpPr>
          <p:grpSpPr>
            <a:xfrm>
              <a:off x="518" y="3239"/>
              <a:ext cx="3178" cy="710"/>
              <a:chOff x="518" y="3239"/>
              <a:chExt cx="3178" cy="710"/>
            </a:xfrm>
          </p:grpSpPr>
          <p:sp>
            <p:nvSpPr>
              <p:cNvPr id="1045" name="Google Shape;1045;p50"/>
              <p:cNvSpPr txBox="1"/>
              <p:nvPr/>
            </p:nvSpPr>
            <p:spPr>
              <a:xfrm>
                <a:off x="518" y="3239"/>
                <a:ext cx="1894" cy="7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Activity “I” has a slack and </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therefore can be delayed!!!</a:t>
                </a:r>
                <a:endParaRPr/>
              </a:p>
              <a:p>
                <a:pPr indent="0" lvl="0" marL="0" marR="0" rtl="0" algn="l">
                  <a:lnSpc>
                    <a:spcPct val="100000"/>
                  </a:lnSpc>
                  <a:spcBef>
                    <a:spcPts val="0"/>
                  </a:spcBef>
                  <a:spcAft>
                    <a:spcPts val="0"/>
                  </a:spcAft>
                  <a:buNone/>
                </a:pPr>
                <a:r>
                  <a:t/>
                </a:r>
                <a:endParaRPr b="0" i="0" sz="2400" u="none">
                  <a:solidFill>
                    <a:schemeClr val="dk1"/>
                  </a:solidFill>
                  <a:latin typeface="Arial Narrow"/>
                  <a:ea typeface="Arial Narrow"/>
                  <a:cs typeface="Arial Narrow"/>
                  <a:sym typeface="Arial Narrow"/>
                </a:endParaRPr>
              </a:p>
            </p:txBody>
          </p:sp>
          <p:sp>
            <p:nvSpPr>
              <p:cNvPr id="1046" name="Google Shape;1046;p50"/>
              <p:cNvSpPr/>
              <p:nvPr/>
            </p:nvSpPr>
            <p:spPr>
              <a:xfrm>
                <a:off x="2496" y="3264"/>
                <a:ext cx="1200" cy="336"/>
              </a:xfrm>
              <a:custGeom>
                <a:rect b="b" l="l" r="r" t="t"/>
                <a:pathLst>
                  <a:path extrusionOk="0" h="336" w="1200">
                    <a:moveTo>
                      <a:pt x="0" y="336"/>
                    </a:moveTo>
                    <a:lnTo>
                      <a:pt x="1200" y="336"/>
                    </a:lnTo>
                    <a:lnTo>
                      <a:pt x="1200" y="0"/>
                    </a:lnTo>
                  </a:path>
                </a:pathLst>
              </a:custGeom>
              <a:noFill/>
              <a:ln cap="flat" cmpd="sng" w="12700">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51"/>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53" name="Google Shape;1053;p51"/>
          <p:cNvSpPr txBox="1"/>
          <p:nvPr>
            <p:ph idx="1" type="body"/>
          </p:nvPr>
        </p:nvSpPr>
        <p:spPr>
          <a:xfrm>
            <a:off x="838200" y="2057400"/>
            <a:ext cx="8077200" cy="43434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2400"/>
              <a:buFont typeface="Arial Narrow"/>
              <a:buChar char="•"/>
            </a:pPr>
            <a:r>
              <a:rPr b="0" i="0" lang="en-US" sz="2400" u="sng">
                <a:solidFill>
                  <a:schemeClr val="accent2"/>
                </a:solidFill>
                <a:latin typeface="Arial Narrow"/>
                <a:ea typeface="Arial Narrow"/>
                <a:cs typeface="Arial Narrow"/>
                <a:sym typeface="Arial Narrow"/>
              </a:rPr>
              <a:t>Advantages</a:t>
            </a:r>
            <a:r>
              <a:rPr b="0" i="0" lang="en-US" sz="2400" u="none">
                <a:solidFill>
                  <a:schemeClr val="accent2"/>
                </a:solidFill>
                <a:latin typeface="Arial Narrow"/>
                <a:ea typeface="Arial Narrow"/>
                <a:cs typeface="Arial Narrow"/>
                <a:sym typeface="Arial Narrow"/>
              </a:rPr>
              <a:t>.	     	</a:t>
            </a:r>
            <a:endParaRPr/>
          </a:p>
          <a:p>
            <a:pPr indent="-285750" lvl="1" marL="742950" rtl="0" algn="l">
              <a:lnSpc>
                <a:spcPct val="90000"/>
              </a:lnSpc>
              <a:spcBef>
                <a:spcPts val="440"/>
              </a:spcBef>
              <a:spcAft>
                <a:spcPts val="0"/>
              </a:spcAft>
              <a:buClr>
                <a:schemeClr val="accent2"/>
              </a:buClr>
              <a:buSzPts val="2200"/>
              <a:buFont typeface="Arial Narrow"/>
              <a:buChar char="–"/>
            </a:pPr>
            <a:r>
              <a:rPr b="0" i="0" lang="en-US" sz="2200" u="none">
                <a:solidFill>
                  <a:schemeClr val="accent2"/>
                </a:solidFill>
                <a:latin typeface="Arial Narrow"/>
                <a:ea typeface="Arial Narrow"/>
                <a:cs typeface="Arial Narrow"/>
                <a:sym typeface="Arial Narrow"/>
              </a:rPr>
              <a:t>Easy to construct</a:t>
            </a:r>
            <a:endParaRPr/>
          </a:p>
          <a:p>
            <a:pPr indent="-285750" lvl="1" marL="742950" rtl="0" algn="l">
              <a:lnSpc>
                <a:spcPct val="90000"/>
              </a:lnSpc>
              <a:spcBef>
                <a:spcPts val="440"/>
              </a:spcBef>
              <a:spcAft>
                <a:spcPts val="0"/>
              </a:spcAft>
              <a:buClr>
                <a:schemeClr val="accent2"/>
              </a:buClr>
              <a:buSzPts val="2200"/>
              <a:buFont typeface="Arial Narrow"/>
              <a:buChar char="–"/>
            </a:pPr>
            <a:r>
              <a:rPr b="0" i="0" lang="en-US" sz="2200" u="none">
                <a:solidFill>
                  <a:schemeClr val="accent2"/>
                </a:solidFill>
                <a:latin typeface="Arial Narrow"/>
                <a:ea typeface="Arial Narrow"/>
                <a:cs typeface="Arial Narrow"/>
                <a:sym typeface="Arial Narrow"/>
              </a:rPr>
              <a:t>Gives earliest completion date.	</a:t>
            </a:r>
            <a:endParaRPr/>
          </a:p>
          <a:p>
            <a:pPr indent="-285750" lvl="1" marL="742950" rtl="0" algn="l">
              <a:lnSpc>
                <a:spcPct val="90000"/>
              </a:lnSpc>
              <a:spcBef>
                <a:spcPts val="440"/>
              </a:spcBef>
              <a:spcAft>
                <a:spcPts val="0"/>
              </a:spcAft>
              <a:buClr>
                <a:schemeClr val="accent2"/>
              </a:buClr>
              <a:buSzPts val="2200"/>
              <a:buFont typeface="Arial Narrow"/>
              <a:buChar char="–"/>
            </a:pPr>
            <a:r>
              <a:rPr b="0" i="0" lang="en-US" sz="2200" u="none">
                <a:solidFill>
                  <a:schemeClr val="accent2"/>
                </a:solidFill>
                <a:latin typeface="Arial Narrow"/>
                <a:ea typeface="Arial Narrow"/>
                <a:cs typeface="Arial Narrow"/>
                <a:sym typeface="Arial Narrow"/>
              </a:rPr>
              <a:t>Provides a schedule of earliest possible start and  finish times of activities.</a:t>
            </a:r>
            <a:br>
              <a:rPr b="0" i="0" lang="en-US" sz="2200" u="none">
                <a:solidFill>
                  <a:schemeClr val="accent2"/>
                </a:solidFill>
                <a:latin typeface="Arial Narrow"/>
                <a:ea typeface="Arial Narrow"/>
                <a:cs typeface="Arial Narrow"/>
                <a:sym typeface="Arial Narrow"/>
              </a:rPr>
            </a:br>
            <a:endParaRPr/>
          </a:p>
          <a:p>
            <a:pPr indent="-342900" lvl="0" marL="342900" rtl="0" algn="l">
              <a:lnSpc>
                <a:spcPct val="90000"/>
              </a:lnSpc>
              <a:spcBef>
                <a:spcPts val="480"/>
              </a:spcBef>
              <a:spcAft>
                <a:spcPts val="0"/>
              </a:spcAft>
              <a:buClr>
                <a:schemeClr val="accent2"/>
              </a:buClr>
              <a:buSzPts val="2400"/>
              <a:buFont typeface="Arial Narrow"/>
              <a:buChar char="•"/>
            </a:pPr>
            <a:r>
              <a:rPr b="0" i="0" lang="en-US" sz="2400" u="sng">
                <a:solidFill>
                  <a:schemeClr val="accent2"/>
                </a:solidFill>
                <a:latin typeface="Arial Narrow"/>
                <a:ea typeface="Arial Narrow"/>
                <a:cs typeface="Arial Narrow"/>
                <a:sym typeface="Arial Narrow"/>
              </a:rPr>
              <a:t>Disadvantages</a:t>
            </a:r>
            <a:endParaRPr/>
          </a:p>
          <a:p>
            <a:pPr indent="-285750" lvl="1" marL="742950" rtl="0" algn="l">
              <a:lnSpc>
                <a:spcPct val="90000"/>
              </a:lnSpc>
              <a:spcBef>
                <a:spcPts val="440"/>
              </a:spcBef>
              <a:spcAft>
                <a:spcPts val="0"/>
              </a:spcAft>
              <a:buClr>
                <a:schemeClr val="accent2"/>
              </a:buClr>
              <a:buSzPts val="2200"/>
              <a:buFont typeface="Arial Narrow"/>
              <a:buChar char="–"/>
            </a:pPr>
            <a:r>
              <a:rPr b="0" i="0" lang="en-US" sz="2200" u="none">
                <a:solidFill>
                  <a:schemeClr val="accent2"/>
                </a:solidFill>
                <a:latin typeface="Arial Narrow"/>
                <a:ea typeface="Arial Narrow"/>
                <a:cs typeface="Arial Narrow"/>
                <a:sym typeface="Arial Narrow"/>
              </a:rPr>
              <a:t>Gives only one possible schedule (earliest).</a:t>
            </a:r>
            <a:endParaRPr/>
          </a:p>
          <a:p>
            <a:pPr indent="-285750" lvl="1" marL="742950" rtl="0" algn="l">
              <a:lnSpc>
                <a:spcPct val="90000"/>
              </a:lnSpc>
              <a:spcBef>
                <a:spcPts val="440"/>
              </a:spcBef>
              <a:spcAft>
                <a:spcPts val="0"/>
              </a:spcAft>
              <a:buClr>
                <a:schemeClr val="accent2"/>
              </a:buClr>
              <a:buSzPts val="2200"/>
              <a:buFont typeface="Arial Narrow"/>
              <a:buChar char="–"/>
            </a:pPr>
            <a:r>
              <a:rPr b="0" i="0" lang="en-US" sz="2200" u="none">
                <a:solidFill>
                  <a:schemeClr val="accent2"/>
                </a:solidFill>
                <a:latin typeface="Arial Narrow"/>
                <a:ea typeface="Arial Narrow"/>
                <a:cs typeface="Arial Narrow"/>
                <a:sym typeface="Arial Narrow"/>
              </a:rPr>
              <a:t>Does not show  whether the project is behind schedule.</a:t>
            </a:r>
            <a:endParaRPr/>
          </a:p>
          <a:p>
            <a:pPr indent="-285750" lvl="1" marL="742950" rtl="0" algn="l">
              <a:lnSpc>
                <a:spcPct val="110000"/>
              </a:lnSpc>
              <a:spcBef>
                <a:spcPts val="440"/>
              </a:spcBef>
              <a:spcAft>
                <a:spcPts val="0"/>
              </a:spcAft>
              <a:buClr>
                <a:schemeClr val="accent2"/>
              </a:buClr>
              <a:buSzPts val="2200"/>
              <a:buFont typeface="Arial Narrow"/>
              <a:buChar char="–"/>
            </a:pPr>
            <a:r>
              <a:rPr b="0" i="0" lang="en-US" sz="2200" u="none">
                <a:solidFill>
                  <a:schemeClr val="accent2"/>
                </a:solidFill>
                <a:latin typeface="Arial Narrow"/>
                <a:ea typeface="Arial Narrow"/>
                <a:cs typeface="Arial Narrow"/>
                <a:sym typeface="Arial Narrow"/>
              </a:rPr>
              <a:t>Does not demonstrate the effects of delays in any one activity on the</a:t>
            </a:r>
            <a:br>
              <a:rPr b="0" i="0" lang="en-US" sz="2200" u="none">
                <a:solidFill>
                  <a:schemeClr val="accent2"/>
                </a:solidFill>
                <a:latin typeface="Arial Narrow"/>
                <a:ea typeface="Arial Narrow"/>
                <a:cs typeface="Arial Narrow"/>
                <a:sym typeface="Arial Narrow"/>
              </a:rPr>
            </a:br>
            <a:r>
              <a:rPr b="0" i="0" lang="en-US" sz="2200" u="none">
                <a:solidFill>
                  <a:schemeClr val="accent2"/>
                </a:solidFill>
                <a:latin typeface="Arial Narrow"/>
                <a:ea typeface="Arial Narrow"/>
                <a:cs typeface="Arial Narrow"/>
                <a:sym typeface="Arial Narrow"/>
              </a:rPr>
              <a:t>start of another activity, thus on the project completion time.</a:t>
            </a:r>
            <a:endParaRPr/>
          </a:p>
        </p:txBody>
      </p:sp>
      <p:sp>
        <p:nvSpPr>
          <p:cNvPr id="1054" name="Google Shape;1054;p51"/>
          <p:cNvSpPr txBox="1"/>
          <p:nvPr>
            <p:ph type="title"/>
          </p:nvPr>
        </p:nvSpPr>
        <p:spPr>
          <a:xfrm>
            <a:off x="685800" y="685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Gantt  Charts –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Advantages and Disadvantages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53">
                                            <p:txEl>
                                              <p:pRg end="0" st="0"/>
                                            </p:txEl>
                                          </p:spTgt>
                                        </p:tgtEl>
                                        <p:attrNameLst>
                                          <p:attrName>style.visibility</p:attrName>
                                        </p:attrNameLst>
                                      </p:cBhvr>
                                      <p:to>
                                        <p:strVal val="visible"/>
                                      </p:to>
                                    </p:set>
                                    <p:anim calcmode="lin" valueType="num">
                                      <p:cBhvr additive="base">
                                        <p:cTn dur="500"/>
                                        <p:tgtEl>
                                          <p:spTgt spid="105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53">
                                            <p:txEl>
                                              <p:pRg end="1" st="1"/>
                                            </p:txEl>
                                          </p:spTgt>
                                        </p:tgtEl>
                                        <p:attrNameLst>
                                          <p:attrName>style.visibility</p:attrName>
                                        </p:attrNameLst>
                                      </p:cBhvr>
                                      <p:to>
                                        <p:strVal val="visible"/>
                                      </p:to>
                                    </p:set>
                                    <p:anim calcmode="lin" valueType="num">
                                      <p:cBhvr additive="base">
                                        <p:cTn dur="500"/>
                                        <p:tgtEl>
                                          <p:spTgt spid="105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53">
                                            <p:txEl>
                                              <p:pRg end="2" st="2"/>
                                            </p:txEl>
                                          </p:spTgt>
                                        </p:tgtEl>
                                        <p:attrNameLst>
                                          <p:attrName>style.visibility</p:attrName>
                                        </p:attrNameLst>
                                      </p:cBhvr>
                                      <p:to>
                                        <p:strVal val="visible"/>
                                      </p:to>
                                    </p:set>
                                    <p:anim calcmode="lin" valueType="num">
                                      <p:cBhvr additive="base">
                                        <p:cTn dur="500"/>
                                        <p:tgtEl>
                                          <p:spTgt spid="105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53">
                                            <p:txEl>
                                              <p:pRg end="3" st="3"/>
                                            </p:txEl>
                                          </p:spTgt>
                                        </p:tgtEl>
                                        <p:attrNameLst>
                                          <p:attrName>style.visibility</p:attrName>
                                        </p:attrNameLst>
                                      </p:cBhvr>
                                      <p:to>
                                        <p:strVal val="visible"/>
                                      </p:to>
                                    </p:set>
                                    <p:anim calcmode="lin" valueType="num">
                                      <p:cBhvr additive="base">
                                        <p:cTn dur="500"/>
                                        <p:tgtEl>
                                          <p:spTgt spid="105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53">
                                            <p:txEl>
                                              <p:pRg end="4" st="4"/>
                                            </p:txEl>
                                          </p:spTgt>
                                        </p:tgtEl>
                                        <p:attrNameLst>
                                          <p:attrName>style.visibility</p:attrName>
                                        </p:attrNameLst>
                                      </p:cBhvr>
                                      <p:to>
                                        <p:strVal val="visible"/>
                                      </p:to>
                                    </p:set>
                                    <p:anim calcmode="lin" valueType="num">
                                      <p:cBhvr additive="base">
                                        <p:cTn dur="500"/>
                                        <p:tgtEl>
                                          <p:spTgt spid="105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53">
                                            <p:txEl>
                                              <p:pRg end="5" st="5"/>
                                            </p:txEl>
                                          </p:spTgt>
                                        </p:tgtEl>
                                        <p:attrNameLst>
                                          <p:attrName>style.visibility</p:attrName>
                                        </p:attrNameLst>
                                      </p:cBhvr>
                                      <p:to>
                                        <p:strVal val="visible"/>
                                      </p:to>
                                    </p:set>
                                    <p:anim calcmode="lin" valueType="num">
                                      <p:cBhvr additive="base">
                                        <p:cTn dur="500"/>
                                        <p:tgtEl>
                                          <p:spTgt spid="105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53">
                                            <p:txEl>
                                              <p:pRg end="6" st="6"/>
                                            </p:txEl>
                                          </p:spTgt>
                                        </p:tgtEl>
                                        <p:attrNameLst>
                                          <p:attrName>style.visibility</p:attrName>
                                        </p:attrNameLst>
                                      </p:cBhvr>
                                      <p:to>
                                        <p:strVal val="visible"/>
                                      </p:to>
                                    </p:set>
                                    <p:anim calcmode="lin" valueType="num">
                                      <p:cBhvr additive="base">
                                        <p:cTn dur="500"/>
                                        <p:tgtEl>
                                          <p:spTgt spid="105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53">
                                            <p:txEl>
                                              <p:pRg end="7" st="7"/>
                                            </p:txEl>
                                          </p:spTgt>
                                        </p:tgtEl>
                                        <p:attrNameLst>
                                          <p:attrName>style.visibility</p:attrName>
                                        </p:attrNameLst>
                                      </p:cBhvr>
                                      <p:to>
                                        <p:strVal val="visible"/>
                                      </p:to>
                                    </p:set>
                                    <p:anim calcmode="lin" valueType="num">
                                      <p:cBhvr additive="base">
                                        <p:cTn dur="500"/>
                                        <p:tgtEl>
                                          <p:spTgt spid="1053">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52"/>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61" name="Google Shape;1061;p52"/>
          <p:cNvSpPr txBox="1"/>
          <p:nvPr>
            <p:ph type="title"/>
          </p:nvPr>
        </p:nvSpPr>
        <p:spPr>
          <a:xfrm>
            <a:off x="381000" y="609600"/>
            <a:ext cx="8456612"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5.7   Resource Leveling and Resource Allocation</a:t>
            </a:r>
            <a:endParaRPr/>
          </a:p>
        </p:txBody>
      </p:sp>
      <p:sp>
        <p:nvSpPr>
          <p:cNvPr id="1062" name="Google Shape;1062;p52"/>
          <p:cNvSpPr txBox="1"/>
          <p:nvPr>
            <p:ph idx="1" type="body"/>
          </p:nvPr>
        </p:nvSpPr>
        <p:spPr>
          <a:xfrm>
            <a:off x="685800" y="2209800"/>
            <a:ext cx="8232775" cy="3657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It is desired that resources are evenly spread out throughout the life of the project.</a:t>
            </a:r>
            <a:endParaRPr/>
          </a:p>
          <a:p>
            <a:pPr indent="-342900" lvl="0" marL="342900" rtl="0" algn="l">
              <a:lnSpc>
                <a:spcPct val="0"/>
              </a:lnSpc>
              <a:spcBef>
                <a:spcPts val="640"/>
              </a:spcBef>
              <a:spcAft>
                <a:spcPts val="0"/>
              </a:spcAft>
              <a:buClr>
                <a:schemeClr val="accent2"/>
              </a:buClr>
              <a:buSzPts val="3200"/>
              <a:buFont typeface="Arial Narrow"/>
              <a:buNone/>
            </a:pPr>
            <a:r>
              <a:t/>
            </a:r>
            <a:endParaRPr b="0" i="0" sz="3200" u="none">
              <a:solidFill>
                <a:schemeClr val="accent2"/>
              </a:solidFill>
              <a:latin typeface="Arial Narrow"/>
              <a:ea typeface="Arial Narrow"/>
              <a:cs typeface="Arial Narrow"/>
              <a:sym typeface="Arial Narrow"/>
            </a:endParaRPr>
          </a:p>
          <a:p>
            <a:pPr indent="-342900" lvl="0" marL="342900" rtl="0" algn="l">
              <a:lnSpc>
                <a:spcPct val="0"/>
              </a:lnSpc>
              <a:spcBef>
                <a:spcPts val="640"/>
              </a:spcBef>
              <a:spcAft>
                <a:spcPts val="0"/>
              </a:spcAft>
              <a:buClr>
                <a:schemeClr val="accent2"/>
              </a:buClr>
              <a:buSzPts val="3200"/>
              <a:buFont typeface="Arial Narrow"/>
              <a:buNone/>
            </a:pPr>
            <a:r>
              <a:t/>
            </a:r>
            <a:endParaRPr b="0" i="0" sz="3200" u="none">
              <a:solidFill>
                <a:schemeClr val="accent2"/>
              </a:solidFill>
              <a:latin typeface="Arial Narrow"/>
              <a:ea typeface="Arial Narrow"/>
              <a:cs typeface="Arial Narrow"/>
              <a:sym typeface="Arial Narrow"/>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Resource leveling methods (usually heuristics) are designed to: </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Control resource requirements</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Generate relatively similar usage of resources over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061"/>
                                        </p:tgtEl>
                                        <p:attrNameLst>
                                          <p:attrName>style.visibility</p:attrName>
                                        </p:attrNameLst>
                                      </p:cBhvr>
                                      <p:to>
                                        <p:strVal val="visible"/>
                                      </p:to>
                                    </p:set>
                                    <p:anim calcmode="lin" valueType="num">
                                      <p:cBhvr additive="base">
                                        <p:cTn dur="500"/>
                                        <p:tgtEl>
                                          <p:spTgt spid="10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62">
                                            <p:txEl>
                                              <p:pRg end="0" st="0"/>
                                            </p:txEl>
                                          </p:spTgt>
                                        </p:tgtEl>
                                        <p:attrNameLst>
                                          <p:attrName>style.visibility</p:attrName>
                                        </p:attrNameLst>
                                      </p:cBhvr>
                                      <p:to>
                                        <p:strVal val="visible"/>
                                      </p:to>
                                    </p:set>
                                    <p:anim calcmode="lin" valueType="num">
                                      <p:cBhvr additive="base">
                                        <p:cTn dur="500"/>
                                        <p:tgtEl>
                                          <p:spTgt spid="10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62">
                                            <p:txEl>
                                              <p:pRg end="1" st="1"/>
                                            </p:txEl>
                                          </p:spTgt>
                                        </p:tgtEl>
                                        <p:attrNameLst>
                                          <p:attrName>style.visibility</p:attrName>
                                        </p:attrNameLst>
                                      </p:cBhvr>
                                      <p:to>
                                        <p:strVal val="visible"/>
                                      </p:to>
                                    </p:set>
                                    <p:anim calcmode="lin" valueType="num">
                                      <p:cBhvr additive="base">
                                        <p:cTn dur="500"/>
                                        <p:tgtEl>
                                          <p:spTgt spid="10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62">
                                            <p:txEl>
                                              <p:pRg end="2" st="2"/>
                                            </p:txEl>
                                          </p:spTgt>
                                        </p:tgtEl>
                                        <p:attrNameLst>
                                          <p:attrName>style.visibility</p:attrName>
                                        </p:attrNameLst>
                                      </p:cBhvr>
                                      <p:to>
                                        <p:strVal val="visible"/>
                                      </p:to>
                                    </p:set>
                                    <p:anim calcmode="lin" valueType="num">
                                      <p:cBhvr additive="base">
                                        <p:cTn dur="500"/>
                                        <p:tgtEl>
                                          <p:spTgt spid="10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62">
                                            <p:txEl>
                                              <p:pRg end="3" st="3"/>
                                            </p:txEl>
                                          </p:spTgt>
                                        </p:tgtEl>
                                        <p:attrNameLst>
                                          <p:attrName>style.visibility</p:attrName>
                                        </p:attrNameLst>
                                      </p:cBhvr>
                                      <p:to>
                                        <p:strVal val="visible"/>
                                      </p:to>
                                    </p:set>
                                    <p:anim calcmode="lin" valueType="num">
                                      <p:cBhvr additive="base">
                                        <p:cTn dur="500"/>
                                        <p:tgtEl>
                                          <p:spTgt spid="106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62">
                                            <p:txEl>
                                              <p:pRg end="4" st="4"/>
                                            </p:txEl>
                                          </p:spTgt>
                                        </p:tgtEl>
                                        <p:attrNameLst>
                                          <p:attrName>style.visibility</p:attrName>
                                        </p:attrNameLst>
                                      </p:cBhvr>
                                      <p:to>
                                        <p:strVal val="visible"/>
                                      </p:to>
                                    </p:set>
                                    <p:anim calcmode="lin" valueType="num">
                                      <p:cBhvr additive="base">
                                        <p:cTn dur="500"/>
                                        <p:tgtEl>
                                          <p:spTgt spid="106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62">
                                            <p:txEl>
                                              <p:pRg end="5" st="5"/>
                                            </p:txEl>
                                          </p:spTgt>
                                        </p:tgtEl>
                                        <p:attrNameLst>
                                          <p:attrName>style.visibility</p:attrName>
                                        </p:attrNameLst>
                                      </p:cBhvr>
                                      <p:to>
                                        <p:strVal val="visible"/>
                                      </p:to>
                                    </p:set>
                                    <p:anim calcmode="lin" valueType="num">
                                      <p:cBhvr additive="base">
                                        <p:cTn dur="500"/>
                                        <p:tgtEl>
                                          <p:spTgt spid="106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19" name="Google Shape;119;p17"/>
          <p:cNvSpPr txBox="1"/>
          <p:nvPr>
            <p:ph idx="1" type="body"/>
          </p:nvPr>
        </p:nvSpPr>
        <p:spPr>
          <a:xfrm>
            <a:off x="685800" y="19050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1" i="0" lang="en-US" sz="3200" u="none">
                <a:solidFill>
                  <a:schemeClr val="accent2"/>
                </a:solidFill>
                <a:latin typeface="Arial Narrow"/>
                <a:ea typeface="Arial Narrow"/>
                <a:cs typeface="Arial Narrow"/>
                <a:sym typeface="Arial Narrow"/>
              </a:rPr>
              <a:t>Tasks are called “activities.”</a:t>
            </a:r>
            <a:r>
              <a:rPr b="0" i="0" lang="en-US" sz="3200" u="none">
                <a:solidFill>
                  <a:srgbClr val="CBCBCB"/>
                </a:solidFill>
                <a:latin typeface="Arial Narrow"/>
                <a:ea typeface="Arial Narrow"/>
                <a:cs typeface="Arial Narrow"/>
                <a:sym typeface="Arial Narrow"/>
              </a:rPr>
              <a:t>  </a:t>
            </a:r>
            <a:endParaRPr/>
          </a:p>
          <a:p>
            <a:pPr indent="-177800" lvl="1" marL="45720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  	Estimated completion time (and sometimes costs) 	are associated with each activity.</a:t>
            </a:r>
            <a:endParaRPr/>
          </a:p>
          <a:p>
            <a:pPr indent="-177800" lvl="1" marL="45720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 	Activity completion time is related to the amount of 	resources committed to it. </a:t>
            </a:r>
            <a:endParaRPr/>
          </a:p>
          <a:p>
            <a:pPr indent="-177800" lvl="1" marL="45720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 	The degree of activity details depends on the </a:t>
            </a:r>
            <a:br>
              <a:rPr b="0" i="0" lang="en-US" sz="2800" u="none">
                <a:solidFill>
                  <a:schemeClr val="accent2"/>
                </a:solidFill>
                <a:latin typeface="Arial Narrow"/>
                <a:ea typeface="Arial Narrow"/>
                <a:cs typeface="Arial Narrow"/>
                <a:sym typeface="Arial Narrow"/>
              </a:rPr>
            </a:br>
            <a:r>
              <a:rPr b="0" i="0" lang="en-US" sz="2800" u="none">
                <a:solidFill>
                  <a:schemeClr val="accent2"/>
                </a:solidFill>
                <a:latin typeface="Arial Narrow"/>
                <a:ea typeface="Arial Narrow"/>
                <a:cs typeface="Arial Narrow"/>
                <a:sym typeface="Arial Narrow"/>
              </a:rPr>
              <a:t>	application and the level of specificity of data.</a:t>
            </a:r>
            <a:endParaRPr/>
          </a:p>
        </p:txBody>
      </p:sp>
      <p:sp>
        <p:nvSpPr>
          <p:cNvPr id="120" name="Google Shape;120;p17"/>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400"/>
              <a:buFont typeface="Arial Narrow"/>
              <a:buNone/>
            </a:pPr>
            <a:r>
              <a:rPr b="1" i="0" lang="en-US" sz="4400" u="none">
                <a:solidFill>
                  <a:srgbClr val="003399"/>
                </a:solidFill>
                <a:latin typeface="Arial Narrow"/>
                <a:ea typeface="Arial Narrow"/>
                <a:cs typeface="Arial Narrow"/>
                <a:sym typeface="Arial Narrow"/>
              </a:rPr>
              <a:t>Task Designate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53"/>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69" name="Google Shape;1069;p53"/>
          <p:cNvSpPr txBox="1"/>
          <p:nvPr>
            <p:ph idx="1" type="body"/>
          </p:nvPr>
        </p:nvSpPr>
        <p:spPr>
          <a:xfrm>
            <a:off x="381000" y="1830387"/>
            <a:ext cx="8458200" cy="2057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A heuristic approach to “level” expenditures</a:t>
            </a:r>
            <a:endParaRPr/>
          </a:p>
          <a:p>
            <a:pPr indent="-285750" lvl="1" marL="742950" rtl="0" algn="l">
              <a:lnSpc>
                <a:spcPct val="20000"/>
              </a:lnSpc>
              <a:spcBef>
                <a:spcPts val="480"/>
              </a:spcBef>
              <a:spcAft>
                <a:spcPts val="0"/>
              </a:spcAft>
              <a:buClr>
                <a:schemeClr val="accent2"/>
              </a:buClr>
              <a:buSzPts val="2400"/>
              <a:buFont typeface="Arial Narrow"/>
              <a:buNone/>
            </a:pPr>
            <a:r>
              <a:t/>
            </a:r>
            <a:endParaRPr b="0" i="0" sz="2400" u="none">
              <a:solidFill>
                <a:schemeClr val="accent2"/>
              </a:solidFill>
              <a:latin typeface="Arial Narrow"/>
              <a:ea typeface="Arial Narrow"/>
              <a:cs typeface="Arial Narrow"/>
              <a:sym typeface="Arial Narrow"/>
            </a:endParaRPr>
          </a:p>
          <a:p>
            <a:pPr indent="-285750" lvl="1" marL="742950" rtl="0" algn="l">
              <a:lnSpc>
                <a:spcPct val="10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Assumptions</a:t>
            </a:r>
            <a:endParaRPr/>
          </a:p>
          <a:p>
            <a:pPr indent="-228600" lvl="2" marL="1143000" rtl="0" algn="l">
              <a:lnSpc>
                <a:spcPct val="10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Once an activity has started it is worked on continuously until it is completed.</a:t>
            </a:r>
            <a:endParaRPr/>
          </a:p>
          <a:p>
            <a:pPr indent="-228600" lvl="2" marL="1143000" rtl="0" algn="l">
              <a:lnSpc>
                <a:spcPct val="10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Costs can be allocated equally throughout an activity duration.</a:t>
            </a:r>
            <a:endParaRPr/>
          </a:p>
        </p:txBody>
      </p:sp>
      <p:sp>
        <p:nvSpPr>
          <p:cNvPr id="1070" name="Google Shape;1070;p53"/>
          <p:cNvSpPr txBox="1"/>
          <p:nvPr/>
        </p:nvSpPr>
        <p:spPr>
          <a:xfrm>
            <a:off x="685800" y="4230687"/>
            <a:ext cx="8001000" cy="24352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200"/>
              <a:buFont typeface="Arial Narrow"/>
              <a:buNone/>
            </a:pPr>
            <a:r>
              <a:rPr b="0" i="0" lang="en-US" sz="2200" u="none">
                <a:solidFill>
                  <a:schemeClr val="accent2"/>
                </a:solidFill>
                <a:latin typeface="Arial Narrow"/>
                <a:ea typeface="Arial Narrow"/>
                <a:cs typeface="Arial Narrow"/>
                <a:sym typeface="Arial Narrow"/>
              </a:rPr>
              <a:t>  Step 1:  Consider the schedule that begins each activity at its ES.</a:t>
            </a:r>
            <a:endParaRPr/>
          </a:p>
          <a:p>
            <a:pPr indent="0" lvl="0" marL="0" marR="0" rtl="0" algn="l">
              <a:lnSpc>
                <a:spcPct val="100000"/>
              </a:lnSpc>
              <a:spcBef>
                <a:spcPts val="440"/>
              </a:spcBef>
              <a:spcAft>
                <a:spcPts val="0"/>
              </a:spcAft>
              <a:buClr>
                <a:schemeClr val="accent2"/>
              </a:buClr>
              <a:buSzPts val="2200"/>
              <a:buFont typeface="Arial Narrow"/>
              <a:buNone/>
            </a:pPr>
            <a:r>
              <a:rPr b="0" i="0" lang="en-US" sz="2200" u="none">
                <a:solidFill>
                  <a:schemeClr val="accent2"/>
                </a:solidFill>
                <a:latin typeface="Arial Narrow"/>
                <a:ea typeface="Arial Narrow"/>
                <a:cs typeface="Arial Narrow"/>
                <a:sym typeface="Arial Narrow"/>
              </a:rPr>
              <a:t>  Step 2:  Determine which activity has slack at periods of peak </a:t>
            </a:r>
            <a:endParaRPr/>
          </a:p>
          <a:p>
            <a:pPr indent="0" lvl="1" marL="114300" marR="0" rtl="0" algn="l">
              <a:lnSpc>
                <a:spcPct val="100000"/>
              </a:lnSpc>
              <a:spcBef>
                <a:spcPts val="440"/>
              </a:spcBef>
              <a:spcAft>
                <a:spcPts val="0"/>
              </a:spcAft>
              <a:buClr>
                <a:schemeClr val="accent2"/>
              </a:buClr>
              <a:buSzPts val="2200"/>
              <a:buFont typeface="Arial Narrow"/>
              <a:buNone/>
            </a:pPr>
            <a:r>
              <a:rPr b="0" i="0" lang="en-US" sz="2200" u="none" cap="none" strike="noStrike">
                <a:solidFill>
                  <a:schemeClr val="accent2"/>
                </a:solidFill>
                <a:latin typeface="Arial Narrow"/>
                <a:ea typeface="Arial Narrow"/>
                <a:cs typeface="Arial Narrow"/>
                <a:sym typeface="Arial Narrow"/>
              </a:rPr>
              <a:t>    	 spending.</a:t>
            </a:r>
            <a:endParaRPr/>
          </a:p>
          <a:p>
            <a:pPr indent="0" lvl="1" marL="114300" marR="0" rtl="0" algn="l">
              <a:lnSpc>
                <a:spcPct val="100000"/>
              </a:lnSpc>
              <a:spcBef>
                <a:spcPts val="440"/>
              </a:spcBef>
              <a:spcAft>
                <a:spcPts val="0"/>
              </a:spcAft>
              <a:buClr>
                <a:schemeClr val="accent2"/>
              </a:buClr>
              <a:buSzPts val="2200"/>
              <a:buFont typeface="Arial Narrow"/>
              <a:buNone/>
            </a:pPr>
            <a:r>
              <a:rPr b="0" i="0" lang="en-US" sz="2200" u="none" cap="none" strike="noStrike">
                <a:solidFill>
                  <a:schemeClr val="accent2"/>
                </a:solidFill>
                <a:latin typeface="Arial Narrow"/>
                <a:ea typeface="Arial Narrow"/>
                <a:cs typeface="Arial Narrow"/>
                <a:sym typeface="Arial Narrow"/>
              </a:rPr>
              <a:t>Step 3:   Attempt to reschedule the non-critical activities performed </a:t>
            </a:r>
            <a:endParaRPr/>
          </a:p>
          <a:p>
            <a:pPr indent="0" lvl="1" marL="114300" marR="0" rtl="0" algn="l">
              <a:lnSpc>
                <a:spcPct val="100000"/>
              </a:lnSpc>
              <a:spcBef>
                <a:spcPts val="440"/>
              </a:spcBef>
              <a:spcAft>
                <a:spcPts val="0"/>
              </a:spcAft>
              <a:buClr>
                <a:schemeClr val="accent2"/>
              </a:buClr>
              <a:buSzPts val="2200"/>
              <a:buFont typeface="Arial Narrow"/>
              <a:buNone/>
            </a:pPr>
            <a:r>
              <a:rPr b="0" i="0" lang="en-US" sz="2200" u="none" cap="none" strike="noStrike">
                <a:solidFill>
                  <a:schemeClr val="accent2"/>
                </a:solidFill>
                <a:latin typeface="Arial Narrow"/>
                <a:ea typeface="Arial Narrow"/>
                <a:cs typeface="Arial Narrow"/>
                <a:sym typeface="Arial Narrow"/>
              </a:rPr>
              <a:t>   	during these peak periods to periods of less spending, but </a:t>
            </a:r>
            <a:endParaRPr/>
          </a:p>
          <a:p>
            <a:pPr indent="0" lvl="1" marL="114300" marR="0" rtl="0" algn="l">
              <a:lnSpc>
                <a:spcPct val="100000"/>
              </a:lnSpc>
              <a:spcBef>
                <a:spcPts val="440"/>
              </a:spcBef>
              <a:spcAft>
                <a:spcPts val="0"/>
              </a:spcAft>
              <a:buClr>
                <a:schemeClr val="accent2"/>
              </a:buClr>
              <a:buSzPts val="2200"/>
              <a:buFont typeface="Arial Narrow"/>
              <a:buNone/>
            </a:pPr>
            <a:r>
              <a:rPr b="0" i="0" lang="en-US" sz="2200" u="none" cap="none" strike="noStrike">
                <a:solidFill>
                  <a:schemeClr val="accent2"/>
                </a:solidFill>
                <a:latin typeface="Arial Narrow"/>
                <a:ea typeface="Arial Narrow"/>
                <a:cs typeface="Arial Narrow"/>
                <a:sym typeface="Arial Narrow"/>
              </a:rPr>
              <a:t>          	within the time period between their ES and LF.</a:t>
            </a:r>
            <a:endParaRPr/>
          </a:p>
        </p:txBody>
      </p:sp>
      <p:sp>
        <p:nvSpPr>
          <p:cNvPr id="1071" name="Google Shape;1071;p53"/>
          <p:cNvSpPr txBox="1"/>
          <p:nvPr>
            <p:ph type="title"/>
          </p:nvPr>
        </p:nvSpPr>
        <p:spPr>
          <a:xfrm>
            <a:off x="685800" y="609600"/>
            <a:ext cx="8153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Resource Leveling – A Heuristic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071"/>
                                        </p:tgtEl>
                                        <p:attrNameLst>
                                          <p:attrName>style.visibility</p:attrName>
                                        </p:attrNameLst>
                                      </p:cBhvr>
                                      <p:to>
                                        <p:strVal val="visible"/>
                                      </p:to>
                                    </p:set>
                                    <p:anim calcmode="lin" valueType="num">
                                      <p:cBhvr additive="base">
                                        <p:cTn dur="500"/>
                                        <p:tgtEl>
                                          <p:spTgt spid="107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069">
                                            <p:txEl>
                                              <p:pRg end="0" st="0"/>
                                            </p:txEl>
                                          </p:spTgt>
                                        </p:tgtEl>
                                        <p:attrNameLst>
                                          <p:attrName>style.visibility</p:attrName>
                                        </p:attrNameLst>
                                      </p:cBhvr>
                                      <p:to>
                                        <p:strVal val="visible"/>
                                      </p:to>
                                    </p:set>
                                    <p:anim calcmode="lin" valueType="num">
                                      <p:cBhvr additive="base">
                                        <p:cTn dur="500"/>
                                        <p:tgtEl>
                                          <p:spTgt spid="106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069">
                                            <p:txEl>
                                              <p:pRg end="1" st="1"/>
                                            </p:txEl>
                                          </p:spTgt>
                                        </p:tgtEl>
                                        <p:attrNameLst>
                                          <p:attrName>style.visibility</p:attrName>
                                        </p:attrNameLst>
                                      </p:cBhvr>
                                      <p:to>
                                        <p:strVal val="visible"/>
                                      </p:to>
                                    </p:set>
                                    <p:anim calcmode="lin" valueType="num">
                                      <p:cBhvr additive="base">
                                        <p:cTn dur="500"/>
                                        <p:tgtEl>
                                          <p:spTgt spid="106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069">
                                            <p:txEl>
                                              <p:pRg end="2" st="2"/>
                                            </p:txEl>
                                          </p:spTgt>
                                        </p:tgtEl>
                                        <p:attrNameLst>
                                          <p:attrName>style.visibility</p:attrName>
                                        </p:attrNameLst>
                                      </p:cBhvr>
                                      <p:to>
                                        <p:strVal val="visible"/>
                                      </p:to>
                                    </p:set>
                                    <p:anim calcmode="lin" valueType="num">
                                      <p:cBhvr additive="base">
                                        <p:cTn dur="500"/>
                                        <p:tgtEl>
                                          <p:spTgt spid="106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069">
                                            <p:txEl>
                                              <p:pRg end="3" st="3"/>
                                            </p:txEl>
                                          </p:spTgt>
                                        </p:tgtEl>
                                        <p:attrNameLst>
                                          <p:attrName>style.visibility</p:attrName>
                                        </p:attrNameLst>
                                      </p:cBhvr>
                                      <p:to>
                                        <p:strVal val="visible"/>
                                      </p:to>
                                    </p:set>
                                    <p:anim calcmode="lin" valueType="num">
                                      <p:cBhvr additive="base">
                                        <p:cTn dur="500"/>
                                        <p:tgtEl>
                                          <p:spTgt spid="106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1069">
                                            <p:txEl>
                                              <p:pRg end="4" st="4"/>
                                            </p:txEl>
                                          </p:spTgt>
                                        </p:tgtEl>
                                        <p:attrNameLst>
                                          <p:attrName>style.visibility</p:attrName>
                                        </p:attrNameLst>
                                      </p:cBhvr>
                                      <p:to>
                                        <p:strVal val="visible"/>
                                      </p:to>
                                    </p:set>
                                    <p:anim calcmode="lin" valueType="num">
                                      <p:cBhvr additive="base">
                                        <p:cTn dur="500"/>
                                        <p:tgtEl>
                                          <p:spTgt spid="106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54"/>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78" name="Google Shape;1078;p54"/>
          <p:cNvSpPr txBox="1"/>
          <p:nvPr>
            <p:ph idx="1" type="body"/>
          </p:nvPr>
        </p:nvSpPr>
        <p:spPr>
          <a:xfrm>
            <a:off x="609600" y="2286000"/>
            <a:ext cx="8153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8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Management wishes to schedule the project such that  </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 Completion time is 194 days.</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 Daily expenditures are kept as constant as possible.</a:t>
            </a:r>
            <a:endParaRPr/>
          </a:p>
          <a:p>
            <a:pPr indent="-342900" lvl="0" marL="342900" rtl="0" algn="ctr">
              <a:lnSpc>
                <a:spcPct val="30000"/>
              </a:lnSpc>
              <a:spcBef>
                <a:spcPts val="640"/>
              </a:spcBef>
              <a:spcAft>
                <a:spcPts val="0"/>
              </a:spcAft>
              <a:buClr>
                <a:schemeClr val="accent2"/>
              </a:buClr>
              <a:buSzPts val="3200"/>
              <a:buFont typeface="Arial Narrow"/>
              <a:buNone/>
            </a:pPr>
            <a:r>
              <a:t/>
            </a:r>
            <a:endParaRPr b="0" i="0" sz="3200" u="none">
              <a:solidFill>
                <a:srgbClr val="9900FF"/>
              </a:solidFill>
              <a:latin typeface="Arial Narrow"/>
              <a:ea typeface="Arial Narrow"/>
              <a:cs typeface="Arial Narrow"/>
              <a:sym typeface="Arial Narrow"/>
            </a:endParaRPr>
          </a:p>
          <a:p>
            <a:pPr indent="-342900" lvl="0" marL="342900" rtl="0" algn="l">
              <a:lnSpc>
                <a:spcPct val="12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To perform this analysis cost estimates for each activity will be needed.</a:t>
            </a:r>
            <a:endParaRPr/>
          </a:p>
        </p:txBody>
      </p:sp>
      <p:sp>
        <p:nvSpPr>
          <p:cNvPr id="1079" name="Google Shape;1079;p54"/>
          <p:cNvSpPr txBox="1"/>
          <p:nvPr>
            <p:ph type="title"/>
          </p:nvPr>
        </p:nvSpPr>
        <p:spPr>
          <a:xfrm>
            <a:off x="685800" y="609600"/>
            <a:ext cx="8456612"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Resource Leveling –</a:t>
            </a:r>
            <a:br>
              <a:rPr b="1" i="0" lang="en-US" sz="4000" u="none">
                <a:solidFill>
                  <a:srgbClr val="003399"/>
                </a:solidFill>
                <a:latin typeface="Arial Narrow"/>
                <a:ea typeface="Arial Narrow"/>
                <a:cs typeface="Arial Narrow"/>
                <a:sym typeface="Arial Narrow"/>
              </a:rPr>
            </a:br>
            <a:r>
              <a:rPr b="1" i="0" lang="en-US" sz="3200" u="none">
                <a:solidFill>
                  <a:srgbClr val="003399"/>
                </a:solidFill>
                <a:latin typeface="Arial Narrow"/>
                <a:ea typeface="Arial Narrow"/>
                <a:cs typeface="Arial Narrow"/>
                <a:sym typeface="Arial Narrow"/>
              </a:rPr>
              <a:t>KLONE COMPUTERS, Inc. - continued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079"/>
                                        </p:tgtEl>
                                        <p:attrNameLst>
                                          <p:attrName>style.visibility</p:attrName>
                                        </p:attrNameLst>
                                      </p:cBhvr>
                                      <p:to>
                                        <p:strVal val="visible"/>
                                      </p:to>
                                    </p:set>
                                    <p:anim calcmode="lin" valueType="num">
                                      <p:cBhvr additive="base">
                                        <p:cTn dur="500"/>
                                        <p:tgtEl>
                                          <p:spTgt spid="10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xEl>
                                              <p:pRg end="0" st="0"/>
                                            </p:txEl>
                                          </p:spTgt>
                                        </p:tgtEl>
                                        <p:attrNameLst>
                                          <p:attrName>style.visibility</p:attrName>
                                        </p:attrNameLst>
                                      </p:cBhvr>
                                      <p:to>
                                        <p:strVal val="visible"/>
                                      </p:to>
                                    </p:set>
                                    <p:animEffect filter="fade" transition="in">
                                      <p:cBhvr>
                                        <p:cTn dur="500"/>
                                        <p:tgtEl>
                                          <p:spTgt spid="10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xEl>
                                              <p:pRg end="1" st="1"/>
                                            </p:txEl>
                                          </p:spTgt>
                                        </p:tgtEl>
                                        <p:attrNameLst>
                                          <p:attrName>style.visibility</p:attrName>
                                        </p:attrNameLst>
                                      </p:cBhvr>
                                      <p:to>
                                        <p:strVal val="visible"/>
                                      </p:to>
                                    </p:set>
                                    <p:animEffect filter="fade" transition="in">
                                      <p:cBhvr>
                                        <p:cTn dur="500"/>
                                        <p:tgtEl>
                                          <p:spTgt spid="10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xEl>
                                              <p:pRg end="2" st="2"/>
                                            </p:txEl>
                                          </p:spTgt>
                                        </p:tgtEl>
                                        <p:attrNameLst>
                                          <p:attrName>style.visibility</p:attrName>
                                        </p:attrNameLst>
                                      </p:cBhvr>
                                      <p:to>
                                        <p:strVal val="visible"/>
                                      </p:to>
                                    </p:set>
                                    <p:animEffect filter="fade" transition="in">
                                      <p:cBhvr>
                                        <p:cTn dur="500"/>
                                        <p:tgtEl>
                                          <p:spTgt spid="10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xEl>
                                              <p:pRg end="3" st="3"/>
                                            </p:txEl>
                                          </p:spTgt>
                                        </p:tgtEl>
                                        <p:attrNameLst>
                                          <p:attrName>style.visibility</p:attrName>
                                        </p:attrNameLst>
                                      </p:cBhvr>
                                      <p:to>
                                        <p:strVal val="visible"/>
                                      </p:to>
                                    </p:set>
                                    <p:animEffect filter="fade" transition="in">
                                      <p:cBhvr>
                                        <p:cTn dur="500"/>
                                        <p:tgtEl>
                                          <p:spTgt spid="10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xEl>
                                              <p:pRg end="4" st="4"/>
                                            </p:txEl>
                                          </p:spTgt>
                                        </p:tgtEl>
                                        <p:attrNameLst>
                                          <p:attrName>style.visibility</p:attrName>
                                        </p:attrNameLst>
                                      </p:cBhvr>
                                      <p:to>
                                        <p:strVal val="visible"/>
                                      </p:to>
                                    </p:set>
                                    <p:animEffect filter="fade" transition="in">
                                      <p:cBhvr>
                                        <p:cTn dur="500"/>
                                        <p:tgtEl>
                                          <p:spTgt spid="107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55"/>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1086" name="Google Shape;1086;p55"/>
          <p:cNvPicPr preferRelativeResize="0"/>
          <p:nvPr/>
        </p:nvPicPr>
        <p:blipFill rotWithShape="1">
          <a:blip r:embed="rId3">
            <a:alphaModFix/>
          </a:blip>
          <a:srcRect b="0" l="0" r="0" t="0"/>
          <a:stretch/>
        </p:blipFill>
        <p:spPr>
          <a:xfrm>
            <a:off x="152400" y="1862137"/>
            <a:ext cx="8763000" cy="4691062"/>
          </a:xfrm>
          <a:prstGeom prst="rect">
            <a:avLst/>
          </a:prstGeom>
          <a:noFill/>
          <a:ln>
            <a:noFill/>
          </a:ln>
          <a:effectLst>
            <a:outerShdw blurRad="63500">
              <a:schemeClr val="dk2"/>
            </a:outerShdw>
          </a:effectLst>
        </p:spPr>
      </p:pic>
      <p:sp>
        <p:nvSpPr>
          <p:cNvPr id="1087" name="Google Shape;1087;p55"/>
          <p:cNvSpPr txBox="1"/>
          <p:nvPr>
            <p:ph type="title"/>
          </p:nvPr>
        </p:nvSpPr>
        <p:spPr>
          <a:xfrm>
            <a:off x="685800" y="609600"/>
            <a:ext cx="8456612"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Resource Leveling –</a:t>
            </a:r>
            <a:br>
              <a:rPr b="1" i="0" lang="en-US" sz="4000" u="none">
                <a:solidFill>
                  <a:srgbClr val="003399"/>
                </a:solidFill>
                <a:latin typeface="Arial Narrow"/>
                <a:ea typeface="Arial Narrow"/>
                <a:cs typeface="Arial Narrow"/>
                <a:sym typeface="Arial Narrow"/>
              </a:rPr>
            </a:br>
            <a:r>
              <a:rPr b="1" i="0" lang="en-US" sz="3200" u="none">
                <a:solidFill>
                  <a:srgbClr val="003399"/>
                </a:solidFill>
                <a:latin typeface="Arial Narrow"/>
                <a:ea typeface="Arial Narrow"/>
                <a:cs typeface="Arial Narrow"/>
                <a:sym typeface="Arial Narrow"/>
              </a:rPr>
              <a:t>KLONE COMPUTERS, Inc. – cost estimates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087"/>
                                        </p:tgtEl>
                                        <p:attrNameLst>
                                          <p:attrName>style.visibility</p:attrName>
                                        </p:attrNameLst>
                                      </p:cBhvr>
                                      <p:to>
                                        <p:strVal val="visible"/>
                                      </p:to>
                                    </p:set>
                                    <p:anim calcmode="lin" valueType="num">
                                      <p:cBhvr additive="base">
                                        <p:cTn dur="500"/>
                                        <p:tgtEl>
                                          <p:spTgt spid="10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56"/>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94" name="Google Shape;1094;p56"/>
          <p:cNvSpPr txBox="1"/>
          <p:nvPr>
            <p:ph type="title"/>
          </p:nvPr>
        </p:nvSpPr>
        <p:spPr>
          <a:xfrm>
            <a:off x="685800" y="304800"/>
            <a:ext cx="6858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200"/>
              <a:buFont typeface="Arial Narrow"/>
              <a:buNone/>
            </a:pPr>
            <a:r>
              <a:rPr b="1" i="0" lang="en-US" sz="3200" u="none">
                <a:solidFill>
                  <a:srgbClr val="003399"/>
                </a:solidFill>
                <a:latin typeface="Arial Narrow"/>
                <a:ea typeface="Arial Narrow"/>
                <a:cs typeface="Arial Narrow"/>
                <a:sym typeface="Arial Narrow"/>
              </a:rPr>
              <a:t>Cumulative Daily Expenditure – </a:t>
            </a:r>
            <a:br>
              <a:rPr b="1" i="0" lang="en-US" sz="3200" u="none">
                <a:solidFill>
                  <a:srgbClr val="003399"/>
                </a:solidFill>
                <a:latin typeface="Arial Narrow"/>
                <a:ea typeface="Arial Narrow"/>
                <a:cs typeface="Arial Narrow"/>
                <a:sym typeface="Arial Narrow"/>
              </a:rPr>
            </a:br>
            <a:r>
              <a:rPr b="1" i="0" lang="en-US" sz="3200" u="none">
                <a:solidFill>
                  <a:srgbClr val="003399"/>
                </a:solidFill>
                <a:latin typeface="Arial Narrow"/>
                <a:ea typeface="Arial Narrow"/>
                <a:cs typeface="Arial Narrow"/>
                <a:sym typeface="Arial Narrow"/>
              </a:rPr>
              <a:t>Earliest Times vs. Latest Times</a:t>
            </a:r>
            <a:endParaRPr/>
          </a:p>
        </p:txBody>
      </p:sp>
      <p:sp>
        <p:nvSpPr>
          <p:cNvPr id="1095" name="Google Shape;1095;p56"/>
          <p:cNvSpPr/>
          <p:nvPr/>
        </p:nvSpPr>
        <p:spPr>
          <a:xfrm>
            <a:off x="4073525" y="2909887"/>
            <a:ext cx="1509712" cy="1231900"/>
          </a:xfrm>
          <a:custGeom>
            <a:rect b="b" l="l" r="r" t="t"/>
            <a:pathLst>
              <a:path extrusionOk="0" h="720" w="912">
                <a:moveTo>
                  <a:pt x="0" y="720"/>
                </a:moveTo>
                <a:lnTo>
                  <a:pt x="336" y="192"/>
                </a:lnTo>
                <a:lnTo>
                  <a:pt x="589" y="183"/>
                </a:lnTo>
                <a:lnTo>
                  <a:pt x="768" y="0"/>
                </a:lnTo>
                <a:lnTo>
                  <a:pt x="912" y="48"/>
                </a:lnTo>
                <a:lnTo>
                  <a:pt x="768" y="384"/>
                </a:lnTo>
                <a:lnTo>
                  <a:pt x="576" y="384"/>
                </a:lnTo>
                <a:lnTo>
                  <a:pt x="480" y="624"/>
                </a:lnTo>
                <a:lnTo>
                  <a:pt x="0" y="720"/>
                </a:lnTo>
                <a:close/>
              </a:path>
            </a:pathLst>
          </a:custGeom>
          <a:solidFill>
            <a:srgbClr val="00FFFF"/>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096" name="Google Shape;1096;p56"/>
          <p:cNvSpPr/>
          <p:nvPr/>
        </p:nvSpPr>
        <p:spPr>
          <a:xfrm>
            <a:off x="6248400" y="1039812"/>
            <a:ext cx="1219200" cy="1758950"/>
          </a:xfrm>
          <a:custGeom>
            <a:rect b="b" l="l" r="r" t="t"/>
            <a:pathLst>
              <a:path extrusionOk="0" h="1152" w="768">
                <a:moveTo>
                  <a:pt x="0" y="1152"/>
                </a:moveTo>
                <a:lnTo>
                  <a:pt x="336" y="144"/>
                </a:lnTo>
                <a:lnTo>
                  <a:pt x="768" y="0"/>
                </a:lnTo>
                <a:lnTo>
                  <a:pt x="384" y="816"/>
                </a:lnTo>
                <a:lnTo>
                  <a:pt x="0" y="1152"/>
                </a:lnTo>
                <a:close/>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1097" name="Google Shape;1097;p56"/>
          <p:cNvCxnSpPr/>
          <p:nvPr/>
        </p:nvCxnSpPr>
        <p:spPr>
          <a:xfrm>
            <a:off x="914400" y="615950"/>
            <a:ext cx="0" cy="5632450"/>
          </a:xfrm>
          <a:prstGeom prst="straightConnector1">
            <a:avLst/>
          </a:prstGeom>
          <a:noFill/>
          <a:ln cap="flat" cmpd="sng" w="12700">
            <a:solidFill>
              <a:schemeClr val="dk1"/>
            </a:solidFill>
            <a:prstDash val="solid"/>
            <a:miter lim="800000"/>
            <a:headEnd len="med" w="med" type="none"/>
            <a:tailEnd len="med" w="med" type="none"/>
          </a:ln>
        </p:spPr>
      </p:cxnSp>
      <p:cxnSp>
        <p:nvCxnSpPr>
          <p:cNvPr id="1098" name="Google Shape;1098;p56"/>
          <p:cNvCxnSpPr/>
          <p:nvPr/>
        </p:nvCxnSpPr>
        <p:spPr>
          <a:xfrm>
            <a:off x="557212" y="6157912"/>
            <a:ext cx="8147050" cy="0"/>
          </a:xfrm>
          <a:prstGeom prst="straightConnector1">
            <a:avLst/>
          </a:prstGeom>
          <a:noFill/>
          <a:ln cap="flat" cmpd="sng" w="12700">
            <a:solidFill>
              <a:schemeClr val="dk1"/>
            </a:solidFill>
            <a:prstDash val="solid"/>
            <a:miter lim="800000"/>
            <a:headEnd len="med" w="med" type="none"/>
            <a:tailEnd len="med" w="med" type="none"/>
          </a:ln>
        </p:spPr>
      </p:cxnSp>
      <p:cxnSp>
        <p:nvCxnSpPr>
          <p:cNvPr id="1099" name="Google Shape;1099;p56"/>
          <p:cNvCxnSpPr/>
          <p:nvPr/>
        </p:nvCxnSpPr>
        <p:spPr>
          <a:xfrm>
            <a:off x="642937" y="57150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00" name="Google Shape;1100;p56"/>
          <p:cNvCxnSpPr/>
          <p:nvPr/>
        </p:nvCxnSpPr>
        <p:spPr>
          <a:xfrm>
            <a:off x="642937" y="52578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01" name="Google Shape;1101;p56"/>
          <p:cNvCxnSpPr/>
          <p:nvPr/>
        </p:nvCxnSpPr>
        <p:spPr>
          <a:xfrm>
            <a:off x="642937" y="48006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02" name="Google Shape;1102;p56"/>
          <p:cNvCxnSpPr/>
          <p:nvPr/>
        </p:nvCxnSpPr>
        <p:spPr>
          <a:xfrm>
            <a:off x="642937" y="43434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03" name="Google Shape;1103;p56"/>
          <p:cNvCxnSpPr/>
          <p:nvPr/>
        </p:nvCxnSpPr>
        <p:spPr>
          <a:xfrm>
            <a:off x="615950" y="3941762"/>
            <a:ext cx="249237" cy="7937"/>
          </a:xfrm>
          <a:prstGeom prst="straightConnector1">
            <a:avLst/>
          </a:prstGeom>
          <a:noFill/>
          <a:ln cap="flat" cmpd="sng" w="12700">
            <a:solidFill>
              <a:schemeClr val="dk1"/>
            </a:solidFill>
            <a:prstDash val="solid"/>
            <a:miter lim="800000"/>
            <a:headEnd len="med" w="med" type="none"/>
            <a:tailEnd len="med" w="med" type="none"/>
          </a:ln>
        </p:spPr>
      </p:cxnSp>
      <p:cxnSp>
        <p:nvCxnSpPr>
          <p:cNvPr id="1104" name="Google Shape;1104;p56"/>
          <p:cNvCxnSpPr/>
          <p:nvPr/>
        </p:nvCxnSpPr>
        <p:spPr>
          <a:xfrm>
            <a:off x="642937" y="344805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05" name="Google Shape;1105;p56"/>
          <p:cNvCxnSpPr/>
          <p:nvPr/>
        </p:nvCxnSpPr>
        <p:spPr>
          <a:xfrm>
            <a:off x="642937" y="3019425"/>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06" name="Google Shape;1106;p56"/>
          <p:cNvCxnSpPr/>
          <p:nvPr/>
        </p:nvCxnSpPr>
        <p:spPr>
          <a:xfrm>
            <a:off x="642937" y="25146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07" name="Google Shape;1107;p56"/>
          <p:cNvCxnSpPr/>
          <p:nvPr/>
        </p:nvCxnSpPr>
        <p:spPr>
          <a:xfrm>
            <a:off x="642937" y="20574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08" name="Google Shape;1108;p56"/>
          <p:cNvCxnSpPr/>
          <p:nvPr/>
        </p:nvCxnSpPr>
        <p:spPr>
          <a:xfrm>
            <a:off x="642937" y="16002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09" name="Google Shape;1109;p56"/>
          <p:cNvCxnSpPr/>
          <p:nvPr/>
        </p:nvCxnSpPr>
        <p:spPr>
          <a:xfrm>
            <a:off x="642937" y="11430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10" name="Google Shape;1110;p56"/>
          <p:cNvCxnSpPr/>
          <p:nvPr/>
        </p:nvCxnSpPr>
        <p:spPr>
          <a:xfrm>
            <a:off x="16002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11" name="Google Shape;1111;p56"/>
          <p:cNvCxnSpPr/>
          <p:nvPr/>
        </p:nvCxnSpPr>
        <p:spPr>
          <a:xfrm>
            <a:off x="36576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12" name="Google Shape;1112;p56"/>
          <p:cNvCxnSpPr/>
          <p:nvPr/>
        </p:nvCxnSpPr>
        <p:spPr>
          <a:xfrm>
            <a:off x="64770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13" name="Google Shape;1113;p56"/>
          <p:cNvCxnSpPr/>
          <p:nvPr/>
        </p:nvCxnSpPr>
        <p:spPr>
          <a:xfrm>
            <a:off x="71628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14" name="Google Shape;1114;p56"/>
          <p:cNvCxnSpPr/>
          <p:nvPr/>
        </p:nvCxnSpPr>
        <p:spPr>
          <a:xfrm>
            <a:off x="4402137"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15" name="Google Shape;1115;p56"/>
          <p:cNvCxnSpPr/>
          <p:nvPr/>
        </p:nvCxnSpPr>
        <p:spPr>
          <a:xfrm>
            <a:off x="29718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16" name="Google Shape;1116;p56"/>
          <p:cNvCxnSpPr/>
          <p:nvPr/>
        </p:nvCxnSpPr>
        <p:spPr>
          <a:xfrm>
            <a:off x="51054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17" name="Google Shape;1117;p56"/>
          <p:cNvCxnSpPr/>
          <p:nvPr/>
        </p:nvCxnSpPr>
        <p:spPr>
          <a:xfrm>
            <a:off x="57912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18" name="Google Shape;1118;p56"/>
          <p:cNvCxnSpPr/>
          <p:nvPr/>
        </p:nvCxnSpPr>
        <p:spPr>
          <a:xfrm>
            <a:off x="22860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19" name="Google Shape;1119;p56"/>
          <p:cNvCxnSpPr/>
          <p:nvPr/>
        </p:nvCxnSpPr>
        <p:spPr>
          <a:xfrm>
            <a:off x="7848600" y="6178550"/>
            <a:ext cx="0" cy="222250"/>
          </a:xfrm>
          <a:prstGeom prst="straightConnector1">
            <a:avLst/>
          </a:prstGeom>
          <a:noFill/>
          <a:ln cap="flat" cmpd="sng" w="12700">
            <a:solidFill>
              <a:schemeClr val="dk1"/>
            </a:solidFill>
            <a:prstDash val="solid"/>
            <a:miter lim="800000"/>
            <a:headEnd len="med" w="med" type="none"/>
            <a:tailEnd len="med" w="med" type="none"/>
          </a:ln>
        </p:spPr>
      </p:cxnSp>
      <p:sp>
        <p:nvSpPr>
          <p:cNvPr id="1120" name="Google Shape;1120;p56"/>
          <p:cNvSpPr txBox="1"/>
          <p:nvPr/>
        </p:nvSpPr>
        <p:spPr>
          <a:xfrm>
            <a:off x="136525" y="817562"/>
            <a:ext cx="461962" cy="5094287"/>
          </a:xfrm>
          <a:prstGeom prst="rect">
            <a:avLst/>
          </a:prstGeom>
          <a:noFill/>
          <a:ln>
            <a:noFill/>
          </a:ln>
        </p:spPr>
        <p:txBody>
          <a:bodyPr anchorCtr="0" anchor="t" bIns="46025" lIns="92075" spcFirstLastPara="1" rIns="92075" wrap="square" tIns="46025">
            <a:spAutoFit/>
          </a:bodyPr>
          <a:lstStyle/>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55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50</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45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40</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35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30</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20</a:t>
            </a:r>
            <a:endParaRPr/>
          </a:p>
          <a:p>
            <a:pPr indent="0" lvl="0" marL="0" marR="0" rtl="0" algn="l">
              <a:lnSpc>
                <a:spcPct val="9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15</a:t>
            </a:r>
            <a:endParaRPr/>
          </a:p>
          <a:p>
            <a:pPr indent="0" lvl="0" marL="0" marR="0" rtl="0" algn="l">
              <a:lnSpc>
                <a:spcPct val="12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10</a:t>
            </a:r>
            <a:endParaRPr/>
          </a:p>
          <a:p>
            <a:pPr indent="0" lvl="0" marL="0" marR="0" rtl="0" algn="l">
              <a:lnSpc>
                <a:spcPct val="12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5</a:t>
            </a:r>
            <a:endParaRPr/>
          </a:p>
        </p:txBody>
      </p:sp>
      <p:sp>
        <p:nvSpPr>
          <p:cNvPr id="1121" name="Google Shape;1121;p56"/>
          <p:cNvSpPr txBox="1"/>
          <p:nvPr/>
        </p:nvSpPr>
        <p:spPr>
          <a:xfrm>
            <a:off x="1355725" y="6384925"/>
            <a:ext cx="63007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20     40     60     80     100    120   140   160   180   200</a:t>
            </a:r>
            <a:endParaRPr/>
          </a:p>
        </p:txBody>
      </p:sp>
      <p:cxnSp>
        <p:nvCxnSpPr>
          <p:cNvPr id="1122" name="Google Shape;1122;p56"/>
          <p:cNvCxnSpPr/>
          <p:nvPr/>
        </p:nvCxnSpPr>
        <p:spPr>
          <a:xfrm flipH="1" rot="10800000">
            <a:off x="917575" y="960437"/>
            <a:ext cx="6596062" cy="5208587"/>
          </a:xfrm>
          <a:prstGeom prst="straightConnector1">
            <a:avLst/>
          </a:prstGeom>
          <a:noFill/>
          <a:ln cap="flat" cmpd="sng" w="50800">
            <a:solidFill>
              <a:srgbClr val="FFFF00"/>
            </a:solidFill>
            <a:prstDash val="solid"/>
            <a:miter lim="800000"/>
            <a:headEnd len="med" w="med" type="none"/>
            <a:tailEnd len="med" w="med" type="none"/>
          </a:ln>
        </p:spPr>
      </p:cxnSp>
      <p:sp>
        <p:nvSpPr>
          <p:cNvPr id="1123" name="Google Shape;1123;p56"/>
          <p:cNvSpPr txBox="1"/>
          <p:nvPr/>
        </p:nvSpPr>
        <p:spPr>
          <a:xfrm rot="-2340000">
            <a:off x="2003425" y="3740150"/>
            <a:ext cx="2038350" cy="544512"/>
          </a:xfrm>
          <a:prstGeom prst="rect">
            <a:avLst/>
          </a:prstGeom>
          <a:noFill/>
          <a:ln cap="flat" cmpd="sng" w="25400">
            <a:solidFill>
              <a:srgbClr val="D2D2D2"/>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FF00"/>
              </a:buClr>
              <a:buSzPts val="2800"/>
              <a:buFont typeface="Arial Narrow"/>
              <a:buNone/>
            </a:pPr>
            <a:r>
              <a:rPr b="1" i="0" lang="en-US" sz="2800" u="none">
                <a:solidFill>
                  <a:srgbClr val="FFFF00"/>
                </a:solidFill>
                <a:latin typeface="Arial Narrow"/>
                <a:ea typeface="Arial Narrow"/>
                <a:cs typeface="Arial Narrow"/>
                <a:sym typeface="Arial Narrow"/>
              </a:rPr>
              <a:t>Level Budget</a:t>
            </a:r>
            <a:endParaRPr/>
          </a:p>
        </p:txBody>
      </p:sp>
      <p:sp>
        <p:nvSpPr>
          <p:cNvPr id="1124" name="Google Shape;1124;p56"/>
          <p:cNvSpPr txBox="1"/>
          <p:nvPr/>
        </p:nvSpPr>
        <p:spPr>
          <a:xfrm>
            <a:off x="2076450" y="1530350"/>
            <a:ext cx="3282950" cy="831850"/>
          </a:xfrm>
          <a:prstGeom prst="rect">
            <a:avLst/>
          </a:prstGeom>
          <a:solidFill>
            <a:schemeClr val="lt1"/>
          </a:solidFill>
          <a:ln cap="flat" cmpd="sng" w="9525">
            <a:solidFill>
              <a:srgbClr val="FF33CC"/>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FF00CC"/>
              </a:buClr>
              <a:buSzPts val="2400"/>
              <a:buFont typeface="Arial Narrow"/>
              <a:buNone/>
            </a:pPr>
            <a:r>
              <a:rPr b="0" i="0" lang="en-US" sz="2400" u="none">
                <a:solidFill>
                  <a:srgbClr val="FF00CC"/>
                </a:solidFill>
                <a:latin typeface="Arial Narrow"/>
                <a:ea typeface="Arial Narrow"/>
                <a:cs typeface="Arial Narrow"/>
                <a:sym typeface="Arial Narrow"/>
              </a:rPr>
              <a:t>Earliest Start-Earliest Finish</a:t>
            </a:r>
            <a:endParaRPr/>
          </a:p>
          <a:p>
            <a:pPr indent="0" lvl="0" marL="0" marR="0" rtl="0" algn="ctr">
              <a:lnSpc>
                <a:spcPct val="100000"/>
              </a:lnSpc>
              <a:spcBef>
                <a:spcPts val="0"/>
              </a:spcBef>
              <a:spcAft>
                <a:spcPts val="0"/>
              </a:spcAft>
              <a:buClr>
                <a:srgbClr val="FF00CC"/>
              </a:buClr>
              <a:buSzPts val="2400"/>
              <a:buFont typeface="Arial Narrow"/>
              <a:buNone/>
            </a:pPr>
            <a:r>
              <a:rPr b="0" i="0" lang="en-US" sz="2400" u="none">
                <a:solidFill>
                  <a:srgbClr val="FF00CC"/>
                </a:solidFill>
                <a:latin typeface="Arial Narrow"/>
                <a:ea typeface="Arial Narrow"/>
                <a:cs typeface="Arial Narrow"/>
                <a:sym typeface="Arial Narrow"/>
              </a:rPr>
              <a:t>Budget</a:t>
            </a:r>
            <a:endParaRPr/>
          </a:p>
        </p:txBody>
      </p:sp>
      <p:cxnSp>
        <p:nvCxnSpPr>
          <p:cNvPr id="1125" name="Google Shape;1125;p56"/>
          <p:cNvCxnSpPr/>
          <p:nvPr/>
        </p:nvCxnSpPr>
        <p:spPr>
          <a:xfrm>
            <a:off x="5257800" y="1981200"/>
            <a:ext cx="1219200" cy="0"/>
          </a:xfrm>
          <a:prstGeom prst="straightConnector1">
            <a:avLst/>
          </a:prstGeom>
          <a:noFill/>
          <a:ln cap="rnd" cmpd="sng" w="9525">
            <a:solidFill>
              <a:srgbClr val="FF00CC"/>
            </a:solidFill>
            <a:prstDash val="solid"/>
            <a:miter lim="800000"/>
            <a:headEnd len="med" w="med" type="none"/>
            <a:tailEnd len="med" w="med" type="stealth"/>
          </a:ln>
        </p:spPr>
      </p:cxnSp>
      <p:cxnSp>
        <p:nvCxnSpPr>
          <p:cNvPr id="1126" name="Google Shape;1126;p56"/>
          <p:cNvCxnSpPr/>
          <p:nvPr/>
        </p:nvCxnSpPr>
        <p:spPr>
          <a:xfrm>
            <a:off x="4876800" y="2286000"/>
            <a:ext cx="0" cy="914400"/>
          </a:xfrm>
          <a:prstGeom prst="straightConnector1">
            <a:avLst/>
          </a:prstGeom>
          <a:noFill/>
          <a:ln cap="rnd" cmpd="sng" w="9525">
            <a:solidFill>
              <a:srgbClr val="FF00CC"/>
            </a:solidFill>
            <a:prstDash val="solid"/>
            <a:miter lim="800000"/>
            <a:headEnd len="med" w="med" type="none"/>
            <a:tailEnd len="med" w="med" type="triangle"/>
          </a:ln>
        </p:spPr>
      </p:cxnSp>
      <p:sp>
        <p:nvSpPr>
          <p:cNvPr id="1127" name="Google Shape;1127;p56"/>
          <p:cNvSpPr txBox="1"/>
          <p:nvPr/>
        </p:nvSpPr>
        <p:spPr>
          <a:xfrm>
            <a:off x="4241800" y="4860925"/>
            <a:ext cx="2981325" cy="83185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Latest Start-Latest Finish</a:t>
            </a:r>
            <a:endParaRPr/>
          </a:p>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Budget</a:t>
            </a:r>
            <a:endParaRPr/>
          </a:p>
        </p:txBody>
      </p:sp>
      <p:cxnSp>
        <p:nvCxnSpPr>
          <p:cNvPr id="1128" name="Google Shape;1128;p56"/>
          <p:cNvCxnSpPr/>
          <p:nvPr/>
        </p:nvCxnSpPr>
        <p:spPr>
          <a:xfrm rot="10800000">
            <a:off x="5105400" y="3733800"/>
            <a:ext cx="0" cy="1066800"/>
          </a:xfrm>
          <a:prstGeom prst="straightConnector1">
            <a:avLst/>
          </a:prstGeom>
          <a:noFill/>
          <a:ln cap="flat" cmpd="sng" w="12700">
            <a:solidFill>
              <a:schemeClr val="dk1"/>
            </a:solidFill>
            <a:prstDash val="solid"/>
            <a:miter lim="800000"/>
            <a:headEnd len="med" w="med" type="none"/>
            <a:tailEnd len="med" w="med" type="stealth"/>
          </a:ln>
        </p:spPr>
      </p:cxnSp>
      <p:cxnSp>
        <p:nvCxnSpPr>
          <p:cNvPr id="1129" name="Google Shape;1129;p56"/>
          <p:cNvCxnSpPr/>
          <p:nvPr/>
        </p:nvCxnSpPr>
        <p:spPr>
          <a:xfrm rot="10800000">
            <a:off x="6550025" y="2670175"/>
            <a:ext cx="3175" cy="2206625"/>
          </a:xfrm>
          <a:prstGeom prst="straightConnector1">
            <a:avLst/>
          </a:prstGeom>
          <a:noFill/>
          <a:ln cap="flat" cmpd="sng" w="12700">
            <a:solidFill>
              <a:schemeClr val="dk1"/>
            </a:solidFill>
            <a:prstDash val="solid"/>
            <a:miter lim="800000"/>
            <a:headEnd len="med" w="med" type="none"/>
            <a:tailEnd len="med" w="med" type="stealth"/>
          </a:ln>
        </p:spPr>
      </p:cxnSp>
      <p:sp>
        <p:nvSpPr>
          <p:cNvPr id="1130" name="Google Shape;1130;p56"/>
          <p:cNvSpPr txBox="1"/>
          <p:nvPr/>
        </p:nvSpPr>
        <p:spPr>
          <a:xfrm>
            <a:off x="6858000" y="2971800"/>
            <a:ext cx="1144587" cy="835025"/>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Feasible</a:t>
            </a:r>
            <a:endParaRPr/>
          </a:p>
          <a:p>
            <a:pPr indent="0" lvl="0" marL="0" marR="0" rtl="0" algn="l">
              <a:lnSpc>
                <a:spcPct val="100000"/>
              </a:lnSpc>
              <a:spcBef>
                <a:spcPts val="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Budgets</a:t>
            </a:r>
            <a:endParaRPr/>
          </a:p>
        </p:txBody>
      </p:sp>
      <p:sp>
        <p:nvSpPr>
          <p:cNvPr id="1131" name="Google Shape;1131;p56"/>
          <p:cNvSpPr txBox="1"/>
          <p:nvPr/>
        </p:nvSpPr>
        <p:spPr>
          <a:xfrm>
            <a:off x="8213725" y="5821362"/>
            <a:ext cx="647700"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Time</a:t>
            </a:r>
            <a:endParaRPr/>
          </a:p>
        </p:txBody>
      </p:sp>
      <p:sp>
        <p:nvSpPr>
          <p:cNvPr id="1132" name="Google Shape;1132;p56"/>
          <p:cNvSpPr/>
          <p:nvPr/>
        </p:nvSpPr>
        <p:spPr>
          <a:xfrm>
            <a:off x="914400" y="996950"/>
            <a:ext cx="6588125" cy="5175250"/>
          </a:xfrm>
          <a:custGeom>
            <a:rect b="b" l="l" r="r" t="t"/>
            <a:pathLst>
              <a:path extrusionOk="0" h="3260" w="4150">
                <a:moveTo>
                  <a:pt x="0" y="3260"/>
                </a:moveTo>
                <a:lnTo>
                  <a:pt x="2003" y="1990"/>
                </a:lnTo>
                <a:lnTo>
                  <a:pt x="2496" y="1868"/>
                </a:lnTo>
                <a:lnTo>
                  <a:pt x="2592" y="1628"/>
                </a:lnTo>
                <a:lnTo>
                  <a:pt x="2784" y="1628"/>
                </a:lnTo>
                <a:lnTo>
                  <a:pt x="2928" y="1292"/>
                </a:lnTo>
                <a:lnTo>
                  <a:pt x="3360" y="1148"/>
                </a:lnTo>
                <a:lnTo>
                  <a:pt x="3770" y="786"/>
                </a:lnTo>
                <a:lnTo>
                  <a:pt x="4150" y="0"/>
                </a:lnTo>
              </a:path>
            </a:pathLst>
          </a:custGeom>
          <a:noFill/>
          <a:ln cap="flat" cmpd="sng" w="571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133" name="Google Shape;1133;p56"/>
          <p:cNvSpPr/>
          <p:nvPr/>
        </p:nvSpPr>
        <p:spPr>
          <a:xfrm rot="-60000">
            <a:off x="914400" y="949325"/>
            <a:ext cx="6553200" cy="5181600"/>
          </a:xfrm>
          <a:custGeom>
            <a:rect b="b" l="l" r="r" t="t"/>
            <a:pathLst>
              <a:path extrusionOk="0" h="3264" w="4128">
                <a:moveTo>
                  <a:pt x="0" y="3264"/>
                </a:moveTo>
                <a:lnTo>
                  <a:pt x="1968" y="2016"/>
                </a:lnTo>
                <a:lnTo>
                  <a:pt x="2352" y="1440"/>
                </a:lnTo>
                <a:lnTo>
                  <a:pt x="2592" y="1440"/>
                </a:lnTo>
                <a:lnTo>
                  <a:pt x="2784" y="1248"/>
                </a:lnTo>
                <a:lnTo>
                  <a:pt x="2928" y="1296"/>
                </a:lnTo>
                <a:lnTo>
                  <a:pt x="3351" y="1156"/>
                </a:lnTo>
                <a:lnTo>
                  <a:pt x="3696" y="192"/>
                </a:lnTo>
                <a:lnTo>
                  <a:pt x="4128" y="0"/>
                </a:lnTo>
              </a:path>
            </a:pathLst>
          </a:custGeom>
          <a:noFill/>
          <a:ln cap="flat" cmpd="sng" w="57150">
            <a:solidFill>
              <a:srgbClr val="FF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1134" name="Google Shape;1134;p56"/>
          <p:cNvCxnSpPr/>
          <p:nvPr/>
        </p:nvCxnSpPr>
        <p:spPr>
          <a:xfrm rot="10800000">
            <a:off x="7010400" y="1524000"/>
            <a:ext cx="0" cy="1447800"/>
          </a:xfrm>
          <a:prstGeom prst="straightConnector1">
            <a:avLst/>
          </a:prstGeom>
          <a:noFill/>
          <a:ln cap="flat" cmpd="sng" w="12700">
            <a:solidFill>
              <a:schemeClr val="accent2"/>
            </a:solidFill>
            <a:prstDash val="solid"/>
            <a:miter lim="800000"/>
            <a:headEnd len="med" w="med" type="none"/>
            <a:tailEnd len="sm" w="sm" type="triangle"/>
          </a:ln>
        </p:spPr>
      </p:cxnSp>
      <p:cxnSp>
        <p:nvCxnSpPr>
          <p:cNvPr id="1135" name="Google Shape;1135;p56"/>
          <p:cNvCxnSpPr/>
          <p:nvPr/>
        </p:nvCxnSpPr>
        <p:spPr>
          <a:xfrm rot="10800000">
            <a:off x="5334000" y="3276600"/>
            <a:ext cx="1524000" cy="0"/>
          </a:xfrm>
          <a:prstGeom prst="straightConnector1">
            <a:avLst/>
          </a:prstGeom>
          <a:noFill/>
          <a:ln cap="flat" cmpd="sng" w="12700">
            <a:solidFill>
              <a:schemeClr val="accent2"/>
            </a:solidFill>
            <a:prstDash val="solid"/>
            <a:miter lim="800000"/>
            <a:headEnd len="med" w="med" type="none"/>
            <a:tailEnd len="sm" w="sm"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094"/>
                                        </p:tgtEl>
                                        <p:attrNameLst>
                                          <p:attrName>style.visibility</p:attrName>
                                        </p:attrNameLst>
                                      </p:cBhvr>
                                      <p:to>
                                        <p:strVal val="visible"/>
                                      </p:to>
                                    </p:set>
                                    <p:anim calcmode="lin" valueType="num">
                                      <p:cBhvr additive="base">
                                        <p:cTn dur="500"/>
                                        <p:tgtEl>
                                          <p:spTgt spid="10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57"/>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142" name="Google Shape;1142;p57"/>
          <p:cNvSpPr/>
          <p:nvPr/>
        </p:nvSpPr>
        <p:spPr>
          <a:xfrm>
            <a:off x="7043737" y="3429000"/>
            <a:ext cx="549275" cy="2717800"/>
          </a:xfrm>
          <a:custGeom>
            <a:rect b="b" l="l" r="r" t="t"/>
            <a:pathLst>
              <a:path extrusionOk="0" h="1712" w="368">
                <a:moveTo>
                  <a:pt x="0" y="0"/>
                </a:moveTo>
                <a:lnTo>
                  <a:pt x="367" y="0"/>
                </a:lnTo>
                <a:lnTo>
                  <a:pt x="367" y="1711"/>
                </a:lnTo>
                <a:lnTo>
                  <a:pt x="0" y="1711"/>
                </a:lnTo>
                <a:lnTo>
                  <a:pt x="0" y="0"/>
                </a:lnTo>
              </a:path>
            </a:pathLst>
          </a:custGeom>
          <a:solidFill>
            <a:schemeClr val="accen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1143" name="Google Shape;1143;p57"/>
          <p:cNvCxnSpPr/>
          <p:nvPr/>
        </p:nvCxnSpPr>
        <p:spPr>
          <a:xfrm>
            <a:off x="914400" y="615950"/>
            <a:ext cx="0" cy="5632450"/>
          </a:xfrm>
          <a:prstGeom prst="straightConnector1">
            <a:avLst/>
          </a:prstGeom>
          <a:noFill/>
          <a:ln cap="flat" cmpd="sng" w="12700">
            <a:solidFill>
              <a:schemeClr val="dk1"/>
            </a:solidFill>
            <a:prstDash val="solid"/>
            <a:miter lim="800000"/>
            <a:headEnd len="med" w="med" type="none"/>
            <a:tailEnd len="med" w="med" type="none"/>
          </a:ln>
        </p:spPr>
      </p:cxnSp>
      <p:cxnSp>
        <p:nvCxnSpPr>
          <p:cNvPr id="1144" name="Google Shape;1144;p57"/>
          <p:cNvCxnSpPr/>
          <p:nvPr/>
        </p:nvCxnSpPr>
        <p:spPr>
          <a:xfrm>
            <a:off x="615950" y="57150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45" name="Google Shape;1145;p57"/>
          <p:cNvCxnSpPr/>
          <p:nvPr/>
        </p:nvCxnSpPr>
        <p:spPr>
          <a:xfrm>
            <a:off x="615950" y="52578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46" name="Google Shape;1146;p57"/>
          <p:cNvCxnSpPr/>
          <p:nvPr/>
        </p:nvCxnSpPr>
        <p:spPr>
          <a:xfrm>
            <a:off x="615950" y="48006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47" name="Google Shape;1147;p57"/>
          <p:cNvCxnSpPr/>
          <p:nvPr/>
        </p:nvCxnSpPr>
        <p:spPr>
          <a:xfrm>
            <a:off x="615950" y="43434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48" name="Google Shape;1148;p57"/>
          <p:cNvCxnSpPr/>
          <p:nvPr/>
        </p:nvCxnSpPr>
        <p:spPr>
          <a:xfrm>
            <a:off x="577850" y="3925887"/>
            <a:ext cx="263525" cy="6350"/>
          </a:xfrm>
          <a:prstGeom prst="straightConnector1">
            <a:avLst/>
          </a:prstGeom>
          <a:noFill/>
          <a:ln cap="flat" cmpd="sng" w="12700">
            <a:solidFill>
              <a:schemeClr val="dk1"/>
            </a:solidFill>
            <a:prstDash val="solid"/>
            <a:miter lim="800000"/>
            <a:headEnd len="med" w="med" type="none"/>
            <a:tailEnd len="med" w="med" type="none"/>
          </a:ln>
        </p:spPr>
      </p:cxnSp>
      <p:cxnSp>
        <p:nvCxnSpPr>
          <p:cNvPr id="1149" name="Google Shape;1149;p57"/>
          <p:cNvCxnSpPr/>
          <p:nvPr/>
        </p:nvCxnSpPr>
        <p:spPr>
          <a:xfrm>
            <a:off x="615950" y="34290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50" name="Google Shape;1150;p57"/>
          <p:cNvCxnSpPr/>
          <p:nvPr/>
        </p:nvCxnSpPr>
        <p:spPr>
          <a:xfrm>
            <a:off x="615950" y="3019425"/>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51" name="Google Shape;1151;p57"/>
          <p:cNvCxnSpPr/>
          <p:nvPr/>
        </p:nvCxnSpPr>
        <p:spPr>
          <a:xfrm>
            <a:off x="615950" y="25146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52" name="Google Shape;1152;p57"/>
          <p:cNvCxnSpPr/>
          <p:nvPr/>
        </p:nvCxnSpPr>
        <p:spPr>
          <a:xfrm>
            <a:off x="615950" y="20574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53" name="Google Shape;1153;p57"/>
          <p:cNvCxnSpPr/>
          <p:nvPr/>
        </p:nvCxnSpPr>
        <p:spPr>
          <a:xfrm>
            <a:off x="615950" y="16002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54" name="Google Shape;1154;p57"/>
          <p:cNvCxnSpPr/>
          <p:nvPr/>
        </p:nvCxnSpPr>
        <p:spPr>
          <a:xfrm>
            <a:off x="615950" y="11430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155" name="Google Shape;1155;p57"/>
          <p:cNvCxnSpPr/>
          <p:nvPr/>
        </p:nvCxnSpPr>
        <p:spPr>
          <a:xfrm>
            <a:off x="16002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56" name="Google Shape;1156;p57"/>
          <p:cNvCxnSpPr/>
          <p:nvPr/>
        </p:nvCxnSpPr>
        <p:spPr>
          <a:xfrm>
            <a:off x="36576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57" name="Google Shape;1157;p57"/>
          <p:cNvCxnSpPr/>
          <p:nvPr/>
        </p:nvCxnSpPr>
        <p:spPr>
          <a:xfrm>
            <a:off x="64770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58" name="Google Shape;1158;p57"/>
          <p:cNvCxnSpPr/>
          <p:nvPr/>
        </p:nvCxnSpPr>
        <p:spPr>
          <a:xfrm>
            <a:off x="7162800" y="6180137"/>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59" name="Google Shape;1159;p57"/>
          <p:cNvCxnSpPr/>
          <p:nvPr/>
        </p:nvCxnSpPr>
        <p:spPr>
          <a:xfrm>
            <a:off x="4402137" y="6180137"/>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60" name="Google Shape;1160;p57"/>
          <p:cNvCxnSpPr/>
          <p:nvPr/>
        </p:nvCxnSpPr>
        <p:spPr>
          <a:xfrm>
            <a:off x="2971800" y="6180137"/>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61" name="Google Shape;1161;p57"/>
          <p:cNvCxnSpPr/>
          <p:nvPr/>
        </p:nvCxnSpPr>
        <p:spPr>
          <a:xfrm>
            <a:off x="5084762" y="6170612"/>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62" name="Google Shape;1162;p57"/>
          <p:cNvCxnSpPr/>
          <p:nvPr/>
        </p:nvCxnSpPr>
        <p:spPr>
          <a:xfrm>
            <a:off x="57912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63" name="Google Shape;1163;p57"/>
          <p:cNvCxnSpPr/>
          <p:nvPr/>
        </p:nvCxnSpPr>
        <p:spPr>
          <a:xfrm>
            <a:off x="2286000" y="6180137"/>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164" name="Google Shape;1164;p57"/>
          <p:cNvCxnSpPr/>
          <p:nvPr/>
        </p:nvCxnSpPr>
        <p:spPr>
          <a:xfrm>
            <a:off x="7848600" y="6210300"/>
            <a:ext cx="0" cy="222250"/>
          </a:xfrm>
          <a:prstGeom prst="straightConnector1">
            <a:avLst/>
          </a:prstGeom>
          <a:noFill/>
          <a:ln cap="flat" cmpd="sng" w="12700">
            <a:solidFill>
              <a:schemeClr val="dk1"/>
            </a:solidFill>
            <a:prstDash val="solid"/>
            <a:miter lim="800000"/>
            <a:headEnd len="med" w="med" type="none"/>
            <a:tailEnd len="med" w="med" type="none"/>
          </a:ln>
        </p:spPr>
      </p:cxnSp>
      <p:sp>
        <p:nvSpPr>
          <p:cNvPr id="1165" name="Google Shape;1165;p57"/>
          <p:cNvSpPr txBox="1"/>
          <p:nvPr/>
        </p:nvSpPr>
        <p:spPr>
          <a:xfrm>
            <a:off x="136525" y="817562"/>
            <a:ext cx="461962" cy="5094287"/>
          </a:xfrm>
          <a:prstGeom prst="rect">
            <a:avLst/>
          </a:prstGeom>
          <a:noFill/>
          <a:ln>
            <a:noFill/>
          </a:ln>
        </p:spPr>
        <p:txBody>
          <a:bodyPr anchorCtr="0" anchor="t" bIns="46025" lIns="92075" spcFirstLastPara="1" rIns="92075" wrap="square" tIns="46025">
            <a:spAutoFit/>
          </a:bodyPr>
          <a:lstStyle/>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55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50</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45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40</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35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30</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20</a:t>
            </a:r>
            <a:endParaRPr/>
          </a:p>
          <a:p>
            <a:pPr indent="0" lvl="0" marL="0" marR="0" rtl="0" algn="l">
              <a:lnSpc>
                <a:spcPct val="9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15</a:t>
            </a:r>
            <a:endParaRPr/>
          </a:p>
          <a:p>
            <a:pPr indent="0" lvl="0" marL="0" marR="0" rtl="0" algn="l">
              <a:lnSpc>
                <a:spcPct val="12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10</a:t>
            </a:r>
            <a:endParaRPr/>
          </a:p>
          <a:p>
            <a:pPr indent="0" lvl="0" marL="0" marR="0" rtl="0" algn="l">
              <a:lnSpc>
                <a:spcPct val="12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5</a:t>
            </a:r>
            <a:endParaRPr/>
          </a:p>
        </p:txBody>
      </p:sp>
      <p:sp>
        <p:nvSpPr>
          <p:cNvPr id="1166" name="Google Shape;1166;p57"/>
          <p:cNvSpPr txBox="1"/>
          <p:nvPr/>
        </p:nvSpPr>
        <p:spPr>
          <a:xfrm>
            <a:off x="1355725" y="6384925"/>
            <a:ext cx="6856412"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20      40      60      80      100    120    140    160    180    200</a:t>
            </a:r>
            <a:endParaRPr/>
          </a:p>
        </p:txBody>
      </p:sp>
      <p:cxnSp>
        <p:nvCxnSpPr>
          <p:cNvPr id="1167" name="Google Shape;1167;p57"/>
          <p:cNvCxnSpPr/>
          <p:nvPr/>
        </p:nvCxnSpPr>
        <p:spPr>
          <a:xfrm>
            <a:off x="5410200" y="5721350"/>
            <a:ext cx="0" cy="450850"/>
          </a:xfrm>
          <a:prstGeom prst="straightConnector1">
            <a:avLst/>
          </a:prstGeom>
          <a:noFill/>
          <a:ln cap="flat" cmpd="sng" w="12700">
            <a:solidFill>
              <a:schemeClr val="dk1"/>
            </a:solidFill>
            <a:prstDash val="solid"/>
            <a:miter lim="800000"/>
            <a:headEnd len="med" w="med" type="none"/>
            <a:tailEnd len="med" w="med" type="none"/>
          </a:ln>
        </p:spPr>
      </p:cxnSp>
      <p:sp>
        <p:nvSpPr>
          <p:cNvPr id="1168" name="Google Shape;1168;p57"/>
          <p:cNvSpPr txBox="1"/>
          <p:nvPr/>
        </p:nvSpPr>
        <p:spPr>
          <a:xfrm>
            <a:off x="6308725" y="2422525"/>
            <a:ext cx="365125" cy="19177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E</a:t>
            </a:r>
            <a:endParaRPr/>
          </a:p>
          <a:p>
            <a:pPr indent="0" lvl="0" marL="0" marR="0" rtl="0" algn="l">
              <a:lnSpc>
                <a:spcPct val="100000"/>
              </a:lnSpc>
              <a:spcBef>
                <a:spcPts val="0"/>
              </a:spcBef>
              <a:spcAft>
                <a:spcPts val="0"/>
              </a:spcAft>
              <a:buClr>
                <a:schemeClr val="dk1"/>
              </a:buClr>
              <a:buSzPts val="2400"/>
              <a:buFont typeface="Arial Narrow"/>
              <a:buNone/>
            </a:pPr>
            <a:r>
              <a:t/>
            </a:r>
            <a:endParaRPr b="0" i="0" sz="24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H</a:t>
            </a:r>
            <a:endParaRPr/>
          </a:p>
          <a:p>
            <a:pPr indent="0" lvl="0" marL="0" marR="0" rtl="0" algn="l">
              <a:lnSpc>
                <a:spcPct val="100000"/>
              </a:lnSpc>
              <a:spcBef>
                <a:spcPts val="0"/>
              </a:spcBef>
              <a:spcAft>
                <a:spcPts val="0"/>
              </a:spcAft>
              <a:buClr>
                <a:schemeClr val="dk1"/>
              </a:buClr>
              <a:buSzPts val="2400"/>
              <a:buFont typeface="Arial Narrow"/>
              <a:buNone/>
            </a:pPr>
            <a:r>
              <a:t/>
            </a:r>
            <a:endParaRPr b="0" i="0" sz="24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J</a:t>
            </a:r>
            <a:endParaRPr/>
          </a:p>
        </p:txBody>
      </p:sp>
      <p:cxnSp>
        <p:nvCxnSpPr>
          <p:cNvPr id="1169" name="Google Shape;1169;p57"/>
          <p:cNvCxnSpPr/>
          <p:nvPr/>
        </p:nvCxnSpPr>
        <p:spPr>
          <a:xfrm>
            <a:off x="7045325" y="2192337"/>
            <a:ext cx="0" cy="3979862"/>
          </a:xfrm>
          <a:prstGeom prst="straightConnector1">
            <a:avLst/>
          </a:prstGeom>
          <a:noFill/>
          <a:ln cap="flat" cmpd="sng" w="12700">
            <a:solidFill>
              <a:schemeClr val="dk1"/>
            </a:solidFill>
            <a:prstDash val="solid"/>
            <a:miter lim="800000"/>
            <a:headEnd len="med" w="med" type="none"/>
            <a:tailEnd len="med" w="med" type="none"/>
          </a:ln>
        </p:spPr>
      </p:cxnSp>
      <p:sp>
        <p:nvSpPr>
          <p:cNvPr id="1170" name="Google Shape;1170;p57"/>
          <p:cNvSpPr txBox="1"/>
          <p:nvPr/>
        </p:nvSpPr>
        <p:spPr>
          <a:xfrm>
            <a:off x="7146925" y="4251325"/>
            <a:ext cx="309562"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J</a:t>
            </a:r>
            <a:endParaRPr/>
          </a:p>
        </p:txBody>
      </p:sp>
      <p:sp>
        <p:nvSpPr>
          <p:cNvPr id="1171" name="Google Shape;1171;p57"/>
          <p:cNvSpPr/>
          <p:nvPr/>
        </p:nvSpPr>
        <p:spPr>
          <a:xfrm>
            <a:off x="4495800" y="3484562"/>
            <a:ext cx="312737" cy="2662237"/>
          </a:xfrm>
          <a:custGeom>
            <a:rect b="b" l="l" r="r" t="t"/>
            <a:pathLst>
              <a:path extrusionOk="0" h="2593" w="130">
                <a:moveTo>
                  <a:pt x="0" y="2592"/>
                </a:moveTo>
                <a:lnTo>
                  <a:pt x="0" y="0"/>
                </a:lnTo>
                <a:lnTo>
                  <a:pt x="129" y="0"/>
                </a:lnTo>
                <a:lnTo>
                  <a:pt x="129" y="2592"/>
                </a:lnTo>
                <a:lnTo>
                  <a:pt x="0" y="2592"/>
                </a:lnTo>
              </a:path>
            </a:pathLst>
          </a:custGeom>
          <a:solidFill>
            <a:schemeClr val="accen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172" name="Google Shape;1172;p57"/>
          <p:cNvSpPr/>
          <p:nvPr/>
        </p:nvSpPr>
        <p:spPr>
          <a:xfrm>
            <a:off x="6837362" y="2189162"/>
            <a:ext cx="201612" cy="3965575"/>
          </a:xfrm>
          <a:custGeom>
            <a:rect b="b" l="l" r="r" t="t"/>
            <a:pathLst>
              <a:path extrusionOk="0" h="2498" w="127">
                <a:moveTo>
                  <a:pt x="0" y="0"/>
                </a:moveTo>
                <a:lnTo>
                  <a:pt x="126" y="0"/>
                </a:lnTo>
                <a:lnTo>
                  <a:pt x="126" y="2497"/>
                </a:lnTo>
                <a:lnTo>
                  <a:pt x="0" y="2497"/>
                </a:lnTo>
                <a:lnTo>
                  <a:pt x="0" y="0"/>
                </a:lnTo>
              </a:path>
            </a:pathLst>
          </a:custGeom>
          <a:solidFill>
            <a:schemeClr val="accen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173" name="Google Shape;1173;p57"/>
          <p:cNvGrpSpPr/>
          <p:nvPr/>
        </p:nvGrpSpPr>
        <p:grpSpPr>
          <a:xfrm>
            <a:off x="3276600" y="976312"/>
            <a:ext cx="2528887" cy="631825"/>
            <a:chOff x="2099" y="121"/>
            <a:chExt cx="1593" cy="398"/>
          </a:xfrm>
        </p:grpSpPr>
        <p:sp>
          <p:nvSpPr>
            <p:cNvPr id="1174" name="Google Shape;1174;p57"/>
            <p:cNvSpPr txBox="1"/>
            <p:nvPr/>
          </p:nvSpPr>
          <p:spPr>
            <a:xfrm>
              <a:off x="2099" y="121"/>
              <a:ext cx="1593" cy="373"/>
            </a:xfrm>
            <a:prstGeom prst="rect">
              <a:avLst/>
            </a:prstGeom>
            <a:solidFill>
              <a:schemeClr val="folHlink"/>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175" name="Google Shape;1175;p57"/>
            <p:cNvSpPr txBox="1"/>
            <p:nvPr/>
          </p:nvSpPr>
          <p:spPr>
            <a:xfrm>
              <a:off x="2161" y="154"/>
              <a:ext cx="1492"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3200"/>
                <a:buFont typeface="Arial Narrow"/>
                <a:buNone/>
              </a:pPr>
              <a:r>
                <a:rPr b="1" i="0" lang="en-US" sz="3200" u="none">
                  <a:solidFill>
                    <a:schemeClr val="accent2"/>
                  </a:solidFill>
                  <a:latin typeface="Arial Narrow"/>
                  <a:ea typeface="Arial Narrow"/>
                  <a:cs typeface="Arial Narrow"/>
                  <a:sym typeface="Arial Narrow"/>
                </a:rPr>
                <a:t>Cost Leveling</a:t>
              </a:r>
              <a:endParaRPr/>
            </a:p>
          </p:txBody>
        </p:sp>
      </p:grpSp>
      <p:sp>
        <p:nvSpPr>
          <p:cNvPr id="1176" name="Google Shape;1176;p57"/>
          <p:cNvSpPr txBox="1"/>
          <p:nvPr/>
        </p:nvSpPr>
        <p:spPr>
          <a:xfrm>
            <a:off x="6151562" y="2382837"/>
            <a:ext cx="519112" cy="37687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E</a:t>
            </a:r>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J</a:t>
            </a:r>
            <a:endParaRPr/>
          </a:p>
        </p:txBody>
      </p:sp>
      <p:sp>
        <p:nvSpPr>
          <p:cNvPr id="1177" name="Google Shape;1177;p57"/>
          <p:cNvSpPr txBox="1"/>
          <p:nvPr/>
        </p:nvSpPr>
        <p:spPr>
          <a:xfrm>
            <a:off x="6650037" y="1143000"/>
            <a:ext cx="193675" cy="50085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E</a:t>
            </a:r>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J</a:t>
            </a:r>
            <a:endParaRPr/>
          </a:p>
        </p:txBody>
      </p:sp>
      <p:cxnSp>
        <p:nvCxnSpPr>
          <p:cNvPr id="1178" name="Google Shape;1178;p57"/>
          <p:cNvCxnSpPr/>
          <p:nvPr/>
        </p:nvCxnSpPr>
        <p:spPr>
          <a:xfrm>
            <a:off x="557212" y="6157912"/>
            <a:ext cx="8147050" cy="0"/>
          </a:xfrm>
          <a:prstGeom prst="straightConnector1">
            <a:avLst/>
          </a:prstGeom>
          <a:noFill/>
          <a:ln cap="flat" cmpd="sng" w="12700">
            <a:solidFill>
              <a:schemeClr val="dk1"/>
            </a:solidFill>
            <a:prstDash val="solid"/>
            <a:miter lim="800000"/>
            <a:headEnd len="med" w="med" type="none"/>
            <a:tailEnd len="med" w="med" type="none"/>
          </a:ln>
        </p:spPr>
      </p:cxnSp>
      <p:sp>
        <p:nvSpPr>
          <p:cNvPr id="1179" name="Google Shape;1179;p57"/>
          <p:cNvSpPr txBox="1"/>
          <p:nvPr/>
        </p:nvSpPr>
        <p:spPr>
          <a:xfrm>
            <a:off x="6802437" y="2652712"/>
            <a:ext cx="319087" cy="20970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H</a:t>
            </a:r>
            <a:endParaRPr/>
          </a:p>
          <a:p>
            <a:pPr indent="0" lvl="0" marL="0" marR="0" rtl="0" algn="l">
              <a:lnSpc>
                <a:spcPct val="100000"/>
              </a:lnSpc>
              <a:spcBef>
                <a:spcPts val="0"/>
              </a:spcBef>
              <a:spcAft>
                <a:spcPts val="0"/>
              </a:spcAft>
              <a:buClr>
                <a:schemeClr val="dk1"/>
              </a:buClr>
              <a:buSzPts val="1800"/>
              <a:buFont typeface="Arial Narrow"/>
              <a:buNone/>
            </a:pPr>
            <a:r>
              <a:t/>
            </a:r>
            <a:endParaRPr b="1" i="0" sz="18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1800"/>
              <a:buFont typeface="Arial Narrow"/>
              <a:buNone/>
            </a:pPr>
            <a:r>
              <a:t/>
            </a:r>
            <a:endParaRPr b="1" i="0" sz="18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1800"/>
              <a:buFont typeface="Arial Narrow"/>
              <a:buNone/>
            </a:pPr>
            <a:r>
              <a:t/>
            </a:r>
            <a:endParaRPr b="1" i="0" sz="18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1800"/>
              <a:buFont typeface="Arial Narrow"/>
              <a:buNone/>
            </a:pPr>
            <a:r>
              <a:t/>
            </a:r>
            <a:endParaRPr b="1" i="0" sz="18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1800"/>
              <a:buFont typeface="Arial Narrow"/>
              <a:buNone/>
            </a:pPr>
            <a:r>
              <a:t/>
            </a:r>
            <a:endParaRPr b="1" i="0" sz="1800" u="none">
              <a:solidFill>
                <a:schemeClr val="dk1"/>
              </a:solidFill>
              <a:latin typeface="Arial Narrow"/>
              <a:ea typeface="Arial Narrow"/>
              <a:cs typeface="Arial Narrow"/>
              <a:sym typeface="Arial Narrow"/>
            </a:endParaRPr>
          </a:p>
          <a:p>
            <a:pPr indent="0" lvl="0" marL="0" marR="0" rtl="0" algn="l">
              <a:lnSpc>
                <a:spcPct val="130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J</a:t>
            </a:r>
            <a:endParaRPr/>
          </a:p>
        </p:txBody>
      </p:sp>
      <p:sp>
        <p:nvSpPr>
          <p:cNvPr id="1180" name="Google Shape;1180;p57"/>
          <p:cNvSpPr txBox="1"/>
          <p:nvPr/>
        </p:nvSpPr>
        <p:spPr>
          <a:xfrm>
            <a:off x="6151562" y="1143000"/>
            <a:ext cx="504825" cy="12668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H</a:t>
            </a:r>
            <a:endParaRPr/>
          </a:p>
        </p:txBody>
      </p:sp>
      <p:sp>
        <p:nvSpPr>
          <p:cNvPr id="1181" name="Google Shape;1181;p57"/>
          <p:cNvSpPr txBox="1"/>
          <p:nvPr/>
        </p:nvSpPr>
        <p:spPr>
          <a:xfrm>
            <a:off x="4481512" y="4097337"/>
            <a:ext cx="368300" cy="10064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a:t>
            </a:r>
            <a:endParaRPr/>
          </a:p>
          <a:p>
            <a:pPr indent="0" lvl="0" marL="0" marR="0" rtl="0" algn="l">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 </a:t>
            </a:r>
            <a:endParaRPr/>
          </a:p>
        </p:txBody>
      </p:sp>
      <p:sp>
        <p:nvSpPr>
          <p:cNvPr id="1182" name="Google Shape;1182;p57"/>
          <p:cNvSpPr/>
          <p:nvPr/>
        </p:nvSpPr>
        <p:spPr>
          <a:xfrm>
            <a:off x="914400" y="3941762"/>
            <a:ext cx="3146425" cy="2208212"/>
          </a:xfrm>
          <a:custGeom>
            <a:rect b="b" l="l" r="r" t="t"/>
            <a:pathLst>
              <a:path extrusionOk="0" h="1391" w="1969">
                <a:moveTo>
                  <a:pt x="0" y="0"/>
                </a:moveTo>
                <a:lnTo>
                  <a:pt x="1968" y="0"/>
                </a:lnTo>
                <a:lnTo>
                  <a:pt x="1968" y="1390"/>
                </a:lnTo>
                <a:lnTo>
                  <a:pt x="0" y="1390"/>
                </a:lnTo>
                <a:lnTo>
                  <a:pt x="0" y="0"/>
                </a:lnTo>
              </a:path>
            </a:pathLst>
          </a:custGeom>
          <a:solidFill>
            <a:schemeClr val="accen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183" name="Google Shape;1183;p57"/>
          <p:cNvSpPr txBox="1"/>
          <p:nvPr/>
        </p:nvSpPr>
        <p:spPr>
          <a:xfrm>
            <a:off x="2193925" y="4860925"/>
            <a:ext cx="35083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A</a:t>
            </a:r>
            <a:endParaRPr/>
          </a:p>
        </p:txBody>
      </p:sp>
      <p:sp>
        <p:nvSpPr>
          <p:cNvPr id="1184" name="Google Shape;1184;p57"/>
          <p:cNvSpPr/>
          <p:nvPr/>
        </p:nvSpPr>
        <p:spPr>
          <a:xfrm>
            <a:off x="4059237" y="4343400"/>
            <a:ext cx="438150" cy="1803400"/>
          </a:xfrm>
          <a:custGeom>
            <a:rect b="b" l="l" r="r" t="t"/>
            <a:pathLst>
              <a:path extrusionOk="0" h="2261" w="289">
                <a:moveTo>
                  <a:pt x="0" y="2260"/>
                </a:moveTo>
                <a:lnTo>
                  <a:pt x="0" y="0"/>
                </a:lnTo>
                <a:lnTo>
                  <a:pt x="288" y="0"/>
                </a:lnTo>
                <a:lnTo>
                  <a:pt x="288" y="2260"/>
                </a:lnTo>
                <a:lnTo>
                  <a:pt x="0" y="2260"/>
                </a:lnTo>
              </a:path>
            </a:pathLst>
          </a:custGeom>
          <a:solidFill>
            <a:schemeClr val="accen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185" name="Google Shape;1185;p57"/>
          <p:cNvSpPr txBox="1"/>
          <p:nvPr/>
        </p:nvSpPr>
        <p:spPr>
          <a:xfrm>
            <a:off x="4095750" y="4708525"/>
            <a:ext cx="323850"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a:p>
            <a:pPr indent="0" lvl="0" marL="0" marR="0" rtl="0" algn="l">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p:txBody>
      </p:sp>
      <p:grpSp>
        <p:nvGrpSpPr>
          <p:cNvPr id="1186" name="Google Shape;1186;p57"/>
          <p:cNvGrpSpPr/>
          <p:nvPr/>
        </p:nvGrpSpPr>
        <p:grpSpPr>
          <a:xfrm>
            <a:off x="4057650" y="2036762"/>
            <a:ext cx="742950" cy="2306637"/>
            <a:chOff x="2556" y="1283"/>
            <a:chExt cx="468" cy="1453"/>
          </a:xfrm>
        </p:grpSpPr>
        <p:sp>
          <p:nvSpPr>
            <p:cNvPr id="1187" name="Google Shape;1187;p57"/>
            <p:cNvSpPr txBox="1"/>
            <p:nvPr/>
          </p:nvSpPr>
          <p:spPr>
            <a:xfrm>
              <a:off x="2556" y="1615"/>
              <a:ext cx="276" cy="11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I</a:t>
              </a:r>
              <a:endParaRPr/>
            </a:p>
          </p:txBody>
        </p:sp>
        <p:sp>
          <p:nvSpPr>
            <p:cNvPr id="1188" name="Google Shape;1188;p57"/>
            <p:cNvSpPr txBox="1"/>
            <p:nvPr/>
          </p:nvSpPr>
          <p:spPr>
            <a:xfrm>
              <a:off x="2830" y="1283"/>
              <a:ext cx="194" cy="9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p:txBody>
        </p:sp>
      </p:grpSp>
      <p:sp>
        <p:nvSpPr>
          <p:cNvPr id="1189" name="Google Shape;1189;p57"/>
          <p:cNvSpPr txBox="1"/>
          <p:nvPr/>
        </p:nvSpPr>
        <p:spPr>
          <a:xfrm>
            <a:off x="6572250" y="1555750"/>
            <a:ext cx="3349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H</a:t>
            </a:r>
            <a:endParaRPr/>
          </a:p>
        </p:txBody>
      </p:sp>
      <p:cxnSp>
        <p:nvCxnSpPr>
          <p:cNvPr id="1190" name="Google Shape;1190;p57"/>
          <p:cNvCxnSpPr/>
          <p:nvPr/>
        </p:nvCxnSpPr>
        <p:spPr>
          <a:xfrm>
            <a:off x="6629400" y="2403475"/>
            <a:ext cx="228600" cy="0"/>
          </a:xfrm>
          <a:prstGeom prst="straightConnector1">
            <a:avLst/>
          </a:prstGeom>
          <a:noFill/>
          <a:ln cap="flat" cmpd="sng" w="12700">
            <a:solidFill>
              <a:schemeClr val="dk1"/>
            </a:solidFill>
            <a:prstDash val="solid"/>
            <a:miter lim="800000"/>
            <a:headEnd len="med" w="med" type="none"/>
            <a:tailEnd len="med" w="med" type="none"/>
          </a:ln>
        </p:spPr>
      </p:cxnSp>
      <p:cxnSp>
        <p:nvCxnSpPr>
          <p:cNvPr id="1191" name="Google Shape;1191;p57"/>
          <p:cNvCxnSpPr/>
          <p:nvPr/>
        </p:nvCxnSpPr>
        <p:spPr>
          <a:xfrm>
            <a:off x="6858000" y="3429000"/>
            <a:ext cx="228600" cy="0"/>
          </a:xfrm>
          <a:prstGeom prst="straightConnector1">
            <a:avLst/>
          </a:prstGeom>
          <a:noFill/>
          <a:ln cap="flat" cmpd="sng" w="12700">
            <a:solidFill>
              <a:schemeClr val="dk1"/>
            </a:solidFill>
            <a:prstDash val="solid"/>
            <a:miter lim="800000"/>
            <a:headEnd len="med" w="med" type="none"/>
            <a:tailEnd len="med" w="med" type="none"/>
          </a:ln>
        </p:spPr>
      </p:cxnSp>
      <p:sp>
        <p:nvSpPr>
          <p:cNvPr id="1192" name="Google Shape;1192;p57"/>
          <p:cNvSpPr txBox="1"/>
          <p:nvPr/>
        </p:nvSpPr>
        <p:spPr>
          <a:xfrm>
            <a:off x="4765675" y="3487737"/>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27</a:t>
            </a:r>
            <a:endParaRPr/>
          </a:p>
        </p:txBody>
      </p:sp>
      <p:sp>
        <p:nvSpPr>
          <p:cNvPr id="1193" name="Google Shape;1193;p57"/>
          <p:cNvSpPr txBox="1"/>
          <p:nvPr/>
        </p:nvSpPr>
        <p:spPr>
          <a:xfrm>
            <a:off x="5803900" y="4486275"/>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15</a:t>
            </a:r>
            <a:endParaRPr/>
          </a:p>
        </p:txBody>
      </p:sp>
      <p:sp>
        <p:nvSpPr>
          <p:cNvPr id="1194" name="Google Shape;1194;p57"/>
          <p:cNvSpPr txBox="1"/>
          <p:nvPr/>
        </p:nvSpPr>
        <p:spPr>
          <a:xfrm>
            <a:off x="6800850" y="1871662"/>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44</a:t>
            </a:r>
            <a:endParaRPr/>
          </a:p>
        </p:txBody>
      </p:sp>
      <p:sp>
        <p:nvSpPr>
          <p:cNvPr id="1195" name="Google Shape;1195;p57"/>
          <p:cNvSpPr txBox="1"/>
          <p:nvPr/>
        </p:nvSpPr>
        <p:spPr>
          <a:xfrm>
            <a:off x="7131050" y="3125787"/>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30</a:t>
            </a:r>
            <a:endParaRPr/>
          </a:p>
        </p:txBody>
      </p:sp>
      <p:sp>
        <p:nvSpPr>
          <p:cNvPr id="1196" name="Google Shape;1196;p57"/>
          <p:cNvSpPr txBox="1"/>
          <p:nvPr/>
        </p:nvSpPr>
        <p:spPr>
          <a:xfrm>
            <a:off x="1685925" y="381000"/>
            <a:ext cx="5459412" cy="531812"/>
          </a:xfrm>
          <a:prstGeom prst="rect">
            <a:avLst/>
          </a:prstGeom>
          <a:solidFill>
            <a:schemeClr val="folHlink"/>
          </a:solidFill>
          <a:ln cap="flat" cmpd="sng" w="127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accent2"/>
              </a:buClr>
              <a:buSzPts val="2800"/>
              <a:buFont typeface="Arial Narrow"/>
              <a:buNone/>
            </a:pPr>
            <a:r>
              <a:rPr b="1" i="0" lang="en-US" sz="2800" u="none">
                <a:solidFill>
                  <a:schemeClr val="accent2"/>
                </a:solidFill>
                <a:latin typeface="Arial Narrow"/>
                <a:ea typeface="Arial Narrow"/>
                <a:cs typeface="Arial Narrow"/>
                <a:sym typeface="Arial Narrow"/>
              </a:rPr>
              <a:t>Daily  Expenditure of the ES Schedule</a:t>
            </a:r>
            <a:endParaRPr/>
          </a:p>
        </p:txBody>
      </p:sp>
      <p:sp>
        <p:nvSpPr>
          <p:cNvPr id="1197" name="Google Shape;1197;p57"/>
          <p:cNvSpPr txBox="1"/>
          <p:nvPr/>
        </p:nvSpPr>
        <p:spPr>
          <a:xfrm>
            <a:off x="6232525" y="835025"/>
            <a:ext cx="4159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55</a:t>
            </a:r>
            <a:endParaRPr/>
          </a:p>
        </p:txBody>
      </p:sp>
      <p:sp>
        <p:nvSpPr>
          <p:cNvPr id="1198" name="Google Shape;1198;p57"/>
          <p:cNvSpPr txBox="1"/>
          <p:nvPr/>
        </p:nvSpPr>
        <p:spPr>
          <a:xfrm>
            <a:off x="4114800" y="1524000"/>
            <a:ext cx="990600" cy="2286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imes New Roman"/>
              <a:buNone/>
            </a:pPr>
            <a:r>
              <a:rPr b="0" i="0" lang="en-US" sz="2000" u="none">
                <a:solidFill>
                  <a:schemeClr val="lt1"/>
                </a:solidFill>
                <a:latin typeface="Times New Roman"/>
                <a:ea typeface="Times New Roman"/>
                <a:cs typeface="Times New Roman"/>
                <a:sym typeface="Times New Roman"/>
              </a:rPr>
              <a:t>I</a:t>
            </a:r>
            <a:endParaRPr/>
          </a:p>
        </p:txBody>
      </p:sp>
      <p:sp>
        <p:nvSpPr>
          <p:cNvPr id="1199" name="Google Shape;1199;p57"/>
          <p:cNvSpPr txBox="1"/>
          <p:nvPr/>
        </p:nvSpPr>
        <p:spPr>
          <a:xfrm>
            <a:off x="4267200" y="1524000"/>
            <a:ext cx="990600" cy="2286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imes New Roman"/>
              <a:buNone/>
            </a:pPr>
            <a:r>
              <a:rPr b="0" i="0" lang="en-US" sz="2000" u="none">
                <a:solidFill>
                  <a:schemeClr val="lt1"/>
                </a:solidFill>
                <a:latin typeface="Times New Roman"/>
                <a:ea typeface="Times New Roman"/>
                <a:cs typeface="Times New Roman"/>
                <a:sym typeface="Times New Roman"/>
              </a:rPr>
              <a:t>I</a:t>
            </a:r>
            <a:endParaRPr/>
          </a:p>
        </p:txBody>
      </p:sp>
      <p:sp>
        <p:nvSpPr>
          <p:cNvPr id="1200" name="Google Shape;1200;p57"/>
          <p:cNvSpPr txBox="1"/>
          <p:nvPr/>
        </p:nvSpPr>
        <p:spPr>
          <a:xfrm>
            <a:off x="4419600" y="1524000"/>
            <a:ext cx="990600" cy="2286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imes New Roman"/>
              <a:buNone/>
            </a:pPr>
            <a:r>
              <a:rPr b="0" i="0" lang="en-US" sz="2000" u="none">
                <a:solidFill>
                  <a:schemeClr val="lt1"/>
                </a:solidFill>
                <a:latin typeface="Times New Roman"/>
                <a:ea typeface="Times New Roman"/>
                <a:cs typeface="Times New Roman"/>
                <a:sym typeface="Times New Roman"/>
              </a:rPr>
              <a:t>I</a:t>
            </a:r>
            <a:endParaRPr/>
          </a:p>
        </p:txBody>
      </p:sp>
      <p:sp>
        <p:nvSpPr>
          <p:cNvPr id="1201" name="Google Shape;1201;p57"/>
          <p:cNvSpPr txBox="1"/>
          <p:nvPr/>
        </p:nvSpPr>
        <p:spPr>
          <a:xfrm>
            <a:off x="4572000" y="1524000"/>
            <a:ext cx="990600" cy="2286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imes New Roman"/>
              <a:buNone/>
            </a:pPr>
            <a:r>
              <a:rPr b="0" i="0" lang="en-US" sz="2000" u="none">
                <a:solidFill>
                  <a:schemeClr val="lt1"/>
                </a:solidFill>
                <a:latin typeface="Times New Roman"/>
                <a:ea typeface="Times New Roman"/>
                <a:cs typeface="Times New Roman"/>
                <a:sym typeface="Times New Roman"/>
              </a:rPr>
              <a:t>I</a:t>
            </a:r>
            <a:endParaRPr/>
          </a:p>
        </p:txBody>
      </p:sp>
      <p:sp>
        <p:nvSpPr>
          <p:cNvPr id="1202" name="Google Shape;1202;p57"/>
          <p:cNvSpPr txBox="1"/>
          <p:nvPr/>
        </p:nvSpPr>
        <p:spPr>
          <a:xfrm>
            <a:off x="4724400" y="1524000"/>
            <a:ext cx="990600" cy="2286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imes New Roman"/>
              <a:buNone/>
            </a:pPr>
            <a:r>
              <a:rPr b="0" i="0" lang="en-US" sz="2000" u="none">
                <a:solidFill>
                  <a:schemeClr val="lt1"/>
                </a:solidFill>
                <a:latin typeface="Times New Roman"/>
                <a:ea typeface="Times New Roman"/>
                <a:cs typeface="Times New Roman"/>
                <a:sym typeface="Times New Roman"/>
              </a:rPr>
              <a:t>I</a:t>
            </a:r>
            <a:endParaRPr/>
          </a:p>
        </p:txBody>
      </p:sp>
      <p:sp>
        <p:nvSpPr>
          <p:cNvPr id="1203" name="Google Shape;1203;p57"/>
          <p:cNvSpPr txBox="1"/>
          <p:nvPr/>
        </p:nvSpPr>
        <p:spPr>
          <a:xfrm>
            <a:off x="3586162" y="3641725"/>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25</a:t>
            </a:r>
            <a:endParaRPr/>
          </a:p>
        </p:txBody>
      </p:sp>
      <p:grpSp>
        <p:nvGrpSpPr>
          <p:cNvPr id="1204" name="Google Shape;1204;p57"/>
          <p:cNvGrpSpPr/>
          <p:nvPr/>
        </p:nvGrpSpPr>
        <p:grpSpPr>
          <a:xfrm>
            <a:off x="3525837" y="1524000"/>
            <a:ext cx="1573212" cy="2819400"/>
            <a:chOff x="2221" y="960"/>
            <a:chExt cx="991" cy="1776"/>
          </a:xfrm>
        </p:grpSpPr>
        <p:grpSp>
          <p:nvGrpSpPr>
            <p:cNvPr id="1205" name="Google Shape;1205;p57"/>
            <p:cNvGrpSpPr/>
            <p:nvPr/>
          </p:nvGrpSpPr>
          <p:grpSpPr>
            <a:xfrm>
              <a:off x="2553" y="1072"/>
              <a:ext cx="480" cy="1664"/>
              <a:chOff x="2556" y="1072"/>
              <a:chExt cx="480" cy="1664"/>
            </a:xfrm>
          </p:grpSpPr>
          <p:grpSp>
            <p:nvGrpSpPr>
              <p:cNvPr id="1206" name="Google Shape;1206;p57"/>
              <p:cNvGrpSpPr/>
              <p:nvPr/>
            </p:nvGrpSpPr>
            <p:grpSpPr>
              <a:xfrm>
                <a:off x="2556" y="1283"/>
                <a:ext cx="468" cy="1453"/>
                <a:chOff x="2556" y="1283"/>
                <a:chExt cx="468" cy="1453"/>
              </a:xfrm>
            </p:grpSpPr>
            <p:sp>
              <p:nvSpPr>
                <p:cNvPr id="1207" name="Google Shape;1207;p57"/>
                <p:cNvSpPr txBox="1"/>
                <p:nvPr/>
              </p:nvSpPr>
              <p:spPr>
                <a:xfrm>
                  <a:off x="2556" y="1615"/>
                  <a:ext cx="276" cy="112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I</a:t>
                  </a:r>
                  <a:endParaRPr/>
                </a:p>
              </p:txBody>
            </p:sp>
            <p:sp>
              <p:nvSpPr>
                <p:cNvPr id="1208" name="Google Shape;1208;p57"/>
                <p:cNvSpPr txBox="1"/>
                <p:nvPr/>
              </p:nvSpPr>
              <p:spPr>
                <a:xfrm>
                  <a:off x="2830" y="1283"/>
                  <a:ext cx="194" cy="92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p:txBody>
            </p:sp>
          </p:grpSp>
          <p:grpSp>
            <p:nvGrpSpPr>
              <p:cNvPr id="1209" name="Google Shape;1209;p57"/>
              <p:cNvGrpSpPr/>
              <p:nvPr/>
            </p:nvGrpSpPr>
            <p:grpSpPr>
              <a:xfrm>
                <a:off x="2582" y="1072"/>
                <a:ext cx="454" cy="596"/>
                <a:chOff x="2582" y="1072"/>
                <a:chExt cx="454" cy="596"/>
              </a:xfrm>
            </p:grpSpPr>
            <p:sp>
              <p:nvSpPr>
                <p:cNvPr id="1210" name="Google Shape;1210;p57"/>
                <p:cNvSpPr txBox="1"/>
                <p:nvPr/>
              </p:nvSpPr>
              <p:spPr>
                <a:xfrm>
                  <a:off x="2582" y="1418"/>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39</a:t>
                  </a:r>
                  <a:endParaRPr/>
                </a:p>
              </p:txBody>
            </p:sp>
            <p:sp>
              <p:nvSpPr>
                <p:cNvPr id="1211" name="Google Shape;1211;p57"/>
                <p:cNvSpPr txBox="1"/>
                <p:nvPr/>
              </p:nvSpPr>
              <p:spPr>
                <a:xfrm>
                  <a:off x="2774" y="1072"/>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45</a:t>
                  </a:r>
                  <a:endParaRPr/>
                </a:p>
              </p:txBody>
            </p:sp>
          </p:grpSp>
        </p:grpSp>
        <p:sp>
          <p:nvSpPr>
            <p:cNvPr id="1212" name="Google Shape;1212;p57"/>
            <p:cNvSpPr txBox="1"/>
            <p:nvPr/>
          </p:nvSpPr>
          <p:spPr>
            <a:xfrm>
              <a:off x="2558" y="960"/>
              <a:ext cx="654" cy="144"/>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imes New Roman"/>
                <a:buNone/>
              </a:pPr>
              <a:r>
                <a:rPr b="0" i="0" lang="en-US" sz="2000" u="none">
                  <a:solidFill>
                    <a:schemeClr val="lt1"/>
                  </a:solidFill>
                  <a:latin typeface="Times New Roman"/>
                  <a:ea typeface="Times New Roman"/>
                  <a:cs typeface="Times New Roman"/>
                  <a:sym typeface="Times New Roman"/>
                </a:rPr>
                <a:t>I</a:t>
              </a:r>
              <a:endParaRPr/>
            </a:p>
          </p:txBody>
        </p:sp>
        <p:sp>
          <p:nvSpPr>
            <p:cNvPr id="1213" name="Google Shape;1213;p57"/>
            <p:cNvSpPr txBox="1"/>
            <p:nvPr/>
          </p:nvSpPr>
          <p:spPr>
            <a:xfrm>
              <a:off x="2221" y="1056"/>
              <a:ext cx="54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ES = 90</a:t>
              </a:r>
              <a:endParaRPr/>
            </a:p>
          </p:txBody>
        </p:sp>
      </p:grpSp>
      <p:grpSp>
        <p:nvGrpSpPr>
          <p:cNvPr id="1214" name="Google Shape;1214;p57"/>
          <p:cNvGrpSpPr/>
          <p:nvPr/>
        </p:nvGrpSpPr>
        <p:grpSpPr>
          <a:xfrm>
            <a:off x="4800600" y="1524000"/>
            <a:ext cx="1103312" cy="547687"/>
            <a:chOff x="3024" y="953"/>
            <a:chExt cx="695" cy="339"/>
          </a:xfrm>
        </p:grpSpPr>
        <p:sp>
          <p:nvSpPr>
            <p:cNvPr id="1215" name="Google Shape;1215;p57"/>
            <p:cNvSpPr txBox="1"/>
            <p:nvPr/>
          </p:nvSpPr>
          <p:spPr>
            <a:xfrm>
              <a:off x="3034" y="953"/>
              <a:ext cx="685" cy="1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imes New Roman"/>
                <a:buNone/>
              </a:pPr>
              <a:r>
                <a:rPr b="0" i="0" lang="en-US" sz="2000" u="none">
                  <a:solidFill>
                    <a:schemeClr val="lt1"/>
                  </a:solidFill>
                  <a:latin typeface="Times New Roman"/>
                  <a:ea typeface="Times New Roman"/>
                  <a:cs typeface="Times New Roman"/>
                  <a:sym typeface="Times New Roman"/>
                </a:rPr>
                <a:t>I</a:t>
              </a:r>
              <a:endParaRPr/>
            </a:p>
          </p:txBody>
        </p:sp>
        <p:sp>
          <p:nvSpPr>
            <p:cNvPr id="1216" name="Google Shape;1216;p57"/>
            <p:cNvSpPr txBox="1"/>
            <p:nvPr/>
          </p:nvSpPr>
          <p:spPr>
            <a:xfrm>
              <a:off x="3024" y="1065"/>
              <a:ext cx="594" cy="2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LS = 110</a:t>
              </a:r>
              <a:endParaRPr/>
            </a:p>
          </p:txBody>
        </p:sp>
      </p:grpSp>
      <p:cxnSp>
        <p:nvCxnSpPr>
          <p:cNvPr id="1217" name="Google Shape;1217;p57"/>
          <p:cNvCxnSpPr/>
          <p:nvPr/>
        </p:nvCxnSpPr>
        <p:spPr>
          <a:xfrm>
            <a:off x="4059237" y="1524000"/>
            <a:ext cx="0" cy="1295400"/>
          </a:xfrm>
          <a:prstGeom prst="straightConnector1">
            <a:avLst/>
          </a:prstGeom>
          <a:noFill/>
          <a:ln cap="rnd" cmpd="sng" w="12700">
            <a:solidFill>
              <a:schemeClr val="dk1"/>
            </a:solidFill>
            <a:prstDash val="solid"/>
            <a:miter lim="800000"/>
            <a:headEnd len="med" w="med" type="none"/>
            <a:tailEnd len="med" w="med" type="none"/>
          </a:ln>
        </p:spPr>
      </p:cxnSp>
      <p:cxnSp>
        <p:nvCxnSpPr>
          <p:cNvPr id="1218" name="Google Shape;1218;p57"/>
          <p:cNvCxnSpPr/>
          <p:nvPr/>
        </p:nvCxnSpPr>
        <p:spPr>
          <a:xfrm>
            <a:off x="5097462" y="1524000"/>
            <a:ext cx="0" cy="2286000"/>
          </a:xfrm>
          <a:prstGeom prst="straightConnector1">
            <a:avLst/>
          </a:prstGeom>
          <a:noFill/>
          <a:ln cap="rnd" cmpd="sng" w="12700">
            <a:solidFill>
              <a:schemeClr val="dk1"/>
            </a:solidFill>
            <a:prstDash val="solid"/>
            <a:miter lim="800000"/>
            <a:headEnd len="med" w="med" type="none"/>
            <a:tailEnd len="med" w="med" type="none"/>
          </a:ln>
        </p:spPr>
      </p:cxnSp>
      <p:grpSp>
        <p:nvGrpSpPr>
          <p:cNvPr id="1219" name="Google Shape;1219;p57"/>
          <p:cNvGrpSpPr/>
          <p:nvPr/>
        </p:nvGrpSpPr>
        <p:grpSpPr>
          <a:xfrm>
            <a:off x="4800600" y="1676400"/>
            <a:ext cx="1108075" cy="1828800"/>
            <a:chOff x="3024" y="1056"/>
            <a:chExt cx="698" cy="1152"/>
          </a:xfrm>
        </p:grpSpPr>
        <p:cxnSp>
          <p:nvCxnSpPr>
            <p:cNvPr id="1220" name="Google Shape;1220;p57"/>
            <p:cNvCxnSpPr/>
            <p:nvPr/>
          </p:nvCxnSpPr>
          <p:spPr>
            <a:xfrm rot="10800000">
              <a:off x="3722" y="1056"/>
              <a:ext cx="0" cy="1152"/>
            </a:xfrm>
            <a:prstGeom prst="straightConnector1">
              <a:avLst/>
            </a:prstGeom>
            <a:noFill/>
            <a:ln cap="flat" cmpd="sng" w="12700">
              <a:solidFill>
                <a:schemeClr val="dk1"/>
              </a:solidFill>
              <a:prstDash val="solid"/>
              <a:miter lim="800000"/>
              <a:headEnd len="med" w="med" type="none"/>
              <a:tailEnd len="med" w="med" type="triangle"/>
            </a:ln>
          </p:spPr>
        </p:cxnSp>
        <p:cxnSp>
          <p:nvCxnSpPr>
            <p:cNvPr id="1221" name="Google Shape;1221;p57"/>
            <p:cNvCxnSpPr/>
            <p:nvPr/>
          </p:nvCxnSpPr>
          <p:spPr>
            <a:xfrm rot="10800000">
              <a:off x="3024" y="1056"/>
              <a:ext cx="0" cy="240"/>
            </a:xfrm>
            <a:prstGeom prst="straightConnector1">
              <a:avLst/>
            </a:prstGeom>
            <a:noFill/>
            <a:ln cap="flat" cmpd="sng" w="12700">
              <a:solidFill>
                <a:schemeClr val="dk1"/>
              </a:solidFill>
              <a:prstDash val="solid"/>
              <a:miter lim="800000"/>
              <a:headEnd len="med" w="med" type="none"/>
              <a:tailEnd len="med" w="med" type="triangle"/>
            </a:ln>
          </p:spPr>
        </p:cxnSp>
      </p:grpSp>
      <p:grpSp>
        <p:nvGrpSpPr>
          <p:cNvPr id="1222" name="Google Shape;1222;p57"/>
          <p:cNvGrpSpPr/>
          <p:nvPr/>
        </p:nvGrpSpPr>
        <p:grpSpPr>
          <a:xfrm>
            <a:off x="5070475" y="3144837"/>
            <a:ext cx="838200" cy="2555875"/>
            <a:chOff x="3194" y="1981"/>
            <a:chExt cx="528" cy="1610"/>
          </a:xfrm>
        </p:grpSpPr>
        <p:sp>
          <p:nvSpPr>
            <p:cNvPr id="1223" name="Google Shape;1223;p57"/>
            <p:cNvSpPr txBox="1"/>
            <p:nvPr/>
          </p:nvSpPr>
          <p:spPr>
            <a:xfrm>
              <a:off x="3194" y="2521"/>
              <a:ext cx="262"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22</a:t>
              </a:r>
              <a:endParaRPr/>
            </a:p>
          </p:txBody>
        </p:sp>
        <p:sp>
          <p:nvSpPr>
            <p:cNvPr id="1224" name="Google Shape;1224;p57"/>
            <p:cNvSpPr txBox="1"/>
            <p:nvPr/>
          </p:nvSpPr>
          <p:spPr>
            <a:xfrm>
              <a:off x="3385" y="1981"/>
              <a:ext cx="26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32</a:t>
              </a:r>
              <a:endParaRPr/>
            </a:p>
          </p:txBody>
        </p:sp>
        <p:sp>
          <p:nvSpPr>
            <p:cNvPr id="1225" name="Google Shape;1225;p57"/>
            <p:cNvSpPr txBox="1"/>
            <p:nvPr/>
          </p:nvSpPr>
          <p:spPr>
            <a:xfrm>
              <a:off x="3395" y="2178"/>
              <a:ext cx="327" cy="855"/>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p:txBody>
        </p:sp>
        <p:sp>
          <p:nvSpPr>
            <p:cNvPr id="1226" name="Google Shape;1226;p57"/>
            <p:cNvSpPr txBox="1"/>
            <p:nvPr/>
          </p:nvSpPr>
          <p:spPr>
            <a:xfrm>
              <a:off x="3207" y="2714"/>
              <a:ext cx="190" cy="877"/>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p:txBody>
        </p:sp>
      </p:grpSp>
      <p:sp>
        <p:nvSpPr>
          <p:cNvPr id="1227" name="Google Shape;1227;p57"/>
          <p:cNvSpPr txBox="1"/>
          <p:nvPr/>
        </p:nvSpPr>
        <p:spPr>
          <a:xfrm>
            <a:off x="4800600" y="3810000"/>
            <a:ext cx="298450" cy="23415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228" name="Google Shape;1228;p57"/>
          <p:cNvSpPr txBox="1"/>
          <p:nvPr/>
        </p:nvSpPr>
        <p:spPr>
          <a:xfrm>
            <a:off x="5097462" y="5700712"/>
            <a:ext cx="312737" cy="4572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G</a:t>
            </a:r>
            <a:endParaRPr/>
          </a:p>
        </p:txBody>
      </p:sp>
      <p:sp>
        <p:nvSpPr>
          <p:cNvPr id="1229" name="Google Shape;1229;p57"/>
          <p:cNvSpPr txBox="1"/>
          <p:nvPr/>
        </p:nvSpPr>
        <p:spPr>
          <a:xfrm>
            <a:off x="5408612" y="4800600"/>
            <a:ext cx="749300" cy="13509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8"/>
                                        </p:tgtEl>
                                        <p:attrNameLst>
                                          <p:attrName>style.visibility</p:attrName>
                                        </p:attrNameLst>
                                      </p:cBhvr>
                                      <p:to>
                                        <p:strVal val="visible"/>
                                      </p:to>
                                    </p:set>
                                    <p:animEffect filter="fade" transition="in">
                                      <p:cBhvr>
                                        <p:cTn dur="75"/>
                                        <p:tgtEl>
                                          <p:spTgt spid="1198"/>
                                        </p:tgtEl>
                                      </p:cBhvr>
                                    </p:animEffect>
                                  </p:childTnLst>
                                </p:cTn>
                              </p:par>
                            </p:childTnLst>
                          </p:cTn>
                        </p:par>
                        <p:par>
                          <p:cTn fill="hold">
                            <p:stCondLst>
                              <p:cond delay="75"/>
                            </p:stCondLst>
                            <p:childTnLst>
                              <p:par>
                                <p:cTn fill="hold" nodeType="afterEffect" presetClass="entr" presetID="10" presetSubtype="0">
                                  <p:stCondLst>
                                    <p:cond delay="0"/>
                                  </p:stCondLst>
                                  <p:childTnLst>
                                    <p:set>
                                      <p:cBhvr>
                                        <p:cTn dur="1" fill="hold">
                                          <p:stCondLst>
                                            <p:cond delay="0"/>
                                          </p:stCondLst>
                                        </p:cTn>
                                        <p:tgtEl>
                                          <p:spTgt spid="1199"/>
                                        </p:tgtEl>
                                        <p:attrNameLst>
                                          <p:attrName>style.visibility</p:attrName>
                                        </p:attrNameLst>
                                      </p:cBhvr>
                                      <p:to>
                                        <p:strVal val="visible"/>
                                      </p:to>
                                    </p:set>
                                    <p:animEffect filter="fade" transition="in">
                                      <p:cBhvr>
                                        <p:cTn dur="75"/>
                                        <p:tgtEl>
                                          <p:spTgt spid="1199"/>
                                        </p:tgtEl>
                                      </p:cBhvr>
                                    </p:animEffect>
                                  </p:childTnLst>
                                </p:cTn>
                              </p:par>
                            </p:childTnLst>
                          </p:cTn>
                        </p:par>
                        <p:par>
                          <p:cTn fill="hold">
                            <p:stCondLst>
                              <p:cond delay="150"/>
                            </p:stCondLst>
                            <p:childTnLst>
                              <p:par>
                                <p:cTn fill="hold" nodeType="afterEffect" presetClass="entr" presetID="10" presetSubtype="0">
                                  <p:stCondLst>
                                    <p:cond delay="0"/>
                                  </p:stCondLst>
                                  <p:childTnLst>
                                    <p:set>
                                      <p:cBhvr>
                                        <p:cTn dur="1" fill="hold">
                                          <p:stCondLst>
                                            <p:cond delay="0"/>
                                          </p:stCondLst>
                                        </p:cTn>
                                        <p:tgtEl>
                                          <p:spTgt spid="1200"/>
                                        </p:tgtEl>
                                        <p:attrNameLst>
                                          <p:attrName>style.visibility</p:attrName>
                                        </p:attrNameLst>
                                      </p:cBhvr>
                                      <p:to>
                                        <p:strVal val="visible"/>
                                      </p:to>
                                    </p:set>
                                    <p:animEffect filter="fade" transition="in">
                                      <p:cBhvr>
                                        <p:cTn dur="75"/>
                                        <p:tgtEl>
                                          <p:spTgt spid="1200"/>
                                        </p:tgtEl>
                                      </p:cBhvr>
                                    </p:animEffect>
                                  </p:childTnLst>
                                </p:cTn>
                              </p:par>
                            </p:childTnLst>
                          </p:cTn>
                        </p:par>
                        <p:par>
                          <p:cTn fill="hold">
                            <p:stCondLst>
                              <p:cond delay="225"/>
                            </p:stCondLst>
                            <p:childTnLst>
                              <p:par>
                                <p:cTn fill="hold" nodeType="afterEffect" presetClass="entr" presetID="10" presetSubtype="0">
                                  <p:stCondLst>
                                    <p:cond delay="0"/>
                                  </p:stCondLst>
                                  <p:childTnLst>
                                    <p:set>
                                      <p:cBhvr>
                                        <p:cTn dur="1" fill="hold">
                                          <p:stCondLst>
                                            <p:cond delay="0"/>
                                          </p:stCondLst>
                                        </p:cTn>
                                        <p:tgtEl>
                                          <p:spTgt spid="1201"/>
                                        </p:tgtEl>
                                        <p:attrNameLst>
                                          <p:attrName>style.visibility</p:attrName>
                                        </p:attrNameLst>
                                      </p:cBhvr>
                                      <p:to>
                                        <p:strVal val="visible"/>
                                      </p:to>
                                    </p:set>
                                    <p:animEffect filter="fade" transition="in">
                                      <p:cBhvr>
                                        <p:cTn dur="75"/>
                                        <p:tgtEl>
                                          <p:spTgt spid="1201"/>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1202"/>
                                        </p:tgtEl>
                                        <p:attrNameLst>
                                          <p:attrName>style.visibility</p:attrName>
                                        </p:attrNameLst>
                                      </p:cBhvr>
                                      <p:to>
                                        <p:strVal val="visible"/>
                                      </p:to>
                                    </p:set>
                                    <p:animEffect filter="fade" transition="in">
                                      <p:cBhvr>
                                        <p:cTn dur="75"/>
                                        <p:tgtEl>
                                          <p:spTgt spid="1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58"/>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236" name="Google Shape;1236;p58"/>
          <p:cNvSpPr/>
          <p:nvPr/>
        </p:nvSpPr>
        <p:spPr>
          <a:xfrm>
            <a:off x="7043737" y="3429000"/>
            <a:ext cx="549275" cy="2717800"/>
          </a:xfrm>
          <a:custGeom>
            <a:rect b="b" l="l" r="r" t="t"/>
            <a:pathLst>
              <a:path extrusionOk="0" h="1712" w="368">
                <a:moveTo>
                  <a:pt x="0" y="0"/>
                </a:moveTo>
                <a:lnTo>
                  <a:pt x="367" y="0"/>
                </a:lnTo>
                <a:lnTo>
                  <a:pt x="367" y="1711"/>
                </a:lnTo>
                <a:lnTo>
                  <a:pt x="0" y="1711"/>
                </a:lnTo>
                <a:lnTo>
                  <a:pt x="0" y="0"/>
                </a:lnTo>
              </a:path>
            </a:pathLst>
          </a:custGeom>
          <a:solidFill>
            <a:schemeClr val="accen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237" name="Google Shape;1237;p58"/>
          <p:cNvSpPr txBox="1"/>
          <p:nvPr/>
        </p:nvSpPr>
        <p:spPr>
          <a:xfrm>
            <a:off x="5097462" y="5700712"/>
            <a:ext cx="312737" cy="4572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G</a:t>
            </a:r>
            <a:endParaRPr/>
          </a:p>
        </p:txBody>
      </p:sp>
      <p:cxnSp>
        <p:nvCxnSpPr>
          <p:cNvPr id="1238" name="Google Shape;1238;p58"/>
          <p:cNvCxnSpPr/>
          <p:nvPr/>
        </p:nvCxnSpPr>
        <p:spPr>
          <a:xfrm>
            <a:off x="914400" y="615950"/>
            <a:ext cx="0" cy="5632450"/>
          </a:xfrm>
          <a:prstGeom prst="straightConnector1">
            <a:avLst/>
          </a:prstGeom>
          <a:noFill/>
          <a:ln cap="flat" cmpd="sng" w="12700">
            <a:solidFill>
              <a:schemeClr val="dk1"/>
            </a:solidFill>
            <a:prstDash val="solid"/>
            <a:miter lim="800000"/>
            <a:headEnd len="med" w="med" type="none"/>
            <a:tailEnd len="med" w="med" type="none"/>
          </a:ln>
        </p:spPr>
      </p:cxnSp>
      <p:cxnSp>
        <p:nvCxnSpPr>
          <p:cNvPr id="1239" name="Google Shape;1239;p58"/>
          <p:cNvCxnSpPr/>
          <p:nvPr/>
        </p:nvCxnSpPr>
        <p:spPr>
          <a:xfrm>
            <a:off x="615950" y="57150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240" name="Google Shape;1240;p58"/>
          <p:cNvCxnSpPr/>
          <p:nvPr/>
        </p:nvCxnSpPr>
        <p:spPr>
          <a:xfrm>
            <a:off x="615950" y="52578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241" name="Google Shape;1241;p58"/>
          <p:cNvCxnSpPr/>
          <p:nvPr/>
        </p:nvCxnSpPr>
        <p:spPr>
          <a:xfrm>
            <a:off x="615950" y="48006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242" name="Google Shape;1242;p58"/>
          <p:cNvCxnSpPr/>
          <p:nvPr/>
        </p:nvCxnSpPr>
        <p:spPr>
          <a:xfrm>
            <a:off x="615950" y="43434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243" name="Google Shape;1243;p58"/>
          <p:cNvCxnSpPr/>
          <p:nvPr/>
        </p:nvCxnSpPr>
        <p:spPr>
          <a:xfrm>
            <a:off x="577850" y="3925887"/>
            <a:ext cx="263525" cy="6350"/>
          </a:xfrm>
          <a:prstGeom prst="straightConnector1">
            <a:avLst/>
          </a:prstGeom>
          <a:noFill/>
          <a:ln cap="flat" cmpd="sng" w="12700">
            <a:solidFill>
              <a:schemeClr val="dk1"/>
            </a:solidFill>
            <a:prstDash val="solid"/>
            <a:miter lim="800000"/>
            <a:headEnd len="med" w="med" type="none"/>
            <a:tailEnd len="med" w="med" type="none"/>
          </a:ln>
        </p:spPr>
      </p:cxnSp>
      <p:cxnSp>
        <p:nvCxnSpPr>
          <p:cNvPr id="1244" name="Google Shape;1244;p58"/>
          <p:cNvCxnSpPr/>
          <p:nvPr/>
        </p:nvCxnSpPr>
        <p:spPr>
          <a:xfrm>
            <a:off x="615950" y="34290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245" name="Google Shape;1245;p58"/>
          <p:cNvCxnSpPr/>
          <p:nvPr/>
        </p:nvCxnSpPr>
        <p:spPr>
          <a:xfrm>
            <a:off x="615950" y="3019425"/>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246" name="Google Shape;1246;p58"/>
          <p:cNvCxnSpPr/>
          <p:nvPr/>
        </p:nvCxnSpPr>
        <p:spPr>
          <a:xfrm>
            <a:off x="615950" y="25146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247" name="Google Shape;1247;p58"/>
          <p:cNvCxnSpPr/>
          <p:nvPr/>
        </p:nvCxnSpPr>
        <p:spPr>
          <a:xfrm>
            <a:off x="615950" y="20574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248" name="Google Shape;1248;p58"/>
          <p:cNvCxnSpPr/>
          <p:nvPr/>
        </p:nvCxnSpPr>
        <p:spPr>
          <a:xfrm>
            <a:off x="615950" y="16002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249" name="Google Shape;1249;p58"/>
          <p:cNvCxnSpPr/>
          <p:nvPr/>
        </p:nvCxnSpPr>
        <p:spPr>
          <a:xfrm>
            <a:off x="615950" y="11430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250" name="Google Shape;1250;p58"/>
          <p:cNvCxnSpPr/>
          <p:nvPr/>
        </p:nvCxnSpPr>
        <p:spPr>
          <a:xfrm>
            <a:off x="16002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251" name="Google Shape;1251;p58"/>
          <p:cNvCxnSpPr/>
          <p:nvPr/>
        </p:nvCxnSpPr>
        <p:spPr>
          <a:xfrm>
            <a:off x="36576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252" name="Google Shape;1252;p58"/>
          <p:cNvCxnSpPr/>
          <p:nvPr/>
        </p:nvCxnSpPr>
        <p:spPr>
          <a:xfrm>
            <a:off x="64770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253" name="Google Shape;1253;p58"/>
          <p:cNvCxnSpPr/>
          <p:nvPr/>
        </p:nvCxnSpPr>
        <p:spPr>
          <a:xfrm>
            <a:off x="7162800" y="6180137"/>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254" name="Google Shape;1254;p58"/>
          <p:cNvCxnSpPr/>
          <p:nvPr/>
        </p:nvCxnSpPr>
        <p:spPr>
          <a:xfrm>
            <a:off x="4402137" y="6180137"/>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255" name="Google Shape;1255;p58"/>
          <p:cNvCxnSpPr/>
          <p:nvPr/>
        </p:nvCxnSpPr>
        <p:spPr>
          <a:xfrm>
            <a:off x="2971800" y="6180137"/>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256" name="Google Shape;1256;p58"/>
          <p:cNvCxnSpPr/>
          <p:nvPr/>
        </p:nvCxnSpPr>
        <p:spPr>
          <a:xfrm>
            <a:off x="5084762" y="6170612"/>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257" name="Google Shape;1257;p58"/>
          <p:cNvCxnSpPr/>
          <p:nvPr/>
        </p:nvCxnSpPr>
        <p:spPr>
          <a:xfrm>
            <a:off x="57912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258" name="Google Shape;1258;p58"/>
          <p:cNvCxnSpPr/>
          <p:nvPr/>
        </p:nvCxnSpPr>
        <p:spPr>
          <a:xfrm>
            <a:off x="2286000" y="6180137"/>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259" name="Google Shape;1259;p58"/>
          <p:cNvCxnSpPr/>
          <p:nvPr/>
        </p:nvCxnSpPr>
        <p:spPr>
          <a:xfrm>
            <a:off x="7848600" y="6210300"/>
            <a:ext cx="0" cy="222250"/>
          </a:xfrm>
          <a:prstGeom prst="straightConnector1">
            <a:avLst/>
          </a:prstGeom>
          <a:noFill/>
          <a:ln cap="flat" cmpd="sng" w="12700">
            <a:solidFill>
              <a:schemeClr val="dk1"/>
            </a:solidFill>
            <a:prstDash val="solid"/>
            <a:miter lim="800000"/>
            <a:headEnd len="med" w="med" type="none"/>
            <a:tailEnd len="med" w="med" type="none"/>
          </a:ln>
        </p:spPr>
      </p:cxnSp>
      <p:sp>
        <p:nvSpPr>
          <p:cNvPr id="1260" name="Google Shape;1260;p58"/>
          <p:cNvSpPr txBox="1"/>
          <p:nvPr/>
        </p:nvSpPr>
        <p:spPr>
          <a:xfrm>
            <a:off x="136525" y="817562"/>
            <a:ext cx="461962" cy="5094287"/>
          </a:xfrm>
          <a:prstGeom prst="rect">
            <a:avLst/>
          </a:prstGeom>
          <a:noFill/>
          <a:ln>
            <a:noFill/>
          </a:ln>
        </p:spPr>
        <p:txBody>
          <a:bodyPr anchorCtr="0" anchor="t" bIns="46025" lIns="92075" spcFirstLastPara="1" rIns="92075" wrap="square" tIns="46025">
            <a:spAutoFit/>
          </a:bodyPr>
          <a:lstStyle/>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55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50</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45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40</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35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30</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25</a:t>
            </a:r>
            <a:endParaRPr/>
          </a:p>
          <a:p>
            <a:pPr indent="0" lvl="0" marL="0" marR="0" rtl="0" algn="l">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20</a:t>
            </a:r>
            <a:endParaRPr/>
          </a:p>
          <a:p>
            <a:pPr indent="0" lvl="0" marL="0" marR="0" rtl="0" algn="l">
              <a:lnSpc>
                <a:spcPct val="9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15</a:t>
            </a:r>
            <a:endParaRPr/>
          </a:p>
          <a:p>
            <a:pPr indent="0" lvl="0" marL="0" marR="0" rtl="0" algn="l">
              <a:lnSpc>
                <a:spcPct val="12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10</a:t>
            </a:r>
            <a:endParaRPr/>
          </a:p>
          <a:p>
            <a:pPr indent="0" lvl="0" marL="0" marR="0" rtl="0" algn="l">
              <a:lnSpc>
                <a:spcPct val="12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5</a:t>
            </a:r>
            <a:endParaRPr/>
          </a:p>
        </p:txBody>
      </p:sp>
      <p:sp>
        <p:nvSpPr>
          <p:cNvPr id="1261" name="Google Shape;1261;p58"/>
          <p:cNvSpPr txBox="1"/>
          <p:nvPr/>
        </p:nvSpPr>
        <p:spPr>
          <a:xfrm>
            <a:off x="1355725" y="6384925"/>
            <a:ext cx="6856412"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20      40      60      80      100    120    140    160    180    200</a:t>
            </a:r>
            <a:endParaRPr/>
          </a:p>
        </p:txBody>
      </p:sp>
      <p:cxnSp>
        <p:nvCxnSpPr>
          <p:cNvPr id="1262" name="Google Shape;1262;p58"/>
          <p:cNvCxnSpPr/>
          <p:nvPr/>
        </p:nvCxnSpPr>
        <p:spPr>
          <a:xfrm>
            <a:off x="5410200" y="5721350"/>
            <a:ext cx="0" cy="450850"/>
          </a:xfrm>
          <a:prstGeom prst="straightConnector1">
            <a:avLst/>
          </a:prstGeom>
          <a:noFill/>
          <a:ln cap="flat" cmpd="sng" w="12700">
            <a:solidFill>
              <a:schemeClr val="dk1"/>
            </a:solidFill>
            <a:prstDash val="solid"/>
            <a:miter lim="800000"/>
            <a:headEnd len="med" w="med" type="none"/>
            <a:tailEnd len="med" w="med" type="none"/>
          </a:ln>
        </p:spPr>
      </p:cxnSp>
      <p:sp>
        <p:nvSpPr>
          <p:cNvPr id="1263" name="Google Shape;1263;p58"/>
          <p:cNvSpPr txBox="1"/>
          <p:nvPr/>
        </p:nvSpPr>
        <p:spPr>
          <a:xfrm>
            <a:off x="6308725" y="2422525"/>
            <a:ext cx="365125" cy="19177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E</a:t>
            </a:r>
            <a:endParaRPr/>
          </a:p>
          <a:p>
            <a:pPr indent="0" lvl="0" marL="0" marR="0" rtl="0" algn="l">
              <a:lnSpc>
                <a:spcPct val="100000"/>
              </a:lnSpc>
              <a:spcBef>
                <a:spcPts val="0"/>
              </a:spcBef>
              <a:spcAft>
                <a:spcPts val="0"/>
              </a:spcAft>
              <a:buClr>
                <a:schemeClr val="dk1"/>
              </a:buClr>
              <a:buSzPts val="2400"/>
              <a:buFont typeface="Arial Narrow"/>
              <a:buNone/>
            </a:pPr>
            <a:r>
              <a:t/>
            </a:r>
            <a:endParaRPr b="0" i="0" sz="24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H</a:t>
            </a:r>
            <a:endParaRPr/>
          </a:p>
          <a:p>
            <a:pPr indent="0" lvl="0" marL="0" marR="0" rtl="0" algn="l">
              <a:lnSpc>
                <a:spcPct val="100000"/>
              </a:lnSpc>
              <a:spcBef>
                <a:spcPts val="0"/>
              </a:spcBef>
              <a:spcAft>
                <a:spcPts val="0"/>
              </a:spcAft>
              <a:buClr>
                <a:schemeClr val="dk1"/>
              </a:buClr>
              <a:buSzPts val="2400"/>
              <a:buFont typeface="Arial Narrow"/>
              <a:buNone/>
            </a:pPr>
            <a:r>
              <a:t/>
            </a:r>
            <a:endParaRPr b="0" i="0" sz="24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J</a:t>
            </a:r>
            <a:endParaRPr/>
          </a:p>
        </p:txBody>
      </p:sp>
      <p:cxnSp>
        <p:nvCxnSpPr>
          <p:cNvPr id="1264" name="Google Shape;1264;p58"/>
          <p:cNvCxnSpPr/>
          <p:nvPr/>
        </p:nvCxnSpPr>
        <p:spPr>
          <a:xfrm>
            <a:off x="7045325" y="2192337"/>
            <a:ext cx="0" cy="3979862"/>
          </a:xfrm>
          <a:prstGeom prst="straightConnector1">
            <a:avLst/>
          </a:prstGeom>
          <a:noFill/>
          <a:ln cap="flat" cmpd="sng" w="12700">
            <a:solidFill>
              <a:schemeClr val="dk1"/>
            </a:solidFill>
            <a:prstDash val="solid"/>
            <a:miter lim="800000"/>
            <a:headEnd len="med" w="med" type="none"/>
            <a:tailEnd len="med" w="med" type="none"/>
          </a:ln>
        </p:spPr>
      </p:cxnSp>
      <p:sp>
        <p:nvSpPr>
          <p:cNvPr id="1265" name="Google Shape;1265;p58"/>
          <p:cNvSpPr txBox="1"/>
          <p:nvPr/>
        </p:nvSpPr>
        <p:spPr>
          <a:xfrm>
            <a:off x="7146925" y="4251325"/>
            <a:ext cx="309562"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J</a:t>
            </a:r>
            <a:endParaRPr/>
          </a:p>
        </p:txBody>
      </p:sp>
      <p:sp>
        <p:nvSpPr>
          <p:cNvPr id="1266" name="Google Shape;1266;p58"/>
          <p:cNvSpPr/>
          <p:nvPr/>
        </p:nvSpPr>
        <p:spPr>
          <a:xfrm>
            <a:off x="4495800" y="3484562"/>
            <a:ext cx="312737" cy="2662237"/>
          </a:xfrm>
          <a:custGeom>
            <a:rect b="b" l="l" r="r" t="t"/>
            <a:pathLst>
              <a:path extrusionOk="0" h="2593" w="130">
                <a:moveTo>
                  <a:pt x="0" y="2592"/>
                </a:moveTo>
                <a:lnTo>
                  <a:pt x="0" y="0"/>
                </a:lnTo>
                <a:lnTo>
                  <a:pt x="129" y="0"/>
                </a:lnTo>
                <a:lnTo>
                  <a:pt x="129" y="2592"/>
                </a:lnTo>
                <a:lnTo>
                  <a:pt x="0" y="2592"/>
                </a:lnTo>
              </a:path>
            </a:pathLst>
          </a:custGeom>
          <a:solidFill>
            <a:schemeClr val="accen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267" name="Google Shape;1267;p58"/>
          <p:cNvSpPr/>
          <p:nvPr/>
        </p:nvSpPr>
        <p:spPr>
          <a:xfrm>
            <a:off x="6816725" y="2189162"/>
            <a:ext cx="222250" cy="3965575"/>
          </a:xfrm>
          <a:custGeom>
            <a:rect b="b" l="l" r="r" t="t"/>
            <a:pathLst>
              <a:path extrusionOk="0" h="2498" w="127">
                <a:moveTo>
                  <a:pt x="0" y="0"/>
                </a:moveTo>
                <a:lnTo>
                  <a:pt x="126" y="0"/>
                </a:lnTo>
                <a:lnTo>
                  <a:pt x="126" y="2497"/>
                </a:lnTo>
                <a:lnTo>
                  <a:pt x="0" y="2497"/>
                </a:lnTo>
                <a:lnTo>
                  <a:pt x="0" y="0"/>
                </a:lnTo>
              </a:path>
            </a:pathLst>
          </a:custGeom>
          <a:solidFill>
            <a:schemeClr val="accen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268" name="Google Shape;1268;p58"/>
          <p:cNvSpPr txBox="1"/>
          <p:nvPr/>
        </p:nvSpPr>
        <p:spPr>
          <a:xfrm>
            <a:off x="5395912" y="3457575"/>
            <a:ext cx="512762" cy="1357312"/>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p:txBody>
      </p:sp>
      <p:sp>
        <p:nvSpPr>
          <p:cNvPr id="1269" name="Google Shape;1269;p58"/>
          <p:cNvSpPr txBox="1"/>
          <p:nvPr/>
        </p:nvSpPr>
        <p:spPr>
          <a:xfrm>
            <a:off x="6151562" y="2382837"/>
            <a:ext cx="519112" cy="37687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E</a:t>
            </a:r>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J</a:t>
            </a:r>
            <a:endParaRPr/>
          </a:p>
        </p:txBody>
      </p:sp>
      <p:sp>
        <p:nvSpPr>
          <p:cNvPr id="1270" name="Google Shape;1270;p58"/>
          <p:cNvSpPr txBox="1"/>
          <p:nvPr/>
        </p:nvSpPr>
        <p:spPr>
          <a:xfrm>
            <a:off x="6650037" y="1163637"/>
            <a:ext cx="179387" cy="49879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E</a:t>
            </a:r>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J</a:t>
            </a:r>
            <a:endParaRPr/>
          </a:p>
        </p:txBody>
      </p:sp>
      <p:cxnSp>
        <p:nvCxnSpPr>
          <p:cNvPr id="1271" name="Google Shape;1271;p58"/>
          <p:cNvCxnSpPr/>
          <p:nvPr/>
        </p:nvCxnSpPr>
        <p:spPr>
          <a:xfrm>
            <a:off x="557212" y="6157912"/>
            <a:ext cx="8147050" cy="0"/>
          </a:xfrm>
          <a:prstGeom prst="straightConnector1">
            <a:avLst/>
          </a:prstGeom>
          <a:noFill/>
          <a:ln cap="flat" cmpd="sng" w="12700">
            <a:solidFill>
              <a:schemeClr val="dk1"/>
            </a:solidFill>
            <a:prstDash val="solid"/>
            <a:miter lim="800000"/>
            <a:headEnd len="med" w="med" type="none"/>
            <a:tailEnd len="med" w="med" type="none"/>
          </a:ln>
        </p:spPr>
      </p:cxnSp>
      <p:sp>
        <p:nvSpPr>
          <p:cNvPr id="1272" name="Google Shape;1272;p58"/>
          <p:cNvSpPr txBox="1"/>
          <p:nvPr/>
        </p:nvSpPr>
        <p:spPr>
          <a:xfrm>
            <a:off x="6802437" y="2652712"/>
            <a:ext cx="319087" cy="20970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H</a:t>
            </a:r>
            <a:endParaRPr/>
          </a:p>
          <a:p>
            <a:pPr indent="0" lvl="0" marL="0" marR="0" rtl="0" algn="l">
              <a:lnSpc>
                <a:spcPct val="100000"/>
              </a:lnSpc>
              <a:spcBef>
                <a:spcPts val="0"/>
              </a:spcBef>
              <a:spcAft>
                <a:spcPts val="0"/>
              </a:spcAft>
              <a:buClr>
                <a:schemeClr val="dk1"/>
              </a:buClr>
              <a:buSzPts val="1800"/>
              <a:buFont typeface="Arial Narrow"/>
              <a:buNone/>
            </a:pPr>
            <a:r>
              <a:t/>
            </a:r>
            <a:endParaRPr b="0" i="0" sz="18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1800"/>
              <a:buFont typeface="Arial Narrow"/>
              <a:buNone/>
            </a:pPr>
            <a:r>
              <a:t/>
            </a:r>
            <a:endParaRPr b="0" i="0" sz="18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1800"/>
              <a:buFont typeface="Arial Narrow"/>
              <a:buNone/>
            </a:pPr>
            <a:r>
              <a:t/>
            </a:r>
            <a:endParaRPr b="0" i="0" sz="18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1800"/>
              <a:buFont typeface="Arial Narrow"/>
              <a:buNone/>
            </a:pPr>
            <a:r>
              <a:t/>
            </a:r>
            <a:endParaRPr b="0" i="0" sz="18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1800"/>
              <a:buFont typeface="Arial Narrow"/>
              <a:buNone/>
            </a:pPr>
            <a:r>
              <a:t/>
            </a:r>
            <a:endParaRPr b="0" i="0" sz="1800" u="none">
              <a:solidFill>
                <a:schemeClr val="dk1"/>
              </a:solidFill>
              <a:latin typeface="Arial Narrow"/>
              <a:ea typeface="Arial Narrow"/>
              <a:cs typeface="Arial Narrow"/>
              <a:sym typeface="Arial Narrow"/>
            </a:endParaRPr>
          </a:p>
          <a:p>
            <a:pPr indent="0" lvl="0" marL="0" marR="0" rtl="0" algn="l">
              <a:lnSpc>
                <a:spcPct val="13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J</a:t>
            </a:r>
            <a:endParaRPr/>
          </a:p>
        </p:txBody>
      </p:sp>
      <p:sp>
        <p:nvSpPr>
          <p:cNvPr id="1273" name="Google Shape;1273;p58"/>
          <p:cNvSpPr txBox="1"/>
          <p:nvPr/>
        </p:nvSpPr>
        <p:spPr>
          <a:xfrm>
            <a:off x="4481512" y="4097337"/>
            <a:ext cx="368300" cy="10064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a:t>
            </a:r>
            <a:endParaRPr/>
          </a:p>
          <a:p>
            <a:pPr indent="0" lvl="0" marL="0" marR="0" rtl="0" algn="l">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 </a:t>
            </a:r>
            <a:endParaRPr/>
          </a:p>
        </p:txBody>
      </p:sp>
      <p:sp>
        <p:nvSpPr>
          <p:cNvPr id="1274" name="Google Shape;1274;p58"/>
          <p:cNvSpPr/>
          <p:nvPr/>
        </p:nvSpPr>
        <p:spPr>
          <a:xfrm>
            <a:off x="914400" y="3941762"/>
            <a:ext cx="3146425" cy="2208212"/>
          </a:xfrm>
          <a:custGeom>
            <a:rect b="b" l="l" r="r" t="t"/>
            <a:pathLst>
              <a:path extrusionOk="0" h="1391" w="1969">
                <a:moveTo>
                  <a:pt x="0" y="0"/>
                </a:moveTo>
                <a:lnTo>
                  <a:pt x="1968" y="0"/>
                </a:lnTo>
                <a:lnTo>
                  <a:pt x="1968" y="1390"/>
                </a:lnTo>
                <a:lnTo>
                  <a:pt x="0" y="1390"/>
                </a:lnTo>
                <a:lnTo>
                  <a:pt x="0" y="0"/>
                </a:lnTo>
              </a:path>
            </a:pathLst>
          </a:custGeom>
          <a:solidFill>
            <a:schemeClr val="accen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275" name="Google Shape;1275;p58"/>
          <p:cNvSpPr txBox="1"/>
          <p:nvPr/>
        </p:nvSpPr>
        <p:spPr>
          <a:xfrm>
            <a:off x="2193925" y="4860925"/>
            <a:ext cx="35083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A</a:t>
            </a:r>
            <a:endParaRPr/>
          </a:p>
        </p:txBody>
      </p:sp>
      <p:sp>
        <p:nvSpPr>
          <p:cNvPr id="1276" name="Google Shape;1276;p58"/>
          <p:cNvSpPr/>
          <p:nvPr/>
        </p:nvSpPr>
        <p:spPr>
          <a:xfrm>
            <a:off x="4059237" y="4343400"/>
            <a:ext cx="438150" cy="1803400"/>
          </a:xfrm>
          <a:custGeom>
            <a:rect b="b" l="l" r="r" t="t"/>
            <a:pathLst>
              <a:path extrusionOk="0" h="2261" w="289">
                <a:moveTo>
                  <a:pt x="0" y="2260"/>
                </a:moveTo>
                <a:lnTo>
                  <a:pt x="0" y="0"/>
                </a:lnTo>
                <a:lnTo>
                  <a:pt x="288" y="0"/>
                </a:lnTo>
                <a:lnTo>
                  <a:pt x="288" y="2260"/>
                </a:lnTo>
                <a:lnTo>
                  <a:pt x="0" y="2260"/>
                </a:lnTo>
              </a:path>
            </a:pathLst>
          </a:custGeom>
          <a:solidFill>
            <a:schemeClr val="accen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277" name="Google Shape;1277;p58"/>
          <p:cNvSpPr txBox="1"/>
          <p:nvPr/>
        </p:nvSpPr>
        <p:spPr>
          <a:xfrm>
            <a:off x="4095750" y="4708525"/>
            <a:ext cx="323850"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a:p>
            <a:pPr indent="0" lvl="0" marL="0" marR="0" rtl="0" algn="l">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p:txBody>
      </p:sp>
      <p:grpSp>
        <p:nvGrpSpPr>
          <p:cNvPr id="1278" name="Google Shape;1278;p58"/>
          <p:cNvGrpSpPr/>
          <p:nvPr/>
        </p:nvGrpSpPr>
        <p:grpSpPr>
          <a:xfrm>
            <a:off x="4057650" y="2036762"/>
            <a:ext cx="742950" cy="2306637"/>
            <a:chOff x="2556" y="1283"/>
            <a:chExt cx="468" cy="1453"/>
          </a:xfrm>
        </p:grpSpPr>
        <p:sp>
          <p:nvSpPr>
            <p:cNvPr id="1279" name="Google Shape;1279;p58"/>
            <p:cNvSpPr txBox="1"/>
            <p:nvPr/>
          </p:nvSpPr>
          <p:spPr>
            <a:xfrm>
              <a:off x="2556" y="1615"/>
              <a:ext cx="276" cy="11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I</a:t>
              </a:r>
              <a:endParaRPr/>
            </a:p>
          </p:txBody>
        </p:sp>
        <p:sp>
          <p:nvSpPr>
            <p:cNvPr id="1280" name="Google Shape;1280;p58"/>
            <p:cNvSpPr txBox="1"/>
            <p:nvPr/>
          </p:nvSpPr>
          <p:spPr>
            <a:xfrm>
              <a:off x="2830" y="1283"/>
              <a:ext cx="194" cy="9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p:txBody>
        </p:sp>
      </p:grpSp>
      <p:sp>
        <p:nvSpPr>
          <p:cNvPr id="1281" name="Google Shape;1281;p58"/>
          <p:cNvSpPr txBox="1"/>
          <p:nvPr/>
        </p:nvSpPr>
        <p:spPr>
          <a:xfrm>
            <a:off x="6572250" y="1555750"/>
            <a:ext cx="3349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H</a:t>
            </a:r>
            <a:endParaRPr/>
          </a:p>
        </p:txBody>
      </p:sp>
      <p:cxnSp>
        <p:nvCxnSpPr>
          <p:cNvPr id="1282" name="Google Shape;1282;p58"/>
          <p:cNvCxnSpPr/>
          <p:nvPr/>
        </p:nvCxnSpPr>
        <p:spPr>
          <a:xfrm>
            <a:off x="6553200" y="2382837"/>
            <a:ext cx="304800" cy="0"/>
          </a:xfrm>
          <a:prstGeom prst="straightConnector1">
            <a:avLst/>
          </a:prstGeom>
          <a:noFill/>
          <a:ln cap="flat" cmpd="sng" w="12700">
            <a:solidFill>
              <a:schemeClr val="dk1"/>
            </a:solidFill>
            <a:prstDash val="solid"/>
            <a:miter lim="800000"/>
            <a:headEnd len="med" w="med" type="none"/>
            <a:tailEnd len="med" w="med" type="none"/>
          </a:ln>
        </p:spPr>
      </p:cxnSp>
      <p:cxnSp>
        <p:nvCxnSpPr>
          <p:cNvPr id="1283" name="Google Shape;1283;p58"/>
          <p:cNvCxnSpPr/>
          <p:nvPr/>
        </p:nvCxnSpPr>
        <p:spPr>
          <a:xfrm>
            <a:off x="6858000" y="3429000"/>
            <a:ext cx="228600" cy="0"/>
          </a:xfrm>
          <a:prstGeom prst="straightConnector1">
            <a:avLst/>
          </a:prstGeom>
          <a:noFill/>
          <a:ln cap="flat" cmpd="sng" w="12700">
            <a:solidFill>
              <a:schemeClr val="dk1"/>
            </a:solidFill>
            <a:prstDash val="solid"/>
            <a:miter lim="800000"/>
            <a:headEnd len="med" w="med" type="none"/>
            <a:tailEnd len="med" w="med" type="none"/>
          </a:ln>
        </p:spPr>
      </p:cxnSp>
      <p:sp>
        <p:nvSpPr>
          <p:cNvPr id="1284" name="Google Shape;1284;p58"/>
          <p:cNvSpPr txBox="1"/>
          <p:nvPr/>
        </p:nvSpPr>
        <p:spPr>
          <a:xfrm>
            <a:off x="2117725" y="3641725"/>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25</a:t>
            </a:r>
            <a:endParaRPr/>
          </a:p>
        </p:txBody>
      </p:sp>
      <p:sp>
        <p:nvSpPr>
          <p:cNvPr id="1285" name="Google Shape;1285;p58"/>
          <p:cNvSpPr txBox="1"/>
          <p:nvPr/>
        </p:nvSpPr>
        <p:spPr>
          <a:xfrm>
            <a:off x="4765675" y="3487737"/>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27</a:t>
            </a:r>
            <a:endParaRPr/>
          </a:p>
        </p:txBody>
      </p:sp>
      <p:sp>
        <p:nvSpPr>
          <p:cNvPr id="1286" name="Google Shape;1286;p58"/>
          <p:cNvSpPr txBox="1"/>
          <p:nvPr/>
        </p:nvSpPr>
        <p:spPr>
          <a:xfrm>
            <a:off x="5070475" y="4002087"/>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22</a:t>
            </a:r>
            <a:endParaRPr/>
          </a:p>
        </p:txBody>
      </p:sp>
      <p:sp>
        <p:nvSpPr>
          <p:cNvPr id="1287" name="Google Shape;1287;p58"/>
          <p:cNvSpPr txBox="1"/>
          <p:nvPr/>
        </p:nvSpPr>
        <p:spPr>
          <a:xfrm>
            <a:off x="5803900" y="4486275"/>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15</a:t>
            </a:r>
            <a:endParaRPr/>
          </a:p>
        </p:txBody>
      </p:sp>
      <p:sp>
        <p:nvSpPr>
          <p:cNvPr id="1288" name="Google Shape;1288;p58"/>
          <p:cNvSpPr txBox="1"/>
          <p:nvPr/>
        </p:nvSpPr>
        <p:spPr>
          <a:xfrm>
            <a:off x="6800850" y="1871662"/>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44</a:t>
            </a:r>
            <a:endParaRPr/>
          </a:p>
        </p:txBody>
      </p:sp>
      <p:sp>
        <p:nvSpPr>
          <p:cNvPr id="1289" name="Google Shape;1289;p58"/>
          <p:cNvSpPr txBox="1"/>
          <p:nvPr/>
        </p:nvSpPr>
        <p:spPr>
          <a:xfrm>
            <a:off x="7131050" y="3125787"/>
            <a:ext cx="4159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30</a:t>
            </a:r>
            <a:endParaRPr/>
          </a:p>
        </p:txBody>
      </p:sp>
      <p:sp>
        <p:nvSpPr>
          <p:cNvPr id="1290" name="Google Shape;1290;p58"/>
          <p:cNvSpPr txBox="1"/>
          <p:nvPr/>
        </p:nvSpPr>
        <p:spPr>
          <a:xfrm>
            <a:off x="5373687" y="3144837"/>
            <a:ext cx="4159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32</a:t>
            </a:r>
            <a:endParaRPr/>
          </a:p>
        </p:txBody>
      </p:sp>
      <p:sp>
        <p:nvSpPr>
          <p:cNvPr id="1291" name="Google Shape;1291;p58"/>
          <p:cNvSpPr/>
          <p:nvPr/>
        </p:nvSpPr>
        <p:spPr>
          <a:xfrm>
            <a:off x="7045325" y="2189162"/>
            <a:ext cx="549275" cy="1233487"/>
          </a:xfrm>
          <a:custGeom>
            <a:rect b="b" l="l" r="r" t="t"/>
            <a:pathLst>
              <a:path extrusionOk="0" h="1712" w="368">
                <a:moveTo>
                  <a:pt x="0" y="0"/>
                </a:moveTo>
                <a:lnTo>
                  <a:pt x="367" y="0"/>
                </a:lnTo>
                <a:lnTo>
                  <a:pt x="367" y="1711"/>
                </a:lnTo>
                <a:lnTo>
                  <a:pt x="0" y="1711"/>
                </a:lnTo>
                <a:lnTo>
                  <a:pt x="0" y="0"/>
                </a:lnTo>
              </a:path>
            </a:pathLst>
          </a:custGeom>
          <a:solidFill>
            <a:schemeClr val="folHlink"/>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292" name="Google Shape;1292;p58"/>
          <p:cNvGrpSpPr/>
          <p:nvPr/>
        </p:nvGrpSpPr>
        <p:grpSpPr>
          <a:xfrm>
            <a:off x="6151562" y="835025"/>
            <a:ext cx="504825" cy="1554162"/>
            <a:chOff x="3875" y="526"/>
            <a:chExt cx="318" cy="979"/>
          </a:xfrm>
        </p:grpSpPr>
        <p:sp>
          <p:nvSpPr>
            <p:cNvPr id="1293" name="Google Shape;1293;p58"/>
            <p:cNvSpPr txBox="1"/>
            <p:nvPr/>
          </p:nvSpPr>
          <p:spPr>
            <a:xfrm>
              <a:off x="3926" y="526"/>
              <a:ext cx="26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55</a:t>
              </a:r>
              <a:endParaRPr/>
            </a:p>
          </p:txBody>
        </p:sp>
        <p:sp>
          <p:nvSpPr>
            <p:cNvPr id="1294" name="Google Shape;1294;p58"/>
            <p:cNvSpPr txBox="1"/>
            <p:nvPr/>
          </p:nvSpPr>
          <p:spPr>
            <a:xfrm>
              <a:off x="3875" y="733"/>
              <a:ext cx="318" cy="77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H</a:t>
              </a:r>
              <a:endParaRPr/>
            </a:p>
          </p:txBody>
        </p:sp>
      </p:grpSp>
      <p:sp>
        <p:nvSpPr>
          <p:cNvPr id="1295" name="Google Shape;1295;p58"/>
          <p:cNvSpPr txBox="1"/>
          <p:nvPr/>
        </p:nvSpPr>
        <p:spPr>
          <a:xfrm>
            <a:off x="7123112" y="2651125"/>
            <a:ext cx="365125"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H</a:t>
            </a:r>
            <a:endParaRPr/>
          </a:p>
        </p:txBody>
      </p:sp>
      <p:grpSp>
        <p:nvGrpSpPr>
          <p:cNvPr id="1296" name="Google Shape;1296;p58"/>
          <p:cNvGrpSpPr/>
          <p:nvPr/>
        </p:nvGrpSpPr>
        <p:grpSpPr>
          <a:xfrm>
            <a:off x="2743200" y="457200"/>
            <a:ext cx="2528887" cy="631825"/>
            <a:chOff x="2099" y="121"/>
            <a:chExt cx="1593" cy="398"/>
          </a:xfrm>
        </p:grpSpPr>
        <p:sp>
          <p:nvSpPr>
            <p:cNvPr id="1297" name="Google Shape;1297;p58"/>
            <p:cNvSpPr txBox="1"/>
            <p:nvPr/>
          </p:nvSpPr>
          <p:spPr>
            <a:xfrm>
              <a:off x="2099" y="121"/>
              <a:ext cx="1593" cy="373"/>
            </a:xfrm>
            <a:prstGeom prst="rect">
              <a:avLst/>
            </a:prstGeom>
            <a:solidFill>
              <a:schemeClr val="folHlink"/>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298" name="Google Shape;1298;p58"/>
            <p:cNvSpPr txBox="1"/>
            <p:nvPr/>
          </p:nvSpPr>
          <p:spPr>
            <a:xfrm>
              <a:off x="2161" y="154"/>
              <a:ext cx="1492"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3200"/>
                <a:buFont typeface="Arial Narrow"/>
                <a:buNone/>
              </a:pPr>
              <a:r>
                <a:rPr b="1" i="0" lang="en-US" sz="3200" u="none">
                  <a:solidFill>
                    <a:schemeClr val="accent2"/>
                  </a:solidFill>
                  <a:latin typeface="Arial Narrow"/>
                  <a:ea typeface="Arial Narrow"/>
                  <a:cs typeface="Arial Narrow"/>
                  <a:sym typeface="Arial Narrow"/>
                </a:rPr>
                <a:t>Cost Leveling</a:t>
              </a:r>
              <a:endParaRPr/>
            </a:p>
          </p:txBody>
        </p:sp>
      </p:grpSp>
      <p:sp>
        <p:nvSpPr>
          <p:cNvPr id="1299" name="Google Shape;1299;p58"/>
          <p:cNvSpPr txBox="1"/>
          <p:nvPr/>
        </p:nvSpPr>
        <p:spPr>
          <a:xfrm>
            <a:off x="5084762" y="4308475"/>
            <a:ext cx="327025" cy="1392237"/>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p:txBody>
      </p:sp>
      <p:sp>
        <p:nvSpPr>
          <p:cNvPr id="1300" name="Google Shape;1300;p58"/>
          <p:cNvSpPr txBox="1"/>
          <p:nvPr/>
        </p:nvSpPr>
        <p:spPr>
          <a:xfrm>
            <a:off x="5402262" y="4800600"/>
            <a:ext cx="755650" cy="13509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a:t>
            </a:r>
            <a:endParaRPr/>
          </a:p>
        </p:txBody>
      </p:sp>
      <p:sp>
        <p:nvSpPr>
          <p:cNvPr id="1301" name="Google Shape;1301;p58"/>
          <p:cNvSpPr txBox="1"/>
          <p:nvPr/>
        </p:nvSpPr>
        <p:spPr>
          <a:xfrm>
            <a:off x="4800600" y="3810000"/>
            <a:ext cx="298450" cy="23415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a:t>
            </a:r>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F</a:t>
            </a:r>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500"/>
                                        <p:tgtEl>
                                          <p:spTgt spid="1291"/>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2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59"/>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08" name="Google Shape;1308;p59"/>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5.8   The Probability Approach to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Project Scheduling</a:t>
            </a:r>
            <a:endParaRPr/>
          </a:p>
        </p:txBody>
      </p:sp>
      <p:sp>
        <p:nvSpPr>
          <p:cNvPr id="1309" name="Google Shape;1309;p59"/>
          <p:cNvSpPr txBox="1"/>
          <p:nvPr>
            <p:ph idx="1" type="body"/>
          </p:nvPr>
        </p:nvSpPr>
        <p:spPr>
          <a:xfrm>
            <a:off x="531812" y="2209800"/>
            <a:ext cx="8154987" cy="3810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Activity completion times are seldom known with 100% accuracy.</a:t>
            </a:r>
            <a:endParaRPr/>
          </a:p>
          <a:p>
            <a:pPr indent="-342900" lvl="0" marL="342900" rtl="0" algn="l">
              <a:lnSpc>
                <a:spcPct val="40000"/>
              </a:lnSpc>
              <a:spcBef>
                <a:spcPts val="640"/>
              </a:spcBef>
              <a:spcAft>
                <a:spcPts val="0"/>
              </a:spcAft>
              <a:buClr>
                <a:schemeClr val="accent2"/>
              </a:buClr>
              <a:buSzPts val="3200"/>
              <a:buFont typeface="Arial Narrow"/>
              <a:buNone/>
            </a:pPr>
            <a:r>
              <a:t/>
            </a:r>
            <a:endParaRPr b="0" i="0" sz="3200" u="none">
              <a:solidFill>
                <a:schemeClr val="accent2"/>
              </a:solidFill>
              <a:latin typeface="Arial Narrow"/>
              <a:ea typeface="Arial Narrow"/>
              <a:cs typeface="Arial Narrow"/>
              <a:sym typeface="Arial Narrow"/>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PERT is a technique that treats activity completion times as random variables.</a:t>
            </a:r>
            <a:endParaRPr/>
          </a:p>
          <a:p>
            <a:pPr indent="-342900" lvl="0" marL="342900" rtl="0" algn="l">
              <a:lnSpc>
                <a:spcPct val="40000"/>
              </a:lnSpc>
              <a:spcBef>
                <a:spcPts val="640"/>
              </a:spcBef>
              <a:spcAft>
                <a:spcPts val="0"/>
              </a:spcAft>
              <a:buClr>
                <a:schemeClr val="accent2"/>
              </a:buClr>
              <a:buSzPts val="3200"/>
              <a:buFont typeface="Arial Narrow"/>
              <a:buNone/>
            </a:pPr>
            <a:r>
              <a:t/>
            </a:r>
            <a:endParaRPr b="0" i="0" sz="3200" u="none">
              <a:solidFill>
                <a:schemeClr val="accent2"/>
              </a:solidFill>
              <a:latin typeface="Arial Narrow"/>
              <a:ea typeface="Arial Narrow"/>
              <a:cs typeface="Arial Narrow"/>
              <a:sym typeface="Arial Narrow"/>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Completion time estimates are obtained by the</a:t>
            </a:r>
            <a:br>
              <a:rPr b="0" i="0" lang="en-US" sz="3200" u="none">
                <a:solidFill>
                  <a:schemeClr val="accent2"/>
                </a:solidFill>
                <a:latin typeface="Arial Narrow"/>
                <a:ea typeface="Arial Narrow"/>
                <a:cs typeface="Arial Narrow"/>
                <a:sym typeface="Arial Narrow"/>
              </a:rPr>
            </a:br>
            <a:r>
              <a:rPr b="0" i="1" lang="en-US" sz="3200" u="none">
                <a:solidFill>
                  <a:schemeClr val="accent2"/>
                </a:solidFill>
                <a:latin typeface="Arial Narrow"/>
                <a:ea typeface="Arial Narrow"/>
                <a:cs typeface="Arial Narrow"/>
                <a:sym typeface="Arial Narrow"/>
              </a:rPr>
              <a:t>Three Time Estimate approach</a:t>
            </a:r>
            <a:r>
              <a:rPr b="0" i="0" lang="en-US" sz="3200" u="none">
                <a:solidFill>
                  <a:schemeClr val="accent2"/>
                </a:solidFill>
                <a:latin typeface="Arial Narrow"/>
                <a:ea typeface="Arial Narrow"/>
                <a:cs typeface="Arial Narrow"/>
                <a:sym typeface="Arial Narrow"/>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309">
                                            <p:txEl>
                                              <p:pRg end="0" st="0"/>
                                            </p:txEl>
                                          </p:spTgt>
                                        </p:tgtEl>
                                        <p:attrNameLst>
                                          <p:attrName>style.visibility</p:attrName>
                                        </p:attrNameLst>
                                      </p:cBhvr>
                                      <p:to>
                                        <p:strVal val="visible"/>
                                      </p:to>
                                    </p:set>
                                    <p:anim calcmode="lin" valueType="num">
                                      <p:cBhvr additive="base">
                                        <p:cTn dur="500"/>
                                        <p:tgtEl>
                                          <p:spTgt spid="130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09">
                                            <p:txEl>
                                              <p:pRg end="1" st="1"/>
                                            </p:txEl>
                                          </p:spTgt>
                                        </p:tgtEl>
                                        <p:attrNameLst>
                                          <p:attrName>style.visibility</p:attrName>
                                        </p:attrNameLst>
                                      </p:cBhvr>
                                      <p:to>
                                        <p:strVal val="visible"/>
                                      </p:to>
                                    </p:set>
                                    <p:anim calcmode="lin" valueType="num">
                                      <p:cBhvr additive="base">
                                        <p:cTn dur="500"/>
                                        <p:tgtEl>
                                          <p:spTgt spid="130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09">
                                            <p:txEl>
                                              <p:pRg end="2" st="2"/>
                                            </p:txEl>
                                          </p:spTgt>
                                        </p:tgtEl>
                                        <p:attrNameLst>
                                          <p:attrName>style.visibility</p:attrName>
                                        </p:attrNameLst>
                                      </p:cBhvr>
                                      <p:to>
                                        <p:strVal val="visible"/>
                                      </p:to>
                                    </p:set>
                                    <p:anim calcmode="lin" valueType="num">
                                      <p:cBhvr additive="base">
                                        <p:cTn dur="500"/>
                                        <p:tgtEl>
                                          <p:spTgt spid="130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09">
                                            <p:txEl>
                                              <p:pRg end="3" st="3"/>
                                            </p:txEl>
                                          </p:spTgt>
                                        </p:tgtEl>
                                        <p:attrNameLst>
                                          <p:attrName>style.visibility</p:attrName>
                                        </p:attrNameLst>
                                      </p:cBhvr>
                                      <p:to>
                                        <p:strVal val="visible"/>
                                      </p:to>
                                    </p:set>
                                    <p:anim calcmode="lin" valueType="num">
                                      <p:cBhvr additive="base">
                                        <p:cTn dur="500"/>
                                        <p:tgtEl>
                                          <p:spTgt spid="130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09">
                                            <p:txEl>
                                              <p:pRg end="4" st="4"/>
                                            </p:txEl>
                                          </p:spTgt>
                                        </p:tgtEl>
                                        <p:attrNameLst>
                                          <p:attrName>style.visibility</p:attrName>
                                        </p:attrNameLst>
                                      </p:cBhvr>
                                      <p:to>
                                        <p:strVal val="visible"/>
                                      </p:to>
                                    </p:set>
                                    <p:anim calcmode="lin" valueType="num">
                                      <p:cBhvr additive="base">
                                        <p:cTn dur="500"/>
                                        <p:tgtEl>
                                          <p:spTgt spid="130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60"/>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16" name="Google Shape;1316;p60"/>
          <p:cNvSpPr txBox="1"/>
          <p:nvPr/>
        </p:nvSpPr>
        <p:spPr>
          <a:xfrm>
            <a:off x="533400" y="1905000"/>
            <a:ext cx="8001000" cy="4343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2"/>
              </a:buClr>
              <a:buSzPts val="3200"/>
              <a:buFont typeface="Arial Narrow"/>
              <a:buChar char="•"/>
            </a:pPr>
            <a:r>
              <a:rPr b="1" i="0" lang="en-US" sz="3200" u="none">
                <a:solidFill>
                  <a:schemeClr val="accent2"/>
                </a:solidFill>
                <a:latin typeface="Arial Narrow"/>
                <a:ea typeface="Arial Narrow"/>
                <a:cs typeface="Arial Narrow"/>
                <a:sym typeface="Arial Narrow"/>
              </a:rPr>
              <a:t>The T</a:t>
            </a:r>
            <a:r>
              <a:rPr b="1" i="1" lang="en-US" sz="3200" u="none">
                <a:solidFill>
                  <a:schemeClr val="accent2"/>
                </a:solidFill>
                <a:latin typeface="Arial Narrow"/>
                <a:ea typeface="Arial Narrow"/>
                <a:cs typeface="Arial Narrow"/>
                <a:sym typeface="Arial Narrow"/>
              </a:rPr>
              <a:t>hree Time Estimate</a:t>
            </a:r>
            <a:r>
              <a:rPr b="1" i="0" lang="en-US" sz="3200" u="none">
                <a:solidFill>
                  <a:schemeClr val="accent2"/>
                </a:solidFill>
                <a:latin typeface="Arial Narrow"/>
                <a:ea typeface="Arial Narrow"/>
                <a:cs typeface="Arial Narrow"/>
                <a:sym typeface="Arial Narrow"/>
              </a:rPr>
              <a:t> </a:t>
            </a:r>
            <a:r>
              <a:rPr b="1" i="1" lang="en-US" sz="3200" u="none">
                <a:solidFill>
                  <a:schemeClr val="accent2"/>
                </a:solidFill>
                <a:latin typeface="Arial Narrow"/>
                <a:ea typeface="Arial Narrow"/>
                <a:cs typeface="Arial Narrow"/>
                <a:sym typeface="Arial Narrow"/>
              </a:rPr>
              <a:t>approach</a:t>
            </a:r>
            <a:r>
              <a:rPr b="1" i="0" lang="en-US" sz="3200" u="none">
                <a:solidFill>
                  <a:schemeClr val="accent2"/>
                </a:solidFill>
                <a:latin typeface="Arial Narrow"/>
                <a:ea typeface="Arial Narrow"/>
                <a:cs typeface="Arial Narrow"/>
                <a:sym typeface="Arial Narrow"/>
              </a:rPr>
              <a:t> provides completion time estimate for each activity.</a:t>
            </a:r>
            <a:endParaRPr/>
          </a:p>
          <a:p>
            <a:pPr indent="-342900" lvl="0" marL="342900" marR="0" rtl="0" algn="l">
              <a:lnSpc>
                <a:spcPct val="100000"/>
              </a:lnSpc>
              <a:spcBef>
                <a:spcPts val="640"/>
              </a:spcBef>
              <a:spcAft>
                <a:spcPts val="0"/>
              </a:spcAft>
              <a:buClr>
                <a:schemeClr val="accent2"/>
              </a:buClr>
              <a:buSzPts val="3200"/>
              <a:buFont typeface="Arial Narrow"/>
              <a:buChar char="•"/>
            </a:pPr>
            <a:r>
              <a:rPr b="1" i="0" lang="en-US" sz="3200" u="none">
                <a:solidFill>
                  <a:schemeClr val="accent2"/>
                </a:solidFill>
                <a:latin typeface="Arial Narrow"/>
                <a:ea typeface="Arial Narrow"/>
                <a:cs typeface="Arial Narrow"/>
                <a:sym typeface="Arial Narrow"/>
              </a:rPr>
              <a:t>We use the notation:</a:t>
            </a:r>
            <a:br>
              <a:rPr b="1" i="0" lang="en-US" sz="3200" u="none">
                <a:solidFill>
                  <a:schemeClr val="accent2"/>
                </a:solidFill>
                <a:latin typeface="Arial Narrow"/>
                <a:ea typeface="Arial Narrow"/>
                <a:cs typeface="Arial Narrow"/>
                <a:sym typeface="Arial Narrow"/>
              </a:rPr>
            </a:br>
            <a:br>
              <a:rPr b="1" i="0" lang="en-US" sz="3200" u="none">
                <a:solidFill>
                  <a:schemeClr val="accent2"/>
                </a:solidFill>
                <a:latin typeface="Arial Narrow"/>
                <a:ea typeface="Arial Narrow"/>
                <a:cs typeface="Arial Narrow"/>
                <a:sym typeface="Arial Narrow"/>
              </a:rPr>
            </a:br>
            <a:r>
              <a:rPr b="0" i="0" lang="en-US" sz="2800" u="none">
                <a:solidFill>
                  <a:schemeClr val="accent2"/>
                </a:solidFill>
                <a:latin typeface="Arial Narrow"/>
                <a:ea typeface="Arial Narrow"/>
                <a:cs typeface="Arial Narrow"/>
                <a:sym typeface="Arial Narrow"/>
              </a:rPr>
              <a:t>	a  = an optimistic time to perform the activity.</a:t>
            </a:r>
            <a:endParaRPr/>
          </a:p>
          <a:p>
            <a:pPr indent="-285750" lvl="1" marL="742950" marR="0" rtl="0" algn="l">
              <a:lnSpc>
                <a:spcPct val="100000"/>
              </a:lnSpc>
              <a:spcBef>
                <a:spcPts val="560"/>
              </a:spcBef>
              <a:spcAft>
                <a:spcPts val="0"/>
              </a:spcAft>
              <a:buClr>
                <a:schemeClr val="accent2"/>
              </a:buClr>
              <a:buSzPts val="2800"/>
              <a:buFont typeface="Arial Narrow"/>
              <a:buNone/>
            </a:pPr>
            <a:r>
              <a:rPr b="0" i="0" lang="en-US" sz="2800" u="none" cap="none" strike="noStrike">
                <a:solidFill>
                  <a:schemeClr val="accent2"/>
                </a:solidFill>
                <a:latin typeface="Arial Narrow"/>
                <a:ea typeface="Arial Narrow"/>
                <a:cs typeface="Arial Narrow"/>
                <a:sym typeface="Arial Narrow"/>
              </a:rPr>
              <a:t>		m = the most likely time to perform the activity.</a:t>
            </a:r>
            <a:endParaRPr/>
          </a:p>
          <a:p>
            <a:pPr indent="-285750" lvl="1" marL="742950" marR="0" rtl="0" algn="l">
              <a:lnSpc>
                <a:spcPct val="100000"/>
              </a:lnSpc>
              <a:spcBef>
                <a:spcPts val="560"/>
              </a:spcBef>
              <a:spcAft>
                <a:spcPts val="0"/>
              </a:spcAft>
              <a:buClr>
                <a:schemeClr val="accent2"/>
              </a:buClr>
              <a:buSzPts val="2800"/>
              <a:buFont typeface="Arial Narrow"/>
              <a:buNone/>
            </a:pPr>
            <a:r>
              <a:rPr b="0" i="0" lang="en-US" sz="2800" u="none" cap="none" strike="noStrike">
                <a:solidFill>
                  <a:schemeClr val="accent2"/>
                </a:solidFill>
                <a:latin typeface="Arial Narrow"/>
                <a:ea typeface="Arial Narrow"/>
                <a:cs typeface="Arial Narrow"/>
                <a:sym typeface="Arial Narrow"/>
              </a:rPr>
              <a:t>		b  = a pessimistic time to perform the activity.</a:t>
            </a:r>
            <a:endParaRPr/>
          </a:p>
        </p:txBody>
      </p:sp>
      <p:sp>
        <p:nvSpPr>
          <p:cNvPr id="1317" name="Google Shape;1317;p60"/>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Probability Approach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Three Time Estimates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6">
                                            <p:txEl>
                                              <p:pRg end="0" st="0"/>
                                            </p:txEl>
                                          </p:spTgt>
                                        </p:tgtEl>
                                        <p:attrNameLst>
                                          <p:attrName>style.visibility</p:attrName>
                                        </p:attrNameLst>
                                      </p:cBhvr>
                                      <p:to>
                                        <p:strVal val="visible"/>
                                      </p:to>
                                    </p:set>
                                    <p:anim calcmode="lin" valueType="num">
                                      <p:cBhvr additive="base">
                                        <p:cTn dur="500"/>
                                        <p:tgtEl>
                                          <p:spTgt spid="131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6">
                                            <p:txEl>
                                              <p:pRg end="1" st="1"/>
                                            </p:txEl>
                                          </p:spTgt>
                                        </p:tgtEl>
                                        <p:attrNameLst>
                                          <p:attrName>style.visibility</p:attrName>
                                        </p:attrNameLst>
                                      </p:cBhvr>
                                      <p:to>
                                        <p:strVal val="visible"/>
                                      </p:to>
                                    </p:set>
                                    <p:anim calcmode="lin" valueType="num">
                                      <p:cBhvr additive="base">
                                        <p:cTn dur="500"/>
                                        <p:tgtEl>
                                          <p:spTgt spid="131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6">
                                            <p:txEl>
                                              <p:pRg end="2" st="2"/>
                                            </p:txEl>
                                          </p:spTgt>
                                        </p:tgtEl>
                                        <p:attrNameLst>
                                          <p:attrName>style.visibility</p:attrName>
                                        </p:attrNameLst>
                                      </p:cBhvr>
                                      <p:to>
                                        <p:strVal val="visible"/>
                                      </p:to>
                                    </p:set>
                                    <p:anim calcmode="lin" valueType="num">
                                      <p:cBhvr additive="base">
                                        <p:cTn dur="500"/>
                                        <p:tgtEl>
                                          <p:spTgt spid="131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6">
                                            <p:txEl>
                                              <p:pRg end="3" st="3"/>
                                            </p:txEl>
                                          </p:spTgt>
                                        </p:tgtEl>
                                        <p:attrNameLst>
                                          <p:attrName>style.visibility</p:attrName>
                                        </p:attrNameLst>
                                      </p:cBhvr>
                                      <p:to>
                                        <p:strVal val="visible"/>
                                      </p:to>
                                    </p:set>
                                    <p:anim calcmode="lin" valueType="num">
                                      <p:cBhvr additive="base">
                                        <p:cTn dur="500"/>
                                        <p:tgtEl>
                                          <p:spTgt spid="131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61"/>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1323" name="Google Shape;1323;p61"/>
          <p:cNvPicPr preferRelativeResize="0"/>
          <p:nvPr/>
        </p:nvPicPr>
        <p:blipFill rotWithShape="1">
          <a:blip r:embed="rId3">
            <a:alphaModFix/>
          </a:blip>
          <a:srcRect b="0" l="0" r="0" t="0"/>
          <a:stretch/>
        </p:blipFill>
        <p:spPr>
          <a:xfrm>
            <a:off x="1524000" y="3887787"/>
            <a:ext cx="5943600" cy="1751012"/>
          </a:xfrm>
          <a:prstGeom prst="rect">
            <a:avLst/>
          </a:prstGeom>
          <a:noFill/>
          <a:ln>
            <a:noFill/>
          </a:ln>
        </p:spPr>
      </p:pic>
      <p:sp>
        <p:nvSpPr>
          <p:cNvPr id="1324" name="Google Shape;1324;p61"/>
          <p:cNvSpPr txBox="1"/>
          <p:nvPr/>
        </p:nvSpPr>
        <p:spPr>
          <a:xfrm>
            <a:off x="990600" y="1982787"/>
            <a:ext cx="7010400" cy="1600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CC3300"/>
              </a:buClr>
              <a:buSzPts val="3200"/>
              <a:buFont typeface="Arial Narrow"/>
              <a:buNone/>
            </a:pPr>
            <a:r>
              <a:rPr b="1" i="0" lang="en-US" sz="3200" u="none">
                <a:solidFill>
                  <a:srgbClr val="CC3300"/>
                </a:solidFill>
                <a:latin typeface="Arial Narrow"/>
                <a:ea typeface="Arial Narrow"/>
                <a:cs typeface="Arial Narrow"/>
                <a:sym typeface="Arial Narrow"/>
              </a:rPr>
              <a:t>	</a:t>
            </a:r>
            <a:r>
              <a:rPr b="1" i="0" lang="en-US" sz="3200" u="none">
                <a:solidFill>
                  <a:schemeClr val="accent2"/>
                </a:solidFill>
                <a:latin typeface="Arial Narrow"/>
                <a:ea typeface="Arial Narrow"/>
                <a:cs typeface="Arial Narrow"/>
                <a:sym typeface="Arial Narrow"/>
              </a:rPr>
              <a:t>Approximations for the mean and the standard deviation of activity completion time are based on the </a:t>
            </a:r>
            <a:r>
              <a:rPr b="1" i="0" lang="en-US" sz="3200" u="sng">
                <a:solidFill>
                  <a:schemeClr val="accent2"/>
                </a:solidFill>
                <a:latin typeface="Arial Narrow"/>
                <a:ea typeface="Arial Narrow"/>
                <a:cs typeface="Arial Narrow"/>
                <a:sym typeface="Arial Narrow"/>
              </a:rPr>
              <a:t>Beta</a:t>
            </a:r>
            <a:r>
              <a:rPr b="1" i="0" lang="en-US" sz="3200" u="none">
                <a:solidFill>
                  <a:schemeClr val="accent2"/>
                </a:solidFill>
                <a:latin typeface="Arial Narrow"/>
                <a:ea typeface="Arial Narrow"/>
                <a:cs typeface="Arial Narrow"/>
                <a:sym typeface="Arial Narrow"/>
              </a:rPr>
              <a:t> distribution.</a:t>
            </a:r>
            <a:endParaRPr/>
          </a:p>
        </p:txBody>
      </p:sp>
      <p:sp>
        <p:nvSpPr>
          <p:cNvPr id="1325" name="Google Shape;1325;p61"/>
          <p:cNvSpPr txBox="1"/>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Distribution, Mean, and Standard Deviation of an Activity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62"/>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32" name="Google Shape;1332;p62"/>
          <p:cNvSpPr txBox="1"/>
          <p:nvPr/>
        </p:nvSpPr>
        <p:spPr>
          <a:xfrm>
            <a:off x="1557337" y="2681287"/>
            <a:ext cx="6596062" cy="181451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333" name="Google Shape;1333;p62"/>
          <p:cNvSpPr txBox="1"/>
          <p:nvPr/>
        </p:nvSpPr>
        <p:spPr>
          <a:xfrm>
            <a:off x="1752600" y="2743200"/>
            <a:ext cx="6135687" cy="15541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Narrow"/>
              <a:buNone/>
            </a:pPr>
            <a:r>
              <a:rPr b="0" i="0" lang="en-US" sz="3200" u="none">
                <a:solidFill>
                  <a:schemeClr val="dk1"/>
                </a:solidFill>
                <a:latin typeface="Arial Narrow"/>
                <a:ea typeface="Arial Narrow"/>
                <a:cs typeface="Arial Narrow"/>
                <a:sym typeface="Arial Narrow"/>
              </a:rPr>
              <a:t>To calculate the mean and standard </a:t>
            </a:r>
            <a:endParaRPr/>
          </a:p>
          <a:p>
            <a:pPr indent="0" lvl="0" marL="0" marR="0" rtl="0" algn="l">
              <a:lnSpc>
                <a:spcPct val="100000"/>
              </a:lnSpc>
              <a:spcBef>
                <a:spcPts val="0"/>
              </a:spcBef>
              <a:spcAft>
                <a:spcPts val="0"/>
              </a:spcAft>
              <a:buClr>
                <a:schemeClr val="dk1"/>
              </a:buClr>
              <a:buSzPts val="3200"/>
              <a:buFont typeface="Arial Narrow"/>
              <a:buNone/>
            </a:pPr>
            <a:r>
              <a:rPr b="0" i="0" lang="en-US" sz="3200" u="none">
                <a:solidFill>
                  <a:schemeClr val="dk1"/>
                </a:solidFill>
                <a:latin typeface="Arial Narrow"/>
                <a:ea typeface="Arial Narrow"/>
                <a:cs typeface="Arial Narrow"/>
                <a:sym typeface="Arial Narrow"/>
              </a:rPr>
              <a:t>deviation of the project completion time </a:t>
            </a:r>
            <a:endParaRPr/>
          </a:p>
          <a:p>
            <a:pPr indent="0" lvl="0" marL="0" marR="0" rtl="0" algn="l">
              <a:lnSpc>
                <a:spcPct val="100000"/>
              </a:lnSpc>
              <a:spcBef>
                <a:spcPts val="0"/>
              </a:spcBef>
              <a:spcAft>
                <a:spcPts val="0"/>
              </a:spcAft>
              <a:buClr>
                <a:schemeClr val="dk1"/>
              </a:buClr>
              <a:buSzPts val="3200"/>
              <a:buFont typeface="Arial Narrow"/>
              <a:buNone/>
            </a:pPr>
            <a:r>
              <a:rPr b="0" i="0" lang="en-US" sz="3200" u="none">
                <a:solidFill>
                  <a:schemeClr val="dk1"/>
                </a:solidFill>
                <a:latin typeface="Arial Narrow"/>
                <a:ea typeface="Arial Narrow"/>
                <a:cs typeface="Arial Narrow"/>
                <a:sym typeface="Arial Narrow"/>
              </a:rPr>
              <a:t>we make some simplifying assumptions.</a:t>
            </a:r>
            <a:endParaRPr/>
          </a:p>
        </p:txBody>
      </p:sp>
      <p:sp>
        <p:nvSpPr>
          <p:cNvPr id="1334" name="Google Shape;1334;p62"/>
          <p:cNvSpPr txBox="1"/>
          <p:nvPr>
            <p:ph type="title"/>
          </p:nvPr>
        </p:nvSpPr>
        <p:spPr>
          <a:xfrm>
            <a:off x="685800" y="533400"/>
            <a:ext cx="8153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The Project Completion Time Distribution - Assumptions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332"/>
                                        </p:tgtEl>
                                        <p:attrNameLst>
                                          <p:attrName>style.visibility</p:attrName>
                                        </p:attrNameLst>
                                      </p:cBhvr>
                                      <p:to>
                                        <p:strVal val="visible"/>
                                      </p:to>
                                    </p:set>
                                    <p:anim calcmode="lin" valueType="num">
                                      <p:cBhvr additive="base">
                                        <p:cTn dur="500"/>
                                        <p:tgtEl>
                                          <p:spTgt spid="1332"/>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333"/>
                                        </p:tgtEl>
                                        <p:attrNameLst>
                                          <p:attrName>style.visibility</p:attrName>
                                        </p:attrNameLst>
                                      </p:cBhvr>
                                      <p:to>
                                        <p:strVal val="visible"/>
                                      </p:to>
                                    </p:set>
                                    <p:anim calcmode="lin" valueType="num">
                                      <p:cBhvr additive="base">
                                        <p:cTn dur="500"/>
                                        <p:tgtEl>
                                          <p:spTgt spid="13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27" name="Google Shape;127;p18"/>
          <p:cNvSpPr txBox="1"/>
          <p:nvPr>
            <p:ph type="title"/>
          </p:nvPr>
        </p:nvSpPr>
        <p:spPr>
          <a:xfrm>
            <a:off x="455612" y="609600"/>
            <a:ext cx="8610600" cy="11430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5.2  	Identifying the Activities of a Project</a:t>
            </a:r>
            <a:endParaRPr/>
          </a:p>
        </p:txBody>
      </p:sp>
      <p:sp>
        <p:nvSpPr>
          <p:cNvPr id="128" name="Google Shape;128;p18"/>
          <p:cNvSpPr txBox="1"/>
          <p:nvPr>
            <p:ph idx="1" type="body"/>
          </p:nvPr>
        </p:nvSpPr>
        <p:spPr>
          <a:xfrm>
            <a:off x="455612" y="2208212"/>
            <a:ext cx="8686800" cy="3278187"/>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To determine optimal schedules we need to</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Identify all the project’s activities.</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Determine the precedence relations among activities.</a:t>
            </a: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Based on this information we can develop managerial tools for project control.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 calcmode="lin" valueType="num">
                                      <p:cBhvr additive="base">
                                        <p:cTn dur="500"/>
                                        <p:tgtEl>
                                          <p:spTgt spid="12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 calcmode="lin" valueType="num">
                                      <p:cBhvr additive="base">
                                        <p:cTn dur="500"/>
                                        <p:tgtEl>
                                          <p:spTgt spid="12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 calcmode="lin" valueType="num">
                                      <p:cBhvr additive="base">
                                        <p:cTn dur="500"/>
                                        <p:tgtEl>
                                          <p:spTgt spid="12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 calcmode="lin" valueType="num">
                                      <p:cBhvr additive="base">
                                        <p:cTn dur="500"/>
                                        <p:tgtEl>
                                          <p:spTgt spid="12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63"/>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40" name="Google Shape;1340;p63"/>
          <p:cNvSpPr txBox="1"/>
          <p:nvPr>
            <p:ph idx="1" type="body"/>
          </p:nvPr>
        </p:nvSpPr>
        <p:spPr>
          <a:xfrm>
            <a:off x="685800" y="3762375"/>
            <a:ext cx="7772400" cy="274955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Assumption 2</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The time to complete one activity is independent of the time to complete any other activity.</a:t>
            </a:r>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Assumption 3</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There are enough activities on the critical path so that the distribution of the overall project completion time can be approximated by the normal distribution.</a:t>
            </a:r>
            <a:endParaRPr/>
          </a:p>
        </p:txBody>
      </p:sp>
      <p:sp>
        <p:nvSpPr>
          <p:cNvPr id="1341" name="Google Shape;1341;p63"/>
          <p:cNvSpPr txBox="1"/>
          <p:nvPr>
            <p:ph type="title"/>
          </p:nvPr>
        </p:nvSpPr>
        <p:spPr>
          <a:xfrm>
            <a:off x="685800" y="533400"/>
            <a:ext cx="8153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The Project Completion Time Distribution - Assumptions</a:t>
            </a:r>
            <a:endParaRPr/>
          </a:p>
        </p:txBody>
      </p:sp>
      <p:sp>
        <p:nvSpPr>
          <p:cNvPr id="1342" name="Google Shape;1342;p63"/>
          <p:cNvSpPr txBox="1"/>
          <p:nvPr/>
        </p:nvSpPr>
        <p:spPr>
          <a:xfrm>
            <a:off x="685800" y="1822450"/>
            <a:ext cx="7772400" cy="1981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 Assumption 1</a:t>
            </a:r>
            <a:endParaRPr/>
          </a:p>
          <a:p>
            <a:pPr indent="-285750" lvl="1" marL="742950" marR="0" rtl="0" algn="l">
              <a:lnSpc>
                <a:spcPct val="90000"/>
              </a:lnSpc>
              <a:spcBef>
                <a:spcPts val="480"/>
              </a:spcBef>
              <a:spcAft>
                <a:spcPts val="0"/>
              </a:spcAft>
              <a:buClr>
                <a:schemeClr val="accent2"/>
              </a:buClr>
              <a:buSzPts val="2400"/>
              <a:buFont typeface="Arial Narrow"/>
              <a:buChar char="–"/>
            </a:pPr>
            <a:r>
              <a:rPr b="0" i="0" lang="en-US" sz="2400" u="none" cap="none" strike="noStrike">
                <a:solidFill>
                  <a:schemeClr val="accent2"/>
                </a:solidFill>
                <a:latin typeface="Arial Narrow"/>
                <a:ea typeface="Arial Narrow"/>
                <a:cs typeface="Arial Narrow"/>
                <a:sym typeface="Arial Narrow"/>
              </a:rPr>
              <a:t>A critical path can be determined by using the mean completion times for the activities.  </a:t>
            </a:r>
            <a:endParaRPr/>
          </a:p>
          <a:p>
            <a:pPr indent="-285750" lvl="1" marL="742950" marR="0" rtl="0" algn="l">
              <a:lnSpc>
                <a:spcPct val="90000"/>
              </a:lnSpc>
              <a:spcBef>
                <a:spcPts val="480"/>
              </a:spcBef>
              <a:spcAft>
                <a:spcPts val="0"/>
              </a:spcAft>
              <a:buClr>
                <a:schemeClr val="accent2"/>
              </a:buClr>
              <a:buSzPts val="2400"/>
              <a:buFont typeface="Arial Narrow"/>
              <a:buChar char="–"/>
            </a:pPr>
            <a:r>
              <a:rPr b="0" i="0" lang="en-US" sz="2400" u="none" cap="none" strike="noStrike">
                <a:solidFill>
                  <a:schemeClr val="accent2"/>
                </a:solidFill>
                <a:latin typeface="Arial Narrow"/>
                <a:ea typeface="Arial Narrow"/>
                <a:cs typeface="Arial Narrow"/>
                <a:sym typeface="Arial Narrow"/>
              </a:rPr>
              <a:t>The project mean completion time is determined solely by the completion time of the activities on the critical path.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342">
                                            <p:txEl>
                                              <p:pRg end="0" st="0"/>
                                            </p:txEl>
                                          </p:spTgt>
                                        </p:tgtEl>
                                        <p:attrNameLst>
                                          <p:attrName>style.visibility</p:attrName>
                                        </p:attrNameLst>
                                      </p:cBhvr>
                                      <p:to>
                                        <p:strVal val="visible"/>
                                      </p:to>
                                    </p:set>
                                    <p:anim calcmode="lin" valueType="num">
                                      <p:cBhvr additive="base">
                                        <p:cTn dur="500"/>
                                        <p:tgtEl>
                                          <p:spTgt spid="134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42">
                                            <p:txEl>
                                              <p:pRg end="1" st="1"/>
                                            </p:txEl>
                                          </p:spTgt>
                                        </p:tgtEl>
                                        <p:attrNameLst>
                                          <p:attrName>style.visibility</p:attrName>
                                        </p:attrNameLst>
                                      </p:cBhvr>
                                      <p:to>
                                        <p:strVal val="visible"/>
                                      </p:to>
                                    </p:set>
                                    <p:anim calcmode="lin" valueType="num">
                                      <p:cBhvr additive="base">
                                        <p:cTn dur="500"/>
                                        <p:tgtEl>
                                          <p:spTgt spid="134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42">
                                            <p:txEl>
                                              <p:pRg end="2" st="2"/>
                                            </p:txEl>
                                          </p:spTgt>
                                        </p:tgtEl>
                                        <p:attrNameLst>
                                          <p:attrName>style.visibility</p:attrName>
                                        </p:attrNameLst>
                                      </p:cBhvr>
                                      <p:to>
                                        <p:strVal val="visible"/>
                                      </p:to>
                                    </p:set>
                                    <p:anim calcmode="lin" valueType="num">
                                      <p:cBhvr additive="base">
                                        <p:cTn dur="500"/>
                                        <p:tgtEl>
                                          <p:spTgt spid="134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40">
                                            <p:txEl>
                                              <p:pRg end="0" st="0"/>
                                            </p:txEl>
                                          </p:spTgt>
                                        </p:tgtEl>
                                        <p:attrNameLst>
                                          <p:attrName>style.visibility</p:attrName>
                                        </p:attrNameLst>
                                      </p:cBhvr>
                                      <p:to>
                                        <p:strVal val="visible"/>
                                      </p:to>
                                    </p:set>
                                    <p:anim calcmode="lin" valueType="num">
                                      <p:cBhvr additive="base">
                                        <p:cTn dur="500"/>
                                        <p:tgtEl>
                                          <p:spTgt spid="134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40">
                                            <p:txEl>
                                              <p:pRg end="1" st="1"/>
                                            </p:txEl>
                                          </p:spTgt>
                                        </p:tgtEl>
                                        <p:attrNameLst>
                                          <p:attrName>style.visibility</p:attrName>
                                        </p:attrNameLst>
                                      </p:cBhvr>
                                      <p:to>
                                        <p:strVal val="visible"/>
                                      </p:to>
                                    </p:set>
                                    <p:anim calcmode="lin" valueType="num">
                                      <p:cBhvr additive="base">
                                        <p:cTn dur="500"/>
                                        <p:tgtEl>
                                          <p:spTgt spid="134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40">
                                            <p:txEl>
                                              <p:pRg end="2" st="2"/>
                                            </p:txEl>
                                          </p:spTgt>
                                        </p:tgtEl>
                                        <p:attrNameLst>
                                          <p:attrName>style.visibility</p:attrName>
                                        </p:attrNameLst>
                                      </p:cBhvr>
                                      <p:to>
                                        <p:strVal val="visible"/>
                                      </p:to>
                                    </p:set>
                                    <p:anim calcmode="lin" valueType="num">
                                      <p:cBhvr additive="base">
                                        <p:cTn dur="500"/>
                                        <p:tgtEl>
                                          <p:spTgt spid="134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40">
                                            <p:txEl>
                                              <p:pRg end="3" st="3"/>
                                            </p:txEl>
                                          </p:spTgt>
                                        </p:tgtEl>
                                        <p:attrNameLst>
                                          <p:attrName>style.visibility</p:attrName>
                                        </p:attrNameLst>
                                      </p:cBhvr>
                                      <p:to>
                                        <p:strVal val="visible"/>
                                      </p:to>
                                    </p:set>
                                    <p:anim calcmode="lin" valueType="num">
                                      <p:cBhvr additive="base">
                                        <p:cTn dur="500"/>
                                        <p:tgtEl>
                                          <p:spTgt spid="134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64"/>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49" name="Google Shape;1349;p64"/>
          <p:cNvSpPr txBox="1"/>
          <p:nvPr/>
        </p:nvSpPr>
        <p:spPr>
          <a:xfrm>
            <a:off x="609600" y="3519487"/>
            <a:ext cx="7924800" cy="1289050"/>
          </a:xfrm>
          <a:prstGeom prst="rect">
            <a:avLst/>
          </a:prstGeom>
          <a:noFill/>
          <a:ln>
            <a:noFill/>
          </a:ln>
        </p:spPr>
        <p:txBody>
          <a:bodyPr anchorCtr="0" anchor="t" bIns="46025" lIns="92075" spcFirstLastPara="1" rIns="92075" wrap="square" tIns="46025">
            <a:spAutoFit/>
          </a:bodyPr>
          <a:lstStyle/>
          <a:p>
            <a:pPr indent="0" lvl="0" marL="0" marR="0" rtl="0" algn="l">
              <a:lnSpc>
                <a:spcPct val="140000"/>
              </a:lnSpc>
              <a:spcBef>
                <a:spcPts val="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	Mean = Sum of mean completion times along 		             the critical path.  </a:t>
            </a:r>
            <a:endParaRPr/>
          </a:p>
        </p:txBody>
      </p:sp>
      <p:sp>
        <p:nvSpPr>
          <p:cNvPr id="1350" name="Google Shape;1350;p64"/>
          <p:cNvSpPr txBox="1"/>
          <p:nvPr>
            <p:ph idx="1" type="body"/>
          </p:nvPr>
        </p:nvSpPr>
        <p:spPr>
          <a:xfrm>
            <a:off x="609600" y="1524000"/>
            <a:ext cx="7924800" cy="1887537"/>
          </a:xfrm>
          <a:prstGeom prst="rect">
            <a:avLst/>
          </a:prstGeom>
          <a:noFill/>
          <a:ln>
            <a:noFill/>
          </a:ln>
        </p:spPr>
        <p:txBody>
          <a:bodyPr anchorCtr="0" anchor="t" bIns="46025" lIns="92075" spcFirstLastPara="1" rIns="92075" wrap="square" tIns="46025">
            <a:spAutoFit/>
          </a:bodyPr>
          <a:lstStyle/>
          <a:p>
            <a:pPr indent="0" lvl="0" marL="0" rtl="0" algn="l">
              <a:lnSpc>
                <a:spcPct val="140000"/>
              </a:lnSpc>
              <a:spcBef>
                <a:spcPts val="0"/>
              </a:spcBef>
              <a:spcAft>
                <a:spcPts val="0"/>
              </a:spcAft>
              <a:buClr>
                <a:schemeClr val="accent2"/>
              </a:buClr>
              <a:buSzPts val="2800"/>
              <a:buFont typeface="Arial Narrow"/>
              <a:buNone/>
            </a:pPr>
            <a:r>
              <a:rPr b="0" i="0" lang="en-US" sz="2800" u="none">
                <a:solidFill>
                  <a:schemeClr val="accent2"/>
                </a:solidFill>
                <a:latin typeface="Arial Narrow"/>
                <a:ea typeface="Arial Narrow"/>
                <a:cs typeface="Arial Narrow"/>
                <a:sym typeface="Arial Narrow"/>
              </a:rPr>
              <a:t>The three assumptions imply that the overall project completion time is </a:t>
            </a:r>
            <a:r>
              <a:rPr b="0" i="0" lang="en-US" sz="2800" u="sng">
                <a:solidFill>
                  <a:schemeClr val="accent2"/>
                </a:solidFill>
                <a:latin typeface="Arial Narrow"/>
                <a:ea typeface="Arial Narrow"/>
                <a:cs typeface="Arial Narrow"/>
                <a:sym typeface="Arial Narrow"/>
              </a:rPr>
              <a:t>normally</a:t>
            </a:r>
            <a:r>
              <a:rPr b="0" i="0" lang="en-US" sz="2800" u="none">
                <a:solidFill>
                  <a:schemeClr val="accent2"/>
                </a:solidFill>
                <a:latin typeface="Arial Narrow"/>
                <a:ea typeface="Arial Narrow"/>
                <a:cs typeface="Arial Narrow"/>
                <a:sym typeface="Arial Narrow"/>
              </a:rPr>
              <a:t> distributed, the following parameters: </a:t>
            </a:r>
            <a:endParaRPr/>
          </a:p>
        </p:txBody>
      </p:sp>
      <p:sp>
        <p:nvSpPr>
          <p:cNvPr id="1351" name="Google Shape;1351;p64"/>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The Project Completion Time Distribution</a:t>
            </a:r>
            <a:endParaRPr/>
          </a:p>
        </p:txBody>
      </p:sp>
      <p:sp>
        <p:nvSpPr>
          <p:cNvPr id="1352" name="Google Shape;1352;p64"/>
          <p:cNvSpPr txBox="1"/>
          <p:nvPr/>
        </p:nvSpPr>
        <p:spPr>
          <a:xfrm>
            <a:off x="1447800" y="3616325"/>
            <a:ext cx="6400800" cy="1143000"/>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353" name="Google Shape;1353;p64"/>
          <p:cNvSpPr txBox="1"/>
          <p:nvPr/>
        </p:nvSpPr>
        <p:spPr>
          <a:xfrm>
            <a:off x="1447800" y="4800600"/>
            <a:ext cx="6400800" cy="1931987"/>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354" name="Google Shape;1354;p64"/>
          <p:cNvGrpSpPr/>
          <p:nvPr/>
        </p:nvGrpSpPr>
        <p:grpSpPr>
          <a:xfrm>
            <a:off x="609600" y="4800600"/>
            <a:ext cx="7924800" cy="1973262"/>
            <a:chOff x="384" y="3024"/>
            <a:chExt cx="4992" cy="1243"/>
          </a:xfrm>
        </p:grpSpPr>
        <p:sp>
          <p:nvSpPr>
            <p:cNvPr id="1355" name="Google Shape;1355;p64"/>
            <p:cNvSpPr txBox="1"/>
            <p:nvPr/>
          </p:nvSpPr>
          <p:spPr>
            <a:xfrm>
              <a:off x="384" y="3024"/>
              <a:ext cx="4992" cy="1243"/>
            </a:xfrm>
            <a:prstGeom prst="rect">
              <a:avLst/>
            </a:prstGeom>
            <a:noFill/>
            <a:ln>
              <a:noFill/>
            </a:ln>
          </p:spPr>
          <p:txBody>
            <a:bodyPr anchorCtr="0" anchor="t" bIns="46025" lIns="92075" spcFirstLastPara="1" rIns="92075" wrap="square" tIns="46025">
              <a:spAutoFit/>
            </a:bodyPr>
            <a:lstStyle/>
            <a:p>
              <a:pPr indent="0" lvl="0" marL="0" marR="0" rtl="0" algn="l">
                <a:lnSpc>
                  <a:spcPct val="140000"/>
                </a:lnSpc>
                <a:spcBef>
                  <a:spcPts val="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	Variance  = Sum of completion time variances 			        along the critical path.</a:t>
              </a:r>
              <a:endParaRPr/>
            </a:p>
            <a:p>
              <a:pPr indent="0" lvl="0" marL="0" marR="0" rtl="0" algn="l">
                <a:lnSpc>
                  <a:spcPct val="140000"/>
                </a:lnSpc>
                <a:spcBef>
                  <a:spcPts val="56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	Standard deviation = </a:t>
              </a:r>
              <a:r>
                <a:rPr b="0" i="0" lang="en-US" sz="2800" u="none">
                  <a:solidFill>
                    <a:schemeClr val="dk1"/>
                  </a:solidFill>
                  <a:latin typeface="Noto Sans Symbols"/>
                  <a:ea typeface="Noto Sans Symbols"/>
                  <a:cs typeface="Noto Sans Symbols"/>
                  <a:sym typeface="Noto Sans Symbols"/>
                </a:rPr>
                <a:t>√</a:t>
              </a:r>
              <a:r>
                <a:rPr b="0" i="0" lang="en-US" sz="2800" u="none">
                  <a:solidFill>
                    <a:schemeClr val="dk1"/>
                  </a:solidFill>
                  <a:latin typeface="Arial Narrow"/>
                  <a:ea typeface="Arial Narrow"/>
                  <a:cs typeface="Arial Narrow"/>
                  <a:sym typeface="Arial Narrow"/>
                </a:rPr>
                <a:t>Variance</a:t>
              </a:r>
              <a:endParaRPr/>
            </a:p>
          </p:txBody>
        </p:sp>
        <p:cxnSp>
          <p:nvCxnSpPr>
            <p:cNvPr id="1356" name="Google Shape;1356;p64"/>
            <p:cNvCxnSpPr/>
            <p:nvPr/>
          </p:nvCxnSpPr>
          <p:spPr>
            <a:xfrm>
              <a:off x="2867" y="3971"/>
              <a:ext cx="720" cy="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9"/>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1352"/>
                                        </p:tgtEl>
                                        <p:attrNameLst>
                                          <p:attrName>style.visibility</p:attrName>
                                        </p:attrNameLst>
                                      </p:cBhvr>
                                      <p:to>
                                        <p:strVal val="visible"/>
                                      </p:to>
                                    </p:set>
                                    <p:animEffect filter="fade" transition="in">
                                      <p:cBhvr>
                                        <p:cTn dur="500"/>
                                        <p:tgtEl>
                                          <p:spTgt spid="1352"/>
                                        </p:tgtEl>
                                      </p:cBhvr>
                                    </p:animEffec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1353"/>
                                        </p:tgtEl>
                                        <p:attrNameLst>
                                          <p:attrName>style.visibility</p:attrName>
                                        </p:attrNameLst>
                                      </p:cBhvr>
                                      <p:to>
                                        <p:strVal val="visible"/>
                                      </p:to>
                                    </p:set>
                                    <p:animEffect filter="fade" transition="in">
                                      <p:cBhvr>
                                        <p:cTn dur="500"/>
                                        <p:tgtEl>
                                          <p:spTgt spid="1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65"/>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1363" name="Google Shape;1363;p65"/>
          <p:cNvPicPr preferRelativeResize="0"/>
          <p:nvPr/>
        </p:nvPicPr>
        <p:blipFill rotWithShape="1">
          <a:blip r:embed="rId3">
            <a:alphaModFix/>
          </a:blip>
          <a:srcRect b="0" l="0" r="0" t="0"/>
          <a:stretch/>
        </p:blipFill>
        <p:spPr>
          <a:xfrm>
            <a:off x="1828800" y="1905000"/>
            <a:ext cx="5446712" cy="4724400"/>
          </a:xfrm>
          <a:prstGeom prst="rect">
            <a:avLst/>
          </a:prstGeom>
          <a:noFill/>
          <a:ln>
            <a:noFill/>
          </a:ln>
        </p:spPr>
      </p:pic>
      <p:sp>
        <p:nvSpPr>
          <p:cNvPr id="1364" name="Google Shape;1364;p65"/>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Probability Approach –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a:t>
            </a:r>
            <a:r>
              <a:rPr b="1" i="0" lang="en-US" sz="3200" u="none">
                <a:solidFill>
                  <a:srgbClr val="003399"/>
                </a:solidFill>
                <a:latin typeface="Arial Narrow"/>
                <a:ea typeface="Arial Narrow"/>
                <a:cs typeface="Arial Narrow"/>
                <a:sym typeface="Arial Narrow"/>
              </a:rPr>
              <a:t>KLONE COMPUTERS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66"/>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71" name="Google Shape;1371;p66"/>
          <p:cNvSpPr txBox="1"/>
          <p:nvPr>
            <p:ph idx="1" type="body"/>
          </p:nvPr>
        </p:nvSpPr>
        <p:spPr>
          <a:xfrm>
            <a:off x="609600" y="2133600"/>
            <a:ext cx="79248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Management at KLONE is interested in information regarding the completion time of the project.</a:t>
            </a: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The probabilistic nature of the completion time must be considered.</a:t>
            </a:r>
            <a:endParaRPr/>
          </a:p>
        </p:txBody>
      </p:sp>
      <p:sp>
        <p:nvSpPr>
          <p:cNvPr id="1372" name="Google Shape;1372;p66"/>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Probability Approach –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a:t>
            </a:r>
            <a:r>
              <a:rPr b="1" i="0" lang="en-US" sz="3200" u="none">
                <a:solidFill>
                  <a:srgbClr val="003399"/>
                </a:solidFill>
                <a:latin typeface="Arial Narrow"/>
                <a:ea typeface="Arial Narrow"/>
                <a:cs typeface="Arial Narrow"/>
                <a:sym typeface="Arial Narrow"/>
              </a:rPr>
              <a:t>KLONE COMPUTERS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67"/>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79" name="Google Shape;1379;p67"/>
          <p:cNvSpPr txBox="1"/>
          <p:nvPr>
            <p:ph idx="1" type="body"/>
          </p:nvPr>
        </p:nvSpPr>
        <p:spPr>
          <a:xfrm>
            <a:off x="533400" y="2057400"/>
            <a:ext cx="8153400" cy="1219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Clr>
                <a:schemeClr val="accent2"/>
              </a:buClr>
              <a:buSzPts val="3200"/>
              <a:buFont typeface="Noto Sans Symbols"/>
              <a:buNone/>
            </a:pPr>
            <a:r>
              <a:rPr b="0" i="0" lang="en-US" sz="3200" u="none">
                <a:solidFill>
                  <a:schemeClr val="accent2"/>
                </a:solidFill>
                <a:latin typeface="Noto Sans Symbols"/>
                <a:ea typeface="Noto Sans Symbols"/>
                <a:cs typeface="Noto Sans Symbols"/>
                <a:sym typeface="Noto Sans Symbols"/>
              </a:rPr>
              <a:t>	</a:t>
            </a:r>
            <a:r>
              <a:rPr b="0" i="0" lang="en-US" sz="2400" u="none">
                <a:solidFill>
                  <a:schemeClr val="accent2"/>
                </a:solidFill>
                <a:latin typeface="Noto Sans Symbols"/>
                <a:ea typeface="Noto Sans Symbols"/>
                <a:cs typeface="Noto Sans Symbols"/>
                <a:sym typeface="Noto Sans Symbols"/>
              </a:rPr>
              <a:t>μ</a:t>
            </a:r>
            <a:r>
              <a:rPr b="0" baseline="-25000" i="0" lang="en-US" sz="2400" u="none">
                <a:solidFill>
                  <a:schemeClr val="accent2"/>
                </a:solidFill>
                <a:latin typeface="Arial Narrow"/>
                <a:ea typeface="Arial Narrow"/>
                <a:cs typeface="Arial Narrow"/>
                <a:sym typeface="Arial Narrow"/>
              </a:rPr>
              <a:t>A</a:t>
            </a:r>
            <a:r>
              <a:rPr b="0" i="0" lang="en-US" sz="2400" u="none">
                <a:solidFill>
                  <a:schemeClr val="accent2"/>
                </a:solidFill>
                <a:latin typeface="Arial Narrow"/>
                <a:ea typeface="Arial Narrow"/>
                <a:cs typeface="Arial Narrow"/>
                <a:sym typeface="Arial Narrow"/>
              </a:rPr>
              <a:t> =</a:t>
            </a:r>
            <a:r>
              <a:rPr b="0" baseline="-25000" i="0" lang="en-US" sz="2400" u="none">
                <a:solidFill>
                  <a:schemeClr val="accent2"/>
                </a:solidFill>
                <a:latin typeface="Arial Narrow"/>
                <a:ea typeface="Arial Narrow"/>
                <a:cs typeface="Arial Narrow"/>
                <a:sym typeface="Arial Narrow"/>
              </a:rPr>
              <a:t> </a:t>
            </a:r>
            <a:r>
              <a:rPr b="0" i="0" lang="en-US" sz="2400" u="none">
                <a:solidFill>
                  <a:schemeClr val="accent2"/>
                </a:solidFill>
                <a:latin typeface="Arial Narrow"/>
                <a:ea typeface="Arial Narrow"/>
                <a:cs typeface="Arial Narrow"/>
                <a:sym typeface="Arial Narrow"/>
              </a:rPr>
              <a:t>[76+4(86)+120]</a:t>
            </a:r>
            <a:r>
              <a:rPr b="0" i="0" lang="en-US" sz="2400" u="none">
                <a:solidFill>
                  <a:schemeClr val="accent2"/>
                </a:solidFill>
                <a:latin typeface="Algerian"/>
                <a:ea typeface="Algerian"/>
                <a:cs typeface="Algerian"/>
                <a:sym typeface="Algerian"/>
              </a:rPr>
              <a:t>/</a:t>
            </a:r>
            <a:r>
              <a:rPr b="0" i="0" lang="en-US" sz="2400" u="none">
                <a:solidFill>
                  <a:schemeClr val="accent2"/>
                </a:solidFill>
                <a:latin typeface="Arial Narrow"/>
                <a:ea typeface="Arial Narrow"/>
                <a:cs typeface="Arial Narrow"/>
                <a:sym typeface="Arial Narrow"/>
              </a:rPr>
              <a:t>6 = 90</a:t>
            </a:r>
            <a:endParaRPr/>
          </a:p>
          <a:p>
            <a:pPr indent="-285750" lvl="1" marL="742950" rtl="0" algn="l">
              <a:lnSpc>
                <a:spcPct val="100000"/>
              </a:lnSpc>
              <a:spcBef>
                <a:spcPts val="480"/>
              </a:spcBef>
              <a:spcAft>
                <a:spcPts val="0"/>
              </a:spcAft>
              <a:buClr>
                <a:schemeClr val="accent2"/>
              </a:buClr>
              <a:buSzPts val="2400"/>
              <a:buFont typeface="Noto Sans Symbols"/>
              <a:buNone/>
            </a:pPr>
            <a:r>
              <a:rPr b="0" i="0" lang="en-US" sz="2400" u="none">
                <a:solidFill>
                  <a:schemeClr val="accent2"/>
                </a:solidFill>
                <a:latin typeface="Noto Sans Symbols"/>
                <a:ea typeface="Noto Sans Symbols"/>
                <a:cs typeface="Noto Sans Symbols"/>
                <a:sym typeface="Noto Sans Symbols"/>
              </a:rPr>
              <a:t>	σ</a:t>
            </a:r>
            <a:r>
              <a:rPr b="0" baseline="-25000" i="0" lang="en-US" sz="2400" u="none">
                <a:solidFill>
                  <a:schemeClr val="accent2"/>
                </a:solidFill>
                <a:latin typeface="Noto Sans Symbols"/>
                <a:ea typeface="Noto Sans Symbols"/>
                <a:cs typeface="Noto Sans Symbols"/>
                <a:sym typeface="Noto Sans Symbols"/>
              </a:rPr>
              <a:t>Α</a:t>
            </a:r>
            <a:r>
              <a:rPr b="0" i="0" lang="en-US" sz="2400" u="none">
                <a:solidFill>
                  <a:schemeClr val="accent2"/>
                </a:solidFill>
                <a:latin typeface="Arial Narrow"/>
                <a:ea typeface="Arial Narrow"/>
                <a:cs typeface="Arial Narrow"/>
                <a:sym typeface="Arial Narrow"/>
              </a:rPr>
              <a:t> = (120 - 76)</a:t>
            </a:r>
            <a:r>
              <a:rPr b="0" i="0" lang="en-US" sz="2400" u="none">
                <a:solidFill>
                  <a:schemeClr val="accent2"/>
                </a:solidFill>
                <a:latin typeface="Algerian"/>
                <a:ea typeface="Algerian"/>
                <a:cs typeface="Algerian"/>
                <a:sym typeface="Algerian"/>
              </a:rPr>
              <a:t>/</a:t>
            </a:r>
            <a:r>
              <a:rPr b="0" i="0" lang="en-US" sz="2400" u="none">
                <a:solidFill>
                  <a:schemeClr val="accent2"/>
                </a:solidFill>
                <a:latin typeface="Arial Narrow"/>
                <a:ea typeface="Arial Narrow"/>
                <a:cs typeface="Arial Narrow"/>
                <a:sym typeface="Arial Narrow"/>
              </a:rPr>
              <a:t>6 = 7.33	</a:t>
            </a:r>
            <a:r>
              <a:rPr b="0" i="0" lang="en-US" sz="2400" u="none">
                <a:solidFill>
                  <a:schemeClr val="accent2"/>
                </a:solidFill>
                <a:latin typeface="Noto Sans Symbols"/>
                <a:ea typeface="Noto Sans Symbols"/>
                <a:cs typeface="Noto Sans Symbols"/>
                <a:sym typeface="Noto Sans Symbols"/>
              </a:rPr>
              <a:t>σ</a:t>
            </a:r>
            <a:r>
              <a:rPr b="0" baseline="-25000" i="0" lang="en-US" sz="2400" u="none">
                <a:solidFill>
                  <a:schemeClr val="accent2"/>
                </a:solidFill>
                <a:latin typeface="Arial Narrow"/>
                <a:ea typeface="Arial Narrow"/>
                <a:cs typeface="Arial Narrow"/>
                <a:sym typeface="Arial Narrow"/>
              </a:rPr>
              <a:t>A</a:t>
            </a:r>
            <a:r>
              <a:rPr b="0" baseline="30000" i="0" lang="en-US" sz="2400" u="none">
                <a:solidFill>
                  <a:schemeClr val="accent2"/>
                </a:solidFill>
                <a:latin typeface="Arial Narrow"/>
                <a:ea typeface="Arial Narrow"/>
                <a:cs typeface="Arial Narrow"/>
                <a:sym typeface="Arial Narrow"/>
              </a:rPr>
              <a:t>2 </a:t>
            </a:r>
            <a:r>
              <a:rPr b="0" i="0" lang="en-US" sz="2400" u="none">
                <a:solidFill>
                  <a:schemeClr val="accent2"/>
                </a:solidFill>
                <a:latin typeface="Arial Narrow"/>
                <a:ea typeface="Arial Narrow"/>
                <a:cs typeface="Arial Narrow"/>
                <a:sym typeface="Arial Narrow"/>
              </a:rPr>
              <a:t> = (7.33)</a:t>
            </a:r>
            <a:r>
              <a:rPr b="0" baseline="30000" i="0" lang="en-US" sz="2400" u="none">
                <a:solidFill>
                  <a:schemeClr val="accent2"/>
                </a:solidFill>
                <a:latin typeface="Arial Narrow"/>
                <a:ea typeface="Arial Narrow"/>
                <a:cs typeface="Arial Narrow"/>
                <a:sym typeface="Arial Narrow"/>
              </a:rPr>
              <a:t>2</a:t>
            </a:r>
            <a:r>
              <a:rPr b="0" i="0" lang="en-US" sz="2400" u="none">
                <a:solidFill>
                  <a:schemeClr val="accent2"/>
                </a:solidFill>
                <a:latin typeface="Arial Narrow"/>
                <a:ea typeface="Arial Narrow"/>
                <a:cs typeface="Arial Narrow"/>
                <a:sym typeface="Arial Narrow"/>
              </a:rPr>
              <a:t> = 53.78</a:t>
            </a:r>
            <a:endParaRPr/>
          </a:p>
          <a:p>
            <a:pPr indent="-190500" lvl="0" marL="342900" rtl="0" algn="l">
              <a:spcBef>
                <a:spcPts val="480"/>
              </a:spcBef>
              <a:spcAft>
                <a:spcPts val="0"/>
              </a:spcAft>
              <a:buClr>
                <a:schemeClr val="accent2"/>
              </a:buClr>
              <a:buSzPts val="2400"/>
              <a:buFont typeface="Arial Narrow"/>
              <a:buNone/>
            </a:pPr>
            <a:r>
              <a:t/>
            </a:r>
            <a:endParaRPr b="0" i="0" sz="2400" u="none">
              <a:solidFill>
                <a:schemeClr val="accent2"/>
              </a:solidFill>
              <a:latin typeface="Arial Narrow"/>
              <a:ea typeface="Arial Narrow"/>
              <a:cs typeface="Arial Narrow"/>
              <a:sym typeface="Arial Narrow"/>
            </a:endParaRPr>
          </a:p>
        </p:txBody>
      </p:sp>
      <p:grpSp>
        <p:nvGrpSpPr>
          <p:cNvPr id="1380" name="Google Shape;1380;p67"/>
          <p:cNvGrpSpPr/>
          <p:nvPr/>
        </p:nvGrpSpPr>
        <p:grpSpPr>
          <a:xfrm>
            <a:off x="2005012" y="3476625"/>
            <a:ext cx="5424487" cy="3228975"/>
            <a:chOff x="1263" y="2131"/>
            <a:chExt cx="3417" cy="2034"/>
          </a:xfrm>
        </p:grpSpPr>
        <p:pic>
          <p:nvPicPr>
            <p:cNvPr id="1381" name="Google Shape;1381;p67"/>
            <p:cNvPicPr preferRelativeResize="0"/>
            <p:nvPr/>
          </p:nvPicPr>
          <p:blipFill rotWithShape="1">
            <a:blip r:embed="rId3">
              <a:alphaModFix/>
            </a:blip>
            <a:srcRect b="0" l="0" r="0" t="0"/>
            <a:stretch/>
          </p:blipFill>
          <p:spPr>
            <a:xfrm>
              <a:off x="1263" y="2131"/>
              <a:ext cx="3417" cy="2034"/>
            </a:xfrm>
            <a:prstGeom prst="rect">
              <a:avLst/>
            </a:prstGeom>
            <a:noFill/>
            <a:ln>
              <a:noFill/>
            </a:ln>
            <a:effectLst>
              <a:outerShdw blurRad="63500">
                <a:srgbClr val="003300"/>
              </a:outerShdw>
            </a:effectLst>
          </p:spPr>
        </p:pic>
        <p:sp>
          <p:nvSpPr>
            <p:cNvPr id="1382" name="Google Shape;1382;p67"/>
            <p:cNvSpPr txBox="1"/>
            <p:nvPr/>
          </p:nvSpPr>
          <p:spPr>
            <a:xfrm>
              <a:off x="4358" y="2179"/>
              <a:ext cx="265"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Noto Sans Symbols"/>
                <a:buNone/>
              </a:pPr>
              <a:r>
                <a:rPr b="1" i="0" lang="en-US" sz="2000" u="none">
                  <a:solidFill>
                    <a:schemeClr val="dk1"/>
                  </a:solidFill>
                  <a:latin typeface="Noto Sans Symbols"/>
                  <a:ea typeface="Noto Sans Symbols"/>
                  <a:cs typeface="Noto Sans Symbols"/>
                  <a:sym typeface="Noto Sans Symbols"/>
                </a:rPr>
                <a:t>σ</a:t>
              </a:r>
              <a:r>
                <a:rPr b="1" baseline="30000" i="0" lang="en-US" sz="2000" u="none">
                  <a:solidFill>
                    <a:schemeClr val="dk1"/>
                  </a:solidFill>
                  <a:latin typeface="Noto Sans Symbols"/>
                  <a:ea typeface="Noto Sans Symbols"/>
                  <a:cs typeface="Noto Sans Symbols"/>
                  <a:sym typeface="Noto Sans Symbols"/>
                </a:rPr>
                <a:t>2</a:t>
              </a:r>
              <a:endParaRPr/>
            </a:p>
          </p:txBody>
        </p:sp>
      </p:grpSp>
      <p:sp>
        <p:nvSpPr>
          <p:cNvPr id="1383" name="Google Shape;1383;p67"/>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KLONE COMPUTERS </a:t>
            </a:r>
            <a:r>
              <a:rPr b="1" i="0" lang="en-US" sz="4400" u="none">
                <a:solidFill>
                  <a:srgbClr val="003399"/>
                </a:solidFill>
                <a:latin typeface="Arial Narrow"/>
                <a:ea typeface="Arial Narrow"/>
                <a:cs typeface="Arial Narrow"/>
                <a:sym typeface="Arial Narrow"/>
              </a:rPr>
              <a:t>– </a:t>
            </a:r>
            <a:br>
              <a:rPr b="1" i="0" lang="en-US" sz="4400" u="none">
                <a:solidFill>
                  <a:srgbClr val="003399"/>
                </a:solidFill>
                <a:latin typeface="Arial Narrow"/>
                <a:ea typeface="Arial Narrow"/>
                <a:cs typeface="Arial Narrow"/>
                <a:sym typeface="Arial Narrow"/>
              </a:rPr>
            </a:br>
            <a:r>
              <a:rPr b="1" i="0" lang="en-US" sz="4400" u="none">
                <a:solidFill>
                  <a:srgbClr val="003399"/>
                </a:solidFill>
                <a:latin typeface="Arial Narrow"/>
                <a:ea typeface="Arial Narrow"/>
                <a:cs typeface="Arial Narrow"/>
                <a:sym typeface="Arial Narrow"/>
              </a:rPr>
              <a:t> </a:t>
            </a:r>
            <a:r>
              <a:rPr b="1" i="0" lang="en-US" sz="3600" u="none">
                <a:solidFill>
                  <a:srgbClr val="003399"/>
                </a:solidFill>
                <a:latin typeface="Arial Narrow"/>
                <a:ea typeface="Arial Narrow"/>
                <a:cs typeface="Arial Narrow"/>
                <a:sym typeface="Arial Narrow"/>
              </a:rPr>
              <a:t>Finding activities’ mean and variance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9">
                                            <p:txEl>
                                              <p:pRg end="0" st="0"/>
                                            </p:txEl>
                                          </p:spTgt>
                                        </p:tgtEl>
                                        <p:attrNameLst>
                                          <p:attrName>style.visibility</p:attrName>
                                        </p:attrNameLst>
                                      </p:cBhvr>
                                      <p:to>
                                        <p:strVal val="visible"/>
                                      </p:to>
                                    </p:set>
                                    <p:animEffect filter="fade" transition="in">
                                      <p:cBhvr>
                                        <p:cTn dur="500"/>
                                        <p:tgtEl>
                                          <p:spTgt spid="137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79">
                                            <p:txEl>
                                              <p:pRg end="1" st="1"/>
                                            </p:txEl>
                                          </p:spTgt>
                                        </p:tgtEl>
                                        <p:attrNameLst>
                                          <p:attrName>style.visibility</p:attrName>
                                        </p:attrNameLst>
                                      </p:cBhvr>
                                      <p:to>
                                        <p:strVal val="visible"/>
                                      </p:to>
                                    </p:set>
                                    <p:animEffect filter="fade" transition="in">
                                      <p:cBhvr>
                                        <p:cTn dur="500"/>
                                        <p:tgtEl>
                                          <p:spTgt spid="137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79">
                                            <p:txEl>
                                              <p:pRg end="2" st="2"/>
                                            </p:txEl>
                                          </p:spTgt>
                                        </p:tgtEl>
                                        <p:attrNameLst>
                                          <p:attrName>style.visibility</p:attrName>
                                        </p:attrNameLst>
                                      </p:cBhvr>
                                      <p:to>
                                        <p:strVal val="visible"/>
                                      </p:to>
                                    </p:set>
                                    <p:animEffect filter="fade" transition="in">
                                      <p:cBhvr>
                                        <p:cTn dur="500"/>
                                        <p:tgtEl>
                                          <p:spTgt spid="13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68"/>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90" name="Google Shape;1390;p68"/>
          <p:cNvSpPr txBox="1"/>
          <p:nvPr>
            <p:ph idx="1" type="body"/>
          </p:nvPr>
        </p:nvSpPr>
        <p:spPr>
          <a:xfrm>
            <a:off x="455612" y="2325687"/>
            <a:ext cx="8383587" cy="3541712"/>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The mean times are the same as in the CPM  problem, previously solved for KLONE.</a:t>
            </a:r>
            <a:endParaRPr/>
          </a:p>
          <a:p>
            <a:pPr indent="-342900" lvl="0" marL="342900" rtl="0" algn="l">
              <a:lnSpc>
                <a:spcPct val="9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Thus, the critical path is A - F- G - D – J.</a:t>
            </a:r>
            <a:endParaRPr/>
          </a:p>
          <a:p>
            <a:pPr indent="-285750" lvl="1" marL="742950" rtl="0" algn="l">
              <a:lnSpc>
                <a:spcPct val="13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Expected completion time =</a:t>
            </a:r>
            <a:r>
              <a:rPr b="0" baseline="-25000" i="0" lang="en-US" sz="2800" u="none">
                <a:solidFill>
                  <a:schemeClr val="accent2"/>
                </a:solidFill>
                <a:latin typeface="Arial Narrow"/>
                <a:ea typeface="Arial Narrow"/>
                <a:cs typeface="Arial Narrow"/>
                <a:sym typeface="Arial Narrow"/>
              </a:rPr>
              <a:t> </a:t>
            </a:r>
            <a:r>
              <a:rPr b="0" i="0" lang="en-US" sz="2800" u="none">
                <a:solidFill>
                  <a:schemeClr val="accent2"/>
                </a:solidFill>
                <a:latin typeface="Noto Sans Symbols"/>
                <a:ea typeface="Noto Sans Symbols"/>
                <a:cs typeface="Noto Sans Symbols"/>
                <a:sym typeface="Noto Sans Symbols"/>
              </a:rPr>
              <a:t>μ</a:t>
            </a:r>
            <a:r>
              <a:rPr b="0" baseline="-25000" i="0" lang="en-US" sz="2800" u="none">
                <a:solidFill>
                  <a:schemeClr val="accent2"/>
                </a:solidFill>
                <a:latin typeface="Arial Narrow"/>
                <a:ea typeface="Arial Narrow"/>
                <a:cs typeface="Arial Narrow"/>
                <a:sym typeface="Arial Narrow"/>
              </a:rPr>
              <a:t>A</a:t>
            </a:r>
            <a:r>
              <a:rPr b="0" i="0" lang="en-US" sz="2800" u="none">
                <a:solidFill>
                  <a:schemeClr val="accent2"/>
                </a:solidFill>
                <a:latin typeface="Arial Narrow"/>
                <a:ea typeface="Arial Narrow"/>
                <a:cs typeface="Arial Narrow"/>
                <a:sym typeface="Arial Narrow"/>
              </a:rPr>
              <a:t> +</a:t>
            </a:r>
            <a:r>
              <a:rPr b="0" i="0" lang="en-US" sz="2800" u="none">
                <a:solidFill>
                  <a:schemeClr val="accent2"/>
                </a:solidFill>
                <a:latin typeface="Noto Sans Symbols"/>
                <a:ea typeface="Noto Sans Symbols"/>
                <a:cs typeface="Noto Sans Symbols"/>
                <a:sym typeface="Noto Sans Symbols"/>
              </a:rPr>
              <a:t>μ</a:t>
            </a:r>
            <a:r>
              <a:rPr b="0" baseline="-25000" i="0" lang="en-US" sz="2800" u="none">
                <a:solidFill>
                  <a:schemeClr val="accent2"/>
                </a:solidFill>
                <a:latin typeface="Arial Narrow"/>
                <a:ea typeface="Arial Narrow"/>
                <a:cs typeface="Arial Narrow"/>
                <a:sym typeface="Arial Narrow"/>
              </a:rPr>
              <a:t>F</a:t>
            </a:r>
            <a:r>
              <a:rPr b="0" i="0" lang="en-US" sz="2800" u="none">
                <a:solidFill>
                  <a:schemeClr val="accent2"/>
                </a:solidFill>
                <a:latin typeface="Arial Narrow"/>
                <a:ea typeface="Arial Narrow"/>
                <a:cs typeface="Arial Narrow"/>
                <a:sym typeface="Arial Narrow"/>
              </a:rPr>
              <a:t> +</a:t>
            </a:r>
            <a:r>
              <a:rPr b="0" i="0" lang="en-US" sz="2800" u="none">
                <a:solidFill>
                  <a:schemeClr val="accent2"/>
                </a:solidFill>
                <a:latin typeface="Noto Sans Symbols"/>
                <a:ea typeface="Noto Sans Symbols"/>
                <a:cs typeface="Noto Sans Symbols"/>
                <a:sym typeface="Noto Sans Symbols"/>
              </a:rPr>
              <a:t>μ</a:t>
            </a:r>
            <a:r>
              <a:rPr b="0" baseline="-25000" i="0" lang="en-US" sz="2800" u="none">
                <a:solidFill>
                  <a:schemeClr val="accent2"/>
                </a:solidFill>
                <a:latin typeface="Arial Narrow"/>
                <a:ea typeface="Arial Narrow"/>
                <a:cs typeface="Arial Narrow"/>
                <a:sym typeface="Arial Narrow"/>
              </a:rPr>
              <a:t>G</a:t>
            </a:r>
            <a:r>
              <a:rPr b="0" i="0" lang="en-US" sz="2800" u="none">
                <a:solidFill>
                  <a:schemeClr val="accent2"/>
                </a:solidFill>
                <a:latin typeface="Arial Narrow"/>
                <a:ea typeface="Arial Narrow"/>
                <a:cs typeface="Arial Narrow"/>
                <a:sym typeface="Arial Narrow"/>
              </a:rPr>
              <a:t> +</a:t>
            </a:r>
            <a:r>
              <a:rPr b="0" i="0" lang="en-US" sz="2800" u="none">
                <a:solidFill>
                  <a:schemeClr val="accent2"/>
                </a:solidFill>
                <a:latin typeface="Noto Sans Symbols"/>
                <a:ea typeface="Noto Sans Symbols"/>
                <a:cs typeface="Noto Sans Symbols"/>
                <a:sym typeface="Noto Sans Symbols"/>
              </a:rPr>
              <a:t>μ</a:t>
            </a:r>
            <a:r>
              <a:rPr b="0" baseline="-25000" i="0" lang="en-US" sz="2800" u="none">
                <a:solidFill>
                  <a:schemeClr val="accent2"/>
                </a:solidFill>
                <a:latin typeface="Arial Narrow"/>
                <a:ea typeface="Arial Narrow"/>
                <a:cs typeface="Arial Narrow"/>
                <a:sym typeface="Arial Narrow"/>
              </a:rPr>
              <a:t>D</a:t>
            </a:r>
            <a:r>
              <a:rPr b="0" i="0" lang="en-US" sz="2800" u="none">
                <a:solidFill>
                  <a:schemeClr val="accent2"/>
                </a:solidFill>
                <a:latin typeface="Arial Narrow"/>
                <a:ea typeface="Arial Narrow"/>
                <a:cs typeface="Arial Narrow"/>
                <a:sym typeface="Arial Narrow"/>
              </a:rPr>
              <a:t> +</a:t>
            </a:r>
            <a:r>
              <a:rPr b="0" i="0" lang="en-US" sz="2800" u="none">
                <a:solidFill>
                  <a:schemeClr val="accent2"/>
                </a:solidFill>
                <a:latin typeface="Noto Sans Symbols"/>
                <a:ea typeface="Noto Sans Symbols"/>
                <a:cs typeface="Noto Sans Symbols"/>
                <a:sym typeface="Noto Sans Symbols"/>
              </a:rPr>
              <a:t>μ</a:t>
            </a:r>
            <a:r>
              <a:rPr b="0" baseline="-25000" i="0" lang="en-US" sz="2800" u="none">
                <a:solidFill>
                  <a:schemeClr val="accent2"/>
                </a:solidFill>
                <a:latin typeface="Arial Narrow"/>
                <a:ea typeface="Arial Narrow"/>
                <a:cs typeface="Arial Narrow"/>
                <a:sym typeface="Arial Narrow"/>
              </a:rPr>
              <a:t>J</a:t>
            </a:r>
            <a:r>
              <a:rPr b="0" i="0" lang="en-US" sz="2800" u="none">
                <a:solidFill>
                  <a:schemeClr val="accent2"/>
                </a:solidFill>
                <a:latin typeface="Arial Narrow"/>
                <a:ea typeface="Arial Narrow"/>
                <a:cs typeface="Arial Narrow"/>
                <a:sym typeface="Arial Narrow"/>
              </a:rPr>
              <a:t>=194.</a:t>
            </a:r>
            <a:endParaRPr b="0" i="0" sz="2400" u="none">
              <a:solidFill>
                <a:schemeClr val="accent2"/>
              </a:solidFill>
              <a:latin typeface="Arial Narrow"/>
              <a:ea typeface="Arial Narrow"/>
              <a:cs typeface="Arial Narrow"/>
              <a:sym typeface="Arial Narrow"/>
            </a:endParaRPr>
          </a:p>
          <a:p>
            <a:pPr indent="-285750" lvl="1" marL="742950" rtl="0" algn="l">
              <a:lnSpc>
                <a:spcPct val="13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 project variance =</a:t>
            </a:r>
            <a:r>
              <a:rPr b="0" i="0" lang="en-US" sz="2800" u="none">
                <a:solidFill>
                  <a:schemeClr val="accent2"/>
                </a:solidFill>
                <a:latin typeface="Noto Sans Symbols"/>
                <a:ea typeface="Noto Sans Symbols"/>
                <a:cs typeface="Noto Sans Symbols"/>
                <a:sym typeface="Noto Sans Symbols"/>
              </a:rPr>
              <a:t>σ</a:t>
            </a:r>
            <a:r>
              <a:rPr b="0" baseline="-25000" i="0" lang="en-US" sz="2400" u="none">
                <a:solidFill>
                  <a:schemeClr val="accent2"/>
                </a:solidFill>
                <a:latin typeface="Arial Narrow"/>
                <a:ea typeface="Arial Narrow"/>
                <a:cs typeface="Arial Narrow"/>
                <a:sym typeface="Arial Narrow"/>
              </a:rPr>
              <a:t>A</a:t>
            </a:r>
            <a:r>
              <a:rPr b="0" baseline="30000" i="0" lang="en-US" sz="2400" u="none">
                <a:solidFill>
                  <a:schemeClr val="accent2"/>
                </a:solidFill>
                <a:latin typeface="Arial Narrow"/>
                <a:ea typeface="Arial Narrow"/>
                <a:cs typeface="Arial Narrow"/>
                <a:sym typeface="Arial Narrow"/>
              </a:rPr>
              <a:t>2</a:t>
            </a:r>
            <a:r>
              <a:rPr b="0" i="0" lang="en-US" sz="2400" u="none">
                <a:solidFill>
                  <a:schemeClr val="accent2"/>
                </a:solidFill>
                <a:latin typeface="Arial Narrow"/>
                <a:ea typeface="Arial Narrow"/>
                <a:cs typeface="Arial Narrow"/>
                <a:sym typeface="Arial Narrow"/>
              </a:rPr>
              <a:t> +</a:t>
            </a:r>
            <a:r>
              <a:rPr b="0" i="0" lang="en-US" sz="2800" u="none">
                <a:solidFill>
                  <a:schemeClr val="accent2"/>
                </a:solidFill>
                <a:latin typeface="Noto Sans Symbols"/>
                <a:ea typeface="Noto Sans Symbols"/>
                <a:cs typeface="Noto Sans Symbols"/>
                <a:sym typeface="Noto Sans Symbols"/>
              </a:rPr>
              <a:t>σ</a:t>
            </a:r>
            <a:r>
              <a:rPr b="0" baseline="-25000" i="0" lang="en-US" sz="2400" u="none">
                <a:solidFill>
                  <a:schemeClr val="accent2"/>
                </a:solidFill>
                <a:latin typeface="Arial Narrow"/>
                <a:ea typeface="Arial Narrow"/>
                <a:cs typeface="Arial Narrow"/>
                <a:sym typeface="Arial Narrow"/>
              </a:rPr>
              <a:t>F</a:t>
            </a:r>
            <a:r>
              <a:rPr b="0" baseline="30000" i="0" lang="en-US" sz="2800" u="none">
                <a:solidFill>
                  <a:schemeClr val="accent2"/>
                </a:solidFill>
                <a:latin typeface="Arial Narrow"/>
                <a:ea typeface="Arial Narrow"/>
                <a:cs typeface="Arial Narrow"/>
                <a:sym typeface="Arial Narrow"/>
              </a:rPr>
              <a:t>2</a:t>
            </a:r>
            <a:r>
              <a:rPr b="0" i="0" lang="en-US" sz="2400" u="none">
                <a:solidFill>
                  <a:schemeClr val="accent2"/>
                </a:solidFill>
                <a:latin typeface="Arial Narrow"/>
                <a:ea typeface="Arial Narrow"/>
                <a:cs typeface="Arial Narrow"/>
                <a:sym typeface="Arial Narrow"/>
              </a:rPr>
              <a:t> +</a:t>
            </a:r>
            <a:r>
              <a:rPr b="0" i="0" lang="en-US" sz="2800" u="none">
                <a:solidFill>
                  <a:schemeClr val="accent2"/>
                </a:solidFill>
                <a:latin typeface="Noto Sans Symbols"/>
                <a:ea typeface="Noto Sans Symbols"/>
                <a:cs typeface="Noto Sans Symbols"/>
                <a:sym typeface="Noto Sans Symbols"/>
              </a:rPr>
              <a:t>σ</a:t>
            </a:r>
            <a:r>
              <a:rPr b="0" baseline="-25000" i="0" lang="en-US" sz="2400" u="none">
                <a:solidFill>
                  <a:schemeClr val="accent2"/>
                </a:solidFill>
                <a:latin typeface="Arial Narrow"/>
                <a:ea typeface="Arial Narrow"/>
                <a:cs typeface="Arial Narrow"/>
                <a:sym typeface="Arial Narrow"/>
              </a:rPr>
              <a:t>G</a:t>
            </a:r>
            <a:r>
              <a:rPr b="0" baseline="30000" i="0" lang="en-US" sz="2400" u="none">
                <a:solidFill>
                  <a:schemeClr val="accent2"/>
                </a:solidFill>
                <a:latin typeface="Arial Narrow"/>
                <a:ea typeface="Arial Narrow"/>
                <a:cs typeface="Arial Narrow"/>
                <a:sym typeface="Arial Narrow"/>
              </a:rPr>
              <a:t>2</a:t>
            </a:r>
            <a:r>
              <a:rPr b="0" i="0" lang="en-US" sz="2400" u="none">
                <a:solidFill>
                  <a:schemeClr val="accent2"/>
                </a:solidFill>
                <a:latin typeface="Arial Narrow"/>
                <a:ea typeface="Arial Narrow"/>
                <a:cs typeface="Arial Narrow"/>
                <a:sym typeface="Arial Narrow"/>
              </a:rPr>
              <a:t> +</a:t>
            </a:r>
            <a:r>
              <a:rPr b="0" i="0" lang="en-US" sz="2800" u="none">
                <a:solidFill>
                  <a:schemeClr val="accent2"/>
                </a:solidFill>
                <a:latin typeface="Noto Sans Symbols"/>
                <a:ea typeface="Noto Sans Symbols"/>
                <a:cs typeface="Noto Sans Symbols"/>
                <a:sym typeface="Noto Sans Symbols"/>
              </a:rPr>
              <a:t>σ</a:t>
            </a:r>
            <a:r>
              <a:rPr b="0" baseline="-25000" i="0" lang="en-US" sz="2400" u="none">
                <a:solidFill>
                  <a:schemeClr val="accent2"/>
                </a:solidFill>
                <a:latin typeface="Arial Narrow"/>
                <a:ea typeface="Arial Narrow"/>
                <a:cs typeface="Arial Narrow"/>
                <a:sym typeface="Arial Narrow"/>
              </a:rPr>
              <a:t>D</a:t>
            </a:r>
            <a:r>
              <a:rPr b="0" baseline="30000" i="0" lang="en-US" sz="2400" u="none">
                <a:solidFill>
                  <a:schemeClr val="accent2"/>
                </a:solidFill>
                <a:latin typeface="Arial Narrow"/>
                <a:ea typeface="Arial Narrow"/>
                <a:cs typeface="Arial Narrow"/>
                <a:sym typeface="Arial Narrow"/>
              </a:rPr>
              <a:t>2</a:t>
            </a:r>
            <a:r>
              <a:rPr b="0" i="0" lang="en-US" sz="2400" u="none">
                <a:solidFill>
                  <a:schemeClr val="accent2"/>
                </a:solidFill>
                <a:latin typeface="Arial Narrow"/>
                <a:ea typeface="Arial Narrow"/>
                <a:cs typeface="Arial Narrow"/>
                <a:sym typeface="Arial Narrow"/>
              </a:rPr>
              <a:t> +</a:t>
            </a:r>
            <a:r>
              <a:rPr b="0" i="0" lang="en-US" sz="2800" u="none">
                <a:solidFill>
                  <a:schemeClr val="accent2"/>
                </a:solidFill>
                <a:latin typeface="Noto Sans Symbols"/>
                <a:ea typeface="Noto Sans Symbols"/>
                <a:cs typeface="Noto Sans Symbols"/>
                <a:sym typeface="Noto Sans Symbols"/>
              </a:rPr>
              <a:t>σ</a:t>
            </a:r>
            <a:r>
              <a:rPr b="0" baseline="-25000" i="0" lang="en-US" sz="2400" u="none">
                <a:solidFill>
                  <a:schemeClr val="accent2"/>
                </a:solidFill>
                <a:latin typeface="Arial Narrow"/>
                <a:ea typeface="Arial Narrow"/>
                <a:cs typeface="Arial Narrow"/>
                <a:sym typeface="Arial Narrow"/>
              </a:rPr>
              <a:t>J</a:t>
            </a:r>
            <a:r>
              <a:rPr b="0" baseline="30000" i="0" lang="en-US" sz="2400" u="none">
                <a:solidFill>
                  <a:schemeClr val="accent2"/>
                </a:solidFill>
                <a:latin typeface="Arial Narrow"/>
                <a:ea typeface="Arial Narrow"/>
                <a:cs typeface="Arial Narrow"/>
                <a:sym typeface="Arial Narrow"/>
              </a:rPr>
              <a:t>2</a:t>
            </a:r>
            <a:r>
              <a:rPr b="0" i="0" lang="en-US" sz="2800" u="none">
                <a:solidFill>
                  <a:schemeClr val="accent2"/>
                </a:solidFill>
                <a:latin typeface="Arial Narrow"/>
                <a:ea typeface="Arial Narrow"/>
                <a:cs typeface="Arial Narrow"/>
                <a:sym typeface="Arial Narrow"/>
              </a:rPr>
              <a:t>  = 85.66</a:t>
            </a:r>
            <a:endParaRPr/>
          </a:p>
          <a:p>
            <a:pPr indent="-285750" lvl="1" marL="742950" rtl="0" algn="l">
              <a:lnSpc>
                <a:spcPct val="13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 standard deviation =             = 9.255 </a:t>
            </a:r>
            <a:endParaRPr/>
          </a:p>
        </p:txBody>
      </p:sp>
      <p:pic>
        <p:nvPicPr>
          <p:cNvPr id="1391" name="Google Shape;1391;p68"/>
          <p:cNvPicPr preferRelativeResize="0"/>
          <p:nvPr/>
        </p:nvPicPr>
        <p:blipFill rotWithShape="1">
          <a:blip r:embed="rId3">
            <a:alphaModFix/>
          </a:blip>
          <a:srcRect b="0" l="0" r="0" t="0"/>
          <a:stretch/>
        </p:blipFill>
        <p:spPr>
          <a:xfrm>
            <a:off x="4572000" y="5251450"/>
            <a:ext cx="679450" cy="431800"/>
          </a:xfrm>
          <a:prstGeom prst="rect">
            <a:avLst/>
          </a:prstGeom>
          <a:noFill/>
          <a:ln>
            <a:noFill/>
          </a:ln>
        </p:spPr>
      </p:pic>
      <p:sp>
        <p:nvSpPr>
          <p:cNvPr id="1392" name="Google Shape;1392;p68"/>
          <p:cNvSpPr txBox="1"/>
          <p:nvPr/>
        </p:nvSpPr>
        <p:spPr>
          <a:xfrm>
            <a:off x="4783137" y="5202237"/>
            <a:ext cx="519112"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Noto Sans Symbols"/>
              <a:buNone/>
            </a:pPr>
            <a:r>
              <a:rPr b="0" i="0" lang="en-US" sz="2800" u="none">
                <a:solidFill>
                  <a:schemeClr val="dk1"/>
                </a:solidFill>
                <a:latin typeface="Noto Sans Symbols"/>
                <a:ea typeface="Noto Sans Symbols"/>
                <a:cs typeface="Noto Sans Symbols"/>
                <a:sym typeface="Noto Sans Symbols"/>
              </a:rPr>
              <a:t>σ</a:t>
            </a:r>
            <a:r>
              <a:rPr b="0" baseline="30000" i="0" lang="en-US" sz="2800" u="none">
                <a:solidFill>
                  <a:schemeClr val="dk1"/>
                </a:solidFill>
                <a:latin typeface="Noto Sans Symbols"/>
                <a:ea typeface="Noto Sans Symbols"/>
                <a:cs typeface="Noto Sans Symbols"/>
                <a:sym typeface="Noto Sans Symbols"/>
              </a:rPr>
              <a:t>2</a:t>
            </a:r>
            <a:endParaRPr/>
          </a:p>
        </p:txBody>
      </p:sp>
      <p:sp>
        <p:nvSpPr>
          <p:cNvPr id="1393" name="Google Shape;1393;p68"/>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200"/>
              <a:buFont typeface="Arial Narrow"/>
              <a:buNone/>
            </a:pPr>
            <a:r>
              <a:rPr b="1" i="0" lang="en-US" sz="3200" u="none">
                <a:solidFill>
                  <a:srgbClr val="003399"/>
                </a:solidFill>
                <a:latin typeface="Arial Narrow"/>
                <a:ea typeface="Arial Narrow"/>
                <a:cs typeface="Arial Narrow"/>
                <a:sym typeface="Arial Narrow"/>
              </a:rPr>
              <a:t>KLONE COMPUTERS </a:t>
            </a:r>
            <a:r>
              <a:rPr b="1" i="0" lang="en-US" sz="4000" u="none">
                <a:solidFill>
                  <a:srgbClr val="003399"/>
                </a:solidFill>
                <a:latin typeface="Arial Narrow"/>
                <a:ea typeface="Arial Narrow"/>
                <a:cs typeface="Arial Narrow"/>
                <a:sym typeface="Arial Narrow"/>
              </a:rPr>
              <a:t>–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a:t>
            </a:r>
            <a:r>
              <a:rPr b="1" i="0" lang="en-US" sz="3200" u="none">
                <a:solidFill>
                  <a:srgbClr val="003399"/>
                </a:solidFill>
                <a:latin typeface="Arial Narrow"/>
                <a:ea typeface="Arial Narrow"/>
                <a:cs typeface="Arial Narrow"/>
                <a:sym typeface="Arial Narrow"/>
              </a:rPr>
              <a:t>Finding mean and variance for the critical path</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69"/>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400" name="Google Shape;1400;p69"/>
          <p:cNvSpPr txBox="1"/>
          <p:nvPr>
            <p:ph idx="1" type="body"/>
          </p:nvPr>
        </p:nvSpPr>
        <p:spPr>
          <a:xfrm>
            <a:off x="304800" y="2057400"/>
            <a:ext cx="7924800" cy="762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The probability of completion in 194 days =</a:t>
            </a:r>
            <a:endParaRPr/>
          </a:p>
        </p:txBody>
      </p:sp>
      <p:pic>
        <p:nvPicPr>
          <p:cNvPr id="1401" name="Google Shape;1401;p69"/>
          <p:cNvPicPr preferRelativeResize="0"/>
          <p:nvPr/>
        </p:nvPicPr>
        <p:blipFill rotWithShape="1">
          <a:blip r:embed="rId3">
            <a:alphaModFix/>
          </a:blip>
          <a:srcRect b="0" l="0" r="0" t="0"/>
          <a:stretch/>
        </p:blipFill>
        <p:spPr>
          <a:xfrm>
            <a:off x="1752600" y="4876800"/>
            <a:ext cx="6019800" cy="1136650"/>
          </a:xfrm>
          <a:prstGeom prst="rect">
            <a:avLst/>
          </a:prstGeom>
          <a:noFill/>
          <a:ln>
            <a:noFill/>
          </a:ln>
        </p:spPr>
      </p:pic>
      <p:sp>
        <p:nvSpPr>
          <p:cNvPr id="1402" name="Google Shape;1402;p69"/>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Probability Approach –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a:t>
            </a:r>
            <a:r>
              <a:rPr b="1" i="0" lang="en-US" sz="3600" u="none">
                <a:solidFill>
                  <a:srgbClr val="003399"/>
                </a:solidFill>
                <a:latin typeface="Arial Narrow"/>
                <a:ea typeface="Arial Narrow"/>
                <a:cs typeface="Arial Narrow"/>
                <a:sym typeface="Arial Narrow"/>
              </a:rPr>
              <a:t>Probabilistic analysis</a:t>
            </a:r>
            <a:endParaRPr/>
          </a:p>
        </p:txBody>
      </p:sp>
      <p:grpSp>
        <p:nvGrpSpPr>
          <p:cNvPr id="1403" name="Google Shape;1403;p69"/>
          <p:cNvGrpSpPr/>
          <p:nvPr/>
        </p:nvGrpSpPr>
        <p:grpSpPr>
          <a:xfrm>
            <a:off x="2971800" y="3101457"/>
            <a:ext cx="3346450" cy="1678505"/>
            <a:chOff x="1968" y="1914"/>
            <a:chExt cx="2108" cy="1057"/>
          </a:xfrm>
        </p:grpSpPr>
        <p:cxnSp>
          <p:nvCxnSpPr>
            <p:cNvPr id="1404" name="Google Shape;1404;p69"/>
            <p:cNvCxnSpPr/>
            <p:nvPr/>
          </p:nvCxnSpPr>
          <p:spPr>
            <a:xfrm>
              <a:off x="2993" y="1968"/>
              <a:ext cx="0" cy="782"/>
            </a:xfrm>
            <a:prstGeom prst="straightConnector1">
              <a:avLst/>
            </a:prstGeom>
            <a:noFill/>
            <a:ln cap="flat" cmpd="sng" w="12700">
              <a:solidFill>
                <a:schemeClr val="dk1"/>
              </a:solidFill>
              <a:prstDash val="solid"/>
              <a:miter lim="800000"/>
              <a:headEnd len="med" w="med" type="none"/>
              <a:tailEnd len="med" w="med" type="none"/>
            </a:ln>
          </p:spPr>
        </p:cxnSp>
        <p:grpSp>
          <p:nvGrpSpPr>
            <p:cNvPr id="1405" name="Google Shape;1405;p69"/>
            <p:cNvGrpSpPr/>
            <p:nvPr/>
          </p:nvGrpSpPr>
          <p:grpSpPr>
            <a:xfrm>
              <a:off x="1968" y="1914"/>
              <a:ext cx="2108" cy="1057"/>
              <a:chOff x="1968" y="2283"/>
              <a:chExt cx="2108" cy="1057"/>
            </a:xfrm>
          </p:grpSpPr>
          <p:cxnSp>
            <p:nvCxnSpPr>
              <p:cNvPr id="1406" name="Google Shape;1406;p69"/>
              <p:cNvCxnSpPr/>
              <p:nvPr/>
            </p:nvCxnSpPr>
            <p:spPr>
              <a:xfrm>
                <a:off x="1968" y="3107"/>
                <a:ext cx="2108" cy="0"/>
              </a:xfrm>
              <a:prstGeom prst="straightConnector1">
                <a:avLst/>
              </a:prstGeom>
              <a:noFill/>
              <a:ln cap="flat" cmpd="sng" w="12700">
                <a:solidFill>
                  <a:schemeClr val="dk1"/>
                </a:solidFill>
                <a:prstDash val="solid"/>
                <a:miter lim="800000"/>
                <a:headEnd len="med" w="med" type="none"/>
                <a:tailEnd len="med" w="med" type="none"/>
              </a:ln>
            </p:spPr>
          </p:cxnSp>
          <p:sp>
            <p:nvSpPr>
              <p:cNvPr id="1407" name="Google Shape;1407;p69"/>
              <p:cNvSpPr/>
              <p:nvPr/>
            </p:nvSpPr>
            <p:spPr>
              <a:xfrm>
                <a:off x="1988" y="2642"/>
                <a:ext cx="672" cy="443"/>
              </a:xfrm>
              <a:custGeom>
                <a:rect b="b" l="l" r="r" t="t"/>
                <a:pathLst>
                  <a:path extrusionOk="0" fill="none" h="21600" w="20616">
                    <a:moveTo>
                      <a:pt x="20616" y="6444"/>
                    </a:moveTo>
                    <a:cubicBezTo>
                      <a:pt x="17797" y="15460"/>
                      <a:pt x="9446" y="21600"/>
                      <a:pt x="0" y="21600"/>
                    </a:cubicBezTo>
                  </a:path>
                  <a:path extrusionOk="0" h="21600" w="20616">
                    <a:moveTo>
                      <a:pt x="20616" y="6444"/>
                    </a:moveTo>
                    <a:cubicBezTo>
                      <a:pt x="17797" y="15460"/>
                      <a:pt x="9446" y="21600"/>
                      <a:pt x="0" y="21600"/>
                    </a:cubicBezTo>
                    <a:lnTo>
                      <a:pt x="0" y="0"/>
                    </a:lnTo>
                    <a:lnTo>
                      <a:pt x="20616" y="6444"/>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408" name="Google Shape;1408;p69"/>
              <p:cNvSpPr/>
              <p:nvPr/>
            </p:nvSpPr>
            <p:spPr>
              <a:xfrm>
                <a:off x="3345" y="2629"/>
                <a:ext cx="672" cy="444"/>
              </a:xfrm>
              <a:custGeom>
                <a:rect b="b" l="l" r="r" t="t"/>
                <a:pathLst>
                  <a:path extrusionOk="0" fill="none" h="21599" w="20662">
                    <a:moveTo>
                      <a:pt x="20511" y="21599"/>
                    </a:moveTo>
                    <a:cubicBezTo>
                      <a:pt x="11063" y="21533"/>
                      <a:pt x="2754" y="15334"/>
                      <a:pt x="-1" y="6296"/>
                    </a:cubicBezTo>
                  </a:path>
                  <a:path extrusionOk="0" h="21599" w="20662">
                    <a:moveTo>
                      <a:pt x="20511" y="21599"/>
                    </a:moveTo>
                    <a:cubicBezTo>
                      <a:pt x="11063" y="21533"/>
                      <a:pt x="2754" y="15334"/>
                      <a:pt x="-1" y="6296"/>
                    </a:cubicBezTo>
                    <a:lnTo>
                      <a:pt x="20662" y="0"/>
                    </a:lnTo>
                    <a:lnTo>
                      <a:pt x="20511" y="21599"/>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409" name="Google Shape;1409;p69"/>
              <p:cNvGrpSpPr/>
              <p:nvPr/>
            </p:nvGrpSpPr>
            <p:grpSpPr>
              <a:xfrm>
                <a:off x="2641" y="2283"/>
                <a:ext cx="731" cy="559"/>
                <a:chOff x="2511" y="1145"/>
                <a:chExt cx="896" cy="786"/>
              </a:xfrm>
            </p:grpSpPr>
            <p:sp>
              <p:nvSpPr>
                <p:cNvPr id="1410" name="Google Shape;1410;p69"/>
                <p:cNvSpPr/>
                <p:nvPr/>
              </p:nvSpPr>
              <p:spPr>
                <a:xfrm rot="1260000">
                  <a:off x="2642" y="1154"/>
                  <a:ext cx="192" cy="768"/>
                </a:xfrm>
                <a:custGeom>
                  <a:rect b="b" l="l" r="r" t="t"/>
                  <a:pathLst>
                    <a:path extrusionOk="0" fill="none" h="21600" w="21599">
                      <a:moveTo>
                        <a:pt x="-1" y="21430"/>
                      </a:moveTo>
                      <a:cubicBezTo>
                        <a:pt x="92" y="9611"/>
                        <a:pt x="9667" y="61"/>
                        <a:pt x="21487" y="0"/>
                      </a:cubicBezTo>
                    </a:path>
                    <a:path extrusionOk="0" h="21600" w="21599">
                      <a:moveTo>
                        <a:pt x="-1" y="21430"/>
                      </a:moveTo>
                      <a:cubicBezTo>
                        <a:pt x="92" y="9611"/>
                        <a:pt x="9667" y="61"/>
                        <a:pt x="21487" y="0"/>
                      </a:cubicBezTo>
                      <a:lnTo>
                        <a:pt x="21599" y="21600"/>
                      </a:lnTo>
                      <a:lnTo>
                        <a:pt x="-1" y="21430"/>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411" name="Google Shape;1411;p69"/>
                <p:cNvSpPr/>
                <p:nvPr/>
              </p:nvSpPr>
              <p:spPr>
                <a:xfrm rot="-1260000">
                  <a:off x="3084" y="1154"/>
                  <a:ext cx="192" cy="768"/>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sp>
            <p:nvSpPr>
              <p:cNvPr id="1412" name="Google Shape;1412;p69"/>
              <p:cNvSpPr txBox="1"/>
              <p:nvPr/>
            </p:nvSpPr>
            <p:spPr>
              <a:xfrm>
                <a:off x="2853" y="3090"/>
                <a:ext cx="33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194</a:t>
                </a:r>
                <a:endParaRPr/>
              </a:p>
            </p:txBody>
          </p:sp>
          <p:cxnSp>
            <p:nvCxnSpPr>
              <p:cNvPr id="1413" name="Google Shape;1413;p69"/>
              <p:cNvCxnSpPr/>
              <p:nvPr/>
            </p:nvCxnSpPr>
            <p:spPr>
              <a:xfrm rot="10800000">
                <a:off x="2866" y="2544"/>
                <a:ext cx="132" cy="0"/>
              </a:xfrm>
              <a:prstGeom prst="straightConnector1">
                <a:avLst/>
              </a:prstGeom>
              <a:noFill/>
              <a:ln cap="flat" cmpd="sng" w="12700">
                <a:solidFill>
                  <a:schemeClr val="dk1"/>
                </a:solidFill>
                <a:prstDash val="solid"/>
                <a:miter lim="800000"/>
                <a:headEnd len="med" w="med" type="none"/>
                <a:tailEnd len="sm" w="sm" type="triangle"/>
              </a:ln>
            </p:spPr>
          </p:cxnSp>
          <p:cxnSp>
            <p:nvCxnSpPr>
              <p:cNvPr id="1414" name="Google Shape;1414;p69"/>
              <p:cNvCxnSpPr/>
              <p:nvPr/>
            </p:nvCxnSpPr>
            <p:spPr>
              <a:xfrm rot="10800000">
                <a:off x="2802" y="2784"/>
                <a:ext cx="192" cy="0"/>
              </a:xfrm>
              <a:prstGeom prst="straightConnector1">
                <a:avLst/>
              </a:prstGeom>
              <a:noFill/>
              <a:ln cap="flat" cmpd="sng" w="12700">
                <a:solidFill>
                  <a:schemeClr val="dk1"/>
                </a:solidFill>
                <a:prstDash val="solid"/>
                <a:miter lim="800000"/>
                <a:headEnd len="med" w="med" type="none"/>
                <a:tailEnd len="sm" w="sm" type="triangle"/>
              </a:ln>
            </p:spPr>
          </p:cxnSp>
          <p:cxnSp>
            <p:nvCxnSpPr>
              <p:cNvPr id="1415" name="Google Shape;1415;p69"/>
              <p:cNvCxnSpPr/>
              <p:nvPr/>
            </p:nvCxnSpPr>
            <p:spPr>
              <a:xfrm rot="10800000">
                <a:off x="2750" y="3024"/>
                <a:ext cx="248" cy="0"/>
              </a:xfrm>
              <a:prstGeom prst="straightConnector1">
                <a:avLst/>
              </a:prstGeom>
              <a:noFill/>
              <a:ln cap="flat" cmpd="sng" w="12700">
                <a:solidFill>
                  <a:schemeClr val="dk1"/>
                </a:solidFill>
                <a:prstDash val="solid"/>
                <a:miter lim="800000"/>
                <a:headEnd len="med" w="med" type="none"/>
                <a:tailEnd len="sm" w="sm" type="triangle"/>
              </a:ln>
            </p:spPr>
          </p:cxnSp>
        </p:gr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70"/>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422" name="Google Shape;1422;p70"/>
          <p:cNvSpPr txBox="1"/>
          <p:nvPr>
            <p:ph idx="1" type="body"/>
          </p:nvPr>
        </p:nvSpPr>
        <p:spPr>
          <a:xfrm>
            <a:off x="304800" y="1981200"/>
            <a:ext cx="8763000" cy="1143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An interval in which we are reasonably sure the completion date lies is</a:t>
            </a:r>
            <a:endParaRPr/>
          </a:p>
        </p:txBody>
      </p:sp>
      <p:grpSp>
        <p:nvGrpSpPr>
          <p:cNvPr id="1423" name="Google Shape;1423;p70"/>
          <p:cNvGrpSpPr/>
          <p:nvPr/>
        </p:nvGrpSpPr>
        <p:grpSpPr>
          <a:xfrm>
            <a:off x="2286000" y="2441575"/>
            <a:ext cx="1577975" cy="514350"/>
            <a:chOff x="1584" y="1551"/>
            <a:chExt cx="994" cy="324"/>
          </a:xfrm>
        </p:grpSpPr>
        <p:sp>
          <p:nvSpPr>
            <p:cNvPr id="1424" name="Google Shape;1424;p70"/>
            <p:cNvSpPr txBox="1"/>
            <p:nvPr/>
          </p:nvSpPr>
          <p:spPr>
            <a:xfrm>
              <a:off x="1584" y="1551"/>
              <a:ext cx="129" cy="2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Noto Sans Symbols"/>
                <a:buNone/>
              </a:pPr>
              <a:r>
                <a:rPr b="0" i="0" lang="en-US" sz="2800" u="none">
                  <a:solidFill>
                    <a:srgbClr val="000000"/>
                  </a:solidFill>
                  <a:latin typeface="Noto Sans Symbols"/>
                  <a:ea typeface="Noto Sans Symbols"/>
                  <a:cs typeface="Noto Sans Symbols"/>
                  <a:sym typeface="Noto Sans Symbols"/>
                </a:rPr>
                <a:t>μ</a:t>
              </a:r>
              <a:endParaRPr/>
            </a:p>
          </p:txBody>
        </p:sp>
        <p:sp>
          <p:nvSpPr>
            <p:cNvPr id="1425" name="Google Shape;1425;p70"/>
            <p:cNvSpPr txBox="1"/>
            <p:nvPr/>
          </p:nvSpPr>
          <p:spPr>
            <a:xfrm>
              <a:off x="2443" y="1551"/>
              <a:ext cx="135" cy="2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Noto Sans Symbols"/>
                <a:buNone/>
              </a:pPr>
              <a:r>
                <a:rPr b="0" i="0" lang="en-US" sz="2800" u="none">
                  <a:solidFill>
                    <a:srgbClr val="000000"/>
                  </a:solidFill>
                  <a:latin typeface="Noto Sans Symbols"/>
                  <a:ea typeface="Noto Sans Symbols"/>
                  <a:cs typeface="Noto Sans Symbols"/>
                  <a:sym typeface="Noto Sans Symbols"/>
                </a:rPr>
                <a:t>σ</a:t>
              </a:r>
              <a:endParaRPr/>
            </a:p>
          </p:txBody>
        </p:sp>
        <p:sp>
          <p:nvSpPr>
            <p:cNvPr id="1426" name="Google Shape;1426;p70"/>
            <p:cNvSpPr txBox="1"/>
            <p:nvPr/>
          </p:nvSpPr>
          <p:spPr>
            <a:xfrm>
              <a:off x="1773" y="1551"/>
              <a:ext cx="123" cy="2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Noto Sans Symbols"/>
                <a:buNone/>
              </a:pPr>
              <a:r>
                <a:rPr b="0" i="0" lang="en-US" sz="2800" u="none">
                  <a:solidFill>
                    <a:srgbClr val="000000"/>
                  </a:solidFill>
                  <a:latin typeface="Noto Sans Symbols"/>
                  <a:ea typeface="Noto Sans Symbols"/>
                  <a:cs typeface="Noto Sans Symbols"/>
                  <a:sym typeface="Noto Sans Symbols"/>
                </a:rPr>
                <a:t>±</a:t>
              </a:r>
              <a:endParaRPr/>
            </a:p>
          </p:txBody>
        </p:sp>
        <p:sp>
          <p:nvSpPr>
            <p:cNvPr id="1427" name="Google Shape;1427;p70"/>
            <p:cNvSpPr txBox="1"/>
            <p:nvPr/>
          </p:nvSpPr>
          <p:spPr>
            <a:xfrm>
              <a:off x="1956" y="1569"/>
              <a:ext cx="92" cy="2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Arial Narrow"/>
                <a:buNone/>
              </a:pPr>
              <a:r>
                <a:rPr b="0" i="0" lang="en-US" sz="2800" u="none">
                  <a:solidFill>
                    <a:srgbClr val="000000"/>
                  </a:solidFill>
                  <a:latin typeface="Arial Narrow"/>
                  <a:ea typeface="Arial Narrow"/>
                  <a:cs typeface="Arial Narrow"/>
                  <a:sym typeface="Arial Narrow"/>
                </a:rPr>
                <a:t>z</a:t>
              </a:r>
              <a:endParaRPr/>
            </a:p>
          </p:txBody>
        </p:sp>
        <p:sp>
          <p:nvSpPr>
            <p:cNvPr id="1428" name="Google Shape;1428;p70"/>
            <p:cNvSpPr txBox="1"/>
            <p:nvPr/>
          </p:nvSpPr>
          <p:spPr>
            <a:xfrm>
              <a:off x="2069" y="1683"/>
              <a:ext cx="328"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0.025</a:t>
              </a:r>
              <a:endParaRPr/>
            </a:p>
          </p:txBody>
        </p:sp>
      </p:grpSp>
      <p:sp>
        <p:nvSpPr>
          <p:cNvPr id="1429" name="Google Shape;1429;p70"/>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Probability Approach –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a:t>
            </a:r>
            <a:r>
              <a:rPr b="1" i="0" lang="en-US" sz="3600" u="none">
                <a:solidFill>
                  <a:srgbClr val="003399"/>
                </a:solidFill>
                <a:latin typeface="Arial Narrow"/>
                <a:ea typeface="Arial Narrow"/>
                <a:cs typeface="Arial Narrow"/>
                <a:sym typeface="Arial Narrow"/>
              </a:rPr>
              <a:t>Probabilistic analysis</a:t>
            </a:r>
            <a:endParaRPr/>
          </a:p>
        </p:txBody>
      </p:sp>
      <p:grpSp>
        <p:nvGrpSpPr>
          <p:cNvPr id="1430" name="Google Shape;1430;p70"/>
          <p:cNvGrpSpPr/>
          <p:nvPr/>
        </p:nvGrpSpPr>
        <p:grpSpPr>
          <a:xfrm>
            <a:off x="2978150" y="3090342"/>
            <a:ext cx="3346450" cy="1634057"/>
            <a:chOff x="3456" y="1722"/>
            <a:chExt cx="2108" cy="1029"/>
          </a:xfrm>
        </p:grpSpPr>
        <p:grpSp>
          <p:nvGrpSpPr>
            <p:cNvPr id="1431" name="Google Shape;1431;p70"/>
            <p:cNvGrpSpPr/>
            <p:nvPr/>
          </p:nvGrpSpPr>
          <p:grpSpPr>
            <a:xfrm>
              <a:off x="3456" y="1722"/>
              <a:ext cx="2108" cy="833"/>
              <a:chOff x="2976" y="1528"/>
              <a:chExt cx="2588" cy="1027"/>
            </a:xfrm>
          </p:grpSpPr>
          <p:cxnSp>
            <p:nvCxnSpPr>
              <p:cNvPr id="1432" name="Google Shape;1432;p70"/>
              <p:cNvCxnSpPr/>
              <p:nvPr/>
            </p:nvCxnSpPr>
            <p:spPr>
              <a:xfrm>
                <a:off x="2976" y="2544"/>
                <a:ext cx="2588" cy="0"/>
              </a:xfrm>
              <a:prstGeom prst="straightConnector1">
                <a:avLst/>
              </a:prstGeom>
              <a:noFill/>
              <a:ln cap="flat" cmpd="sng" w="12700">
                <a:solidFill>
                  <a:schemeClr val="dk1"/>
                </a:solidFill>
                <a:prstDash val="solid"/>
                <a:miter lim="800000"/>
                <a:headEnd len="med" w="med" type="none"/>
                <a:tailEnd len="med" w="med" type="none"/>
              </a:ln>
            </p:spPr>
          </p:cxnSp>
          <p:sp>
            <p:nvSpPr>
              <p:cNvPr id="1433" name="Google Shape;1433;p70"/>
              <p:cNvSpPr/>
              <p:nvPr/>
            </p:nvSpPr>
            <p:spPr>
              <a:xfrm>
                <a:off x="3001" y="1971"/>
                <a:ext cx="825" cy="546"/>
              </a:xfrm>
              <a:custGeom>
                <a:rect b="b" l="l" r="r" t="t"/>
                <a:pathLst>
                  <a:path extrusionOk="0" fill="none" h="21600" w="20616">
                    <a:moveTo>
                      <a:pt x="20616" y="6444"/>
                    </a:moveTo>
                    <a:cubicBezTo>
                      <a:pt x="17797" y="15460"/>
                      <a:pt x="9446" y="21600"/>
                      <a:pt x="0" y="21600"/>
                    </a:cubicBezTo>
                  </a:path>
                  <a:path extrusionOk="0" h="21600" w="20616">
                    <a:moveTo>
                      <a:pt x="20616" y="6444"/>
                    </a:moveTo>
                    <a:cubicBezTo>
                      <a:pt x="17797" y="15460"/>
                      <a:pt x="9446" y="21600"/>
                      <a:pt x="0" y="21600"/>
                    </a:cubicBezTo>
                    <a:lnTo>
                      <a:pt x="0" y="0"/>
                    </a:lnTo>
                    <a:lnTo>
                      <a:pt x="20616" y="6444"/>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434" name="Google Shape;1434;p70"/>
              <p:cNvSpPr/>
              <p:nvPr/>
            </p:nvSpPr>
            <p:spPr>
              <a:xfrm>
                <a:off x="4666" y="1955"/>
                <a:ext cx="826" cy="547"/>
              </a:xfrm>
              <a:custGeom>
                <a:rect b="b" l="l" r="r" t="t"/>
                <a:pathLst>
                  <a:path extrusionOk="0" fill="none" h="21599" w="20662">
                    <a:moveTo>
                      <a:pt x="20511" y="21599"/>
                    </a:moveTo>
                    <a:cubicBezTo>
                      <a:pt x="11063" y="21533"/>
                      <a:pt x="2754" y="15334"/>
                      <a:pt x="-1" y="6296"/>
                    </a:cubicBezTo>
                  </a:path>
                  <a:path extrusionOk="0" h="21599" w="20662">
                    <a:moveTo>
                      <a:pt x="20511" y="21599"/>
                    </a:moveTo>
                    <a:cubicBezTo>
                      <a:pt x="11063" y="21533"/>
                      <a:pt x="2754" y="15334"/>
                      <a:pt x="-1" y="6296"/>
                    </a:cubicBezTo>
                    <a:lnTo>
                      <a:pt x="20662" y="0"/>
                    </a:lnTo>
                    <a:lnTo>
                      <a:pt x="20511" y="21599"/>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435" name="Google Shape;1435;p70"/>
              <p:cNvGrpSpPr/>
              <p:nvPr/>
            </p:nvGrpSpPr>
            <p:grpSpPr>
              <a:xfrm>
                <a:off x="3803" y="1528"/>
                <a:ext cx="896" cy="1027"/>
                <a:chOff x="2511" y="1145"/>
                <a:chExt cx="896" cy="1172"/>
              </a:xfrm>
            </p:grpSpPr>
            <p:grpSp>
              <p:nvGrpSpPr>
                <p:cNvPr id="1436" name="Google Shape;1436;p70"/>
                <p:cNvGrpSpPr/>
                <p:nvPr/>
              </p:nvGrpSpPr>
              <p:grpSpPr>
                <a:xfrm>
                  <a:off x="2511" y="1145"/>
                  <a:ext cx="896" cy="786"/>
                  <a:chOff x="2511" y="1145"/>
                  <a:chExt cx="896" cy="786"/>
                </a:xfrm>
              </p:grpSpPr>
              <p:sp>
                <p:nvSpPr>
                  <p:cNvPr id="1437" name="Google Shape;1437;p70"/>
                  <p:cNvSpPr/>
                  <p:nvPr/>
                </p:nvSpPr>
                <p:spPr>
                  <a:xfrm rot="1260000">
                    <a:off x="2642" y="1154"/>
                    <a:ext cx="192" cy="768"/>
                  </a:xfrm>
                  <a:custGeom>
                    <a:rect b="b" l="l" r="r" t="t"/>
                    <a:pathLst>
                      <a:path extrusionOk="0" fill="none" h="21600" w="21599">
                        <a:moveTo>
                          <a:pt x="-1" y="21430"/>
                        </a:moveTo>
                        <a:cubicBezTo>
                          <a:pt x="92" y="9611"/>
                          <a:pt x="9667" y="61"/>
                          <a:pt x="21487" y="0"/>
                        </a:cubicBezTo>
                      </a:path>
                      <a:path extrusionOk="0" h="21600" w="21599">
                        <a:moveTo>
                          <a:pt x="-1" y="21430"/>
                        </a:moveTo>
                        <a:cubicBezTo>
                          <a:pt x="92" y="9611"/>
                          <a:pt x="9667" y="61"/>
                          <a:pt x="21487" y="0"/>
                        </a:cubicBezTo>
                        <a:lnTo>
                          <a:pt x="21599" y="21600"/>
                        </a:lnTo>
                        <a:lnTo>
                          <a:pt x="-1" y="21430"/>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438" name="Google Shape;1438;p70"/>
                  <p:cNvSpPr/>
                  <p:nvPr/>
                </p:nvSpPr>
                <p:spPr>
                  <a:xfrm rot="-1260000">
                    <a:off x="3084" y="1154"/>
                    <a:ext cx="192" cy="768"/>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cxnSp>
              <p:nvCxnSpPr>
                <p:cNvPr id="1439" name="Google Shape;1439;p70"/>
                <p:cNvCxnSpPr/>
                <p:nvPr/>
              </p:nvCxnSpPr>
              <p:spPr>
                <a:xfrm>
                  <a:off x="2942" y="1217"/>
                  <a:ext cx="0" cy="1100"/>
                </a:xfrm>
                <a:prstGeom prst="straightConnector1">
                  <a:avLst/>
                </a:prstGeom>
                <a:noFill/>
                <a:ln cap="flat" cmpd="sng" w="12700">
                  <a:solidFill>
                    <a:schemeClr val="dk1"/>
                  </a:solidFill>
                  <a:prstDash val="solid"/>
                  <a:miter lim="800000"/>
                  <a:headEnd len="med" w="med" type="none"/>
                  <a:tailEnd len="med" w="med" type="none"/>
                </a:ln>
              </p:spPr>
            </p:cxnSp>
          </p:grpSp>
        </p:grpSp>
        <p:cxnSp>
          <p:nvCxnSpPr>
            <p:cNvPr id="1440" name="Google Shape;1440;p70"/>
            <p:cNvCxnSpPr/>
            <p:nvPr/>
          </p:nvCxnSpPr>
          <p:spPr>
            <a:xfrm>
              <a:off x="4032" y="2365"/>
              <a:ext cx="0" cy="192"/>
            </a:xfrm>
            <a:prstGeom prst="straightConnector1">
              <a:avLst/>
            </a:prstGeom>
            <a:noFill/>
            <a:ln cap="flat" cmpd="sng" w="12700">
              <a:solidFill>
                <a:schemeClr val="dk1"/>
              </a:solidFill>
              <a:prstDash val="solid"/>
              <a:miter lim="800000"/>
              <a:headEnd len="med" w="med" type="none"/>
              <a:tailEnd len="med" w="med" type="none"/>
            </a:ln>
          </p:spPr>
        </p:cxnSp>
        <p:cxnSp>
          <p:nvCxnSpPr>
            <p:cNvPr id="1441" name="Google Shape;1441;p70"/>
            <p:cNvCxnSpPr/>
            <p:nvPr/>
          </p:nvCxnSpPr>
          <p:spPr>
            <a:xfrm>
              <a:off x="4992" y="2365"/>
              <a:ext cx="0" cy="192"/>
            </a:xfrm>
            <a:prstGeom prst="straightConnector1">
              <a:avLst/>
            </a:prstGeom>
            <a:noFill/>
            <a:ln cap="flat" cmpd="sng" w="12700">
              <a:solidFill>
                <a:schemeClr val="dk1"/>
              </a:solidFill>
              <a:prstDash val="solid"/>
              <a:miter lim="800000"/>
              <a:headEnd len="med" w="med" type="none"/>
              <a:tailEnd len="med" w="med" type="none"/>
            </a:ln>
          </p:spPr>
        </p:cxnSp>
        <p:sp>
          <p:nvSpPr>
            <p:cNvPr id="1442" name="Google Shape;1442;p70"/>
            <p:cNvSpPr txBox="1"/>
            <p:nvPr/>
          </p:nvSpPr>
          <p:spPr>
            <a:xfrm>
              <a:off x="4358" y="2064"/>
              <a:ext cx="298"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.95</a:t>
              </a:r>
              <a:endParaRPr/>
            </a:p>
          </p:txBody>
        </p:sp>
        <p:sp>
          <p:nvSpPr>
            <p:cNvPr id="1443" name="Google Shape;1443;p70"/>
            <p:cNvSpPr txBox="1"/>
            <p:nvPr/>
          </p:nvSpPr>
          <p:spPr>
            <a:xfrm>
              <a:off x="4406" y="2501"/>
              <a:ext cx="208"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a:solidFill>
                    <a:schemeClr val="dk1"/>
                  </a:solidFill>
                  <a:latin typeface="Noto Sans Symbols"/>
                  <a:ea typeface="Noto Sans Symbols"/>
                  <a:cs typeface="Noto Sans Symbols"/>
                  <a:sym typeface="Noto Sans Symbols"/>
                </a:rPr>
                <a:t>μ</a:t>
              </a:r>
              <a:endParaRPr/>
            </a:p>
          </p:txBody>
        </p:sp>
      </p:grpSp>
      <p:sp>
        <p:nvSpPr>
          <p:cNvPr id="1444" name="Google Shape;1444;p70"/>
          <p:cNvSpPr txBox="1"/>
          <p:nvPr/>
        </p:nvSpPr>
        <p:spPr>
          <a:xfrm>
            <a:off x="304800" y="4724400"/>
            <a:ext cx="8534400" cy="152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2800"/>
              <a:buFont typeface="Arial Narrow"/>
              <a:buChar char="•"/>
            </a:pPr>
            <a:r>
              <a:rPr b="0" i="0" lang="en-US" sz="2800" u="none">
                <a:solidFill>
                  <a:schemeClr val="dk1"/>
                </a:solidFill>
                <a:latin typeface="Arial Narrow"/>
                <a:ea typeface="Arial Narrow"/>
                <a:cs typeface="Arial Narrow"/>
                <a:sym typeface="Arial Narrow"/>
              </a:rPr>
              <a:t>The interval is = 194 </a:t>
            </a:r>
            <a:r>
              <a:rPr b="0" i="0" lang="en-US" sz="2800" u="none">
                <a:solidFill>
                  <a:schemeClr val="dk1"/>
                </a:solidFill>
                <a:latin typeface="Noto Sans Symbols"/>
                <a:ea typeface="Noto Sans Symbols"/>
                <a:cs typeface="Noto Sans Symbols"/>
                <a:sym typeface="Noto Sans Symbols"/>
              </a:rPr>
              <a:t>±</a:t>
            </a:r>
            <a:r>
              <a:rPr b="0" i="0" lang="en-US" sz="2800" u="none">
                <a:solidFill>
                  <a:schemeClr val="dk1"/>
                </a:solidFill>
                <a:latin typeface="Arial Narrow"/>
                <a:ea typeface="Arial Narrow"/>
                <a:cs typeface="Arial Narrow"/>
                <a:sym typeface="Arial Narrow"/>
              </a:rPr>
              <a:t> 1.96(9.255) </a:t>
            </a:r>
            <a:r>
              <a:rPr b="0" i="0" lang="en-US" sz="2800" u="none">
                <a:solidFill>
                  <a:schemeClr val="dk1"/>
                </a:solidFill>
                <a:latin typeface="Noto Sans Symbols"/>
                <a:ea typeface="Noto Sans Symbols"/>
                <a:cs typeface="Noto Sans Symbols"/>
                <a:sym typeface="Noto Sans Symbols"/>
              </a:rPr>
              <a:t>≅</a:t>
            </a:r>
            <a:r>
              <a:rPr b="0" i="0" lang="en-US" sz="2800" u="none">
                <a:solidFill>
                  <a:schemeClr val="dk1"/>
                </a:solidFill>
                <a:latin typeface="Arial Narrow"/>
                <a:ea typeface="Arial Narrow"/>
                <a:cs typeface="Arial Narrow"/>
                <a:sym typeface="Arial Narrow"/>
              </a:rPr>
              <a:t> [175, 213] days.</a:t>
            </a:r>
            <a:endParaRPr/>
          </a:p>
          <a:p>
            <a:pPr indent="-342900" lvl="0" marL="342900" marR="0" rtl="0" algn="l">
              <a:lnSpc>
                <a:spcPct val="90000"/>
              </a:lnSpc>
              <a:spcBef>
                <a:spcPts val="560"/>
              </a:spcBef>
              <a:spcAft>
                <a:spcPts val="0"/>
              </a:spcAft>
              <a:buClr>
                <a:schemeClr val="dk1"/>
              </a:buClr>
              <a:buSzPts val="2800"/>
              <a:buFont typeface="Arial Narrow"/>
              <a:buChar char="•"/>
            </a:pPr>
            <a:r>
              <a:rPr b="0" i="0" lang="en-US" sz="2800" u="none">
                <a:solidFill>
                  <a:schemeClr val="dk1"/>
                </a:solidFill>
                <a:latin typeface="Arial Narrow"/>
                <a:ea typeface="Arial Narrow"/>
                <a:cs typeface="Arial Narrow"/>
                <a:sym typeface="Arial Narrow"/>
              </a:rPr>
              <a:t>The probability that the completion time lies in the interval [175,213] is 0.95.</a:t>
            </a:r>
            <a:endParaRPr/>
          </a:p>
        </p:txBody>
      </p:sp>
      <p:sp>
        <p:nvSpPr>
          <p:cNvPr id="1445" name="Google Shape;1445;p70"/>
          <p:cNvSpPr/>
          <p:nvPr/>
        </p:nvSpPr>
        <p:spPr>
          <a:xfrm>
            <a:off x="1549400" y="2971800"/>
            <a:ext cx="2260600" cy="1676400"/>
          </a:xfrm>
          <a:custGeom>
            <a:rect b="b" l="l" r="r" t="t"/>
            <a:pathLst>
              <a:path extrusionOk="0" h="1056" w="1424">
                <a:moveTo>
                  <a:pt x="1136" y="0"/>
                </a:moveTo>
                <a:cubicBezTo>
                  <a:pt x="1128" y="64"/>
                  <a:pt x="1120" y="128"/>
                  <a:pt x="944" y="192"/>
                </a:cubicBezTo>
                <a:cubicBezTo>
                  <a:pt x="768" y="256"/>
                  <a:pt x="160" y="312"/>
                  <a:pt x="80" y="384"/>
                </a:cubicBezTo>
                <a:cubicBezTo>
                  <a:pt x="0" y="456"/>
                  <a:pt x="416" y="544"/>
                  <a:pt x="464" y="624"/>
                </a:cubicBezTo>
                <a:cubicBezTo>
                  <a:pt x="512" y="704"/>
                  <a:pt x="208" y="792"/>
                  <a:pt x="368" y="864"/>
                </a:cubicBezTo>
                <a:cubicBezTo>
                  <a:pt x="528" y="936"/>
                  <a:pt x="976" y="996"/>
                  <a:pt x="1424" y="1056"/>
                </a:cubicBez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4"/>
                                        </p:tgtEl>
                                        <p:attrNameLst>
                                          <p:attrName>style.visibility</p:attrName>
                                        </p:attrNameLst>
                                      </p:cBhvr>
                                      <p:to>
                                        <p:strVal val="visible"/>
                                      </p:to>
                                    </p:set>
                                    <p:anim calcmode="lin" valueType="num">
                                      <p:cBhvr additive="base">
                                        <p:cTn dur="500"/>
                                        <p:tgtEl>
                                          <p:spTgt spid="1444"/>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45"/>
                                        </p:tgtEl>
                                        <p:attrNameLst>
                                          <p:attrName>style.visibility</p:attrName>
                                        </p:attrNameLst>
                                      </p:cBhvr>
                                      <p:to>
                                        <p:strVal val="visible"/>
                                      </p:to>
                                    </p:set>
                                    <p:animEffect filter="fade" transition="in">
                                      <p:cBhvr>
                                        <p:cTn dur="500"/>
                                        <p:tgtEl>
                                          <p:spTgt spid="1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71"/>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452" name="Google Shape;1452;p71"/>
          <p:cNvSpPr txBox="1"/>
          <p:nvPr/>
        </p:nvSpPr>
        <p:spPr>
          <a:xfrm>
            <a:off x="5257800" y="4572000"/>
            <a:ext cx="309562" cy="6413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X</a:t>
            </a:r>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Z</a:t>
            </a:r>
            <a:endParaRPr/>
          </a:p>
        </p:txBody>
      </p:sp>
      <p:sp>
        <p:nvSpPr>
          <p:cNvPr id="1453" name="Google Shape;1453;p71"/>
          <p:cNvSpPr txBox="1"/>
          <p:nvPr/>
        </p:nvSpPr>
        <p:spPr>
          <a:xfrm>
            <a:off x="4525962" y="4572000"/>
            <a:ext cx="498475" cy="6413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194</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1454" name="Google Shape;1454;p71"/>
          <p:cNvSpPr txBox="1"/>
          <p:nvPr/>
        </p:nvSpPr>
        <p:spPr>
          <a:xfrm>
            <a:off x="1087437" y="1919287"/>
            <a:ext cx="7218362" cy="579437"/>
          </a:xfrm>
          <a:prstGeom prst="rect">
            <a:avLst/>
          </a:prstGeom>
          <a:noFill/>
          <a:ln>
            <a:noFill/>
          </a:ln>
        </p:spPr>
        <p:txBody>
          <a:bodyPr anchorCtr="0" anchor="t" bIns="46025" lIns="92075" spcFirstLastPara="1" rIns="92075" wrap="square" tIns="46025">
            <a:spAutoFit/>
          </a:bodyPr>
          <a:lstStyle/>
          <a:p>
            <a:pPr indent="-203200" lvl="0" marL="0" marR="0" rtl="0" algn="l">
              <a:lnSpc>
                <a:spcPct val="100000"/>
              </a:lnSpc>
              <a:spcBef>
                <a:spcPts val="0"/>
              </a:spcBef>
              <a:spcAft>
                <a:spcPts val="0"/>
              </a:spcAft>
              <a:buClr>
                <a:schemeClr val="dk2"/>
              </a:buClr>
              <a:buSzPts val="3200"/>
              <a:buFont typeface="Arial Narrow"/>
              <a:buChar char="•"/>
            </a:pPr>
            <a:r>
              <a:rPr b="0" i="0" lang="en-US" sz="3200" u="none">
                <a:solidFill>
                  <a:schemeClr val="dk2"/>
                </a:solidFill>
                <a:latin typeface="Arial Narrow"/>
                <a:ea typeface="Arial Narrow"/>
                <a:cs typeface="Arial Narrow"/>
                <a:sym typeface="Arial Narrow"/>
              </a:rPr>
              <a:t>  The probability of completion in 180 days  =</a:t>
            </a:r>
            <a:endParaRPr/>
          </a:p>
        </p:txBody>
      </p:sp>
      <p:sp>
        <p:nvSpPr>
          <p:cNvPr id="1455" name="Google Shape;1455;p71"/>
          <p:cNvSpPr txBox="1"/>
          <p:nvPr/>
        </p:nvSpPr>
        <p:spPr>
          <a:xfrm>
            <a:off x="1192212" y="5715000"/>
            <a:ext cx="6808787"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800"/>
              <a:buFont typeface="Arial Narrow"/>
              <a:buNone/>
            </a:pPr>
            <a:r>
              <a:rPr b="0" i="0" lang="en-US" sz="2800" u="none">
                <a:solidFill>
                  <a:schemeClr val="dk2"/>
                </a:solidFill>
                <a:latin typeface="Arial Narrow"/>
                <a:ea typeface="Arial Narrow"/>
                <a:cs typeface="Arial Narrow"/>
                <a:sym typeface="Arial Narrow"/>
              </a:rPr>
              <a:t>P(X </a:t>
            </a:r>
            <a:r>
              <a:rPr b="0" i="0" lang="en-US" sz="2800" u="none">
                <a:solidFill>
                  <a:schemeClr val="dk2"/>
                </a:solidFill>
                <a:latin typeface="Noto Sans Symbols"/>
                <a:ea typeface="Noto Sans Symbols"/>
                <a:cs typeface="Noto Sans Symbols"/>
                <a:sym typeface="Noto Sans Symbols"/>
              </a:rPr>
              <a:t>≤ </a:t>
            </a:r>
            <a:r>
              <a:rPr b="0" i="0" lang="en-US" sz="2800" u="none">
                <a:solidFill>
                  <a:schemeClr val="dk2"/>
                </a:solidFill>
                <a:latin typeface="Arial Narrow"/>
                <a:ea typeface="Arial Narrow"/>
                <a:cs typeface="Arial Narrow"/>
                <a:sym typeface="Arial Narrow"/>
              </a:rPr>
              <a:t>180) = P(Z </a:t>
            </a:r>
            <a:r>
              <a:rPr b="0" i="0" lang="en-US" sz="2800" u="none">
                <a:solidFill>
                  <a:schemeClr val="dk2"/>
                </a:solidFill>
                <a:latin typeface="Noto Sans Symbols"/>
                <a:ea typeface="Noto Sans Symbols"/>
                <a:cs typeface="Noto Sans Symbols"/>
                <a:sym typeface="Noto Sans Symbols"/>
              </a:rPr>
              <a:t>≤</a:t>
            </a:r>
            <a:r>
              <a:rPr b="0" i="0" lang="en-US" sz="2800" u="none">
                <a:solidFill>
                  <a:schemeClr val="dk2"/>
                </a:solidFill>
                <a:latin typeface="Arial Narrow"/>
                <a:ea typeface="Arial Narrow"/>
                <a:cs typeface="Arial Narrow"/>
                <a:sym typeface="Arial Narrow"/>
              </a:rPr>
              <a:t> -1.51) = 0.5 - 0.4345 = 0.0655  </a:t>
            </a:r>
            <a:endParaRPr/>
          </a:p>
        </p:txBody>
      </p:sp>
      <p:sp>
        <p:nvSpPr>
          <p:cNvPr id="1456" name="Google Shape;1456;p71"/>
          <p:cNvSpPr txBox="1"/>
          <p:nvPr/>
        </p:nvSpPr>
        <p:spPr>
          <a:xfrm>
            <a:off x="3816350" y="4572000"/>
            <a:ext cx="636587" cy="666750"/>
          </a:xfrm>
          <a:prstGeom prst="rect">
            <a:avLst/>
          </a:prstGeom>
          <a:noFill/>
          <a:ln cap="flat" cmpd="sng" w="254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180</a:t>
            </a:r>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-1.51</a:t>
            </a:r>
            <a:endParaRPr/>
          </a:p>
        </p:txBody>
      </p:sp>
      <p:sp>
        <p:nvSpPr>
          <p:cNvPr id="1457" name="Google Shape;1457;p71"/>
          <p:cNvSpPr txBox="1"/>
          <p:nvPr/>
        </p:nvSpPr>
        <p:spPr>
          <a:xfrm>
            <a:off x="1874837" y="2801937"/>
            <a:ext cx="974725" cy="482600"/>
          </a:xfrm>
          <a:prstGeom prst="rect">
            <a:avLst/>
          </a:prstGeom>
          <a:noFill/>
          <a:ln cap="flat" cmpd="sng" w="254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0.0655</a:t>
            </a:r>
            <a:endParaRPr/>
          </a:p>
        </p:txBody>
      </p:sp>
      <p:sp>
        <p:nvSpPr>
          <p:cNvPr id="1458" name="Google Shape;1458;p71"/>
          <p:cNvSpPr/>
          <p:nvPr/>
        </p:nvSpPr>
        <p:spPr>
          <a:xfrm>
            <a:off x="2438400" y="3276600"/>
            <a:ext cx="1373187" cy="992187"/>
          </a:xfrm>
          <a:custGeom>
            <a:rect b="b" l="l" r="r" t="t"/>
            <a:pathLst>
              <a:path extrusionOk="0" h="625" w="865">
                <a:moveTo>
                  <a:pt x="864" y="624"/>
                </a:moveTo>
                <a:lnTo>
                  <a:pt x="240" y="480"/>
                </a:lnTo>
                <a:lnTo>
                  <a:pt x="48" y="240"/>
                </a:lnTo>
                <a:lnTo>
                  <a:pt x="0" y="0"/>
                </a:lnTo>
              </a:path>
            </a:pathLst>
          </a:custGeom>
          <a:noFill/>
          <a:ln cap="rnd" cmpd="sng" w="12700">
            <a:solidFill>
              <a:schemeClr val="dk1"/>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459" name="Google Shape;1459;p71"/>
          <p:cNvGrpSpPr/>
          <p:nvPr/>
        </p:nvGrpSpPr>
        <p:grpSpPr>
          <a:xfrm>
            <a:off x="2978150" y="3090342"/>
            <a:ext cx="3346450" cy="1322907"/>
            <a:chOff x="2976" y="1528"/>
            <a:chExt cx="2588" cy="1027"/>
          </a:xfrm>
        </p:grpSpPr>
        <p:cxnSp>
          <p:nvCxnSpPr>
            <p:cNvPr id="1460" name="Google Shape;1460;p71"/>
            <p:cNvCxnSpPr/>
            <p:nvPr/>
          </p:nvCxnSpPr>
          <p:spPr>
            <a:xfrm>
              <a:off x="2976" y="2544"/>
              <a:ext cx="2588" cy="0"/>
            </a:xfrm>
            <a:prstGeom prst="straightConnector1">
              <a:avLst/>
            </a:prstGeom>
            <a:noFill/>
            <a:ln cap="flat" cmpd="sng" w="12700">
              <a:solidFill>
                <a:schemeClr val="dk1"/>
              </a:solidFill>
              <a:prstDash val="solid"/>
              <a:miter lim="800000"/>
              <a:headEnd len="med" w="med" type="none"/>
              <a:tailEnd len="med" w="med" type="none"/>
            </a:ln>
          </p:spPr>
        </p:cxnSp>
        <p:sp>
          <p:nvSpPr>
            <p:cNvPr id="1461" name="Google Shape;1461;p71"/>
            <p:cNvSpPr/>
            <p:nvPr/>
          </p:nvSpPr>
          <p:spPr>
            <a:xfrm>
              <a:off x="3001" y="1971"/>
              <a:ext cx="825" cy="546"/>
            </a:xfrm>
            <a:custGeom>
              <a:rect b="b" l="l" r="r" t="t"/>
              <a:pathLst>
                <a:path extrusionOk="0" fill="none" h="21600" w="20616">
                  <a:moveTo>
                    <a:pt x="20616" y="6444"/>
                  </a:moveTo>
                  <a:cubicBezTo>
                    <a:pt x="17797" y="15460"/>
                    <a:pt x="9446" y="21600"/>
                    <a:pt x="0" y="21600"/>
                  </a:cubicBezTo>
                </a:path>
                <a:path extrusionOk="0" h="21600" w="20616">
                  <a:moveTo>
                    <a:pt x="20616" y="6444"/>
                  </a:moveTo>
                  <a:cubicBezTo>
                    <a:pt x="17797" y="15460"/>
                    <a:pt x="9446" y="21600"/>
                    <a:pt x="0" y="21600"/>
                  </a:cubicBezTo>
                  <a:lnTo>
                    <a:pt x="0" y="0"/>
                  </a:lnTo>
                  <a:lnTo>
                    <a:pt x="20616" y="6444"/>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462" name="Google Shape;1462;p71"/>
            <p:cNvSpPr/>
            <p:nvPr/>
          </p:nvSpPr>
          <p:spPr>
            <a:xfrm>
              <a:off x="4666" y="1955"/>
              <a:ext cx="826" cy="547"/>
            </a:xfrm>
            <a:custGeom>
              <a:rect b="b" l="l" r="r" t="t"/>
              <a:pathLst>
                <a:path extrusionOk="0" fill="none" h="21599" w="20662">
                  <a:moveTo>
                    <a:pt x="20511" y="21599"/>
                  </a:moveTo>
                  <a:cubicBezTo>
                    <a:pt x="11063" y="21533"/>
                    <a:pt x="2754" y="15334"/>
                    <a:pt x="-1" y="6296"/>
                  </a:cubicBezTo>
                </a:path>
                <a:path extrusionOk="0" h="21599" w="20662">
                  <a:moveTo>
                    <a:pt x="20511" y="21599"/>
                  </a:moveTo>
                  <a:cubicBezTo>
                    <a:pt x="11063" y="21533"/>
                    <a:pt x="2754" y="15334"/>
                    <a:pt x="-1" y="6296"/>
                  </a:cubicBezTo>
                  <a:lnTo>
                    <a:pt x="20662" y="0"/>
                  </a:lnTo>
                  <a:lnTo>
                    <a:pt x="20511" y="21599"/>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463" name="Google Shape;1463;p71"/>
            <p:cNvGrpSpPr/>
            <p:nvPr/>
          </p:nvGrpSpPr>
          <p:grpSpPr>
            <a:xfrm>
              <a:off x="3803" y="1528"/>
              <a:ext cx="896" cy="1027"/>
              <a:chOff x="2511" y="1145"/>
              <a:chExt cx="896" cy="1172"/>
            </a:xfrm>
          </p:grpSpPr>
          <p:grpSp>
            <p:nvGrpSpPr>
              <p:cNvPr id="1464" name="Google Shape;1464;p71"/>
              <p:cNvGrpSpPr/>
              <p:nvPr/>
            </p:nvGrpSpPr>
            <p:grpSpPr>
              <a:xfrm>
                <a:off x="2511" y="1145"/>
                <a:ext cx="896" cy="786"/>
                <a:chOff x="2511" y="1145"/>
                <a:chExt cx="896" cy="786"/>
              </a:xfrm>
            </p:grpSpPr>
            <p:sp>
              <p:nvSpPr>
                <p:cNvPr id="1465" name="Google Shape;1465;p71"/>
                <p:cNvSpPr/>
                <p:nvPr/>
              </p:nvSpPr>
              <p:spPr>
                <a:xfrm rot="1260000">
                  <a:off x="2642" y="1154"/>
                  <a:ext cx="192" cy="768"/>
                </a:xfrm>
                <a:custGeom>
                  <a:rect b="b" l="l" r="r" t="t"/>
                  <a:pathLst>
                    <a:path extrusionOk="0" fill="none" h="21600" w="21599">
                      <a:moveTo>
                        <a:pt x="-1" y="21430"/>
                      </a:moveTo>
                      <a:cubicBezTo>
                        <a:pt x="92" y="9611"/>
                        <a:pt x="9667" y="61"/>
                        <a:pt x="21487" y="0"/>
                      </a:cubicBezTo>
                    </a:path>
                    <a:path extrusionOk="0" h="21600" w="21599">
                      <a:moveTo>
                        <a:pt x="-1" y="21430"/>
                      </a:moveTo>
                      <a:cubicBezTo>
                        <a:pt x="92" y="9611"/>
                        <a:pt x="9667" y="61"/>
                        <a:pt x="21487" y="0"/>
                      </a:cubicBezTo>
                      <a:lnTo>
                        <a:pt x="21599" y="21600"/>
                      </a:lnTo>
                      <a:lnTo>
                        <a:pt x="-1" y="21430"/>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466" name="Google Shape;1466;p71"/>
                <p:cNvSpPr/>
                <p:nvPr/>
              </p:nvSpPr>
              <p:spPr>
                <a:xfrm rot="-1260000">
                  <a:off x="3084" y="1154"/>
                  <a:ext cx="192" cy="768"/>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cxnSp>
            <p:nvCxnSpPr>
              <p:cNvPr id="1467" name="Google Shape;1467;p71"/>
              <p:cNvCxnSpPr/>
              <p:nvPr/>
            </p:nvCxnSpPr>
            <p:spPr>
              <a:xfrm>
                <a:off x="2942" y="1217"/>
                <a:ext cx="0" cy="1100"/>
              </a:xfrm>
              <a:prstGeom prst="straightConnector1">
                <a:avLst/>
              </a:prstGeom>
              <a:noFill/>
              <a:ln cap="flat" cmpd="sng" w="12700">
                <a:solidFill>
                  <a:schemeClr val="dk1"/>
                </a:solidFill>
                <a:prstDash val="solid"/>
                <a:miter lim="800000"/>
                <a:headEnd len="med" w="med" type="none"/>
                <a:tailEnd len="med" w="med" type="none"/>
              </a:ln>
            </p:spPr>
          </p:cxnSp>
        </p:grpSp>
      </p:grpSp>
      <p:cxnSp>
        <p:nvCxnSpPr>
          <p:cNvPr id="1468" name="Google Shape;1468;p71"/>
          <p:cNvCxnSpPr/>
          <p:nvPr/>
        </p:nvCxnSpPr>
        <p:spPr>
          <a:xfrm>
            <a:off x="4135437" y="3733800"/>
            <a:ext cx="0" cy="685800"/>
          </a:xfrm>
          <a:prstGeom prst="straightConnector1">
            <a:avLst/>
          </a:prstGeom>
          <a:noFill/>
          <a:ln cap="flat" cmpd="sng" w="12700">
            <a:solidFill>
              <a:schemeClr val="dk1"/>
            </a:solidFill>
            <a:prstDash val="solid"/>
            <a:miter lim="800000"/>
            <a:headEnd len="med" w="med" type="none"/>
            <a:tailEnd len="med" w="med" type="none"/>
          </a:ln>
        </p:spPr>
      </p:cxnSp>
      <p:cxnSp>
        <p:nvCxnSpPr>
          <p:cNvPr id="1469" name="Google Shape;1469;p71"/>
          <p:cNvCxnSpPr/>
          <p:nvPr/>
        </p:nvCxnSpPr>
        <p:spPr>
          <a:xfrm>
            <a:off x="5416550" y="4111625"/>
            <a:ext cx="0" cy="304800"/>
          </a:xfrm>
          <a:prstGeom prst="straightConnector1">
            <a:avLst/>
          </a:prstGeom>
          <a:noFill/>
          <a:ln cap="flat" cmpd="sng" w="12700">
            <a:solidFill>
              <a:schemeClr val="dk1"/>
            </a:solidFill>
            <a:prstDash val="solid"/>
            <a:miter lim="800000"/>
            <a:headEnd len="med" w="med" type="none"/>
            <a:tailEnd len="med" w="med" type="none"/>
          </a:ln>
        </p:spPr>
      </p:cxnSp>
      <p:sp>
        <p:nvSpPr>
          <p:cNvPr id="1470" name="Google Shape;1470;p71"/>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Probability Approach –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a:t>
            </a:r>
            <a:r>
              <a:rPr b="1" i="0" lang="en-US" sz="3600" u="none">
                <a:solidFill>
                  <a:srgbClr val="003399"/>
                </a:solidFill>
                <a:latin typeface="Arial Narrow"/>
                <a:ea typeface="Arial Narrow"/>
                <a:cs typeface="Arial Narrow"/>
                <a:sym typeface="Arial Narrow"/>
              </a:rPr>
              <a:t>Probabilistic analysis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72"/>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477" name="Google Shape;1477;p72"/>
          <p:cNvSpPr txBox="1"/>
          <p:nvPr/>
        </p:nvSpPr>
        <p:spPr>
          <a:xfrm>
            <a:off x="609600" y="2155825"/>
            <a:ext cx="7924800" cy="968375"/>
          </a:xfrm>
          <a:prstGeom prst="rect">
            <a:avLst/>
          </a:prstGeom>
          <a:noFill/>
          <a:ln>
            <a:noFill/>
          </a:ln>
        </p:spPr>
        <p:txBody>
          <a:bodyPr anchorCtr="0" anchor="t" bIns="46025" lIns="92075" spcFirstLastPara="1" rIns="92075" wrap="square" tIns="46025">
            <a:spAutoFit/>
          </a:bodyPr>
          <a:lstStyle/>
          <a:p>
            <a:pPr indent="-227011" lvl="0" marL="227011" marR="0" rtl="0" algn="l">
              <a:lnSpc>
                <a:spcPct val="90000"/>
              </a:lnSpc>
              <a:spcBef>
                <a:spcPts val="0"/>
              </a:spcBef>
              <a:spcAft>
                <a:spcPts val="0"/>
              </a:spcAft>
              <a:buClr>
                <a:schemeClr val="dk2"/>
              </a:buClr>
              <a:buSzPts val="3200"/>
              <a:buFont typeface="Arial Narrow"/>
              <a:buChar char="•"/>
            </a:pPr>
            <a:r>
              <a:rPr b="0" i="0" lang="en-US" sz="3200" u="none">
                <a:solidFill>
                  <a:schemeClr val="dk2"/>
                </a:solidFill>
                <a:latin typeface="Arial Narrow"/>
                <a:ea typeface="Arial Narrow"/>
                <a:cs typeface="Arial Narrow"/>
                <a:sym typeface="Arial Narrow"/>
              </a:rPr>
              <a:t>The probability that the completion time is longer than 210 days =</a:t>
            </a:r>
            <a:endParaRPr/>
          </a:p>
        </p:txBody>
      </p:sp>
      <p:pic>
        <p:nvPicPr>
          <p:cNvPr id="1478" name="Google Shape;1478;p72"/>
          <p:cNvPicPr preferRelativeResize="0"/>
          <p:nvPr/>
        </p:nvPicPr>
        <p:blipFill rotWithShape="1">
          <a:blip r:embed="rId3">
            <a:alphaModFix/>
          </a:blip>
          <a:srcRect b="0" l="0" r="0" t="0"/>
          <a:stretch/>
        </p:blipFill>
        <p:spPr>
          <a:xfrm>
            <a:off x="1219200" y="5181600"/>
            <a:ext cx="5715000" cy="635000"/>
          </a:xfrm>
          <a:prstGeom prst="rect">
            <a:avLst/>
          </a:prstGeom>
          <a:noFill/>
          <a:ln>
            <a:noFill/>
          </a:ln>
        </p:spPr>
      </p:pic>
      <p:grpSp>
        <p:nvGrpSpPr>
          <p:cNvPr id="1479" name="Google Shape;1479;p72"/>
          <p:cNvGrpSpPr/>
          <p:nvPr/>
        </p:nvGrpSpPr>
        <p:grpSpPr>
          <a:xfrm>
            <a:off x="2978150" y="3090342"/>
            <a:ext cx="3346450" cy="1970607"/>
            <a:chOff x="1876" y="1947"/>
            <a:chExt cx="2108" cy="1241"/>
          </a:xfrm>
        </p:grpSpPr>
        <p:sp>
          <p:nvSpPr>
            <p:cNvPr id="1480" name="Google Shape;1480;p72"/>
            <p:cNvSpPr txBox="1"/>
            <p:nvPr/>
          </p:nvSpPr>
          <p:spPr>
            <a:xfrm>
              <a:off x="3744" y="2784"/>
              <a:ext cx="195" cy="404"/>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X</a:t>
              </a:r>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Z</a:t>
              </a:r>
              <a:endParaRPr/>
            </a:p>
          </p:txBody>
        </p:sp>
        <p:sp>
          <p:nvSpPr>
            <p:cNvPr id="1481" name="Google Shape;1481;p72"/>
            <p:cNvSpPr txBox="1"/>
            <p:nvPr/>
          </p:nvSpPr>
          <p:spPr>
            <a:xfrm>
              <a:off x="2736" y="2764"/>
              <a:ext cx="314" cy="404"/>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194</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grpSp>
          <p:nvGrpSpPr>
            <p:cNvPr id="1482" name="Google Shape;1482;p72"/>
            <p:cNvGrpSpPr/>
            <p:nvPr/>
          </p:nvGrpSpPr>
          <p:grpSpPr>
            <a:xfrm>
              <a:off x="1876" y="1947"/>
              <a:ext cx="2108" cy="833"/>
              <a:chOff x="2976" y="1528"/>
              <a:chExt cx="2588" cy="1027"/>
            </a:xfrm>
          </p:grpSpPr>
          <p:cxnSp>
            <p:nvCxnSpPr>
              <p:cNvPr id="1483" name="Google Shape;1483;p72"/>
              <p:cNvCxnSpPr/>
              <p:nvPr/>
            </p:nvCxnSpPr>
            <p:spPr>
              <a:xfrm>
                <a:off x="2976" y="2544"/>
                <a:ext cx="2588" cy="0"/>
              </a:xfrm>
              <a:prstGeom prst="straightConnector1">
                <a:avLst/>
              </a:prstGeom>
              <a:noFill/>
              <a:ln cap="flat" cmpd="sng" w="12700">
                <a:solidFill>
                  <a:schemeClr val="dk1"/>
                </a:solidFill>
                <a:prstDash val="solid"/>
                <a:miter lim="800000"/>
                <a:headEnd len="med" w="med" type="none"/>
                <a:tailEnd len="med" w="med" type="none"/>
              </a:ln>
            </p:spPr>
          </p:cxnSp>
          <p:sp>
            <p:nvSpPr>
              <p:cNvPr id="1484" name="Google Shape;1484;p72"/>
              <p:cNvSpPr/>
              <p:nvPr/>
            </p:nvSpPr>
            <p:spPr>
              <a:xfrm>
                <a:off x="3001" y="1971"/>
                <a:ext cx="825" cy="546"/>
              </a:xfrm>
              <a:custGeom>
                <a:rect b="b" l="l" r="r" t="t"/>
                <a:pathLst>
                  <a:path extrusionOk="0" fill="none" h="21600" w="20616">
                    <a:moveTo>
                      <a:pt x="20616" y="6444"/>
                    </a:moveTo>
                    <a:cubicBezTo>
                      <a:pt x="17797" y="15460"/>
                      <a:pt x="9446" y="21600"/>
                      <a:pt x="0" y="21600"/>
                    </a:cubicBezTo>
                  </a:path>
                  <a:path extrusionOk="0" h="21600" w="20616">
                    <a:moveTo>
                      <a:pt x="20616" y="6444"/>
                    </a:moveTo>
                    <a:cubicBezTo>
                      <a:pt x="17797" y="15460"/>
                      <a:pt x="9446" y="21600"/>
                      <a:pt x="0" y="21600"/>
                    </a:cubicBezTo>
                    <a:lnTo>
                      <a:pt x="0" y="0"/>
                    </a:lnTo>
                    <a:lnTo>
                      <a:pt x="20616" y="6444"/>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485" name="Google Shape;1485;p72"/>
              <p:cNvSpPr/>
              <p:nvPr/>
            </p:nvSpPr>
            <p:spPr>
              <a:xfrm>
                <a:off x="4666" y="1955"/>
                <a:ext cx="826" cy="547"/>
              </a:xfrm>
              <a:custGeom>
                <a:rect b="b" l="l" r="r" t="t"/>
                <a:pathLst>
                  <a:path extrusionOk="0" fill="none" h="21599" w="20662">
                    <a:moveTo>
                      <a:pt x="20511" y="21599"/>
                    </a:moveTo>
                    <a:cubicBezTo>
                      <a:pt x="11063" y="21533"/>
                      <a:pt x="2754" y="15334"/>
                      <a:pt x="-1" y="6296"/>
                    </a:cubicBezTo>
                  </a:path>
                  <a:path extrusionOk="0" h="21599" w="20662">
                    <a:moveTo>
                      <a:pt x="20511" y="21599"/>
                    </a:moveTo>
                    <a:cubicBezTo>
                      <a:pt x="11063" y="21533"/>
                      <a:pt x="2754" y="15334"/>
                      <a:pt x="-1" y="6296"/>
                    </a:cubicBezTo>
                    <a:lnTo>
                      <a:pt x="20662" y="0"/>
                    </a:lnTo>
                    <a:lnTo>
                      <a:pt x="20511" y="21599"/>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486" name="Google Shape;1486;p72"/>
              <p:cNvGrpSpPr/>
              <p:nvPr/>
            </p:nvGrpSpPr>
            <p:grpSpPr>
              <a:xfrm>
                <a:off x="3803" y="1528"/>
                <a:ext cx="896" cy="1027"/>
                <a:chOff x="2511" y="1145"/>
                <a:chExt cx="896" cy="1172"/>
              </a:xfrm>
            </p:grpSpPr>
            <p:grpSp>
              <p:nvGrpSpPr>
                <p:cNvPr id="1487" name="Google Shape;1487;p72"/>
                <p:cNvGrpSpPr/>
                <p:nvPr/>
              </p:nvGrpSpPr>
              <p:grpSpPr>
                <a:xfrm>
                  <a:off x="2511" y="1145"/>
                  <a:ext cx="896" cy="786"/>
                  <a:chOff x="2511" y="1145"/>
                  <a:chExt cx="896" cy="786"/>
                </a:xfrm>
              </p:grpSpPr>
              <p:sp>
                <p:nvSpPr>
                  <p:cNvPr id="1488" name="Google Shape;1488;p72"/>
                  <p:cNvSpPr/>
                  <p:nvPr/>
                </p:nvSpPr>
                <p:spPr>
                  <a:xfrm rot="1260000">
                    <a:off x="2642" y="1154"/>
                    <a:ext cx="192" cy="768"/>
                  </a:xfrm>
                  <a:custGeom>
                    <a:rect b="b" l="l" r="r" t="t"/>
                    <a:pathLst>
                      <a:path extrusionOk="0" fill="none" h="21600" w="21599">
                        <a:moveTo>
                          <a:pt x="-1" y="21430"/>
                        </a:moveTo>
                        <a:cubicBezTo>
                          <a:pt x="92" y="9611"/>
                          <a:pt x="9667" y="61"/>
                          <a:pt x="21487" y="0"/>
                        </a:cubicBezTo>
                      </a:path>
                      <a:path extrusionOk="0" h="21600" w="21599">
                        <a:moveTo>
                          <a:pt x="-1" y="21430"/>
                        </a:moveTo>
                        <a:cubicBezTo>
                          <a:pt x="92" y="9611"/>
                          <a:pt x="9667" y="61"/>
                          <a:pt x="21487" y="0"/>
                        </a:cubicBezTo>
                        <a:lnTo>
                          <a:pt x="21599" y="21600"/>
                        </a:lnTo>
                        <a:lnTo>
                          <a:pt x="-1" y="21430"/>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489" name="Google Shape;1489;p72"/>
                  <p:cNvSpPr/>
                  <p:nvPr/>
                </p:nvSpPr>
                <p:spPr>
                  <a:xfrm rot="-1260000">
                    <a:off x="3084" y="1154"/>
                    <a:ext cx="192" cy="768"/>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cxnSp>
              <p:nvCxnSpPr>
                <p:cNvPr id="1490" name="Google Shape;1490;p72"/>
                <p:cNvCxnSpPr/>
                <p:nvPr/>
              </p:nvCxnSpPr>
              <p:spPr>
                <a:xfrm>
                  <a:off x="2942" y="1217"/>
                  <a:ext cx="0" cy="1100"/>
                </a:xfrm>
                <a:prstGeom prst="straightConnector1">
                  <a:avLst/>
                </a:prstGeom>
                <a:noFill/>
                <a:ln cap="flat" cmpd="sng" w="12700">
                  <a:solidFill>
                    <a:schemeClr val="dk1"/>
                  </a:solidFill>
                  <a:prstDash val="solid"/>
                  <a:miter lim="800000"/>
                  <a:headEnd len="med" w="med" type="none"/>
                  <a:tailEnd len="med" w="med" type="none"/>
                </a:ln>
              </p:spPr>
            </p:cxnSp>
          </p:grpSp>
        </p:grpSp>
      </p:grpSp>
      <p:sp>
        <p:nvSpPr>
          <p:cNvPr id="1491" name="Google Shape;1491;p72"/>
          <p:cNvSpPr txBox="1"/>
          <p:nvPr/>
        </p:nvSpPr>
        <p:spPr>
          <a:xfrm>
            <a:off x="4583112" y="3821112"/>
            <a:ext cx="655637" cy="3667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.4582</a:t>
            </a:r>
            <a:endParaRPr/>
          </a:p>
        </p:txBody>
      </p:sp>
      <p:grpSp>
        <p:nvGrpSpPr>
          <p:cNvPr id="1492" name="Google Shape;1492;p72"/>
          <p:cNvGrpSpPr/>
          <p:nvPr/>
        </p:nvGrpSpPr>
        <p:grpSpPr>
          <a:xfrm>
            <a:off x="5224462" y="3490912"/>
            <a:ext cx="1370012" cy="1528762"/>
            <a:chOff x="3291" y="2199"/>
            <a:chExt cx="863" cy="963"/>
          </a:xfrm>
        </p:grpSpPr>
        <p:cxnSp>
          <p:nvCxnSpPr>
            <p:cNvPr id="1493" name="Google Shape;1493;p72"/>
            <p:cNvCxnSpPr/>
            <p:nvPr/>
          </p:nvCxnSpPr>
          <p:spPr>
            <a:xfrm>
              <a:off x="3464" y="2619"/>
              <a:ext cx="0" cy="236"/>
            </a:xfrm>
            <a:prstGeom prst="straightConnector1">
              <a:avLst/>
            </a:prstGeom>
            <a:noFill/>
            <a:ln cap="flat" cmpd="sng" w="12700">
              <a:solidFill>
                <a:schemeClr val="dk1"/>
              </a:solidFill>
              <a:prstDash val="solid"/>
              <a:miter lim="800000"/>
              <a:headEnd len="med" w="med" type="none"/>
              <a:tailEnd len="med" w="med" type="none"/>
            </a:ln>
          </p:spPr>
        </p:cxnSp>
        <p:sp>
          <p:nvSpPr>
            <p:cNvPr id="1494" name="Google Shape;1494;p72"/>
            <p:cNvSpPr txBox="1"/>
            <p:nvPr/>
          </p:nvSpPr>
          <p:spPr>
            <a:xfrm>
              <a:off x="3291" y="2758"/>
              <a:ext cx="346" cy="404"/>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210</a:t>
              </a:r>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1.73</a:t>
              </a:r>
              <a:endParaRPr/>
            </a:p>
          </p:txBody>
        </p:sp>
        <p:cxnSp>
          <p:nvCxnSpPr>
            <p:cNvPr id="1495" name="Google Shape;1495;p72"/>
            <p:cNvCxnSpPr/>
            <p:nvPr/>
          </p:nvCxnSpPr>
          <p:spPr>
            <a:xfrm flipH="1" rot="10800000">
              <a:off x="3552" y="2400"/>
              <a:ext cx="384" cy="336"/>
            </a:xfrm>
            <a:prstGeom prst="straightConnector1">
              <a:avLst/>
            </a:prstGeom>
            <a:noFill/>
            <a:ln cap="flat" cmpd="sng" w="12700">
              <a:solidFill>
                <a:schemeClr val="dk1"/>
              </a:solidFill>
              <a:prstDash val="solid"/>
              <a:miter lim="800000"/>
              <a:headEnd len="med" w="med" type="none"/>
              <a:tailEnd len="sm" w="sm" type="triangle"/>
            </a:ln>
          </p:spPr>
        </p:cxnSp>
        <p:sp>
          <p:nvSpPr>
            <p:cNvPr id="1496" name="Google Shape;1496;p72"/>
            <p:cNvSpPr txBox="1"/>
            <p:nvPr/>
          </p:nvSpPr>
          <p:spPr>
            <a:xfrm>
              <a:off x="3926" y="2199"/>
              <a:ext cx="228"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Narrow"/>
                <a:buNone/>
              </a:pPr>
              <a:r>
                <a:rPr b="1" i="0" lang="en-US" sz="2800" u="none">
                  <a:solidFill>
                    <a:schemeClr val="dk1"/>
                  </a:solidFill>
                  <a:latin typeface="Arial Narrow"/>
                  <a:ea typeface="Arial Narrow"/>
                  <a:cs typeface="Arial Narrow"/>
                  <a:sym typeface="Arial Narrow"/>
                </a:rPr>
                <a:t>?</a:t>
              </a:r>
              <a:endParaRPr/>
            </a:p>
          </p:txBody>
        </p:sp>
      </p:grpSp>
      <p:sp>
        <p:nvSpPr>
          <p:cNvPr id="1497" name="Google Shape;1497;p72"/>
          <p:cNvSpPr txBox="1"/>
          <p:nvPr/>
        </p:nvSpPr>
        <p:spPr>
          <a:xfrm>
            <a:off x="6248400" y="3505200"/>
            <a:ext cx="782637" cy="39211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0.0418</a:t>
            </a:r>
            <a:endParaRPr/>
          </a:p>
        </p:txBody>
      </p:sp>
      <p:sp>
        <p:nvSpPr>
          <p:cNvPr id="1498" name="Google Shape;1498;p72"/>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Probability Approach –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a:t>
            </a:r>
            <a:r>
              <a:rPr b="1" i="0" lang="en-US" sz="3600" u="none">
                <a:solidFill>
                  <a:srgbClr val="003399"/>
                </a:solidFill>
                <a:latin typeface="Arial Narrow"/>
                <a:ea typeface="Arial Narrow"/>
                <a:cs typeface="Arial Narrow"/>
                <a:sym typeface="Arial Narrow"/>
              </a:rPr>
              <a:t>Probabilistic analysis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477"/>
                                        </p:tgtEl>
                                        <p:attrNameLst>
                                          <p:attrName>style.visibility</p:attrName>
                                        </p:attrNameLst>
                                      </p:cBhvr>
                                      <p:to>
                                        <p:strVal val="visible"/>
                                      </p:to>
                                    </p:set>
                                    <p:anim calcmode="lin" valueType="num">
                                      <p:cBhvr additive="base">
                                        <p:cTn dur="500"/>
                                        <p:tgtEl>
                                          <p:spTgt spid="1477"/>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91"/>
                                        </p:tgtEl>
                                        <p:attrNameLst>
                                          <p:attrName>style.visibility</p:attrName>
                                        </p:attrNameLst>
                                      </p:cBhvr>
                                      <p:to>
                                        <p:strVal val="visible"/>
                                      </p:to>
                                    </p:set>
                                    <p:animEffect filter="fade" transition="in">
                                      <p:cBhvr>
                                        <p:cTn dur="500"/>
                                        <p:tgtEl>
                                          <p:spTgt spid="1491"/>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4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35" name="Google Shape;135;p19"/>
          <p:cNvSpPr txBox="1"/>
          <p:nvPr>
            <p:ph type="title"/>
          </p:nvPr>
        </p:nvSpPr>
        <p:spPr>
          <a:xfrm>
            <a:off x="455612" y="609600"/>
            <a:ext cx="86106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Identifying Activities, Example</a:t>
            </a:r>
            <a:endParaRPr/>
          </a:p>
        </p:txBody>
      </p:sp>
      <p:sp>
        <p:nvSpPr>
          <p:cNvPr id="136" name="Google Shape;136;p19"/>
          <p:cNvSpPr txBox="1"/>
          <p:nvPr>
            <p:ph idx="1" type="body"/>
          </p:nvPr>
        </p:nvSpPr>
        <p:spPr>
          <a:xfrm>
            <a:off x="455612" y="2208212"/>
            <a:ext cx="8686800" cy="3278187"/>
          </a:xfrm>
          <a:prstGeom prst="rect">
            <a:avLst/>
          </a:prstGeom>
          <a:noFill/>
          <a:ln>
            <a:noFill/>
          </a:ln>
        </p:spPr>
        <p:txBody>
          <a:bodyPr anchorCtr="0" anchor="t" bIns="46025" lIns="92075" spcFirstLastPara="1" rIns="92075" wrap="square" tIns="46025">
            <a:noAutofit/>
          </a:bodyPr>
          <a:lstStyle/>
          <a:p>
            <a:pPr indent="-342900" lvl="0" marL="342900" rtl="0" algn="ctr">
              <a:lnSpc>
                <a:spcPct val="100000"/>
              </a:lnSpc>
              <a:spcBef>
                <a:spcPts val="0"/>
              </a:spcBef>
              <a:spcAft>
                <a:spcPts val="0"/>
              </a:spcAft>
              <a:buClr>
                <a:schemeClr val="accent2"/>
              </a:buClr>
              <a:buSzPts val="3200"/>
              <a:buFont typeface="Arial Narrow"/>
              <a:buNone/>
            </a:pPr>
            <a:r>
              <a:rPr b="1" i="0" lang="en-US" sz="3200" u="none">
                <a:solidFill>
                  <a:schemeClr val="accent2"/>
                </a:solidFill>
                <a:latin typeface="Arial Narrow"/>
                <a:ea typeface="Arial Narrow"/>
                <a:cs typeface="Arial Narrow"/>
                <a:sym typeface="Arial Narrow"/>
              </a:rPr>
              <a:t>KLONE COMPUTERS, INC.</a:t>
            </a:r>
            <a:endParaRPr/>
          </a:p>
          <a:p>
            <a:pPr indent="-342900" lvl="0" marL="342900" rtl="0" algn="l">
              <a:lnSpc>
                <a:spcPct val="50000"/>
              </a:lnSpc>
              <a:spcBef>
                <a:spcPts val="560"/>
              </a:spcBef>
              <a:spcAft>
                <a:spcPts val="0"/>
              </a:spcAft>
              <a:buClr>
                <a:schemeClr val="accent2"/>
              </a:buClr>
              <a:buSzPts val="2800"/>
              <a:buFont typeface="Arial Narrow"/>
              <a:buNone/>
            </a:pPr>
            <a:r>
              <a:t/>
            </a:r>
            <a:endParaRPr b="1" i="0" sz="2800" u="none">
              <a:solidFill>
                <a:schemeClr val="accent2"/>
              </a:solidFill>
              <a:latin typeface="Arial Narrow"/>
              <a:ea typeface="Arial Narrow"/>
              <a:cs typeface="Arial Narrow"/>
              <a:sym typeface="Arial Narrow"/>
            </a:endParaRPr>
          </a:p>
          <a:p>
            <a:pPr indent="-342900" lvl="0" marL="342900" rtl="0" algn="l">
              <a:lnSpc>
                <a:spcPct val="140000"/>
              </a:lnSpc>
              <a:spcBef>
                <a:spcPts val="560"/>
              </a:spcBef>
              <a:spcAft>
                <a:spcPts val="0"/>
              </a:spcAft>
              <a:buClr>
                <a:schemeClr val="accent2"/>
              </a:buClr>
              <a:buSzPts val="2800"/>
              <a:buFont typeface="Arial Narrow"/>
              <a:buChar char="•"/>
            </a:pPr>
            <a:r>
              <a:rPr b="1" i="0" lang="en-US" sz="2800" u="none">
                <a:solidFill>
                  <a:schemeClr val="accent2"/>
                </a:solidFill>
                <a:latin typeface="Arial Narrow"/>
                <a:ea typeface="Arial Narrow"/>
                <a:cs typeface="Arial Narrow"/>
                <a:sym typeface="Arial Narrow"/>
              </a:rPr>
              <a:t>KLONE Computers manufactures personal computers.</a:t>
            </a:r>
            <a:endParaRPr/>
          </a:p>
          <a:p>
            <a:pPr indent="-342900" lvl="0" marL="342900" rtl="0" algn="l">
              <a:lnSpc>
                <a:spcPct val="70000"/>
              </a:lnSpc>
              <a:spcBef>
                <a:spcPts val="560"/>
              </a:spcBef>
              <a:spcAft>
                <a:spcPts val="0"/>
              </a:spcAft>
              <a:buClr>
                <a:schemeClr val="accent2"/>
              </a:buClr>
              <a:buSzPts val="2800"/>
              <a:buFont typeface="Arial Narrow"/>
              <a:buNone/>
            </a:pPr>
            <a:r>
              <a:t/>
            </a:r>
            <a:endParaRPr b="1" i="0" sz="2800" u="none">
              <a:solidFill>
                <a:schemeClr val="accent2"/>
              </a:solidFill>
              <a:latin typeface="Arial Narrow"/>
              <a:ea typeface="Arial Narrow"/>
              <a:cs typeface="Arial Narrow"/>
              <a:sym typeface="Arial Narrow"/>
            </a:endParaRPr>
          </a:p>
          <a:p>
            <a:pPr indent="-342900" lvl="0" marL="342900" rtl="0" algn="l">
              <a:lnSpc>
                <a:spcPct val="100000"/>
              </a:lnSpc>
              <a:spcBef>
                <a:spcPts val="560"/>
              </a:spcBef>
              <a:spcAft>
                <a:spcPts val="0"/>
              </a:spcAft>
              <a:buClr>
                <a:schemeClr val="accent2"/>
              </a:buClr>
              <a:buSzPts val="2800"/>
              <a:buFont typeface="Arial Narrow"/>
              <a:buChar char="•"/>
            </a:pPr>
            <a:r>
              <a:rPr b="1" i="0" lang="en-US" sz="2800" u="none">
                <a:solidFill>
                  <a:schemeClr val="accent2"/>
                </a:solidFill>
                <a:latin typeface="Arial Narrow"/>
                <a:ea typeface="Arial Narrow"/>
                <a:cs typeface="Arial Narrow"/>
                <a:sym typeface="Arial Narrow"/>
              </a:rPr>
              <a:t>It is about to design, manufacture, and market the Klonepalm 2021 palmbook computer.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 calcmode="lin" valueType="num">
                                      <p:cBhvr additive="base">
                                        <p:cTn dur="500"/>
                                        <p:tgtEl>
                                          <p:spTgt spid="13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 calcmode="lin" valueType="num">
                                      <p:cBhvr additive="base">
                                        <p:cTn dur="500"/>
                                        <p:tgtEl>
                                          <p:spTgt spid="13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 calcmode="lin" valueType="num">
                                      <p:cBhvr additive="base">
                                        <p:cTn dur="500"/>
                                        <p:tgtEl>
                                          <p:spTgt spid="13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 calcmode="lin" valueType="num">
                                      <p:cBhvr additive="base">
                                        <p:cTn dur="500"/>
                                        <p:tgtEl>
                                          <p:spTgt spid="13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 calcmode="lin" valueType="num">
                                      <p:cBhvr additive="base">
                                        <p:cTn dur="500"/>
                                        <p:tgtEl>
                                          <p:spTgt spid="13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73"/>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pSp>
        <p:nvGrpSpPr>
          <p:cNvPr id="1505" name="Google Shape;1505;p73"/>
          <p:cNvGrpSpPr/>
          <p:nvPr/>
        </p:nvGrpSpPr>
        <p:grpSpPr>
          <a:xfrm>
            <a:off x="2978150" y="3090342"/>
            <a:ext cx="3346450" cy="1970607"/>
            <a:chOff x="1876" y="1947"/>
            <a:chExt cx="2108" cy="1241"/>
          </a:xfrm>
        </p:grpSpPr>
        <p:sp>
          <p:nvSpPr>
            <p:cNvPr id="1506" name="Google Shape;1506;p73"/>
            <p:cNvSpPr txBox="1"/>
            <p:nvPr/>
          </p:nvSpPr>
          <p:spPr>
            <a:xfrm>
              <a:off x="3744" y="2784"/>
              <a:ext cx="195" cy="404"/>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X</a:t>
              </a:r>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Z</a:t>
              </a:r>
              <a:endParaRPr/>
            </a:p>
          </p:txBody>
        </p:sp>
        <p:sp>
          <p:nvSpPr>
            <p:cNvPr id="1507" name="Google Shape;1507;p73"/>
            <p:cNvSpPr txBox="1"/>
            <p:nvPr/>
          </p:nvSpPr>
          <p:spPr>
            <a:xfrm>
              <a:off x="2736" y="2764"/>
              <a:ext cx="314" cy="404"/>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194</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grpSp>
          <p:nvGrpSpPr>
            <p:cNvPr id="1508" name="Google Shape;1508;p73"/>
            <p:cNvGrpSpPr/>
            <p:nvPr/>
          </p:nvGrpSpPr>
          <p:grpSpPr>
            <a:xfrm>
              <a:off x="1876" y="1947"/>
              <a:ext cx="2108" cy="833"/>
              <a:chOff x="2976" y="1528"/>
              <a:chExt cx="2588" cy="1027"/>
            </a:xfrm>
          </p:grpSpPr>
          <p:cxnSp>
            <p:nvCxnSpPr>
              <p:cNvPr id="1509" name="Google Shape;1509;p73"/>
              <p:cNvCxnSpPr/>
              <p:nvPr/>
            </p:nvCxnSpPr>
            <p:spPr>
              <a:xfrm>
                <a:off x="2976" y="2544"/>
                <a:ext cx="2588" cy="0"/>
              </a:xfrm>
              <a:prstGeom prst="straightConnector1">
                <a:avLst/>
              </a:prstGeom>
              <a:noFill/>
              <a:ln cap="flat" cmpd="sng" w="12700">
                <a:solidFill>
                  <a:schemeClr val="dk1"/>
                </a:solidFill>
                <a:prstDash val="solid"/>
                <a:miter lim="800000"/>
                <a:headEnd len="med" w="med" type="none"/>
                <a:tailEnd len="med" w="med" type="none"/>
              </a:ln>
            </p:spPr>
          </p:cxnSp>
          <p:sp>
            <p:nvSpPr>
              <p:cNvPr id="1510" name="Google Shape;1510;p73"/>
              <p:cNvSpPr/>
              <p:nvPr/>
            </p:nvSpPr>
            <p:spPr>
              <a:xfrm>
                <a:off x="3001" y="1971"/>
                <a:ext cx="825" cy="546"/>
              </a:xfrm>
              <a:custGeom>
                <a:rect b="b" l="l" r="r" t="t"/>
                <a:pathLst>
                  <a:path extrusionOk="0" fill="none" h="21600" w="20616">
                    <a:moveTo>
                      <a:pt x="20616" y="6444"/>
                    </a:moveTo>
                    <a:cubicBezTo>
                      <a:pt x="17797" y="15460"/>
                      <a:pt x="9446" y="21600"/>
                      <a:pt x="0" y="21600"/>
                    </a:cubicBezTo>
                  </a:path>
                  <a:path extrusionOk="0" h="21600" w="20616">
                    <a:moveTo>
                      <a:pt x="20616" y="6444"/>
                    </a:moveTo>
                    <a:cubicBezTo>
                      <a:pt x="17797" y="15460"/>
                      <a:pt x="9446" y="21600"/>
                      <a:pt x="0" y="21600"/>
                    </a:cubicBezTo>
                    <a:lnTo>
                      <a:pt x="0" y="0"/>
                    </a:lnTo>
                    <a:lnTo>
                      <a:pt x="20616" y="6444"/>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511" name="Google Shape;1511;p73"/>
              <p:cNvSpPr/>
              <p:nvPr/>
            </p:nvSpPr>
            <p:spPr>
              <a:xfrm>
                <a:off x="4666" y="1955"/>
                <a:ext cx="826" cy="547"/>
              </a:xfrm>
              <a:custGeom>
                <a:rect b="b" l="l" r="r" t="t"/>
                <a:pathLst>
                  <a:path extrusionOk="0" fill="none" h="21599" w="20662">
                    <a:moveTo>
                      <a:pt x="20511" y="21599"/>
                    </a:moveTo>
                    <a:cubicBezTo>
                      <a:pt x="11063" y="21533"/>
                      <a:pt x="2754" y="15334"/>
                      <a:pt x="-1" y="6296"/>
                    </a:cubicBezTo>
                  </a:path>
                  <a:path extrusionOk="0" h="21599" w="20662">
                    <a:moveTo>
                      <a:pt x="20511" y="21599"/>
                    </a:moveTo>
                    <a:cubicBezTo>
                      <a:pt x="11063" y="21533"/>
                      <a:pt x="2754" y="15334"/>
                      <a:pt x="-1" y="6296"/>
                    </a:cubicBezTo>
                    <a:lnTo>
                      <a:pt x="20662" y="0"/>
                    </a:lnTo>
                    <a:lnTo>
                      <a:pt x="20511" y="21599"/>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512" name="Google Shape;1512;p73"/>
              <p:cNvGrpSpPr/>
              <p:nvPr/>
            </p:nvGrpSpPr>
            <p:grpSpPr>
              <a:xfrm>
                <a:off x="3803" y="1528"/>
                <a:ext cx="896" cy="1027"/>
                <a:chOff x="2511" y="1145"/>
                <a:chExt cx="896" cy="1172"/>
              </a:xfrm>
            </p:grpSpPr>
            <p:grpSp>
              <p:nvGrpSpPr>
                <p:cNvPr id="1513" name="Google Shape;1513;p73"/>
                <p:cNvGrpSpPr/>
                <p:nvPr/>
              </p:nvGrpSpPr>
              <p:grpSpPr>
                <a:xfrm>
                  <a:off x="2511" y="1145"/>
                  <a:ext cx="896" cy="786"/>
                  <a:chOff x="2511" y="1145"/>
                  <a:chExt cx="896" cy="786"/>
                </a:xfrm>
              </p:grpSpPr>
              <p:sp>
                <p:nvSpPr>
                  <p:cNvPr id="1514" name="Google Shape;1514;p73"/>
                  <p:cNvSpPr/>
                  <p:nvPr/>
                </p:nvSpPr>
                <p:spPr>
                  <a:xfrm rot="1260000">
                    <a:off x="2642" y="1154"/>
                    <a:ext cx="192" cy="768"/>
                  </a:xfrm>
                  <a:custGeom>
                    <a:rect b="b" l="l" r="r" t="t"/>
                    <a:pathLst>
                      <a:path extrusionOk="0" fill="none" h="21600" w="21599">
                        <a:moveTo>
                          <a:pt x="-1" y="21430"/>
                        </a:moveTo>
                        <a:cubicBezTo>
                          <a:pt x="92" y="9611"/>
                          <a:pt x="9667" y="61"/>
                          <a:pt x="21487" y="0"/>
                        </a:cubicBezTo>
                      </a:path>
                      <a:path extrusionOk="0" h="21600" w="21599">
                        <a:moveTo>
                          <a:pt x="-1" y="21430"/>
                        </a:moveTo>
                        <a:cubicBezTo>
                          <a:pt x="92" y="9611"/>
                          <a:pt x="9667" y="61"/>
                          <a:pt x="21487" y="0"/>
                        </a:cubicBezTo>
                        <a:lnTo>
                          <a:pt x="21599" y="21600"/>
                        </a:lnTo>
                        <a:lnTo>
                          <a:pt x="-1" y="21430"/>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515" name="Google Shape;1515;p73"/>
                  <p:cNvSpPr/>
                  <p:nvPr/>
                </p:nvSpPr>
                <p:spPr>
                  <a:xfrm rot="-1260000">
                    <a:off x="3084" y="1154"/>
                    <a:ext cx="192" cy="768"/>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cxnSp>
              <p:nvCxnSpPr>
                <p:cNvPr id="1516" name="Google Shape;1516;p73"/>
                <p:cNvCxnSpPr/>
                <p:nvPr/>
              </p:nvCxnSpPr>
              <p:spPr>
                <a:xfrm>
                  <a:off x="2942" y="1217"/>
                  <a:ext cx="0" cy="1100"/>
                </a:xfrm>
                <a:prstGeom prst="straightConnector1">
                  <a:avLst/>
                </a:prstGeom>
                <a:noFill/>
                <a:ln cap="flat" cmpd="sng" w="12700">
                  <a:solidFill>
                    <a:schemeClr val="dk1"/>
                  </a:solidFill>
                  <a:prstDash val="solid"/>
                  <a:miter lim="800000"/>
                  <a:headEnd len="med" w="med" type="none"/>
                  <a:tailEnd len="med" w="med" type="none"/>
                </a:ln>
              </p:spPr>
            </p:cxnSp>
          </p:grpSp>
        </p:grpSp>
      </p:grpSp>
      <p:sp>
        <p:nvSpPr>
          <p:cNvPr id="1517" name="Google Shape;1517;p73"/>
          <p:cNvSpPr txBox="1"/>
          <p:nvPr/>
        </p:nvSpPr>
        <p:spPr>
          <a:xfrm>
            <a:off x="228600" y="2057400"/>
            <a:ext cx="8393112" cy="968375"/>
          </a:xfrm>
          <a:prstGeom prst="rect">
            <a:avLst/>
          </a:prstGeom>
          <a:noFill/>
          <a:ln>
            <a:noFill/>
          </a:ln>
        </p:spPr>
        <p:txBody>
          <a:bodyPr anchorCtr="0" anchor="t" bIns="46025" lIns="92075" spcFirstLastPara="1" rIns="92075" wrap="square" tIns="46025">
            <a:spAutoFit/>
          </a:bodyPr>
          <a:lstStyle/>
          <a:p>
            <a:pPr indent="-177800" lvl="0" marL="0" marR="0" rtl="0" algn="l">
              <a:lnSpc>
                <a:spcPct val="90000"/>
              </a:lnSpc>
              <a:spcBef>
                <a:spcPts val="0"/>
              </a:spcBef>
              <a:spcAft>
                <a:spcPts val="0"/>
              </a:spcAft>
              <a:buClr>
                <a:schemeClr val="dk1"/>
              </a:buClr>
              <a:buSzPts val="2800"/>
              <a:buFont typeface="Arial Narrow"/>
              <a:buChar char="•"/>
            </a:pPr>
            <a:r>
              <a:rPr b="0" i="0" lang="en-US" sz="2800" u="none">
                <a:solidFill>
                  <a:schemeClr val="dk1"/>
                </a:solidFill>
                <a:latin typeface="Arial Narrow"/>
                <a:ea typeface="Arial Narrow"/>
                <a:cs typeface="Arial Narrow"/>
                <a:sym typeface="Arial Narrow"/>
              </a:rPr>
              <a:t>   </a:t>
            </a:r>
            <a:r>
              <a:rPr b="0" i="0" lang="en-US" sz="3200" u="none">
                <a:solidFill>
                  <a:schemeClr val="dk1"/>
                </a:solidFill>
                <a:latin typeface="Arial Narrow"/>
                <a:ea typeface="Arial Narrow"/>
                <a:cs typeface="Arial Narrow"/>
                <a:sym typeface="Arial Narrow"/>
              </a:rPr>
              <a:t>Provide a completion time that has only 1% chance </a:t>
            </a:r>
            <a:br>
              <a:rPr b="0" i="0" lang="en-US" sz="3200" u="none">
                <a:solidFill>
                  <a:schemeClr val="dk1"/>
                </a:solidFill>
                <a:latin typeface="Arial Narrow"/>
                <a:ea typeface="Arial Narrow"/>
                <a:cs typeface="Arial Narrow"/>
                <a:sym typeface="Arial Narrow"/>
              </a:rPr>
            </a:br>
            <a:r>
              <a:rPr b="0" i="0" lang="en-US" sz="3200" u="none">
                <a:solidFill>
                  <a:schemeClr val="dk1"/>
                </a:solidFill>
                <a:latin typeface="Arial Narrow"/>
                <a:ea typeface="Arial Narrow"/>
                <a:cs typeface="Arial Narrow"/>
                <a:sym typeface="Arial Narrow"/>
              </a:rPr>
              <a:t>    to be exceeded. </a:t>
            </a:r>
            <a:endParaRPr/>
          </a:p>
        </p:txBody>
      </p:sp>
      <p:grpSp>
        <p:nvGrpSpPr>
          <p:cNvPr id="1518" name="Google Shape;1518;p73"/>
          <p:cNvGrpSpPr/>
          <p:nvPr/>
        </p:nvGrpSpPr>
        <p:grpSpPr>
          <a:xfrm>
            <a:off x="4622800" y="3666290"/>
            <a:ext cx="2860675" cy="1392319"/>
            <a:chOff x="2912" y="2309"/>
            <a:chExt cx="1802" cy="877"/>
          </a:xfrm>
        </p:grpSpPr>
        <p:cxnSp>
          <p:nvCxnSpPr>
            <p:cNvPr id="1519" name="Google Shape;1519;p73"/>
            <p:cNvCxnSpPr/>
            <p:nvPr/>
          </p:nvCxnSpPr>
          <p:spPr>
            <a:xfrm>
              <a:off x="3604" y="2688"/>
              <a:ext cx="0" cy="96"/>
            </a:xfrm>
            <a:prstGeom prst="straightConnector1">
              <a:avLst/>
            </a:prstGeom>
            <a:noFill/>
            <a:ln cap="flat" cmpd="sng" w="12700">
              <a:solidFill>
                <a:schemeClr val="dk1"/>
              </a:solidFill>
              <a:prstDash val="solid"/>
              <a:miter lim="800000"/>
              <a:headEnd len="med" w="med" type="none"/>
              <a:tailEnd len="med" w="med" type="none"/>
            </a:ln>
          </p:spPr>
        </p:cxnSp>
        <p:grpSp>
          <p:nvGrpSpPr>
            <p:cNvPr id="1520" name="Google Shape;1520;p73"/>
            <p:cNvGrpSpPr/>
            <p:nvPr/>
          </p:nvGrpSpPr>
          <p:grpSpPr>
            <a:xfrm>
              <a:off x="2912" y="2309"/>
              <a:ext cx="1802" cy="877"/>
              <a:chOff x="2912" y="2309"/>
              <a:chExt cx="1802" cy="877"/>
            </a:xfrm>
          </p:grpSpPr>
          <p:sp>
            <p:nvSpPr>
              <p:cNvPr id="1521" name="Google Shape;1521;p73"/>
              <p:cNvSpPr txBox="1"/>
              <p:nvPr/>
            </p:nvSpPr>
            <p:spPr>
              <a:xfrm>
                <a:off x="3421" y="2771"/>
                <a:ext cx="346" cy="404"/>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X</a:t>
                </a:r>
                <a:r>
                  <a:rPr b="0" baseline="-25000" i="0" lang="en-US" sz="1800" u="none">
                    <a:solidFill>
                      <a:schemeClr val="dk1"/>
                    </a:solidFill>
                    <a:latin typeface="Arial Narrow"/>
                    <a:ea typeface="Arial Narrow"/>
                    <a:cs typeface="Arial Narrow"/>
                    <a:sym typeface="Arial Narrow"/>
                  </a:rPr>
                  <a:t>0</a:t>
                </a:r>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2.33</a:t>
                </a:r>
                <a:endParaRPr/>
              </a:p>
            </p:txBody>
          </p:sp>
          <p:sp>
            <p:nvSpPr>
              <p:cNvPr id="1522" name="Google Shape;1522;p73"/>
              <p:cNvSpPr/>
              <p:nvPr/>
            </p:nvSpPr>
            <p:spPr>
              <a:xfrm rot="-3960000">
                <a:off x="3571" y="2502"/>
                <a:ext cx="741" cy="492"/>
              </a:xfrm>
              <a:custGeom>
                <a:rect b="b" l="l" r="r" t="t"/>
                <a:pathLst>
                  <a:path extrusionOk="0" fill="none" h="20082" w="21600">
                    <a:moveTo>
                      <a:pt x="7954" y="0"/>
                    </a:moveTo>
                    <a:cubicBezTo>
                      <a:pt x="16190" y="3262"/>
                      <a:pt x="21600" y="11223"/>
                      <a:pt x="21600" y="20082"/>
                    </a:cubicBezTo>
                  </a:path>
                  <a:path extrusionOk="0" h="20082" w="21600">
                    <a:moveTo>
                      <a:pt x="7954" y="0"/>
                    </a:moveTo>
                    <a:cubicBezTo>
                      <a:pt x="16190" y="3262"/>
                      <a:pt x="21600" y="11223"/>
                      <a:pt x="21600" y="20082"/>
                    </a:cubicBezTo>
                    <a:lnTo>
                      <a:pt x="0" y="20082"/>
                    </a:lnTo>
                    <a:lnTo>
                      <a:pt x="7954"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523" name="Google Shape;1523;p73"/>
              <p:cNvSpPr txBox="1"/>
              <p:nvPr/>
            </p:nvSpPr>
            <p:spPr>
              <a:xfrm>
                <a:off x="4368" y="2400"/>
                <a:ext cx="346" cy="231"/>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0.01</a:t>
                </a:r>
                <a:endParaRPr/>
              </a:p>
            </p:txBody>
          </p:sp>
          <p:sp>
            <p:nvSpPr>
              <p:cNvPr id="1524" name="Google Shape;1524;p73"/>
              <p:cNvSpPr txBox="1"/>
              <p:nvPr/>
            </p:nvSpPr>
            <p:spPr>
              <a:xfrm>
                <a:off x="2912" y="2366"/>
                <a:ext cx="336" cy="288"/>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.49</a:t>
                </a:r>
                <a:endParaRPr/>
              </a:p>
            </p:txBody>
          </p:sp>
        </p:grpSp>
      </p:grpSp>
      <p:sp>
        <p:nvSpPr>
          <p:cNvPr id="1525" name="Google Shape;1525;p73"/>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Probability Approach –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a:t>
            </a:r>
            <a:r>
              <a:rPr b="1" i="0" lang="en-US" sz="3600" u="none">
                <a:solidFill>
                  <a:srgbClr val="003399"/>
                </a:solidFill>
                <a:latin typeface="Arial Narrow"/>
                <a:ea typeface="Arial Narrow"/>
                <a:cs typeface="Arial Narrow"/>
                <a:sym typeface="Arial Narrow"/>
              </a:rPr>
              <a:t>Probabilistic analysis</a:t>
            </a:r>
            <a:endParaRPr/>
          </a:p>
        </p:txBody>
      </p:sp>
      <p:sp>
        <p:nvSpPr>
          <p:cNvPr id="1526" name="Google Shape;1526;p73"/>
          <p:cNvSpPr txBox="1"/>
          <p:nvPr/>
        </p:nvSpPr>
        <p:spPr>
          <a:xfrm>
            <a:off x="304800" y="5105400"/>
            <a:ext cx="8643937" cy="10747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P(X</a:t>
            </a:r>
            <a:r>
              <a:rPr b="0" i="0" lang="en-US" sz="2800" u="none">
                <a:solidFill>
                  <a:schemeClr val="dk1"/>
                </a:solidFill>
                <a:latin typeface="Noto Sans Symbols"/>
                <a:ea typeface="Noto Sans Symbols"/>
                <a:cs typeface="Noto Sans Symbols"/>
                <a:sym typeface="Noto Sans Symbols"/>
              </a:rPr>
              <a:t>≥</a:t>
            </a:r>
            <a:r>
              <a:rPr b="0" i="0" lang="en-US" sz="2800" u="none">
                <a:solidFill>
                  <a:schemeClr val="dk1"/>
                </a:solidFill>
                <a:latin typeface="Arial Narrow"/>
                <a:ea typeface="Arial Narrow"/>
                <a:cs typeface="Arial Narrow"/>
                <a:sym typeface="Arial Narrow"/>
              </a:rPr>
              <a:t>X</a:t>
            </a:r>
            <a:r>
              <a:rPr b="0" baseline="-25000" i="0" lang="en-US" sz="2800" u="none">
                <a:solidFill>
                  <a:schemeClr val="dk1"/>
                </a:solidFill>
                <a:latin typeface="Arial Narrow"/>
                <a:ea typeface="Arial Narrow"/>
                <a:cs typeface="Arial Narrow"/>
                <a:sym typeface="Arial Narrow"/>
              </a:rPr>
              <a:t>0</a:t>
            </a:r>
            <a:r>
              <a:rPr b="0" i="0" lang="en-US" sz="2800" u="none">
                <a:solidFill>
                  <a:schemeClr val="dk1"/>
                </a:solidFill>
                <a:latin typeface="Arial Narrow"/>
                <a:ea typeface="Arial Narrow"/>
                <a:cs typeface="Arial Narrow"/>
                <a:sym typeface="Arial Narrow"/>
              </a:rPr>
              <a:t>)</a:t>
            </a:r>
            <a:r>
              <a:rPr b="0" baseline="-25000" i="0" lang="en-US" sz="2800" u="none">
                <a:solidFill>
                  <a:schemeClr val="dk1"/>
                </a:solidFill>
                <a:latin typeface="Arial Narrow"/>
                <a:ea typeface="Arial Narrow"/>
                <a:cs typeface="Arial Narrow"/>
                <a:sym typeface="Arial Narrow"/>
              </a:rPr>
              <a:t> </a:t>
            </a:r>
            <a:r>
              <a:rPr b="0" i="0" lang="en-US" sz="2800" u="none">
                <a:solidFill>
                  <a:schemeClr val="dk1"/>
                </a:solidFill>
                <a:latin typeface="Arial Narrow"/>
                <a:ea typeface="Arial Narrow"/>
                <a:cs typeface="Arial Narrow"/>
                <a:sym typeface="Arial Narrow"/>
              </a:rPr>
              <a:t>= 0.01,  or P(Z </a:t>
            </a:r>
            <a:r>
              <a:rPr b="0" i="0" lang="en-US" sz="2800" u="none">
                <a:solidFill>
                  <a:schemeClr val="dk1"/>
                </a:solidFill>
                <a:latin typeface="Noto Sans Symbols"/>
                <a:ea typeface="Noto Sans Symbols"/>
                <a:cs typeface="Noto Sans Symbols"/>
                <a:sym typeface="Noto Sans Symbols"/>
              </a:rPr>
              <a:t>≥ [(</a:t>
            </a:r>
            <a:r>
              <a:rPr b="0" i="0" lang="en-US" sz="2800" u="none">
                <a:solidFill>
                  <a:schemeClr val="dk1"/>
                </a:solidFill>
                <a:latin typeface="Arial Narrow"/>
                <a:ea typeface="Arial Narrow"/>
                <a:cs typeface="Arial Narrow"/>
                <a:sym typeface="Arial Narrow"/>
              </a:rPr>
              <a:t>X</a:t>
            </a:r>
            <a:r>
              <a:rPr b="0" baseline="-25000" i="0" lang="en-US" sz="2800" u="none">
                <a:solidFill>
                  <a:schemeClr val="dk1"/>
                </a:solidFill>
                <a:latin typeface="Arial Narrow"/>
                <a:ea typeface="Arial Narrow"/>
                <a:cs typeface="Arial Narrow"/>
                <a:sym typeface="Arial Narrow"/>
              </a:rPr>
              <a:t>0 </a:t>
            </a:r>
            <a:r>
              <a:rPr b="0" i="0" lang="en-US" sz="2800" u="none">
                <a:solidFill>
                  <a:schemeClr val="dk1"/>
                </a:solidFill>
                <a:latin typeface="Arial Narrow"/>
                <a:ea typeface="Arial Narrow"/>
                <a:cs typeface="Arial Narrow"/>
                <a:sym typeface="Arial Narrow"/>
              </a:rPr>
              <a:t>– </a:t>
            </a:r>
            <a:r>
              <a:rPr b="0" i="0" lang="en-US" sz="2800" u="none">
                <a:solidFill>
                  <a:schemeClr val="dk1"/>
                </a:solidFill>
                <a:latin typeface="Noto Sans Symbols"/>
                <a:ea typeface="Noto Sans Symbols"/>
                <a:cs typeface="Noto Sans Symbols"/>
                <a:sym typeface="Noto Sans Symbols"/>
              </a:rPr>
              <a:t>μ</a:t>
            </a:r>
            <a:r>
              <a:rPr b="0" i="0" lang="en-US" sz="2800" u="none">
                <a:solidFill>
                  <a:schemeClr val="dk1"/>
                </a:solidFill>
                <a:latin typeface="Arial Narrow"/>
                <a:ea typeface="Arial Narrow"/>
                <a:cs typeface="Arial Narrow"/>
                <a:sym typeface="Arial Narrow"/>
              </a:rPr>
              <a:t>)/</a:t>
            </a:r>
            <a:r>
              <a:rPr b="0" i="0" lang="en-US" sz="2800" u="none">
                <a:solidFill>
                  <a:schemeClr val="dk1"/>
                </a:solidFill>
                <a:latin typeface="Noto Sans Symbols"/>
                <a:ea typeface="Noto Sans Symbols"/>
                <a:cs typeface="Noto Sans Symbols"/>
                <a:sym typeface="Noto Sans Symbols"/>
              </a:rPr>
              <a:t>σ]</a:t>
            </a:r>
            <a:r>
              <a:rPr b="0" i="0" lang="en-US" sz="2800" u="none">
                <a:solidFill>
                  <a:schemeClr val="dk1"/>
                </a:solidFill>
                <a:latin typeface="Arial Narrow"/>
                <a:ea typeface="Arial Narrow"/>
                <a:cs typeface="Arial Narrow"/>
                <a:sym typeface="Arial Narrow"/>
              </a:rPr>
              <a:t> = P(Z</a:t>
            </a:r>
            <a:r>
              <a:rPr b="0" i="0" lang="en-US" sz="2800" u="none">
                <a:solidFill>
                  <a:schemeClr val="dk1"/>
                </a:solidFill>
                <a:latin typeface="Noto Sans Symbols"/>
                <a:ea typeface="Noto Sans Symbols"/>
                <a:cs typeface="Noto Sans Symbols"/>
                <a:sym typeface="Noto Sans Symbols"/>
              </a:rPr>
              <a:t>≥ </a:t>
            </a:r>
            <a:r>
              <a:rPr b="0" i="0" lang="en-US" sz="2800" u="none">
                <a:solidFill>
                  <a:schemeClr val="dk1"/>
                </a:solidFill>
                <a:latin typeface="Arial Narrow"/>
                <a:ea typeface="Arial Narrow"/>
                <a:cs typeface="Arial Narrow"/>
                <a:sym typeface="Arial Narrow"/>
              </a:rPr>
              <a:t>Z</a:t>
            </a:r>
            <a:r>
              <a:rPr b="0" baseline="-25000" i="0" lang="en-US" sz="2800" u="none">
                <a:solidFill>
                  <a:schemeClr val="dk1"/>
                </a:solidFill>
                <a:latin typeface="Arial Narrow"/>
                <a:ea typeface="Arial Narrow"/>
                <a:cs typeface="Arial Narrow"/>
                <a:sym typeface="Arial Narrow"/>
              </a:rPr>
              <a:t>0</a:t>
            </a:r>
            <a:r>
              <a:rPr b="0" i="0" lang="en-US" sz="2800" u="none">
                <a:solidFill>
                  <a:schemeClr val="dk1"/>
                </a:solidFill>
                <a:latin typeface="Arial Narrow"/>
                <a:ea typeface="Arial Narrow"/>
                <a:cs typeface="Arial Narrow"/>
                <a:sym typeface="Arial Narrow"/>
              </a:rPr>
              <a:t>) = .01</a:t>
            </a:r>
            <a:endParaRPr/>
          </a:p>
          <a:p>
            <a:pPr indent="0" lvl="0" marL="0" marR="0" rtl="0" algn="l">
              <a:lnSpc>
                <a:spcPct val="130000"/>
              </a:lnSpc>
              <a:spcBef>
                <a:spcPts val="0"/>
              </a:spcBef>
              <a:spcAft>
                <a:spcPts val="0"/>
              </a:spcAft>
              <a:buClr>
                <a:schemeClr val="dk1"/>
              </a:buClr>
              <a:buSzPts val="2800"/>
              <a:buFont typeface="Arial Narrow"/>
              <a:buNone/>
            </a:pPr>
            <a:r>
              <a:rPr b="0" i="0" lang="en-US" sz="2800" u="none">
                <a:solidFill>
                  <a:schemeClr val="dk1"/>
                </a:solidFill>
                <a:latin typeface="Arial Narrow"/>
                <a:ea typeface="Arial Narrow"/>
                <a:cs typeface="Arial Narrow"/>
                <a:sym typeface="Arial Narrow"/>
              </a:rPr>
              <a:t>P(Z </a:t>
            </a:r>
            <a:r>
              <a:rPr b="0" i="0" lang="en-US" sz="2800" u="none">
                <a:solidFill>
                  <a:schemeClr val="dk1"/>
                </a:solidFill>
                <a:latin typeface="Noto Sans Symbols"/>
                <a:ea typeface="Noto Sans Symbols"/>
                <a:cs typeface="Noto Sans Symbols"/>
                <a:sym typeface="Noto Sans Symbols"/>
              </a:rPr>
              <a:t>≥</a:t>
            </a:r>
            <a:r>
              <a:rPr b="0" i="0" lang="en-US" sz="2800" u="none">
                <a:solidFill>
                  <a:schemeClr val="dk1"/>
                </a:solidFill>
                <a:latin typeface="Arial Narrow"/>
                <a:ea typeface="Arial Narrow"/>
                <a:cs typeface="Arial Narrow"/>
                <a:sym typeface="Arial Narrow"/>
              </a:rPr>
              <a:t> 2.33) = 0.01; X</a:t>
            </a:r>
            <a:r>
              <a:rPr b="0" baseline="-25000" i="0" lang="en-US" sz="2800" u="none">
                <a:solidFill>
                  <a:schemeClr val="dk1"/>
                </a:solidFill>
                <a:latin typeface="Arial Narrow"/>
                <a:ea typeface="Arial Narrow"/>
                <a:cs typeface="Arial Narrow"/>
                <a:sym typeface="Arial Narrow"/>
              </a:rPr>
              <a:t>0</a:t>
            </a:r>
            <a:r>
              <a:rPr b="0" i="0" lang="en-US" sz="2800" u="none">
                <a:solidFill>
                  <a:schemeClr val="dk1"/>
                </a:solidFill>
                <a:latin typeface="Arial Narrow"/>
                <a:ea typeface="Arial Narrow"/>
                <a:cs typeface="Arial Narrow"/>
                <a:sym typeface="Arial Narrow"/>
              </a:rPr>
              <a:t>=</a:t>
            </a:r>
            <a:r>
              <a:rPr b="0" i="0" lang="en-US" sz="2800" u="none">
                <a:solidFill>
                  <a:schemeClr val="dk1"/>
                </a:solidFill>
                <a:latin typeface="Noto Sans Symbols"/>
                <a:ea typeface="Noto Sans Symbols"/>
                <a:cs typeface="Noto Sans Symbols"/>
                <a:sym typeface="Noto Sans Symbols"/>
              </a:rPr>
              <a:t>μ</a:t>
            </a:r>
            <a:r>
              <a:rPr b="0" i="0" lang="en-US" sz="2800" u="none">
                <a:solidFill>
                  <a:schemeClr val="dk1"/>
                </a:solidFill>
                <a:latin typeface="Arial Narrow"/>
                <a:ea typeface="Arial Narrow"/>
                <a:cs typeface="Arial Narrow"/>
                <a:sym typeface="Arial Narrow"/>
              </a:rPr>
              <a:t>+Z</a:t>
            </a:r>
            <a:r>
              <a:rPr b="0" baseline="-25000" i="0" lang="en-US" sz="2800" u="none">
                <a:solidFill>
                  <a:schemeClr val="dk1"/>
                </a:solidFill>
                <a:latin typeface="Arial Narrow"/>
                <a:ea typeface="Arial Narrow"/>
                <a:cs typeface="Arial Narrow"/>
                <a:sym typeface="Arial Narrow"/>
              </a:rPr>
              <a:t>0</a:t>
            </a:r>
            <a:r>
              <a:rPr b="0" i="0" lang="en-US" sz="2800" u="none">
                <a:solidFill>
                  <a:schemeClr val="dk1"/>
                </a:solidFill>
                <a:latin typeface="Noto Sans Symbols"/>
                <a:ea typeface="Noto Sans Symbols"/>
                <a:cs typeface="Noto Sans Symbols"/>
                <a:sym typeface="Noto Sans Symbols"/>
              </a:rPr>
              <a:t>σ</a:t>
            </a:r>
            <a:r>
              <a:rPr b="0" i="0" lang="en-US" sz="2800" u="none">
                <a:solidFill>
                  <a:schemeClr val="dk1"/>
                </a:solidFill>
                <a:latin typeface="Arial Narrow"/>
                <a:ea typeface="Arial Narrow"/>
                <a:cs typeface="Arial Narrow"/>
                <a:sym typeface="Arial Narrow"/>
              </a:rPr>
              <a:t> =194 + 2.33(9.255) = 215.56 days.</a:t>
            </a:r>
            <a:endParaRPr/>
          </a:p>
        </p:txBody>
      </p:sp>
      <p:sp>
        <p:nvSpPr>
          <p:cNvPr id="1527" name="Google Shape;1527;p73"/>
          <p:cNvSpPr txBox="1"/>
          <p:nvPr/>
        </p:nvSpPr>
        <p:spPr>
          <a:xfrm>
            <a:off x="381000" y="3276600"/>
            <a:ext cx="3573462" cy="7016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There is 99% chance that the project</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is completed in 215.56 days.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517"/>
                                        </p:tgtEl>
                                        <p:attrNameLst>
                                          <p:attrName>style.visibility</p:attrName>
                                        </p:attrNameLst>
                                      </p:cBhvr>
                                      <p:to>
                                        <p:strVal val="visible"/>
                                      </p:to>
                                    </p:set>
                                    <p:anim calcmode="lin" valueType="num">
                                      <p:cBhvr additive="base">
                                        <p:cTn dur="500"/>
                                        <p:tgtEl>
                                          <p:spTgt spid="15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6"/>
                                        </p:tgtEl>
                                        <p:attrNameLst>
                                          <p:attrName>style.visibility</p:attrName>
                                        </p:attrNameLst>
                                      </p:cBhvr>
                                      <p:to>
                                        <p:strVal val="visible"/>
                                      </p:to>
                                    </p:set>
                                    <p:anim calcmode="lin" valueType="num">
                                      <p:cBhvr additive="base">
                                        <p:cTn dur="500"/>
                                        <p:tgtEl>
                                          <p:spTgt spid="1526"/>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5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74"/>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cxnSp>
        <p:nvCxnSpPr>
          <p:cNvPr id="1533" name="Google Shape;1533;p74"/>
          <p:cNvCxnSpPr/>
          <p:nvPr/>
        </p:nvCxnSpPr>
        <p:spPr>
          <a:xfrm rot="10800000">
            <a:off x="5140325" y="3948112"/>
            <a:ext cx="381000" cy="0"/>
          </a:xfrm>
          <a:prstGeom prst="straightConnector1">
            <a:avLst/>
          </a:prstGeom>
          <a:noFill/>
          <a:ln cap="flat" cmpd="sng" w="28575">
            <a:solidFill>
              <a:schemeClr val="dk1"/>
            </a:solidFill>
            <a:prstDash val="solid"/>
            <a:miter lim="800000"/>
            <a:headEnd len="med" w="med" type="none"/>
            <a:tailEnd len="sm" w="sm" type="triangle"/>
          </a:ln>
        </p:spPr>
      </p:cxnSp>
      <p:pic>
        <p:nvPicPr>
          <p:cNvPr id="1534" name="Google Shape;1534;p74"/>
          <p:cNvPicPr preferRelativeResize="0"/>
          <p:nvPr/>
        </p:nvPicPr>
        <p:blipFill rotWithShape="1">
          <a:blip r:embed="rId3">
            <a:alphaModFix/>
          </a:blip>
          <a:srcRect b="0" l="0" r="0" t="0"/>
          <a:stretch/>
        </p:blipFill>
        <p:spPr>
          <a:xfrm>
            <a:off x="457200" y="2438400"/>
            <a:ext cx="4581525" cy="3382962"/>
          </a:xfrm>
          <a:prstGeom prst="rect">
            <a:avLst/>
          </a:prstGeom>
          <a:noFill/>
          <a:ln>
            <a:noFill/>
          </a:ln>
        </p:spPr>
      </p:pic>
      <p:sp>
        <p:nvSpPr>
          <p:cNvPr id="1535" name="Google Shape;1535;p74"/>
          <p:cNvSpPr/>
          <p:nvPr/>
        </p:nvSpPr>
        <p:spPr>
          <a:xfrm>
            <a:off x="5410200" y="2968625"/>
            <a:ext cx="3505200" cy="609600"/>
          </a:xfrm>
          <a:prstGeom prst="ellipse">
            <a:avLst/>
          </a:prstGeom>
          <a:solidFill>
            <a:srgbClr val="FFCC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NORMDIST(194, 194, 9.255, TRUE)</a:t>
            </a:r>
            <a:endParaRPr/>
          </a:p>
        </p:txBody>
      </p:sp>
      <p:cxnSp>
        <p:nvCxnSpPr>
          <p:cNvPr id="1536" name="Google Shape;1536;p74"/>
          <p:cNvCxnSpPr/>
          <p:nvPr/>
        </p:nvCxnSpPr>
        <p:spPr>
          <a:xfrm rot="10800000">
            <a:off x="5029200" y="3276600"/>
            <a:ext cx="381000" cy="0"/>
          </a:xfrm>
          <a:prstGeom prst="straightConnector1">
            <a:avLst/>
          </a:prstGeom>
          <a:noFill/>
          <a:ln cap="flat" cmpd="sng" w="28575">
            <a:solidFill>
              <a:schemeClr val="dk1"/>
            </a:solidFill>
            <a:prstDash val="solid"/>
            <a:miter lim="800000"/>
            <a:headEnd len="med" w="med" type="none"/>
            <a:tailEnd len="sm" w="sm" type="triangle"/>
          </a:ln>
        </p:spPr>
      </p:cxnSp>
      <p:sp>
        <p:nvSpPr>
          <p:cNvPr id="1537" name="Google Shape;1537;p74"/>
          <p:cNvSpPr/>
          <p:nvPr/>
        </p:nvSpPr>
        <p:spPr>
          <a:xfrm>
            <a:off x="5029200" y="3657600"/>
            <a:ext cx="76200" cy="609600"/>
          </a:xfrm>
          <a:prstGeom prst="rightBrace">
            <a:avLst>
              <a:gd fmla="val 8333"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538" name="Google Shape;1538;p74"/>
          <p:cNvSpPr/>
          <p:nvPr/>
        </p:nvSpPr>
        <p:spPr>
          <a:xfrm>
            <a:off x="5410200" y="3490912"/>
            <a:ext cx="3657600" cy="914400"/>
          </a:xfrm>
          <a:prstGeom prst="ellipse">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NORMINV(.025, 194, 9.255)</a:t>
            </a:r>
            <a:endParaRPr/>
          </a:p>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NORMINV(.975, 194, 9.255)</a:t>
            </a:r>
            <a:endParaRPr/>
          </a:p>
        </p:txBody>
      </p:sp>
      <p:sp>
        <p:nvSpPr>
          <p:cNvPr id="1539" name="Google Shape;1539;p74"/>
          <p:cNvSpPr/>
          <p:nvPr/>
        </p:nvSpPr>
        <p:spPr>
          <a:xfrm>
            <a:off x="5410200" y="4287837"/>
            <a:ext cx="3505200" cy="609600"/>
          </a:xfrm>
          <a:prstGeom prst="ellipse">
            <a:avLst/>
          </a:prstGeom>
          <a:solidFill>
            <a:srgbClr val="CC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NORMDIST(180, 194, 9.255, TRUE)</a:t>
            </a:r>
            <a:endParaRPr/>
          </a:p>
        </p:txBody>
      </p:sp>
      <p:cxnSp>
        <p:nvCxnSpPr>
          <p:cNvPr id="1540" name="Google Shape;1540;p74"/>
          <p:cNvCxnSpPr/>
          <p:nvPr/>
        </p:nvCxnSpPr>
        <p:spPr>
          <a:xfrm rot="10800000">
            <a:off x="5029200" y="4592637"/>
            <a:ext cx="381000" cy="0"/>
          </a:xfrm>
          <a:prstGeom prst="straightConnector1">
            <a:avLst/>
          </a:prstGeom>
          <a:noFill/>
          <a:ln cap="flat" cmpd="sng" w="28575">
            <a:solidFill>
              <a:schemeClr val="dk1"/>
            </a:solidFill>
            <a:prstDash val="solid"/>
            <a:miter lim="800000"/>
            <a:headEnd len="med" w="med" type="none"/>
            <a:tailEnd len="sm" w="sm" type="triangle"/>
          </a:ln>
        </p:spPr>
      </p:cxnSp>
      <p:sp>
        <p:nvSpPr>
          <p:cNvPr id="1541" name="Google Shape;1541;p74"/>
          <p:cNvSpPr/>
          <p:nvPr/>
        </p:nvSpPr>
        <p:spPr>
          <a:xfrm>
            <a:off x="5410200" y="4856162"/>
            <a:ext cx="3505200" cy="609600"/>
          </a:xfrm>
          <a:prstGeom prst="ellipse">
            <a:avLst/>
          </a:prstGeom>
          <a:solidFill>
            <a:srgbClr val="66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1 - NORMDIST(210, 194, 9.255, TRUE)</a:t>
            </a:r>
            <a:endParaRPr/>
          </a:p>
        </p:txBody>
      </p:sp>
      <p:cxnSp>
        <p:nvCxnSpPr>
          <p:cNvPr id="1542" name="Google Shape;1542;p74"/>
          <p:cNvCxnSpPr/>
          <p:nvPr/>
        </p:nvCxnSpPr>
        <p:spPr>
          <a:xfrm rot="10800000">
            <a:off x="5029200" y="5181600"/>
            <a:ext cx="381000" cy="0"/>
          </a:xfrm>
          <a:prstGeom prst="straightConnector1">
            <a:avLst/>
          </a:prstGeom>
          <a:noFill/>
          <a:ln cap="flat" cmpd="sng" w="28575">
            <a:solidFill>
              <a:schemeClr val="dk1"/>
            </a:solidFill>
            <a:prstDash val="solid"/>
            <a:miter lim="800000"/>
            <a:headEnd len="med" w="med" type="none"/>
            <a:tailEnd len="sm" w="sm" type="triangle"/>
          </a:ln>
        </p:spPr>
      </p:cxnSp>
      <p:sp>
        <p:nvSpPr>
          <p:cNvPr id="1543" name="Google Shape;1543;p74"/>
          <p:cNvSpPr/>
          <p:nvPr/>
        </p:nvSpPr>
        <p:spPr>
          <a:xfrm>
            <a:off x="5410200" y="5334000"/>
            <a:ext cx="3657600" cy="609600"/>
          </a:xfrm>
          <a:prstGeom prst="ellipse">
            <a:avLst/>
          </a:prstGeom>
          <a:solidFill>
            <a:srgbClr val="33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NORMINV(.99, 194, 9.255)</a:t>
            </a:r>
            <a:endParaRPr/>
          </a:p>
        </p:txBody>
      </p:sp>
      <p:cxnSp>
        <p:nvCxnSpPr>
          <p:cNvPr id="1544" name="Google Shape;1544;p74"/>
          <p:cNvCxnSpPr/>
          <p:nvPr/>
        </p:nvCxnSpPr>
        <p:spPr>
          <a:xfrm rot="10800000">
            <a:off x="5029200" y="5638800"/>
            <a:ext cx="381000" cy="0"/>
          </a:xfrm>
          <a:prstGeom prst="straightConnector1">
            <a:avLst/>
          </a:prstGeom>
          <a:noFill/>
          <a:ln cap="flat" cmpd="sng" w="28575">
            <a:solidFill>
              <a:schemeClr val="dk1"/>
            </a:solidFill>
            <a:prstDash val="solid"/>
            <a:miter lim="800000"/>
            <a:headEnd len="med" w="med" type="none"/>
            <a:tailEnd len="sm" w="sm" type="triangle"/>
          </a:ln>
        </p:spPr>
      </p:cxnSp>
      <p:sp>
        <p:nvSpPr>
          <p:cNvPr id="1545" name="Google Shape;1545;p74"/>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Probability Approach – </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a:t>
            </a:r>
            <a:r>
              <a:rPr b="1" i="0" lang="en-US" sz="3600" u="none">
                <a:solidFill>
                  <a:srgbClr val="003399"/>
                </a:solidFill>
                <a:latin typeface="Arial Narrow"/>
                <a:ea typeface="Arial Narrow"/>
                <a:cs typeface="Arial Narrow"/>
                <a:sym typeface="Arial Narrow"/>
              </a:rPr>
              <a:t>Probabilistic analysis with a spreadsheet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75"/>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551" name="Google Shape;1551;p75"/>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Probability Approach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Critical path spreadsheet</a:t>
            </a:r>
            <a:endParaRPr/>
          </a:p>
        </p:txBody>
      </p:sp>
      <p:pic>
        <p:nvPicPr>
          <p:cNvPr id="1552" name="Google Shape;1552;p75"/>
          <p:cNvPicPr preferRelativeResize="0"/>
          <p:nvPr/>
        </p:nvPicPr>
        <p:blipFill rotWithShape="1">
          <a:blip r:embed="rId3">
            <a:alphaModFix/>
          </a:blip>
          <a:srcRect b="0" l="0" r="0" t="0"/>
          <a:stretch/>
        </p:blipFill>
        <p:spPr>
          <a:xfrm>
            <a:off x="381000" y="2133600"/>
            <a:ext cx="8534400" cy="386238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76"/>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558" name="Google Shape;1558;p76"/>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The Probability Approach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critical path spreadsheet</a:t>
            </a:r>
            <a:endParaRPr/>
          </a:p>
        </p:txBody>
      </p:sp>
      <p:pic>
        <p:nvPicPr>
          <p:cNvPr id="1559" name="Google Shape;1559;p76"/>
          <p:cNvPicPr preferRelativeResize="0"/>
          <p:nvPr/>
        </p:nvPicPr>
        <p:blipFill rotWithShape="1">
          <a:blip r:embed="rId3">
            <a:alphaModFix/>
          </a:blip>
          <a:srcRect b="0" l="0" r="0" t="0"/>
          <a:stretch/>
        </p:blipFill>
        <p:spPr>
          <a:xfrm>
            <a:off x="304800" y="1990725"/>
            <a:ext cx="8610600" cy="4486275"/>
          </a:xfrm>
          <a:prstGeom prst="rect">
            <a:avLst/>
          </a:prstGeom>
          <a:noFill/>
          <a:ln>
            <a:noFill/>
          </a:ln>
        </p:spPr>
      </p:pic>
      <p:sp>
        <p:nvSpPr>
          <p:cNvPr id="1560" name="Google Shape;1560;p76"/>
          <p:cNvSpPr txBox="1"/>
          <p:nvPr/>
        </p:nvSpPr>
        <p:spPr>
          <a:xfrm>
            <a:off x="1431925" y="4049712"/>
            <a:ext cx="184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561" name="Google Shape;1561;p76"/>
          <p:cNvSpPr txBox="1"/>
          <p:nvPr/>
        </p:nvSpPr>
        <p:spPr>
          <a:xfrm>
            <a:off x="1295400" y="2514600"/>
            <a:ext cx="7086600" cy="4127500"/>
          </a:xfrm>
          <a:prstGeom prst="rect">
            <a:avLst/>
          </a:prstGeom>
          <a:solidFill>
            <a:schemeClr val="lt1"/>
          </a:solidFill>
          <a:ln cap="flat" cmpd="sng" w="12700">
            <a:solidFill>
              <a:srgbClr val="FF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sng">
                <a:solidFill>
                  <a:schemeClr val="dk1"/>
                </a:solidFill>
                <a:latin typeface="Arial Narrow"/>
                <a:ea typeface="Arial Narrow"/>
                <a:cs typeface="Arial Narrow"/>
                <a:sym typeface="Arial Narrow"/>
              </a:rPr>
              <a:t>A comment – multiple critical paths</a:t>
            </a:r>
            <a:r>
              <a:rPr b="0" i="0" lang="en-US" sz="2000" u="sng">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	In the case of multiple critical paths (a not unusual situation), determine the probabilities for each critical path separately using its standard deviation.  </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	However, the probabilities of interest  (for example, P(X </a:t>
            </a:r>
            <a:r>
              <a:rPr b="0" i="0" lang="en-US" sz="2000" u="none">
                <a:solidFill>
                  <a:schemeClr val="dk1"/>
                </a:solidFill>
                <a:latin typeface="Noto Sans Symbols"/>
                <a:ea typeface="Noto Sans Symbols"/>
                <a:cs typeface="Noto Sans Symbols"/>
                <a:sym typeface="Noto Sans Symbols"/>
              </a:rPr>
              <a:t>≥ </a:t>
            </a:r>
            <a:r>
              <a:rPr b="0" i="0" lang="en-US" sz="2000" u="none">
                <a:solidFill>
                  <a:schemeClr val="dk1"/>
                </a:solidFill>
                <a:latin typeface="Arial Narrow"/>
                <a:ea typeface="Arial Narrow"/>
                <a:cs typeface="Arial Narrow"/>
                <a:sym typeface="Arial Narrow"/>
              </a:rPr>
              <a:t>x</a:t>
            </a:r>
            <a:r>
              <a:rPr b="0" i="0" lang="en-US" sz="2000" u="none">
                <a:solidFill>
                  <a:schemeClr val="dk1"/>
                </a:solidFill>
                <a:latin typeface="Noto Sans Symbols"/>
                <a:ea typeface="Noto Sans Symbols"/>
                <a:cs typeface="Noto Sans Symbols"/>
                <a:sym typeface="Noto Sans Symbols"/>
              </a:rPr>
              <a:t>)) </a:t>
            </a:r>
            <a:r>
              <a:rPr b="0" i="0" lang="en-US" sz="2000" u="none">
                <a:solidFill>
                  <a:schemeClr val="dk1"/>
                </a:solidFill>
                <a:latin typeface="Arial Narrow"/>
                <a:ea typeface="Arial Narrow"/>
                <a:cs typeface="Arial Narrow"/>
                <a:sym typeface="Arial Narrow"/>
              </a:rPr>
              <a:t>cannot be determined by each path alone. To find these probabilities, check whether the paths are independent.</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	If the paths are independent (no common activities among the paths), multiply the probabilities of all the paths: </a:t>
            </a:r>
            <a:br>
              <a:rPr b="0" i="0" lang="en-US" sz="2000" u="none">
                <a:solidFill>
                  <a:schemeClr val="dk1"/>
                </a:solidFill>
                <a:latin typeface="Arial Narrow"/>
                <a:ea typeface="Arial Narrow"/>
                <a:cs typeface="Arial Narrow"/>
                <a:sym typeface="Arial Narrow"/>
              </a:rPr>
            </a:br>
            <a:r>
              <a:rPr b="0" i="0" lang="en-US" sz="2000" u="none">
                <a:solidFill>
                  <a:schemeClr val="dk1"/>
                </a:solidFill>
                <a:latin typeface="Arial Narrow"/>
                <a:ea typeface="Arial Narrow"/>
                <a:cs typeface="Arial Narrow"/>
                <a:sym typeface="Arial Narrow"/>
              </a:rPr>
              <a:t>[Pr(Completion time</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 = Pr(Path 1</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x)P(Path 2</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x)…Path k</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	If the paths are dependent, the calculations might become very </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cumbersome, in which case running a computer simulation seems to be </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more practical.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61"/>
                                        </p:tgtEl>
                                        <p:attrNameLst>
                                          <p:attrName>style.visibility</p:attrName>
                                        </p:attrNameLst>
                                      </p:cBhvr>
                                      <p:to>
                                        <p:strVal val="visible"/>
                                      </p:to>
                                    </p:set>
                                    <p:animEffect filter="fade" transition="in">
                                      <p:cBhvr>
                                        <p:cTn dur="500"/>
                                        <p:tgtEl>
                                          <p:spTgt spid="1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77"/>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568" name="Google Shape;1568;p77"/>
          <p:cNvSpPr txBox="1"/>
          <p:nvPr>
            <p:ph type="title"/>
          </p:nvPr>
        </p:nvSpPr>
        <p:spPr>
          <a:xfrm>
            <a:off x="5334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5.9   Cost Analysis Using the</a:t>
            </a:r>
            <a:br>
              <a:rPr b="1" i="0" lang="en-US" sz="4000" u="none">
                <a:solidFill>
                  <a:srgbClr val="003399"/>
                </a:solidFill>
                <a:latin typeface="Arial Narrow"/>
                <a:ea typeface="Arial Narrow"/>
                <a:cs typeface="Arial Narrow"/>
                <a:sym typeface="Arial Narrow"/>
              </a:rPr>
            </a:br>
            <a:r>
              <a:rPr b="1" i="0" lang="en-US" sz="4000" u="none">
                <a:solidFill>
                  <a:srgbClr val="003399"/>
                </a:solidFill>
                <a:latin typeface="Arial Narrow"/>
                <a:ea typeface="Arial Narrow"/>
                <a:cs typeface="Arial Narrow"/>
                <a:sym typeface="Arial Narrow"/>
              </a:rPr>
              <a:t>	 Expected Value Approach</a:t>
            </a:r>
            <a:endParaRPr/>
          </a:p>
        </p:txBody>
      </p:sp>
      <p:sp>
        <p:nvSpPr>
          <p:cNvPr id="1569" name="Google Shape;1569;p77"/>
          <p:cNvSpPr txBox="1"/>
          <p:nvPr>
            <p:ph idx="1" type="body"/>
          </p:nvPr>
        </p:nvSpPr>
        <p:spPr>
          <a:xfrm>
            <a:off x="533400" y="2286000"/>
            <a:ext cx="8382000" cy="3657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Spending extra money, in general should decrease project duration.</a:t>
            </a:r>
            <a:endParaRPr/>
          </a:p>
          <a:p>
            <a:pPr indent="-342900" lvl="0" marL="342900" rtl="0" algn="l">
              <a:lnSpc>
                <a:spcPct val="40000"/>
              </a:lnSpc>
              <a:spcBef>
                <a:spcPts val="640"/>
              </a:spcBef>
              <a:spcAft>
                <a:spcPts val="0"/>
              </a:spcAft>
              <a:buClr>
                <a:schemeClr val="accent2"/>
              </a:buClr>
              <a:buSzPts val="3200"/>
              <a:buFont typeface="Arial Narrow"/>
              <a:buNone/>
            </a:pPr>
            <a:r>
              <a:t/>
            </a:r>
            <a:endParaRPr b="0" i="0" sz="3200" u="none">
              <a:solidFill>
                <a:schemeClr val="accent2"/>
              </a:solidFill>
              <a:latin typeface="Arial Narrow"/>
              <a:ea typeface="Arial Narrow"/>
              <a:cs typeface="Arial Narrow"/>
              <a:sym typeface="Arial Narrow"/>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Is this operation cost effective?</a:t>
            </a:r>
            <a:endParaRPr/>
          </a:p>
          <a:p>
            <a:pPr indent="-342900" lvl="0" marL="342900" rtl="0" algn="l">
              <a:lnSpc>
                <a:spcPct val="40000"/>
              </a:lnSpc>
              <a:spcBef>
                <a:spcPts val="640"/>
              </a:spcBef>
              <a:spcAft>
                <a:spcPts val="0"/>
              </a:spcAft>
              <a:buClr>
                <a:schemeClr val="accent2"/>
              </a:buClr>
              <a:buSzPts val="3200"/>
              <a:buFont typeface="Arial Narrow"/>
              <a:buNone/>
            </a:pPr>
            <a:r>
              <a:t/>
            </a:r>
            <a:endParaRPr b="0" i="0" sz="3200" u="none">
              <a:solidFill>
                <a:schemeClr val="accent2"/>
              </a:solidFill>
              <a:latin typeface="Arial Narrow"/>
              <a:ea typeface="Arial Narrow"/>
              <a:cs typeface="Arial Narrow"/>
              <a:sym typeface="Arial Narrow"/>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The expected value criterion is used to answer this question.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78"/>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576" name="Google Shape;1576;p78"/>
          <p:cNvSpPr txBox="1"/>
          <p:nvPr>
            <p:ph idx="1" type="body"/>
          </p:nvPr>
        </p:nvSpPr>
        <p:spPr>
          <a:xfrm>
            <a:off x="608012" y="1828800"/>
            <a:ext cx="8534400" cy="4419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2800"/>
              <a:buFont typeface="Arial Narrow"/>
              <a:buNone/>
            </a:pPr>
            <a:r>
              <a:rPr b="0" i="0" lang="en-US" sz="2800" u="none">
                <a:solidFill>
                  <a:schemeClr val="accent2"/>
                </a:solidFill>
                <a:latin typeface="Arial Narrow"/>
                <a:ea typeface="Arial Narrow"/>
                <a:cs typeface="Arial Narrow"/>
                <a:sym typeface="Arial Narrow"/>
              </a:rPr>
              <a:t> </a:t>
            </a: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Analysis indicated:</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Completion time within 180 days yields an additional profit of $1 million.</a:t>
            </a:r>
            <a:endParaRPr/>
          </a:p>
          <a:p>
            <a:pPr indent="-285750" lvl="1" marL="742950" rtl="0" algn="l">
              <a:lnSpc>
                <a:spcPct val="12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Completion time between 180 days and 200 days, yields an additional profit of $400,000.</a:t>
            </a:r>
            <a:endParaRPr/>
          </a:p>
          <a:p>
            <a:pPr indent="-285750" lvl="1" marL="742950" rtl="0" algn="l">
              <a:lnSpc>
                <a:spcPct val="12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Completion time reduction can be achieved by </a:t>
            </a:r>
            <a:br>
              <a:rPr b="0" i="0" lang="en-US" sz="2800" u="none">
                <a:solidFill>
                  <a:schemeClr val="accent2"/>
                </a:solidFill>
                <a:latin typeface="Arial Narrow"/>
                <a:ea typeface="Arial Narrow"/>
                <a:cs typeface="Arial Narrow"/>
                <a:sym typeface="Arial Narrow"/>
              </a:rPr>
            </a:br>
            <a:r>
              <a:rPr b="0" i="0" lang="en-US" sz="2800" u="none">
                <a:solidFill>
                  <a:schemeClr val="accent2"/>
                </a:solidFill>
                <a:latin typeface="Arial Narrow"/>
                <a:ea typeface="Arial Narrow"/>
                <a:cs typeface="Arial Narrow"/>
                <a:sym typeface="Arial Narrow"/>
              </a:rPr>
              <a:t>additional training.</a:t>
            </a:r>
            <a:endParaRPr/>
          </a:p>
        </p:txBody>
      </p:sp>
      <p:sp>
        <p:nvSpPr>
          <p:cNvPr id="1577" name="Google Shape;1577;p78"/>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KLONE COMPUTERS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Cost analysis using probabilities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79"/>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584" name="Google Shape;1584;p79"/>
          <p:cNvSpPr txBox="1"/>
          <p:nvPr>
            <p:ph idx="1" type="body"/>
          </p:nvPr>
        </p:nvSpPr>
        <p:spPr>
          <a:xfrm>
            <a:off x="608012" y="1749425"/>
            <a:ext cx="8534400" cy="4194175"/>
          </a:xfrm>
          <a:prstGeom prst="rect">
            <a:avLst/>
          </a:prstGeom>
          <a:noFill/>
          <a:ln>
            <a:noFill/>
          </a:ln>
        </p:spPr>
        <p:txBody>
          <a:bodyPr anchorCtr="0" anchor="t" bIns="46025" lIns="92075" spcFirstLastPara="1" rIns="92075" wrap="square" tIns="46025">
            <a:noAutofit/>
          </a:bodyPr>
          <a:lstStyle/>
          <a:p>
            <a:pPr indent="-342900" lvl="0" marL="342900" rtl="0" algn="l">
              <a:lnSpc>
                <a:spcPct val="10000"/>
              </a:lnSpc>
              <a:spcBef>
                <a:spcPts val="0"/>
              </a:spcBef>
              <a:spcAft>
                <a:spcPts val="0"/>
              </a:spcAft>
              <a:buClr>
                <a:schemeClr val="accent2"/>
              </a:buClr>
              <a:buSzPts val="3200"/>
              <a:buFont typeface="Arial Narrow"/>
              <a:buNone/>
            </a:pPr>
            <a:r>
              <a:t/>
            </a:r>
            <a:endParaRPr b="0" i="0" sz="3200" u="none">
              <a:solidFill>
                <a:schemeClr val="accent2"/>
              </a:solidFill>
              <a:latin typeface="Arial Narrow"/>
              <a:ea typeface="Arial Narrow"/>
              <a:cs typeface="Arial Narrow"/>
              <a:sym typeface="Arial Narrow"/>
            </a:endParaRPr>
          </a:p>
          <a:p>
            <a:pPr indent="-342900" lvl="0" marL="342900" rtl="0" algn="l">
              <a:lnSpc>
                <a:spcPct val="10000"/>
              </a:lnSpc>
              <a:spcBef>
                <a:spcPts val="640"/>
              </a:spcBef>
              <a:spcAft>
                <a:spcPts val="0"/>
              </a:spcAft>
              <a:buClr>
                <a:schemeClr val="accent2"/>
              </a:buClr>
              <a:buSzPts val="3200"/>
              <a:buFont typeface="Arial Narrow"/>
              <a:buNone/>
            </a:pPr>
            <a:r>
              <a:t/>
            </a:r>
            <a:endParaRPr b="0" i="0" sz="3200" u="none">
              <a:solidFill>
                <a:schemeClr val="accent2"/>
              </a:solidFill>
              <a:latin typeface="Arial Narrow"/>
              <a:ea typeface="Arial Narrow"/>
              <a:cs typeface="Arial Narrow"/>
              <a:sym typeface="Arial Narrow"/>
            </a:endParaRPr>
          </a:p>
          <a:p>
            <a:pPr indent="-342900" lvl="0" marL="342900" rtl="0" algn="l">
              <a:lnSpc>
                <a:spcPct val="11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Two possible activities are considered for training.</a:t>
            </a:r>
            <a:endParaRPr/>
          </a:p>
          <a:p>
            <a:pPr indent="-285750" lvl="1" marL="742950" rtl="0" algn="l">
              <a:lnSpc>
                <a:spcPct val="150000"/>
              </a:lnSpc>
              <a:spcBef>
                <a:spcPts val="560"/>
              </a:spcBef>
              <a:spcAft>
                <a:spcPts val="0"/>
              </a:spcAft>
              <a:buClr>
                <a:schemeClr val="accent2"/>
              </a:buClr>
              <a:buSzPts val="2800"/>
              <a:buFont typeface="Arial Narrow"/>
              <a:buChar char="–"/>
            </a:pPr>
            <a:r>
              <a:rPr b="0" i="1" lang="en-US" sz="2800" u="none">
                <a:solidFill>
                  <a:schemeClr val="accent2"/>
                </a:solidFill>
                <a:latin typeface="Arial Narrow"/>
                <a:ea typeface="Arial Narrow"/>
                <a:cs typeface="Arial Narrow"/>
                <a:sym typeface="Arial Narrow"/>
              </a:rPr>
              <a:t>Sales personnel training:</a:t>
            </a:r>
            <a:endParaRPr b="0" i="0" sz="2800" u="none">
              <a:solidFill>
                <a:schemeClr val="accent2"/>
              </a:solidFill>
              <a:latin typeface="Arial Narrow"/>
              <a:ea typeface="Arial Narrow"/>
              <a:cs typeface="Arial Narrow"/>
              <a:sym typeface="Arial Narrow"/>
            </a:endParaRPr>
          </a:p>
          <a:p>
            <a:pPr indent="-228600" lvl="2" marL="1143000" rtl="0" algn="l">
              <a:lnSpc>
                <a:spcPct val="10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 Cost $200,000;  </a:t>
            </a:r>
            <a:endParaRPr/>
          </a:p>
          <a:p>
            <a:pPr indent="-228600" lvl="2" marL="1143000" rtl="0" algn="l">
              <a:lnSpc>
                <a:spcPct val="10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 New time estimates are  a = 19, m= 21, and b = 23 days.</a:t>
            </a:r>
            <a:endParaRPr/>
          </a:p>
          <a:p>
            <a:pPr indent="-285750" lvl="1" marL="742950" rtl="0" algn="l">
              <a:lnSpc>
                <a:spcPct val="110000"/>
              </a:lnSpc>
              <a:spcBef>
                <a:spcPts val="560"/>
              </a:spcBef>
              <a:spcAft>
                <a:spcPts val="0"/>
              </a:spcAft>
              <a:buClr>
                <a:schemeClr val="accent2"/>
              </a:buClr>
              <a:buSzPts val="2800"/>
              <a:buFont typeface="Arial Narrow"/>
              <a:buChar char="–"/>
            </a:pPr>
            <a:r>
              <a:rPr b="0" i="1" lang="en-US" sz="2800" u="none">
                <a:solidFill>
                  <a:schemeClr val="accent2"/>
                </a:solidFill>
                <a:latin typeface="Arial Narrow"/>
                <a:ea typeface="Arial Narrow"/>
                <a:cs typeface="Arial Narrow"/>
                <a:sym typeface="Arial Narrow"/>
              </a:rPr>
              <a:t>Technical staff training:</a:t>
            </a:r>
            <a:r>
              <a:rPr b="0" i="0" lang="en-US" sz="2800" u="none">
                <a:solidFill>
                  <a:schemeClr val="accent2"/>
                </a:solidFill>
                <a:latin typeface="Arial Narrow"/>
                <a:ea typeface="Arial Narrow"/>
                <a:cs typeface="Arial Narrow"/>
                <a:sym typeface="Arial Narrow"/>
              </a:rPr>
              <a:t> </a:t>
            </a:r>
            <a:endParaRPr/>
          </a:p>
          <a:p>
            <a:pPr indent="-228600" lvl="2" marL="1143000" rtl="0" algn="l">
              <a:lnSpc>
                <a:spcPct val="10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Cost $250,000; </a:t>
            </a:r>
            <a:endParaRPr/>
          </a:p>
          <a:p>
            <a:pPr indent="-228600" lvl="2" marL="1143000" rtl="0" algn="l">
              <a:lnSpc>
                <a:spcPct val="10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New time estimates are  a = 12,  m = 14, and b = 16.</a:t>
            </a:r>
            <a:endParaRPr/>
          </a:p>
        </p:txBody>
      </p:sp>
      <p:sp>
        <p:nvSpPr>
          <p:cNvPr id="1585" name="Google Shape;1585;p79"/>
          <p:cNvSpPr txBox="1"/>
          <p:nvPr/>
        </p:nvSpPr>
        <p:spPr>
          <a:xfrm>
            <a:off x="2008187" y="2895600"/>
            <a:ext cx="5908675" cy="1295400"/>
          </a:xfrm>
          <a:prstGeom prst="rect">
            <a:avLst/>
          </a:prstGeom>
          <a:solidFill>
            <a:schemeClr val="lt1"/>
          </a:solidFill>
          <a:ln>
            <a:noFill/>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586" name="Google Shape;1586;p79"/>
          <p:cNvSpPr txBox="1"/>
          <p:nvPr/>
        </p:nvSpPr>
        <p:spPr>
          <a:xfrm>
            <a:off x="2100262" y="2941637"/>
            <a:ext cx="5724525" cy="119062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accent2"/>
              </a:buClr>
              <a:buSzPts val="3600"/>
              <a:buFont typeface="Arial Narrow"/>
              <a:buNone/>
            </a:pPr>
            <a:r>
              <a:rPr b="1" i="0" lang="en-US" sz="3600" u="none">
                <a:solidFill>
                  <a:schemeClr val="accent2"/>
                </a:solidFill>
                <a:latin typeface="Arial Narrow"/>
                <a:ea typeface="Arial Narrow"/>
                <a:cs typeface="Arial Narrow"/>
                <a:sym typeface="Arial Narrow"/>
              </a:rPr>
              <a:t>Which option should be pursued?</a:t>
            </a:r>
            <a:endParaRPr/>
          </a:p>
        </p:txBody>
      </p:sp>
      <p:sp>
        <p:nvSpPr>
          <p:cNvPr id="1587" name="Google Shape;1587;p79"/>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KLONE COMPUTERS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Cost analysis using probabilities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5"/>
                                        </p:tgtEl>
                                        <p:attrNameLst>
                                          <p:attrName>style.visibility</p:attrName>
                                        </p:attrNameLst>
                                      </p:cBhvr>
                                      <p:to>
                                        <p:strVal val="visible"/>
                                      </p:to>
                                    </p:set>
                                    <p:animEffect filter="fade" transition="in">
                                      <p:cBhvr>
                                        <p:cTn dur="500"/>
                                        <p:tgtEl>
                                          <p:spTgt spid="158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86"/>
                                        </p:tgtEl>
                                        <p:attrNameLst>
                                          <p:attrName>style.visibility</p:attrName>
                                        </p:attrNameLst>
                                      </p:cBhvr>
                                      <p:to>
                                        <p:strVal val="visible"/>
                                      </p:to>
                                    </p:set>
                                    <p:animEffect filter="fade" transition="in">
                                      <p:cBhvr>
                                        <p:cTn dur="500"/>
                                        <p:tgtEl>
                                          <p:spTgt spid="15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80"/>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594" name="Google Shape;1594;p80"/>
          <p:cNvSpPr txBox="1"/>
          <p:nvPr>
            <p:ph idx="1" type="body"/>
          </p:nvPr>
        </p:nvSpPr>
        <p:spPr>
          <a:xfrm>
            <a:off x="763587" y="2057400"/>
            <a:ext cx="8075612" cy="4648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  Evaluation of spending on </a:t>
            </a:r>
            <a:r>
              <a:rPr b="0" i="1" lang="en-US" sz="2800" u="none">
                <a:solidFill>
                  <a:schemeClr val="accent2"/>
                </a:solidFill>
                <a:latin typeface="Arial Narrow"/>
                <a:ea typeface="Arial Narrow"/>
                <a:cs typeface="Arial Narrow"/>
                <a:sym typeface="Arial Narrow"/>
              </a:rPr>
              <a:t>sales personnel training.</a:t>
            </a:r>
            <a:endParaRPr b="0" i="0" sz="2800" u="none">
              <a:solidFill>
                <a:schemeClr val="accent2"/>
              </a:solidFill>
              <a:latin typeface="Arial Narrow"/>
              <a:ea typeface="Arial Narrow"/>
              <a:cs typeface="Arial Narrow"/>
              <a:sym typeface="Arial Narrow"/>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This activity (H) is not critical.</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Under the assumption that the project completion time is </a:t>
            </a:r>
            <a:endParaRPr/>
          </a:p>
          <a:p>
            <a:pPr indent="-285750" lvl="1" marL="7429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determined solely by critical activities, this option 	</a:t>
            </a:r>
            <a:endParaRPr/>
          </a:p>
          <a:p>
            <a:pPr indent="-285750" lvl="1" marL="742950" rtl="0" algn="l">
              <a:lnSpc>
                <a:spcPct val="90000"/>
              </a:lnSpc>
              <a:spcBef>
                <a:spcPts val="48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should not be considered further.</a:t>
            </a:r>
            <a:endParaRPr/>
          </a:p>
          <a:p>
            <a:pPr indent="-342900" lvl="0" marL="342900" rtl="0" algn="l">
              <a:lnSpc>
                <a:spcPct val="3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Evaluation of spending on </a:t>
            </a:r>
            <a:r>
              <a:rPr b="0" i="1" lang="en-US" sz="2800" u="none">
                <a:solidFill>
                  <a:schemeClr val="accent2"/>
                </a:solidFill>
                <a:latin typeface="Arial Narrow"/>
                <a:ea typeface="Arial Narrow"/>
                <a:cs typeface="Arial Narrow"/>
                <a:sym typeface="Arial Narrow"/>
              </a:rPr>
              <a:t>technical staff training.</a:t>
            </a:r>
            <a:endParaRPr b="0" i="0" sz="2800" u="none">
              <a:solidFill>
                <a:schemeClr val="accent2"/>
              </a:solidFill>
              <a:latin typeface="Arial Narrow"/>
              <a:ea typeface="Arial Narrow"/>
              <a:cs typeface="Arial Narrow"/>
              <a:sym typeface="Arial Narrow"/>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This activity (F) is critical.</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This option should be further studied as follows:</a:t>
            </a:r>
            <a:endParaRPr/>
          </a:p>
          <a:p>
            <a:pPr indent="-228600" lvl="2" marL="1143000" rtl="0" algn="l">
              <a:lnSpc>
                <a:spcPct val="9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Calculate expected profit when not spending $250,000.</a:t>
            </a:r>
            <a:endParaRPr/>
          </a:p>
          <a:p>
            <a:pPr indent="-228600" lvl="2" marL="1143000" rtl="0" algn="l">
              <a:lnSpc>
                <a:spcPct val="9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Calculate expected profit when spending $250,000.</a:t>
            </a:r>
            <a:endParaRPr/>
          </a:p>
          <a:p>
            <a:pPr indent="-228600" lvl="2" marL="1143000" rtl="0" algn="l">
              <a:lnSpc>
                <a:spcPct val="9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Select the decision with a higher expected profit.</a:t>
            </a:r>
            <a:endParaRPr/>
          </a:p>
        </p:txBody>
      </p:sp>
      <p:sp>
        <p:nvSpPr>
          <p:cNvPr id="1595" name="Google Shape;1595;p80"/>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KLONE COMPUTERS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Cost analysis using probabilities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81"/>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602" name="Google Shape;1602;p81"/>
          <p:cNvSpPr txBox="1"/>
          <p:nvPr>
            <p:ph idx="1" type="body"/>
          </p:nvPr>
        </p:nvSpPr>
        <p:spPr>
          <a:xfrm>
            <a:off x="457200" y="2133600"/>
            <a:ext cx="8229600" cy="4495800"/>
          </a:xfrm>
          <a:prstGeom prst="rect">
            <a:avLst/>
          </a:prstGeom>
          <a:noFill/>
          <a:ln>
            <a:noFill/>
          </a:ln>
        </p:spPr>
        <p:txBody>
          <a:bodyPr anchorCtr="0" anchor="t" bIns="46025" lIns="92075" spcFirstLastPara="1" rIns="92075" wrap="square" tIns="46025">
            <a:noAutofit/>
          </a:bodyPr>
          <a:lstStyle/>
          <a:p>
            <a:pPr indent="-285750" lvl="1" marL="742950" rtl="0" algn="l">
              <a:lnSpc>
                <a:spcPct val="120000"/>
              </a:lnSpc>
              <a:spcBef>
                <a:spcPts val="0"/>
              </a:spcBef>
              <a:spcAft>
                <a:spcPts val="0"/>
              </a:spcAft>
              <a:buClr>
                <a:schemeClr val="accent2"/>
              </a:buClr>
              <a:buSzPts val="2800"/>
              <a:buFont typeface="Arial Narrow"/>
              <a:buChar char="–"/>
            </a:pPr>
            <a:r>
              <a:rPr b="0" i="1" lang="en-US" sz="2800" u="none">
                <a:solidFill>
                  <a:schemeClr val="accent2"/>
                </a:solidFill>
                <a:latin typeface="Arial Narrow"/>
                <a:ea typeface="Arial Narrow"/>
                <a:cs typeface="Arial Narrow"/>
                <a:sym typeface="Arial Narrow"/>
              </a:rPr>
              <a:t>Case 1:  Do not spend $250,000 on training.</a:t>
            </a:r>
            <a:endParaRPr/>
          </a:p>
          <a:p>
            <a:pPr indent="-228600" lvl="2" marL="1085850" rtl="0" algn="l">
              <a:lnSpc>
                <a:spcPct val="12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Let X represent the project’s completion time.</a:t>
            </a:r>
            <a:endParaRPr/>
          </a:p>
          <a:p>
            <a:pPr indent="-228600" lvl="2" marL="1085850" rtl="0" algn="l">
              <a:lnSpc>
                <a:spcPct val="12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Expected gross additional profit = E(GP) =</a:t>
            </a:r>
            <a:br>
              <a:rPr b="0" i="0" lang="en-US" sz="2400" u="none">
                <a:solidFill>
                  <a:schemeClr val="accent2"/>
                </a:solidFill>
                <a:latin typeface="Arial Narrow"/>
                <a:ea typeface="Arial Narrow"/>
                <a:cs typeface="Arial Narrow"/>
                <a:sym typeface="Arial Narrow"/>
              </a:rPr>
            </a:br>
            <a:r>
              <a:rPr b="0" i="0" lang="en-US" sz="2400" u="none">
                <a:solidFill>
                  <a:schemeClr val="accent2"/>
                </a:solidFill>
                <a:latin typeface="Arial Narrow"/>
                <a:ea typeface="Arial Narrow"/>
                <a:cs typeface="Arial Narrow"/>
                <a:sym typeface="Arial Narrow"/>
              </a:rPr>
              <a:t>P(X&lt;180)($1 million) + P(180&lt;X&lt;200)($400,000) + P(X&gt;200)(0).</a:t>
            </a:r>
            <a:endParaRPr/>
          </a:p>
          <a:p>
            <a:pPr indent="-228600" lvl="2" marL="1085850" rtl="0" algn="l">
              <a:lnSpc>
                <a:spcPct val="12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Use Excel to find the required probabilities:</a:t>
            </a:r>
            <a:br>
              <a:rPr b="0" i="0" lang="en-US" sz="2400" u="none">
                <a:solidFill>
                  <a:schemeClr val="accent2"/>
                </a:solidFill>
                <a:latin typeface="Arial Narrow"/>
                <a:ea typeface="Arial Narrow"/>
                <a:cs typeface="Arial Narrow"/>
                <a:sym typeface="Arial Narrow"/>
              </a:rPr>
            </a:br>
            <a:r>
              <a:rPr b="0" i="0" lang="en-US" sz="2000" u="none">
                <a:solidFill>
                  <a:schemeClr val="accent2"/>
                </a:solidFill>
                <a:latin typeface="Arial Narrow"/>
                <a:ea typeface="Arial Narrow"/>
                <a:cs typeface="Arial Narrow"/>
                <a:sym typeface="Arial Narrow"/>
              </a:rPr>
              <a:t>P(X&lt;180) = .065192; P(180&lt;X&lt;200) = .676398; P(X&gt;200) =.25841</a:t>
            </a:r>
            <a:endParaRPr/>
          </a:p>
          <a:p>
            <a:pPr indent="-228600" lvl="2" marL="1085850" rtl="0" algn="l">
              <a:lnSpc>
                <a:spcPct val="12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Expected gross additional profit = .</a:t>
            </a:r>
            <a:br>
              <a:rPr b="0" i="0" lang="en-US" sz="2400" u="none">
                <a:solidFill>
                  <a:schemeClr val="accent2"/>
                </a:solidFill>
                <a:latin typeface="Arial Narrow"/>
                <a:ea typeface="Arial Narrow"/>
                <a:cs typeface="Arial Narrow"/>
                <a:sym typeface="Arial Narrow"/>
              </a:rPr>
            </a:br>
            <a:r>
              <a:rPr b="0" i="0" lang="en-US" sz="2400" u="none">
                <a:solidFill>
                  <a:schemeClr val="accent2"/>
                </a:solidFill>
                <a:latin typeface="Arial Narrow"/>
                <a:ea typeface="Arial Narrow"/>
                <a:cs typeface="Arial Narrow"/>
                <a:sym typeface="Arial Narrow"/>
              </a:rPr>
              <a:t>.065192(1M)+.676398(400K)+ .25841(0) =   $335,751.20	</a:t>
            </a:r>
            <a:endParaRPr/>
          </a:p>
        </p:txBody>
      </p:sp>
      <p:sp>
        <p:nvSpPr>
          <p:cNvPr id="1603" name="Google Shape;1603;p81"/>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KLONE COMPUTERS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Cost analysis using probabilities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82"/>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610" name="Google Shape;1610;p82"/>
          <p:cNvSpPr txBox="1"/>
          <p:nvPr>
            <p:ph idx="1" type="body"/>
          </p:nvPr>
        </p:nvSpPr>
        <p:spPr>
          <a:xfrm>
            <a:off x="0" y="2133600"/>
            <a:ext cx="8686800" cy="4421187"/>
          </a:xfrm>
          <a:prstGeom prst="rect">
            <a:avLst/>
          </a:prstGeom>
          <a:noFill/>
          <a:ln>
            <a:noFill/>
          </a:ln>
        </p:spPr>
        <p:txBody>
          <a:bodyPr anchorCtr="0" anchor="t" bIns="46025" lIns="92075" spcFirstLastPara="1" rIns="92075" wrap="square" tIns="46025">
            <a:noAutofit/>
          </a:bodyPr>
          <a:lstStyle/>
          <a:p>
            <a:pPr indent="-285750" lvl="1" marL="742950" rtl="0" algn="l">
              <a:lnSpc>
                <a:spcPct val="90000"/>
              </a:lnSpc>
              <a:spcBef>
                <a:spcPts val="0"/>
              </a:spcBef>
              <a:spcAft>
                <a:spcPts val="0"/>
              </a:spcAft>
              <a:buClr>
                <a:schemeClr val="accent2"/>
              </a:buClr>
              <a:buSzPts val="2800"/>
              <a:buFont typeface="Arial Narrow"/>
              <a:buChar char="–"/>
            </a:pPr>
            <a:r>
              <a:rPr b="0" i="1" lang="en-US" sz="2800" u="none">
                <a:solidFill>
                  <a:schemeClr val="accent2"/>
                </a:solidFill>
                <a:latin typeface="Arial Narrow"/>
                <a:ea typeface="Arial Narrow"/>
                <a:cs typeface="Arial Narrow"/>
                <a:sym typeface="Arial Narrow"/>
              </a:rPr>
              <a:t>Case 2:  Spend $250,000 on training.</a:t>
            </a:r>
            <a:r>
              <a:rPr b="0" i="0" lang="en-US" sz="2800" u="none">
                <a:solidFill>
                  <a:schemeClr val="accent2"/>
                </a:solidFill>
                <a:latin typeface="Arial Narrow"/>
                <a:ea typeface="Arial Narrow"/>
                <a:cs typeface="Arial Narrow"/>
                <a:sym typeface="Arial Narrow"/>
              </a:rPr>
              <a:t> </a:t>
            </a:r>
            <a:endParaRPr/>
          </a:p>
          <a:p>
            <a:pPr indent="-228600" lvl="2" marL="1143000" rtl="0" algn="l">
              <a:lnSpc>
                <a:spcPct val="13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The revised mean time and standard deviation estimates for activity F are:</a:t>
            </a:r>
            <a:endParaRPr/>
          </a:p>
          <a:p>
            <a:pPr indent="-228600" lvl="3" marL="1600200" rtl="0" algn="l">
              <a:lnSpc>
                <a:spcPct val="90000"/>
              </a:lnSpc>
              <a:spcBef>
                <a:spcPts val="480"/>
              </a:spcBef>
              <a:spcAft>
                <a:spcPts val="0"/>
              </a:spcAft>
              <a:buClr>
                <a:schemeClr val="accent2"/>
              </a:buClr>
              <a:buSzPts val="2400"/>
              <a:buFont typeface="Noto Sans Symbols"/>
              <a:buNone/>
            </a:pPr>
            <a:r>
              <a:rPr b="0" i="0" lang="en-US" sz="2400" u="none">
                <a:solidFill>
                  <a:schemeClr val="accent2"/>
                </a:solidFill>
                <a:latin typeface="Noto Sans Symbols"/>
                <a:ea typeface="Noto Sans Symbols"/>
                <a:cs typeface="Noto Sans Symbols"/>
                <a:sym typeface="Noto Sans Symbols"/>
              </a:rPr>
              <a:t>μ</a:t>
            </a:r>
            <a:r>
              <a:rPr b="0" baseline="-25000" i="0" lang="en-US" sz="2400" u="none">
                <a:solidFill>
                  <a:schemeClr val="accent2"/>
                </a:solidFill>
                <a:latin typeface="Arial Narrow"/>
                <a:ea typeface="Arial Narrow"/>
                <a:cs typeface="Arial Narrow"/>
                <a:sym typeface="Arial Narrow"/>
              </a:rPr>
              <a:t>F</a:t>
            </a:r>
            <a:r>
              <a:rPr b="0" i="0" lang="en-US" sz="2400" u="none">
                <a:solidFill>
                  <a:schemeClr val="accent2"/>
                </a:solidFill>
                <a:latin typeface="Arial Narrow"/>
                <a:ea typeface="Arial Narrow"/>
                <a:cs typeface="Arial Narrow"/>
                <a:sym typeface="Arial Narrow"/>
              </a:rPr>
              <a:t>= (12 + 4 (14) + 16)/6 = 14</a:t>
            </a:r>
            <a:endParaRPr/>
          </a:p>
          <a:p>
            <a:pPr indent="-228600" lvl="3" marL="1600200" rtl="0" algn="l">
              <a:lnSpc>
                <a:spcPct val="90000"/>
              </a:lnSpc>
              <a:spcBef>
                <a:spcPts val="480"/>
              </a:spcBef>
              <a:spcAft>
                <a:spcPts val="0"/>
              </a:spcAft>
              <a:buClr>
                <a:schemeClr val="accent2"/>
              </a:buClr>
              <a:buSzPts val="2400"/>
              <a:buFont typeface="Noto Sans Symbols"/>
              <a:buNone/>
            </a:pPr>
            <a:r>
              <a:rPr b="0" i="0" lang="en-US" sz="2400" u="none">
                <a:solidFill>
                  <a:schemeClr val="accent2"/>
                </a:solidFill>
                <a:latin typeface="Noto Sans Symbols"/>
                <a:ea typeface="Noto Sans Symbols"/>
                <a:cs typeface="Noto Sans Symbols"/>
                <a:sym typeface="Noto Sans Symbols"/>
              </a:rPr>
              <a:t>σ</a:t>
            </a:r>
            <a:r>
              <a:rPr b="0" baseline="-25000" i="0" lang="en-US" sz="2400" u="none">
                <a:solidFill>
                  <a:schemeClr val="accent2"/>
                </a:solidFill>
                <a:latin typeface="Arial Narrow"/>
                <a:ea typeface="Arial Narrow"/>
                <a:cs typeface="Arial Narrow"/>
                <a:sym typeface="Arial Narrow"/>
              </a:rPr>
              <a:t>F</a:t>
            </a:r>
            <a:r>
              <a:rPr b="0" i="0" lang="en-US" sz="2400" u="none">
                <a:solidFill>
                  <a:schemeClr val="accent2"/>
                </a:solidFill>
                <a:latin typeface="Arial Narrow"/>
                <a:ea typeface="Arial Narrow"/>
                <a:cs typeface="Arial Narrow"/>
                <a:sym typeface="Arial Narrow"/>
              </a:rPr>
              <a:t>= (16 -12)/6 =0.67</a:t>
            </a:r>
            <a:endParaRPr/>
          </a:p>
          <a:p>
            <a:pPr indent="-228600" lvl="3" marL="1600200" rtl="0" algn="l">
              <a:lnSpc>
                <a:spcPct val="90000"/>
              </a:lnSpc>
              <a:spcBef>
                <a:spcPts val="480"/>
              </a:spcBef>
              <a:spcAft>
                <a:spcPts val="0"/>
              </a:spcAft>
              <a:buClr>
                <a:schemeClr val="accent2"/>
              </a:buClr>
              <a:buSzPts val="2400"/>
              <a:buFont typeface="Noto Sans Symbols"/>
              <a:buNone/>
            </a:pPr>
            <a:r>
              <a:rPr b="0" i="0" lang="en-US" sz="2400" u="none">
                <a:solidFill>
                  <a:schemeClr val="accent2"/>
                </a:solidFill>
                <a:latin typeface="Noto Sans Symbols"/>
                <a:ea typeface="Noto Sans Symbols"/>
                <a:cs typeface="Noto Sans Symbols"/>
                <a:sym typeface="Noto Sans Symbols"/>
              </a:rPr>
              <a:t>σ</a:t>
            </a:r>
            <a:r>
              <a:rPr b="0" baseline="-25000" i="0" lang="en-US" sz="2400" u="none">
                <a:solidFill>
                  <a:schemeClr val="accent2"/>
                </a:solidFill>
                <a:latin typeface="Arial Narrow"/>
                <a:ea typeface="Arial Narrow"/>
                <a:cs typeface="Arial Narrow"/>
                <a:sym typeface="Arial Narrow"/>
              </a:rPr>
              <a:t>F</a:t>
            </a:r>
            <a:r>
              <a:rPr b="0" baseline="30000" i="0" lang="en-US" sz="2400" u="none">
                <a:solidFill>
                  <a:schemeClr val="accent2"/>
                </a:solidFill>
                <a:latin typeface="Noto Sans Symbols"/>
                <a:ea typeface="Noto Sans Symbols"/>
                <a:cs typeface="Noto Sans Symbols"/>
                <a:sym typeface="Noto Sans Symbols"/>
              </a:rPr>
              <a:t>2</a:t>
            </a:r>
            <a:r>
              <a:rPr b="0" i="0" lang="en-US" sz="2400" u="none">
                <a:solidFill>
                  <a:schemeClr val="accent2"/>
                </a:solidFill>
                <a:latin typeface="Arial Narrow"/>
                <a:ea typeface="Arial Narrow"/>
                <a:cs typeface="Arial Narrow"/>
                <a:sym typeface="Arial Narrow"/>
              </a:rPr>
              <a:t>= 0(.67)</a:t>
            </a:r>
            <a:r>
              <a:rPr b="0" baseline="30000" i="0" lang="en-US" sz="2400" u="none">
                <a:solidFill>
                  <a:schemeClr val="accent2"/>
                </a:solidFill>
                <a:latin typeface="Arial Narrow"/>
                <a:ea typeface="Arial Narrow"/>
                <a:cs typeface="Arial Narrow"/>
                <a:sym typeface="Arial Narrow"/>
              </a:rPr>
              <a:t>2</a:t>
            </a:r>
            <a:r>
              <a:rPr b="0" i="0" lang="en-US" sz="2400" u="none">
                <a:solidFill>
                  <a:schemeClr val="accent2"/>
                </a:solidFill>
                <a:latin typeface="Arial Narrow"/>
                <a:ea typeface="Arial Narrow"/>
                <a:cs typeface="Arial Narrow"/>
                <a:sym typeface="Arial Narrow"/>
              </a:rPr>
              <a:t> =0.44</a:t>
            </a:r>
            <a:endParaRPr b="0" i="0" sz="2000" u="none">
              <a:solidFill>
                <a:schemeClr val="accent2"/>
              </a:solidFill>
              <a:latin typeface="Arial Narrow"/>
              <a:ea typeface="Arial Narrow"/>
              <a:cs typeface="Arial Narrow"/>
              <a:sym typeface="Arial Narrow"/>
            </a:endParaRPr>
          </a:p>
          <a:p>
            <a:pPr indent="-228600" lvl="2" marL="1143000" rtl="0" algn="l">
              <a:lnSpc>
                <a:spcPct val="15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Using the Excel PERT-CPM template we find a new critical path </a:t>
            </a:r>
            <a:br>
              <a:rPr b="0" i="0" lang="en-US" sz="2400" u="none">
                <a:solidFill>
                  <a:schemeClr val="accent2"/>
                </a:solidFill>
                <a:latin typeface="Arial Narrow"/>
                <a:ea typeface="Arial Narrow"/>
                <a:cs typeface="Arial Narrow"/>
                <a:sym typeface="Arial Narrow"/>
              </a:rPr>
            </a:br>
            <a:r>
              <a:rPr b="0" i="0" lang="en-US" sz="2400" u="none">
                <a:solidFill>
                  <a:schemeClr val="accent2"/>
                </a:solidFill>
                <a:latin typeface="Arial Narrow"/>
                <a:ea typeface="Arial Narrow"/>
                <a:cs typeface="Arial Narrow"/>
                <a:sym typeface="Arial Narrow"/>
              </a:rPr>
              <a:t>(A-B-C-G-D-J), with a mean time = 189 days, and a standard deviation of = 9.0185 days. </a:t>
            </a:r>
            <a:r>
              <a:rPr b="0" i="0" lang="en-US" sz="1800" u="none">
                <a:solidFill>
                  <a:schemeClr val="accent2"/>
                </a:solidFill>
                <a:latin typeface="Arial Narrow"/>
                <a:ea typeface="Arial Narrow"/>
                <a:cs typeface="Arial Narrow"/>
                <a:sym typeface="Arial Narrow"/>
              </a:rPr>
              <a:t>                                    </a:t>
            </a:r>
            <a:endParaRPr/>
          </a:p>
        </p:txBody>
      </p:sp>
      <p:sp>
        <p:nvSpPr>
          <p:cNvPr id="1611" name="Google Shape;1611;p82"/>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KLONE COMPUTERS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Cost analysis using probabilities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1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0">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0">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0">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43" name="Google Shape;143;p20"/>
          <p:cNvSpPr txBox="1"/>
          <p:nvPr/>
        </p:nvSpPr>
        <p:spPr>
          <a:xfrm>
            <a:off x="762000" y="1905000"/>
            <a:ext cx="8113712" cy="4235450"/>
          </a:xfrm>
          <a:prstGeom prst="rect">
            <a:avLst/>
          </a:prstGeom>
          <a:noFill/>
          <a:ln>
            <a:noFill/>
          </a:ln>
        </p:spPr>
        <p:txBody>
          <a:bodyPr anchorCtr="0" anchor="t" bIns="46025" lIns="92075" spcFirstLastPara="1" rIns="92075" wrap="square" tIns="46025">
            <a:spAutoFit/>
          </a:bodyPr>
          <a:lstStyle/>
          <a:p>
            <a:pPr indent="-203200" lvl="0" marL="0" marR="0" rtl="0" algn="l">
              <a:lnSpc>
                <a:spcPct val="80000"/>
              </a:lnSpc>
              <a:spcBef>
                <a:spcPts val="0"/>
              </a:spcBef>
              <a:spcAft>
                <a:spcPts val="0"/>
              </a:spcAft>
              <a:buClr>
                <a:srgbClr val="003399"/>
              </a:buClr>
              <a:buSzPts val="3200"/>
              <a:buFont typeface="Arial Narrow"/>
              <a:buChar char="•"/>
            </a:pPr>
            <a:r>
              <a:rPr b="0" i="0" lang="en-US" sz="3200" u="none" cap="none" strike="noStrike">
                <a:solidFill>
                  <a:srgbClr val="003399"/>
                </a:solidFill>
                <a:latin typeface="Arial Narrow"/>
                <a:ea typeface="Arial Narrow"/>
                <a:cs typeface="Arial Narrow"/>
                <a:sym typeface="Arial Narrow"/>
              </a:rPr>
              <a:t>  There are three major tasks to perform:</a:t>
            </a:r>
            <a:endParaRPr b="0" i="0" sz="2800" u="none" cap="none" strike="noStrike">
              <a:solidFill>
                <a:srgbClr val="003399"/>
              </a:solidFill>
              <a:latin typeface="Arial Narrow"/>
              <a:ea typeface="Arial Narrow"/>
              <a:cs typeface="Arial Narrow"/>
              <a:sym typeface="Arial Narrow"/>
            </a:endParaRPr>
          </a:p>
          <a:p>
            <a:pPr indent="-177800" lvl="1" marL="457200" marR="0" rtl="0" algn="l">
              <a:lnSpc>
                <a:spcPct val="100000"/>
              </a:lnSpc>
              <a:spcBef>
                <a:spcPts val="560"/>
              </a:spcBef>
              <a:spcAft>
                <a:spcPts val="0"/>
              </a:spcAft>
              <a:buClr>
                <a:srgbClr val="003399"/>
              </a:buClr>
              <a:buSzPts val="2800"/>
              <a:buFont typeface="Arial Narrow"/>
              <a:buChar char="–"/>
            </a:pPr>
            <a:r>
              <a:rPr b="0" i="0" lang="en-US" sz="2800" u="none" cap="none" strike="noStrike">
                <a:solidFill>
                  <a:srgbClr val="003399"/>
                </a:solidFill>
                <a:latin typeface="Arial Narrow"/>
                <a:ea typeface="Arial Narrow"/>
                <a:cs typeface="Arial Narrow"/>
                <a:sym typeface="Arial Narrow"/>
              </a:rPr>
              <a:t> Manufacture the new computer.</a:t>
            </a:r>
            <a:endParaRPr/>
          </a:p>
          <a:p>
            <a:pPr indent="-177800" lvl="1" marL="457200" marR="0" rtl="0" algn="l">
              <a:lnSpc>
                <a:spcPct val="100000"/>
              </a:lnSpc>
              <a:spcBef>
                <a:spcPts val="560"/>
              </a:spcBef>
              <a:spcAft>
                <a:spcPts val="0"/>
              </a:spcAft>
              <a:buClr>
                <a:srgbClr val="003399"/>
              </a:buClr>
              <a:buSzPts val="2800"/>
              <a:buFont typeface="Arial Narrow"/>
              <a:buChar char="–"/>
            </a:pPr>
            <a:r>
              <a:rPr b="0" i="0" lang="en-US" sz="2800" u="none" cap="none" strike="noStrike">
                <a:solidFill>
                  <a:srgbClr val="003399"/>
                </a:solidFill>
                <a:latin typeface="Arial Narrow"/>
                <a:ea typeface="Arial Narrow"/>
                <a:cs typeface="Arial Narrow"/>
                <a:sym typeface="Arial Narrow"/>
              </a:rPr>
              <a:t> Train staff and vendor representatives.</a:t>
            </a:r>
            <a:endParaRPr/>
          </a:p>
          <a:p>
            <a:pPr indent="-177800" lvl="1" marL="457200" marR="0" rtl="0" algn="l">
              <a:lnSpc>
                <a:spcPct val="100000"/>
              </a:lnSpc>
              <a:spcBef>
                <a:spcPts val="640"/>
              </a:spcBef>
              <a:spcAft>
                <a:spcPts val="0"/>
              </a:spcAft>
              <a:buClr>
                <a:srgbClr val="003399"/>
              </a:buClr>
              <a:buSzPts val="2800"/>
              <a:buFont typeface="Arial Narrow"/>
              <a:buChar char="–"/>
            </a:pPr>
            <a:r>
              <a:rPr b="0" i="0" lang="en-US" sz="2800" u="none" cap="none" strike="noStrike">
                <a:solidFill>
                  <a:srgbClr val="003399"/>
                </a:solidFill>
                <a:latin typeface="Arial Narrow"/>
                <a:ea typeface="Arial Narrow"/>
                <a:cs typeface="Arial Narrow"/>
                <a:sym typeface="Arial Narrow"/>
              </a:rPr>
              <a:t> Advertise the new computer.</a:t>
            </a:r>
            <a:r>
              <a:rPr b="1" i="0" lang="en-US" sz="3200" u="none" cap="none" strike="noStrike">
                <a:solidFill>
                  <a:srgbClr val="003399"/>
                </a:solidFill>
                <a:latin typeface="Arial Narrow"/>
                <a:ea typeface="Arial Narrow"/>
                <a:cs typeface="Arial Narrow"/>
                <a:sym typeface="Arial Narrow"/>
              </a:rPr>
              <a:t>  </a:t>
            </a:r>
            <a:endParaRPr/>
          </a:p>
          <a:p>
            <a:pPr indent="-177800" lvl="0" marL="0" marR="0" rtl="0" algn="l">
              <a:lnSpc>
                <a:spcPct val="100000"/>
              </a:lnSpc>
              <a:spcBef>
                <a:spcPts val="640"/>
              </a:spcBef>
              <a:spcAft>
                <a:spcPts val="0"/>
              </a:spcAft>
              <a:buClr>
                <a:srgbClr val="003399"/>
              </a:buClr>
              <a:buSzPts val="2800"/>
              <a:buFont typeface="Arial Narrow"/>
              <a:buChar char="•"/>
            </a:pPr>
            <a:r>
              <a:rPr b="0" i="0" lang="en-US" sz="2800" u="none" cap="none" strike="noStrike">
                <a:solidFill>
                  <a:srgbClr val="003399"/>
                </a:solidFill>
                <a:latin typeface="Arial Narrow"/>
                <a:ea typeface="Arial Narrow"/>
                <a:cs typeface="Arial Narrow"/>
                <a:sym typeface="Arial Narrow"/>
              </a:rPr>
              <a:t>   	</a:t>
            </a:r>
            <a:r>
              <a:rPr b="0" i="0" lang="en-US" sz="3200" u="none" cap="none" strike="noStrike">
                <a:solidFill>
                  <a:srgbClr val="003399"/>
                </a:solidFill>
                <a:latin typeface="Arial Narrow"/>
                <a:ea typeface="Arial Narrow"/>
                <a:cs typeface="Arial Narrow"/>
                <a:sym typeface="Arial Narrow"/>
              </a:rPr>
              <a:t>KLONE needs to develop a precedence relations 	chart.</a:t>
            </a:r>
            <a:endParaRPr/>
          </a:p>
          <a:p>
            <a:pPr indent="-203200" lvl="0" marL="0" marR="0" rtl="0" algn="l">
              <a:lnSpc>
                <a:spcPct val="100000"/>
              </a:lnSpc>
              <a:spcBef>
                <a:spcPts val="640"/>
              </a:spcBef>
              <a:spcAft>
                <a:spcPts val="0"/>
              </a:spcAft>
              <a:buClr>
                <a:srgbClr val="003399"/>
              </a:buClr>
              <a:buSzPts val="3200"/>
              <a:buFont typeface="Arial Narrow"/>
              <a:buChar char="•"/>
            </a:pPr>
            <a:r>
              <a:rPr b="0" i="0" lang="en-US" sz="3200" u="none" cap="none" strike="noStrike">
                <a:solidFill>
                  <a:srgbClr val="003399"/>
                </a:solidFill>
                <a:latin typeface="Arial Narrow"/>
                <a:ea typeface="Arial Narrow"/>
                <a:cs typeface="Arial Narrow"/>
                <a:sym typeface="Arial Narrow"/>
              </a:rPr>
              <a:t> 	The chart gives a concise set of tasks and their 	immediate predecessors.</a:t>
            </a:r>
            <a:endParaRPr/>
          </a:p>
        </p:txBody>
      </p:sp>
      <p:sp>
        <p:nvSpPr>
          <p:cNvPr id="144" name="Google Shape;144;p20"/>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KLONE COMPUTERS, INC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 calcmode="lin" valueType="num">
                                      <p:cBhvr additive="base">
                                        <p:cTn dur="500"/>
                                        <p:tgtEl>
                                          <p:spTgt spid="14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 calcmode="lin" valueType="num">
                                      <p:cBhvr additive="base">
                                        <p:cTn dur="500"/>
                                        <p:tgtEl>
                                          <p:spTgt spid="14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 calcmode="lin" valueType="num">
                                      <p:cBhvr additive="base">
                                        <p:cTn dur="500"/>
                                        <p:tgtEl>
                                          <p:spTgt spid="14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 calcmode="lin" valueType="num">
                                      <p:cBhvr additive="base">
                                        <p:cTn dur="500"/>
                                        <p:tgtEl>
                                          <p:spTgt spid="14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 calcmode="lin" valueType="num">
                                      <p:cBhvr additive="base">
                                        <p:cTn dur="500"/>
                                        <p:tgtEl>
                                          <p:spTgt spid="14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 calcmode="lin" valueType="num">
                                      <p:cBhvr additive="base">
                                        <p:cTn dur="500"/>
                                        <p:tgtEl>
                                          <p:spTgt spid="14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83"/>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617" name="Google Shape;1617;p83"/>
          <p:cNvSpPr txBox="1"/>
          <p:nvPr>
            <p:ph idx="1" type="body"/>
          </p:nvPr>
        </p:nvSpPr>
        <p:spPr>
          <a:xfrm>
            <a:off x="685800" y="2209800"/>
            <a:ext cx="7772400" cy="41148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 probabilities of interest need to be recalculated. From Excel we find:</a:t>
            </a:r>
            <a:endParaRPr/>
          </a:p>
          <a:p>
            <a:pPr indent="-228600" lvl="2" marL="1143000" rtl="0" algn="l">
              <a:lnSpc>
                <a:spcPct val="10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P(X &lt; 180) = .159152;  </a:t>
            </a:r>
            <a:endParaRPr/>
          </a:p>
          <a:p>
            <a:pPr indent="-228600" lvl="2" marL="1143000" rtl="0" algn="l">
              <a:lnSpc>
                <a:spcPct val="10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P(180 &lt; X &lt; 200) = .729561</a:t>
            </a:r>
            <a:endParaRPr/>
          </a:p>
          <a:p>
            <a:pPr indent="-228600" lvl="2" marL="1143000" rtl="0" algn="l">
              <a:lnSpc>
                <a:spcPct val="10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P(X &gt; 200) = .111287</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Expected Gross Additional Revenue = </a:t>
            </a:r>
            <a:br>
              <a:rPr b="0" i="0" lang="en-US" sz="2800" u="none">
                <a:solidFill>
                  <a:schemeClr val="accent2"/>
                </a:solidFill>
                <a:latin typeface="Arial Narrow"/>
                <a:ea typeface="Arial Narrow"/>
                <a:cs typeface="Arial Narrow"/>
                <a:sym typeface="Arial Narrow"/>
              </a:rPr>
            </a:br>
            <a:r>
              <a:rPr b="0" i="0" lang="en-US" sz="2800" u="none">
                <a:solidFill>
                  <a:schemeClr val="accent2"/>
                </a:solidFill>
                <a:latin typeface="Arial Narrow"/>
                <a:ea typeface="Arial Narrow"/>
                <a:cs typeface="Arial Narrow"/>
                <a:sym typeface="Arial Narrow"/>
              </a:rPr>
              <a:t>P( X&lt;180)(1M)+P(180&lt;X&lt;200)(400K)+P(X&gt;200)(0) = </a:t>
            </a:r>
            <a:r>
              <a:rPr b="0" i="0" lang="en-US" sz="2400" u="none">
                <a:solidFill>
                  <a:schemeClr val="accent2"/>
                </a:solidFill>
                <a:latin typeface="Arial Narrow"/>
                <a:ea typeface="Arial Narrow"/>
                <a:cs typeface="Arial Narrow"/>
                <a:sym typeface="Arial Narrow"/>
              </a:rPr>
              <a:t>.159152(!M)+</a:t>
            </a:r>
            <a:r>
              <a:rPr b="0" i="0" lang="en-US" sz="2800" u="none">
                <a:solidFill>
                  <a:schemeClr val="accent2"/>
                </a:solidFill>
                <a:latin typeface="Arial Narrow"/>
                <a:ea typeface="Arial Narrow"/>
                <a:cs typeface="Arial Narrow"/>
                <a:sym typeface="Arial Narrow"/>
              </a:rPr>
              <a:t> </a:t>
            </a:r>
            <a:r>
              <a:rPr b="0" i="0" lang="en-US" sz="2400" u="none">
                <a:solidFill>
                  <a:schemeClr val="accent2"/>
                </a:solidFill>
                <a:latin typeface="Arial Narrow"/>
                <a:ea typeface="Arial Narrow"/>
                <a:cs typeface="Arial Narrow"/>
                <a:sym typeface="Arial Narrow"/>
              </a:rPr>
              <a:t>.729561(400K)+</a:t>
            </a:r>
            <a:r>
              <a:rPr b="0" i="0" lang="en-US" sz="2800" u="none">
                <a:solidFill>
                  <a:schemeClr val="accent2"/>
                </a:solidFill>
                <a:latin typeface="Arial Narrow"/>
                <a:ea typeface="Arial Narrow"/>
                <a:cs typeface="Arial Narrow"/>
                <a:sym typeface="Arial Narrow"/>
              </a:rPr>
              <a:t> </a:t>
            </a:r>
            <a:r>
              <a:rPr b="0" i="0" lang="en-US" sz="2400" u="none">
                <a:solidFill>
                  <a:schemeClr val="accent2"/>
                </a:solidFill>
                <a:latin typeface="Arial Narrow"/>
                <a:ea typeface="Arial Narrow"/>
                <a:cs typeface="Arial Narrow"/>
                <a:sym typeface="Arial Narrow"/>
              </a:rPr>
              <a:t>.111287(0)</a:t>
            </a:r>
            <a:r>
              <a:rPr b="0" i="0" lang="en-US" sz="2800" u="none">
                <a:solidFill>
                  <a:schemeClr val="accent2"/>
                </a:solidFill>
                <a:latin typeface="Arial Narrow"/>
                <a:ea typeface="Arial Narrow"/>
                <a:cs typeface="Arial Narrow"/>
                <a:sym typeface="Arial Narrow"/>
              </a:rPr>
              <a:t> </a:t>
            </a:r>
            <a:br>
              <a:rPr b="0" i="0" lang="en-US" sz="2800" u="none">
                <a:solidFill>
                  <a:schemeClr val="accent2"/>
                </a:solidFill>
                <a:latin typeface="Arial Narrow"/>
                <a:ea typeface="Arial Narrow"/>
                <a:cs typeface="Arial Narrow"/>
                <a:sym typeface="Arial Narrow"/>
              </a:rPr>
            </a:br>
            <a:r>
              <a:rPr b="0" i="0" lang="en-US" sz="2800" u="none">
                <a:solidFill>
                  <a:schemeClr val="accent2"/>
                </a:solidFill>
                <a:latin typeface="Arial Narrow"/>
                <a:ea typeface="Arial Narrow"/>
                <a:cs typeface="Arial Narrow"/>
                <a:sym typeface="Arial Narrow"/>
              </a:rPr>
              <a:t>= $450,976.40</a:t>
            </a:r>
            <a:endParaRPr/>
          </a:p>
        </p:txBody>
      </p:sp>
      <p:sp>
        <p:nvSpPr>
          <p:cNvPr id="1618" name="Google Shape;1618;p83"/>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KLONE COMPUTERS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Cost analysis using probabilities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84"/>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625" name="Google Shape;1625;p84"/>
          <p:cNvSpPr txBox="1"/>
          <p:nvPr>
            <p:ph idx="1" type="body"/>
          </p:nvPr>
        </p:nvSpPr>
        <p:spPr>
          <a:xfrm>
            <a:off x="685800" y="2133600"/>
            <a:ext cx="7772400" cy="14478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Clr>
                <a:schemeClr val="accent2"/>
              </a:buClr>
              <a:buSzPts val="3200"/>
              <a:buFont typeface="Arial Narrow"/>
              <a:buNone/>
            </a:pPr>
            <a:r>
              <a:rPr b="0" i="0" lang="en-US" sz="3200" u="none">
                <a:solidFill>
                  <a:schemeClr val="accent2"/>
                </a:solidFill>
                <a:latin typeface="Arial Narrow"/>
                <a:ea typeface="Arial Narrow"/>
                <a:cs typeface="Arial Narrow"/>
                <a:sym typeface="Arial Narrow"/>
              </a:rPr>
              <a:t>The expected net additional profit =</a:t>
            </a:r>
            <a:r>
              <a:rPr b="0" i="0" lang="en-US" sz="2800" u="none">
                <a:solidFill>
                  <a:schemeClr val="accent2"/>
                </a:solidFill>
                <a:latin typeface="Arial Narrow"/>
                <a:ea typeface="Arial Narrow"/>
                <a:cs typeface="Arial Narrow"/>
                <a:sym typeface="Arial Narrow"/>
              </a:rPr>
              <a:t> </a:t>
            </a:r>
            <a:endParaRPr/>
          </a:p>
          <a:p>
            <a:pPr indent="-342900" lvl="0" marL="342900" rtl="0" algn="l">
              <a:lnSpc>
                <a:spcPct val="100000"/>
              </a:lnSpc>
              <a:spcBef>
                <a:spcPts val="640"/>
              </a:spcBef>
              <a:spcAft>
                <a:spcPts val="0"/>
              </a:spcAft>
              <a:buClr>
                <a:schemeClr val="accent2"/>
              </a:buClr>
              <a:buSzPts val="3200"/>
              <a:buFont typeface="Arial Narrow"/>
              <a:buNone/>
            </a:pPr>
            <a:r>
              <a:rPr b="0" i="0" lang="en-US" sz="3200" u="none">
                <a:solidFill>
                  <a:schemeClr val="accent2"/>
                </a:solidFill>
                <a:latin typeface="Arial Narrow"/>
                <a:ea typeface="Arial Narrow"/>
                <a:cs typeface="Arial Narrow"/>
                <a:sym typeface="Arial Narrow"/>
              </a:rPr>
              <a:t>	 450,976-250,000 = $200,976 &lt; $335,751</a:t>
            </a:r>
            <a:endParaRPr/>
          </a:p>
        </p:txBody>
      </p:sp>
      <p:sp>
        <p:nvSpPr>
          <p:cNvPr id="1626" name="Google Shape;1626;p84"/>
          <p:cNvSpPr txBox="1"/>
          <p:nvPr/>
        </p:nvSpPr>
        <p:spPr>
          <a:xfrm>
            <a:off x="461962" y="3871912"/>
            <a:ext cx="4160837" cy="8223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Expected additional net  profit when</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spending $250,000 on training</a:t>
            </a:r>
            <a:endParaRPr/>
          </a:p>
        </p:txBody>
      </p:sp>
      <p:sp>
        <p:nvSpPr>
          <p:cNvPr id="1627" name="Google Shape;1627;p84"/>
          <p:cNvSpPr txBox="1"/>
          <p:nvPr/>
        </p:nvSpPr>
        <p:spPr>
          <a:xfrm>
            <a:off x="5181600" y="3871912"/>
            <a:ext cx="3562350" cy="8223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Expected profit without</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spending $250,000 on training</a:t>
            </a:r>
            <a:endParaRPr/>
          </a:p>
        </p:txBody>
      </p:sp>
      <p:sp>
        <p:nvSpPr>
          <p:cNvPr id="1628" name="Google Shape;1628;p84"/>
          <p:cNvSpPr txBox="1"/>
          <p:nvPr/>
        </p:nvSpPr>
        <p:spPr>
          <a:xfrm>
            <a:off x="611187" y="5073650"/>
            <a:ext cx="7999412" cy="1066800"/>
          </a:xfrm>
          <a:prstGeom prst="rect">
            <a:avLst/>
          </a:prstGeom>
          <a:solidFill>
            <a:srgbClr val="CBCBCB"/>
          </a:solidFill>
          <a:ln>
            <a:noFill/>
          </a:ln>
          <a:effectLst>
            <a:outerShdw blurRad="63500" dir="2700000" dist="107763">
              <a:schemeClr val="lt2"/>
            </a:outerShdw>
          </a:effectLst>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Narrow"/>
              <a:buNone/>
            </a:pPr>
            <a:r>
              <a:rPr b="0" i="0" lang="en-US" sz="3200" u="none">
                <a:solidFill>
                  <a:schemeClr val="dk1"/>
                </a:solidFill>
                <a:latin typeface="Arial Narrow"/>
                <a:ea typeface="Arial Narrow"/>
                <a:cs typeface="Arial Narrow"/>
                <a:sym typeface="Arial Narrow"/>
              </a:rPr>
              <a:t>Conclusion:  Management should not spend money on additional training of technical personnel.</a:t>
            </a:r>
            <a:endParaRPr/>
          </a:p>
        </p:txBody>
      </p:sp>
      <p:sp>
        <p:nvSpPr>
          <p:cNvPr id="1629" name="Google Shape;1629;p84"/>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KLONE COMPUTERS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Cost analysis using probabilities</a:t>
            </a:r>
            <a:endParaRPr/>
          </a:p>
        </p:txBody>
      </p:sp>
      <p:cxnSp>
        <p:nvCxnSpPr>
          <p:cNvPr id="1630" name="Google Shape;1630;p84"/>
          <p:cNvCxnSpPr/>
          <p:nvPr/>
        </p:nvCxnSpPr>
        <p:spPr>
          <a:xfrm flipH="1">
            <a:off x="3581400" y="3276600"/>
            <a:ext cx="990600" cy="685800"/>
          </a:xfrm>
          <a:prstGeom prst="straightConnector1">
            <a:avLst/>
          </a:prstGeom>
          <a:noFill/>
          <a:ln cap="flat" cmpd="sng" w="12700">
            <a:solidFill>
              <a:schemeClr val="dk1"/>
            </a:solidFill>
            <a:prstDash val="solid"/>
            <a:miter lim="800000"/>
            <a:headEnd len="med" w="med" type="none"/>
            <a:tailEnd len="sm" w="sm" type="triangle"/>
          </a:ln>
        </p:spPr>
      </p:cxnSp>
      <p:cxnSp>
        <p:nvCxnSpPr>
          <p:cNvPr id="1631" name="Google Shape;1631;p84"/>
          <p:cNvCxnSpPr/>
          <p:nvPr/>
        </p:nvCxnSpPr>
        <p:spPr>
          <a:xfrm flipH="1">
            <a:off x="5638800" y="3276600"/>
            <a:ext cx="838200" cy="685800"/>
          </a:xfrm>
          <a:prstGeom prst="straightConnector1">
            <a:avLst/>
          </a:prstGeom>
          <a:noFill/>
          <a:ln cap="flat" cmpd="sng" w="12700">
            <a:solidFill>
              <a:schemeClr val="dk1"/>
            </a:solidFill>
            <a:prstDash val="solid"/>
            <a:miter lim="800000"/>
            <a:headEnd len="med" w="med" type="none"/>
            <a:tailEnd len="sm" w="sm" type="triangl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6" name="Shape 1636"/>
        <p:cNvGrpSpPr/>
        <p:nvPr/>
      </p:nvGrpSpPr>
      <p:grpSpPr>
        <a:xfrm>
          <a:off x="0" y="0"/>
          <a:ext cx="0" cy="0"/>
          <a:chOff x="0" y="0"/>
          <a:chExt cx="0" cy="0"/>
        </a:xfrm>
      </p:grpSpPr>
      <p:sp>
        <p:nvSpPr>
          <p:cNvPr id="1637" name="Google Shape;1637;p85"/>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638" name="Google Shape;1638;p85"/>
          <p:cNvSpPr txBox="1"/>
          <p:nvPr>
            <p:ph type="title"/>
          </p:nvPr>
        </p:nvSpPr>
        <p:spPr>
          <a:xfrm>
            <a:off x="533400" y="457200"/>
            <a:ext cx="8001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5.10  Cost Analyses Using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The Critical Path Method (CPM)</a:t>
            </a:r>
            <a:endParaRPr/>
          </a:p>
        </p:txBody>
      </p:sp>
      <p:sp>
        <p:nvSpPr>
          <p:cNvPr id="1639" name="Google Shape;1639;p85"/>
          <p:cNvSpPr txBox="1"/>
          <p:nvPr>
            <p:ph idx="1" type="body"/>
          </p:nvPr>
        </p:nvSpPr>
        <p:spPr>
          <a:xfrm>
            <a:off x="533400" y="2057400"/>
            <a:ext cx="8077200" cy="3887787"/>
          </a:xfrm>
          <a:prstGeom prst="rect">
            <a:avLst/>
          </a:prstGeom>
          <a:noFill/>
          <a:ln>
            <a:noFill/>
          </a:ln>
        </p:spPr>
        <p:txBody>
          <a:bodyPr anchorCtr="0" anchor="t" bIns="46025" lIns="92075" spcFirstLastPara="1" rIns="92075" wrap="square" tIns="46025">
            <a:noAutofit/>
          </a:bodyPr>
          <a:lstStyle/>
          <a:p>
            <a:pPr indent="-342900" lvl="0" marL="342900" rtl="0" algn="l">
              <a:lnSpc>
                <a:spcPct val="8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The critical path method (CPM) is a deterministic approach to project planning.</a:t>
            </a:r>
            <a:br>
              <a:rPr b="0" i="0" lang="en-US" sz="3200" u="none">
                <a:solidFill>
                  <a:schemeClr val="accent2"/>
                </a:solidFill>
                <a:latin typeface="Arial Narrow"/>
                <a:ea typeface="Arial Narrow"/>
                <a:cs typeface="Arial Narrow"/>
                <a:sym typeface="Arial Narrow"/>
              </a:rPr>
            </a:br>
            <a:endParaRPr/>
          </a:p>
          <a:p>
            <a:pPr indent="-342900" lvl="0" marL="342900" rtl="0" algn="l">
              <a:lnSpc>
                <a:spcPct val="8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Completion time depends only on the amount of money allocated to activities.</a:t>
            </a:r>
            <a:br>
              <a:rPr b="0" i="0" lang="en-US" sz="3200" u="none">
                <a:solidFill>
                  <a:schemeClr val="accent2"/>
                </a:solidFill>
                <a:latin typeface="Arial Narrow"/>
                <a:ea typeface="Arial Narrow"/>
                <a:cs typeface="Arial Narrow"/>
                <a:sym typeface="Arial Narrow"/>
              </a:rPr>
            </a:br>
            <a:endParaRPr/>
          </a:p>
          <a:p>
            <a:pPr indent="-342900" lvl="0" marL="342900" rtl="0" algn="l">
              <a:lnSpc>
                <a:spcPct val="8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Reducing an activity’s completion time is called </a:t>
            </a:r>
            <a:r>
              <a:rPr b="0" i="0" lang="en-US" sz="3200" u="none">
                <a:solidFill>
                  <a:srgbClr val="008663"/>
                </a:solidFill>
                <a:latin typeface="Arial Narrow"/>
                <a:ea typeface="Arial Narrow"/>
                <a:cs typeface="Arial Narrow"/>
                <a:sym typeface="Arial Narrow"/>
              </a:rPr>
              <a:t>“crashing.”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86"/>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646" name="Google Shape;1646;p86"/>
          <p:cNvSpPr txBox="1"/>
          <p:nvPr>
            <p:ph idx="1" type="body"/>
          </p:nvPr>
        </p:nvSpPr>
        <p:spPr>
          <a:xfrm>
            <a:off x="762000" y="1600200"/>
            <a:ext cx="8382000" cy="2519362"/>
          </a:xfrm>
          <a:prstGeom prst="rect">
            <a:avLst/>
          </a:prstGeom>
          <a:noFill/>
          <a:ln>
            <a:noFill/>
          </a:ln>
        </p:spPr>
        <p:txBody>
          <a:bodyPr anchorCtr="0" anchor="t" bIns="46025" lIns="92075" spcFirstLastPara="1" rIns="92075" wrap="square" tIns="46025">
            <a:spAutoFit/>
          </a:bodyPr>
          <a:lstStyle/>
          <a:p>
            <a:pPr indent="-455612" lvl="0" marL="455612"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There are two crucial completion times to consider for each activity.</a:t>
            </a:r>
            <a:endParaRPr/>
          </a:p>
          <a:p>
            <a:pPr indent="-339725" lvl="1" marL="911225"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Normal completion time (T</a:t>
            </a:r>
            <a:r>
              <a:rPr b="0" baseline="-25000" i="0" lang="en-US" sz="2800" u="none">
                <a:solidFill>
                  <a:schemeClr val="accent2"/>
                </a:solidFill>
                <a:latin typeface="Arial Narrow"/>
                <a:ea typeface="Arial Narrow"/>
                <a:cs typeface="Arial Narrow"/>
                <a:sym typeface="Arial Narrow"/>
              </a:rPr>
              <a:t>N</a:t>
            </a:r>
            <a:r>
              <a:rPr b="0" i="0" lang="en-US" sz="2800" u="none">
                <a:solidFill>
                  <a:schemeClr val="accent2"/>
                </a:solidFill>
                <a:latin typeface="Arial Narrow"/>
                <a:ea typeface="Arial Narrow"/>
                <a:cs typeface="Arial Narrow"/>
                <a:sym typeface="Arial Narrow"/>
              </a:rPr>
              <a:t>).</a:t>
            </a:r>
            <a:endParaRPr/>
          </a:p>
          <a:p>
            <a:pPr indent="-339725" lvl="1" marL="911225"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Crash completion time (T</a:t>
            </a:r>
            <a:r>
              <a:rPr b="0" baseline="-25000" i="0" lang="en-US" sz="2800" u="none">
                <a:solidFill>
                  <a:schemeClr val="accent2"/>
                </a:solidFill>
                <a:latin typeface="Arial Narrow"/>
                <a:ea typeface="Arial Narrow"/>
                <a:cs typeface="Arial Narrow"/>
                <a:sym typeface="Arial Narrow"/>
              </a:rPr>
              <a:t>C</a:t>
            </a:r>
            <a:r>
              <a:rPr b="0" i="0" lang="en-US" sz="2800" u="none">
                <a:solidFill>
                  <a:schemeClr val="accent2"/>
                </a:solidFill>
                <a:latin typeface="Arial Narrow"/>
                <a:ea typeface="Arial Narrow"/>
                <a:cs typeface="Arial Narrow"/>
                <a:sym typeface="Arial Narrow"/>
              </a:rPr>
              <a:t>), the minimum possible completion time.</a:t>
            </a:r>
            <a:endParaRPr/>
          </a:p>
        </p:txBody>
      </p:sp>
      <p:sp>
        <p:nvSpPr>
          <p:cNvPr id="1647" name="Google Shape;1647;p86"/>
          <p:cNvSpPr txBox="1"/>
          <p:nvPr>
            <p:ph type="title"/>
          </p:nvPr>
        </p:nvSpPr>
        <p:spPr>
          <a:xfrm>
            <a:off x="269875" y="457200"/>
            <a:ext cx="86106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Crash time</a:t>
            </a:r>
            <a:r>
              <a:rPr b="1" i="0" lang="en-US" sz="4400" u="none">
                <a:solidFill>
                  <a:srgbClr val="003399"/>
                </a:solidFill>
                <a:latin typeface="Noto Sans Symbols"/>
                <a:ea typeface="Noto Sans Symbols"/>
                <a:cs typeface="Noto Sans Symbols"/>
                <a:sym typeface="Noto Sans Symbols"/>
              </a:rPr>
              <a:t>/</a:t>
            </a:r>
            <a:r>
              <a:rPr b="1" i="0" lang="en-US" sz="4000" u="none">
                <a:solidFill>
                  <a:srgbClr val="003399"/>
                </a:solidFill>
                <a:latin typeface="Arial Narrow"/>
                <a:ea typeface="Arial Narrow"/>
                <a:cs typeface="Arial Narrow"/>
                <a:sym typeface="Arial Narrow"/>
              </a:rPr>
              <a:t>Crash cost</a:t>
            </a:r>
            <a:endParaRPr/>
          </a:p>
        </p:txBody>
      </p:sp>
      <p:sp>
        <p:nvSpPr>
          <p:cNvPr id="1648" name="Google Shape;1648;p86"/>
          <p:cNvSpPr txBox="1"/>
          <p:nvPr/>
        </p:nvSpPr>
        <p:spPr>
          <a:xfrm>
            <a:off x="762000" y="4119562"/>
            <a:ext cx="8382000" cy="1604962"/>
          </a:xfrm>
          <a:prstGeom prst="rect">
            <a:avLst/>
          </a:prstGeom>
          <a:noFill/>
          <a:ln>
            <a:noFill/>
          </a:ln>
        </p:spPr>
        <p:txBody>
          <a:bodyPr anchorCtr="0" anchor="t" bIns="46025" lIns="92075" spcFirstLastPara="1" rIns="92075" wrap="square" tIns="46025">
            <a:spAutoFit/>
          </a:bodyPr>
          <a:lstStyle/>
          <a:p>
            <a:pPr indent="-455612" lvl="0" marL="455612" marR="0" rtl="0" algn="l">
              <a:lnSpc>
                <a:spcPct val="100000"/>
              </a:lnSpc>
              <a:spcBef>
                <a:spcPts val="0"/>
              </a:spcBef>
              <a:spcAft>
                <a:spcPts val="0"/>
              </a:spcAft>
              <a:buClr>
                <a:schemeClr val="dk1"/>
              </a:buClr>
              <a:buSzPts val="3200"/>
              <a:buFont typeface="Arial Narrow"/>
              <a:buChar char="•"/>
            </a:pPr>
            <a:r>
              <a:rPr b="0" i="0" lang="en-US" sz="3200" u="none">
                <a:solidFill>
                  <a:schemeClr val="dk1"/>
                </a:solidFill>
                <a:latin typeface="Arial Narrow"/>
                <a:ea typeface="Arial Narrow"/>
                <a:cs typeface="Arial Narrow"/>
                <a:sym typeface="Arial Narrow"/>
              </a:rPr>
              <a:t>The cost spent on an activity varies between</a:t>
            </a:r>
            <a:endParaRPr/>
          </a:p>
          <a:p>
            <a:pPr indent="-339725" lvl="1" marL="911225"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Normal cost (C</a:t>
            </a:r>
            <a:r>
              <a:rPr b="0" baseline="-25000" i="0" lang="en-US" sz="2800" u="none" cap="none" strike="noStrike">
                <a:solidFill>
                  <a:schemeClr val="dk1"/>
                </a:solidFill>
                <a:latin typeface="Arial Narrow"/>
                <a:ea typeface="Arial Narrow"/>
                <a:cs typeface="Arial Narrow"/>
                <a:sym typeface="Arial Narrow"/>
              </a:rPr>
              <a:t>N</a:t>
            </a:r>
            <a:r>
              <a:rPr b="0" i="0" lang="en-US" sz="2800" u="none" cap="none" strike="noStrike">
                <a:solidFill>
                  <a:schemeClr val="dk1"/>
                </a:solidFill>
                <a:latin typeface="Arial Narrow"/>
                <a:ea typeface="Arial Narrow"/>
                <a:cs typeface="Arial Narrow"/>
                <a:sym typeface="Arial Narrow"/>
              </a:rPr>
              <a:t>). The activity is completed in T</a:t>
            </a:r>
            <a:r>
              <a:rPr b="0" baseline="-25000" i="0" lang="en-US" sz="2800" u="none" cap="none" strike="noStrike">
                <a:solidFill>
                  <a:schemeClr val="dk1"/>
                </a:solidFill>
                <a:latin typeface="Arial Narrow"/>
                <a:ea typeface="Arial Narrow"/>
                <a:cs typeface="Arial Narrow"/>
                <a:sym typeface="Arial Narrow"/>
              </a:rPr>
              <a:t>N</a:t>
            </a:r>
            <a:r>
              <a:rPr b="0" i="0" lang="en-US" sz="2800" u="none" cap="none" strike="noStrike">
                <a:solidFill>
                  <a:schemeClr val="dk1"/>
                </a:solidFill>
                <a:latin typeface="Arial Narrow"/>
                <a:ea typeface="Arial Narrow"/>
                <a:cs typeface="Arial Narrow"/>
                <a:sym typeface="Arial Narrow"/>
              </a:rPr>
              <a:t>. </a:t>
            </a:r>
            <a:endParaRPr/>
          </a:p>
          <a:p>
            <a:pPr indent="-339725" lvl="1" marL="911225"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Crash cost (C</a:t>
            </a:r>
            <a:r>
              <a:rPr b="0" baseline="-25000" i="0" lang="en-US" sz="2800" u="none" cap="none" strike="noStrike">
                <a:solidFill>
                  <a:schemeClr val="dk1"/>
                </a:solidFill>
                <a:latin typeface="Arial Narrow"/>
                <a:ea typeface="Arial Narrow"/>
                <a:cs typeface="Arial Narrow"/>
                <a:sym typeface="Arial Narrow"/>
              </a:rPr>
              <a:t>C</a:t>
            </a:r>
            <a:r>
              <a:rPr b="0" i="0" lang="en-US" sz="2800" u="none" cap="none" strike="noStrike">
                <a:solidFill>
                  <a:schemeClr val="dk1"/>
                </a:solidFill>
                <a:latin typeface="Arial Narrow"/>
                <a:ea typeface="Arial Narrow"/>
                <a:cs typeface="Arial Narrow"/>
                <a:sym typeface="Arial Narrow"/>
              </a:rPr>
              <a:t>). The activity is completed in T</a:t>
            </a:r>
            <a:r>
              <a:rPr b="0" baseline="-25000" i="0" lang="en-US" sz="2800" u="none" cap="none" strike="noStrike">
                <a:solidFill>
                  <a:schemeClr val="dk1"/>
                </a:solidFill>
                <a:latin typeface="Arial Narrow"/>
                <a:ea typeface="Arial Narrow"/>
                <a:cs typeface="Arial Narrow"/>
                <a:sym typeface="Arial Narrow"/>
              </a:rPr>
              <a:t>C</a:t>
            </a:r>
            <a:r>
              <a:rPr b="0" i="0" lang="en-US" sz="2800" u="none" cap="none" strike="noStrike">
                <a:solidFill>
                  <a:schemeClr val="dk1"/>
                </a:solidFill>
                <a:latin typeface="Arial Narrow"/>
                <a:ea typeface="Arial Narrow"/>
                <a:cs typeface="Arial Narrow"/>
                <a:sym typeface="Arial Narro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646">
                                            <p:txEl>
                                              <p:pRg end="0" st="0"/>
                                            </p:txEl>
                                          </p:spTgt>
                                        </p:tgtEl>
                                        <p:attrNameLst>
                                          <p:attrName>style.visibility</p:attrName>
                                        </p:attrNameLst>
                                      </p:cBhvr>
                                      <p:to>
                                        <p:strVal val="visible"/>
                                      </p:to>
                                    </p:set>
                                    <p:anim calcmode="lin" valueType="num">
                                      <p:cBhvr additive="base">
                                        <p:cTn dur="500"/>
                                        <p:tgtEl>
                                          <p:spTgt spid="164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646">
                                            <p:txEl>
                                              <p:pRg end="1" st="1"/>
                                            </p:txEl>
                                          </p:spTgt>
                                        </p:tgtEl>
                                        <p:attrNameLst>
                                          <p:attrName>style.visibility</p:attrName>
                                        </p:attrNameLst>
                                      </p:cBhvr>
                                      <p:to>
                                        <p:strVal val="visible"/>
                                      </p:to>
                                    </p:set>
                                    <p:anim calcmode="lin" valueType="num">
                                      <p:cBhvr additive="base">
                                        <p:cTn dur="500"/>
                                        <p:tgtEl>
                                          <p:spTgt spid="164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646">
                                            <p:txEl>
                                              <p:pRg end="2" st="2"/>
                                            </p:txEl>
                                          </p:spTgt>
                                        </p:tgtEl>
                                        <p:attrNameLst>
                                          <p:attrName>style.visibility</p:attrName>
                                        </p:attrNameLst>
                                      </p:cBhvr>
                                      <p:to>
                                        <p:strVal val="visible"/>
                                      </p:to>
                                    </p:set>
                                    <p:anim calcmode="lin" valueType="num">
                                      <p:cBhvr additive="base">
                                        <p:cTn dur="500"/>
                                        <p:tgtEl>
                                          <p:spTgt spid="164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48">
                                            <p:txEl>
                                              <p:pRg end="0" st="0"/>
                                            </p:txEl>
                                          </p:spTgt>
                                        </p:tgtEl>
                                        <p:attrNameLst>
                                          <p:attrName>style.visibility</p:attrName>
                                        </p:attrNameLst>
                                      </p:cBhvr>
                                      <p:to>
                                        <p:strVal val="visible"/>
                                      </p:to>
                                    </p:set>
                                    <p:anim calcmode="lin" valueType="num">
                                      <p:cBhvr additive="base">
                                        <p:cTn dur="500"/>
                                        <p:tgtEl>
                                          <p:spTgt spid="16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48">
                                            <p:txEl>
                                              <p:pRg end="1" st="1"/>
                                            </p:txEl>
                                          </p:spTgt>
                                        </p:tgtEl>
                                        <p:attrNameLst>
                                          <p:attrName>style.visibility</p:attrName>
                                        </p:attrNameLst>
                                      </p:cBhvr>
                                      <p:to>
                                        <p:strVal val="visible"/>
                                      </p:to>
                                    </p:set>
                                    <p:anim calcmode="lin" valueType="num">
                                      <p:cBhvr additive="base">
                                        <p:cTn dur="500"/>
                                        <p:tgtEl>
                                          <p:spTgt spid="16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48">
                                            <p:txEl>
                                              <p:pRg end="2" st="2"/>
                                            </p:txEl>
                                          </p:spTgt>
                                        </p:tgtEl>
                                        <p:attrNameLst>
                                          <p:attrName>style.visibility</p:attrName>
                                        </p:attrNameLst>
                                      </p:cBhvr>
                                      <p:to>
                                        <p:strVal val="visible"/>
                                      </p:to>
                                    </p:set>
                                    <p:anim calcmode="lin" valueType="num">
                                      <p:cBhvr additive="base">
                                        <p:cTn dur="500"/>
                                        <p:tgtEl>
                                          <p:spTgt spid="164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87"/>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655" name="Google Shape;1655;p87"/>
          <p:cNvSpPr txBox="1"/>
          <p:nvPr/>
        </p:nvSpPr>
        <p:spPr>
          <a:xfrm>
            <a:off x="533400" y="2711450"/>
            <a:ext cx="7620000" cy="10064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32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None/>
            </a:pPr>
            <a:r>
              <a:t/>
            </a:r>
            <a:endParaRPr b="1" i="0" sz="3200" u="none">
              <a:solidFill>
                <a:schemeClr val="dk1"/>
              </a:solidFill>
              <a:latin typeface="Arial Narrow"/>
              <a:ea typeface="Arial Narrow"/>
              <a:cs typeface="Arial Narrow"/>
              <a:sym typeface="Arial Narrow"/>
            </a:endParaRPr>
          </a:p>
        </p:txBody>
      </p:sp>
      <p:sp>
        <p:nvSpPr>
          <p:cNvPr id="1656" name="Google Shape;1656;p87"/>
          <p:cNvSpPr txBox="1"/>
          <p:nvPr>
            <p:ph type="title"/>
          </p:nvPr>
        </p:nvSpPr>
        <p:spPr>
          <a:xfrm>
            <a:off x="533400" y="685800"/>
            <a:ext cx="8001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Crash time</a:t>
            </a:r>
            <a:r>
              <a:rPr b="1" i="0" lang="en-US" sz="4400" u="none">
                <a:solidFill>
                  <a:srgbClr val="003399"/>
                </a:solidFill>
                <a:latin typeface="Noto Sans Symbols"/>
                <a:ea typeface="Noto Sans Symbols"/>
                <a:cs typeface="Noto Sans Symbols"/>
                <a:sym typeface="Noto Sans Symbols"/>
              </a:rPr>
              <a:t>/</a:t>
            </a:r>
            <a:r>
              <a:rPr b="1" i="0" lang="en-US" sz="4000" u="none">
                <a:solidFill>
                  <a:srgbClr val="003399"/>
                </a:solidFill>
                <a:latin typeface="Arial Narrow"/>
                <a:ea typeface="Arial Narrow"/>
                <a:cs typeface="Arial Narrow"/>
                <a:sym typeface="Arial Narrow"/>
              </a:rPr>
              <a:t>Crash cost</a:t>
            </a:r>
            <a:r>
              <a:rPr b="1" i="0" lang="en-US" sz="3600" u="none">
                <a:solidFill>
                  <a:srgbClr val="003399"/>
                </a:solidFill>
                <a:latin typeface="Arial Narrow"/>
                <a:ea typeface="Arial Narrow"/>
                <a:cs typeface="Arial Narrow"/>
                <a:sym typeface="Arial Narrow"/>
              </a:rPr>
              <a:t> – </a:t>
            </a:r>
            <a:br>
              <a:rPr b="1" i="0" lang="en-US" sz="36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The  Linearity Assumption</a:t>
            </a:r>
            <a:endParaRPr/>
          </a:p>
        </p:txBody>
      </p:sp>
      <p:sp>
        <p:nvSpPr>
          <p:cNvPr id="1657" name="Google Shape;1657;p87"/>
          <p:cNvSpPr txBox="1"/>
          <p:nvPr>
            <p:ph idx="1" type="body"/>
          </p:nvPr>
        </p:nvSpPr>
        <p:spPr>
          <a:xfrm>
            <a:off x="762000" y="2286000"/>
            <a:ext cx="8077200" cy="3697287"/>
          </a:xfrm>
          <a:prstGeom prst="rect">
            <a:avLst/>
          </a:prstGeom>
          <a:noFill/>
          <a:ln>
            <a:noFill/>
          </a:ln>
        </p:spPr>
        <p:txBody>
          <a:bodyPr anchorCtr="0" anchor="t" bIns="46025" lIns="92075" spcFirstLastPara="1" rIns="92075" wrap="square" tIns="46025">
            <a:spAutoFit/>
          </a:bodyPr>
          <a:lstStyle/>
          <a:p>
            <a:pPr indent="-455612" lvl="0" marL="455612"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The maximum crashing of activity completion time is T</a:t>
            </a:r>
            <a:r>
              <a:rPr b="0" baseline="-25000" i="0" lang="en-US" sz="3200" u="none">
                <a:solidFill>
                  <a:schemeClr val="accent2"/>
                </a:solidFill>
                <a:latin typeface="Arial Narrow"/>
                <a:ea typeface="Arial Narrow"/>
                <a:cs typeface="Arial Narrow"/>
                <a:sym typeface="Arial Narrow"/>
              </a:rPr>
              <a:t>C </a:t>
            </a:r>
            <a:r>
              <a:rPr b="0" i="0" lang="en-US" sz="3200" u="none">
                <a:solidFill>
                  <a:schemeClr val="accent2"/>
                </a:solidFill>
                <a:latin typeface="Arial Narrow"/>
                <a:ea typeface="Arial Narrow"/>
                <a:cs typeface="Arial Narrow"/>
                <a:sym typeface="Arial Narrow"/>
              </a:rPr>
              <a:t>– T</a:t>
            </a:r>
            <a:r>
              <a:rPr b="0" baseline="-25000" i="0" lang="en-US" sz="3200" u="none">
                <a:solidFill>
                  <a:schemeClr val="accent2"/>
                </a:solidFill>
                <a:latin typeface="Arial Narrow"/>
                <a:ea typeface="Arial Narrow"/>
                <a:cs typeface="Arial Narrow"/>
                <a:sym typeface="Arial Narrow"/>
              </a:rPr>
              <a:t>N</a:t>
            </a:r>
            <a:r>
              <a:rPr b="0" i="0" lang="en-US" sz="3200" u="none">
                <a:solidFill>
                  <a:schemeClr val="accent2"/>
                </a:solidFill>
                <a:latin typeface="Arial Narrow"/>
                <a:ea typeface="Arial Narrow"/>
                <a:cs typeface="Arial Narrow"/>
                <a:sym typeface="Arial Narrow"/>
              </a:rPr>
              <a:t>.</a:t>
            </a:r>
            <a:endParaRPr/>
          </a:p>
          <a:p>
            <a:pPr indent="-455612" lvl="0" marL="455612"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This can be achieved when spending C</a:t>
            </a:r>
            <a:r>
              <a:rPr b="0" baseline="-25000" i="0" lang="en-US" sz="3200" u="none">
                <a:solidFill>
                  <a:schemeClr val="accent2"/>
                </a:solidFill>
                <a:latin typeface="Arial Narrow"/>
                <a:ea typeface="Arial Narrow"/>
                <a:cs typeface="Arial Narrow"/>
                <a:sym typeface="Arial Narrow"/>
              </a:rPr>
              <a:t>N</a:t>
            </a:r>
            <a:r>
              <a:rPr b="0" i="0" lang="en-US" sz="3200" u="none">
                <a:solidFill>
                  <a:schemeClr val="accent2"/>
                </a:solidFill>
                <a:latin typeface="Arial Narrow"/>
                <a:ea typeface="Arial Narrow"/>
                <a:cs typeface="Arial Narrow"/>
                <a:sym typeface="Arial Narrow"/>
              </a:rPr>
              <a:t> – C</a:t>
            </a:r>
            <a:r>
              <a:rPr b="0" baseline="-25000" i="0" lang="en-US" sz="3200" u="none">
                <a:solidFill>
                  <a:schemeClr val="accent2"/>
                </a:solidFill>
                <a:latin typeface="Arial Narrow"/>
                <a:ea typeface="Arial Narrow"/>
                <a:cs typeface="Arial Narrow"/>
                <a:sym typeface="Arial Narrow"/>
              </a:rPr>
              <a:t>C</a:t>
            </a:r>
            <a:r>
              <a:rPr b="0" i="0" lang="en-US" sz="3200" u="none">
                <a:solidFill>
                  <a:schemeClr val="accent2"/>
                </a:solidFill>
                <a:latin typeface="Arial Narrow"/>
                <a:ea typeface="Arial Narrow"/>
                <a:cs typeface="Arial Narrow"/>
                <a:sym typeface="Arial Narrow"/>
              </a:rPr>
              <a:t>.</a:t>
            </a:r>
            <a:endParaRPr/>
          </a:p>
          <a:p>
            <a:pPr indent="-455612" lvl="0" marL="455612"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Any percentage of the maximum extra cost </a:t>
            </a:r>
            <a:br>
              <a:rPr b="0" i="0" lang="en-US" sz="3200" u="none">
                <a:solidFill>
                  <a:schemeClr val="accent2"/>
                </a:solidFill>
                <a:latin typeface="Arial Narrow"/>
                <a:ea typeface="Arial Narrow"/>
                <a:cs typeface="Arial Narrow"/>
                <a:sym typeface="Arial Narrow"/>
              </a:rPr>
            </a:br>
            <a:r>
              <a:rPr b="0" i="0" lang="en-US" sz="3200" u="none">
                <a:solidFill>
                  <a:schemeClr val="accent2"/>
                </a:solidFill>
                <a:latin typeface="Arial Narrow"/>
                <a:ea typeface="Arial Narrow"/>
                <a:cs typeface="Arial Narrow"/>
                <a:sym typeface="Arial Narrow"/>
              </a:rPr>
              <a:t>(C</a:t>
            </a:r>
            <a:r>
              <a:rPr b="0" baseline="-25000" i="0" lang="en-US" sz="3200" u="none">
                <a:solidFill>
                  <a:schemeClr val="accent2"/>
                </a:solidFill>
                <a:latin typeface="Arial Narrow"/>
                <a:ea typeface="Arial Narrow"/>
                <a:cs typeface="Arial Narrow"/>
                <a:sym typeface="Arial Narrow"/>
              </a:rPr>
              <a:t>N</a:t>
            </a:r>
            <a:r>
              <a:rPr b="0" i="0" lang="en-US" sz="3200" u="none">
                <a:solidFill>
                  <a:schemeClr val="accent2"/>
                </a:solidFill>
                <a:latin typeface="Arial Narrow"/>
                <a:ea typeface="Arial Narrow"/>
                <a:cs typeface="Arial Narrow"/>
                <a:sym typeface="Arial Narrow"/>
              </a:rPr>
              <a:t> – C</a:t>
            </a:r>
            <a:r>
              <a:rPr b="0" baseline="-25000" i="0" lang="en-US" sz="3200" u="none">
                <a:solidFill>
                  <a:schemeClr val="accent2"/>
                </a:solidFill>
                <a:latin typeface="Arial Narrow"/>
                <a:ea typeface="Arial Narrow"/>
                <a:cs typeface="Arial Narrow"/>
                <a:sym typeface="Arial Narrow"/>
              </a:rPr>
              <a:t>C</a:t>
            </a:r>
            <a:r>
              <a:rPr b="0" i="0" lang="en-US" sz="3200" u="none">
                <a:solidFill>
                  <a:schemeClr val="accent2"/>
                </a:solidFill>
                <a:latin typeface="Arial Narrow"/>
                <a:ea typeface="Arial Narrow"/>
                <a:cs typeface="Arial Narrow"/>
                <a:sym typeface="Arial Narrow"/>
              </a:rPr>
              <a:t>)</a:t>
            </a:r>
            <a:r>
              <a:rPr b="0" baseline="-25000" i="0" lang="en-US" sz="3200" u="none">
                <a:solidFill>
                  <a:schemeClr val="accent2"/>
                </a:solidFill>
                <a:latin typeface="Arial Narrow"/>
                <a:ea typeface="Arial Narrow"/>
                <a:cs typeface="Arial Narrow"/>
                <a:sym typeface="Arial Narrow"/>
              </a:rPr>
              <a:t> </a:t>
            </a:r>
            <a:r>
              <a:rPr b="0" i="0" lang="en-US" sz="3200" u="none">
                <a:solidFill>
                  <a:schemeClr val="accent2"/>
                </a:solidFill>
                <a:latin typeface="Arial Narrow"/>
                <a:ea typeface="Arial Narrow"/>
                <a:cs typeface="Arial Narrow"/>
                <a:sym typeface="Arial Narrow"/>
              </a:rPr>
              <a:t>spent to crash an activity, yields the same percentage reduction of the maximum time savings (T</a:t>
            </a:r>
            <a:r>
              <a:rPr b="0" baseline="-25000" i="0" lang="en-US" sz="3200" u="none">
                <a:solidFill>
                  <a:schemeClr val="accent2"/>
                </a:solidFill>
                <a:latin typeface="Arial Narrow"/>
                <a:ea typeface="Arial Narrow"/>
                <a:cs typeface="Arial Narrow"/>
                <a:sym typeface="Arial Narrow"/>
              </a:rPr>
              <a:t>C </a:t>
            </a:r>
            <a:r>
              <a:rPr b="0" i="0" lang="en-US" sz="3200" u="none">
                <a:solidFill>
                  <a:schemeClr val="accent2"/>
                </a:solidFill>
                <a:latin typeface="Arial Narrow"/>
                <a:ea typeface="Arial Narrow"/>
                <a:cs typeface="Arial Narrow"/>
                <a:sym typeface="Arial Narrow"/>
              </a:rPr>
              <a:t>– T</a:t>
            </a:r>
            <a:r>
              <a:rPr b="0" baseline="-25000" i="0" lang="en-US" sz="3200" u="none">
                <a:solidFill>
                  <a:schemeClr val="accent2"/>
                </a:solidFill>
                <a:latin typeface="Arial Narrow"/>
                <a:ea typeface="Arial Narrow"/>
                <a:cs typeface="Arial Narrow"/>
                <a:sym typeface="Arial Narrow"/>
              </a:rPr>
              <a:t>N</a:t>
            </a:r>
            <a:r>
              <a:rPr b="0" i="0" lang="en-US" sz="3200" u="none">
                <a:solidFill>
                  <a:schemeClr val="accent2"/>
                </a:solidFill>
                <a:latin typeface="Arial Narrow"/>
                <a:ea typeface="Arial Narrow"/>
                <a:cs typeface="Arial Narrow"/>
                <a:sym typeface="Arial Narrow"/>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57">
                                            <p:txEl>
                                              <p:pRg end="0" st="0"/>
                                            </p:txEl>
                                          </p:spTgt>
                                        </p:tgtEl>
                                        <p:attrNameLst>
                                          <p:attrName>style.visibility</p:attrName>
                                        </p:attrNameLst>
                                      </p:cBhvr>
                                      <p:to>
                                        <p:strVal val="visible"/>
                                      </p:to>
                                    </p:set>
                                    <p:anim calcmode="lin" valueType="num">
                                      <p:cBhvr additive="base">
                                        <p:cTn dur="500"/>
                                        <p:tgtEl>
                                          <p:spTgt spid="165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57">
                                            <p:txEl>
                                              <p:pRg end="1" st="1"/>
                                            </p:txEl>
                                          </p:spTgt>
                                        </p:tgtEl>
                                        <p:attrNameLst>
                                          <p:attrName>style.visibility</p:attrName>
                                        </p:attrNameLst>
                                      </p:cBhvr>
                                      <p:to>
                                        <p:strVal val="visible"/>
                                      </p:to>
                                    </p:set>
                                    <p:anim calcmode="lin" valueType="num">
                                      <p:cBhvr additive="base">
                                        <p:cTn dur="500"/>
                                        <p:tgtEl>
                                          <p:spTgt spid="165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57">
                                            <p:txEl>
                                              <p:pRg end="2" st="2"/>
                                            </p:txEl>
                                          </p:spTgt>
                                        </p:tgtEl>
                                        <p:attrNameLst>
                                          <p:attrName>style.visibility</p:attrName>
                                        </p:attrNameLst>
                                      </p:cBhvr>
                                      <p:to>
                                        <p:strVal val="visible"/>
                                      </p:to>
                                    </p:set>
                                    <p:anim calcmode="lin" valueType="num">
                                      <p:cBhvr additive="base">
                                        <p:cTn dur="500"/>
                                        <p:tgtEl>
                                          <p:spTgt spid="165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88"/>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cxnSp>
        <p:nvCxnSpPr>
          <p:cNvPr id="1664" name="Google Shape;1664;p88"/>
          <p:cNvCxnSpPr/>
          <p:nvPr/>
        </p:nvCxnSpPr>
        <p:spPr>
          <a:xfrm flipH="1" rot="10800000">
            <a:off x="3270250" y="5689600"/>
            <a:ext cx="3175" cy="469900"/>
          </a:xfrm>
          <a:prstGeom prst="straightConnector1">
            <a:avLst/>
          </a:prstGeom>
          <a:noFill/>
          <a:ln cap="flat" cmpd="sng" w="12700">
            <a:solidFill>
              <a:schemeClr val="dk1"/>
            </a:solidFill>
            <a:prstDash val="solid"/>
            <a:miter lim="800000"/>
            <a:headEnd len="med" w="med" type="none"/>
            <a:tailEnd len="med" w="med" type="none"/>
          </a:ln>
        </p:spPr>
      </p:cxnSp>
      <p:cxnSp>
        <p:nvCxnSpPr>
          <p:cNvPr id="1665" name="Google Shape;1665;p88"/>
          <p:cNvCxnSpPr/>
          <p:nvPr/>
        </p:nvCxnSpPr>
        <p:spPr>
          <a:xfrm>
            <a:off x="3856037" y="6170612"/>
            <a:ext cx="1587" cy="234950"/>
          </a:xfrm>
          <a:prstGeom prst="straightConnector1">
            <a:avLst/>
          </a:prstGeom>
          <a:noFill/>
          <a:ln cap="flat" cmpd="sng" w="12700">
            <a:solidFill>
              <a:schemeClr val="dk1"/>
            </a:solidFill>
            <a:prstDash val="solid"/>
            <a:miter lim="800000"/>
            <a:headEnd len="med" w="med" type="none"/>
            <a:tailEnd len="med" w="med" type="none"/>
          </a:ln>
        </p:spPr>
      </p:cxnSp>
      <p:cxnSp>
        <p:nvCxnSpPr>
          <p:cNvPr id="1666" name="Google Shape;1666;p88"/>
          <p:cNvCxnSpPr/>
          <p:nvPr/>
        </p:nvCxnSpPr>
        <p:spPr>
          <a:xfrm>
            <a:off x="5884862" y="3435350"/>
            <a:ext cx="0" cy="2736850"/>
          </a:xfrm>
          <a:prstGeom prst="straightConnector1">
            <a:avLst/>
          </a:prstGeom>
          <a:noFill/>
          <a:ln cap="flat" cmpd="sng" w="12700">
            <a:solidFill>
              <a:schemeClr val="dk1"/>
            </a:solidFill>
            <a:prstDash val="solid"/>
            <a:miter lim="800000"/>
            <a:headEnd len="med" w="med" type="none"/>
            <a:tailEnd len="med" w="med" type="none"/>
          </a:ln>
        </p:spPr>
      </p:cxnSp>
      <p:cxnSp>
        <p:nvCxnSpPr>
          <p:cNvPr id="1667" name="Google Shape;1667;p88"/>
          <p:cNvCxnSpPr/>
          <p:nvPr/>
        </p:nvCxnSpPr>
        <p:spPr>
          <a:xfrm rot="10800000">
            <a:off x="996950" y="3429000"/>
            <a:ext cx="4946650" cy="0"/>
          </a:xfrm>
          <a:prstGeom prst="straightConnector1">
            <a:avLst/>
          </a:prstGeom>
          <a:noFill/>
          <a:ln cap="flat" cmpd="sng" w="12700">
            <a:solidFill>
              <a:schemeClr val="dk1"/>
            </a:solidFill>
            <a:prstDash val="solid"/>
            <a:miter lim="800000"/>
            <a:headEnd len="med" w="med" type="none"/>
            <a:tailEnd len="med" w="med" type="none"/>
          </a:ln>
        </p:spPr>
      </p:cxnSp>
      <p:cxnSp>
        <p:nvCxnSpPr>
          <p:cNvPr id="1668" name="Google Shape;1668;p88"/>
          <p:cNvCxnSpPr/>
          <p:nvPr/>
        </p:nvCxnSpPr>
        <p:spPr>
          <a:xfrm>
            <a:off x="50292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669" name="Google Shape;1669;p88"/>
          <p:cNvCxnSpPr/>
          <p:nvPr/>
        </p:nvCxnSpPr>
        <p:spPr>
          <a:xfrm>
            <a:off x="5624512" y="6175375"/>
            <a:ext cx="0" cy="249237"/>
          </a:xfrm>
          <a:prstGeom prst="straightConnector1">
            <a:avLst/>
          </a:prstGeom>
          <a:noFill/>
          <a:ln cap="flat" cmpd="sng" w="12700">
            <a:solidFill>
              <a:schemeClr val="dk1"/>
            </a:solidFill>
            <a:prstDash val="solid"/>
            <a:miter lim="800000"/>
            <a:headEnd len="med" w="med" type="none"/>
            <a:tailEnd len="med" w="med" type="none"/>
          </a:ln>
        </p:spPr>
      </p:cxnSp>
      <p:cxnSp>
        <p:nvCxnSpPr>
          <p:cNvPr id="1670" name="Google Shape;1670;p88"/>
          <p:cNvCxnSpPr/>
          <p:nvPr/>
        </p:nvCxnSpPr>
        <p:spPr>
          <a:xfrm flipH="1">
            <a:off x="6867525" y="6178550"/>
            <a:ext cx="1587" cy="158750"/>
          </a:xfrm>
          <a:prstGeom prst="straightConnector1">
            <a:avLst/>
          </a:prstGeom>
          <a:noFill/>
          <a:ln cap="flat" cmpd="sng" w="12700">
            <a:solidFill>
              <a:schemeClr val="dk1"/>
            </a:solidFill>
            <a:prstDash val="solid"/>
            <a:miter lim="800000"/>
            <a:headEnd len="med" w="med" type="none"/>
            <a:tailEnd len="med" w="med" type="none"/>
          </a:ln>
        </p:spPr>
      </p:cxnSp>
      <p:cxnSp>
        <p:nvCxnSpPr>
          <p:cNvPr id="1671" name="Google Shape;1671;p88"/>
          <p:cNvCxnSpPr/>
          <p:nvPr/>
        </p:nvCxnSpPr>
        <p:spPr>
          <a:xfrm rot="10800000">
            <a:off x="933450" y="6161087"/>
            <a:ext cx="6313487" cy="3175"/>
          </a:xfrm>
          <a:prstGeom prst="straightConnector1">
            <a:avLst/>
          </a:prstGeom>
          <a:noFill/>
          <a:ln cap="flat" cmpd="sng" w="12700">
            <a:solidFill>
              <a:schemeClr val="dk1"/>
            </a:solidFill>
            <a:prstDash val="solid"/>
            <a:miter lim="800000"/>
            <a:headEnd len="med" w="med" type="none"/>
            <a:tailEnd len="med" w="med" type="none"/>
          </a:ln>
        </p:spPr>
      </p:cxnSp>
      <p:cxnSp>
        <p:nvCxnSpPr>
          <p:cNvPr id="1672" name="Google Shape;1672;p88"/>
          <p:cNvCxnSpPr/>
          <p:nvPr/>
        </p:nvCxnSpPr>
        <p:spPr>
          <a:xfrm>
            <a:off x="6172200" y="617855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673" name="Google Shape;1673;p88"/>
          <p:cNvCxnSpPr/>
          <p:nvPr/>
        </p:nvCxnSpPr>
        <p:spPr>
          <a:xfrm rot="10800000">
            <a:off x="727075" y="5789612"/>
            <a:ext cx="263525" cy="0"/>
          </a:xfrm>
          <a:prstGeom prst="straightConnector1">
            <a:avLst/>
          </a:prstGeom>
          <a:noFill/>
          <a:ln cap="flat" cmpd="sng" w="12700">
            <a:solidFill>
              <a:schemeClr val="dk1"/>
            </a:solidFill>
            <a:prstDash val="solid"/>
            <a:miter lim="800000"/>
            <a:headEnd len="med" w="med" type="none"/>
            <a:tailEnd len="med" w="med" type="none"/>
          </a:ln>
        </p:spPr>
      </p:cxnSp>
      <p:cxnSp>
        <p:nvCxnSpPr>
          <p:cNvPr id="1674" name="Google Shape;1674;p88"/>
          <p:cNvCxnSpPr/>
          <p:nvPr/>
        </p:nvCxnSpPr>
        <p:spPr>
          <a:xfrm rot="10800000">
            <a:off x="692150" y="5316537"/>
            <a:ext cx="298450" cy="0"/>
          </a:xfrm>
          <a:prstGeom prst="straightConnector1">
            <a:avLst/>
          </a:prstGeom>
          <a:noFill/>
          <a:ln cap="flat" cmpd="sng" w="12700">
            <a:solidFill>
              <a:schemeClr val="dk1"/>
            </a:solidFill>
            <a:prstDash val="solid"/>
            <a:miter lim="800000"/>
            <a:headEnd len="med" w="med" type="none"/>
            <a:tailEnd len="med" w="med" type="none"/>
          </a:ln>
        </p:spPr>
      </p:cxnSp>
      <p:cxnSp>
        <p:nvCxnSpPr>
          <p:cNvPr id="1675" name="Google Shape;1675;p88"/>
          <p:cNvCxnSpPr/>
          <p:nvPr/>
        </p:nvCxnSpPr>
        <p:spPr>
          <a:xfrm>
            <a:off x="749300" y="4864100"/>
            <a:ext cx="257175" cy="1587"/>
          </a:xfrm>
          <a:prstGeom prst="straightConnector1">
            <a:avLst/>
          </a:prstGeom>
          <a:noFill/>
          <a:ln cap="flat" cmpd="sng" w="12700">
            <a:solidFill>
              <a:schemeClr val="dk1"/>
            </a:solidFill>
            <a:prstDash val="solid"/>
            <a:miter lim="800000"/>
            <a:headEnd len="med" w="med" type="none"/>
            <a:tailEnd len="med" w="med" type="none"/>
          </a:ln>
        </p:spPr>
      </p:cxnSp>
      <p:cxnSp>
        <p:nvCxnSpPr>
          <p:cNvPr id="1676" name="Google Shape;1676;p88"/>
          <p:cNvCxnSpPr/>
          <p:nvPr/>
        </p:nvCxnSpPr>
        <p:spPr>
          <a:xfrm flipH="1">
            <a:off x="781050" y="3902075"/>
            <a:ext cx="173037" cy="1587"/>
          </a:xfrm>
          <a:prstGeom prst="straightConnector1">
            <a:avLst/>
          </a:prstGeom>
          <a:noFill/>
          <a:ln cap="flat" cmpd="sng" w="12700">
            <a:solidFill>
              <a:schemeClr val="dk1"/>
            </a:solidFill>
            <a:prstDash val="solid"/>
            <a:miter lim="800000"/>
            <a:headEnd len="med" w="med" type="none"/>
            <a:tailEnd len="med" w="med" type="none"/>
          </a:ln>
        </p:spPr>
      </p:cxnSp>
      <p:cxnSp>
        <p:nvCxnSpPr>
          <p:cNvPr id="1677" name="Google Shape;1677;p88"/>
          <p:cNvCxnSpPr/>
          <p:nvPr/>
        </p:nvCxnSpPr>
        <p:spPr>
          <a:xfrm flipH="1">
            <a:off x="781050" y="3430587"/>
            <a:ext cx="171450" cy="1587"/>
          </a:xfrm>
          <a:prstGeom prst="straightConnector1">
            <a:avLst/>
          </a:prstGeom>
          <a:noFill/>
          <a:ln cap="flat" cmpd="sng" w="12700">
            <a:solidFill>
              <a:schemeClr val="dk1"/>
            </a:solidFill>
            <a:prstDash val="solid"/>
            <a:miter lim="800000"/>
            <a:headEnd len="med" w="med" type="none"/>
            <a:tailEnd len="med" w="med" type="none"/>
          </a:ln>
        </p:spPr>
      </p:cxnSp>
      <p:cxnSp>
        <p:nvCxnSpPr>
          <p:cNvPr id="1678" name="Google Shape;1678;p88"/>
          <p:cNvCxnSpPr/>
          <p:nvPr/>
        </p:nvCxnSpPr>
        <p:spPr>
          <a:xfrm rot="10800000">
            <a:off x="784225" y="2465387"/>
            <a:ext cx="173037" cy="0"/>
          </a:xfrm>
          <a:prstGeom prst="straightConnector1">
            <a:avLst/>
          </a:prstGeom>
          <a:noFill/>
          <a:ln cap="flat" cmpd="sng" w="12700">
            <a:solidFill>
              <a:schemeClr val="dk1"/>
            </a:solidFill>
            <a:prstDash val="solid"/>
            <a:miter lim="800000"/>
            <a:headEnd len="med" w="med" type="none"/>
            <a:tailEnd len="med" w="med" type="none"/>
          </a:ln>
        </p:spPr>
      </p:cxnSp>
      <p:cxnSp>
        <p:nvCxnSpPr>
          <p:cNvPr id="1679" name="Google Shape;1679;p88"/>
          <p:cNvCxnSpPr/>
          <p:nvPr/>
        </p:nvCxnSpPr>
        <p:spPr>
          <a:xfrm rot="10800000">
            <a:off x="773112" y="2020887"/>
            <a:ext cx="180975" cy="0"/>
          </a:xfrm>
          <a:prstGeom prst="straightConnector1">
            <a:avLst/>
          </a:prstGeom>
          <a:noFill/>
          <a:ln cap="flat" cmpd="sng" w="12700">
            <a:solidFill>
              <a:schemeClr val="dk1"/>
            </a:solidFill>
            <a:prstDash val="solid"/>
            <a:miter lim="800000"/>
            <a:headEnd len="med" w="med" type="none"/>
            <a:tailEnd len="med" w="med" type="none"/>
          </a:ln>
        </p:spPr>
      </p:cxnSp>
      <p:cxnSp>
        <p:nvCxnSpPr>
          <p:cNvPr id="1680" name="Google Shape;1680;p88"/>
          <p:cNvCxnSpPr/>
          <p:nvPr/>
        </p:nvCxnSpPr>
        <p:spPr>
          <a:xfrm>
            <a:off x="990600" y="1301750"/>
            <a:ext cx="0" cy="4870450"/>
          </a:xfrm>
          <a:prstGeom prst="straightConnector1">
            <a:avLst/>
          </a:prstGeom>
          <a:noFill/>
          <a:ln cap="flat" cmpd="sng" w="12700">
            <a:solidFill>
              <a:schemeClr val="dk1"/>
            </a:solidFill>
            <a:prstDash val="solid"/>
            <a:miter lim="800000"/>
            <a:headEnd len="med" w="med" type="none"/>
            <a:tailEnd len="med" w="med" type="none"/>
          </a:ln>
        </p:spPr>
      </p:cxnSp>
      <p:cxnSp>
        <p:nvCxnSpPr>
          <p:cNvPr id="1681" name="Google Shape;1681;p88"/>
          <p:cNvCxnSpPr/>
          <p:nvPr/>
        </p:nvCxnSpPr>
        <p:spPr>
          <a:xfrm rot="10800000">
            <a:off x="996950" y="1477962"/>
            <a:ext cx="2203450" cy="0"/>
          </a:xfrm>
          <a:prstGeom prst="straightConnector1">
            <a:avLst/>
          </a:prstGeom>
          <a:noFill/>
          <a:ln cap="flat" cmpd="sng" w="12700">
            <a:solidFill>
              <a:schemeClr val="dk1"/>
            </a:solidFill>
            <a:prstDash val="solid"/>
            <a:miter lim="800000"/>
            <a:headEnd len="med" w="med" type="none"/>
            <a:tailEnd len="med" w="med" type="none"/>
          </a:ln>
        </p:spPr>
      </p:cxnSp>
      <p:cxnSp>
        <p:nvCxnSpPr>
          <p:cNvPr id="1682" name="Google Shape;1682;p88"/>
          <p:cNvCxnSpPr/>
          <p:nvPr/>
        </p:nvCxnSpPr>
        <p:spPr>
          <a:xfrm rot="10800000">
            <a:off x="1449387" y="6172200"/>
            <a:ext cx="0" cy="261937"/>
          </a:xfrm>
          <a:prstGeom prst="straightConnector1">
            <a:avLst/>
          </a:prstGeom>
          <a:noFill/>
          <a:ln cap="flat" cmpd="sng" w="12700">
            <a:solidFill>
              <a:schemeClr val="dk1"/>
            </a:solidFill>
            <a:prstDash val="solid"/>
            <a:miter lim="800000"/>
            <a:headEnd len="med" w="med" type="none"/>
            <a:tailEnd len="med" w="med" type="none"/>
          </a:ln>
        </p:spPr>
      </p:cxnSp>
      <p:sp>
        <p:nvSpPr>
          <p:cNvPr id="1683" name="Google Shape;1683;p88"/>
          <p:cNvSpPr txBox="1"/>
          <p:nvPr/>
        </p:nvSpPr>
        <p:spPr>
          <a:xfrm>
            <a:off x="11112" y="898525"/>
            <a:ext cx="741362" cy="4572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Time</a:t>
            </a:r>
            <a:endParaRPr/>
          </a:p>
        </p:txBody>
      </p:sp>
      <p:sp>
        <p:nvSpPr>
          <p:cNvPr id="1684" name="Google Shape;1684;p88"/>
          <p:cNvSpPr txBox="1"/>
          <p:nvPr/>
        </p:nvSpPr>
        <p:spPr>
          <a:xfrm>
            <a:off x="6569075" y="6156325"/>
            <a:ext cx="1493837" cy="4572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Cost ($100)</a:t>
            </a:r>
            <a:endParaRPr/>
          </a:p>
        </p:txBody>
      </p:sp>
      <p:sp>
        <p:nvSpPr>
          <p:cNvPr id="1685" name="Google Shape;1685;p88"/>
          <p:cNvSpPr txBox="1"/>
          <p:nvPr/>
        </p:nvSpPr>
        <p:spPr>
          <a:xfrm>
            <a:off x="225425" y="1252537"/>
            <a:ext cx="461962" cy="4692650"/>
          </a:xfrm>
          <a:prstGeom prst="rect">
            <a:avLst/>
          </a:prstGeom>
          <a:noFill/>
          <a:ln>
            <a:noFill/>
          </a:ln>
        </p:spPr>
        <p:txBody>
          <a:bodyPr anchorCtr="0" anchor="t" bIns="46025" lIns="92075" spcFirstLastPara="1" rIns="92075" wrap="square" tIns="46025">
            <a:spAutoFit/>
          </a:bodyPr>
          <a:lstStyle/>
          <a:p>
            <a:pPr indent="0" lvl="0" marL="0" marR="0" rtl="0" algn="ctr">
              <a:lnSpc>
                <a:spcPct val="11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20</a:t>
            </a:r>
            <a:endParaRPr/>
          </a:p>
          <a:p>
            <a:pPr indent="0" lvl="0" marL="0" marR="0" rtl="0" algn="ctr">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18</a:t>
            </a:r>
            <a:endParaRPr/>
          </a:p>
          <a:p>
            <a:pPr indent="0" lvl="0" marL="0" marR="0" rtl="0" algn="ctr">
              <a:lnSpc>
                <a:spcPct val="14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16</a:t>
            </a:r>
            <a:endParaRPr/>
          </a:p>
          <a:p>
            <a:pPr indent="0" lvl="0" marL="0" marR="0" rtl="0" algn="ctr">
              <a:lnSpc>
                <a:spcPct val="12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14</a:t>
            </a:r>
            <a:endParaRPr/>
          </a:p>
          <a:p>
            <a:pPr indent="0" lvl="0" marL="0" marR="0" rtl="0" algn="ctr">
              <a:lnSpc>
                <a:spcPct val="14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12</a:t>
            </a:r>
            <a:endParaRPr/>
          </a:p>
          <a:p>
            <a:pPr indent="0" lvl="0" marL="0" marR="0" rtl="0" algn="ctr">
              <a:lnSpc>
                <a:spcPct val="12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10</a:t>
            </a:r>
            <a:endParaRPr/>
          </a:p>
          <a:p>
            <a:pPr indent="0" lvl="0" marL="0" marR="0" rtl="0" algn="ctr">
              <a:lnSpc>
                <a:spcPct val="14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8</a:t>
            </a:r>
            <a:endParaRPr/>
          </a:p>
          <a:p>
            <a:pPr indent="0" lvl="0" marL="0" marR="0" rtl="0" algn="ctr">
              <a:lnSpc>
                <a:spcPct val="13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6</a:t>
            </a:r>
            <a:endParaRPr/>
          </a:p>
          <a:p>
            <a:pPr indent="0" lvl="0" marL="0" marR="0" rtl="0" algn="ctr">
              <a:lnSpc>
                <a:spcPct val="12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4</a:t>
            </a:r>
            <a:endParaRPr/>
          </a:p>
          <a:p>
            <a:pPr indent="0" lvl="0" marL="0" marR="0" rtl="0" algn="ctr">
              <a:lnSpc>
                <a:spcPct val="11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2</a:t>
            </a:r>
            <a:endParaRPr/>
          </a:p>
        </p:txBody>
      </p:sp>
      <p:sp>
        <p:nvSpPr>
          <p:cNvPr id="1686" name="Google Shape;1686;p88"/>
          <p:cNvSpPr txBox="1"/>
          <p:nvPr/>
        </p:nvSpPr>
        <p:spPr>
          <a:xfrm>
            <a:off x="1279525" y="6384925"/>
            <a:ext cx="4772025"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5    10    15    20    25    30    35    40    45</a:t>
            </a:r>
            <a:endParaRPr/>
          </a:p>
        </p:txBody>
      </p:sp>
      <p:cxnSp>
        <p:nvCxnSpPr>
          <p:cNvPr id="1687" name="Google Shape;1687;p88"/>
          <p:cNvCxnSpPr/>
          <p:nvPr/>
        </p:nvCxnSpPr>
        <p:spPr>
          <a:xfrm>
            <a:off x="3282950" y="1454150"/>
            <a:ext cx="2584450" cy="1974850"/>
          </a:xfrm>
          <a:prstGeom prst="straightConnector1">
            <a:avLst/>
          </a:prstGeom>
          <a:noFill/>
          <a:ln cap="flat" cmpd="sng" w="50800">
            <a:solidFill>
              <a:schemeClr val="lt1"/>
            </a:solidFill>
            <a:prstDash val="solid"/>
            <a:miter lim="800000"/>
            <a:headEnd len="med" w="med" type="none"/>
            <a:tailEnd len="med" w="med" type="none"/>
          </a:ln>
        </p:spPr>
      </p:cxnSp>
      <p:sp>
        <p:nvSpPr>
          <p:cNvPr id="1688" name="Google Shape;1688;p88"/>
          <p:cNvSpPr/>
          <p:nvPr/>
        </p:nvSpPr>
        <p:spPr>
          <a:xfrm>
            <a:off x="3152775" y="1343025"/>
            <a:ext cx="215900" cy="215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689" name="Google Shape;1689;p88"/>
          <p:cNvSpPr/>
          <p:nvPr/>
        </p:nvSpPr>
        <p:spPr>
          <a:xfrm>
            <a:off x="5789612" y="3321050"/>
            <a:ext cx="215900" cy="215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690" name="Google Shape;1690;p88"/>
          <p:cNvSpPr txBox="1"/>
          <p:nvPr/>
        </p:nvSpPr>
        <p:spPr>
          <a:xfrm>
            <a:off x="3930650" y="1949450"/>
            <a:ext cx="215900" cy="215900"/>
          </a:xfrm>
          <a:prstGeom prst="rect">
            <a:avLst/>
          </a:prstGeom>
          <a:solidFill>
            <a:srgbClr val="00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691" name="Google Shape;1691;p88"/>
          <p:cNvSpPr/>
          <p:nvPr/>
        </p:nvSpPr>
        <p:spPr>
          <a:xfrm flipH="1">
            <a:off x="1454150" y="158750"/>
            <a:ext cx="1816100" cy="1004887"/>
          </a:xfrm>
          <a:prstGeom prst="wedgeRoundRectCallout">
            <a:avLst>
              <a:gd fmla="val 1791" name="adj1"/>
              <a:gd fmla="val 25200" name="adj2"/>
              <a:gd fmla="val 0" name="adj3"/>
            </a:avLst>
          </a:prstGeom>
          <a:solidFill>
            <a:srgbClr val="00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1692" name="Google Shape;1692;p88"/>
          <p:cNvCxnSpPr/>
          <p:nvPr/>
        </p:nvCxnSpPr>
        <p:spPr>
          <a:xfrm>
            <a:off x="3273425" y="1546225"/>
            <a:ext cx="3175" cy="4625975"/>
          </a:xfrm>
          <a:prstGeom prst="straightConnector1">
            <a:avLst/>
          </a:prstGeom>
          <a:noFill/>
          <a:ln cap="flat" cmpd="sng" w="12700">
            <a:solidFill>
              <a:schemeClr val="dk1"/>
            </a:solidFill>
            <a:prstDash val="solid"/>
            <a:miter lim="800000"/>
            <a:headEnd len="med" w="med" type="none"/>
            <a:tailEnd len="med" w="med" type="none"/>
          </a:ln>
        </p:spPr>
      </p:cxnSp>
      <p:sp>
        <p:nvSpPr>
          <p:cNvPr id="1693" name="Google Shape;1693;p88"/>
          <p:cNvSpPr txBox="1"/>
          <p:nvPr/>
        </p:nvSpPr>
        <p:spPr>
          <a:xfrm>
            <a:off x="1530350" y="114300"/>
            <a:ext cx="1376362" cy="10668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  </a:t>
            </a:r>
            <a:r>
              <a:rPr b="0" i="0" lang="en-US" sz="2000" u="none">
                <a:solidFill>
                  <a:schemeClr val="dk1"/>
                </a:solidFill>
                <a:latin typeface="Arial Narrow"/>
                <a:ea typeface="Arial Narrow"/>
                <a:cs typeface="Arial Narrow"/>
                <a:sym typeface="Arial Narrow"/>
              </a:rPr>
              <a:t>Normal</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a:t>
            </a:r>
            <a:r>
              <a:rPr b="0" baseline="-25000" i="0" lang="en-US" sz="2000" u="none">
                <a:solidFill>
                  <a:schemeClr val="dk1"/>
                </a:solidFill>
                <a:latin typeface="Arial Narrow"/>
                <a:ea typeface="Arial Narrow"/>
                <a:cs typeface="Arial Narrow"/>
                <a:sym typeface="Arial Narrow"/>
              </a:rPr>
              <a:t>N</a:t>
            </a:r>
            <a:r>
              <a:rPr b="0" i="0" lang="en-US" sz="2000" u="none">
                <a:solidFill>
                  <a:schemeClr val="dk1"/>
                </a:solidFill>
                <a:latin typeface="Arial Narrow"/>
                <a:ea typeface="Arial Narrow"/>
                <a:cs typeface="Arial Narrow"/>
                <a:sym typeface="Arial Narrow"/>
              </a:rPr>
              <a:t> = $2000</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T</a:t>
            </a:r>
            <a:r>
              <a:rPr b="0" baseline="-25000" i="0" lang="en-US" sz="2000" u="none">
                <a:solidFill>
                  <a:schemeClr val="dk1"/>
                </a:solidFill>
                <a:latin typeface="Arial Narrow"/>
                <a:ea typeface="Arial Narrow"/>
                <a:cs typeface="Arial Narrow"/>
                <a:sym typeface="Arial Narrow"/>
              </a:rPr>
              <a:t>N</a:t>
            </a:r>
            <a:r>
              <a:rPr b="0" i="0" lang="en-US" sz="2000" u="none">
                <a:solidFill>
                  <a:schemeClr val="dk1"/>
                </a:solidFill>
                <a:latin typeface="Arial Narrow"/>
                <a:ea typeface="Arial Narrow"/>
                <a:cs typeface="Arial Narrow"/>
                <a:sym typeface="Arial Narrow"/>
              </a:rPr>
              <a:t> = 20 days</a:t>
            </a:r>
            <a:endParaRPr/>
          </a:p>
        </p:txBody>
      </p:sp>
      <p:sp>
        <p:nvSpPr>
          <p:cNvPr id="1694" name="Google Shape;1694;p88"/>
          <p:cNvSpPr txBox="1"/>
          <p:nvPr/>
        </p:nvSpPr>
        <p:spPr>
          <a:xfrm>
            <a:off x="3321050" y="2651125"/>
            <a:ext cx="1758950" cy="8223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Add to the</a:t>
            </a:r>
            <a:endParaRPr/>
          </a:p>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 normal cost...</a:t>
            </a:r>
            <a:endParaRPr/>
          </a:p>
        </p:txBody>
      </p:sp>
      <p:cxnSp>
        <p:nvCxnSpPr>
          <p:cNvPr id="1695" name="Google Shape;1695;p88"/>
          <p:cNvCxnSpPr/>
          <p:nvPr/>
        </p:nvCxnSpPr>
        <p:spPr>
          <a:xfrm>
            <a:off x="3282950" y="2362200"/>
            <a:ext cx="222250" cy="0"/>
          </a:xfrm>
          <a:prstGeom prst="straightConnector1">
            <a:avLst/>
          </a:prstGeom>
          <a:noFill/>
          <a:ln cap="flat" cmpd="sng" w="25400">
            <a:solidFill>
              <a:schemeClr val="dk1"/>
            </a:solidFill>
            <a:prstDash val="solid"/>
            <a:miter lim="800000"/>
            <a:headEnd len="med" w="med" type="none"/>
            <a:tailEnd len="med" w="med" type="stealth"/>
          </a:ln>
        </p:spPr>
      </p:cxnSp>
      <p:cxnSp>
        <p:nvCxnSpPr>
          <p:cNvPr id="1696" name="Google Shape;1696;p88"/>
          <p:cNvCxnSpPr/>
          <p:nvPr/>
        </p:nvCxnSpPr>
        <p:spPr>
          <a:xfrm>
            <a:off x="3505200" y="1682750"/>
            <a:ext cx="0" cy="4489450"/>
          </a:xfrm>
          <a:prstGeom prst="straightConnector1">
            <a:avLst/>
          </a:prstGeom>
          <a:noFill/>
          <a:ln cap="flat" cmpd="sng" w="12700">
            <a:solidFill>
              <a:schemeClr val="dk1"/>
            </a:solidFill>
            <a:prstDash val="solid"/>
            <a:miter lim="800000"/>
            <a:headEnd len="med" w="med" type="none"/>
            <a:tailEnd len="med" w="med" type="none"/>
          </a:ln>
        </p:spPr>
      </p:cxnSp>
      <p:sp>
        <p:nvSpPr>
          <p:cNvPr id="1697" name="Google Shape;1697;p88"/>
          <p:cNvSpPr txBox="1"/>
          <p:nvPr/>
        </p:nvSpPr>
        <p:spPr>
          <a:xfrm>
            <a:off x="876300" y="1325562"/>
            <a:ext cx="1939925" cy="8223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…and save on</a:t>
            </a:r>
            <a:endParaRPr/>
          </a:p>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completion time</a:t>
            </a:r>
            <a:endParaRPr/>
          </a:p>
        </p:txBody>
      </p:sp>
      <p:cxnSp>
        <p:nvCxnSpPr>
          <p:cNvPr id="1698" name="Google Shape;1698;p88"/>
          <p:cNvCxnSpPr/>
          <p:nvPr/>
        </p:nvCxnSpPr>
        <p:spPr>
          <a:xfrm>
            <a:off x="2819400" y="1454150"/>
            <a:ext cx="0" cy="222250"/>
          </a:xfrm>
          <a:prstGeom prst="straightConnector1">
            <a:avLst/>
          </a:prstGeom>
          <a:noFill/>
          <a:ln cap="flat" cmpd="sng" w="25400">
            <a:solidFill>
              <a:schemeClr val="dk1"/>
            </a:solidFill>
            <a:prstDash val="solid"/>
            <a:miter lim="800000"/>
            <a:headEnd len="med" w="med" type="none"/>
            <a:tailEnd len="med" w="med" type="stealth"/>
          </a:ln>
        </p:spPr>
      </p:cxnSp>
      <p:cxnSp>
        <p:nvCxnSpPr>
          <p:cNvPr id="1699" name="Google Shape;1699;p88"/>
          <p:cNvCxnSpPr/>
          <p:nvPr/>
        </p:nvCxnSpPr>
        <p:spPr>
          <a:xfrm rot="10800000">
            <a:off x="996950" y="1676400"/>
            <a:ext cx="2508250" cy="0"/>
          </a:xfrm>
          <a:prstGeom prst="straightConnector1">
            <a:avLst/>
          </a:prstGeom>
          <a:noFill/>
          <a:ln cap="flat" cmpd="sng" w="12700">
            <a:solidFill>
              <a:schemeClr val="dk1"/>
            </a:solidFill>
            <a:prstDash val="solid"/>
            <a:miter lim="800000"/>
            <a:headEnd len="med" w="med" type="none"/>
            <a:tailEnd len="med" w="med" type="none"/>
          </a:ln>
        </p:spPr>
      </p:cxnSp>
      <p:sp>
        <p:nvSpPr>
          <p:cNvPr id="1700" name="Google Shape;1700;p88"/>
          <p:cNvSpPr txBox="1"/>
          <p:nvPr/>
        </p:nvSpPr>
        <p:spPr>
          <a:xfrm>
            <a:off x="2635250" y="2667000"/>
            <a:ext cx="2170112" cy="8223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Add more  to the</a:t>
            </a:r>
            <a:endParaRPr/>
          </a:p>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 normal cost...</a:t>
            </a:r>
            <a:endParaRPr/>
          </a:p>
        </p:txBody>
      </p:sp>
      <p:cxnSp>
        <p:nvCxnSpPr>
          <p:cNvPr id="1701" name="Google Shape;1701;p88"/>
          <p:cNvCxnSpPr/>
          <p:nvPr/>
        </p:nvCxnSpPr>
        <p:spPr>
          <a:xfrm>
            <a:off x="3282950" y="2209800"/>
            <a:ext cx="450850" cy="0"/>
          </a:xfrm>
          <a:prstGeom prst="straightConnector1">
            <a:avLst/>
          </a:prstGeom>
          <a:noFill/>
          <a:ln cap="flat" cmpd="sng" w="25400">
            <a:solidFill>
              <a:schemeClr val="dk1"/>
            </a:solidFill>
            <a:prstDash val="solid"/>
            <a:miter lim="800000"/>
            <a:headEnd len="med" w="med" type="none"/>
            <a:tailEnd len="med" w="med" type="stealth"/>
          </a:ln>
        </p:spPr>
      </p:cxnSp>
      <p:cxnSp>
        <p:nvCxnSpPr>
          <p:cNvPr id="1702" name="Google Shape;1702;p88"/>
          <p:cNvCxnSpPr/>
          <p:nvPr/>
        </p:nvCxnSpPr>
        <p:spPr>
          <a:xfrm>
            <a:off x="3733800" y="1835150"/>
            <a:ext cx="0" cy="4337050"/>
          </a:xfrm>
          <a:prstGeom prst="straightConnector1">
            <a:avLst/>
          </a:prstGeom>
          <a:noFill/>
          <a:ln cap="flat" cmpd="sng" w="12700">
            <a:solidFill>
              <a:schemeClr val="dk1"/>
            </a:solidFill>
            <a:prstDash val="solid"/>
            <a:miter lim="800000"/>
            <a:headEnd len="med" w="med" type="none"/>
            <a:tailEnd len="med" w="med" type="none"/>
          </a:ln>
        </p:spPr>
      </p:cxnSp>
      <p:sp>
        <p:nvSpPr>
          <p:cNvPr id="1703" name="Google Shape;1703;p88"/>
          <p:cNvSpPr/>
          <p:nvPr/>
        </p:nvSpPr>
        <p:spPr>
          <a:xfrm flipH="1" rot="10800000">
            <a:off x="5873750" y="3511550"/>
            <a:ext cx="1739900" cy="1068387"/>
          </a:xfrm>
          <a:prstGeom prst="wedgeRoundRectCallout">
            <a:avLst>
              <a:gd fmla="val 1791" name="adj1"/>
              <a:gd fmla="val 25200" name="adj2"/>
              <a:gd fmla="val 0" name="adj3"/>
            </a:avLst>
          </a:prstGeom>
          <a:solidFill>
            <a:srgbClr val="00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704" name="Google Shape;1704;p88"/>
          <p:cNvSpPr txBox="1"/>
          <p:nvPr/>
        </p:nvSpPr>
        <p:spPr>
          <a:xfrm>
            <a:off x="6015037" y="3717925"/>
            <a:ext cx="1376362" cy="10668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  </a:t>
            </a:r>
            <a:r>
              <a:rPr b="0" i="0" lang="en-US" sz="2000" u="none">
                <a:solidFill>
                  <a:schemeClr val="dk1"/>
                </a:solidFill>
                <a:latin typeface="Arial Narrow"/>
                <a:ea typeface="Arial Narrow"/>
                <a:cs typeface="Arial Narrow"/>
                <a:sym typeface="Arial Narrow"/>
              </a:rPr>
              <a:t>Crashing</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a:t>
            </a:r>
            <a:r>
              <a:rPr b="0" baseline="-25000" i="0" lang="en-US" sz="2000" u="none">
                <a:solidFill>
                  <a:schemeClr val="dk1"/>
                </a:solidFill>
                <a:latin typeface="Arial Narrow"/>
                <a:ea typeface="Arial Narrow"/>
                <a:cs typeface="Arial Narrow"/>
                <a:sym typeface="Arial Narrow"/>
              </a:rPr>
              <a:t>C</a:t>
            </a:r>
            <a:r>
              <a:rPr b="0" i="0" lang="en-US" sz="2000" u="none">
                <a:solidFill>
                  <a:schemeClr val="dk1"/>
                </a:solidFill>
                <a:latin typeface="Arial Narrow"/>
                <a:ea typeface="Arial Narrow"/>
                <a:cs typeface="Arial Narrow"/>
                <a:sym typeface="Arial Narrow"/>
              </a:rPr>
              <a:t> = $4400</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T</a:t>
            </a:r>
            <a:r>
              <a:rPr b="0" baseline="-25000" i="0" lang="en-US" sz="2000" u="none">
                <a:solidFill>
                  <a:schemeClr val="dk1"/>
                </a:solidFill>
                <a:latin typeface="Arial Narrow"/>
                <a:ea typeface="Arial Narrow"/>
                <a:cs typeface="Arial Narrow"/>
                <a:sym typeface="Arial Narrow"/>
              </a:rPr>
              <a:t>C</a:t>
            </a:r>
            <a:r>
              <a:rPr b="0" i="0" lang="en-US" sz="2000" u="none">
                <a:solidFill>
                  <a:schemeClr val="dk1"/>
                </a:solidFill>
                <a:latin typeface="Arial Narrow"/>
                <a:ea typeface="Arial Narrow"/>
                <a:cs typeface="Arial Narrow"/>
                <a:sym typeface="Arial Narrow"/>
              </a:rPr>
              <a:t> = 12 days</a:t>
            </a:r>
            <a:endParaRPr/>
          </a:p>
        </p:txBody>
      </p:sp>
      <p:sp>
        <p:nvSpPr>
          <p:cNvPr id="1705" name="Google Shape;1705;p88"/>
          <p:cNvSpPr txBox="1"/>
          <p:nvPr/>
        </p:nvSpPr>
        <p:spPr>
          <a:xfrm>
            <a:off x="790575" y="1830387"/>
            <a:ext cx="2767012" cy="8223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…and save more on</a:t>
            </a:r>
            <a:endParaRPr/>
          </a:p>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    completion time</a:t>
            </a:r>
            <a:endParaRPr/>
          </a:p>
        </p:txBody>
      </p:sp>
      <p:cxnSp>
        <p:nvCxnSpPr>
          <p:cNvPr id="1706" name="Google Shape;1706;p88"/>
          <p:cNvCxnSpPr/>
          <p:nvPr/>
        </p:nvCxnSpPr>
        <p:spPr>
          <a:xfrm>
            <a:off x="3030537" y="1454150"/>
            <a:ext cx="0" cy="374650"/>
          </a:xfrm>
          <a:prstGeom prst="straightConnector1">
            <a:avLst/>
          </a:prstGeom>
          <a:noFill/>
          <a:ln cap="flat" cmpd="sng" w="25400">
            <a:solidFill>
              <a:schemeClr val="dk1"/>
            </a:solidFill>
            <a:prstDash val="solid"/>
            <a:miter lim="800000"/>
            <a:headEnd len="med" w="med" type="none"/>
            <a:tailEnd len="med" w="med" type="stealth"/>
          </a:ln>
        </p:spPr>
      </p:cxnSp>
      <p:cxnSp>
        <p:nvCxnSpPr>
          <p:cNvPr id="1707" name="Google Shape;1707;p88"/>
          <p:cNvCxnSpPr/>
          <p:nvPr/>
        </p:nvCxnSpPr>
        <p:spPr>
          <a:xfrm rot="10800000">
            <a:off x="996950" y="1828800"/>
            <a:ext cx="2736850" cy="0"/>
          </a:xfrm>
          <a:prstGeom prst="straightConnector1">
            <a:avLst/>
          </a:prstGeom>
          <a:noFill/>
          <a:ln cap="flat" cmpd="sng" w="12700">
            <a:solidFill>
              <a:schemeClr val="dk1"/>
            </a:solidFill>
            <a:prstDash val="solid"/>
            <a:miter lim="800000"/>
            <a:headEnd len="med" w="med" type="none"/>
            <a:tailEnd len="med" w="med" type="none"/>
          </a:ln>
        </p:spPr>
      </p:cxnSp>
      <p:grpSp>
        <p:nvGrpSpPr>
          <p:cNvPr id="1708" name="Google Shape;1708;p88"/>
          <p:cNvGrpSpPr/>
          <p:nvPr/>
        </p:nvGrpSpPr>
        <p:grpSpPr>
          <a:xfrm>
            <a:off x="3697287" y="1981200"/>
            <a:ext cx="5446712" cy="1181100"/>
            <a:chOff x="2352" y="1301"/>
            <a:chExt cx="3431" cy="744"/>
          </a:xfrm>
        </p:grpSpPr>
        <p:sp>
          <p:nvSpPr>
            <p:cNvPr id="1709" name="Google Shape;1709;p88"/>
            <p:cNvSpPr/>
            <p:nvPr/>
          </p:nvSpPr>
          <p:spPr>
            <a:xfrm rot="10800000">
              <a:off x="2352" y="1301"/>
              <a:ext cx="1392" cy="432"/>
            </a:xfrm>
            <a:custGeom>
              <a:rect b="b" l="l" r="r" t="t"/>
              <a:pathLst>
                <a:path extrusionOk="0" fill="none" h="21600" w="21600">
                  <a:moveTo>
                    <a:pt x="15" y="0"/>
                  </a:moveTo>
                  <a:cubicBezTo>
                    <a:pt x="11939" y="8"/>
                    <a:pt x="21600" y="9676"/>
                    <a:pt x="21600" y="21600"/>
                  </a:cubicBezTo>
                </a:path>
                <a:path extrusionOk="0" h="21600" w="21600">
                  <a:moveTo>
                    <a:pt x="15" y="0"/>
                  </a:moveTo>
                  <a:cubicBezTo>
                    <a:pt x="11939" y="8"/>
                    <a:pt x="21600" y="9676"/>
                    <a:pt x="21600" y="21600"/>
                  </a:cubicBezTo>
                  <a:lnTo>
                    <a:pt x="0" y="21600"/>
                  </a:lnTo>
                  <a:lnTo>
                    <a:pt x="15"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710" name="Google Shape;1710;p88"/>
            <p:cNvSpPr txBox="1"/>
            <p:nvPr/>
          </p:nvSpPr>
          <p:spPr>
            <a:xfrm>
              <a:off x="3802" y="1449"/>
              <a:ext cx="1981" cy="596"/>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Arial Narrow"/>
                <a:buNone/>
              </a:pPr>
              <a:r>
                <a:rPr b="1" i="0" lang="en-US" sz="2800" u="none">
                  <a:solidFill>
                    <a:schemeClr val="dk1"/>
                  </a:solidFill>
                  <a:latin typeface="Arial Narrow"/>
                  <a:ea typeface="Arial Narrow"/>
                  <a:cs typeface="Arial Narrow"/>
                  <a:sym typeface="Arial Narrow"/>
                </a:rPr>
                <a:t>Add 25% of the extra </a:t>
              </a:r>
              <a:endParaRPr/>
            </a:p>
            <a:p>
              <a:pPr indent="0" lvl="0" marL="0" marR="0" rtl="0" algn="l">
                <a:lnSpc>
                  <a:spcPct val="100000"/>
                </a:lnSpc>
                <a:spcBef>
                  <a:spcPts val="0"/>
                </a:spcBef>
                <a:spcAft>
                  <a:spcPts val="0"/>
                </a:spcAft>
                <a:buClr>
                  <a:schemeClr val="dk1"/>
                </a:buClr>
                <a:buSzPts val="2800"/>
                <a:buFont typeface="Arial Narrow"/>
                <a:buNone/>
              </a:pPr>
              <a:r>
                <a:rPr b="1" i="0" lang="en-US" sz="2800" u="none">
                  <a:solidFill>
                    <a:schemeClr val="dk1"/>
                  </a:solidFill>
                  <a:latin typeface="Arial Narrow"/>
                  <a:ea typeface="Arial Narrow"/>
                  <a:cs typeface="Arial Narrow"/>
                  <a:sym typeface="Arial Narrow"/>
                </a:rPr>
                <a:t>cost...</a:t>
              </a:r>
              <a:endParaRPr/>
            </a:p>
          </p:txBody>
        </p:sp>
      </p:grpSp>
      <p:cxnSp>
        <p:nvCxnSpPr>
          <p:cNvPr id="1711" name="Google Shape;1711;p88"/>
          <p:cNvCxnSpPr/>
          <p:nvPr/>
        </p:nvCxnSpPr>
        <p:spPr>
          <a:xfrm>
            <a:off x="3282950" y="2028825"/>
            <a:ext cx="755650" cy="0"/>
          </a:xfrm>
          <a:prstGeom prst="straightConnector1">
            <a:avLst/>
          </a:prstGeom>
          <a:noFill/>
          <a:ln cap="flat" cmpd="sng" w="25400">
            <a:solidFill>
              <a:schemeClr val="dk1"/>
            </a:solidFill>
            <a:prstDash val="solid"/>
            <a:miter lim="800000"/>
            <a:headEnd len="med" w="med" type="none"/>
            <a:tailEnd len="med" w="med" type="stealth"/>
          </a:ln>
        </p:spPr>
      </p:cxnSp>
      <p:cxnSp>
        <p:nvCxnSpPr>
          <p:cNvPr id="1712" name="Google Shape;1712;p88"/>
          <p:cNvCxnSpPr/>
          <p:nvPr/>
        </p:nvCxnSpPr>
        <p:spPr>
          <a:xfrm>
            <a:off x="4038600" y="2063750"/>
            <a:ext cx="0" cy="4260850"/>
          </a:xfrm>
          <a:prstGeom prst="straightConnector1">
            <a:avLst/>
          </a:prstGeom>
          <a:noFill/>
          <a:ln cap="flat" cmpd="sng" w="12700">
            <a:solidFill>
              <a:schemeClr val="dk1"/>
            </a:solidFill>
            <a:prstDash val="solid"/>
            <a:miter lim="800000"/>
            <a:headEnd len="med" w="med" type="none"/>
            <a:tailEnd len="med" w="med" type="none"/>
          </a:ln>
        </p:spPr>
      </p:cxnSp>
      <p:grpSp>
        <p:nvGrpSpPr>
          <p:cNvPr id="1713" name="Google Shape;1713;p88"/>
          <p:cNvGrpSpPr/>
          <p:nvPr/>
        </p:nvGrpSpPr>
        <p:grpSpPr>
          <a:xfrm>
            <a:off x="1014412" y="1760537"/>
            <a:ext cx="3178175" cy="2476500"/>
            <a:chOff x="639" y="1109"/>
            <a:chExt cx="2002" cy="1560"/>
          </a:xfrm>
        </p:grpSpPr>
        <p:sp>
          <p:nvSpPr>
            <p:cNvPr id="1714" name="Google Shape;1714;p88"/>
            <p:cNvSpPr/>
            <p:nvPr/>
          </p:nvSpPr>
          <p:spPr>
            <a:xfrm>
              <a:off x="1445" y="1109"/>
              <a:ext cx="576" cy="1008"/>
            </a:xfrm>
            <a:custGeom>
              <a:rect b="b" l="l" r="r" t="t"/>
              <a:pathLst>
                <a:path extrusionOk="0" fill="none" h="21600" w="21599">
                  <a:moveTo>
                    <a:pt x="-1" y="21428"/>
                  </a:moveTo>
                  <a:cubicBezTo>
                    <a:pt x="93" y="9581"/>
                    <a:pt x="9713" y="20"/>
                    <a:pt x="21561" y="0"/>
                  </a:cubicBezTo>
                </a:path>
                <a:path extrusionOk="0" h="21600" w="21599">
                  <a:moveTo>
                    <a:pt x="-1" y="21428"/>
                  </a:moveTo>
                  <a:cubicBezTo>
                    <a:pt x="93" y="9581"/>
                    <a:pt x="9713" y="20"/>
                    <a:pt x="21561" y="0"/>
                  </a:cubicBezTo>
                  <a:lnTo>
                    <a:pt x="21599" y="21600"/>
                  </a:lnTo>
                  <a:lnTo>
                    <a:pt x="-1" y="21428"/>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715" name="Google Shape;1715;p88"/>
            <p:cNvSpPr txBox="1"/>
            <p:nvPr/>
          </p:nvSpPr>
          <p:spPr>
            <a:xfrm>
              <a:off x="639" y="2073"/>
              <a:ext cx="2002" cy="596"/>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Arial Narrow"/>
                <a:buNone/>
              </a:pPr>
              <a:r>
                <a:rPr b="1" i="0" lang="en-US" sz="2800" u="none">
                  <a:solidFill>
                    <a:schemeClr val="dk1"/>
                  </a:solidFill>
                  <a:latin typeface="Arial Narrow"/>
                  <a:ea typeface="Arial Narrow"/>
                  <a:cs typeface="Arial Narrow"/>
                  <a:sym typeface="Arial Narrow"/>
                </a:rPr>
                <a:t>… to save 25% of the </a:t>
              </a:r>
              <a:endParaRPr/>
            </a:p>
            <a:p>
              <a:pPr indent="0" lvl="0" marL="0" marR="0" rtl="0" algn="l">
                <a:lnSpc>
                  <a:spcPct val="100000"/>
                </a:lnSpc>
                <a:spcBef>
                  <a:spcPts val="0"/>
                </a:spcBef>
                <a:spcAft>
                  <a:spcPts val="0"/>
                </a:spcAft>
                <a:buClr>
                  <a:schemeClr val="dk1"/>
                </a:buClr>
                <a:buSzPts val="2800"/>
                <a:buFont typeface="Arial Narrow"/>
                <a:buNone/>
              </a:pPr>
              <a:r>
                <a:rPr b="1" i="0" lang="en-US" sz="2800" u="none">
                  <a:solidFill>
                    <a:schemeClr val="dk1"/>
                  </a:solidFill>
                  <a:latin typeface="Arial Narrow"/>
                  <a:ea typeface="Arial Narrow"/>
                  <a:cs typeface="Arial Narrow"/>
                  <a:sym typeface="Arial Narrow"/>
                </a:rPr>
                <a:t>max. time reduction</a:t>
              </a:r>
              <a:endParaRPr/>
            </a:p>
          </p:txBody>
        </p:sp>
      </p:grpSp>
      <p:cxnSp>
        <p:nvCxnSpPr>
          <p:cNvPr id="1716" name="Google Shape;1716;p88"/>
          <p:cNvCxnSpPr/>
          <p:nvPr/>
        </p:nvCxnSpPr>
        <p:spPr>
          <a:xfrm>
            <a:off x="3276600" y="1454150"/>
            <a:ext cx="0" cy="603250"/>
          </a:xfrm>
          <a:prstGeom prst="straightConnector1">
            <a:avLst/>
          </a:prstGeom>
          <a:noFill/>
          <a:ln cap="flat" cmpd="sng" w="25400">
            <a:solidFill>
              <a:schemeClr val="dk1"/>
            </a:solidFill>
            <a:prstDash val="solid"/>
            <a:miter lim="800000"/>
            <a:headEnd len="med" w="med" type="none"/>
            <a:tailEnd len="med" w="med" type="stealth"/>
          </a:ln>
        </p:spPr>
      </p:cxnSp>
      <p:cxnSp>
        <p:nvCxnSpPr>
          <p:cNvPr id="1717" name="Google Shape;1717;p88"/>
          <p:cNvCxnSpPr/>
          <p:nvPr/>
        </p:nvCxnSpPr>
        <p:spPr>
          <a:xfrm>
            <a:off x="1028700" y="2020887"/>
            <a:ext cx="3041650" cy="0"/>
          </a:xfrm>
          <a:prstGeom prst="straightConnector1">
            <a:avLst/>
          </a:prstGeom>
          <a:noFill/>
          <a:ln cap="flat" cmpd="sng" w="12700">
            <a:solidFill>
              <a:schemeClr val="dk1"/>
            </a:solidFill>
            <a:prstDash val="solid"/>
            <a:miter lim="800000"/>
            <a:headEnd len="med" w="med" type="none"/>
            <a:tailEnd len="med" w="med" type="none"/>
          </a:ln>
        </p:spPr>
      </p:cxnSp>
      <p:grpSp>
        <p:nvGrpSpPr>
          <p:cNvPr id="1718" name="Google Shape;1718;p88"/>
          <p:cNvGrpSpPr/>
          <p:nvPr/>
        </p:nvGrpSpPr>
        <p:grpSpPr>
          <a:xfrm>
            <a:off x="3892550" y="615950"/>
            <a:ext cx="2882900" cy="1068388"/>
            <a:chOff x="2452" y="388"/>
            <a:chExt cx="1816" cy="673"/>
          </a:xfrm>
        </p:grpSpPr>
        <p:sp>
          <p:nvSpPr>
            <p:cNvPr id="1719" name="Google Shape;1719;p88"/>
            <p:cNvSpPr/>
            <p:nvPr/>
          </p:nvSpPr>
          <p:spPr>
            <a:xfrm>
              <a:off x="2452" y="388"/>
              <a:ext cx="1816" cy="673"/>
            </a:xfrm>
            <a:prstGeom prst="wedgeRoundRectCallout">
              <a:avLst>
                <a:gd fmla="val 1791" name="adj1"/>
                <a:gd fmla="val 25200" name="adj2"/>
                <a:gd fmla="val 0" name="adj3"/>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720" name="Google Shape;1720;p88"/>
            <p:cNvSpPr txBox="1"/>
            <p:nvPr/>
          </p:nvSpPr>
          <p:spPr>
            <a:xfrm>
              <a:off x="2544" y="470"/>
              <a:ext cx="1454" cy="51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Total Cost = $2600</a:t>
              </a:r>
              <a:endParaRPr/>
            </a:p>
            <a:p>
              <a:pPr indent="0" lvl="0" marL="0" marR="0" rtl="0" algn="l">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Job time = 18 days</a:t>
              </a:r>
              <a:endParaRPr/>
            </a:p>
          </p:txBody>
        </p:sp>
      </p:grpSp>
      <p:cxnSp>
        <p:nvCxnSpPr>
          <p:cNvPr id="1721" name="Google Shape;1721;p88"/>
          <p:cNvCxnSpPr/>
          <p:nvPr/>
        </p:nvCxnSpPr>
        <p:spPr>
          <a:xfrm>
            <a:off x="4465637" y="621030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722" name="Google Shape;1722;p88"/>
          <p:cNvCxnSpPr/>
          <p:nvPr/>
        </p:nvCxnSpPr>
        <p:spPr>
          <a:xfrm>
            <a:off x="2657475" y="6188075"/>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723" name="Google Shape;1723;p88"/>
          <p:cNvCxnSpPr/>
          <p:nvPr/>
        </p:nvCxnSpPr>
        <p:spPr>
          <a:xfrm>
            <a:off x="2065337" y="6210300"/>
            <a:ext cx="0" cy="222250"/>
          </a:xfrm>
          <a:prstGeom prst="straightConnector1">
            <a:avLst/>
          </a:prstGeom>
          <a:noFill/>
          <a:ln cap="flat" cmpd="sng" w="12700">
            <a:solidFill>
              <a:schemeClr val="dk1"/>
            </a:solidFill>
            <a:prstDash val="solid"/>
            <a:miter lim="800000"/>
            <a:headEnd len="med" w="med" type="none"/>
            <a:tailEnd len="med" w="med" type="none"/>
          </a:ln>
        </p:spPr>
      </p:cxnSp>
      <p:cxnSp>
        <p:nvCxnSpPr>
          <p:cNvPr id="1724" name="Google Shape;1724;p88"/>
          <p:cNvCxnSpPr/>
          <p:nvPr/>
        </p:nvCxnSpPr>
        <p:spPr>
          <a:xfrm>
            <a:off x="768350" y="4343400"/>
            <a:ext cx="222250" cy="0"/>
          </a:xfrm>
          <a:prstGeom prst="straightConnector1">
            <a:avLst/>
          </a:prstGeom>
          <a:noFill/>
          <a:ln cap="flat" cmpd="sng" w="12700">
            <a:solidFill>
              <a:schemeClr val="dk1"/>
            </a:solidFill>
            <a:prstDash val="solid"/>
            <a:miter lim="800000"/>
            <a:headEnd len="med" w="med" type="none"/>
            <a:tailEnd len="med" w="med" type="none"/>
          </a:ln>
        </p:spPr>
      </p:cxnSp>
      <p:cxnSp>
        <p:nvCxnSpPr>
          <p:cNvPr id="1725" name="Google Shape;1725;p88"/>
          <p:cNvCxnSpPr/>
          <p:nvPr/>
        </p:nvCxnSpPr>
        <p:spPr>
          <a:xfrm>
            <a:off x="765175" y="2909887"/>
            <a:ext cx="233362" cy="0"/>
          </a:xfrm>
          <a:prstGeom prst="straightConnector1">
            <a:avLst/>
          </a:prstGeom>
          <a:noFill/>
          <a:ln cap="flat" cmpd="sng" w="12700">
            <a:solidFill>
              <a:schemeClr val="dk1"/>
            </a:solidFill>
            <a:prstDash val="solid"/>
            <a:miter lim="800000"/>
            <a:headEnd len="med" w="med" type="none"/>
            <a:tailEnd len="med" w="med" type="none"/>
          </a:ln>
        </p:spPr>
      </p:cxnSp>
      <p:cxnSp>
        <p:nvCxnSpPr>
          <p:cNvPr id="1726" name="Google Shape;1726;p88"/>
          <p:cNvCxnSpPr/>
          <p:nvPr/>
        </p:nvCxnSpPr>
        <p:spPr>
          <a:xfrm>
            <a:off x="763587" y="1481137"/>
            <a:ext cx="233362" cy="0"/>
          </a:xfrm>
          <a:prstGeom prst="straightConnector1">
            <a:avLst/>
          </a:prstGeom>
          <a:noFill/>
          <a:ln cap="flat" cmpd="sng" w="12700">
            <a:solidFill>
              <a:schemeClr val="dk1"/>
            </a:solidFill>
            <a:prstDash val="solid"/>
            <a:miter lim="800000"/>
            <a:headEnd len="med" w="med" type="none"/>
            <a:tailEnd len="med" w="med" type="none"/>
          </a:ln>
        </p:spPr>
      </p:cxnSp>
      <p:cxnSp>
        <p:nvCxnSpPr>
          <p:cNvPr id="1727" name="Google Shape;1727;p88"/>
          <p:cNvCxnSpPr/>
          <p:nvPr/>
        </p:nvCxnSpPr>
        <p:spPr>
          <a:xfrm>
            <a:off x="3276600" y="6178550"/>
            <a:ext cx="0" cy="222250"/>
          </a:xfrm>
          <a:prstGeom prst="straightConnector1">
            <a:avLst/>
          </a:prstGeom>
          <a:noFill/>
          <a:ln cap="flat" cmpd="sng" w="12700">
            <a:solidFill>
              <a:schemeClr val="dk1"/>
            </a:solidFill>
            <a:prstDash val="solid"/>
            <a:miter lim="800000"/>
            <a:headEnd len="med" w="med" type="none"/>
            <a:tailEnd len="med" w="med" type="none"/>
          </a:ln>
        </p:spPr>
      </p:cxnSp>
      <p:sp>
        <p:nvSpPr>
          <p:cNvPr id="1728" name="Google Shape;1728;p88"/>
          <p:cNvSpPr txBox="1"/>
          <p:nvPr>
            <p:ph type="title"/>
          </p:nvPr>
        </p:nvSpPr>
        <p:spPr>
          <a:xfrm>
            <a:off x="4800600" y="762000"/>
            <a:ext cx="3886200" cy="1676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1"/>
              </a:buClr>
              <a:buSzPts val="3600"/>
              <a:buFont typeface="Arial Narrow"/>
              <a:buNone/>
            </a:pPr>
            <a:r>
              <a:rPr b="1" i="0" lang="en-US" sz="3600" u="none">
                <a:solidFill>
                  <a:schemeClr val="lt1"/>
                </a:solidFill>
                <a:latin typeface="Arial Narrow"/>
                <a:ea typeface="Arial Narrow"/>
                <a:cs typeface="Arial Narrow"/>
                <a:sym typeface="Arial Narrow"/>
              </a:rPr>
              <a:t>A demonstration </a:t>
            </a:r>
            <a:br>
              <a:rPr b="1" i="0" lang="en-US" sz="3600" u="none">
                <a:solidFill>
                  <a:schemeClr val="lt1"/>
                </a:solidFill>
                <a:latin typeface="Arial Narrow"/>
                <a:ea typeface="Arial Narrow"/>
                <a:cs typeface="Arial Narrow"/>
                <a:sym typeface="Arial Narrow"/>
              </a:rPr>
            </a:br>
            <a:r>
              <a:rPr b="1" i="0" lang="en-US" sz="3600" u="none">
                <a:solidFill>
                  <a:schemeClr val="lt1"/>
                </a:solidFill>
                <a:latin typeface="Arial Narrow"/>
                <a:ea typeface="Arial Narrow"/>
                <a:cs typeface="Arial Narrow"/>
                <a:sym typeface="Arial Narrow"/>
              </a:rPr>
              <a:t>of the Linearity Assumption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4"/>
                                        </p:tgtEl>
                                        <p:attrNameLst>
                                          <p:attrName>style.visibility</p:attrName>
                                        </p:attrNameLst>
                                      </p:cBhvr>
                                      <p:to>
                                        <p:strVal val="visible"/>
                                      </p:to>
                                    </p:set>
                                    <p:anim calcmode="lin" valueType="num">
                                      <p:cBhvr additive="base">
                                        <p:cTn dur="500"/>
                                        <p:tgtEl>
                                          <p:spTgt spid="16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5"/>
                                        </p:tgtEl>
                                        <p:attrNameLst>
                                          <p:attrName>style.visibility</p:attrName>
                                        </p:attrNameLst>
                                      </p:cBhvr>
                                      <p:to>
                                        <p:strVal val="visible"/>
                                      </p:to>
                                    </p:set>
                                    <p:animEffect filter="fade" transition="in">
                                      <p:cBhvr>
                                        <p:cTn dur="500"/>
                                        <p:tgtEl>
                                          <p:spTgt spid="16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96"/>
                                        </p:tgtEl>
                                        <p:attrNameLst>
                                          <p:attrName>style.visibility</p:attrName>
                                        </p:attrNameLst>
                                      </p:cBhvr>
                                      <p:to>
                                        <p:strVal val="visible"/>
                                      </p:to>
                                    </p:set>
                                    <p:animEffect filter="fade" transition="in">
                                      <p:cBhvr>
                                        <p:cTn dur="500"/>
                                        <p:tgtEl>
                                          <p:spTgt spid="16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7"/>
                                        </p:tgtEl>
                                        <p:attrNameLst>
                                          <p:attrName>style.visibility</p:attrName>
                                        </p:attrNameLst>
                                      </p:cBhvr>
                                      <p:to>
                                        <p:strVal val="visible"/>
                                      </p:to>
                                    </p:set>
                                    <p:anim calcmode="lin" valueType="num">
                                      <p:cBhvr additive="base">
                                        <p:cTn dur="500"/>
                                        <p:tgtEl>
                                          <p:spTgt spid="16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8"/>
                                        </p:tgtEl>
                                        <p:attrNameLst>
                                          <p:attrName>style.visibility</p:attrName>
                                        </p:attrNameLst>
                                      </p:cBhvr>
                                      <p:to>
                                        <p:strVal val="visible"/>
                                      </p:to>
                                    </p:set>
                                    <p:animEffect filter="fade" transition="in">
                                      <p:cBhvr>
                                        <p:cTn dur="500"/>
                                        <p:tgtEl>
                                          <p:spTgt spid="16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99"/>
                                        </p:tgtEl>
                                        <p:attrNameLst>
                                          <p:attrName>style.visibility</p:attrName>
                                        </p:attrNameLst>
                                      </p:cBhvr>
                                      <p:to>
                                        <p:strVal val="visible"/>
                                      </p:to>
                                    </p:set>
                                    <p:animEffect filter="fade" transition="in">
                                      <p:cBhvr>
                                        <p:cTn dur="500"/>
                                        <p:tgtEl>
                                          <p:spTgt spid="1699"/>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700"/>
                                        </p:tgtEl>
                                        <p:attrNameLst>
                                          <p:attrName>style.visibility</p:attrName>
                                        </p:attrNameLst>
                                      </p:cBhvr>
                                      <p:to>
                                        <p:strVal val="visible"/>
                                      </p:to>
                                    </p:set>
                                    <p:anim calcmode="lin" valueType="num">
                                      <p:cBhvr additive="base">
                                        <p:cTn dur="500"/>
                                        <p:tgtEl>
                                          <p:spTgt spid="17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1"/>
                                        </p:tgtEl>
                                        <p:attrNameLst>
                                          <p:attrName>style.visibility</p:attrName>
                                        </p:attrNameLst>
                                      </p:cBhvr>
                                      <p:to>
                                        <p:strVal val="visible"/>
                                      </p:to>
                                    </p:set>
                                    <p:animEffect filter="fade" transition="in">
                                      <p:cBhvr>
                                        <p:cTn dur="500"/>
                                        <p:tgtEl>
                                          <p:spTgt spid="170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02"/>
                                        </p:tgtEl>
                                        <p:attrNameLst>
                                          <p:attrName>style.visibility</p:attrName>
                                        </p:attrNameLst>
                                      </p:cBhvr>
                                      <p:to>
                                        <p:strVal val="visible"/>
                                      </p:to>
                                    </p:set>
                                    <p:animEffect filter="fade" transition="in">
                                      <p:cBhvr>
                                        <p:cTn dur="500"/>
                                        <p:tgtEl>
                                          <p:spTgt spid="17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05"/>
                                        </p:tgtEl>
                                        <p:attrNameLst>
                                          <p:attrName>style.visibility</p:attrName>
                                        </p:attrNameLst>
                                      </p:cBhvr>
                                      <p:to>
                                        <p:strVal val="visible"/>
                                      </p:to>
                                    </p:set>
                                    <p:anim calcmode="lin" valueType="num">
                                      <p:cBhvr additive="base">
                                        <p:cTn dur="500"/>
                                        <p:tgtEl>
                                          <p:spTgt spid="17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6"/>
                                        </p:tgtEl>
                                        <p:attrNameLst>
                                          <p:attrName>style.visibility</p:attrName>
                                        </p:attrNameLst>
                                      </p:cBhvr>
                                      <p:to>
                                        <p:strVal val="visible"/>
                                      </p:to>
                                    </p:set>
                                    <p:animEffect filter="fade" transition="in">
                                      <p:cBhvr>
                                        <p:cTn dur="500"/>
                                        <p:tgtEl>
                                          <p:spTgt spid="17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07"/>
                                        </p:tgtEl>
                                        <p:attrNameLst>
                                          <p:attrName>style.visibility</p:attrName>
                                        </p:attrNameLst>
                                      </p:cBhvr>
                                      <p:to>
                                        <p:strVal val="visible"/>
                                      </p:to>
                                    </p:set>
                                    <p:animEffect filter="fade" transition="in">
                                      <p:cBhvr>
                                        <p:cTn dur="500"/>
                                        <p:tgtEl>
                                          <p:spTgt spid="17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11"/>
                                        </p:tgtEl>
                                        <p:attrNameLst>
                                          <p:attrName>style.visibility</p:attrName>
                                        </p:attrNameLst>
                                      </p:cBhvr>
                                      <p:to>
                                        <p:strVal val="visible"/>
                                      </p:to>
                                    </p:set>
                                    <p:animEffect filter="fade" transition="in">
                                      <p:cBhvr>
                                        <p:cTn dur="500"/>
                                        <p:tgtEl>
                                          <p:spTgt spid="171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12"/>
                                        </p:tgtEl>
                                        <p:attrNameLst>
                                          <p:attrName>style.visibility</p:attrName>
                                        </p:attrNameLst>
                                      </p:cBhvr>
                                      <p:to>
                                        <p:strVal val="visible"/>
                                      </p:to>
                                    </p:set>
                                    <p:animEffect filter="fade" transition="in">
                                      <p:cBhvr>
                                        <p:cTn dur="500"/>
                                        <p:tgtEl>
                                          <p:spTgt spid="17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16"/>
                                        </p:tgtEl>
                                        <p:attrNameLst>
                                          <p:attrName>style.visibility</p:attrName>
                                        </p:attrNameLst>
                                      </p:cBhvr>
                                      <p:to>
                                        <p:strVal val="visible"/>
                                      </p:to>
                                    </p:set>
                                    <p:animEffect filter="fade" transition="in">
                                      <p:cBhvr>
                                        <p:cTn dur="500"/>
                                        <p:tgtEl>
                                          <p:spTgt spid="171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717"/>
                                        </p:tgtEl>
                                        <p:attrNameLst>
                                          <p:attrName>style.visibility</p:attrName>
                                        </p:attrNameLst>
                                      </p:cBhvr>
                                      <p:to>
                                        <p:strVal val="visible"/>
                                      </p:to>
                                    </p:set>
                                    <p:animEffect filter="fade" transition="in">
                                      <p:cBhvr>
                                        <p:cTn dur="500"/>
                                        <p:tgtEl>
                                          <p:spTgt spid="17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89"/>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734" name="Google Shape;1734;p89"/>
          <p:cNvSpPr txBox="1"/>
          <p:nvPr/>
        </p:nvSpPr>
        <p:spPr>
          <a:xfrm>
            <a:off x="1006475" y="2590800"/>
            <a:ext cx="7378700" cy="1185862"/>
          </a:xfrm>
          <a:prstGeom prst="rect">
            <a:avLst/>
          </a:prstGeom>
          <a:solidFill>
            <a:srgbClr val="EAEAEA"/>
          </a:solidFill>
          <a:ln cap="flat" cmpd="sng" w="12700">
            <a:solidFill>
              <a:schemeClr val="lt2"/>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735" name="Google Shape;1735;p89"/>
          <p:cNvSpPr txBox="1"/>
          <p:nvPr/>
        </p:nvSpPr>
        <p:spPr>
          <a:xfrm>
            <a:off x="990600" y="2736850"/>
            <a:ext cx="20891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400"/>
              <a:buFont typeface="Arial Narrow"/>
              <a:buNone/>
            </a:pPr>
            <a:r>
              <a:rPr b="1" i="0" lang="en-US" sz="2400" u="none">
                <a:solidFill>
                  <a:schemeClr val="accent2"/>
                </a:solidFill>
                <a:latin typeface="Arial Narrow"/>
                <a:ea typeface="Arial Narrow"/>
                <a:cs typeface="Arial Narrow"/>
                <a:sym typeface="Arial Narrow"/>
              </a:rPr>
              <a:t>Marginal Cost</a:t>
            </a:r>
            <a:r>
              <a:rPr b="1" i="0" lang="en-US" sz="2800" u="none">
                <a:solidFill>
                  <a:schemeClr val="accent2"/>
                </a:solidFill>
                <a:latin typeface="Arial Narrow"/>
                <a:ea typeface="Arial Narrow"/>
                <a:cs typeface="Arial Narrow"/>
                <a:sym typeface="Arial Narrow"/>
              </a:rPr>
              <a:t> =</a:t>
            </a:r>
            <a:endParaRPr/>
          </a:p>
        </p:txBody>
      </p:sp>
      <p:sp>
        <p:nvSpPr>
          <p:cNvPr id="1736" name="Google Shape;1736;p89"/>
          <p:cNvSpPr txBox="1"/>
          <p:nvPr/>
        </p:nvSpPr>
        <p:spPr>
          <a:xfrm>
            <a:off x="3363912" y="2619375"/>
            <a:ext cx="4481512" cy="8239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Additional Cost to get Max. Time Reduction</a:t>
            </a:r>
            <a:endParaRPr/>
          </a:p>
          <a:p>
            <a:pPr indent="0" lvl="0" marL="0" marR="0" rtl="0" algn="l">
              <a:lnSpc>
                <a:spcPct val="140000"/>
              </a:lnSpc>
              <a:spcBef>
                <a:spcPts val="0"/>
              </a:spcBef>
              <a:spcAft>
                <a:spcPts val="0"/>
              </a:spcAft>
              <a:buClr>
                <a:schemeClr val="accent2"/>
              </a:buClr>
              <a:buSzPts val="2000"/>
              <a:buFont typeface="Arial Narrow"/>
              <a:buNone/>
            </a:pPr>
            <a:r>
              <a:rPr b="1" i="0" lang="en-US" sz="2000" u="none">
                <a:solidFill>
                  <a:schemeClr val="accent2"/>
                </a:solidFill>
                <a:latin typeface="Arial Narrow"/>
                <a:ea typeface="Arial Narrow"/>
                <a:cs typeface="Arial Narrow"/>
                <a:sym typeface="Arial Narrow"/>
              </a:rPr>
              <a:t>          Maximum Time reduction</a:t>
            </a:r>
            <a:endParaRPr/>
          </a:p>
        </p:txBody>
      </p:sp>
      <p:sp>
        <p:nvSpPr>
          <p:cNvPr id="1737" name="Google Shape;1737;p89"/>
          <p:cNvSpPr txBox="1"/>
          <p:nvPr/>
        </p:nvSpPr>
        <p:spPr>
          <a:xfrm>
            <a:off x="2955925" y="3302000"/>
            <a:ext cx="41084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accent2"/>
              </a:buClr>
              <a:buSzPts val="2800"/>
              <a:buFont typeface="Arial Narrow"/>
              <a:buNone/>
            </a:pPr>
            <a:r>
              <a:rPr b="1" i="0" lang="en-US" sz="2800" u="none">
                <a:solidFill>
                  <a:schemeClr val="accent2"/>
                </a:solidFill>
                <a:latin typeface="Arial Narrow"/>
                <a:ea typeface="Arial Narrow"/>
                <a:cs typeface="Arial Narrow"/>
                <a:sym typeface="Arial Narrow"/>
              </a:rPr>
              <a:t>=  </a:t>
            </a:r>
            <a:r>
              <a:rPr b="1" i="0" lang="en-US" sz="2000" u="none">
                <a:solidFill>
                  <a:schemeClr val="accent2"/>
                </a:solidFill>
                <a:latin typeface="Arial Narrow"/>
                <a:ea typeface="Arial Narrow"/>
                <a:cs typeface="Arial Narrow"/>
                <a:sym typeface="Arial Narrow"/>
              </a:rPr>
              <a:t>(4400 - 2000)/(20 - 12) = $300 per day</a:t>
            </a:r>
            <a:endParaRPr/>
          </a:p>
        </p:txBody>
      </p:sp>
      <p:cxnSp>
        <p:nvCxnSpPr>
          <p:cNvPr id="1738" name="Google Shape;1738;p89"/>
          <p:cNvCxnSpPr/>
          <p:nvPr/>
        </p:nvCxnSpPr>
        <p:spPr>
          <a:xfrm>
            <a:off x="3200400" y="3006725"/>
            <a:ext cx="4718050" cy="0"/>
          </a:xfrm>
          <a:prstGeom prst="straightConnector1">
            <a:avLst/>
          </a:prstGeom>
          <a:noFill/>
          <a:ln cap="flat" cmpd="sng" w="12700">
            <a:solidFill>
              <a:schemeClr val="dk1"/>
            </a:solidFill>
            <a:prstDash val="solid"/>
            <a:miter lim="800000"/>
            <a:headEnd len="med" w="med" type="none"/>
            <a:tailEnd len="med" w="med" type="none"/>
          </a:ln>
        </p:spPr>
      </p:cxnSp>
      <p:sp>
        <p:nvSpPr>
          <p:cNvPr id="1739" name="Google Shape;1739;p89"/>
          <p:cNvSpPr txBox="1"/>
          <p:nvPr/>
        </p:nvSpPr>
        <p:spPr>
          <a:xfrm>
            <a:off x="4114800" y="4495800"/>
            <a:ext cx="1676400" cy="1185862"/>
          </a:xfrm>
          <a:prstGeom prst="rect">
            <a:avLst/>
          </a:prstGeom>
          <a:solidFill>
            <a:srgbClr val="EAEAEA"/>
          </a:solidFill>
          <a:ln>
            <a:noFill/>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Narrow"/>
              <a:buNone/>
            </a:pPr>
            <a:r>
              <a:rPr b="1" i="0" lang="en-US" sz="2800" u="none">
                <a:solidFill>
                  <a:schemeClr val="accent2"/>
                </a:solidFill>
                <a:latin typeface="Arial Narrow"/>
                <a:ea typeface="Arial Narrow"/>
                <a:cs typeface="Arial Narrow"/>
                <a:sym typeface="Arial Narrow"/>
              </a:rPr>
              <a:t>   M = </a:t>
            </a:r>
            <a:endParaRPr/>
          </a:p>
        </p:txBody>
      </p:sp>
      <p:sp>
        <p:nvSpPr>
          <p:cNvPr id="1740" name="Google Shape;1740;p89"/>
          <p:cNvSpPr txBox="1"/>
          <p:nvPr/>
        </p:nvSpPr>
        <p:spPr>
          <a:xfrm>
            <a:off x="5049837" y="4662487"/>
            <a:ext cx="476250" cy="987425"/>
          </a:xfrm>
          <a:prstGeom prst="rect">
            <a:avLst/>
          </a:prstGeom>
          <a:noFill/>
          <a:ln>
            <a:noFill/>
          </a:ln>
        </p:spPr>
        <p:txBody>
          <a:bodyPr anchorCtr="0" anchor="t" bIns="45700" lIns="91425" spcFirstLastPara="1" rIns="91425" wrap="square" tIns="45700">
            <a:spAutoFit/>
          </a:bodyPr>
          <a:lstStyle/>
          <a:p>
            <a:pPr indent="0" lvl="0" marL="0" marR="0" rtl="0" algn="l">
              <a:lnSpc>
                <a:spcPct val="70000"/>
              </a:lnSpc>
              <a:spcBef>
                <a:spcPts val="0"/>
              </a:spcBef>
              <a:spcAft>
                <a:spcPts val="0"/>
              </a:spcAft>
              <a:buClr>
                <a:schemeClr val="accent2"/>
              </a:buClr>
              <a:buSzPts val="2800"/>
              <a:buFont typeface="Arial Narrow"/>
              <a:buNone/>
            </a:pPr>
            <a:r>
              <a:rPr b="1" i="0" lang="en-US" sz="2800" u="none">
                <a:solidFill>
                  <a:schemeClr val="accent2"/>
                </a:solidFill>
                <a:latin typeface="Arial Narrow"/>
                <a:ea typeface="Arial Narrow"/>
                <a:cs typeface="Arial Narrow"/>
                <a:sym typeface="Arial Narrow"/>
              </a:rPr>
              <a:t> E</a:t>
            </a:r>
            <a:endParaRPr/>
          </a:p>
          <a:p>
            <a:pPr indent="0" lvl="0" marL="0" marR="0" rtl="0" algn="l">
              <a:lnSpc>
                <a:spcPct val="70000"/>
              </a:lnSpc>
              <a:spcBef>
                <a:spcPts val="0"/>
              </a:spcBef>
              <a:spcAft>
                <a:spcPts val="0"/>
              </a:spcAft>
              <a:buClr>
                <a:schemeClr val="dk1"/>
              </a:buClr>
              <a:buSzPts val="2800"/>
              <a:buFont typeface="Arial Narrow"/>
              <a:buNone/>
            </a:pPr>
            <a:r>
              <a:t/>
            </a:r>
            <a:endParaRPr b="1" i="0" sz="2800" u="none">
              <a:solidFill>
                <a:schemeClr val="accent2"/>
              </a:solidFill>
              <a:latin typeface="Arial Narrow"/>
              <a:ea typeface="Arial Narrow"/>
              <a:cs typeface="Arial Narrow"/>
              <a:sym typeface="Arial Narrow"/>
            </a:endParaRPr>
          </a:p>
          <a:p>
            <a:pPr indent="0" lvl="0" marL="0" marR="0" rtl="0" algn="l">
              <a:lnSpc>
                <a:spcPct val="70000"/>
              </a:lnSpc>
              <a:spcBef>
                <a:spcPts val="0"/>
              </a:spcBef>
              <a:spcAft>
                <a:spcPts val="0"/>
              </a:spcAft>
              <a:buClr>
                <a:schemeClr val="accent2"/>
              </a:buClr>
              <a:buSzPts val="2800"/>
              <a:buFont typeface="Arial Narrow"/>
              <a:buNone/>
            </a:pPr>
            <a:r>
              <a:rPr b="1" i="0" lang="en-US" sz="2800" u="none">
                <a:solidFill>
                  <a:schemeClr val="accent2"/>
                </a:solidFill>
                <a:latin typeface="Arial Narrow"/>
                <a:ea typeface="Arial Narrow"/>
                <a:cs typeface="Arial Narrow"/>
                <a:sym typeface="Arial Narrow"/>
              </a:rPr>
              <a:t> R</a:t>
            </a:r>
            <a:endParaRPr/>
          </a:p>
        </p:txBody>
      </p:sp>
      <p:cxnSp>
        <p:nvCxnSpPr>
          <p:cNvPr id="1741" name="Google Shape;1741;p89"/>
          <p:cNvCxnSpPr/>
          <p:nvPr/>
        </p:nvCxnSpPr>
        <p:spPr>
          <a:xfrm>
            <a:off x="5140325" y="5084762"/>
            <a:ext cx="381000" cy="0"/>
          </a:xfrm>
          <a:prstGeom prst="straightConnector1">
            <a:avLst/>
          </a:prstGeom>
          <a:noFill/>
          <a:ln cap="flat" cmpd="sng" w="38100">
            <a:solidFill>
              <a:schemeClr val="accent2"/>
            </a:solidFill>
            <a:prstDash val="solid"/>
            <a:miter lim="800000"/>
            <a:headEnd len="med" w="med" type="none"/>
            <a:tailEnd len="med" w="med" type="none"/>
          </a:ln>
        </p:spPr>
      </p:cxnSp>
      <p:sp>
        <p:nvSpPr>
          <p:cNvPr id="1742" name="Google Shape;1742;p89"/>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Crash time/ Crash cost</a:t>
            </a:r>
            <a:r>
              <a:rPr b="1" i="0" lang="en-US" sz="3600" u="none">
                <a:solidFill>
                  <a:srgbClr val="003399"/>
                </a:solidFill>
                <a:latin typeface="Arial Narrow"/>
                <a:ea typeface="Arial Narrow"/>
                <a:cs typeface="Arial Narrow"/>
                <a:sym typeface="Arial Narrow"/>
              </a:rPr>
              <a:t> -</a:t>
            </a:r>
            <a:br>
              <a:rPr b="1" i="0" lang="en-US" sz="36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The  Linearity Assumption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90"/>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749" name="Google Shape;1749;p90"/>
          <p:cNvSpPr txBox="1"/>
          <p:nvPr>
            <p:ph idx="1" type="body"/>
          </p:nvPr>
        </p:nvSpPr>
        <p:spPr>
          <a:xfrm>
            <a:off x="609600" y="2362200"/>
            <a:ext cx="8153400" cy="3505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If the deadline to complete a project cannot be met using normal times, additional resources must be spent on crashing activities.</a:t>
            </a: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The objective is to meet the deadline at minimal additional cost.</a:t>
            </a:r>
            <a:endParaRPr/>
          </a:p>
        </p:txBody>
      </p:sp>
      <p:sp>
        <p:nvSpPr>
          <p:cNvPr id="1750" name="Google Shape;1750;p90"/>
          <p:cNvSpPr txBox="1"/>
          <p:nvPr>
            <p:ph type="title"/>
          </p:nvPr>
        </p:nvSpPr>
        <p:spPr>
          <a:xfrm>
            <a:off x="533400" y="685800"/>
            <a:ext cx="8001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Crashing activities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Meeting a Deadline at Minimum Cost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sp>
        <p:nvSpPr>
          <p:cNvPr id="1756" name="Google Shape;1756;p91"/>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757" name="Google Shape;1757;p91"/>
          <p:cNvSpPr txBox="1"/>
          <p:nvPr>
            <p:ph idx="1" type="body"/>
          </p:nvPr>
        </p:nvSpPr>
        <p:spPr>
          <a:xfrm>
            <a:off x="685800" y="2286000"/>
            <a:ext cx="8001000" cy="4191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Baja Burrito (BB) is a chain of Mexican-style fast food restaurants.</a:t>
            </a: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It is planning to open a new restaurant in 19 weeks.</a:t>
            </a:r>
            <a:endParaRPr/>
          </a:p>
          <a:p>
            <a:pPr indent="-342900" lvl="0" marL="342900" rtl="0" algn="l">
              <a:lnSpc>
                <a:spcPct val="10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Management wants to </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Study the feasibility of this plan,</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Study suggestions in case the plan cannot be finished by the deadline.</a:t>
            </a:r>
            <a:endParaRPr/>
          </a:p>
        </p:txBody>
      </p:sp>
      <p:sp>
        <p:nvSpPr>
          <p:cNvPr id="1758" name="Google Shape;1758;p91"/>
          <p:cNvSpPr txBox="1"/>
          <p:nvPr>
            <p:ph type="title"/>
          </p:nvPr>
        </p:nvSpPr>
        <p:spPr>
          <a:xfrm>
            <a:off x="533400" y="685800"/>
            <a:ext cx="8001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Baja Burrito Restaurants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Meeting a Deadline at Minimum Cost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2" name="Shape 1762"/>
        <p:cNvGrpSpPr/>
        <p:nvPr/>
      </p:nvGrpSpPr>
      <p:grpSpPr>
        <a:xfrm>
          <a:off x="0" y="0"/>
          <a:ext cx="0" cy="0"/>
          <a:chOff x="0" y="0"/>
          <a:chExt cx="0" cy="0"/>
        </a:xfrm>
      </p:grpSpPr>
      <p:sp>
        <p:nvSpPr>
          <p:cNvPr id="1763" name="Google Shape;1763;p92"/>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1764" name="Google Shape;1764;p92"/>
          <p:cNvPicPr preferRelativeResize="0"/>
          <p:nvPr/>
        </p:nvPicPr>
        <p:blipFill rotWithShape="1">
          <a:blip r:embed="rId3">
            <a:alphaModFix/>
          </a:blip>
          <a:srcRect b="0" l="0" r="0" t="0"/>
          <a:stretch/>
        </p:blipFill>
        <p:spPr>
          <a:xfrm>
            <a:off x="685800" y="1708150"/>
            <a:ext cx="7620000" cy="4616450"/>
          </a:xfrm>
          <a:prstGeom prst="rect">
            <a:avLst/>
          </a:prstGeom>
          <a:noFill/>
          <a:ln>
            <a:noFill/>
          </a:ln>
        </p:spPr>
      </p:pic>
      <p:sp>
        <p:nvSpPr>
          <p:cNvPr id="1765" name="Google Shape;1765;p92"/>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Baja Burrito Restaurants –</a:t>
            </a:r>
            <a:endParaRPr/>
          </a:p>
        </p:txBody>
      </p:sp>
      <p:grpSp>
        <p:nvGrpSpPr>
          <p:cNvPr id="1766" name="Google Shape;1766;p92"/>
          <p:cNvGrpSpPr/>
          <p:nvPr/>
        </p:nvGrpSpPr>
        <p:grpSpPr>
          <a:xfrm>
            <a:off x="381000" y="3295650"/>
            <a:ext cx="5486400" cy="2819400"/>
            <a:chOff x="240" y="2208"/>
            <a:chExt cx="3456" cy="1776"/>
          </a:xfrm>
        </p:grpSpPr>
        <p:sp>
          <p:nvSpPr>
            <p:cNvPr id="1767" name="Google Shape;1767;p92"/>
            <p:cNvSpPr txBox="1"/>
            <p:nvPr/>
          </p:nvSpPr>
          <p:spPr>
            <a:xfrm>
              <a:off x="240" y="2208"/>
              <a:ext cx="2358" cy="98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Without spending any extra money, the restaurant will open in 29 weeks at a normal cost of $200,000.</a:t>
              </a:r>
              <a:endParaRPr/>
            </a:p>
          </p:txBody>
        </p:sp>
        <p:cxnSp>
          <p:nvCxnSpPr>
            <p:cNvPr id="1768" name="Google Shape;1768;p92"/>
            <p:cNvCxnSpPr/>
            <p:nvPr/>
          </p:nvCxnSpPr>
          <p:spPr>
            <a:xfrm>
              <a:off x="1440" y="3024"/>
              <a:ext cx="1776" cy="960"/>
            </a:xfrm>
            <a:prstGeom prst="straightConnector1">
              <a:avLst/>
            </a:prstGeom>
            <a:noFill/>
            <a:ln cap="flat" cmpd="sng" w="12700">
              <a:solidFill>
                <a:schemeClr val="dk1"/>
              </a:solidFill>
              <a:prstDash val="solid"/>
              <a:miter lim="800000"/>
              <a:headEnd len="med" w="med" type="none"/>
              <a:tailEnd len="sm" w="sm" type="triangle"/>
            </a:ln>
          </p:spPr>
        </p:cxnSp>
        <p:cxnSp>
          <p:nvCxnSpPr>
            <p:cNvPr id="1769" name="Google Shape;1769;p92"/>
            <p:cNvCxnSpPr/>
            <p:nvPr/>
          </p:nvCxnSpPr>
          <p:spPr>
            <a:xfrm>
              <a:off x="1968" y="3024"/>
              <a:ext cx="1728" cy="960"/>
            </a:xfrm>
            <a:prstGeom prst="straightConnector1">
              <a:avLst/>
            </a:prstGeom>
            <a:noFill/>
            <a:ln cap="flat" cmpd="sng" w="12700">
              <a:solidFill>
                <a:schemeClr val="dk1"/>
              </a:solidFill>
              <a:prstDash val="solid"/>
              <a:miter lim="800000"/>
              <a:headEnd len="med" w="med" type="none"/>
              <a:tailEnd len="sm" w="sm" type="triangle"/>
            </a:ln>
          </p:spPr>
        </p:cxnSp>
      </p:grpSp>
      <p:grpSp>
        <p:nvGrpSpPr>
          <p:cNvPr id="1770" name="Google Shape;1770;p92"/>
          <p:cNvGrpSpPr/>
          <p:nvPr/>
        </p:nvGrpSpPr>
        <p:grpSpPr>
          <a:xfrm>
            <a:off x="4648200" y="3295650"/>
            <a:ext cx="4191000" cy="2743200"/>
            <a:chOff x="2928" y="2208"/>
            <a:chExt cx="2640" cy="1728"/>
          </a:xfrm>
        </p:grpSpPr>
        <p:sp>
          <p:nvSpPr>
            <p:cNvPr id="1771" name="Google Shape;1771;p92"/>
            <p:cNvSpPr txBox="1"/>
            <p:nvPr/>
          </p:nvSpPr>
          <p:spPr>
            <a:xfrm>
              <a:off x="2928" y="2208"/>
              <a:ext cx="2640" cy="98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When all the activities are crashed</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to the maximum, the restaurant</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will open in 17 weeks at crash cost</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of  $300,000. </a:t>
              </a:r>
              <a:endParaRPr/>
            </a:p>
          </p:txBody>
        </p:sp>
        <p:cxnSp>
          <p:nvCxnSpPr>
            <p:cNvPr id="1772" name="Google Shape;1772;p92"/>
            <p:cNvCxnSpPr/>
            <p:nvPr/>
          </p:nvCxnSpPr>
          <p:spPr>
            <a:xfrm flipH="1">
              <a:off x="4368" y="3072"/>
              <a:ext cx="288" cy="864"/>
            </a:xfrm>
            <a:prstGeom prst="straightConnector1">
              <a:avLst/>
            </a:prstGeom>
            <a:noFill/>
            <a:ln cap="flat" cmpd="sng" w="12700">
              <a:solidFill>
                <a:schemeClr val="dk1"/>
              </a:solidFill>
              <a:prstDash val="solid"/>
              <a:miter lim="800000"/>
              <a:headEnd len="med" w="med" type="none"/>
              <a:tailEnd len="sm" w="sm" type="triangle"/>
            </a:ln>
          </p:spPr>
        </p:cxnSp>
        <p:cxnSp>
          <p:nvCxnSpPr>
            <p:cNvPr id="1773" name="Google Shape;1773;p92"/>
            <p:cNvCxnSpPr/>
            <p:nvPr/>
          </p:nvCxnSpPr>
          <p:spPr>
            <a:xfrm flipH="1">
              <a:off x="4944" y="3072"/>
              <a:ext cx="288" cy="864"/>
            </a:xfrm>
            <a:prstGeom prst="straightConnector1">
              <a:avLst/>
            </a:prstGeom>
            <a:noFill/>
            <a:ln cap="flat" cmpd="sng" w="12700">
              <a:solidFill>
                <a:schemeClr val="dk1"/>
              </a:solidFill>
              <a:prstDash val="solid"/>
              <a:miter lim="800000"/>
              <a:headEnd len="med" w="med" type="none"/>
              <a:tailEnd len="sm" w="sm" type="triangle"/>
            </a:ln>
          </p:spPr>
        </p:cxnSp>
      </p:grpSp>
      <p:sp>
        <p:nvSpPr>
          <p:cNvPr id="1774" name="Google Shape;1774;p92"/>
          <p:cNvSpPr txBox="1"/>
          <p:nvPr/>
        </p:nvSpPr>
        <p:spPr>
          <a:xfrm>
            <a:off x="4572000" y="6324600"/>
            <a:ext cx="36655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Determined by the PERT.xls template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51" name="Google Shape;151;p21"/>
          <p:cNvSpPr txBox="1"/>
          <p:nvPr/>
        </p:nvSpPr>
        <p:spPr>
          <a:xfrm>
            <a:off x="382587" y="1492250"/>
            <a:ext cx="7542212" cy="2698750"/>
          </a:xfrm>
          <a:prstGeom prst="rect">
            <a:avLst/>
          </a:prstGeom>
          <a:solidFill>
            <a:srgbClr val="99FFFF"/>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Narrow"/>
              <a:buNone/>
            </a:pPr>
            <a:r>
              <a:rPr b="0" i="0" lang="en-US" sz="2800" u="none" cap="none" strike="noStrike">
                <a:solidFill>
                  <a:schemeClr val="dk1"/>
                </a:solidFill>
                <a:latin typeface="Arial Narrow"/>
                <a:ea typeface="Arial Narrow"/>
                <a:cs typeface="Arial Narrow"/>
                <a:sym typeface="Arial Narrow"/>
              </a:rPr>
              <a:t>			   </a:t>
            </a:r>
            <a:r>
              <a:rPr b="0" i="0" lang="en-US" sz="2800" u="sng" cap="none" strike="noStrike">
                <a:solidFill>
                  <a:schemeClr val="dk1"/>
                </a:solidFill>
                <a:latin typeface="Arial Narrow"/>
                <a:ea typeface="Arial Narrow"/>
                <a:cs typeface="Arial Narrow"/>
                <a:sym typeface="Arial Narrow"/>
              </a:rPr>
              <a:t>Activity</a:t>
            </a:r>
            <a:r>
              <a:rPr b="0" i="0" lang="en-US" sz="2800" u="none" cap="none" strike="noStrike">
                <a:solidFill>
                  <a:schemeClr val="dk1"/>
                </a:solidFill>
                <a:latin typeface="Arial Narrow"/>
                <a:ea typeface="Arial Narrow"/>
                <a:cs typeface="Arial Narrow"/>
                <a:sym typeface="Arial Narrow"/>
              </a:rPr>
              <a:t>	</a:t>
            </a:r>
            <a:r>
              <a:rPr b="0" i="0" lang="en-US" sz="2800" u="sng" cap="none" strike="noStrike">
                <a:solidFill>
                  <a:schemeClr val="dk1"/>
                </a:solidFill>
                <a:latin typeface="Arial Narrow"/>
                <a:ea typeface="Arial Narrow"/>
                <a:cs typeface="Arial Narrow"/>
                <a:sym typeface="Arial Narrow"/>
              </a:rPr>
              <a:t>Description</a:t>
            </a:r>
            <a:endParaRPr/>
          </a:p>
          <a:p>
            <a:pPr indent="-342900" lvl="0" marL="342900" marR="0" rtl="0" algn="l">
              <a:lnSpc>
                <a:spcPct val="100000"/>
              </a:lnSpc>
              <a:spcBef>
                <a:spcPts val="560"/>
              </a:spcBef>
              <a:spcAft>
                <a:spcPts val="0"/>
              </a:spcAft>
              <a:buClr>
                <a:schemeClr val="dk1"/>
              </a:buClr>
              <a:buSzPts val="2800"/>
              <a:buFont typeface="Arial Narrow"/>
              <a:buNone/>
            </a:pPr>
            <a:r>
              <a:rPr b="0" i="0" lang="en-US" sz="2800" u="none" cap="none" strike="noStrike">
                <a:solidFill>
                  <a:schemeClr val="dk1"/>
                </a:solidFill>
                <a:latin typeface="Arial Narrow"/>
                <a:ea typeface="Arial Narrow"/>
                <a:cs typeface="Arial Narrow"/>
                <a:sym typeface="Arial Narrow"/>
              </a:rPr>
              <a:t>				</a:t>
            </a:r>
            <a:r>
              <a:rPr b="0" i="0" lang="en-US" sz="2200" u="none" cap="none" strike="noStrike">
                <a:solidFill>
                  <a:schemeClr val="dk1"/>
                </a:solidFill>
                <a:latin typeface="Arial Narrow"/>
                <a:ea typeface="Arial Narrow"/>
                <a:cs typeface="Arial Narrow"/>
                <a:sym typeface="Arial Narrow"/>
              </a:rPr>
              <a:t>A	Prototype model design</a:t>
            </a:r>
            <a:endParaRPr/>
          </a:p>
          <a:p>
            <a:pPr indent="-342900" lvl="0" marL="342900" marR="0" rtl="0" algn="l">
              <a:lnSpc>
                <a:spcPct val="100000"/>
              </a:lnSpc>
              <a:spcBef>
                <a:spcPts val="440"/>
              </a:spcBef>
              <a:spcAft>
                <a:spcPts val="0"/>
              </a:spcAft>
              <a:buClr>
                <a:schemeClr val="dk1"/>
              </a:buClr>
              <a:buSzPts val="2200"/>
              <a:buFont typeface="Arial Narrow"/>
              <a:buNone/>
            </a:pPr>
            <a:r>
              <a:rPr b="0" i="0" lang="en-US" sz="2200" u="none" cap="none" strike="noStrike">
                <a:solidFill>
                  <a:schemeClr val="dk1"/>
                </a:solidFill>
                <a:latin typeface="Arial Narrow"/>
                <a:ea typeface="Arial Narrow"/>
                <a:cs typeface="Arial Narrow"/>
                <a:sym typeface="Arial Narrow"/>
              </a:rPr>
              <a:t>				B	Purchase of materials</a:t>
            </a:r>
            <a:endParaRPr/>
          </a:p>
          <a:p>
            <a:pPr indent="-342900" lvl="0" marL="342900" marR="0" rtl="0" algn="l">
              <a:lnSpc>
                <a:spcPct val="100000"/>
              </a:lnSpc>
              <a:spcBef>
                <a:spcPts val="440"/>
              </a:spcBef>
              <a:spcAft>
                <a:spcPts val="0"/>
              </a:spcAft>
              <a:buClr>
                <a:schemeClr val="dk1"/>
              </a:buClr>
              <a:buSzPts val="2200"/>
              <a:buFont typeface="Arial Narrow"/>
              <a:buNone/>
            </a:pPr>
            <a:r>
              <a:rPr b="0" i="0" lang="en-US" sz="2200" u="none" cap="none" strike="noStrike">
                <a:solidFill>
                  <a:schemeClr val="dk1"/>
                </a:solidFill>
                <a:latin typeface="Arial Narrow"/>
                <a:ea typeface="Arial Narrow"/>
                <a:cs typeface="Arial Narrow"/>
                <a:sym typeface="Arial Narrow"/>
              </a:rPr>
              <a:t>Manufacturing		C	Manufacture of prototype model</a:t>
            </a:r>
            <a:endParaRPr/>
          </a:p>
          <a:p>
            <a:pPr indent="-342900" lvl="0" marL="342900" marR="0" rtl="0" algn="l">
              <a:lnSpc>
                <a:spcPct val="100000"/>
              </a:lnSpc>
              <a:spcBef>
                <a:spcPts val="440"/>
              </a:spcBef>
              <a:spcAft>
                <a:spcPts val="0"/>
              </a:spcAft>
              <a:buClr>
                <a:schemeClr val="dk1"/>
              </a:buClr>
              <a:buSzPts val="2200"/>
              <a:buFont typeface="Arial Narrow"/>
              <a:buNone/>
            </a:pPr>
            <a:r>
              <a:rPr b="0" i="0" lang="en-US" sz="2200" u="none" cap="none" strike="noStrike">
                <a:solidFill>
                  <a:schemeClr val="dk1"/>
                </a:solidFill>
                <a:latin typeface="Arial Narrow"/>
                <a:ea typeface="Arial Narrow"/>
                <a:cs typeface="Arial Narrow"/>
                <a:sym typeface="Arial Narrow"/>
              </a:rPr>
              <a:t>  activities		D	Revision of design</a:t>
            </a:r>
            <a:endParaRPr/>
          </a:p>
          <a:p>
            <a:pPr indent="-342900" lvl="0" marL="342900" marR="0" rtl="0" algn="l">
              <a:lnSpc>
                <a:spcPct val="100000"/>
              </a:lnSpc>
              <a:spcBef>
                <a:spcPts val="480"/>
              </a:spcBef>
              <a:spcAft>
                <a:spcPts val="0"/>
              </a:spcAft>
              <a:buClr>
                <a:schemeClr val="dk1"/>
              </a:buClr>
              <a:buSzPts val="2200"/>
              <a:buFont typeface="Arial Narrow"/>
              <a:buNone/>
            </a:pPr>
            <a:r>
              <a:rPr b="0" i="0" lang="en-US" sz="2200" u="none" cap="none" strike="noStrike">
                <a:solidFill>
                  <a:schemeClr val="dk1"/>
                </a:solidFill>
                <a:latin typeface="Arial Narrow"/>
                <a:ea typeface="Arial Narrow"/>
                <a:cs typeface="Arial Narrow"/>
                <a:sym typeface="Arial Narrow"/>
              </a:rPr>
              <a:t>				E 	Initial production run	</a:t>
            </a:r>
            <a:r>
              <a:rPr b="0" i="0" lang="en-US" sz="2400" u="none" cap="none" strike="noStrike">
                <a:solidFill>
                  <a:schemeClr val="dk1"/>
                </a:solidFill>
                <a:latin typeface="Arial Narrow"/>
                <a:ea typeface="Arial Narrow"/>
                <a:cs typeface="Arial Narrow"/>
                <a:sym typeface="Arial Narrow"/>
              </a:rPr>
              <a:t>	 </a:t>
            </a:r>
            <a:endParaRPr/>
          </a:p>
        </p:txBody>
      </p:sp>
      <p:sp>
        <p:nvSpPr>
          <p:cNvPr id="152" name="Google Shape;152;p21"/>
          <p:cNvSpPr txBox="1"/>
          <p:nvPr/>
        </p:nvSpPr>
        <p:spPr>
          <a:xfrm>
            <a:off x="382587" y="4235450"/>
            <a:ext cx="7542212" cy="1250950"/>
          </a:xfrm>
          <a:prstGeom prst="rect">
            <a:avLst/>
          </a:prstGeom>
          <a:solidFill>
            <a:srgbClr val="00FFFF"/>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400"/>
              <a:buFont typeface="Arial Narrow"/>
              <a:buNone/>
            </a:pPr>
            <a:r>
              <a:rPr b="0" i="0" lang="en-US" sz="2400" u="none" cap="none" strike="noStrike">
                <a:solidFill>
                  <a:schemeClr val="dk1"/>
                </a:solidFill>
                <a:latin typeface="Arial Narrow"/>
                <a:ea typeface="Arial Narrow"/>
                <a:cs typeface="Arial Narrow"/>
                <a:sym typeface="Arial Narrow"/>
              </a:rPr>
              <a:t>				</a:t>
            </a:r>
            <a:r>
              <a:rPr b="0" i="0" lang="en-US" sz="2200" u="none" cap="none" strike="noStrike">
                <a:solidFill>
                  <a:schemeClr val="dk1"/>
                </a:solidFill>
                <a:latin typeface="Arial Narrow"/>
                <a:ea typeface="Arial Narrow"/>
                <a:cs typeface="Arial Narrow"/>
                <a:sym typeface="Arial Narrow"/>
              </a:rPr>
              <a:t>F	Staff training</a:t>
            </a:r>
            <a:endParaRPr/>
          </a:p>
          <a:p>
            <a:pPr indent="-342900" lvl="0" marL="342900" marR="0" rtl="0" algn="l">
              <a:lnSpc>
                <a:spcPct val="100000"/>
              </a:lnSpc>
              <a:spcBef>
                <a:spcPts val="440"/>
              </a:spcBef>
              <a:spcAft>
                <a:spcPts val="0"/>
              </a:spcAft>
              <a:buClr>
                <a:schemeClr val="dk1"/>
              </a:buClr>
              <a:buSzPts val="2200"/>
              <a:buFont typeface="Arial Narrow"/>
              <a:buNone/>
            </a:pPr>
            <a:r>
              <a:rPr b="0" i="0" lang="en-US" sz="2200" u="none" cap="none" strike="noStrike">
                <a:solidFill>
                  <a:schemeClr val="dk1"/>
                </a:solidFill>
                <a:latin typeface="Arial Narrow"/>
                <a:ea typeface="Arial Narrow"/>
                <a:cs typeface="Arial Narrow"/>
                <a:sym typeface="Arial Narrow"/>
              </a:rPr>
              <a:t>Training activities		G	Staff input on prototype models</a:t>
            </a:r>
            <a:endParaRPr/>
          </a:p>
          <a:p>
            <a:pPr indent="-342900" lvl="0" marL="342900" marR="0" rtl="0" algn="l">
              <a:lnSpc>
                <a:spcPct val="100000"/>
              </a:lnSpc>
              <a:spcBef>
                <a:spcPts val="440"/>
              </a:spcBef>
              <a:spcAft>
                <a:spcPts val="0"/>
              </a:spcAft>
              <a:buClr>
                <a:schemeClr val="dk1"/>
              </a:buClr>
              <a:buSzPts val="2200"/>
              <a:buFont typeface="Arial Narrow"/>
              <a:buNone/>
            </a:pPr>
            <a:r>
              <a:rPr b="0" i="0" lang="en-US" sz="2200" u="none" cap="none" strike="noStrike">
                <a:solidFill>
                  <a:schemeClr val="dk1"/>
                </a:solidFill>
                <a:latin typeface="Arial Narrow"/>
                <a:ea typeface="Arial Narrow"/>
                <a:cs typeface="Arial Narrow"/>
                <a:sym typeface="Arial Narrow"/>
              </a:rPr>
              <a:t>				H	Sales training</a:t>
            </a:r>
            <a:endParaRPr/>
          </a:p>
        </p:txBody>
      </p:sp>
      <p:sp>
        <p:nvSpPr>
          <p:cNvPr id="153" name="Google Shape;153;p21"/>
          <p:cNvSpPr txBox="1"/>
          <p:nvPr/>
        </p:nvSpPr>
        <p:spPr>
          <a:xfrm>
            <a:off x="366712" y="5530850"/>
            <a:ext cx="7558087" cy="1209675"/>
          </a:xfrm>
          <a:prstGeom prst="rect">
            <a:avLst/>
          </a:prstGeom>
          <a:solidFill>
            <a:srgbClr val="CCECFF"/>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400"/>
              <a:buFont typeface="Arial Narrow"/>
              <a:buNone/>
            </a:pPr>
            <a:r>
              <a:rPr b="0" i="0" lang="en-US" sz="2400" u="none" cap="none" strike="noStrike">
                <a:solidFill>
                  <a:schemeClr val="dk1"/>
                </a:solidFill>
                <a:latin typeface="Arial Narrow"/>
                <a:ea typeface="Arial Narrow"/>
                <a:cs typeface="Arial Narrow"/>
                <a:sym typeface="Arial Narrow"/>
              </a:rPr>
              <a:t>Advertising activities   	I	</a:t>
            </a:r>
            <a:r>
              <a:rPr b="0" i="0" lang="en-US" sz="2200" u="none" cap="none" strike="noStrike">
                <a:solidFill>
                  <a:schemeClr val="dk1"/>
                </a:solidFill>
                <a:latin typeface="Arial Narrow"/>
                <a:ea typeface="Arial Narrow"/>
                <a:cs typeface="Arial Narrow"/>
                <a:sym typeface="Arial Narrow"/>
              </a:rPr>
              <a:t>Pre-production advertising 						campaign</a:t>
            </a:r>
            <a:endParaRPr/>
          </a:p>
          <a:p>
            <a:pPr indent="-342900" lvl="0" marL="342900" marR="0" rtl="0" algn="l">
              <a:lnSpc>
                <a:spcPct val="100000"/>
              </a:lnSpc>
              <a:spcBef>
                <a:spcPts val="440"/>
              </a:spcBef>
              <a:spcAft>
                <a:spcPts val="0"/>
              </a:spcAft>
              <a:buClr>
                <a:schemeClr val="dk1"/>
              </a:buClr>
              <a:buSzPts val="2200"/>
              <a:buFont typeface="Arial Narrow"/>
              <a:buNone/>
            </a:pPr>
            <a:r>
              <a:rPr b="0" i="0" lang="en-US" sz="2200" u="none" cap="none" strike="noStrike">
                <a:solidFill>
                  <a:schemeClr val="dk1"/>
                </a:solidFill>
                <a:latin typeface="Arial Narrow"/>
                <a:ea typeface="Arial Narrow"/>
                <a:cs typeface="Arial Narrow"/>
                <a:sym typeface="Arial Narrow"/>
              </a:rPr>
              <a:t>			              J	Post-redesign advertising campaign</a:t>
            </a:r>
            <a:endParaRPr/>
          </a:p>
        </p:txBody>
      </p:sp>
      <p:sp>
        <p:nvSpPr>
          <p:cNvPr id="154" name="Google Shape;154;p21"/>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KLONE COMPUTERS, INC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93"/>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781" name="Google Shape;1781;p93"/>
          <p:cNvSpPr/>
          <p:nvPr/>
        </p:nvSpPr>
        <p:spPr>
          <a:xfrm>
            <a:off x="228600" y="4038600"/>
            <a:ext cx="631825"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A</a:t>
            </a:r>
            <a:endParaRPr/>
          </a:p>
        </p:txBody>
      </p:sp>
      <p:sp>
        <p:nvSpPr>
          <p:cNvPr id="1782" name="Google Shape;1782;p93"/>
          <p:cNvSpPr/>
          <p:nvPr/>
        </p:nvSpPr>
        <p:spPr>
          <a:xfrm>
            <a:off x="1698625" y="5562600"/>
            <a:ext cx="631825"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D</a:t>
            </a:r>
            <a:endParaRPr/>
          </a:p>
        </p:txBody>
      </p:sp>
      <p:sp>
        <p:nvSpPr>
          <p:cNvPr id="1783" name="Google Shape;1783;p93"/>
          <p:cNvSpPr/>
          <p:nvPr/>
        </p:nvSpPr>
        <p:spPr>
          <a:xfrm>
            <a:off x="1698625" y="4572000"/>
            <a:ext cx="630237"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C</a:t>
            </a:r>
            <a:endParaRPr/>
          </a:p>
        </p:txBody>
      </p:sp>
      <p:sp>
        <p:nvSpPr>
          <p:cNvPr id="1784" name="Google Shape;1784;p93"/>
          <p:cNvSpPr/>
          <p:nvPr/>
        </p:nvSpPr>
        <p:spPr>
          <a:xfrm>
            <a:off x="1698625" y="3581400"/>
            <a:ext cx="631825"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B</a:t>
            </a:r>
            <a:endParaRPr/>
          </a:p>
        </p:txBody>
      </p:sp>
      <p:sp>
        <p:nvSpPr>
          <p:cNvPr id="1785" name="Google Shape;1785;p93"/>
          <p:cNvSpPr/>
          <p:nvPr/>
        </p:nvSpPr>
        <p:spPr>
          <a:xfrm>
            <a:off x="1698625" y="2438400"/>
            <a:ext cx="631825" cy="61595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E</a:t>
            </a:r>
            <a:endParaRPr/>
          </a:p>
        </p:txBody>
      </p:sp>
      <p:sp>
        <p:nvSpPr>
          <p:cNvPr id="1786" name="Google Shape;1786;p93"/>
          <p:cNvSpPr/>
          <p:nvPr/>
        </p:nvSpPr>
        <p:spPr>
          <a:xfrm>
            <a:off x="2994025" y="4114800"/>
            <a:ext cx="631825"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F</a:t>
            </a:r>
            <a:endParaRPr/>
          </a:p>
        </p:txBody>
      </p:sp>
      <p:sp>
        <p:nvSpPr>
          <p:cNvPr id="1787" name="Google Shape;1787;p93"/>
          <p:cNvSpPr/>
          <p:nvPr/>
        </p:nvSpPr>
        <p:spPr>
          <a:xfrm>
            <a:off x="4213225" y="4114800"/>
            <a:ext cx="630237"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G</a:t>
            </a:r>
            <a:endParaRPr/>
          </a:p>
        </p:txBody>
      </p:sp>
      <p:sp>
        <p:nvSpPr>
          <p:cNvPr id="1788" name="Google Shape;1788;p93"/>
          <p:cNvSpPr/>
          <p:nvPr/>
        </p:nvSpPr>
        <p:spPr>
          <a:xfrm>
            <a:off x="5051425" y="3276600"/>
            <a:ext cx="630237"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I</a:t>
            </a:r>
            <a:endParaRPr/>
          </a:p>
        </p:txBody>
      </p:sp>
      <p:sp>
        <p:nvSpPr>
          <p:cNvPr id="1789" name="Google Shape;1789;p93"/>
          <p:cNvSpPr/>
          <p:nvPr/>
        </p:nvSpPr>
        <p:spPr>
          <a:xfrm>
            <a:off x="5127625" y="4953000"/>
            <a:ext cx="630237"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H</a:t>
            </a:r>
            <a:endParaRPr/>
          </a:p>
        </p:txBody>
      </p:sp>
      <p:cxnSp>
        <p:nvCxnSpPr>
          <p:cNvPr id="1790" name="Google Shape;1790;p93"/>
          <p:cNvCxnSpPr/>
          <p:nvPr/>
        </p:nvCxnSpPr>
        <p:spPr>
          <a:xfrm>
            <a:off x="860425" y="4419600"/>
            <a:ext cx="914400" cy="381000"/>
          </a:xfrm>
          <a:prstGeom prst="straightConnector1">
            <a:avLst/>
          </a:prstGeom>
          <a:noFill/>
          <a:ln cap="flat" cmpd="sng" w="12700">
            <a:solidFill>
              <a:schemeClr val="dk1"/>
            </a:solidFill>
            <a:prstDash val="solid"/>
            <a:miter lim="800000"/>
            <a:headEnd len="med" w="med" type="none"/>
            <a:tailEnd len="med" w="med" type="stealth"/>
          </a:ln>
        </p:spPr>
      </p:cxnSp>
      <p:cxnSp>
        <p:nvCxnSpPr>
          <p:cNvPr id="1791" name="Google Shape;1791;p93"/>
          <p:cNvCxnSpPr/>
          <p:nvPr/>
        </p:nvCxnSpPr>
        <p:spPr>
          <a:xfrm>
            <a:off x="2308225" y="2743200"/>
            <a:ext cx="5867400" cy="0"/>
          </a:xfrm>
          <a:prstGeom prst="straightConnector1">
            <a:avLst/>
          </a:prstGeom>
          <a:noFill/>
          <a:ln cap="flat" cmpd="sng" w="12700">
            <a:solidFill>
              <a:schemeClr val="dk1"/>
            </a:solidFill>
            <a:prstDash val="solid"/>
            <a:miter lim="800000"/>
            <a:headEnd len="med" w="med" type="none"/>
            <a:tailEnd len="med" w="med" type="stealth"/>
          </a:ln>
        </p:spPr>
      </p:cxnSp>
      <p:cxnSp>
        <p:nvCxnSpPr>
          <p:cNvPr id="1792" name="Google Shape;1792;p93"/>
          <p:cNvCxnSpPr/>
          <p:nvPr/>
        </p:nvCxnSpPr>
        <p:spPr>
          <a:xfrm flipH="1" rot="10800000">
            <a:off x="860425" y="3962400"/>
            <a:ext cx="914400" cy="285750"/>
          </a:xfrm>
          <a:prstGeom prst="straightConnector1">
            <a:avLst/>
          </a:prstGeom>
          <a:noFill/>
          <a:ln cap="flat" cmpd="sng" w="12700">
            <a:solidFill>
              <a:schemeClr val="dk1"/>
            </a:solidFill>
            <a:prstDash val="solid"/>
            <a:miter lim="800000"/>
            <a:headEnd len="med" w="med" type="none"/>
            <a:tailEnd len="med" w="med" type="stealth"/>
          </a:ln>
        </p:spPr>
      </p:cxnSp>
      <p:cxnSp>
        <p:nvCxnSpPr>
          <p:cNvPr id="1793" name="Google Shape;1793;p93"/>
          <p:cNvCxnSpPr/>
          <p:nvPr/>
        </p:nvCxnSpPr>
        <p:spPr>
          <a:xfrm>
            <a:off x="2308225" y="3962400"/>
            <a:ext cx="762000" cy="304800"/>
          </a:xfrm>
          <a:prstGeom prst="straightConnector1">
            <a:avLst/>
          </a:prstGeom>
          <a:noFill/>
          <a:ln cap="flat" cmpd="sng" w="12700">
            <a:solidFill>
              <a:schemeClr val="dk1"/>
            </a:solidFill>
            <a:prstDash val="solid"/>
            <a:miter lim="800000"/>
            <a:headEnd len="med" w="med" type="none"/>
            <a:tailEnd len="med" w="med" type="stealth"/>
          </a:ln>
        </p:spPr>
      </p:cxnSp>
      <p:cxnSp>
        <p:nvCxnSpPr>
          <p:cNvPr id="1794" name="Google Shape;1794;p93"/>
          <p:cNvCxnSpPr/>
          <p:nvPr/>
        </p:nvCxnSpPr>
        <p:spPr>
          <a:xfrm>
            <a:off x="3603625" y="4483100"/>
            <a:ext cx="609600" cy="12700"/>
          </a:xfrm>
          <a:prstGeom prst="straightConnector1">
            <a:avLst/>
          </a:prstGeom>
          <a:noFill/>
          <a:ln cap="flat" cmpd="sng" w="12700">
            <a:solidFill>
              <a:schemeClr val="dk1"/>
            </a:solidFill>
            <a:prstDash val="solid"/>
            <a:miter lim="800000"/>
            <a:headEnd len="med" w="med" type="none"/>
            <a:tailEnd len="med" w="med" type="stealth"/>
          </a:ln>
        </p:spPr>
      </p:cxnSp>
      <p:cxnSp>
        <p:nvCxnSpPr>
          <p:cNvPr id="1795" name="Google Shape;1795;p93"/>
          <p:cNvCxnSpPr/>
          <p:nvPr/>
        </p:nvCxnSpPr>
        <p:spPr>
          <a:xfrm flipH="1" rot="10800000">
            <a:off x="4691062" y="3789362"/>
            <a:ext cx="457200" cy="457200"/>
          </a:xfrm>
          <a:prstGeom prst="straightConnector1">
            <a:avLst/>
          </a:prstGeom>
          <a:noFill/>
          <a:ln cap="flat" cmpd="sng" w="12700">
            <a:solidFill>
              <a:schemeClr val="dk1"/>
            </a:solidFill>
            <a:prstDash val="solid"/>
            <a:miter lim="800000"/>
            <a:headEnd len="med" w="med" type="none"/>
            <a:tailEnd len="med" w="med" type="stealth"/>
          </a:ln>
        </p:spPr>
      </p:cxnSp>
      <p:cxnSp>
        <p:nvCxnSpPr>
          <p:cNvPr id="1796" name="Google Shape;1796;p93"/>
          <p:cNvCxnSpPr/>
          <p:nvPr/>
        </p:nvCxnSpPr>
        <p:spPr>
          <a:xfrm>
            <a:off x="5549900" y="3851275"/>
            <a:ext cx="457200" cy="457200"/>
          </a:xfrm>
          <a:prstGeom prst="straightConnector1">
            <a:avLst/>
          </a:prstGeom>
          <a:noFill/>
          <a:ln cap="flat" cmpd="sng" w="12700">
            <a:solidFill>
              <a:schemeClr val="dk1"/>
            </a:solidFill>
            <a:prstDash val="solid"/>
            <a:miter lim="800000"/>
            <a:headEnd len="med" w="med" type="none"/>
            <a:tailEnd len="med" w="med" type="stealth"/>
          </a:ln>
        </p:spPr>
      </p:cxnSp>
      <p:cxnSp>
        <p:nvCxnSpPr>
          <p:cNvPr id="1797" name="Google Shape;1797;p93"/>
          <p:cNvCxnSpPr/>
          <p:nvPr/>
        </p:nvCxnSpPr>
        <p:spPr>
          <a:xfrm flipH="1" rot="10800000">
            <a:off x="5661025" y="4724400"/>
            <a:ext cx="381000" cy="304800"/>
          </a:xfrm>
          <a:prstGeom prst="straightConnector1">
            <a:avLst/>
          </a:prstGeom>
          <a:noFill/>
          <a:ln cap="flat" cmpd="sng" w="12700">
            <a:solidFill>
              <a:schemeClr val="dk1"/>
            </a:solidFill>
            <a:prstDash val="solid"/>
            <a:miter lim="800000"/>
            <a:headEnd len="med" w="med" type="none"/>
            <a:tailEnd len="med" w="med" type="stealth"/>
          </a:ln>
        </p:spPr>
      </p:cxnSp>
      <p:cxnSp>
        <p:nvCxnSpPr>
          <p:cNvPr id="1798" name="Google Shape;1798;p93"/>
          <p:cNvCxnSpPr/>
          <p:nvPr/>
        </p:nvCxnSpPr>
        <p:spPr>
          <a:xfrm flipH="1" rot="10800000">
            <a:off x="2308225" y="4454525"/>
            <a:ext cx="768350" cy="357187"/>
          </a:xfrm>
          <a:prstGeom prst="straightConnector1">
            <a:avLst/>
          </a:prstGeom>
          <a:noFill/>
          <a:ln cap="flat" cmpd="sng" w="12700">
            <a:solidFill>
              <a:schemeClr val="dk1"/>
            </a:solidFill>
            <a:prstDash val="solid"/>
            <a:miter lim="800000"/>
            <a:headEnd len="med" w="med" type="none"/>
            <a:tailEnd len="med" w="med" type="stealth"/>
          </a:ln>
        </p:spPr>
      </p:cxnSp>
      <p:cxnSp>
        <p:nvCxnSpPr>
          <p:cNvPr id="1799" name="Google Shape;1799;p93"/>
          <p:cNvCxnSpPr/>
          <p:nvPr/>
        </p:nvCxnSpPr>
        <p:spPr>
          <a:xfrm flipH="1" rot="10800000">
            <a:off x="693737" y="2938462"/>
            <a:ext cx="1116012" cy="1114425"/>
          </a:xfrm>
          <a:prstGeom prst="straightConnector1">
            <a:avLst/>
          </a:prstGeom>
          <a:noFill/>
          <a:ln cap="flat" cmpd="sng" w="12700">
            <a:solidFill>
              <a:schemeClr val="dk1"/>
            </a:solidFill>
            <a:prstDash val="solid"/>
            <a:miter lim="800000"/>
            <a:headEnd len="med" w="med" type="none"/>
            <a:tailEnd len="med" w="med" type="stealth"/>
          </a:ln>
        </p:spPr>
      </p:cxnSp>
      <p:cxnSp>
        <p:nvCxnSpPr>
          <p:cNvPr id="1800" name="Google Shape;1800;p93"/>
          <p:cNvCxnSpPr/>
          <p:nvPr/>
        </p:nvCxnSpPr>
        <p:spPr>
          <a:xfrm>
            <a:off x="784225" y="4572000"/>
            <a:ext cx="1066800" cy="1066800"/>
          </a:xfrm>
          <a:prstGeom prst="straightConnector1">
            <a:avLst/>
          </a:prstGeom>
          <a:noFill/>
          <a:ln cap="flat" cmpd="sng" w="12700">
            <a:solidFill>
              <a:schemeClr val="dk1"/>
            </a:solidFill>
            <a:prstDash val="solid"/>
            <a:miter lim="800000"/>
            <a:headEnd len="med" w="med" type="none"/>
            <a:tailEnd len="med" w="med" type="stealth"/>
          </a:ln>
        </p:spPr>
      </p:cxnSp>
      <p:sp>
        <p:nvSpPr>
          <p:cNvPr id="1801" name="Google Shape;1801;p93"/>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Baja Burrito Restaurants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Network presentation</a:t>
            </a:r>
            <a:endParaRPr/>
          </a:p>
        </p:txBody>
      </p:sp>
      <p:sp>
        <p:nvSpPr>
          <p:cNvPr id="1802" name="Google Shape;1802;p93"/>
          <p:cNvSpPr/>
          <p:nvPr/>
        </p:nvSpPr>
        <p:spPr>
          <a:xfrm>
            <a:off x="6707187" y="5557837"/>
            <a:ext cx="630237"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L</a:t>
            </a:r>
            <a:endParaRPr/>
          </a:p>
        </p:txBody>
      </p:sp>
      <p:sp>
        <p:nvSpPr>
          <p:cNvPr id="1803" name="Google Shape;1803;p93"/>
          <p:cNvSpPr/>
          <p:nvPr/>
        </p:nvSpPr>
        <p:spPr>
          <a:xfrm>
            <a:off x="8175625" y="2438400"/>
            <a:ext cx="630237"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O</a:t>
            </a:r>
            <a:endParaRPr/>
          </a:p>
        </p:txBody>
      </p:sp>
      <p:sp>
        <p:nvSpPr>
          <p:cNvPr id="1804" name="Google Shape;1804;p93"/>
          <p:cNvSpPr/>
          <p:nvPr/>
        </p:nvSpPr>
        <p:spPr>
          <a:xfrm>
            <a:off x="5965825" y="4191000"/>
            <a:ext cx="630237"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J</a:t>
            </a:r>
            <a:endParaRPr/>
          </a:p>
        </p:txBody>
      </p:sp>
      <p:cxnSp>
        <p:nvCxnSpPr>
          <p:cNvPr id="1805" name="Google Shape;1805;p93"/>
          <p:cNvCxnSpPr/>
          <p:nvPr/>
        </p:nvCxnSpPr>
        <p:spPr>
          <a:xfrm>
            <a:off x="4746625" y="4648200"/>
            <a:ext cx="457200" cy="381000"/>
          </a:xfrm>
          <a:prstGeom prst="straightConnector1">
            <a:avLst/>
          </a:prstGeom>
          <a:noFill/>
          <a:ln cap="flat" cmpd="sng" w="12700">
            <a:solidFill>
              <a:schemeClr val="dk1"/>
            </a:solidFill>
            <a:prstDash val="solid"/>
            <a:miter lim="800000"/>
            <a:headEnd len="med" w="med" type="none"/>
            <a:tailEnd len="sm" w="sm" type="triangle"/>
          </a:ln>
        </p:spPr>
      </p:cxnSp>
      <p:cxnSp>
        <p:nvCxnSpPr>
          <p:cNvPr id="1806" name="Google Shape;1806;p93"/>
          <p:cNvCxnSpPr/>
          <p:nvPr/>
        </p:nvCxnSpPr>
        <p:spPr>
          <a:xfrm>
            <a:off x="2308225" y="5867400"/>
            <a:ext cx="4419600" cy="0"/>
          </a:xfrm>
          <a:prstGeom prst="straightConnector1">
            <a:avLst/>
          </a:prstGeom>
          <a:noFill/>
          <a:ln cap="flat" cmpd="sng" w="12700">
            <a:solidFill>
              <a:schemeClr val="dk1"/>
            </a:solidFill>
            <a:prstDash val="solid"/>
            <a:miter lim="800000"/>
            <a:headEnd len="med" w="med" type="none"/>
            <a:tailEnd len="med" w="med" type="stealth"/>
          </a:ln>
        </p:spPr>
      </p:cxnSp>
      <p:sp>
        <p:nvSpPr>
          <p:cNvPr id="1807" name="Google Shape;1807;p93"/>
          <p:cNvSpPr/>
          <p:nvPr/>
        </p:nvSpPr>
        <p:spPr>
          <a:xfrm>
            <a:off x="8251825" y="4211637"/>
            <a:ext cx="630237"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N</a:t>
            </a:r>
            <a:endParaRPr/>
          </a:p>
        </p:txBody>
      </p:sp>
      <p:sp>
        <p:nvSpPr>
          <p:cNvPr id="1808" name="Google Shape;1808;p93"/>
          <p:cNvSpPr/>
          <p:nvPr/>
        </p:nvSpPr>
        <p:spPr>
          <a:xfrm>
            <a:off x="7232650" y="4191000"/>
            <a:ext cx="630237"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M</a:t>
            </a:r>
            <a:endParaRPr/>
          </a:p>
        </p:txBody>
      </p:sp>
      <p:sp>
        <p:nvSpPr>
          <p:cNvPr id="1809" name="Google Shape;1809;p93"/>
          <p:cNvSpPr/>
          <p:nvPr/>
        </p:nvSpPr>
        <p:spPr>
          <a:xfrm>
            <a:off x="6519862" y="3290887"/>
            <a:ext cx="630237"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K</a:t>
            </a:r>
            <a:endParaRPr/>
          </a:p>
        </p:txBody>
      </p:sp>
      <p:sp>
        <p:nvSpPr>
          <p:cNvPr id="1810" name="Google Shape;1810;p93"/>
          <p:cNvSpPr/>
          <p:nvPr/>
        </p:nvSpPr>
        <p:spPr>
          <a:xfrm>
            <a:off x="8191500" y="5376862"/>
            <a:ext cx="630237" cy="6143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P</a:t>
            </a:r>
            <a:endParaRPr/>
          </a:p>
        </p:txBody>
      </p:sp>
      <p:cxnSp>
        <p:nvCxnSpPr>
          <p:cNvPr id="1811" name="Google Shape;1811;p93"/>
          <p:cNvCxnSpPr/>
          <p:nvPr/>
        </p:nvCxnSpPr>
        <p:spPr>
          <a:xfrm>
            <a:off x="6423025" y="4800600"/>
            <a:ext cx="457200" cy="762000"/>
          </a:xfrm>
          <a:prstGeom prst="straightConnector1">
            <a:avLst/>
          </a:prstGeom>
          <a:noFill/>
          <a:ln cap="flat" cmpd="sng" w="12700">
            <a:solidFill>
              <a:schemeClr val="dk1"/>
            </a:solidFill>
            <a:prstDash val="solid"/>
            <a:miter lim="800000"/>
            <a:headEnd len="med" w="med" type="none"/>
            <a:tailEnd len="sm" w="sm" type="triangle"/>
          </a:ln>
        </p:spPr>
      </p:cxnSp>
      <p:cxnSp>
        <p:nvCxnSpPr>
          <p:cNvPr id="1812" name="Google Shape;1812;p93"/>
          <p:cNvCxnSpPr/>
          <p:nvPr/>
        </p:nvCxnSpPr>
        <p:spPr>
          <a:xfrm flipH="1" rot="10800000">
            <a:off x="7185025" y="4800600"/>
            <a:ext cx="304800" cy="762000"/>
          </a:xfrm>
          <a:prstGeom prst="straightConnector1">
            <a:avLst/>
          </a:prstGeom>
          <a:noFill/>
          <a:ln cap="flat" cmpd="sng" w="12700">
            <a:solidFill>
              <a:schemeClr val="dk1"/>
            </a:solidFill>
            <a:prstDash val="solid"/>
            <a:miter lim="800000"/>
            <a:headEnd len="med" w="med" type="none"/>
            <a:tailEnd len="sm" w="sm" type="triangle"/>
          </a:ln>
        </p:spPr>
      </p:cxnSp>
      <p:cxnSp>
        <p:nvCxnSpPr>
          <p:cNvPr id="1813" name="Google Shape;1813;p93"/>
          <p:cNvCxnSpPr/>
          <p:nvPr/>
        </p:nvCxnSpPr>
        <p:spPr>
          <a:xfrm>
            <a:off x="7870825" y="4495800"/>
            <a:ext cx="381000" cy="0"/>
          </a:xfrm>
          <a:prstGeom prst="straightConnector1">
            <a:avLst/>
          </a:prstGeom>
          <a:noFill/>
          <a:ln cap="flat" cmpd="sng" w="12700">
            <a:solidFill>
              <a:schemeClr val="dk1"/>
            </a:solidFill>
            <a:prstDash val="solid"/>
            <a:miter lim="800000"/>
            <a:headEnd len="med" w="med" type="none"/>
            <a:tailEnd len="sm" w="sm" type="triangle"/>
          </a:ln>
        </p:spPr>
      </p:cxnSp>
      <p:cxnSp>
        <p:nvCxnSpPr>
          <p:cNvPr id="1814" name="Google Shape;1814;p93"/>
          <p:cNvCxnSpPr/>
          <p:nvPr/>
        </p:nvCxnSpPr>
        <p:spPr>
          <a:xfrm>
            <a:off x="6540500" y="4613275"/>
            <a:ext cx="1676400" cy="914400"/>
          </a:xfrm>
          <a:prstGeom prst="straightConnector1">
            <a:avLst/>
          </a:prstGeom>
          <a:noFill/>
          <a:ln cap="flat" cmpd="sng" w="12700">
            <a:solidFill>
              <a:schemeClr val="dk1"/>
            </a:solidFill>
            <a:prstDash val="solid"/>
            <a:miter lim="800000"/>
            <a:headEnd len="med" w="med" type="none"/>
            <a:tailEnd len="sm" w="sm" type="triangle"/>
          </a:ln>
        </p:spPr>
      </p:cxnSp>
      <p:cxnSp>
        <p:nvCxnSpPr>
          <p:cNvPr id="1815" name="Google Shape;1815;p93"/>
          <p:cNvCxnSpPr/>
          <p:nvPr/>
        </p:nvCxnSpPr>
        <p:spPr>
          <a:xfrm>
            <a:off x="5661025" y="3602037"/>
            <a:ext cx="871537" cy="0"/>
          </a:xfrm>
          <a:prstGeom prst="straightConnector1">
            <a:avLst/>
          </a:prstGeom>
          <a:noFill/>
          <a:ln cap="flat" cmpd="sng" w="12700">
            <a:solidFill>
              <a:schemeClr val="dk1"/>
            </a:solidFill>
            <a:prstDash val="solid"/>
            <a:miter lim="800000"/>
            <a:headEnd len="med" w="med" type="none"/>
            <a:tailEnd len="sm" w="sm" type="triangle"/>
          </a:ln>
        </p:spPr>
      </p:cxnSp>
      <p:cxnSp>
        <p:nvCxnSpPr>
          <p:cNvPr id="1816" name="Google Shape;1816;p93"/>
          <p:cNvCxnSpPr/>
          <p:nvPr/>
        </p:nvCxnSpPr>
        <p:spPr>
          <a:xfrm>
            <a:off x="7053262" y="3871912"/>
            <a:ext cx="339725" cy="352425"/>
          </a:xfrm>
          <a:prstGeom prst="straightConnector1">
            <a:avLst/>
          </a:prstGeom>
          <a:noFill/>
          <a:ln cap="flat" cmpd="sng" w="12700">
            <a:solidFill>
              <a:schemeClr val="dk1"/>
            </a:solidFill>
            <a:prstDash val="solid"/>
            <a:miter lim="800000"/>
            <a:headEnd len="med" w="med" type="none"/>
            <a:tailEnd len="sm" w="sm" type="triangle"/>
          </a:ln>
        </p:spPr>
      </p:cxnSp>
      <p:cxnSp>
        <p:nvCxnSpPr>
          <p:cNvPr id="1817" name="Google Shape;1817;p93"/>
          <p:cNvCxnSpPr/>
          <p:nvPr/>
        </p:nvCxnSpPr>
        <p:spPr>
          <a:xfrm flipH="1" rot="10800000">
            <a:off x="7718425" y="2965450"/>
            <a:ext cx="588962" cy="1301750"/>
          </a:xfrm>
          <a:prstGeom prst="straightConnector1">
            <a:avLst/>
          </a:prstGeom>
          <a:noFill/>
          <a:ln cap="flat" cmpd="sng" w="12700">
            <a:solidFill>
              <a:schemeClr val="dk1"/>
            </a:solidFill>
            <a:prstDash val="solid"/>
            <a:miter lim="800000"/>
            <a:headEnd len="med" w="med" type="none"/>
            <a:tailEnd len="sm" w="sm" type="triangl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2" name="Shape 1822"/>
        <p:cNvGrpSpPr/>
        <p:nvPr/>
      </p:nvGrpSpPr>
      <p:grpSpPr>
        <a:xfrm>
          <a:off x="0" y="0"/>
          <a:ext cx="0" cy="0"/>
          <a:chOff x="0" y="0"/>
          <a:chExt cx="0" cy="0"/>
        </a:xfrm>
      </p:grpSpPr>
      <p:sp>
        <p:nvSpPr>
          <p:cNvPr id="1823" name="Google Shape;1823;p94"/>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1824" name="Google Shape;1824;p94"/>
          <p:cNvPicPr preferRelativeResize="0"/>
          <p:nvPr/>
        </p:nvPicPr>
        <p:blipFill rotWithShape="1">
          <a:blip r:embed="rId3">
            <a:alphaModFix/>
          </a:blip>
          <a:srcRect b="0" l="0" r="0" t="0"/>
          <a:stretch/>
        </p:blipFill>
        <p:spPr>
          <a:xfrm>
            <a:off x="1676400" y="1905000"/>
            <a:ext cx="6238875" cy="4375150"/>
          </a:xfrm>
          <a:prstGeom prst="rect">
            <a:avLst/>
          </a:prstGeom>
          <a:noFill/>
          <a:ln>
            <a:noFill/>
          </a:ln>
        </p:spPr>
      </p:pic>
      <p:sp>
        <p:nvSpPr>
          <p:cNvPr id="1825" name="Google Shape;1825;p94"/>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Baja Burrito Restaurants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Marginal costs</a:t>
            </a:r>
            <a:endParaRPr/>
          </a:p>
        </p:txBody>
      </p:sp>
      <p:grpSp>
        <p:nvGrpSpPr>
          <p:cNvPr id="1826" name="Google Shape;1826;p94"/>
          <p:cNvGrpSpPr/>
          <p:nvPr/>
        </p:nvGrpSpPr>
        <p:grpSpPr>
          <a:xfrm>
            <a:off x="3938587" y="2681287"/>
            <a:ext cx="2681287" cy="1995487"/>
            <a:chOff x="2481" y="1689"/>
            <a:chExt cx="1689" cy="1257"/>
          </a:xfrm>
        </p:grpSpPr>
        <p:cxnSp>
          <p:nvCxnSpPr>
            <p:cNvPr id="1827" name="Google Shape;1827;p94"/>
            <p:cNvCxnSpPr/>
            <p:nvPr/>
          </p:nvCxnSpPr>
          <p:spPr>
            <a:xfrm flipH="1" rot="10800000">
              <a:off x="3744" y="1745"/>
              <a:ext cx="240" cy="720"/>
            </a:xfrm>
            <a:prstGeom prst="straightConnector1">
              <a:avLst/>
            </a:prstGeom>
            <a:noFill/>
            <a:ln cap="flat" cmpd="sng" w="12700">
              <a:solidFill>
                <a:schemeClr val="dk1"/>
              </a:solidFill>
              <a:prstDash val="solid"/>
              <a:miter lim="800000"/>
              <a:headEnd len="med" w="med" type="none"/>
              <a:tailEnd len="sm" w="sm" type="triangle"/>
            </a:ln>
          </p:spPr>
        </p:cxnSp>
        <p:sp>
          <p:nvSpPr>
            <p:cNvPr id="1828" name="Google Shape;1828;p94"/>
            <p:cNvSpPr txBox="1"/>
            <p:nvPr/>
          </p:nvSpPr>
          <p:spPr>
            <a:xfrm>
              <a:off x="2481" y="2304"/>
              <a:ext cx="1689" cy="642"/>
            </a:xfrm>
            <a:prstGeom prst="rect">
              <a:avLst/>
            </a:prstGeom>
            <a:solidFill>
              <a:srgbClr val="CC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R = T</a:t>
              </a:r>
              <a:r>
                <a:rPr b="0" baseline="-25000" i="0" lang="en-US" sz="2000" u="none">
                  <a:solidFill>
                    <a:schemeClr val="dk1"/>
                  </a:solidFill>
                  <a:latin typeface="Arial Narrow"/>
                  <a:ea typeface="Arial Narrow"/>
                  <a:cs typeface="Arial Narrow"/>
                  <a:sym typeface="Arial Narrow"/>
                </a:rPr>
                <a:t>N</a:t>
              </a:r>
              <a:r>
                <a:rPr b="0" i="0" lang="en-US" sz="2000" u="none">
                  <a:solidFill>
                    <a:schemeClr val="dk1"/>
                  </a:solidFill>
                  <a:latin typeface="Arial Narrow"/>
                  <a:ea typeface="Arial Narrow"/>
                  <a:cs typeface="Arial Narrow"/>
                  <a:sym typeface="Arial Narrow"/>
                </a:rPr>
                <a:t> – T</a:t>
              </a:r>
              <a:r>
                <a:rPr b="0" baseline="-25000" i="0" lang="en-US" sz="2000" u="none">
                  <a:solidFill>
                    <a:schemeClr val="dk1"/>
                  </a:solidFill>
                  <a:latin typeface="Arial Narrow"/>
                  <a:ea typeface="Arial Narrow"/>
                  <a:cs typeface="Arial Narrow"/>
                  <a:sym typeface="Arial Narrow"/>
                </a:rPr>
                <a:t>C</a:t>
              </a:r>
              <a:r>
                <a:rPr b="0" i="0" lang="en-US" sz="2000" u="none">
                  <a:solidFill>
                    <a:schemeClr val="dk1"/>
                  </a:solidFill>
                  <a:latin typeface="Arial Narrow"/>
                  <a:ea typeface="Arial Narrow"/>
                  <a:cs typeface="Arial Narrow"/>
                  <a:sym typeface="Arial Narrow"/>
                </a:rPr>
                <a:t> = 5 – 3 = 2</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E = C</a:t>
              </a:r>
              <a:r>
                <a:rPr b="0" baseline="-25000" i="0" lang="en-US" sz="2000" u="none">
                  <a:solidFill>
                    <a:schemeClr val="dk1"/>
                  </a:solidFill>
                  <a:latin typeface="Arial Narrow"/>
                  <a:ea typeface="Arial Narrow"/>
                  <a:cs typeface="Arial Narrow"/>
                  <a:sym typeface="Arial Narrow"/>
                </a:rPr>
                <a:t>C</a:t>
              </a:r>
              <a:r>
                <a:rPr b="0" i="0" lang="en-US" sz="2000" u="none">
                  <a:solidFill>
                    <a:schemeClr val="dk1"/>
                  </a:solidFill>
                  <a:latin typeface="Arial Narrow"/>
                  <a:ea typeface="Arial Narrow"/>
                  <a:cs typeface="Arial Narrow"/>
                  <a:sym typeface="Arial Narrow"/>
                </a:rPr>
                <a:t> – C</a:t>
              </a:r>
              <a:r>
                <a:rPr b="0" baseline="-25000" i="0" lang="en-US" sz="2000" u="none">
                  <a:solidFill>
                    <a:schemeClr val="dk1"/>
                  </a:solidFill>
                  <a:latin typeface="Arial Narrow"/>
                  <a:ea typeface="Arial Narrow"/>
                  <a:cs typeface="Arial Narrow"/>
                  <a:sym typeface="Arial Narrow"/>
                </a:rPr>
                <a:t>N </a:t>
              </a:r>
              <a:r>
                <a:rPr b="0" i="0" lang="en-US" sz="2000" u="none">
                  <a:solidFill>
                    <a:schemeClr val="dk1"/>
                  </a:solidFill>
                  <a:latin typeface="Arial Narrow"/>
                  <a:ea typeface="Arial Narrow"/>
                  <a:cs typeface="Arial Narrow"/>
                  <a:sym typeface="Arial Narrow"/>
                </a:rPr>
                <a:t>= 36 – 25 = 11</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M = E/R = 11/2 = 5.5</a:t>
              </a:r>
              <a:endParaRPr/>
            </a:p>
          </p:txBody>
        </p:sp>
        <p:cxnSp>
          <p:nvCxnSpPr>
            <p:cNvPr id="1829" name="Google Shape;1829;p94"/>
            <p:cNvCxnSpPr/>
            <p:nvPr/>
          </p:nvCxnSpPr>
          <p:spPr>
            <a:xfrm rot="10800000">
              <a:off x="2544" y="1728"/>
              <a:ext cx="240" cy="576"/>
            </a:xfrm>
            <a:prstGeom prst="straightConnector1">
              <a:avLst/>
            </a:prstGeom>
            <a:noFill/>
            <a:ln cap="flat" cmpd="sng" w="12700">
              <a:solidFill>
                <a:schemeClr val="dk1"/>
              </a:solidFill>
              <a:prstDash val="solid"/>
              <a:miter lim="800000"/>
              <a:headEnd len="med" w="med" type="none"/>
              <a:tailEnd len="sm" w="sm" type="triangle"/>
            </a:ln>
          </p:spPr>
        </p:cxnSp>
        <p:cxnSp>
          <p:nvCxnSpPr>
            <p:cNvPr id="1830" name="Google Shape;1830;p94"/>
            <p:cNvCxnSpPr/>
            <p:nvPr/>
          </p:nvCxnSpPr>
          <p:spPr>
            <a:xfrm rot="10800000">
              <a:off x="3216" y="1689"/>
              <a:ext cx="0" cy="624"/>
            </a:xfrm>
            <a:prstGeom prst="straightConnector1">
              <a:avLst/>
            </a:prstGeom>
            <a:noFill/>
            <a:ln cap="flat" cmpd="sng" w="12700">
              <a:solidFill>
                <a:schemeClr val="dk1"/>
              </a:solidFill>
              <a:prstDash val="solid"/>
              <a:miter lim="800000"/>
              <a:headEnd len="med" w="med" type="none"/>
              <a:tailEnd len="sm" w="sm" type="triangle"/>
            </a:ln>
          </p:spPr>
        </p:cxn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95"/>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837" name="Google Shape;1837;p95"/>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Baja Burrito Restaurants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Heuristic</a:t>
            </a:r>
            <a:r>
              <a:rPr b="1" i="0" lang="en-US" sz="4000" u="none">
                <a:solidFill>
                  <a:srgbClr val="003399"/>
                </a:solidFill>
                <a:latin typeface="Arial Narrow"/>
                <a:ea typeface="Arial Narrow"/>
                <a:cs typeface="Arial Narrow"/>
                <a:sym typeface="Arial Narrow"/>
              </a:rPr>
              <a:t> </a:t>
            </a:r>
            <a:r>
              <a:rPr b="1" i="0" lang="en-US" sz="3600" u="none">
                <a:solidFill>
                  <a:srgbClr val="003399"/>
                </a:solidFill>
                <a:latin typeface="Arial Narrow"/>
                <a:ea typeface="Arial Narrow"/>
                <a:cs typeface="Arial Narrow"/>
                <a:sym typeface="Arial Narrow"/>
              </a:rPr>
              <a:t>Solution</a:t>
            </a:r>
            <a:endParaRPr/>
          </a:p>
        </p:txBody>
      </p:sp>
      <p:sp>
        <p:nvSpPr>
          <p:cNvPr id="1838" name="Google Shape;1838;p95"/>
          <p:cNvSpPr txBox="1"/>
          <p:nvPr/>
        </p:nvSpPr>
        <p:spPr>
          <a:xfrm>
            <a:off x="381000" y="3427412"/>
            <a:ext cx="8305800" cy="320198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700"/>
              <a:buFont typeface="Arial Narrow"/>
              <a:buChar char="•"/>
            </a:pPr>
            <a:r>
              <a:rPr b="0" i="0" lang="en-US" sz="2700" u="none">
                <a:solidFill>
                  <a:schemeClr val="dk1"/>
                </a:solidFill>
                <a:latin typeface="Arial Narrow"/>
                <a:ea typeface="Arial Narrow"/>
                <a:cs typeface="Arial Narrow"/>
                <a:sym typeface="Arial Narrow"/>
              </a:rPr>
              <a:t> </a:t>
            </a:r>
            <a:r>
              <a:rPr b="0" i="0" lang="en-US" sz="3200" u="none">
                <a:solidFill>
                  <a:schemeClr val="dk1"/>
                </a:solidFill>
                <a:latin typeface="Arial Narrow"/>
                <a:ea typeface="Arial Narrow"/>
                <a:cs typeface="Arial Narrow"/>
                <a:sym typeface="Arial Narrow"/>
              </a:rPr>
              <a:t>Three observations lead to the heuristic.</a:t>
            </a:r>
            <a:r>
              <a:rPr b="0" i="0" lang="en-US" sz="2800" u="none">
                <a:solidFill>
                  <a:schemeClr val="dk1"/>
                </a:solidFill>
                <a:latin typeface="Arial Narrow"/>
                <a:ea typeface="Arial Narrow"/>
                <a:cs typeface="Arial Narrow"/>
                <a:sym typeface="Arial Narrow"/>
              </a:rPr>
              <a:t> </a:t>
            </a:r>
            <a:endParaRPr/>
          </a:p>
          <a:p>
            <a:pPr indent="-228600" lvl="2" marL="1143000" marR="0" rtl="0" algn="l">
              <a:lnSpc>
                <a:spcPct val="100000"/>
              </a:lnSpc>
              <a:spcBef>
                <a:spcPts val="540"/>
              </a:spcBef>
              <a:spcAft>
                <a:spcPts val="0"/>
              </a:spcAft>
              <a:buClr>
                <a:schemeClr val="dk1"/>
              </a:buClr>
              <a:buSzPts val="2700"/>
              <a:buFont typeface="Arial Narrow"/>
              <a:buChar char="–"/>
            </a:pPr>
            <a:r>
              <a:rPr b="0" i="0" lang="en-US" sz="2700" u="none" cap="none" strike="noStrike">
                <a:solidFill>
                  <a:schemeClr val="dk1"/>
                </a:solidFill>
                <a:latin typeface="Arial Narrow"/>
                <a:ea typeface="Arial Narrow"/>
                <a:cs typeface="Arial Narrow"/>
                <a:sym typeface="Arial Narrow"/>
              </a:rPr>
              <a:t>The project completion time is reduced only when critical activity times are reduced.</a:t>
            </a:r>
            <a:endParaRPr/>
          </a:p>
          <a:p>
            <a:pPr indent="-228600" lvl="2" marL="1143000" marR="0" rtl="0" algn="l">
              <a:lnSpc>
                <a:spcPct val="100000"/>
              </a:lnSpc>
              <a:spcBef>
                <a:spcPts val="540"/>
              </a:spcBef>
              <a:spcAft>
                <a:spcPts val="0"/>
              </a:spcAft>
              <a:buClr>
                <a:schemeClr val="dk1"/>
              </a:buClr>
              <a:buSzPts val="2700"/>
              <a:buFont typeface="Arial Narrow"/>
              <a:buChar char="–"/>
            </a:pPr>
            <a:r>
              <a:rPr b="0" i="0" lang="en-US" sz="2700" u="none" cap="none" strike="noStrike">
                <a:solidFill>
                  <a:schemeClr val="dk1"/>
                </a:solidFill>
                <a:latin typeface="Arial Narrow"/>
                <a:ea typeface="Arial Narrow"/>
                <a:cs typeface="Arial Narrow"/>
                <a:sym typeface="Arial Narrow"/>
              </a:rPr>
              <a:t>The maximum time reduction for each activity is limited.</a:t>
            </a:r>
            <a:endParaRPr/>
          </a:p>
          <a:p>
            <a:pPr indent="-228600" lvl="2" marL="1143000" marR="0" rtl="0" algn="l">
              <a:lnSpc>
                <a:spcPct val="100000"/>
              </a:lnSpc>
              <a:spcBef>
                <a:spcPts val="540"/>
              </a:spcBef>
              <a:spcAft>
                <a:spcPts val="0"/>
              </a:spcAft>
              <a:buClr>
                <a:schemeClr val="dk1"/>
              </a:buClr>
              <a:buSzPts val="2700"/>
              <a:buFont typeface="Arial Narrow"/>
              <a:buChar char="–"/>
            </a:pPr>
            <a:r>
              <a:rPr b="0" i="0" lang="en-US" sz="2700" u="none" cap="none" strike="noStrike">
                <a:solidFill>
                  <a:schemeClr val="dk1"/>
                </a:solidFill>
                <a:latin typeface="Arial Narrow"/>
                <a:ea typeface="Arial Narrow"/>
                <a:cs typeface="Arial Narrow"/>
                <a:sym typeface="Arial Narrow"/>
              </a:rPr>
              <a:t>The amount of time a critical activity can be reduced before another path becomes critical is limited.</a:t>
            </a:r>
            <a:endParaRPr/>
          </a:p>
        </p:txBody>
      </p:sp>
      <p:sp>
        <p:nvSpPr>
          <p:cNvPr id="1839" name="Google Shape;1839;p95"/>
          <p:cNvSpPr txBox="1"/>
          <p:nvPr/>
        </p:nvSpPr>
        <p:spPr>
          <a:xfrm>
            <a:off x="381000" y="2035175"/>
            <a:ext cx="8382000" cy="1165225"/>
          </a:xfrm>
          <a:prstGeom prst="rect">
            <a:avLst/>
          </a:prstGeom>
          <a:noFill/>
          <a:ln>
            <a:noFill/>
          </a:ln>
        </p:spPr>
        <p:txBody>
          <a:bodyPr anchorCtr="0" anchor="t" bIns="46025" lIns="92075" spcFirstLastPara="1" rIns="92075" wrap="square" tIns="46025">
            <a:spAutoFit/>
          </a:bodyPr>
          <a:lstStyle/>
          <a:p>
            <a:pPr indent="-177800" lvl="0" marL="0" marR="0" rtl="0" algn="l">
              <a:lnSpc>
                <a:spcPct val="11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a:t>
            </a:r>
            <a:r>
              <a:rPr b="0" i="0" lang="en-US" sz="3200" u="none">
                <a:solidFill>
                  <a:schemeClr val="dk1"/>
                </a:solidFill>
                <a:latin typeface="Arial Narrow"/>
                <a:ea typeface="Arial Narrow"/>
                <a:cs typeface="Arial Narrow"/>
                <a:sym typeface="Arial Narrow"/>
              </a:rPr>
              <a:t>Small crashing problems can be solved 	heuristically.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9"/>
                                        </p:tgtEl>
                                        <p:attrNameLst>
                                          <p:attrName>style.visibility</p:attrName>
                                        </p:attrNameLst>
                                      </p:cBhvr>
                                      <p:to>
                                        <p:strVal val="visible"/>
                                      </p:to>
                                    </p:set>
                                    <p:animEffect filter="fade" transition="in">
                                      <p:cBhvr>
                                        <p:cTn dur="500"/>
                                        <p:tgtEl>
                                          <p:spTgt spid="18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8"/>
                                        </p:tgtEl>
                                        <p:attrNameLst>
                                          <p:attrName>style.visibility</p:attrName>
                                        </p:attrNameLst>
                                      </p:cBhvr>
                                      <p:to>
                                        <p:strVal val="visible"/>
                                      </p:to>
                                    </p:set>
                                    <p:animEffect filter="fade" transition="in">
                                      <p:cBhvr>
                                        <p:cTn dur="500"/>
                                        <p:tgtEl>
                                          <p:spTgt spid="18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96"/>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846" name="Google Shape;1846;p96"/>
          <p:cNvSpPr txBox="1"/>
          <p:nvPr>
            <p:ph idx="1" type="body"/>
          </p:nvPr>
        </p:nvSpPr>
        <p:spPr>
          <a:xfrm>
            <a:off x="457200" y="2055812"/>
            <a:ext cx="8382000" cy="4268787"/>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Linear Programming  Approach</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sng">
                <a:solidFill>
                  <a:schemeClr val="accent2"/>
                </a:solidFill>
                <a:latin typeface="Arial Narrow"/>
                <a:ea typeface="Arial Narrow"/>
                <a:cs typeface="Arial Narrow"/>
                <a:sym typeface="Arial Narrow"/>
              </a:rPr>
              <a:t>Variables</a:t>
            </a:r>
            <a:endParaRPr b="0" i="0" sz="2400" u="none">
              <a:solidFill>
                <a:schemeClr val="accent2"/>
              </a:solidFill>
              <a:latin typeface="Arial Narrow"/>
              <a:ea typeface="Arial Narrow"/>
              <a:cs typeface="Arial Narrow"/>
              <a:sym typeface="Arial Narrow"/>
            </a:endParaRPr>
          </a:p>
          <a:p>
            <a:pPr indent="-228600" lvl="2" marL="1143000" rtl="0" algn="l">
              <a:lnSpc>
                <a:spcPct val="90000"/>
              </a:lnSpc>
              <a:spcBef>
                <a:spcPts val="400"/>
              </a:spcBef>
              <a:spcAft>
                <a:spcPts val="0"/>
              </a:spcAft>
              <a:buClr>
                <a:schemeClr val="accent2"/>
              </a:buClr>
              <a:buSzPts val="2000"/>
              <a:buFont typeface="Arial Narrow"/>
              <a:buNone/>
            </a:pPr>
            <a:r>
              <a:rPr b="0" i="0" lang="en-US" sz="2000" u="none">
                <a:solidFill>
                  <a:schemeClr val="accent2"/>
                </a:solidFill>
                <a:latin typeface="Arial Narrow"/>
                <a:ea typeface="Arial Narrow"/>
                <a:cs typeface="Arial Narrow"/>
                <a:sym typeface="Arial Narrow"/>
              </a:rPr>
              <a:t>X</a:t>
            </a:r>
            <a:r>
              <a:rPr b="0" baseline="-25000" i="0" lang="en-US" sz="2000" u="none">
                <a:solidFill>
                  <a:schemeClr val="accent2"/>
                </a:solidFill>
                <a:latin typeface="Arial Narrow"/>
                <a:ea typeface="Arial Narrow"/>
                <a:cs typeface="Arial Narrow"/>
                <a:sym typeface="Arial Narrow"/>
              </a:rPr>
              <a:t>j</a:t>
            </a:r>
            <a:r>
              <a:rPr b="0" i="0" lang="en-US" sz="2000" u="none">
                <a:solidFill>
                  <a:schemeClr val="accent2"/>
                </a:solidFill>
                <a:latin typeface="Arial Narrow"/>
                <a:ea typeface="Arial Narrow"/>
                <a:cs typeface="Arial Narrow"/>
                <a:sym typeface="Arial Narrow"/>
              </a:rPr>
              <a:t>  = start time for activity j.</a:t>
            </a:r>
            <a:endParaRPr/>
          </a:p>
          <a:p>
            <a:pPr indent="-228600" lvl="2" marL="1143000" rtl="0" algn="l">
              <a:lnSpc>
                <a:spcPct val="90000"/>
              </a:lnSpc>
              <a:spcBef>
                <a:spcPts val="400"/>
              </a:spcBef>
              <a:spcAft>
                <a:spcPts val="0"/>
              </a:spcAft>
              <a:buClr>
                <a:schemeClr val="accent2"/>
              </a:buClr>
              <a:buSzPts val="2000"/>
              <a:buFont typeface="Arial Narrow"/>
              <a:buNone/>
            </a:pPr>
            <a:r>
              <a:rPr b="0" i="0" lang="en-US" sz="2000" u="none">
                <a:solidFill>
                  <a:schemeClr val="accent2"/>
                </a:solidFill>
                <a:latin typeface="Arial Narrow"/>
                <a:ea typeface="Arial Narrow"/>
                <a:cs typeface="Arial Narrow"/>
                <a:sym typeface="Arial Narrow"/>
              </a:rPr>
              <a:t>Y</a:t>
            </a:r>
            <a:r>
              <a:rPr b="0" baseline="-25000" i="0" lang="en-US" sz="2000" u="none">
                <a:solidFill>
                  <a:schemeClr val="accent2"/>
                </a:solidFill>
                <a:latin typeface="Arial Narrow"/>
                <a:ea typeface="Arial Narrow"/>
                <a:cs typeface="Arial Narrow"/>
                <a:sym typeface="Arial Narrow"/>
              </a:rPr>
              <a:t>j </a:t>
            </a:r>
            <a:r>
              <a:rPr b="0" i="0" lang="en-US" sz="2000" u="none">
                <a:solidFill>
                  <a:schemeClr val="accent2"/>
                </a:solidFill>
                <a:latin typeface="Arial Narrow"/>
                <a:ea typeface="Arial Narrow"/>
                <a:cs typeface="Arial Narrow"/>
                <a:sym typeface="Arial Narrow"/>
              </a:rPr>
              <a:t> = the amount of crash in activity j.</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sng">
                <a:solidFill>
                  <a:schemeClr val="accent2"/>
                </a:solidFill>
                <a:latin typeface="Arial Narrow"/>
                <a:ea typeface="Arial Narrow"/>
                <a:cs typeface="Arial Narrow"/>
                <a:sym typeface="Arial Narrow"/>
              </a:rPr>
              <a:t>Objective Function</a:t>
            </a:r>
            <a:endParaRPr b="0" i="0" sz="2400" u="none">
              <a:solidFill>
                <a:schemeClr val="accent2"/>
              </a:solidFill>
              <a:latin typeface="Arial Narrow"/>
              <a:ea typeface="Arial Narrow"/>
              <a:cs typeface="Arial Narrow"/>
              <a:sym typeface="Arial Narrow"/>
            </a:endParaRPr>
          </a:p>
          <a:p>
            <a:pPr indent="-228600" lvl="2" marL="1143000" rtl="0" algn="l">
              <a:lnSpc>
                <a:spcPct val="90000"/>
              </a:lnSpc>
              <a:spcBef>
                <a:spcPts val="400"/>
              </a:spcBef>
              <a:spcAft>
                <a:spcPts val="0"/>
              </a:spcAft>
              <a:buClr>
                <a:schemeClr val="accent2"/>
              </a:buClr>
              <a:buSzPts val="2000"/>
              <a:buFont typeface="Arial Narrow"/>
              <a:buNone/>
            </a:pPr>
            <a:r>
              <a:rPr b="0" i="0" lang="en-US" sz="2000" u="none">
                <a:solidFill>
                  <a:schemeClr val="accent2"/>
                </a:solidFill>
                <a:latin typeface="Arial Narrow"/>
                <a:ea typeface="Arial Narrow"/>
                <a:cs typeface="Arial Narrow"/>
                <a:sym typeface="Arial Narrow"/>
              </a:rPr>
              <a:t>Minimize the total additional funds spent on crashing activities.</a:t>
            </a:r>
            <a:endParaRPr/>
          </a:p>
          <a:p>
            <a:pPr indent="-285750" lvl="1" marL="742950" rtl="0" algn="l">
              <a:lnSpc>
                <a:spcPct val="90000"/>
              </a:lnSpc>
              <a:spcBef>
                <a:spcPts val="480"/>
              </a:spcBef>
              <a:spcAft>
                <a:spcPts val="0"/>
              </a:spcAft>
              <a:buClr>
                <a:schemeClr val="accent2"/>
              </a:buClr>
              <a:buSzPts val="2400"/>
              <a:buFont typeface="Arial Narrow"/>
              <a:buChar char="–"/>
            </a:pPr>
            <a:r>
              <a:rPr b="0" i="0" lang="en-US" sz="2400" u="sng">
                <a:solidFill>
                  <a:schemeClr val="accent2"/>
                </a:solidFill>
                <a:latin typeface="Arial Narrow"/>
                <a:ea typeface="Arial Narrow"/>
                <a:cs typeface="Arial Narrow"/>
                <a:sym typeface="Arial Narrow"/>
              </a:rPr>
              <a:t>Constraints</a:t>
            </a:r>
            <a:endParaRPr/>
          </a:p>
          <a:p>
            <a:pPr indent="-228600" lvl="2" marL="1143000" rtl="0" algn="l">
              <a:lnSpc>
                <a:spcPct val="9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No activity can be reduced more than its Max. time reduction.</a:t>
            </a:r>
            <a:endParaRPr/>
          </a:p>
          <a:p>
            <a:pPr indent="-228600" lvl="2" marL="1143000" rtl="0" algn="l">
              <a:lnSpc>
                <a:spcPct val="9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Start time of an activity takes place not before the finish time of all its immediate predecessors. </a:t>
            </a:r>
            <a:endParaRPr/>
          </a:p>
          <a:p>
            <a:pPr indent="-228600" lvl="2" marL="1143000" rtl="0" algn="l">
              <a:lnSpc>
                <a:spcPct val="90000"/>
              </a:lnSpc>
              <a:spcBef>
                <a:spcPts val="400"/>
              </a:spcBef>
              <a:spcAft>
                <a:spcPts val="0"/>
              </a:spcAft>
              <a:buClr>
                <a:schemeClr val="accent2"/>
              </a:buClr>
              <a:buSzPts val="2000"/>
              <a:buFont typeface="Arial Narrow"/>
              <a:buChar char="•"/>
            </a:pPr>
            <a:r>
              <a:rPr b="0" i="0" lang="en-US" sz="2000" u="none">
                <a:solidFill>
                  <a:schemeClr val="accent2"/>
                </a:solidFill>
                <a:latin typeface="Arial Narrow"/>
                <a:ea typeface="Arial Narrow"/>
                <a:cs typeface="Arial Narrow"/>
                <a:sym typeface="Arial Narrow"/>
              </a:rPr>
              <a:t>The project must be completed by the deadline date D.	</a:t>
            </a:r>
            <a:endParaRPr/>
          </a:p>
        </p:txBody>
      </p:sp>
      <p:sp>
        <p:nvSpPr>
          <p:cNvPr id="1847" name="Google Shape;1847;p96"/>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Baja Burrito Restaurants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Linear Programming</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2" name="Shape 1852"/>
        <p:cNvGrpSpPr/>
        <p:nvPr/>
      </p:nvGrpSpPr>
      <p:grpSpPr>
        <a:xfrm>
          <a:off x="0" y="0"/>
          <a:ext cx="0" cy="0"/>
          <a:chOff x="0" y="0"/>
          <a:chExt cx="0" cy="0"/>
        </a:xfrm>
      </p:grpSpPr>
      <p:sp>
        <p:nvSpPr>
          <p:cNvPr id="1853" name="Google Shape;1853;p97"/>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854" name="Google Shape;1854;p97"/>
          <p:cNvSpPr/>
          <p:nvPr/>
        </p:nvSpPr>
        <p:spPr>
          <a:xfrm>
            <a:off x="1600200" y="1790700"/>
            <a:ext cx="6172200" cy="647700"/>
          </a:xfrm>
          <a:prstGeom prst="roundRect">
            <a:avLst>
              <a:gd fmla="val 3592" name="adj"/>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Min 5.5Y</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+10Y</a:t>
            </a:r>
            <a:r>
              <a:rPr b="0" baseline="-25000" i="0" lang="en-US" sz="2000" u="none">
                <a:solidFill>
                  <a:schemeClr val="dk1"/>
                </a:solidFill>
                <a:latin typeface="Arial Narrow"/>
                <a:ea typeface="Arial Narrow"/>
                <a:cs typeface="Arial Narrow"/>
                <a:sym typeface="Arial Narrow"/>
              </a:rPr>
              <a:t>B</a:t>
            </a:r>
            <a:r>
              <a:rPr b="0" i="0" lang="en-US" sz="2000" u="none">
                <a:solidFill>
                  <a:schemeClr val="dk1"/>
                </a:solidFill>
                <a:latin typeface="Arial Narrow"/>
                <a:ea typeface="Arial Narrow"/>
                <a:cs typeface="Arial Narrow"/>
                <a:sym typeface="Arial Narrow"/>
              </a:rPr>
              <a:t>+2.67Y</a:t>
            </a:r>
            <a:r>
              <a:rPr b="0" baseline="-25000" i="0" lang="en-US" sz="2000" u="none">
                <a:solidFill>
                  <a:schemeClr val="dk1"/>
                </a:solidFill>
                <a:latin typeface="Arial Narrow"/>
                <a:ea typeface="Arial Narrow"/>
                <a:cs typeface="Arial Narrow"/>
                <a:sym typeface="Arial Narrow"/>
              </a:rPr>
              <a:t>C</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D</a:t>
            </a:r>
            <a:r>
              <a:rPr b="0" i="0" lang="en-US" sz="2000" u="none">
                <a:solidFill>
                  <a:schemeClr val="dk1"/>
                </a:solidFill>
                <a:latin typeface="Arial Narrow"/>
                <a:ea typeface="Arial Narrow"/>
                <a:cs typeface="Arial Narrow"/>
                <a:sym typeface="Arial Narrow"/>
              </a:rPr>
              <a:t>+2.8Y</a:t>
            </a:r>
            <a:r>
              <a:rPr b="0" baseline="-25000" i="0" lang="en-US" sz="2000" u="none">
                <a:solidFill>
                  <a:schemeClr val="dk1"/>
                </a:solidFill>
                <a:latin typeface="Arial Narrow"/>
                <a:ea typeface="Arial Narrow"/>
                <a:cs typeface="Arial Narrow"/>
                <a:sym typeface="Arial Narrow"/>
              </a:rPr>
              <a:t>E</a:t>
            </a:r>
            <a:r>
              <a:rPr b="0" i="0" lang="en-US" sz="2000" u="none">
                <a:solidFill>
                  <a:schemeClr val="dk1"/>
                </a:solidFill>
                <a:latin typeface="Arial Narrow"/>
                <a:ea typeface="Arial Narrow"/>
                <a:cs typeface="Arial Narrow"/>
                <a:sym typeface="Arial Narrow"/>
              </a:rPr>
              <a:t>+6Y</a:t>
            </a:r>
            <a:r>
              <a:rPr b="0" baseline="-25000" i="0" lang="en-US" sz="2000" u="none">
                <a:solidFill>
                  <a:schemeClr val="dk1"/>
                </a:solidFill>
                <a:latin typeface="Arial Narrow"/>
                <a:ea typeface="Arial Narrow"/>
                <a:cs typeface="Arial Narrow"/>
                <a:sym typeface="Arial Narrow"/>
              </a:rPr>
              <a:t>F</a:t>
            </a:r>
            <a:r>
              <a:rPr b="0" i="0" lang="en-US" sz="2000" u="none">
                <a:solidFill>
                  <a:schemeClr val="dk1"/>
                </a:solidFill>
                <a:latin typeface="Arial Narrow"/>
                <a:ea typeface="Arial Narrow"/>
                <a:cs typeface="Arial Narrow"/>
                <a:sym typeface="Arial Narrow"/>
              </a:rPr>
              <a:t>+6.67Y</a:t>
            </a:r>
            <a:r>
              <a:rPr b="0" baseline="-25000" i="0" lang="en-US" sz="2000" u="none">
                <a:solidFill>
                  <a:schemeClr val="dk1"/>
                </a:solidFill>
                <a:latin typeface="Arial Narrow"/>
                <a:ea typeface="Arial Narrow"/>
                <a:cs typeface="Arial Narrow"/>
                <a:sym typeface="Arial Narrow"/>
              </a:rPr>
              <a:t>G</a:t>
            </a:r>
            <a:r>
              <a:rPr b="0" i="0" lang="en-US" sz="2000" u="none">
                <a:solidFill>
                  <a:schemeClr val="dk1"/>
                </a:solidFill>
                <a:latin typeface="Arial Narrow"/>
                <a:ea typeface="Arial Narrow"/>
                <a:cs typeface="Arial Narrow"/>
                <a:sym typeface="Arial Narrow"/>
              </a:rPr>
              <a:t>+10Y</a:t>
            </a:r>
            <a:r>
              <a:rPr b="0" baseline="-25000" i="0" lang="en-US" sz="2000" u="none">
                <a:solidFill>
                  <a:schemeClr val="dk1"/>
                </a:solidFill>
                <a:latin typeface="Arial Narrow"/>
                <a:ea typeface="Arial Narrow"/>
                <a:cs typeface="Arial Narrow"/>
                <a:sym typeface="Arial Narrow"/>
              </a:rPr>
              <a:t>H</a:t>
            </a:r>
            <a:r>
              <a:rPr b="0" i="0" lang="en-US" sz="2000" u="none">
                <a:solidFill>
                  <a:schemeClr val="dk1"/>
                </a:solidFill>
                <a:latin typeface="Arial Narrow"/>
                <a:ea typeface="Arial Narrow"/>
                <a:cs typeface="Arial Narrow"/>
                <a:sym typeface="Arial Narrow"/>
              </a:rPr>
              <a:t>+</a:t>
            </a:r>
            <a:br>
              <a:rPr b="0" i="0" lang="en-US" sz="2000" u="none">
                <a:solidFill>
                  <a:schemeClr val="dk1"/>
                </a:solidFill>
                <a:latin typeface="Arial Narrow"/>
                <a:ea typeface="Arial Narrow"/>
                <a:cs typeface="Arial Narrow"/>
                <a:sym typeface="Arial Narrow"/>
              </a:rPr>
            </a:b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I</a:t>
            </a:r>
            <a:r>
              <a:rPr b="0" i="0" lang="en-US" sz="2000" u="none">
                <a:solidFill>
                  <a:schemeClr val="dk1"/>
                </a:solidFill>
                <a:latin typeface="Arial Narrow"/>
                <a:ea typeface="Arial Narrow"/>
                <a:cs typeface="Arial Narrow"/>
                <a:sym typeface="Arial Narrow"/>
              </a:rPr>
              <a:t>+12Y</a:t>
            </a:r>
            <a:r>
              <a:rPr b="0" baseline="-25000" i="0" lang="en-US" sz="2000" u="none">
                <a:solidFill>
                  <a:schemeClr val="dk1"/>
                </a:solidFill>
                <a:latin typeface="Arial Narrow"/>
                <a:ea typeface="Arial Narrow"/>
                <a:cs typeface="Arial Narrow"/>
                <a:sym typeface="Arial Narrow"/>
              </a:rPr>
              <a:t>J</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K</a:t>
            </a: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L</a:t>
            </a:r>
            <a:r>
              <a:rPr b="0" i="0" lang="en-US" sz="2000" u="none">
                <a:solidFill>
                  <a:schemeClr val="dk1"/>
                </a:solidFill>
                <a:latin typeface="Arial Narrow"/>
                <a:ea typeface="Arial Narrow"/>
                <a:cs typeface="Arial Narrow"/>
                <a:sym typeface="Arial Narrow"/>
              </a:rPr>
              <a:t>+1.5Y</a:t>
            </a:r>
            <a:r>
              <a:rPr b="0" baseline="-25000" i="0" lang="en-US" sz="2000" u="none">
                <a:solidFill>
                  <a:schemeClr val="dk1"/>
                </a:solidFill>
                <a:latin typeface="Arial Narrow"/>
                <a:ea typeface="Arial Narrow"/>
                <a:cs typeface="Arial Narrow"/>
                <a:sym typeface="Arial Narrow"/>
              </a:rPr>
              <a:t>N</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O</a:t>
            </a: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P</a:t>
            </a:r>
            <a:endParaRPr/>
          </a:p>
        </p:txBody>
      </p:sp>
      <p:pic>
        <p:nvPicPr>
          <p:cNvPr id="1855" name="Google Shape;1855;p97"/>
          <p:cNvPicPr preferRelativeResize="0"/>
          <p:nvPr/>
        </p:nvPicPr>
        <p:blipFill rotWithShape="1">
          <a:blip r:embed="rId3">
            <a:alphaModFix/>
          </a:blip>
          <a:srcRect b="0" l="0" r="0" t="0"/>
          <a:stretch/>
        </p:blipFill>
        <p:spPr>
          <a:xfrm>
            <a:off x="1609725" y="2482850"/>
            <a:ext cx="6238875" cy="4375150"/>
          </a:xfrm>
          <a:prstGeom prst="rect">
            <a:avLst/>
          </a:prstGeom>
          <a:noFill/>
          <a:ln>
            <a:noFill/>
          </a:ln>
        </p:spPr>
      </p:pic>
      <p:sp>
        <p:nvSpPr>
          <p:cNvPr id="1856" name="Google Shape;1856;p97"/>
          <p:cNvSpPr txBox="1"/>
          <p:nvPr/>
        </p:nvSpPr>
        <p:spPr>
          <a:xfrm>
            <a:off x="6400800" y="3144837"/>
            <a:ext cx="1066800" cy="36782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857" name="Google Shape;1857;p97"/>
          <p:cNvSpPr txBox="1"/>
          <p:nvPr/>
        </p:nvSpPr>
        <p:spPr>
          <a:xfrm>
            <a:off x="6400800" y="3144837"/>
            <a:ext cx="1066800" cy="3678237"/>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858" name="Google Shape;1858;p97"/>
          <p:cNvSpPr txBox="1"/>
          <p:nvPr/>
        </p:nvSpPr>
        <p:spPr>
          <a:xfrm>
            <a:off x="2362200" y="2590800"/>
            <a:ext cx="4457700" cy="5889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Narrow"/>
              <a:buNone/>
            </a:pPr>
            <a:r>
              <a:rPr b="0" i="0" lang="en-US" sz="3200" u="none">
                <a:solidFill>
                  <a:schemeClr val="dk1"/>
                </a:solidFill>
                <a:latin typeface="Arial Narrow"/>
                <a:ea typeface="Arial Narrow"/>
                <a:cs typeface="Arial Narrow"/>
                <a:sym typeface="Arial Narrow"/>
              </a:rPr>
              <a:t>Minimize total crashing costs</a:t>
            </a:r>
            <a:endParaRPr/>
          </a:p>
        </p:txBody>
      </p:sp>
      <p:sp>
        <p:nvSpPr>
          <p:cNvPr id="1859" name="Google Shape;1859;p97"/>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Baja Burrito Restaurants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Linear Programming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858"/>
                                        </p:tgtEl>
                                        <p:attrNameLst>
                                          <p:attrName>style.visibility</p:attrName>
                                        </p:attrNameLst>
                                      </p:cBhvr>
                                      <p:to>
                                        <p:strVal val="visible"/>
                                      </p:to>
                                    </p:set>
                                    <p:anim calcmode="lin" valueType="num">
                                      <p:cBhvr additive="base">
                                        <p:cTn dur="500"/>
                                        <p:tgtEl>
                                          <p:spTgt spid="1858"/>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1">
                                  <p:stCondLst>
                                    <p:cond delay="2000"/>
                                  </p:stCondLst>
                                  <p:childTnLst>
                                    <p:set>
                                      <p:cBhvr>
                                        <p:cTn dur="1" fill="hold">
                                          <p:stCondLst>
                                            <p:cond delay="0"/>
                                          </p:stCondLst>
                                        </p:cTn>
                                        <p:tgtEl>
                                          <p:spTgt spid="1854"/>
                                        </p:tgtEl>
                                        <p:attrNameLst>
                                          <p:attrName>style.visibility</p:attrName>
                                        </p:attrNameLst>
                                      </p:cBhvr>
                                      <p:to>
                                        <p:strVal val="visible"/>
                                      </p:to>
                                    </p:set>
                                    <p:anim calcmode="lin" valueType="num">
                                      <p:cBhvr additive="base">
                                        <p:cTn dur="500"/>
                                        <p:tgtEl>
                                          <p:spTgt spid="185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2000"/>
                                  </p:stCondLst>
                                  <p:childTnLst>
                                    <p:set>
                                      <p:cBhvr>
                                        <p:cTn dur="1" fill="hold">
                                          <p:stCondLst>
                                            <p:cond delay="0"/>
                                          </p:stCondLst>
                                        </p:cTn>
                                        <p:tgtEl>
                                          <p:spTgt spid="1856"/>
                                        </p:tgtEl>
                                        <p:attrNameLst>
                                          <p:attrName>style.visibility</p:attrName>
                                        </p:attrNameLst>
                                      </p:cBhvr>
                                      <p:to>
                                        <p:strVal val="visible"/>
                                      </p:to>
                                    </p:set>
                                    <p:animEffect filter="fade" transition="in">
                                      <p:cBhvr>
                                        <p:cTn dur="1000"/>
                                        <p:tgtEl>
                                          <p:spTgt spid="1856"/>
                                        </p:tgtEl>
                                      </p:cBhvr>
                                    </p:animEffect>
                                  </p:childTnLst>
                                </p:cTn>
                              </p:par>
                            </p:childTnLst>
                          </p:cTn>
                        </p:par>
                        <p:par>
                          <p:cTn fill="hold">
                            <p:stCondLst>
                              <p:cond delay="2000"/>
                            </p:stCondLst>
                            <p:childTnLst>
                              <p:par>
                                <p:cTn fill="hold" nodeType="afterEffect" presetClass="entr" presetID="1" presetSubtype="0">
                                  <p:stCondLst>
                                    <p:cond delay="2000"/>
                                  </p:stCondLst>
                                  <p:childTnLst>
                                    <p:set>
                                      <p:cBhvr>
                                        <p:cTn dur="1" fill="hold">
                                          <p:stCondLst>
                                            <p:cond delay="0"/>
                                          </p:stCondLst>
                                        </p:cTn>
                                        <p:tgtEl>
                                          <p:spTgt spid="18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4" name="Shape 1864"/>
        <p:cNvGrpSpPr/>
        <p:nvPr/>
      </p:nvGrpSpPr>
      <p:grpSpPr>
        <a:xfrm>
          <a:off x="0" y="0"/>
          <a:ext cx="0" cy="0"/>
          <a:chOff x="0" y="0"/>
          <a:chExt cx="0" cy="0"/>
        </a:xfrm>
      </p:grpSpPr>
      <p:sp>
        <p:nvSpPr>
          <p:cNvPr id="1865" name="Google Shape;1865;p98"/>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1866" name="Google Shape;1866;p98"/>
          <p:cNvPicPr preferRelativeResize="0"/>
          <p:nvPr/>
        </p:nvPicPr>
        <p:blipFill rotWithShape="1">
          <a:blip r:embed="rId3">
            <a:alphaModFix/>
          </a:blip>
          <a:srcRect b="0" l="0" r="0" t="0"/>
          <a:stretch/>
        </p:blipFill>
        <p:spPr>
          <a:xfrm>
            <a:off x="1609725" y="2025650"/>
            <a:ext cx="6238875" cy="4375150"/>
          </a:xfrm>
          <a:prstGeom prst="rect">
            <a:avLst/>
          </a:prstGeom>
          <a:noFill/>
          <a:ln>
            <a:noFill/>
          </a:ln>
        </p:spPr>
      </p:pic>
      <p:sp>
        <p:nvSpPr>
          <p:cNvPr id="1867" name="Google Shape;1867;p98"/>
          <p:cNvSpPr txBox="1"/>
          <p:nvPr/>
        </p:nvSpPr>
        <p:spPr>
          <a:xfrm>
            <a:off x="3048000" y="2722562"/>
            <a:ext cx="1066800" cy="3678237"/>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868" name="Google Shape;1868;p98"/>
          <p:cNvSpPr/>
          <p:nvPr/>
        </p:nvSpPr>
        <p:spPr>
          <a:xfrm>
            <a:off x="1524000" y="1257300"/>
            <a:ext cx="6172200" cy="723900"/>
          </a:xfrm>
          <a:prstGeom prst="roundRect">
            <a:avLst>
              <a:gd fmla="val 3592" name="adj"/>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Min 5.5Y</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+10Y</a:t>
            </a:r>
            <a:r>
              <a:rPr b="0" baseline="-25000" i="0" lang="en-US" sz="2000" u="none">
                <a:solidFill>
                  <a:schemeClr val="dk1"/>
                </a:solidFill>
                <a:latin typeface="Arial Narrow"/>
                <a:ea typeface="Arial Narrow"/>
                <a:cs typeface="Arial Narrow"/>
                <a:sym typeface="Arial Narrow"/>
              </a:rPr>
              <a:t>B</a:t>
            </a:r>
            <a:r>
              <a:rPr b="0" i="0" lang="en-US" sz="2000" u="none">
                <a:solidFill>
                  <a:schemeClr val="dk1"/>
                </a:solidFill>
                <a:latin typeface="Arial Narrow"/>
                <a:ea typeface="Arial Narrow"/>
                <a:cs typeface="Arial Narrow"/>
                <a:sym typeface="Arial Narrow"/>
              </a:rPr>
              <a:t>+2.67Y</a:t>
            </a:r>
            <a:r>
              <a:rPr b="0" baseline="-25000" i="0" lang="en-US" sz="2000" u="none">
                <a:solidFill>
                  <a:schemeClr val="dk1"/>
                </a:solidFill>
                <a:latin typeface="Arial Narrow"/>
                <a:ea typeface="Arial Narrow"/>
                <a:cs typeface="Arial Narrow"/>
                <a:sym typeface="Arial Narrow"/>
              </a:rPr>
              <a:t>C</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D</a:t>
            </a:r>
            <a:r>
              <a:rPr b="0" i="0" lang="en-US" sz="2000" u="none">
                <a:solidFill>
                  <a:schemeClr val="dk1"/>
                </a:solidFill>
                <a:latin typeface="Arial Narrow"/>
                <a:ea typeface="Arial Narrow"/>
                <a:cs typeface="Arial Narrow"/>
                <a:sym typeface="Arial Narrow"/>
              </a:rPr>
              <a:t>+2.8Y</a:t>
            </a:r>
            <a:r>
              <a:rPr b="0" baseline="-25000" i="0" lang="en-US" sz="2000" u="none">
                <a:solidFill>
                  <a:schemeClr val="dk1"/>
                </a:solidFill>
                <a:latin typeface="Arial Narrow"/>
                <a:ea typeface="Arial Narrow"/>
                <a:cs typeface="Arial Narrow"/>
                <a:sym typeface="Arial Narrow"/>
              </a:rPr>
              <a:t>E</a:t>
            </a:r>
            <a:r>
              <a:rPr b="0" i="0" lang="en-US" sz="2000" u="none">
                <a:solidFill>
                  <a:schemeClr val="dk1"/>
                </a:solidFill>
                <a:latin typeface="Arial Narrow"/>
                <a:ea typeface="Arial Narrow"/>
                <a:cs typeface="Arial Narrow"/>
                <a:sym typeface="Arial Narrow"/>
              </a:rPr>
              <a:t>+6Y</a:t>
            </a:r>
            <a:r>
              <a:rPr b="0" baseline="-25000" i="0" lang="en-US" sz="2000" u="none">
                <a:solidFill>
                  <a:schemeClr val="dk1"/>
                </a:solidFill>
                <a:latin typeface="Arial Narrow"/>
                <a:ea typeface="Arial Narrow"/>
                <a:cs typeface="Arial Narrow"/>
                <a:sym typeface="Arial Narrow"/>
              </a:rPr>
              <a:t>F</a:t>
            </a:r>
            <a:r>
              <a:rPr b="0" i="0" lang="en-US" sz="2000" u="none">
                <a:solidFill>
                  <a:schemeClr val="dk1"/>
                </a:solidFill>
                <a:latin typeface="Arial Narrow"/>
                <a:ea typeface="Arial Narrow"/>
                <a:cs typeface="Arial Narrow"/>
                <a:sym typeface="Arial Narrow"/>
              </a:rPr>
              <a:t>+6.67Y</a:t>
            </a:r>
            <a:r>
              <a:rPr b="0" baseline="-25000" i="0" lang="en-US" sz="2000" u="none">
                <a:solidFill>
                  <a:schemeClr val="dk1"/>
                </a:solidFill>
                <a:latin typeface="Arial Narrow"/>
                <a:ea typeface="Arial Narrow"/>
                <a:cs typeface="Arial Narrow"/>
                <a:sym typeface="Arial Narrow"/>
              </a:rPr>
              <a:t>G</a:t>
            </a:r>
            <a:r>
              <a:rPr b="0" i="0" lang="en-US" sz="2000" u="none">
                <a:solidFill>
                  <a:schemeClr val="dk1"/>
                </a:solidFill>
                <a:latin typeface="Arial Narrow"/>
                <a:ea typeface="Arial Narrow"/>
                <a:cs typeface="Arial Narrow"/>
                <a:sym typeface="Arial Narrow"/>
              </a:rPr>
              <a:t>+10Y</a:t>
            </a:r>
            <a:r>
              <a:rPr b="0" baseline="-25000" i="0" lang="en-US" sz="2000" u="none">
                <a:solidFill>
                  <a:schemeClr val="dk1"/>
                </a:solidFill>
                <a:latin typeface="Arial Narrow"/>
                <a:ea typeface="Arial Narrow"/>
                <a:cs typeface="Arial Narrow"/>
                <a:sym typeface="Arial Narrow"/>
              </a:rPr>
              <a:t>H</a:t>
            </a:r>
            <a:r>
              <a:rPr b="0" i="0" lang="en-US" sz="2000" u="none">
                <a:solidFill>
                  <a:schemeClr val="dk1"/>
                </a:solidFill>
                <a:latin typeface="Arial Narrow"/>
                <a:ea typeface="Arial Narrow"/>
                <a:cs typeface="Arial Narrow"/>
                <a:sym typeface="Arial Narrow"/>
              </a:rPr>
              <a:t>+</a:t>
            </a:r>
            <a:br>
              <a:rPr b="0" i="0" lang="en-US" sz="2000" u="none">
                <a:solidFill>
                  <a:schemeClr val="dk1"/>
                </a:solidFill>
                <a:latin typeface="Arial Narrow"/>
                <a:ea typeface="Arial Narrow"/>
                <a:cs typeface="Arial Narrow"/>
                <a:sym typeface="Arial Narrow"/>
              </a:rPr>
            </a:b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I</a:t>
            </a:r>
            <a:r>
              <a:rPr b="0" i="0" lang="en-US" sz="2000" u="none">
                <a:solidFill>
                  <a:schemeClr val="dk1"/>
                </a:solidFill>
                <a:latin typeface="Arial Narrow"/>
                <a:ea typeface="Arial Narrow"/>
                <a:cs typeface="Arial Narrow"/>
                <a:sym typeface="Arial Narrow"/>
              </a:rPr>
              <a:t>+12Y</a:t>
            </a:r>
            <a:r>
              <a:rPr b="0" baseline="-25000" i="0" lang="en-US" sz="2000" u="none">
                <a:solidFill>
                  <a:schemeClr val="dk1"/>
                </a:solidFill>
                <a:latin typeface="Arial Narrow"/>
                <a:ea typeface="Arial Narrow"/>
                <a:cs typeface="Arial Narrow"/>
                <a:sym typeface="Arial Narrow"/>
              </a:rPr>
              <a:t>J</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K</a:t>
            </a: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L</a:t>
            </a:r>
            <a:r>
              <a:rPr b="0" i="0" lang="en-US" sz="2000" u="none">
                <a:solidFill>
                  <a:schemeClr val="dk1"/>
                </a:solidFill>
                <a:latin typeface="Arial Narrow"/>
                <a:ea typeface="Arial Narrow"/>
                <a:cs typeface="Arial Narrow"/>
                <a:sym typeface="Arial Narrow"/>
              </a:rPr>
              <a:t>+1.5Y</a:t>
            </a:r>
            <a:r>
              <a:rPr b="0" baseline="-25000" i="0" lang="en-US" sz="2000" u="none">
                <a:solidFill>
                  <a:schemeClr val="dk1"/>
                </a:solidFill>
                <a:latin typeface="Arial Narrow"/>
                <a:ea typeface="Arial Narrow"/>
                <a:cs typeface="Arial Narrow"/>
                <a:sym typeface="Arial Narrow"/>
              </a:rPr>
              <a:t>N</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O</a:t>
            </a: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P</a:t>
            </a:r>
            <a:endParaRPr/>
          </a:p>
        </p:txBody>
      </p:sp>
      <p:sp>
        <p:nvSpPr>
          <p:cNvPr id="1869" name="Google Shape;1869;p98"/>
          <p:cNvSpPr txBox="1"/>
          <p:nvPr/>
        </p:nvSpPr>
        <p:spPr>
          <a:xfrm>
            <a:off x="6269037" y="3962400"/>
            <a:ext cx="1781175" cy="1196975"/>
          </a:xfrm>
          <a:prstGeom prst="rect">
            <a:avLst/>
          </a:prstGeom>
          <a:solidFill>
            <a:schemeClr val="lt1"/>
          </a:solidFill>
          <a:ln cap="flat" cmpd="sng" w="9525">
            <a:solidFill>
              <a:schemeClr val="accent2"/>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Maximum </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time-reduction</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constraints</a:t>
            </a:r>
            <a:endParaRPr/>
          </a:p>
        </p:txBody>
      </p:sp>
      <p:grpSp>
        <p:nvGrpSpPr>
          <p:cNvPr id="1870" name="Google Shape;1870;p98"/>
          <p:cNvGrpSpPr/>
          <p:nvPr/>
        </p:nvGrpSpPr>
        <p:grpSpPr>
          <a:xfrm>
            <a:off x="4419600" y="2667000"/>
            <a:ext cx="1752600" cy="3733800"/>
            <a:chOff x="2784" y="1680"/>
            <a:chExt cx="1104" cy="2352"/>
          </a:xfrm>
        </p:grpSpPr>
        <p:sp>
          <p:nvSpPr>
            <p:cNvPr id="1871" name="Google Shape;1871;p98"/>
            <p:cNvSpPr/>
            <p:nvPr/>
          </p:nvSpPr>
          <p:spPr>
            <a:xfrm>
              <a:off x="2784" y="1680"/>
              <a:ext cx="1104" cy="2352"/>
            </a:xfrm>
            <a:prstGeom prst="roundRect">
              <a:avLst>
                <a:gd fmla="val 3592" name="adj"/>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872" name="Google Shape;1872;p98"/>
            <p:cNvGrpSpPr/>
            <p:nvPr/>
          </p:nvGrpSpPr>
          <p:grpSpPr>
            <a:xfrm>
              <a:off x="2928" y="1824"/>
              <a:ext cx="776" cy="2038"/>
              <a:chOff x="1440" y="1466"/>
              <a:chExt cx="776" cy="2038"/>
            </a:xfrm>
          </p:grpSpPr>
          <p:sp>
            <p:nvSpPr>
              <p:cNvPr id="1873" name="Google Shape;1873;p98"/>
              <p:cNvSpPr txBox="1"/>
              <p:nvPr/>
            </p:nvSpPr>
            <p:spPr>
              <a:xfrm>
                <a:off x="1616" y="3360"/>
                <a:ext cx="71" cy="144"/>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H</a:t>
                </a:r>
                <a:endParaRPr/>
              </a:p>
            </p:txBody>
          </p:sp>
          <p:sp>
            <p:nvSpPr>
              <p:cNvPr id="1874" name="Google Shape;1874;p98"/>
              <p:cNvSpPr txBox="1"/>
              <p:nvPr/>
            </p:nvSpPr>
            <p:spPr>
              <a:xfrm>
                <a:off x="1596" y="2878"/>
                <a:ext cx="60" cy="144"/>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F</a:t>
                </a:r>
                <a:endParaRPr/>
              </a:p>
            </p:txBody>
          </p:sp>
          <p:sp>
            <p:nvSpPr>
              <p:cNvPr id="1875" name="Google Shape;1875;p98"/>
              <p:cNvSpPr txBox="1"/>
              <p:nvPr/>
            </p:nvSpPr>
            <p:spPr>
              <a:xfrm>
                <a:off x="1596" y="2616"/>
                <a:ext cx="66" cy="144"/>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E</a:t>
                </a:r>
                <a:endParaRPr/>
              </a:p>
            </p:txBody>
          </p:sp>
          <p:sp>
            <p:nvSpPr>
              <p:cNvPr id="1876" name="Google Shape;1876;p98"/>
              <p:cNvSpPr txBox="1"/>
              <p:nvPr/>
            </p:nvSpPr>
            <p:spPr>
              <a:xfrm>
                <a:off x="1596" y="2354"/>
                <a:ext cx="71" cy="144"/>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D</a:t>
                </a:r>
                <a:endParaRPr/>
              </a:p>
            </p:txBody>
          </p:sp>
          <p:sp>
            <p:nvSpPr>
              <p:cNvPr id="1877" name="Google Shape;1877;p98"/>
              <p:cNvSpPr txBox="1"/>
              <p:nvPr/>
            </p:nvSpPr>
            <p:spPr>
              <a:xfrm>
                <a:off x="1598" y="2091"/>
                <a:ext cx="71" cy="144"/>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C</a:t>
                </a:r>
                <a:endParaRPr/>
              </a:p>
            </p:txBody>
          </p:sp>
          <p:sp>
            <p:nvSpPr>
              <p:cNvPr id="1878" name="Google Shape;1878;p98"/>
              <p:cNvSpPr txBox="1"/>
              <p:nvPr/>
            </p:nvSpPr>
            <p:spPr>
              <a:xfrm>
                <a:off x="1596" y="1829"/>
                <a:ext cx="66" cy="144"/>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B</a:t>
                </a:r>
                <a:endParaRPr/>
              </a:p>
            </p:txBody>
          </p:sp>
          <p:sp>
            <p:nvSpPr>
              <p:cNvPr id="1879" name="Google Shape;1879;p98"/>
              <p:cNvSpPr txBox="1"/>
              <p:nvPr/>
            </p:nvSpPr>
            <p:spPr>
              <a:xfrm>
                <a:off x="1605" y="1568"/>
                <a:ext cx="66" cy="144"/>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Narrow"/>
                  <a:buNone/>
                </a:pPr>
                <a:r>
                  <a:rPr b="0" i="0" lang="en-US" sz="1500" u="none">
                    <a:solidFill>
                      <a:srgbClr val="000000"/>
                    </a:solidFill>
                    <a:latin typeface="Arial Narrow"/>
                    <a:ea typeface="Arial Narrow"/>
                    <a:cs typeface="Arial Narrow"/>
                    <a:sym typeface="Arial Narrow"/>
                  </a:rPr>
                  <a:t>A</a:t>
                </a:r>
                <a:endParaRPr/>
              </a:p>
            </p:txBody>
          </p:sp>
          <p:grpSp>
            <p:nvGrpSpPr>
              <p:cNvPr id="1880" name="Google Shape;1880;p98"/>
              <p:cNvGrpSpPr/>
              <p:nvPr/>
            </p:nvGrpSpPr>
            <p:grpSpPr>
              <a:xfrm>
                <a:off x="1440" y="1466"/>
                <a:ext cx="776" cy="2023"/>
                <a:chOff x="1440" y="1466"/>
                <a:chExt cx="776" cy="2023"/>
              </a:xfrm>
            </p:grpSpPr>
            <p:sp>
              <p:nvSpPr>
                <p:cNvPr id="1881" name="Google Shape;1881;p98"/>
                <p:cNvSpPr txBox="1"/>
                <p:nvPr/>
              </p:nvSpPr>
              <p:spPr>
                <a:xfrm>
                  <a:off x="1975" y="1741"/>
                  <a:ext cx="182" cy="192"/>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0.5</a:t>
                  </a:r>
                  <a:endParaRPr/>
                </a:p>
              </p:txBody>
            </p:sp>
            <p:sp>
              <p:nvSpPr>
                <p:cNvPr id="1882" name="Google Shape;1882;p98"/>
                <p:cNvSpPr txBox="1"/>
                <p:nvPr/>
              </p:nvSpPr>
              <p:spPr>
                <a:xfrm>
                  <a:off x="1991" y="1480"/>
                  <a:ext cx="182" cy="192"/>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2.0</a:t>
                  </a:r>
                  <a:endParaRPr/>
                </a:p>
              </p:txBody>
            </p:sp>
            <p:grpSp>
              <p:nvGrpSpPr>
                <p:cNvPr id="1883" name="Google Shape;1883;p98"/>
                <p:cNvGrpSpPr/>
                <p:nvPr/>
              </p:nvGrpSpPr>
              <p:grpSpPr>
                <a:xfrm>
                  <a:off x="1440" y="1466"/>
                  <a:ext cx="776" cy="2023"/>
                  <a:chOff x="1440" y="1466"/>
                  <a:chExt cx="776" cy="2023"/>
                </a:xfrm>
              </p:grpSpPr>
              <p:sp>
                <p:nvSpPr>
                  <p:cNvPr id="1884" name="Google Shape;1884;p98"/>
                  <p:cNvSpPr txBox="1"/>
                  <p:nvPr/>
                </p:nvSpPr>
                <p:spPr>
                  <a:xfrm>
                    <a:off x="1904" y="3278"/>
                    <a:ext cx="262"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Narrow"/>
                      <a:buNone/>
                    </a:pPr>
                    <a:r>
                      <a:rPr b="0" i="0" lang="en-US" sz="2200" u="none">
                        <a:solidFill>
                          <a:srgbClr val="000000"/>
                        </a:solidFill>
                        <a:latin typeface="Arial Narrow"/>
                        <a:ea typeface="Arial Narrow"/>
                        <a:cs typeface="Arial Narrow"/>
                        <a:sym typeface="Arial Narrow"/>
                      </a:rPr>
                      <a:t>  </a:t>
                    </a:r>
                    <a:r>
                      <a:rPr b="0" i="0" lang="en-US" sz="2000" u="none">
                        <a:solidFill>
                          <a:srgbClr val="000000"/>
                        </a:solidFill>
                        <a:latin typeface="Arial Narrow"/>
                        <a:ea typeface="Arial Narrow"/>
                        <a:cs typeface="Arial Narrow"/>
                        <a:sym typeface="Arial Narrow"/>
                      </a:rPr>
                      <a:t>0.5</a:t>
                    </a:r>
                    <a:endParaRPr/>
                  </a:p>
                </p:txBody>
              </p:sp>
              <p:sp>
                <p:nvSpPr>
                  <p:cNvPr id="1885" name="Google Shape;1885;p98"/>
                  <p:cNvSpPr txBox="1"/>
                  <p:nvPr/>
                </p:nvSpPr>
                <p:spPr>
                  <a:xfrm>
                    <a:off x="1972" y="2790"/>
                    <a:ext cx="182" cy="192"/>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0.5</a:t>
                    </a:r>
                    <a:endParaRPr/>
                  </a:p>
                </p:txBody>
              </p:sp>
              <p:sp>
                <p:nvSpPr>
                  <p:cNvPr id="1886" name="Google Shape;1886;p98"/>
                  <p:cNvSpPr txBox="1"/>
                  <p:nvPr/>
                </p:nvSpPr>
                <p:spPr>
                  <a:xfrm>
                    <a:off x="1966" y="2528"/>
                    <a:ext cx="182" cy="192"/>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2.5</a:t>
                    </a:r>
                    <a:endParaRPr/>
                  </a:p>
                </p:txBody>
              </p:sp>
              <p:sp>
                <p:nvSpPr>
                  <p:cNvPr id="1887" name="Google Shape;1887;p98"/>
                  <p:cNvSpPr txBox="1"/>
                  <p:nvPr/>
                </p:nvSpPr>
                <p:spPr>
                  <a:xfrm>
                    <a:off x="1986" y="2266"/>
                    <a:ext cx="182" cy="192"/>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1.0</a:t>
                    </a:r>
                    <a:endParaRPr/>
                  </a:p>
                </p:txBody>
              </p:sp>
              <p:sp>
                <p:nvSpPr>
                  <p:cNvPr id="1888" name="Google Shape;1888;p98"/>
                  <p:cNvSpPr txBox="1"/>
                  <p:nvPr/>
                </p:nvSpPr>
                <p:spPr>
                  <a:xfrm>
                    <a:off x="1991" y="2003"/>
                    <a:ext cx="182" cy="192"/>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1.5</a:t>
                    </a:r>
                    <a:endParaRPr/>
                  </a:p>
                </p:txBody>
              </p:sp>
              <p:sp>
                <p:nvSpPr>
                  <p:cNvPr id="1889" name="Google Shape;1889;p98"/>
                  <p:cNvSpPr txBox="1"/>
                  <p:nvPr/>
                </p:nvSpPr>
                <p:spPr>
                  <a:xfrm>
                    <a:off x="1851" y="1741"/>
                    <a:ext cx="80"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Narrow"/>
                      <a:buNone/>
                    </a:pPr>
                    <a:r>
                      <a:rPr b="0" i="0" lang="en-US" sz="2200" u="none">
                        <a:solidFill>
                          <a:srgbClr val="000000"/>
                        </a:solidFill>
                        <a:latin typeface="Arial Narrow"/>
                        <a:ea typeface="Arial Narrow"/>
                        <a:cs typeface="Arial Narrow"/>
                        <a:sym typeface="Arial Narrow"/>
                      </a:rPr>
                      <a:t>  </a:t>
                    </a:r>
                    <a:endParaRPr/>
                  </a:p>
                </p:txBody>
              </p:sp>
              <p:sp>
                <p:nvSpPr>
                  <p:cNvPr id="1890" name="Google Shape;1890;p98"/>
                  <p:cNvSpPr txBox="1"/>
                  <p:nvPr/>
                </p:nvSpPr>
                <p:spPr>
                  <a:xfrm>
                    <a:off x="1867" y="1480"/>
                    <a:ext cx="80"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Narrow"/>
                      <a:buNone/>
                    </a:pPr>
                    <a:r>
                      <a:rPr b="0" i="0" lang="en-US" sz="2200" u="none">
                        <a:solidFill>
                          <a:srgbClr val="000000"/>
                        </a:solidFill>
                        <a:latin typeface="Arial Narrow"/>
                        <a:ea typeface="Arial Narrow"/>
                        <a:cs typeface="Arial Narrow"/>
                        <a:sym typeface="Arial Narrow"/>
                      </a:rPr>
                      <a:t>  </a:t>
                    </a:r>
                    <a:endParaRPr/>
                  </a:p>
                </p:txBody>
              </p:sp>
              <p:sp>
                <p:nvSpPr>
                  <p:cNvPr id="1891" name="Google Shape;1891;p98"/>
                  <p:cNvSpPr txBox="1"/>
                  <p:nvPr/>
                </p:nvSpPr>
                <p:spPr>
                  <a:xfrm>
                    <a:off x="1509" y="3278"/>
                    <a:ext cx="96"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Narrow"/>
                      <a:buNone/>
                    </a:pPr>
                    <a:r>
                      <a:rPr b="0" i="0" lang="en-US" sz="2200" u="none">
                        <a:solidFill>
                          <a:srgbClr val="000000"/>
                        </a:solidFill>
                        <a:latin typeface="Arial Narrow"/>
                        <a:ea typeface="Arial Narrow"/>
                        <a:cs typeface="Arial Narrow"/>
                        <a:sym typeface="Arial Narrow"/>
                      </a:rPr>
                      <a:t>Y</a:t>
                    </a:r>
                    <a:endParaRPr/>
                  </a:p>
                </p:txBody>
              </p:sp>
              <p:sp>
                <p:nvSpPr>
                  <p:cNvPr id="1892" name="Google Shape;1892;p98"/>
                  <p:cNvSpPr txBox="1"/>
                  <p:nvPr/>
                </p:nvSpPr>
                <p:spPr>
                  <a:xfrm>
                    <a:off x="1497" y="2790"/>
                    <a:ext cx="96"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Narrow"/>
                      <a:buNone/>
                    </a:pPr>
                    <a:r>
                      <a:rPr b="0" i="0" lang="en-US" sz="2200" u="none">
                        <a:solidFill>
                          <a:srgbClr val="000000"/>
                        </a:solidFill>
                        <a:latin typeface="Arial Narrow"/>
                        <a:ea typeface="Arial Narrow"/>
                        <a:cs typeface="Arial Narrow"/>
                        <a:sym typeface="Arial Narrow"/>
                      </a:rPr>
                      <a:t>Y</a:t>
                    </a:r>
                    <a:endParaRPr/>
                  </a:p>
                </p:txBody>
              </p:sp>
              <p:sp>
                <p:nvSpPr>
                  <p:cNvPr id="1893" name="Google Shape;1893;p98"/>
                  <p:cNvSpPr txBox="1"/>
                  <p:nvPr/>
                </p:nvSpPr>
                <p:spPr>
                  <a:xfrm>
                    <a:off x="1497" y="2528"/>
                    <a:ext cx="96"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Narrow"/>
                      <a:buNone/>
                    </a:pPr>
                    <a:r>
                      <a:rPr b="0" i="0" lang="en-US" sz="2200" u="none">
                        <a:solidFill>
                          <a:srgbClr val="000000"/>
                        </a:solidFill>
                        <a:latin typeface="Arial Narrow"/>
                        <a:ea typeface="Arial Narrow"/>
                        <a:cs typeface="Arial Narrow"/>
                        <a:sym typeface="Arial Narrow"/>
                      </a:rPr>
                      <a:t>Y</a:t>
                    </a:r>
                    <a:endParaRPr/>
                  </a:p>
                </p:txBody>
              </p:sp>
              <p:sp>
                <p:nvSpPr>
                  <p:cNvPr id="1894" name="Google Shape;1894;p98"/>
                  <p:cNvSpPr txBox="1"/>
                  <p:nvPr/>
                </p:nvSpPr>
                <p:spPr>
                  <a:xfrm>
                    <a:off x="1497" y="2266"/>
                    <a:ext cx="96"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Narrow"/>
                      <a:buNone/>
                    </a:pPr>
                    <a:r>
                      <a:rPr b="0" i="0" lang="en-US" sz="2200" u="none">
                        <a:solidFill>
                          <a:srgbClr val="000000"/>
                        </a:solidFill>
                        <a:latin typeface="Arial Narrow"/>
                        <a:ea typeface="Arial Narrow"/>
                        <a:cs typeface="Arial Narrow"/>
                        <a:sym typeface="Arial Narrow"/>
                      </a:rPr>
                      <a:t>Y</a:t>
                    </a:r>
                    <a:endParaRPr/>
                  </a:p>
                </p:txBody>
              </p:sp>
              <p:sp>
                <p:nvSpPr>
                  <p:cNvPr id="1895" name="Google Shape;1895;p98"/>
                  <p:cNvSpPr txBox="1"/>
                  <p:nvPr/>
                </p:nvSpPr>
                <p:spPr>
                  <a:xfrm>
                    <a:off x="1497" y="2003"/>
                    <a:ext cx="96"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Narrow"/>
                      <a:buNone/>
                    </a:pPr>
                    <a:r>
                      <a:rPr b="0" i="0" lang="en-US" sz="2200" u="none">
                        <a:solidFill>
                          <a:srgbClr val="000000"/>
                        </a:solidFill>
                        <a:latin typeface="Arial Narrow"/>
                        <a:ea typeface="Arial Narrow"/>
                        <a:cs typeface="Arial Narrow"/>
                        <a:sym typeface="Arial Narrow"/>
                      </a:rPr>
                      <a:t>Y</a:t>
                    </a:r>
                    <a:endParaRPr/>
                  </a:p>
                </p:txBody>
              </p:sp>
              <p:sp>
                <p:nvSpPr>
                  <p:cNvPr id="1896" name="Google Shape;1896;p98"/>
                  <p:cNvSpPr txBox="1"/>
                  <p:nvPr/>
                </p:nvSpPr>
                <p:spPr>
                  <a:xfrm>
                    <a:off x="1497" y="1741"/>
                    <a:ext cx="96"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Narrow"/>
                      <a:buNone/>
                    </a:pPr>
                    <a:r>
                      <a:rPr b="0" i="0" lang="en-US" sz="2200" u="none">
                        <a:solidFill>
                          <a:srgbClr val="000000"/>
                        </a:solidFill>
                        <a:latin typeface="Arial Narrow"/>
                        <a:ea typeface="Arial Narrow"/>
                        <a:cs typeface="Arial Narrow"/>
                        <a:sym typeface="Arial Narrow"/>
                      </a:rPr>
                      <a:t>Y</a:t>
                    </a:r>
                    <a:endParaRPr/>
                  </a:p>
                </p:txBody>
              </p:sp>
              <p:sp>
                <p:nvSpPr>
                  <p:cNvPr id="1897" name="Google Shape;1897;p98"/>
                  <p:cNvSpPr txBox="1"/>
                  <p:nvPr/>
                </p:nvSpPr>
                <p:spPr>
                  <a:xfrm>
                    <a:off x="1497" y="1480"/>
                    <a:ext cx="96"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Narrow"/>
                      <a:buNone/>
                    </a:pPr>
                    <a:r>
                      <a:rPr b="0" i="0" lang="en-US" sz="2200" u="none">
                        <a:solidFill>
                          <a:srgbClr val="000000"/>
                        </a:solidFill>
                        <a:latin typeface="Arial Narrow"/>
                        <a:ea typeface="Arial Narrow"/>
                        <a:cs typeface="Arial Narrow"/>
                        <a:sym typeface="Arial Narrow"/>
                      </a:rPr>
                      <a:t>Y</a:t>
                    </a:r>
                    <a:endParaRPr/>
                  </a:p>
                </p:txBody>
              </p:sp>
              <p:sp>
                <p:nvSpPr>
                  <p:cNvPr id="1898" name="Google Shape;1898;p98"/>
                  <p:cNvSpPr txBox="1"/>
                  <p:nvPr/>
                </p:nvSpPr>
                <p:spPr>
                  <a:xfrm>
                    <a:off x="1760" y="3264"/>
                    <a:ext cx="97"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Noto Sans Symbols"/>
                      <a:buNone/>
                    </a:pPr>
                    <a:r>
                      <a:rPr b="0" i="0" lang="en-US" sz="2200" u="none">
                        <a:solidFill>
                          <a:srgbClr val="000000"/>
                        </a:solidFill>
                        <a:latin typeface="Noto Sans Symbols"/>
                        <a:ea typeface="Noto Sans Symbols"/>
                        <a:cs typeface="Noto Sans Symbols"/>
                        <a:sym typeface="Noto Sans Symbols"/>
                      </a:rPr>
                      <a:t>≤</a:t>
                    </a:r>
                    <a:endParaRPr/>
                  </a:p>
                </p:txBody>
              </p:sp>
              <p:sp>
                <p:nvSpPr>
                  <p:cNvPr id="1899" name="Google Shape;1899;p98"/>
                  <p:cNvSpPr txBox="1"/>
                  <p:nvPr/>
                </p:nvSpPr>
                <p:spPr>
                  <a:xfrm>
                    <a:off x="1735" y="2776"/>
                    <a:ext cx="97"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Noto Sans Symbols"/>
                      <a:buNone/>
                    </a:pPr>
                    <a:r>
                      <a:rPr b="0" i="0" lang="en-US" sz="2200" u="none">
                        <a:solidFill>
                          <a:srgbClr val="000000"/>
                        </a:solidFill>
                        <a:latin typeface="Noto Sans Symbols"/>
                        <a:ea typeface="Noto Sans Symbols"/>
                        <a:cs typeface="Noto Sans Symbols"/>
                        <a:sym typeface="Noto Sans Symbols"/>
                      </a:rPr>
                      <a:t>≤</a:t>
                    </a:r>
                    <a:endParaRPr/>
                  </a:p>
                </p:txBody>
              </p:sp>
              <p:sp>
                <p:nvSpPr>
                  <p:cNvPr id="1900" name="Google Shape;1900;p98"/>
                  <p:cNvSpPr txBox="1"/>
                  <p:nvPr/>
                </p:nvSpPr>
                <p:spPr>
                  <a:xfrm>
                    <a:off x="1743" y="2514"/>
                    <a:ext cx="97"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Noto Sans Symbols"/>
                      <a:buNone/>
                    </a:pPr>
                    <a:r>
                      <a:rPr b="0" i="0" lang="en-US" sz="2200" u="none">
                        <a:solidFill>
                          <a:srgbClr val="000000"/>
                        </a:solidFill>
                        <a:latin typeface="Noto Sans Symbols"/>
                        <a:ea typeface="Noto Sans Symbols"/>
                        <a:cs typeface="Noto Sans Symbols"/>
                        <a:sym typeface="Noto Sans Symbols"/>
                      </a:rPr>
                      <a:t>≤</a:t>
                    </a:r>
                    <a:endParaRPr/>
                  </a:p>
                </p:txBody>
              </p:sp>
              <p:sp>
                <p:nvSpPr>
                  <p:cNvPr id="1901" name="Google Shape;1901;p98"/>
                  <p:cNvSpPr txBox="1"/>
                  <p:nvPr/>
                </p:nvSpPr>
                <p:spPr>
                  <a:xfrm>
                    <a:off x="1749" y="2252"/>
                    <a:ext cx="97"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Noto Sans Symbols"/>
                      <a:buNone/>
                    </a:pPr>
                    <a:r>
                      <a:rPr b="0" i="0" lang="en-US" sz="2200" u="none">
                        <a:solidFill>
                          <a:srgbClr val="000000"/>
                        </a:solidFill>
                        <a:latin typeface="Noto Sans Symbols"/>
                        <a:ea typeface="Noto Sans Symbols"/>
                        <a:cs typeface="Noto Sans Symbols"/>
                        <a:sym typeface="Noto Sans Symbols"/>
                      </a:rPr>
                      <a:t>≤</a:t>
                    </a:r>
                    <a:endParaRPr/>
                  </a:p>
                </p:txBody>
              </p:sp>
              <p:sp>
                <p:nvSpPr>
                  <p:cNvPr id="1902" name="Google Shape;1902;p98"/>
                  <p:cNvSpPr txBox="1"/>
                  <p:nvPr/>
                </p:nvSpPr>
                <p:spPr>
                  <a:xfrm>
                    <a:off x="1755" y="1989"/>
                    <a:ext cx="97"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Noto Sans Symbols"/>
                      <a:buNone/>
                    </a:pPr>
                    <a:r>
                      <a:rPr b="0" i="0" lang="en-US" sz="2200" u="none">
                        <a:solidFill>
                          <a:srgbClr val="000000"/>
                        </a:solidFill>
                        <a:latin typeface="Noto Sans Symbols"/>
                        <a:ea typeface="Noto Sans Symbols"/>
                        <a:cs typeface="Noto Sans Symbols"/>
                        <a:sym typeface="Noto Sans Symbols"/>
                      </a:rPr>
                      <a:t>≤</a:t>
                    </a:r>
                    <a:endParaRPr/>
                  </a:p>
                </p:txBody>
              </p:sp>
              <p:sp>
                <p:nvSpPr>
                  <p:cNvPr id="1903" name="Google Shape;1903;p98"/>
                  <p:cNvSpPr txBox="1"/>
                  <p:nvPr/>
                </p:nvSpPr>
                <p:spPr>
                  <a:xfrm>
                    <a:off x="1743" y="1727"/>
                    <a:ext cx="97"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Noto Sans Symbols"/>
                      <a:buNone/>
                    </a:pPr>
                    <a:r>
                      <a:rPr b="0" i="0" lang="en-US" sz="2200" u="none">
                        <a:solidFill>
                          <a:srgbClr val="000000"/>
                        </a:solidFill>
                        <a:latin typeface="Noto Sans Symbols"/>
                        <a:ea typeface="Noto Sans Symbols"/>
                        <a:cs typeface="Noto Sans Symbols"/>
                        <a:sym typeface="Noto Sans Symbols"/>
                      </a:rPr>
                      <a:t>≤</a:t>
                    </a:r>
                    <a:endParaRPr/>
                  </a:p>
                </p:txBody>
              </p:sp>
              <p:sp>
                <p:nvSpPr>
                  <p:cNvPr id="1904" name="Google Shape;1904;p98"/>
                  <p:cNvSpPr txBox="1"/>
                  <p:nvPr/>
                </p:nvSpPr>
                <p:spPr>
                  <a:xfrm>
                    <a:off x="1759" y="1466"/>
                    <a:ext cx="97"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Noto Sans Symbols"/>
                      <a:buNone/>
                    </a:pPr>
                    <a:r>
                      <a:rPr b="0" i="0" lang="en-US" sz="2200" u="none">
                        <a:solidFill>
                          <a:srgbClr val="000000"/>
                        </a:solidFill>
                        <a:latin typeface="Noto Sans Symbols"/>
                        <a:ea typeface="Noto Sans Symbols"/>
                        <a:cs typeface="Noto Sans Symbols"/>
                        <a:sym typeface="Noto Sans Symbols"/>
                      </a:rPr>
                      <a:t>≤</a:t>
                    </a:r>
                    <a:endParaRPr/>
                  </a:p>
                </p:txBody>
              </p:sp>
              <p:sp>
                <p:nvSpPr>
                  <p:cNvPr id="1905" name="Google Shape;1905;p98"/>
                  <p:cNvSpPr txBox="1"/>
                  <p:nvPr/>
                </p:nvSpPr>
                <p:spPr>
                  <a:xfrm>
                    <a:off x="1440" y="3007"/>
                    <a:ext cx="776" cy="250"/>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Y </a:t>
                    </a:r>
                    <a:r>
                      <a:rPr b="0" baseline="-25000" i="0" lang="en-US" sz="2000" u="none">
                        <a:solidFill>
                          <a:schemeClr val="dk1"/>
                        </a:solidFill>
                        <a:latin typeface="Arial Narrow"/>
                        <a:ea typeface="Arial Narrow"/>
                        <a:cs typeface="Arial Narrow"/>
                        <a:sym typeface="Arial Narrow"/>
                      </a:rPr>
                      <a:t>G            </a:t>
                    </a:r>
                    <a:r>
                      <a:rPr b="0" i="0" lang="en-US" sz="2000" u="none">
                        <a:solidFill>
                          <a:schemeClr val="dk1"/>
                        </a:solidFill>
                        <a:latin typeface="Arial Narrow"/>
                        <a:ea typeface="Arial Narrow"/>
                        <a:cs typeface="Arial Narrow"/>
                        <a:sym typeface="Arial Narrow"/>
                      </a:rPr>
                      <a:t>1.5</a:t>
                    </a:r>
                    <a:endParaRPr/>
                  </a:p>
                </p:txBody>
              </p:sp>
              <p:sp>
                <p:nvSpPr>
                  <p:cNvPr id="1906" name="Google Shape;1906;p98"/>
                  <p:cNvSpPr txBox="1"/>
                  <p:nvPr/>
                </p:nvSpPr>
                <p:spPr>
                  <a:xfrm>
                    <a:off x="1740" y="3012"/>
                    <a:ext cx="97" cy="211"/>
                  </a:xfrm>
                  <a:prstGeom prst="rect">
                    <a:avLst/>
                  </a:prstGeom>
                  <a:solidFill>
                    <a:srgbClr val="FFFFCC"/>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Noto Sans Symbols"/>
                      <a:buNone/>
                    </a:pPr>
                    <a:r>
                      <a:rPr b="0" i="0" lang="en-US" sz="2200" u="none">
                        <a:solidFill>
                          <a:srgbClr val="000000"/>
                        </a:solidFill>
                        <a:latin typeface="Noto Sans Symbols"/>
                        <a:ea typeface="Noto Sans Symbols"/>
                        <a:cs typeface="Noto Sans Symbols"/>
                        <a:sym typeface="Noto Sans Symbols"/>
                      </a:rPr>
                      <a:t>≤</a:t>
                    </a:r>
                    <a:endParaRPr/>
                  </a:p>
                </p:txBody>
              </p:sp>
            </p:grpSp>
          </p:grpSp>
        </p:grpSp>
        <p:sp>
          <p:nvSpPr>
            <p:cNvPr id="1907" name="Google Shape;1907;p98"/>
            <p:cNvSpPr txBox="1"/>
            <p:nvPr/>
          </p:nvSpPr>
          <p:spPr>
            <a:xfrm>
              <a:off x="3120" y="3766"/>
              <a:ext cx="45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t>
              </a:r>
              <a:endParaRPr/>
            </a:p>
          </p:txBody>
        </p:sp>
      </p:grpSp>
      <p:sp>
        <p:nvSpPr>
          <p:cNvPr id="1908" name="Google Shape;1908;p98"/>
          <p:cNvSpPr txBox="1"/>
          <p:nvPr/>
        </p:nvSpPr>
        <p:spPr>
          <a:xfrm>
            <a:off x="3048000" y="2701925"/>
            <a:ext cx="1066800" cy="36782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909" name="Google Shape;1909;p98"/>
          <p:cNvSpPr txBox="1"/>
          <p:nvPr/>
        </p:nvSpPr>
        <p:spPr>
          <a:xfrm>
            <a:off x="1746250" y="3200400"/>
            <a:ext cx="534987" cy="3587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grpSp>
        <p:nvGrpSpPr>
          <p:cNvPr id="1910" name="Google Shape;1910;p98"/>
          <p:cNvGrpSpPr/>
          <p:nvPr/>
        </p:nvGrpSpPr>
        <p:grpSpPr>
          <a:xfrm>
            <a:off x="1584325" y="2425700"/>
            <a:ext cx="1524000" cy="809625"/>
            <a:chOff x="998" y="1528"/>
            <a:chExt cx="960" cy="510"/>
          </a:xfrm>
        </p:grpSpPr>
        <p:grpSp>
          <p:nvGrpSpPr>
            <p:cNvPr id="1911" name="Google Shape;1911;p98"/>
            <p:cNvGrpSpPr/>
            <p:nvPr/>
          </p:nvGrpSpPr>
          <p:grpSpPr>
            <a:xfrm>
              <a:off x="998" y="1702"/>
              <a:ext cx="960" cy="336"/>
              <a:chOff x="998" y="1696"/>
              <a:chExt cx="960" cy="336"/>
            </a:xfrm>
          </p:grpSpPr>
          <p:sp>
            <p:nvSpPr>
              <p:cNvPr id="1912" name="Google Shape;1912;p98"/>
              <p:cNvSpPr/>
              <p:nvPr/>
            </p:nvSpPr>
            <p:spPr>
              <a:xfrm>
                <a:off x="998" y="1696"/>
                <a:ext cx="960" cy="336"/>
              </a:xfrm>
              <a:prstGeom prst="roundRect">
                <a:avLst>
                  <a:gd fmla="val 3592" name="adj"/>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913" name="Google Shape;1913;p98"/>
              <p:cNvSpPr txBox="1"/>
              <p:nvPr/>
            </p:nvSpPr>
            <p:spPr>
              <a:xfrm>
                <a:off x="1729" y="1772"/>
                <a:ext cx="14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19</a:t>
                </a:r>
                <a:endParaRPr/>
              </a:p>
            </p:txBody>
          </p:sp>
          <p:sp>
            <p:nvSpPr>
              <p:cNvPr id="1914" name="Google Shape;1914;p98"/>
              <p:cNvSpPr txBox="1"/>
              <p:nvPr/>
            </p:nvSpPr>
            <p:spPr>
              <a:xfrm>
                <a:off x="1255" y="1772"/>
                <a:ext cx="211"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FIN</a:t>
                </a:r>
                <a:endParaRPr/>
              </a:p>
            </p:txBody>
          </p:sp>
          <p:sp>
            <p:nvSpPr>
              <p:cNvPr id="1915" name="Google Shape;1915;p98"/>
              <p:cNvSpPr txBox="1"/>
              <p:nvPr/>
            </p:nvSpPr>
            <p:spPr>
              <a:xfrm>
                <a:off x="1097" y="1772"/>
                <a:ext cx="88"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X</a:t>
                </a:r>
                <a:endParaRPr/>
              </a:p>
            </p:txBody>
          </p:sp>
          <p:sp>
            <p:nvSpPr>
              <p:cNvPr id="1916" name="Google Shape;1916;p98"/>
              <p:cNvSpPr txBox="1"/>
              <p:nvPr/>
            </p:nvSpPr>
            <p:spPr>
              <a:xfrm>
                <a:off x="1588" y="1759"/>
                <a:ext cx="88"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Noto Sans Symbols"/>
                  <a:buNone/>
                </a:pPr>
                <a:r>
                  <a:rPr b="0" i="0" lang="en-US" sz="2000" u="none">
                    <a:solidFill>
                      <a:srgbClr val="000000"/>
                    </a:solidFill>
                    <a:latin typeface="Noto Sans Symbols"/>
                    <a:ea typeface="Noto Sans Symbols"/>
                    <a:cs typeface="Noto Sans Symbols"/>
                    <a:sym typeface="Noto Sans Symbols"/>
                  </a:rPr>
                  <a:t>≤</a:t>
                </a:r>
                <a:endParaRPr/>
              </a:p>
            </p:txBody>
          </p:sp>
        </p:grpSp>
        <p:sp>
          <p:nvSpPr>
            <p:cNvPr id="1917" name="Google Shape;1917;p98"/>
            <p:cNvSpPr txBox="1"/>
            <p:nvPr/>
          </p:nvSpPr>
          <p:spPr>
            <a:xfrm>
              <a:off x="1500" y="1772"/>
              <a:ext cx="123" cy="22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
          <p:nvSpPr>
            <p:cNvPr id="1918" name="Google Shape;1918;p98"/>
            <p:cNvSpPr txBox="1"/>
            <p:nvPr/>
          </p:nvSpPr>
          <p:spPr>
            <a:xfrm>
              <a:off x="1205" y="1772"/>
              <a:ext cx="123" cy="22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
          <p:nvSpPr>
            <p:cNvPr id="1919" name="Google Shape;1919;p98"/>
            <p:cNvSpPr txBox="1"/>
            <p:nvPr/>
          </p:nvSpPr>
          <p:spPr>
            <a:xfrm>
              <a:off x="1091" y="1528"/>
              <a:ext cx="273" cy="22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ST</a:t>
              </a:r>
              <a:endParaRPr/>
            </a:p>
          </p:txBody>
        </p:sp>
      </p:grpSp>
      <p:sp>
        <p:nvSpPr>
          <p:cNvPr id="1920" name="Google Shape;1920;p98"/>
          <p:cNvSpPr txBox="1"/>
          <p:nvPr/>
        </p:nvSpPr>
        <p:spPr>
          <a:xfrm>
            <a:off x="1295400" y="3276600"/>
            <a:ext cx="2189162" cy="466725"/>
          </a:xfrm>
          <a:prstGeom prst="rect">
            <a:avLst/>
          </a:prstGeom>
          <a:solidFill>
            <a:schemeClr val="lt1"/>
          </a:solidFill>
          <a:ln cap="flat" cmpd="sng" w="9525">
            <a:solidFill>
              <a:schemeClr val="accent2"/>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Meet the deadline</a:t>
            </a:r>
            <a:endParaRPr/>
          </a:p>
        </p:txBody>
      </p:sp>
      <p:sp>
        <p:nvSpPr>
          <p:cNvPr id="1921" name="Google Shape;1921;p98"/>
          <p:cNvSpPr txBox="1"/>
          <p:nvPr>
            <p:ph type="title"/>
          </p:nvPr>
        </p:nvSpPr>
        <p:spPr>
          <a:xfrm>
            <a:off x="685800" y="3810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Linear Programming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920"/>
                                        </p:tgtEl>
                                        <p:attrNameLst>
                                          <p:attrName>style.visibility</p:attrName>
                                        </p:attrNameLst>
                                      </p:cBhvr>
                                      <p:to>
                                        <p:strVal val="visible"/>
                                      </p:to>
                                    </p:set>
                                    <p:anim calcmode="lin" valueType="num">
                                      <p:cBhvr additive="base">
                                        <p:cTn dur="500"/>
                                        <p:tgtEl>
                                          <p:spTgt spid="1920"/>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1869"/>
                                        </p:tgtEl>
                                        <p:attrNameLst>
                                          <p:attrName>style.visibility</p:attrName>
                                        </p:attrNameLst>
                                      </p:cBhvr>
                                      <p:to>
                                        <p:strVal val="visible"/>
                                      </p:to>
                                    </p:set>
                                    <p:anim calcmode="lin" valueType="num">
                                      <p:cBhvr additive="base">
                                        <p:cTn dur="500"/>
                                        <p:tgtEl>
                                          <p:spTgt spid="186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2000"/>
                                  </p:stCondLst>
                                  <p:childTnLst>
                                    <p:set>
                                      <p:cBhvr>
                                        <p:cTn dur="1" fill="hold">
                                          <p:stCondLst>
                                            <p:cond delay="0"/>
                                          </p:stCondLst>
                                        </p:cTn>
                                        <p:tgtEl>
                                          <p:spTgt spid="1908"/>
                                        </p:tgtEl>
                                        <p:attrNameLst>
                                          <p:attrName>style.visibility</p:attrName>
                                        </p:attrNameLst>
                                      </p:cBhvr>
                                      <p:to>
                                        <p:strVal val="visible"/>
                                      </p:to>
                                    </p:set>
                                    <p:animEffect filter="fade" transition="in">
                                      <p:cBhvr>
                                        <p:cTn dur="1000"/>
                                        <p:tgtEl>
                                          <p:spTgt spid="1908"/>
                                        </p:tgtEl>
                                      </p:cBhvr>
                                    </p:animEffect>
                                  </p:childTnLst>
                                </p:cTn>
                              </p:par>
                            </p:childTnLst>
                          </p:cTn>
                        </p:par>
                        <p:par>
                          <p:cTn fill="hold">
                            <p:stCondLst>
                              <p:cond delay="2000"/>
                            </p:stCondLst>
                            <p:childTnLst>
                              <p:par>
                                <p:cTn fill="hold" nodeType="afterEffect" presetClass="entr" presetID="1" presetSubtype="0">
                                  <p:stCondLst>
                                    <p:cond delay="2000"/>
                                  </p:stCondLst>
                                  <p:childTnLst>
                                    <p:set>
                                      <p:cBhvr>
                                        <p:cTn dur="1" fill="hold">
                                          <p:stCondLst>
                                            <p:cond delay="0"/>
                                          </p:stCondLst>
                                        </p:cTn>
                                        <p:tgtEl>
                                          <p:spTgt spid="18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99"/>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pSp>
        <p:nvGrpSpPr>
          <p:cNvPr id="1928" name="Google Shape;1928;p99"/>
          <p:cNvGrpSpPr/>
          <p:nvPr/>
        </p:nvGrpSpPr>
        <p:grpSpPr>
          <a:xfrm>
            <a:off x="5257800" y="2133600"/>
            <a:ext cx="2514600" cy="2667000"/>
            <a:chOff x="3312" y="1344"/>
            <a:chExt cx="1584" cy="1680"/>
          </a:xfrm>
        </p:grpSpPr>
        <p:sp>
          <p:nvSpPr>
            <p:cNvPr id="1929" name="Google Shape;1929;p99"/>
            <p:cNvSpPr/>
            <p:nvPr/>
          </p:nvSpPr>
          <p:spPr>
            <a:xfrm>
              <a:off x="3312" y="1344"/>
              <a:ext cx="1584" cy="1680"/>
            </a:xfrm>
            <a:prstGeom prst="roundRect">
              <a:avLst>
                <a:gd fmla="val 3592" name="adj"/>
              </a:avLst>
            </a:prstGeom>
            <a:solidFill>
              <a:srgbClr val="FFCC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1930" name="Google Shape;1930;p99"/>
            <p:cNvCxnSpPr/>
            <p:nvPr/>
          </p:nvCxnSpPr>
          <p:spPr>
            <a:xfrm>
              <a:off x="3552" y="2817"/>
              <a:ext cx="1104" cy="0"/>
            </a:xfrm>
            <a:prstGeom prst="straightConnector1">
              <a:avLst/>
            </a:prstGeom>
            <a:noFill/>
            <a:ln cap="flat" cmpd="sng" w="12700">
              <a:solidFill>
                <a:schemeClr val="dk1"/>
              </a:solidFill>
              <a:prstDash val="solid"/>
              <a:miter lim="800000"/>
              <a:headEnd len="med" w="med" type="none"/>
              <a:tailEnd len="med" w="med" type="none"/>
            </a:ln>
          </p:spPr>
        </p:cxnSp>
        <p:cxnSp>
          <p:nvCxnSpPr>
            <p:cNvPr id="1931" name="Google Shape;1931;p99"/>
            <p:cNvCxnSpPr/>
            <p:nvPr/>
          </p:nvCxnSpPr>
          <p:spPr>
            <a:xfrm>
              <a:off x="3504" y="2387"/>
              <a:ext cx="1152" cy="0"/>
            </a:xfrm>
            <a:prstGeom prst="straightConnector1">
              <a:avLst/>
            </a:prstGeom>
            <a:noFill/>
            <a:ln cap="flat" cmpd="sng" w="12700">
              <a:solidFill>
                <a:schemeClr val="dk1"/>
              </a:solidFill>
              <a:prstDash val="solid"/>
              <a:miter lim="800000"/>
              <a:headEnd len="med" w="med" type="none"/>
              <a:tailEnd len="med" w="med" type="none"/>
            </a:ln>
          </p:spPr>
        </p:cxnSp>
        <p:sp>
          <p:nvSpPr>
            <p:cNvPr id="1932" name="Google Shape;1932;p99"/>
            <p:cNvSpPr txBox="1"/>
            <p:nvPr/>
          </p:nvSpPr>
          <p:spPr>
            <a:xfrm>
              <a:off x="3542" y="2348"/>
              <a:ext cx="24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X</a:t>
              </a:r>
              <a:r>
                <a:rPr b="0" baseline="-25000" i="0" lang="en-US" sz="1800" u="none">
                  <a:solidFill>
                    <a:schemeClr val="dk1"/>
                  </a:solidFill>
                  <a:latin typeface="Arial Narrow"/>
                  <a:ea typeface="Arial Narrow"/>
                  <a:cs typeface="Arial Narrow"/>
                  <a:sym typeface="Arial Narrow"/>
                </a:rPr>
                <a:t>A</a:t>
              </a:r>
              <a:endParaRPr/>
            </a:p>
          </p:txBody>
        </p:sp>
      </p:grpSp>
      <p:sp>
        <p:nvSpPr>
          <p:cNvPr id="1933" name="Google Shape;1933;p99"/>
          <p:cNvSpPr/>
          <p:nvPr/>
        </p:nvSpPr>
        <p:spPr>
          <a:xfrm>
            <a:off x="1524000" y="1257300"/>
            <a:ext cx="6172200" cy="723900"/>
          </a:xfrm>
          <a:prstGeom prst="roundRect">
            <a:avLst>
              <a:gd fmla="val 3592" name="adj"/>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Min 5.5Y</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+10Y</a:t>
            </a:r>
            <a:r>
              <a:rPr b="0" baseline="-25000" i="0" lang="en-US" sz="2000" u="none">
                <a:solidFill>
                  <a:schemeClr val="dk1"/>
                </a:solidFill>
                <a:latin typeface="Arial Narrow"/>
                <a:ea typeface="Arial Narrow"/>
                <a:cs typeface="Arial Narrow"/>
                <a:sym typeface="Arial Narrow"/>
              </a:rPr>
              <a:t>B</a:t>
            </a:r>
            <a:r>
              <a:rPr b="0" i="0" lang="en-US" sz="2000" u="none">
                <a:solidFill>
                  <a:schemeClr val="dk1"/>
                </a:solidFill>
                <a:latin typeface="Arial Narrow"/>
                <a:ea typeface="Arial Narrow"/>
                <a:cs typeface="Arial Narrow"/>
                <a:sym typeface="Arial Narrow"/>
              </a:rPr>
              <a:t>+2.67Y</a:t>
            </a:r>
            <a:r>
              <a:rPr b="0" baseline="-25000" i="0" lang="en-US" sz="2000" u="none">
                <a:solidFill>
                  <a:schemeClr val="dk1"/>
                </a:solidFill>
                <a:latin typeface="Arial Narrow"/>
                <a:ea typeface="Arial Narrow"/>
                <a:cs typeface="Arial Narrow"/>
                <a:sym typeface="Arial Narrow"/>
              </a:rPr>
              <a:t>C</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D</a:t>
            </a:r>
            <a:r>
              <a:rPr b="0" i="0" lang="en-US" sz="2000" u="none">
                <a:solidFill>
                  <a:schemeClr val="dk1"/>
                </a:solidFill>
                <a:latin typeface="Arial Narrow"/>
                <a:ea typeface="Arial Narrow"/>
                <a:cs typeface="Arial Narrow"/>
                <a:sym typeface="Arial Narrow"/>
              </a:rPr>
              <a:t>+2.8Y</a:t>
            </a:r>
            <a:r>
              <a:rPr b="0" baseline="-25000" i="0" lang="en-US" sz="2000" u="none">
                <a:solidFill>
                  <a:schemeClr val="dk1"/>
                </a:solidFill>
                <a:latin typeface="Arial Narrow"/>
                <a:ea typeface="Arial Narrow"/>
                <a:cs typeface="Arial Narrow"/>
                <a:sym typeface="Arial Narrow"/>
              </a:rPr>
              <a:t>E</a:t>
            </a:r>
            <a:r>
              <a:rPr b="0" i="0" lang="en-US" sz="2000" u="none">
                <a:solidFill>
                  <a:schemeClr val="dk1"/>
                </a:solidFill>
                <a:latin typeface="Arial Narrow"/>
                <a:ea typeface="Arial Narrow"/>
                <a:cs typeface="Arial Narrow"/>
                <a:sym typeface="Arial Narrow"/>
              </a:rPr>
              <a:t>+6Y</a:t>
            </a:r>
            <a:r>
              <a:rPr b="0" baseline="-25000" i="0" lang="en-US" sz="2000" u="none">
                <a:solidFill>
                  <a:schemeClr val="dk1"/>
                </a:solidFill>
                <a:latin typeface="Arial Narrow"/>
                <a:ea typeface="Arial Narrow"/>
                <a:cs typeface="Arial Narrow"/>
                <a:sym typeface="Arial Narrow"/>
              </a:rPr>
              <a:t>F</a:t>
            </a:r>
            <a:r>
              <a:rPr b="0" i="0" lang="en-US" sz="2000" u="none">
                <a:solidFill>
                  <a:schemeClr val="dk1"/>
                </a:solidFill>
                <a:latin typeface="Arial Narrow"/>
                <a:ea typeface="Arial Narrow"/>
                <a:cs typeface="Arial Narrow"/>
                <a:sym typeface="Arial Narrow"/>
              </a:rPr>
              <a:t>+6.67Y</a:t>
            </a:r>
            <a:r>
              <a:rPr b="0" baseline="-25000" i="0" lang="en-US" sz="2000" u="none">
                <a:solidFill>
                  <a:schemeClr val="dk1"/>
                </a:solidFill>
                <a:latin typeface="Arial Narrow"/>
                <a:ea typeface="Arial Narrow"/>
                <a:cs typeface="Arial Narrow"/>
                <a:sym typeface="Arial Narrow"/>
              </a:rPr>
              <a:t>G</a:t>
            </a:r>
            <a:r>
              <a:rPr b="0" i="0" lang="en-US" sz="2000" u="none">
                <a:solidFill>
                  <a:schemeClr val="dk1"/>
                </a:solidFill>
                <a:latin typeface="Arial Narrow"/>
                <a:ea typeface="Arial Narrow"/>
                <a:cs typeface="Arial Narrow"/>
                <a:sym typeface="Arial Narrow"/>
              </a:rPr>
              <a:t>+10Y</a:t>
            </a:r>
            <a:r>
              <a:rPr b="0" baseline="-25000" i="0" lang="en-US" sz="2000" u="none">
                <a:solidFill>
                  <a:schemeClr val="dk1"/>
                </a:solidFill>
                <a:latin typeface="Arial Narrow"/>
                <a:ea typeface="Arial Narrow"/>
                <a:cs typeface="Arial Narrow"/>
                <a:sym typeface="Arial Narrow"/>
              </a:rPr>
              <a:t>H</a:t>
            </a:r>
            <a:r>
              <a:rPr b="0" i="0" lang="en-US" sz="2000" u="none">
                <a:solidFill>
                  <a:schemeClr val="dk1"/>
                </a:solidFill>
                <a:latin typeface="Arial Narrow"/>
                <a:ea typeface="Arial Narrow"/>
                <a:cs typeface="Arial Narrow"/>
                <a:sym typeface="Arial Narrow"/>
              </a:rPr>
              <a:t>+</a:t>
            </a:r>
            <a:br>
              <a:rPr b="0" i="0" lang="en-US" sz="2000" u="none">
                <a:solidFill>
                  <a:schemeClr val="dk1"/>
                </a:solidFill>
                <a:latin typeface="Arial Narrow"/>
                <a:ea typeface="Arial Narrow"/>
                <a:cs typeface="Arial Narrow"/>
                <a:sym typeface="Arial Narrow"/>
              </a:rPr>
            </a:b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I</a:t>
            </a:r>
            <a:r>
              <a:rPr b="0" i="0" lang="en-US" sz="2000" u="none">
                <a:solidFill>
                  <a:schemeClr val="dk1"/>
                </a:solidFill>
                <a:latin typeface="Arial Narrow"/>
                <a:ea typeface="Arial Narrow"/>
                <a:cs typeface="Arial Narrow"/>
                <a:sym typeface="Arial Narrow"/>
              </a:rPr>
              <a:t>+12Y</a:t>
            </a:r>
            <a:r>
              <a:rPr b="0" baseline="-25000" i="0" lang="en-US" sz="2000" u="none">
                <a:solidFill>
                  <a:schemeClr val="dk1"/>
                </a:solidFill>
                <a:latin typeface="Arial Narrow"/>
                <a:ea typeface="Arial Narrow"/>
                <a:cs typeface="Arial Narrow"/>
                <a:sym typeface="Arial Narrow"/>
              </a:rPr>
              <a:t>J</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K</a:t>
            </a: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L</a:t>
            </a:r>
            <a:r>
              <a:rPr b="0" i="0" lang="en-US" sz="2000" u="none">
                <a:solidFill>
                  <a:schemeClr val="dk1"/>
                </a:solidFill>
                <a:latin typeface="Arial Narrow"/>
                <a:ea typeface="Arial Narrow"/>
                <a:cs typeface="Arial Narrow"/>
                <a:sym typeface="Arial Narrow"/>
              </a:rPr>
              <a:t>+1.5Y</a:t>
            </a:r>
            <a:r>
              <a:rPr b="0" baseline="-25000" i="0" lang="en-US" sz="2000" u="none">
                <a:solidFill>
                  <a:schemeClr val="dk1"/>
                </a:solidFill>
                <a:latin typeface="Arial Narrow"/>
                <a:ea typeface="Arial Narrow"/>
                <a:cs typeface="Arial Narrow"/>
                <a:sym typeface="Arial Narrow"/>
              </a:rPr>
              <a:t>N</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O</a:t>
            </a: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P</a:t>
            </a:r>
            <a:endParaRPr/>
          </a:p>
        </p:txBody>
      </p:sp>
      <p:sp>
        <p:nvSpPr>
          <p:cNvPr id="1934" name="Google Shape;1934;p99"/>
          <p:cNvSpPr txBox="1"/>
          <p:nvPr/>
        </p:nvSpPr>
        <p:spPr>
          <a:xfrm>
            <a:off x="5486400" y="4800600"/>
            <a:ext cx="2133600" cy="1371600"/>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Activity can</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start only after all the </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Predecessors are completed</a:t>
            </a:r>
            <a:r>
              <a:rPr b="0" i="0" lang="en-US" sz="2400" u="none">
                <a:solidFill>
                  <a:schemeClr val="dk1"/>
                </a:solidFill>
                <a:latin typeface="Arial Narrow"/>
                <a:ea typeface="Arial Narrow"/>
                <a:cs typeface="Arial Narrow"/>
                <a:sym typeface="Arial Narrow"/>
              </a:rPr>
              <a:t>.</a:t>
            </a:r>
            <a:endParaRPr/>
          </a:p>
        </p:txBody>
      </p:sp>
      <p:pic>
        <p:nvPicPr>
          <p:cNvPr id="1935" name="Google Shape;1935;p99"/>
          <p:cNvPicPr preferRelativeResize="0"/>
          <p:nvPr/>
        </p:nvPicPr>
        <p:blipFill rotWithShape="1">
          <a:blip r:embed="rId3">
            <a:alphaModFix/>
          </a:blip>
          <a:srcRect b="0" l="0" r="0" t="0"/>
          <a:stretch/>
        </p:blipFill>
        <p:spPr>
          <a:xfrm>
            <a:off x="76200" y="2362200"/>
            <a:ext cx="5181600" cy="3886200"/>
          </a:xfrm>
          <a:prstGeom prst="rect">
            <a:avLst/>
          </a:prstGeom>
          <a:noFill/>
          <a:ln>
            <a:noFill/>
          </a:ln>
        </p:spPr>
      </p:pic>
      <p:sp>
        <p:nvSpPr>
          <p:cNvPr id="1936" name="Google Shape;1936;p99"/>
          <p:cNvSpPr/>
          <p:nvPr/>
        </p:nvSpPr>
        <p:spPr>
          <a:xfrm>
            <a:off x="6802437" y="3276600"/>
            <a:ext cx="228600" cy="1447800"/>
          </a:xfrm>
          <a:custGeom>
            <a:rect b="b" l="l" r="r" t="t"/>
            <a:pathLst>
              <a:path extrusionOk="0" h="912" w="144">
                <a:moveTo>
                  <a:pt x="144" y="0"/>
                </a:moveTo>
                <a:lnTo>
                  <a:pt x="0" y="0"/>
                </a:lnTo>
                <a:lnTo>
                  <a:pt x="0" y="912"/>
                </a:lnTo>
                <a:lnTo>
                  <a:pt x="144" y="912"/>
                </a:lnTo>
              </a:path>
            </a:pathLst>
          </a:custGeom>
          <a:noFill/>
          <a:ln cap="flat" cmpd="sng" w="12700">
            <a:solidFill>
              <a:schemeClr val="dk1"/>
            </a:solidFill>
            <a:prstDash val="solid"/>
            <a:round/>
            <a:headEnd len="med" w="med" type="triangl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937" name="Google Shape;1937;p99"/>
          <p:cNvSpPr txBox="1"/>
          <p:nvPr/>
        </p:nvSpPr>
        <p:spPr>
          <a:xfrm>
            <a:off x="5638800" y="2362200"/>
            <a:ext cx="16224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B</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+(5 – Y</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a:t>
            </a:r>
            <a:endParaRPr/>
          </a:p>
        </p:txBody>
      </p:sp>
      <p:grpSp>
        <p:nvGrpSpPr>
          <p:cNvPr id="1938" name="Google Shape;1938;p99"/>
          <p:cNvGrpSpPr/>
          <p:nvPr/>
        </p:nvGrpSpPr>
        <p:grpSpPr>
          <a:xfrm>
            <a:off x="6451600" y="4090987"/>
            <a:ext cx="414337" cy="709612"/>
            <a:chOff x="4064" y="2400"/>
            <a:chExt cx="261" cy="447"/>
          </a:xfrm>
        </p:grpSpPr>
        <p:sp>
          <p:nvSpPr>
            <p:cNvPr id="1939" name="Google Shape;1939;p99"/>
            <p:cNvSpPr txBox="1"/>
            <p:nvPr/>
          </p:nvSpPr>
          <p:spPr>
            <a:xfrm>
              <a:off x="4145" y="2400"/>
              <a:ext cx="144" cy="24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p:txBody>
        </p:sp>
        <p:sp>
          <p:nvSpPr>
            <p:cNvPr id="1940" name="Google Shape;1940;p99"/>
            <p:cNvSpPr txBox="1"/>
            <p:nvPr/>
          </p:nvSpPr>
          <p:spPr>
            <a:xfrm>
              <a:off x="4064" y="2597"/>
              <a:ext cx="261"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B</a:t>
              </a:r>
              <a:endParaRPr/>
            </a:p>
          </p:txBody>
        </p:sp>
      </p:grpSp>
      <p:sp>
        <p:nvSpPr>
          <p:cNvPr id="1941" name="Google Shape;1941;p99"/>
          <p:cNvSpPr txBox="1"/>
          <p:nvPr/>
        </p:nvSpPr>
        <p:spPr>
          <a:xfrm>
            <a:off x="5784850" y="3484562"/>
            <a:ext cx="1530350" cy="304800"/>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a:t>
            </a:r>
            <a:endParaRPr/>
          </a:p>
        </p:txBody>
      </p:sp>
      <p:grpSp>
        <p:nvGrpSpPr>
          <p:cNvPr id="1942" name="Google Shape;1942;p99"/>
          <p:cNvGrpSpPr/>
          <p:nvPr/>
        </p:nvGrpSpPr>
        <p:grpSpPr>
          <a:xfrm>
            <a:off x="6851650" y="2751137"/>
            <a:ext cx="479425" cy="1384300"/>
            <a:chOff x="4316" y="1733"/>
            <a:chExt cx="302" cy="872"/>
          </a:xfrm>
        </p:grpSpPr>
        <p:sp>
          <p:nvSpPr>
            <p:cNvPr id="1943" name="Google Shape;1943;p99"/>
            <p:cNvSpPr txBox="1"/>
            <p:nvPr/>
          </p:nvSpPr>
          <p:spPr>
            <a:xfrm>
              <a:off x="4502" y="2374"/>
              <a:ext cx="11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grpSp>
          <p:nvGrpSpPr>
            <p:cNvPr id="1944" name="Google Shape;1944;p99"/>
            <p:cNvGrpSpPr/>
            <p:nvPr/>
          </p:nvGrpSpPr>
          <p:grpSpPr>
            <a:xfrm>
              <a:off x="4316" y="1733"/>
              <a:ext cx="293" cy="667"/>
              <a:chOff x="4316" y="1733"/>
              <a:chExt cx="293" cy="667"/>
            </a:xfrm>
          </p:grpSpPr>
          <p:cxnSp>
            <p:nvCxnSpPr>
              <p:cNvPr id="1945" name="Google Shape;1945;p99"/>
              <p:cNvCxnSpPr/>
              <p:nvPr/>
            </p:nvCxnSpPr>
            <p:spPr>
              <a:xfrm rot="10800000">
                <a:off x="4609" y="1920"/>
                <a:ext cx="0" cy="480"/>
              </a:xfrm>
              <a:prstGeom prst="straightConnector1">
                <a:avLst/>
              </a:prstGeom>
              <a:noFill/>
              <a:ln cap="flat" cmpd="sng" w="12700">
                <a:solidFill>
                  <a:schemeClr val="dk1"/>
                </a:solidFill>
                <a:prstDash val="solid"/>
                <a:miter lim="800000"/>
                <a:headEnd len="med" w="med" type="none"/>
                <a:tailEnd len="med" w="med" type="none"/>
              </a:ln>
            </p:spPr>
          </p:cxnSp>
          <p:cxnSp>
            <p:nvCxnSpPr>
              <p:cNvPr id="1946" name="Google Shape;1946;p99"/>
              <p:cNvCxnSpPr/>
              <p:nvPr/>
            </p:nvCxnSpPr>
            <p:spPr>
              <a:xfrm rot="10800000">
                <a:off x="4369" y="1968"/>
                <a:ext cx="240" cy="0"/>
              </a:xfrm>
              <a:prstGeom prst="straightConnector1">
                <a:avLst/>
              </a:prstGeom>
              <a:noFill/>
              <a:ln cap="flat" cmpd="sng" w="12700">
                <a:solidFill>
                  <a:schemeClr val="dk1"/>
                </a:solidFill>
                <a:prstDash val="solid"/>
                <a:miter lim="800000"/>
                <a:headEnd len="med" w="med" type="none"/>
                <a:tailEnd len="sm" w="sm" type="triangle"/>
              </a:ln>
            </p:spPr>
          </p:cxnSp>
          <p:sp>
            <p:nvSpPr>
              <p:cNvPr id="1947" name="Google Shape;1947;p99"/>
              <p:cNvSpPr txBox="1"/>
              <p:nvPr/>
            </p:nvSpPr>
            <p:spPr>
              <a:xfrm>
                <a:off x="4316" y="1733"/>
                <a:ext cx="2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-Y</a:t>
                </a:r>
                <a:r>
                  <a:rPr b="0" baseline="-25000" i="0" lang="en-US" sz="1800" u="none">
                    <a:solidFill>
                      <a:schemeClr val="dk1"/>
                    </a:solidFill>
                    <a:latin typeface="Arial Narrow"/>
                    <a:ea typeface="Arial Narrow"/>
                    <a:cs typeface="Arial Narrow"/>
                    <a:sym typeface="Arial Narrow"/>
                  </a:rPr>
                  <a:t>A</a:t>
                </a:r>
                <a:endParaRPr/>
              </a:p>
            </p:txBody>
          </p:sp>
        </p:grpSp>
      </p:grpSp>
      <p:sp>
        <p:nvSpPr>
          <p:cNvPr id="1948" name="Google Shape;1948;p99"/>
          <p:cNvSpPr txBox="1"/>
          <p:nvPr/>
        </p:nvSpPr>
        <p:spPr>
          <a:xfrm>
            <a:off x="6318250" y="3716337"/>
            <a:ext cx="8794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X</a:t>
            </a:r>
            <a:r>
              <a:rPr b="0" baseline="-25000" i="0" lang="en-US" sz="1800" u="none">
                <a:solidFill>
                  <a:schemeClr val="dk1"/>
                </a:solidFill>
                <a:latin typeface="Arial Narrow"/>
                <a:ea typeface="Arial Narrow"/>
                <a:cs typeface="Arial Narrow"/>
                <a:sym typeface="Arial Narrow"/>
              </a:rPr>
              <a:t>A</a:t>
            </a:r>
            <a:r>
              <a:rPr b="0" i="0" lang="en-US" sz="1800" u="none">
                <a:solidFill>
                  <a:schemeClr val="dk1"/>
                </a:solidFill>
                <a:latin typeface="Arial Narrow"/>
                <a:ea typeface="Arial Narrow"/>
                <a:cs typeface="Arial Narrow"/>
                <a:sym typeface="Arial Narrow"/>
              </a:rPr>
              <a:t>+5-Y</a:t>
            </a:r>
            <a:r>
              <a:rPr b="0" baseline="-25000" i="0" lang="en-US" sz="1800" u="none">
                <a:solidFill>
                  <a:schemeClr val="dk1"/>
                </a:solidFill>
                <a:latin typeface="Arial Narrow"/>
                <a:ea typeface="Arial Narrow"/>
                <a:cs typeface="Arial Narrow"/>
                <a:sym typeface="Arial Narrow"/>
              </a:rPr>
              <a:t>A</a:t>
            </a:r>
            <a:endParaRPr/>
          </a:p>
        </p:txBody>
      </p:sp>
      <p:sp>
        <p:nvSpPr>
          <p:cNvPr id="1949" name="Google Shape;1949;p99"/>
          <p:cNvSpPr txBox="1"/>
          <p:nvPr/>
        </p:nvSpPr>
        <p:spPr>
          <a:xfrm>
            <a:off x="5784850" y="3490912"/>
            <a:ext cx="1031875" cy="304800"/>
          </a:xfrm>
          <a:prstGeom prst="rect">
            <a:avLst/>
          </a:prstGeom>
          <a:solidFill>
            <a:schemeClr val="dk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A</a:t>
            </a:r>
            <a:endParaRPr/>
          </a:p>
        </p:txBody>
      </p:sp>
      <p:sp>
        <p:nvSpPr>
          <p:cNvPr id="1950" name="Google Shape;1950;p99"/>
          <p:cNvSpPr txBox="1"/>
          <p:nvPr/>
        </p:nvSpPr>
        <p:spPr>
          <a:xfrm>
            <a:off x="7086600" y="3706812"/>
            <a:ext cx="6080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X</a:t>
            </a:r>
            <a:r>
              <a:rPr b="0" baseline="-25000" i="0" lang="en-US" sz="1800" u="none">
                <a:solidFill>
                  <a:schemeClr val="dk1"/>
                </a:solidFill>
                <a:latin typeface="Arial Narrow"/>
                <a:ea typeface="Arial Narrow"/>
                <a:cs typeface="Arial Narrow"/>
                <a:sym typeface="Arial Narrow"/>
              </a:rPr>
              <a:t>A</a:t>
            </a:r>
            <a:r>
              <a:rPr b="0" i="0" lang="en-US" sz="1800" u="none">
                <a:solidFill>
                  <a:schemeClr val="dk1"/>
                </a:solidFill>
                <a:latin typeface="Arial Narrow"/>
                <a:ea typeface="Arial Narrow"/>
                <a:cs typeface="Arial Narrow"/>
                <a:sym typeface="Arial Narrow"/>
              </a:rPr>
              <a:t>+5</a:t>
            </a:r>
            <a:endParaRPr/>
          </a:p>
        </p:txBody>
      </p:sp>
      <p:grpSp>
        <p:nvGrpSpPr>
          <p:cNvPr id="1951" name="Google Shape;1951;p99"/>
          <p:cNvGrpSpPr/>
          <p:nvPr/>
        </p:nvGrpSpPr>
        <p:grpSpPr>
          <a:xfrm>
            <a:off x="6591300" y="4094162"/>
            <a:ext cx="414337" cy="709612"/>
            <a:chOff x="4064" y="2400"/>
            <a:chExt cx="261" cy="447"/>
          </a:xfrm>
        </p:grpSpPr>
        <p:sp>
          <p:nvSpPr>
            <p:cNvPr id="1952" name="Google Shape;1952;p99"/>
            <p:cNvSpPr txBox="1"/>
            <p:nvPr/>
          </p:nvSpPr>
          <p:spPr>
            <a:xfrm>
              <a:off x="4145" y="2400"/>
              <a:ext cx="144" cy="24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p:txBody>
        </p:sp>
        <p:sp>
          <p:nvSpPr>
            <p:cNvPr id="1953" name="Google Shape;1953;p99"/>
            <p:cNvSpPr txBox="1"/>
            <p:nvPr/>
          </p:nvSpPr>
          <p:spPr>
            <a:xfrm>
              <a:off x="4064" y="2597"/>
              <a:ext cx="261"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B</a:t>
              </a:r>
              <a:endParaRPr/>
            </a:p>
          </p:txBody>
        </p:sp>
      </p:grpSp>
      <p:grpSp>
        <p:nvGrpSpPr>
          <p:cNvPr id="1954" name="Google Shape;1954;p99"/>
          <p:cNvGrpSpPr/>
          <p:nvPr/>
        </p:nvGrpSpPr>
        <p:grpSpPr>
          <a:xfrm>
            <a:off x="6684962" y="4090987"/>
            <a:ext cx="414337" cy="709612"/>
            <a:chOff x="4064" y="2400"/>
            <a:chExt cx="261" cy="447"/>
          </a:xfrm>
        </p:grpSpPr>
        <p:sp>
          <p:nvSpPr>
            <p:cNvPr id="1955" name="Google Shape;1955;p99"/>
            <p:cNvSpPr txBox="1"/>
            <p:nvPr/>
          </p:nvSpPr>
          <p:spPr>
            <a:xfrm>
              <a:off x="4145" y="2400"/>
              <a:ext cx="144" cy="24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p:txBody>
        </p:sp>
        <p:sp>
          <p:nvSpPr>
            <p:cNvPr id="1956" name="Google Shape;1956;p99"/>
            <p:cNvSpPr txBox="1"/>
            <p:nvPr/>
          </p:nvSpPr>
          <p:spPr>
            <a:xfrm>
              <a:off x="4064" y="2597"/>
              <a:ext cx="261"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B</a:t>
              </a:r>
              <a:endParaRPr/>
            </a:p>
          </p:txBody>
        </p:sp>
      </p:grpSp>
      <p:grpSp>
        <p:nvGrpSpPr>
          <p:cNvPr id="1957" name="Google Shape;1957;p99"/>
          <p:cNvGrpSpPr/>
          <p:nvPr/>
        </p:nvGrpSpPr>
        <p:grpSpPr>
          <a:xfrm>
            <a:off x="6813550" y="4090987"/>
            <a:ext cx="414337" cy="709612"/>
            <a:chOff x="4064" y="2400"/>
            <a:chExt cx="261" cy="447"/>
          </a:xfrm>
        </p:grpSpPr>
        <p:sp>
          <p:nvSpPr>
            <p:cNvPr id="1958" name="Google Shape;1958;p99"/>
            <p:cNvSpPr txBox="1"/>
            <p:nvPr/>
          </p:nvSpPr>
          <p:spPr>
            <a:xfrm>
              <a:off x="4145" y="2400"/>
              <a:ext cx="144" cy="24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p:txBody>
        </p:sp>
        <p:sp>
          <p:nvSpPr>
            <p:cNvPr id="1959" name="Google Shape;1959;p99"/>
            <p:cNvSpPr txBox="1"/>
            <p:nvPr/>
          </p:nvSpPr>
          <p:spPr>
            <a:xfrm>
              <a:off x="4064" y="2597"/>
              <a:ext cx="261"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B</a:t>
              </a:r>
              <a:endParaRPr/>
            </a:p>
          </p:txBody>
        </p:sp>
      </p:grpSp>
      <p:sp>
        <p:nvSpPr>
          <p:cNvPr id="1960" name="Google Shape;1960;p99"/>
          <p:cNvSpPr txBox="1"/>
          <p:nvPr>
            <p:ph type="title"/>
          </p:nvPr>
        </p:nvSpPr>
        <p:spPr>
          <a:xfrm>
            <a:off x="685800" y="3810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Linear Programming</a:t>
            </a:r>
            <a:endParaRPr/>
          </a:p>
        </p:txBody>
      </p:sp>
      <p:grpSp>
        <p:nvGrpSpPr>
          <p:cNvPr id="1961" name="Google Shape;1961;p99"/>
          <p:cNvGrpSpPr/>
          <p:nvPr/>
        </p:nvGrpSpPr>
        <p:grpSpPr>
          <a:xfrm>
            <a:off x="6521450" y="4094162"/>
            <a:ext cx="414337" cy="709612"/>
            <a:chOff x="4064" y="2400"/>
            <a:chExt cx="261" cy="447"/>
          </a:xfrm>
        </p:grpSpPr>
        <p:sp>
          <p:nvSpPr>
            <p:cNvPr id="1962" name="Google Shape;1962;p99"/>
            <p:cNvSpPr txBox="1"/>
            <p:nvPr/>
          </p:nvSpPr>
          <p:spPr>
            <a:xfrm>
              <a:off x="4145" y="2400"/>
              <a:ext cx="144" cy="24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B</a:t>
              </a:r>
              <a:endParaRPr/>
            </a:p>
          </p:txBody>
        </p:sp>
        <p:sp>
          <p:nvSpPr>
            <p:cNvPr id="1963" name="Google Shape;1963;p99"/>
            <p:cNvSpPr txBox="1"/>
            <p:nvPr/>
          </p:nvSpPr>
          <p:spPr>
            <a:xfrm>
              <a:off x="4064" y="2597"/>
              <a:ext cx="261"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B</a:t>
              </a:r>
              <a:endParaRPr/>
            </a:p>
          </p:txBody>
        </p:sp>
      </p:grpSp>
      <p:grpSp>
        <p:nvGrpSpPr>
          <p:cNvPr id="1964" name="Google Shape;1964;p99"/>
          <p:cNvGrpSpPr/>
          <p:nvPr/>
        </p:nvGrpSpPr>
        <p:grpSpPr>
          <a:xfrm>
            <a:off x="6532562" y="4017962"/>
            <a:ext cx="311150" cy="609600"/>
            <a:chOff x="384" y="816"/>
            <a:chExt cx="192" cy="480"/>
          </a:xfrm>
        </p:grpSpPr>
        <p:cxnSp>
          <p:nvCxnSpPr>
            <p:cNvPr id="1965" name="Google Shape;1965;p99"/>
            <p:cNvCxnSpPr/>
            <p:nvPr/>
          </p:nvCxnSpPr>
          <p:spPr>
            <a:xfrm>
              <a:off x="384" y="816"/>
              <a:ext cx="192" cy="480"/>
            </a:xfrm>
            <a:prstGeom prst="straightConnector1">
              <a:avLst/>
            </a:prstGeom>
            <a:noFill/>
            <a:ln cap="flat" cmpd="sng" w="12700">
              <a:solidFill>
                <a:schemeClr val="dk1"/>
              </a:solidFill>
              <a:prstDash val="solid"/>
              <a:miter lim="800000"/>
              <a:headEnd len="med" w="med" type="none"/>
              <a:tailEnd len="med" w="med" type="none"/>
            </a:ln>
          </p:spPr>
        </p:cxnSp>
        <p:cxnSp>
          <p:nvCxnSpPr>
            <p:cNvPr id="1966" name="Google Shape;1966;p99"/>
            <p:cNvCxnSpPr/>
            <p:nvPr/>
          </p:nvCxnSpPr>
          <p:spPr>
            <a:xfrm flipH="1">
              <a:off x="384" y="816"/>
              <a:ext cx="192" cy="48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934"/>
                                        </p:tgtEl>
                                        <p:attrNameLst>
                                          <p:attrName>style.visibility</p:attrName>
                                        </p:attrNameLst>
                                      </p:cBhvr>
                                      <p:to>
                                        <p:strVal val="visible"/>
                                      </p:to>
                                    </p:set>
                                    <p:anim calcmode="lin" valueType="num">
                                      <p:cBhvr additive="base">
                                        <p:cTn dur="500"/>
                                        <p:tgtEl>
                                          <p:spTgt spid="1934"/>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941"/>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 presetSubtype="0">
                                  <p:stCondLst>
                                    <p:cond delay="0"/>
                                  </p:stCondLst>
                                  <p:childTnLst>
                                    <p:set>
                                      <p:cBhvr>
                                        <p:cTn dur="1" fill="hold">
                                          <p:stCondLst>
                                            <p:cond delay="0"/>
                                          </p:stCondLst>
                                        </p:cTn>
                                        <p:tgtEl>
                                          <p:spTgt spid="1950"/>
                                        </p:tgtEl>
                                        <p:attrNameLst>
                                          <p:attrName>style.visibility</p:attrName>
                                        </p:attrNameLst>
                                      </p:cBhvr>
                                      <p:to>
                                        <p:strVal val="visible"/>
                                      </p:to>
                                    </p:set>
                                  </p:childTnLst>
                                </p:cTn>
                              </p:par>
                            </p:childTnLst>
                          </p:cTn>
                        </p:par>
                        <p:par>
                          <p:cTn fill="hold">
                            <p:stCondLst>
                              <p:cond delay="502"/>
                            </p:stCondLst>
                            <p:childTnLst>
                              <p:par>
                                <p:cTn fill="hold" nodeType="afterEffect" presetClass="entr" presetID="1" presetSubtype="0">
                                  <p:stCondLst>
                                    <p:cond delay="0"/>
                                  </p:stCondLst>
                                  <p:childTnLst>
                                    <p:set>
                                      <p:cBhvr>
                                        <p:cTn dur="1" fill="hold">
                                          <p:stCondLst>
                                            <p:cond delay="0"/>
                                          </p:stCondLst>
                                        </p:cTn>
                                        <p:tgtEl>
                                          <p:spTgt spid="1949"/>
                                        </p:tgtEl>
                                        <p:attrNameLst>
                                          <p:attrName>style.visibility</p:attrName>
                                        </p:attrNameLst>
                                      </p:cBhvr>
                                      <p:to>
                                        <p:strVal val="visible"/>
                                      </p:to>
                                    </p:set>
                                  </p:childTnLst>
                                </p:cTn>
                              </p:par>
                            </p:childTnLst>
                          </p:cTn>
                        </p:par>
                        <p:par>
                          <p:cTn fill="hold">
                            <p:stCondLst>
                              <p:cond delay="503"/>
                            </p:stCondLst>
                            <p:childTnLst>
                              <p:par>
                                <p:cTn fill="hold" nodeType="afterEffect" presetClass="entr" presetID="1" presetSubtype="0">
                                  <p:stCondLst>
                                    <p:cond delay="0"/>
                                  </p:stCondLst>
                                  <p:childTnLst>
                                    <p:set>
                                      <p:cBhvr>
                                        <p:cTn dur="1" fill="hold">
                                          <p:stCondLst>
                                            <p:cond delay="0"/>
                                          </p:stCondLst>
                                        </p:cTn>
                                        <p:tgtEl>
                                          <p:spTgt spid="19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6"/>
                                        </p:tgtEl>
                                        <p:attrNameLst>
                                          <p:attrName>style.visibility</p:attrName>
                                        </p:attrNameLst>
                                      </p:cBhvr>
                                      <p:to>
                                        <p:strVal val="visible"/>
                                      </p:to>
                                    </p:set>
                                    <p:animEffect filter="fade" transition="in">
                                      <p:cBhvr>
                                        <p:cTn dur="500"/>
                                        <p:tgtEl>
                                          <p:spTgt spid="19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7"/>
                                        </p:tgtEl>
                                        <p:attrNameLst>
                                          <p:attrName>style.visibility</p:attrName>
                                        </p:attrNameLst>
                                      </p:cBhvr>
                                      <p:to>
                                        <p:strVal val="visible"/>
                                      </p:to>
                                    </p:set>
                                    <p:animEffect filter="fade" transition="in">
                                      <p:cBhvr>
                                        <p:cTn dur="500"/>
                                        <p:tgtEl>
                                          <p:spTgt spid="19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100"/>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1973" name="Google Shape;1973;p100"/>
          <p:cNvPicPr preferRelativeResize="0"/>
          <p:nvPr/>
        </p:nvPicPr>
        <p:blipFill rotWithShape="1">
          <a:blip r:embed="rId3">
            <a:alphaModFix/>
          </a:blip>
          <a:srcRect b="0" l="0" r="0" t="0"/>
          <a:stretch/>
        </p:blipFill>
        <p:spPr>
          <a:xfrm>
            <a:off x="76200" y="2362200"/>
            <a:ext cx="5181600" cy="3886200"/>
          </a:xfrm>
          <a:prstGeom prst="rect">
            <a:avLst/>
          </a:prstGeom>
          <a:noFill/>
          <a:ln>
            <a:noFill/>
          </a:ln>
        </p:spPr>
      </p:pic>
      <p:sp>
        <p:nvSpPr>
          <p:cNvPr id="1974" name="Google Shape;1974;p100"/>
          <p:cNvSpPr/>
          <p:nvPr/>
        </p:nvSpPr>
        <p:spPr>
          <a:xfrm>
            <a:off x="5410200" y="2133600"/>
            <a:ext cx="2514600" cy="4495800"/>
          </a:xfrm>
          <a:prstGeom prst="roundRect">
            <a:avLst>
              <a:gd fmla="val 3592" name="adj"/>
            </a:avLst>
          </a:prstGeom>
          <a:solidFill>
            <a:srgbClr val="FFCC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1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B</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+(5 – Y</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a:t>
            </a:r>
            <a:endParaRPr/>
          </a:p>
          <a:p>
            <a:pPr indent="0" lvl="0" marL="0" marR="0" rtl="0" algn="ctr">
              <a:lnSpc>
                <a:spcPct val="11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C</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+(5 – Y</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a:t>
            </a:r>
            <a:endParaRPr/>
          </a:p>
          <a:p>
            <a:pPr indent="0" lvl="0" marL="0" marR="0" rtl="0" algn="ctr">
              <a:lnSpc>
                <a:spcPct val="11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D</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+(5 – Y</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a:t>
            </a:r>
            <a:endParaRPr/>
          </a:p>
          <a:p>
            <a:pPr indent="0" lvl="0" marL="0" marR="0" rtl="0" algn="ctr">
              <a:lnSpc>
                <a:spcPct val="11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e</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+(5 – Y</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a:t>
            </a:r>
            <a:endParaRPr/>
          </a:p>
          <a:p>
            <a:pPr indent="0" lvl="0" marL="0" marR="0" rtl="0" algn="ctr">
              <a:lnSpc>
                <a:spcPct val="11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F</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+(5 – Y</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a:t>
            </a:r>
            <a:endParaRPr/>
          </a:p>
          <a:p>
            <a:pPr indent="0" lvl="0" marL="0" marR="0" rtl="0" algn="ctr">
              <a:lnSpc>
                <a:spcPct val="11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B</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B</a:t>
            </a:r>
            <a:r>
              <a:rPr b="0" i="0" lang="en-US" sz="2000" u="none">
                <a:solidFill>
                  <a:schemeClr val="dk1"/>
                </a:solidFill>
                <a:latin typeface="Arial Narrow"/>
                <a:ea typeface="Arial Narrow"/>
                <a:cs typeface="Arial Narrow"/>
                <a:sym typeface="Arial Narrow"/>
              </a:rPr>
              <a:t>+(1 – Y</a:t>
            </a:r>
            <a:r>
              <a:rPr b="0" baseline="-25000" i="0" lang="en-US" sz="2000" u="none">
                <a:solidFill>
                  <a:schemeClr val="dk1"/>
                </a:solidFill>
                <a:latin typeface="Arial Narrow"/>
                <a:ea typeface="Arial Narrow"/>
                <a:cs typeface="Arial Narrow"/>
                <a:sym typeface="Arial Narrow"/>
              </a:rPr>
              <a:t>B</a:t>
            </a:r>
            <a:r>
              <a:rPr b="0" i="0" lang="en-US" sz="2000" u="none">
                <a:solidFill>
                  <a:schemeClr val="dk1"/>
                </a:solidFill>
                <a:latin typeface="Arial Narrow"/>
                <a:ea typeface="Arial Narrow"/>
                <a:cs typeface="Arial Narrow"/>
                <a:sym typeface="Arial Narrow"/>
              </a:rPr>
              <a:t>)</a:t>
            </a:r>
            <a:endParaRPr/>
          </a:p>
          <a:p>
            <a:pPr indent="0" lvl="0" marL="0" marR="0" rtl="0" algn="ctr">
              <a:lnSpc>
                <a:spcPct val="11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F</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C</a:t>
            </a:r>
            <a:r>
              <a:rPr b="0" i="0" lang="en-US" sz="2000" u="none">
                <a:solidFill>
                  <a:schemeClr val="dk1"/>
                </a:solidFill>
                <a:latin typeface="Arial Narrow"/>
                <a:ea typeface="Arial Narrow"/>
                <a:cs typeface="Arial Narrow"/>
                <a:sym typeface="Arial Narrow"/>
              </a:rPr>
              <a:t>+(3 – Y</a:t>
            </a:r>
            <a:r>
              <a:rPr b="0" baseline="-25000" i="0" lang="en-US" sz="2000" u="none">
                <a:solidFill>
                  <a:schemeClr val="dk1"/>
                </a:solidFill>
                <a:latin typeface="Arial Narrow"/>
                <a:ea typeface="Arial Narrow"/>
                <a:cs typeface="Arial Narrow"/>
                <a:sym typeface="Arial Narrow"/>
              </a:rPr>
              <a:t>C</a:t>
            </a:r>
            <a:r>
              <a:rPr b="0" i="0" lang="en-US" sz="2000" u="none">
                <a:solidFill>
                  <a:schemeClr val="dk1"/>
                </a:solidFill>
                <a:latin typeface="Arial Narrow"/>
                <a:ea typeface="Arial Narrow"/>
                <a:cs typeface="Arial Narrow"/>
                <a:sym typeface="Arial Narrow"/>
              </a:rPr>
              <a:t>)</a:t>
            </a:r>
            <a:endParaRPr/>
          </a:p>
          <a:p>
            <a:pPr indent="0" lvl="0" marL="0" marR="0" rtl="0" algn="ctr">
              <a:lnSpc>
                <a:spcPct val="11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G</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F</a:t>
            </a:r>
            <a:r>
              <a:rPr b="0" i="0" lang="en-US" sz="2000" u="none">
                <a:solidFill>
                  <a:schemeClr val="dk1"/>
                </a:solidFill>
                <a:latin typeface="Arial Narrow"/>
                <a:ea typeface="Arial Narrow"/>
                <a:cs typeface="Arial Narrow"/>
                <a:sym typeface="Arial Narrow"/>
              </a:rPr>
              <a:t>+(1 – Y</a:t>
            </a:r>
            <a:r>
              <a:rPr b="0" baseline="-25000" i="0" lang="en-US" sz="2000" u="none">
                <a:solidFill>
                  <a:schemeClr val="dk1"/>
                </a:solidFill>
                <a:latin typeface="Arial Narrow"/>
                <a:ea typeface="Arial Narrow"/>
                <a:cs typeface="Arial Narrow"/>
                <a:sym typeface="Arial Narrow"/>
              </a:rPr>
              <a:t>F</a:t>
            </a:r>
            <a:r>
              <a:rPr b="0" i="0" lang="en-US" sz="2000" u="none">
                <a:solidFill>
                  <a:schemeClr val="dk1"/>
                </a:solidFill>
                <a:latin typeface="Arial Narrow"/>
                <a:ea typeface="Arial Narrow"/>
                <a:cs typeface="Arial Narrow"/>
                <a:sym typeface="Arial Narrow"/>
              </a:rPr>
              <a:t>)</a:t>
            </a:r>
            <a:endParaRPr/>
          </a:p>
          <a:p>
            <a:pPr indent="0" lvl="0" marL="0" marR="0" rtl="0" algn="ctr">
              <a:lnSpc>
                <a:spcPct val="11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0" lvl="0" marL="0" marR="0" rtl="0" algn="ctr">
              <a:lnSpc>
                <a:spcPct val="11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X(FIN)</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N</a:t>
            </a:r>
            <a:r>
              <a:rPr b="0" i="0" lang="en-US" sz="2000" u="none">
                <a:solidFill>
                  <a:schemeClr val="dk1"/>
                </a:solidFill>
                <a:latin typeface="Arial Narrow"/>
                <a:ea typeface="Arial Narrow"/>
                <a:cs typeface="Arial Narrow"/>
                <a:sym typeface="Arial Narrow"/>
              </a:rPr>
              <a:t>+(3 – Y</a:t>
            </a:r>
            <a:r>
              <a:rPr b="0" baseline="-25000" i="0" lang="en-US" sz="2000" u="none">
                <a:solidFill>
                  <a:schemeClr val="dk1"/>
                </a:solidFill>
                <a:latin typeface="Arial Narrow"/>
                <a:ea typeface="Arial Narrow"/>
                <a:cs typeface="Arial Narrow"/>
                <a:sym typeface="Arial Narrow"/>
              </a:rPr>
              <a:t>N</a:t>
            </a:r>
            <a:r>
              <a:rPr b="0" i="0" lang="en-US" sz="2000" u="none">
                <a:solidFill>
                  <a:schemeClr val="dk1"/>
                </a:solidFill>
                <a:latin typeface="Arial Narrow"/>
                <a:ea typeface="Arial Narrow"/>
                <a:cs typeface="Arial Narrow"/>
                <a:sym typeface="Arial Narrow"/>
              </a:rPr>
              <a:t>)</a:t>
            </a:r>
            <a:endParaRPr/>
          </a:p>
          <a:p>
            <a:pPr indent="0" lvl="0" marL="0" marR="0" rtl="0" algn="ctr">
              <a:lnSpc>
                <a:spcPct val="11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X(FIN)</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O</a:t>
            </a:r>
            <a:r>
              <a:rPr b="0" i="0" lang="en-US" sz="2000" u="none">
                <a:solidFill>
                  <a:schemeClr val="dk1"/>
                </a:solidFill>
                <a:latin typeface="Arial Narrow"/>
                <a:ea typeface="Arial Narrow"/>
                <a:cs typeface="Arial Narrow"/>
                <a:sym typeface="Arial Narrow"/>
              </a:rPr>
              <a:t>+(4 – Y</a:t>
            </a:r>
            <a:r>
              <a:rPr b="0" baseline="-25000" i="0" lang="en-US" sz="2000" u="none">
                <a:solidFill>
                  <a:schemeClr val="dk1"/>
                </a:solidFill>
                <a:latin typeface="Arial Narrow"/>
                <a:ea typeface="Arial Narrow"/>
                <a:cs typeface="Arial Narrow"/>
                <a:sym typeface="Arial Narrow"/>
              </a:rPr>
              <a:t>O</a:t>
            </a:r>
            <a:r>
              <a:rPr b="0" i="0" lang="en-US" sz="2000" u="none">
                <a:solidFill>
                  <a:schemeClr val="dk1"/>
                </a:solidFill>
                <a:latin typeface="Arial Narrow"/>
                <a:ea typeface="Arial Narrow"/>
                <a:cs typeface="Arial Narrow"/>
                <a:sym typeface="Arial Narrow"/>
              </a:rPr>
              <a:t>)</a:t>
            </a:r>
            <a:endParaRPr/>
          </a:p>
          <a:p>
            <a:pPr indent="0" lvl="0" marL="0" marR="0" rtl="0" algn="ctr">
              <a:lnSpc>
                <a:spcPct val="11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X(FIN)</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X</a:t>
            </a:r>
            <a:r>
              <a:rPr b="0" baseline="-25000" i="0" lang="en-US" sz="2000" u="none">
                <a:solidFill>
                  <a:schemeClr val="dk1"/>
                </a:solidFill>
                <a:latin typeface="Arial Narrow"/>
                <a:ea typeface="Arial Narrow"/>
                <a:cs typeface="Arial Narrow"/>
                <a:sym typeface="Arial Narrow"/>
              </a:rPr>
              <a:t>P</a:t>
            </a:r>
            <a:r>
              <a:rPr b="0" i="0" lang="en-US" sz="2000" u="none">
                <a:solidFill>
                  <a:schemeClr val="dk1"/>
                </a:solidFill>
                <a:latin typeface="Arial Narrow"/>
                <a:ea typeface="Arial Narrow"/>
                <a:cs typeface="Arial Narrow"/>
                <a:sym typeface="Arial Narrow"/>
              </a:rPr>
              <a:t>+(4 – Y</a:t>
            </a:r>
            <a:r>
              <a:rPr b="0" baseline="-25000" i="0" lang="en-US" sz="2000" u="none">
                <a:solidFill>
                  <a:schemeClr val="dk1"/>
                </a:solidFill>
                <a:latin typeface="Arial Narrow"/>
                <a:ea typeface="Arial Narrow"/>
                <a:cs typeface="Arial Narrow"/>
                <a:sym typeface="Arial Narrow"/>
              </a:rPr>
              <a:t>P</a:t>
            </a:r>
            <a:r>
              <a:rPr b="0" i="0" lang="en-US" sz="2000" u="none">
                <a:solidFill>
                  <a:schemeClr val="dk1"/>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975" name="Google Shape;1975;p100"/>
          <p:cNvSpPr txBox="1"/>
          <p:nvPr/>
        </p:nvSpPr>
        <p:spPr>
          <a:xfrm>
            <a:off x="5638800" y="5334000"/>
            <a:ext cx="2133600" cy="11430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1976" name="Google Shape;1976;p100"/>
          <p:cNvSpPr/>
          <p:nvPr/>
        </p:nvSpPr>
        <p:spPr>
          <a:xfrm>
            <a:off x="1524000" y="1257300"/>
            <a:ext cx="6172200" cy="723900"/>
          </a:xfrm>
          <a:prstGeom prst="roundRect">
            <a:avLst>
              <a:gd fmla="val 3592" name="adj"/>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Min 5.5Y</a:t>
            </a:r>
            <a:r>
              <a:rPr b="0" baseline="-25000" i="0" lang="en-US" sz="2000" u="none">
                <a:solidFill>
                  <a:schemeClr val="dk1"/>
                </a:solidFill>
                <a:latin typeface="Arial Narrow"/>
                <a:ea typeface="Arial Narrow"/>
                <a:cs typeface="Arial Narrow"/>
                <a:sym typeface="Arial Narrow"/>
              </a:rPr>
              <a:t>A</a:t>
            </a:r>
            <a:r>
              <a:rPr b="0" i="0" lang="en-US" sz="2000" u="none">
                <a:solidFill>
                  <a:schemeClr val="dk1"/>
                </a:solidFill>
                <a:latin typeface="Arial Narrow"/>
                <a:ea typeface="Arial Narrow"/>
                <a:cs typeface="Arial Narrow"/>
                <a:sym typeface="Arial Narrow"/>
              </a:rPr>
              <a:t>+10Y</a:t>
            </a:r>
            <a:r>
              <a:rPr b="0" baseline="-25000" i="0" lang="en-US" sz="2000" u="none">
                <a:solidFill>
                  <a:schemeClr val="dk1"/>
                </a:solidFill>
                <a:latin typeface="Arial Narrow"/>
                <a:ea typeface="Arial Narrow"/>
                <a:cs typeface="Arial Narrow"/>
                <a:sym typeface="Arial Narrow"/>
              </a:rPr>
              <a:t>B</a:t>
            </a:r>
            <a:r>
              <a:rPr b="0" i="0" lang="en-US" sz="2000" u="none">
                <a:solidFill>
                  <a:schemeClr val="dk1"/>
                </a:solidFill>
                <a:latin typeface="Arial Narrow"/>
                <a:ea typeface="Arial Narrow"/>
                <a:cs typeface="Arial Narrow"/>
                <a:sym typeface="Arial Narrow"/>
              </a:rPr>
              <a:t>+2.67Y</a:t>
            </a:r>
            <a:r>
              <a:rPr b="0" baseline="-25000" i="0" lang="en-US" sz="2000" u="none">
                <a:solidFill>
                  <a:schemeClr val="dk1"/>
                </a:solidFill>
                <a:latin typeface="Arial Narrow"/>
                <a:ea typeface="Arial Narrow"/>
                <a:cs typeface="Arial Narrow"/>
                <a:sym typeface="Arial Narrow"/>
              </a:rPr>
              <a:t>C</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D</a:t>
            </a:r>
            <a:r>
              <a:rPr b="0" i="0" lang="en-US" sz="2000" u="none">
                <a:solidFill>
                  <a:schemeClr val="dk1"/>
                </a:solidFill>
                <a:latin typeface="Arial Narrow"/>
                <a:ea typeface="Arial Narrow"/>
                <a:cs typeface="Arial Narrow"/>
                <a:sym typeface="Arial Narrow"/>
              </a:rPr>
              <a:t>+2.8Y</a:t>
            </a:r>
            <a:r>
              <a:rPr b="0" baseline="-25000" i="0" lang="en-US" sz="2000" u="none">
                <a:solidFill>
                  <a:schemeClr val="dk1"/>
                </a:solidFill>
                <a:latin typeface="Arial Narrow"/>
                <a:ea typeface="Arial Narrow"/>
                <a:cs typeface="Arial Narrow"/>
                <a:sym typeface="Arial Narrow"/>
              </a:rPr>
              <a:t>E</a:t>
            </a:r>
            <a:r>
              <a:rPr b="0" i="0" lang="en-US" sz="2000" u="none">
                <a:solidFill>
                  <a:schemeClr val="dk1"/>
                </a:solidFill>
                <a:latin typeface="Arial Narrow"/>
                <a:ea typeface="Arial Narrow"/>
                <a:cs typeface="Arial Narrow"/>
                <a:sym typeface="Arial Narrow"/>
              </a:rPr>
              <a:t>+6Y</a:t>
            </a:r>
            <a:r>
              <a:rPr b="0" baseline="-25000" i="0" lang="en-US" sz="2000" u="none">
                <a:solidFill>
                  <a:schemeClr val="dk1"/>
                </a:solidFill>
                <a:latin typeface="Arial Narrow"/>
                <a:ea typeface="Arial Narrow"/>
                <a:cs typeface="Arial Narrow"/>
                <a:sym typeface="Arial Narrow"/>
              </a:rPr>
              <a:t>F</a:t>
            </a:r>
            <a:r>
              <a:rPr b="0" i="0" lang="en-US" sz="2000" u="none">
                <a:solidFill>
                  <a:schemeClr val="dk1"/>
                </a:solidFill>
                <a:latin typeface="Arial Narrow"/>
                <a:ea typeface="Arial Narrow"/>
                <a:cs typeface="Arial Narrow"/>
                <a:sym typeface="Arial Narrow"/>
              </a:rPr>
              <a:t>+6.67Y</a:t>
            </a:r>
            <a:r>
              <a:rPr b="0" baseline="-25000" i="0" lang="en-US" sz="2000" u="none">
                <a:solidFill>
                  <a:schemeClr val="dk1"/>
                </a:solidFill>
                <a:latin typeface="Arial Narrow"/>
                <a:ea typeface="Arial Narrow"/>
                <a:cs typeface="Arial Narrow"/>
                <a:sym typeface="Arial Narrow"/>
              </a:rPr>
              <a:t>G</a:t>
            </a:r>
            <a:r>
              <a:rPr b="0" i="0" lang="en-US" sz="2000" u="none">
                <a:solidFill>
                  <a:schemeClr val="dk1"/>
                </a:solidFill>
                <a:latin typeface="Arial Narrow"/>
                <a:ea typeface="Arial Narrow"/>
                <a:cs typeface="Arial Narrow"/>
                <a:sym typeface="Arial Narrow"/>
              </a:rPr>
              <a:t>+10Y</a:t>
            </a:r>
            <a:r>
              <a:rPr b="0" baseline="-25000" i="0" lang="en-US" sz="2000" u="none">
                <a:solidFill>
                  <a:schemeClr val="dk1"/>
                </a:solidFill>
                <a:latin typeface="Arial Narrow"/>
                <a:ea typeface="Arial Narrow"/>
                <a:cs typeface="Arial Narrow"/>
                <a:sym typeface="Arial Narrow"/>
              </a:rPr>
              <a:t>H</a:t>
            </a:r>
            <a:r>
              <a:rPr b="0" i="0" lang="en-US" sz="2000" u="none">
                <a:solidFill>
                  <a:schemeClr val="dk1"/>
                </a:solidFill>
                <a:latin typeface="Arial Narrow"/>
                <a:ea typeface="Arial Narrow"/>
                <a:cs typeface="Arial Narrow"/>
                <a:sym typeface="Arial Narrow"/>
              </a:rPr>
              <a:t>+</a:t>
            </a:r>
            <a:br>
              <a:rPr b="0" i="0" lang="en-US" sz="2000" u="none">
                <a:solidFill>
                  <a:schemeClr val="dk1"/>
                </a:solidFill>
                <a:latin typeface="Arial Narrow"/>
                <a:ea typeface="Arial Narrow"/>
                <a:cs typeface="Arial Narrow"/>
                <a:sym typeface="Arial Narrow"/>
              </a:rPr>
            </a:b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I</a:t>
            </a:r>
            <a:r>
              <a:rPr b="0" i="0" lang="en-US" sz="2000" u="none">
                <a:solidFill>
                  <a:schemeClr val="dk1"/>
                </a:solidFill>
                <a:latin typeface="Arial Narrow"/>
                <a:ea typeface="Arial Narrow"/>
                <a:cs typeface="Arial Narrow"/>
                <a:sym typeface="Arial Narrow"/>
              </a:rPr>
              <a:t>+12Y</a:t>
            </a:r>
            <a:r>
              <a:rPr b="0" baseline="-25000" i="0" lang="en-US" sz="2000" u="none">
                <a:solidFill>
                  <a:schemeClr val="dk1"/>
                </a:solidFill>
                <a:latin typeface="Arial Narrow"/>
                <a:ea typeface="Arial Narrow"/>
                <a:cs typeface="Arial Narrow"/>
                <a:sym typeface="Arial Narrow"/>
              </a:rPr>
              <a:t>J</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K</a:t>
            </a: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L</a:t>
            </a:r>
            <a:r>
              <a:rPr b="0" i="0" lang="en-US" sz="2000" u="none">
                <a:solidFill>
                  <a:schemeClr val="dk1"/>
                </a:solidFill>
                <a:latin typeface="Arial Narrow"/>
                <a:ea typeface="Arial Narrow"/>
                <a:cs typeface="Arial Narrow"/>
                <a:sym typeface="Arial Narrow"/>
              </a:rPr>
              <a:t>+1.5Y</a:t>
            </a:r>
            <a:r>
              <a:rPr b="0" baseline="-25000" i="0" lang="en-US" sz="2000" u="none">
                <a:solidFill>
                  <a:schemeClr val="dk1"/>
                </a:solidFill>
                <a:latin typeface="Arial Narrow"/>
                <a:ea typeface="Arial Narrow"/>
                <a:cs typeface="Arial Narrow"/>
                <a:sym typeface="Arial Narrow"/>
              </a:rPr>
              <a:t>N</a:t>
            </a:r>
            <a:r>
              <a:rPr b="0" i="0" lang="en-US" sz="2000" u="none">
                <a:solidFill>
                  <a:schemeClr val="dk1"/>
                </a:solidFill>
                <a:latin typeface="Arial Narrow"/>
                <a:ea typeface="Arial Narrow"/>
                <a:cs typeface="Arial Narrow"/>
                <a:sym typeface="Arial Narrow"/>
              </a:rPr>
              <a:t>+4Y</a:t>
            </a:r>
            <a:r>
              <a:rPr b="0" baseline="-25000" i="0" lang="en-US" sz="2000" u="none">
                <a:solidFill>
                  <a:schemeClr val="dk1"/>
                </a:solidFill>
                <a:latin typeface="Arial Narrow"/>
                <a:ea typeface="Arial Narrow"/>
                <a:cs typeface="Arial Narrow"/>
                <a:sym typeface="Arial Narrow"/>
              </a:rPr>
              <a:t>O</a:t>
            </a:r>
            <a:r>
              <a:rPr b="0" i="0" lang="en-US" sz="2000" u="none">
                <a:solidFill>
                  <a:schemeClr val="dk1"/>
                </a:solidFill>
                <a:latin typeface="Arial Narrow"/>
                <a:ea typeface="Arial Narrow"/>
                <a:cs typeface="Arial Narrow"/>
                <a:sym typeface="Arial Narrow"/>
              </a:rPr>
              <a:t>+5.33Y</a:t>
            </a:r>
            <a:r>
              <a:rPr b="0" baseline="-25000" i="0" lang="en-US" sz="2000" u="none">
                <a:solidFill>
                  <a:schemeClr val="dk1"/>
                </a:solidFill>
                <a:latin typeface="Arial Narrow"/>
                <a:ea typeface="Arial Narrow"/>
                <a:cs typeface="Arial Narrow"/>
                <a:sym typeface="Arial Narrow"/>
              </a:rPr>
              <a:t>P</a:t>
            </a:r>
            <a:endParaRPr/>
          </a:p>
        </p:txBody>
      </p:sp>
      <p:sp>
        <p:nvSpPr>
          <p:cNvPr id="1977" name="Google Shape;1977;p100"/>
          <p:cNvSpPr txBox="1"/>
          <p:nvPr/>
        </p:nvSpPr>
        <p:spPr>
          <a:xfrm>
            <a:off x="7494587" y="3200400"/>
            <a:ext cx="1573212" cy="1676400"/>
          </a:xfrm>
          <a:prstGeom prst="rect">
            <a:avLst/>
          </a:prstGeom>
          <a:solidFill>
            <a:srgbClr val="EAEAEA"/>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Activity can</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start only after</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all the </a:t>
            </a:r>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predecessors</a:t>
            </a:r>
            <a:endParaRPr b="0" i="0" sz="28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are completed</a:t>
            </a:r>
            <a:r>
              <a:rPr b="0" i="0" lang="en-US" sz="2400" u="none">
                <a:solidFill>
                  <a:schemeClr val="dk1"/>
                </a:solidFill>
                <a:latin typeface="Arial Narrow"/>
                <a:ea typeface="Arial Narrow"/>
                <a:cs typeface="Arial Narrow"/>
                <a:sym typeface="Arial Narrow"/>
              </a:rPr>
              <a:t>.</a:t>
            </a:r>
            <a:endParaRPr/>
          </a:p>
        </p:txBody>
      </p:sp>
      <p:sp>
        <p:nvSpPr>
          <p:cNvPr id="1978" name="Google Shape;1978;p100"/>
          <p:cNvSpPr txBox="1"/>
          <p:nvPr/>
        </p:nvSpPr>
        <p:spPr>
          <a:xfrm>
            <a:off x="6448425" y="4953000"/>
            <a:ext cx="7143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t>
            </a:r>
            <a:endParaRPr/>
          </a:p>
        </p:txBody>
      </p:sp>
      <p:sp>
        <p:nvSpPr>
          <p:cNvPr id="1979" name="Google Shape;1979;p100"/>
          <p:cNvSpPr txBox="1"/>
          <p:nvPr>
            <p:ph type="title"/>
          </p:nvPr>
        </p:nvSpPr>
        <p:spPr>
          <a:xfrm>
            <a:off x="685800" y="3810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Linear Programming</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101"/>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985" name="Google Shape;1985;p101"/>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Baja Burrito Restaurants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Deadline Spreadsheet</a:t>
            </a:r>
            <a:endParaRPr/>
          </a:p>
        </p:txBody>
      </p:sp>
      <p:pic>
        <p:nvPicPr>
          <p:cNvPr id="1986" name="Google Shape;1986;p101"/>
          <p:cNvPicPr preferRelativeResize="0"/>
          <p:nvPr/>
        </p:nvPicPr>
        <p:blipFill rotWithShape="1">
          <a:blip r:embed="rId3">
            <a:alphaModFix/>
          </a:blip>
          <a:srcRect b="0" l="0" r="0" t="0"/>
          <a:stretch/>
        </p:blipFill>
        <p:spPr>
          <a:xfrm>
            <a:off x="939800" y="1878012"/>
            <a:ext cx="7467600" cy="45116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102"/>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993" name="Google Shape;1993;p102"/>
          <p:cNvSpPr txBox="1"/>
          <p:nvPr>
            <p:ph idx="1" type="body"/>
          </p:nvPr>
        </p:nvSpPr>
        <p:spPr>
          <a:xfrm>
            <a:off x="381000" y="2133600"/>
            <a:ext cx="8382000" cy="3124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Baja Burrito has the policy of not funding more than 12.5% above the “normal cost” projection.</a:t>
            </a:r>
            <a:br>
              <a:rPr b="0" i="0" lang="en-US" sz="2800" u="none">
                <a:solidFill>
                  <a:schemeClr val="accent2"/>
                </a:solidFill>
                <a:latin typeface="Arial Narrow"/>
                <a:ea typeface="Arial Narrow"/>
                <a:cs typeface="Arial Narrow"/>
                <a:sym typeface="Arial Narrow"/>
              </a:rPr>
            </a:br>
            <a:r>
              <a:rPr b="0" i="0" lang="en-US" sz="2800" u="none">
                <a:solidFill>
                  <a:schemeClr val="accent2"/>
                </a:solidFill>
                <a:latin typeface="Arial Narrow"/>
                <a:ea typeface="Arial Narrow"/>
                <a:cs typeface="Arial Narrow"/>
                <a:sym typeface="Arial Narrow"/>
              </a:rPr>
              <a:t> </a:t>
            </a:r>
            <a:endParaRPr/>
          </a:p>
          <a:p>
            <a:pPr indent="-342900" lvl="0" marL="342900" rtl="0" algn="ctr">
              <a:lnSpc>
                <a:spcPct val="90000"/>
              </a:lnSpc>
              <a:spcBef>
                <a:spcPts val="560"/>
              </a:spcBef>
              <a:spcAft>
                <a:spcPts val="0"/>
              </a:spcAft>
              <a:buClr>
                <a:schemeClr val="accent2"/>
              </a:buClr>
              <a:buSzPts val="2800"/>
              <a:buFont typeface="Arial Narrow"/>
              <a:buNone/>
            </a:pPr>
            <a:r>
              <a:rPr b="0" i="0" lang="en-US" sz="2800" u="none">
                <a:solidFill>
                  <a:schemeClr val="accent2"/>
                </a:solidFill>
                <a:latin typeface="Arial Narrow"/>
                <a:ea typeface="Arial Narrow"/>
                <a:cs typeface="Arial Narrow"/>
                <a:sym typeface="Arial Narrow"/>
              </a:rPr>
              <a:t>Crash budget = (12.5%)(200,000) = 25,000</a:t>
            </a:r>
            <a:endParaRPr b="0" baseline="-25000" i="0" sz="2800" u="none">
              <a:solidFill>
                <a:schemeClr val="accent2"/>
              </a:solidFill>
              <a:latin typeface="Arial Narrow"/>
              <a:ea typeface="Arial Narrow"/>
              <a:cs typeface="Arial Narrow"/>
              <a:sym typeface="Arial Narrow"/>
            </a:endParaRPr>
          </a:p>
          <a:p>
            <a:pPr indent="-165100" lvl="0" marL="342900" rtl="0" algn="l">
              <a:lnSpc>
                <a:spcPct val="90000"/>
              </a:lnSpc>
              <a:spcBef>
                <a:spcPts val="560"/>
              </a:spcBef>
              <a:spcAft>
                <a:spcPts val="0"/>
              </a:spcAft>
              <a:buClr>
                <a:schemeClr val="accent2"/>
              </a:buClr>
              <a:buSzPts val="2800"/>
              <a:buFont typeface="Arial Narrow"/>
              <a:buNone/>
            </a:pPr>
            <a:r>
              <a:t/>
            </a:r>
            <a:endParaRPr b="0" i="0" sz="2800" u="none">
              <a:solidFill>
                <a:schemeClr val="accent2"/>
              </a:solidFill>
              <a:latin typeface="Arial Narrow"/>
              <a:ea typeface="Arial Narrow"/>
              <a:cs typeface="Arial Narrow"/>
              <a:sym typeface="Arial Narrow"/>
            </a:endParaRPr>
          </a:p>
          <a:p>
            <a:pPr indent="-342900" lvl="0" marL="342900" rtl="0" algn="l">
              <a:lnSpc>
                <a:spcPct val="9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Management wants to minimize the project completion time under the budget constraint.</a:t>
            </a:r>
            <a:endParaRPr/>
          </a:p>
        </p:txBody>
      </p:sp>
      <p:sp>
        <p:nvSpPr>
          <p:cNvPr id="1994" name="Google Shape;1994;p102"/>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Baja Burrito Restaurants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Operating within a fixed budget</a:t>
            </a:r>
            <a:endParaRPr/>
          </a:p>
        </p:txBody>
      </p:sp>
      <p:sp>
        <p:nvSpPr>
          <p:cNvPr id="1995" name="Google Shape;1995;p102"/>
          <p:cNvSpPr txBox="1"/>
          <p:nvPr/>
        </p:nvSpPr>
        <p:spPr>
          <a:xfrm>
            <a:off x="3657600" y="4648200"/>
            <a:ext cx="4572000" cy="609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61" name="Google Shape;161;p22"/>
          <p:cNvSpPr txBox="1"/>
          <p:nvPr>
            <p:ph idx="1" type="body"/>
          </p:nvPr>
        </p:nvSpPr>
        <p:spPr>
          <a:xfrm>
            <a:off x="533400" y="2286000"/>
            <a:ext cx="7772400" cy="1828800"/>
          </a:xfrm>
          <a:prstGeom prst="rect">
            <a:avLst/>
          </a:prstGeom>
          <a:noFill/>
          <a:ln cap="flat" cmpd="sng" w="9525">
            <a:solidFill>
              <a:schemeClr val="dk1"/>
            </a:solidFill>
            <a:prstDash val="solid"/>
            <a:miter lim="524288"/>
            <a:headEnd len="sm" w="sm" type="none"/>
            <a:tailEnd len="sm" w="sm" type="none"/>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600"/>
              <a:buFont typeface="Arial Narrow"/>
              <a:buNone/>
            </a:pPr>
            <a:r>
              <a:rPr b="1" i="0" lang="en-US" sz="3600" u="none">
                <a:solidFill>
                  <a:schemeClr val="accent2"/>
                </a:solidFill>
                <a:latin typeface="Arial Narrow"/>
                <a:ea typeface="Arial Narrow"/>
                <a:cs typeface="Arial Narrow"/>
                <a:sym typeface="Arial Narrow"/>
              </a:rPr>
              <a:t>   From the  activity description chart, we can determine immediate predecessors for each activity.</a:t>
            </a:r>
            <a:endParaRPr/>
          </a:p>
        </p:txBody>
      </p:sp>
      <p:grpSp>
        <p:nvGrpSpPr>
          <p:cNvPr id="162" name="Google Shape;162;p22"/>
          <p:cNvGrpSpPr/>
          <p:nvPr/>
        </p:nvGrpSpPr>
        <p:grpSpPr>
          <a:xfrm>
            <a:off x="914400" y="4800600"/>
            <a:ext cx="7551737" cy="1187450"/>
            <a:chOff x="576" y="3024"/>
            <a:chExt cx="4757" cy="748"/>
          </a:xfrm>
        </p:grpSpPr>
        <p:sp>
          <p:nvSpPr>
            <p:cNvPr id="163" name="Google Shape;163;p22"/>
            <p:cNvSpPr txBox="1"/>
            <p:nvPr/>
          </p:nvSpPr>
          <p:spPr>
            <a:xfrm>
              <a:off x="2256" y="3024"/>
              <a:ext cx="3077" cy="7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cap="none" strike="noStrike">
                  <a:solidFill>
                    <a:schemeClr val="dk1"/>
                  </a:solidFill>
                  <a:latin typeface="Arial Narrow"/>
                  <a:ea typeface="Arial Narrow"/>
                  <a:cs typeface="Arial Narrow"/>
                  <a:sym typeface="Arial Narrow"/>
                </a:rPr>
                <a:t>Activity A is an immediate predecessor</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cap="none" strike="noStrike">
                  <a:solidFill>
                    <a:schemeClr val="dk1"/>
                  </a:solidFill>
                  <a:latin typeface="Arial Narrow"/>
                  <a:ea typeface="Arial Narrow"/>
                  <a:cs typeface="Arial Narrow"/>
                  <a:sym typeface="Arial Narrow"/>
                </a:rPr>
                <a:t>of activity B, because it must be competed</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cap="none" strike="noStrike">
                  <a:solidFill>
                    <a:schemeClr val="dk1"/>
                  </a:solidFill>
                  <a:latin typeface="Arial Narrow"/>
                  <a:ea typeface="Arial Narrow"/>
                  <a:cs typeface="Arial Narrow"/>
                  <a:sym typeface="Arial Narrow"/>
                </a:rPr>
                <a:t>just prior to the commencement of B.</a:t>
              </a:r>
              <a:endParaRPr/>
            </a:p>
          </p:txBody>
        </p:sp>
        <p:sp>
          <p:nvSpPr>
            <p:cNvPr id="164" name="Google Shape;164;p22"/>
            <p:cNvSpPr/>
            <p:nvPr/>
          </p:nvSpPr>
          <p:spPr>
            <a:xfrm>
              <a:off x="576" y="3264"/>
              <a:ext cx="288" cy="288"/>
            </a:xfrm>
            <a:prstGeom prst="ellipse">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a:t>
              </a:r>
              <a:endParaRPr/>
            </a:p>
          </p:txBody>
        </p:sp>
        <p:sp>
          <p:nvSpPr>
            <p:cNvPr id="165" name="Google Shape;165;p22"/>
            <p:cNvSpPr/>
            <p:nvPr/>
          </p:nvSpPr>
          <p:spPr>
            <a:xfrm>
              <a:off x="1728" y="3264"/>
              <a:ext cx="288" cy="288"/>
            </a:xfrm>
            <a:prstGeom prst="ellipse">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B</a:t>
              </a:r>
              <a:endParaRPr/>
            </a:p>
          </p:txBody>
        </p:sp>
        <p:cxnSp>
          <p:nvCxnSpPr>
            <p:cNvPr id="166" name="Google Shape;166;p22"/>
            <p:cNvCxnSpPr/>
            <p:nvPr/>
          </p:nvCxnSpPr>
          <p:spPr>
            <a:xfrm>
              <a:off x="864" y="3408"/>
              <a:ext cx="864" cy="0"/>
            </a:xfrm>
            <a:prstGeom prst="straightConnector1">
              <a:avLst/>
            </a:prstGeom>
            <a:noFill/>
            <a:ln cap="flat" cmpd="sng" w="28575">
              <a:solidFill>
                <a:schemeClr val="dk1"/>
              </a:solidFill>
              <a:prstDash val="solid"/>
              <a:miter lim="800000"/>
              <a:headEnd len="med" w="med" type="none"/>
              <a:tailEnd len="sm" w="sm" type="triangle"/>
            </a:ln>
          </p:spPr>
        </p:cxnSp>
      </p:grpSp>
      <p:sp>
        <p:nvSpPr>
          <p:cNvPr id="167" name="Google Shape;167;p22"/>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3600"/>
              <a:buFont typeface="Arial Narrow"/>
              <a:buNone/>
            </a:pPr>
            <a:r>
              <a:rPr b="1" i="0" lang="en-US" sz="3600" u="none">
                <a:solidFill>
                  <a:srgbClr val="003399"/>
                </a:solidFill>
                <a:latin typeface="Arial Narrow"/>
                <a:ea typeface="Arial Narrow"/>
                <a:cs typeface="Arial Narrow"/>
                <a:sym typeface="Arial Narrow"/>
              </a:rPr>
              <a:t>KLONE COMPUTERS, INC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103"/>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02" name="Google Shape;2002;p103"/>
          <p:cNvSpPr txBox="1"/>
          <p:nvPr/>
        </p:nvSpPr>
        <p:spPr>
          <a:xfrm>
            <a:off x="1143000" y="4754562"/>
            <a:ext cx="7086600" cy="7016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5.5Y</a:t>
            </a:r>
            <a:r>
              <a:rPr b="0" baseline="-25000" i="0" lang="en-US" sz="2000" u="none">
                <a:solidFill>
                  <a:schemeClr val="dk1"/>
                </a:solidFill>
                <a:latin typeface="Arial Narrow"/>
                <a:ea typeface="Arial Narrow"/>
                <a:cs typeface="Arial Narrow"/>
                <a:sym typeface="Arial Narrow"/>
              </a:rPr>
              <a:t>A </a:t>
            </a:r>
            <a:r>
              <a:rPr b="0" i="0" lang="en-US" sz="2000" u="none">
                <a:solidFill>
                  <a:schemeClr val="dk1"/>
                </a:solidFill>
                <a:latin typeface="Arial Narrow"/>
                <a:ea typeface="Arial Narrow"/>
                <a:cs typeface="Arial Narrow"/>
                <a:sym typeface="Arial Narrow"/>
              </a:rPr>
              <a:t>+ 10Y</a:t>
            </a:r>
            <a:r>
              <a:rPr b="0" baseline="-25000" i="0" lang="en-US" sz="2000" u="none">
                <a:solidFill>
                  <a:schemeClr val="dk1"/>
                </a:solidFill>
                <a:latin typeface="Arial Narrow"/>
                <a:ea typeface="Arial Narrow"/>
                <a:cs typeface="Arial Narrow"/>
                <a:sym typeface="Arial Narrow"/>
              </a:rPr>
              <a:t>B </a:t>
            </a:r>
            <a:r>
              <a:rPr b="0" i="0" lang="en-US" sz="2000" u="none">
                <a:solidFill>
                  <a:schemeClr val="dk1"/>
                </a:solidFill>
                <a:latin typeface="Arial Narrow"/>
                <a:ea typeface="Arial Narrow"/>
                <a:cs typeface="Arial Narrow"/>
                <a:sym typeface="Arial Narrow"/>
              </a:rPr>
              <a:t>+ 2.67Y</a:t>
            </a:r>
            <a:r>
              <a:rPr b="0" baseline="-25000" i="0" lang="en-US" sz="2000" u="none">
                <a:solidFill>
                  <a:schemeClr val="dk1"/>
                </a:solidFill>
                <a:latin typeface="Arial Narrow"/>
                <a:ea typeface="Arial Narrow"/>
                <a:cs typeface="Arial Narrow"/>
                <a:sym typeface="Arial Narrow"/>
              </a:rPr>
              <a:t>C </a:t>
            </a:r>
            <a:r>
              <a:rPr b="0" i="0" lang="en-US" sz="2000" u="none">
                <a:solidFill>
                  <a:schemeClr val="dk1"/>
                </a:solidFill>
                <a:latin typeface="Arial Narrow"/>
                <a:ea typeface="Arial Narrow"/>
                <a:cs typeface="Arial Narrow"/>
                <a:sym typeface="Arial Narrow"/>
              </a:rPr>
              <a:t>+ 4Y</a:t>
            </a:r>
            <a:r>
              <a:rPr b="0" baseline="-25000" i="0" lang="en-US" sz="2000" u="none">
                <a:solidFill>
                  <a:schemeClr val="dk1"/>
                </a:solidFill>
                <a:latin typeface="Arial Narrow"/>
                <a:ea typeface="Arial Narrow"/>
                <a:cs typeface="Arial Narrow"/>
                <a:sym typeface="Arial Narrow"/>
              </a:rPr>
              <a:t>D </a:t>
            </a:r>
            <a:r>
              <a:rPr b="0" i="0" lang="en-US" sz="2000" u="none">
                <a:solidFill>
                  <a:schemeClr val="dk1"/>
                </a:solidFill>
                <a:latin typeface="Arial Narrow"/>
                <a:ea typeface="Arial Narrow"/>
                <a:cs typeface="Arial Narrow"/>
                <a:sym typeface="Arial Narrow"/>
              </a:rPr>
              <a:t>+ 2.8Y</a:t>
            </a:r>
            <a:r>
              <a:rPr b="0" baseline="-25000" i="0" lang="en-US" sz="2000" u="none">
                <a:solidFill>
                  <a:schemeClr val="dk1"/>
                </a:solidFill>
                <a:latin typeface="Arial Narrow"/>
                <a:ea typeface="Arial Narrow"/>
                <a:cs typeface="Arial Narrow"/>
                <a:sym typeface="Arial Narrow"/>
              </a:rPr>
              <a:t>E </a:t>
            </a:r>
            <a:r>
              <a:rPr b="0" i="0" lang="en-US" sz="2000" u="none">
                <a:solidFill>
                  <a:schemeClr val="dk1"/>
                </a:solidFill>
                <a:latin typeface="Arial Narrow"/>
                <a:ea typeface="Arial Narrow"/>
                <a:cs typeface="Arial Narrow"/>
                <a:sym typeface="Arial Narrow"/>
              </a:rPr>
              <a:t>+ 6Y</a:t>
            </a:r>
            <a:r>
              <a:rPr b="0" baseline="-25000" i="0" lang="en-US" sz="2000" u="none">
                <a:solidFill>
                  <a:schemeClr val="dk1"/>
                </a:solidFill>
                <a:latin typeface="Arial Narrow"/>
                <a:ea typeface="Arial Narrow"/>
                <a:cs typeface="Arial Narrow"/>
                <a:sym typeface="Arial Narrow"/>
              </a:rPr>
              <a:t>F </a:t>
            </a:r>
            <a:r>
              <a:rPr b="0" i="0" lang="en-US" sz="2000" u="none">
                <a:solidFill>
                  <a:schemeClr val="dk1"/>
                </a:solidFill>
                <a:latin typeface="Arial Narrow"/>
                <a:ea typeface="Arial Narrow"/>
                <a:cs typeface="Arial Narrow"/>
                <a:sym typeface="Arial Narrow"/>
              </a:rPr>
              <a:t>+ 6.67Y</a:t>
            </a:r>
            <a:r>
              <a:rPr b="0" baseline="-25000" i="0" lang="en-US" sz="2000" u="none">
                <a:solidFill>
                  <a:schemeClr val="dk1"/>
                </a:solidFill>
                <a:latin typeface="Arial Narrow"/>
                <a:ea typeface="Arial Narrow"/>
                <a:cs typeface="Arial Narrow"/>
                <a:sym typeface="Arial Narrow"/>
              </a:rPr>
              <a:t>G </a:t>
            </a:r>
            <a:r>
              <a:rPr b="0" i="0" lang="en-US" sz="2000" u="none">
                <a:solidFill>
                  <a:schemeClr val="dk1"/>
                </a:solidFill>
                <a:latin typeface="Arial Narrow"/>
                <a:ea typeface="Arial Narrow"/>
                <a:cs typeface="Arial Narrow"/>
                <a:sym typeface="Arial Narrow"/>
              </a:rPr>
              <a:t>+ 10Y</a:t>
            </a:r>
            <a:r>
              <a:rPr b="0" baseline="-25000" i="0" lang="en-US" sz="2000" u="none">
                <a:solidFill>
                  <a:schemeClr val="dk1"/>
                </a:solidFill>
                <a:latin typeface="Arial Narrow"/>
                <a:ea typeface="Arial Narrow"/>
                <a:cs typeface="Arial Narrow"/>
                <a:sym typeface="Arial Narrow"/>
              </a:rPr>
              <a:t>H </a:t>
            </a:r>
            <a:r>
              <a:rPr b="0" i="0" lang="en-US" sz="2000" u="none">
                <a:solidFill>
                  <a:schemeClr val="dk1"/>
                </a:solidFill>
                <a:latin typeface="Arial Narrow"/>
                <a:ea typeface="Arial Narrow"/>
                <a:cs typeface="Arial Narrow"/>
                <a:sym typeface="Arial Narrow"/>
              </a:rPr>
              <a:t>+ 5.33Y</a:t>
            </a:r>
            <a:r>
              <a:rPr b="0" baseline="-25000" i="0" lang="en-US" sz="2000" u="none">
                <a:solidFill>
                  <a:schemeClr val="dk1"/>
                </a:solidFill>
                <a:latin typeface="Arial Narrow"/>
                <a:ea typeface="Arial Narrow"/>
                <a:cs typeface="Arial Narrow"/>
                <a:sym typeface="Arial Narrow"/>
              </a:rPr>
              <a:t>I </a:t>
            </a:r>
            <a:r>
              <a:rPr b="0" i="0" lang="en-US" sz="2000" u="none">
                <a:solidFill>
                  <a:schemeClr val="dk1"/>
                </a:solidFill>
                <a:latin typeface="Arial Narrow"/>
                <a:ea typeface="Arial Narrow"/>
                <a:cs typeface="Arial Narrow"/>
                <a:sym typeface="Arial Narrow"/>
              </a:rPr>
              <a:t>+ 12Y</a:t>
            </a:r>
            <a:r>
              <a:rPr b="0" baseline="-25000" i="0" lang="en-US" sz="2000" u="none">
                <a:solidFill>
                  <a:schemeClr val="dk1"/>
                </a:solidFill>
                <a:latin typeface="Arial Narrow"/>
                <a:ea typeface="Arial Narrow"/>
                <a:cs typeface="Arial Narrow"/>
                <a:sym typeface="Arial Narrow"/>
              </a:rPr>
              <a:t>J </a:t>
            </a:r>
            <a:r>
              <a:rPr b="0" i="0" lang="en-US" sz="2000" u="none">
                <a:solidFill>
                  <a:schemeClr val="dk1"/>
                </a:solidFill>
                <a:latin typeface="Arial Narrow"/>
                <a:ea typeface="Arial Narrow"/>
                <a:cs typeface="Arial Narrow"/>
                <a:sym typeface="Arial Narrow"/>
              </a:rPr>
              <a:t>+ 4Y</a:t>
            </a:r>
            <a:r>
              <a:rPr b="0" baseline="-25000" i="0" lang="en-US" sz="2000" u="none">
                <a:solidFill>
                  <a:schemeClr val="dk1"/>
                </a:solidFill>
                <a:latin typeface="Arial Narrow"/>
                <a:ea typeface="Arial Narrow"/>
                <a:cs typeface="Arial Narrow"/>
                <a:sym typeface="Arial Narrow"/>
              </a:rPr>
              <a:t>K </a:t>
            </a:r>
            <a:r>
              <a:rPr b="0" i="0" lang="en-US" sz="2000" u="none">
                <a:solidFill>
                  <a:schemeClr val="dk1"/>
                </a:solidFill>
                <a:latin typeface="Arial Narrow"/>
                <a:ea typeface="Arial Narrow"/>
                <a:cs typeface="Arial Narrow"/>
                <a:sym typeface="Arial Narrow"/>
              </a:rPr>
              <a:t>+ 5.33Y </a:t>
            </a:r>
            <a:r>
              <a:rPr b="0" baseline="-25000" i="0" lang="en-US" sz="2000" u="none">
                <a:solidFill>
                  <a:schemeClr val="dk1"/>
                </a:solidFill>
                <a:latin typeface="Arial Narrow"/>
                <a:ea typeface="Arial Narrow"/>
                <a:cs typeface="Arial Narrow"/>
                <a:sym typeface="Arial Narrow"/>
              </a:rPr>
              <a:t>L</a:t>
            </a:r>
            <a:r>
              <a:rPr b="0" i="0" lang="en-US" sz="2000" u="none">
                <a:solidFill>
                  <a:schemeClr val="dk1"/>
                </a:solidFill>
                <a:latin typeface="Arial Narrow"/>
                <a:ea typeface="Arial Narrow"/>
                <a:cs typeface="Arial Narrow"/>
                <a:sym typeface="Arial Narrow"/>
              </a:rPr>
              <a:t>+ 1.5Y</a:t>
            </a:r>
            <a:r>
              <a:rPr b="0" baseline="-25000" i="0" lang="en-US" sz="2000" u="none">
                <a:solidFill>
                  <a:schemeClr val="dk1"/>
                </a:solidFill>
                <a:latin typeface="Arial Narrow"/>
                <a:ea typeface="Arial Narrow"/>
                <a:cs typeface="Arial Narrow"/>
                <a:sym typeface="Arial Narrow"/>
              </a:rPr>
              <a:t>N </a:t>
            </a:r>
            <a:r>
              <a:rPr b="0" i="0" lang="en-US" sz="2000" u="none">
                <a:solidFill>
                  <a:schemeClr val="dk1"/>
                </a:solidFill>
                <a:latin typeface="Arial Narrow"/>
                <a:ea typeface="Arial Narrow"/>
                <a:cs typeface="Arial Narrow"/>
                <a:sym typeface="Arial Narrow"/>
              </a:rPr>
              <a:t>+ 4Y</a:t>
            </a:r>
            <a:r>
              <a:rPr b="0" baseline="-25000" i="0" lang="en-US" sz="2000" u="none">
                <a:solidFill>
                  <a:schemeClr val="dk1"/>
                </a:solidFill>
                <a:latin typeface="Arial Narrow"/>
                <a:ea typeface="Arial Narrow"/>
                <a:cs typeface="Arial Narrow"/>
                <a:sym typeface="Arial Narrow"/>
              </a:rPr>
              <a:t>O </a:t>
            </a:r>
            <a:r>
              <a:rPr b="0" i="0" lang="en-US" sz="2000" u="none">
                <a:solidFill>
                  <a:schemeClr val="dk1"/>
                </a:solidFill>
                <a:latin typeface="Arial Narrow"/>
                <a:ea typeface="Arial Narrow"/>
                <a:cs typeface="Arial Narrow"/>
                <a:sym typeface="Arial Narrow"/>
              </a:rPr>
              <a:t>+ 5.33Y</a:t>
            </a:r>
            <a:r>
              <a:rPr b="0" baseline="-25000" i="0" lang="en-US" sz="2000" u="none">
                <a:solidFill>
                  <a:schemeClr val="dk1"/>
                </a:solidFill>
                <a:latin typeface="Arial Narrow"/>
                <a:ea typeface="Arial Narrow"/>
                <a:cs typeface="Arial Narrow"/>
                <a:sym typeface="Arial Narrow"/>
              </a:rPr>
              <a:t>P</a:t>
            </a:r>
            <a:r>
              <a:rPr b="0" baseline="-25000" i="0" lang="en-US" sz="2000" u="none">
                <a:solidFill>
                  <a:srgbClr val="FFFF00"/>
                </a:solidFill>
                <a:latin typeface="Arial Narrow"/>
                <a:ea typeface="Arial Narrow"/>
                <a:cs typeface="Arial Narrow"/>
                <a:sym typeface="Arial Narrow"/>
              </a:rPr>
              <a:t> </a:t>
            </a:r>
            <a:r>
              <a:rPr b="1" i="0" lang="en-US" sz="2000" u="none">
                <a:solidFill>
                  <a:srgbClr val="FFFF00"/>
                </a:solidFill>
                <a:latin typeface="Noto Sans Symbols"/>
                <a:ea typeface="Noto Sans Symbols"/>
                <a:cs typeface="Noto Sans Symbols"/>
                <a:sym typeface="Noto Sans Symbols"/>
              </a:rPr>
              <a:t>≤</a:t>
            </a:r>
            <a:r>
              <a:rPr b="1" baseline="-25000" i="0" lang="en-US" sz="2000" u="none">
                <a:solidFill>
                  <a:srgbClr val="FFFF00"/>
                </a:solidFill>
                <a:latin typeface="Arial Narrow"/>
                <a:ea typeface="Arial Narrow"/>
                <a:cs typeface="Arial Narrow"/>
                <a:sym typeface="Arial Narrow"/>
              </a:rPr>
              <a:t>  </a:t>
            </a:r>
            <a:r>
              <a:rPr b="1" i="0" lang="en-US" sz="2000" u="none">
                <a:solidFill>
                  <a:srgbClr val="FFFF00"/>
                </a:solidFill>
                <a:latin typeface="Arial Narrow"/>
                <a:ea typeface="Arial Narrow"/>
                <a:cs typeface="Arial Narrow"/>
                <a:sym typeface="Arial Narrow"/>
              </a:rPr>
              <a:t>25</a:t>
            </a:r>
            <a:endParaRPr/>
          </a:p>
        </p:txBody>
      </p:sp>
      <p:sp>
        <p:nvSpPr>
          <p:cNvPr id="2003" name="Google Shape;2003;p103"/>
          <p:cNvSpPr txBox="1"/>
          <p:nvPr/>
        </p:nvSpPr>
        <p:spPr>
          <a:xfrm>
            <a:off x="1131887" y="1935162"/>
            <a:ext cx="5740400" cy="5794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Narrow"/>
              <a:buNone/>
            </a:pPr>
            <a:r>
              <a:rPr b="0" i="0" lang="en-US" sz="3200" u="sng">
                <a:solidFill>
                  <a:schemeClr val="dk1"/>
                </a:solidFill>
                <a:latin typeface="Arial Narrow"/>
                <a:ea typeface="Arial Narrow"/>
                <a:cs typeface="Arial Narrow"/>
                <a:sym typeface="Arial Narrow"/>
              </a:rPr>
              <a:t>The crash funds become a constraint</a:t>
            </a:r>
            <a:r>
              <a:rPr b="0" i="0" lang="en-US" sz="2400" u="none">
                <a:solidFill>
                  <a:schemeClr val="dk1"/>
                </a:solidFill>
                <a:latin typeface="Arial Narrow"/>
                <a:ea typeface="Arial Narrow"/>
                <a:cs typeface="Arial Narrow"/>
                <a:sym typeface="Arial Narrow"/>
              </a:rPr>
              <a:t> </a:t>
            </a:r>
            <a:endParaRPr/>
          </a:p>
        </p:txBody>
      </p:sp>
      <p:grpSp>
        <p:nvGrpSpPr>
          <p:cNvPr id="2004" name="Google Shape;2004;p103"/>
          <p:cNvGrpSpPr/>
          <p:nvPr/>
        </p:nvGrpSpPr>
        <p:grpSpPr>
          <a:xfrm>
            <a:off x="1095375" y="2559050"/>
            <a:ext cx="6891337" cy="1235075"/>
            <a:chOff x="690" y="1612"/>
            <a:chExt cx="4341" cy="778"/>
          </a:xfrm>
        </p:grpSpPr>
        <p:sp>
          <p:nvSpPr>
            <p:cNvPr id="2005" name="Google Shape;2005;p103"/>
            <p:cNvSpPr txBox="1"/>
            <p:nvPr/>
          </p:nvSpPr>
          <p:spPr>
            <a:xfrm>
              <a:off x="690" y="1612"/>
              <a:ext cx="737" cy="288"/>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Minimize</a:t>
              </a:r>
              <a:endParaRPr/>
            </a:p>
          </p:txBody>
        </p:sp>
        <p:sp>
          <p:nvSpPr>
            <p:cNvPr id="2006" name="Google Shape;2006;p103"/>
            <p:cNvSpPr txBox="1"/>
            <p:nvPr/>
          </p:nvSpPr>
          <p:spPr>
            <a:xfrm>
              <a:off x="695" y="1948"/>
              <a:ext cx="4336" cy="44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5.5Y</a:t>
              </a:r>
              <a:r>
                <a:rPr b="0" baseline="-25000" i="0" lang="en-US" sz="2000" u="none">
                  <a:solidFill>
                    <a:schemeClr val="dk1"/>
                  </a:solidFill>
                  <a:latin typeface="Arial Narrow"/>
                  <a:ea typeface="Arial Narrow"/>
                  <a:cs typeface="Arial Narrow"/>
                  <a:sym typeface="Arial Narrow"/>
                </a:rPr>
                <a:t>A </a:t>
              </a:r>
              <a:r>
                <a:rPr b="0" i="0" lang="en-US" sz="2000" u="none">
                  <a:solidFill>
                    <a:schemeClr val="dk1"/>
                  </a:solidFill>
                  <a:latin typeface="Arial Narrow"/>
                  <a:ea typeface="Arial Narrow"/>
                  <a:cs typeface="Arial Narrow"/>
                  <a:sym typeface="Arial Narrow"/>
                </a:rPr>
                <a:t>+ 10Y</a:t>
              </a:r>
              <a:r>
                <a:rPr b="0" baseline="-25000" i="0" lang="en-US" sz="2000" u="none">
                  <a:solidFill>
                    <a:schemeClr val="dk1"/>
                  </a:solidFill>
                  <a:latin typeface="Arial Narrow"/>
                  <a:ea typeface="Arial Narrow"/>
                  <a:cs typeface="Arial Narrow"/>
                  <a:sym typeface="Arial Narrow"/>
                </a:rPr>
                <a:t>B </a:t>
              </a:r>
              <a:r>
                <a:rPr b="0" i="0" lang="en-US" sz="2000" u="none">
                  <a:solidFill>
                    <a:schemeClr val="dk1"/>
                  </a:solidFill>
                  <a:latin typeface="Arial Narrow"/>
                  <a:ea typeface="Arial Narrow"/>
                  <a:cs typeface="Arial Narrow"/>
                  <a:sym typeface="Arial Narrow"/>
                </a:rPr>
                <a:t>+ 2.67Y</a:t>
              </a:r>
              <a:r>
                <a:rPr b="0" baseline="-25000" i="0" lang="en-US" sz="2000" u="none">
                  <a:solidFill>
                    <a:schemeClr val="dk1"/>
                  </a:solidFill>
                  <a:latin typeface="Arial Narrow"/>
                  <a:ea typeface="Arial Narrow"/>
                  <a:cs typeface="Arial Narrow"/>
                  <a:sym typeface="Arial Narrow"/>
                </a:rPr>
                <a:t>C </a:t>
              </a:r>
              <a:r>
                <a:rPr b="0" i="0" lang="en-US" sz="2000" u="none">
                  <a:solidFill>
                    <a:schemeClr val="dk1"/>
                  </a:solidFill>
                  <a:latin typeface="Arial Narrow"/>
                  <a:ea typeface="Arial Narrow"/>
                  <a:cs typeface="Arial Narrow"/>
                  <a:sym typeface="Arial Narrow"/>
                </a:rPr>
                <a:t>+ 4Y</a:t>
              </a:r>
              <a:r>
                <a:rPr b="0" baseline="-25000" i="0" lang="en-US" sz="2000" u="none">
                  <a:solidFill>
                    <a:schemeClr val="dk1"/>
                  </a:solidFill>
                  <a:latin typeface="Arial Narrow"/>
                  <a:ea typeface="Arial Narrow"/>
                  <a:cs typeface="Arial Narrow"/>
                  <a:sym typeface="Arial Narrow"/>
                </a:rPr>
                <a:t>D </a:t>
              </a:r>
              <a:r>
                <a:rPr b="0" i="0" lang="en-US" sz="2000" u="none">
                  <a:solidFill>
                    <a:schemeClr val="dk1"/>
                  </a:solidFill>
                  <a:latin typeface="Arial Narrow"/>
                  <a:ea typeface="Arial Narrow"/>
                  <a:cs typeface="Arial Narrow"/>
                  <a:sym typeface="Arial Narrow"/>
                </a:rPr>
                <a:t>+ 2.8Y</a:t>
              </a:r>
              <a:r>
                <a:rPr b="0" baseline="-25000" i="0" lang="en-US" sz="2000" u="none">
                  <a:solidFill>
                    <a:schemeClr val="dk1"/>
                  </a:solidFill>
                  <a:latin typeface="Arial Narrow"/>
                  <a:ea typeface="Arial Narrow"/>
                  <a:cs typeface="Arial Narrow"/>
                  <a:sym typeface="Arial Narrow"/>
                </a:rPr>
                <a:t>E </a:t>
              </a:r>
              <a:r>
                <a:rPr b="0" i="0" lang="en-US" sz="2000" u="none">
                  <a:solidFill>
                    <a:schemeClr val="dk1"/>
                  </a:solidFill>
                  <a:latin typeface="Arial Narrow"/>
                  <a:ea typeface="Arial Narrow"/>
                  <a:cs typeface="Arial Narrow"/>
                  <a:sym typeface="Arial Narrow"/>
                </a:rPr>
                <a:t>+ 6Y</a:t>
              </a:r>
              <a:r>
                <a:rPr b="0" baseline="-25000" i="0" lang="en-US" sz="2000" u="none">
                  <a:solidFill>
                    <a:schemeClr val="dk1"/>
                  </a:solidFill>
                  <a:latin typeface="Arial Narrow"/>
                  <a:ea typeface="Arial Narrow"/>
                  <a:cs typeface="Arial Narrow"/>
                  <a:sym typeface="Arial Narrow"/>
                </a:rPr>
                <a:t>F </a:t>
              </a:r>
              <a:r>
                <a:rPr b="0" i="0" lang="en-US" sz="2000" u="none">
                  <a:solidFill>
                    <a:schemeClr val="dk1"/>
                  </a:solidFill>
                  <a:latin typeface="Arial Narrow"/>
                  <a:ea typeface="Arial Narrow"/>
                  <a:cs typeface="Arial Narrow"/>
                  <a:sym typeface="Arial Narrow"/>
                </a:rPr>
                <a:t>+ 6.67Y</a:t>
              </a:r>
              <a:r>
                <a:rPr b="0" baseline="-25000" i="0" lang="en-US" sz="2000" u="none">
                  <a:solidFill>
                    <a:schemeClr val="dk1"/>
                  </a:solidFill>
                  <a:latin typeface="Arial Narrow"/>
                  <a:ea typeface="Arial Narrow"/>
                  <a:cs typeface="Arial Narrow"/>
                  <a:sym typeface="Arial Narrow"/>
                </a:rPr>
                <a:t>G </a:t>
              </a:r>
              <a:r>
                <a:rPr b="0" i="0" lang="en-US" sz="2000" u="none">
                  <a:solidFill>
                    <a:schemeClr val="dk1"/>
                  </a:solidFill>
                  <a:latin typeface="Arial Narrow"/>
                  <a:ea typeface="Arial Narrow"/>
                  <a:cs typeface="Arial Narrow"/>
                  <a:sym typeface="Arial Narrow"/>
                </a:rPr>
                <a:t>+ 10Y</a:t>
              </a:r>
              <a:r>
                <a:rPr b="0" baseline="-25000" i="0" lang="en-US" sz="2000" u="none">
                  <a:solidFill>
                    <a:schemeClr val="dk1"/>
                  </a:solidFill>
                  <a:latin typeface="Arial Narrow"/>
                  <a:ea typeface="Arial Narrow"/>
                  <a:cs typeface="Arial Narrow"/>
                  <a:sym typeface="Arial Narrow"/>
                </a:rPr>
                <a:t>H </a:t>
              </a:r>
              <a:r>
                <a:rPr b="0" i="0" lang="en-US" sz="2000" u="none">
                  <a:solidFill>
                    <a:schemeClr val="dk1"/>
                  </a:solidFill>
                  <a:latin typeface="Arial Narrow"/>
                  <a:ea typeface="Arial Narrow"/>
                  <a:cs typeface="Arial Narrow"/>
                  <a:sym typeface="Arial Narrow"/>
                </a:rPr>
                <a:t>+ 5.33Y</a:t>
              </a:r>
              <a:r>
                <a:rPr b="0" baseline="-25000" i="0" lang="en-US" sz="2000" u="none">
                  <a:solidFill>
                    <a:schemeClr val="dk1"/>
                  </a:solidFill>
                  <a:latin typeface="Arial Narrow"/>
                  <a:ea typeface="Arial Narrow"/>
                  <a:cs typeface="Arial Narrow"/>
                  <a:sym typeface="Arial Narrow"/>
                </a:rPr>
                <a:t>I </a:t>
              </a:r>
              <a:r>
                <a:rPr b="0" i="0" lang="en-US" sz="2000" u="none">
                  <a:solidFill>
                    <a:schemeClr val="dk1"/>
                  </a:solidFill>
                  <a:latin typeface="Arial Narrow"/>
                  <a:ea typeface="Arial Narrow"/>
                  <a:cs typeface="Arial Narrow"/>
                  <a:sym typeface="Arial Narrow"/>
                </a:rPr>
                <a:t>+ 12Y</a:t>
              </a:r>
              <a:r>
                <a:rPr b="0" baseline="-25000" i="0" lang="en-US" sz="2000" u="none">
                  <a:solidFill>
                    <a:schemeClr val="dk1"/>
                  </a:solidFill>
                  <a:latin typeface="Arial Narrow"/>
                  <a:ea typeface="Arial Narrow"/>
                  <a:cs typeface="Arial Narrow"/>
                  <a:sym typeface="Arial Narrow"/>
                </a:rPr>
                <a:t>J </a:t>
              </a:r>
              <a:r>
                <a:rPr b="0" i="0" lang="en-US" sz="2000" u="none">
                  <a:solidFill>
                    <a:schemeClr val="dk1"/>
                  </a:solidFill>
                  <a:latin typeface="Arial Narrow"/>
                  <a:ea typeface="Arial Narrow"/>
                  <a:cs typeface="Arial Narrow"/>
                  <a:sym typeface="Arial Narrow"/>
                </a:rPr>
                <a:t>+ 4Y</a:t>
              </a:r>
              <a:r>
                <a:rPr b="0" baseline="-25000" i="0" lang="en-US" sz="2000" u="none">
                  <a:solidFill>
                    <a:schemeClr val="dk1"/>
                  </a:solidFill>
                  <a:latin typeface="Arial Narrow"/>
                  <a:ea typeface="Arial Narrow"/>
                  <a:cs typeface="Arial Narrow"/>
                  <a:sym typeface="Arial Narrow"/>
                </a:rPr>
                <a:t>K </a:t>
              </a:r>
              <a:r>
                <a:rPr b="0" i="0" lang="en-US" sz="2000" u="none">
                  <a:solidFill>
                    <a:schemeClr val="dk1"/>
                  </a:solidFill>
                  <a:latin typeface="Arial Narrow"/>
                  <a:ea typeface="Arial Narrow"/>
                  <a:cs typeface="Arial Narrow"/>
                  <a:sym typeface="Arial Narrow"/>
                </a:rPr>
                <a:t>+ 5.33Y </a:t>
              </a:r>
              <a:r>
                <a:rPr b="0" baseline="-25000" i="0" lang="en-US" sz="2000" u="none">
                  <a:solidFill>
                    <a:schemeClr val="dk1"/>
                  </a:solidFill>
                  <a:latin typeface="Arial Narrow"/>
                  <a:ea typeface="Arial Narrow"/>
                  <a:cs typeface="Arial Narrow"/>
                  <a:sym typeface="Arial Narrow"/>
                </a:rPr>
                <a:t>L</a:t>
              </a:r>
              <a:r>
                <a:rPr b="0" i="0" lang="en-US" sz="2000" u="none">
                  <a:solidFill>
                    <a:schemeClr val="dk1"/>
                  </a:solidFill>
                  <a:latin typeface="Arial Narrow"/>
                  <a:ea typeface="Arial Narrow"/>
                  <a:cs typeface="Arial Narrow"/>
                  <a:sym typeface="Arial Narrow"/>
                </a:rPr>
                <a:t>+ 1.5Y</a:t>
              </a:r>
              <a:r>
                <a:rPr b="0" baseline="-25000" i="0" lang="en-US" sz="2000" u="none">
                  <a:solidFill>
                    <a:schemeClr val="dk1"/>
                  </a:solidFill>
                  <a:latin typeface="Arial Narrow"/>
                  <a:ea typeface="Arial Narrow"/>
                  <a:cs typeface="Arial Narrow"/>
                  <a:sym typeface="Arial Narrow"/>
                </a:rPr>
                <a:t>N </a:t>
              </a:r>
              <a:r>
                <a:rPr b="0" i="0" lang="en-US" sz="2000" u="none">
                  <a:solidFill>
                    <a:schemeClr val="dk1"/>
                  </a:solidFill>
                  <a:latin typeface="Arial Narrow"/>
                  <a:ea typeface="Arial Narrow"/>
                  <a:cs typeface="Arial Narrow"/>
                  <a:sym typeface="Arial Narrow"/>
                </a:rPr>
                <a:t>+ 4Y</a:t>
              </a:r>
              <a:r>
                <a:rPr b="0" baseline="-25000" i="0" lang="en-US" sz="2000" u="none">
                  <a:solidFill>
                    <a:schemeClr val="dk1"/>
                  </a:solidFill>
                  <a:latin typeface="Arial Narrow"/>
                  <a:ea typeface="Arial Narrow"/>
                  <a:cs typeface="Arial Narrow"/>
                  <a:sym typeface="Arial Narrow"/>
                </a:rPr>
                <a:t>O </a:t>
              </a:r>
              <a:r>
                <a:rPr b="0" i="0" lang="en-US" sz="2000" u="none">
                  <a:solidFill>
                    <a:schemeClr val="dk1"/>
                  </a:solidFill>
                  <a:latin typeface="Arial Narrow"/>
                  <a:ea typeface="Arial Narrow"/>
                  <a:cs typeface="Arial Narrow"/>
                  <a:sym typeface="Arial Narrow"/>
                </a:rPr>
                <a:t>+ 5.33Y</a:t>
              </a:r>
              <a:r>
                <a:rPr b="0" baseline="-25000" i="0" lang="en-US" sz="2000" u="none">
                  <a:solidFill>
                    <a:schemeClr val="dk1"/>
                  </a:solidFill>
                  <a:latin typeface="Arial Narrow"/>
                  <a:ea typeface="Arial Narrow"/>
                  <a:cs typeface="Arial Narrow"/>
                  <a:sym typeface="Arial Narrow"/>
                </a:rPr>
                <a:t>P</a:t>
              </a:r>
              <a:endParaRPr/>
            </a:p>
          </p:txBody>
        </p:sp>
      </p:grpSp>
      <p:sp>
        <p:nvSpPr>
          <p:cNvPr id="2007" name="Google Shape;2007;p103"/>
          <p:cNvSpPr txBox="1"/>
          <p:nvPr/>
        </p:nvSpPr>
        <p:spPr>
          <a:xfrm>
            <a:off x="1131887" y="3581400"/>
            <a:ext cx="7859712" cy="5794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Narrow"/>
              <a:buNone/>
            </a:pPr>
            <a:r>
              <a:rPr b="0" i="0" lang="en-US" sz="3200" u="sng">
                <a:solidFill>
                  <a:schemeClr val="dk1"/>
                </a:solidFill>
                <a:latin typeface="Arial Narrow"/>
                <a:ea typeface="Arial Narrow"/>
                <a:cs typeface="Arial Narrow"/>
                <a:sym typeface="Arial Narrow"/>
              </a:rPr>
              <a:t>The completion time becomes the objective function</a:t>
            </a:r>
            <a:endParaRPr/>
          </a:p>
        </p:txBody>
      </p:sp>
      <p:sp>
        <p:nvSpPr>
          <p:cNvPr id="2008" name="Google Shape;2008;p103"/>
          <p:cNvSpPr txBox="1"/>
          <p:nvPr/>
        </p:nvSpPr>
        <p:spPr>
          <a:xfrm>
            <a:off x="1139825" y="4179887"/>
            <a:ext cx="128428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X(FIN) </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Narrow"/>
                <a:ea typeface="Arial Narrow"/>
                <a:cs typeface="Arial Narrow"/>
                <a:sym typeface="Arial Narrow"/>
              </a:rPr>
              <a:t> 19</a:t>
            </a:r>
            <a:endParaRPr/>
          </a:p>
        </p:txBody>
      </p:sp>
      <p:sp>
        <p:nvSpPr>
          <p:cNvPr id="2009" name="Google Shape;2009;p103"/>
          <p:cNvSpPr/>
          <p:nvPr/>
        </p:nvSpPr>
        <p:spPr>
          <a:xfrm rot="-780000">
            <a:off x="533400" y="2743200"/>
            <a:ext cx="685800" cy="1600200"/>
          </a:xfrm>
          <a:custGeom>
            <a:rect b="b" l="l" r="r" t="t"/>
            <a:pathLst>
              <a:path extrusionOk="0" fill="none" h="41038" w="28530">
                <a:moveTo>
                  <a:pt x="12180" y="41037"/>
                </a:moveTo>
                <a:cubicBezTo>
                  <a:pt x="4730" y="37427"/>
                  <a:pt x="0" y="29877"/>
                  <a:pt x="0" y="21600"/>
                </a:cubicBezTo>
                <a:cubicBezTo>
                  <a:pt x="0" y="9670"/>
                  <a:pt x="9670" y="0"/>
                  <a:pt x="21600" y="0"/>
                </a:cubicBezTo>
                <a:cubicBezTo>
                  <a:pt x="23956" y="0"/>
                  <a:pt x="26297" y="385"/>
                  <a:pt x="28530" y="1141"/>
                </a:cubicBezTo>
              </a:path>
              <a:path extrusionOk="0" h="41038" w="28530">
                <a:moveTo>
                  <a:pt x="12180" y="41037"/>
                </a:moveTo>
                <a:cubicBezTo>
                  <a:pt x="4730" y="37427"/>
                  <a:pt x="0" y="29877"/>
                  <a:pt x="0" y="21600"/>
                </a:cubicBezTo>
                <a:cubicBezTo>
                  <a:pt x="0" y="9670"/>
                  <a:pt x="9670" y="0"/>
                  <a:pt x="21600" y="0"/>
                </a:cubicBezTo>
                <a:cubicBezTo>
                  <a:pt x="23956" y="0"/>
                  <a:pt x="26297" y="385"/>
                  <a:pt x="28530" y="1141"/>
                </a:cubicBezTo>
                <a:lnTo>
                  <a:pt x="21600" y="21600"/>
                </a:lnTo>
                <a:lnTo>
                  <a:pt x="12180" y="41037"/>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010" name="Google Shape;2010;p103"/>
          <p:cNvSpPr txBox="1"/>
          <p:nvPr/>
        </p:nvSpPr>
        <p:spPr>
          <a:xfrm>
            <a:off x="1101725" y="2570162"/>
            <a:ext cx="1912937" cy="4572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FFFF00"/>
              </a:buClr>
              <a:buSzPts val="2400"/>
              <a:buFont typeface="Arial Narrow"/>
              <a:buNone/>
            </a:pPr>
            <a:r>
              <a:rPr b="1" i="0" lang="en-US" sz="2400" u="none">
                <a:solidFill>
                  <a:srgbClr val="FFFF00"/>
                </a:solidFill>
                <a:latin typeface="Arial Narrow"/>
                <a:ea typeface="Arial Narrow"/>
                <a:cs typeface="Arial Narrow"/>
                <a:sym typeface="Arial Narrow"/>
              </a:rPr>
              <a:t>Minimize</a:t>
            </a:r>
            <a:r>
              <a:rPr b="1" i="0" lang="en-US" sz="2000" u="none">
                <a:solidFill>
                  <a:srgbClr val="FFFF00"/>
                </a:solidFill>
                <a:latin typeface="Arial Narrow"/>
                <a:ea typeface="Arial Narrow"/>
                <a:cs typeface="Arial Narrow"/>
                <a:sym typeface="Arial Narrow"/>
              </a:rPr>
              <a:t> X(FIN)</a:t>
            </a:r>
            <a:endParaRPr/>
          </a:p>
        </p:txBody>
      </p:sp>
      <p:sp>
        <p:nvSpPr>
          <p:cNvPr id="2011" name="Google Shape;2011;p103"/>
          <p:cNvSpPr txBox="1"/>
          <p:nvPr/>
        </p:nvSpPr>
        <p:spPr>
          <a:xfrm>
            <a:off x="1066800" y="5638800"/>
            <a:ext cx="70866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The other constraints of the crashing model remain the same.</a:t>
            </a:r>
            <a:endParaRPr/>
          </a:p>
        </p:txBody>
      </p:sp>
      <p:sp>
        <p:nvSpPr>
          <p:cNvPr id="2012" name="Google Shape;2012;p103"/>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Baja Burrito Restaurants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Operating within a fixed budget</a:t>
            </a:r>
            <a:endParaRPr/>
          </a:p>
        </p:txBody>
      </p:sp>
      <p:sp>
        <p:nvSpPr>
          <p:cNvPr id="2013" name="Google Shape;2013;p103"/>
          <p:cNvSpPr/>
          <p:nvPr/>
        </p:nvSpPr>
        <p:spPr>
          <a:xfrm flipH="1" rot="-10020000">
            <a:off x="533400" y="3276600"/>
            <a:ext cx="685800" cy="1600200"/>
          </a:xfrm>
          <a:custGeom>
            <a:rect b="b" l="l" r="r" t="t"/>
            <a:pathLst>
              <a:path extrusionOk="0" fill="none" h="41038" w="28530">
                <a:moveTo>
                  <a:pt x="12180" y="41037"/>
                </a:moveTo>
                <a:cubicBezTo>
                  <a:pt x="4730" y="37427"/>
                  <a:pt x="0" y="29877"/>
                  <a:pt x="0" y="21600"/>
                </a:cubicBezTo>
                <a:cubicBezTo>
                  <a:pt x="0" y="9670"/>
                  <a:pt x="9670" y="0"/>
                  <a:pt x="21600" y="0"/>
                </a:cubicBezTo>
                <a:cubicBezTo>
                  <a:pt x="23956" y="0"/>
                  <a:pt x="26297" y="385"/>
                  <a:pt x="28530" y="1141"/>
                </a:cubicBezTo>
              </a:path>
              <a:path extrusionOk="0" h="41038" w="28530">
                <a:moveTo>
                  <a:pt x="12180" y="41037"/>
                </a:moveTo>
                <a:cubicBezTo>
                  <a:pt x="4730" y="37427"/>
                  <a:pt x="0" y="29877"/>
                  <a:pt x="0" y="21600"/>
                </a:cubicBezTo>
                <a:cubicBezTo>
                  <a:pt x="0" y="9670"/>
                  <a:pt x="9670" y="0"/>
                  <a:pt x="21600" y="0"/>
                </a:cubicBezTo>
                <a:cubicBezTo>
                  <a:pt x="23956" y="0"/>
                  <a:pt x="26297" y="385"/>
                  <a:pt x="28530" y="1141"/>
                </a:cubicBezTo>
                <a:lnTo>
                  <a:pt x="21600" y="21600"/>
                </a:lnTo>
                <a:lnTo>
                  <a:pt x="12180" y="41037"/>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3"/>
                                        </p:tgtEl>
                                        <p:attrNameLst>
                                          <p:attrName>style.visibility</p:attrName>
                                        </p:attrNameLst>
                                      </p:cBhvr>
                                      <p:to>
                                        <p:strVal val="visible"/>
                                      </p:to>
                                    </p:set>
                                    <p:animEffect filter="fade" transition="in">
                                      <p:cBhvr>
                                        <p:cTn dur="500"/>
                                        <p:tgtEl>
                                          <p:spTgt spid="2013"/>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2002"/>
                                        </p:tgtEl>
                                        <p:attrNameLst>
                                          <p:attrName>style.visibility</p:attrName>
                                        </p:attrNameLst>
                                      </p:cBhvr>
                                      <p:to>
                                        <p:strVal val="visible"/>
                                      </p:to>
                                    </p:set>
                                    <p:animEffect filter="fade" transition="in">
                                      <p:cBhvr>
                                        <p:cTn dur="500"/>
                                        <p:tgtEl>
                                          <p:spTgt spid="20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0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9"/>
                                        </p:tgtEl>
                                        <p:attrNameLst>
                                          <p:attrName>style.visibility</p:attrName>
                                        </p:attrNameLst>
                                      </p:cBhvr>
                                      <p:to>
                                        <p:strVal val="visible"/>
                                      </p:to>
                                    </p:set>
                                    <p:animEffect filter="fade" transition="in">
                                      <p:cBhvr>
                                        <p:cTn dur="500"/>
                                        <p:tgtEl>
                                          <p:spTgt spid="2009"/>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2010"/>
                                        </p:tgtEl>
                                        <p:attrNameLst>
                                          <p:attrName>style.visibility</p:attrName>
                                        </p:attrNameLst>
                                      </p:cBhvr>
                                      <p:to>
                                        <p:strVal val="visible"/>
                                      </p:to>
                                    </p:set>
                                    <p:animEffect filter="fade" transition="in">
                                      <p:cBhvr>
                                        <p:cTn dur="500"/>
                                        <p:tgtEl>
                                          <p:spTgt spid="20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sp>
        <p:nvSpPr>
          <p:cNvPr id="2018" name="Google Shape;2018;p104"/>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19" name="Google Shape;2019;p104"/>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Baja Burrito Restaurants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Budget Spreadsheet</a:t>
            </a:r>
            <a:endParaRPr/>
          </a:p>
        </p:txBody>
      </p:sp>
      <p:pic>
        <p:nvPicPr>
          <p:cNvPr id="2020" name="Google Shape;2020;p104"/>
          <p:cNvPicPr preferRelativeResize="0"/>
          <p:nvPr/>
        </p:nvPicPr>
        <p:blipFill rotWithShape="1">
          <a:blip r:embed="rId3">
            <a:alphaModFix/>
          </a:blip>
          <a:srcRect b="0" l="0" r="0" t="0"/>
          <a:stretch/>
        </p:blipFill>
        <p:spPr>
          <a:xfrm>
            <a:off x="762000" y="1828800"/>
            <a:ext cx="7391400" cy="4513262"/>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105"/>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27" name="Google Shape;2027;p105"/>
          <p:cNvSpPr txBox="1"/>
          <p:nvPr>
            <p:ph type="title"/>
          </p:nvPr>
        </p:nvSpPr>
        <p:spPr>
          <a:xfrm>
            <a:off x="762000" y="685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7.11  PERT</a:t>
            </a:r>
            <a:r>
              <a:rPr b="1" i="0" lang="en-US" sz="4400" u="none">
                <a:solidFill>
                  <a:srgbClr val="003399"/>
                </a:solidFill>
                <a:latin typeface="Arial Narrow"/>
                <a:ea typeface="Arial Narrow"/>
                <a:cs typeface="Arial Narrow"/>
                <a:sym typeface="Arial Narrow"/>
              </a:rPr>
              <a:t>/</a:t>
            </a:r>
            <a:r>
              <a:rPr b="1" i="0" lang="en-US" sz="4000" u="none">
                <a:solidFill>
                  <a:srgbClr val="003399"/>
                </a:solidFill>
                <a:latin typeface="Arial Narrow"/>
                <a:ea typeface="Arial Narrow"/>
                <a:cs typeface="Arial Narrow"/>
                <a:sym typeface="Arial Narrow"/>
              </a:rPr>
              <a:t>COST</a:t>
            </a:r>
            <a:endParaRPr/>
          </a:p>
        </p:txBody>
      </p:sp>
      <p:sp>
        <p:nvSpPr>
          <p:cNvPr id="2028" name="Google Shape;2028;p105"/>
          <p:cNvSpPr txBox="1"/>
          <p:nvPr>
            <p:ph idx="1" type="body"/>
          </p:nvPr>
        </p:nvSpPr>
        <p:spPr>
          <a:xfrm>
            <a:off x="609600" y="1981200"/>
            <a:ext cx="8001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PERT/Cost helps management gauge progress against scheduled time and cost estimates.</a:t>
            </a:r>
            <a:endParaRPr/>
          </a:p>
          <a:p>
            <a:pPr indent="-342900" lvl="0" marL="342900" rtl="0" algn="l">
              <a:lnSpc>
                <a:spcPct val="12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PERT/Cost is based on analyzing a segmented project. Each segment is a collection of work packages.</a:t>
            </a:r>
            <a:endParaRPr/>
          </a:p>
        </p:txBody>
      </p:sp>
      <p:grpSp>
        <p:nvGrpSpPr>
          <p:cNvPr id="2029" name="Google Shape;2029;p105"/>
          <p:cNvGrpSpPr/>
          <p:nvPr/>
        </p:nvGrpSpPr>
        <p:grpSpPr>
          <a:xfrm>
            <a:off x="1828800" y="4495800"/>
            <a:ext cx="6629400" cy="2057400"/>
            <a:chOff x="1152" y="2832"/>
            <a:chExt cx="4176" cy="1296"/>
          </a:xfrm>
        </p:grpSpPr>
        <p:sp>
          <p:nvSpPr>
            <p:cNvPr id="2030" name="Google Shape;2030;p105"/>
            <p:cNvSpPr/>
            <p:nvPr/>
          </p:nvSpPr>
          <p:spPr>
            <a:xfrm>
              <a:off x="2688" y="2832"/>
              <a:ext cx="912" cy="336"/>
            </a:xfrm>
            <a:prstGeom prst="ellipse">
              <a:avLst/>
            </a:prstGeom>
            <a:solidFill>
              <a:srgbClr val="FFCCFF"/>
            </a:solidFill>
            <a:ln cap="flat" cmpd="sng" w="12700">
              <a:solidFill>
                <a:schemeClr val="dk1"/>
              </a:solidFill>
              <a:prstDash val="solid"/>
              <a:miter lim="800000"/>
              <a:headEnd len="sm" w="sm" type="none"/>
              <a:tailEnd len="sm" w="sm" type="none"/>
            </a:ln>
            <a:effectLst>
              <a:outerShdw blurRad="63500" dir="1593903" dist="56796">
                <a:srgbClr val="FF9999"/>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PROJECT</a:t>
              </a:r>
              <a:endParaRPr/>
            </a:p>
          </p:txBody>
        </p:sp>
        <p:cxnSp>
          <p:nvCxnSpPr>
            <p:cNvPr id="2031" name="Google Shape;2031;p105"/>
            <p:cNvCxnSpPr/>
            <p:nvPr/>
          </p:nvCxnSpPr>
          <p:spPr>
            <a:xfrm flipH="1">
              <a:off x="2079" y="3026"/>
              <a:ext cx="609" cy="234"/>
            </a:xfrm>
            <a:prstGeom prst="straightConnector1">
              <a:avLst/>
            </a:prstGeom>
            <a:noFill/>
            <a:ln cap="flat" cmpd="sng" w="12700">
              <a:solidFill>
                <a:schemeClr val="dk1"/>
              </a:solidFill>
              <a:prstDash val="solid"/>
              <a:miter lim="800000"/>
              <a:headEnd len="med" w="med" type="none"/>
              <a:tailEnd len="med" w="med" type="none"/>
            </a:ln>
          </p:spPr>
        </p:cxnSp>
        <p:cxnSp>
          <p:nvCxnSpPr>
            <p:cNvPr id="2032" name="Google Shape;2032;p105"/>
            <p:cNvCxnSpPr/>
            <p:nvPr/>
          </p:nvCxnSpPr>
          <p:spPr>
            <a:xfrm>
              <a:off x="3151" y="3174"/>
              <a:ext cx="7" cy="352"/>
            </a:xfrm>
            <a:prstGeom prst="straightConnector1">
              <a:avLst/>
            </a:prstGeom>
            <a:noFill/>
            <a:ln cap="flat" cmpd="sng" w="12700">
              <a:solidFill>
                <a:schemeClr val="dk1"/>
              </a:solidFill>
              <a:prstDash val="solid"/>
              <a:miter lim="800000"/>
              <a:headEnd len="med" w="med" type="none"/>
              <a:tailEnd len="med" w="med" type="none"/>
            </a:ln>
          </p:spPr>
        </p:cxnSp>
        <p:cxnSp>
          <p:nvCxnSpPr>
            <p:cNvPr id="2033" name="Google Shape;2033;p105"/>
            <p:cNvCxnSpPr/>
            <p:nvPr/>
          </p:nvCxnSpPr>
          <p:spPr>
            <a:xfrm>
              <a:off x="3617" y="3002"/>
              <a:ext cx="683" cy="238"/>
            </a:xfrm>
            <a:prstGeom prst="straightConnector1">
              <a:avLst/>
            </a:prstGeom>
            <a:noFill/>
            <a:ln cap="flat" cmpd="sng" w="12700">
              <a:solidFill>
                <a:schemeClr val="dk1"/>
              </a:solidFill>
              <a:prstDash val="solid"/>
              <a:miter lim="800000"/>
              <a:headEnd len="med" w="med" type="none"/>
              <a:tailEnd len="med" w="med" type="none"/>
            </a:ln>
          </p:spPr>
        </p:cxnSp>
        <p:sp>
          <p:nvSpPr>
            <p:cNvPr id="2034" name="Google Shape;2034;p105"/>
            <p:cNvSpPr/>
            <p:nvPr/>
          </p:nvSpPr>
          <p:spPr>
            <a:xfrm>
              <a:off x="1152" y="3216"/>
              <a:ext cx="1104" cy="720"/>
            </a:xfrm>
            <a:prstGeom prst="roundRect">
              <a:avLst>
                <a:gd fmla="val 16667" name="adj"/>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chemeClr val="dk1"/>
                </a:buClr>
                <a:buSzPts val="2000"/>
                <a:buFont typeface="Arial Narrow"/>
                <a:buNone/>
              </a:pPr>
              <a:r>
                <a:rPr b="0" i="0" lang="en-US" sz="2000" u="sng">
                  <a:solidFill>
                    <a:schemeClr val="dk1"/>
                  </a:solidFill>
                  <a:latin typeface="Arial Narrow"/>
                  <a:ea typeface="Arial Narrow"/>
                  <a:cs typeface="Arial Narrow"/>
                  <a:sym typeface="Arial Narrow"/>
                </a:rPr>
                <a:t>Work Package 1</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Activity 1</a:t>
              </a:r>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Activity 2</a:t>
              </a:r>
              <a:endParaRPr/>
            </a:p>
          </p:txBody>
        </p:sp>
        <p:sp>
          <p:nvSpPr>
            <p:cNvPr id="2035" name="Google Shape;2035;p105"/>
            <p:cNvSpPr/>
            <p:nvPr/>
          </p:nvSpPr>
          <p:spPr>
            <a:xfrm>
              <a:off x="2640" y="3408"/>
              <a:ext cx="1104" cy="720"/>
            </a:xfrm>
            <a:prstGeom prst="roundRect">
              <a:avLst>
                <a:gd fmla="val 16667" name="adj"/>
              </a:avLst>
            </a:prstGeom>
            <a:solidFill>
              <a:srgbClr val="00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sng">
                  <a:solidFill>
                    <a:schemeClr val="dk1"/>
                  </a:solidFill>
                  <a:latin typeface="Arial Narrow"/>
                  <a:ea typeface="Arial Narrow"/>
                  <a:cs typeface="Arial Narrow"/>
                  <a:sym typeface="Arial Narrow"/>
                </a:rPr>
                <a:t>Work Package 2</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Activity 3</a:t>
              </a:r>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Activity 5</a:t>
              </a:r>
              <a:endParaRPr/>
            </a:p>
          </p:txBody>
        </p:sp>
        <p:sp>
          <p:nvSpPr>
            <p:cNvPr id="2036" name="Google Shape;2036;p105"/>
            <p:cNvSpPr/>
            <p:nvPr/>
          </p:nvSpPr>
          <p:spPr>
            <a:xfrm>
              <a:off x="4224" y="3216"/>
              <a:ext cx="1104" cy="720"/>
            </a:xfrm>
            <a:prstGeom prst="roundRect">
              <a:avLst>
                <a:gd fmla="val 16667" name="adj"/>
              </a:avLst>
            </a:prstGeom>
            <a:solidFill>
              <a:srgbClr val="CC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Narrow"/>
                <a:buNone/>
              </a:pPr>
              <a:r>
                <a:rPr b="0" i="0" lang="en-US" sz="2000" u="sng">
                  <a:solidFill>
                    <a:schemeClr val="dk1"/>
                  </a:solidFill>
                  <a:latin typeface="Arial Narrow"/>
                  <a:ea typeface="Arial Narrow"/>
                  <a:cs typeface="Arial Narrow"/>
                  <a:sym typeface="Arial Narrow"/>
                </a:rPr>
                <a:t>Work Package 3</a:t>
              </a:r>
              <a:endParaRPr b="0" i="0" sz="2000" u="non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Activity 4</a:t>
              </a:r>
              <a:endParaRPr/>
            </a:p>
            <a:p>
              <a:pPr indent="0" lvl="0" marL="0" marR="0" rtl="0" algn="ctr">
                <a:lnSpc>
                  <a:spcPct val="100000"/>
                </a:lnSpc>
                <a:spcBef>
                  <a:spcPts val="0"/>
                </a:spcBef>
                <a:spcAft>
                  <a:spcPts val="0"/>
                </a:spcAft>
                <a:buClr>
                  <a:schemeClr val="dk1"/>
                </a:buClr>
                <a:buSzPts val="1800"/>
                <a:buFont typeface="Arial Narrow"/>
                <a:buNone/>
              </a:pPr>
              <a:r>
                <a:rPr b="0" i="0" lang="en-US" sz="1800" u="none">
                  <a:solidFill>
                    <a:schemeClr val="dk1"/>
                  </a:solidFill>
                  <a:latin typeface="Arial Narrow"/>
                  <a:ea typeface="Arial Narrow"/>
                  <a:cs typeface="Arial Narrow"/>
                  <a:sym typeface="Arial Narrow"/>
                </a:rPr>
                <a:t>Activity 6</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1" name="Shape 2041"/>
        <p:cNvGrpSpPr/>
        <p:nvPr/>
      </p:nvGrpSpPr>
      <p:grpSpPr>
        <a:xfrm>
          <a:off x="0" y="0"/>
          <a:ext cx="0" cy="0"/>
          <a:chOff x="0" y="0"/>
          <a:chExt cx="0" cy="0"/>
        </a:xfrm>
      </p:grpSpPr>
      <p:sp>
        <p:nvSpPr>
          <p:cNvPr id="2042" name="Google Shape;2042;p106"/>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43" name="Google Shape;2043;p106"/>
          <p:cNvSpPr txBox="1"/>
          <p:nvPr>
            <p:ph idx="1" type="body"/>
          </p:nvPr>
        </p:nvSpPr>
        <p:spPr>
          <a:xfrm>
            <a:off x="533400" y="1981200"/>
            <a:ext cx="8305800" cy="3886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Clr>
                <a:schemeClr val="accent2"/>
              </a:buClr>
              <a:buSzPts val="2800"/>
              <a:buFont typeface="Arial Narrow"/>
              <a:buNone/>
            </a:pPr>
            <a:r>
              <a:rPr b="0" i="0" lang="en-US" sz="2800" u="none">
                <a:solidFill>
                  <a:schemeClr val="accent2"/>
                </a:solidFill>
                <a:latin typeface="Arial Narrow"/>
                <a:ea typeface="Arial Narrow"/>
                <a:cs typeface="Arial Narrow"/>
                <a:sym typeface="Arial Narrow"/>
              </a:rPr>
              <a:t> </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Once started, a work package is performed  	</a:t>
            </a:r>
            <a:endParaRPr/>
          </a:p>
          <a:p>
            <a:pPr indent="-285750" lvl="1" marL="742950" rtl="0" algn="l">
              <a:lnSpc>
                <a:spcPct val="100000"/>
              </a:lnSpc>
              <a:spcBef>
                <a:spcPts val="560"/>
              </a:spcBef>
              <a:spcAft>
                <a:spcPts val="0"/>
              </a:spcAft>
              <a:buClr>
                <a:schemeClr val="accent2"/>
              </a:buClr>
              <a:buSzPts val="2800"/>
              <a:buFont typeface="Arial Narrow"/>
              <a:buNone/>
            </a:pPr>
            <a:r>
              <a:rPr b="0" i="0" lang="en-US" sz="2800" u="none">
                <a:solidFill>
                  <a:schemeClr val="accent2"/>
                </a:solidFill>
                <a:latin typeface="Arial Narrow"/>
                <a:ea typeface="Arial Narrow"/>
                <a:cs typeface="Arial Narrow"/>
                <a:sym typeface="Arial Narrow"/>
              </a:rPr>
              <a:t>     continuously until it is finished.</a:t>
            </a:r>
            <a:endParaRPr/>
          </a:p>
          <a:p>
            <a:pPr indent="-285750" lvl="1" marL="742950" rtl="0" algn="l">
              <a:lnSpc>
                <a:spcPct val="100000"/>
              </a:lnSpc>
              <a:spcBef>
                <a:spcPts val="560"/>
              </a:spcBef>
              <a:spcAft>
                <a:spcPts val="0"/>
              </a:spcAft>
              <a:buClr>
                <a:schemeClr val="accent2"/>
              </a:buClr>
              <a:buSzPts val="2800"/>
              <a:buFont typeface="Arial Narrow"/>
              <a:buNone/>
            </a:pPr>
            <a:r>
              <a:rPr b="0" i="0" lang="en-US" sz="2800" u="none">
                <a:solidFill>
                  <a:schemeClr val="accent2"/>
                </a:solidFill>
                <a:latin typeface="Arial Narrow"/>
                <a:ea typeface="Arial Narrow"/>
                <a:cs typeface="Arial Narrow"/>
                <a:sym typeface="Arial Narrow"/>
              </a:rPr>
              <a:t> </a:t>
            </a:r>
            <a:endParaRPr/>
          </a:p>
          <a:p>
            <a:pPr indent="-285750" lvl="1" marL="74295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The costs associated with a work package are spread</a:t>
            </a:r>
            <a:endParaRPr/>
          </a:p>
          <a:p>
            <a:pPr indent="-285750" lvl="1" marL="742950" rtl="0" algn="l">
              <a:lnSpc>
                <a:spcPct val="100000"/>
              </a:lnSpc>
              <a:spcBef>
                <a:spcPts val="560"/>
              </a:spcBef>
              <a:spcAft>
                <a:spcPts val="0"/>
              </a:spcAft>
              <a:buClr>
                <a:schemeClr val="accent2"/>
              </a:buClr>
              <a:buSzPts val="2800"/>
              <a:buFont typeface="Arial Narrow"/>
              <a:buNone/>
            </a:pPr>
            <a:r>
              <a:rPr b="0" i="0" lang="en-US" sz="2800" u="none">
                <a:solidFill>
                  <a:schemeClr val="accent2"/>
                </a:solidFill>
                <a:latin typeface="Arial Narrow"/>
                <a:ea typeface="Arial Narrow"/>
                <a:cs typeface="Arial Narrow"/>
                <a:sym typeface="Arial Narrow"/>
              </a:rPr>
              <a:t>     evenly throughout its duration.</a:t>
            </a:r>
            <a:endParaRPr/>
          </a:p>
          <a:p>
            <a:pPr indent="-342900" lvl="0" marL="342900" rtl="0" algn="l">
              <a:lnSpc>
                <a:spcPct val="50000"/>
              </a:lnSpc>
              <a:spcBef>
                <a:spcPts val="640"/>
              </a:spcBef>
              <a:spcAft>
                <a:spcPts val="0"/>
              </a:spcAft>
              <a:buClr>
                <a:schemeClr val="accent2"/>
              </a:buClr>
              <a:buSzPts val="3200"/>
              <a:buFont typeface="Arial Narrow"/>
              <a:buNone/>
            </a:pPr>
            <a:r>
              <a:rPr b="0" i="0" lang="en-US" sz="3200" u="none">
                <a:solidFill>
                  <a:schemeClr val="accent2"/>
                </a:solidFill>
                <a:latin typeface="Arial Narrow"/>
                <a:ea typeface="Arial Narrow"/>
                <a:cs typeface="Arial Narrow"/>
                <a:sym typeface="Arial Narrow"/>
              </a:rPr>
              <a:t> </a:t>
            </a:r>
            <a:endParaRPr/>
          </a:p>
        </p:txBody>
      </p:sp>
      <p:sp>
        <p:nvSpPr>
          <p:cNvPr id="2044" name="Google Shape;2044;p106"/>
          <p:cNvSpPr txBox="1"/>
          <p:nvPr>
            <p:ph type="title"/>
          </p:nvPr>
        </p:nvSpPr>
        <p:spPr>
          <a:xfrm>
            <a:off x="762000" y="685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Work Package - Assumptions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43">
                                            <p:txEl>
                                              <p:pRg end="0" st="0"/>
                                            </p:txEl>
                                          </p:spTgt>
                                        </p:tgtEl>
                                        <p:attrNameLst>
                                          <p:attrName>style.visibility</p:attrName>
                                        </p:attrNameLst>
                                      </p:cBhvr>
                                      <p:to>
                                        <p:strVal val="visible"/>
                                      </p:to>
                                    </p:set>
                                    <p:animEffect filter="fade" transition="in">
                                      <p:cBhvr>
                                        <p:cTn dur="500"/>
                                        <p:tgtEl>
                                          <p:spTgt spid="204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3">
                                            <p:txEl>
                                              <p:pRg end="1" st="1"/>
                                            </p:txEl>
                                          </p:spTgt>
                                        </p:tgtEl>
                                        <p:attrNameLst>
                                          <p:attrName>style.visibility</p:attrName>
                                        </p:attrNameLst>
                                      </p:cBhvr>
                                      <p:to>
                                        <p:strVal val="visible"/>
                                      </p:to>
                                    </p:set>
                                    <p:animEffect filter="fade" transition="in">
                                      <p:cBhvr>
                                        <p:cTn dur="500"/>
                                        <p:tgtEl>
                                          <p:spTgt spid="204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3">
                                            <p:txEl>
                                              <p:pRg end="2" st="2"/>
                                            </p:txEl>
                                          </p:spTgt>
                                        </p:tgtEl>
                                        <p:attrNameLst>
                                          <p:attrName>style.visibility</p:attrName>
                                        </p:attrNameLst>
                                      </p:cBhvr>
                                      <p:to>
                                        <p:strVal val="visible"/>
                                      </p:to>
                                    </p:set>
                                    <p:animEffect filter="fade" transition="in">
                                      <p:cBhvr>
                                        <p:cTn dur="500"/>
                                        <p:tgtEl>
                                          <p:spTgt spid="204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3">
                                            <p:txEl>
                                              <p:pRg end="3" st="3"/>
                                            </p:txEl>
                                          </p:spTgt>
                                        </p:tgtEl>
                                        <p:attrNameLst>
                                          <p:attrName>style.visibility</p:attrName>
                                        </p:attrNameLst>
                                      </p:cBhvr>
                                      <p:to>
                                        <p:strVal val="visible"/>
                                      </p:to>
                                    </p:set>
                                    <p:animEffect filter="fade" transition="in">
                                      <p:cBhvr>
                                        <p:cTn dur="500"/>
                                        <p:tgtEl>
                                          <p:spTgt spid="204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3">
                                            <p:txEl>
                                              <p:pRg end="4" st="4"/>
                                            </p:txEl>
                                          </p:spTgt>
                                        </p:tgtEl>
                                        <p:attrNameLst>
                                          <p:attrName>style.visibility</p:attrName>
                                        </p:attrNameLst>
                                      </p:cBhvr>
                                      <p:to>
                                        <p:strVal val="visible"/>
                                      </p:to>
                                    </p:set>
                                    <p:animEffect filter="fade" transition="in">
                                      <p:cBhvr>
                                        <p:cTn dur="500"/>
                                        <p:tgtEl>
                                          <p:spTgt spid="204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3">
                                            <p:txEl>
                                              <p:pRg end="5" st="5"/>
                                            </p:txEl>
                                          </p:spTgt>
                                        </p:tgtEl>
                                        <p:attrNameLst>
                                          <p:attrName>style.visibility</p:attrName>
                                        </p:attrNameLst>
                                      </p:cBhvr>
                                      <p:to>
                                        <p:strVal val="visible"/>
                                      </p:to>
                                    </p:set>
                                    <p:animEffect filter="fade" transition="in">
                                      <p:cBhvr>
                                        <p:cTn dur="500"/>
                                        <p:tgtEl>
                                          <p:spTgt spid="204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3">
                                            <p:txEl>
                                              <p:pRg end="6" st="6"/>
                                            </p:txEl>
                                          </p:spTgt>
                                        </p:tgtEl>
                                        <p:attrNameLst>
                                          <p:attrName>style.visibility</p:attrName>
                                        </p:attrNameLst>
                                      </p:cBhvr>
                                      <p:to>
                                        <p:strVal val="visible"/>
                                      </p:to>
                                    </p:set>
                                    <p:animEffect filter="fade" transition="in">
                                      <p:cBhvr>
                                        <p:cTn dur="500"/>
                                        <p:tgtEl>
                                          <p:spTgt spid="204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107"/>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50" name="Google Shape;2050;p107"/>
          <p:cNvSpPr txBox="1"/>
          <p:nvPr>
            <p:ph idx="1" type="body"/>
          </p:nvPr>
        </p:nvSpPr>
        <p:spPr>
          <a:xfrm>
            <a:off x="685800" y="1905000"/>
            <a:ext cx="8153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For each work package determine:</a:t>
            </a:r>
            <a:endParaRPr/>
          </a:p>
          <a:p>
            <a:pPr indent="-285750" lvl="1" marL="742950" rtl="0" algn="l">
              <a:lnSpc>
                <a:spcPct val="100000"/>
              </a:lnSpc>
              <a:spcBef>
                <a:spcPts val="480"/>
              </a:spcBef>
              <a:spcAft>
                <a:spcPts val="0"/>
              </a:spcAft>
              <a:buClr>
                <a:schemeClr val="dk1"/>
              </a:buClr>
              <a:buSzPts val="2400"/>
              <a:buFont typeface="Arial Narrow"/>
              <a:buChar char="–"/>
            </a:pPr>
            <a:r>
              <a:rPr b="1" i="0" lang="en-US" sz="2400" u="none">
                <a:solidFill>
                  <a:schemeClr val="dk1"/>
                </a:solidFill>
                <a:latin typeface="Arial Narrow"/>
                <a:ea typeface="Arial Narrow"/>
                <a:cs typeface="Arial Narrow"/>
                <a:sym typeface="Arial Narrow"/>
              </a:rPr>
              <a:t>Work Package Forecasted Weekly cost</a:t>
            </a:r>
            <a:r>
              <a:rPr b="0" i="0" lang="en-US" sz="2400" u="none">
                <a:solidFill>
                  <a:schemeClr val="dk1"/>
                </a:solidFill>
                <a:latin typeface="Arial Narrow"/>
                <a:ea typeface="Arial Narrow"/>
                <a:cs typeface="Arial Narrow"/>
                <a:sym typeface="Arial Narrow"/>
              </a:rPr>
              <a:t> =</a:t>
            </a:r>
            <a:r>
              <a:rPr b="0" i="0" lang="en-US" sz="2400" u="none">
                <a:solidFill>
                  <a:srgbClr val="FF0066"/>
                </a:solidFill>
                <a:latin typeface="Arial Narrow"/>
                <a:ea typeface="Arial Narrow"/>
                <a:cs typeface="Arial Narrow"/>
                <a:sym typeface="Arial Narrow"/>
              </a:rPr>
              <a:t>   </a:t>
            </a:r>
            <a:br>
              <a:rPr b="0" i="0" lang="en-US" sz="2400" u="none">
                <a:solidFill>
                  <a:srgbClr val="FF0066"/>
                </a:solidFill>
                <a:latin typeface="Arial Narrow"/>
                <a:ea typeface="Arial Narrow"/>
                <a:cs typeface="Arial Narrow"/>
                <a:sym typeface="Arial Narrow"/>
              </a:rPr>
            </a:br>
            <a:r>
              <a:rPr b="0" i="0" lang="en-US" sz="2400" u="none">
                <a:solidFill>
                  <a:schemeClr val="dk1"/>
                </a:solidFill>
                <a:latin typeface="Arial Narrow"/>
                <a:ea typeface="Arial Narrow"/>
                <a:cs typeface="Arial Narrow"/>
                <a:sym typeface="Arial Narrow"/>
              </a:rPr>
              <a:t>Budgeted Total Cost for Work Package</a:t>
            </a:r>
            <a:endParaRPr/>
          </a:p>
          <a:p>
            <a:pPr indent="-342900" lvl="0" marL="34290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Expected Completion Time for Work Package (weeks)</a:t>
            </a:r>
            <a:br>
              <a:rPr b="0" i="0" lang="en-US" sz="2400" u="none">
                <a:solidFill>
                  <a:schemeClr val="dk1"/>
                </a:solidFill>
                <a:latin typeface="Arial Narrow"/>
                <a:ea typeface="Arial Narrow"/>
                <a:cs typeface="Arial Narrow"/>
                <a:sym typeface="Arial Narrow"/>
              </a:rPr>
            </a:br>
            <a:endParaRPr/>
          </a:p>
          <a:p>
            <a:pPr indent="-285750" lvl="1" marL="742950" rtl="0" algn="l">
              <a:lnSpc>
                <a:spcPct val="100000"/>
              </a:lnSpc>
              <a:spcBef>
                <a:spcPts val="0"/>
              </a:spcBef>
              <a:spcAft>
                <a:spcPts val="0"/>
              </a:spcAft>
              <a:buClr>
                <a:schemeClr val="dk1"/>
              </a:buClr>
              <a:buSzPts val="2400"/>
              <a:buFont typeface="Arial Narrow"/>
              <a:buChar char="–"/>
            </a:pPr>
            <a:r>
              <a:rPr b="1" i="0" lang="en-US" sz="2400" u="none">
                <a:solidFill>
                  <a:schemeClr val="dk1"/>
                </a:solidFill>
                <a:latin typeface="Arial Narrow"/>
                <a:ea typeface="Arial Narrow"/>
                <a:cs typeface="Arial Narrow"/>
                <a:sym typeface="Arial Narrow"/>
              </a:rPr>
              <a:t>Value of Work to date</a:t>
            </a:r>
            <a:r>
              <a:rPr b="0" i="0" lang="en-US" sz="2400" u="none">
                <a:solidFill>
                  <a:srgbClr val="FF0066"/>
                </a:solidFill>
                <a:latin typeface="Arial Narrow"/>
                <a:ea typeface="Arial Narrow"/>
                <a:cs typeface="Arial Narrow"/>
                <a:sym typeface="Arial Narrow"/>
              </a:rPr>
              <a:t> </a:t>
            </a:r>
            <a:r>
              <a:rPr b="0" i="0" lang="en-US" sz="2400" u="none">
                <a:solidFill>
                  <a:schemeClr val="dk1"/>
                </a:solidFill>
                <a:latin typeface="Arial Narrow"/>
                <a:ea typeface="Arial Narrow"/>
                <a:cs typeface="Arial Narrow"/>
                <a:sym typeface="Arial Narrow"/>
              </a:rPr>
              <a:t>= p(Budget for the work package)</a:t>
            </a:r>
            <a:br>
              <a:rPr b="0" i="0" lang="en-US" sz="2400" u="none">
                <a:solidFill>
                  <a:schemeClr val="dk1"/>
                </a:solidFill>
                <a:latin typeface="Arial Narrow"/>
                <a:ea typeface="Arial Narrow"/>
                <a:cs typeface="Arial Narrow"/>
                <a:sym typeface="Arial Narrow"/>
              </a:rPr>
            </a:br>
            <a:r>
              <a:rPr b="0" i="0" lang="en-US" sz="1800" u="none">
                <a:solidFill>
                  <a:schemeClr val="dk1"/>
                </a:solidFill>
                <a:latin typeface="Arial Narrow"/>
                <a:ea typeface="Arial Narrow"/>
                <a:cs typeface="Arial Narrow"/>
                <a:sym typeface="Arial Narrow"/>
              </a:rPr>
              <a:t>where p is the estimated percentage of the work package completed.</a:t>
            </a:r>
            <a:br>
              <a:rPr b="0" i="0" lang="en-US" sz="1800" u="none">
                <a:solidFill>
                  <a:schemeClr val="dk1"/>
                </a:solidFill>
                <a:latin typeface="Arial Narrow"/>
                <a:ea typeface="Arial Narrow"/>
                <a:cs typeface="Arial Narrow"/>
                <a:sym typeface="Arial Narrow"/>
              </a:rPr>
            </a:br>
            <a:endParaRPr/>
          </a:p>
          <a:p>
            <a:pPr indent="-285750" lvl="1" marL="742950" rtl="0" algn="l">
              <a:lnSpc>
                <a:spcPct val="100000"/>
              </a:lnSpc>
              <a:spcBef>
                <a:spcPts val="0"/>
              </a:spcBef>
              <a:spcAft>
                <a:spcPts val="0"/>
              </a:spcAft>
              <a:buClr>
                <a:schemeClr val="dk1"/>
              </a:buClr>
              <a:buSzPts val="2400"/>
              <a:buFont typeface="Arial Narrow"/>
              <a:buChar char="–"/>
            </a:pPr>
            <a:r>
              <a:rPr b="1" i="0" lang="en-US" sz="2400" u="none">
                <a:solidFill>
                  <a:schemeClr val="dk1"/>
                </a:solidFill>
                <a:latin typeface="Arial Narrow"/>
                <a:ea typeface="Arial Narrow"/>
                <a:cs typeface="Arial Narrow"/>
                <a:sym typeface="Arial Narrow"/>
              </a:rPr>
              <a:t>Expected remaining completion time</a:t>
            </a:r>
            <a:r>
              <a:rPr b="0" i="0" lang="en-US" sz="2400" u="none">
                <a:solidFill>
                  <a:srgbClr val="FF0066"/>
                </a:solidFill>
                <a:latin typeface="Arial Narrow"/>
                <a:ea typeface="Arial Narrow"/>
                <a:cs typeface="Arial Narrow"/>
                <a:sym typeface="Arial Narrow"/>
              </a:rPr>
              <a:t> </a:t>
            </a:r>
            <a:r>
              <a:rPr b="0" i="0" lang="en-US" sz="2400" u="none">
                <a:solidFill>
                  <a:schemeClr val="dk1"/>
                </a:solidFill>
                <a:latin typeface="Arial Narrow"/>
                <a:ea typeface="Arial Narrow"/>
                <a:cs typeface="Arial Narrow"/>
                <a:sym typeface="Arial Narrow"/>
              </a:rPr>
              <a:t>= </a:t>
            </a:r>
            <a:br>
              <a:rPr b="0" i="0" lang="en-US" sz="2400" u="none">
                <a:solidFill>
                  <a:schemeClr val="dk1"/>
                </a:solidFill>
                <a:latin typeface="Arial Narrow"/>
                <a:ea typeface="Arial Narrow"/>
                <a:cs typeface="Arial Narrow"/>
                <a:sym typeface="Arial Narrow"/>
              </a:rPr>
            </a:br>
            <a:r>
              <a:rPr b="0" i="0" lang="en-US" sz="2400" u="none">
                <a:solidFill>
                  <a:schemeClr val="dk1"/>
                </a:solidFill>
                <a:latin typeface="Arial Narrow"/>
                <a:ea typeface="Arial Narrow"/>
                <a:cs typeface="Arial Narrow"/>
                <a:sym typeface="Arial Narrow"/>
              </a:rPr>
              <a:t>(1 – p)(Original Expected Completion Time)</a:t>
            </a:r>
            <a:endParaRPr/>
          </a:p>
        </p:txBody>
      </p:sp>
      <p:cxnSp>
        <p:nvCxnSpPr>
          <p:cNvPr id="2051" name="Google Shape;2051;p107"/>
          <p:cNvCxnSpPr/>
          <p:nvPr/>
        </p:nvCxnSpPr>
        <p:spPr>
          <a:xfrm>
            <a:off x="1068387" y="3187700"/>
            <a:ext cx="6170612" cy="0"/>
          </a:xfrm>
          <a:prstGeom prst="straightConnector1">
            <a:avLst/>
          </a:prstGeom>
          <a:noFill/>
          <a:ln cap="flat" cmpd="sng" w="12700">
            <a:solidFill>
              <a:srgbClr val="FF0066"/>
            </a:solidFill>
            <a:prstDash val="solid"/>
            <a:miter lim="800000"/>
            <a:headEnd len="med" w="med" type="none"/>
            <a:tailEnd len="med" w="med" type="none"/>
          </a:ln>
        </p:spPr>
      </p:cxnSp>
      <p:sp>
        <p:nvSpPr>
          <p:cNvPr id="2052" name="Google Shape;2052;p107"/>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Monitoring Project progress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7" name="Shape 2057"/>
        <p:cNvGrpSpPr/>
        <p:nvPr/>
      </p:nvGrpSpPr>
      <p:grpSpPr>
        <a:xfrm>
          <a:off x="0" y="0"/>
          <a:ext cx="0" cy="0"/>
          <a:chOff x="0" y="0"/>
          <a:chExt cx="0" cy="0"/>
        </a:xfrm>
      </p:grpSpPr>
      <p:sp>
        <p:nvSpPr>
          <p:cNvPr id="2058" name="Google Shape;2058;p108"/>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59" name="Google Shape;2059;p108"/>
          <p:cNvSpPr txBox="1"/>
          <p:nvPr/>
        </p:nvSpPr>
        <p:spPr>
          <a:xfrm>
            <a:off x="609600" y="4800600"/>
            <a:ext cx="8408987" cy="976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060" name="Google Shape;2060;p108"/>
          <p:cNvSpPr txBox="1"/>
          <p:nvPr/>
        </p:nvSpPr>
        <p:spPr>
          <a:xfrm>
            <a:off x="442912" y="1671637"/>
            <a:ext cx="8396287" cy="1604962"/>
          </a:xfrm>
          <a:prstGeom prst="rect">
            <a:avLst/>
          </a:prstGeom>
          <a:noFill/>
          <a:ln>
            <a:noFill/>
          </a:ln>
        </p:spPr>
        <p:txBody>
          <a:bodyPr anchorCtr="0" anchor="t" bIns="46025" lIns="92075" spcFirstLastPara="1" rIns="92075" wrap="square" tIns="46025">
            <a:spAutoFit/>
          </a:bodyPr>
          <a:lstStyle/>
          <a:p>
            <a:pPr indent="-203200" lvl="0" marL="0" marR="0" rtl="0" algn="l">
              <a:lnSpc>
                <a:spcPct val="100000"/>
              </a:lnSpc>
              <a:spcBef>
                <a:spcPts val="0"/>
              </a:spcBef>
              <a:spcAft>
                <a:spcPts val="0"/>
              </a:spcAft>
              <a:buClr>
                <a:srgbClr val="003399"/>
              </a:buClr>
              <a:buSzPts val="3200"/>
              <a:buFont typeface="Arial Narrow"/>
              <a:buChar char="•"/>
            </a:pPr>
            <a:r>
              <a:rPr b="0" i="0" lang="en-US" sz="3200" u="none">
                <a:solidFill>
                  <a:srgbClr val="003399"/>
                </a:solidFill>
                <a:latin typeface="Arial Narrow"/>
                <a:ea typeface="Arial Narrow"/>
                <a:cs typeface="Arial Narrow"/>
                <a:sym typeface="Arial Narrow"/>
              </a:rPr>
              <a:t>  </a:t>
            </a:r>
            <a:r>
              <a:rPr b="1" i="0" lang="en-US" sz="3200" u="none">
                <a:solidFill>
                  <a:srgbClr val="003399"/>
                </a:solidFill>
                <a:latin typeface="Arial Narrow"/>
                <a:ea typeface="Arial Narrow"/>
                <a:cs typeface="Arial Narrow"/>
                <a:sym typeface="Arial Narrow"/>
              </a:rPr>
              <a:t>Completion Time Analysis</a:t>
            </a:r>
            <a:endParaRPr b="0" i="0" sz="3200" u="none">
              <a:solidFill>
                <a:srgbClr val="003399"/>
              </a:solidFill>
              <a:latin typeface="Arial Narrow"/>
              <a:ea typeface="Arial Narrow"/>
              <a:cs typeface="Arial Narrow"/>
              <a:sym typeface="Arial Narrow"/>
            </a:endParaRPr>
          </a:p>
          <a:p>
            <a:pPr indent="0" lvl="1" marL="354012" marR="0" rtl="0" algn="l">
              <a:lnSpc>
                <a:spcPct val="100000"/>
              </a:lnSpc>
              <a:spcBef>
                <a:spcPts val="560"/>
              </a:spcBef>
              <a:spcAft>
                <a:spcPts val="0"/>
              </a:spcAft>
              <a:buClr>
                <a:srgbClr val="003399"/>
              </a:buClr>
              <a:buSzPts val="2800"/>
              <a:buFont typeface="Arial Narrow"/>
              <a:buNone/>
            </a:pPr>
            <a:r>
              <a:rPr b="0" i="0" lang="en-US" sz="2800" u="none" cap="none" strike="noStrike">
                <a:solidFill>
                  <a:srgbClr val="003399"/>
                </a:solidFill>
                <a:latin typeface="Arial Narrow"/>
                <a:ea typeface="Arial Narrow"/>
                <a:cs typeface="Arial Narrow"/>
                <a:sym typeface="Arial Narrow"/>
              </a:rPr>
              <a:t>Use the expected remaining completion time estimates, </a:t>
            </a:r>
            <a:endParaRPr/>
          </a:p>
          <a:p>
            <a:pPr indent="0" lvl="1" marL="354012" marR="0" rtl="0" algn="l">
              <a:lnSpc>
                <a:spcPct val="100000"/>
              </a:lnSpc>
              <a:spcBef>
                <a:spcPts val="560"/>
              </a:spcBef>
              <a:spcAft>
                <a:spcPts val="0"/>
              </a:spcAft>
              <a:buClr>
                <a:srgbClr val="003399"/>
              </a:buClr>
              <a:buSzPts val="2800"/>
              <a:buFont typeface="Arial Narrow"/>
              <a:buNone/>
            </a:pPr>
            <a:r>
              <a:rPr b="0" i="0" lang="en-US" sz="2800" u="none" cap="none" strike="noStrike">
                <a:solidFill>
                  <a:srgbClr val="003399"/>
                </a:solidFill>
                <a:latin typeface="Arial Narrow"/>
                <a:ea typeface="Arial Narrow"/>
                <a:cs typeface="Arial Narrow"/>
                <a:sym typeface="Arial Narrow"/>
              </a:rPr>
              <a:t>to revise the project completion time.</a:t>
            </a:r>
            <a:endParaRPr/>
          </a:p>
        </p:txBody>
      </p:sp>
      <p:sp>
        <p:nvSpPr>
          <p:cNvPr id="2061" name="Google Shape;2061;p108"/>
          <p:cNvSpPr txBox="1"/>
          <p:nvPr/>
        </p:nvSpPr>
        <p:spPr>
          <a:xfrm>
            <a:off x="395287" y="3533775"/>
            <a:ext cx="8631237" cy="2813050"/>
          </a:xfrm>
          <a:prstGeom prst="rect">
            <a:avLst/>
          </a:prstGeom>
          <a:noFill/>
          <a:ln>
            <a:noFill/>
          </a:ln>
        </p:spPr>
        <p:txBody>
          <a:bodyPr anchorCtr="0" anchor="t" bIns="46025" lIns="92075" spcFirstLastPara="1" rIns="92075" wrap="square" tIns="46025">
            <a:spAutoFit/>
          </a:bodyPr>
          <a:lstStyle/>
          <a:p>
            <a:pPr indent="-203200" lvl="0" marL="0" marR="0" rtl="0" algn="l">
              <a:lnSpc>
                <a:spcPct val="90000"/>
              </a:lnSpc>
              <a:spcBef>
                <a:spcPts val="0"/>
              </a:spcBef>
              <a:spcAft>
                <a:spcPts val="0"/>
              </a:spcAft>
              <a:buClr>
                <a:srgbClr val="003399"/>
              </a:buClr>
              <a:buSzPts val="3200"/>
              <a:buFont typeface="Arial Narrow"/>
              <a:buChar char="•"/>
            </a:pPr>
            <a:r>
              <a:rPr b="0" i="0" lang="en-US" sz="3200" u="none">
                <a:solidFill>
                  <a:srgbClr val="003399"/>
                </a:solidFill>
                <a:latin typeface="Arial Narrow"/>
                <a:ea typeface="Arial Narrow"/>
                <a:cs typeface="Arial Narrow"/>
                <a:sym typeface="Arial Narrow"/>
              </a:rPr>
              <a:t>  </a:t>
            </a:r>
            <a:r>
              <a:rPr b="1" i="0" lang="en-US" sz="3200" u="none">
                <a:solidFill>
                  <a:srgbClr val="003399"/>
                </a:solidFill>
                <a:latin typeface="Arial Narrow"/>
                <a:ea typeface="Arial Narrow"/>
                <a:cs typeface="Arial Narrow"/>
                <a:sym typeface="Arial Narrow"/>
              </a:rPr>
              <a:t>Cost Overrun</a:t>
            </a:r>
            <a:r>
              <a:rPr b="1" i="0" lang="en-US" sz="3200" u="none">
                <a:solidFill>
                  <a:srgbClr val="003399"/>
                </a:solidFill>
                <a:latin typeface="Algerian"/>
                <a:ea typeface="Algerian"/>
                <a:cs typeface="Algerian"/>
                <a:sym typeface="Algerian"/>
              </a:rPr>
              <a:t>/</a:t>
            </a:r>
            <a:r>
              <a:rPr b="1" i="0" lang="en-US" sz="3200" u="none">
                <a:solidFill>
                  <a:srgbClr val="003399"/>
                </a:solidFill>
                <a:latin typeface="Arial Narrow"/>
                <a:ea typeface="Arial Narrow"/>
                <a:cs typeface="Arial Narrow"/>
                <a:sym typeface="Arial Narrow"/>
              </a:rPr>
              <a:t>Underrun Analysis</a:t>
            </a:r>
            <a:br>
              <a:rPr b="0" i="0" lang="en-US" sz="3200" u="none">
                <a:solidFill>
                  <a:srgbClr val="003399"/>
                </a:solidFill>
                <a:latin typeface="Arial Narrow"/>
                <a:ea typeface="Arial Narrow"/>
                <a:cs typeface="Arial Narrow"/>
                <a:sym typeface="Arial Narrow"/>
              </a:rPr>
            </a:br>
            <a:r>
              <a:rPr b="0" i="0" lang="en-US" sz="3200" u="none">
                <a:solidFill>
                  <a:srgbClr val="003399"/>
                </a:solidFill>
                <a:latin typeface="Arial Narrow"/>
                <a:ea typeface="Arial Narrow"/>
                <a:cs typeface="Arial Narrow"/>
                <a:sym typeface="Arial Narrow"/>
              </a:rPr>
              <a:t>	</a:t>
            </a:r>
            <a:r>
              <a:rPr b="0" i="0" lang="en-US" sz="2800" u="none">
                <a:solidFill>
                  <a:srgbClr val="003399"/>
                </a:solidFill>
                <a:latin typeface="Arial Narrow"/>
                <a:ea typeface="Arial Narrow"/>
                <a:cs typeface="Arial Narrow"/>
                <a:sym typeface="Arial Narrow"/>
              </a:rPr>
              <a:t>For each work package (completed or in progress) calculate</a:t>
            </a:r>
            <a:br>
              <a:rPr b="0" i="0" lang="en-US" sz="2800" u="none">
                <a:solidFill>
                  <a:srgbClr val="003399"/>
                </a:solidFill>
                <a:latin typeface="Arial Narrow"/>
                <a:ea typeface="Arial Narrow"/>
                <a:cs typeface="Arial Narrow"/>
                <a:sym typeface="Arial Narrow"/>
              </a:rPr>
            </a:br>
            <a:r>
              <a:rPr b="0" i="0" lang="en-US" sz="2800" u="none">
                <a:solidFill>
                  <a:srgbClr val="003399"/>
                </a:solidFill>
                <a:latin typeface="Arial Narrow"/>
                <a:ea typeface="Arial Narrow"/>
                <a:cs typeface="Arial Narrow"/>
                <a:sym typeface="Arial Narrow"/>
              </a:rPr>
              <a:t>	</a:t>
            </a:r>
            <a:br>
              <a:rPr b="0" i="0" lang="en-US" sz="2800" u="none">
                <a:solidFill>
                  <a:srgbClr val="003399"/>
                </a:solidFill>
                <a:latin typeface="Arial Narrow"/>
                <a:ea typeface="Arial Narrow"/>
                <a:cs typeface="Arial Narrow"/>
                <a:sym typeface="Arial Narrow"/>
              </a:rPr>
            </a:br>
            <a:r>
              <a:rPr b="0" i="0" lang="en-US" sz="2800" u="none">
                <a:solidFill>
                  <a:srgbClr val="003399"/>
                </a:solidFill>
                <a:latin typeface="Arial Narrow"/>
                <a:ea typeface="Arial Narrow"/>
                <a:cs typeface="Arial Narrow"/>
                <a:sym typeface="Arial Narrow"/>
              </a:rPr>
              <a:t>	</a:t>
            </a:r>
            <a:r>
              <a:rPr b="1" i="0" lang="en-US" sz="3200" u="none">
                <a:solidFill>
                  <a:srgbClr val="003399"/>
                </a:solidFill>
                <a:latin typeface="Arial Narrow"/>
                <a:ea typeface="Arial Narrow"/>
                <a:cs typeface="Arial Narrow"/>
                <a:sym typeface="Arial Narrow"/>
              </a:rPr>
              <a:t>Cost overrun =</a:t>
            </a:r>
            <a:r>
              <a:rPr b="0" i="0" lang="en-US" sz="3200" u="none">
                <a:solidFill>
                  <a:srgbClr val="003399"/>
                </a:solidFill>
                <a:latin typeface="Arial Narrow"/>
                <a:ea typeface="Arial Narrow"/>
                <a:cs typeface="Arial Narrow"/>
                <a:sym typeface="Arial Narrow"/>
              </a:rPr>
              <a:t> </a:t>
            </a:r>
            <a:br>
              <a:rPr b="0" i="0" lang="en-US" sz="3200" u="none">
                <a:solidFill>
                  <a:srgbClr val="003399"/>
                </a:solidFill>
                <a:latin typeface="Arial Narrow"/>
                <a:ea typeface="Arial Narrow"/>
                <a:cs typeface="Arial Narrow"/>
                <a:sym typeface="Arial Narrow"/>
              </a:rPr>
            </a:br>
            <a:r>
              <a:rPr b="0" i="0" lang="en-US" sz="3200" u="none">
                <a:solidFill>
                  <a:srgbClr val="003399"/>
                </a:solidFill>
                <a:latin typeface="Arial Narrow"/>
                <a:ea typeface="Arial Narrow"/>
                <a:cs typeface="Arial Narrow"/>
                <a:sym typeface="Arial Narrow"/>
              </a:rPr>
              <a:t>	[Actual Expenditures to Date] - [Value of Work to Date].</a:t>
            </a:r>
            <a:endParaRPr/>
          </a:p>
          <a:p>
            <a:pPr indent="0" lvl="0" marL="0" marR="0" rtl="0" algn="l">
              <a:lnSpc>
                <a:spcPct val="100000"/>
              </a:lnSpc>
              <a:spcBef>
                <a:spcPts val="0"/>
              </a:spcBef>
              <a:spcAft>
                <a:spcPts val="0"/>
              </a:spcAft>
              <a:buNone/>
            </a:pPr>
            <a:r>
              <a:t/>
            </a:r>
            <a:endParaRPr b="0" i="0" sz="3200" u="none">
              <a:solidFill>
                <a:srgbClr val="003399"/>
              </a:solidFill>
              <a:latin typeface="Arial Narrow"/>
              <a:ea typeface="Arial Narrow"/>
              <a:cs typeface="Arial Narrow"/>
              <a:sym typeface="Arial Narrow"/>
            </a:endParaRPr>
          </a:p>
        </p:txBody>
      </p:sp>
      <p:sp>
        <p:nvSpPr>
          <p:cNvPr id="2062" name="Google Shape;2062;p108"/>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Monitoring Project progress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109"/>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69" name="Google Shape;2069;p109"/>
          <p:cNvSpPr txBox="1"/>
          <p:nvPr>
            <p:ph idx="1" type="body"/>
          </p:nvPr>
        </p:nvSpPr>
        <p:spPr>
          <a:xfrm>
            <a:off x="533400" y="2133600"/>
            <a:ext cx="8458200" cy="4038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A project may be found to be behind schedule, and or experiencing cost overruns. </a:t>
            </a:r>
            <a:endParaRPr/>
          </a:p>
          <a:p>
            <a:pPr indent="-342900" lvl="0" marL="342900" rtl="0" algn="l">
              <a:lnSpc>
                <a:spcPct val="100000"/>
              </a:lnSpc>
              <a:spcBef>
                <a:spcPts val="56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Management seeks out causes such as:</a:t>
            </a:r>
            <a:endParaRPr/>
          </a:p>
          <a:p>
            <a:pPr indent="-285750" lvl="1" marL="742950" rtl="0" algn="l">
              <a:lnSpc>
                <a:spcPct val="13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Mistaken project completion time and cost estimates.</a:t>
            </a:r>
            <a:endParaRPr/>
          </a:p>
          <a:p>
            <a:pPr indent="-285750" lvl="1" marL="742950" rtl="0" algn="l">
              <a:lnSpc>
                <a:spcPct val="13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Mistaken work package completion times estimates and cost estimates.</a:t>
            </a:r>
            <a:endParaRPr/>
          </a:p>
          <a:p>
            <a:pPr indent="-285750" lvl="1" marL="742950" rtl="0" algn="l">
              <a:lnSpc>
                <a:spcPct val="13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Problematic departments or contractors that cause delays.</a:t>
            </a:r>
            <a:endParaRPr/>
          </a:p>
        </p:txBody>
      </p:sp>
      <p:sp>
        <p:nvSpPr>
          <p:cNvPr id="2070" name="Google Shape;2070;p109"/>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Monitoring Project Progress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Corrective Actions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5" name="Shape 2075"/>
        <p:cNvGrpSpPr/>
        <p:nvPr/>
      </p:nvGrpSpPr>
      <p:grpSpPr>
        <a:xfrm>
          <a:off x="0" y="0"/>
          <a:ext cx="0" cy="0"/>
          <a:chOff x="0" y="0"/>
          <a:chExt cx="0" cy="0"/>
        </a:xfrm>
      </p:grpSpPr>
      <p:sp>
        <p:nvSpPr>
          <p:cNvPr id="2076" name="Google Shape;2076;p110"/>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77" name="Google Shape;2077;p110"/>
          <p:cNvSpPr txBox="1"/>
          <p:nvPr>
            <p:ph idx="1" type="body"/>
          </p:nvPr>
        </p:nvSpPr>
        <p:spPr>
          <a:xfrm>
            <a:off x="685800" y="2362200"/>
            <a:ext cx="8153400" cy="3962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2800"/>
              <a:buFont typeface="Arial Narrow"/>
              <a:buChar char="•"/>
            </a:pPr>
            <a:r>
              <a:rPr b="0" i="0" lang="en-US" sz="2800" u="none">
                <a:solidFill>
                  <a:schemeClr val="accent2"/>
                </a:solidFill>
                <a:latin typeface="Arial Narrow"/>
                <a:ea typeface="Arial Narrow"/>
                <a:cs typeface="Arial Narrow"/>
                <a:sym typeface="Arial Narrow"/>
              </a:rPr>
              <a:t>Possible Corrective actions, to be taken whenever needed. </a:t>
            </a:r>
            <a:endParaRPr/>
          </a:p>
          <a:p>
            <a:pPr indent="-285750" lvl="1" marL="742950" rtl="0" algn="l">
              <a:lnSpc>
                <a:spcPct val="17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Focus on uncompleted activities.</a:t>
            </a:r>
            <a:endParaRPr/>
          </a:p>
          <a:p>
            <a:pPr indent="-285750" lvl="1" marL="742950" rtl="0" algn="l">
              <a:lnSpc>
                <a:spcPct val="17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Determine whether crashing activities is desirable.</a:t>
            </a:r>
            <a:endParaRPr/>
          </a:p>
          <a:p>
            <a:pPr indent="-285750" lvl="1" marL="742950" rtl="0" algn="l">
              <a:lnSpc>
                <a:spcPct val="17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In the case of cost underrun, channel more resources to problem activities.</a:t>
            </a:r>
            <a:endParaRPr/>
          </a:p>
          <a:p>
            <a:pPr indent="-285750" lvl="1" marL="742950" rtl="0" algn="l">
              <a:lnSpc>
                <a:spcPct val="170000"/>
              </a:lnSpc>
              <a:spcBef>
                <a:spcPts val="480"/>
              </a:spcBef>
              <a:spcAft>
                <a:spcPts val="0"/>
              </a:spcAft>
              <a:buClr>
                <a:schemeClr val="accent2"/>
              </a:buClr>
              <a:buSzPts val="2400"/>
              <a:buFont typeface="Arial Narrow"/>
              <a:buChar char="–"/>
            </a:pPr>
            <a:r>
              <a:rPr b="0" i="0" lang="en-US" sz="2400" u="none">
                <a:solidFill>
                  <a:schemeClr val="accent2"/>
                </a:solidFill>
                <a:latin typeface="Arial Narrow"/>
                <a:ea typeface="Arial Narrow"/>
                <a:cs typeface="Arial Narrow"/>
                <a:sym typeface="Arial Narrow"/>
              </a:rPr>
              <a:t>Reduce resource allocation to non-critical activities.</a:t>
            </a:r>
            <a:endParaRPr/>
          </a:p>
        </p:txBody>
      </p:sp>
      <p:sp>
        <p:nvSpPr>
          <p:cNvPr id="2078" name="Google Shape;2078;p110"/>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Monitoring Project Progress – </a:t>
            </a:r>
            <a:br>
              <a:rPr b="1" i="0" lang="en-US" sz="40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Corrective Actions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3" name="Shape 2083"/>
        <p:cNvGrpSpPr/>
        <p:nvPr/>
      </p:nvGrpSpPr>
      <p:grpSpPr>
        <a:xfrm>
          <a:off x="0" y="0"/>
          <a:ext cx="0" cy="0"/>
          <a:chOff x="0" y="0"/>
          <a:chExt cx="0" cy="0"/>
        </a:xfrm>
      </p:grpSpPr>
      <p:sp>
        <p:nvSpPr>
          <p:cNvPr id="2084" name="Google Shape;2084;p111"/>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85" name="Google Shape;2085;p111"/>
          <p:cNvSpPr txBox="1"/>
          <p:nvPr>
            <p:ph idx="1" type="body"/>
          </p:nvPr>
        </p:nvSpPr>
        <p:spPr>
          <a:xfrm>
            <a:off x="455612" y="1828800"/>
            <a:ext cx="8686800" cy="4419600"/>
          </a:xfrm>
          <a:prstGeom prst="rect">
            <a:avLst/>
          </a:prstGeom>
          <a:noFill/>
          <a:ln>
            <a:noFill/>
          </a:ln>
        </p:spPr>
        <p:txBody>
          <a:bodyPr anchorCtr="0" anchor="t" bIns="46025" lIns="92075" spcFirstLastPara="1" rIns="92075" wrap="square" tIns="46025">
            <a:noAutofit/>
          </a:bodyPr>
          <a:lstStyle/>
          <a:p>
            <a:pPr indent="-342900" lvl="0" marL="342900" rtl="0" algn="l">
              <a:lnSpc>
                <a:spcPct val="20000"/>
              </a:lnSpc>
              <a:spcBef>
                <a:spcPts val="0"/>
              </a:spcBef>
              <a:spcAft>
                <a:spcPts val="0"/>
              </a:spcAft>
              <a:buClr>
                <a:schemeClr val="accent2"/>
              </a:buClr>
              <a:buSzPts val="3200"/>
              <a:buFont typeface="Arial Narrow"/>
              <a:buNone/>
            </a:pPr>
            <a:r>
              <a:t/>
            </a:r>
            <a:endParaRPr b="0" i="0" sz="3200" u="none">
              <a:solidFill>
                <a:schemeClr val="accent2"/>
              </a:solidFill>
              <a:latin typeface="Arial Narrow"/>
              <a:ea typeface="Arial Narrow"/>
              <a:cs typeface="Arial Narrow"/>
              <a:sym typeface="Arial Narrow"/>
            </a:endParaRPr>
          </a:p>
          <a:p>
            <a:pPr indent="-342900" lvl="0" marL="342900" rtl="0" algn="l">
              <a:lnSpc>
                <a:spcPct val="16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Tom Larkin is running for Mayor.</a:t>
            </a:r>
            <a:endParaRPr/>
          </a:p>
          <a:p>
            <a:pPr indent="-342900" lvl="0" marL="342900" rtl="0" algn="l">
              <a:lnSpc>
                <a:spcPct val="16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Twenty weeks before the election the campaign remaining activities need to be assessed.</a:t>
            </a:r>
            <a:endParaRPr/>
          </a:p>
          <a:p>
            <a:pPr indent="-342900" lvl="0" marL="342900" rtl="0" algn="l">
              <a:lnSpc>
                <a:spcPct val="120000"/>
              </a:lnSpc>
              <a:spcBef>
                <a:spcPts val="640"/>
              </a:spcBef>
              <a:spcAft>
                <a:spcPts val="0"/>
              </a:spcAft>
              <a:buClr>
                <a:schemeClr val="accent2"/>
              </a:buClr>
              <a:buSzPts val="3200"/>
              <a:buFont typeface="Arial Narrow"/>
              <a:buChar char="•"/>
            </a:pPr>
            <a:r>
              <a:rPr b="0" i="0" lang="en-US" sz="3200" u="none">
                <a:solidFill>
                  <a:schemeClr val="accent2"/>
                </a:solidFill>
                <a:latin typeface="Arial Narrow"/>
                <a:ea typeface="Arial Narrow"/>
                <a:cs typeface="Arial Narrow"/>
                <a:sym typeface="Arial Narrow"/>
              </a:rPr>
              <a:t>If the campaign is not on target or not within budget, recommendations for corrective actions are required.</a:t>
            </a:r>
            <a:endParaRPr/>
          </a:p>
        </p:txBody>
      </p:sp>
      <p:sp>
        <p:nvSpPr>
          <p:cNvPr id="2086" name="Google Shape;2086;p111"/>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TOM LARKIN’s MAYORAL CAMPAIGN</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sp>
        <p:nvSpPr>
          <p:cNvPr id="2092" name="Google Shape;2092;p112"/>
          <p:cNvSpPr txBox="1"/>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93" name="Google Shape;2093;p112"/>
          <p:cNvSpPr txBox="1"/>
          <p:nvPr>
            <p:ph idx="1" type="body"/>
          </p:nvPr>
        </p:nvSpPr>
        <p:spPr>
          <a:xfrm>
            <a:off x="228600" y="228600"/>
            <a:ext cx="8763000" cy="6477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2400"/>
              <a:buFont typeface="Arial Narrow"/>
              <a:buNone/>
            </a:pPr>
            <a:r>
              <a:rPr b="0" i="0" lang="en-US" sz="2400" u="none">
                <a:solidFill>
                  <a:schemeClr val="accent2"/>
                </a:solidFill>
                <a:latin typeface="Arial Narrow"/>
                <a:ea typeface="Arial Narrow"/>
                <a:cs typeface="Arial Narrow"/>
                <a:sym typeface="Arial Narrow"/>
              </a:rPr>
              <a:t>			</a:t>
            </a:r>
            <a:endParaRPr/>
          </a:p>
        </p:txBody>
      </p:sp>
      <p:sp>
        <p:nvSpPr>
          <p:cNvPr id="2094" name="Google Shape;2094;p112"/>
          <p:cNvSpPr txBox="1"/>
          <p:nvPr/>
        </p:nvSpPr>
        <p:spPr>
          <a:xfrm>
            <a:off x="4122737" y="6003925"/>
            <a:ext cx="3206750" cy="457200"/>
          </a:xfrm>
          <a:prstGeom prst="rect">
            <a:avLst/>
          </a:prstGeom>
          <a:solidFill>
            <a:srgbClr val="CBCBCB"/>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99"/>
              </a:buClr>
              <a:buSzPts val="2400"/>
              <a:buFont typeface="Arial Narrow"/>
              <a:buNone/>
            </a:pPr>
            <a:r>
              <a:rPr b="1" i="1" lang="en-US" sz="2400" u="none">
                <a:solidFill>
                  <a:srgbClr val="000099"/>
                </a:solidFill>
                <a:latin typeface="Arial Narrow"/>
                <a:ea typeface="Arial Narrow"/>
                <a:cs typeface="Arial Narrow"/>
                <a:sym typeface="Arial Narrow"/>
              </a:rPr>
              <a:t>Work packages to focus on</a:t>
            </a:r>
            <a:endParaRPr/>
          </a:p>
        </p:txBody>
      </p:sp>
      <p:pic>
        <p:nvPicPr>
          <p:cNvPr id="2095" name="Google Shape;2095;p112"/>
          <p:cNvPicPr preferRelativeResize="0"/>
          <p:nvPr/>
        </p:nvPicPr>
        <p:blipFill rotWithShape="1">
          <a:blip r:embed="rId3">
            <a:alphaModFix/>
          </a:blip>
          <a:srcRect b="0" l="0" r="0" t="0"/>
          <a:stretch/>
        </p:blipFill>
        <p:spPr>
          <a:xfrm>
            <a:off x="706437" y="2000250"/>
            <a:ext cx="7894637" cy="3790950"/>
          </a:xfrm>
          <a:prstGeom prst="rect">
            <a:avLst/>
          </a:prstGeom>
          <a:noFill/>
          <a:ln>
            <a:noFill/>
          </a:ln>
          <a:effectLst>
            <a:outerShdw blurRad="63500" dir="2700000" dist="107763">
              <a:schemeClr val="dk2"/>
            </a:outerShdw>
          </a:effectLst>
        </p:spPr>
      </p:pic>
      <p:sp>
        <p:nvSpPr>
          <p:cNvPr id="2096" name="Google Shape;2096;p112"/>
          <p:cNvSpPr/>
          <p:nvPr/>
        </p:nvSpPr>
        <p:spPr>
          <a:xfrm>
            <a:off x="5722937" y="4573587"/>
            <a:ext cx="990600" cy="1606550"/>
          </a:xfrm>
          <a:custGeom>
            <a:rect b="b" l="l" r="r" t="t"/>
            <a:pathLst>
              <a:path extrusionOk="0" fill="none" h="21600" w="21600">
                <a:moveTo>
                  <a:pt x="0" y="21472"/>
                </a:moveTo>
                <a:cubicBezTo>
                  <a:pt x="70" y="9606"/>
                  <a:pt x="9699" y="19"/>
                  <a:pt x="21565" y="0"/>
                </a:cubicBezTo>
              </a:path>
              <a:path extrusionOk="0" h="21600" w="21600">
                <a:moveTo>
                  <a:pt x="0" y="21472"/>
                </a:moveTo>
                <a:cubicBezTo>
                  <a:pt x="70" y="9606"/>
                  <a:pt x="9699" y="19"/>
                  <a:pt x="21565" y="0"/>
                </a:cubicBezTo>
                <a:lnTo>
                  <a:pt x="21600" y="21600"/>
                </a:lnTo>
                <a:lnTo>
                  <a:pt x="0" y="21472"/>
                </a:lnTo>
                <a:close/>
              </a:path>
            </a:pathLst>
          </a:custGeom>
          <a:noFill/>
          <a:ln cap="rnd" cmpd="sng" w="12700">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097" name="Google Shape;2097;p112"/>
          <p:cNvSpPr/>
          <p:nvPr/>
        </p:nvSpPr>
        <p:spPr>
          <a:xfrm>
            <a:off x="6103937" y="5259387"/>
            <a:ext cx="527050" cy="920750"/>
          </a:xfrm>
          <a:custGeom>
            <a:rect b="b" l="l" r="r" t="t"/>
            <a:pathLst>
              <a:path extrusionOk="0" fill="none" h="21600" w="21599">
                <a:moveTo>
                  <a:pt x="-1" y="21450"/>
                </a:moveTo>
                <a:cubicBezTo>
                  <a:pt x="81" y="9605"/>
                  <a:pt x="9688" y="35"/>
                  <a:pt x="21534" y="0"/>
                </a:cubicBezTo>
              </a:path>
              <a:path extrusionOk="0" h="21600" w="21599">
                <a:moveTo>
                  <a:pt x="-1" y="21450"/>
                </a:moveTo>
                <a:cubicBezTo>
                  <a:pt x="81" y="9605"/>
                  <a:pt x="9688" y="35"/>
                  <a:pt x="21534" y="0"/>
                </a:cubicBezTo>
                <a:lnTo>
                  <a:pt x="21599" y="21600"/>
                </a:lnTo>
                <a:lnTo>
                  <a:pt x="-1" y="21450"/>
                </a:lnTo>
                <a:close/>
              </a:path>
            </a:pathLst>
          </a:custGeom>
          <a:noFill/>
          <a:ln cap="rnd" cmpd="sng" w="12700">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098" name="Google Shape;2098;p112"/>
          <p:cNvSpPr/>
          <p:nvPr/>
        </p:nvSpPr>
        <p:spPr>
          <a:xfrm>
            <a:off x="6326187" y="5640387"/>
            <a:ext cx="311150" cy="539750"/>
          </a:xfrm>
          <a:custGeom>
            <a:rect b="b" l="l" r="r" t="t"/>
            <a:pathLst>
              <a:path extrusionOk="0" fill="none" h="21599" w="21599">
                <a:moveTo>
                  <a:pt x="-1" y="21407"/>
                </a:moveTo>
                <a:cubicBezTo>
                  <a:pt x="103" y="9639"/>
                  <a:pt x="9610" y="119"/>
                  <a:pt x="21379" y="0"/>
                </a:cubicBezTo>
              </a:path>
              <a:path extrusionOk="0" h="21599" w="21599">
                <a:moveTo>
                  <a:pt x="-1" y="21407"/>
                </a:moveTo>
                <a:cubicBezTo>
                  <a:pt x="103" y="9639"/>
                  <a:pt x="9610" y="119"/>
                  <a:pt x="21379" y="0"/>
                </a:cubicBezTo>
                <a:lnTo>
                  <a:pt x="21599" y="21599"/>
                </a:lnTo>
                <a:lnTo>
                  <a:pt x="-1" y="21407"/>
                </a:lnTo>
                <a:close/>
              </a:path>
            </a:pathLst>
          </a:custGeom>
          <a:noFill/>
          <a:ln cap="rnd" cmpd="sng" w="12700">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sp>
        <p:nvSpPr>
          <p:cNvPr id="2099" name="Google Shape;2099;p112"/>
          <p:cNvSpPr txBox="1"/>
          <p:nvPr>
            <p:ph type="title"/>
          </p:nvPr>
        </p:nvSpPr>
        <p:spPr>
          <a:xfrm>
            <a:off x="685800" y="533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3399"/>
              </a:buClr>
              <a:buSzPts val="4000"/>
              <a:buFont typeface="Arial Narrow"/>
              <a:buNone/>
            </a:pPr>
            <a:r>
              <a:rPr b="1" i="0" lang="en-US" sz="4000" u="none">
                <a:solidFill>
                  <a:srgbClr val="003399"/>
                </a:solidFill>
                <a:latin typeface="Arial Narrow"/>
                <a:ea typeface="Arial Narrow"/>
                <a:cs typeface="Arial Narrow"/>
                <a:sym typeface="Arial Narrow"/>
              </a:rPr>
              <a:t>MAYORAL CAMPAIGN –</a:t>
            </a:r>
            <a:br>
              <a:rPr b="1" i="0" lang="en-US" sz="3600" u="none">
                <a:solidFill>
                  <a:srgbClr val="003399"/>
                </a:solidFill>
                <a:latin typeface="Arial Narrow"/>
                <a:ea typeface="Arial Narrow"/>
                <a:cs typeface="Arial Narrow"/>
                <a:sym typeface="Arial Narrow"/>
              </a:rPr>
            </a:br>
            <a:r>
              <a:rPr b="1" i="0" lang="en-US" sz="3600" u="none">
                <a:solidFill>
                  <a:srgbClr val="003399"/>
                </a:solidFill>
                <a:latin typeface="Arial Narrow"/>
                <a:ea typeface="Arial Narrow"/>
                <a:cs typeface="Arial Narrow"/>
                <a:sym typeface="Arial Narrow"/>
              </a:rPr>
              <a:t> Status Report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