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2" r:id="rId5"/>
    <p:sldId id="271" r:id="rId6"/>
    <p:sldId id="276" r:id="rId7"/>
    <p:sldId id="258" r:id="rId8"/>
    <p:sldId id="277" r:id="rId9"/>
    <p:sldId id="278" r:id="rId10"/>
    <p:sldId id="279" r:id="rId11"/>
    <p:sldId id="280" r:id="rId12"/>
    <p:sldId id="270" r:id="rId13"/>
    <p:sldId id="281" r:id="rId14"/>
    <p:sldId id="257" r:id="rId15"/>
    <p:sldId id="259" r:id="rId16"/>
    <p:sldId id="260" r:id="rId17"/>
    <p:sldId id="261" r:id="rId18"/>
    <p:sldId id="282" r:id="rId19"/>
    <p:sldId id="284" r:id="rId20"/>
    <p:sldId id="263" r:id="rId21"/>
    <p:sldId id="266" r:id="rId22"/>
    <p:sldId id="265" r:id="rId23"/>
    <p:sldId id="268" r:id="rId24"/>
    <p:sldId id="285" r:id="rId25"/>
    <p:sldId id="269" r:id="rId26"/>
    <p:sldId id="267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68CC-69BD-4302-ACB5-AFDC171B4BE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0717-6AEB-465C-9FFA-333DB62D0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68CC-69BD-4302-ACB5-AFDC171B4BE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0717-6AEB-465C-9FFA-333DB62D0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3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68CC-69BD-4302-ACB5-AFDC171B4BE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0717-6AEB-465C-9FFA-333DB62D0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7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68CC-69BD-4302-ACB5-AFDC171B4BE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0717-6AEB-465C-9FFA-333DB62D0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33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68CC-69BD-4302-ACB5-AFDC171B4BE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0717-6AEB-465C-9FFA-333DB62D0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68CC-69BD-4302-ACB5-AFDC171B4BE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0717-6AEB-465C-9FFA-333DB62D0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68CC-69BD-4302-ACB5-AFDC171B4BE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0717-6AEB-465C-9FFA-333DB62D0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09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68CC-69BD-4302-ACB5-AFDC171B4BE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0717-6AEB-465C-9FFA-333DB62D0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9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68CC-69BD-4302-ACB5-AFDC171B4BE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0717-6AEB-465C-9FFA-333DB62D0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97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68CC-69BD-4302-ACB5-AFDC171B4BE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0717-6AEB-465C-9FFA-333DB62D0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95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68CC-69BD-4302-ACB5-AFDC171B4BE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0717-6AEB-465C-9FFA-333DB62D0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E68CC-69BD-4302-ACB5-AFDC171B4BE5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0717-6AEB-465C-9FFA-333DB62D0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5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1/topics/db/queries/" TargetMode="External"/><Relationship Id="rId2" Type="http://schemas.openxmlformats.org/officeDocument/2006/relationships/hyperlink" Target="https://docs.djangoproject.com/en/4.1/topics/db/mode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jangoproject.com/en/4.1/topics/db/sql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1/ref/models/fields/#field-typ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jangoproject.com/en/4.1/topics/db/queries/#retrieving-a-single-object-with-get" TargetMode="External"/><Relationship Id="rId3" Type="http://schemas.openxmlformats.org/officeDocument/2006/relationships/hyperlink" Target="https://docs.djangoproject.com/en/4.1/topics/db/queries/#retrieving-all-objects" TargetMode="External"/><Relationship Id="rId7" Type="http://schemas.openxmlformats.org/officeDocument/2006/relationships/hyperlink" Target="https://docs.djangoproject.com/en/4.1/topics/db/queries/#querysets-are-lazy" TargetMode="External"/><Relationship Id="rId2" Type="http://schemas.openxmlformats.org/officeDocument/2006/relationships/hyperlink" Target="https://docs.djangoproject.com/en/4.1/topics/db/queries/#retrieving-ob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jangoproject.com/en/4.1/topics/db/queries/#filtered-querysets-are-unique" TargetMode="External"/><Relationship Id="rId5" Type="http://schemas.openxmlformats.org/officeDocument/2006/relationships/hyperlink" Target="https://docs.djangoproject.com/en/4.1/topics/db/queries/#chaining-filters" TargetMode="External"/><Relationship Id="rId4" Type="http://schemas.openxmlformats.org/officeDocument/2006/relationships/hyperlink" Target="https://docs.djangoproject.com/en/4.1/topics/db/queries/#retrieving-specific-objects-with-filter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4.1/ref/models/querysets/#field-lookups" TargetMode="External"/><Relationship Id="rId2" Type="http://schemas.openxmlformats.org/officeDocument/2006/relationships/hyperlink" Target="https://docs.djangoproject.com/en/4.1/topics/db/querie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75" y="2806923"/>
            <a:ext cx="10877265" cy="8997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. Django models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 smtClean="0"/>
              <a:t>Working with database and queries</a:t>
            </a:r>
            <a:r>
              <a:rPr lang="en-US" sz="2700" dirty="0" smtClean="0"/>
              <a:t>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406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Md. Nahiyan Uddin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Department of CSE</a:t>
            </a:r>
          </a:p>
          <a:p>
            <a:r>
              <a:rPr lang="en-US" dirty="0" smtClean="0"/>
              <a:t>University of Asia Pacific</a:t>
            </a:r>
            <a:endParaRPr lang="en-GB" dirty="0"/>
          </a:p>
        </p:txBody>
      </p:sp>
      <p:pic>
        <p:nvPicPr>
          <p:cNvPr id="1030" name="Picture 6" descr="Django Logo PNG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018" y="692986"/>
            <a:ext cx="1749963" cy="174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For medias uploaded by the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 folder named “media” in the project root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the following two lines in </a:t>
            </a:r>
            <a:r>
              <a:rPr lang="en-US" b="1" dirty="0" smtClean="0">
                <a:solidFill>
                  <a:schemeClr val="accent1"/>
                </a:solidFill>
              </a:rPr>
              <a:t>setting.py</a:t>
            </a:r>
            <a:r>
              <a:rPr lang="en-US" dirty="0" smtClean="0"/>
              <a:t> file-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these lines will add the path to the MEDIDA_ROOT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images that are static –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folder named </a:t>
            </a:r>
            <a:r>
              <a:rPr lang="en-US" dirty="0" smtClean="0"/>
              <a:t>“static” under each app directory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following </a:t>
            </a:r>
            <a:r>
              <a:rPr lang="en-US" dirty="0" smtClean="0"/>
              <a:t>line </a:t>
            </a:r>
            <a:r>
              <a:rPr lang="en-US" dirty="0"/>
              <a:t>in </a:t>
            </a:r>
            <a:r>
              <a:rPr lang="en-US" b="1" dirty="0">
                <a:solidFill>
                  <a:schemeClr val="accent1"/>
                </a:solidFill>
              </a:rPr>
              <a:t>setting.py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this line </a:t>
            </a:r>
            <a:r>
              <a:rPr lang="en-US" dirty="0"/>
              <a:t>will add the path to the </a:t>
            </a:r>
            <a:r>
              <a:rPr lang="en-US" dirty="0" smtClean="0"/>
              <a:t>STATIC_ROOT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Install pillow – </a:t>
            </a:r>
          </a:p>
          <a:p>
            <a:pPr marL="1371600" lvl="3" indent="0">
              <a:buNone/>
            </a:pPr>
            <a:r>
              <a:rPr lang="en-US" sz="2900" b="1" dirty="0" smtClean="0">
                <a:solidFill>
                  <a:schemeClr val="accent1"/>
                </a:solidFill>
              </a:rPr>
              <a:t>$ pip </a:t>
            </a:r>
            <a:r>
              <a:rPr lang="en-US" sz="2900" b="1" dirty="0">
                <a:solidFill>
                  <a:schemeClr val="accent1"/>
                </a:solidFill>
              </a:rPr>
              <a:t>install </a:t>
            </a:r>
            <a:r>
              <a:rPr lang="en-US" sz="2900" b="1" dirty="0" smtClean="0">
                <a:solidFill>
                  <a:schemeClr val="accent1"/>
                </a:solidFill>
              </a:rPr>
              <a:t>pillow</a:t>
            </a:r>
            <a:endParaRPr lang="en-US" sz="29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579" y="2211110"/>
            <a:ext cx="5505450" cy="561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585" y="4202669"/>
            <a:ext cx="3352800" cy="371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6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Designing the Schema diagram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DB </a:t>
            </a:r>
            <a:r>
              <a:rPr lang="en-US" dirty="0"/>
              <a:t>browser to browse our database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Creating the models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Writing th</a:t>
            </a:r>
            <a:r>
              <a:rPr lang="en-US" dirty="0" smtClean="0"/>
              <a:t>e model classes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Running the migration command in terminal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Adding data into the database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Running queries</a:t>
            </a:r>
            <a:endParaRPr lang="en-US" dirty="0" smtClean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migration command in terminal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Commands to make migrations and migrate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$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python manage.py </a:t>
            </a:r>
            <a:r>
              <a:rPr lang="en-US" b="1" dirty="0" err="1" smtClean="0">
                <a:solidFill>
                  <a:schemeClr val="accent1"/>
                </a:solidFill>
              </a:rPr>
              <a:t>makemigrations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$ python manage.py migrate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store the changes in the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4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Designing the Schema diagram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DB </a:t>
            </a:r>
            <a:r>
              <a:rPr lang="en-US" dirty="0"/>
              <a:t>browser to browse our database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Creating the models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Writing th</a:t>
            </a:r>
            <a:r>
              <a:rPr lang="en-US" dirty="0" smtClean="0"/>
              <a:t>e model classes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Running the migration command in terminal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Adding data into the database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Running queries</a:t>
            </a:r>
            <a:endParaRPr lang="en-US" dirty="0" smtClean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9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Official Django Documentations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Official Django Documentations-</a:t>
            </a:r>
          </a:p>
          <a:p>
            <a:r>
              <a:rPr lang="en-GB" dirty="0" smtClean="0"/>
              <a:t>Models - 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://docs.djangoproject.com/en/4.1/topics/db/models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 smtClean="0"/>
              <a:t>Making Queries- </a:t>
            </a:r>
            <a:br>
              <a:rPr lang="en-GB" dirty="0" smtClean="0"/>
            </a:b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://docs.djangoproject.com/en/4.1/topics/db/queries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/>
              <a:t>Performing raw SQL queries </a:t>
            </a:r>
            <a:r>
              <a:rPr lang="en-GB" dirty="0" smtClean="0"/>
              <a:t>- </a:t>
            </a:r>
            <a:br>
              <a:rPr lang="en-GB" dirty="0" smtClean="0"/>
            </a:b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://docs.djangoproject.com/en/4.1/topics/db/sql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3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</a:t>
            </a:r>
            <a:r>
              <a:rPr lang="en-US" dirty="0"/>
              <a:t>field options - </a:t>
            </a:r>
            <a:r>
              <a:rPr lang="en-US" dirty="0">
                <a:hlinkClick r:id="rId2"/>
              </a:rPr>
              <a:t>https://docs.djangoproject.com/en/4.1/ref/models/fields/#</a:t>
            </a:r>
            <a:r>
              <a:rPr lang="en-US" dirty="0" smtClean="0">
                <a:hlinkClick r:id="rId2"/>
              </a:rPr>
              <a:t>field-types</a:t>
            </a:r>
            <a:r>
              <a:rPr lang="en-US" dirty="0" smtClean="0"/>
              <a:t> </a:t>
            </a:r>
          </a:p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</a:t>
            </a:r>
            <a:r>
              <a:rPr lang="en-US" dirty="0" smtClean="0"/>
              <a:t>Types - 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Frequently used fields-</a:t>
            </a:r>
          </a:p>
          <a:p>
            <a:r>
              <a:rPr lang="en-US" dirty="0" err="1"/>
              <a:t>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=None, **options)</a:t>
            </a:r>
          </a:p>
          <a:p>
            <a:r>
              <a:rPr lang="en-US" dirty="0" err="1"/>
              <a:t>DateField</a:t>
            </a:r>
            <a:r>
              <a:rPr lang="en-US" dirty="0"/>
              <a:t>(</a:t>
            </a:r>
            <a:r>
              <a:rPr lang="en-US" dirty="0" err="1"/>
              <a:t>auto_now</a:t>
            </a:r>
            <a:r>
              <a:rPr lang="en-US" dirty="0"/>
              <a:t>=False, </a:t>
            </a:r>
            <a:r>
              <a:rPr lang="en-US" dirty="0" err="1"/>
              <a:t>auto_now_add</a:t>
            </a:r>
            <a:r>
              <a:rPr lang="en-US" dirty="0"/>
              <a:t>=False, **options)</a:t>
            </a:r>
          </a:p>
          <a:p>
            <a:r>
              <a:rPr lang="en-US" dirty="0" err="1"/>
              <a:t>DateTimeField</a:t>
            </a:r>
            <a:r>
              <a:rPr lang="en-US" dirty="0"/>
              <a:t>(</a:t>
            </a:r>
            <a:r>
              <a:rPr lang="en-US" dirty="0" err="1"/>
              <a:t>auto_now</a:t>
            </a:r>
            <a:r>
              <a:rPr lang="en-US" dirty="0"/>
              <a:t>=False, </a:t>
            </a:r>
            <a:r>
              <a:rPr lang="en-US" dirty="0" err="1"/>
              <a:t>auto_now_add</a:t>
            </a:r>
            <a:r>
              <a:rPr lang="en-US" dirty="0"/>
              <a:t>=False, **options)</a:t>
            </a:r>
          </a:p>
          <a:p>
            <a:r>
              <a:rPr lang="en-US" dirty="0" err="1"/>
              <a:t>DecimalField</a:t>
            </a:r>
            <a:r>
              <a:rPr lang="en-US" dirty="0"/>
              <a:t>(</a:t>
            </a:r>
            <a:r>
              <a:rPr lang="en-US" dirty="0" err="1"/>
              <a:t>max_digits</a:t>
            </a:r>
            <a:r>
              <a:rPr lang="en-US" dirty="0"/>
              <a:t>=None, </a:t>
            </a:r>
            <a:r>
              <a:rPr lang="en-US" dirty="0" err="1"/>
              <a:t>decimal_places</a:t>
            </a:r>
            <a:r>
              <a:rPr lang="en-US" dirty="0"/>
              <a:t>=None, **options)</a:t>
            </a:r>
          </a:p>
          <a:p>
            <a:r>
              <a:rPr lang="en-US" dirty="0" err="1"/>
              <a:t>EmailField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=254, **options)</a:t>
            </a:r>
          </a:p>
          <a:p>
            <a:r>
              <a:rPr lang="en-US" dirty="0" err="1"/>
              <a:t>FileField</a:t>
            </a:r>
            <a:r>
              <a:rPr lang="en-US" dirty="0"/>
              <a:t>(</a:t>
            </a:r>
            <a:r>
              <a:rPr lang="en-US" dirty="0" err="1"/>
              <a:t>upload_to</a:t>
            </a:r>
            <a:r>
              <a:rPr lang="en-US" dirty="0"/>
              <a:t>='', storage=None, </a:t>
            </a:r>
            <a:r>
              <a:rPr lang="en-US" dirty="0" err="1"/>
              <a:t>max_length</a:t>
            </a:r>
            <a:r>
              <a:rPr lang="en-US" dirty="0"/>
              <a:t>=100, **options)</a:t>
            </a:r>
          </a:p>
          <a:p>
            <a:r>
              <a:rPr lang="en-GB" dirty="0" err="1"/>
              <a:t>FilePathField</a:t>
            </a:r>
            <a:r>
              <a:rPr lang="en-GB" dirty="0"/>
              <a:t>(path='', match=None, recursive=False, </a:t>
            </a:r>
            <a:r>
              <a:rPr lang="en-GB" dirty="0" err="1"/>
              <a:t>allow_files</a:t>
            </a:r>
            <a:r>
              <a:rPr lang="en-GB" dirty="0"/>
              <a:t>=True, </a:t>
            </a:r>
            <a:r>
              <a:rPr lang="en-GB" dirty="0" err="1"/>
              <a:t>allow_folders</a:t>
            </a:r>
            <a:r>
              <a:rPr lang="en-GB" dirty="0"/>
              <a:t>=False, </a:t>
            </a:r>
            <a:r>
              <a:rPr lang="en-GB" dirty="0" err="1"/>
              <a:t>max_length</a:t>
            </a:r>
            <a:r>
              <a:rPr lang="en-GB" dirty="0"/>
              <a:t>=100, **options)</a:t>
            </a:r>
          </a:p>
          <a:p>
            <a:r>
              <a:rPr lang="en-GB" dirty="0" err="1"/>
              <a:t>FloatField</a:t>
            </a:r>
            <a:r>
              <a:rPr lang="en-GB" dirty="0"/>
              <a:t>(**options)</a:t>
            </a:r>
          </a:p>
          <a:p>
            <a:r>
              <a:rPr lang="en-GB" dirty="0" err="1"/>
              <a:t>ImageField</a:t>
            </a:r>
            <a:r>
              <a:rPr lang="en-GB" dirty="0"/>
              <a:t>(</a:t>
            </a:r>
            <a:r>
              <a:rPr lang="en-GB" dirty="0" err="1"/>
              <a:t>upload_to</a:t>
            </a:r>
            <a:r>
              <a:rPr lang="en-GB" dirty="0"/>
              <a:t>=None, </a:t>
            </a:r>
            <a:r>
              <a:rPr lang="en-GB" dirty="0" err="1"/>
              <a:t>height_field</a:t>
            </a:r>
            <a:r>
              <a:rPr lang="en-GB" dirty="0"/>
              <a:t>=None, </a:t>
            </a:r>
            <a:r>
              <a:rPr lang="en-GB" dirty="0" err="1"/>
              <a:t>width_field</a:t>
            </a:r>
            <a:r>
              <a:rPr lang="en-GB" dirty="0"/>
              <a:t>=None, </a:t>
            </a:r>
            <a:r>
              <a:rPr lang="en-GB" dirty="0" err="1"/>
              <a:t>max_length</a:t>
            </a:r>
            <a:r>
              <a:rPr lang="en-GB" dirty="0"/>
              <a:t>=100, **options)</a:t>
            </a:r>
          </a:p>
          <a:p>
            <a:r>
              <a:rPr lang="en-GB" dirty="0" err="1"/>
              <a:t>TextField</a:t>
            </a:r>
            <a:r>
              <a:rPr lang="en-GB" dirty="0"/>
              <a:t>(**options)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5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</a:t>
            </a:r>
            <a:r>
              <a:rPr lang="en-US" dirty="0" smtClean="0"/>
              <a:t>Types - Relational 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ForeignKey</a:t>
            </a:r>
            <a:r>
              <a:rPr lang="en-US" dirty="0" smtClean="0"/>
              <a:t>(to</a:t>
            </a:r>
            <a:r>
              <a:rPr lang="en-US" dirty="0"/>
              <a:t>, </a:t>
            </a:r>
            <a:r>
              <a:rPr lang="en-US" dirty="0" err="1"/>
              <a:t>on_delete</a:t>
            </a:r>
            <a:r>
              <a:rPr lang="en-US" dirty="0"/>
              <a:t>, **options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ManyToManyField</a:t>
            </a:r>
            <a:r>
              <a:rPr lang="en-US" dirty="0"/>
              <a:t>(to, **options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OneToOneField</a:t>
            </a:r>
            <a:r>
              <a:rPr lang="en-US" dirty="0"/>
              <a:t>(to, </a:t>
            </a:r>
            <a:r>
              <a:rPr lang="en-US" dirty="0" err="1"/>
              <a:t>on_delete</a:t>
            </a:r>
            <a:r>
              <a:rPr lang="en-US" dirty="0"/>
              <a:t>, </a:t>
            </a:r>
            <a:r>
              <a:rPr lang="en-US" dirty="0" err="1"/>
              <a:t>parent_link</a:t>
            </a:r>
            <a:r>
              <a:rPr lang="en-US" dirty="0"/>
              <a:t>=False, **options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to the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an object of the class.</a:t>
            </a:r>
          </a:p>
          <a:p>
            <a:pPr marL="0" indent="0">
              <a:buNone/>
            </a:pPr>
            <a:r>
              <a:rPr lang="en-US" dirty="0" smtClean="0"/>
              <a:t>Then call the save() method of that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Example-</a:t>
            </a:r>
          </a:p>
          <a:p>
            <a:pPr marL="0" indent="0">
              <a:buNone/>
            </a:pPr>
            <a:r>
              <a:rPr lang="en-US" dirty="0" smtClean="0"/>
              <a:t>We have model class name Student-</a:t>
            </a:r>
          </a:p>
          <a:p>
            <a:pPr marL="457200" lvl="1" indent="0">
              <a:buNone/>
            </a:pPr>
            <a:r>
              <a:rPr lang="en-US" sz="2000" dirty="0"/>
              <a:t>Student(</a:t>
            </a:r>
            <a:r>
              <a:rPr lang="en-US" sz="2000" u="sng" dirty="0" err="1"/>
              <a:t>student_id</a:t>
            </a:r>
            <a:r>
              <a:rPr lang="en-US" sz="2000" dirty="0"/>
              <a:t>, </a:t>
            </a:r>
            <a:r>
              <a:rPr lang="en-US" sz="2000" dirty="0" err="1"/>
              <a:t>cgpa</a:t>
            </a:r>
            <a:r>
              <a:rPr lang="en-US" sz="2000" dirty="0"/>
              <a:t>, semester, </a:t>
            </a:r>
            <a:r>
              <a:rPr lang="en-US" sz="2000" i="1" dirty="0"/>
              <a:t>UserProfile.id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These two lines will add a student row in the Student Table-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s = Student(</a:t>
            </a:r>
            <a:r>
              <a:rPr lang="en-US" sz="2000" b="1" dirty="0" err="1" smtClean="0">
                <a:solidFill>
                  <a:schemeClr val="accent1"/>
                </a:solidFill>
              </a:rPr>
              <a:t>student_id</a:t>
            </a:r>
            <a:r>
              <a:rPr lang="en-US" sz="2000" b="1" dirty="0" smtClean="0">
                <a:solidFill>
                  <a:schemeClr val="accent1"/>
                </a:solidFill>
              </a:rPr>
              <a:t>=‘14051002’,cgpa=3.50,semester=‘3-1’,user.id=1)</a:t>
            </a:r>
          </a:p>
          <a:p>
            <a:pPr marL="457200" lvl="1" indent="0">
              <a:buNone/>
            </a:pPr>
            <a:r>
              <a:rPr lang="en-US" sz="2000" b="1" dirty="0" err="1" smtClean="0">
                <a:solidFill>
                  <a:schemeClr val="accent1"/>
                </a:solidFill>
              </a:rPr>
              <a:t>s.save</a:t>
            </a:r>
            <a:r>
              <a:rPr lang="en-US" sz="2000" b="1" dirty="0" smtClean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261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Designing the Schema diagram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DB </a:t>
            </a:r>
            <a:r>
              <a:rPr lang="en-US" dirty="0"/>
              <a:t>browser to browse our database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Creating the models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Writing th</a:t>
            </a:r>
            <a:r>
              <a:rPr lang="en-US" dirty="0" smtClean="0"/>
              <a:t>e model classes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Running the migration command in terminal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Adding data into the database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Running queries</a:t>
            </a:r>
            <a:endParaRPr lang="en-US" dirty="0" smtClean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7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Designing the Schema diagram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DB </a:t>
            </a:r>
            <a:r>
              <a:rPr lang="en-US" dirty="0"/>
              <a:t>browser to browse our database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Creating the models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Writing th</a:t>
            </a:r>
            <a:r>
              <a:rPr lang="en-US" dirty="0" smtClean="0"/>
              <a:t>e model classes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Running the migration command in terminal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Adding data into the database tables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Running queries</a:t>
            </a:r>
            <a:endParaRPr lang="en-US" dirty="0" smtClean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1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Queries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543" y="1690688"/>
            <a:ext cx="6069257" cy="44774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1696" y="1690688"/>
            <a:ext cx="39442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have to learn to do CRUD operation-</a:t>
            </a:r>
          </a:p>
          <a:p>
            <a:endParaRPr lang="en-US" sz="2800" dirty="0"/>
          </a:p>
          <a:p>
            <a:r>
              <a:rPr lang="en-US" sz="2800" dirty="0"/>
              <a:t>C – Create</a:t>
            </a:r>
          </a:p>
          <a:p>
            <a:r>
              <a:rPr lang="en-US" sz="2800" dirty="0"/>
              <a:t>R – Read</a:t>
            </a:r>
          </a:p>
          <a:p>
            <a:r>
              <a:rPr lang="en-US" sz="2800" dirty="0"/>
              <a:t>U – Update</a:t>
            </a:r>
          </a:p>
          <a:p>
            <a:r>
              <a:rPr lang="en-US" sz="2800" dirty="0"/>
              <a:t>D – Delete</a:t>
            </a:r>
          </a:p>
        </p:txBody>
      </p:sp>
    </p:spTree>
    <p:extLst>
      <p:ext uri="{BB962C8B-B14F-4D97-AF65-F5344CB8AC3E}">
        <p14:creationId xmlns:p14="http://schemas.microsoft.com/office/powerpoint/2010/main" val="34624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shell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71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create a test.py file inside the project root folder and use it to run our code-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 we can Open the Django shell in the terminal and test ou</a:t>
            </a:r>
            <a:r>
              <a:rPr lang="en-US" dirty="0" smtClean="0"/>
              <a:t>r code there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open the shell-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$ python </a:t>
            </a:r>
            <a:r>
              <a:rPr lang="en-US" dirty="0"/>
              <a:t>manage.py shell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03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71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Creating objects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 = Student(</a:t>
            </a:r>
            <a:r>
              <a:rPr lang="en-US" b="1" dirty="0" err="1">
                <a:solidFill>
                  <a:schemeClr val="accent1"/>
                </a:solidFill>
              </a:rPr>
              <a:t>student_id</a:t>
            </a:r>
            <a:r>
              <a:rPr lang="en-US" b="1" dirty="0">
                <a:solidFill>
                  <a:schemeClr val="accent1"/>
                </a:solidFill>
              </a:rPr>
              <a:t>=‘14051002’,cgpa=3.50,semester=‘3-1’,user.id=1)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s.save</a:t>
            </a:r>
            <a:r>
              <a:rPr lang="en-US" b="1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17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71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Running Queries –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https://docs.djangoproject.com/en/4.1/topics/db/queries/#</a:t>
            </a:r>
            <a:r>
              <a:rPr lang="en-US" dirty="0" smtClean="0">
                <a:hlinkClick r:id="rId2"/>
              </a:rPr>
              <a:t>retrieving-objects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825625"/>
            <a:ext cx="10271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Running Queries –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https://docs.djangoproject.com/en/4.1/topics/db/queries/#retrieving-objects</a:t>
            </a:r>
            <a:r>
              <a:rPr lang="en-US" dirty="0" smtClean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GB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926307" y="3264912"/>
            <a:ext cx="5371531" cy="3046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2"/>
              </a:rPr>
              <a:t>Retrieving objects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C1CAD2"/>
                </a:solidFill>
                <a:effectLst/>
                <a:latin typeface="Roboto"/>
                <a:hlinkClick r:id="rId3"/>
              </a:rPr>
              <a:t>Retrieving all objects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C1CAD2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C1CAD2"/>
                </a:solidFill>
                <a:effectLst/>
                <a:latin typeface="Roboto"/>
                <a:hlinkClick r:id="rId4"/>
              </a:rPr>
              <a:t>Retrieving specific objects with filters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C1CAD2"/>
              </a:solidFill>
              <a:effectLst/>
              <a:latin typeface="Roboto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C1CAD2"/>
                </a:solidFill>
                <a:effectLst/>
                <a:latin typeface="Roboto"/>
                <a:hlinkClick r:id="rId5"/>
              </a:rPr>
              <a:t>Chaining filters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C1CAD2"/>
              </a:solidFill>
              <a:effectLst/>
              <a:latin typeface="Roboto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C1CAD2"/>
                </a:solidFill>
                <a:effectLst/>
                <a:latin typeface="Roboto"/>
                <a:hlinkClick r:id="rId6"/>
              </a:rPr>
              <a:t>Filtered </a:t>
            </a:r>
            <a:r>
              <a:rPr kumimoji="0" lang="en-US" altLang="en-US" sz="2400" b="0" i="0" u="sng" strike="noStrike" cap="none" normalizeH="0" baseline="0" dirty="0" err="1" smtClean="0">
                <a:ln>
                  <a:noFill/>
                </a:ln>
                <a:solidFill>
                  <a:srgbClr val="C1CAD2"/>
                </a:solidFill>
                <a:effectLst/>
                <a:latin typeface="Fira Mono"/>
                <a:hlinkClick r:id="rId6"/>
              </a:rPr>
              <a:t>QuerySet</a:t>
            </a:r>
            <a:r>
              <a:rPr kumimoji="0" lang="en-US" altLang="en-US" sz="2400" b="0" i="0" u="sng" strike="noStrike" cap="none" normalizeH="0" baseline="0" dirty="0" err="1" smtClean="0">
                <a:ln>
                  <a:noFill/>
                </a:ln>
                <a:solidFill>
                  <a:srgbClr val="C1CAD2"/>
                </a:solidFill>
                <a:effectLst/>
                <a:latin typeface="Roboto"/>
                <a:hlinkClick r:id="rId6"/>
              </a:rPr>
              <a:t>s</a:t>
            </a: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C1CAD2"/>
                </a:solidFill>
                <a:effectLst/>
                <a:latin typeface="Roboto"/>
                <a:hlinkClick r:id="rId6"/>
              </a:rPr>
              <a:t> are unique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C1CAD2"/>
              </a:solidFill>
              <a:effectLst/>
              <a:latin typeface="Roboto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sng" strike="noStrike" cap="none" normalizeH="0" baseline="0" dirty="0" err="1" smtClean="0">
                <a:ln>
                  <a:noFill/>
                </a:ln>
                <a:solidFill>
                  <a:srgbClr val="C1CAD2"/>
                </a:solidFill>
                <a:effectLst/>
                <a:latin typeface="Fira Mono"/>
                <a:hlinkClick r:id="rId7"/>
              </a:rPr>
              <a:t>QuerySet</a:t>
            </a:r>
            <a:r>
              <a:rPr kumimoji="0" lang="en-US" altLang="en-US" sz="2400" b="0" i="0" u="sng" strike="noStrike" cap="none" normalizeH="0" baseline="0" dirty="0" err="1" smtClean="0">
                <a:ln>
                  <a:noFill/>
                </a:ln>
                <a:solidFill>
                  <a:srgbClr val="C1CAD2"/>
                </a:solidFill>
                <a:effectLst/>
                <a:latin typeface="Roboto"/>
                <a:hlinkClick r:id="rId7"/>
              </a:rPr>
              <a:t>s</a:t>
            </a: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C1CAD2"/>
                </a:solidFill>
                <a:effectLst/>
                <a:latin typeface="Roboto"/>
                <a:hlinkClick r:id="rId7"/>
              </a:rPr>
              <a:t> are lazy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C1CAD2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C1CAD2"/>
                </a:solidFill>
                <a:effectLst/>
                <a:latin typeface="Roboto"/>
                <a:hlinkClick r:id="rId8"/>
              </a:rPr>
              <a:t>Retrieving a single object with </a:t>
            </a: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C1CAD2"/>
                </a:solidFill>
                <a:effectLst/>
                <a:latin typeface="Fira Mono"/>
                <a:hlinkClick r:id="rId8"/>
              </a:rPr>
              <a:t>get()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C1CAD2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two documentations are the most helpful</a:t>
            </a:r>
          </a:p>
          <a:p>
            <a:pPr lvl="1"/>
            <a:r>
              <a:rPr lang="en-GB" u="sng" dirty="0">
                <a:hlinkClick r:id="rId2"/>
              </a:rPr>
              <a:t>https://</a:t>
            </a:r>
            <a:r>
              <a:rPr lang="en-GB" u="sng" dirty="0" smtClean="0">
                <a:hlinkClick r:id="rId2"/>
              </a:rPr>
              <a:t>docs.djangoproject.com/en/4.1/topics/db/queries/</a:t>
            </a:r>
            <a:endParaRPr lang="en-GB" u="sng" dirty="0"/>
          </a:p>
          <a:p>
            <a:pPr lvl="1"/>
            <a:r>
              <a:rPr lang="en-GB" u="sng" dirty="0" smtClean="0">
                <a:hlinkClick r:id="rId3"/>
              </a:rPr>
              <a:t>https</a:t>
            </a:r>
            <a:r>
              <a:rPr lang="en-GB" u="sng" dirty="0">
                <a:hlinkClick r:id="rId3"/>
              </a:rPr>
              <a:t>://docs.djangoproject.com/en/4.1/ref/models/querysets/#</a:t>
            </a:r>
            <a:r>
              <a:rPr lang="en-GB" u="sng" dirty="0" smtClean="0">
                <a:hlinkClick r:id="rId3"/>
              </a:rPr>
              <a:t>field-lookups</a:t>
            </a:r>
            <a:r>
              <a:rPr lang="en-GB" u="sng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1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71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Saving changes to </a:t>
            </a:r>
            <a:r>
              <a:rPr lang="en-GB" dirty="0" smtClean="0"/>
              <a:t>objects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 = </a:t>
            </a:r>
            <a:r>
              <a:rPr lang="en-US" b="1" dirty="0" err="1" smtClean="0">
                <a:solidFill>
                  <a:schemeClr val="accent1"/>
                </a:solidFill>
              </a:rPr>
              <a:t>Student.object.get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student_id</a:t>
            </a:r>
            <a:r>
              <a:rPr lang="en-US" b="1" dirty="0">
                <a:solidFill>
                  <a:schemeClr val="accent1"/>
                </a:solidFill>
              </a:rPr>
              <a:t>=‘14051002</a:t>
            </a:r>
            <a:r>
              <a:rPr lang="en-US" b="1" dirty="0" smtClean="0">
                <a:solidFill>
                  <a:schemeClr val="accent1"/>
                </a:solidFill>
              </a:rPr>
              <a:t>’)</a:t>
            </a:r>
            <a:endParaRPr lang="en-US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s.cgpa</a:t>
            </a:r>
            <a:r>
              <a:rPr lang="en-US" b="1" dirty="0" smtClean="0">
                <a:solidFill>
                  <a:schemeClr val="accent1"/>
                </a:solidFill>
              </a:rPr>
              <a:t> = 3.95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s.save</a:t>
            </a:r>
            <a:r>
              <a:rPr lang="en-US" b="1" dirty="0" smtClean="0">
                <a:solidFill>
                  <a:schemeClr val="accent1"/>
                </a:solidFill>
              </a:rPr>
              <a:t>()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a row-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 = </a:t>
            </a:r>
            <a:r>
              <a:rPr lang="en-US" b="1" dirty="0" err="1">
                <a:solidFill>
                  <a:schemeClr val="accent1"/>
                </a:solidFill>
              </a:rPr>
              <a:t>Student.object.get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student_id</a:t>
            </a:r>
            <a:r>
              <a:rPr lang="en-US" b="1" dirty="0">
                <a:solidFill>
                  <a:schemeClr val="accent1"/>
                </a:solidFill>
              </a:rPr>
              <a:t>=‘14051002’)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s.delete</a:t>
            </a:r>
            <a:r>
              <a:rPr lang="en-US" b="1" dirty="0" smtClean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7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Designing the Schema diagram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DB </a:t>
            </a:r>
            <a:r>
              <a:rPr lang="en-US" dirty="0"/>
              <a:t>browser to browse our database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Creating the models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Writing th</a:t>
            </a:r>
            <a:r>
              <a:rPr lang="en-US" dirty="0" smtClean="0"/>
              <a:t>e model classes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Running the migration command in terminal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Adding data into the database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Running queries</a:t>
            </a:r>
            <a:endParaRPr lang="en-US" dirty="0" smtClean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3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atomy-of-the-perfect-thank-you-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0376"/>
            <a:ext cx="12192001" cy="589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9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Schema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My schema diagram design-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User(</a:t>
            </a:r>
            <a:r>
              <a:rPr lang="en-US" b="1" u="sng" dirty="0">
                <a:solidFill>
                  <a:schemeClr val="accent1"/>
                </a:solidFill>
              </a:rPr>
              <a:t>id</a:t>
            </a:r>
            <a:r>
              <a:rPr lang="en-US" b="1" dirty="0">
                <a:solidFill>
                  <a:schemeClr val="accent1"/>
                </a:solidFill>
              </a:rPr>
              <a:t>, username, password, email, </a:t>
            </a:r>
            <a:r>
              <a:rPr lang="en-US" b="1" dirty="0" err="1">
                <a:solidFill>
                  <a:schemeClr val="accent1"/>
                </a:solidFill>
              </a:rPr>
              <a:t>first_name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last_name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date_joined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last_login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is_superuser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is_staff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is_active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UserProfile</a:t>
            </a:r>
            <a:r>
              <a:rPr lang="en-US" dirty="0" smtClean="0"/>
              <a:t>(id, </a:t>
            </a:r>
            <a:r>
              <a:rPr lang="en-US" dirty="0" err="1" smtClean="0"/>
              <a:t>phone_no</a:t>
            </a:r>
            <a:r>
              <a:rPr lang="en-US" dirty="0" smtClean="0"/>
              <a:t>, </a:t>
            </a:r>
            <a:r>
              <a:rPr lang="en-US" dirty="0" err="1" smtClean="0"/>
              <a:t>profile_picture</a:t>
            </a:r>
            <a:r>
              <a:rPr lang="en-US" dirty="0" smtClean="0"/>
              <a:t>, </a:t>
            </a:r>
            <a:r>
              <a:rPr lang="en-US" dirty="0" err="1" smtClean="0"/>
              <a:t>date_of_birth</a:t>
            </a:r>
            <a:r>
              <a:rPr lang="en-US" dirty="0" smtClean="0"/>
              <a:t>, </a:t>
            </a:r>
            <a:r>
              <a:rPr lang="en-US" i="1" dirty="0" smtClean="0"/>
              <a:t>User.id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Student(</a:t>
            </a:r>
            <a:r>
              <a:rPr lang="en-US" u="sng" dirty="0" err="1" smtClean="0"/>
              <a:t>student_id</a:t>
            </a:r>
            <a:r>
              <a:rPr lang="en-US" dirty="0" smtClean="0"/>
              <a:t>, </a:t>
            </a:r>
            <a:r>
              <a:rPr lang="en-US" dirty="0" err="1" smtClean="0"/>
              <a:t>cgpa</a:t>
            </a:r>
            <a:r>
              <a:rPr lang="en-US" dirty="0" smtClean="0"/>
              <a:t>, semester, </a:t>
            </a:r>
            <a:r>
              <a:rPr lang="en-US" i="1" dirty="0" smtClean="0"/>
              <a:t>UserProfile.id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VCAward</a:t>
            </a:r>
            <a:r>
              <a:rPr lang="en-US" dirty="0" smtClean="0"/>
              <a:t>(</a:t>
            </a:r>
            <a:r>
              <a:rPr lang="en-US" u="sng" dirty="0" smtClean="0"/>
              <a:t>id</a:t>
            </a:r>
            <a:r>
              <a:rPr lang="en-US" dirty="0" smtClean="0"/>
              <a:t>, session, </a:t>
            </a:r>
            <a:r>
              <a:rPr lang="en-US" i="1" dirty="0" err="1" smtClean="0"/>
              <a:t>Student.student_id</a:t>
            </a:r>
            <a:r>
              <a:rPr lang="en-US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Teacher(</a:t>
            </a:r>
            <a:r>
              <a:rPr lang="en-US" u="sng" dirty="0" smtClean="0"/>
              <a:t>id</a:t>
            </a:r>
            <a:r>
              <a:rPr lang="en-US" dirty="0" smtClean="0"/>
              <a:t>, designation, </a:t>
            </a:r>
            <a:r>
              <a:rPr lang="en-US" i="1" dirty="0" smtClean="0"/>
              <a:t>UserProfile.id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Course(</a:t>
            </a:r>
            <a:r>
              <a:rPr lang="en-US" u="sng" dirty="0" smtClean="0"/>
              <a:t>id</a:t>
            </a:r>
            <a:r>
              <a:rPr lang="en-US" dirty="0" smtClean="0"/>
              <a:t>, code, name)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AssignedCourse</a:t>
            </a:r>
            <a:r>
              <a:rPr lang="en-US" dirty="0" smtClean="0"/>
              <a:t>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i="1" dirty="0" smtClean="0"/>
              <a:t>Course.id</a:t>
            </a:r>
            <a:r>
              <a:rPr lang="en-US" dirty="0" smtClean="0"/>
              <a:t>, </a:t>
            </a:r>
            <a:r>
              <a:rPr lang="en-US" i="1" dirty="0" smtClean="0"/>
              <a:t>Teacher.id</a:t>
            </a:r>
            <a:r>
              <a:rPr lang="en-US" dirty="0" smtClean="0"/>
              <a:t>, session)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 Italic font means foreign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Django we have some models already prewritten.</a:t>
            </a:r>
          </a:p>
          <a:p>
            <a:endParaRPr lang="en-US" dirty="0"/>
          </a:p>
          <a:p>
            <a:r>
              <a:rPr lang="en-US" dirty="0" smtClean="0"/>
              <a:t>Among them, the most important one is “User” model.</a:t>
            </a:r>
          </a:p>
          <a:p>
            <a:endParaRPr lang="en-US" dirty="0"/>
          </a:p>
          <a:p>
            <a:r>
              <a:rPr lang="en-US" dirty="0" smtClean="0"/>
              <a:t>We can import it from </a:t>
            </a:r>
            <a:r>
              <a:rPr lang="en-US" b="1" dirty="0" err="1" smtClean="0"/>
              <a:t>django.contribe.auth.models</a:t>
            </a:r>
            <a:r>
              <a:rPr lang="en-US" dirty="0" smtClean="0"/>
              <a:t> </a:t>
            </a:r>
            <a:r>
              <a:rPr lang="en-US" dirty="0" smtClean="0"/>
              <a:t>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4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DB Browser for SQLite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will help us view our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can download it from the following link.</a:t>
            </a:r>
          </a:p>
          <a:p>
            <a:pPr lvl="1"/>
            <a:r>
              <a:rPr lang="en-GB" dirty="0"/>
              <a:t>https://sqlitebrowser.org/dl/</a:t>
            </a:r>
          </a:p>
        </p:txBody>
      </p:sp>
    </p:spTree>
    <p:extLst>
      <p:ext uri="{BB962C8B-B14F-4D97-AF65-F5344CB8AC3E}">
        <p14:creationId xmlns:p14="http://schemas.microsoft.com/office/powerpoint/2010/main" val="966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Writing the model classes-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Let’s look at some examples 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4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9739" y="1445028"/>
            <a:ext cx="7208085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542197"/>
            <a:ext cx="35427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two database tables-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Musician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first_name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last_name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instrument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Album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artist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</a:t>
            </a:r>
            <a:r>
              <a:rPr lang="en-US" dirty="0" err="1" smtClean="0"/>
              <a:t>elease_date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</a:t>
            </a:r>
            <a:r>
              <a:rPr lang="en-US" dirty="0" err="1" smtClean="0"/>
              <a:t>um_stars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9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UserProfile</a:t>
            </a:r>
            <a:r>
              <a:rPr lang="en-US" dirty="0" smtClean="0"/>
              <a:t> and Student models-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68" y="1690688"/>
            <a:ext cx="6581775" cy="358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425" y="1690688"/>
            <a:ext cx="2497920" cy="50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UserProfile</a:t>
            </a:r>
            <a:r>
              <a:rPr lang="en-US" dirty="0" smtClean="0"/>
              <a:t> and Student models-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036" y="1690688"/>
            <a:ext cx="2679398" cy="49967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127723" cy="41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876</Words>
  <Application>Microsoft Office PowerPoint</Application>
  <PresentationFormat>Widescreen</PresentationFormat>
  <Paragraphs>197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Fira Mono</vt:lpstr>
      <vt:lpstr>Roboto</vt:lpstr>
      <vt:lpstr>Wingdings</vt:lpstr>
      <vt:lpstr>Office Theme</vt:lpstr>
      <vt:lpstr>3. Django models (Working with database and queries)</vt:lpstr>
      <vt:lpstr>Objectives</vt:lpstr>
      <vt:lpstr>Designing the Schema diagram</vt:lpstr>
      <vt:lpstr>Default Models</vt:lpstr>
      <vt:lpstr>DB Browser for SQLite</vt:lpstr>
      <vt:lpstr>Creating the models</vt:lpstr>
      <vt:lpstr>Models</vt:lpstr>
      <vt:lpstr>Our UserProfile and Student models-</vt:lpstr>
      <vt:lpstr>Our UserProfile and Student models-</vt:lpstr>
      <vt:lpstr>Working with images</vt:lpstr>
      <vt:lpstr>Objectives</vt:lpstr>
      <vt:lpstr>Running the migration command in terminal </vt:lpstr>
      <vt:lpstr>Objectives</vt:lpstr>
      <vt:lpstr>Official Django Documentations</vt:lpstr>
      <vt:lpstr>Fields Types</vt:lpstr>
      <vt:lpstr>Fields Types - Data types</vt:lpstr>
      <vt:lpstr>Fields Types - Relational Fields</vt:lpstr>
      <vt:lpstr>Adding data to the Database</vt:lpstr>
      <vt:lpstr>Objectives</vt:lpstr>
      <vt:lpstr>Running Queries</vt:lpstr>
      <vt:lpstr>Using the shell</vt:lpstr>
      <vt:lpstr>Create</vt:lpstr>
      <vt:lpstr>Read</vt:lpstr>
      <vt:lpstr>Read</vt:lpstr>
      <vt:lpstr>Update</vt:lpstr>
      <vt:lpstr>Delete</vt:lpstr>
      <vt:lpstr>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Models</dc:title>
  <dc:creator>Nahiyan</dc:creator>
  <cp:lastModifiedBy>Nahiyan</cp:lastModifiedBy>
  <cp:revision>28</cp:revision>
  <dcterms:created xsi:type="dcterms:W3CDTF">2022-10-16T00:06:30Z</dcterms:created>
  <dcterms:modified xsi:type="dcterms:W3CDTF">2022-10-23T09:49:27Z</dcterms:modified>
</cp:coreProperties>
</file>