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1" r:id="rId9"/>
    <p:sldId id="262" r:id="rId10"/>
    <p:sldId id="27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946B8-FAD3-4AF9-82FC-8392EC6F503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A30E988-80DB-4C0C-826B-FC6D6E6BBAED}">
      <dgm:prSet/>
      <dgm:spPr/>
      <dgm:t>
        <a:bodyPr/>
        <a:lstStyle/>
        <a:p>
          <a:pPr algn="just" rtl="0"/>
          <a:r>
            <a:rPr lang="en-US" dirty="0"/>
            <a:t>The internet of things, or </a:t>
          </a:r>
          <a:r>
            <a:rPr lang="en-US" dirty="0" err="1"/>
            <a:t>IoT</a:t>
          </a:r>
          <a:r>
            <a:rPr lang="en-US" dirty="0"/>
            <a:t>, is a system of interrelated computing devices, mechanical and digital machines, objects, animals or people that are provided with unique identifiers (UID) and the ability to transfer data over a network without requiring human-to-human or human-to-computer interaction.</a:t>
          </a:r>
        </a:p>
        <a:p>
          <a:pPr algn="just" rtl="0"/>
          <a:r>
            <a:rPr lang="en-US" dirty="0"/>
            <a:t>It is also referred as Machine to Machine (M2M), Skynet, Internet of Everything.</a:t>
          </a:r>
        </a:p>
      </dgm:t>
    </dgm:pt>
    <dgm:pt modelId="{2804394E-894F-44DA-B14C-6FFF6F369059}" type="parTrans" cxnId="{965D7015-1383-4DAF-83AA-9715480EEFF2}">
      <dgm:prSet/>
      <dgm:spPr/>
      <dgm:t>
        <a:bodyPr/>
        <a:lstStyle/>
        <a:p>
          <a:endParaRPr lang="en-US"/>
        </a:p>
      </dgm:t>
    </dgm:pt>
    <dgm:pt modelId="{F4C067BD-B952-401C-8B85-AF8E7C7B3A5E}" type="sibTrans" cxnId="{965D7015-1383-4DAF-83AA-9715480EEFF2}">
      <dgm:prSet/>
      <dgm:spPr/>
      <dgm:t>
        <a:bodyPr/>
        <a:lstStyle/>
        <a:p>
          <a:endParaRPr lang="en-US"/>
        </a:p>
      </dgm:t>
    </dgm:pt>
    <dgm:pt modelId="{B4654DC5-160D-4812-ACEA-20D62800239C}" type="pres">
      <dgm:prSet presAssocID="{9AA946B8-FAD3-4AF9-82FC-8392EC6F5033}" presName="linearFlow" presStyleCnt="0">
        <dgm:presLayoutVars>
          <dgm:dir/>
          <dgm:resizeHandles val="exact"/>
        </dgm:presLayoutVars>
      </dgm:prSet>
      <dgm:spPr/>
    </dgm:pt>
    <dgm:pt modelId="{DFB01A41-2A4A-4B03-B7AA-0A74A9ACAAE9}" type="pres">
      <dgm:prSet presAssocID="{0A30E988-80DB-4C0C-826B-FC6D6E6BBAED}" presName="composite" presStyleCnt="0"/>
      <dgm:spPr/>
    </dgm:pt>
    <dgm:pt modelId="{5CE15ECC-B284-49FE-B3EF-12382BA67E32}" type="pres">
      <dgm:prSet presAssocID="{0A30E988-80DB-4C0C-826B-FC6D6E6BBAED}" presName="imgShp" presStyleLbl="fgImgPlace1" presStyleIdx="0" presStyleCnt="1" custScaleX="114863" custScaleY="109901" custLinFactNeighborX="-9153" custLinFactNeighborY="-343"/>
      <dgm:spPr/>
    </dgm:pt>
    <dgm:pt modelId="{0FDEEDEA-F43D-4B72-9F51-1CC4AE21A98B}" type="pres">
      <dgm:prSet presAssocID="{0A30E988-80DB-4C0C-826B-FC6D6E6BBAED}" presName="txShp" presStyleLbl="node1" presStyleIdx="0" presStyleCnt="1" custScaleX="112672" custScaleY="125699">
        <dgm:presLayoutVars>
          <dgm:bulletEnabled val="1"/>
        </dgm:presLayoutVars>
      </dgm:prSet>
      <dgm:spPr/>
    </dgm:pt>
  </dgm:ptLst>
  <dgm:cxnLst>
    <dgm:cxn modelId="{D1FF660B-3ED8-46FA-A824-2E46C4805D6F}" type="presOf" srcId="{9AA946B8-FAD3-4AF9-82FC-8392EC6F5033}" destId="{B4654DC5-160D-4812-ACEA-20D62800239C}" srcOrd="0" destOrd="0" presId="urn:microsoft.com/office/officeart/2005/8/layout/vList3"/>
    <dgm:cxn modelId="{965D7015-1383-4DAF-83AA-9715480EEFF2}" srcId="{9AA946B8-FAD3-4AF9-82FC-8392EC6F5033}" destId="{0A30E988-80DB-4C0C-826B-FC6D6E6BBAED}" srcOrd="0" destOrd="0" parTransId="{2804394E-894F-44DA-B14C-6FFF6F369059}" sibTransId="{F4C067BD-B952-401C-8B85-AF8E7C7B3A5E}"/>
    <dgm:cxn modelId="{9353E1F9-E7A0-4F62-B363-5514D4D6AF96}" type="presOf" srcId="{0A30E988-80DB-4C0C-826B-FC6D6E6BBAED}" destId="{0FDEEDEA-F43D-4B72-9F51-1CC4AE21A98B}" srcOrd="0" destOrd="0" presId="urn:microsoft.com/office/officeart/2005/8/layout/vList3"/>
    <dgm:cxn modelId="{59A8AA06-C5D3-4AC8-B27C-1631E01D3A34}" type="presParOf" srcId="{B4654DC5-160D-4812-ACEA-20D62800239C}" destId="{DFB01A41-2A4A-4B03-B7AA-0A74A9ACAAE9}" srcOrd="0" destOrd="0" presId="urn:microsoft.com/office/officeart/2005/8/layout/vList3"/>
    <dgm:cxn modelId="{74703E35-E2CF-4D3F-85A3-EE577878ABE9}" type="presParOf" srcId="{DFB01A41-2A4A-4B03-B7AA-0A74A9ACAAE9}" destId="{5CE15ECC-B284-49FE-B3EF-12382BA67E32}" srcOrd="0" destOrd="0" presId="urn:microsoft.com/office/officeart/2005/8/layout/vList3"/>
    <dgm:cxn modelId="{34A87C93-73B0-48B5-8EA5-D6F7AE337AD5}" type="presParOf" srcId="{DFB01A41-2A4A-4B03-B7AA-0A74A9ACAAE9}" destId="{0FDEEDEA-F43D-4B72-9F51-1CC4AE21A98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C625B5-4AB6-4DA4-B881-BADA170590B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37B194-C645-425D-A410-C1C56D88DA45}">
      <dgm:prSet/>
      <dgm:spPr/>
      <dgm:t>
        <a:bodyPr/>
        <a:lstStyle/>
        <a:p>
          <a:pPr algn="just" rtl="0"/>
          <a:r>
            <a:rPr lang="en-US" dirty="0"/>
            <a:t>A </a:t>
          </a:r>
          <a:r>
            <a:rPr lang="en-US" b="1" dirty="0"/>
            <a:t>thing</a:t>
          </a:r>
          <a:r>
            <a:rPr lang="en-US" dirty="0"/>
            <a:t> in the internet of things can be a person with a heart monitor implant, a farm animal with a biochip transponder, an automobile that has built-in </a:t>
          </a:r>
          <a:r>
            <a:rPr lang="en-US" u="none" dirty="0"/>
            <a:t>sensors</a:t>
          </a:r>
          <a:r>
            <a:rPr lang="en-US" dirty="0"/>
            <a:t> to alert the driver when tire pressure is low or any other natural or man-made object that can be assigned an IP address and is able to transfer data over a network.</a:t>
          </a:r>
        </a:p>
      </dgm:t>
    </dgm:pt>
    <dgm:pt modelId="{59509128-92B9-4530-A42B-7AA13CDAA986}" type="parTrans" cxnId="{CB1E7944-47D4-46EF-9E9E-24BE9F6389E0}">
      <dgm:prSet/>
      <dgm:spPr/>
      <dgm:t>
        <a:bodyPr/>
        <a:lstStyle/>
        <a:p>
          <a:endParaRPr lang="en-US"/>
        </a:p>
      </dgm:t>
    </dgm:pt>
    <dgm:pt modelId="{AA4A8351-E2D2-4A00-B955-76B4DD0F3CD0}" type="sibTrans" cxnId="{CB1E7944-47D4-46EF-9E9E-24BE9F6389E0}">
      <dgm:prSet/>
      <dgm:spPr/>
      <dgm:t>
        <a:bodyPr/>
        <a:lstStyle/>
        <a:p>
          <a:endParaRPr lang="en-US"/>
        </a:p>
      </dgm:t>
    </dgm:pt>
    <dgm:pt modelId="{64BC7E9F-D405-4E79-A930-E190477EC455}" type="pres">
      <dgm:prSet presAssocID="{40C625B5-4AB6-4DA4-B881-BADA170590BB}" presName="linearFlow" presStyleCnt="0">
        <dgm:presLayoutVars>
          <dgm:dir/>
          <dgm:resizeHandles val="exact"/>
        </dgm:presLayoutVars>
      </dgm:prSet>
      <dgm:spPr/>
    </dgm:pt>
    <dgm:pt modelId="{704F6D87-5CDC-43AE-AC8F-F154DAE6778B}" type="pres">
      <dgm:prSet presAssocID="{9A37B194-C645-425D-A410-C1C56D88DA45}" presName="composite" presStyleCnt="0"/>
      <dgm:spPr/>
    </dgm:pt>
    <dgm:pt modelId="{D44650FF-28D2-4E96-80B5-E8842654B178}" type="pres">
      <dgm:prSet presAssocID="{9A37B194-C645-425D-A410-C1C56D88DA45}" presName="imgShp" presStyleLbl="fgImgPlace1" presStyleIdx="0" presStyleCnt="1" custScaleX="124343" custScaleY="114023" custLinFactNeighborX="-8069" custLinFactNeighborY="-2657"/>
      <dgm:spPr/>
    </dgm:pt>
    <dgm:pt modelId="{DCA4098A-7B78-4BE8-A8E6-AF9835808A62}" type="pres">
      <dgm:prSet presAssocID="{9A37B194-C645-425D-A410-C1C56D88DA45}" presName="txShp" presStyleLbl="node1" presStyleIdx="0" presStyleCnt="1" custScaleX="113877" custScaleY="124549">
        <dgm:presLayoutVars>
          <dgm:bulletEnabled val="1"/>
        </dgm:presLayoutVars>
      </dgm:prSet>
      <dgm:spPr/>
    </dgm:pt>
  </dgm:ptLst>
  <dgm:cxnLst>
    <dgm:cxn modelId="{9B8A4210-19BD-48A4-A118-B61E90142A02}" type="presOf" srcId="{9A37B194-C645-425D-A410-C1C56D88DA45}" destId="{DCA4098A-7B78-4BE8-A8E6-AF9835808A62}" srcOrd="0" destOrd="0" presId="urn:microsoft.com/office/officeart/2005/8/layout/vList3"/>
    <dgm:cxn modelId="{CB1E7944-47D4-46EF-9E9E-24BE9F6389E0}" srcId="{40C625B5-4AB6-4DA4-B881-BADA170590BB}" destId="{9A37B194-C645-425D-A410-C1C56D88DA45}" srcOrd="0" destOrd="0" parTransId="{59509128-92B9-4530-A42B-7AA13CDAA986}" sibTransId="{AA4A8351-E2D2-4A00-B955-76B4DD0F3CD0}"/>
    <dgm:cxn modelId="{AADEDBE5-07B7-4ACE-B4AF-EF9687DE64DA}" type="presOf" srcId="{40C625B5-4AB6-4DA4-B881-BADA170590BB}" destId="{64BC7E9F-D405-4E79-A930-E190477EC455}" srcOrd="0" destOrd="0" presId="urn:microsoft.com/office/officeart/2005/8/layout/vList3"/>
    <dgm:cxn modelId="{862181B5-B814-48BA-82BA-5FBA2A215172}" type="presParOf" srcId="{64BC7E9F-D405-4E79-A930-E190477EC455}" destId="{704F6D87-5CDC-43AE-AC8F-F154DAE6778B}" srcOrd="0" destOrd="0" presId="urn:microsoft.com/office/officeart/2005/8/layout/vList3"/>
    <dgm:cxn modelId="{8194EA14-4F87-4E31-B5DE-5F8A17F0C345}" type="presParOf" srcId="{704F6D87-5CDC-43AE-AC8F-F154DAE6778B}" destId="{D44650FF-28D2-4E96-80B5-E8842654B178}" srcOrd="0" destOrd="0" presId="urn:microsoft.com/office/officeart/2005/8/layout/vList3"/>
    <dgm:cxn modelId="{88D91F9F-07EB-483A-AD5F-105B03E3D889}" type="presParOf" srcId="{704F6D87-5CDC-43AE-AC8F-F154DAE6778B}" destId="{DCA4098A-7B78-4BE8-A8E6-AF9835808A6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666327-C466-40F6-8114-FBF9CFD0BA3C}"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a:lstStyle/>
        <a:p>
          <a:endParaRPr lang="en-US"/>
        </a:p>
      </dgm:t>
    </dgm:pt>
    <dgm:pt modelId="{BE84A517-D05E-4EFC-9B8E-F76A9582C572}">
      <dgm:prSet/>
      <dgm:spPr/>
      <dgm:t>
        <a:bodyPr/>
        <a:lstStyle/>
        <a:p>
          <a:pPr algn="ctr" rtl="0"/>
          <a:r>
            <a:rPr lang="en-US" dirty="0"/>
            <a:t>Kevin Ashton, co-founder of the Auto-ID Center at MIT, first mentioned the internet of things in a presentation he made to Procter &amp; Gamble (P&amp;G) in 1999.</a:t>
          </a:r>
        </a:p>
      </dgm:t>
    </dgm:pt>
    <dgm:pt modelId="{FEBF93F2-7E5F-4CB4-8CB2-1DF86C0FB687}" type="parTrans" cxnId="{D913EAD3-ABDF-4F23-9C33-5F032FF48FB3}">
      <dgm:prSet/>
      <dgm:spPr/>
      <dgm:t>
        <a:bodyPr/>
        <a:lstStyle/>
        <a:p>
          <a:endParaRPr lang="en-US"/>
        </a:p>
      </dgm:t>
    </dgm:pt>
    <dgm:pt modelId="{5BEAA5AA-767B-4E52-BBE7-EB083A4250F6}" type="sibTrans" cxnId="{D913EAD3-ABDF-4F23-9C33-5F032FF48FB3}">
      <dgm:prSet/>
      <dgm:spPr/>
      <dgm:t>
        <a:bodyPr/>
        <a:lstStyle/>
        <a:p>
          <a:endParaRPr lang="en-US"/>
        </a:p>
      </dgm:t>
    </dgm:pt>
    <dgm:pt modelId="{7F1B2D96-DF01-4397-BB35-16F78BFC718A}">
      <dgm:prSet/>
      <dgm:spPr/>
      <dgm:t>
        <a:bodyPr/>
        <a:lstStyle/>
        <a:p>
          <a:pPr rtl="0"/>
          <a:r>
            <a:rPr lang="en-US" dirty="0"/>
            <a:t>Although Ashton's was the first mention of the internet of things, the idea of connected devices has been around since the 1970s, under the monikers </a:t>
          </a:r>
          <a:r>
            <a:rPr lang="en-US" i="1" dirty="0"/>
            <a:t>embedded internet</a:t>
          </a:r>
          <a:r>
            <a:rPr lang="en-US" dirty="0"/>
            <a:t> and </a:t>
          </a:r>
          <a:r>
            <a:rPr lang="en-US" i="1" dirty="0"/>
            <a:t>pervasive computing</a:t>
          </a:r>
          <a:r>
            <a:rPr lang="en-US" dirty="0"/>
            <a:t>.</a:t>
          </a:r>
        </a:p>
      </dgm:t>
    </dgm:pt>
    <dgm:pt modelId="{7760408A-42C1-468C-A88F-795DD01DA595}" type="parTrans" cxnId="{6EA5C653-25F0-449D-A4A8-AAD140D013D6}">
      <dgm:prSet/>
      <dgm:spPr/>
      <dgm:t>
        <a:bodyPr/>
        <a:lstStyle/>
        <a:p>
          <a:endParaRPr lang="en-US"/>
        </a:p>
      </dgm:t>
    </dgm:pt>
    <dgm:pt modelId="{6F6E6FCE-FDB8-4F6B-B15B-148E0606F198}" type="sibTrans" cxnId="{6EA5C653-25F0-449D-A4A8-AAD140D013D6}">
      <dgm:prSet/>
      <dgm:spPr/>
      <dgm:t>
        <a:bodyPr/>
        <a:lstStyle/>
        <a:p>
          <a:endParaRPr lang="en-US"/>
        </a:p>
      </dgm:t>
    </dgm:pt>
    <dgm:pt modelId="{C52A799B-A079-4E46-B42C-23503F2F9016}" type="pres">
      <dgm:prSet presAssocID="{7B666327-C466-40F6-8114-FBF9CFD0BA3C}" presName="linearFlow" presStyleCnt="0">
        <dgm:presLayoutVars>
          <dgm:dir/>
          <dgm:resizeHandles val="exact"/>
        </dgm:presLayoutVars>
      </dgm:prSet>
      <dgm:spPr/>
    </dgm:pt>
    <dgm:pt modelId="{E94BAB91-B97D-48BB-A5AA-DA7951571FFA}" type="pres">
      <dgm:prSet presAssocID="{BE84A517-D05E-4EFC-9B8E-F76A9582C572}" presName="comp" presStyleCnt="0"/>
      <dgm:spPr/>
    </dgm:pt>
    <dgm:pt modelId="{87DEE483-4FF4-405A-BCC8-22F7C0C43353}" type="pres">
      <dgm:prSet presAssocID="{BE84A517-D05E-4EFC-9B8E-F76A9582C572}" presName="rect2" presStyleLbl="node1" presStyleIdx="0" presStyleCnt="2">
        <dgm:presLayoutVars>
          <dgm:bulletEnabled val="1"/>
        </dgm:presLayoutVars>
      </dgm:prSet>
      <dgm:spPr/>
    </dgm:pt>
    <dgm:pt modelId="{035579B2-FD3D-49A9-87A7-8C7255EB3E42}" type="pres">
      <dgm:prSet presAssocID="{BE84A517-D05E-4EFC-9B8E-F76A9582C572}" presName="rect1" presStyleLbl="lnNode1" presStyleIdx="0" presStyleCnt="2" custScaleX="184270" custScaleY="103218" custLinFactNeighborX="-57336" custLinFactNeighborY="-66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1A86FC0-0A44-499C-8298-C35F93E568F5}" type="pres">
      <dgm:prSet presAssocID="{5BEAA5AA-767B-4E52-BBE7-EB083A4250F6}" presName="sibTrans" presStyleCnt="0"/>
      <dgm:spPr/>
    </dgm:pt>
    <dgm:pt modelId="{3B31037D-A71F-4A0D-AF2B-FAD06D71FA9F}" type="pres">
      <dgm:prSet presAssocID="{7F1B2D96-DF01-4397-BB35-16F78BFC718A}" presName="comp" presStyleCnt="0"/>
      <dgm:spPr/>
    </dgm:pt>
    <dgm:pt modelId="{AEDA9AC4-D544-4517-95EE-741D266E895F}" type="pres">
      <dgm:prSet presAssocID="{7F1B2D96-DF01-4397-BB35-16F78BFC718A}" presName="rect2" presStyleLbl="node1" presStyleIdx="1" presStyleCnt="2">
        <dgm:presLayoutVars>
          <dgm:bulletEnabled val="1"/>
        </dgm:presLayoutVars>
      </dgm:prSet>
      <dgm:spPr/>
    </dgm:pt>
    <dgm:pt modelId="{2B49D23E-59B6-4C6E-8AF9-1C86EF3D4DDB}" type="pres">
      <dgm:prSet presAssocID="{7F1B2D96-DF01-4397-BB35-16F78BFC718A}" presName="rect1" presStyleLbl="lnNode1" presStyleIdx="1" presStyleCnt="2" custScaleX="210592" custScaleY="176415" custLinFactNeighborX="69935"/>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Lst>
  <dgm:cxnLst>
    <dgm:cxn modelId="{FB9FC342-11FB-4ECC-9D30-C9F4B385241B}" type="presOf" srcId="{BE84A517-D05E-4EFC-9B8E-F76A9582C572}" destId="{87DEE483-4FF4-405A-BCC8-22F7C0C43353}" srcOrd="0" destOrd="0" presId="urn:microsoft.com/office/officeart/2008/layout/AlternatingPictureBlocks"/>
    <dgm:cxn modelId="{6EA5C653-25F0-449D-A4A8-AAD140D013D6}" srcId="{7B666327-C466-40F6-8114-FBF9CFD0BA3C}" destId="{7F1B2D96-DF01-4397-BB35-16F78BFC718A}" srcOrd="1" destOrd="0" parTransId="{7760408A-42C1-468C-A88F-795DD01DA595}" sibTransId="{6F6E6FCE-FDB8-4F6B-B15B-148E0606F198}"/>
    <dgm:cxn modelId="{E730549F-96FA-4364-9BC1-AFAD07D57936}" type="presOf" srcId="{7B666327-C466-40F6-8114-FBF9CFD0BA3C}" destId="{C52A799B-A079-4E46-B42C-23503F2F9016}" srcOrd="0" destOrd="0" presId="urn:microsoft.com/office/officeart/2008/layout/AlternatingPictureBlocks"/>
    <dgm:cxn modelId="{D913EAD3-ABDF-4F23-9C33-5F032FF48FB3}" srcId="{7B666327-C466-40F6-8114-FBF9CFD0BA3C}" destId="{BE84A517-D05E-4EFC-9B8E-F76A9582C572}" srcOrd="0" destOrd="0" parTransId="{FEBF93F2-7E5F-4CB4-8CB2-1DF86C0FB687}" sibTransId="{5BEAA5AA-767B-4E52-BBE7-EB083A4250F6}"/>
    <dgm:cxn modelId="{5B74E9F9-4C10-4C07-8F52-709A294BBB7B}" type="presOf" srcId="{7F1B2D96-DF01-4397-BB35-16F78BFC718A}" destId="{AEDA9AC4-D544-4517-95EE-741D266E895F}" srcOrd="0" destOrd="0" presId="urn:microsoft.com/office/officeart/2008/layout/AlternatingPictureBlocks"/>
    <dgm:cxn modelId="{E428F312-981A-4F48-9A40-9943A6ABE554}" type="presParOf" srcId="{C52A799B-A079-4E46-B42C-23503F2F9016}" destId="{E94BAB91-B97D-48BB-A5AA-DA7951571FFA}" srcOrd="0" destOrd="0" presId="urn:microsoft.com/office/officeart/2008/layout/AlternatingPictureBlocks"/>
    <dgm:cxn modelId="{7C36AC4F-DDBC-4C5A-8E3B-F211EFC6E413}" type="presParOf" srcId="{E94BAB91-B97D-48BB-A5AA-DA7951571FFA}" destId="{87DEE483-4FF4-405A-BCC8-22F7C0C43353}" srcOrd="0" destOrd="0" presId="urn:microsoft.com/office/officeart/2008/layout/AlternatingPictureBlocks"/>
    <dgm:cxn modelId="{D56D9B4D-1899-40F0-BC51-26337FE76D1C}" type="presParOf" srcId="{E94BAB91-B97D-48BB-A5AA-DA7951571FFA}" destId="{035579B2-FD3D-49A9-87A7-8C7255EB3E42}" srcOrd="1" destOrd="0" presId="urn:microsoft.com/office/officeart/2008/layout/AlternatingPictureBlocks"/>
    <dgm:cxn modelId="{33C31D79-E11D-4096-B973-80E0561B7D42}" type="presParOf" srcId="{C52A799B-A079-4E46-B42C-23503F2F9016}" destId="{71A86FC0-0A44-499C-8298-C35F93E568F5}" srcOrd="1" destOrd="0" presId="urn:microsoft.com/office/officeart/2008/layout/AlternatingPictureBlocks"/>
    <dgm:cxn modelId="{35D24F8E-51F6-483A-AE31-9AF0DD3BB971}" type="presParOf" srcId="{C52A799B-A079-4E46-B42C-23503F2F9016}" destId="{3B31037D-A71F-4A0D-AF2B-FAD06D71FA9F}" srcOrd="2" destOrd="0" presId="urn:microsoft.com/office/officeart/2008/layout/AlternatingPictureBlocks"/>
    <dgm:cxn modelId="{133B2FDD-F8C3-4A77-82B0-B013E841FF20}" type="presParOf" srcId="{3B31037D-A71F-4A0D-AF2B-FAD06D71FA9F}" destId="{AEDA9AC4-D544-4517-95EE-741D266E895F}" srcOrd="0" destOrd="0" presId="urn:microsoft.com/office/officeart/2008/layout/AlternatingPictureBlocks"/>
    <dgm:cxn modelId="{7857596C-1A74-4A23-994E-EC89BA3C0D73}" type="presParOf" srcId="{3B31037D-A71F-4A0D-AF2B-FAD06D71FA9F}" destId="{2B49D23E-59B6-4C6E-8AF9-1C86EF3D4DDB}"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4C44B5-3A68-4B76-B820-A567B5064AF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32B49C87-833A-49C7-B0A1-3EA5F14C6DF5}">
      <dgm:prSet/>
      <dgm:spPr/>
      <dgm:t>
        <a:bodyPr/>
        <a:lstStyle/>
        <a:p>
          <a:pPr rtl="0"/>
          <a:r>
            <a:rPr lang="en-US"/>
            <a:t>It enables devices/objects to observe, identify and understand a situation or the surroundings without being dependent on human help.</a:t>
          </a:r>
        </a:p>
      </dgm:t>
    </dgm:pt>
    <dgm:pt modelId="{7825B09E-C36F-493A-A919-2BAF2F95B1A6}" type="parTrans" cxnId="{E5E5B9FD-1828-4073-A992-494E558E3372}">
      <dgm:prSet/>
      <dgm:spPr/>
      <dgm:t>
        <a:bodyPr/>
        <a:lstStyle/>
        <a:p>
          <a:endParaRPr lang="en-US"/>
        </a:p>
      </dgm:t>
    </dgm:pt>
    <dgm:pt modelId="{B736156B-C5A4-4FA2-A89F-299FEB3A0AA3}" type="sibTrans" cxnId="{E5E5B9FD-1828-4073-A992-494E558E3372}">
      <dgm:prSet/>
      <dgm:spPr/>
      <dgm:t>
        <a:bodyPr/>
        <a:lstStyle/>
        <a:p>
          <a:endParaRPr lang="en-US"/>
        </a:p>
      </dgm:t>
    </dgm:pt>
    <dgm:pt modelId="{9E0F6A05-8B7A-4D1E-8155-D2BF550E4072}">
      <dgm:prSet/>
      <dgm:spPr/>
      <dgm:t>
        <a:bodyPr/>
        <a:lstStyle/>
        <a:p>
          <a:pPr rtl="0"/>
          <a:r>
            <a:rPr lang="en-US"/>
            <a:t>When devices/objects can represent themselves digitally, they can be controlled from anywhere. The connectivity then helps us capture more data from more places, ensuring more ways of increasing efficiency and improving safety and IoT security.</a:t>
          </a:r>
        </a:p>
      </dgm:t>
    </dgm:pt>
    <dgm:pt modelId="{31AEF733-6D21-4833-8DE3-36D498AB7EDB}" type="parTrans" cxnId="{49FF461A-01B6-487D-8BE8-8E505D5C58B0}">
      <dgm:prSet/>
      <dgm:spPr/>
      <dgm:t>
        <a:bodyPr/>
        <a:lstStyle/>
        <a:p>
          <a:endParaRPr lang="en-US"/>
        </a:p>
      </dgm:t>
    </dgm:pt>
    <dgm:pt modelId="{C78E6630-13AC-41FF-9990-B4A222E9AF2C}" type="sibTrans" cxnId="{49FF461A-01B6-487D-8BE8-8E505D5C58B0}">
      <dgm:prSet/>
      <dgm:spPr/>
      <dgm:t>
        <a:bodyPr/>
        <a:lstStyle/>
        <a:p>
          <a:endParaRPr lang="en-US"/>
        </a:p>
      </dgm:t>
    </dgm:pt>
    <dgm:pt modelId="{916D4731-6E30-4B88-82E1-9DC0466F2D95}">
      <dgm:prSet/>
      <dgm:spPr/>
      <dgm:t>
        <a:bodyPr/>
        <a:lstStyle/>
        <a:p>
          <a:pPr rtl="0"/>
          <a:r>
            <a:rPr lang="en-US"/>
            <a:t>IoT is a transformational force that can help companies improve performance through IoT analytics and </a:t>
          </a:r>
          <a:r>
            <a:rPr lang="en-US" b="1"/>
            <a:t>IoT Security</a:t>
          </a:r>
          <a:r>
            <a:rPr lang="en-US"/>
            <a:t> to deliver better results</a:t>
          </a:r>
        </a:p>
      </dgm:t>
    </dgm:pt>
    <dgm:pt modelId="{1823C34A-2CCC-4ADA-B026-EFEB5BA1B455}" type="parTrans" cxnId="{80C6019B-5BFD-4F68-B23D-8D0EDDDF7223}">
      <dgm:prSet/>
      <dgm:spPr/>
      <dgm:t>
        <a:bodyPr/>
        <a:lstStyle/>
        <a:p>
          <a:endParaRPr lang="en-US"/>
        </a:p>
      </dgm:t>
    </dgm:pt>
    <dgm:pt modelId="{D07D11AF-E4D7-4FF3-B910-D8D95895F675}" type="sibTrans" cxnId="{80C6019B-5BFD-4F68-B23D-8D0EDDDF7223}">
      <dgm:prSet/>
      <dgm:spPr/>
      <dgm:t>
        <a:bodyPr/>
        <a:lstStyle/>
        <a:p>
          <a:endParaRPr lang="en-US"/>
        </a:p>
      </dgm:t>
    </dgm:pt>
    <dgm:pt modelId="{49D5F32B-13A2-4A53-A515-7E7023FA4947}" type="pres">
      <dgm:prSet presAssocID="{974C44B5-3A68-4B76-B820-A567B5064AFC}" presName="Name0" presStyleCnt="0">
        <dgm:presLayoutVars>
          <dgm:chMax val="7"/>
          <dgm:dir/>
          <dgm:animLvl val="lvl"/>
          <dgm:resizeHandles val="exact"/>
        </dgm:presLayoutVars>
      </dgm:prSet>
      <dgm:spPr/>
    </dgm:pt>
    <dgm:pt modelId="{F5E2EDE0-CCA4-46DE-A07F-AC5690F10701}" type="pres">
      <dgm:prSet presAssocID="{32B49C87-833A-49C7-B0A1-3EA5F14C6DF5}" presName="circle1" presStyleLbl="node1" presStyleIdx="0" presStyleCnt="3"/>
      <dgm:spPr/>
    </dgm:pt>
    <dgm:pt modelId="{506AB15C-5435-44E5-8E5B-59750C0DF6EB}" type="pres">
      <dgm:prSet presAssocID="{32B49C87-833A-49C7-B0A1-3EA5F14C6DF5}" presName="space" presStyleCnt="0"/>
      <dgm:spPr/>
    </dgm:pt>
    <dgm:pt modelId="{6058132B-04D7-459E-A39B-76EBA19D8AFD}" type="pres">
      <dgm:prSet presAssocID="{32B49C87-833A-49C7-B0A1-3EA5F14C6DF5}" presName="rect1" presStyleLbl="alignAcc1" presStyleIdx="0" presStyleCnt="3"/>
      <dgm:spPr/>
    </dgm:pt>
    <dgm:pt modelId="{68C00E57-623D-45CC-AB8A-906ED624D652}" type="pres">
      <dgm:prSet presAssocID="{9E0F6A05-8B7A-4D1E-8155-D2BF550E4072}" presName="vertSpace2" presStyleLbl="node1" presStyleIdx="0" presStyleCnt="3"/>
      <dgm:spPr/>
    </dgm:pt>
    <dgm:pt modelId="{C1C99F35-C5D2-45CF-990E-0A5060B52C21}" type="pres">
      <dgm:prSet presAssocID="{9E0F6A05-8B7A-4D1E-8155-D2BF550E4072}" presName="circle2" presStyleLbl="node1" presStyleIdx="1" presStyleCnt="3"/>
      <dgm:spPr/>
    </dgm:pt>
    <dgm:pt modelId="{67C45B0E-C22D-47CC-A0EA-4DC9BEC8F85C}" type="pres">
      <dgm:prSet presAssocID="{9E0F6A05-8B7A-4D1E-8155-D2BF550E4072}" presName="rect2" presStyleLbl="alignAcc1" presStyleIdx="1" presStyleCnt="3"/>
      <dgm:spPr/>
    </dgm:pt>
    <dgm:pt modelId="{AC163A31-30B4-4336-810A-E0FCF5641C2A}" type="pres">
      <dgm:prSet presAssocID="{916D4731-6E30-4B88-82E1-9DC0466F2D95}" presName="vertSpace3" presStyleLbl="node1" presStyleIdx="1" presStyleCnt="3"/>
      <dgm:spPr/>
    </dgm:pt>
    <dgm:pt modelId="{6D8F4347-6A9E-4462-8A98-4D7C62951C76}" type="pres">
      <dgm:prSet presAssocID="{916D4731-6E30-4B88-82E1-9DC0466F2D95}" presName="circle3" presStyleLbl="node1" presStyleIdx="2" presStyleCnt="3"/>
      <dgm:spPr/>
    </dgm:pt>
    <dgm:pt modelId="{54E77B74-32FD-4B08-9F78-C4E1DA6E228A}" type="pres">
      <dgm:prSet presAssocID="{916D4731-6E30-4B88-82E1-9DC0466F2D95}" presName="rect3" presStyleLbl="alignAcc1" presStyleIdx="2" presStyleCnt="3"/>
      <dgm:spPr/>
    </dgm:pt>
    <dgm:pt modelId="{E21BA361-B135-43E6-A3F2-A2E169808537}" type="pres">
      <dgm:prSet presAssocID="{32B49C87-833A-49C7-B0A1-3EA5F14C6DF5}" presName="rect1ParTxNoCh" presStyleLbl="alignAcc1" presStyleIdx="2" presStyleCnt="3">
        <dgm:presLayoutVars>
          <dgm:chMax val="1"/>
          <dgm:bulletEnabled val="1"/>
        </dgm:presLayoutVars>
      </dgm:prSet>
      <dgm:spPr/>
    </dgm:pt>
    <dgm:pt modelId="{B7216936-4912-4843-9544-C53F80FA04FA}" type="pres">
      <dgm:prSet presAssocID="{9E0F6A05-8B7A-4D1E-8155-D2BF550E4072}" presName="rect2ParTxNoCh" presStyleLbl="alignAcc1" presStyleIdx="2" presStyleCnt="3">
        <dgm:presLayoutVars>
          <dgm:chMax val="1"/>
          <dgm:bulletEnabled val="1"/>
        </dgm:presLayoutVars>
      </dgm:prSet>
      <dgm:spPr/>
    </dgm:pt>
    <dgm:pt modelId="{A006E522-E51A-4B16-9F3A-B9F07EA63CD1}" type="pres">
      <dgm:prSet presAssocID="{916D4731-6E30-4B88-82E1-9DC0466F2D95}" presName="rect3ParTxNoCh" presStyleLbl="alignAcc1" presStyleIdx="2" presStyleCnt="3">
        <dgm:presLayoutVars>
          <dgm:chMax val="1"/>
          <dgm:bulletEnabled val="1"/>
        </dgm:presLayoutVars>
      </dgm:prSet>
      <dgm:spPr/>
    </dgm:pt>
  </dgm:ptLst>
  <dgm:cxnLst>
    <dgm:cxn modelId="{51DD6F02-D22B-44C3-9BC1-1FF7AE7AEEFE}" type="presOf" srcId="{32B49C87-833A-49C7-B0A1-3EA5F14C6DF5}" destId="{E21BA361-B135-43E6-A3F2-A2E169808537}" srcOrd="1" destOrd="0" presId="urn:microsoft.com/office/officeart/2005/8/layout/target3"/>
    <dgm:cxn modelId="{49FF461A-01B6-487D-8BE8-8E505D5C58B0}" srcId="{974C44B5-3A68-4B76-B820-A567B5064AFC}" destId="{9E0F6A05-8B7A-4D1E-8155-D2BF550E4072}" srcOrd="1" destOrd="0" parTransId="{31AEF733-6D21-4833-8DE3-36D498AB7EDB}" sibTransId="{C78E6630-13AC-41FF-9990-B4A222E9AF2C}"/>
    <dgm:cxn modelId="{34DF8231-1A0D-4C9A-8573-3006A2B95861}" type="presOf" srcId="{9E0F6A05-8B7A-4D1E-8155-D2BF550E4072}" destId="{67C45B0E-C22D-47CC-A0EA-4DC9BEC8F85C}" srcOrd="0" destOrd="0" presId="urn:microsoft.com/office/officeart/2005/8/layout/target3"/>
    <dgm:cxn modelId="{36C93C60-7645-403F-981A-7D0A24CB1C9D}" type="presOf" srcId="{916D4731-6E30-4B88-82E1-9DC0466F2D95}" destId="{A006E522-E51A-4B16-9F3A-B9F07EA63CD1}" srcOrd="1" destOrd="0" presId="urn:microsoft.com/office/officeart/2005/8/layout/target3"/>
    <dgm:cxn modelId="{C96E1574-3A7C-43CF-A88C-341415D4D99B}" type="presOf" srcId="{916D4731-6E30-4B88-82E1-9DC0466F2D95}" destId="{54E77B74-32FD-4B08-9F78-C4E1DA6E228A}" srcOrd="0" destOrd="0" presId="urn:microsoft.com/office/officeart/2005/8/layout/target3"/>
    <dgm:cxn modelId="{80C6019B-5BFD-4F68-B23D-8D0EDDDF7223}" srcId="{974C44B5-3A68-4B76-B820-A567B5064AFC}" destId="{916D4731-6E30-4B88-82E1-9DC0466F2D95}" srcOrd="2" destOrd="0" parTransId="{1823C34A-2CCC-4ADA-B026-EFEB5BA1B455}" sibTransId="{D07D11AF-E4D7-4FF3-B910-D8D95895F675}"/>
    <dgm:cxn modelId="{4EBBCEA3-50D8-433D-B5DB-21E7D85AED5D}" type="presOf" srcId="{974C44B5-3A68-4B76-B820-A567B5064AFC}" destId="{49D5F32B-13A2-4A53-A515-7E7023FA4947}" srcOrd="0" destOrd="0" presId="urn:microsoft.com/office/officeart/2005/8/layout/target3"/>
    <dgm:cxn modelId="{B264F2BD-35F3-43F9-B745-00E889219F44}" type="presOf" srcId="{9E0F6A05-8B7A-4D1E-8155-D2BF550E4072}" destId="{B7216936-4912-4843-9544-C53F80FA04FA}" srcOrd="1" destOrd="0" presId="urn:microsoft.com/office/officeart/2005/8/layout/target3"/>
    <dgm:cxn modelId="{2BB5F5E7-CFE8-4761-AAAE-2861FC384793}" type="presOf" srcId="{32B49C87-833A-49C7-B0A1-3EA5F14C6DF5}" destId="{6058132B-04D7-459E-A39B-76EBA19D8AFD}" srcOrd="0" destOrd="0" presId="urn:microsoft.com/office/officeart/2005/8/layout/target3"/>
    <dgm:cxn modelId="{E5E5B9FD-1828-4073-A992-494E558E3372}" srcId="{974C44B5-3A68-4B76-B820-A567B5064AFC}" destId="{32B49C87-833A-49C7-B0A1-3EA5F14C6DF5}" srcOrd="0" destOrd="0" parTransId="{7825B09E-C36F-493A-A919-2BAF2F95B1A6}" sibTransId="{B736156B-C5A4-4FA2-A89F-299FEB3A0AA3}"/>
    <dgm:cxn modelId="{775C64B8-3F6A-40A5-A518-C576CC61C2F9}" type="presParOf" srcId="{49D5F32B-13A2-4A53-A515-7E7023FA4947}" destId="{F5E2EDE0-CCA4-46DE-A07F-AC5690F10701}" srcOrd="0" destOrd="0" presId="urn:microsoft.com/office/officeart/2005/8/layout/target3"/>
    <dgm:cxn modelId="{13F1D596-DFA7-4057-A1E4-3482511B29EE}" type="presParOf" srcId="{49D5F32B-13A2-4A53-A515-7E7023FA4947}" destId="{506AB15C-5435-44E5-8E5B-59750C0DF6EB}" srcOrd="1" destOrd="0" presId="urn:microsoft.com/office/officeart/2005/8/layout/target3"/>
    <dgm:cxn modelId="{0011056E-8E8A-480C-AF51-9CB5EDBA610E}" type="presParOf" srcId="{49D5F32B-13A2-4A53-A515-7E7023FA4947}" destId="{6058132B-04D7-459E-A39B-76EBA19D8AFD}" srcOrd="2" destOrd="0" presId="urn:microsoft.com/office/officeart/2005/8/layout/target3"/>
    <dgm:cxn modelId="{552DFC6D-E9A3-4EAB-8FFE-7560E7368BFA}" type="presParOf" srcId="{49D5F32B-13A2-4A53-A515-7E7023FA4947}" destId="{68C00E57-623D-45CC-AB8A-906ED624D652}" srcOrd="3" destOrd="0" presId="urn:microsoft.com/office/officeart/2005/8/layout/target3"/>
    <dgm:cxn modelId="{69F7D81C-5722-4725-B986-93DF2069EDFC}" type="presParOf" srcId="{49D5F32B-13A2-4A53-A515-7E7023FA4947}" destId="{C1C99F35-C5D2-45CF-990E-0A5060B52C21}" srcOrd="4" destOrd="0" presId="urn:microsoft.com/office/officeart/2005/8/layout/target3"/>
    <dgm:cxn modelId="{FE61F290-6FF5-429A-BDDF-C5A00430F5F0}" type="presParOf" srcId="{49D5F32B-13A2-4A53-A515-7E7023FA4947}" destId="{67C45B0E-C22D-47CC-A0EA-4DC9BEC8F85C}" srcOrd="5" destOrd="0" presId="urn:microsoft.com/office/officeart/2005/8/layout/target3"/>
    <dgm:cxn modelId="{689D7A9F-3F97-4B8D-A58E-F8D949FF7561}" type="presParOf" srcId="{49D5F32B-13A2-4A53-A515-7E7023FA4947}" destId="{AC163A31-30B4-4336-810A-E0FCF5641C2A}" srcOrd="6" destOrd="0" presId="urn:microsoft.com/office/officeart/2005/8/layout/target3"/>
    <dgm:cxn modelId="{E62C1BF8-7C2C-4953-B5B0-750CC4DE4F4D}" type="presParOf" srcId="{49D5F32B-13A2-4A53-A515-7E7023FA4947}" destId="{6D8F4347-6A9E-4462-8A98-4D7C62951C76}" srcOrd="7" destOrd="0" presId="urn:microsoft.com/office/officeart/2005/8/layout/target3"/>
    <dgm:cxn modelId="{9FF4CE9C-86E9-41D4-A0F9-3D53B4F4AF64}" type="presParOf" srcId="{49D5F32B-13A2-4A53-A515-7E7023FA4947}" destId="{54E77B74-32FD-4B08-9F78-C4E1DA6E228A}" srcOrd="8" destOrd="0" presId="urn:microsoft.com/office/officeart/2005/8/layout/target3"/>
    <dgm:cxn modelId="{567539D4-0D9C-495E-9BF8-15FF00F316C9}" type="presParOf" srcId="{49D5F32B-13A2-4A53-A515-7E7023FA4947}" destId="{E21BA361-B135-43E6-A3F2-A2E169808537}" srcOrd="9" destOrd="0" presId="urn:microsoft.com/office/officeart/2005/8/layout/target3"/>
    <dgm:cxn modelId="{F758FA21-0D2E-451A-A36A-FDE355CC1A36}" type="presParOf" srcId="{49D5F32B-13A2-4A53-A515-7E7023FA4947}" destId="{B7216936-4912-4843-9544-C53F80FA04FA}" srcOrd="10" destOrd="0" presId="urn:microsoft.com/office/officeart/2005/8/layout/target3"/>
    <dgm:cxn modelId="{6924AC3D-21D6-4A26-800B-7BEB8EB1AB03}" type="presParOf" srcId="{49D5F32B-13A2-4A53-A515-7E7023FA4947}" destId="{A006E522-E51A-4B16-9F3A-B9F07EA63CD1}"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0B0AEE-37AD-4ECD-B544-5CA9746ED2B3}"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DF2F726E-FEE8-42CC-9F45-F98359521F66}">
      <dgm:prSet/>
      <dgm:spPr/>
      <dgm:t>
        <a:bodyPr/>
        <a:lstStyle/>
        <a:p>
          <a:pPr rtl="0"/>
          <a:r>
            <a:rPr lang="en-US" b="1" dirty="0"/>
            <a:t>Automation</a:t>
          </a:r>
          <a:r>
            <a:rPr lang="en-US" dirty="0"/>
            <a:t>: Which leads to uniformity in tasks, quality of service and control of day-to-day tasks without human intervention. Machine-to-machine communication also helps maintain transparency throughout the process.</a:t>
          </a:r>
        </a:p>
      </dgm:t>
    </dgm:pt>
    <dgm:pt modelId="{447C0F97-9380-43B9-8103-E74C989104CE}" type="parTrans" cxnId="{AC82FABB-153A-415C-B682-B30D77B7DE48}">
      <dgm:prSet/>
      <dgm:spPr/>
      <dgm:t>
        <a:bodyPr/>
        <a:lstStyle/>
        <a:p>
          <a:endParaRPr lang="en-US"/>
        </a:p>
      </dgm:t>
    </dgm:pt>
    <dgm:pt modelId="{5413991F-1E94-4B75-BFD3-1D8A76E8A2B8}" type="sibTrans" cxnId="{AC82FABB-153A-415C-B682-B30D77B7DE48}">
      <dgm:prSet/>
      <dgm:spPr/>
      <dgm:t>
        <a:bodyPr/>
        <a:lstStyle/>
        <a:p>
          <a:endParaRPr lang="en-US"/>
        </a:p>
      </dgm:t>
    </dgm:pt>
    <dgm:pt modelId="{890E3F03-22CE-4997-B48E-A511FE629A0C}">
      <dgm:prSet/>
      <dgm:spPr/>
      <dgm:t>
        <a:bodyPr/>
        <a:lstStyle/>
        <a:p>
          <a:pPr rtl="0"/>
          <a:r>
            <a:rPr lang="en-US" b="1" dirty="0"/>
            <a:t>Efficiency</a:t>
          </a:r>
          <a:r>
            <a:rPr lang="en-US" dirty="0"/>
            <a:t>: Machine-to-machine interaction provides for better efficiency, enabling people to focus on other jobs.</a:t>
          </a:r>
        </a:p>
      </dgm:t>
    </dgm:pt>
    <dgm:pt modelId="{279CD494-08D8-4E42-BACF-0792B8335E8C}" type="parTrans" cxnId="{E3B5FB1D-D341-4C08-B04A-05F8483732BA}">
      <dgm:prSet/>
      <dgm:spPr/>
      <dgm:t>
        <a:bodyPr/>
        <a:lstStyle/>
        <a:p>
          <a:endParaRPr lang="en-US"/>
        </a:p>
      </dgm:t>
    </dgm:pt>
    <dgm:pt modelId="{2002FB93-AD2C-44FE-BD32-4361CD77EEE8}" type="sibTrans" cxnId="{E3B5FB1D-D341-4C08-B04A-05F8483732BA}">
      <dgm:prSet/>
      <dgm:spPr/>
      <dgm:t>
        <a:bodyPr/>
        <a:lstStyle/>
        <a:p>
          <a:endParaRPr lang="en-US"/>
        </a:p>
      </dgm:t>
    </dgm:pt>
    <dgm:pt modelId="{1587AA58-A6FD-4458-8D08-26B23E8E627B}">
      <dgm:prSet/>
      <dgm:spPr/>
      <dgm:t>
        <a:bodyPr/>
        <a:lstStyle/>
        <a:p>
          <a:pPr rtl="0"/>
          <a:r>
            <a:rPr lang="en-US" b="1" dirty="0"/>
            <a:t>Cost Savings</a:t>
          </a:r>
          <a:r>
            <a:rPr lang="en-US" dirty="0"/>
            <a:t>: In addition to the optimal utilization of energy and resources, the </a:t>
          </a:r>
          <a:r>
            <a:rPr lang="en-US" dirty="0" err="1"/>
            <a:t>IoT</a:t>
          </a:r>
          <a:r>
            <a:rPr lang="en-US" dirty="0"/>
            <a:t> helps alleviate the problems associated with bottlenecks, breakdowns and system damages.</a:t>
          </a:r>
        </a:p>
      </dgm:t>
    </dgm:pt>
    <dgm:pt modelId="{B6EBA96F-6F36-43C6-BD48-FFFE061DAE98}" type="parTrans" cxnId="{F7D3D902-01F4-4811-B742-CEF1684073AB}">
      <dgm:prSet/>
      <dgm:spPr/>
      <dgm:t>
        <a:bodyPr/>
        <a:lstStyle/>
        <a:p>
          <a:endParaRPr lang="en-US"/>
        </a:p>
      </dgm:t>
    </dgm:pt>
    <dgm:pt modelId="{328D9139-3B09-4B28-95DB-AF832A68493C}" type="sibTrans" cxnId="{F7D3D902-01F4-4811-B742-CEF1684073AB}">
      <dgm:prSet/>
      <dgm:spPr/>
      <dgm:t>
        <a:bodyPr/>
        <a:lstStyle/>
        <a:p>
          <a:endParaRPr lang="en-US"/>
        </a:p>
      </dgm:t>
    </dgm:pt>
    <dgm:pt modelId="{C95AB530-C71B-40E8-A78F-31CE379F8778}">
      <dgm:prSet/>
      <dgm:spPr/>
      <dgm:t>
        <a:bodyPr/>
        <a:lstStyle/>
        <a:p>
          <a:pPr rtl="0"/>
          <a:r>
            <a:rPr lang="en-US" b="1" dirty="0"/>
            <a:t>Communication</a:t>
          </a:r>
          <a:r>
            <a:rPr lang="en-US" dirty="0"/>
            <a:t>: </a:t>
          </a:r>
          <a:r>
            <a:rPr lang="en-US" dirty="0" err="1"/>
            <a:t>IoT</a:t>
          </a:r>
          <a:r>
            <a:rPr lang="en-US" dirty="0"/>
            <a:t> allows physical devices to stay connected and better communicate, which creates greater quality control.</a:t>
          </a:r>
        </a:p>
      </dgm:t>
    </dgm:pt>
    <dgm:pt modelId="{175AFA7E-928D-413A-9872-B14A86939753}" type="parTrans" cxnId="{7E0EC3F9-874F-46CC-B26D-445B8D2665FF}">
      <dgm:prSet/>
      <dgm:spPr/>
      <dgm:t>
        <a:bodyPr/>
        <a:lstStyle/>
        <a:p>
          <a:endParaRPr lang="en-US"/>
        </a:p>
      </dgm:t>
    </dgm:pt>
    <dgm:pt modelId="{6D6108D2-C268-4F2B-9F15-F98F236E2D52}" type="sibTrans" cxnId="{7E0EC3F9-874F-46CC-B26D-445B8D2665FF}">
      <dgm:prSet/>
      <dgm:spPr/>
      <dgm:t>
        <a:bodyPr/>
        <a:lstStyle/>
        <a:p>
          <a:endParaRPr lang="en-US"/>
        </a:p>
      </dgm:t>
    </dgm:pt>
    <dgm:pt modelId="{3170AB34-03CE-46D8-85D9-1C1A40012D13}">
      <dgm:prSet/>
      <dgm:spPr/>
      <dgm:t>
        <a:bodyPr/>
        <a:lstStyle/>
        <a:p>
          <a:pPr rtl="0"/>
          <a:r>
            <a:rPr lang="en-US" b="1" dirty="0"/>
            <a:t>Instant Data Access</a:t>
          </a:r>
          <a:r>
            <a:rPr lang="en-US" dirty="0"/>
            <a:t>: More available information helps simplify the decision making process, making life easier to manage.</a:t>
          </a:r>
        </a:p>
      </dgm:t>
    </dgm:pt>
    <dgm:pt modelId="{7C30A601-930A-468D-A669-9230C69188C3}" type="parTrans" cxnId="{3B237AD4-6529-4708-A5E9-34F2882E8B6C}">
      <dgm:prSet/>
      <dgm:spPr/>
      <dgm:t>
        <a:bodyPr/>
        <a:lstStyle/>
        <a:p>
          <a:endParaRPr lang="en-US"/>
        </a:p>
      </dgm:t>
    </dgm:pt>
    <dgm:pt modelId="{8B9A763F-F4E8-456D-ABC2-424982CA9010}" type="sibTrans" cxnId="{3B237AD4-6529-4708-A5E9-34F2882E8B6C}">
      <dgm:prSet/>
      <dgm:spPr/>
      <dgm:t>
        <a:bodyPr/>
        <a:lstStyle/>
        <a:p>
          <a:endParaRPr lang="en-US"/>
        </a:p>
      </dgm:t>
    </dgm:pt>
    <dgm:pt modelId="{33118A6A-A777-4E8E-90CA-B8C4EAD172BD}" type="pres">
      <dgm:prSet presAssocID="{D00B0AEE-37AD-4ECD-B544-5CA9746ED2B3}" presName="CompostProcess" presStyleCnt="0">
        <dgm:presLayoutVars>
          <dgm:dir/>
          <dgm:resizeHandles val="exact"/>
        </dgm:presLayoutVars>
      </dgm:prSet>
      <dgm:spPr/>
    </dgm:pt>
    <dgm:pt modelId="{11FC5288-1722-4DF8-811A-634CE9E9A3F4}" type="pres">
      <dgm:prSet presAssocID="{D00B0AEE-37AD-4ECD-B544-5CA9746ED2B3}" presName="arrow" presStyleLbl="bgShp" presStyleIdx="0" presStyleCnt="1"/>
      <dgm:spPr/>
    </dgm:pt>
    <dgm:pt modelId="{F0156EAB-7237-47BA-B668-7DF83988B9C6}" type="pres">
      <dgm:prSet presAssocID="{D00B0AEE-37AD-4ECD-B544-5CA9746ED2B3}" presName="linearProcess" presStyleCnt="0"/>
      <dgm:spPr/>
    </dgm:pt>
    <dgm:pt modelId="{38AA21A1-27D0-47EF-854B-A1A734AE7345}" type="pres">
      <dgm:prSet presAssocID="{DF2F726E-FEE8-42CC-9F45-F98359521F66}" presName="textNode" presStyleLbl="node1" presStyleIdx="0" presStyleCnt="5">
        <dgm:presLayoutVars>
          <dgm:bulletEnabled val="1"/>
        </dgm:presLayoutVars>
      </dgm:prSet>
      <dgm:spPr/>
    </dgm:pt>
    <dgm:pt modelId="{D6267F7C-6F5F-4E7C-8FE1-53A673BF658B}" type="pres">
      <dgm:prSet presAssocID="{5413991F-1E94-4B75-BFD3-1D8A76E8A2B8}" presName="sibTrans" presStyleCnt="0"/>
      <dgm:spPr/>
    </dgm:pt>
    <dgm:pt modelId="{24A047E4-8F80-471B-B998-EDC38AE24FE9}" type="pres">
      <dgm:prSet presAssocID="{890E3F03-22CE-4997-B48E-A511FE629A0C}" presName="textNode" presStyleLbl="node1" presStyleIdx="1" presStyleCnt="5">
        <dgm:presLayoutVars>
          <dgm:bulletEnabled val="1"/>
        </dgm:presLayoutVars>
      </dgm:prSet>
      <dgm:spPr/>
    </dgm:pt>
    <dgm:pt modelId="{A8BF335F-9E30-4F82-AB34-400DE02F5AEB}" type="pres">
      <dgm:prSet presAssocID="{2002FB93-AD2C-44FE-BD32-4361CD77EEE8}" presName="sibTrans" presStyleCnt="0"/>
      <dgm:spPr/>
    </dgm:pt>
    <dgm:pt modelId="{F2A643F6-7BF9-4F1A-A6DC-6721CB02DB8C}" type="pres">
      <dgm:prSet presAssocID="{1587AA58-A6FD-4458-8D08-26B23E8E627B}" presName="textNode" presStyleLbl="node1" presStyleIdx="2" presStyleCnt="5">
        <dgm:presLayoutVars>
          <dgm:bulletEnabled val="1"/>
        </dgm:presLayoutVars>
      </dgm:prSet>
      <dgm:spPr/>
    </dgm:pt>
    <dgm:pt modelId="{2240B0D8-2224-474B-901E-D85D9A856BA3}" type="pres">
      <dgm:prSet presAssocID="{328D9139-3B09-4B28-95DB-AF832A68493C}" presName="sibTrans" presStyleCnt="0"/>
      <dgm:spPr/>
    </dgm:pt>
    <dgm:pt modelId="{9A8E00E1-5894-4CA1-A8C7-B528DFC61E4A}" type="pres">
      <dgm:prSet presAssocID="{C95AB530-C71B-40E8-A78F-31CE379F8778}" presName="textNode" presStyleLbl="node1" presStyleIdx="3" presStyleCnt="5">
        <dgm:presLayoutVars>
          <dgm:bulletEnabled val="1"/>
        </dgm:presLayoutVars>
      </dgm:prSet>
      <dgm:spPr/>
    </dgm:pt>
    <dgm:pt modelId="{984608C4-1B8A-4969-8427-4CCDBCC7AAD0}" type="pres">
      <dgm:prSet presAssocID="{6D6108D2-C268-4F2B-9F15-F98F236E2D52}" presName="sibTrans" presStyleCnt="0"/>
      <dgm:spPr/>
    </dgm:pt>
    <dgm:pt modelId="{9F066A60-F589-4E3F-928A-D2043D1E9F21}" type="pres">
      <dgm:prSet presAssocID="{3170AB34-03CE-46D8-85D9-1C1A40012D13}" presName="textNode" presStyleLbl="node1" presStyleIdx="4" presStyleCnt="5">
        <dgm:presLayoutVars>
          <dgm:bulletEnabled val="1"/>
        </dgm:presLayoutVars>
      </dgm:prSet>
      <dgm:spPr/>
    </dgm:pt>
  </dgm:ptLst>
  <dgm:cxnLst>
    <dgm:cxn modelId="{47E80200-EF11-4793-A78F-5E0A3D402E02}" type="presOf" srcId="{890E3F03-22CE-4997-B48E-A511FE629A0C}" destId="{24A047E4-8F80-471B-B998-EDC38AE24FE9}" srcOrd="0" destOrd="0" presId="urn:microsoft.com/office/officeart/2005/8/layout/hProcess9"/>
    <dgm:cxn modelId="{F7D3D902-01F4-4811-B742-CEF1684073AB}" srcId="{D00B0AEE-37AD-4ECD-B544-5CA9746ED2B3}" destId="{1587AA58-A6FD-4458-8D08-26B23E8E627B}" srcOrd="2" destOrd="0" parTransId="{B6EBA96F-6F36-43C6-BD48-FFFE061DAE98}" sibTransId="{328D9139-3B09-4B28-95DB-AF832A68493C}"/>
    <dgm:cxn modelId="{E3B5FB1D-D341-4C08-B04A-05F8483732BA}" srcId="{D00B0AEE-37AD-4ECD-B544-5CA9746ED2B3}" destId="{890E3F03-22CE-4997-B48E-A511FE629A0C}" srcOrd="1" destOrd="0" parTransId="{279CD494-08D8-4E42-BACF-0792B8335E8C}" sibTransId="{2002FB93-AD2C-44FE-BD32-4361CD77EEE8}"/>
    <dgm:cxn modelId="{3FFD223E-EB75-4080-8E00-E25F32FC7666}" type="presOf" srcId="{1587AA58-A6FD-4458-8D08-26B23E8E627B}" destId="{F2A643F6-7BF9-4F1A-A6DC-6721CB02DB8C}" srcOrd="0" destOrd="0" presId="urn:microsoft.com/office/officeart/2005/8/layout/hProcess9"/>
    <dgm:cxn modelId="{2477C760-1E4C-45AE-8663-252A3CAF69C8}" type="presOf" srcId="{C95AB530-C71B-40E8-A78F-31CE379F8778}" destId="{9A8E00E1-5894-4CA1-A8C7-B528DFC61E4A}" srcOrd="0" destOrd="0" presId="urn:microsoft.com/office/officeart/2005/8/layout/hProcess9"/>
    <dgm:cxn modelId="{485A8A68-5FD1-48F4-A887-6E54E6856FD5}" type="presOf" srcId="{D00B0AEE-37AD-4ECD-B544-5CA9746ED2B3}" destId="{33118A6A-A777-4E8E-90CA-B8C4EAD172BD}" srcOrd="0" destOrd="0" presId="urn:microsoft.com/office/officeart/2005/8/layout/hProcess9"/>
    <dgm:cxn modelId="{845B4958-84D1-4C1C-9667-D960D3F2C893}" type="presOf" srcId="{DF2F726E-FEE8-42CC-9F45-F98359521F66}" destId="{38AA21A1-27D0-47EF-854B-A1A734AE7345}" srcOrd="0" destOrd="0" presId="urn:microsoft.com/office/officeart/2005/8/layout/hProcess9"/>
    <dgm:cxn modelId="{62D3AAAD-979D-4730-9489-EA6A32BA832B}" type="presOf" srcId="{3170AB34-03CE-46D8-85D9-1C1A40012D13}" destId="{9F066A60-F589-4E3F-928A-D2043D1E9F21}" srcOrd="0" destOrd="0" presId="urn:microsoft.com/office/officeart/2005/8/layout/hProcess9"/>
    <dgm:cxn modelId="{AC82FABB-153A-415C-B682-B30D77B7DE48}" srcId="{D00B0AEE-37AD-4ECD-B544-5CA9746ED2B3}" destId="{DF2F726E-FEE8-42CC-9F45-F98359521F66}" srcOrd="0" destOrd="0" parTransId="{447C0F97-9380-43B9-8103-E74C989104CE}" sibTransId="{5413991F-1E94-4B75-BFD3-1D8A76E8A2B8}"/>
    <dgm:cxn modelId="{3B237AD4-6529-4708-A5E9-34F2882E8B6C}" srcId="{D00B0AEE-37AD-4ECD-B544-5CA9746ED2B3}" destId="{3170AB34-03CE-46D8-85D9-1C1A40012D13}" srcOrd="4" destOrd="0" parTransId="{7C30A601-930A-468D-A669-9230C69188C3}" sibTransId="{8B9A763F-F4E8-456D-ABC2-424982CA9010}"/>
    <dgm:cxn modelId="{7E0EC3F9-874F-46CC-B26D-445B8D2665FF}" srcId="{D00B0AEE-37AD-4ECD-B544-5CA9746ED2B3}" destId="{C95AB530-C71B-40E8-A78F-31CE379F8778}" srcOrd="3" destOrd="0" parTransId="{175AFA7E-928D-413A-9872-B14A86939753}" sibTransId="{6D6108D2-C268-4F2B-9F15-F98F236E2D52}"/>
    <dgm:cxn modelId="{8BF31911-6C4C-4F68-93FD-85B8B3604BEA}" type="presParOf" srcId="{33118A6A-A777-4E8E-90CA-B8C4EAD172BD}" destId="{11FC5288-1722-4DF8-811A-634CE9E9A3F4}" srcOrd="0" destOrd="0" presId="urn:microsoft.com/office/officeart/2005/8/layout/hProcess9"/>
    <dgm:cxn modelId="{D2C351FC-F19E-4394-892E-0FA3D51D99DA}" type="presParOf" srcId="{33118A6A-A777-4E8E-90CA-B8C4EAD172BD}" destId="{F0156EAB-7237-47BA-B668-7DF83988B9C6}" srcOrd="1" destOrd="0" presId="urn:microsoft.com/office/officeart/2005/8/layout/hProcess9"/>
    <dgm:cxn modelId="{F49EBB24-B297-4B68-B17A-27629D022518}" type="presParOf" srcId="{F0156EAB-7237-47BA-B668-7DF83988B9C6}" destId="{38AA21A1-27D0-47EF-854B-A1A734AE7345}" srcOrd="0" destOrd="0" presId="urn:microsoft.com/office/officeart/2005/8/layout/hProcess9"/>
    <dgm:cxn modelId="{262D7E3D-950D-4FCD-A222-A7C3D94140E6}" type="presParOf" srcId="{F0156EAB-7237-47BA-B668-7DF83988B9C6}" destId="{D6267F7C-6F5F-4E7C-8FE1-53A673BF658B}" srcOrd="1" destOrd="0" presId="urn:microsoft.com/office/officeart/2005/8/layout/hProcess9"/>
    <dgm:cxn modelId="{C03AF8EA-B24E-4AE5-A009-C1D44D868C2B}" type="presParOf" srcId="{F0156EAB-7237-47BA-B668-7DF83988B9C6}" destId="{24A047E4-8F80-471B-B998-EDC38AE24FE9}" srcOrd="2" destOrd="0" presId="urn:microsoft.com/office/officeart/2005/8/layout/hProcess9"/>
    <dgm:cxn modelId="{E12BE5C9-C2ED-456A-B412-F65FDB48042E}" type="presParOf" srcId="{F0156EAB-7237-47BA-B668-7DF83988B9C6}" destId="{A8BF335F-9E30-4F82-AB34-400DE02F5AEB}" srcOrd="3" destOrd="0" presId="urn:microsoft.com/office/officeart/2005/8/layout/hProcess9"/>
    <dgm:cxn modelId="{90C5B87A-6E89-473D-8F04-5506E3889353}" type="presParOf" srcId="{F0156EAB-7237-47BA-B668-7DF83988B9C6}" destId="{F2A643F6-7BF9-4F1A-A6DC-6721CB02DB8C}" srcOrd="4" destOrd="0" presId="urn:microsoft.com/office/officeart/2005/8/layout/hProcess9"/>
    <dgm:cxn modelId="{CE9D137C-16F5-40F7-B7A8-E59D625EEDCD}" type="presParOf" srcId="{F0156EAB-7237-47BA-B668-7DF83988B9C6}" destId="{2240B0D8-2224-474B-901E-D85D9A856BA3}" srcOrd="5" destOrd="0" presId="urn:microsoft.com/office/officeart/2005/8/layout/hProcess9"/>
    <dgm:cxn modelId="{77633D0A-FEB2-49C7-BE4C-8ABE78477139}" type="presParOf" srcId="{F0156EAB-7237-47BA-B668-7DF83988B9C6}" destId="{9A8E00E1-5894-4CA1-A8C7-B528DFC61E4A}" srcOrd="6" destOrd="0" presId="urn:microsoft.com/office/officeart/2005/8/layout/hProcess9"/>
    <dgm:cxn modelId="{9ED05789-5679-4C77-9B7A-B14DF4162B73}" type="presParOf" srcId="{F0156EAB-7237-47BA-B668-7DF83988B9C6}" destId="{984608C4-1B8A-4969-8427-4CCDBCC7AAD0}" srcOrd="7" destOrd="0" presId="urn:microsoft.com/office/officeart/2005/8/layout/hProcess9"/>
    <dgm:cxn modelId="{EDBDEAA6-ADCD-4317-8796-A02C2F524A71}" type="presParOf" srcId="{F0156EAB-7237-47BA-B668-7DF83988B9C6}" destId="{9F066A60-F589-4E3F-928A-D2043D1E9F2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71A2A9-2B25-4BD1-801C-E2CE58CFBC62}"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ED852357-8340-438D-B930-343876EA3225}">
      <dgm:prSet/>
      <dgm:spPr/>
      <dgm:t>
        <a:bodyPr/>
        <a:lstStyle/>
        <a:p>
          <a:pPr rtl="0"/>
          <a:r>
            <a:rPr lang="en-US" b="1" dirty="0"/>
            <a:t>Data:</a:t>
          </a:r>
          <a:r>
            <a:rPr lang="en-US" dirty="0"/>
            <a:t> The more the information, the easier it is to make the right decision. Knowing what to get from the grocery while you are out, without having to check on your own, not only saves time but is convenient as well.</a:t>
          </a:r>
        </a:p>
      </dgm:t>
    </dgm:pt>
    <dgm:pt modelId="{4B9BC49B-1AC9-4EDE-A1B2-162798F70E3C}" type="parTrans" cxnId="{DE3C77D6-46FF-4D8E-8F4C-1B36D353854C}">
      <dgm:prSet/>
      <dgm:spPr/>
      <dgm:t>
        <a:bodyPr/>
        <a:lstStyle/>
        <a:p>
          <a:endParaRPr lang="en-US"/>
        </a:p>
      </dgm:t>
    </dgm:pt>
    <dgm:pt modelId="{346E368D-0867-4321-8C93-E5D511CCA332}" type="sibTrans" cxnId="{DE3C77D6-46FF-4D8E-8F4C-1B36D353854C}">
      <dgm:prSet/>
      <dgm:spPr/>
      <dgm:t>
        <a:bodyPr/>
        <a:lstStyle/>
        <a:p>
          <a:endParaRPr lang="en-US"/>
        </a:p>
      </dgm:t>
    </dgm:pt>
    <dgm:pt modelId="{673BF35E-F3BD-466E-903C-554A54D2CEBD}">
      <dgm:prSet/>
      <dgm:spPr/>
      <dgm:t>
        <a:bodyPr/>
        <a:lstStyle/>
        <a:p>
          <a:pPr rtl="0"/>
          <a:r>
            <a:rPr lang="en-US" b="1" dirty="0"/>
            <a:t>Tracking: </a:t>
          </a:r>
          <a:r>
            <a:rPr lang="en-US" dirty="0"/>
            <a:t>The computers keep a track both on the quality and the viability of things at home. Knowing the expiration date of products before one consumes them improves safety and quality of life. Also, you will never run out of anything when you need it at the last moment.</a:t>
          </a:r>
        </a:p>
      </dgm:t>
    </dgm:pt>
    <dgm:pt modelId="{F9580862-D301-41BD-A062-BD956648F70E}" type="parTrans" cxnId="{1FC653A2-76BA-4FD7-AF7B-54EB9AE8F090}">
      <dgm:prSet/>
      <dgm:spPr/>
      <dgm:t>
        <a:bodyPr/>
        <a:lstStyle/>
        <a:p>
          <a:endParaRPr lang="en-US"/>
        </a:p>
      </dgm:t>
    </dgm:pt>
    <dgm:pt modelId="{69E230D1-8DEF-4D98-8743-0E970C4C8702}" type="sibTrans" cxnId="{1FC653A2-76BA-4FD7-AF7B-54EB9AE8F090}">
      <dgm:prSet/>
      <dgm:spPr/>
      <dgm:t>
        <a:bodyPr/>
        <a:lstStyle/>
        <a:p>
          <a:endParaRPr lang="en-US"/>
        </a:p>
      </dgm:t>
    </dgm:pt>
    <dgm:pt modelId="{8E75C85E-51A6-4E74-ABCC-ED608C050930}">
      <dgm:prSet/>
      <dgm:spPr/>
      <dgm:t>
        <a:bodyPr/>
        <a:lstStyle/>
        <a:p>
          <a:pPr rtl="0"/>
          <a:r>
            <a:rPr lang="en-US" b="1" dirty="0"/>
            <a:t>Time: </a:t>
          </a:r>
          <a:r>
            <a:rPr lang="en-US" dirty="0"/>
            <a:t>The amount of time saved in monitoring and the number of trips done otherwise would be tremendous.</a:t>
          </a:r>
        </a:p>
      </dgm:t>
    </dgm:pt>
    <dgm:pt modelId="{6694F8C3-6C6D-4BB1-A999-E67D674987C3}" type="parTrans" cxnId="{1C8F41E4-0CBC-45E8-BB6E-F7A4066E6615}">
      <dgm:prSet/>
      <dgm:spPr/>
      <dgm:t>
        <a:bodyPr/>
        <a:lstStyle/>
        <a:p>
          <a:endParaRPr lang="en-US"/>
        </a:p>
      </dgm:t>
    </dgm:pt>
    <dgm:pt modelId="{E12898B5-1CC9-4B4E-A21A-C8A576C679FC}" type="sibTrans" cxnId="{1C8F41E4-0CBC-45E8-BB6E-F7A4066E6615}">
      <dgm:prSet/>
      <dgm:spPr/>
      <dgm:t>
        <a:bodyPr/>
        <a:lstStyle/>
        <a:p>
          <a:endParaRPr lang="en-US"/>
        </a:p>
      </dgm:t>
    </dgm:pt>
    <dgm:pt modelId="{A860CDDE-F6A7-4FFF-8C7E-6A1CB1E42ADA}">
      <dgm:prSet/>
      <dgm:spPr/>
      <dgm:t>
        <a:bodyPr/>
        <a:lstStyle/>
        <a:p>
          <a:pPr rtl="0"/>
          <a:r>
            <a:rPr lang="en-US" b="1"/>
            <a:t>Money: </a:t>
          </a:r>
          <a:r>
            <a:rPr lang="en-US"/>
            <a:t>The financial aspect is the best advantage. This technology could replace humans who are in charge of monitoring and maintaining supplies.</a:t>
          </a:r>
        </a:p>
      </dgm:t>
    </dgm:pt>
    <dgm:pt modelId="{4D17D265-8320-4ABB-9CBD-8C02EFA25988}" type="parTrans" cxnId="{8D0A5B39-35BB-4690-849E-C27A7950FB66}">
      <dgm:prSet/>
      <dgm:spPr/>
      <dgm:t>
        <a:bodyPr/>
        <a:lstStyle/>
        <a:p>
          <a:endParaRPr lang="en-US"/>
        </a:p>
      </dgm:t>
    </dgm:pt>
    <dgm:pt modelId="{E74D02ED-CDFF-476F-8E6E-A06C2470F758}" type="sibTrans" cxnId="{8D0A5B39-35BB-4690-849E-C27A7950FB66}">
      <dgm:prSet/>
      <dgm:spPr/>
      <dgm:t>
        <a:bodyPr/>
        <a:lstStyle/>
        <a:p>
          <a:endParaRPr lang="en-US"/>
        </a:p>
      </dgm:t>
    </dgm:pt>
    <dgm:pt modelId="{24DFACAB-AB5E-4309-877F-8A9A6C19BE8D}" type="pres">
      <dgm:prSet presAssocID="{7371A2A9-2B25-4BD1-801C-E2CE58CFBC62}" presName="CompostProcess" presStyleCnt="0">
        <dgm:presLayoutVars>
          <dgm:dir/>
          <dgm:resizeHandles val="exact"/>
        </dgm:presLayoutVars>
      </dgm:prSet>
      <dgm:spPr/>
    </dgm:pt>
    <dgm:pt modelId="{6496DCAD-E44B-42D3-A898-B0104E69568B}" type="pres">
      <dgm:prSet presAssocID="{7371A2A9-2B25-4BD1-801C-E2CE58CFBC62}" presName="arrow" presStyleLbl="bgShp" presStyleIdx="0" presStyleCnt="1"/>
      <dgm:spPr/>
    </dgm:pt>
    <dgm:pt modelId="{9942F348-2FA8-4F65-AE87-A410E9E9719F}" type="pres">
      <dgm:prSet presAssocID="{7371A2A9-2B25-4BD1-801C-E2CE58CFBC62}" presName="linearProcess" presStyleCnt="0"/>
      <dgm:spPr/>
    </dgm:pt>
    <dgm:pt modelId="{77F34637-76F7-4F2D-AF7A-AE79345C90AD}" type="pres">
      <dgm:prSet presAssocID="{ED852357-8340-438D-B930-343876EA3225}" presName="textNode" presStyleLbl="node1" presStyleIdx="0" presStyleCnt="4">
        <dgm:presLayoutVars>
          <dgm:bulletEnabled val="1"/>
        </dgm:presLayoutVars>
      </dgm:prSet>
      <dgm:spPr/>
    </dgm:pt>
    <dgm:pt modelId="{0C56ACDA-9868-42A2-A0BD-3C719B860FBB}" type="pres">
      <dgm:prSet presAssocID="{346E368D-0867-4321-8C93-E5D511CCA332}" presName="sibTrans" presStyleCnt="0"/>
      <dgm:spPr/>
    </dgm:pt>
    <dgm:pt modelId="{118F2A76-35C1-45B4-971E-AE01A9EA832B}" type="pres">
      <dgm:prSet presAssocID="{673BF35E-F3BD-466E-903C-554A54D2CEBD}" presName="textNode" presStyleLbl="node1" presStyleIdx="1" presStyleCnt="4">
        <dgm:presLayoutVars>
          <dgm:bulletEnabled val="1"/>
        </dgm:presLayoutVars>
      </dgm:prSet>
      <dgm:spPr/>
    </dgm:pt>
    <dgm:pt modelId="{40C0A768-86E1-46D2-A455-BAF28CF3CDC6}" type="pres">
      <dgm:prSet presAssocID="{69E230D1-8DEF-4D98-8743-0E970C4C8702}" presName="sibTrans" presStyleCnt="0"/>
      <dgm:spPr/>
    </dgm:pt>
    <dgm:pt modelId="{A5DA9276-BB1E-40AB-9FDC-BA01C4641555}" type="pres">
      <dgm:prSet presAssocID="{8E75C85E-51A6-4E74-ABCC-ED608C050930}" presName="textNode" presStyleLbl="node1" presStyleIdx="2" presStyleCnt="4">
        <dgm:presLayoutVars>
          <dgm:bulletEnabled val="1"/>
        </dgm:presLayoutVars>
      </dgm:prSet>
      <dgm:spPr/>
    </dgm:pt>
    <dgm:pt modelId="{AA5EEF0E-BB8D-46FD-9F12-6C259E956FF3}" type="pres">
      <dgm:prSet presAssocID="{E12898B5-1CC9-4B4E-A21A-C8A576C679FC}" presName="sibTrans" presStyleCnt="0"/>
      <dgm:spPr/>
    </dgm:pt>
    <dgm:pt modelId="{182B5AC8-FF8A-4C8B-B15B-4129FB836721}" type="pres">
      <dgm:prSet presAssocID="{A860CDDE-F6A7-4FFF-8C7E-6A1CB1E42ADA}" presName="textNode" presStyleLbl="node1" presStyleIdx="3" presStyleCnt="4">
        <dgm:presLayoutVars>
          <dgm:bulletEnabled val="1"/>
        </dgm:presLayoutVars>
      </dgm:prSet>
      <dgm:spPr/>
    </dgm:pt>
  </dgm:ptLst>
  <dgm:cxnLst>
    <dgm:cxn modelId="{8D0A5B39-35BB-4690-849E-C27A7950FB66}" srcId="{7371A2A9-2B25-4BD1-801C-E2CE58CFBC62}" destId="{A860CDDE-F6A7-4FFF-8C7E-6A1CB1E42ADA}" srcOrd="3" destOrd="0" parTransId="{4D17D265-8320-4ABB-9CBD-8C02EFA25988}" sibTransId="{E74D02ED-CDFF-476F-8E6E-A06C2470F758}"/>
    <dgm:cxn modelId="{3A565154-7657-48FA-B2BE-5E5C7974B8C8}" type="presOf" srcId="{A860CDDE-F6A7-4FFF-8C7E-6A1CB1E42ADA}" destId="{182B5AC8-FF8A-4C8B-B15B-4129FB836721}" srcOrd="0" destOrd="0" presId="urn:microsoft.com/office/officeart/2005/8/layout/hProcess9"/>
    <dgm:cxn modelId="{B522DE8D-E763-4E0B-8819-AE5453B8FFBD}" type="presOf" srcId="{8E75C85E-51A6-4E74-ABCC-ED608C050930}" destId="{A5DA9276-BB1E-40AB-9FDC-BA01C4641555}" srcOrd="0" destOrd="0" presId="urn:microsoft.com/office/officeart/2005/8/layout/hProcess9"/>
    <dgm:cxn modelId="{1FC653A2-76BA-4FD7-AF7B-54EB9AE8F090}" srcId="{7371A2A9-2B25-4BD1-801C-E2CE58CFBC62}" destId="{673BF35E-F3BD-466E-903C-554A54D2CEBD}" srcOrd="1" destOrd="0" parTransId="{F9580862-D301-41BD-A062-BD956648F70E}" sibTransId="{69E230D1-8DEF-4D98-8743-0E970C4C8702}"/>
    <dgm:cxn modelId="{15423CC0-35B7-4AB3-94F1-785C864342AB}" type="presOf" srcId="{673BF35E-F3BD-466E-903C-554A54D2CEBD}" destId="{118F2A76-35C1-45B4-971E-AE01A9EA832B}" srcOrd="0" destOrd="0" presId="urn:microsoft.com/office/officeart/2005/8/layout/hProcess9"/>
    <dgm:cxn modelId="{4EC097C8-DEDC-4000-B3BF-66DB7C03CDCD}" type="presOf" srcId="{ED852357-8340-438D-B930-343876EA3225}" destId="{77F34637-76F7-4F2D-AF7A-AE79345C90AD}" srcOrd="0" destOrd="0" presId="urn:microsoft.com/office/officeart/2005/8/layout/hProcess9"/>
    <dgm:cxn modelId="{DE3C77D6-46FF-4D8E-8F4C-1B36D353854C}" srcId="{7371A2A9-2B25-4BD1-801C-E2CE58CFBC62}" destId="{ED852357-8340-438D-B930-343876EA3225}" srcOrd="0" destOrd="0" parTransId="{4B9BC49B-1AC9-4EDE-A1B2-162798F70E3C}" sibTransId="{346E368D-0867-4321-8C93-E5D511CCA332}"/>
    <dgm:cxn modelId="{1C8F41E4-0CBC-45E8-BB6E-F7A4066E6615}" srcId="{7371A2A9-2B25-4BD1-801C-E2CE58CFBC62}" destId="{8E75C85E-51A6-4E74-ABCC-ED608C050930}" srcOrd="2" destOrd="0" parTransId="{6694F8C3-6C6D-4BB1-A999-E67D674987C3}" sibTransId="{E12898B5-1CC9-4B4E-A21A-C8A576C679FC}"/>
    <dgm:cxn modelId="{E6616CFB-A8D3-4890-AE96-CCA6C6351C63}" type="presOf" srcId="{7371A2A9-2B25-4BD1-801C-E2CE58CFBC62}" destId="{24DFACAB-AB5E-4309-877F-8A9A6C19BE8D}" srcOrd="0" destOrd="0" presId="urn:microsoft.com/office/officeart/2005/8/layout/hProcess9"/>
    <dgm:cxn modelId="{21366ECB-6AF8-472E-8108-B84AF6CDCF1D}" type="presParOf" srcId="{24DFACAB-AB5E-4309-877F-8A9A6C19BE8D}" destId="{6496DCAD-E44B-42D3-A898-B0104E69568B}" srcOrd="0" destOrd="0" presId="urn:microsoft.com/office/officeart/2005/8/layout/hProcess9"/>
    <dgm:cxn modelId="{BE77933F-6AD1-4EB0-BA59-D9AD1DC0E0B3}" type="presParOf" srcId="{24DFACAB-AB5E-4309-877F-8A9A6C19BE8D}" destId="{9942F348-2FA8-4F65-AE87-A410E9E9719F}" srcOrd="1" destOrd="0" presId="urn:microsoft.com/office/officeart/2005/8/layout/hProcess9"/>
    <dgm:cxn modelId="{B01C4CB3-9938-474A-B458-481D800218D4}" type="presParOf" srcId="{9942F348-2FA8-4F65-AE87-A410E9E9719F}" destId="{77F34637-76F7-4F2D-AF7A-AE79345C90AD}" srcOrd="0" destOrd="0" presId="urn:microsoft.com/office/officeart/2005/8/layout/hProcess9"/>
    <dgm:cxn modelId="{4B2F6CDC-BE9E-4F38-B32C-52A5917AC6BD}" type="presParOf" srcId="{9942F348-2FA8-4F65-AE87-A410E9E9719F}" destId="{0C56ACDA-9868-42A2-A0BD-3C719B860FBB}" srcOrd="1" destOrd="0" presId="urn:microsoft.com/office/officeart/2005/8/layout/hProcess9"/>
    <dgm:cxn modelId="{3CBD5CB3-03DA-492A-8343-47C554620394}" type="presParOf" srcId="{9942F348-2FA8-4F65-AE87-A410E9E9719F}" destId="{118F2A76-35C1-45B4-971E-AE01A9EA832B}" srcOrd="2" destOrd="0" presId="urn:microsoft.com/office/officeart/2005/8/layout/hProcess9"/>
    <dgm:cxn modelId="{F5640AFA-A310-468E-A094-7242018C15BE}" type="presParOf" srcId="{9942F348-2FA8-4F65-AE87-A410E9E9719F}" destId="{40C0A768-86E1-46D2-A455-BAF28CF3CDC6}" srcOrd="3" destOrd="0" presId="urn:microsoft.com/office/officeart/2005/8/layout/hProcess9"/>
    <dgm:cxn modelId="{03EA709B-34D0-476B-893E-76A9A63F4544}" type="presParOf" srcId="{9942F348-2FA8-4F65-AE87-A410E9E9719F}" destId="{A5DA9276-BB1E-40AB-9FDC-BA01C4641555}" srcOrd="4" destOrd="0" presId="urn:microsoft.com/office/officeart/2005/8/layout/hProcess9"/>
    <dgm:cxn modelId="{A3C0EB3C-4513-48CE-BBA6-9B4D4DEC2DBD}" type="presParOf" srcId="{9942F348-2FA8-4F65-AE87-A410E9E9719F}" destId="{AA5EEF0E-BB8D-46FD-9F12-6C259E956FF3}" srcOrd="5" destOrd="0" presId="urn:microsoft.com/office/officeart/2005/8/layout/hProcess9"/>
    <dgm:cxn modelId="{94E2A8A4-CACA-48C6-949C-3C5075473129}" type="presParOf" srcId="{9942F348-2FA8-4F65-AE87-A410E9E9719F}" destId="{182B5AC8-FF8A-4C8B-B15B-4129FB8367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EEDEA-F43D-4B72-9F51-1CC4AE21A98B}">
      <dsp:nvSpPr>
        <dsp:cNvPr id="0" name=""/>
        <dsp:cNvSpPr/>
      </dsp:nvSpPr>
      <dsp:spPr>
        <a:xfrm rot="10800000">
          <a:off x="2276393" y="352704"/>
          <a:ext cx="8507048" cy="47809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7248" tIns="99060" rIns="184912" bIns="99060" numCol="1" spcCol="1270" anchor="ctr" anchorCtr="0">
          <a:noAutofit/>
        </a:bodyPr>
        <a:lstStyle/>
        <a:p>
          <a:pPr marL="0" lvl="0" indent="0" algn="just" defTabSz="1155700" rtl="0">
            <a:lnSpc>
              <a:spcPct val="90000"/>
            </a:lnSpc>
            <a:spcBef>
              <a:spcPct val="0"/>
            </a:spcBef>
            <a:spcAft>
              <a:spcPct val="35000"/>
            </a:spcAft>
            <a:buNone/>
          </a:pPr>
          <a:r>
            <a:rPr lang="en-US" sz="2600" kern="1200" dirty="0"/>
            <a:t>The internet of things, or </a:t>
          </a:r>
          <a:r>
            <a:rPr lang="en-US" sz="2600" kern="1200" dirty="0" err="1"/>
            <a:t>IoT</a:t>
          </a:r>
          <a:r>
            <a:rPr lang="en-US" sz="2600" kern="1200" dirty="0"/>
            <a:t>, is a system of interrelated computing devices, mechanical and digital machines, objects, animals or people that are provided with unique identifiers (UID) and the ability to transfer data over a network without requiring human-to-human or human-to-computer interaction.</a:t>
          </a:r>
        </a:p>
        <a:p>
          <a:pPr marL="0" lvl="0" indent="0" algn="just" defTabSz="1155700" rtl="0">
            <a:lnSpc>
              <a:spcPct val="90000"/>
            </a:lnSpc>
            <a:spcBef>
              <a:spcPct val="0"/>
            </a:spcBef>
            <a:spcAft>
              <a:spcPct val="35000"/>
            </a:spcAft>
            <a:buNone/>
          </a:pPr>
          <a:r>
            <a:rPr lang="en-US" sz="2600" kern="1200" dirty="0"/>
            <a:t>It is also referred as Machine to Machine (M2M), Skynet, Internet of Everything.</a:t>
          </a:r>
        </a:p>
      </dsp:txBody>
      <dsp:txXfrm rot="10800000">
        <a:off x="3471640" y="352704"/>
        <a:ext cx="7311801" cy="4780990"/>
      </dsp:txXfrm>
    </dsp:sp>
    <dsp:sp modelId="{5CE15ECC-B284-49FE-B3EF-12382BA67E32}">
      <dsp:nvSpPr>
        <dsp:cNvPr id="0" name=""/>
        <dsp:cNvSpPr/>
      </dsp:nvSpPr>
      <dsp:spPr>
        <a:xfrm>
          <a:off x="222222" y="640098"/>
          <a:ext cx="4368841" cy="418011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4098A-7B78-4BE8-A8E6-AF9835808A62}">
      <dsp:nvSpPr>
        <dsp:cNvPr id="0" name=""/>
        <dsp:cNvSpPr/>
      </dsp:nvSpPr>
      <dsp:spPr>
        <a:xfrm rot="10800000">
          <a:off x="2249823" y="404941"/>
          <a:ext cx="8416671" cy="463732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870" tIns="106680" rIns="199136" bIns="106680" numCol="1" spcCol="1270" anchor="ctr" anchorCtr="0">
          <a:noAutofit/>
        </a:bodyPr>
        <a:lstStyle/>
        <a:p>
          <a:pPr marL="0" lvl="0" indent="0" algn="just" defTabSz="1244600" rtl="0">
            <a:lnSpc>
              <a:spcPct val="90000"/>
            </a:lnSpc>
            <a:spcBef>
              <a:spcPct val="0"/>
            </a:spcBef>
            <a:spcAft>
              <a:spcPct val="35000"/>
            </a:spcAft>
            <a:buNone/>
          </a:pPr>
          <a:r>
            <a:rPr lang="en-US" sz="2800" kern="1200" dirty="0"/>
            <a:t>A </a:t>
          </a:r>
          <a:r>
            <a:rPr lang="en-US" sz="2800" b="1" kern="1200" dirty="0"/>
            <a:t>thing</a:t>
          </a:r>
          <a:r>
            <a:rPr lang="en-US" sz="2800" kern="1200" dirty="0"/>
            <a:t> in the internet of things can be a person with a heart monitor implant, a farm animal with a biochip transponder, an automobile that has built-in </a:t>
          </a:r>
          <a:r>
            <a:rPr lang="en-US" sz="2800" u="none" kern="1200" dirty="0"/>
            <a:t>sensors</a:t>
          </a:r>
          <a:r>
            <a:rPr lang="en-US" sz="2800" kern="1200" dirty="0"/>
            <a:t> to alert the driver when tire pressure is low or any other natural or man-made object that can be assigned an IP address and is able to transfer data over a network.</a:t>
          </a:r>
        </a:p>
      </dsp:txBody>
      <dsp:txXfrm rot="10800000">
        <a:off x="3409155" y="404941"/>
        <a:ext cx="7257339" cy="4637327"/>
      </dsp:txXfrm>
    </dsp:sp>
    <dsp:sp modelId="{D44650FF-28D2-4E96-80B5-E8842654B178}">
      <dsp:nvSpPr>
        <dsp:cNvPr id="0" name=""/>
        <dsp:cNvSpPr/>
      </dsp:nvSpPr>
      <dsp:spPr>
        <a:xfrm>
          <a:off x="147387" y="501970"/>
          <a:ext cx="4629657" cy="424541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EE483-4FF4-405A-BCC8-22F7C0C43353}">
      <dsp:nvSpPr>
        <dsp:cNvPr id="0" name=""/>
        <dsp:cNvSpPr/>
      </dsp:nvSpPr>
      <dsp:spPr>
        <a:xfrm>
          <a:off x="4913346" y="27263"/>
          <a:ext cx="3629228" cy="1641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Kevin Ashton, co-founder of the Auto-ID Center at MIT, first mentioned the internet of things in a presentation he made to Procter &amp; Gamble (P&amp;G) in 1999.</a:t>
          </a:r>
        </a:p>
      </dsp:txBody>
      <dsp:txXfrm>
        <a:off x="4913346" y="27263"/>
        <a:ext cx="3629228" cy="1641442"/>
      </dsp:txXfrm>
    </dsp:sp>
    <dsp:sp modelId="{035579B2-FD3D-49A9-87A7-8C7255EB3E42}">
      <dsp:nvSpPr>
        <dsp:cNvPr id="0" name=""/>
        <dsp:cNvSpPr/>
      </dsp:nvSpPr>
      <dsp:spPr>
        <a:xfrm>
          <a:off x="1509384" y="0"/>
          <a:ext cx="2994438" cy="16942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A9AC4-D544-4517-95EE-741D266E895F}">
      <dsp:nvSpPr>
        <dsp:cNvPr id="0" name=""/>
        <dsp:cNvSpPr/>
      </dsp:nvSpPr>
      <dsp:spPr>
        <a:xfrm>
          <a:off x="2334175" y="2593108"/>
          <a:ext cx="3629228" cy="1641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Although Ashton's was the first mention of the internet of things, the idea of connected devices has been around since the 1970s, under the monikers </a:t>
          </a:r>
          <a:r>
            <a:rPr lang="en-US" sz="1700" i="1" kern="1200" dirty="0"/>
            <a:t>embedded internet</a:t>
          </a:r>
          <a:r>
            <a:rPr lang="en-US" sz="1700" kern="1200" dirty="0"/>
            <a:t> and </a:t>
          </a:r>
          <a:r>
            <a:rPr lang="en-US" sz="1700" i="1" kern="1200" dirty="0"/>
            <a:t>pervasive computing</a:t>
          </a:r>
          <a:r>
            <a:rPr lang="en-US" sz="1700" kern="1200" dirty="0"/>
            <a:t>.</a:t>
          </a:r>
        </a:p>
      </dsp:txBody>
      <dsp:txXfrm>
        <a:off x="2334175" y="2593108"/>
        <a:ext cx="3629228" cy="1641442"/>
      </dsp:txXfrm>
    </dsp:sp>
    <dsp:sp modelId="{2B49D23E-59B6-4C6E-8AF9-1C86EF3D4DDB}">
      <dsp:nvSpPr>
        <dsp:cNvPr id="0" name=""/>
        <dsp:cNvSpPr/>
      </dsp:nvSpPr>
      <dsp:spPr>
        <a:xfrm>
          <a:off x="6363794" y="1965954"/>
          <a:ext cx="3422178" cy="28957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2EDE0-CCA4-46DE-A07F-AC5690F10701}">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8132B-04D7-459E-A39B-76EBA19D8AFD}">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It enables devices/objects to observe, identify and understand a situation or the surroundings without being dependent on human help.</a:t>
          </a:r>
        </a:p>
      </dsp:txBody>
      <dsp:txXfrm>
        <a:off x="2175669" y="0"/>
        <a:ext cx="8339931" cy="1305404"/>
      </dsp:txXfrm>
    </dsp:sp>
    <dsp:sp modelId="{C1C99F35-C5D2-45CF-990E-0A5060B52C21}">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45B0E-C22D-47CC-A0EA-4DC9BEC8F85C}">
      <dsp:nvSpPr>
        <dsp:cNvPr id="0" name=""/>
        <dsp:cNvSpPr/>
      </dsp:nvSpPr>
      <dsp:spPr>
        <a:xfrm>
          <a:off x="2175669" y="1305404"/>
          <a:ext cx="833993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When devices/objects can represent themselves digitally, they can be controlled from anywhere. The connectivity then helps us capture more data from more places, ensuring more ways of increasing efficiency and improving safety and IoT security.</a:t>
          </a:r>
        </a:p>
      </dsp:txBody>
      <dsp:txXfrm>
        <a:off x="2175669" y="1305404"/>
        <a:ext cx="8339931" cy="1305399"/>
      </dsp:txXfrm>
    </dsp:sp>
    <dsp:sp modelId="{6D8F4347-6A9E-4462-8A98-4D7C62951C76}">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77B74-32FD-4B08-9F78-C4E1DA6E228A}">
      <dsp:nvSpPr>
        <dsp:cNvPr id="0" name=""/>
        <dsp:cNvSpPr/>
      </dsp:nvSpPr>
      <dsp:spPr>
        <a:xfrm>
          <a:off x="2175669" y="2610804"/>
          <a:ext cx="833993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IoT is a transformational force that can help companies improve performance through IoT analytics and </a:t>
          </a:r>
          <a:r>
            <a:rPr lang="en-US" sz="2000" b="1" kern="1200"/>
            <a:t>IoT Security</a:t>
          </a:r>
          <a:r>
            <a:rPr lang="en-US" sz="2000" kern="1200"/>
            <a:t> to deliver better results</a:t>
          </a:r>
        </a:p>
      </dsp:txBody>
      <dsp:txXfrm>
        <a:off x="2175669" y="2610804"/>
        <a:ext cx="8339931" cy="1305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C5288-1722-4DF8-811A-634CE9E9A3F4}">
      <dsp:nvSpPr>
        <dsp:cNvPr id="0" name=""/>
        <dsp:cNvSpPr/>
      </dsp:nvSpPr>
      <dsp:spPr>
        <a:xfrm>
          <a:off x="868271" y="0"/>
          <a:ext cx="9840414" cy="501931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A21A1-27D0-47EF-854B-A1A734AE7345}">
      <dsp:nvSpPr>
        <dsp:cNvPr id="0" name=""/>
        <dsp:cNvSpPr/>
      </dsp:nvSpPr>
      <dsp:spPr>
        <a:xfrm>
          <a:off x="5087"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Automation</a:t>
          </a:r>
          <a:r>
            <a:rPr lang="en-US" sz="1300" kern="1200" dirty="0"/>
            <a:t>: Which leads to uniformity in tasks, quality of service and control of day-to-day tasks without human intervention. Machine-to-machine communication also helps maintain transparency throughout the process.</a:t>
          </a:r>
        </a:p>
      </dsp:txBody>
      <dsp:txXfrm>
        <a:off x="103096" y="1603802"/>
        <a:ext cx="2028363" cy="1811707"/>
      </dsp:txXfrm>
    </dsp:sp>
    <dsp:sp modelId="{24A047E4-8F80-471B-B998-EDC38AE24FE9}">
      <dsp:nvSpPr>
        <dsp:cNvPr id="0" name=""/>
        <dsp:cNvSpPr/>
      </dsp:nvSpPr>
      <dsp:spPr>
        <a:xfrm>
          <a:off x="2340687"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Efficiency</a:t>
          </a:r>
          <a:r>
            <a:rPr lang="en-US" sz="1300" kern="1200" dirty="0"/>
            <a:t>: Machine-to-machine interaction provides for better efficiency, enabling people to focus on other jobs.</a:t>
          </a:r>
        </a:p>
      </dsp:txBody>
      <dsp:txXfrm>
        <a:off x="2438696" y="1603802"/>
        <a:ext cx="2028363" cy="1811707"/>
      </dsp:txXfrm>
    </dsp:sp>
    <dsp:sp modelId="{F2A643F6-7BF9-4F1A-A6DC-6721CB02DB8C}">
      <dsp:nvSpPr>
        <dsp:cNvPr id="0" name=""/>
        <dsp:cNvSpPr/>
      </dsp:nvSpPr>
      <dsp:spPr>
        <a:xfrm>
          <a:off x="4676288"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Cost Savings</a:t>
          </a:r>
          <a:r>
            <a:rPr lang="en-US" sz="1300" kern="1200" dirty="0"/>
            <a:t>: In addition to the optimal utilization of energy and resources, the </a:t>
          </a:r>
          <a:r>
            <a:rPr lang="en-US" sz="1300" kern="1200" dirty="0" err="1"/>
            <a:t>IoT</a:t>
          </a:r>
          <a:r>
            <a:rPr lang="en-US" sz="1300" kern="1200" dirty="0"/>
            <a:t> helps alleviate the problems associated with bottlenecks, breakdowns and system damages.</a:t>
          </a:r>
        </a:p>
      </dsp:txBody>
      <dsp:txXfrm>
        <a:off x="4774297" y="1603802"/>
        <a:ext cx="2028363" cy="1811707"/>
      </dsp:txXfrm>
    </dsp:sp>
    <dsp:sp modelId="{9A8E00E1-5894-4CA1-A8C7-B528DFC61E4A}">
      <dsp:nvSpPr>
        <dsp:cNvPr id="0" name=""/>
        <dsp:cNvSpPr/>
      </dsp:nvSpPr>
      <dsp:spPr>
        <a:xfrm>
          <a:off x="7011888"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Communication</a:t>
          </a:r>
          <a:r>
            <a:rPr lang="en-US" sz="1300" kern="1200" dirty="0"/>
            <a:t>: </a:t>
          </a:r>
          <a:r>
            <a:rPr lang="en-US" sz="1300" kern="1200" dirty="0" err="1"/>
            <a:t>IoT</a:t>
          </a:r>
          <a:r>
            <a:rPr lang="en-US" sz="1300" kern="1200" dirty="0"/>
            <a:t> allows physical devices to stay connected and better communicate, which creates greater quality control.</a:t>
          </a:r>
        </a:p>
      </dsp:txBody>
      <dsp:txXfrm>
        <a:off x="7109897" y="1603802"/>
        <a:ext cx="2028363" cy="1811707"/>
      </dsp:txXfrm>
    </dsp:sp>
    <dsp:sp modelId="{9F066A60-F589-4E3F-928A-D2043D1E9F21}">
      <dsp:nvSpPr>
        <dsp:cNvPr id="0" name=""/>
        <dsp:cNvSpPr/>
      </dsp:nvSpPr>
      <dsp:spPr>
        <a:xfrm>
          <a:off x="9347489" y="1505793"/>
          <a:ext cx="2224381" cy="2007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Instant Data Access</a:t>
          </a:r>
          <a:r>
            <a:rPr lang="en-US" sz="1300" kern="1200" dirty="0"/>
            <a:t>: More available information helps simplify the decision making process, making life easier to manage.</a:t>
          </a:r>
        </a:p>
      </dsp:txBody>
      <dsp:txXfrm>
        <a:off x="9445498" y="1603802"/>
        <a:ext cx="2028363" cy="1811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6DCAD-E44B-42D3-A898-B0104E69568B}">
      <dsp:nvSpPr>
        <dsp:cNvPr id="0" name=""/>
        <dsp:cNvSpPr/>
      </dsp:nvSpPr>
      <dsp:spPr>
        <a:xfrm>
          <a:off x="860025" y="0"/>
          <a:ext cx="9746960" cy="47362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34637-76F7-4F2D-AF7A-AE79345C90AD}">
      <dsp:nvSpPr>
        <dsp:cNvPr id="0" name=""/>
        <dsp:cNvSpPr/>
      </dsp:nvSpPr>
      <dsp:spPr>
        <a:xfrm>
          <a:off x="5739"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t>Data:</a:t>
          </a:r>
          <a:r>
            <a:rPr lang="en-US" sz="1200" kern="1200" dirty="0"/>
            <a:t> The more the information, the easier it is to make the right decision. Knowing what to get from the grocery while you are out, without having to check on your own, not only saves time but is convenient as well.</a:t>
          </a:r>
        </a:p>
      </dsp:txBody>
      <dsp:txXfrm>
        <a:off x="98221" y="1513353"/>
        <a:ext cx="2575405" cy="1709531"/>
      </dsp:txXfrm>
    </dsp:sp>
    <dsp:sp modelId="{118F2A76-35C1-45B4-971E-AE01A9EA832B}">
      <dsp:nvSpPr>
        <dsp:cNvPr id="0" name=""/>
        <dsp:cNvSpPr/>
      </dsp:nvSpPr>
      <dsp:spPr>
        <a:xfrm>
          <a:off x="2904127"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t>Tracking: </a:t>
          </a:r>
          <a:r>
            <a:rPr lang="en-US" sz="1200" kern="1200" dirty="0"/>
            <a:t>The computers keep a track both on the quality and the viability of things at home. Knowing the expiration date of products before one consumes them improves safety and quality of life. Also, you will never run out of anything when you need it at the last moment.</a:t>
          </a:r>
        </a:p>
      </dsp:txBody>
      <dsp:txXfrm>
        <a:off x="2996609" y="1513353"/>
        <a:ext cx="2575405" cy="1709531"/>
      </dsp:txXfrm>
    </dsp:sp>
    <dsp:sp modelId="{A5DA9276-BB1E-40AB-9FDC-BA01C4641555}">
      <dsp:nvSpPr>
        <dsp:cNvPr id="0" name=""/>
        <dsp:cNvSpPr/>
      </dsp:nvSpPr>
      <dsp:spPr>
        <a:xfrm>
          <a:off x="5802515"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t>Time: </a:t>
          </a:r>
          <a:r>
            <a:rPr lang="en-US" sz="1200" kern="1200" dirty="0"/>
            <a:t>The amount of time saved in monitoring and the number of trips done otherwise would be tremendous.</a:t>
          </a:r>
        </a:p>
      </dsp:txBody>
      <dsp:txXfrm>
        <a:off x="5894997" y="1513353"/>
        <a:ext cx="2575405" cy="1709531"/>
      </dsp:txXfrm>
    </dsp:sp>
    <dsp:sp modelId="{182B5AC8-FF8A-4C8B-B15B-4129FB836721}">
      <dsp:nvSpPr>
        <dsp:cNvPr id="0" name=""/>
        <dsp:cNvSpPr/>
      </dsp:nvSpPr>
      <dsp:spPr>
        <a:xfrm>
          <a:off x="8700903" y="1420871"/>
          <a:ext cx="2760369" cy="1894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a:t>Money: </a:t>
          </a:r>
          <a:r>
            <a:rPr lang="en-US" sz="1200" kern="1200"/>
            <a:t>The financial aspect is the best advantage. This technology could replace humans who are in charge of monitoring and maintaining supplies.</a:t>
          </a:r>
        </a:p>
      </dsp:txBody>
      <dsp:txXfrm>
        <a:off x="8793385" y="1513353"/>
        <a:ext cx="2575405" cy="170953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B27154-2BBF-4284-BEEC-34FD9E9A31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85722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B27154-2BBF-4284-BEEC-34FD9E9A31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09121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B27154-2BBF-4284-BEEC-34FD9E9A31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17128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B27154-2BBF-4284-BEEC-34FD9E9A31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40545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B27154-2BBF-4284-BEEC-34FD9E9A313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84571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B27154-2BBF-4284-BEEC-34FD9E9A31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37901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B27154-2BBF-4284-BEEC-34FD9E9A3138}"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24342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27154-2BBF-4284-BEEC-34FD9E9A3138}"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84958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27154-2BBF-4284-BEEC-34FD9E9A3138}"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207441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B27154-2BBF-4284-BEEC-34FD9E9A31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257666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B27154-2BBF-4284-BEEC-34FD9E9A313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1235-4D0C-43BF-96CA-6564B374C68C}" type="slidenum">
              <a:rPr lang="en-US" smtClean="0"/>
              <a:t>‹#›</a:t>
            </a:fld>
            <a:endParaRPr lang="en-US"/>
          </a:p>
        </p:txBody>
      </p:sp>
    </p:spTree>
    <p:extLst>
      <p:ext uri="{BB962C8B-B14F-4D97-AF65-F5344CB8AC3E}">
        <p14:creationId xmlns:p14="http://schemas.microsoft.com/office/powerpoint/2010/main" val="105995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27154-2BBF-4284-BEEC-34FD9E9A3138}" type="datetimeFigureOut">
              <a:rPr lang="en-US" smtClean="0"/>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D1235-4D0C-43BF-96CA-6564B374C68C}" type="slidenum">
              <a:rPr lang="en-US" smtClean="0"/>
              <a:t>‹#›</a:t>
            </a:fld>
            <a:endParaRPr lang="en-US"/>
          </a:p>
        </p:txBody>
      </p:sp>
    </p:spTree>
    <p:extLst>
      <p:ext uri="{BB962C8B-B14F-4D97-AF65-F5344CB8AC3E}">
        <p14:creationId xmlns:p14="http://schemas.microsoft.com/office/powerpoint/2010/main" val="18159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5309"/>
            <a:ext cx="9144000" cy="2387600"/>
          </a:xfrm>
        </p:spPr>
        <p:txBody>
          <a:bodyPr/>
          <a:lstStyle/>
          <a:p>
            <a:r>
              <a:rPr lang="en-US" dirty="0"/>
              <a:t>Internet of Things (</a:t>
            </a:r>
            <a:r>
              <a:rPr lang="en-US" dirty="0" err="1"/>
              <a:t>IoT</a:t>
            </a:r>
            <a:r>
              <a:rPr lang="en-US" dirty="0"/>
              <a:t>)</a:t>
            </a:r>
          </a:p>
        </p:txBody>
      </p:sp>
      <p:sp>
        <p:nvSpPr>
          <p:cNvPr id="3" name="Subtitle 2"/>
          <p:cNvSpPr>
            <a:spLocks noGrp="1"/>
          </p:cNvSpPr>
          <p:nvPr>
            <p:ph type="subTitle" idx="1"/>
          </p:nvPr>
        </p:nvSpPr>
        <p:spPr>
          <a:xfrm>
            <a:off x="1524000" y="3602037"/>
            <a:ext cx="9144000" cy="2387600"/>
          </a:xfrm>
        </p:spPr>
        <p:txBody>
          <a:bodyPr>
            <a:normAutofit/>
          </a:bodyPr>
          <a:lstStyle/>
          <a:p>
            <a:r>
              <a:rPr lang="en-US" dirty="0"/>
              <a:t>CSE 315</a:t>
            </a:r>
          </a:p>
          <a:p>
            <a:r>
              <a:rPr lang="en-US" dirty="0"/>
              <a:t>Peripherals &amp; Interfacing</a:t>
            </a:r>
          </a:p>
          <a:p>
            <a:r>
              <a:rPr lang="en-US" b="1" dirty="0"/>
              <a:t>Courtesy:</a:t>
            </a:r>
          </a:p>
          <a:p>
            <a:r>
              <a:rPr lang="en-US" dirty="0"/>
              <a:t>Abdullah Al Omar</a:t>
            </a:r>
          </a:p>
          <a:p>
            <a:r>
              <a:rPr lang="en-US" dirty="0"/>
              <a:t>Lecturer, CSE, UAP</a:t>
            </a:r>
          </a:p>
        </p:txBody>
      </p:sp>
      <p:sp>
        <p:nvSpPr>
          <p:cNvPr id="4" name="Slide Number Placeholder 3"/>
          <p:cNvSpPr>
            <a:spLocks noGrp="1"/>
          </p:cNvSpPr>
          <p:nvPr>
            <p:ph type="sldNum" sz="quarter" idx="12"/>
          </p:nvPr>
        </p:nvSpPr>
        <p:spPr/>
        <p:txBody>
          <a:bodyPr/>
          <a:lstStyle/>
          <a:p>
            <a:fld id="{8D5841C0-30E3-41FD-814F-5E0963A59411}" type="slidenum">
              <a:rPr lang="en-US" smtClean="0"/>
              <a:t>1</a:t>
            </a:fld>
            <a:endParaRPr lang="en-US"/>
          </a:p>
        </p:txBody>
      </p:sp>
    </p:spTree>
    <p:extLst>
      <p:ext uri="{BB962C8B-B14F-4D97-AF65-F5344CB8AC3E}">
        <p14:creationId xmlns:p14="http://schemas.microsoft.com/office/powerpoint/2010/main" val="429011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Implementation:</a:t>
            </a:r>
          </a:p>
        </p:txBody>
      </p:sp>
      <p:sp>
        <p:nvSpPr>
          <p:cNvPr id="4" name="TextBox 3"/>
          <p:cNvSpPr txBox="1"/>
          <p:nvPr/>
        </p:nvSpPr>
        <p:spPr>
          <a:xfrm>
            <a:off x="7751656" y="1361126"/>
            <a:ext cx="2172833" cy="369332"/>
          </a:xfrm>
          <a:prstGeom prst="rect">
            <a:avLst/>
          </a:prstGeom>
          <a:noFill/>
        </p:spPr>
        <p:txBody>
          <a:bodyPr wrap="square" rtlCol="0">
            <a:spAutoFit/>
          </a:bodyPr>
          <a:lstStyle/>
          <a:p>
            <a:r>
              <a:rPr lang="en-US" dirty="0">
                <a:latin typeface="Baskerville Old Face" panose="02020602080505020303" pitchFamily="18" charset="0"/>
              </a:rPr>
              <a:t>Smart Appliances</a:t>
            </a:r>
          </a:p>
        </p:txBody>
      </p:sp>
      <p:sp>
        <p:nvSpPr>
          <p:cNvPr id="5" name="TextBox 4"/>
          <p:cNvSpPr txBox="1"/>
          <p:nvPr/>
        </p:nvSpPr>
        <p:spPr>
          <a:xfrm>
            <a:off x="3070631" y="6412979"/>
            <a:ext cx="1416242" cy="369332"/>
          </a:xfrm>
          <a:prstGeom prst="rect">
            <a:avLst/>
          </a:prstGeom>
          <a:noFill/>
        </p:spPr>
        <p:txBody>
          <a:bodyPr wrap="square" rtlCol="0">
            <a:spAutoFit/>
          </a:bodyPr>
          <a:lstStyle/>
          <a:p>
            <a:r>
              <a:rPr lang="en-US" dirty="0">
                <a:latin typeface="Baskerville Old Face" panose="02020602080505020303" pitchFamily="18" charset="0"/>
              </a:rPr>
              <a:t>Healthcare</a:t>
            </a:r>
          </a:p>
        </p:txBody>
      </p:sp>
      <p:pic>
        <p:nvPicPr>
          <p:cNvPr id="6" name="Picture 4" descr="http://www.cccblog.org/wp-content/uploads/2011/11/offbeat_fridge2_6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995" y="1690688"/>
            <a:ext cx="3629971" cy="43559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631" y="3996372"/>
            <a:ext cx="4396601" cy="2416607"/>
          </a:xfrm>
          <a:prstGeom prst="rect">
            <a:avLst/>
          </a:prstGeom>
        </p:spPr>
      </p:pic>
      <p:sp>
        <p:nvSpPr>
          <p:cNvPr id="8" name="TextBox 7"/>
          <p:cNvSpPr txBox="1"/>
          <p:nvPr/>
        </p:nvSpPr>
        <p:spPr>
          <a:xfrm>
            <a:off x="1329679" y="3879113"/>
            <a:ext cx="1227681" cy="646331"/>
          </a:xfrm>
          <a:prstGeom prst="rect">
            <a:avLst/>
          </a:prstGeom>
          <a:noFill/>
        </p:spPr>
        <p:txBody>
          <a:bodyPr wrap="square" rtlCol="0">
            <a:spAutoFit/>
          </a:bodyPr>
          <a:lstStyle/>
          <a:p>
            <a:r>
              <a:rPr lang="en-US" dirty="0">
                <a:latin typeface="Baskerville Old Face" panose="02020602080505020303" pitchFamily="18" charset="0"/>
              </a:rPr>
              <a:t>Wearable Tech</a:t>
            </a:r>
          </a:p>
        </p:txBody>
      </p:sp>
      <p:pic>
        <p:nvPicPr>
          <p:cNvPr id="14" name="Picture 2" descr="http://media.gadgetsin.com/2014/05/wellograph_smart_watch_with_fitness_tracker_3.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1235" y="1422372"/>
            <a:ext cx="4466802" cy="245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67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000" dirty="0"/>
          </a:p>
          <a:p>
            <a:pPr marL="0" indent="0" algn="ctr">
              <a:buNone/>
            </a:pPr>
            <a:endParaRPr lang="en-US" sz="4000" dirty="0"/>
          </a:p>
          <a:p>
            <a:pPr marL="0" indent="0" algn="ctr">
              <a:buNone/>
            </a:pPr>
            <a:r>
              <a:rPr lang="en-US" sz="4000"/>
              <a:t>Thank </a:t>
            </a:r>
            <a:r>
              <a:rPr lang="en-US" sz="4000" dirty="0"/>
              <a:t>you</a:t>
            </a:r>
          </a:p>
        </p:txBody>
      </p:sp>
    </p:spTree>
    <p:extLst>
      <p:ext uri="{BB962C8B-B14F-4D97-AF65-F5344CB8AC3E}">
        <p14:creationId xmlns:p14="http://schemas.microsoft.com/office/powerpoint/2010/main" val="15907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 of Things?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4200717"/>
              </p:ext>
            </p:extLst>
          </p:nvPr>
        </p:nvGraphicFramePr>
        <p:xfrm>
          <a:off x="838199" y="1371600"/>
          <a:ext cx="11353801"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527" y="2611685"/>
            <a:ext cx="4559394" cy="3006227"/>
          </a:xfrm>
          <a:prstGeom prst="rect">
            <a:avLst/>
          </a:prstGeom>
        </p:spPr>
      </p:pic>
    </p:spTree>
    <p:extLst>
      <p:ext uri="{BB962C8B-B14F-4D97-AF65-F5344CB8AC3E}">
        <p14:creationId xmlns:p14="http://schemas.microsoft.com/office/powerpoint/2010/main" val="81061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Things?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0842674"/>
              </p:ext>
            </p:extLst>
          </p:nvPr>
        </p:nvGraphicFramePr>
        <p:xfrm>
          <a:off x="838199" y="1188720"/>
          <a:ext cx="11114315" cy="544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9808" y="1978706"/>
            <a:ext cx="3776146" cy="3636074"/>
          </a:xfrm>
          <a:prstGeom prst="rect">
            <a:avLst/>
          </a:prstGeom>
        </p:spPr>
      </p:pic>
    </p:spTree>
    <p:extLst>
      <p:ext uri="{BB962C8B-B14F-4D97-AF65-F5344CB8AC3E}">
        <p14:creationId xmlns:p14="http://schemas.microsoft.com/office/powerpoint/2010/main" val="87270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 of the term Internet of Things: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700345413"/>
              </p:ext>
            </p:extLst>
          </p:nvPr>
        </p:nvGraphicFramePr>
        <p:xfrm>
          <a:off x="981891" y="1851751"/>
          <a:ext cx="10983686" cy="4862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45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IoT</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87929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3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advantages of </a:t>
            </a:r>
            <a:r>
              <a:rPr lang="en-US" dirty="0" err="1"/>
              <a:t>IoT</a:t>
            </a:r>
            <a:r>
              <a:rPr 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1473957"/>
              </p:ext>
            </p:extLst>
          </p:nvPr>
        </p:nvGraphicFramePr>
        <p:xfrm>
          <a:off x="307521" y="1133292"/>
          <a:ext cx="11576958" cy="5019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16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advantages of </a:t>
            </a:r>
            <a:r>
              <a:rPr lang="en-US" dirty="0" err="1"/>
              <a:t>IoT</a:t>
            </a:r>
            <a:r>
              <a:rPr lang="en-US" dirty="0"/>
              <a:t>: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2218766"/>
              </p:ext>
            </p:extLst>
          </p:nvPr>
        </p:nvGraphicFramePr>
        <p:xfrm>
          <a:off x="367937" y="1690688"/>
          <a:ext cx="11467012" cy="4736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84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IoT</a:t>
            </a:r>
            <a:r>
              <a:rPr lang="en-US" dirty="0"/>
              <a:t> works?</a:t>
            </a:r>
          </a:p>
        </p:txBody>
      </p:sp>
      <p:sp>
        <p:nvSpPr>
          <p:cNvPr id="3" name="Content Placeholder 2"/>
          <p:cNvSpPr>
            <a:spLocks noGrp="1"/>
          </p:cNvSpPr>
          <p:nvPr>
            <p:ph idx="1"/>
          </p:nvPr>
        </p:nvSpPr>
        <p:spPr/>
        <p:txBody>
          <a:bodyPr/>
          <a:lstStyle/>
          <a:p>
            <a:pPr algn="just" fontAlgn="base"/>
            <a:r>
              <a:rPr lang="en-US" dirty="0"/>
              <a:t>There are two major subsystems involved in the </a:t>
            </a:r>
            <a:r>
              <a:rPr lang="en-US" dirty="0" err="1"/>
              <a:t>IoT</a:t>
            </a:r>
            <a:r>
              <a:rPr lang="en-US" dirty="0"/>
              <a:t> network viz. front end part and back end part. Front end is mainly consists of </a:t>
            </a:r>
            <a:r>
              <a:rPr lang="en-US" dirty="0" err="1"/>
              <a:t>IoT</a:t>
            </a:r>
            <a:r>
              <a:rPr lang="en-US" dirty="0"/>
              <a:t> sensors which are MEMS based. It includes optical sensors, light sensors, gesture and proximity sensors, touch and fingerprint sensors, pressure sensors and more.</a:t>
            </a:r>
          </a:p>
          <a:p>
            <a:pPr algn="just" fontAlgn="base"/>
            <a:r>
              <a:rPr lang="en-US" dirty="0"/>
              <a:t>Back end consists of cellular, wireless and wired networks which are interfaced with </a:t>
            </a:r>
            <a:r>
              <a:rPr lang="en-US" dirty="0" err="1"/>
              <a:t>IoT</a:t>
            </a:r>
            <a:r>
              <a:rPr lang="en-US" dirty="0"/>
              <a:t> devices. The devices will report to the central servers and also interact with databases in the backbone network. Routers and gateways are part of the wireless backbone networks.</a:t>
            </a:r>
          </a:p>
          <a:p>
            <a:endParaRPr lang="en-US" dirty="0"/>
          </a:p>
        </p:txBody>
      </p:sp>
    </p:spTree>
    <p:extLst>
      <p:ext uri="{BB962C8B-B14F-4D97-AF65-F5344CB8AC3E}">
        <p14:creationId xmlns:p14="http://schemas.microsoft.com/office/powerpoint/2010/main" val="316496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projects (basic):</a:t>
            </a:r>
          </a:p>
        </p:txBody>
      </p:sp>
      <p:sp>
        <p:nvSpPr>
          <p:cNvPr id="3" name="Content Placeholder 2"/>
          <p:cNvSpPr>
            <a:spLocks noGrp="1"/>
          </p:cNvSpPr>
          <p:nvPr>
            <p:ph idx="1"/>
          </p:nvPr>
        </p:nvSpPr>
        <p:spPr/>
        <p:txBody>
          <a:bodyPr/>
          <a:lstStyle/>
          <a:p>
            <a:r>
              <a:rPr lang="en-US" b="1" dirty="0" err="1"/>
              <a:t>IoT</a:t>
            </a:r>
            <a:r>
              <a:rPr lang="en-US" b="1" dirty="0"/>
              <a:t> Based Humidity and Temperature Monitoring Using Arduino Uno</a:t>
            </a:r>
          </a:p>
          <a:p>
            <a:r>
              <a:rPr lang="en-US" b="1" dirty="0" err="1"/>
              <a:t>IoT</a:t>
            </a:r>
            <a:r>
              <a:rPr lang="en-US" b="1" dirty="0"/>
              <a:t> Connected Healthcare Applications</a:t>
            </a:r>
          </a:p>
          <a:p>
            <a:r>
              <a:rPr lang="en-US" b="1" dirty="0" err="1"/>
              <a:t>IoT</a:t>
            </a:r>
            <a:r>
              <a:rPr lang="en-US" b="1" dirty="0"/>
              <a:t> Based Intelligent Traffic Management System</a:t>
            </a:r>
          </a:p>
          <a:p>
            <a:r>
              <a:rPr lang="en-US" b="1" dirty="0" err="1"/>
              <a:t>IoT</a:t>
            </a:r>
            <a:r>
              <a:rPr lang="en-US" b="1" dirty="0"/>
              <a:t> Based Smart Parking System Using RFID</a:t>
            </a:r>
          </a:p>
          <a:p>
            <a:r>
              <a:rPr lang="en-US" b="1" dirty="0" err="1"/>
              <a:t>IoT</a:t>
            </a:r>
            <a:r>
              <a:rPr lang="en-US" b="1" dirty="0"/>
              <a:t> Based Smart Waste Management System for Smart City</a:t>
            </a:r>
          </a:p>
          <a:p>
            <a:r>
              <a:rPr lang="en-US" b="1" dirty="0" err="1"/>
              <a:t>IoT</a:t>
            </a:r>
            <a:r>
              <a:rPr lang="en-US" b="1" dirty="0"/>
              <a:t> Smart Home automation using Node </a:t>
            </a:r>
            <a:r>
              <a:rPr lang="en-US" b="1" dirty="0" err="1"/>
              <a:t>Mcu</a:t>
            </a:r>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744528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765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Baskerville Old Face</vt:lpstr>
      <vt:lpstr>Calibri</vt:lpstr>
      <vt:lpstr>Calibri Light</vt:lpstr>
      <vt:lpstr>Office Theme</vt:lpstr>
      <vt:lpstr>Internet of Things (IoT)</vt:lpstr>
      <vt:lpstr>What is Internet of Things?</vt:lpstr>
      <vt:lpstr>What is Things?</vt:lpstr>
      <vt:lpstr>Inventor of the term Internet of Things:</vt:lpstr>
      <vt:lpstr>Why IoT?</vt:lpstr>
      <vt:lpstr>Some advantages of IoT:</vt:lpstr>
      <vt:lpstr>Some advantages of IoT: (Contd.)</vt:lpstr>
      <vt:lpstr>How IoT works?</vt:lpstr>
      <vt:lpstr>IoT projects (basic):</vt:lpstr>
      <vt:lpstr>IoT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Windows User</dc:creator>
  <cp:lastModifiedBy>Mahedi Hassan</cp:lastModifiedBy>
  <cp:revision>27</cp:revision>
  <dcterms:created xsi:type="dcterms:W3CDTF">2019-04-29T16:18:42Z</dcterms:created>
  <dcterms:modified xsi:type="dcterms:W3CDTF">2023-05-01T18:21:17Z</dcterms:modified>
</cp:coreProperties>
</file>