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sldIdLst>
    <p:sldId id="256" r:id="rId2"/>
    <p:sldId id="257" r:id="rId3"/>
    <p:sldId id="258" r:id="rId4"/>
    <p:sldId id="259" r:id="rId5"/>
    <p:sldId id="274" r:id="rId6"/>
    <p:sldId id="275" r:id="rId7"/>
    <p:sldId id="260" r:id="rId8"/>
    <p:sldId id="261" r:id="rId9"/>
    <p:sldId id="276" r:id="rId10"/>
    <p:sldId id="277" r:id="rId11"/>
    <p:sldId id="278"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Kollektif" panose="020B0604020202020204" charset="0"/>
      <p:regular r:id="rId20"/>
    </p:embeddedFont>
    <p:embeddedFont>
      <p:font typeface="Open Sans Extra Bold" panose="020B0604020202020204" charset="0"/>
      <p:bold r:id="rId21"/>
    </p:embeddedFont>
    <p:embeddedFont>
      <p:font typeface="Open Sans Light" panose="020B0604020202020204" charset="0"/>
      <p:regular r:id="rId22"/>
    </p:embeddedFont>
    <p:embeddedFont>
      <p:font typeface="Space Mono"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76" autoAdjust="0"/>
    <p:restoredTop sz="94622" autoAdjust="0"/>
  </p:normalViewPr>
  <p:slideViewPr>
    <p:cSldViewPr>
      <p:cViewPr varScale="1">
        <p:scale>
          <a:sx n="73" d="100"/>
          <a:sy n="73" d="100"/>
        </p:scale>
        <p:origin x="32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CCEE-930E-4A77-80FE-565CDC011667}"/>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B0191BE5-5F6B-4B00-907B-0B0B6899AB6F}"/>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2FCB6891-9113-47D6-98E5-9EA2756D23C2}"/>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5" name="Footer Placeholder 4">
            <a:extLst>
              <a:ext uri="{FF2B5EF4-FFF2-40B4-BE49-F238E27FC236}">
                <a16:creationId xmlns:a16="http://schemas.microsoft.com/office/drawing/2014/main" id="{88D0493A-7DF1-4802-8342-9C8BFE909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97C37-B42B-4D0A-85DA-9BD7A0BE515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7489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B613-0187-4B09-88B5-784A78DB91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BA79D9-E1C9-4975-9A29-1A12A575F9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75A8E-797D-45AB-B405-595A237E66B9}"/>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5" name="Footer Placeholder 4">
            <a:extLst>
              <a:ext uri="{FF2B5EF4-FFF2-40B4-BE49-F238E27FC236}">
                <a16:creationId xmlns:a16="http://schemas.microsoft.com/office/drawing/2014/main" id="{DAC52A10-0895-4400-A4C4-A3A52816B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C269B-6E30-410A-9062-5D367B7BCCF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8470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C24AE6-3FB5-426E-B0C4-2CA07BEAFD95}"/>
              </a:ext>
            </a:extLst>
          </p:cNvPr>
          <p:cNvSpPr>
            <a:spLocks noGrp="1"/>
          </p:cNvSpPr>
          <p:nvPr>
            <p:ph type="title" orient="vert"/>
          </p:nvPr>
        </p:nvSpPr>
        <p:spPr>
          <a:xfrm>
            <a:off x="13087350" y="547688"/>
            <a:ext cx="3943350" cy="87177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F3E147-68CD-4A6E-A58B-11CA696BE147}"/>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D9D7D-61B6-49D8-9E2E-0181E0D54248}"/>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5" name="Footer Placeholder 4">
            <a:extLst>
              <a:ext uri="{FF2B5EF4-FFF2-40B4-BE49-F238E27FC236}">
                <a16:creationId xmlns:a16="http://schemas.microsoft.com/office/drawing/2014/main" id="{B9828FED-FF97-487F-8620-D85C47136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7624A-8B70-4513-8960-A7AB64C38CF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2608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9EAD-54A3-4AC5-B5FF-C581090B09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A7F78-D79D-409E-A3EC-758E20E12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E532F-89A6-45A1-8919-CAC8FCD1A2C0}"/>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5" name="Footer Placeholder 4">
            <a:extLst>
              <a:ext uri="{FF2B5EF4-FFF2-40B4-BE49-F238E27FC236}">
                <a16:creationId xmlns:a16="http://schemas.microsoft.com/office/drawing/2014/main" id="{23B99659-FBA2-4F99-88F9-1AB94C0CF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835FC-6D87-4275-95D1-C36641A0AF8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2425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38E59-DA81-4770-981E-B5FE47EA7F89}"/>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22BF6331-0899-4D25-84E6-97022197A1A5}"/>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6249BB-AC0C-4452-A263-41C3C166C737}"/>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5" name="Footer Placeholder 4">
            <a:extLst>
              <a:ext uri="{FF2B5EF4-FFF2-40B4-BE49-F238E27FC236}">
                <a16:creationId xmlns:a16="http://schemas.microsoft.com/office/drawing/2014/main" id="{D349BBB4-A0F9-4E31-8397-62D740A30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9F755-9C1C-4BF7-8AF4-59864F9C6B5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8557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5C8A-7EF5-4B76-B192-46F3A8213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B1853-3668-4E63-85AB-F02E23C24678}"/>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9DF83A-3D6D-43BC-A27C-C484D34EE7D8}"/>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091BAF-9D63-4D8F-AD68-3C5DEA7B0206}"/>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6" name="Footer Placeholder 5">
            <a:extLst>
              <a:ext uri="{FF2B5EF4-FFF2-40B4-BE49-F238E27FC236}">
                <a16:creationId xmlns:a16="http://schemas.microsoft.com/office/drawing/2014/main" id="{6BA99A70-244E-4874-AB95-92F7E74A9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1379D-4466-439B-BA12-58F2328C2EF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5266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85AA-9478-4AB1-BCFF-FB9574257E49}"/>
              </a:ext>
            </a:extLst>
          </p:cNvPr>
          <p:cNvSpPr>
            <a:spLocks noGrp="1"/>
          </p:cNvSpPr>
          <p:nvPr>
            <p:ph type="title"/>
          </p:nvPr>
        </p:nvSpPr>
        <p:spPr>
          <a:xfrm>
            <a:off x="1259682" y="547688"/>
            <a:ext cx="15773400" cy="19883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53805A-E705-49B0-963D-2A336AE1D1AE}"/>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6B849-4C88-4B7A-9128-7CC40218D833}"/>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56970-3806-4A10-A656-6456AC2B6367}"/>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E9CC2-CA42-4E2C-8D54-78BADF4517DE}"/>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E01145-AAEF-4229-8FEC-CDE954B0D506}"/>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8" name="Footer Placeholder 7">
            <a:extLst>
              <a:ext uri="{FF2B5EF4-FFF2-40B4-BE49-F238E27FC236}">
                <a16:creationId xmlns:a16="http://schemas.microsoft.com/office/drawing/2014/main" id="{D7417563-2E71-4218-8DA6-42F580877E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732E04-94D0-4726-A9CD-5EF555D1346F}"/>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7809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2347-9293-4C2D-87E4-8CC9E2348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905B03-B9A9-4AD4-8D73-07A6F38E795E}"/>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4" name="Footer Placeholder 3">
            <a:extLst>
              <a:ext uri="{FF2B5EF4-FFF2-40B4-BE49-F238E27FC236}">
                <a16:creationId xmlns:a16="http://schemas.microsoft.com/office/drawing/2014/main" id="{0C007848-08E4-4229-975D-2E983F210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0156F0-DEA0-4BA7-81A4-3BEFA5FE91E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407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C8DE3-21EE-4F72-8D5D-A527D047608F}"/>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3" name="Footer Placeholder 2">
            <a:extLst>
              <a:ext uri="{FF2B5EF4-FFF2-40B4-BE49-F238E27FC236}">
                <a16:creationId xmlns:a16="http://schemas.microsoft.com/office/drawing/2014/main" id="{06EF7260-44B9-4564-97A9-CAB58E842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DA6B9-1682-4C48-A6FB-306AEC0CDC3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574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5C9E-BC52-418F-82E6-E676D1EC5B41}"/>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D2F05EA8-2387-4CF6-9ACC-5F0163E1F082}"/>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9D094-11FC-4638-97F2-229AC9212BF5}"/>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2C0D8F8D-1ACD-4AC8-8345-D99686DC5127}"/>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6" name="Footer Placeholder 5">
            <a:extLst>
              <a:ext uri="{FF2B5EF4-FFF2-40B4-BE49-F238E27FC236}">
                <a16:creationId xmlns:a16="http://schemas.microsoft.com/office/drawing/2014/main" id="{AB9E4114-4EC6-43CA-8383-D114095C2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D2D10-AA4F-4285-BB7B-FCF98C6FE58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864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23AC-1826-4695-9662-E20FFCAAA23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73E12F6D-B8AC-4039-B5EC-0D63496344BE}"/>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77702108-BA13-4A20-81DF-E56A92914B9E}"/>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ECA796D-4D9D-4381-9D83-B052B5544C6D}"/>
              </a:ext>
            </a:extLst>
          </p:cNvPr>
          <p:cNvSpPr>
            <a:spLocks noGrp="1"/>
          </p:cNvSpPr>
          <p:nvPr>
            <p:ph type="dt" sz="half" idx="10"/>
          </p:nvPr>
        </p:nvSpPr>
        <p:spPr/>
        <p:txBody>
          <a:bodyPr/>
          <a:lstStyle/>
          <a:p>
            <a:fld id="{1D8BD707-D9CF-40AE-B4C6-C98DA3205C09}" type="datetimeFigureOut">
              <a:rPr lang="en-US" smtClean="0"/>
              <a:t>3/12/2023</a:t>
            </a:fld>
            <a:endParaRPr lang="en-US"/>
          </a:p>
        </p:txBody>
      </p:sp>
      <p:sp>
        <p:nvSpPr>
          <p:cNvPr id="6" name="Footer Placeholder 5">
            <a:extLst>
              <a:ext uri="{FF2B5EF4-FFF2-40B4-BE49-F238E27FC236}">
                <a16:creationId xmlns:a16="http://schemas.microsoft.com/office/drawing/2014/main" id="{DB04B459-A5D7-456B-BE2E-3A6094434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7CE8D-A962-46EA-BA7E-5B328FFD30E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72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94049-5658-4B79-9AFB-3C7841820A26}"/>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51C6A-3D0C-46DC-840B-C99C860BFA38}"/>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EFD93-F7F5-4AC0-A017-058597E8099E}"/>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3/12/2023</a:t>
            </a:fld>
            <a:endParaRPr lang="en-US"/>
          </a:p>
        </p:txBody>
      </p:sp>
      <p:sp>
        <p:nvSpPr>
          <p:cNvPr id="5" name="Footer Placeholder 4">
            <a:extLst>
              <a:ext uri="{FF2B5EF4-FFF2-40B4-BE49-F238E27FC236}">
                <a16:creationId xmlns:a16="http://schemas.microsoft.com/office/drawing/2014/main" id="{E562515D-0D2C-4FDE-9210-3CB4F823D142}"/>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D6EEAE-251E-4DC8-BAAD-2C84211A8DD1}"/>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627147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7"/>
          <p:cNvSpPr txBox="1"/>
          <p:nvPr/>
        </p:nvSpPr>
        <p:spPr>
          <a:xfrm>
            <a:off x="2895600" y="3390900"/>
            <a:ext cx="12811624" cy="1574983"/>
          </a:xfrm>
          <a:prstGeom prst="rect">
            <a:avLst/>
          </a:prstGeom>
        </p:spPr>
        <p:txBody>
          <a:bodyPr lIns="0" tIns="0" rIns="0" bIns="0" rtlCol="0" anchor="t">
            <a:spAutoFit/>
          </a:bodyPr>
          <a:lstStyle/>
          <a:p>
            <a:pPr algn="ctr">
              <a:lnSpc>
                <a:spcPts val="13000"/>
              </a:lnSpc>
            </a:pPr>
            <a:r>
              <a:rPr lang="en-US" sz="8800" dirty="0">
                <a:solidFill>
                  <a:srgbClr val="000000"/>
                </a:solidFill>
                <a:latin typeface="Times New Roman" panose="02020603050405020304" pitchFamily="18" charset="0"/>
                <a:cs typeface="Times New Roman" panose="02020603050405020304" pitchFamily="18" charset="0"/>
              </a:rPr>
              <a:t>7 Segment Display </a:t>
            </a:r>
          </a:p>
        </p:txBody>
      </p:sp>
      <p:sp>
        <p:nvSpPr>
          <p:cNvPr id="8" name="TextBox 8"/>
          <p:cNvSpPr txBox="1"/>
          <p:nvPr/>
        </p:nvSpPr>
        <p:spPr>
          <a:xfrm>
            <a:off x="5753100" y="5321118"/>
            <a:ext cx="6781800" cy="2492990"/>
          </a:xfrm>
          <a:prstGeom prst="rect">
            <a:avLst/>
          </a:prstGeom>
        </p:spPr>
        <p:txBody>
          <a:bodyPr wrap="square" lIns="0" tIns="0" rIns="0" bIns="0" rtlCol="0" anchor="t">
            <a:spAutoFit/>
          </a:bodyPr>
          <a:lstStyle/>
          <a:p>
            <a:pPr algn="l"/>
            <a:endParaRPr lang="en-US" sz="1800" b="0" i="0" u="none" strike="noStrike" baseline="0" dirty="0">
              <a:solidFill>
                <a:srgbClr val="000000"/>
              </a:solidFill>
              <a:latin typeface="Calibri" panose="020F0502020204030204" pitchFamily="34" charset="0"/>
            </a:endParaRPr>
          </a:p>
          <a:p>
            <a:pPr algn="ctr"/>
            <a:r>
              <a:rPr lang="en-US" sz="1800" b="0" i="0" u="none" strike="noStrike" baseline="0" dirty="0">
                <a:solidFill>
                  <a:srgbClr val="000000"/>
                </a:solidFill>
                <a:latin typeface="Calibri" panose="020F0502020204030204" pitchFamily="34" charset="0"/>
              </a:rPr>
              <a:t> </a:t>
            </a:r>
            <a:r>
              <a:rPr lang="en-US" sz="3600" b="1" i="0" u="none" strike="noStrike" baseline="0" dirty="0">
                <a:solidFill>
                  <a:srgbClr val="000000"/>
                </a:solidFill>
                <a:latin typeface="Times New Roman" panose="02020603050405020304" pitchFamily="18" charset="0"/>
                <a:cs typeface="Times New Roman" panose="02020603050405020304" pitchFamily="18" charset="0"/>
              </a:rPr>
              <a:t>CSE 315</a:t>
            </a:r>
          </a:p>
          <a:p>
            <a:pPr algn="ctr"/>
            <a:r>
              <a:rPr lang="en-US" sz="3600" b="1" i="0" u="none" strike="noStrike" baseline="0" dirty="0">
                <a:solidFill>
                  <a:srgbClr val="000000"/>
                </a:solidFill>
                <a:latin typeface="Times New Roman" panose="02020603050405020304" pitchFamily="18" charset="0"/>
                <a:cs typeface="Times New Roman" panose="02020603050405020304" pitchFamily="18" charset="0"/>
              </a:rPr>
              <a:t>Peripherals &amp; Interfacing</a:t>
            </a:r>
          </a:p>
          <a:p>
            <a:pPr algn="ctr"/>
            <a:r>
              <a:rPr lang="en-US" sz="3600" b="1" dirty="0">
                <a:solidFill>
                  <a:srgbClr val="000000"/>
                </a:solidFill>
                <a:latin typeface="Times New Roman" panose="02020603050405020304" pitchFamily="18" charset="0"/>
                <a:cs typeface="Times New Roman" panose="02020603050405020304" pitchFamily="18" charset="0"/>
              </a:rPr>
              <a:t>Md Mahedi Hassan</a:t>
            </a:r>
            <a:endParaRPr lang="en-US" sz="3600" b="1" i="0" u="none" strike="noStrike" baseline="0" dirty="0">
              <a:solidFill>
                <a:srgbClr val="000000"/>
              </a:solidFill>
              <a:latin typeface="Times New Roman" panose="02020603050405020304" pitchFamily="18" charset="0"/>
              <a:cs typeface="Times New Roman" panose="02020603050405020304" pitchFamily="18" charset="0"/>
            </a:endParaRPr>
          </a:p>
          <a:p>
            <a:pPr algn="ctr"/>
            <a:r>
              <a:rPr lang="en-US" sz="3600" b="1" i="0" u="none" strike="noStrike" baseline="0" dirty="0">
                <a:solidFill>
                  <a:srgbClr val="000000"/>
                </a:solidFill>
                <a:latin typeface="Times New Roman" panose="02020603050405020304" pitchFamily="18" charset="0"/>
                <a:cs typeface="Times New Roman" panose="02020603050405020304" pitchFamily="18" charset="0"/>
              </a:rPr>
              <a:t>Lecturer, CSE, UAP</a:t>
            </a:r>
            <a:endParaRPr lang="en-US" sz="60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A243-EA89-40D6-8F0B-73C50C6E8A1B}"/>
              </a:ext>
            </a:extLst>
          </p:cNvPr>
          <p:cNvSpPr>
            <a:spLocks noGrp="1"/>
          </p:cNvSpPr>
          <p:nvPr>
            <p:ph type="title"/>
          </p:nvPr>
        </p:nvSpPr>
        <p:spPr/>
        <p:txBody>
          <a:bodyPr/>
          <a:lstStyle/>
          <a:p>
            <a:r>
              <a:rPr lang="en-US" dirty="0"/>
              <a:t>Pin Configuration</a:t>
            </a:r>
          </a:p>
        </p:txBody>
      </p:sp>
      <p:pic>
        <p:nvPicPr>
          <p:cNvPr id="5" name="Content Placeholder 4">
            <a:extLst>
              <a:ext uri="{FF2B5EF4-FFF2-40B4-BE49-F238E27FC236}">
                <a16:creationId xmlns:a16="http://schemas.microsoft.com/office/drawing/2014/main" id="{F5209B6E-EAA4-41DE-B3D2-47CFB6F1D5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4524" y="2933700"/>
            <a:ext cx="8851876" cy="6107250"/>
          </a:xfrm>
        </p:spPr>
      </p:pic>
    </p:spTree>
    <p:extLst>
      <p:ext uri="{BB962C8B-B14F-4D97-AF65-F5344CB8AC3E}">
        <p14:creationId xmlns:p14="http://schemas.microsoft.com/office/powerpoint/2010/main" val="55658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96C7-E617-457B-BE99-D9B782CF6D40}"/>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AF144C1E-AE34-4F46-82BB-F008E5C1571A}"/>
              </a:ext>
            </a:extLst>
          </p:cNvPr>
          <p:cNvSpPr>
            <a:spLocks noGrp="1"/>
          </p:cNvSpPr>
          <p:nvPr>
            <p:ph idx="1"/>
          </p:nvPr>
        </p:nvSpPr>
        <p:spPr/>
        <p:txBody>
          <a:bodyPr/>
          <a:lstStyle/>
          <a:p>
            <a:pPr>
              <a:buFont typeface="Wingdings" panose="05000000000000000000" pitchFamily="2" charset="2"/>
              <a:buChar char="Ø"/>
            </a:pPr>
            <a:r>
              <a:rPr lang="en-US" dirty="0"/>
              <a:t>Using all digits simultaneously would require 32 pins</a:t>
            </a:r>
          </a:p>
          <a:p>
            <a:pPr>
              <a:buFont typeface="Wingdings" panose="05000000000000000000" pitchFamily="2" charset="2"/>
              <a:buChar char="Ø"/>
            </a:pPr>
            <a:r>
              <a:rPr lang="en-US" dirty="0"/>
              <a:t>One digit is activated at a time through its own selection line</a:t>
            </a:r>
          </a:p>
          <a:p>
            <a:pPr>
              <a:buFont typeface="Wingdings" panose="05000000000000000000" pitchFamily="2" charset="2"/>
              <a:buChar char="Ø"/>
            </a:pPr>
            <a:r>
              <a:rPr lang="en-US" dirty="0"/>
              <a:t>The trick is to activate one display at a time, continuously, in a very fast manner</a:t>
            </a:r>
          </a:p>
          <a:p>
            <a:pPr>
              <a:buFont typeface="Wingdings" panose="05000000000000000000" pitchFamily="2" charset="2"/>
              <a:buChar char="Ø"/>
            </a:pPr>
            <a:r>
              <a:rPr lang="en-US" dirty="0"/>
              <a:t>This will make the human eye see all the digits turned on</a:t>
            </a:r>
          </a:p>
        </p:txBody>
      </p:sp>
    </p:spTree>
    <p:extLst>
      <p:ext uri="{BB962C8B-B14F-4D97-AF65-F5344CB8AC3E}">
        <p14:creationId xmlns:p14="http://schemas.microsoft.com/office/powerpoint/2010/main" val="248495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9" name="TextBox 9"/>
          <p:cNvSpPr txBox="1"/>
          <p:nvPr/>
        </p:nvSpPr>
        <p:spPr>
          <a:xfrm>
            <a:off x="4976588" y="1874972"/>
            <a:ext cx="8334823" cy="1336937"/>
          </a:xfrm>
          <a:prstGeom prst="rect">
            <a:avLst/>
          </a:prstGeom>
        </p:spPr>
        <p:txBody>
          <a:bodyPr lIns="0" tIns="0" rIns="0" bIns="0" rtlCol="0" anchor="t">
            <a:spAutoFit/>
          </a:bodyPr>
          <a:lstStyle/>
          <a:p>
            <a:pPr algn="ctr">
              <a:lnSpc>
                <a:spcPts val="8800"/>
              </a:lnSpc>
            </a:pPr>
            <a:r>
              <a:rPr lang="en-US" sz="8800" dirty="0">
                <a:solidFill>
                  <a:srgbClr val="FAFAFA"/>
                </a:solidFill>
                <a:latin typeface="Kollektif" panose="020B0604020101010102"/>
              </a:rPr>
              <a:t>Thank you!</a:t>
            </a:r>
          </a:p>
        </p:txBody>
      </p:sp>
      <p:sp>
        <p:nvSpPr>
          <p:cNvPr id="10" name="Title 9">
            <a:extLst>
              <a:ext uri="{FF2B5EF4-FFF2-40B4-BE49-F238E27FC236}">
                <a16:creationId xmlns:a16="http://schemas.microsoft.com/office/drawing/2014/main" id="{C7F6EB84-46D3-47F7-84BE-A8445AA09A3F}"/>
              </a:ext>
            </a:extLst>
          </p:cNvPr>
          <p:cNvSpPr>
            <a:spLocks noGrp="1"/>
          </p:cNvSpPr>
          <p:nvPr>
            <p:ph type="ctrTitle"/>
          </p:nvPr>
        </p:nvSpPr>
        <p:spPr/>
        <p:txBody>
          <a:bodyPr/>
          <a:lstStyle/>
          <a:p>
            <a:r>
              <a:rPr lang="en-US" dirty="0"/>
              <a:t>Thank you!</a:t>
            </a:r>
          </a:p>
        </p:txBody>
      </p:sp>
      <p:sp>
        <p:nvSpPr>
          <p:cNvPr id="11" name="Subtitle 10">
            <a:extLst>
              <a:ext uri="{FF2B5EF4-FFF2-40B4-BE49-F238E27FC236}">
                <a16:creationId xmlns:a16="http://schemas.microsoft.com/office/drawing/2014/main" id="{732EAFF6-5505-4479-B332-A270A8DB4201}"/>
              </a:ext>
            </a:extLst>
          </p:cNvPr>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17249775" y="-150232"/>
            <a:ext cx="9525" cy="10872689"/>
          </a:xfrm>
          <a:prstGeom prst="rect">
            <a:avLst/>
          </a:prstGeom>
          <a:solidFill>
            <a:srgbClr val="FAFAFA"/>
          </a:solidFill>
        </p:spPr>
      </p:sp>
      <p:grpSp>
        <p:nvGrpSpPr>
          <p:cNvPr id="3" name="Group 3"/>
          <p:cNvGrpSpPr/>
          <p:nvPr/>
        </p:nvGrpSpPr>
        <p:grpSpPr>
          <a:xfrm>
            <a:off x="11334845" y="3616723"/>
            <a:ext cx="4672023" cy="2907639"/>
            <a:chOff x="0" y="0"/>
            <a:chExt cx="6229364" cy="3876852"/>
          </a:xfrm>
        </p:grpSpPr>
        <p:sp>
          <p:nvSpPr>
            <p:cNvPr id="4" name="TextBox 4"/>
            <p:cNvSpPr txBox="1"/>
            <p:nvPr/>
          </p:nvSpPr>
          <p:spPr>
            <a:xfrm>
              <a:off x="0" y="-9525"/>
              <a:ext cx="6229364" cy="1779407"/>
            </a:xfrm>
            <a:prstGeom prst="rect">
              <a:avLst/>
            </a:prstGeom>
          </p:spPr>
          <p:txBody>
            <a:bodyPr lIns="0" tIns="0" rIns="0" bIns="0" rtlCol="0" anchor="t">
              <a:spAutoFit/>
            </a:bodyPr>
            <a:lstStyle/>
            <a:p>
              <a:pPr>
                <a:lnSpc>
                  <a:spcPts val="8800"/>
                </a:lnSpc>
              </a:pPr>
              <a:r>
                <a:rPr lang="en-US" sz="8800">
                  <a:solidFill>
                    <a:srgbClr val="000000"/>
                  </a:solidFill>
                  <a:latin typeface="Kollektif" panose="020B0604020101010102"/>
                </a:rPr>
                <a:t>Agenda</a:t>
              </a:r>
            </a:p>
          </p:txBody>
        </p:sp>
        <p:sp>
          <p:nvSpPr>
            <p:cNvPr id="5" name="TextBox 5"/>
            <p:cNvSpPr txBox="1"/>
            <p:nvPr/>
          </p:nvSpPr>
          <p:spPr>
            <a:xfrm>
              <a:off x="0" y="2234107"/>
              <a:ext cx="6229364" cy="1642745"/>
            </a:xfrm>
            <a:prstGeom prst="rect">
              <a:avLst/>
            </a:prstGeom>
          </p:spPr>
          <p:txBody>
            <a:bodyPr lIns="0" tIns="0" rIns="0" bIns="0" rtlCol="0" anchor="t">
              <a:spAutoFit/>
            </a:bodyPr>
            <a:lstStyle/>
            <a:p>
              <a:pPr>
                <a:lnSpc>
                  <a:spcPts val="3360"/>
                </a:lnSpc>
              </a:pPr>
              <a:r>
                <a:rPr lang="en-US" sz="2400">
                  <a:solidFill>
                    <a:srgbClr val="000000"/>
                  </a:solidFill>
                  <a:latin typeface="Space Mono" panose="02000509040000020004"/>
                </a:rPr>
                <a:t>Today We'll learn about 7 segment display and it's arduino usage</a:t>
              </a:r>
            </a:p>
          </p:txBody>
        </p:sp>
      </p:grpSp>
      <p:pic>
        <p:nvPicPr>
          <p:cNvPr id="6" name="Picture 6"/>
          <p:cNvPicPr>
            <a:picLocks noChangeAspect="1"/>
          </p:cNvPicPr>
          <p:nvPr/>
        </p:nvPicPr>
        <p:blipFill>
          <a:blip r:embed="rId2"/>
          <a:srcRect/>
          <a:stretch>
            <a:fillRect/>
          </a:stretch>
        </p:blipFill>
        <p:spPr>
          <a:xfrm>
            <a:off x="4373417" y="1438192"/>
            <a:ext cx="5448526" cy="72647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6"/>
          <p:cNvGrpSpPr/>
          <p:nvPr/>
        </p:nvGrpSpPr>
        <p:grpSpPr>
          <a:xfrm>
            <a:off x="7848600" y="2171700"/>
            <a:ext cx="10026659" cy="3851778"/>
            <a:chOff x="-307901" y="614995"/>
            <a:chExt cx="11858398" cy="2698568"/>
          </a:xfrm>
        </p:grpSpPr>
        <p:sp>
          <p:nvSpPr>
            <p:cNvPr id="7" name="TextBox 7"/>
            <p:cNvSpPr txBox="1"/>
            <p:nvPr/>
          </p:nvSpPr>
          <p:spPr>
            <a:xfrm>
              <a:off x="-307901" y="1235930"/>
              <a:ext cx="11858398" cy="2077633"/>
            </a:xfrm>
            <a:prstGeom prst="rect">
              <a:avLst/>
            </a:prstGeom>
          </p:spPr>
          <p:txBody>
            <a:bodyPr lIns="0" tIns="0" rIns="0" bIns="0" rtlCol="0" anchor="t">
              <a:spAutoFit/>
            </a:bodyPr>
            <a:lstStyle/>
            <a:p>
              <a:pPr algn="just">
                <a:lnSpc>
                  <a:spcPts val="3880"/>
                </a:lnSpc>
              </a:pPr>
              <a:r>
                <a:rPr lang="en-US" sz="2985" dirty="0">
                  <a:solidFill>
                    <a:srgbClr val="000000"/>
                  </a:solidFill>
                  <a:latin typeface="Times New Roman" panose="02020603050405020304" pitchFamily="18" charset="0"/>
                  <a:cs typeface="Times New Roman" panose="02020603050405020304" pitchFamily="18" charset="0"/>
                </a:rPr>
                <a:t>An LED or Light Emitting Diode, is a solid state optical </a:t>
              </a:r>
              <a:r>
                <a:rPr lang="en-US" sz="2985" dirty="0" err="1">
                  <a:solidFill>
                    <a:srgbClr val="000000"/>
                  </a:solidFill>
                  <a:latin typeface="Times New Roman" panose="02020603050405020304" pitchFamily="18" charset="0"/>
                  <a:cs typeface="Times New Roman" panose="02020603050405020304" pitchFamily="18" charset="0"/>
                </a:rPr>
                <a:t>pn</a:t>
              </a:r>
              <a:r>
                <a:rPr lang="en-US" sz="2985" dirty="0">
                  <a:solidFill>
                    <a:srgbClr val="000000"/>
                  </a:solidFill>
                  <a:latin typeface="Times New Roman" panose="02020603050405020304" pitchFamily="18" charset="0"/>
                  <a:cs typeface="Times New Roman" panose="02020603050405020304" pitchFamily="18" charset="0"/>
                </a:rPr>
                <a:t>-junction diode which emits light energy in the form of photon. The main advantage of light emitting diodes is that because of their small die size, several of them can be connected together within one small and compact package producing what is generally called a 7-segment Display.</a:t>
              </a:r>
            </a:p>
          </p:txBody>
        </p:sp>
        <p:sp>
          <p:nvSpPr>
            <p:cNvPr id="8" name="TextBox 8"/>
            <p:cNvSpPr txBox="1"/>
            <p:nvPr/>
          </p:nvSpPr>
          <p:spPr>
            <a:xfrm>
              <a:off x="-307901" y="614995"/>
              <a:ext cx="11858398" cy="915777"/>
            </a:xfrm>
            <a:prstGeom prst="rect">
              <a:avLst/>
            </a:prstGeom>
          </p:spPr>
          <p:txBody>
            <a:bodyPr lIns="0" tIns="0" rIns="0" bIns="0" rtlCol="0" anchor="t">
              <a:spAutoFit/>
            </a:bodyPr>
            <a:lstStyle/>
            <a:p>
              <a:pPr>
                <a:lnSpc>
                  <a:spcPts val="5015"/>
                </a:lnSpc>
              </a:pPr>
              <a:r>
                <a:rPr lang="en-US" sz="4180" u="sng" dirty="0">
                  <a:solidFill>
                    <a:srgbClr val="000000"/>
                  </a:solidFill>
                  <a:latin typeface="Kollektif" panose="020B0604020101010102"/>
                </a:rPr>
                <a:t>What is 7 segment display?</a:t>
              </a:r>
            </a:p>
          </p:txBody>
        </p:sp>
      </p:grpSp>
      <p:pic>
        <p:nvPicPr>
          <p:cNvPr id="10" name="Picture 9">
            <a:extLst>
              <a:ext uri="{FF2B5EF4-FFF2-40B4-BE49-F238E27FC236}">
                <a16:creationId xmlns:a16="http://schemas.microsoft.com/office/drawing/2014/main" id="{08B10707-5460-4E6D-9961-6C8316876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57494"/>
            <a:ext cx="6867049" cy="78198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rot="-10800000">
            <a:off x="4109598" y="3897108"/>
            <a:ext cx="3054781" cy="3071534"/>
          </a:xfrm>
          <a:prstGeom prst="rect">
            <a:avLst/>
          </a:prstGeom>
        </p:spPr>
      </p:pic>
      <p:sp>
        <p:nvSpPr>
          <p:cNvPr id="3" name="AutoShape 3"/>
          <p:cNvSpPr/>
          <p:nvPr/>
        </p:nvSpPr>
        <p:spPr>
          <a:xfrm>
            <a:off x="17556452" y="0"/>
            <a:ext cx="9525" cy="10872689"/>
          </a:xfrm>
          <a:prstGeom prst="rect">
            <a:avLst/>
          </a:prstGeom>
          <a:solidFill>
            <a:srgbClr val="FAFAFA"/>
          </a:solidFill>
        </p:spPr>
      </p:sp>
      <p:pic>
        <p:nvPicPr>
          <p:cNvPr id="4" name="Picture 4"/>
          <p:cNvPicPr>
            <a:picLocks noChangeAspect="1"/>
          </p:cNvPicPr>
          <p:nvPr/>
        </p:nvPicPr>
        <p:blipFill>
          <a:blip r:embed="rId2"/>
          <a:srcRect/>
          <a:stretch>
            <a:fillRect/>
          </a:stretch>
        </p:blipFill>
        <p:spPr>
          <a:xfrm rot="-10800000">
            <a:off x="2887659" y="3904046"/>
            <a:ext cx="3054781" cy="3071534"/>
          </a:xfrm>
          <a:prstGeom prst="rect">
            <a:avLst/>
          </a:prstGeom>
        </p:spPr>
      </p:pic>
      <p:pic>
        <p:nvPicPr>
          <p:cNvPr id="5" name="Picture 5"/>
          <p:cNvPicPr>
            <a:picLocks noChangeAspect="1"/>
          </p:cNvPicPr>
          <p:nvPr/>
        </p:nvPicPr>
        <p:blipFill>
          <a:blip r:embed="rId3"/>
          <a:srcRect/>
          <a:stretch>
            <a:fillRect/>
          </a:stretch>
        </p:blipFill>
        <p:spPr>
          <a:xfrm>
            <a:off x="7164380" y="3472817"/>
            <a:ext cx="10727158" cy="4261066"/>
          </a:xfrm>
          <a:prstGeom prst="rect">
            <a:avLst/>
          </a:prstGeom>
        </p:spPr>
      </p:pic>
      <p:pic>
        <p:nvPicPr>
          <p:cNvPr id="6" name="Picture 6"/>
          <p:cNvPicPr>
            <a:picLocks noChangeAspect="1"/>
          </p:cNvPicPr>
          <p:nvPr/>
        </p:nvPicPr>
        <p:blipFill>
          <a:blip r:embed="rId4"/>
          <a:srcRect/>
          <a:stretch>
            <a:fillRect/>
          </a:stretch>
        </p:blipFill>
        <p:spPr>
          <a:xfrm>
            <a:off x="722023" y="3719152"/>
            <a:ext cx="3024037" cy="4032049"/>
          </a:xfrm>
          <a:prstGeom prst="rect">
            <a:avLst/>
          </a:prstGeom>
        </p:spPr>
      </p:pic>
      <p:sp>
        <p:nvSpPr>
          <p:cNvPr id="7" name="TextBox 7"/>
          <p:cNvSpPr txBox="1"/>
          <p:nvPr/>
        </p:nvSpPr>
        <p:spPr>
          <a:xfrm>
            <a:off x="415346" y="289966"/>
            <a:ext cx="14443654" cy="1533525"/>
          </a:xfrm>
          <a:prstGeom prst="rect">
            <a:avLst/>
          </a:prstGeom>
        </p:spPr>
        <p:txBody>
          <a:bodyPr wrap="square" lIns="0" tIns="0" rIns="0" bIns="0" rtlCol="0" anchor="t">
            <a:spAutoFit/>
          </a:bodyPr>
          <a:lstStyle/>
          <a:p>
            <a:pPr algn="ctr">
              <a:lnSpc>
                <a:spcPts val="12600"/>
              </a:lnSpc>
            </a:pPr>
            <a:r>
              <a:rPr lang="en-US" sz="9000" dirty="0">
                <a:solidFill>
                  <a:srgbClr val="000000"/>
                </a:solidFill>
                <a:latin typeface="Open Sans Extra Bold" panose="020B0906030804020204"/>
              </a:rPr>
              <a:t>Why 7 Segment?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8F39-CBE9-443C-8E78-9364AFE1B8C5}"/>
              </a:ext>
            </a:extLst>
          </p:cNvPr>
          <p:cNvSpPr>
            <a:spLocks noGrp="1"/>
          </p:cNvSpPr>
          <p:nvPr>
            <p:ph type="title"/>
          </p:nvPr>
        </p:nvSpPr>
        <p:spPr/>
        <p:txBody>
          <a:bodyPr/>
          <a:lstStyle/>
          <a:p>
            <a:r>
              <a:rPr lang="en-US" dirty="0"/>
              <a:t>Types of 7 Segment display</a:t>
            </a:r>
          </a:p>
        </p:txBody>
      </p:sp>
      <p:sp>
        <p:nvSpPr>
          <p:cNvPr id="3" name="Content Placeholder 2">
            <a:extLst>
              <a:ext uri="{FF2B5EF4-FFF2-40B4-BE49-F238E27FC236}">
                <a16:creationId xmlns:a16="http://schemas.microsoft.com/office/drawing/2014/main" id="{3A7FEEB6-39B8-4251-8750-992CFDEEECA9}"/>
              </a:ext>
            </a:extLst>
          </p:cNvPr>
          <p:cNvSpPr>
            <a:spLocks noGrp="1"/>
          </p:cNvSpPr>
          <p:nvPr>
            <p:ph idx="1"/>
          </p:nvPr>
        </p:nvSpPr>
        <p:spPr/>
        <p:txBody>
          <a:bodyPr/>
          <a:lstStyle/>
          <a:p>
            <a:pPr algn="just"/>
            <a:r>
              <a:rPr lang="en-US" dirty="0"/>
              <a:t>The Common Cathode (CC) – In the common cathode display, all the cathode connections of the LED segments are joined together to logic “0” or ground. The individual segments are illuminated by application of a “HIGH”, or logic “1” signal via a current limiting resistor to forward bias the individual Anode terminals (a-g).</a:t>
            </a:r>
          </a:p>
        </p:txBody>
      </p:sp>
      <p:pic>
        <p:nvPicPr>
          <p:cNvPr id="5" name="Picture 4">
            <a:extLst>
              <a:ext uri="{FF2B5EF4-FFF2-40B4-BE49-F238E27FC236}">
                <a16:creationId xmlns:a16="http://schemas.microsoft.com/office/drawing/2014/main" id="{4DF34621-D27D-4227-9F7E-D6850D446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5572710"/>
            <a:ext cx="5796151" cy="4249136"/>
          </a:xfrm>
          <a:prstGeom prst="rect">
            <a:avLst/>
          </a:prstGeom>
        </p:spPr>
      </p:pic>
    </p:spTree>
    <p:extLst>
      <p:ext uri="{BB962C8B-B14F-4D97-AF65-F5344CB8AC3E}">
        <p14:creationId xmlns:p14="http://schemas.microsoft.com/office/powerpoint/2010/main" val="368046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959C5-B251-4B67-8B24-C31F80821E83}"/>
              </a:ext>
            </a:extLst>
          </p:cNvPr>
          <p:cNvSpPr>
            <a:spLocks noGrp="1"/>
          </p:cNvSpPr>
          <p:nvPr>
            <p:ph type="title"/>
          </p:nvPr>
        </p:nvSpPr>
        <p:spPr/>
        <p:txBody>
          <a:bodyPr/>
          <a:lstStyle/>
          <a:p>
            <a:r>
              <a:rPr lang="en-US" dirty="0"/>
              <a:t>Types of 7 segment display (contd.)</a:t>
            </a:r>
          </a:p>
        </p:txBody>
      </p:sp>
      <p:sp>
        <p:nvSpPr>
          <p:cNvPr id="3" name="Content Placeholder 2">
            <a:extLst>
              <a:ext uri="{FF2B5EF4-FFF2-40B4-BE49-F238E27FC236}">
                <a16:creationId xmlns:a16="http://schemas.microsoft.com/office/drawing/2014/main" id="{05179DF1-997C-4B09-AAE8-B467FD8B3DF0}"/>
              </a:ext>
            </a:extLst>
          </p:cNvPr>
          <p:cNvSpPr>
            <a:spLocks noGrp="1"/>
          </p:cNvSpPr>
          <p:nvPr>
            <p:ph idx="1"/>
          </p:nvPr>
        </p:nvSpPr>
        <p:spPr/>
        <p:txBody>
          <a:bodyPr/>
          <a:lstStyle/>
          <a:p>
            <a:pPr algn="just"/>
            <a:r>
              <a:rPr lang="en-US" dirty="0"/>
              <a:t>The Common Anode (CA) – In the common anode display, all the anode connections of the LED segments are joined together to logic “1”. The individual segments are illuminated by applying a ground, logic “0” or “LOW” signal via a suitable current limiting resistor to the Cathode of the particular segment (a-g).</a:t>
            </a:r>
          </a:p>
        </p:txBody>
      </p:sp>
      <p:pic>
        <p:nvPicPr>
          <p:cNvPr id="5" name="Picture 4">
            <a:extLst>
              <a:ext uri="{FF2B5EF4-FFF2-40B4-BE49-F238E27FC236}">
                <a16:creationId xmlns:a16="http://schemas.microsoft.com/office/drawing/2014/main" id="{5A953B04-9AC6-444B-9563-0DDF95503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5684042"/>
            <a:ext cx="5669309" cy="4055270"/>
          </a:xfrm>
          <a:prstGeom prst="rect">
            <a:avLst/>
          </a:prstGeom>
        </p:spPr>
      </p:pic>
    </p:spTree>
    <p:extLst>
      <p:ext uri="{BB962C8B-B14F-4D97-AF65-F5344CB8AC3E}">
        <p14:creationId xmlns:p14="http://schemas.microsoft.com/office/powerpoint/2010/main" val="361399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7" name="Picture 7"/>
          <p:cNvPicPr>
            <a:picLocks noChangeAspect="1"/>
          </p:cNvPicPr>
          <p:nvPr/>
        </p:nvPicPr>
        <p:blipFill>
          <a:blip r:embed="rId2"/>
          <a:srcRect/>
          <a:stretch>
            <a:fillRect/>
          </a:stretch>
        </p:blipFill>
        <p:spPr>
          <a:xfrm>
            <a:off x="251458" y="1633709"/>
            <a:ext cx="8375044" cy="7091191"/>
          </a:xfrm>
          <a:prstGeom prst="rect">
            <a:avLst/>
          </a:prstGeom>
        </p:spPr>
      </p:pic>
      <p:sp>
        <p:nvSpPr>
          <p:cNvPr id="9" name="TextBox 9"/>
          <p:cNvSpPr txBox="1"/>
          <p:nvPr/>
        </p:nvSpPr>
        <p:spPr>
          <a:xfrm>
            <a:off x="0" y="397982"/>
            <a:ext cx="9806872" cy="974626"/>
          </a:xfrm>
          <a:prstGeom prst="rect">
            <a:avLst/>
          </a:prstGeom>
        </p:spPr>
        <p:txBody>
          <a:bodyPr lIns="0" tIns="0" rIns="0" bIns="0" rtlCol="0" anchor="t">
            <a:spAutoFit/>
          </a:bodyPr>
          <a:lstStyle/>
          <a:p>
            <a:pPr algn="ctr">
              <a:lnSpc>
                <a:spcPts val="7595"/>
              </a:lnSpc>
            </a:pPr>
            <a:r>
              <a:rPr lang="en-US" sz="6600" dirty="0">
                <a:latin typeface="+mj-lt"/>
                <a:ea typeface="+mj-ea"/>
                <a:cs typeface="+mj-cs"/>
              </a:rPr>
              <a:t>Truth Table of 7 segment</a:t>
            </a:r>
          </a:p>
        </p:txBody>
      </p:sp>
      <p:sp>
        <p:nvSpPr>
          <p:cNvPr id="10" name="TextBox 10"/>
          <p:cNvSpPr txBox="1"/>
          <p:nvPr/>
        </p:nvSpPr>
        <p:spPr>
          <a:xfrm>
            <a:off x="892969" y="9191625"/>
            <a:ext cx="16366331" cy="580390"/>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panose="020B0306030504020204"/>
              </a:rPr>
              <a:t>Here "x" means switch is closed/connected so that current can pass through that pin</a:t>
            </a:r>
          </a:p>
        </p:txBody>
      </p:sp>
      <p:pic>
        <p:nvPicPr>
          <p:cNvPr id="12" name="Picture 11">
            <a:extLst>
              <a:ext uri="{FF2B5EF4-FFF2-40B4-BE49-F238E27FC236}">
                <a16:creationId xmlns:a16="http://schemas.microsoft.com/office/drawing/2014/main" id="{7BD6404B-6245-4AA4-8F84-8EAD04CEA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1416" y="2993571"/>
            <a:ext cx="8484493" cy="45825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17249775" y="-150232"/>
            <a:ext cx="9525" cy="10872689"/>
          </a:xfrm>
          <a:prstGeom prst="rect">
            <a:avLst/>
          </a:prstGeom>
          <a:solidFill>
            <a:srgbClr val="FAFAFA"/>
          </a:solidFill>
        </p:spPr>
      </p:sp>
      <p:pic>
        <p:nvPicPr>
          <p:cNvPr id="3" name="Picture 3"/>
          <p:cNvPicPr>
            <a:picLocks noChangeAspect="1"/>
          </p:cNvPicPr>
          <p:nvPr/>
        </p:nvPicPr>
        <p:blipFill>
          <a:blip r:embed="rId2"/>
          <a:srcRect/>
          <a:stretch>
            <a:fillRect/>
          </a:stretch>
        </p:blipFill>
        <p:spPr>
          <a:xfrm>
            <a:off x="532193" y="1899249"/>
            <a:ext cx="3061332" cy="2935052"/>
          </a:xfrm>
          <a:prstGeom prst="rect">
            <a:avLst/>
          </a:prstGeom>
        </p:spPr>
      </p:pic>
      <p:pic>
        <p:nvPicPr>
          <p:cNvPr id="4" name="Picture 4"/>
          <p:cNvPicPr>
            <a:picLocks noChangeAspect="1"/>
          </p:cNvPicPr>
          <p:nvPr/>
        </p:nvPicPr>
        <p:blipFill>
          <a:blip r:embed="rId3"/>
          <a:srcRect b="7658"/>
          <a:stretch>
            <a:fillRect/>
          </a:stretch>
        </p:blipFill>
        <p:spPr>
          <a:xfrm>
            <a:off x="4856586" y="1899249"/>
            <a:ext cx="2379886" cy="2935052"/>
          </a:xfrm>
          <a:prstGeom prst="rect">
            <a:avLst/>
          </a:prstGeom>
        </p:spPr>
      </p:pic>
      <p:pic>
        <p:nvPicPr>
          <p:cNvPr id="5" name="Picture 5"/>
          <p:cNvPicPr>
            <a:picLocks noChangeAspect="1"/>
          </p:cNvPicPr>
          <p:nvPr/>
        </p:nvPicPr>
        <p:blipFill>
          <a:blip r:embed="rId4"/>
          <a:srcRect/>
          <a:stretch>
            <a:fillRect/>
          </a:stretch>
        </p:blipFill>
        <p:spPr>
          <a:xfrm>
            <a:off x="8663311" y="1899249"/>
            <a:ext cx="2935052" cy="2935052"/>
          </a:xfrm>
          <a:prstGeom prst="rect">
            <a:avLst/>
          </a:prstGeom>
        </p:spPr>
      </p:pic>
      <p:pic>
        <p:nvPicPr>
          <p:cNvPr id="6" name="Picture 6"/>
          <p:cNvPicPr>
            <a:picLocks noChangeAspect="1"/>
          </p:cNvPicPr>
          <p:nvPr/>
        </p:nvPicPr>
        <p:blipFill>
          <a:blip r:embed="rId5"/>
          <a:srcRect/>
          <a:stretch>
            <a:fillRect/>
          </a:stretch>
        </p:blipFill>
        <p:spPr>
          <a:xfrm>
            <a:off x="12720187" y="1899249"/>
            <a:ext cx="2824988" cy="2935052"/>
          </a:xfrm>
          <a:prstGeom prst="rect">
            <a:avLst/>
          </a:prstGeom>
        </p:spPr>
      </p:pic>
      <p:pic>
        <p:nvPicPr>
          <p:cNvPr id="7" name="Picture 7"/>
          <p:cNvPicPr>
            <a:picLocks noChangeAspect="1"/>
          </p:cNvPicPr>
          <p:nvPr/>
        </p:nvPicPr>
        <p:blipFill>
          <a:blip r:embed="rId6"/>
          <a:srcRect r="2760"/>
          <a:stretch>
            <a:fillRect/>
          </a:stretch>
        </p:blipFill>
        <p:spPr>
          <a:xfrm>
            <a:off x="532193" y="6110077"/>
            <a:ext cx="3061332" cy="3148223"/>
          </a:xfrm>
          <a:prstGeom prst="rect">
            <a:avLst/>
          </a:prstGeom>
        </p:spPr>
      </p:pic>
      <p:pic>
        <p:nvPicPr>
          <p:cNvPr id="8" name="Picture 8"/>
          <p:cNvPicPr>
            <a:picLocks noChangeAspect="1"/>
          </p:cNvPicPr>
          <p:nvPr/>
        </p:nvPicPr>
        <p:blipFill>
          <a:blip r:embed="rId7"/>
          <a:srcRect t="6228" r="1180" b="6228"/>
          <a:stretch>
            <a:fillRect/>
          </a:stretch>
        </p:blipFill>
        <p:spPr>
          <a:xfrm>
            <a:off x="4706708" y="6110077"/>
            <a:ext cx="5951516" cy="3161362"/>
          </a:xfrm>
          <a:prstGeom prst="rect">
            <a:avLst/>
          </a:prstGeom>
        </p:spPr>
      </p:pic>
      <p:pic>
        <p:nvPicPr>
          <p:cNvPr id="9" name="Picture 9"/>
          <p:cNvPicPr>
            <a:picLocks noChangeAspect="1"/>
          </p:cNvPicPr>
          <p:nvPr/>
        </p:nvPicPr>
        <p:blipFill>
          <a:blip r:embed="rId8"/>
          <a:srcRect b="11491"/>
          <a:stretch>
            <a:fillRect/>
          </a:stretch>
        </p:blipFill>
        <p:spPr>
          <a:xfrm>
            <a:off x="12096861" y="6110077"/>
            <a:ext cx="3556979" cy="3148223"/>
          </a:xfrm>
          <a:prstGeom prst="rect">
            <a:avLst/>
          </a:prstGeom>
        </p:spPr>
      </p:pic>
      <p:sp>
        <p:nvSpPr>
          <p:cNvPr id="10" name="TextBox 10"/>
          <p:cNvSpPr txBox="1"/>
          <p:nvPr/>
        </p:nvSpPr>
        <p:spPr>
          <a:xfrm>
            <a:off x="180972" y="0"/>
            <a:ext cx="7897361" cy="1435329"/>
          </a:xfrm>
          <a:prstGeom prst="rect">
            <a:avLst/>
          </a:prstGeom>
        </p:spPr>
        <p:txBody>
          <a:bodyPr wrap="square" lIns="0" tIns="0" rIns="0" bIns="0" rtlCol="0" anchor="t">
            <a:spAutoFit/>
          </a:bodyPr>
          <a:lstStyle/>
          <a:p>
            <a:pPr algn="ctr">
              <a:lnSpc>
                <a:spcPts val="12600"/>
              </a:lnSpc>
            </a:pPr>
            <a:r>
              <a:rPr lang="en-US" sz="6600" dirty="0">
                <a:latin typeface="+mj-lt"/>
                <a:ea typeface="+mj-ea"/>
                <a:cs typeface="+mj-cs"/>
              </a:rPr>
              <a:t>Some Use Case</a:t>
            </a:r>
          </a:p>
        </p:txBody>
      </p:sp>
      <p:sp>
        <p:nvSpPr>
          <p:cNvPr id="11" name="TextBox 11"/>
          <p:cNvSpPr txBox="1"/>
          <p:nvPr/>
        </p:nvSpPr>
        <p:spPr>
          <a:xfrm>
            <a:off x="1335390" y="5019413"/>
            <a:ext cx="1256258"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Counter</a:t>
            </a:r>
          </a:p>
        </p:txBody>
      </p:sp>
      <p:sp>
        <p:nvSpPr>
          <p:cNvPr id="12" name="TextBox 12"/>
          <p:cNvSpPr txBox="1"/>
          <p:nvPr/>
        </p:nvSpPr>
        <p:spPr>
          <a:xfrm>
            <a:off x="4269078" y="5019413"/>
            <a:ext cx="380925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Speed measuring device</a:t>
            </a:r>
          </a:p>
        </p:txBody>
      </p:sp>
      <p:sp>
        <p:nvSpPr>
          <p:cNvPr id="13" name="TextBox 13"/>
          <p:cNvSpPr txBox="1"/>
          <p:nvPr/>
        </p:nvSpPr>
        <p:spPr>
          <a:xfrm>
            <a:off x="9154599" y="5019413"/>
            <a:ext cx="1952476" cy="476250"/>
          </a:xfrm>
          <a:prstGeom prst="rect">
            <a:avLst/>
          </a:prstGeom>
        </p:spPr>
        <p:txBody>
          <a:bodyPr lIns="0" tIns="0" rIns="0" bIns="0" rtlCol="0" anchor="t">
            <a:spAutoFit/>
          </a:bodyPr>
          <a:lstStyle/>
          <a:p>
            <a:pPr algn="ctr">
              <a:lnSpc>
                <a:spcPts val="3360"/>
              </a:lnSpc>
              <a:spcBef>
                <a:spcPct val="0"/>
              </a:spcBef>
            </a:pPr>
            <a:r>
              <a:rPr lang="en-US" sz="2800" dirty="0">
                <a:solidFill>
                  <a:srgbClr val="000000"/>
                </a:solidFill>
                <a:latin typeface="Kollektif" panose="020B0604020101010102"/>
              </a:rPr>
              <a:t>Digital Clock</a:t>
            </a:r>
          </a:p>
        </p:txBody>
      </p:sp>
      <p:sp>
        <p:nvSpPr>
          <p:cNvPr id="14" name="TextBox 14"/>
          <p:cNvSpPr txBox="1"/>
          <p:nvPr/>
        </p:nvSpPr>
        <p:spPr>
          <a:xfrm>
            <a:off x="12805283" y="5019413"/>
            <a:ext cx="2654796"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Cashier machine </a:t>
            </a:r>
          </a:p>
        </p:txBody>
      </p:sp>
      <p:sp>
        <p:nvSpPr>
          <p:cNvPr id="15" name="TextBox 15"/>
          <p:cNvSpPr txBox="1"/>
          <p:nvPr/>
        </p:nvSpPr>
        <p:spPr>
          <a:xfrm>
            <a:off x="972324" y="9400367"/>
            <a:ext cx="1982391"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Digital meter</a:t>
            </a:r>
          </a:p>
        </p:txBody>
      </p:sp>
      <p:sp>
        <p:nvSpPr>
          <p:cNvPr id="16" name="TextBox 16"/>
          <p:cNvSpPr txBox="1"/>
          <p:nvPr/>
        </p:nvSpPr>
        <p:spPr>
          <a:xfrm>
            <a:off x="5781365" y="9400367"/>
            <a:ext cx="2583210"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Microwave oven</a:t>
            </a:r>
          </a:p>
        </p:txBody>
      </p:sp>
      <p:sp>
        <p:nvSpPr>
          <p:cNvPr id="17" name="TextBox 17"/>
          <p:cNvSpPr txBox="1"/>
          <p:nvPr/>
        </p:nvSpPr>
        <p:spPr>
          <a:xfrm>
            <a:off x="12507621" y="9400367"/>
            <a:ext cx="2735461" cy="476250"/>
          </a:xfrm>
          <a:prstGeom prst="rect">
            <a:avLst/>
          </a:prstGeom>
        </p:spPr>
        <p:txBody>
          <a:bodyPr lIns="0" tIns="0" rIns="0" bIns="0" rtlCol="0" anchor="t">
            <a:spAutoFit/>
          </a:bodyPr>
          <a:lstStyle/>
          <a:p>
            <a:pPr algn="ctr">
              <a:lnSpc>
                <a:spcPts val="3360"/>
              </a:lnSpc>
              <a:spcBef>
                <a:spcPct val="0"/>
              </a:spcBef>
            </a:pPr>
            <a:r>
              <a:rPr lang="en-US" sz="2800">
                <a:solidFill>
                  <a:srgbClr val="000000"/>
                </a:solidFill>
                <a:latin typeface="Kollektif" panose="020B0604020101010102"/>
              </a:rPr>
              <a:t>Washing machine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E94C1-2291-4B03-9E30-7E5F87FB93BC}"/>
              </a:ext>
            </a:extLst>
          </p:cNvPr>
          <p:cNvSpPr txBox="1"/>
          <p:nvPr/>
        </p:nvSpPr>
        <p:spPr>
          <a:xfrm>
            <a:off x="2552700" y="3314700"/>
            <a:ext cx="13182600" cy="1446550"/>
          </a:xfrm>
          <a:prstGeom prst="rect">
            <a:avLst/>
          </a:prstGeom>
          <a:noFill/>
        </p:spPr>
        <p:txBody>
          <a:bodyPr wrap="square" rtlCol="0">
            <a:spAutoFit/>
          </a:bodyPr>
          <a:lstStyle/>
          <a:p>
            <a:pPr algn="ctr"/>
            <a:r>
              <a:rPr lang="en-US" sz="8800" dirty="0">
                <a:latin typeface="+mj-lt"/>
                <a:ea typeface="+mj-ea"/>
                <a:cs typeface="+mj-cs"/>
              </a:rPr>
              <a:t>4 Digit 7 Segment Display</a:t>
            </a:r>
          </a:p>
        </p:txBody>
      </p:sp>
    </p:spTree>
    <p:extLst>
      <p:ext uri="{BB962C8B-B14F-4D97-AF65-F5344CB8AC3E}">
        <p14:creationId xmlns:p14="http://schemas.microsoft.com/office/powerpoint/2010/main" val="3287687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349</Words>
  <Application>Microsoft Office PowerPoint</Application>
  <PresentationFormat>Custom</PresentationFormat>
  <Paragraphs>34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Wingdings</vt:lpstr>
      <vt:lpstr>Times New Roman</vt:lpstr>
      <vt:lpstr>Arial</vt:lpstr>
      <vt:lpstr>Calibri</vt:lpstr>
      <vt:lpstr>Open Sans Extra Bold</vt:lpstr>
      <vt:lpstr>Space Mono</vt:lpstr>
      <vt:lpstr>Open Sans Light</vt:lpstr>
      <vt:lpstr>Kollektif</vt:lpstr>
      <vt:lpstr>Calibri Light</vt:lpstr>
      <vt:lpstr>Office Theme</vt:lpstr>
      <vt:lpstr>PowerPoint Presentation</vt:lpstr>
      <vt:lpstr>PowerPoint Presentation</vt:lpstr>
      <vt:lpstr>PowerPoint Presentation</vt:lpstr>
      <vt:lpstr>PowerPoint Presentation</vt:lpstr>
      <vt:lpstr>Types of 7 Segment display</vt:lpstr>
      <vt:lpstr>Types of 7 segment display (contd.)</vt:lpstr>
      <vt:lpstr>PowerPoint Presentation</vt:lpstr>
      <vt:lpstr>PowerPoint Presentation</vt:lpstr>
      <vt:lpstr>PowerPoint Presentation</vt:lpstr>
      <vt:lpstr>Pin Configuration</vt:lpstr>
      <vt:lpstr>How it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7 Segment Display</dc:title>
  <dc:creator/>
  <cp:lastModifiedBy>Md Mahedi Hassan</cp:lastModifiedBy>
  <cp:revision>41</cp:revision>
  <dcterms:created xsi:type="dcterms:W3CDTF">2006-08-16T00:00:00Z</dcterms:created>
  <dcterms:modified xsi:type="dcterms:W3CDTF">2023-03-12T12:02:42Z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