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905AB2-32AA-437B-9B77-592E2C2A51C2}"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41661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18064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64895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05703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905AB2-32AA-437B-9B77-592E2C2A51C2}"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21250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05AB2-32AA-437B-9B77-592E2C2A51C2}"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374731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05AB2-32AA-437B-9B77-592E2C2A51C2}"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2057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05AB2-32AA-437B-9B77-592E2C2A51C2}"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77701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05AB2-32AA-437B-9B77-592E2C2A51C2}"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10667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905AB2-32AA-437B-9B77-592E2C2A51C2}"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24246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905AB2-32AA-437B-9B77-592E2C2A51C2}"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07320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05AB2-32AA-437B-9B77-592E2C2A51C2}"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458B-D792-4E94-B7D4-C990E252C8A3}" type="slidenum">
              <a:rPr lang="en-US" smtClean="0"/>
              <a:t>‹#›</a:t>
            </a:fld>
            <a:endParaRPr lang="en-US"/>
          </a:p>
        </p:txBody>
      </p:sp>
    </p:spTree>
    <p:extLst>
      <p:ext uri="{BB962C8B-B14F-4D97-AF65-F5344CB8AC3E}">
        <p14:creationId xmlns:p14="http://schemas.microsoft.com/office/powerpoint/2010/main" val="203366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Arduino Uno (R3) Pin Configuration &amp; Installation</a:t>
            </a:r>
          </a:p>
        </p:txBody>
      </p:sp>
      <p:sp>
        <p:nvSpPr>
          <p:cNvPr id="3" name="Subtitle 2"/>
          <p:cNvSpPr>
            <a:spLocks noGrp="1"/>
          </p:cNvSpPr>
          <p:nvPr>
            <p:ph type="subTitle" idx="1"/>
          </p:nvPr>
        </p:nvSpPr>
        <p:spPr>
          <a:xfrm>
            <a:off x="1524000" y="3602037"/>
            <a:ext cx="9144000" cy="2133599"/>
          </a:xfrm>
        </p:spPr>
        <p:txBody>
          <a:bodyPr>
            <a:normAutofit lnSpcReduction="10000"/>
          </a:bodyPr>
          <a:lstStyle/>
          <a:p>
            <a:r>
              <a:rPr lang="en-US" dirty="0"/>
              <a:t>CSE 315</a:t>
            </a:r>
          </a:p>
          <a:p>
            <a:r>
              <a:rPr lang="en-US" dirty="0"/>
              <a:t>Peripherals &amp; Interfacing</a:t>
            </a:r>
          </a:p>
          <a:p>
            <a:r>
              <a:rPr lang="en-US" b="1" dirty="0"/>
              <a:t>Credit:</a:t>
            </a:r>
          </a:p>
          <a:p>
            <a:r>
              <a:rPr lang="en-US" dirty="0"/>
              <a:t>Abdullah Al Omar</a:t>
            </a:r>
          </a:p>
          <a:p>
            <a:r>
              <a:rPr lang="en-US" dirty="0"/>
              <a:t>Lecturer, CSE, UAP</a:t>
            </a:r>
          </a:p>
        </p:txBody>
      </p:sp>
    </p:spTree>
    <p:extLst>
      <p:ext uri="{BB962C8B-B14F-4D97-AF65-F5344CB8AC3E}">
        <p14:creationId xmlns:p14="http://schemas.microsoft.com/office/powerpoint/2010/main" val="138385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276751621"/>
              </p:ext>
            </p:extLst>
          </p:nvPr>
        </p:nvGraphicFramePr>
        <p:xfrm>
          <a:off x="1100504" y="2609765"/>
          <a:ext cx="5753100" cy="3169920"/>
        </p:xfrm>
        <a:graphic>
          <a:graphicData uri="http://schemas.openxmlformats.org/drawingml/2006/table">
            <a:tbl>
              <a:tblPr/>
              <a:tblGrid>
                <a:gridCol w="517779">
                  <a:extLst>
                    <a:ext uri="{9D8B030D-6E8A-4147-A177-3AD203B41FA5}">
                      <a16:colId xmlns:a16="http://schemas.microsoft.com/office/drawing/2014/main" val="4287790540"/>
                    </a:ext>
                  </a:extLst>
                </a:gridCol>
                <a:gridCol w="5235321">
                  <a:extLst>
                    <a:ext uri="{9D8B030D-6E8A-4147-A177-3AD203B41FA5}">
                      <a16:colId xmlns:a16="http://schemas.microsoft.com/office/drawing/2014/main" val="379955568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Main microcontroller</a:t>
                      </a:r>
                      <a:endParaRPr lang="en-US" dirty="0">
                        <a:solidFill>
                          <a:srgbClr val="000000"/>
                        </a:solidFill>
                        <a:effectLst/>
                      </a:endParaRPr>
                    </a:p>
                    <a:p>
                      <a:pPr algn="just" fontAlgn="t"/>
                      <a:r>
                        <a:rPr lang="en-US" dirty="0">
                          <a:solidFill>
                            <a:srgbClr val="000000"/>
                          </a:solidFill>
                          <a:effectLst/>
                        </a:rPr>
                        <a:t>Each Arduino board has its own microcontroller (11). You can assume it as the brain of your board. The main IC (integrated circuit) on the Arduino is slightly different from board to board. The microcontrollers are usually of the ATMEL Company. You must know what IC your board has before loading up a new program from the Arduino IDE. This information is available on the top of the IC. For more details about the IC construction and functions, you can refer to the data sheet.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9383138"/>
                  </a:ext>
                </a:extLst>
              </a:tr>
            </a:tbl>
          </a:graphicData>
        </a:graphic>
      </p:graphicFrame>
      <p:pic>
        <p:nvPicPr>
          <p:cNvPr id="8193" name="Picture 1" descr="Main micro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04" y="2609606"/>
            <a:ext cx="4667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860405672"/>
              </p:ext>
            </p:extLst>
          </p:nvPr>
        </p:nvGraphicFramePr>
        <p:xfrm>
          <a:off x="1038958" y="2748683"/>
          <a:ext cx="5753100" cy="2346960"/>
        </p:xfrm>
        <a:graphic>
          <a:graphicData uri="http://schemas.openxmlformats.org/drawingml/2006/table">
            <a:tbl>
              <a:tblPr/>
              <a:tblGrid>
                <a:gridCol w="517779">
                  <a:extLst>
                    <a:ext uri="{9D8B030D-6E8A-4147-A177-3AD203B41FA5}">
                      <a16:colId xmlns:a16="http://schemas.microsoft.com/office/drawing/2014/main" val="638946455"/>
                    </a:ext>
                  </a:extLst>
                </a:gridCol>
                <a:gridCol w="5235321">
                  <a:extLst>
                    <a:ext uri="{9D8B030D-6E8A-4147-A177-3AD203B41FA5}">
                      <a16:colId xmlns:a16="http://schemas.microsoft.com/office/drawing/2014/main" val="168527079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ICSP pin</a:t>
                      </a:r>
                      <a:endParaRPr lang="en-US" dirty="0">
                        <a:solidFill>
                          <a:srgbClr val="000000"/>
                        </a:solidFill>
                        <a:effectLst/>
                      </a:endParaRPr>
                    </a:p>
                    <a:p>
                      <a:pPr algn="just" fontAlgn="t"/>
                      <a:r>
                        <a:rPr lang="en-US" dirty="0">
                          <a:solidFill>
                            <a:srgbClr val="000000"/>
                          </a:solidFill>
                          <a:effectLst/>
                        </a:rPr>
                        <a:t>Mostly, ICSP (</a:t>
                      </a:r>
                      <a:r>
                        <a:rPr lang="en-US" sz="1800" b="0" i="1" kern="1200" dirty="0">
                          <a:solidFill>
                            <a:schemeClr val="tx1"/>
                          </a:solidFill>
                          <a:effectLst/>
                          <a:latin typeface="+mn-lt"/>
                          <a:ea typeface="+mn-ea"/>
                          <a:cs typeface="+mn-cs"/>
                        </a:rPr>
                        <a:t>In Circuit Serial Programming</a:t>
                      </a:r>
                      <a:r>
                        <a:rPr lang="en-US" dirty="0">
                          <a:solidFill>
                            <a:srgbClr val="000000"/>
                          </a:solidFill>
                          <a:effectLst/>
                        </a:rPr>
                        <a:t>) (12) is an AVR, a tiny programming header for the Arduino consisting of MOSI, MISO, SCK, RESET, VCC, and GND. It is often referred to as an SPI (Serial Peripheral Interface), which could be considered as an "expansion" of the output. Actually, you are slaving the output device to the master of the SPI bus.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19558362"/>
                  </a:ext>
                </a:extLst>
              </a:tr>
            </a:tbl>
          </a:graphicData>
        </a:graphic>
      </p:graphicFrame>
      <p:pic>
        <p:nvPicPr>
          <p:cNvPr id="9217" name="Picture 1" descr="ICSP p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958" y="2748207"/>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5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055461088"/>
              </p:ext>
            </p:extLst>
          </p:nvPr>
        </p:nvGraphicFramePr>
        <p:xfrm>
          <a:off x="1047750" y="2940356"/>
          <a:ext cx="5753100" cy="1524000"/>
        </p:xfrm>
        <a:graphic>
          <a:graphicData uri="http://schemas.openxmlformats.org/drawingml/2006/table">
            <a:tbl>
              <a:tblPr/>
              <a:tblGrid>
                <a:gridCol w="517779">
                  <a:extLst>
                    <a:ext uri="{9D8B030D-6E8A-4147-A177-3AD203B41FA5}">
                      <a16:colId xmlns:a16="http://schemas.microsoft.com/office/drawing/2014/main" val="1438278631"/>
                    </a:ext>
                  </a:extLst>
                </a:gridCol>
                <a:gridCol w="5235321">
                  <a:extLst>
                    <a:ext uri="{9D8B030D-6E8A-4147-A177-3AD203B41FA5}">
                      <a16:colId xmlns:a16="http://schemas.microsoft.com/office/drawing/2014/main" val="3862219138"/>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LED indicator</a:t>
                      </a:r>
                      <a:endParaRPr lang="en-US" dirty="0">
                        <a:solidFill>
                          <a:srgbClr val="000000"/>
                        </a:solidFill>
                        <a:effectLst/>
                      </a:endParaRPr>
                    </a:p>
                    <a:p>
                      <a:pPr algn="just" fontAlgn="t"/>
                      <a:r>
                        <a:rPr lang="en-US" dirty="0">
                          <a:solidFill>
                            <a:srgbClr val="000000"/>
                          </a:solidFill>
                          <a:effectLst/>
                        </a:rPr>
                        <a:t>This LED should light up when you plug your Arduino into a power source to indicate that your board is powered up correctly. If this light does not turn on, then there is something wrong with the connection.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807152"/>
                  </a:ext>
                </a:extLst>
              </a:tr>
            </a:tbl>
          </a:graphicData>
        </a:graphic>
      </p:graphicFrame>
      <p:pic>
        <p:nvPicPr>
          <p:cNvPr id="10241" name="Picture 1" descr="Power LED indic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941150"/>
            <a:ext cx="4667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60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6" name="Table 5"/>
          <p:cNvGraphicFramePr>
            <a:graphicFrameLocks noGrp="1"/>
          </p:cNvGraphicFramePr>
          <p:nvPr>
            <p:extLst>
              <p:ext uri="{D42A27DB-BD31-4B8C-83A1-F6EECF244321}">
                <p14:modId xmlns:p14="http://schemas.microsoft.com/office/powerpoint/2010/main" val="2275842615"/>
              </p:ext>
            </p:extLst>
          </p:nvPr>
        </p:nvGraphicFramePr>
        <p:xfrm>
          <a:off x="986204" y="2412818"/>
          <a:ext cx="5753100" cy="2895600"/>
        </p:xfrm>
        <a:graphic>
          <a:graphicData uri="http://schemas.openxmlformats.org/drawingml/2006/table">
            <a:tbl>
              <a:tblPr/>
              <a:tblGrid>
                <a:gridCol w="517779">
                  <a:extLst>
                    <a:ext uri="{9D8B030D-6E8A-4147-A177-3AD203B41FA5}">
                      <a16:colId xmlns:a16="http://schemas.microsoft.com/office/drawing/2014/main" val="973538550"/>
                    </a:ext>
                  </a:extLst>
                </a:gridCol>
                <a:gridCol w="5235321">
                  <a:extLst>
                    <a:ext uri="{9D8B030D-6E8A-4147-A177-3AD203B41FA5}">
                      <a16:colId xmlns:a16="http://schemas.microsoft.com/office/drawing/2014/main" val="492182834"/>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TX and RX LEDs</a:t>
                      </a:r>
                      <a:endParaRPr lang="en-US" dirty="0">
                        <a:solidFill>
                          <a:srgbClr val="000000"/>
                        </a:solidFill>
                        <a:effectLst/>
                      </a:endParaRPr>
                    </a:p>
                    <a:p>
                      <a:pPr algn="just" fontAlgn="t"/>
                      <a:r>
                        <a:rPr lang="en-US" dirty="0">
                          <a:solidFill>
                            <a:srgbClr val="000000"/>
                          </a:solidFill>
                          <a:effectLst/>
                        </a:rPr>
                        <a:t>On your board, you will find two labels: TX (transmit) and RX (receive). They appear in two places on the Arduino UNO board. First, at the digital pins 0 and 1, to indicate the pins responsible for serial communication. Second, the TX and RX led (13). The TX led flashes with different speed while sending the serial data. The speed of flashing depends on the baud rate used by the board. RX flashes during the receiving 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4371063"/>
                  </a:ext>
                </a:extLst>
              </a:tr>
            </a:tbl>
          </a:graphicData>
        </a:graphic>
      </p:graphicFrame>
      <p:pic>
        <p:nvPicPr>
          <p:cNvPr id="11267" name="Picture 3" descr="TX and RX LE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04" y="2413612"/>
            <a:ext cx="4857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2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511013318"/>
              </p:ext>
            </p:extLst>
          </p:nvPr>
        </p:nvGraphicFramePr>
        <p:xfrm>
          <a:off x="838200" y="2616799"/>
          <a:ext cx="5753100" cy="2346960"/>
        </p:xfrm>
        <a:graphic>
          <a:graphicData uri="http://schemas.openxmlformats.org/drawingml/2006/table">
            <a:tbl>
              <a:tblPr/>
              <a:tblGrid>
                <a:gridCol w="517779">
                  <a:extLst>
                    <a:ext uri="{9D8B030D-6E8A-4147-A177-3AD203B41FA5}">
                      <a16:colId xmlns:a16="http://schemas.microsoft.com/office/drawing/2014/main" val="2337940845"/>
                    </a:ext>
                  </a:extLst>
                </a:gridCol>
                <a:gridCol w="5235321">
                  <a:extLst>
                    <a:ext uri="{9D8B030D-6E8A-4147-A177-3AD203B41FA5}">
                      <a16:colId xmlns:a16="http://schemas.microsoft.com/office/drawing/2014/main" val="3214565478"/>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Digital I/O</a:t>
                      </a:r>
                      <a:endParaRPr lang="en-US" dirty="0">
                        <a:solidFill>
                          <a:srgbClr val="000000"/>
                        </a:solidFill>
                        <a:effectLst/>
                      </a:endParaRPr>
                    </a:p>
                    <a:p>
                      <a:pPr algn="just" fontAlgn="t"/>
                      <a:r>
                        <a:rPr lang="en-US" dirty="0">
                          <a:solidFill>
                            <a:srgbClr val="000000"/>
                          </a:solidFill>
                          <a:effectLst/>
                        </a:rPr>
                        <a:t>The Arduino UNO board has 14 digital I/O pins (15) (of which 6 provide PWM (Pulse Width Modulation) output. These pins can be configured to work as input digital pins to read logic values (0 or 1) or as digital output pins to drive different modules like LEDs, relays, etc. The pins labeled “~” can be used to generate PWM.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3018201"/>
                  </a:ext>
                </a:extLst>
              </a:tr>
            </a:tbl>
          </a:graphicData>
        </a:graphic>
      </p:graphicFrame>
      <p:pic>
        <p:nvPicPr>
          <p:cNvPr id="12289" name="Picture 1" descr="Digital 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16323"/>
            <a:ext cx="4667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06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197138678"/>
              </p:ext>
            </p:extLst>
          </p:nvPr>
        </p:nvGraphicFramePr>
        <p:xfrm>
          <a:off x="907073" y="3010694"/>
          <a:ext cx="5753100" cy="1524000"/>
        </p:xfrm>
        <a:graphic>
          <a:graphicData uri="http://schemas.openxmlformats.org/drawingml/2006/table">
            <a:tbl>
              <a:tblPr/>
              <a:tblGrid>
                <a:gridCol w="517779">
                  <a:extLst>
                    <a:ext uri="{9D8B030D-6E8A-4147-A177-3AD203B41FA5}">
                      <a16:colId xmlns:a16="http://schemas.microsoft.com/office/drawing/2014/main" val="3256119229"/>
                    </a:ext>
                  </a:extLst>
                </a:gridCol>
                <a:gridCol w="5235321">
                  <a:extLst>
                    <a:ext uri="{9D8B030D-6E8A-4147-A177-3AD203B41FA5}">
                      <a16:colId xmlns:a16="http://schemas.microsoft.com/office/drawing/2014/main" val="330635637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AREF</a:t>
                      </a:r>
                      <a:endParaRPr lang="en-US" dirty="0">
                        <a:solidFill>
                          <a:srgbClr val="000000"/>
                        </a:solidFill>
                        <a:effectLst/>
                      </a:endParaRPr>
                    </a:p>
                    <a:p>
                      <a:pPr algn="just" fontAlgn="t"/>
                      <a:r>
                        <a:rPr lang="en-US" dirty="0">
                          <a:solidFill>
                            <a:srgbClr val="000000"/>
                          </a:solidFill>
                          <a:effectLst/>
                        </a:rPr>
                        <a:t>AREF stands for Analog Reference. It is sometimes, used to set an external reference voltage (between 0 and 5 Volts) as the upper limit for the analog input pins.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2093614"/>
                  </a:ext>
                </a:extLst>
              </a:tr>
            </a:tbl>
          </a:graphicData>
        </a:graphic>
      </p:graphicFrame>
      <p:pic>
        <p:nvPicPr>
          <p:cNvPr id="13313" name="Picture 1" descr="AR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073" y="3011488"/>
            <a:ext cx="5048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1 </a:t>
            </a:r>
            <a:r>
              <a:rPr lang="en-US" dirty="0"/>
              <a:t>− First you must have your Arduino board (you can choose your favorite board) and a USB cable. The kind you would connect to a USB printer as shown in the following image.</a:t>
            </a:r>
          </a:p>
          <a:p>
            <a:pPr marL="0" indent="0">
              <a:buNone/>
            </a:pPr>
            <a:endParaRPr lang="en-US" dirty="0"/>
          </a:p>
        </p:txBody>
      </p:sp>
      <p:pic>
        <p:nvPicPr>
          <p:cNvPr id="14344" name="Picture 8" descr="USB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475" y="4001294"/>
            <a:ext cx="1943100" cy="1724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98377" y="5848787"/>
            <a:ext cx="1140056" cy="369332"/>
          </a:xfrm>
          <a:prstGeom prst="rect">
            <a:avLst/>
          </a:prstGeom>
          <a:noFill/>
        </p:spPr>
        <p:txBody>
          <a:bodyPr wrap="none" rtlCol="0">
            <a:spAutoFit/>
          </a:bodyPr>
          <a:lstStyle/>
          <a:p>
            <a:r>
              <a:rPr lang="en-US" dirty="0"/>
              <a:t>USB Cable</a:t>
            </a:r>
          </a:p>
        </p:txBody>
      </p:sp>
    </p:spTree>
    <p:extLst>
      <p:ext uri="{BB962C8B-B14F-4D97-AF65-F5344CB8AC3E}">
        <p14:creationId xmlns:p14="http://schemas.microsoft.com/office/powerpoint/2010/main" val="216614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b="1" dirty="0">
                <a:solidFill>
                  <a:prstClr val="black"/>
                </a:solidFill>
              </a:rPr>
              <a:t>Step 2 </a:t>
            </a:r>
            <a:r>
              <a:rPr lang="en-US" dirty="0">
                <a:solidFill>
                  <a:prstClr val="black"/>
                </a:solidFill>
              </a:rPr>
              <a:t>− Download Arduino IDE Software.</a:t>
            </a:r>
          </a:p>
          <a:p>
            <a:pPr marL="0" lvl="0" indent="0" algn="just">
              <a:buNone/>
            </a:pPr>
            <a:r>
              <a:rPr lang="en-US" dirty="0">
                <a:solidFill>
                  <a:prstClr val="black"/>
                </a:solidFill>
              </a:rPr>
              <a:t>You can get different versions of Arduino IDE from the Download page on the Arduino Official website. You must select your software, which is compatible with your operating system (Windows, IOS, or Linux). After your file download is complete, unzip the file.</a:t>
            </a:r>
          </a:p>
          <a:p>
            <a:pPr marL="0" lvl="0" indent="0" algn="just">
              <a:buNone/>
            </a:pPr>
            <a:r>
              <a:rPr lang="en-US" dirty="0">
                <a:solidFill>
                  <a:prstClr val="black"/>
                </a:solidFill>
              </a:rPr>
              <a:t>Opening Arduino Nightly Windows</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772" y="3855586"/>
            <a:ext cx="3396613" cy="2406256"/>
          </a:xfrm>
          <a:prstGeom prst="rect">
            <a:avLst/>
          </a:prstGeom>
        </p:spPr>
      </p:pic>
    </p:spTree>
    <p:extLst>
      <p:ext uri="{BB962C8B-B14F-4D97-AF65-F5344CB8AC3E}">
        <p14:creationId xmlns:p14="http://schemas.microsoft.com/office/powerpoint/2010/main" val="160485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endParaRPr lang="en-US" b="1" dirty="0"/>
          </a:p>
          <a:p>
            <a:pPr marL="0" indent="0">
              <a:buNone/>
            </a:pPr>
            <a:r>
              <a:rPr lang="en-US" b="1" dirty="0"/>
              <a:t>Step 3 </a:t>
            </a:r>
            <a:r>
              <a:rPr lang="en-US" dirty="0"/>
              <a:t>− Power up your board.</a:t>
            </a:r>
          </a:p>
          <a:p>
            <a:pPr marL="0" indent="0">
              <a:buNone/>
            </a:pPr>
            <a:r>
              <a:rPr lang="en-US" dirty="0"/>
              <a:t>Connect the Arduino board to your computer using the USB cable. The green power LED (labeled PWR) should glow.</a:t>
            </a:r>
          </a:p>
          <a:p>
            <a:pPr marL="0" indent="0">
              <a:buNone/>
            </a:pPr>
            <a:endParaRPr lang="en-US" b="1" dirty="0"/>
          </a:p>
        </p:txBody>
      </p:sp>
    </p:spTree>
    <p:extLst>
      <p:ext uri="{BB962C8B-B14F-4D97-AF65-F5344CB8AC3E}">
        <p14:creationId xmlns:p14="http://schemas.microsoft.com/office/powerpoint/2010/main" val="74784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4 </a:t>
            </a:r>
            <a:r>
              <a:rPr lang="en-US" dirty="0"/>
              <a:t>− Launch Arduino IDE.</a:t>
            </a:r>
          </a:p>
          <a:p>
            <a:pPr marL="0" indent="0" algn="just">
              <a:buNone/>
            </a:pPr>
            <a:r>
              <a:rPr lang="en-US" dirty="0"/>
              <a:t>After your Arduino IDE software is downloaded, you need to unzip the folder. Inside the folder, you can find the application icon with an infinity label (application.exe). Double-click the icon to start the IDE.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776" y="3681764"/>
            <a:ext cx="4482302" cy="2898555"/>
          </a:xfrm>
          <a:prstGeom prst="rect">
            <a:avLst/>
          </a:prstGeom>
        </p:spPr>
      </p:pic>
    </p:spTree>
    <p:extLst>
      <p:ext uri="{BB962C8B-B14F-4D97-AF65-F5344CB8AC3E}">
        <p14:creationId xmlns:p14="http://schemas.microsoft.com/office/powerpoint/2010/main" val="206540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986" y="1790456"/>
            <a:ext cx="4688413" cy="4351338"/>
          </a:xfrm>
        </p:spPr>
      </p:pic>
    </p:spTree>
    <p:extLst>
      <p:ext uri="{BB962C8B-B14F-4D97-AF65-F5344CB8AC3E}">
        <p14:creationId xmlns:p14="http://schemas.microsoft.com/office/powerpoint/2010/main" val="2296125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5"/>
            <a:ext cx="10515600" cy="1325563"/>
          </a:xfrm>
        </p:spPr>
        <p:txBody>
          <a:bodyPr/>
          <a:lstStyle/>
          <a:p>
            <a:endParaRPr lang="en-US"/>
          </a:p>
        </p:txBody>
      </p:sp>
      <p:sp>
        <p:nvSpPr>
          <p:cNvPr id="3" name="Content Placeholder 2"/>
          <p:cNvSpPr>
            <a:spLocks noGrp="1"/>
          </p:cNvSpPr>
          <p:nvPr>
            <p:ph idx="1"/>
          </p:nvPr>
        </p:nvSpPr>
        <p:spPr>
          <a:xfrm>
            <a:off x="838200" y="1119188"/>
            <a:ext cx="10515600" cy="4351338"/>
          </a:xfrm>
        </p:spPr>
        <p:txBody>
          <a:bodyPr/>
          <a:lstStyle/>
          <a:p>
            <a:r>
              <a:rPr lang="en-US" b="1" dirty="0"/>
              <a:t>Step 5 − Open your first project.</a:t>
            </a:r>
            <a:endParaRPr lang="en-US" dirty="0"/>
          </a:p>
          <a:p>
            <a:r>
              <a:rPr lang="en-US" dirty="0"/>
              <a:t>Once the software starts, you have two options −</a:t>
            </a:r>
          </a:p>
          <a:p>
            <a:r>
              <a:rPr lang="en-US" dirty="0"/>
              <a:t>Create a new project.</a:t>
            </a:r>
          </a:p>
          <a:p>
            <a:r>
              <a:rPr lang="en-US" dirty="0"/>
              <a:t>Open an existing project example.</a:t>
            </a:r>
          </a:p>
          <a:p>
            <a:r>
              <a:rPr lang="en-US" dirty="0"/>
              <a:t>To create a new project, select File → </a:t>
            </a:r>
            <a:r>
              <a:rPr lang="en-US" b="1" dirty="0"/>
              <a:t>New</a:t>
            </a:r>
            <a:r>
              <a:rPr lang="en-US"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717" y="3647085"/>
            <a:ext cx="4657391" cy="3011779"/>
          </a:xfrm>
          <a:prstGeom prst="rect">
            <a:avLst/>
          </a:prstGeom>
        </p:spPr>
      </p:pic>
    </p:spTree>
    <p:extLst>
      <p:ext uri="{BB962C8B-B14F-4D97-AF65-F5344CB8AC3E}">
        <p14:creationId xmlns:p14="http://schemas.microsoft.com/office/powerpoint/2010/main" val="56854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32693" y="2177318"/>
            <a:ext cx="10515600" cy="4351338"/>
          </a:xfrm>
        </p:spPr>
        <p:txBody>
          <a:bodyPr/>
          <a:lstStyle/>
          <a:p>
            <a:r>
              <a:rPr lang="en-US" b="1" dirty="0"/>
              <a:t>Step 6 − Select your Arduino board.</a:t>
            </a:r>
            <a:endParaRPr lang="en-US" dirty="0"/>
          </a:p>
          <a:p>
            <a:pPr marL="0" indent="0">
              <a:buNone/>
            </a:pPr>
            <a:r>
              <a:rPr lang="en-US" dirty="0"/>
              <a:t>To avoid any error while uploading your program to the board, you must select the correct Arduino board name, which matches with the board connected to your computer.</a:t>
            </a:r>
          </a:p>
          <a:p>
            <a:pPr marL="0" indent="0">
              <a:buNone/>
            </a:pPr>
            <a:r>
              <a:rPr lang="en-US" dirty="0"/>
              <a:t>Go to Tools → Board and select your board.</a:t>
            </a:r>
          </a:p>
          <a:p>
            <a:pPr marL="0" indent="0">
              <a:buNone/>
            </a:pPr>
            <a:br>
              <a:rPr lang="en-US" dirty="0"/>
            </a:br>
            <a:endParaRPr lang="en-US" dirty="0"/>
          </a:p>
        </p:txBody>
      </p:sp>
    </p:spTree>
    <p:extLst>
      <p:ext uri="{BB962C8B-B14F-4D97-AF65-F5344CB8AC3E}">
        <p14:creationId xmlns:p14="http://schemas.microsoft.com/office/powerpoint/2010/main" val="3484731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022" y="688626"/>
            <a:ext cx="5176894" cy="5392598"/>
          </a:xfrm>
          <a:prstGeom prst="rect">
            <a:avLst/>
          </a:prstGeom>
        </p:spPr>
      </p:pic>
    </p:spTree>
    <p:extLst>
      <p:ext uri="{BB962C8B-B14F-4D97-AF65-F5344CB8AC3E}">
        <p14:creationId xmlns:p14="http://schemas.microsoft.com/office/powerpoint/2010/main" val="77622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7 − Select your serial port.</a:t>
            </a:r>
            <a:endParaRPr lang="en-US" dirty="0"/>
          </a:p>
          <a:p>
            <a:r>
              <a:rPr lang="en-US" dirty="0"/>
              <a:t>Select the serial device of the Arduino board. Go to </a:t>
            </a:r>
            <a:r>
              <a:rPr lang="en-US" b="1" dirty="0"/>
              <a:t>Tools → Serial Port </a:t>
            </a:r>
            <a:r>
              <a:rPr lang="en-US" dirty="0"/>
              <a:t>menu. This is likely to be COM3 or higher (COM1 and COM2 are usually reserved for hardware serial ports). To find out, you can disconnect your Arduino board and re-open the menu, the entry that disappears should be of the Arduino board. Reconnect the board and select that serial port.</a:t>
            </a:r>
          </a:p>
          <a:p>
            <a:pPr marL="0" indent="0">
              <a:buNone/>
            </a:pPr>
            <a:endParaRPr lang="en-US" dirty="0"/>
          </a:p>
        </p:txBody>
      </p:sp>
    </p:spTree>
    <p:extLst>
      <p:ext uri="{BB962C8B-B14F-4D97-AF65-F5344CB8AC3E}">
        <p14:creationId xmlns:p14="http://schemas.microsoft.com/office/powerpoint/2010/main" val="177795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2339" y="1825625"/>
            <a:ext cx="3627321" cy="4351338"/>
          </a:xfrm>
        </p:spPr>
      </p:pic>
    </p:spTree>
    <p:extLst>
      <p:ext uri="{BB962C8B-B14F-4D97-AF65-F5344CB8AC3E}">
        <p14:creationId xmlns:p14="http://schemas.microsoft.com/office/powerpoint/2010/main" val="412631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8 − Upload the program to your board.</a:t>
            </a:r>
            <a:endParaRPr lang="en-US" dirty="0"/>
          </a:p>
          <a:p>
            <a:r>
              <a:rPr lang="en-US" dirty="0"/>
              <a:t>Before explaining how we can upload our program to the board, we must demonstrate the function of each symbol appearing in the Arduino IDE toolbar.</a:t>
            </a:r>
          </a:p>
          <a:p>
            <a:endParaRPr lang="en-US" dirty="0"/>
          </a:p>
        </p:txBody>
      </p:sp>
    </p:spTree>
    <p:extLst>
      <p:ext uri="{BB962C8B-B14F-4D97-AF65-F5344CB8AC3E}">
        <p14:creationId xmlns:p14="http://schemas.microsoft.com/office/powerpoint/2010/main" val="347025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214809"/>
            <a:ext cx="9633438" cy="2974976"/>
          </a:xfrm>
        </p:spPr>
        <p:txBody>
          <a:bodyPr>
            <a:normAutofit fontScale="92500" lnSpcReduction="10000"/>
          </a:bodyPr>
          <a:lstStyle/>
          <a:p>
            <a:pPr algn="just"/>
            <a:r>
              <a:rPr lang="en-US" b="1" dirty="0"/>
              <a:t>A</a:t>
            </a:r>
            <a:r>
              <a:rPr lang="en-US" dirty="0"/>
              <a:t> − Used to check if there is any compilation error.</a:t>
            </a:r>
          </a:p>
          <a:p>
            <a:pPr algn="just"/>
            <a:r>
              <a:rPr lang="en-US" b="1" dirty="0"/>
              <a:t>B</a:t>
            </a:r>
            <a:r>
              <a:rPr lang="en-US" dirty="0"/>
              <a:t> − Used to upload a program to the Arduino board.</a:t>
            </a:r>
          </a:p>
          <a:p>
            <a:pPr algn="just"/>
            <a:r>
              <a:rPr lang="en-US" b="1" dirty="0"/>
              <a:t>C</a:t>
            </a:r>
            <a:r>
              <a:rPr lang="en-US" dirty="0"/>
              <a:t> − Shortcut used to create a new sketch.</a:t>
            </a:r>
          </a:p>
          <a:p>
            <a:pPr algn="just"/>
            <a:r>
              <a:rPr lang="en-US" b="1" dirty="0"/>
              <a:t>D</a:t>
            </a:r>
            <a:r>
              <a:rPr lang="en-US" dirty="0"/>
              <a:t> − Used to directly open one of the example sketch.</a:t>
            </a:r>
          </a:p>
          <a:p>
            <a:pPr algn="just"/>
            <a:r>
              <a:rPr lang="en-US" b="1" dirty="0"/>
              <a:t>E</a:t>
            </a:r>
            <a:r>
              <a:rPr lang="en-US" dirty="0"/>
              <a:t> − Used to save your sketch.</a:t>
            </a:r>
          </a:p>
          <a:p>
            <a:pPr algn="just"/>
            <a:r>
              <a:rPr lang="en-US" b="1" dirty="0"/>
              <a:t>F</a:t>
            </a:r>
            <a:r>
              <a:rPr lang="en-US" dirty="0"/>
              <a:t> − Serial monitor used to receive serial data from the board and send the serial data to the board.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573" y="674646"/>
            <a:ext cx="5496692" cy="2343477"/>
          </a:xfrm>
          <a:prstGeom prst="rect">
            <a:avLst/>
          </a:prstGeom>
        </p:spPr>
      </p:pic>
    </p:spTree>
    <p:extLst>
      <p:ext uri="{BB962C8B-B14F-4D97-AF65-F5344CB8AC3E}">
        <p14:creationId xmlns:p14="http://schemas.microsoft.com/office/powerpoint/2010/main" val="230934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First Program on Arduino UNO: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614" y="1561856"/>
            <a:ext cx="3882748" cy="5167194"/>
          </a:xfrm>
        </p:spPr>
      </p:pic>
    </p:spTree>
    <p:extLst>
      <p:ext uri="{BB962C8B-B14F-4D97-AF65-F5344CB8AC3E}">
        <p14:creationId xmlns:p14="http://schemas.microsoft.com/office/powerpoint/2010/main" val="171392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1977204290"/>
              </p:ext>
            </p:extLst>
          </p:nvPr>
        </p:nvGraphicFramePr>
        <p:xfrm>
          <a:off x="994996" y="3288530"/>
          <a:ext cx="5753100" cy="1249680"/>
        </p:xfrm>
        <a:graphic>
          <a:graphicData uri="http://schemas.openxmlformats.org/drawingml/2006/table">
            <a:tbl>
              <a:tblPr/>
              <a:tblGrid>
                <a:gridCol w="517779">
                  <a:extLst>
                    <a:ext uri="{9D8B030D-6E8A-4147-A177-3AD203B41FA5}">
                      <a16:colId xmlns:a16="http://schemas.microsoft.com/office/drawing/2014/main" val="253072735"/>
                    </a:ext>
                  </a:extLst>
                </a:gridCol>
                <a:gridCol w="5235321">
                  <a:extLst>
                    <a:ext uri="{9D8B030D-6E8A-4147-A177-3AD203B41FA5}">
                      <a16:colId xmlns:a16="http://schemas.microsoft.com/office/drawing/2014/main" val="4198212552"/>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USB</a:t>
                      </a:r>
                      <a:endParaRPr lang="en-US" dirty="0">
                        <a:solidFill>
                          <a:srgbClr val="000000"/>
                        </a:solidFill>
                        <a:effectLst/>
                      </a:endParaRPr>
                    </a:p>
                    <a:p>
                      <a:pPr algn="just" fontAlgn="t"/>
                      <a:r>
                        <a:rPr lang="en-US" dirty="0">
                          <a:solidFill>
                            <a:srgbClr val="000000"/>
                          </a:solidFill>
                          <a:effectLst/>
                        </a:rPr>
                        <a:t>Arduino board can be powered by using the USB cable from your computer. All you need to do is connect the USB cable to the USB connection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3043918"/>
                  </a:ext>
                </a:extLst>
              </a:tr>
            </a:tbl>
          </a:graphicData>
        </a:graphic>
      </p:graphicFrame>
      <p:pic>
        <p:nvPicPr>
          <p:cNvPr id="1025" name="Picture 1" descr="Power U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96" y="3288689"/>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2486181423"/>
              </p:ext>
            </p:extLst>
          </p:nvPr>
        </p:nvGraphicFramePr>
        <p:xfrm>
          <a:off x="986204" y="3121477"/>
          <a:ext cx="5753100" cy="1249680"/>
        </p:xfrm>
        <a:graphic>
          <a:graphicData uri="http://schemas.openxmlformats.org/drawingml/2006/table">
            <a:tbl>
              <a:tblPr/>
              <a:tblGrid>
                <a:gridCol w="517779">
                  <a:extLst>
                    <a:ext uri="{9D8B030D-6E8A-4147-A177-3AD203B41FA5}">
                      <a16:colId xmlns:a16="http://schemas.microsoft.com/office/drawing/2014/main" val="2844109854"/>
                    </a:ext>
                  </a:extLst>
                </a:gridCol>
                <a:gridCol w="5235321">
                  <a:extLst>
                    <a:ext uri="{9D8B030D-6E8A-4147-A177-3AD203B41FA5}">
                      <a16:colId xmlns:a16="http://schemas.microsoft.com/office/drawing/2014/main" val="687537807"/>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(Barrel Jack)</a:t>
                      </a:r>
                      <a:endParaRPr lang="en-US" dirty="0">
                        <a:solidFill>
                          <a:srgbClr val="000000"/>
                        </a:solidFill>
                        <a:effectLst/>
                      </a:endParaRPr>
                    </a:p>
                    <a:p>
                      <a:pPr algn="just" fontAlgn="t"/>
                      <a:r>
                        <a:rPr lang="en-US" dirty="0">
                          <a:solidFill>
                            <a:srgbClr val="000000"/>
                          </a:solidFill>
                          <a:effectLst/>
                        </a:rPr>
                        <a:t>Arduino boards can be powered directly from the AC mains power supply by connecting it to the Barrel Jack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7699113"/>
                  </a:ext>
                </a:extLst>
              </a:tr>
            </a:tbl>
          </a:graphicData>
        </a:graphic>
      </p:graphicFrame>
      <p:pic>
        <p:nvPicPr>
          <p:cNvPr id="2049" name="Picture 1" descr="Barrel J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04" y="312163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62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930613717"/>
              </p:ext>
            </p:extLst>
          </p:nvPr>
        </p:nvGraphicFramePr>
        <p:xfrm>
          <a:off x="838200" y="3037071"/>
          <a:ext cx="5753100" cy="1524000"/>
        </p:xfrm>
        <a:graphic>
          <a:graphicData uri="http://schemas.openxmlformats.org/drawingml/2006/table">
            <a:tbl>
              <a:tblPr/>
              <a:tblGrid>
                <a:gridCol w="517779">
                  <a:extLst>
                    <a:ext uri="{9D8B030D-6E8A-4147-A177-3AD203B41FA5}">
                      <a16:colId xmlns:a16="http://schemas.microsoft.com/office/drawing/2014/main" val="2333063769"/>
                    </a:ext>
                  </a:extLst>
                </a:gridCol>
                <a:gridCol w="5235321">
                  <a:extLst>
                    <a:ext uri="{9D8B030D-6E8A-4147-A177-3AD203B41FA5}">
                      <a16:colId xmlns:a16="http://schemas.microsoft.com/office/drawing/2014/main" val="142324204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Voltage Regulator</a:t>
                      </a:r>
                      <a:endParaRPr lang="en-US" dirty="0">
                        <a:solidFill>
                          <a:srgbClr val="000000"/>
                        </a:solidFill>
                        <a:effectLst/>
                      </a:endParaRPr>
                    </a:p>
                    <a:p>
                      <a:pPr algn="just" fontAlgn="t"/>
                      <a:r>
                        <a:rPr lang="en-US" dirty="0">
                          <a:solidFill>
                            <a:srgbClr val="000000"/>
                          </a:solidFill>
                          <a:effectLst/>
                        </a:rPr>
                        <a:t>The function of the voltage regulator is to control the voltage given to the Arduino board and stabilize the DC voltages used by the processor and other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5388115"/>
                  </a:ext>
                </a:extLst>
              </a:tr>
            </a:tbl>
          </a:graphicData>
        </a:graphic>
      </p:graphicFrame>
      <p:pic>
        <p:nvPicPr>
          <p:cNvPr id="3073" name="Picture 1" descr="Voltage Reg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7865"/>
            <a:ext cx="4762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1892317015"/>
              </p:ext>
            </p:extLst>
          </p:nvPr>
        </p:nvGraphicFramePr>
        <p:xfrm>
          <a:off x="1065335" y="2709997"/>
          <a:ext cx="5753100" cy="2621280"/>
        </p:xfrm>
        <a:graphic>
          <a:graphicData uri="http://schemas.openxmlformats.org/drawingml/2006/table">
            <a:tbl>
              <a:tblPr/>
              <a:tblGrid>
                <a:gridCol w="517779">
                  <a:extLst>
                    <a:ext uri="{9D8B030D-6E8A-4147-A177-3AD203B41FA5}">
                      <a16:colId xmlns:a16="http://schemas.microsoft.com/office/drawing/2014/main" val="1296744675"/>
                    </a:ext>
                  </a:extLst>
                </a:gridCol>
                <a:gridCol w="5235321">
                  <a:extLst>
                    <a:ext uri="{9D8B030D-6E8A-4147-A177-3AD203B41FA5}">
                      <a16:colId xmlns:a16="http://schemas.microsoft.com/office/drawing/2014/main" val="1381463060"/>
                    </a:ext>
                  </a:extLst>
                </a:gridCol>
              </a:tblGrid>
              <a:tr h="0">
                <a:tc>
                  <a:txBody>
                    <a:bodyPr/>
                    <a:lstStyle/>
                    <a:p>
                      <a:pPr fontAlgn="ct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Crystal Oscillator</a:t>
                      </a:r>
                      <a:endParaRPr lang="en-US" dirty="0">
                        <a:solidFill>
                          <a:srgbClr val="000000"/>
                        </a:solidFill>
                        <a:effectLst/>
                      </a:endParaRPr>
                    </a:p>
                    <a:p>
                      <a:pPr algn="just" fontAlgn="t"/>
                      <a:r>
                        <a:rPr lang="en-US" dirty="0">
                          <a:solidFill>
                            <a:srgbClr val="000000"/>
                          </a:solidFill>
                          <a:effectLst/>
                        </a:rPr>
                        <a:t>The crystal oscillator helps Arduino in dealing with time issues.</a:t>
                      </a:r>
                    </a:p>
                    <a:p>
                      <a:pPr algn="just" fontAlgn="t"/>
                      <a:endParaRPr lang="en-US" dirty="0">
                        <a:solidFill>
                          <a:srgbClr val="000000"/>
                        </a:solidFill>
                        <a:effectLst/>
                      </a:endParaRPr>
                    </a:p>
                    <a:p>
                      <a:pPr algn="just" fontAlgn="t"/>
                      <a:r>
                        <a:rPr lang="en-US" dirty="0">
                          <a:solidFill>
                            <a:srgbClr val="000000"/>
                          </a:solidFill>
                          <a:effectLst/>
                        </a:rPr>
                        <a:t>How does Arduino calculate time? </a:t>
                      </a:r>
                    </a:p>
                    <a:p>
                      <a:pPr algn="just" fontAlgn="t"/>
                      <a:r>
                        <a:rPr lang="en-US" dirty="0">
                          <a:solidFill>
                            <a:srgbClr val="000000"/>
                          </a:solidFill>
                          <a:effectLst/>
                        </a:rPr>
                        <a:t>The answer is, by using the crystal oscillator. The number printed on top of the Arduino crystal is 16.000H9H. It tells us that the frequency is 16,000,000 Hertz or 16 </a:t>
                      </a:r>
                      <a:r>
                        <a:rPr lang="en-US" dirty="0" err="1">
                          <a:solidFill>
                            <a:srgbClr val="000000"/>
                          </a:solidFill>
                          <a:effectLst/>
                        </a:rPr>
                        <a:t>MHz.</a:t>
                      </a:r>
                      <a:endParaRPr lang="en-US" dirty="0">
                        <a:solidFill>
                          <a:srgbClr val="00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3546971"/>
                  </a:ext>
                </a:extLst>
              </a:tr>
            </a:tbl>
          </a:graphicData>
        </a:graphic>
      </p:graphicFrame>
      <p:pic>
        <p:nvPicPr>
          <p:cNvPr id="4097" name="Picture 1" descr="Crystal Oscil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35" y="2710473"/>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8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1488115938"/>
              </p:ext>
            </p:extLst>
          </p:nvPr>
        </p:nvGraphicFramePr>
        <p:xfrm>
          <a:off x="1003789" y="2855949"/>
          <a:ext cx="5753100" cy="1798320"/>
        </p:xfrm>
        <a:graphic>
          <a:graphicData uri="http://schemas.openxmlformats.org/drawingml/2006/table">
            <a:tbl>
              <a:tblPr/>
              <a:tblGrid>
                <a:gridCol w="517779">
                  <a:extLst>
                    <a:ext uri="{9D8B030D-6E8A-4147-A177-3AD203B41FA5}">
                      <a16:colId xmlns:a16="http://schemas.microsoft.com/office/drawing/2014/main" val="2853032234"/>
                    </a:ext>
                  </a:extLst>
                </a:gridCol>
                <a:gridCol w="5235321">
                  <a:extLst>
                    <a:ext uri="{9D8B030D-6E8A-4147-A177-3AD203B41FA5}">
                      <a16:colId xmlns:a16="http://schemas.microsoft.com/office/drawing/2014/main" val="172554828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Arduino Reset</a:t>
                      </a:r>
                      <a:endParaRPr lang="en-US" dirty="0">
                        <a:solidFill>
                          <a:srgbClr val="000000"/>
                        </a:solidFill>
                        <a:effectLst/>
                      </a:endParaRPr>
                    </a:p>
                    <a:p>
                      <a:pPr algn="just" fontAlgn="t"/>
                      <a:r>
                        <a:rPr lang="en-US" dirty="0">
                          <a:solidFill>
                            <a:srgbClr val="000000"/>
                          </a:solidFill>
                          <a:effectLst/>
                        </a:rPr>
                        <a:t>You can reset your Arduino board, i.e., start your program from the beginning. You can reset the UNO board in two ways. First, by using the reset button (17) on the board. Second, you can connect an external reset button to the Arduino pin labelled RESET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3171426"/>
                  </a:ext>
                </a:extLst>
              </a:tr>
            </a:tbl>
          </a:graphicData>
        </a:graphic>
      </p:graphicFrame>
      <p:pic>
        <p:nvPicPr>
          <p:cNvPr id="5121" name="Picture 1" descr="Arduino Re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89" y="2855790"/>
            <a:ext cx="4667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3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08237612"/>
              </p:ext>
            </p:extLst>
          </p:nvPr>
        </p:nvGraphicFramePr>
        <p:xfrm>
          <a:off x="924658" y="2372372"/>
          <a:ext cx="5753100" cy="3169920"/>
        </p:xfrm>
        <a:graphic>
          <a:graphicData uri="http://schemas.openxmlformats.org/drawingml/2006/table">
            <a:tbl>
              <a:tblPr/>
              <a:tblGrid>
                <a:gridCol w="517779">
                  <a:extLst>
                    <a:ext uri="{9D8B030D-6E8A-4147-A177-3AD203B41FA5}">
                      <a16:colId xmlns:a16="http://schemas.microsoft.com/office/drawing/2014/main" val="1615669990"/>
                    </a:ext>
                  </a:extLst>
                </a:gridCol>
                <a:gridCol w="5235321">
                  <a:extLst>
                    <a:ext uri="{9D8B030D-6E8A-4147-A177-3AD203B41FA5}">
                      <a16:colId xmlns:a16="http://schemas.microsoft.com/office/drawing/2014/main" val="1574419663"/>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Pins (3.3, 5, GND, Vin)</a:t>
                      </a:r>
                      <a:endParaRPr lang="en-US" dirty="0">
                        <a:solidFill>
                          <a:srgbClr val="000000"/>
                        </a:solidFill>
                        <a:effectLst/>
                      </a:endParaRPr>
                    </a:p>
                    <a:p>
                      <a:pPr algn="just" fontAlgn="t">
                        <a:buFont typeface="Arial" panose="020B0604020202020204" pitchFamily="34" charset="0"/>
                        <a:buChar char="•"/>
                      </a:pPr>
                      <a:r>
                        <a:rPr lang="en-US" dirty="0">
                          <a:solidFill>
                            <a:srgbClr val="000000"/>
                          </a:solidFill>
                          <a:effectLst/>
                        </a:rPr>
                        <a:t>3.3V (6) − Supply 3.3 output volt</a:t>
                      </a:r>
                    </a:p>
                    <a:p>
                      <a:pPr algn="just" fontAlgn="t">
                        <a:buFont typeface="Arial" panose="020B0604020202020204" pitchFamily="34" charset="0"/>
                        <a:buChar char="•"/>
                      </a:pPr>
                      <a:r>
                        <a:rPr lang="en-US" dirty="0">
                          <a:solidFill>
                            <a:srgbClr val="000000"/>
                          </a:solidFill>
                          <a:effectLst/>
                        </a:rPr>
                        <a:t>5V (7) − Supply 5 output volt</a:t>
                      </a:r>
                    </a:p>
                    <a:p>
                      <a:pPr algn="just" fontAlgn="t">
                        <a:buFont typeface="Arial" panose="020B0604020202020204" pitchFamily="34" charset="0"/>
                        <a:buChar char="•"/>
                      </a:pPr>
                      <a:r>
                        <a:rPr lang="en-US" dirty="0">
                          <a:solidFill>
                            <a:srgbClr val="000000"/>
                          </a:solidFill>
                          <a:effectLst/>
                        </a:rPr>
                        <a:t>Most of the components used with Arduino board works fine with 3.3 volt and 5 volt.</a:t>
                      </a:r>
                    </a:p>
                    <a:p>
                      <a:pPr algn="just" fontAlgn="t">
                        <a:buFont typeface="Arial" panose="020B0604020202020204" pitchFamily="34" charset="0"/>
                        <a:buChar char="•"/>
                      </a:pPr>
                      <a:r>
                        <a:rPr lang="en-US" dirty="0">
                          <a:solidFill>
                            <a:srgbClr val="000000"/>
                          </a:solidFill>
                          <a:effectLst/>
                        </a:rPr>
                        <a:t>GND (8)(Ground) − There are several GND pins on the Arduino, any of which can be used to ground your circuit.</a:t>
                      </a:r>
                    </a:p>
                    <a:p>
                      <a:pPr algn="just" fontAlgn="t">
                        <a:buFont typeface="Arial" panose="020B0604020202020204" pitchFamily="34" charset="0"/>
                        <a:buChar char="•"/>
                      </a:pPr>
                      <a:r>
                        <a:rPr lang="en-US" dirty="0">
                          <a:solidFill>
                            <a:srgbClr val="000000"/>
                          </a:solidFill>
                          <a:effectLst/>
                        </a:rPr>
                        <a:t>Vin (9) − This pin also can be used to power the Arduino board from an external power source, like AC mains power supply.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7877237"/>
                  </a:ext>
                </a:extLst>
              </a:tr>
            </a:tbl>
          </a:graphicData>
        </a:graphic>
      </p:graphicFrame>
      <p:pic>
        <p:nvPicPr>
          <p:cNvPr id="6145" name="Picture 1" descr="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658" y="2372213"/>
            <a:ext cx="4762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3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1769569270"/>
              </p:ext>
            </p:extLst>
          </p:nvPr>
        </p:nvGraphicFramePr>
        <p:xfrm>
          <a:off x="968619" y="3084549"/>
          <a:ext cx="5753100" cy="1798320"/>
        </p:xfrm>
        <a:graphic>
          <a:graphicData uri="http://schemas.openxmlformats.org/drawingml/2006/table">
            <a:tbl>
              <a:tblPr/>
              <a:tblGrid>
                <a:gridCol w="517779">
                  <a:extLst>
                    <a:ext uri="{9D8B030D-6E8A-4147-A177-3AD203B41FA5}">
                      <a16:colId xmlns:a16="http://schemas.microsoft.com/office/drawing/2014/main" val="2230447507"/>
                    </a:ext>
                  </a:extLst>
                </a:gridCol>
                <a:gridCol w="5235321">
                  <a:extLst>
                    <a:ext uri="{9D8B030D-6E8A-4147-A177-3AD203B41FA5}">
                      <a16:colId xmlns:a16="http://schemas.microsoft.com/office/drawing/2014/main" val="133690177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Analog pins</a:t>
                      </a:r>
                      <a:endParaRPr lang="en-US" dirty="0">
                        <a:solidFill>
                          <a:srgbClr val="000000"/>
                        </a:solidFill>
                        <a:effectLst/>
                      </a:endParaRPr>
                    </a:p>
                    <a:p>
                      <a:pPr algn="just" fontAlgn="t"/>
                      <a:r>
                        <a:rPr lang="en-US" dirty="0">
                          <a:solidFill>
                            <a:srgbClr val="000000"/>
                          </a:solidFill>
                          <a:effectLst/>
                        </a:rPr>
                        <a:t>The Arduino UNO board has six analog input pins A0 through A5. These pins can read the signal from an analog sensor like the humidity sensor or temperature sensor and convert it into a digital value that can be read by the microprocessor.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1762277"/>
                  </a:ext>
                </a:extLst>
              </a:tr>
            </a:tbl>
          </a:graphicData>
        </a:graphic>
      </p:graphicFrame>
      <p:pic>
        <p:nvPicPr>
          <p:cNvPr id="7169" name="Picture 1" descr="Analog 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619" y="3084390"/>
            <a:ext cx="44767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02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1286</Words>
  <Application>Microsoft Office PowerPoint</Application>
  <PresentationFormat>Widescreen</PresentationFormat>
  <Paragraphs>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Arduino Uno (R3) Pin Configuration &amp; Installation</vt:lpstr>
      <vt:lpstr>Pin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First Program on Arduino UNO: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(R3) Pin Configuration</dc:title>
  <dc:creator>Windows User</dc:creator>
  <cp:lastModifiedBy>Mahedi Hassan</cp:lastModifiedBy>
  <cp:revision>18</cp:revision>
  <dcterms:created xsi:type="dcterms:W3CDTF">2019-04-07T05:49:19Z</dcterms:created>
  <dcterms:modified xsi:type="dcterms:W3CDTF">2023-02-16T15:22:03Z</dcterms:modified>
</cp:coreProperties>
</file>