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669075" cy="9926625"/>
  <p:embeddedFontLst>
    <p:embeddedFont>
      <p:font typeface="Tahom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6" orient="horz"/>
        <p:guide pos="21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ahoma-regular.fntdata"/><Relationship Id="rId50" Type="http://schemas.openxmlformats.org/officeDocument/2006/relationships/slide" Target="slides/slide44.xml"/><Relationship Id="rId52"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9pPr>
          </a:lstStyle>
          <a:p/>
        </p:txBody>
      </p:sp>
      <p:sp>
        <p:nvSpPr>
          <p:cNvPr id="4" name="Google Shape;4;n"/>
          <p:cNvSpPr txBox="1"/>
          <p:nvPr>
            <p:ph idx="10" type="dt"/>
          </p:nvPr>
        </p:nvSpPr>
        <p:spPr>
          <a:xfrm>
            <a:off x="3779837"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rgbClr val="000000"/>
                </a:solidFill>
                <a:latin typeface="Courier New"/>
                <a:ea typeface="Courier New"/>
                <a:cs typeface="Courier New"/>
                <a:sym typeface="Courier New"/>
              </a:defRPr>
            </a:lvl9pPr>
          </a:lstStyle>
          <a:p/>
        </p:txBody>
      </p:sp>
      <p:sp>
        <p:nvSpPr>
          <p:cNvPr id="8" name="Google Shape;8;n"/>
          <p:cNvSpPr txBox="1"/>
          <p:nvPr>
            <p:ph idx="12" type="sldNum"/>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36" name="Google Shape;236;p1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6" name="Google Shape;246;p1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3" name="Google Shape;253;p1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4" name="Google Shape;254;p12:notes"/>
          <p:cNvSpPr txBox="1"/>
          <p:nvPr>
            <p:ph idx="1" type="body"/>
          </p:nvPr>
        </p:nvSpPr>
        <p:spPr>
          <a:xfrm>
            <a:off x="420687" y="5267325"/>
            <a:ext cx="4519612" cy="523875"/>
          </a:xfrm>
          <a:prstGeom prst="rect">
            <a:avLst/>
          </a:prstGeom>
          <a:noFill/>
          <a:ln>
            <a:noFill/>
          </a:ln>
        </p:spPr>
        <p:txBody>
          <a:bodyPr anchorCtr="0" anchor="t" bIns="26975" lIns="19050" spcFirstLastPara="1" rIns="19050" wrap="square" tIns="2697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7" name="Google Shape;287;p1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06" name="Google Shape;306;p1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07" name="Google Shape;307;p1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6: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7: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96" name="Google Shape;396;p1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97" name="Google Shape;397;p1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16" name="Google Shape;416;p1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17" name="Google Shape;417;p1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4" name="Google Shape;114;p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0: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0" name="Google Shape;440;p2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1" name="Google Shape;441;p2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2: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70" name="Google Shape;470;p2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71" name="Google Shape;471;p2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4: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02" name="Google Shape;502;p2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03" name="Google Shape;503;p25: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37" name="Google Shape;537;p26: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38" name="Google Shape;538;p26: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65" name="Google Shape;565;p27: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66" name="Google Shape;566;p27:notes"/>
          <p:cNvSpPr txBox="1"/>
          <p:nvPr>
            <p:ph idx="1" type="body"/>
          </p:nvPr>
        </p:nvSpPr>
        <p:spPr>
          <a:xfrm>
            <a:off x="420687" y="5267325"/>
            <a:ext cx="4519612" cy="523875"/>
          </a:xfrm>
          <a:prstGeom prst="rect">
            <a:avLst/>
          </a:prstGeom>
          <a:noFill/>
          <a:ln>
            <a:noFill/>
          </a:ln>
        </p:spPr>
        <p:txBody>
          <a:bodyPr anchorCtr="0" anchor="t" bIns="26975" lIns="19050" spcFirstLastPara="1" rIns="19050" wrap="square" tIns="26975">
            <a:noAutofit/>
          </a:bodyPr>
          <a:lstStyle/>
          <a:p>
            <a:pPr indent="0" lvl="0" marL="0" rtl="0" algn="l">
              <a:lnSpc>
                <a:spcPct val="116666"/>
              </a:lnSpc>
              <a:spcBef>
                <a:spcPts val="0"/>
              </a:spcBef>
              <a:spcAft>
                <a:spcPts val="0"/>
              </a:spcAft>
              <a:buNone/>
            </a:pPr>
            <a:r>
              <a:rPr b="1" lang="en-US" sz="2400">
                <a:solidFill>
                  <a:srgbClr val="000000"/>
                </a:solidFill>
              </a:rPr>
              <a:t>Board work:  Binary Numbers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74" name="Google Shape;574;p2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75" name="Google Shape;575;p2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82" name="Google Shape;582;p2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83" name="Google Shape;583;p2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21" name="Google Shape;121;p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0: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1: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2: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3: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4: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3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35: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3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6: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3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7:notes"/>
          <p:cNvSpPr txBox="1"/>
          <p:nvPr>
            <p:ph idx="1" type="body"/>
          </p:nvPr>
        </p:nvSpPr>
        <p:spPr>
          <a:xfrm>
            <a:off x="889000" y="4714875"/>
            <a:ext cx="48910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3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05" name="Google Shape;705;p3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06" name="Google Shape;706;p3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34" name="Google Shape;734;p3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35" name="Google Shape;735;p3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3" name="Google Shape;133;p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42" name="Google Shape;742;p4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43" name="Google Shape;743;p40: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50" name="Google Shape;750;p4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51" name="Google Shape;751;p4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4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57" name="Google Shape;757;p4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58" name="Google Shape;758;p4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64" name="Google Shape;764;p4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65" name="Google Shape;765;p4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71" name="Google Shape;771;p4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72" name="Google Shape;772;p4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2" name="Google Shape;142;p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9" name="Google Shape;149;p6: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2" name="Google Shape;172;p7: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1" name="Google Shape;201;p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3" name="Google Shape;223;p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82" name="Google Shape;82;p1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3"/>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104" name="Google Shape;104;p1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4"/>
          <p:cNvSpPr txBox="1"/>
          <p:nvPr>
            <p:ph type="title"/>
          </p:nvPr>
        </p:nvSpPr>
        <p:spPr>
          <a:xfrm rot="5400000">
            <a:off x="5222082" y="2399506"/>
            <a:ext cx="5514975"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rot="5400000">
            <a:off x="1243807" y="524669"/>
            <a:ext cx="5514975"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6" name="Google Shape;36;p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2" name="Google Shape;42;p5"/>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p:nvPr>
            <p:ph idx="2" type="pic"/>
          </p:nvPr>
        </p:nvSpPr>
        <p:spPr>
          <a:xfrm>
            <a:off x="1792288" y="612775"/>
            <a:ext cx="5486400" cy="4114800"/>
          </a:xfrm>
          <a:prstGeom prst="rect">
            <a:avLst/>
          </a:prstGeom>
          <a:noFill/>
          <a:ln>
            <a:noFill/>
          </a:ln>
        </p:spPr>
      </p:sp>
      <p:sp>
        <p:nvSpPr>
          <p:cNvPr id="48" name="Google Shape;48;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9" name="Google Shape;49;p6"/>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55" name="Google Shape;55;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56" name="Google Shape;56;p7"/>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66" name="Google Shape;66;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67" name="Google Shape;67;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68" name="Google Shape;68;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69" name="Google Shape;69;p9"/>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75" name="Google Shape;75;p10"/>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76" name="Google Shape;76;p10"/>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1" name="Google Shape;11;p1"/>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2" name="Google Shape;12;p1"/>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3" name="Google Shape;13;p1"/>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4" name="Google Shape;14;p1"/>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5" name="Google Shape;15;p1"/>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 name="Google Shape;16;p1"/>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7" name="Google Shape;17;p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 name="Google Shape;18;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9" name="Google Shape;19;p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9pPr>
          </a:lstStyle>
          <a:p/>
        </p:txBody>
      </p:sp>
      <p:sp>
        <p:nvSpPr>
          <p:cNvPr id="20" name="Google Shape;20;p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9pPr>
          </a:lstStyle>
          <a:p/>
        </p:txBody>
      </p:sp>
      <p:sp>
        <p:nvSpPr>
          <p:cNvPr id="21" name="Google Shape;21;p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grpSp>
        <p:nvGrpSpPr>
          <p:cNvPr id="86" name="Google Shape;86;p12"/>
          <p:cNvGrpSpPr/>
          <p:nvPr/>
        </p:nvGrpSpPr>
        <p:grpSpPr>
          <a:xfrm>
            <a:off x="0" y="2438400"/>
            <a:ext cx="9009062" cy="1052512"/>
            <a:chOff x="0" y="1536"/>
            <a:chExt cx="5675" cy="663"/>
          </a:xfrm>
        </p:grpSpPr>
        <p:grpSp>
          <p:nvGrpSpPr>
            <p:cNvPr id="87" name="Google Shape;87;p12"/>
            <p:cNvGrpSpPr/>
            <p:nvPr/>
          </p:nvGrpSpPr>
          <p:grpSpPr>
            <a:xfrm>
              <a:off x="183" y="1604"/>
              <a:ext cx="448" cy="299"/>
              <a:chOff x="720" y="336"/>
              <a:chExt cx="624" cy="432"/>
            </a:xfrm>
          </p:grpSpPr>
          <p:sp>
            <p:nvSpPr>
              <p:cNvPr id="88" name="Google Shape;88;p12"/>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89" name="Google Shape;89;p1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grpSp>
          <p:nvGrpSpPr>
            <p:cNvPr id="90" name="Google Shape;90;p12"/>
            <p:cNvGrpSpPr/>
            <p:nvPr/>
          </p:nvGrpSpPr>
          <p:grpSpPr>
            <a:xfrm>
              <a:off x="261" y="1870"/>
              <a:ext cx="465" cy="299"/>
              <a:chOff x="912" y="2640"/>
              <a:chExt cx="672" cy="432"/>
            </a:xfrm>
          </p:grpSpPr>
          <p:sp>
            <p:nvSpPr>
              <p:cNvPr id="91" name="Google Shape;91;p12"/>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92" name="Google Shape;92;p12"/>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93" name="Google Shape;93;p1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94" name="Google Shape;94;p12"/>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95" name="Google Shape;95;p12"/>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96" name="Google Shape;96;p1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97" name="Google Shape;97;p1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98" name="Google Shape;98;p1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9pPr>
          </a:lstStyle>
          <a:p/>
        </p:txBody>
      </p:sp>
      <p:sp>
        <p:nvSpPr>
          <p:cNvPr id="99" name="Google Shape;99;p1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Courier New"/>
                <a:ea typeface="Courier New"/>
                <a:cs typeface="Courier New"/>
                <a:sym typeface="Courier New"/>
              </a:defRPr>
            </a:lvl1pPr>
            <a:lvl2pPr lvl="1"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2pPr>
            <a:lvl3pPr lvl="2"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3pPr>
            <a:lvl4pPr lvl="3"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4pPr>
            <a:lvl5pPr lvl="4"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5pPr>
            <a:lvl6pPr lvl="5"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6pPr>
            <a:lvl7pPr lvl="6"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7pPr>
            <a:lvl8pPr lvl="7"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8pPr>
            <a:lvl9pPr lvl="8" marR="0" rtl="0" algn="l">
              <a:lnSpc>
                <a:spcPct val="100000"/>
              </a:lnSpc>
              <a:spcBef>
                <a:spcPts val="0"/>
              </a:spcBef>
              <a:spcAft>
                <a:spcPts val="0"/>
              </a:spcAft>
              <a:buSzPts val="1400"/>
              <a:buNone/>
              <a:defRPr b="0" i="0" sz="1600" u="none" cap="none" strike="noStrike">
                <a:solidFill>
                  <a:schemeClr val="dk1"/>
                </a:solidFill>
                <a:latin typeface="Courier New"/>
                <a:ea typeface="Courier New"/>
                <a:cs typeface="Courier New"/>
                <a:sym typeface="Courier New"/>
              </a:defRPr>
            </a:lvl9pPr>
          </a:lstStyle>
          <a:p/>
        </p:txBody>
      </p:sp>
      <p:sp>
        <p:nvSpPr>
          <p:cNvPr id="100" name="Google Shape;100;p1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143000" y="10668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COD Ch. 3</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Instructions: Language of the Machine</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 MIPS Example</a:t>
            </a:r>
            <a:endParaRPr/>
          </a:p>
        </p:txBody>
      </p:sp>
      <p:sp>
        <p:nvSpPr>
          <p:cNvPr id="240" name="Google Shape;240;p23"/>
          <p:cNvSpPr txBox="1"/>
          <p:nvPr>
            <p:ph idx="1" type="body"/>
          </p:nvPr>
        </p:nvSpPr>
        <p:spPr>
          <a:xfrm>
            <a:off x="609600" y="19812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Can we figure out the assembly code?</a:t>
            </a:r>
            <a:r>
              <a:rPr b="0" i="0" lang="en-US" sz="3200" u="none">
                <a:solidFill>
                  <a:schemeClr val="dk1"/>
                </a:solidFill>
                <a:latin typeface="Tahoma"/>
                <a:ea typeface="Tahoma"/>
                <a:cs typeface="Tahoma"/>
                <a:sym typeface="Tahoma"/>
              </a:rPr>
              <a:t> </a:t>
            </a:r>
            <a:endParaRPr b="1" i="0" sz="3200" u="none">
              <a:solidFill>
                <a:srgbClr val="000000"/>
              </a:solidFill>
              <a:latin typeface="Tahoma"/>
              <a:ea typeface="Tahoma"/>
              <a:cs typeface="Tahoma"/>
              <a:sym typeface="Tahoma"/>
            </a:endParaRPr>
          </a:p>
          <a:p>
            <a:pPr indent="-220980" lvl="0" marL="342900" rtl="0" algn="l">
              <a:spcBef>
                <a:spcPts val="640"/>
              </a:spcBef>
              <a:spcAft>
                <a:spcPts val="0"/>
              </a:spcAft>
              <a:buSzPts val="1920"/>
              <a:buNone/>
            </a:pPr>
            <a:r>
              <a:t/>
            </a:r>
            <a:endParaRPr b="1" i="0" sz="3200" u="none">
              <a:solidFill>
                <a:srgbClr val="000000"/>
              </a:solidFill>
              <a:latin typeface="Tahoma"/>
              <a:ea typeface="Tahoma"/>
              <a:cs typeface="Tahoma"/>
              <a:sym typeface="Tahoma"/>
            </a:endParaRPr>
          </a:p>
        </p:txBody>
      </p:sp>
      <p:sp>
        <p:nvSpPr>
          <p:cNvPr id="241" name="Google Shape;241;p23"/>
          <p:cNvSpPr txBox="1"/>
          <p:nvPr/>
        </p:nvSpPr>
        <p:spPr>
          <a:xfrm>
            <a:off x="838200" y="2819400"/>
            <a:ext cx="2630487" cy="1328737"/>
          </a:xfrm>
          <a:prstGeom prst="rect">
            <a:avLst/>
          </a:prstGeom>
          <a:noFill/>
          <a:ln>
            <a:noFill/>
          </a:ln>
        </p:spPr>
        <p:txBody>
          <a:bodyPr anchorCtr="0" anchor="t" bIns="26975" lIns="19050" spcFirstLastPara="1" rIns="19050" wrap="square" tIns="26975">
            <a:noAutofit/>
          </a:bodyPr>
          <a:lstStyle/>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swap(int v[], int k);</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int temp; 	</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temp   =  v[k];</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v[k]   =  v[k+1];</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v[k+1] =  temp;</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a:p>
        </p:txBody>
      </p:sp>
      <p:sp>
        <p:nvSpPr>
          <p:cNvPr id="242" name="Google Shape;242;p23"/>
          <p:cNvSpPr txBox="1"/>
          <p:nvPr/>
        </p:nvSpPr>
        <p:spPr>
          <a:xfrm>
            <a:off x="4495800" y="4419600"/>
            <a:ext cx="2590800" cy="2057400"/>
          </a:xfrm>
          <a:prstGeom prst="rect">
            <a:avLst/>
          </a:prstGeom>
          <a:noFill/>
          <a:ln>
            <a:noFill/>
          </a:ln>
        </p:spPr>
        <p:txBody>
          <a:bodyPr anchorCtr="0" anchor="t" bIns="26975" lIns="19050" spcFirstLastPara="1" rIns="19050" wrap="square" tIns="26975">
            <a:noAutofit/>
          </a:bodyPr>
          <a:lstStyle/>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swap:</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muli $2,  $5,   4</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add  $2,  $4,   $2</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lw   $15, 0($2)</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lw   $16, 4($2)</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sw   $16, 0($2)</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sw   $15, 4($2)</a:t>
            </a:r>
            <a:endParaRPr/>
          </a:p>
          <a:p>
            <a:pPr indent="0" lvl="0" marL="0" marR="0" rtl="0" algn="l">
              <a:lnSpc>
                <a:spcPct val="8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jr   $31</a:t>
            </a:r>
            <a:endParaRPr/>
          </a:p>
          <a:p>
            <a:pPr indent="0" lvl="0" marL="0" marR="0" rtl="0" algn="l">
              <a:lnSpc>
                <a:spcPct val="100000"/>
              </a:lnSpc>
              <a:spcBef>
                <a:spcPts val="0"/>
              </a:spcBef>
              <a:spcAft>
                <a:spcPts val="0"/>
              </a:spcAft>
              <a:buNone/>
            </a:pPr>
            <a:r>
              <a:t/>
            </a:r>
            <a:endParaRPr b="0" i="0" sz="2000" u="none">
              <a:solidFill>
                <a:srgbClr val="000000"/>
              </a:solidFill>
              <a:latin typeface="Courier New"/>
              <a:ea typeface="Courier New"/>
              <a:cs typeface="Courier New"/>
              <a:sym typeface="Courier New"/>
            </a:endParaRPr>
          </a:p>
        </p:txBody>
      </p:sp>
      <p:cxnSp>
        <p:nvCxnSpPr>
          <p:cNvPr id="243" name="Google Shape;243;p23"/>
          <p:cNvCxnSpPr/>
          <p:nvPr/>
        </p:nvCxnSpPr>
        <p:spPr>
          <a:xfrm>
            <a:off x="2667000" y="4038600"/>
            <a:ext cx="1676400" cy="838200"/>
          </a:xfrm>
          <a:prstGeom prst="straightConnector1">
            <a:avLst/>
          </a:prstGeom>
          <a:noFill/>
          <a:ln cap="flat" cmpd="sng" w="25400">
            <a:solidFill>
              <a:schemeClr val="dk1"/>
            </a:solidFill>
            <a:prstDash val="solid"/>
            <a:miter lim="800000"/>
            <a:headEnd len="med" w="med" type="triangle"/>
            <a:tailEnd len="med" w="med" type="triangle"/>
          </a:ln>
        </p:spPr>
      </p:cxn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 far we’ve learned:</a:t>
            </a:r>
            <a:endParaRPr/>
          </a:p>
        </p:txBody>
      </p:sp>
      <p:sp>
        <p:nvSpPr>
          <p:cNvPr id="250" name="Google Shape;250;p24"/>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loading words but addressing bytes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arithmetic on registers only</a:t>
            </a:r>
            <a:br>
              <a:rPr b="0" i="0" lang="en-US" sz="1800" u="none">
                <a:solidFill>
                  <a:schemeClr val="dk1"/>
                </a:solidFill>
                <a:latin typeface="Tahoma"/>
                <a:ea typeface="Tahoma"/>
                <a:cs typeface="Tahoma"/>
                <a:sym typeface="Tahoma"/>
              </a:rPr>
            </a:b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Instruction</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Meaning</a:t>
            </a:r>
            <a:br>
              <a:rPr b="0" i="0" lang="en-US" sz="2000" u="sng">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Courier New"/>
                <a:ea typeface="Courier New"/>
                <a:cs typeface="Courier New"/>
                <a:sym typeface="Courier New"/>
              </a:rPr>
              <a:t>add $s1, $s2, $s3	$s1 = $s2 + $s3</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sub $s1, $s2, $s3	$s1 = $s2 – $s3</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lw $s1, 100($s2)	$s1 = Memory[$s2+100] </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sw $s1, 100($s2)	Memory[$s2+100]= $s1</a:t>
            </a:r>
            <a:br>
              <a:rPr b="0" i="0" lang="en-US" sz="2000" u="none">
                <a:solidFill>
                  <a:schemeClr val="dk1"/>
                </a:solidFill>
                <a:latin typeface="Tahoma"/>
                <a:ea typeface="Tahoma"/>
                <a:cs typeface="Tahoma"/>
                <a:sym typeface="Tahoma"/>
              </a:rPr>
            </a:b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 type="body"/>
          </p:nvPr>
        </p:nvSpPr>
        <p:spPr>
          <a:xfrm>
            <a:off x="762000" y="2286000"/>
            <a:ext cx="83058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Instructions, like registers and words of data, are also 32 bits long</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add $t0, $s1, $s2</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registers are numbered, e.g., </a:t>
            </a:r>
            <a:r>
              <a:rPr b="0" i="0" lang="en-US" sz="1800" u="none">
                <a:solidFill>
                  <a:schemeClr val="dk1"/>
                </a:solidFill>
                <a:latin typeface="Courier New"/>
                <a:ea typeface="Courier New"/>
                <a:cs typeface="Courier New"/>
                <a:sym typeface="Courier New"/>
              </a:rPr>
              <a:t>$t0 is 8, $s1 is 17, $s2 is 18</a:t>
            </a:r>
            <a:br>
              <a:rPr b="0" i="0" lang="en-US" sz="1800" u="none">
                <a:solidFill>
                  <a:schemeClr val="dk1"/>
                </a:solidFill>
                <a:latin typeface="Courier New"/>
                <a:ea typeface="Courier New"/>
                <a:cs typeface="Courier New"/>
                <a:sym typeface="Courier New"/>
              </a:rPr>
            </a:b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 Format </a:t>
            </a:r>
            <a:r>
              <a:rPr b="1" i="0" lang="en-US" sz="2000" u="none">
                <a:solidFill>
                  <a:schemeClr val="dk1"/>
                </a:solidFill>
                <a:latin typeface="Tahoma"/>
                <a:ea typeface="Tahoma"/>
                <a:cs typeface="Tahoma"/>
                <a:sym typeface="Tahoma"/>
              </a:rPr>
              <a:t>R-type</a:t>
            </a:r>
            <a:r>
              <a:rPr b="0" i="0" lang="en-US" sz="2000" u="none">
                <a:solidFill>
                  <a:schemeClr val="dk1"/>
                </a:solidFill>
                <a:latin typeface="Tahoma"/>
                <a:ea typeface="Tahoma"/>
                <a:cs typeface="Tahoma"/>
                <a:sym typeface="Tahoma"/>
              </a:rPr>
              <a:t> (“R” for aRithmetic):</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480"/>
              </a:spcBef>
              <a:spcAft>
                <a:spcPts val="0"/>
              </a:spcAft>
              <a:buSzPts val="1440"/>
              <a:buNone/>
            </a:pPr>
            <a:br>
              <a:rPr b="0" i="0" lang="en-US" sz="2400" u="none">
                <a:solidFill>
                  <a:schemeClr val="dk1"/>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a:t>
            </a:r>
            <a:endParaRPr/>
          </a:p>
          <a:p>
            <a:pPr indent="-251459" lvl="0" marL="342900" rtl="0" algn="l">
              <a:spcBef>
                <a:spcPts val="480"/>
              </a:spcBef>
              <a:spcAft>
                <a:spcPts val="0"/>
              </a:spcAft>
              <a:buSzPts val="1440"/>
              <a:buNone/>
            </a:pPr>
            <a:r>
              <a:t/>
            </a:r>
            <a:endParaRPr b="0" i="0" sz="2400" u="none">
              <a:solidFill>
                <a:schemeClr val="dk1"/>
              </a:solidFill>
              <a:latin typeface="Courier New"/>
              <a:ea typeface="Courier New"/>
              <a:cs typeface="Courier New"/>
              <a:sym typeface="Courier New"/>
            </a:endParaRPr>
          </a:p>
        </p:txBody>
      </p:sp>
      <p:sp>
        <p:nvSpPr>
          <p:cNvPr id="257" name="Google Shape;257;p25"/>
          <p:cNvSpPr txBox="1"/>
          <p:nvPr/>
        </p:nvSpPr>
        <p:spPr>
          <a:xfrm>
            <a:off x="225425" y="312737"/>
            <a:ext cx="28178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258" name="Google Shape;258;p25"/>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Machine Language</a:t>
            </a:r>
            <a:endParaRPr/>
          </a:p>
        </p:txBody>
      </p:sp>
      <p:sp>
        <p:nvSpPr>
          <p:cNvPr id="259" name="Google Shape;259;p25"/>
          <p:cNvSpPr txBox="1"/>
          <p:nvPr/>
        </p:nvSpPr>
        <p:spPr>
          <a:xfrm>
            <a:off x="2057400" y="4343400"/>
            <a:ext cx="59436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260" name="Google Shape;260;p25"/>
          <p:cNvCxnSpPr/>
          <p:nvPr/>
        </p:nvCxnSpPr>
        <p:spPr>
          <a:xfrm>
            <a:off x="3124200" y="43434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61" name="Google Shape;261;p25"/>
          <p:cNvCxnSpPr/>
          <p:nvPr/>
        </p:nvCxnSpPr>
        <p:spPr>
          <a:xfrm>
            <a:off x="3962400" y="43434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62" name="Google Shape;262;p25"/>
          <p:cNvCxnSpPr/>
          <p:nvPr/>
        </p:nvCxnSpPr>
        <p:spPr>
          <a:xfrm>
            <a:off x="4800600" y="43434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63" name="Google Shape;263;p25"/>
          <p:cNvCxnSpPr/>
          <p:nvPr/>
        </p:nvCxnSpPr>
        <p:spPr>
          <a:xfrm>
            <a:off x="5638800" y="43434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64" name="Google Shape;264;p25"/>
          <p:cNvCxnSpPr/>
          <p:nvPr/>
        </p:nvCxnSpPr>
        <p:spPr>
          <a:xfrm>
            <a:off x="6629400" y="43434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265" name="Google Shape;265;p25"/>
          <p:cNvSpPr txBox="1"/>
          <p:nvPr/>
        </p:nvSpPr>
        <p:spPr>
          <a:xfrm>
            <a:off x="3124200" y="4267200"/>
            <a:ext cx="914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10001</a:t>
            </a:r>
            <a:endParaRPr/>
          </a:p>
        </p:txBody>
      </p:sp>
      <p:sp>
        <p:nvSpPr>
          <p:cNvPr id="266" name="Google Shape;266;p25"/>
          <p:cNvSpPr txBox="1"/>
          <p:nvPr/>
        </p:nvSpPr>
        <p:spPr>
          <a:xfrm>
            <a:off x="3886200" y="4267200"/>
            <a:ext cx="10064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10010</a:t>
            </a:r>
            <a:endParaRPr/>
          </a:p>
        </p:txBody>
      </p:sp>
      <p:sp>
        <p:nvSpPr>
          <p:cNvPr id="267" name="Google Shape;267;p25"/>
          <p:cNvSpPr txBox="1"/>
          <p:nvPr/>
        </p:nvSpPr>
        <p:spPr>
          <a:xfrm>
            <a:off x="4800600" y="4267200"/>
            <a:ext cx="8747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01000</a:t>
            </a:r>
            <a:endParaRPr/>
          </a:p>
        </p:txBody>
      </p:sp>
      <p:sp>
        <p:nvSpPr>
          <p:cNvPr id="268" name="Google Shape;268;p25"/>
          <p:cNvSpPr txBox="1"/>
          <p:nvPr/>
        </p:nvSpPr>
        <p:spPr>
          <a:xfrm>
            <a:off x="5638800" y="4267200"/>
            <a:ext cx="8747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00000</a:t>
            </a:r>
            <a:endParaRPr/>
          </a:p>
        </p:txBody>
      </p:sp>
      <p:sp>
        <p:nvSpPr>
          <p:cNvPr id="269" name="Google Shape;269;p25"/>
          <p:cNvSpPr txBox="1"/>
          <p:nvPr/>
        </p:nvSpPr>
        <p:spPr>
          <a:xfrm>
            <a:off x="6629400" y="4267200"/>
            <a:ext cx="10128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100000</a:t>
            </a:r>
            <a:endParaRPr/>
          </a:p>
        </p:txBody>
      </p:sp>
      <p:sp>
        <p:nvSpPr>
          <p:cNvPr id="270" name="Google Shape;270;p25"/>
          <p:cNvSpPr txBox="1"/>
          <p:nvPr/>
        </p:nvSpPr>
        <p:spPr>
          <a:xfrm>
            <a:off x="2133600" y="4267200"/>
            <a:ext cx="10128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000000</a:t>
            </a:r>
            <a:endParaRPr/>
          </a:p>
        </p:txBody>
      </p:sp>
      <p:sp>
        <p:nvSpPr>
          <p:cNvPr id="271" name="Google Shape;271;p25"/>
          <p:cNvSpPr txBox="1"/>
          <p:nvPr/>
        </p:nvSpPr>
        <p:spPr>
          <a:xfrm>
            <a:off x="2057400" y="6019800"/>
            <a:ext cx="59436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272" name="Google Shape;272;p25"/>
          <p:cNvCxnSpPr/>
          <p:nvPr/>
        </p:nvCxnSpPr>
        <p:spPr>
          <a:xfrm>
            <a:off x="4876800" y="60198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73" name="Google Shape;273;p25"/>
          <p:cNvCxnSpPr/>
          <p:nvPr/>
        </p:nvCxnSpPr>
        <p:spPr>
          <a:xfrm>
            <a:off x="3124200" y="60198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74" name="Google Shape;274;p25"/>
          <p:cNvCxnSpPr/>
          <p:nvPr/>
        </p:nvCxnSpPr>
        <p:spPr>
          <a:xfrm>
            <a:off x="5715000" y="60198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75" name="Google Shape;275;p25"/>
          <p:cNvCxnSpPr/>
          <p:nvPr/>
        </p:nvCxnSpPr>
        <p:spPr>
          <a:xfrm>
            <a:off x="4038600" y="60198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76" name="Google Shape;276;p25"/>
          <p:cNvCxnSpPr/>
          <p:nvPr/>
        </p:nvCxnSpPr>
        <p:spPr>
          <a:xfrm>
            <a:off x="6705600" y="60198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277" name="Google Shape;277;p25"/>
          <p:cNvSpPr txBox="1"/>
          <p:nvPr/>
        </p:nvSpPr>
        <p:spPr>
          <a:xfrm>
            <a:off x="2057400" y="4572000"/>
            <a:ext cx="5359400" cy="180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600"/>
              <a:buFont typeface="Courier New"/>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Courier New"/>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Courier New"/>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Courier New"/>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6 bits      5 bits      5 bits      5 bits     5 bits         6 bits</a:t>
            </a:r>
            <a:endParaRPr/>
          </a:p>
        </p:txBody>
      </p:sp>
      <p:sp>
        <p:nvSpPr>
          <p:cNvPr id="278" name="Google Shape;278;p25"/>
          <p:cNvSpPr txBox="1"/>
          <p:nvPr/>
        </p:nvSpPr>
        <p:spPr>
          <a:xfrm>
            <a:off x="2362200" y="4648200"/>
            <a:ext cx="51847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op          rs         rt          rd        shamt      funct</a:t>
            </a:r>
            <a:endParaRPr/>
          </a:p>
        </p:txBody>
      </p:sp>
      <p:sp>
        <p:nvSpPr>
          <p:cNvPr id="279" name="Google Shape;279;p25"/>
          <p:cNvSpPr txBox="1"/>
          <p:nvPr/>
        </p:nvSpPr>
        <p:spPr>
          <a:xfrm>
            <a:off x="1905000" y="4876800"/>
            <a:ext cx="1141412"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opcode –</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operation</a:t>
            </a:r>
            <a:endParaRPr/>
          </a:p>
        </p:txBody>
      </p:sp>
      <p:sp>
        <p:nvSpPr>
          <p:cNvPr id="280" name="Google Shape;280;p25"/>
          <p:cNvSpPr txBox="1"/>
          <p:nvPr/>
        </p:nvSpPr>
        <p:spPr>
          <a:xfrm>
            <a:off x="3048000" y="4876800"/>
            <a:ext cx="1035050"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first</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register</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source</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operand</a:t>
            </a:r>
            <a:endParaRPr/>
          </a:p>
        </p:txBody>
      </p:sp>
      <p:sp>
        <p:nvSpPr>
          <p:cNvPr id="281" name="Google Shape;281;p25"/>
          <p:cNvSpPr txBox="1"/>
          <p:nvPr/>
        </p:nvSpPr>
        <p:spPr>
          <a:xfrm>
            <a:off x="3994150" y="4876800"/>
            <a:ext cx="1035050"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second</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register</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source</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operand</a:t>
            </a:r>
            <a:endParaRPr/>
          </a:p>
        </p:txBody>
      </p:sp>
      <p:sp>
        <p:nvSpPr>
          <p:cNvPr id="282" name="Google Shape;282;p25"/>
          <p:cNvSpPr txBox="1"/>
          <p:nvPr/>
        </p:nvSpPr>
        <p:spPr>
          <a:xfrm>
            <a:off x="4908550" y="4876800"/>
            <a:ext cx="1035050"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register</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destin-</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ation</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operand</a:t>
            </a:r>
            <a:endParaRPr/>
          </a:p>
        </p:txBody>
      </p:sp>
      <p:sp>
        <p:nvSpPr>
          <p:cNvPr id="283" name="Google Shape;283;p25"/>
          <p:cNvSpPr txBox="1"/>
          <p:nvPr/>
        </p:nvSpPr>
        <p:spPr>
          <a:xfrm>
            <a:off x="5883275" y="4876800"/>
            <a:ext cx="822325"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shift</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amount</a:t>
            </a:r>
            <a:endParaRPr/>
          </a:p>
        </p:txBody>
      </p:sp>
      <p:sp>
        <p:nvSpPr>
          <p:cNvPr id="284" name="Google Shape;284;p25"/>
          <p:cNvSpPr txBox="1"/>
          <p:nvPr/>
        </p:nvSpPr>
        <p:spPr>
          <a:xfrm>
            <a:off x="6705600" y="4876800"/>
            <a:ext cx="1885950" cy="730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function field -</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selects variant</a:t>
            </a:r>
            <a:endParaRPr/>
          </a:p>
          <a:p>
            <a:pPr indent="0" lvl="0" marL="0" marR="0" rtl="0" algn="l">
              <a:lnSpc>
                <a:spcPct val="100000"/>
              </a:lnSpc>
              <a:spcBef>
                <a:spcPts val="0"/>
              </a:spcBef>
              <a:spcAft>
                <a:spcPts val="0"/>
              </a:spcAft>
              <a:buClr>
                <a:schemeClr val="hlink"/>
              </a:buClr>
              <a:buSzPts val="1400"/>
              <a:buFont typeface="Courier New"/>
              <a:buNone/>
            </a:pPr>
            <a:r>
              <a:rPr b="0" i="0" lang="en-US" sz="1400" u="none">
                <a:solidFill>
                  <a:schemeClr val="hlink"/>
                </a:solidFill>
                <a:latin typeface="Courier New"/>
                <a:ea typeface="Courier New"/>
                <a:cs typeface="Courier New"/>
                <a:sym typeface="Courier New"/>
              </a:rPr>
              <a:t>of operation</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idx="1" type="body"/>
          </p:nvPr>
        </p:nvSpPr>
        <p:spPr>
          <a:xfrm>
            <a:off x="1143000" y="1676400"/>
            <a:ext cx="7772400" cy="4114800"/>
          </a:xfrm>
          <a:prstGeom prst="rect">
            <a:avLst/>
          </a:prstGeom>
          <a:noFill/>
          <a:ln>
            <a:noFill/>
          </a:ln>
        </p:spPr>
        <p:txBody>
          <a:bodyPr anchorCtr="0" anchor="t" bIns="44450" lIns="90475" spcFirstLastPara="1" rIns="90475" wrap="square" tIns="44450">
            <a:noAutofit/>
          </a:bodyPr>
          <a:lstStyle/>
          <a:p>
            <a:pPr indent="-285750" lvl="1" marL="742950" rtl="0" algn="l">
              <a:lnSpc>
                <a:spcPct val="90000"/>
              </a:lnSpc>
              <a:spcBef>
                <a:spcPts val="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Consider the load-word and store-word instructions,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what would the regularity principle have us do?</a:t>
            </a:r>
            <a:endParaRPr/>
          </a:p>
          <a:p>
            <a:pPr indent="-228600" lvl="2" marL="1143000" rtl="0" algn="l">
              <a:lnSpc>
                <a:spcPct val="9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we would have only 5 or 6 bits to determine the offset from a base register - too little…</a:t>
            </a:r>
            <a:endParaRPr/>
          </a:p>
          <a:p>
            <a:pPr indent="-177800" lvl="2" marL="1143000" rtl="0" algn="l">
              <a:lnSpc>
                <a:spcPct val="90000"/>
              </a:lnSpc>
              <a:spcBef>
                <a:spcPts val="320"/>
              </a:spcBef>
              <a:spcAft>
                <a:spcPts val="0"/>
              </a:spcAft>
              <a:buClr>
                <a:schemeClr val="folHlink"/>
              </a:buClr>
              <a:buSzPts val="800"/>
              <a:buFont typeface="Noto Sans Symbols"/>
              <a:buNone/>
            </a:pPr>
            <a:r>
              <a:t/>
            </a:r>
            <a:endParaRPr b="0" i="0" sz="16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Design Principle 3</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Good design demands a compromise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Introduce a new type of instruction format</a:t>
            </a:r>
            <a:endParaRPr/>
          </a:p>
          <a:p>
            <a:pPr indent="-285750" lvl="1" marL="742950" rtl="0" algn="l">
              <a:lnSpc>
                <a:spcPct val="90000"/>
              </a:lnSpc>
              <a:spcBef>
                <a:spcPts val="360"/>
              </a:spcBef>
              <a:spcAft>
                <a:spcPts val="0"/>
              </a:spcAft>
              <a:buClr>
                <a:schemeClr val="hlink"/>
              </a:buClr>
              <a:buSzPts val="990"/>
              <a:buFont typeface="Noto Sans Symbols"/>
              <a:buChar char="■"/>
            </a:pPr>
            <a:r>
              <a:rPr b="1" i="0" lang="en-US" sz="1800" u="none">
                <a:solidFill>
                  <a:schemeClr val="dk1"/>
                </a:solidFill>
                <a:latin typeface="Tahoma"/>
                <a:ea typeface="Tahoma"/>
                <a:cs typeface="Tahoma"/>
                <a:sym typeface="Tahoma"/>
              </a:rPr>
              <a:t>I-type</a:t>
            </a:r>
            <a:r>
              <a:rPr b="0" i="0" lang="en-US" sz="1800" u="none">
                <a:solidFill>
                  <a:schemeClr val="dk1"/>
                </a:solidFill>
                <a:latin typeface="Tahoma"/>
                <a:ea typeface="Tahoma"/>
                <a:cs typeface="Tahoma"/>
                <a:sym typeface="Tahoma"/>
              </a:rPr>
              <a:t> (“I” for Immediate) for data transfer instructions</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lw $t0, 1002($s2)</a:t>
            </a: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100011   10010      01000      0000001111101010</a:t>
            </a: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op	      rs	      rt	          16 bit offset</a:t>
            </a:r>
            <a:br>
              <a:rPr b="0" i="0" lang="en-US" sz="1800" u="none">
                <a:solidFill>
                  <a:schemeClr val="dk1"/>
                </a:solidFill>
                <a:latin typeface="Tahoma"/>
                <a:ea typeface="Tahoma"/>
                <a:cs typeface="Tahoma"/>
                <a:sym typeface="Tahoma"/>
              </a:rPr>
            </a:br>
            <a:endParaRPr/>
          </a:p>
          <a:p>
            <a:pPr indent="-274320" lvl="0" marL="342900" rtl="0" algn="l">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
        <p:nvSpPr>
          <p:cNvPr id="291" name="Google Shape;291;p26"/>
          <p:cNvSpPr txBox="1"/>
          <p:nvPr/>
        </p:nvSpPr>
        <p:spPr>
          <a:xfrm>
            <a:off x="225425" y="312737"/>
            <a:ext cx="28178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nvGrpSpPr>
          <p:cNvPr id="292" name="Google Shape;292;p26"/>
          <p:cNvGrpSpPr/>
          <p:nvPr/>
        </p:nvGrpSpPr>
        <p:grpSpPr>
          <a:xfrm>
            <a:off x="2133600" y="5715000"/>
            <a:ext cx="6088062" cy="338137"/>
            <a:chOff x="629" y="2449"/>
            <a:chExt cx="3835" cy="213"/>
          </a:xfrm>
        </p:grpSpPr>
        <p:sp>
          <p:nvSpPr>
            <p:cNvPr id="293" name="Google Shape;293;p26"/>
            <p:cNvSpPr txBox="1"/>
            <p:nvPr/>
          </p:nvSpPr>
          <p:spPr>
            <a:xfrm>
              <a:off x="629"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294" name="Google Shape;294;p26"/>
            <p:cNvSpPr txBox="1"/>
            <p:nvPr/>
          </p:nvSpPr>
          <p:spPr>
            <a:xfrm>
              <a:off x="1268"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295" name="Google Shape;295;p26"/>
            <p:cNvSpPr txBox="1"/>
            <p:nvPr/>
          </p:nvSpPr>
          <p:spPr>
            <a:xfrm>
              <a:off x="1908"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296" name="Google Shape;296;p26"/>
            <p:cNvSpPr txBox="1"/>
            <p:nvPr/>
          </p:nvSpPr>
          <p:spPr>
            <a:xfrm>
              <a:off x="2547" y="2449"/>
              <a:ext cx="1917"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297" name="Google Shape;297;p2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Machine Language</a:t>
            </a:r>
            <a:endParaRPr/>
          </a:p>
        </p:txBody>
      </p:sp>
      <p:grpSp>
        <p:nvGrpSpPr>
          <p:cNvPr id="298" name="Google Shape;298;p26"/>
          <p:cNvGrpSpPr/>
          <p:nvPr/>
        </p:nvGrpSpPr>
        <p:grpSpPr>
          <a:xfrm>
            <a:off x="2133600" y="4876800"/>
            <a:ext cx="6088062" cy="338137"/>
            <a:chOff x="629" y="2449"/>
            <a:chExt cx="3835" cy="213"/>
          </a:xfrm>
        </p:grpSpPr>
        <p:sp>
          <p:nvSpPr>
            <p:cNvPr id="299" name="Google Shape;299;p26"/>
            <p:cNvSpPr txBox="1"/>
            <p:nvPr/>
          </p:nvSpPr>
          <p:spPr>
            <a:xfrm>
              <a:off x="629"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00" name="Google Shape;300;p26"/>
            <p:cNvSpPr txBox="1"/>
            <p:nvPr/>
          </p:nvSpPr>
          <p:spPr>
            <a:xfrm>
              <a:off x="1268"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01" name="Google Shape;301;p26"/>
            <p:cNvSpPr txBox="1"/>
            <p:nvPr/>
          </p:nvSpPr>
          <p:spPr>
            <a:xfrm>
              <a:off x="1908"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02" name="Google Shape;302;p26"/>
            <p:cNvSpPr txBox="1"/>
            <p:nvPr/>
          </p:nvSpPr>
          <p:spPr>
            <a:xfrm>
              <a:off x="2547" y="2449"/>
              <a:ext cx="1917"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303" name="Google Shape;303;p26"/>
          <p:cNvSpPr txBox="1"/>
          <p:nvPr/>
        </p:nvSpPr>
        <p:spPr>
          <a:xfrm>
            <a:off x="2362200" y="5257800"/>
            <a:ext cx="45751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6 bits        5 bits         5 bits                 16 bits</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Instructions are bit sequences</a:t>
            </a:r>
            <a:r>
              <a:rPr b="0" i="0" lang="en-US" sz="2000" u="none">
                <a:solidFill>
                  <a:schemeClr val="dk1"/>
                </a:solidFill>
                <a:latin typeface="Tahoma"/>
                <a:ea typeface="Tahoma"/>
                <a:cs typeface="Tahoma"/>
                <a:sym typeface="Tahoma"/>
              </a:rPr>
              <a:t>, just like data</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Programs are stored in memory </a:t>
            </a:r>
            <a:endParaRPr/>
          </a:p>
          <a:p>
            <a:pPr indent="-285750" lvl="1" marL="742950" rtl="0" algn="l">
              <a:lnSpc>
                <a:spcPct val="90000"/>
              </a:lnSpc>
              <a:spcBef>
                <a:spcPts val="5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to be read or written just like data</a:t>
            </a: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endParaRPr b="0" i="0" sz="18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Fetch &amp; Execute Cycle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instructions are</a:t>
            </a:r>
            <a:r>
              <a:rPr b="0" i="1" lang="en-US" sz="1800" u="none">
                <a:solidFill>
                  <a:schemeClr val="dk1"/>
                </a:solidFill>
                <a:latin typeface="Tahoma"/>
                <a:ea typeface="Tahoma"/>
                <a:cs typeface="Tahoma"/>
                <a:sym typeface="Tahoma"/>
              </a:rPr>
              <a:t> fetched</a:t>
            </a:r>
            <a:r>
              <a:rPr b="0" i="0" lang="en-US" sz="1800" u="none">
                <a:solidFill>
                  <a:schemeClr val="dk1"/>
                </a:solidFill>
                <a:latin typeface="Tahoma"/>
                <a:ea typeface="Tahoma"/>
                <a:cs typeface="Tahoma"/>
                <a:sym typeface="Tahoma"/>
              </a:rPr>
              <a:t> and put into a special register</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bits in the register</a:t>
            </a:r>
            <a:r>
              <a:rPr b="0" i="1" lang="en-US" sz="1800" u="none">
                <a:solidFill>
                  <a:schemeClr val="dk1"/>
                </a:solidFill>
                <a:latin typeface="Tahoma"/>
                <a:ea typeface="Tahoma"/>
                <a:cs typeface="Tahoma"/>
                <a:sym typeface="Tahoma"/>
              </a:rPr>
              <a:t> control</a:t>
            </a:r>
            <a:r>
              <a:rPr b="0" i="0" lang="en-US" sz="1800" u="none">
                <a:solidFill>
                  <a:schemeClr val="dk1"/>
                </a:solidFill>
                <a:latin typeface="Tahoma"/>
                <a:ea typeface="Tahoma"/>
                <a:cs typeface="Tahoma"/>
                <a:sym typeface="Tahoma"/>
              </a:rPr>
              <a:t> the </a:t>
            </a:r>
            <a:r>
              <a:rPr b="0" i="1" lang="en-US" sz="1800" u="none">
                <a:solidFill>
                  <a:schemeClr val="dk1"/>
                </a:solidFill>
                <a:latin typeface="Tahoma"/>
                <a:ea typeface="Tahoma"/>
                <a:cs typeface="Tahoma"/>
                <a:sym typeface="Tahoma"/>
              </a:rPr>
              <a:t>subsequent actions</a:t>
            </a:r>
            <a:r>
              <a:rPr b="0" i="0" lang="en-US" sz="1800" u="none">
                <a:solidFill>
                  <a:schemeClr val="dk1"/>
                </a:solidFill>
                <a:latin typeface="Tahoma"/>
                <a:ea typeface="Tahoma"/>
                <a:cs typeface="Tahoma"/>
                <a:sym typeface="Tahoma"/>
              </a:rPr>
              <a:t> (= </a:t>
            </a:r>
            <a:r>
              <a:rPr b="0" i="1" lang="en-US" sz="1800" u="none">
                <a:solidFill>
                  <a:schemeClr val="dk1"/>
                </a:solidFill>
                <a:latin typeface="Tahoma"/>
                <a:ea typeface="Tahoma"/>
                <a:cs typeface="Tahoma"/>
                <a:sym typeface="Tahoma"/>
              </a:rPr>
              <a:t>execution</a:t>
            </a:r>
            <a:r>
              <a:rPr b="0" i="0" lang="en-US" sz="1800" u="none">
                <a:solidFill>
                  <a:schemeClr val="dk1"/>
                </a:solidFill>
                <a:latin typeface="Tahoma"/>
                <a:ea typeface="Tahoma"/>
                <a:cs typeface="Tahoma"/>
                <a:sym typeface="Tahoma"/>
              </a:rPr>
              <a:t>)</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fetch the next instruction and </a:t>
            </a:r>
            <a:r>
              <a:rPr b="0" i="1" lang="en-US" sz="1800" u="none">
                <a:solidFill>
                  <a:schemeClr val="dk1"/>
                </a:solidFill>
                <a:latin typeface="Tahoma"/>
                <a:ea typeface="Tahoma"/>
                <a:cs typeface="Tahoma"/>
                <a:sym typeface="Tahoma"/>
              </a:rPr>
              <a:t>repeat</a:t>
            </a:r>
            <a:endParaRPr/>
          </a:p>
        </p:txBody>
      </p:sp>
      <p:grpSp>
        <p:nvGrpSpPr>
          <p:cNvPr id="310" name="Google Shape;310;p27"/>
          <p:cNvGrpSpPr/>
          <p:nvPr/>
        </p:nvGrpSpPr>
        <p:grpSpPr>
          <a:xfrm>
            <a:off x="2209800" y="2971800"/>
            <a:ext cx="2579687" cy="2241550"/>
            <a:chOff x="734" y="1640"/>
            <a:chExt cx="1625" cy="1412"/>
          </a:xfrm>
        </p:grpSpPr>
        <p:cxnSp>
          <p:nvCxnSpPr>
            <p:cNvPr id="311" name="Google Shape;311;p27"/>
            <p:cNvCxnSpPr/>
            <p:nvPr/>
          </p:nvCxnSpPr>
          <p:spPr>
            <a:xfrm>
              <a:off x="1491" y="1640"/>
              <a:ext cx="0" cy="1412"/>
            </a:xfrm>
            <a:prstGeom prst="straightConnector1">
              <a:avLst/>
            </a:prstGeom>
            <a:noFill/>
            <a:ln cap="flat" cmpd="sng" w="12700">
              <a:solidFill>
                <a:srgbClr val="FFFFFF"/>
              </a:solidFill>
              <a:prstDash val="solid"/>
              <a:miter lim="800000"/>
              <a:headEnd len="med" w="med" type="none"/>
              <a:tailEnd len="med" w="med" type="none"/>
            </a:ln>
          </p:spPr>
        </p:cxnSp>
        <p:sp>
          <p:nvSpPr>
            <p:cNvPr id="312" name="Google Shape;312;p27"/>
            <p:cNvSpPr txBox="1"/>
            <p:nvPr/>
          </p:nvSpPr>
          <p:spPr>
            <a:xfrm>
              <a:off x="734" y="2069"/>
              <a:ext cx="962" cy="387"/>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Processor</a:t>
              </a:r>
              <a:endParaRPr/>
            </a:p>
          </p:txBody>
        </p:sp>
        <p:sp>
          <p:nvSpPr>
            <p:cNvPr id="313" name="Google Shape;313;p27"/>
            <p:cNvSpPr txBox="1"/>
            <p:nvPr/>
          </p:nvSpPr>
          <p:spPr>
            <a:xfrm>
              <a:off x="1637" y="1781"/>
              <a:ext cx="639" cy="995"/>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14" name="Google Shape;314;p27"/>
            <p:cNvSpPr txBox="1"/>
            <p:nvPr/>
          </p:nvSpPr>
          <p:spPr>
            <a:xfrm>
              <a:off x="1586" y="2069"/>
              <a:ext cx="773" cy="387"/>
            </a:xfrm>
            <a:prstGeom prst="rect">
              <a:avLst/>
            </a:prstGeom>
            <a:noFill/>
            <a:ln>
              <a:noFill/>
            </a:ln>
          </p:spPr>
          <p:txBody>
            <a:bodyPr anchorCtr="0" anchor="t" bIns="26975" lIns="19050" spcFirstLastPara="1" rIns="19050" wrap="square" tIns="26975">
              <a:noAutofit/>
            </a:bodyPr>
            <a:lstStyle/>
            <a:p>
              <a:pPr indent="0" lvl="0" marL="0" marR="0" rtl="0" algn="ctr">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Memory</a:t>
              </a:r>
              <a:endParaRPr/>
            </a:p>
          </p:txBody>
        </p:sp>
      </p:grpSp>
      <p:cxnSp>
        <p:nvCxnSpPr>
          <p:cNvPr id="315" name="Google Shape;315;p27"/>
          <p:cNvCxnSpPr/>
          <p:nvPr/>
        </p:nvCxnSpPr>
        <p:spPr>
          <a:xfrm flipH="1">
            <a:off x="4419600" y="3733800"/>
            <a:ext cx="1027112" cy="438150"/>
          </a:xfrm>
          <a:prstGeom prst="straightConnector1">
            <a:avLst/>
          </a:prstGeom>
          <a:noFill/>
          <a:ln cap="flat" cmpd="sng" w="12700">
            <a:solidFill>
              <a:srgbClr val="000000"/>
            </a:solidFill>
            <a:prstDash val="solid"/>
            <a:miter lim="800000"/>
            <a:headEnd len="med" w="med" type="none"/>
            <a:tailEnd len="med" w="med" type="triangle"/>
          </a:ln>
        </p:spPr>
      </p:cxnSp>
      <p:sp>
        <p:nvSpPr>
          <p:cNvPr id="316" name="Google Shape;316;p27"/>
          <p:cNvSpPr txBox="1"/>
          <p:nvPr/>
        </p:nvSpPr>
        <p:spPr>
          <a:xfrm>
            <a:off x="5334000" y="3352800"/>
            <a:ext cx="4359275" cy="652462"/>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memory for data, programs, </a:t>
            </a:r>
            <a:endParaRPr/>
          </a:p>
          <a:p>
            <a:pPr indent="0" lvl="0" marL="0" marR="0" rtl="0" algn="l">
              <a:lnSpc>
                <a:spcPct val="116666"/>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	compilers, editors, etc.</a:t>
            </a:r>
            <a:endParaRPr/>
          </a:p>
        </p:txBody>
      </p:sp>
      <p:sp>
        <p:nvSpPr>
          <p:cNvPr id="317" name="Google Shape;317;p27"/>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Stored Program Concept</a:t>
            </a:r>
            <a:endParaRPr/>
          </a:p>
        </p:txBody>
      </p:sp>
      <p:cxnSp>
        <p:nvCxnSpPr>
          <p:cNvPr id="318" name="Google Shape;318;p27"/>
          <p:cNvCxnSpPr/>
          <p:nvPr/>
        </p:nvCxnSpPr>
        <p:spPr>
          <a:xfrm>
            <a:off x="3429000" y="3124200"/>
            <a:ext cx="0" cy="1752600"/>
          </a:xfrm>
          <a:prstGeom prst="straightConnector1">
            <a:avLst/>
          </a:prstGeom>
          <a:noFill/>
          <a:ln cap="flat" cmpd="sng" w="9525">
            <a:solidFill>
              <a:schemeClr val="dk1"/>
            </a:solidFill>
            <a:prstDash val="solid"/>
            <a:miter lim="800000"/>
            <a:headEnd len="med" w="med" type="none"/>
            <a:tailEnd len="med" w="med" type="none"/>
          </a:ln>
        </p:spPr>
      </p:cxnSp>
      <p:sp>
        <p:nvSpPr>
          <p:cNvPr id="319" name="Google Shape;319;p27"/>
          <p:cNvSpPr txBox="1"/>
          <p:nvPr/>
        </p:nvSpPr>
        <p:spPr>
          <a:xfrm>
            <a:off x="2133600" y="3581400"/>
            <a:ext cx="1143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SPIM – the MIPS simulator</a:t>
            </a:r>
            <a:endParaRPr/>
          </a:p>
        </p:txBody>
      </p:sp>
      <p:sp>
        <p:nvSpPr>
          <p:cNvPr id="325" name="Google Shape;325;p28"/>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SPIM (MIPS spelt backwards!) is a MIPS simulator that</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reads </a:t>
            </a:r>
            <a:r>
              <a:rPr b="0" i="0" lang="en-US" sz="1800" u="none">
                <a:solidFill>
                  <a:schemeClr val="dk1"/>
                </a:solidFill>
                <a:latin typeface="Tahoma"/>
                <a:ea typeface="Tahoma"/>
                <a:cs typeface="Tahoma"/>
                <a:sym typeface="Tahoma"/>
              </a:rPr>
              <a:t>MIPS assembly language files and </a:t>
            </a:r>
            <a:r>
              <a:rPr b="0" i="1" lang="en-US" sz="1800" u="none">
                <a:solidFill>
                  <a:schemeClr val="dk1"/>
                </a:solidFill>
                <a:latin typeface="Tahoma"/>
                <a:ea typeface="Tahoma"/>
                <a:cs typeface="Tahoma"/>
                <a:sym typeface="Tahoma"/>
              </a:rPr>
              <a:t>translates</a:t>
            </a:r>
            <a:r>
              <a:rPr b="0" i="0" lang="en-US" sz="1800" u="none">
                <a:solidFill>
                  <a:schemeClr val="dk1"/>
                </a:solidFill>
                <a:latin typeface="Tahoma"/>
                <a:ea typeface="Tahoma"/>
                <a:cs typeface="Tahoma"/>
                <a:sym typeface="Tahoma"/>
              </a:rPr>
              <a:t> to machine language</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executes</a:t>
            </a:r>
            <a:r>
              <a:rPr b="0" i="0" lang="en-US" sz="1800" u="none">
                <a:solidFill>
                  <a:schemeClr val="dk1"/>
                </a:solidFill>
                <a:latin typeface="Tahoma"/>
                <a:ea typeface="Tahoma"/>
                <a:cs typeface="Tahoma"/>
                <a:sym typeface="Tahoma"/>
              </a:rPr>
              <a:t> the machine language instructions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shows contents of </a:t>
            </a:r>
            <a:r>
              <a:rPr b="0" i="1" lang="en-US" sz="1800" u="none">
                <a:solidFill>
                  <a:schemeClr val="dk1"/>
                </a:solidFill>
                <a:latin typeface="Tahoma"/>
                <a:ea typeface="Tahoma"/>
                <a:cs typeface="Tahoma"/>
                <a:sym typeface="Tahoma"/>
              </a:rPr>
              <a:t>registers</a:t>
            </a:r>
            <a:r>
              <a:rPr b="0" i="0" lang="en-US" sz="1800" u="none">
                <a:solidFill>
                  <a:schemeClr val="dk1"/>
                </a:solidFill>
                <a:latin typeface="Tahoma"/>
                <a:ea typeface="Tahoma"/>
                <a:cs typeface="Tahoma"/>
                <a:sym typeface="Tahoma"/>
              </a:rPr>
              <a:t> and </a:t>
            </a:r>
            <a:r>
              <a:rPr b="0" i="1" lang="en-US" sz="1800" u="none">
                <a:solidFill>
                  <a:schemeClr val="dk1"/>
                </a:solidFill>
                <a:latin typeface="Tahoma"/>
                <a:ea typeface="Tahoma"/>
                <a:cs typeface="Tahoma"/>
                <a:sym typeface="Tahoma"/>
              </a:rPr>
              <a:t>memory</a:t>
            </a:r>
            <a:endParaRPr b="0" i="1"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works as a </a:t>
            </a:r>
            <a:r>
              <a:rPr b="0" i="1" lang="en-US" sz="1800" u="none">
                <a:solidFill>
                  <a:schemeClr val="dk1"/>
                </a:solidFill>
                <a:latin typeface="Tahoma"/>
                <a:ea typeface="Tahoma"/>
                <a:cs typeface="Tahoma"/>
                <a:sym typeface="Tahoma"/>
              </a:rPr>
              <a:t>debugger </a:t>
            </a:r>
            <a:r>
              <a:rPr b="0" i="0" lang="en-US" sz="1800" u="none">
                <a:solidFill>
                  <a:schemeClr val="dk1"/>
                </a:solidFill>
                <a:latin typeface="Tahoma"/>
                <a:ea typeface="Tahoma"/>
                <a:cs typeface="Tahoma"/>
                <a:sym typeface="Tahoma"/>
              </a:rPr>
              <a:t>(supports </a:t>
            </a:r>
            <a:r>
              <a:rPr b="0" i="1" lang="en-US" sz="1800" u="none">
                <a:solidFill>
                  <a:schemeClr val="dk1"/>
                </a:solidFill>
                <a:latin typeface="Tahoma"/>
                <a:ea typeface="Tahoma"/>
                <a:cs typeface="Tahoma"/>
                <a:sym typeface="Tahoma"/>
              </a:rPr>
              <a:t>break-points</a:t>
            </a:r>
            <a:r>
              <a:rPr b="0" i="0" lang="en-US" sz="1800" u="none">
                <a:solidFill>
                  <a:schemeClr val="dk1"/>
                </a:solidFill>
                <a:latin typeface="Tahoma"/>
                <a:ea typeface="Tahoma"/>
                <a:cs typeface="Tahoma"/>
                <a:sym typeface="Tahoma"/>
              </a:rPr>
              <a:t> and </a:t>
            </a:r>
            <a:r>
              <a:rPr b="0" i="1" lang="en-US" sz="1800" u="none">
                <a:solidFill>
                  <a:schemeClr val="dk1"/>
                </a:solidFill>
                <a:latin typeface="Tahoma"/>
                <a:ea typeface="Tahoma"/>
                <a:cs typeface="Tahoma"/>
                <a:sym typeface="Tahoma"/>
              </a:rPr>
              <a:t>single-stepping</a:t>
            </a:r>
            <a:r>
              <a:rPr b="0" i="0" lang="en-US" sz="1800" u="none">
                <a:solidFill>
                  <a:schemeClr val="dk1"/>
                </a:solidFill>
                <a:latin typeface="Tahoma"/>
                <a:ea typeface="Tahoma"/>
                <a:cs typeface="Tahoma"/>
                <a:sym typeface="Tahoma"/>
              </a:rPr>
              <a:t>)</a:t>
            </a:r>
            <a:endParaRPr b="0" i="1"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provides basic </a:t>
            </a:r>
            <a:r>
              <a:rPr b="0" i="1" lang="en-US" sz="1800" u="none">
                <a:solidFill>
                  <a:schemeClr val="dk1"/>
                </a:solidFill>
                <a:latin typeface="Tahoma"/>
                <a:ea typeface="Tahoma"/>
                <a:cs typeface="Tahoma"/>
                <a:sym typeface="Tahoma"/>
              </a:rPr>
              <a:t>OS-like services</a:t>
            </a:r>
            <a:r>
              <a:rPr b="0" i="0" lang="en-US" sz="1800" u="none">
                <a:solidFill>
                  <a:schemeClr val="dk1"/>
                </a:solidFill>
                <a:latin typeface="Tahoma"/>
                <a:ea typeface="Tahoma"/>
                <a:cs typeface="Tahoma"/>
                <a:sym typeface="Tahoma"/>
              </a:rPr>
              <a:t>, like simple I/O</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SPIM is freely available on-line</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An important part of our course is to actually write MIPS assembly code and run using SPIM</a:t>
            </a:r>
            <a:r>
              <a:rPr b="0" i="0" lang="en-US" sz="2000" u="none">
                <a:solidFill>
                  <a:schemeClr val="dk1"/>
                </a:solidFill>
                <a:latin typeface="Tahoma"/>
                <a:ea typeface="Tahoma"/>
                <a:cs typeface="Tahoma"/>
                <a:sym typeface="Tahoma"/>
              </a:rPr>
              <a:t> – </a:t>
            </a:r>
            <a:r>
              <a:rPr b="0" i="1" lang="en-US" sz="2000" u="none">
                <a:solidFill>
                  <a:schemeClr val="dk1"/>
                </a:solidFill>
                <a:latin typeface="Tahoma"/>
                <a:ea typeface="Tahoma"/>
                <a:cs typeface="Tahoma"/>
                <a:sym typeface="Tahoma"/>
              </a:rPr>
              <a:t>the only way to learn assembly (or any programming language) is to write lots and lots of code!!!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Refer to our material, including slides, on SPIM</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Memory Organization: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Big/Little Endian Byte Order</a:t>
            </a:r>
            <a:endParaRPr/>
          </a:p>
        </p:txBody>
      </p:sp>
      <p:sp>
        <p:nvSpPr>
          <p:cNvPr id="331" name="Google Shape;331;p29"/>
          <p:cNvSpPr txBox="1"/>
          <p:nvPr>
            <p:ph idx="1" type="body"/>
          </p:nvPr>
        </p:nvSpPr>
        <p:spPr>
          <a:xfrm>
            <a:off x="954087" y="1828800"/>
            <a:ext cx="7961312"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Bytes in a word can be numbered in two ways: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byte 0 at the leftmost (most significant) to byte 3 at the rightmost (least significant), called </a:t>
            </a:r>
            <a:r>
              <a:rPr b="0" i="1" lang="en-US" sz="1800" u="none">
                <a:solidFill>
                  <a:schemeClr val="dk1"/>
                </a:solidFill>
                <a:latin typeface="Tahoma"/>
                <a:ea typeface="Tahoma"/>
                <a:cs typeface="Tahoma"/>
                <a:sym typeface="Tahoma"/>
              </a:rPr>
              <a:t>big-endian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byte 3 at the leftmost (most significant) to byte 0 at the rightmost (least significant), called </a:t>
            </a:r>
            <a:r>
              <a:rPr b="0" i="1" lang="en-US" sz="1800" u="none">
                <a:solidFill>
                  <a:schemeClr val="dk1"/>
                </a:solidFill>
                <a:latin typeface="Tahoma"/>
                <a:ea typeface="Tahoma"/>
                <a:cs typeface="Tahoma"/>
                <a:sym typeface="Tahoma"/>
              </a:rPr>
              <a:t>little-endian</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1"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endParaRPr/>
          </a:p>
        </p:txBody>
      </p:sp>
      <p:sp>
        <p:nvSpPr>
          <p:cNvPr id="332" name="Google Shape;332;p29"/>
          <p:cNvSpPr txBox="1"/>
          <p:nvPr/>
        </p:nvSpPr>
        <p:spPr>
          <a:xfrm>
            <a:off x="5562600" y="2438400"/>
            <a:ext cx="12192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333" name="Google Shape;333;p29"/>
          <p:cNvCxnSpPr/>
          <p:nvPr/>
        </p:nvCxnSpPr>
        <p:spPr>
          <a:xfrm>
            <a:off x="5867400" y="24384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334" name="Google Shape;334;p29"/>
          <p:cNvCxnSpPr/>
          <p:nvPr/>
        </p:nvCxnSpPr>
        <p:spPr>
          <a:xfrm>
            <a:off x="6172200" y="24384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335" name="Google Shape;335;p29"/>
          <p:cNvCxnSpPr/>
          <p:nvPr/>
        </p:nvCxnSpPr>
        <p:spPr>
          <a:xfrm>
            <a:off x="6477000" y="24384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336" name="Google Shape;336;p29"/>
          <p:cNvSpPr txBox="1"/>
          <p:nvPr/>
        </p:nvSpPr>
        <p:spPr>
          <a:xfrm>
            <a:off x="5486400" y="2438400"/>
            <a:ext cx="12842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0 1  2 3</a:t>
            </a:r>
            <a:endParaRPr/>
          </a:p>
        </p:txBody>
      </p:sp>
      <p:sp>
        <p:nvSpPr>
          <p:cNvPr id="337" name="Google Shape;337;p29"/>
          <p:cNvSpPr txBox="1"/>
          <p:nvPr/>
        </p:nvSpPr>
        <p:spPr>
          <a:xfrm>
            <a:off x="5578475" y="3048000"/>
            <a:ext cx="12192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338" name="Google Shape;338;p29"/>
          <p:cNvCxnSpPr/>
          <p:nvPr/>
        </p:nvCxnSpPr>
        <p:spPr>
          <a:xfrm>
            <a:off x="5883275" y="30480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339" name="Google Shape;339;p29"/>
          <p:cNvCxnSpPr/>
          <p:nvPr/>
        </p:nvCxnSpPr>
        <p:spPr>
          <a:xfrm>
            <a:off x="6188075" y="30480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340" name="Google Shape;340;p29"/>
          <p:cNvCxnSpPr/>
          <p:nvPr/>
        </p:nvCxnSpPr>
        <p:spPr>
          <a:xfrm>
            <a:off x="6492875" y="30480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341" name="Google Shape;341;p29"/>
          <p:cNvSpPr txBox="1"/>
          <p:nvPr/>
        </p:nvSpPr>
        <p:spPr>
          <a:xfrm>
            <a:off x="5562600" y="3049587"/>
            <a:ext cx="12842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3 2  1  0</a:t>
            </a:r>
            <a:endParaRPr/>
          </a:p>
        </p:txBody>
      </p:sp>
      <p:sp>
        <p:nvSpPr>
          <p:cNvPr id="342" name="Google Shape;342;p29"/>
          <p:cNvSpPr txBox="1"/>
          <p:nvPr/>
        </p:nvSpPr>
        <p:spPr>
          <a:xfrm>
            <a:off x="1022350" y="4343400"/>
            <a:ext cx="2590800" cy="1219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343" name="Google Shape;343;p29"/>
          <p:cNvCxnSpPr/>
          <p:nvPr/>
        </p:nvCxnSpPr>
        <p:spPr>
          <a:xfrm>
            <a:off x="1022350" y="4953000"/>
            <a:ext cx="2590800" cy="0"/>
          </a:xfrm>
          <a:prstGeom prst="straightConnector1">
            <a:avLst/>
          </a:prstGeom>
          <a:noFill/>
          <a:ln cap="flat" cmpd="sng" w="25400">
            <a:solidFill>
              <a:schemeClr val="dk1"/>
            </a:solidFill>
            <a:prstDash val="solid"/>
            <a:miter lim="800000"/>
            <a:headEnd len="med" w="med" type="none"/>
            <a:tailEnd len="med" w="med" type="none"/>
          </a:ln>
        </p:spPr>
      </p:cxnSp>
      <p:cxnSp>
        <p:nvCxnSpPr>
          <p:cNvPr id="344" name="Google Shape;344;p29"/>
          <p:cNvCxnSpPr/>
          <p:nvPr/>
        </p:nvCxnSpPr>
        <p:spPr>
          <a:xfrm>
            <a:off x="2317750" y="43434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345" name="Google Shape;345;p29"/>
          <p:cNvCxnSpPr/>
          <p:nvPr/>
        </p:nvCxnSpPr>
        <p:spPr>
          <a:xfrm>
            <a:off x="1708150" y="43434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346" name="Google Shape;346;p29"/>
          <p:cNvCxnSpPr/>
          <p:nvPr/>
        </p:nvCxnSpPr>
        <p:spPr>
          <a:xfrm>
            <a:off x="2927350" y="4343400"/>
            <a:ext cx="0" cy="1219200"/>
          </a:xfrm>
          <a:prstGeom prst="straightConnector1">
            <a:avLst/>
          </a:prstGeom>
          <a:noFill/>
          <a:ln cap="flat" cmpd="sng" w="9525">
            <a:solidFill>
              <a:schemeClr val="dk1"/>
            </a:solidFill>
            <a:prstDash val="solid"/>
            <a:miter lim="800000"/>
            <a:headEnd len="med" w="med" type="none"/>
            <a:tailEnd len="med" w="med" type="none"/>
          </a:ln>
        </p:spPr>
      </p:cxnSp>
      <p:sp>
        <p:nvSpPr>
          <p:cNvPr id="347" name="Google Shape;347;p29"/>
          <p:cNvSpPr txBox="1"/>
          <p:nvPr/>
        </p:nvSpPr>
        <p:spPr>
          <a:xfrm>
            <a:off x="3613150" y="4475162"/>
            <a:ext cx="838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Word 0</a:t>
            </a:r>
            <a:endParaRPr/>
          </a:p>
        </p:txBody>
      </p:sp>
      <p:sp>
        <p:nvSpPr>
          <p:cNvPr id="348" name="Google Shape;348;p29"/>
          <p:cNvSpPr txBox="1"/>
          <p:nvPr/>
        </p:nvSpPr>
        <p:spPr>
          <a:xfrm>
            <a:off x="3597275" y="5029200"/>
            <a:ext cx="838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Word 1</a:t>
            </a:r>
            <a:endParaRPr/>
          </a:p>
        </p:txBody>
      </p:sp>
      <p:sp>
        <p:nvSpPr>
          <p:cNvPr id="349" name="Google Shape;349;p29"/>
          <p:cNvSpPr txBox="1"/>
          <p:nvPr/>
        </p:nvSpPr>
        <p:spPr>
          <a:xfrm rot="-5400000">
            <a:off x="731043" y="3840956"/>
            <a:ext cx="7032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Bit 31</a:t>
            </a:r>
            <a:endParaRPr/>
          </a:p>
        </p:txBody>
      </p:sp>
      <p:cxnSp>
        <p:nvCxnSpPr>
          <p:cNvPr id="350" name="Google Shape;350;p29"/>
          <p:cNvCxnSpPr/>
          <p:nvPr/>
        </p:nvCxnSpPr>
        <p:spPr>
          <a:xfrm>
            <a:off x="1098550" y="43434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351" name="Google Shape;351;p29"/>
          <p:cNvCxnSpPr/>
          <p:nvPr/>
        </p:nvCxnSpPr>
        <p:spPr>
          <a:xfrm>
            <a:off x="3536950" y="4343400"/>
            <a:ext cx="0" cy="1219200"/>
          </a:xfrm>
          <a:prstGeom prst="straightConnector1">
            <a:avLst/>
          </a:prstGeom>
          <a:noFill/>
          <a:ln cap="flat" cmpd="sng" w="9525">
            <a:solidFill>
              <a:schemeClr val="dk1"/>
            </a:solidFill>
            <a:prstDash val="solid"/>
            <a:miter lim="800000"/>
            <a:headEnd len="med" w="med" type="none"/>
            <a:tailEnd len="med" w="med" type="none"/>
          </a:ln>
        </p:spPr>
      </p:cxnSp>
      <p:sp>
        <p:nvSpPr>
          <p:cNvPr id="352" name="Google Shape;352;p29"/>
          <p:cNvSpPr txBox="1"/>
          <p:nvPr/>
        </p:nvSpPr>
        <p:spPr>
          <a:xfrm rot="-5400000">
            <a:off x="3223418" y="3894931"/>
            <a:ext cx="5921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Bit 0</a:t>
            </a:r>
            <a:endParaRPr/>
          </a:p>
        </p:txBody>
      </p:sp>
      <p:sp>
        <p:nvSpPr>
          <p:cNvPr id="353" name="Google Shape;353;p29"/>
          <p:cNvSpPr txBox="1"/>
          <p:nvPr/>
        </p:nvSpPr>
        <p:spPr>
          <a:xfrm>
            <a:off x="1030287"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0</a:t>
            </a:r>
            <a:endParaRPr/>
          </a:p>
        </p:txBody>
      </p:sp>
      <p:sp>
        <p:nvSpPr>
          <p:cNvPr id="354" name="Google Shape;354;p29"/>
          <p:cNvSpPr txBox="1"/>
          <p:nvPr/>
        </p:nvSpPr>
        <p:spPr>
          <a:xfrm>
            <a:off x="1631950"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1</a:t>
            </a:r>
            <a:endParaRPr/>
          </a:p>
        </p:txBody>
      </p:sp>
      <p:sp>
        <p:nvSpPr>
          <p:cNvPr id="355" name="Google Shape;355;p29"/>
          <p:cNvSpPr txBox="1"/>
          <p:nvPr/>
        </p:nvSpPr>
        <p:spPr>
          <a:xfrm>
            <a:off x="2249487"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2</a:t>
            </a:r>
            <a:endParaRPr/>
          </a:p>
        </p:txBody>
      </p:sp>
      <p:sp>
        <p:nvSpPr>
          <p:cNvPr id="356" name="Google Shape;356;p29"/>
          <p:cNvSpPr txBox="1"/>
          <p:nvPr/>
        </p:nvSpPr>
        <p:spPr>
          <a:xfrm>
            <a:off x="2859087"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3</a:t>
            </a:r>
            <a:endParaRPr/>
          </a:p>
        </p:txBody>
      </p:sp>
      <p:sp>
        <p:nvSpPr>
          <p:cNvPr id="357" name="Google Shape;357;p29"/>
          <p:cNvSpPr txBox="1"/>
          <p:nvPr/>
        </p:nvSpPr>
        <p:spPr>
          <a:xfrm>
            <a:off x="1030287"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4</a:t>
            </a:r>
            <a:endParaRPr/>
          </a:p>
        </p:txBody>
      </p:sp>
      <p:sp>
        <p:nvSpPr>
          <p:cNvPr id="358" name="Google Shape;358;p29"/>
          <p:cNvSpPr txBox="1"/>
          <p:nvPr/>
        </p:nvSpPr>
        <p:spPr>
          <a:xfrm>
            <a:off x="1639887"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5</a:t>
            </a:r>
            <a:endParaRPr/>
          </a:p>
        </p:txBody>
      </p:sp>
      <p:sp>
        <p:nvSpPr>
          <p:cNvPr id="359" name="Google Shape;359;p29"/>
          <p:cNvSpPr txBox="1"/>
          <p:nvPr/>
        </p:nvSpPr>
        <p:spPr>
          <a:xfrm>
            <a:off x="2241550"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6</a:t>
            </a:r>
            <a:endParaRPr/>
          </a:p>
        </p:txBody>
      </p:sp>
      <p:sp>
        <p:nvSpPr>
          <p:cNvPr id="360" name="Google Shape;360;p29"/>
          <p:cNvSpPr txBox="1"/>
          <p:nvPr/>
        </p:nvSpPr>
        <p:spPr>
          <a:xfrm>
            <a:off x="2859087"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7</a:t>
            </a:r>
            <a:endParaRPr/>
          </a:p>
        </p:txBody>
      </p:sp>
      <p:sp>
        <p:nvSpPr>
          <p:cNvPr id="361" name="Google Shape;361;p29"/>
          <p:cNvSpPr txBox="1"/>
          <p:nvPr/>
        </p:nvSpPr>
        <p:spPr>
          <a:xfrm>
            <a:off x="5029200" y="4343400"/>
            <a:ext cx="2590800" cy="1219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362" name="Google Shape;362;p29"/>
          <p:cNvCxnSpPr/>
          <p:nvPr/>
        </p:nvCxnSpPr>
        <p:spPr>
          <a:xfrm>
            <a:off x="5029200" y="4953000"/>
            <a:ext cx="2590800" cy="0"/>
          </a:xfrm>
          <a:prstGeom prst="straightConnector1">
            <a:avLst/>
          </a:prstGeom>
          <a:noFill/>
          <a:ln cap="flat" cmpd="sng" w="25400">
            <a:solidFill>
              <a:schemeClr val="dk1"/>
            </a:solidFill>
            <a:prstDash val="solid"/>
            <a:miter lim="800000"/>
            <a:headEnd len="med" w="med" type="none"/>
            <a:tailEnd len="med" w="med" type="none"/>
          </a:ln>
        </p:spPr>
      </p:cxnSp>
      <p:cxnSp>
        <p:nvCxnSpPr>
          <p:cNvPr id="363" name="Google Shape;363;p29"/>
          <p:cNvCxnSpPr/>
          <p:nvPr/>
        </p:nvCxnSpPr>
        <p:spPr>
          <a:xfrm>
            <a:off x="6324600" y="43434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364" name="Google Shape;364;p29"/>
          <p:cNvCxnSpPr/>
          <p:nvPr/>
        </p:nvCxnSpPr>
        <p:spPr>
          <a:xfrm>
            <a:off x="5715000" y="43434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365" name="Google Shape;365;p29"/>
          <p:cNvCxnSpPr/>
          <p:nvPr/>
        </p:nvCxnSpPr>
        <p:spPr>
          <a:xfrm>
            <a:off x="6934200" y="4343400"/>
            <a:ext cx="0" cy="1219200"/>
          </a:xfrm>
          <a:prstGeom prst="straightConnector1">
            <a:avLst/>
          </a:prstGeom>
          <a:noFill/>
          <a:ln cap="flat" cmpd="sng" w="9525">
            <a:solidFill>
              <a:schemeClr val="dk1"/>
            </a:solidFill>
            <a:prstDash val="solid"/>
            <a:miter lim="800000"/>
            <a:headEnd len="med" w="med" type="none"/>
            <a:tailEnd len="med" w="med" type="none"/>
          </a:ln>
        </p:spPr>
      </p:cxnSp>
      <p:sp>
        <p:nvSpPr>
          <p:cNvPr id="366" name="Google Shape;366;p29"/>
          <p:cNvSpPr txBox="1"/>
          <p:nvPr/>
        </p:nvSpPr>
        <p:spPr>
          <a:xfrm>
            <a:off x="7620000" y="4475162"/>
            <a:ext cx="838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Word 0</a:t>
            </a:r>
            <a:endParaRPr/>
          </a:p>
        </p:txBody>
      </p:sp>
      <p:sp>
        <p:nvSpPr>
          <p:cNvPr id="367" name="Google Shape;367;p29"/>
          <p:cNvSpPr txBox="1"/>
          <p:nvPr/>
        </p:nvSpPr>
        <p:spPr>
          <a:xfrm>
            <a:off x="7604125" y="5029200"/>
            <a:ext cx="838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Word 1</a:t>
            </a:r>
            <a:endParaRPr/>
          </a:p>
        </p:txBody>
      </p:sp>
      <p:sp>
        <p:nvSpPr>
          <p:cNvPr id="368" name="Google Shape;368;p29"/>
          <p:cNvSpPr txBox="1"/>
          <p:nvPr/>
        </p:nvSpPr>
        <p:spPr>
          <a:xfrm rot="-5400000">
            <a:off x="4737893" y="3840956"/>
            <a:ext cx="7032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Bit 31</a:t>
            </a:r>
            <a:endParaRPr/>
          </a:p>
        </p:txBody>
      </p:sp>
      <p:cxnSp>
        <p:nvCxnSpPr>
          <p:cNvPr id="369" name="Google Shape;369;p29"/>
          <p:cNvCxnSpPr/>
          <p:nvPr/>
        </p:nvCxnSpPr>
        <p:spPr>
          <a:xfrm>
            <a:off x="5105400" y="43434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370" name="Google Shape;370;p29"/>
          <p:cNvCxnSpPr/>
          <p:nvPr/>
        </p:nvCxnSpPr>
        <p:spPr>
          <a:xfrm>
            <a:off x="7543800" y="4343400"/>
            <a:ext cx="0" cy="1219200"/>
          </a:xfrm>
          <a:prstGeom prst="straightConnector1">
            <a:avLst/>
          </a:prstGeom>
          <a:noFill/>
          <a:ln cap="flat" cmpd="sng" w="9525">
            <a:solidFill>
              <a:schemeClr val="dk1"/>
            </a:solidFill>
            <a:prstDash val="solid"/>
            <a:miter lim="800000"/>
            <a:headEnd len="med" w="med" type="none"/>
            <a:tailEnd len="med" w="med" type="none"/>
          </a:ln>
        </p:spPr>
      </p:cxnSp>
      <p:sp>
        <p:nvSpPr>
          <p:cNvPr id="371" name="Google Shape;371;p29"/>
          <p:cNvSpPr txBox="1"/>
          <p:nvPr/>
        </p:nvSpPr>
        <p:spPr>
          <a:xfrm rot="-5400000">
            <a:off x="7230268" y="3894931"/>
            <a:ext cx="5921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Bit 0</a:t>
            </a:r>
            <a:endParaRPr/>
          </a:p>
        </p:txBody>
      </p:sp>
      <p:sp>
        <p:nvSpPr>
          <p:cNvPr id="372" name="Google Shape;372;p29"/>
          <p:cNvSpPr txBox="1"/>
          <p:nvPr/>
        </p:nvSpPr>
        <p:spPr>
          <a:xfrm>
            <a:off x="5037137"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3</a:t>
            </a:r>
            <a:endParaRPr/>
          </a:p>
        </p:txBody>
      </p:sp>
      <p:sp>
        <p:nvSpPr>
          <p:cNvPr id="373" name="Google Shape;373;p29"/>
          <p:cNvSpPr txBox="1"/>
          <p:nvPr/>
        </p:nvSpPr>
        <p:spPr>
          <a:xfrm>
            <a:off x="5638800"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2</a:t>
            </a:r>
            <a:endParaRPr/>
          </a:p>
        </p:txBody>
      </p:sp>
      <p:sp>
        <p:nvSpPr>
          <p:cNvPr id="374" name="Google Shape;374;p29"/>
          <p:cNvSpPr txBox="1"/>
          <p:nvPr/>
        </p:nvSpPr>
        <p:spPr>
          <a:xfrm>
            <a:off x="6256337"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1</a:t>
            </a:r>
            <a:endParaRPr/>
          </a:p>
        </p:txBody>
      </p:sp>
      <p:sp>
        <p:nvSpPr>
          <p:cNvPr id="375" name="Google Shape;375;p29"/>
          <p:cNvSpPr txBox="1"/>
          <p:nvPr/>
        </p:nvSpPr>
        <p:spPr>
          <a:xfrm>
            <a:off x="6865937" y="44958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0</a:t>
            </a:r>
            <a:endParaRPr/>
          </a:p>
        </p:txBody>
      </p:sp>
      <p:sp>
        <p:nvSpPr>
          <p:cNvPr id="376" name="Google Shape;376;p29"/>
          <p:cNvSpPr txBox="1"/>
          <p:nvPr/>
        </p:nvSpPr>
        <p:spPr>
          <a:xfrm>
            <a:off x="5037137"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7</a:t>
            </a:r>
            <a:endParaRPr/>
          </a:p>
        </p:txBody>
      </p:sp>
      <p:sp>
        <p:nvSpPr>
          <p:cNvPr id="377" name="Google Shape;377;p29"/>
          <p:cNvSpPr txBox="1"/>
          <p:nvPr/>
        </p:nvSpPr>
        <p:spPr>
          <a:xfrm>
            <a:off x="5646737"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6</a:t>
            </a:r>
            <a:endParaRPr/>
          </a:p>
        </p:txBody>
      </p:sp>
      <p:sp>
        <p:nvSpPr>
          <p:cNvPr id="378" name="Google Shape;378;p29"/>
          <p:cNvSpPr txBox="1"/>
          <p:nvPr/>
        </p:nvSpPr>
        <p:spPr>
          <a:xfrm>
            <a:off x="6248400"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5</a:t>
            </a:r>
            <a:endParaRPr/>
          </a:p>
        </p:txBody>
      </p:sp>
      <p:sp>
        <p:nvSpPr>
          <p:cNvPr id="379" name="Google Shape;379;p29"/>
          <p:cNvSpPr txBox="1"/>
          <p:nvPr/>
        </p:nvSpPr>
        <p:spPr>
          <a:xfrm>
            <a:off x="6865937" y="5029200"/>
            <a:ext cx="754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Byte 4</a:t>
            </a:r>
            <a:endParaRPr/>
          </a:p>
        </p:txBody>
      </p:sp>
      <p:sp>
        <p:nvSpPr>
          <p:cNvPr id="380" name="Google Shape;380;p29"/>
          <p:cNvSpPr/>
          <p:nvPr/>
        </p:nvSpPr>
        <p:spPr>
          <a:xfrm>
            <a:off x="2286000" y="5638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81" name="Google Shape;381;p29"/>
          <p:cNvSpPr/>
          <p:nvPr/>
        </p:nvSpPr>
        <p:spPr>
          <a:xfrm>
            <a:off x="2286000" y="5791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82" name="Google Shape;382;p29"/>
          <p:cNvSpPr/>
          <p:nvPr/>
        </p:nvSpPr>
        <p:spPr>
          <a:xfrm>
            <a:off x="2286000" y="5943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83" name="Google Shape;383;p29"/>
          <p:cNvSpPr/>
          <p:nvPr/>
        </p:nvSpPr>
        <p:spPr>
          <a:xfrm>
            <a:off x="6324600" y="5638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84" name="Google Shape;384;p29"/>
          <p:cNvSpPr/>
          <p:nvPr/>
        </p:nvSpPr>
        <p:spPr>
          <a:xfrm>
            <a:off x="6324600" y="5791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85" name="Google Shape;385;p29"/>
          <p:cNvSpPr/>
          <p:nvPr/>
        </p:nvSpPr>
        <p:spPr>
          <a:xfrm>
            <a:off x="6324600" y="5943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386" name="Google Shape;386;p29"/>
          <p:cNvSpPr txBox="1"/>
          <p:nvPr/>
        </p:nvSpPr>
        <p:spPr>
          <a:xfrm>
            <a:off x="1752600" y="3549650"/>
            <a:ext cx="125571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Big-endian</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Memory</a:t>
            </a:r>
            <a:endParaRPr/>
          </a:p>
        </p:txBody>
      </p:sp>
      <p:sp>
        <p:nvSpPr>
          <p:cNvPr id="387" name="Google Shape;387;p29"/>
          <p:cNvSpPr txBox="1"/>
          <p:nvPr/>
        </p:nvSpPr>
        <p:spPr>
          <a:xfrm>
            <a:off x="5754687" y="3581400"/>
            <a:ext cx="143351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Little-endian</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Memory</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idx="1" type="body"/>
          </p:nvPr>
        </p:nvSpPr>
        <p:spPr>
          <a:xfrm>
            <a:off x="838200" y="2017712"/>
            <a:ext cx="7924800"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SPIM’s memory storage depends on that of the underlying machine</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Intel 80x86 processors are </a:t>
            </a:r>
            <a:r>
              <a:rPr b="1" i="1" lang="en-US" sz="1800" u="none">
                <a:solidFill>
                  <a:schemeClr val="dk1"/>
                </a:solidFill>
                <a:latin typeface="Tahoma"/>
                <a:ea typeface="Tahoma"/>
                <a:cs typeface="Tahoma"/>
                <a:sym typeface="Tahoma"/>
              </a:rPr>
              <a:t>little-endian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because SPIM </a:t>
            </a:r>
            <a:r>
              <a:rPr b="0" i="1" lang="en-US" sz="1800" u="none">
                <a:solidFill>
                  <a:schemeClr val="dk1"/>
                </a:solidFill>
                <a:latin typeface="Tahoma"/>
                <a:ea typeface="Tahoma"/>
                <a:cs typeface="Tahoma"/>
                <a:sym typeface="Tahoma"/>
              </a:rPr>
              <a:t>always shows</a:t>
            </a:r>
            <a:r>
              <a:rPr b="0" i="0" lang="en-US" sz="1800" u="none">
                <a:solidFill>
                  <a:schemeClr val="dk1"/>
                </a:solidFill>
                <a:latin typeface="Tahoma"/>
                <a:ea typeface="Tahoma"/>
                <a:cs typeface="Tahoma"/>
                <a:sym typeface="Tahoma"/>
              </a:rPr>
              <a:t> words from left to right a “mental adjustment” has to be made for little-endian memory as in Intel PCs in our labs: start at right of first word go left, start at right of next word go left, …!</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Word placement</a:t>
            </a:r>
            <a:r>
              <a:rPr b="0" i="0" lang="en-US" sz="2000" u="none">
                <a:solidFill>
                  <a:schemeClr val="dk1"/>
                </a:solidFill>
                <a:latin typeface="Tahoma"/>
                <a:ea typeface="Tahoma"/>
                <a:cs typeface="Tahoma"/>
                <a:sym typeface="Tahoma"/>
              </a:rPr>
              <a:t> in memory (from </a:t>
            </a:r>
            <a:r>
              <a:rPr b="0" i="0" lang="en-US" sz="2000" u="none">
                <a:solidFill>
                  <a:schemeClr val="dk1"/>
                </a:solidFill>
                <a:latin typeface="Courier New"/>
                <a:ea typeface="Courier New"/>
                <a:cs typeface="Courier New"/>
                <a:sym typeface="Courier New"/>
              </a:rPr>
              <a:t>.data </a:t>
            </a:r>
            <a:r>
              <a:rPr b="0" i="0" lang="en-US" sz="2000" u="none">
                <a:solidFill>
                  <a:schemeClr val="dk1"/>
                </a:solidFill>
                <a:latin typeface="Tahoma"/>
                <a:ea typeface="Tahoma"/>
                <a:cs typeface="Tahoma"/>
                <a:sym typeface="Tahoma"/>
              </a:rPr>
              <a:t>area of code) or </a:t>
            </a:r>
            <a:r>
              <a:rPr b="0" i="1" lang="en-US" sz="2000" u="none">
                <a:solidFill>
                  <a:schemeClr val="dk1"/>
                </a:solidFill>
                <a:latin typeface="Tahoma"/>
                <a:ea typeface="Tahoma"/>
                <a:cs typeface="Tahoma"/>
                <a:sym typeface="Tahoma"/>
              </a:rPr>
              <a:t>word access</a:t>
            </a:r>
            <a:r>
              <a:rPr b="0" i="0" lang="en-US" sz="2000" u="none">
                <a:solidFill>
                  <a:schemeClr val="dk1"/>
                </a:solidFill>
                <a:latin typeface="Tahoma"/>
                <a:ea typeface="Tahoma"/>
                <a:cs typeface="Tahoma"/>
                <a:sym typeface="Tahoma"/>
              </a:rPr>
              <a:t> (lw, sw) is the </a:t>
            </a:r>
            <a:r>
              <a:rPr b="0" i="0" lang="en-US" sz="2000" u="sng">
                <a:solidFill>
                  <a:schemeClr val="dk1"/>
                </a:solidFill>
                <a:latin typeface="Tahoma"/>
                <a:ea typeface="Tahoma"/>
                <a:cs typeface="Tahoma"/>
                <a:sym typeface="Tahoma"/>
              </a:rPr>
              <a:t>same</a:t>
            </a:r>
            <a:r>
              <a:rPr b="0" i="0" lang="en-US" sz="2000" u="none">
                <a:solidFill>
                  <a:schemeClr val="dk1"/>
                </a:solidFill>
                <a:latin typeface="Tahoma"/>
                <a:ea typeface="Tahoma"/>
                <a:cs typeface="Tahoma"/>
                <a:sym typeface="Tahoma"/>
              </a:rPr>
              <a:t> in big or little endian</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Byte placement</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byte access</a:t>
            </a:r>
            <a:r>
              <a:rPr b="0" i="0" lang="en-US" sz="2000" u="none">
                <a:solidFill>
                  <a:schemeClr val="dk1"/>
                </a:solidFill>
                <a:latin typeface="Tahoma"/>
                <a:ea typeface="Tahoma"/>
                <a:cs typeface="Tahoma"/>
                <a:sym typeface="Tahoma"/>
              </a:rPr>
              <a:t> (lb, lbu, sb) </a:t>
            </a:r>
            <a:r>
              <a:rPr b="0" i="0" lang="en-US" sz="2000" u="sng">
                <a:solidFill>
                  <a:schemeClr val="dk1"/>
                </a:solidFill>
                <a:latin typeface="Tahoma"/>
                <a:ea typeface="Tahoma"/>
                <a:cs typeface="Tahoma"/>
                <a:sym typeface="Tahoma"/>
              </a:rPr>
              <a:t>depend</a:t>
            </a:r>
            <a:r>
              <a:rPr b="0" i="0" lang="en-US" sz="2000" u="none">
                <a:solidFill>
                  <a:schemeClr val="dk1"/>
                </a:solidFill>
                <a:latin typeface="Tahoma"/>
                <a:ea typeface="Tahoma"/>
                <a:cs typeface="Tahoma"/>
                <a:sym typeface="Tahoma"/>
              </a:rPr>
              <a:t> on big or little endian because of the different numbering of bytes within a word</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Character placement </a:t>
            </a:r>
            <a:r>
              <a:rPr b="0" i="0" lang="en-US" sz="2000" u="none">
                <a:solidFill>
                  <a:schemeClr val="dk1"/>
                </a:solidFill>
                <a:latin typeface="Tahoma"/>
                <a:ea typeface="Tahoma"/>
                <a:cs typeface="Tahoma"/>
                <a:sym typeface="Tahoma"/>
              </a:rPr>
              <a:t>in memory (from </a:t>
            </a:r>
            <a:r>
              <a:rPr b="0" i="0" lang="en-US" sz="2000" u="none">
                <a:solidFill>
                  <a:schemeClr val="dk1"/>
                </a:solidFill>
                <a:latin typeface="Courier New"/>
                <a:ea typeface="Courier New"/>
                <a:cs typeface="Courier New"/>
                <a:sym typeface="Courier New"/>
              </a:rPr>
              <a:t>.data</a:t>
            </a:r>
            <a:r>
              <a:rPr b="0" i="0" lang="en-US" sz="2000" u="none">
                <a:solidFill>
                  <a:schemeClr val="dk1"/>
                </a:solidFill>
                <a:latin typeface="Tahoma"/>
                <a:ea typeface="Tahoma"/>
                <a:cs typeface="Tahoma"/>
                <a:sym typeface="Tahoma"/>
              </a:rPr>
              <a:t> area of code) </a:t>
            </a:r>
            <a:r>
              <a:rPr b="0" i="0" lang="en-US" sz="2000" u="sng">
                <a:solidFill>
                  <a:schemeClr val="dk1"/>
                </a:solidFill>
                <a:latin typeface="Tahoma"/>
                <a:ea typeface="Tahoma"/>
                <a:cs typeface="Tahoma"/>
                <a:sym typeface="Tahoma"/>
              </a:rPr>
              <a:t>depend</a:t>
            </a:r>
            <a:r>
              <a:rPr b="0" i="0" lang="en-US" sz="2000" u="none">
                <a:solidFill>
                  <a:schemeClr val="dk1"/>
                </a:solidFill>
                <a:latin typeface="Tahoma"/>
                <a:ea typeface="Tahoma"/>
                <a:cs typeface="Tahoma"/>
                <a:sym typeface="Tahoma"/>
              </a:rPr>
              <a:t> on big or little endian because it is equivalent to byte placement after ASCII encoding</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hlink"/>
                </a:solidFill>
                <a:latin typeface="Tahoma"/>
                <a:ea typeface="Tahoma"/>
                <a:cs typeface="Tahoma"/>
                <a:sym typeface="Tahoma"/>
              </a:rPr>
              <a:t>Run </a:t>
            </a:r>
            <a:r>
              <a:rPr b="0" i="0" lang="en-US" sz="2000" u="none">
                <a:solidFill>
                  <a:schemeClr val="hlink"/>
                </a:solidFill>
                <a:latin typeface="Courier New"/>
                <a:ea typeface="Courier New"/>
                <a:cs typeface="Courier New"/>
                <a:sym typeface="Courier New"/>
              </a:rPr>
              <a:t>storeWords.asm</a:t>
            </a:r>
            <a:r>
              <a:rPr b="0" i="0" lang="en-US" sz="2000" u="none">
                <a:solidFill>
                  <a:schemeClr val="hlink"/>
                </a:solidFill>
                <a:latin typeface="Tahoma"/>
                <a:ea typeface="Tahoma"/>
                <a:cs typeface="Tahoma"/>
                <a:sym typeface="Tahoma"/>
              </a:rPr>
              <a:t> from SPIM examples!!</a:t>
            </a:r>
            <a:endParaRPr/>
          </a:p>
        </p:txBody>
      </p:sp>
      <p:sp>
        <p:nvSpPr>
          <p:cNvPr id="393" name="Google Shape;393;p3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Memory Organization: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Big/Little Endian Byte Order</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00" name="Google Shape;400;p31"/>
          <p:cNvSpPr txBox="1"/>
          <p:nvPr>
            <p:ph idx="1" type="body"/>
          </p:nvPr>
        </p:nvSpPr>
        <p:spPr>
          <a:xfrm>
            <a:off x="838200" y="1981200"/>
            <a:ext cx="80010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Decision making instructions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alter the control flow,</a:t>
            </a:r>
            <a:endParaRPr/>
          </a:p>
          <a:p>
            <a:pPr indent="-228600" lvl="2" marL="1143000" rtl="0" algn="l">
              <a:lnSpc>
                <a:spcPct val="90000"/>
              </a:lnSpc>
              <a:spcBef>
                <a:spcPts val="36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i.e., change the next instruction to be executed</a:t>
            </a:r>
            <a:br>
              <a:rPr b="0" i="0" lang="en-US" sz="1800" u="none">
                <a:solidFill>
                  <a:schemeClr val="dk1"/>
                </a:solidFill>
                <a:latin typeface="Tahoma"/>
                <a:ea typeface="Tahoma"/>
                <a:cs typeface="Tahoma"/>
                <a:sym typeface="Tahoma"/>
              </a:rPr>
            </a:b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 conditional branch instructions:</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bne $t0, $t1, Label </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beq $t0, $t1, Label </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ahoma"/>
                <a:ea typeface="Tahoma"/>
                <a:cs typeface="Tahoma"/>
                <a:sym typeface="Tahoma"/>
              </a:rPr>
              <a:t>if (i==j) h = i + j;</a:t>
            </a:r>
            <a:r>
              <a:rPr b="0" i="0" lang="en-US" sz="2000" u="none">
                <a:solidFill>
                  <a:schemeClr val="dk1"/>
                </a:solidFill>
                <a:latin typeface="Courier New"/>
                <a:ea typeface="Courier New"/>
                <a:cs typeface="Courier New"/>
                <a:sym typeface="Courier New"/>
              </a:rPr>
              <a:t>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bne $s0, $s1, Label</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add $s3, $s0, $s1</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Label:	....</a:t>
            </a:r>
            <a:endParaRPr/>
          </a:p>
        </p:txBody>
      </p:sp>
      <p:sp>
        <p:nvSpPr>
          <p:cNvPr id="401" name="Google Shape;401;p3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Conditional Branch</a:t>
            </a:r>
            <a:endParaRPr/>
          </a:p>
        </p:txBody>
      </p:sp>
      <p:sp>
        <p:nvSpPr>
          <p:cNvPr id="402" name="Google Shape;402;p31"/>
          <p:cNvSpPr/>
          <p:nvPr/>
        </p:nvSpPr>
        <p:spPr>
          <a:xfrm>
            <a:off x="5181600" y="3733800"/>
            <a:ext cx="76200" cy="5334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03" name="Google Shape;403;p31"/>
          <p:cNvSpPr txBox="1"/>
          <p:nvPr/>
        </p:nvSpPr>
        <p:spPr>
          <a:xfrm>
            <a:off x="5257800" y="3810000"/>
            <a:ext cx="18129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I-type instructions</a:t>
            </a:r>
            <a:endParaRPr/>
          </a:p>
        </p:txBody>
      </p:sp>
      <p:grpSp>
        <p:nvGrpSpPr>
          <p:cNvPr id="404" name="Google Shape;404;p31"/>
          <p:cNvGrpSpPr/>
          <p:nvPr/>
        </p:nvGrpSpPr>
        <p:grpSpPr>
          <a:xfrm>
            <a:off x="304800" y="4572000"/>
            <a:ext cx="5334000" cy="338137"/>
            <a:chOff x="629" y="2449"/>
            <a:chExt cx="3835" cy="213"/>
          </a:xfrm>
        </p:grpSpPr>
        <p:sp>
          <p:nvSpPr>
            <p:cNvPr id="405" name="Google Shape;405;p31"/>
            <p:cNvSpPr txBox="1"/>
            <p:nvPr/>
          </p:nvSpPr>
          <p:spPr>
            <a:xfrm>
              <a:off x="629"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06" name="Google Shape;406;p31"/>
            <p:cNvSpPr txBox="1"/>
            <p:nvPr/>
          </p:nvSpPr>
          <p:spPr>
            <a:xfrm>
              <a:off x="1268"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07" name="Google Shape;407;p31"/>
            <p:cNvSpPr txBox="1"/>
            <p:nvPr/>
          </p:nvSpPr>
          <p:spPr>
            <a:xfrm>
              <a:off x="1908" y="2449"/>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08" name="Google Shape;408;p31"/>
            <p:cNvSpPr txBox="1"/>
            <p:nvPr/>
          </p:nvSpPr>
          <p:spPr>
            <a:xfrm>
              <a:off x="2547" y="2449"/>
              <a:ext cx="1917"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409" name="Google Shape;409;p31"/>
          <p:cNvSpPr txBox="1"/>
          <p:nvPr/>
        </p:nvSpPr>
        <p:spPr>
          <a:xfrm>
            <a:off x="304800" y="4572000"/>
            <a:ext cx="5054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000100   01000   01001      0000000000011001</a:t>
            </a:r>
            <a:endParaRPr/>
          </a:p>
        </p:txBody>
      </p:sp>
      <p:sp>
        <p:nvSpPr>
          <p:cNvPr id="410" name="Google Shape;410;p31"/>
          <p:cNvSpPr txBox="1"/>
          <p:nvPr/>
        </p:nvSpPr>
        <p:spPr>
          <a:xfrm>
            <a:off x="6248400" y="4267200"/>
            <a:ext cx="277812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beq $t0, $t1, Label</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addr.100)</a:t>
            </a:r>
            <a:endParaRPr/>
          </a:p>
        </p:txBody>
      </p:sp>
      <p:cxnSp>
        <p:nvCxnSpPr>
          <p:cNvPr id="411" name="Google Shape;411;p31"/>
          <p:cNvCxnSpPr/>
          <p:nvPr/>
        </p:nvCxnSpPr>
        <p:spPr>
          <a:xfrm>
            <a:off x="5715000" y="4648200"/>
            <a:ext cx="533400" cy="0"/>
          </a:xfrm>
          <a:prstGeom prst="straightConnector1">
            <a:avLst/>
          </a:prstGeom>
          <a:noFill/>
          <a:ln cap="flat" cmpd="sng" w="25400">
            <a:solidFill>
              <a:schemeClr val="dk1"/>
            </a:solidFill>
            <a:prstDash val="solid"/>
            <a:miter lim="800000"/>
            <a:headEnd len="med" w="med" type="triangle"/>
            <a:tailEnd len="med" w="med" type="triangle"/>
          </a:ln>
        </p:spPr>
      </p:cxnSp>
      <p:sp>
        <p:nvSpPr>
          <p:cNvPr id="412" name="Google Shape;412;p31"/>
          <p:cNvSpPr/>
          <p:nvPr/>
        </p:nvSpPr>
        <p:spPr>
          <a:xfrm>
            <a:off x="4419600" y="4876800"/>
            <a:ext cx="3962400" cy="393700"/>
          </a:xfrm>
          <a:custGeom>
            <a:rect b="b" l="l" r="r" t="t"/>
            <a:pathLst>
              <a:path extrusionOk="0" h="248" w="2544">
                <a:moveTo>
                  <a:pt x="0" y="48"/>
                </a:moveTo>
                <a:cubicBezTo>
                  <a:pt x="460" y="148"/>
                  <a:pt x="920" y="248"/>
                  <a:pt x="1344" y="240"/>
                </a:cubicBezTo>
                <a:cubicBezTo>
                  <a:pt x="1768" y="232"/>
                  <a:pt x="2344" y="40"/>
                  <a:pt x="2544"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13" name="Google Shape;413;p31"/>
          <p:cNvSpPr txBox="1"/>
          <p:nvPr/>
        </p:nvSpPr>
        <p:spPr>
          <a:xfrm>
            <a:off x="5810250" y="5181600"/>
            <a:ext cx="24590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1" lang="en-US" sz="1600" u="none">
                <a:solidFill>
                  <a:schemeClr val="dk1"/>
                </a:solidFill>
                <a:latin typeface="Tahoma"/>
                <a:ea typeface="Tahoma"/>
                <a:cs typeface="Tahoma"/>
                <a:sym typeface="Tahoma"/>
              </a:rPr>
              <a:t>word-relative addressing</a:t>
            </a:r>
            <a:r>
              <a:rPr b="0" i="0" lang="en-US" sz="16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25 words = 100 bytes;</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also </a:t>
            </a:r>
            <a:r>
              <a:rPr b="0" i="1" lang="en-US" sz="1600" u="none">
                <a:solidFill>
                  <a:schemeClr val="dk1"/>
                </a:solidFill>
                <a:latin typeface="Tahoma"/>
                <a:ea typeface="Tahoma"/>
                <a:cs typeface="Tahoma"/>
                <a:sym typeface="Tahoma"/>
              </a:rPr>
              <a:t>PC-relative</a:t>
            </a:r>
            <a:r>
              <a:rPr b="0" i="0" lang="en-US" sz="1600" u="none">
                <a:solidFill>
                  <a:schemeClr val="dk1"/>
                </a:solidFill>
                <a:latin typeface="Tahoma"/>
                <a:ea typeface="Tahoma"/>
                <a:cs typeface="Tahoma"/>
                <a:sym typeface="Tahoma"/>
              </a:rPr>
              <a:t> (more…)</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2"/>
          <p:cNvSpPr txBox="1"/>
          <p:nvPr/>
        </p:nvSpPr>
        <p:spPr>
          <a:xfrm>
            <a:off x="225425" y="312737"/>
            <a:ext cx="34575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20" name="Google Shape;420;p32"/>
          <p:cNvSpPr txBox="1"/>
          <p:nvPr>
            <p:ph idx="1" type="body"/>
          </p:nvPr>
        </p:nvSpPr>
        <p:spPr>
          <a:xfrm>
            <a:off x="1143000" y="17526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Instructions:</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bne $t4,$t5,Label</a:t>
            </a:r>
            <a:r>
              <a:rPr b="0" i="0" lang="en-US" sz="1800" u="none">
                <a:solidFill>
                  <a:schemeClr val="dk1"/>
                </a:solidFill>
                <a:latin typeface="Tahoma"/>
                <a:ea typeface="Tahoma"/>
                <a:cs typeface="Tahoma"/>
                <a:sym typeface="Tahoma"/>
              </a:rPr>
              <a:t>	</a:t>
            </a:r>
            <a:r>
              <a:rPr b="0" i="0" lang="en-US" sz="1800" u="none">
                <a:solidFill>
                  <a:schemeClr val="dk1"/>
                </a:solidFill>
                <a:latin typeface="Times New Roman"/>
                <a:ea typeface="Times New Roman"/>
                <a:cs typeface="Times New Roman"/>
                <a:sym typeface="Times New Roman"/>
              </a:rPr>
              <a:t>Next instruction is at Label if $t4 != $t5</a:t>
            </a:r>
            <a:endParaRPr/>
          </a:p>
          <a:p>
            <a:pPr indent="-285750" lvl="1" marL="742950" rtl="0" algn="l">
              <a:lnSpc>
                <a:spcPct val="90000"/>
              </a:lnSpc>
              <a:spcBef>
                <a:spcPts val="0"/>
              </a:spcBef>
              <a:spcAft>
                <a:spcPts val="0"/>
              </a:spcAft>
              <a:buSzPts val="990"/>
              <a:buNone/>
            </a:pPr>
            <a:r>
              <a:rPr b="0" i="0" lang="en-US" sz="1800" u="none">
                <a:solidFill>
                  <a:schemeClr val="dk1"/>
                </a:solidFill>
                <a:latin typeface="Courier New"/>
                <a:ea typeface="Courier New"/>
                <a:cs typeface="Courier New"/>
                <a:sym typeface="Courier New"/>
              </a:rPr>
              <a:t>beq $t4,$t5,Label</a:t>
            </a:r>
            <a:r>
              <a:rPr b="0" i="0" lang="en-US" sz="1800" u="none">
                <a:solidFill>
                  <a:schemeClr val="dk1"/>
                </a:solidFill>
                <a:latin typeface="Tahoma"/>
                <a:ea typeface="Tahoma"/>
                <a:cs typeface="Tahoma"/>
                <a:sym typeface="Tahoma"/>
              </a:rPr>
              <a:t>	</a:t>
            </a:r>
            <a:r>
              <a:rPr b="0" i="0" lang="en-US" sz="1800" u="none">
                <a:solidFill>
                  <a:schemeClr val="dk1"/>
                </a:solidFill>
                <a:latin typeface="Times New Roman"/>
                <a:ea typeface="Times New Roman"/>
                <a:cs typeface="Times New Roman"/>
                <a:sym typeface="Times New Roman"/>
              </a:rPr>
              <a:t>Next instruction is at Label if $t4 = $t5</a:t>
            </a:r>
            <a:endParaRPr b="0" i="0" sz="1800" u="none">
              <a:solidFill>
                <a:schemeClr val="dk1"/>
              </a:solidFill>
              <a:latin typeface="Tahoma"/>
              <a:ea typeface="Tahoma"/>
              <a:cs typeface="Tahoma"/>
              <a:sym typeface="Tahoma"/>
            </a:endParaRPr>
          </a:p>
          <a:p>
            <a:pPr indent="-342900" lvl="0" marL="342900" rtl="0" algn="l">
              <a:lnSpc>
                <a:spcPct val="90000"/>
              </a:lnSpc>
              <a:spcBef>
                <a:spcPts val="72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Format:</a:t>
            </a:r>
            <a:br>
              <a:rPr b="0" i="0" lang="en-US" sz="20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endParaRPr/>
          </a:p>
          <a:p>
            <a:pPr indent="-342900" lvl="0" marL="342900" rtl="0" algn="l">
              <a:lnSpc>
                <a:spcPct val="90000"/>
              </a:lnSpc>
              <a:spcBef>
                <a:spcPts val="12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16 bits is too small a reach in a 2</a:t>
            </a:r>
            <a:r>
              <a:rPr b="0" baseline="30000" i="0" lang="en-US" sz="2000" u="none">
                <a:solidFill>
                  <a:schemeClr val="dk1"/>
                </a:solidFill>
                <a:latin typeface="Tahoma"/>
                <a:ea typeface="Tahoma"/>
                <a:cs typeface="Tahoma"/>
                <a:sym typeface="Tahoma"/>
              </a:rPr>
              <a:t>32 </a:t>
            </a:r>
            <a:r>
              <a:rPr b="0" i="0" lang="en-US" sz="2000" u="none">
                <a:solidFill>
                  <a:schemeClr val="dk1"/>
                </a:solidFill>
                <a:latin typeface="Tahoma"/>
                <a:ea typeface="Tahoma"/>
                <a:cs typeface="Tahoma"/>
                <a:sym typeface="Tahoma"/>
              </a:rPr>
              <a:t>address space</a:t>
            </a:r>
            <a:endParaRPr/>
          </a:p>
          <a:p>
            <a:pPr indent="-342900" lvl="0" marL="342900" rtl="0" algn="l">
              <a:lnSpc>
                <a:spcPct val="90000"/>
              </a:lnSpc>
              <a:spcBef>
                <a:spcPts val="400"/>
              </a:spcBef>
              <a:spcAft>
                <a:spcPts val="0"/>
              </a:spcAft>
              <a:buSzPts val="1200"/>
              <a:buNone/>
            </a:pPr>
            <a:r>
              <a:t/>
            </a:r>
            <a:endParaRPr b="0" baseline="3000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Solution: specify a register (as for </a:t>
            </a:r>
            <a:r>
              <a:rPr b="0" i="0" lang="en-US" sz="2000" u="none">
                <a:solidFill>
                  <a:schemeClr val="dk1"/>
                </a:solidFill>
                <a:latin typeface="Courier New"/>
                <a:ea typeface="Courier New"/>
                <a:cs typeface="Courier New"/>
                <a:sym typeface="Courier New"/>
              </a:rPr>
              <a:t>lw</a:t>
            </a:r>
            <a:r>
              <a:rPr b="0" i="0" lang="en-US" sz="2000" u="none">
                <a:solidFill>
                  <a:schemeClr val="dk1"/>
                </a:solidFill>
                <a:latin typeface="Tahoma"/>
                <a:ea typeface="Tahoma"/>
                <a:cs typeface="Tahoma"/>
                <a:sym typeface="Tahoma"/>
              </a:rPr>
              <a:t> and </a:t>
            </a:r>
            <a:r>
              <a:rPr b="0" i="0" lang="en-US" sz="2000" u="none">
                <a:solidFill>
                  <a:schemeClr val="dk1"/>
                </a:solidFill>
                <a:latin typeface="Courier New"/>
                <a:ea typeface="Courier New"/>
                <a:cs typeface="Courier New"/>
                <a:sym typeface="Courier New"/>
              </a:rPr>
              <a:t>sw</a:t>
            </a:r>
            <a:r>
              <a:rPr b="0" i="0" lang="en-US" sz="2000" u="none">
                <a:solidFill>
                  <a:schemeClr val="dk1"/>
                </a:solidFill>
                <a:latin typeface="Tahoma"/>
                <a:ea typeface="Tahoma"/>
                <a:cs typeface="Tahoma"/>
                <a:sym typeface="Tahoma"/>
              </a:rPr>
              <a:t>) and add it to offset</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use PC (= program counter), called </a:t>
            </a:r>
            <a:r>
              <a:rPr b="0" i="1" lang="en-US" sz="1800" u="none">
                <a:solidFill>
                  <a:schemeClr val="dk1"/>
                </a:solidFill>
                <a:latin typeface="Tahoma"/>
                <a:ea typeface="Tahoma"/>
                <a:cs typeface="Tahoma"/>
                <a:sym typeface="Tahoma"/>
              </a:rPr>
              <a:t>PC-relative </a:t>
            </a:r>
            <a:r>
              <a:rPr b="0" i="0" lang="en-US" sz="1800" u="none">
                <a:solidFill>
                  <a:schemeClr val="dk1"/>
                </a:solidFill>
                <a:latin typeface="Tahoma"/>
                <a:ea typeface="Tahoma"/>
                <a:cs typeface="Tahoma"/>
                <a:sym typeface="Tahoma"/>
              </a:rPr>
              <a:t>addressing, based on</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principle of locality</a:t>
            </a:r>
            <a:r>
              <a:rPr b="0" i="0" lang="en-US" sz="1800" u="none">
                <a:solidFill>
                  <a:schemeClr val="dk1"/>
                </a:solidFill>
                <a:latin typeface="Tahoma"/>
                <a:ea typeface="Tahoma"/>
                <a:cs typeface="Tahoma"/>
                <a:sym typeface="Tahoma"/>
              </a:rPr>
              <a:t>: most branches are to instructions near current instruction  (e.g., loops and </a:t>
            </a:r>
            <a:r>
              <a:rPr b="0" i="1" lang="en-US" sz="1800" u="none">
                <a:solidFill>
                  <a:schemeClr val="dk1"/>
                </a:solidFill>
                <a:latin typeface="Tahoma"/>
                <a:ea typeface="Tahoma"/>
                <a:cs typeface="Tahoma"/>
                <a:sym typeface="Tahoma"/>
              </a:rPr>
              <a:t>if</a:t>
            </a:r>
            <a:r>
              <a:rPr b="0" i="0" lang="en-US" sz="1800" u="none">
                <a:solidFill>
                  <a:schemeClr val="dk1"/>
                </a:solidFill>
                <a:latin typeface="Tahoma"/>
                <a:ea typeface="Tahoma"/>
                <a:cs typeface="Tahoma"/>
                <a:sym typeface="Tahoma"/>
              </a:rPr>
              <a:t> statements) </a:t>
            </a:r>
            <a:endParaRPr b="0" i="1"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74320" lvl="0" marL="342900" rtl="0" algn="l">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
        <p:nvSpPr>
          <p:cNvPr id="421" name="Google Shape;421;p32"/>
          <p:cNvSpPr txBox="1"/>
          <p:nvPr/>
        </p:nvSpPr>
        <p:spPr>
          <a:xfrm>
            <a:off x="1524000" y="2971800"/>
            <a:ext cx="5867400" cy="954087"/>
          </a:xfrm>
          <a:prstGeom prst="rect">
            <a:avLst/>
          </a:prstGeom>
          <a:noFill/>
          <a:ln>
            <a:noFill/>
          </a:ln>
        </p:spPr>
        <p:txBody>
          <a:bodyPr anchorCtr="0" anchor="t" bIns="26975" lIns="19050" spcFirstLastPara="1" rIns="19050" wrap="square" tIns="26975">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22" name="Google Shape;422;p32"/>
          <p:cNvSpPr txBox="1"/>
          <p:nvPr/>
        </p:nvSpPr>
        <p:spPr>
          <a:xfrm>
            <a:off x="1524000" y="3200400"/>
            <a:ext cx="228600" cy="45720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I</a:t>
            </a:r>
            <a:endParaRPr/>
          </a:p>
          <a:p>
            <a:pPr indent="0" lvl="0" marL="0" marR="0" rtl="0" algn="l">
              <a:lnSpc>
                <a:spcPct val="100000"/>
              </a:lnSpc>
              <a:spcBef>
                <a:spcPts val="60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423" name="Google Shape;423;p32"/>
          <p:cNvSpPr txBox="1"/>
          <p:nvPr>
            <p:ph type="title"/>
          </p:nvPr>
        </p:nvSpPr>
        <p:spPr>
          <a:xfrm>
            <a:off x="381000" y="6858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     Addresses in Branch</a:t>
            </a:r>
            <a:endParaRPr/>
          </a:p>
        </p:txBody>
      </p:sp>
      <p:sp>
        <p:nvSpPr>
          <p:cNvPr id="424" name="Google Shape;424;p32"/>
          <p:cNvSpPr txBox="1"/>
          <p:nvPr/>
        </p:nvSpPr>
        <p:spPr>
          <a:xfrm>
            <a:off x="1828800" y="3200400"/>
            <a:ext cx="57912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425" name="Google Shape;425;p32"/>
          <p:cNvCxnSpPr/>
          <p:nvPr/>
        </p:nvCxnSpPr>
        <p:spPr>
          <a:xfrm>
            <a:off x="2895600" y="32004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26" name="Google Shape;426;p32"/>
          <p:cNvCxnSpPr/>
          <p:nvPr/>
        </p:nvCxnSpPr>
        <p:spPr>
          <a:xfrm>
            <a:off x="3962400" y="32004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27" name="Google Shape;427;p32"/>
          <p:cNvCxnSpPr/>
          <p:nvPr/>
        </p:nvCxnSpPr>
        <p:spPr>
          <a:xfrm>
            <a:off x="5029200" y="3200400"/>
            <a:ext cx="0" cy="381000"/>
          </a:xfrm>
          <a:prstGeom prst="straightConnector1">
            <a:avLst/>
          </a:prstGeom>
          <a:noFill/>
          <a:ln cap="flat" cmpd="sng" w="9525">
            <a:solidFill>
              <a:schemeClr val="dk1"/>
            </a:solidFill>
            <a:prstDash val="solid"/>
            <a:miter lim="800000"/>
            <a:headEnd len="med" w="med" type="none"/>
            <a:tailEnd len="med" w="med" type="none"/>
          </a:ln>
        </p:spPr>
      </p:cxnSp>
      <p:sp>
        <p:nvSpPr>
          <p:cNvPr id="428" name="Google Shape;428;p32"/>
          <p:cNvSpPr txBox="1"/>
          <p:nvPr/>
        </p:nvSpPr>
        <p:spPr>
          <a:xfrm>
            <a:off x="1905000" y="3200400"/>
            <a:ext cx="55086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op      rs     rt       16 bit offset</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Instructions: Overview</a:t>
            </a:r>
            <a:endParaRPr/>
          </a:p>
        </p:txBody>
      </p:sp>
      <p:sp>
        <p:nvSpPr>
          <p:cNvPr id="118" name="Google Shape;118;p15"/>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Language of the machine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More primitive than higher level languages, e.g., no sophisticated control flow such as </a:t>
            </a:r>
            <a:r>
              <a:rPr b="0" i="1" lang="en-US" sz="2000" u="none">
                <a:solidFill>
                  <a:schemeClr val="dk1"/>
                </a:solidFill>
                <a:latin typeface="Tahoma"/>
                <a:ea typeface="Tahoma"/>
                <a:cs typeface="Tahoma"/>
                <a:sym typeface="Tahoma"/>
              </a:rPr>
              <a:t>while</a:t>
            </a:r>
            <a:r>
              <a:rPr b="0" i="0" lang="en-US" sz="2000" u="none">
                <a:solidFill>
                  <a:schemeClr val="dk1"/>
                </a:solidFill>
                <a:latin typeface="Tahoma"/>
                <a:ea typeface="Tahoma"/>
                <a:cs typeface="Tahoma"/>
                <a:sym typeface="Tahoma"/>
              </a:rPr>
              <a:t> or </a:t>
            </a:r>
            <a:r>
              <a:rPr b="0" i="1" lang="en-US" sz="2000" u="none">
                <a:solidFill>
                  <a:schemeClr val="dk1"/>
                </a:solidFill>
                <a:latin typeface="Tahoma"/>
                <a:ea typeface="Tahoma"/>
                <a:cs typeface="Tahoma"/>
                <a:sym typeface="Tahoma"/>
              </a:rPr>
              <a:t>for </a:t>
            </a:r>
            <a:r>
              <a:rPr b="0" i="0" lang="en-US" sz="2000" u="none">
                <a:solidFill>
                  <a:schemeClr val="dk1"/>
                </a:solidFill>
                <a:latin typeface="Tahoma"/>
                <a:ea typeface="Tahoma"/>
                <a:cs typeface="Tahoma"/>
                <a:sym typeface="Tahoma"/>
              </a:rPr>
              <a:t>loops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Very restrictive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MIPS arithmetic instructions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We’ll be working with the MIPS instruction set architecture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inspired most architectures developed since the 80's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used by NEC, Nintendo, Silicon Graphics, Sony</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 name is  just not related to </a:t>
            </a:r>
            <a:r>
              <a:rPr b="0" i="1" lang="en-US" sz="1800" u="none">
                <a:solidFill>
                  <a:schemeClr val="dk1"/>
                </a:solidFill>
                <a:latin typeface="Tahoma"/>
                <a:ea typeface="Tahoma"/>
                <a:cs typeface="Tahoma"/>
                <a:sym typeface="Tahoma"/>
              </a:rPr>
              <a:t>millions of instructions per second</a:t>
            </a:r>
            <a:r>
              <a:rPr b="0" i="0" lang="en-US" sz="1800" u="none">
                <a:solidFill>
                  <a:schemeClr val="dk1"/>
                </a:solidFill>
                <a:latin typeface="Tahoma"/>
                <a:ea typeface="Tahoma"/>
                <a:cs typeface="Tahoma"/>
                <a:sym typeface="Tahoma"/>
              </a:rPr>
              <a:t> !</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it stands for </a:t>
            </a:r>
            <a:r>
              <a:rPr b="1" i="0" lang="en-US" sz="1800" u="none">
                <a:solidFill>
                  <a:schemeClr val="dk1"/>
                </a:solidFill>
                <a:latin typeface="Tahoma"/>
                <a:ea typeface="Tahoma"/>
                <a:cs typeface="Tahoma"/>
                <a:sym typeface="Tahoma"/>
              </a:rPr>
              <a:t>m</a:t>
            </a:r>
            <a:r>
              <a:rPr b="0" i="1" lang="en-US" sz="1800" u="none">
                <a:solidFill>
                  <a:schemeClr val="dk1"/>
                </a:solidFill>
                <a:latin typeface="Tahoma"/>
                <a:ea typeface="Tahoma"/>
                <a:cs typeface="Tahoma"/>
                <a:sym typeface="Tahoma"/>
              </a:rPr>
              <a:t>icrocomputer without </a:t>
            </a:r>
            <a:r>
              <a:rPr b="1" i="0" lang="en-US" sz="1800" u="none">
                <a:solidFill>
                  <a:schemeClr val="dk1"/>
                </a:solidFill>
                <a:latin typeface="Tahoma"/>
                <a:ea typeface="Tahoma"/>
                <a:cs typeface="Tahoma"/>
                <a:sym typeface="Tahoma"/>
              </a:rPr>
              <a:t>i</a:t>
            </a:r>
            <a:r>
              <a:rPr b="0" i="1" lang="en-US" sz="1800" u="none">
                <a:solidFill>
                  <a:schemeClr val="dk1"/>
                </a:solidFill>
                <a:latin typeface="Tahoma"/>
                <a:ea typeface="Tahoma"/>
                <a:cs typeface="Tahoma"/>
                <a:sym typeface="Tahoma"/>
              </a:rPr>
              <a:t>nterlocked </a:t>
            </a:r>
            <a:r>
              <a:rPr b="1" i="0" lang="en-US" sz="1800" u="none">
                <a:solidFill>
                  <a:schemeClr val="dk1"/>
                </a:solidFill>
                <a:latin typeface="Tahoma"/>
                <a:ea typeface="Tahoma"/>
                <a:cs typeface="Tahoma"/>
                <a:sym typeface="Tahoma"/>
              </a:rPr>
              <a:t>p</a:t>
            </a:r>
            <a:r>
              <a:rPr b="0" i="1" lang="en-US" sz="1800" u="none">
                <a:solidFill>
                  <a:schemeClr val="dk1"/>
                </a:solidFill>
                <a:latin typeface="Tahoma"/>
                <a:ea typeface="Tahoma"/>
                <a:cs typeface="Tahoma"/>
                <a:sym typeface="Tahoma"/>
              </a:rPr>
              <a:t>ipeline </a:t>
            </a:r>
            <a:r>
              <a:rPr b="1" i="0" lang="en-US" sz="1800" u="none">
                <a:solidFill>
                  <a:schemeClr val="dk1"/>
                </a:solidFill>
                <a:latin typeface="Tahoma"/>
                <a:ea typeface="Tahoma"/>
                <a:cs typeface="Tahoma"/>
                <a:sym typeface="Tahoma"/>
              </a:rPr>
              <a:t>s</a:t>
            </a:r>
            <a:r>
              <a:rPr b="0" i="1" lang="en-US" sz="1800" u="none">
                <a:solidFill>
                  <a:schemeClr val="dk1"/>
                </a:solidFill>
                <a:latin typeface="Tahoma"/>
                <a:ea typeface="Tahoma"/>
                <a:cs typeface="Tahoma"/>
                <a:sym typeface="Tahoma"/>
              </a:rPr>
              <a:t>tages </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Design goals</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maximize performance </a:t>
            </a:r>
            <a:r>
              <a:rPr b="0" i="0" lang="en-US" sz="2000" u="none">
                <a:solidFill>
                  <a:schemeClr val="dk1"/>
                </a:solidFill>
                <a:latin typeface="Tahoma"/>
                <a:ea typeface="Tahoma"/>
                <a:cs typeface="Tahoma"/>
                <a:sym typeface="Tahoma"/>
              </a:rPr>
              <a:t>and </a:t>
            </a:r>
            <a:r>
              <a:rPr b="0" i="1" lang="en-US" sz="2000" u="none">
                <a:solidFill>
                  <a:schemeClr val="dk1"/>
                </a:solidFill>
                <a:latin typeface="Tahoma"/>
                <a:ea typeface="Tahoma"/>
                <a:cs typeface="Tahoma"/>
                <a:sym typeface="Tahoma"/>
              </a:rPr>
              <a:t>minimize cost </a:t>
            </a:r>
            <a:r>
              <a:rPr b="0" i="0" lang="en-US" sz="2000" u="none">
                <a:solidFill>
                  <a:schemeClr val="dk1"/>
                </a:solidFill>
                <a:latin typeface="Tahoma"/>
                <a:ea typeface="Tahoma"/>
                <a:cs typeface="Tahoma"/>
                <a:sym typeface="Tahoma"/>
              </a:rPr>
              <a:t>and </a:t>
            </a:r>
            <a:r>
              <a:rPr b="0" i="1" lang="en-US" sz="2000" u="none">
                <a:solidFill>
                  <a:schemeClr val="dk1"/>
                </a:solidFill>
                <a:latin typeface="Tahoma"/>
                <a:ea typeface="Tahoma"/>
                <a:cs typeface="Tahoma"/>
                <a:sym typeface="Tahoma"/>
              </a:rPr>
              <a:t>reduce design time</a:t>
            </a:r>
            <a:endParaRPr/>
          </a:p>
          <a:p>
            <a:pPr indent="-285750" lvl="1" marL="742950" rtl="0" algn="l">
              <a:lnSpc>
                <a:spcPct val="100000"/>
              </a:lnSpc>
              <a:spcBef>
                <a:spcPts val="480"/>
              </a:spcBef>
              <a:spcAft>
                <a:spcPts val="0"/>
              </a:spcAft>
              <a:buSzPts val="1320"/>
              <a:buNone/>
            </a:pPr>
            <a:r>
              <a:t/>
            </a:r>
            <a:endParaRPr b="0" i="1" sz="2400" u="none">
              <a:solidFill>
                <a:schemeClr val="dk1"/>
              </a:solidFill>
              <a:latin typeface="Times New Roman"/>
              <a:ea typeface="Times New Roman"/>
              <a:cs typeface="Times New Roman"/>
              <a:sym typeface="Times New Roman"/>
            </a:endParaRPr>
          </a:p>
          <a:p>
            <a:pPr indent="-251459" lvl="0" marL="342900" rtl="0" algn="l">
              <a:spcBef>
                <a:spcPts val="480"/>
              </a:spcBef>
              <a:spcAft>
                <a:spcPts val="0"/>
              </a:spcAft>
              <a:buSzPts val="1440"/>
              <a:buNone/>
            </a:pPr>
            <a:r>
              <a:t/>
            </a:r>
            <a:endParaRPr b="0" i="1"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3"/>
          <p:cNvSpPr txBox="1"/>
          <p:nvPr>
            <p:ph idx="1" type="body"/>
          </p:nvPr>
        </p:nvSpPr>
        <p:spPr>
          <a:xfrm>
            <a:off x="990600" y="1828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Further extend reach of branch by observing all MIPS instructions are a word (= 4 bytes), therefore </a:t>
            </a:r>
            <a:r>
              <a:rPr b="0" i="1" lang="en-US" sz="2000" u="none">
                <a:solidFill>
                  <a:schemeClr val="dk1"/>
                </a:solidFill>
                <a:latin typeface="Tahoma"/>
                <a:ea typeface="Tahoma"/>
                <a:cs typeface="Tahoma"/>
                <a:sym typeface="Tahoma"/>
              </a:rPr>
              <a:t>word-relative</a:t>
            </a:r>
            <a:r>
              <a:rPr b="0" i="0" lang="en-US" sz="2000" u="none">
                <a:solidFill>
                  <a:schemeClr val="dk1"/>
                </a:solidFill>
                <a:latin typeface="Tahoma"/>
                <a:ea typeface="Tahoma"/>
                <a:cs typeface="Tahoma"/>
                <a:sym typeface="Tahoma"/>
              </a:rPr>
              <a:t> addressing:</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 branch destination address = (PC + 4) + (4 * offset)</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so offset = (branch destination address – PC – 4)/4</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but SPIM does</a:t>
            </a:r>
            <a:r>
              <a:rPr b="0" i="0" lang="en-US" sz="1800" u="none">
                <a:solidFill>
                  <a:schemeClr val="dk1"/>
                </a:solidFill>
                <a:latin typeface="Tahoma"/>
                <a:ea typeface="Tahoma"/>
                <a:cs typeface="Tahoma"/>
                <a:sym typeface="Tahoma"/>
              </a:rPr>
              <a:t> offset = (branch destination address – PC)/4</a:t>
            </a:r>
            <a:endParaRPr/>
          </a:p>
          <a:p>
            <a:pPr indent="-274320" lvl="0" marL="342900" rtl="0" algn="l">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
        <p:nvSpPr>
          <p:cNvPr id="434" name="Google Shape;434;p33"/>
          <p:cNvSpPr txBox="1"/>
          <p:nvPr>
            <p:ph type="title"/>
          </p:nvPr>
        </p:nvSpPr>
        <p:spPr>
          <a:xfrm>
            <a:off x="-561975" y="533400"/>
            <a:ext cx="87915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          Addresses in Branch</a:t>
            </a:r>
            <a:endParaRPr/>
          </a:p>
        </p:txBody>
      </p:sp>
      <p:sp>
        <p:nvSpPr>
          <p:cNvPr id="435" name="Google Shape;435;p33"/>
          <p:cNvSpPr txBox="1"/>
          <p:nvPr/>
        </p:nvSpPr>
        <p:spPr>
          <a:xfrm>
            <a:off x="4249737" y="3368675"/>
            <a:ext cx="3979862"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Because hardware typically increments PC early </a:t>
            </a:r>
            <a:endParaRPr/>
          </a:p>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in execute cycle to point to next instruction</a:t>
            </a:r>
            <a:endParaRPr/>
          </a:p>
        </p:txBody>
      </p:sp>
      <p:sp>
        <p:nvSpPr>
          <p:cNvPr id="436" name="Google Shape;436;p33"/>
          <p:cNvSpPr/>
          <p:nvPr/>
        </p:nvSpPr>
        <p:spPr>
          <a:xfrm rot="-5520000">
            <a:off x="5867400" y="2819400"/>
            <a:ext cx="152400" cy="9144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txBox="1"/>
          <p:nvPr/>
        </p:nvSpPr>
        <p:spPr>
          <a:xfrm rot="-120000">
            <a:off x="5488400" y="3200430"/>
            <a:ext cx="906961" cy="5388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44" name="Google Shape;444;p34"/>
          <p:cNvSpPr txBox="1"/>
          <p:nvPr>
            <p:ph idx="1" type="body"/>
          </p:nvPr>
        </p:nvSpPr>
        <p:spPr>
          <a:xfrm>
            <a:off x="1143000" y="1447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 unconditional branch instructions:</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j Label</a:t>
            </a:r>
            <a:r>
              <a:rPr b="0" i="0" lang="en-US" sz="2000" u="none">
                <a:solidFill>
                  <a:schemeClr val="dk1"/>
                </a:solidFill>
                <a:latin typeface="Tahoma"/>
                <a:ea typeface="Tahoma"/>
                <a:cs typeface="Tahoma"/>
                <a:sym typeface="Tahoma"/>
              </a:rPr>
              <a:t> </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if (i!=j) 		beq $s4, $s5, Lab1</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h=i+j;		add $s3, $s4, $s5</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else 			j Lab2</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h=i-j;		Lab1:	sub $s3, $s4, $s5</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Lab2:	...</a:t>
            </a:r>
            <a:endParaRPr/>
          </a:p>
          <a:p>
            <a:pPr indent="-342900" lvl="0" marL="342900" rtl="0" algn="l">
              <a:lnSpc>
                <a:spcPct val="100000"/>
              </a:lnSpc>
              <a:spcBef>
                <a:spcPts val="40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J-type</a:t>
            </a:r>
            <a:r>
              <a:rPr b="0" i="0" lang="en-US" sz="2000" u="none">
                <a:solidFill>
                  <a:schemeClr val="dk1"/>
                </a:solidFill>
                <a:latin typeface="Tahoma"/>
                <a:ea typeface="Tahoma"/>
                <a:cs typeface="Tahoma"/>
                <a:sym typeface="Tahoma"/>
              </a:rPr>
              <a:t> (“J” for Jump) instruction format</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j Label # addr. Label = 100</a:t>
            </a:r>
            <a:endParaRPr/>
          </a:p>
        </p:txBody>
      </p:sp>
      <p:sp>
        <p:nvSpPr>
          <p:cNvPr id="445" name="Google Shape;445;p34"/>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Unconditional Branch (Jump)</a:t>
            </a:r>
            <a:endParaRPr/>
          </a:p>
        </p:txBody>
      </p:sp>
      <p:sp>
        <p:nvSpPr>
          <p:cNvPr id="446" name="Google Shape;446;p34"/>
          <p:cNvSpPr txBox="1"/>
          <p:nvPr/>
        </p:nvSpPr>
        <p:spPr>
          <a:xfrm>
            <a:off x="1143000" y="5562600"/>
            <a:ext cx="66294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447" name="Google Shape;447;p34"/>
          <p:cNvCxnSpPr/>
          <p:nvPr/>
        </p:nvCxnSpPr>
        <p:spPr>
          <a:xfrm>
            <a:off x="2743200" y="55626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448" name="Google Shape;448;p34"/>
          <p:cNvSpPr txBox="1"/>
          <p:nvPr/>
        </p:nvSpPr>
        <p:spPr>
          <a:xfrm>
            <a:off x="1143000" y="6324600"/>
            <a:ext cx="66294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449" name="Google Shape;449;p34"/>
          <p:cNvCxnSpPr/>
          <p:nvPr/>
        </p:nvCxnSpPr>
        <p:spPr>
          <a:xfrm>
            <a:off x="2743200" y="63246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450" name="Google Shape;450;p34"/>
          <p:cNvSpPr txBox="1"/>
          <p:nvPr/>
        </p:nvSpPr>
        <p:spPr>
          <a:xfrm>
            <a:off x="1676400" y="5943600"/>
            <a:ext cx="38830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6 bits                                         26 bits</a:t>
            </a:r>
            <a:endParaRPr/>
          </a:p>
        </p:txBody>
      </p:sp>
      <p:sp>
        <p:nvSpPr>
          <p:cNvPr id="451" name="Google Shape;451;p34"/>
          <p:cNvSpPr txBox="1"/>
          <p:nvPr/>
        </p:nvSpPr>
        <p:spPr>
          <a:xfrm>
            <a:off x="1676400" y="6248400"/>
            <a:ext cx="7778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op</a:t>
            </a:r>
            <a:endParaRPr/>
          </a:p>
        </p:txBody>
      </p:sp>
      <p:sp>
        <p:nvSpPr>
          <p:cNvPr id="452" name="Google Shape;452;p34"/>
          <p:cNvSpPr txBox="1"/>
          <p:nvPr/>
        </p:nvSpPr>
        <p:spPr>
          <a:xfrm>
            <a:off x="4191000" y="6248400"/>
            <a:ext cx="17637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26 bit number</a:t>
            </a:r>
            <a:endParaRPr/>
          </a:p>
        </p:txBody>
      </p:sp>
      <p:cxnSp>
        <p:nvCxnSpPr>
          <p:cNvPr id="453" name="Google Shape;453;p34"/>
          <p:cNvCxnSpPr/>
          <p:nvPr/>
        </p:nvCxnSpPr>
        <p:spPr>
          <a:xfrm>
            <a:off x="3886200" y="3505200"/>
            <a:ext cx="762000" cy="0"/>
          </a:xfrm>
          <a:prstGeom prst="straightConnector1">
            <a:avLst/>
          </a:prstGeom>
          <a:noFill/>
          <a:ln cap="flat" cmpd="sng" w="25400">
            <a:solidFill>
              <a:schemeClr val="dk1"/>
            </a:solidFill>
            <a:prstDash val="solid"/>
            <a:miter lim="800000"/>
            <a:headEnd len="med" w="med" type="triangle"/>
            <a:tailEnd len="med" w="med" type="triangle"/>
          </a:ln>
        </p:spPr>
      </p:cxnSp>
      <p:sp>
        <p:nvSpPr>
          <p:cNvPr id="454" name="Google Shape;454;p34"/>
          <p:cNvSpPr txBox="1"/>
          <p:nvPr/>
        </p:nvSpPr>
        <p:spPr>
          <a:xfrm>
            <a:off x="1447800" y="5486400"/>
            <a:ext cx="10128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000010</a:t>
            </a:r>
            <a:endParaRPr/>
          </a:p>
        </p:txBody>
      </p:sp>
      <p:sp>
        <p:nvSpPr>
          <p:cNvPr id="455" name="Google Shape;455;p34"/>
          <p:cNvSpPr txBox="1"/>
          <p:nvPr/>
        </p:nvSpPr>
        <p:spPr>
          <a:xfrm>
            <a:off x="3276600" y="5486400"/>
            <a:ext cx="37750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00000000000000000000011001</a:t>
            </a:r>
            <a:endParaRPr/>
          </a:p>
        </p:txBody>
      </p:sp>
      <p:sp>
        <p:nvSpPr>
          <p:cNvPr id="456" name="Google Shape;456;p34"/>
          <p:cNvSpPr/>
          <p:nvPr/>
        </p:nvSpPr>
        <p:spPr>
          <a:xfrm>
            <a:off x="6781800" y="4953000"/>
            <a:ext cx="152400" cy="533400"/>
          </a:xfrm>
          <a:custGeom>
            <a:rect b="b" l="l" r="r" t="t"/>
            <a:pathLst>
              <a:path extrusionOk="0" h="432" w="280">
                <a:moveTo>
                  <a:pt x="0" y="0"/>
                </a:moveTo>
                <a:cubicBezTo>
                  <a:pt x="100" y="36"/>
                  <a:pt x="200" y="72"/>
                  <a:pt x="240" y="144"/>
                </a:cubicBezTo>
                <a:cubicBezTo>
                  <a:pt x="280" y="216"/>
                  <a:pt x="260" y="324"/>
                  <a:pt x="240" y="43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57" name="Google Shape;457;p34"/>
          <p:cNvSpPr txBox="1"/>
          <p:nvPr/>
        </p:nvSpPr>
        <p:spPr>
          <a:xfrm>
            <a:off x="6858000" y="4648200"/>
            <a:ext cx="228600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0" i="1" lang="en-US" sz="1600" u="none">
                <a:solidFill>
                  <a:schemeClr val="dk1"/>
                </a:solidFill>
                <a:latin typeface="Tahoma"/>
                <a:ea typeface="Tahoma"/>
                <a:cs typeface="Tahoma"/>
                <a:sym typeface="Tahoma"/>
              </a:rPr>
              <a:t>word-relative </a:t>
            </a:r>
            <a:endParaRPr/>
          </a:p>
          <a:p>
            <a:pPr indent="0" lvl="0" marL="0" marR="0" rtl="0" algn="l">
              <a:lnSpc>
                <a:spcPct val="100000"/>
              </a:lnSpc>
              <a:spcBef>
                <a:spcPts val="0"/>
              </a:spcBef>
              <a:spcAft>
                <a:spcPts val="0"/>
              </a:spcAft>
              <a:buClr>
                <a:schemeClr val="dk1"/>
              </a:buClr>
              <a:buSzPts val="1600"/>
              <a:buFont typeface="Tahoma"/>
              <a:buNone/>
            </a:pPr>
            <a:r>
              <a:rPr b="0" i="1" lang="en-US" sz="1600" u="none">
                <a:solidFill>
                  <a:schemeClr val="dk1"/>
                </a:solidFill>
                <a:latin typeface="Tahoma"/>
                <a:ea typeface="Tahoma"/>
                <a:cs typeface="Tahoma"/>
                <a:sym typeface="Tahoma"/>
              </a:rPr>
              <a:t>  addressing</a:t>
            </a:r>
            <a:r>
              <a:rPr b="0" i="0" lang="en-US" sz="16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25 words = 100 bytes</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Addresses in Jump</a:t>
            </a:r>
            <a:endParaRPr/>
          </a:p>
        </p:txBody>
      </p:sp>
      <p:sp>
        <p:nvSpPr>
          <p:cNvPr id="463" name="Google Shape;463;p35"/>
          <p:cNvSpPr txBox="1"/>
          <p:nvPr>
            <p:ph idx="1" type="body"/>
          </p:nvPr>
        </p:nvSpPr>
        <p:spPr>
          <a:xfrm>
            <a:off x="990600" y="2017712"/>
            <a:ext cx="7964487"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Word-relative addressing also for jump instructions</a:t>
            </a:r>
            <a:endParaRPr/>
          </a:p>
          <a:p>
            <a:pPr indent="-342900" lvl="0" marL="342900" rtl="0" algn="l">
              <a:lnSpc>
                <a:spcPct val="90000"/>
              </a:lnSpc>
              <a:spcBef>
                <a:spcPts val="360"/>
              </a:spcBef>
              <a:spcAft>
                <a:spcPts val="0"/>
              </a:spcAft>
              <a:buSzPts val="108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360"/>
              </a:spcBef>
              <a:spcAft>
                <a:spcPts val="0"/>
              </a:spcAft>
              <a:buSzPts val="1080"/>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 jump </a:t>
            </a:r>
            <a:r>
              <a:rPr b="0" i="0" lang="en-US" sz="2000" u="none">
                <a:solidFill>
                  <a:schemeClr val="dk1"/>
                </a:solidFill>
                <a:latin typeface="Courier New"/>
                <a:ea typeface="Courier New"/>
                <a:cs typeface="Courier New"/>
                <a:sym typeface="Courier New"/>
              </a:rPr>
              <a:t>j </a:t>
            </a:r>
            <a:r>
              <a:rPr b="0" i="0" lang="en-US" sz="2000" u="none">
                <a:solidFill>
                  <a:schemeClr val="dk1"/>
                </a:solidFill>
                <a:latin typeface="Tahoma"/>
                <a:ea typeface="Tahoma"/>
                <a:cs typeface="Tahoma"/>
                <a:sym typeface="Tahoma"/>
              </a:rPr>
              <a:t>instruction replaces </a:t>
            </a:r>
            <a:r>
              <a:rPr b="0" i="1" lang="en-US" sz="2000" u="none">
                <a:solidFill>
                  <a:schemeClr val="dk1"/>
                </a:solidFill>
                <a:latin typeface="Tahoma"/>
                <a:ea typeface="Tahoma"/>
                <a:cs typeface="Tahoma"/>
                <a:sym typeface="Tahoma"/>
              </a:rPr>
              <a:t>lower</a:t>
            </a:r>
            <a:r>
              <a:rPr b="0" i="0" lang="en-US" sz="2000" u="none">
                <a:solidFill>
                  <a:schemeClr val="dk1"/>
                </a:solidFill>
                <a:latin typeface="Tahoma"/>
                <a:ea typeface="Tahoma"/>
                <a:cs typeface="Tahoma"/>
                <a:sym typeface="Tahoma"/>
              </a:rPr>
              <a:t> 28 bits of  the PC with </a:t>
            </a:r>
            <a:r>
              <a:rPr b="0" i="0" lang="en-US" sz="2000" u="none">
                <a:solidFill>
                  <a:schemeClr val="dk1"/>
                </a:solidFill>
                <a:latin typeface="Courier New"/>
                <a:ea typeface="Courier New"/>
                <a:cs typeface="Courier New"/>
                <a:sym typeface="Courier New"/>
              </a:rPr>
              <a:t>A00</a:t>
            </a:r>
            <a:r>
              <a:rPr b="0" i="0" lang="en-US" sz="2000" u="none">
                <a:solidFill>
                  <a:schemeClr val="dk1"/>
                </a:solidFill>
                <a:latin typeface="Tahoma"/>
                <a:ea typeface="Tahoma"/>
                <a:cs typeface="Tahoma"/>
                <a:sym typeface="Tahoma"/>
              </a:rPr>
              <a:t> where </a:t>
            </a:r>
            <a:r>
              <a:rPr b="0" i="0" lang="en-US" sz="2000" u="none">
                <a:solidFill>
                  <a:schemeClr val="dk1"/>
                </a:solidFill>
                <a:latin typeface="Courier New"/>
                <a:ea typeface="Courier New"/>
                <a:cs typeface="Courier New"/>
                <a:sym typeface="Courier New"/>
              </a:rPr>
              <a:t>A</a:t>
            </a:r>
            <a:r>
              <a:rPr b="0" i="0" lang="en-US" sz="2000" u="none">
                <a:solidFill>
                  <a:schemeClr val="dk1"/>
                </a:solidFill>
                <a:latin typeface="Tahoma"/>
                <a:ea typeface="Tahoma"/>
                <a:cs typeface="Tahoma"/>
                <a:sym typeface="Tahoma"/>
              </a:rPr>
              <a:t> is the 26 bit address; it </a:t>
            </a:r>
            <a:r>
              <a:rPr b="0" i="1" lang="en-US" sz="2000" u="none">
                <a:solidFill>
                  <a:schemeClr val="dk1"/>
                </a:solidFill>
                <a:latin typeface="Tahoma"/>
                <a:ea typeface="Tahoma"/>
                <a:cs typeface="Tahoma"/>
                <a:sym typeface="Tahoma"/>
              </a:rPr>
              <a:t>never changes</a:t>
            </a:r>
            <a:r>
              <a:rPr b="0" i="0" lang="en-US" sz="2000" u="none">
                <a:solidFill>
                  <a:schemeClr val="dk1"/>
                </a:solidFill>
                <a:latin typeface="Tahoma"/>
                <a:ea typeface="Tahoma"/>
                <a:cs typeface="Tahoma"/>
                <a:sym typeface="Tahoma"/>
              </a:rPr>
              <a:t> upper 4 bits</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 if </a:t>
            </a:r>
            <a:r>
              <a:rPr b="0" i="0" lang="en-US" sz="1800" u="none">
                <a:solidFill>
                  <a:schemeClr val="dk1"/>
                </a:solidFill>
                <a:latin typeface="Courier New"/>
                <a:ea typeface="Courier New"/>
                <a:cs typeface="Courier New"/>
                <a:sym typeface="Courier New"/>
              </a:rPr>
              <a:t>PC = 1011X</a:t>
            </a:r>
            <a:r>
              <a:rPr b="0" i="0" lang="en-US" sz="1800" u="none">
                <a:solidFill>
                  <a:schemeClr val="dk1"/>
                </a:solidFill>
                <a:latin typeface="Tahoma"/>
                <a:ea typeface="Tahoma"/>
                <a:cs typeface="Tahoma"/>
                <a:sym typeface="Tahoma"/>
              </a:rPr>
              <a:t> (where X = 28 bits), it is replaced with </a:t>
            </a:r>
            <a:r>
              <a:rPr b="0" i="0" lang="en-US" sz="1800" u="none">
                <a:solidFill>
                  <a:schemeClr val="dk1"/>
                </a:solidFill>
                <a:latin typeface="Courier New"/>
                <a:ea typeface="Courier New"/>
                <a:cs typeface="Courier New"/>
                <a:sym typeface="Courier New"/>
              </a:rPr>
              <a:t>1011A00</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 are 16(=2</a:t>
            </a:r>
            <a:r>
              <a:rPr b="0" baseline="30000" i="0" lang="en-US" sz="1800" u="none">
                <a:solidFill>
                  <a:schemeClr val="dk1"/>
                </a:solidFill>
                <a:latin typeface="Tahoma"/>
                <a:ea typeface="Tahoma"/>
                <a:cs typeface="Tahoma"/>
                <a:sym typeface="Tahoma"/>
              </a:rPr>
              <a:t>4</a:t>
            </a:r>
            <a:r>
              <a:rPr b="0" i="0" lang="en-US" sz="1800" u="none">
                <a:solidFill>
                  <a:schemeClr val="dk1"/>
                </a:solidFill>
                <a:latin typeface="Tahoma"/>
                <a:ea typeface="Tahoma"/>
                <a:cs typeface="Tahoma"/>
                <a:sym typeface="Tahoma"/>
              </a:rPr>
              <a:t>) partitions of the 2</a:t>
            </a:r>
            <a:r>
              <a:rPr b="0" baseline="30000" i="0" lang="en-US" sz="1800" u="none">
                <a:solidFill>
                  <a:schemeClr val="dk1"/>
                </a:solidFill>
                <a:latin typeface="Tahoma"/>
                <a:ea typeface="Tahoma"/>
                <a:cs typeface="Tahoma"/>
                <a:sym typeface="Tahoma"/>
              </a:rPr>
              <a:t>32</a:t>
            </a:r>
            <a:r>
              <a:rPr b="0" i="0" lang="en-US" sz="1800" u="none">
                <a:solidFill>
                  <a:schemeClr val="dk1"/>
                </a:solidFill>
                <a:latin typeface="Tahoma"/>
                <a:ea typeface="Tahoma"/>
                <a:cs typeface="Tahoma"/>
                <a:sym typeface="Tahoma"/>
              </a:rPr>
              <a:t> size address space, each partition of size 256 MB (=2</a:t>
            </a:r>
            <a:r>
              <a:rPr b="0" baseline="30000" i="0" lang="en-US" sz="1800" u="none">
                <a:solidFill>
                  <a:schemeClr val="dk1"/>
                </a:solidFill>
                <a:latin typeface="Tahoma"/>
                <a:ea typeface="Tahoma"/>
                <a:cs typeface="Tahoma"/>
                <a:sym typeface="Tahoma"/>
              </a:rPr>
              <a:t>28</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such that</a:t>
            </a:r>
            <a:r>
              <a:rPr b="0" i="0" lang="en-US" sz="1800" u="none">
                <a:solidFill>
                  <a:schemeClr val="dk1"/>
                </a:solidFill>
                <a:latin typeface="Tahoma"/>
                <a:ea typeface="Tahoma"/>
                <a:cs typeface="Tahoma"/>
                <a:sym typeface="Tahoma"/>
              </a:rPr>
              <a:t>, in each partition the upper 4 bits of the address is same. </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if a program crosses an address partition,  then a </a:t>
            </a:r>
            <a:r>
              <a:rPr b="0" i="0" lang="en-US" sz="1800" u="none">
                <a:solidFill>
                  <a:schemeClr val="dk1"/>
                </a:solidFill>
                <a:latin typeface="Courier New"/>
                <a:ea typeface="Courier New"/>
                <a:cs typeface="Courier New"/>
                <a:sym typeface="Courier New"/>
              </a:rPr>
              <a:t>j </a:t>
            </a:r>
            <a:r>
              <a:rPr b="0" i="0" lang="en-US" sz="1800" u="none">
                <a:solidFill>
                  <a:schemeClr val="dk1"/>
                </a:solidFill>
                <a:latin typeface="Tahoma"/>
                <a:ea typeface="Tahoma"/>
                <a:cs typeface="Tahoma"/>
                <a:sym typeface="Tahoma"/>
              </a:rPr>
              <a:t>that reaches a different partition has to be replaced by </a:t>
            </a:r>
            <a:r>
              <a:rPr b="0" i="0" lang="en-US" sz="1800" u="none">
                <a:solidFill>
                  <a:schemeClr val="dk1"/>
                </a:solidFill>
                <a:latin typeface="Courier New"/>
                <a:ea typeface="Courier New"/>
                <a:cs typeface="Courier New"/>
                <a:sym typeface="Courier New"/>
              </a:rPr>
              <a:t>jr </a:t>
            </a:r>
            <a:r>
              <a:rPr b="0" i="0" lang="en-US" sz="1800" u="none">
                <a:solidFill>
                  <a:schemeClr val="dk1"/>
                </a:solidFill>
                <a:latin typeface="Tahoma"/>
                <a:ea typeface="Tahoma"/>
                <a:cs typeface="Tahoma"/>
                <a:sym typeface="Tahoma"/>
              </a:rPr>
              <a:t>with a full 32-bit address first loaded into the jump register</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therefore, OS should always try to load a program inside a single partition </a:t>
            </a:r>
            <a:endParaRPr/>
          </a:p>
          <a:p>
            <a:pPr indent="-274320" lvl="0" marL="342900" rtl="0" algn="l">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
        <p:nvSpPr>
          <p:cNvPr id="464" name="Google Shape;464;p35"/>
          <p:cNvSpPr txBox="1"/>
          <p:nvPr/>
        </p:nvSpPr>
        <p:spPr>
          <a:xfrm>
            <a:off x="1828800" y="2667000"/>
            <a:ext cx="57912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65" name="Google Shape;465;p35"/>
          <p:cNvSpPr txBox="1"/>
          <p:nvPr/>
        </p:nvSpPr>
        <p:spPr>
          <a:xfrm>
            <a:off x="2057400" y="2667000"/>
            <a:ext cx="46894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op               26 bit address</a:t>
            </a:r>
            <a:endParaRPr/>
          </a:p>
        </p:txBody>
      </p:sp>
      <p:sp>
        <p:nvSpPr>
          <p:cNvPr id="466" name="Google Shape;466;p35"/>
          <p:cNvSpPr txBox="1"/>
          <p:nvPr/>
        </p:nvSpPr>
        <p:spPr>
          <a:xfrm>
            <a:off x="1447800" y="2667000"/>
            <a:ext cx="3206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J</a:t>
            </a:r>
            <a:endParaRPr/>
          </a:p>
        </p:txBody>
      </p:sp>
      <p:cxnSp>
        <p:nvCxnSpPr>
          <p:cNvPr id="467" name="Google Shape;467;p35"/>
          <p:cNvCxnSpPr/>
          <p:nvPr/>
        </p:nvCxnSpPr>
        <p:spPr>
          <a:xfrm>
            <a:off x="3352800" y="2667000"/>
            <a:ext cx="0" cy="3810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6"/>
          <p:cNvSpPr txBox="1"/>
          <p:nvPr/>
        </p:nvSpPr>
        <p:spPr>
          <a:xfrm>
            <a:off x="225425" y="312737"/>
            <a:ext cx="15906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74" name="Google Shape;474;p36"/>
          <p:cNvSpPr txBox="1"/>
          <p:nvPr>
            <p:ph idx="1" type="body"/>
          </p:nvPr>
        </p:nvSpPr>
        <p:spPr>
          <a:xfrm>
            <a:off x="1219200" y="1828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Small constants are used quite frequently (50% of operands)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e.g., 	A = A + 5;</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B = B + 1;</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C = C - 18;</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Solutions?  Will these work?</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create hard-wired registers (like $zero) for constants like 1</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put program constants in memory and load them as required</a:t>
            </a:r>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MIPS Instructions:</a:t>
            </a:r>
            <a:br>
              <a:rPr b="0" i="0" lang="en-US" sz="2000" u="none">
                <a:solidFill>
                  <a:schemeClr val="dk1"/>
                </a:solidFill>
                <a:latin typeface="Tahoma"/>
                <a:ea typeface="Tahoma"/>
                <a:cs typeface="Tahoma"/>
                <a:sym typeface="Tahoma"/>
              </a:rPr>
            </a:br>
            <a:r>
              <a:rPr b="0" i="0" lang="en-US" sz="2000" u="none">
                <a:solidFill>
                  <a:schemeClr val="dk1"/>
                </a:solidFill>
                <a:latin typeface="Courier New"/>
                <a:ea typeface="Courier New"/>
                <a:cs typeface="Courier New"/>
                <a:sym typeface="Courier New"/>
              </a:rPr>
              <a:t> </a:t>
            </a:r>
            <a:r>
              <a:rPr b="0" i="0" lang="en-US" sz="2000" u="none">
                <a:solidFill>
                  <a:srgbClr val="000000"/>
                </a:solidFill>
                <a:latin typeface="Courier New"/>
                <a:ea typeface="Courier New"/>
                <a:cs typeface="Courier New"/>
                <a:sym typeface="Courier New"/>
              </a:rPr>
              <a:t>	addi $29, $29, 4	</a:t>
            </a:r>
            <a:br>
              <a:rPr b="0" i="0" lang="en-US" sz="2000" u="none">
                <a:solidFill>
                  <a:srgbClr val="000000"/>
                </a:solidFill>
                <a:latin typeface="Courier New"/>
                <a:ea typeface="Courier New"/>
                <a:cs typeface="Courier New"/>
                <a:sym typeface="Courier New"/>
              </a:rPr>
            </a:br>
            <a:r>
              <a:rPr b="0" i="0" lang="en-US" sz="2000" u="none">
                <a:solidFill>
                  <a:srgbClr val="000000"/>
                </a:solidFill>
                <a:latin typeface="Courier New"/>
                <a:ea typeface="Courier New"/>
                <a:cs typeface="Courier New"/>
                <a:sym typeface="Courier New"/>
              </a:rPr>
              <a:t>	slti $8, $18, 10	</a:t>
            </a:r>
            <a:br>
              <a:rPr b="0" i="0" lang="en-US" sz="2000" u="none">
                <a:solidFill>
                  <a:srgbClr val="000000"/>
                </a:solidFill>
                <a:latin typeface="Courier New"/>
                <a:ea typeface="Courier New"/>
                <a:cs typeface="Courier New"/>
                <a:sym typeface="Courier New"/>
              </a:rPr>
            </a:br>
            <a:r>
              <a:rPr b="0" i="0" lang="en-US" sz="2000" u="none">
                <a:solidFill>
                  <a:srgbClr val="000000"/>
                </a:solidFill>
                <a:latin typeface="Courier New"/>
                <a:ea typeface="Courier New"/>
                <a:cs typeface="Courier New"/>
                <a:sym typeface="Courier New"/>
              </a:rPr>
              <a:t>	andi $29, $29, 6</a:t>
            </a:r>
            <a:br>
              <a:rPr b="0" i="0" lang="en-US" sz="2000" u="none">
                <a:solidFill>
                  <a:srgbClr val="000000"/>
                </a:solidFill>
                <a:latin typeface="Courier New"/>
                <a:ea typeface="Courier New"/>
                <a:cs typeface="Courier New"/>
                <a:sym typeface="Courier New"/>
              </a:rPr>
            </a:br>
            <a:r>
              <a:rPr b="0" i="0" lang="en-US" sz="2000" u="none">
                <a:solidFill>
                  <a:srgbClr val="000000"/>
                </a:solidFill>
                <a:latin typeface="Courier New"/>
                <a:ea typeface="Courier New"/>
                <a:cs typeface="Courier New"/>
                <a:sym typeface="Courier New"/>
              </a:rPr>
              <a:t>	ori $29, $29, 4</a:t>
            </a:r>
            <a:endParaRPr/>
          </a:p>
          <a:p>
            <a:pPr indent="-342900" lvl="0" marL="342900" rtl="0" algn="l">
              <a:lnSpc>
                <a:spcPct val="90000"/>
              </a:lnSpc>
              <a:spcBef>
                <a:spcPts val="400"/>
              </a:spcBef>
              <a:spcAft>
                <a:spcPts val="0"/>
              </a:spcAft>
              <a:buSzPts val="1200"/>
              <a:buNone/>
            </a:pPr>
            <a:r>
              <a:t/>
            </a:r>
            <a:endParaRPr b="0" i="0" sz="2000" u="none">
              <a:solidFill>
                <a:srgbClr val="000000"/>
              </a:solidFill>
              <a:latin typeface="Courier New"/>
              <a:ea typeface="Courier New"/>
              <a:cs typeface="Courier New"/>
              <a:sym typeface="Courier New"/>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How to make this work?</a:t>
            </a:r>
            <a:endParaRPr/>
          </a:p>
        </p:txBody>
      </p:sp>
      <p:sp>
        <p:nvSpPr>
          <p:cNvPr id="475" name="Google Shape;475;p3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Constants</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Immediate Operands</a:t>
            </a:r>
            <a:endParaRPr/>
          </a:p>
        </p:txBody>
      </p:sp>
      <p:sp>
        <p:nvSpPr>
          <p:cNvPr id="481" name="Google Shape;481;p3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Make operand part of instruction itself!</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Design Principle 4</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Make the common case fast</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 addi $sp, $sp, 4 # $sp = $sp + 4</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482" name="Google Shape;482;p37"/>
          <p:cNvSpPr txBox="1"/>
          <p:nvPr/>
        </p:nvSpPr>
        <p:spPr>
          <a:xfrm>
            <a:off x="1447800" y="4419600"/>
            <a:ext cx="6781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483" name="Google Shape;483;p37"/>
          <p:cNvCxnSpPr/>
          <p:nvPr/>
        </p:nvCxnSpPr>
        <p:spPr>
          <a:xfrm>
            <a:off x="2819400" y="44196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84" name="Google Shape;484;p37"/>
          <p:cNvCxnSpPr/>
          <p:nvPr/>
        </p:nvCxnSpPr>
        <p:spPr>
          <a:xfrm>
            <a:off x="3962400" y="44196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85" name="Google Shape;485;p37"/>
          <p:cNvCxnSpPr/>
          <p:nvPr/>
        </p:nvCxnSpPr>
        <p:spPr>
          <a:xfrm>
            <a:off x="5105400" y="4419600"/>
            <a:ext cx="0" cy="381000"/>
          </a:xfrm>
          <a:prstGeom prst="straightConnector1">
            <a:avLst/>
          </a:prstGeom>
          <a:noFill/>
          <a:ln cap="flat" cmpd="sng" w="9525">
            <a:solidFill>
              <a:schemeClr val="dk1"/>
            </a:solidFill>
            <a:prstDash val="solid"/>
            <a:miter lim="800000"/>
            <a:headEnd len="med" w="med" type="none"/>
            <a:tailEnd len="med" w="med" type="none"/>
          </a:ln>
        </p:spPr>
      </p:cxnSp>
      <p:sp>
        <p:nvSpPr>
          <p:cNvPr id="486" name="Google Shape;486;p37"/>
          <p:cNvSpPr txBox="1"/>
          <p:nvPr/>
        </p:nvSpPr>
        <p:spPr>
          <a:xfrm>
            <a:off x="1447800" y="5410200"/>
            <a:ext cx="6781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487" name="Google Shape;487;p37"/>
          <p:cNvCxnSpPr/>
          <p:nvPr/>
        </p:nvCxnSpPr>
        <p:spPr>
          <a:xfrm>
            <a:off x="2819400" y="54102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88" name="Google Shape;488;p37"/>
          <p:cNvCxnSpPr/>
          <p:nvPr/>
        </p:nvCxnSpPr>
        <p:spPr>
          <a:xfrm>
            <a:off x="3962400" y="54102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89" name="Google Shape;489;p37"/>
          <p:cNvCxnSpPr/>
          <p:nvPr/>
        </p:nvCxnSpPr>
        <p:spPr>
          <a:xfrm>
            <a:off x="5105400" y="5410200"/>
            <a:ext cx="0" cy="381000"/>
          </a:xfrm>
          <a:prstGeom prst="straightConnector1">
            <a:avLst/>
          </a:prstGeom>
          <a:noFill/>
          <a:ln cap="flat" cmpd="sng" w="9525">
            <a:solidFill>
              <a:schemeClr val="dk1"/>
            </a:solidFill>
            <a:prstDash val="solid"/>
            <a:miter lim="800000"/>
            <a:headEnd len="med" w="med" type="none"/>
            <a:tailEnd len="med" w="med" type="none"/>
          </a:ln>
        </p:spPr>
      </p:cxnSp>
      <p:sp>
        <p:nvSpPr>
          <p:cNvPr id="490" name="Google Shape;490;p37"/>
          <p:cNvSpPr txBox="1"/>
          <p:nvPr/>
        </p:nvSpPr>
        <p:spPr>
          <a:xfrm>
            <a:off x="1676400" y="4419600"/>
            <a:ext cx="1524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001000</a:t>
            </a:r>
            <a:endParaRPr/>
          </a:p>
        </p:txBody>
      </p:sp>
      <p:sp>
        <p:nvSpPr>
          <p:cNvPr id="491" name="Google Shape;491;p37"/>
          <p:cNvSpPr txBox="1"/>
          <p:nvPr/>
        </p:nvSpPr>
        <p:spPr>
          <a:xfrm>
            <a:off x="2971800" y="4419600"/>
            <a:ext cx="914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11101</a:t>
            </a:r>
            <a:endParaRPr/>
          </a:p>
        </p:txBody>
      </p:sp>
      <p:sp>
        <p:nvSpPr>
          <p:cNvPr id="492" name="Google Shape;492;p37"/>
          <p:cNvSpPr txBox="1"/>
          <p:nvPr/>
        </p:nvSpPr>
        <p:spPr>
          <a:xfrm>
            <a:off x="5486400" y="4419600"/>
            <a:ext cx="2667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0000000000000100</a:t>
            </a:r>
            <a:endParaRPr/>
          </a:p>
        </p:txBody>
      </p:sp>
      <p:sp>
        <p:nvSpPr>
          <p:cNvPr id="493" name="Google Shape;493;p37"/>
          <p:cNvSpPr txBox="1"/>
          <p:nvPr/>
        </p:nvSpPr>
        <p:spPr>
          <a:xfrm>
            <a:off x="1981200" y="5410200"/>
            <a:ext cx="4619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op</a:t>
            </a:r>
            <a:endParaRPr/>
          </a:p>
        </p:txBody>
      </p:sp>
      <p:sp>
        <p:nvSpPr>
          <p:cNvPr id="494" name="Google Shape;494;p37"/>
          <p:cNvSpPr txBox="1"/>
          <p:nvPr/>
        </p:nvSpPr>
        <p:spPr>
          <a:xfrm>
            <a:off x="3124200" y="5410200"/>
            <a:ext cx="3889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rs</a:t>
            </a:r>
            <a:endParaRPr/>
          </a:p>
        </p:txBody>
      </p:sp>
      <p:sp>
        <p:nvSpPr>
          <p:cNvPr id="495" name="Google Shape;495;p37"/>
          <p:cNvSpPr txBox="1"/>
          <p:nvPr/>
        </p:nvSpPr>
        <p:spPr>
          <a:xfrm>
            <a:off x="4343400" y="5410200"/>
            <a:ext cx="3619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rt</a:t>
            </a:r>
            <a:endParaRPr/>
          </a:p>
        </p:txBody>
      </p:sp>
      <p:sp>
        <p:nvSpPr>
          <p:cNvPr id="496" name="Google Shape;496;p37"/>
          <p:cNvSpPr txBox="1"/>
          <p:nvPr/>
        </p:nvSpPr>
        <p:spPr>
          <a:xfrm>
            <a:off x="5638800" y="5410200"/>
            <a:ext cx="17637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16 bit number</a:t>
            </a:r>
            <a:endParaRPr/>
          </a:p>
        </p:txBody>
      </p:sp>
      <p:sp>
        <p:nvSpPr>
          <p:cNvPr id="497" name="Google Shape;497;p37"/>
          <p:cNvSpPr txBox="1"/>
          <p:nvPr/>
        </p:nvSpPr>
        <p:spPr>
          <a:xfrm>
            <a:off x="1508125" y="3560762"/>
            <a:ext cx="1841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498" name="Google Shape;498;p37"/>
          <p:cNvSpPr txBox="1"/>
          <p:nvPr/>
        </p:nvSpPr>
        <p:spPr>
          <a:xfrm>
            <a:off x="1981200" y="4953000"/>
            <a:ext cx="49307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6 bits        5 bits          5 bits                        16 bits</a:t>
            </a:r>
            <a:endParaRPr/>
          </a:p>
        </p:txBody>
      </p:sp>
      <p:sp>
        <p:nvSpPr>
          <p:cNvPr id="499" name="Google Shape;499;p37"/>
          <p:cNvSpPr txBox="1"/>
          <p:nvPr/>
        </p:nvSpPr>
        <p:spPr>
          <a:xfrm>
            <a:off x="4114800" y="4419600"/>
            <a:ext cx="914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11101</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8"/>
          <p:cNvSpPr txBox="1"/>
          <p:nvPr/>
        </p:nvSpPr>
        <p:spPr>
          <a:xfrm>
            <a:off x="225425" y="312737"/>
            <a:ext cx="425926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06" name="Google Shape;506;p38"/>
          <p:cNvSpPr txBox="1"/>
          <p:nvPr>
            <p:ph idx="1" type="body"/>
          </p:nvPr>
        </p:nvSpPr>
        <p:spPr>
          <a:xfrm>
            <a:off x="914400" y="1905000"/>
            <a:ext cx="8229600" cy="49530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First we need to load a 32 bit constant into a register</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Must use two instructions for this: first new </a:t>
            </a:r>
            <a:r>
              <a:rPr b="0" i="1" lang="en-US" sz="2000" u="none">
                <a:solidFill>
                  <a:schemeClr val="dk1"/>
                </a:solidFill>
                <a:latin typeface="Tahoma"/>
                <a:ea typeface="Tahoma"/>
                <a:cs typeface="Tahoma"/>
                <a:sym typeface="Tahoma"/>
              </a:rPr>
              <a:t>load upper immediate</a:t>
            </a:r>
            <a:r>
              <a:rPr b="0" i="0" lang="en-US" sz="2000" u="none">
                <a:solidFill>
                  <a:schemeClr val="dk1"/>
                </a:solidFill>
                <a:latin typeface="Tahoma"/>
                <a:ea typeface="Tahoma"/>
                <a:cs typeface="Tahoma"/>
                <a:sym typeface="Tahoma"/>
              </a:rPr>
              <a:t> instruction for upper 16 bits</a:t>
            </a:r>
            <a:br>
              <a:rPr b="0" i="0" lang="en-US" sz="2000" u="none">
                <a:solidFill>
                  <a:schemeClr val="dk1"/>
                </a:solidFill>
                <a:latin typeface="Tahoma"/>
                <a:ea typeface="Tahoma"/>
                <a:cs typeface="Tahoma"/>
                <a:sym typeface="Tahoma"/>
              </a:rPr>
            </a:br>
            <a:r>
              <a:rPr b="0" i="0" lang="en-US" sz="2000" u="none">
                <a:solidFill>
                  <a:schemeClr val="dk1"/>
                </a:solidFill>
                <a:latin typeface="Courier New"/>
                <a:ea typeface="Courier New"/>
                <a:cs typeface="Courier New"/>
                <a:sym typeface="Courier New"/>
              </a:rPr>
              <a:t>	lui $t0, 1010101010101010</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Then get lower 16 bits in place: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ori $t0, $t0, 1010101010101010</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Now the constant is in place, use register-register arithmetic</a:t>
            </a:r>
            <a:endParaRPr/>
          </a:p>
        </p:txBody>
      </p:sp>
      <p:grpSp>
        <p:nvGrpSpPr>
          <p:cNvPr id="507" name="Google Shape;507;p38"/>
          <p:cNvGrpSpPr/>
          <p:nvPr/>
        </p:nvGrpSpPr>
        <p:grpSpPr>
          <a:xfrm>
            <a:off x="1676400" y="4948237"/>
            <a:ext cx="4084637" cy="325437"/>
            <a:chOff x="1124" y="3036"/>
            <a:chExt cx="2573" cy="205"/>
          </a:xfrm>
        </p:grpSpPr>
        <p:sp>
          <p:nvSpPr>
            <p:cNvPr id="508" name="Google Shape;508;p38"/>
            <p:cNvSpPr txBox="1"/>
            <p:nvPr/>
          </p:nvSpPr>
          <p:spPr>
            <a:xfrm>
              <a:off x="1124" y="3036"/>
              <a:ext cx="1286" cy="205"/>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09" name="Google Shape;509;p38"/>
            <p:cNvSpPr txBox="1"/>
            <p:nvPr/>
          </p:nvSpPr>
          <p:spPr>
            <a:xfrm>
              <a:off x="2411" y="3036"/>
              <a:ext cx="1286" cy="205"/>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510" name="Google Shape;510;p38"/>
          <p:cNvSpPr txBox="1"/>
          <p:nvPr/>
        </p:nvSpPr>
        <p:spPr>
          <a:xfrm>
            <a:off x="1828800" y="4948237"/>
            <a:ext cx="2630487" cy="538162"/>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1010101010101010</a:t>
            </a:r>
            <a:endParaRPr/>
          </a:p>
        </p:txBody>
      </p:sp>
      <p:sp>
        <p:nvSpPr>
          <p:cNvPr id="511" name="Google Shape;511;p38"/>
          <p:cNvSpPr txBox="1"/>
          <p:nvPr/>
        </p:nvSpPr>
        <p:spPr>
          <a:xfrm>
            <a:off x="3886200" y="4948237"/>
            <a:ext cx="2030412" cy="538162"/>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0000000000000000</a:t>
            </a:r>
            <a:endParaRPr/>
          </a:p>
        </p:txBody>
      </p:sp>
      <p:grpSp>
        <p:nvGrpSpPr>
          <p:cNvPr id="512" name="Google Shape;512;p38"/>
          <p:cNvGrpSpPr/>
          <p:nvPr/>
        </p:nvGrpSpPr>
        <p:grpSpPr>
          <a:xfrm>
            <a:off x="1676400" y="5329237"/>
            <a:ext cx="4084637" cy="325437"/>
            <a:chOff x="1124" y="3281"/>
            <a:chExt cx="2573" cy="205"/>
          </a:xfrm>
        </p:grpSpPr>
        <p:sp>
          <p:nvSpPr>
            <p:cNvPr id="513" name="Google Shape;513;p38"/>
            <p:cNvSpPr txBox="1"/>
            <p:nvPr/>
          </p:nvSpPr>
          <p:spPr>
            <a:xfrm>
              <a:off x="1124" y="3281"/>
              <a:ext cx="1286" cy="205"/>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14" name="Google Shape;514;p38"/>
            <p:cNvSpPr txBox="1"/>
            <p:nvPr/>
          </p:nvSpPr>
          <p:spPr>
            <a:xfrm>
              <a:off x="2411" y="3281"/>
              <a:ext cx="1286" cy="205"/>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515" name="Google Shape;515;p38"/>
          <p:cNvSpPr txBox="1"/>
          <p:nvPr/>
        </p:nvSpPr>
        <p:spPr>
          <a:xfrm>
            <a:off x="1828800" y="5329237"/>
            <a:ext cx="2630487" cy="538162"/>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0000000000000000</a:t>
            </a:r>
            <a:endParaRPr/>
          </a:p>
        </p:txBody>
      </p:sp>
      <p:sp>
        <p:nvSpPr>
          <p:cNvPr id="516" name="Google Shape;516;p38"/>
          <p:cNvSpPr txBox="1"/>
          <p:nvPr/>
        </p:nvSpPr>
        <p:spPr>
          <a:xfrm>
            <a:off x="3886200" y="5329237"/>
            <a:ext cx="2030412" cy="538162"/>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1010101010101010</a:t>
            </a:r>
            <a:endParaRPr/>
          </a:p>
        </p:txBody>
      </p:sp>
      <p:grpSp>
        <p:nvGrpSpPr>
          <p:cNvPr id="517" name="Google Shape;517;p38"/>
          <p:cNvGrpSpPr/>
          <p:nvPr/>
        </p:nvGrpSpPr>
        <p:grpSpPr>
          <a:xfrm>
            <a:off x="1676400" y="5710237"/>
            <a:ext cx="4216400" cy="538162"/>
            <a:chOff x="1124" y="3657"/>
            <a:chExt cx="2656" cy="339"/>
          </a:xfrm>
        </p:grpSpPr>
        <p:grpSp>
          <p:nvGrpSpPr>
            <p:cNvPr id="518" name="Google Shape;518;p38"/>
            <p:cNvGrpSpPr/>
            <p:nvPr/>
          </p:nvGrpSpPr>
          <p:grpSpPr>
            <a:xfrm>
              <a:off x="1124" y="3716"/>
              <a:ext cx="2573" cy="205"/>
              <a:chOff x="1124" y="3716"/>
              <a:chExt cx="2573" cy="205"/>
            </a:xfrm>
          </p:grpSpPr>
          <p:sp>
            <p:nvSpPr>
              <p:cNvPr id="519" name="Google Shape;519;p38"/>
              <p:cNvSpPr txBox="1"/>
              <p:nvPr/>
            </p:nvSpPr>
            <p:spPr>
              <a:xfrm>
                <a:off x="1124" y="3716"/>
                <a:ext cx="1286" cy="205"/>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20" name="Google Shape;520;p38"/>
              <p:cNvSpPr txBox="1"/>
              <p:nvPr/>
            </p:nvSpPr>
            <p:spPr>
              <a:xfrm>
                <a:off x="2411" y="3716"/>
                <a:ext cx="1286" cy="205"/>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521" name="Google Shape;521;p38"/>
            <p:cNvSpPr txBox="1"/>
            <p:nvPr/>
          </p:nvSpPr>
          <p:spPr>
            <a:xfrm>
              <a:off x="1223" y="3657"/>
              <a:ext cx="1657" cy="339"/>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1010101010101010</a:t>
              </a:r>
              <a:endParaRPr/>
            </a:p>
          </p:txBody>
        </p:sp>
        <p:sp>
          <p:nvSpPr>
            <p:cNvPr id="522" name="Google Shape;522;p38"/>
            <p:cNvSpPr txBox="1"/>
            <p:nvPr/>
          </p:nvSpPr>
          <p:spPr>
            <a:xfrm>
              <a:off x="2501" y="3657"/>
              <a:ext cx="1279" cy="339"/>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1010101010101010</a:t>
              </a:r>
              <a:endParaRPr/>
            </a:p>
          </p:txBody>
        </p:sp>
      </p:grpSp>
      <p:cxnSp>
        <p:nvCxnSpPr>
          <p:cNvPr id="523" name="Google Shape;523;p38"/>
          <p:cNvCxnSpPr/>
          <p:nvPr/>
        </p:nvCxnSpPr>
        <p:spPr>
          <a:xfrm>
            <a:off x="1143000" y="5710237"/>
            <a:ext cx="4946650" cy="0"/>
          </a:xfrm>
          <a:prstGeom prst="straightConnector1">
            <a:avLst/>
          </a:prstGeom>
          <a:noFill/>
          <a:ln cap="flat" cmpd="sng" w="12700">
            <a:solidFill>
              <a:srgbClr val="000000"/>
            </a:solidFill>
            <a:prstDash val="solid"/>
            <a:miter lim="800000"/>
            <a:headEnd len="med" w="med" type="none"/>
            <a:tailEnd len="med" w="med" type="none"/>
          </a:ln>
        </p:spPr>
      </p:cxnSp>
      <p:sp>
        <p:nvSpPr>
          <p:cNvPr id="524" name="Google Shape;524;p38"/>
          <p:cNvSpPr txBox="1"/>
          <p:nvPr/>
        </p:nvSpPr>
        <p:spPr>
          <a:xfrm>
            <a:off x="381000" y="5562600"/>
            <a:ext cx="1139825" cy="325437"/>
          </a:xfrm>
          <a:prstGeom prst="rect">
            <a:avLst/>
          </a:prstGeom>
          <a:noFill/>
          <a:ln>
            <a:noFill/>
          </a:ln>
        </p:spPr>
        <p:txBody>
          <a:bodyPr anchorCtr="0" anchor="t" bIns="26975" lIns="19050" spcFirstLastPara="1" rIns="19050" wrap="square" tIns="26975">
            <a:noAutofit/>
          </a:bodyPr>
          <a:lstStyle/>
          <a:p>
            <a:pPr indent="0" lvl="0" marL="0" marR="0" rtl="0" algn="ctr">
              <a:lnSpc>
                <a:spcPct val="114285"/>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ori</a:t>
            </a:r>
            <a:endParaRPr/>
          </a:p>
        </p:txBody>
      </p:sp>
      <p:grpSp>
        <p:nvGrpSpPr>
          <p:cNvPr id="525" name="Google Shape;525;p38"/>
          <p:cNvGrpSpPr/>
          <p:nvPr/>
        </p:nvGrpSpPr>
        <p:grpSpPr>
          <a:xfrm>
            <a:off x="1295400" y="2971800"/>
            <a:ext cx="8574087" cy="1079500"/>
            <a:chOff x="548" y="1443"/>
            <a:chExt cx="5401" cy="680"/>
          </a:xfrm>
        </p:grpSpPr>
        <p:grpSp>
          <p:nvGrpSpPr>
            <p:cNvPr id="526" name="Google Shape;526;p38"/>
            <p:cNvGrpSpPr/>
            <p:nvPr/>
          </p:nvGrpSpPr>
          <p:grpSpPr>
            <a:xfrm>
              <a:off x="548" y="1794"/>
              <a:ext cx="2573" cy="206"/>
              <a:chOff x="548" y="1794"/>
              <a:chExt cx="2573" cy="206"/>
            </a:xfrm>
          </p:grpSpPr>
          <p:sp>
            <p:nvSpPr>
              <p:cNvPr id="527" name="Google Shape;527;p38"/>
              <p:cNvSpPr txBox="1"/>
              <p:nvPr/>
            </p:nvSpPr>
            <p:spPr>
              <a:xfrm>
                <a:off x="548" y="1794"/>
                <a:ext cx="1286" cy="206"/>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28" name="Google Shape;528;p38"/>
              <p:cNvSpPr txBox="1"/>
              <p:nvPr/>
            </p:nvSpPr>
            <p:spPr>
              <a:xfrm>
                <a:off x="1835" y="1794"/>
                <a:ext cx="1286" cy="206"/>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cxnSp>
          <p:nvCxnSpPr>
            <p:cNvPr id="529" name="Google Shape;529;p38"/>
            <p:cNvCxnSpPr/>
            <p:nvPr/>
          </p:nvCxnSpPr>
          <p:spPr>
            <a:xfrm flipH="1">
              <a:off x="1323" y="1598"/>
              <a:ext cx="606" cy="165"/>
            </a:xfrm>
            <a:prstGeom prst="straightConnector1">
              <a:avLst/>
            </a:prstGeom>
            <a:noFill/>
            <a:ln cap="flat" cmpd="sng" w="12700">
              <a:solidFill>
                <a:srgbClr val="000000"/>
              </a:solidFill>
              <a:prstDash val="solid"/>
              <a:miter lim="800000"/>
              <a:headEnd len="med" w="med" type="none"/>
              <a:tailEnd len="med" w="med" type="triangle"/>
            </a:ln>
          </p:spPr>
        </p:cxnSp>
        <p:sp>
          <p:nvSpPr>
            <p:cNvPr id="530" name="Google Shape;530;p38"/>
            <p:cNvSpPr txBox="1"/>
            <p:nvPr/>
          </p:nvSpPr>
          <p:spPr>
            <a:xfrm>
              <a:off x="647" y="1783"/>
              <a:ext cx="1657" cy="340"/>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1010101010101010</a:t>
              </a:r>
              <a:endParaRPr/>
            </a:p>
          </p:txBody>
        </p:sp>
        <p:sp>
          <p:nvSpPr>
            <p:cNvPr id="531" name="Google Shape;531;p38"/>
            <p:cNvSpPr txBox="1"/>
            <p:nvPr/>
          </p:nvSpPr>
          <p:spPr>
            <a:xfrm>
              <a:off x="1925" y="1783"/>
              <a:ext cx="1279" cy="340"/>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0000000000000000</a:t>
              </a:r>
              <a:endParaRPr/>
            </a:p>
          </p:txBody>
        </p:sp>
        <p:cxnSp>
          <p:nvCxnSpPr>
            <p:cNvPr id="532" name="Google Shape;532;p38"/>
            <p:cNvCxnSpPr/>
            <p:nvPr/>
          </p:nvCxnSpPr>
          <p:spPr>
            <a:xfrm flipH="1">
              <a:off x="2972" y="1630"/>
              <a:ext cx="606" cy="165"/>
            </a:xfrm>
            <a:prstGeom prst="straightConnector1">
              <a:avLst/>
            </a:prstGeom>
            <a:noFill/>
            <a:ln cap="flat" cmpd="sng" w="12700">
              <a:solidFill>
                <a:srgbClr val="000000"/>
              </a:solidFill>
              <a:prstDash val="solid"/>
              <a:miter lim="800000"/>
              <a:headEnd len="med" w="med" type="none"/>
              <a:tailEnd len="med" w="med" type="triangle"/>
            </a:ln>
          </p:spPr>
        </p:cxnSp>
        <p:sp>
          <p:nvSpPr>
            <p:cNvPr id="533" name="Google Shape;533;p38"/>
            <p:cNvSpPr txBox="1"/>
            <p:nvPr/>
          </p:nvSpPr>
          <p:spPr>
            <a:xfrm>
              <a:off x="3661" y="1443"/>
              <a:ext cx="2288" cy="387"/>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filled with zeros</a:t>
              </a:r>
              <a:endParaRPr/>
            </a:p>
          </p:txBody>
        </p:sp>
      </p:grpSp>
      <p:sp>
        <p:nvSpPr>
          <p:cNvPr id="534" name="Google Shape;534;p38"/>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How about larger constants?</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9"/>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 far</a:t>
            </a:r>
            <a:endParaRPr/>
          </a:p>
        </p:txBody>
      </p:sp>
      <p:sp>
        <p:nvSpPr>
          <p:cNvPr id="541" name="Google Shape;541;p39"/>
          <p:cNvSpPr txBox="1"/>
          <p:nvPr>
            <p:ph idx="1" type="body"/>
          </p:nvPr>
        </p:nvSpPr>
        <p:spPr>
          <a:xfrm>
            <a:off x="304800" y="1905000"/>
            <a:ext cx="83820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Instruction</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Format</a:t>
            </a: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Meaning</a:t>
            </a:r>
            <a:br>
              <a:rPr b="0" i="0" lang="en-US" sz="2000" u="sng">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1600" u="none">
                <a:solidFill>
                  <a:schemeClr val="dk1"/>
                </a:solidFill>
                <a:latin typeface="Courier New"/>
                <a:ea typeface="Courier New"/>
                <a:cs typeface="Courier New"/>
                <a:sym typeface="Courier New"/>
              </a:rPr>
              <a:t>add $s1,$s2,$s3	R      $s1 = $s2 + $s3</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sub $s1,$s2,$s3	R      $s1 = $s2 – $s3</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lw $s1,100($s2)	I      $s1 = Memory[$s2+100] </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sw $s1,100($s2)	I      Memory[$s2+100] = $s1</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bne $s4,$s5,Lab1	I      Next instr. is at Lab1 if $s4 != $s5</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beq $s4,$s5,Lab2	I      Next instr. is at Lab2 if $s4 = $s5</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j Lab3		J      Next instr. is at Lab3</a:t>
            </a:r>
            <a:br>
              <a:rPr b="0" i="0" lang="en-US" sz="2000" u="none">
                <a:solidFill>
                  <a:schemeClr val="dk1"/>
                </a:solidFill>
                <a:latin typeface="Tahoma"/>
                <a:ea typeface="Tahoma"/>
                <a:cs typeface="Tahoma"/>
                <a:sym typeface="Tahoma"/>
              </a:rPr>
            </a:br>
            <a:endParaRPr/>
          </a:p>
          <a:p>
            <a:pPr indent="-342900" lvl="0" marL="342900" rtl="0" algn="l">
              <a:lnSpc>
                <a:spcPct val="90000"/>
              </a:lnSpc>
              <a:spcBef>
                <a:spcPts val="64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Formats:</a:t>
            </a:r>
            <a:br>
              <a:rPr b="0" i="0" lang="en-US" sz="2000" u="none">
                <a:solidFill>
                  <a:schemeClr val="dk1"/>
                </a:solidFill>
                <a:latin typeface="Tahoma"/>
                <a:ea typeface="Tahoma"/>
                <a:cs typeface="Tahoma"/>
                <a:sym typeface="Tahoma"/>
              </a:rPr>
            </a:br>
            <a:br>
              <a:rPr b="0" i="0" lang="en-US" sz="3200" u="none">
                <a:solidFill>
                  <a:schemeClr val="dk1"/>
                </a:solidFill>
                <a:latin typeface="Tahoma"/>
                <a:ea typeface="Tahoma"/>
                <a:cs typeface="Tahoma"/>
                <a:sym typeface="Tahoma"/>
              </a:rPr>
            </a:br>
            <a:br>
              <a:rPr b="0" i="0" lang="en-US" sz="3200" u="none">
                <a:solidFill>
                  <a:schemeClr val="dk1"/>
                </a:solidFill>
                <a:latin typeface="Tahoma"/>
                <a:ea typeface="Tahoma"/>
                <a:cs typeface="Tahoma"/>
                <a:sym typeface="Tahoma"/>
              </a:rPr>
            </a:br>
            <a:br>
              <a:rPr b="0" i="0" lang="en-US" sz="3200" u="none">
                <a:solidFill>
                  <a:schemeClr val="dk1"/>
                </a:solidFill>
                <a:latin typeface="Tahoma"/>
                <a:ea typeface="Tahoma"/>
                <a:cs typeface="Tahoma"/>
                <a:sym typeface="Tahoma"/>
              </a:rPr>
            </a:br>
            <a:endParaRPr/>
          </a:p>
        </p:txBody>
      </p:sp>
      <p:grpSp>
        <p:nvGrpSpPr>
          <p:cNvPr id="542" name="Google Shape;542;p39"/>
          <p:cNvGrpSpPr/>
          <p:nvPr/>
        </p:nvGrpSpPr>
        <p:grpSpPr>
          <a:xfrm>
            <a:off x="914400" y="4876800"/>
            <a:ext cx="6445250" cy="1379537"/>
            <a:chOff x="420" y="2891"/>
            <a:chExt cx="4060" cy="869"/>
          </a:xfrm>
        </p:grpSpPr>
        <p:grpSp>
          <p:nvGrpSpPr>
            <p:cNvPr id="543" name="Google Shape;543;p39"/>
            <p:cNvGrpSpPr/>
            <p:nvPr/>
          </p:nvGrpSpPr>
          <p:grpSpPr>
            <a:xfrm>
              <a:off x="645" y="3171"/>
              <a:ext cx="3835" cy="213"/>
              <a:chOff x="645" y="3171"/>
              <a:chExt cx="3835" cy="213"/>
            </a:xfrm>
          </p:grpSpPr>
          <p:sp>
            <p:nvSpPr>
              <p:cNvPr id="544" name="Google Shape;544;p39"/>
              <p:cNvSpPr txBox="1"/>
              <p:nvPr/>
            </p:nvSpPr>
            <p:spPr>
              <a:xfrm>
                <a:off x="645" y="3171"/>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45" name="Google Shape;545;p39"/>
              <p:cNvSpPr txBox="1"/>
              <p:nvPr/>
            </p:nvSpPr>
            <p:spPr>
              <a:xfrm>
                <a:off x="1284" y="3171"/>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46" name="Google Shape;546;p39"/>
              <p:cNvSpPr txBox="1"/>
              <p:nvPr/>
            </p:nvSpPr>
            <p:spPr>
              <a:xfrm>
                <a:off x="1923" y="3171"/>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47" name="Google Shape;547;p39"/>
              <p:cNvSpPr txBox="1"/>
              <p:nvPr/>
            </p:nvSpPr>
            <p:spPr>
              <a:xfrm>
                <a:off x="2562" y="3171"/>
                <a:ext cx="1918"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grpSp>
          <p:nvGrpSpPr>
            <p:cNvPr id="548" name="Google Shape;548;p39"/>
            <p:cNvGrpSpPr/>
            <p:nvPr/>
          </p:nvGrpSpPr>
          <p:grpSpPr>
            <a:xfrm>
              <a:off x="645" y="2918"/>
              <a:ext cx="3835" cy="213"/>
              <a:chOff x="645" y="2918"/>
              <a:chExt cx="3835" cy="213"/>
            </a:xfrm>
          </p:grpSpPr>
          <p:sp>
            <p:nvSpPr>
              <p:cNvPr id="549" name="Google Shape;549;p39"/>
              <p:cNvSpPr txBox="1"/>
              <p:nvPr/>
            </p:nvSpPr>
            <p:spPr>
              <a:xfrm>
                <a:off x="645" y="291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50" name="Google Shape;550;p39"/>
              <p:cNvSpPr txBox="1"/>
              <p:nvPr/>
            </p:nvSpPr>
            <p:spPr>
              <a:xfrm>
                <a:off x="1284" y="291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51" name="Google Shape;551;p39"/>
              <p:cNvSpPr txBox="1"/>
              <p:nvPr/>
            </p:nvSpPr>
            <p:spPr>
              <a:xfrm>
                <a:off x="1923" y="291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52" name="Google Shape;552;p39"/>
              <p:cNvSpPr txBox="1"/>
              <p:nvPr/>
            </p:nvSpPr>
            <p:spPr>
              <a:xfrm>
                <a:off x="2562" y="291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53" name="Google Shape;553;p39"/>
              <p:cNvSpPr txBox="1"/>
              <p:nvPr/>
            </p:nvSpPr>
            <p:spPr>
              <a:xfrm>
                <a:off x="3202" y="291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54" name="Google Shape;554;p39"/>
              <p:cNvSpPr txBox="1"/>
              <p:nvPr/>
            </p:nvSpPr>
            <p:spPr>
              <a:xfrm>
                <a:off x="3841" y="291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grpSp>
          <p:nvGrpSpPr>
            <p:cNvPr id="555" name="Google Shape;555;p39"/>
            <p:cNvGrpSpPr/>
            <p:nvPr/>
          </p:nvGrpSpPr>
          <p:grpSpPr>
            <a:xfrm>
              <a:off x="645" y="3424"/>
              <a:ext cx="3835" cy="213"/>
              <a:chOff x="645" y="3424"/>
              <a:chExt cx="3835" cy="213"/>
            </a:xfrm>
          </p:grpSpPr>
          <p:sp>
            <p:nvSpPr>
              <p:cNvPr id="556" name="Google Shape;556;p39"/>
              <p:cNvSpPr txBox="1"/>
              <p:nvPr/>
            </p:nvSpPr>
            <p:spPr>
              <a:xfrm>
                <a:off x="645" y="3424"/>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57" name="Google Shape;557;p39"/>
              <p:cNvSpPr txBox="1"/>
              <p:nvPr/>
            </p:nvSpPr>
            <p:spPr>
              <a:xfrm>
                <a:off x="1284" y="3424"/>
                <a:ext cx="3196"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grpSp>
          <p:nvGrpSpPr>
            <p:cNvPr id="558" name="Google Shape;558;p39"/>
            <p:cNvGrpSpPr/>
            <p:nvPr/>
          </p:nvGrpSpPr>
          <p:grpSpPr>
            <a:xfrm>
              <a:off x="420" y="2891"/>
              <a:ext cx="4040" cy="869"/>
              <a:chOff x="420" y="2891"/>
              <a:chExt cx="4040" cy="869"/>
            </a:xfrm>
          </p:grpSpPr>
          <p:sp>
            <p:nvSpPr>
              <p:cNvPr id="559" name="Google Shape;559;p39"/>
              <p:cNvSpPr txBox="1"/>
              <p:nvPr/>
            </p:nvSpPr>
            <p:spPr>
              <a:xfrm>
                <a:off x="436" y="2891"/>
                <a:ext cx="4024" cy="387"/>
              </a:xfrm>
              <a:prstGeom prst="rect">
                <a:avLst/>
              </a:prstGeom>
              <a:noFill/>
              <a:ln>
                <a:noFill/>
              </a:ln>
            </p:spPr>
            <p:txBody>
              <a:bodyPr anchorCtr="0" anchor="t" bIns="26975" lIns="19050" spcFirstLastPara="1" rIns="19050" wrap="square" tIns="26975">
                <a:noAutofit/>
              </a:bodyPr>
              <a:lstStyle/>
              <a:p>
                <a:pPr indent="0" lvl="0" marL="112712"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op	  rs	  rt	  rd	shamt	funct</a:t>
                </a:r>
                <a:endParaRPr/>
              </a:p>
            </p:txBody>
          </p:sp>
          <p:sp>
            <p:nvSpPr>
              <p:cNvPr id="560" name="Google Shape;560;p39"/>
              <p:cNvSpPr txBox="1"/>
              <p:nvPr/>
            </p:nvSpPr>
            <p:spPr>
              <a:xfrm>
                <a:off x="420" y="3120"/>
                <a:ext cx="3701" cy="600"/>
              </a:xfrm>
              <a:prstGeom prst="rect">
                <a:avLst/>
              </a:prstGeom>
              <a:noFill/>
              <a:ln>
                <a:noFill/>
              </a:ln>
            </p:spPr>
            <p:txBody>
              <a:bodyPr anchorCtr="0" anchor="t" bIns="26975" lIns="19050" spcFirstLastPara="1" rIns="19050" wrap="square" tIns="26975">
                <a:noAutofit/>
              </a:bodyPr>
              <a:lstStyle/>
              <a:p>
                <a:pPr indent="0" lvl="0" marL="112712"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op	  rs	  rt	  16 bit address</a:t>
                </a:r>
                <a:br>
                  <a:rPr b="1" i="0" lang="en-US" sz="1800" u="none">
                    <a:solidFill>
                      <a:srgbClr val="000000"/>
                    </a:solidFill>
                    <a:latin typeface="Courier New"/>
                    <a:ea typeface="Courier New"/>
                    <a:cs typeface="Courier New"/>
                    <a:sym typeface="Courier New"/>
                  </a:rPr>
                </a:br>
                <a:endParaRPr/>
              </a:p>
            </p:txBody>
          </p:sp>
          <p:sp>
            <p:nvSpPr>
              <p:cNvPr id="561" name="Google Shape;561;p39"/>
              <p:cNvSpPr txBox="1"/>
              <p:nvPr/>
            </p:nvSpPr>
            <p:spPr>
              <a:xfrm>
                <a:off x="420" y="3373"/>
                <a:ext cx="3062" cy="387"/>
              </a:xfrm>
              <a:prstGeom prst="rect">
                <a:avLst/>
              </a:prstGeom>
              <a:noFill/>
              <a:ln>
                <a:noFill/>
              </a:ln>
            </p:spPr>
            <p:txBody>
              <a:bodyPr anchorCtr="0" anchor="t" bIns="26975" lIns="19050" spcFirstLastPara="1" rIns="19050" wrap="square" tIns="26975">
                <a:noAutofit/>
              </a:bodyPr>
              <a:lstStyle/>
              <a:p>
                <a:pPr indent="0" lvl="0" marL="112712"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op	  	  26 bit address</a:t>
                </a:r>
                <a:endParaRPr/>
              </a:p>
            </p:txBody>
          </p:sp>
        </p:grpSp>
      </p:grpSp>
      <p:sp>
        <p:nvSpPr>
          <p:cNvPr id="562" name="Google Shape;562;p39"/>
          <p:cNvSpPr txBox="1"/>
          <p:nvPr/>
        </p:nvSpPr>
        <p:spPr>
          <a:xfrm>
            <a:off x="762000" y="4876800"/>
            <a:ext cx="400050" cy="13668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R</a:t>
            </a:r>
            <a:endParaRPr/>
          </a:p>
          <a:p>
            <a:pPr indent="0" lvl="0" marL="0" marR="0" rtl="0" algn="l">
              <a:lnSpc>
                <a:spcPct val="116666"/>
              </a:lnSpc>
              <a:spcBef>
                <a:spcPts val="120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I</a:t>
            </a:r>
            <a:endParaRPr/>
          </a:p>
          <a:p>
            <a:pPr indent="0" lvl="0" marL="0" marR="0" rtl="0" algn="l">
              <a:lnSpc>
                <a:spcPct val="116666"/>
              </a:lnSpc>
              <a:spcBef>
                <a:spcPts val="120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J</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0"/>
          <p:cNvSpPr txBox="1"/>
          <p:nvPr>
            <p:ph idx="1" type="body"/>
          </p:nvPr>
        </p:nvSpPr>
        <p:spPr>
          <a:xfrm>
            <a:off x="1143000" y="1828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have:  beq, bne. What about </a:t>
            </a:r>
            <a:r>
              <a:rPr b="0" i="1" lang="en-US" sz="2000" u="none">
                <a:solidFill>
                  <a:schemeClr val="dk1"/>
                </a:solidFill>
                <a:latin typeface="Tahoma"/>
                <a:ea typeface="Tahoma"/>
                <a:cs typeface="Tahoma"/>
                <a:sym typeface="Tahoma"/>
              </a:rPr>
              <a:t>branch-if-less-than</a:t>
            </a:r>
            <a:r>
              <a:rPr b="0" i="0" lang="en-US" sz="2000" u="none">
                <a:solidFill>
                  <a:schemeClr val="dk1"/>
                </a:solidFill>
                <a:latin typeface="Tahoma"/>
                <a:ea typeface="Tahoma"/>
                <a:cs typeface="Tahoma"/>
                <a:sym typeface="Tahoma"/>
              </a:rPr>
              <a:t>?</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New instruction:</a:t>
            </a:r>
            <a:br>
              <a:rPr b="0" i="0" lang="en-US" sz="2000" u="none">
                <a:solidFill>
                  <a:schemeClr val="dk1"/>
                </a:solidFill>
                <a:latin typeface="Tahoma"/>
                <a:ea typeface="Tahoma"/>
                <a:cs typeface="Tahoma"/>
                <a:sym typeface="Tahoma"/>
              </a:rPr>
            </a:br>
            <a:r>
              <a:rPr b="0" i="0" lang="en-US" sz="2000" u="none">
                <a:solidFill>
                  <a:schemeClr val="dk1"/>
                </a:solidFill>
                <a:latin typeface="Courier New"/>
                <a:ea typeface="Courier New"/>
                <a:cs typeface="Courier New"/>
                <a:sym typeface="Courier New"/>
              </a:rPr>
              <a:t>					if  $s1 &lt; $s2 then</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$t0 = 1</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slt $t0, $s1, $s2 	else </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$t0 = 0</a:t>
            </a:r>
            <a:br>
              <a:rPr b="0" i="0" lang="en-US" sz="2000" u="none">
                <a:solidFill>
                  <a:schemeClr val="dk1"/>
                </a:solidFill>
                <a:latin typeface="Tahoma"/>
                <a:ea typeface="Tahoma"/>
                <a:cs typeface="Tahoma"/>
                <a:sym typeface="Tahoma"/>
              </a:rPr>
            </a:b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Can use this instruction to build   </a:t>
            </a:r>
            <a:r>
              <a:rPr b="0" i="0" lang="en-US" sz="2000" u="none">
                <a:solidFill>
                  <a:schemeClr val="dk1"/>
                </a:solidFill>
                <a:latin typeface="Courier New"/>
                <a:ea typeface="Courier New"/>
                <a:cs typeface="Courier New"/>
                <a:sym typeface="Courier New"/>
              </a:rPr>
              <a:t>blt $s1, $s2, Label</a:t>
            </a:r>
            <a:endParaRPr b="0" i="0" sz="20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how?</a:t>
            </a:r>
            <a:r>
              <a:rPr b="0" i="1" lang="en-US" sz="18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We generate more than one instruction</a:t>
            </a:r>
            <a:r>
              <a:rPr b="0" i="1" lang="en-US" sz="1800" u="none">
                <a:solidFill>
                  <a:schemeClr val="dk1"/>
                </a:solidFill>
                <a:latin typeface="Tahoma"/>
                <a:ea typeface="Tahoma"/>
                <a:cs typeface="Tahoma"/>
                <a:sym typeface="Tahoma"/>
              </a:rPr>
              <a:t> – pseudo-instruction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can now build general control structures</a:t>
            </a:r>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assembler needs a register to manufacture instructions from pseudo-instructions</a:t>
            </a:r>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 is a </a:t>
            </a:r>
            <a:r>
              <a:rPr b="0" i="1" lang="en-US" sz="2000" u="none">
                <a:solidFill>
                  <a:schemeClr val="dk1"/>
                </a:solidFill>
                <a:latin typeface="Tahoma"/>
                <a:ea typeface="Tahoma"/>
                <a:cs typeface="Tahoma"/>
                <a:sym typeface="Tahoma"/>
              </a:rPr>
              <a:t>convention</a:t>
            </a:r>
            <a:r>
              <a:rPr b="0" i="0" lang="en-US" sz="2000" u="none">
                <a:solidFill>
                  <a:schemeClr val="dk1"/>
                </a:solidFill>
                <a:latin typeface="Tahoma"/>
                <a:ea typeface="Tahoma"/>
                <a:cs typeface="Tahoma"/>
                <a:sym typeface="Tahoma"/>
              </a:rPr>
              <a:t> (not mandatory) for use of registers</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569" name="Google Shape;569;p40"/>
          <p:cNvSpPr txBox="1"/>
          <p:nvPr/>
        </p:nvSpPr>
        <p:spPr>
          <a:xfrm>
            <a:off x="225425" y="312737"/>
            <a:ext cx="19542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70" name="Google Shape;570;p40"/>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Flow</a:t>
            </a:r>
            <a:endParaRPr/>
          </a:p>
        </p:txBody>
      </p:sp>
      <p:cxnSp>
        <p:nvCxnSpPr>
          <p:cNvPr id="571" name="Google Shape;571;p40"/>
          <p:cNvCxnSpPr/>
          <p:nvPr/>
        </p:nvCxnSpPr>
        <p:spPr>
          <a:xfrm>
            <a:off x="5105400" y="3657600"/>
            <a:ext cx="609600" cy="0"/>
          </a:xfrm>
          <a:prstGeom prst="straightConnector1">
            <a:avLst/>
          </a:prstGeom>
          <a:noFill/>
          <a:ln cap="flat" cmpd="sng" w="25400">
            <a:solidFill>
              <a:schemeClr val="dk1"/>
            </a:solidFill>
            <a:prstDash val="solid"/>
            <a:miter lim="800000"/>
            <a:headEnd len="med" w="med" type="triangle"/>
            <a:tailEnd len="med" w="med" type="triangle"/>
          </a:ln>
        </p:spPr>
      </p:cxn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1"/>
          <p:cNvSpPr txBox="1"/>
          <p:nvPr>
            <p:ph type="ctrTitle"/>
          </p:nvPr>
        </p:nvSpPr>
        <p:spPr>
          <a:xfrm>
            <a:off x="609600" y="990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Policy-of-Use Convention for Registers</a:t>
            </a:r>
            <a:endParaRPr/>
          </a:p>
        </p:txBody>
      </p:sp>
      <p:pic>
        <p:nvPicPr>
          <p:cNvPr id="578" name="Google Shape;578;p41"/>
          <p:cNvPicPr preferRelativeResize="0"/>
          <p:nvPr/>
        </p:nvPicPr>
        <p:blipFill rotWithShape="1">
          <a:blip r:embed="rId3">
            <a:alphaModFix/>
          </a:blip>
          <a:srcRect b="0" l="0" r="0" t="0"/>
          <a:stretch/>
        </p:blipFill>
        <p:spPr>
          <a:xfrm>
            <a:off x="1076325" y="2447925"/>
            <a:ext cx="6659562" cy="2965450"/>
          </a:xfrm>
          <a:prstGeom prst="rect">
            <a:avLst/>
          </a:prstGeom>
          <a:noFill/>
          <a:ln>
            <a:noFill/>
          </a:ln>
        </p:spPr>
      </p:pic>
      <p:sp>
        <p:nvSpPr>
          <p:cNvPr id="579" name="Google Shape;579;p41"/>
          <p:cNvSpPr txBox="1"/>
          <p:nvPr/>
        </p:nvSpPr>
        <p:spPr>
          <a:xfrm>
            <a:off x="533400" y="5486400"/>
            <a:ext cx="78867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Register 1, called $at, is reserved for the assembler; registers 26-27,</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called $k0 and $k1 are reserved for the operating system.</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2"/>
          <p:cNvSpPr txBox="1"/>
          <p:nvPr/>
        </p:nvSpPr>
        <p:spPr>
          <a:xfrm>
            <a:off x="225425" y="312737"/>
            <a:ext cx="63388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86" name="Google Shape;586;p42"/>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Assembly provides convenient </a:t>
            </a:r>
            <a:r>
              <a:rPr b="0" i="1" lang="en-US" sz="2000" u="none">
                <a:solidFill>
                  <a:schemeClr val="dk1"/>
                </a:solidFill>
                <a:latin typeface="Tahoma"/>
                <a:ea typeface="Tahoma"/>
                <a:cs typeface="Tahoma"/>
                <a:sym typeface="Tahoma"/>
              </a:rPr>
              <a:t>symbolic representation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much easier than writing down numbers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regular rules: e.g., destination first</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Machine language is the </a:t>
            </a:r>
            <a:r>
              <a:rPr b="0" i="1" lang="en-US" sz="2000" u="none">
                <a:solidFill>
                  <a:schemeClr val="dk1"/>
                </a:solidFill>
                <a:latin typeface="Tahoma"/>
                <a:ea typeface="Tahoma"/>
                <a:cs typeface="Tahoma"/>
                <a:sym typeface="Tahoma"/>
              </a:rPr>
              <a:t>underlying reality</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destination is no longer first</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Assembly can provide </a:t>
            </a:r>
            <a:r>
              <a:rPr b="0" i="1" lang="en-US" sz="2000" u="none">
                <a:solidFill>
                  <a:schemeClr val="dk1"/>
                </a:solidFill>
                <a:latin typeface="Tahoma"/>
                <a:ea typeface="Tahoma"/>
                <a:cs typeface="Tahoma"/>
                <a:sym typeface="Tahoma"/>
              </a:rPr>
              <a:t>pseudo-instructions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a:t>
            </a:r>
            <a:r>
              <a:rPr b="0" i="0" lang="en-US" sz="1800" u="none">
                <a:solidFill>
                  <a:schemeClr val="dk1"/>
                </a:solidFill>
                <a:latin typeface="Courier New"/>
                <a:ea typeface="Courier New"/>
                <a:cs typeface="Courier New"/>
                <a:sym typeface="Courier New"/>
              </a:rPr>
              <a:t>move $t0, $t1 </a:t>
            </a:r>
            <a:r>
              <a:rPr b="0" i="0" lang="en-US" sz="1800" u="none">
                <a:solidFill>
                  <a:schemeClr val="dk1"/>
                </a:solidFill>
                <a:latin typeface="Tahoma"/>
                <a:ea typeface="Tahoma"/>
                <a:cs typeface="Tahoma"/>
                <a:sym typeface="Tahoma"/>
              </a:rPr>
              <a:t> exists only in assembly </a:t>
            </a:r>
            <a:endParaRPr/>
          </a:p>
          <a:p>
            <a:pPr indent="-285750" lvl="1" marL="742950" rtl="0" algn="l">
              <a:lnSpc>
                <a:spcPct val="90000"/>
              </a:lnSpc>
              <a:spcBef>
                <a:spcPts val="40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would be implemented using  </a:t>
            </a:r>
            <a:r>
              <a:rPr b="0" i="0" lang="en-US" sz="1800" u="none">
                <a:solidFill>
                  <a:schemeClr val="dk1"/>
                </a:solidFill>
                <a:latin typeface="Courier New"/>
                <a:ea typeface="Courier New"/>
                <a:cs typeface="Courier New"/>
                <a:sym typeface="Courier New"/>
              </a:rPr>
              <a:t>add $t0, $t1, $zero</a:t>
            </a:r>
            <a:r>
              <a:rPr b="0" i="0" lang="en-US" sz="2000" u="none">
                <a:solidFill>
                  <a:schemeClr val="dk1"/>
                </a:solidFill>
                <a:latin typeface="Tahoma"/>
                <a:ea typeface="Tahoma"/>
                <a:cs typeface="Tahoma"/>
                <a:sym typeface="Tahoma"/>
              </a:rPr>
              <a:t> </a:t>
            </a:r>
            <a:endParaRPr/>
          </a:p>
          <a:p>
            <a:pPr indent="-285750" lvl="1" marL="742950" rtl="0" algn="l">
              <a:lnSpc>
                <a:spcPct val="9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When considering performance you should count actual number of machine instructions that will execute	</a:t>
            </a:r>
            <a:endParaRPr/>
          </a:p>
        </p:txBody>
      </p:sp>
      <p:sp>
        <p:nvSpPr>
          <p:cNvPr id="587" name="Google Shape;587;p4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Assembly Language vs. Machine Language</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Arithmetic</a:t>
            </a:r>
            <a:endParaRPr/>
          </a:p>
        </p:txBody>
      </p:sp>
      <p:sp>
        <p:nvSpPr>
          <p:cNvPr id="125" name="Google Shape;125;p16"/>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All MIPS arithmetic instructions have 3 operands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Operand order is fixed (e.g., destination first)</a:t>
            </a:r>
            <a:br>
              <a:rPr b="0" i="0" lang="en-US" sz="2000" u="none">
                <a:solidFill>
                  <a:schemeClr val="dk1"/>
                </a:solidFill>
                <a:latin typeface="Tahoma"/>
                <a:ea typeface="Tahoma"/>
                <a:cs typeface="Tahoma"/>
                <a:sym typeface="Tahoma"/>
              </a:rPr>
            </a:b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C code:  	</a:t>
            </a:r>
            <a:r>
              <a:rPr b="0" i="0" lang="en-US" sz="2000" u="none">
                <a:solidFill>
                  <a:schemeClr val="dk1"/>
                </a:solidFill>
                <a:latin typeface="Courier New"/>
                <a:ea typeface="Courier New"/>
                <a:cs typeface="Courier New"/>
                <a:sym typeface="Courier New"/>
              </a:rPr>
              <a:t>A = B + C</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MIPS code:	</a:t>
            </a:r>
            <a:r>
              <a:rPr b="0" i="0" lang="en-US" sz="2000" u="none">
                <a:solidFill>
                  <a:schemeClr val="dk1"/>
                </a:solidFill>
                <a:latin typeface="Courier New"/>
                <a:ea typeface="Courier New"/>
                <a:cs typeface="Courier New"/>
                <a:sym typeface="Courier New"/>
              </a:rPr>
              <a:t>add $s0, $s1, $s2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endParaRPr/>
          </a:p>
        </p:txBody>
      </p:sp>
      <p:sp>
        <p:nvSpPr>
          <p:cNvPr id="126" name="Google Shape;126;p16"/>
          <p:cNvSpPr/>
          <p:nvPr/>
        </p:nvSpPr>
        <p:spPr>
          <a:xfrm rot="-5460000">
            <a:off x="5484812" y="3733800"/>
            <a:ext cx="304800" cy="19812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127" name="Google Shape;127;p16"/>
          <p:cNvCxnSpPr/>
          <p:nvPr/>
        </p:nvCxnSpPr>
        <p:spPr>
          <a:xfrm>
            <a:off x="4038600" y="3962400"/>
            <a:ext cx="8382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128" name="Google Shape;128;p16"/>
          <p:cNvCxnSpPr/>
          <p:nvPr/>
        </p:nvCxnSpPr>
        <p:spPr>
          <a:xfrm>
            <a:off x="4724400" y="3962400"/>
            <a:ext cx="9144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129" name="Google Shape;129;p16"/>
          <p:cNvCxnSpPr/>
          <p:nvPr/>
        </p:nvCxnSpPr>
        <p:spPr>
          <a:xfrm>
            <a:off x="5334000" y="3962400"/>
            <a:ext cx="1066800" cy="381000"/>
          </a:xfrm>
          <a:prstGeom prst="straightConnector1">
            <a:avLst/>
          </a:prstGeom>
          <a:noFill/>
          <a:ln cap="flat" cmpd="sng" w="9525">
            <a:solidFill>
              <a:schemeClr val="dk1"/>
            </a:solidFill>
            <a:prstDash val="solid"/>
            <a:miter lim="800000"/>
            <a:headEnd len="med" w="med" type="none"/>
            <a:tailEnd len="med" w="med" type="triangle"/>
          </a:ln>
        </p:spPr>
      </p:cxnSp>
      <p:sp>
        <p:nvSpPr>
          <p:cNvPr id="130" name="Google Shape;130;p16"/>
          <p:cNvSpPr txBox="1"/>
          <p:nvPr/>
        </p:nvSpPr>
        <p:spPr>
          <a:xfrm>
            <a:off x="6016625" y="3679825"/>
            <a:ext cx="25479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compiler’s job to associate</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variables with registers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Procedures</a:t>
            </a:r>
            <a:endParaRPr/>
          </a:p>
        </p:txBody>
      </p:sp>
      <p:sp>
        <p:nvSpPr>
          <p:cNvPr id="593" name="Google Shape;593;p4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 C code</a:t>
            </a:r>
            <a:r>
              <a:rPr b="0" i="0" lang="en-US" sz="2000" u="none">
                <a:solidFill>
                  <a:schemeClr val="dk1"/>
                </a:solidFill>
                <a:latin typeface="Tahoma"/>
                <a:ea typeface="Tahoma"/>
                <a:cs typeface="Tahoma"/>
                <a:sym typeface="Tahoma"/>
              </a:rPr>
              <a:t>:</a:t>
            </a:r>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procedure adds 10 to input parameter</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int main()</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int i, j;</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i = 5;</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j = add10(i);</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i = j;</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return 0;}</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int add10(int i)</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return (i + 10);}</a:t>
            </a:r>
            <a:endParaRPr/>
          </a:p>
          <a:p>
            <a:pPr indent="-266700" lvl="0" marL="342900" rtl="0" algn="l">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4"/>
          <p:cNvSpPr txBox="1"/>
          <p:nvPr>
            <p:ph type="title"/>
          </p:nvPr>
        </p:nvSpPr>
        <p:spPr>
          <a:xfrm>
            <a:off x="1150937" y="2286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Procedures</a:t>
            </a:r>
            <a:br>
              <a:rPr b="0" i="0" lang="en-US" sz="4400" u="none">
                <a:solidFill>
                  <a:schemeClr val="dk2"/>
                </a:solidFill>
                <a:latin typeface="Tahoma"/>
                <a:ea typeface="Tahoma"/>
                <a:cs typeface="Tahoma"/>
                <a:sym typeface="Tahoma"/>
              </a:rPr>
            </a:br>
            <a:endParaRPr/>
          </a:p>
        </p:txBody>
      </p:sp>
      <p:sp>
        <p:nvSpPr>
          <p:cNvPr id="599" name="Google Shape;599;p44"/>
          <p:cNvSpPr txBox="1"/>
          <p:nvPr>
            <p:ph idx="1" type="body"/>
          </p:nvPr>
        </p:nvSpPr>
        <p:spPr>
          <a:xfrm>
            <a:off x="1143000" y="685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Translated MIPS assembly</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Note more efficient use of registers possible!</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.text</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.globl main</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main:</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addi $s0, $0, 5</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add  </a:t>
            </a:r>
            <a:r>
              <a:rPr b="0" i="0" lang="en-US" sz="2000" u="none">
                <a:solidFill>
                  <a:schemeClr val="hlink"/>
                </a:solidFill>
                <a:latin typeface="Courier New"/>
                <a:ea typeface="Courier New"/>
                <a:cs typeface="Courier New"/>
                <a:sym typeface="Courier New"/>
              </a:rPr>
              <a:t>$a0</a:t>
            </a:r>
            <a:r>
              <a:rPr b="0" i="0" lang="en-US" sz="2000" u="none">
                <a:solidFill>
                  <a:schemeClr val="dk1"/>
                </a:solidFill>
                <a:latin typeface="Courier New"/>
                <a:ea typeface="Courier New"/>
                <a:cs typeface="Courier New"/>
                <a:sym typeface="Courier New"/>
              </a:rPr>
              <a:t>, $s0, $0</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t>
            </a:r>
            <a:r>
              <a:rPr b="0" i="0" lang="en-US" sz="2000" u="none">
                <a:solidFill>
                  <a:schemeClr val="hlink"/>
                </a:solidFill>
                <a:latin typeface="Courier New"/>
                <a:ea typeface="Courier New"/>
                <a:cs typeface="Courier New"/>
                <a:sym typeface="Courier New"/>
              </a:rPr>
              <a:t>jal add10</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add $s1, $v0, $0</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add $s0, $s1, $0</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li  $v0, 10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syscall</a:t>
            </a:r>
            <a:endParaRPr/>
          </a:p>
        </p:txBody>
      </p:sp>
      <p:sp>
        <p:nvSpPr>
          <p:cNvPr id="600" name="Google Shape;600;p44"/>
          <p:cNvSpPr txBox="1"/>
          <p:nvPr/>
        </p:nvSpPr>
        <p:spPr>
          <a:xfrm>
            <a:off x="5029200" y="1752600"/>
            <a:ext cx="3689350" cy="40211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add10:</a:t>
            </a:r>
            <a:endParaRPr/>
          </a:p>
          <a:p>
            <a:pPr indent="0" lvl="0" marL="0" marR="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r>
              <a:rPr b="0" i="0" lang="en-US" sz="2000" u="none">
                <a:solidFill>
                  <a:schemeClr val="hlink"/>
                </a:solidFill>
                <a:latin typeface="Courier New"/>
                <a:ea typeface="Courier New"/>
                <a:cs typeface="Courier New"/>
                <a:sym typeface="Courier New"/>
              </a:rPr>
              <a:t>addi $sp, $sp, -4</a:t>
            </a:r>
            <a:endParaRPr/>
          </a:p>
          <a:p>
            <a:pPr indent="0" lvl="0" marL="0" marR="0" rtl="0" algn="l">
              <a:lnSpc>
                <a:spcPct val="90000"/>
              </a:lnSpc>
              <a:spcBef>
                <a:spcPts val="400"/>
              </a:spcBef>
              <a:spcAft>
                <a:spcPts val="0"/>
              </a:spcAft>
              <a:buClr>
                <a:schemeClr val="hlink"/>
              </a:buClr>
              <a:buSzPts val="2000"/>
              <a:buFont typeface="Courier New"/>
              <a:buNone/>
            </a:pPr>
            <a:r>
              <a:rPr b="0" i="0" lang="en-US" sz="2000" u="none">
                <a:solidFill>
                  <a:schemeClr val="hlink"/>
                </a:solidFill>
                <a:latin typeface="Courier New"/>
                <a:ea typeface="Courier New"/>
                <a:cs typeface="Courier New"/>
                <a:sym typeface="Courier New"/>
              </a:rPr>
              <a:t>	sw $s0, 0($sp)</a:t>
            </a:r>
            <a:endParaRPr/>
          </a:p>
          <a:p>
            <a:pPr indent="0" lvl="0" marL="0" marR="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addi $s0, $a0, 10</a:t>
            </a:r>
            <a:endParaRPr/>
          </a:p>
          <a:p>
            <a:pPr indent="0" lvl="0" marL="0" marR="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add </a:t>
            </a:r>
            <a:r>
              <a:rPr b="0" i="0" lang="en-US" sz="2000" u="none">
                <a:solidFill>
                  <a:schemeClr val="hlink"/>
                </a:solidFill>
                <a:latin typeface="Courier New"/>
                <a:ea typeface="Courier New"/>
                <a:cs typeface="Courier New"/>
                <a:sym typeface="Courier New"/>
              </a:rPr>
              <a:t>$v0</a:t>
            </a:r>
            <a:r>
              <a:rPr b="0" i="0" lang="en-US" sz="2000" u="none">
                <a:solidFill>
                  <a:schemeClr val="dk1"/>
                </a:solidFill>
                <a:latin typeface="Courier New"/>
                <a:ea typeface="Courier New"/>
                <a:cs typeface="Courier New"/>
                <a:sym typeface="Courier New"/>
              </a:rPr>
              <a:t>, $s0, $0</a:t>
            </a:r>
            <a:endParaRPr/>
          </a:p>
          <a:p>
            <a:pPr indent="0" lvl="0" marL="0" marR="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r>
              <a:rPr b="0" i="0" lang="en-US" sz="2000" u="none">
                <a:solidFill>
                  <a:schemeClr val="hlink"/>
                </a:solidFill>
                <a:latin typeface="Courier New"/>
                <a:ea typeface="Courier New"/>
                <a:cs typeface="Courier New"/>
                <a:sym typeface="Courier New"/>
              </a:rPr>
              <a:t>lw $s0, 0($sp)</a:t>
            </a:r>
            <a:endParaRPr/>
          </a:p>
          <a:p>
            <a:pPr indent="0" lvl="0" marL="0" marR="0" rtl="0" algn="l">
              <a:lnSpc>
                <a:spcPct val="90000"/>
              </a:lnSpc>
              <a:spcBef>
                <a:spcPts val="400"/>
              </a:spcBef>
              <a:spcAft>
                <a:spcPts val="0"/>
              </a:spcAft>
              <a:buClr>
                <a:schemeClr val="hlink"/>
              </a:buClr>
              <a:buSzPts val="2000"/>
              <a:buFont typeface="Courier New"/>
              <a:buNone/>
            </a:pPr>
            <a:r>
              <a:rPr b="0" i="0" lang="en-US" sz="2000" u="none">
                <a:solidFill>
                  <a:schemeClr val="hlink"/>
                </a:solidFill>
                <a:latin typeface="Courier New"/>
                <a:ea typeface="Courier New"/>
                <a:cs typeface="Courier New"/>
                <a:sym typeface="Courier New"/>
              </a:rPr>
              <a:t>	addi $sp, $sp, 4</a:t>
            </a:r>
            <a:endParaRPr/>
          </a:p>
          <a:p>
            <a:pPr indent="0" lvl="0" marL="0" marR="0" rtl="0" algn="l">
              <a:lnSpc>
                <a:spcPct val="90000"/>
              </a:lnSpc>
              <a:spcBef>
                <a:spcPts val="400"/>
              </a:spcBef>
              <a:spcAft>
                <a:spcPts val="0"/>
              </a:spcAft>
              <a:buClr>
                <a:schemeClr val="dk1"/>
              </a:buClr>
              <a:buSzPts val="2000"/>
              <a:buFont typeface="Courier New"/>
              <a:buNone/>
            </a:pPr>
            <a:r>
              <a:t/>
            </a:r>
            <a:endParaRPr b="0" i="0" sz="2000" u="none">
              <a:solidFill>
                <a:schemeClr val="hlink"/>
              </a:solidFill>
              <a:latin typeface="Courier New"/>
              <a:ea typeface="Courier New"/>
              <a:cs typeface="Courier New"/>
              <a:sym typeface="Courier New"/>
            </a:endParaRPr>
          </a:p>
          <a:p>
            <a:pPr indent="0" lvl="0" marL="0" marR="0" rtl="0" algn="l">
              <a:lnSpc>
                <a:spcPct val="90000"/>
              </a:lnSpc>
              <a:spcBef>
                <a:spcPts val="400"/>
              </a:spcBef>
              <a:spcAft>
                <a:spcPts val="0"/>
              </a:spcAft>
              <a:buClr>
                <a:schemeClr val="hlink"/>
              </a:buClr>
              <a:buSzPts val="2000"/>
              <a:buFont typeface="Courier New"/>
              <a:buNone/>
            </a:pPr>
            <a:r>
              <a:rPr b="0" i="0" lang="en-US" sz="2000" u="none">
                <a:solidFill>
                  <a:schemeClr val="hlink"/>
                </a:solidFill>
                <a:latin typeface="Courier New"/>
                <a:ea typeface="Courier New"/>
                <a:cs typeface="Courier New"/>
                <a:sym typeface="Courier New"/>
              </a:rPr>
              <a:t>	jr $ra</a:t>
            </a:r>
            <a:endParaRPr/>
          </a:p>
          <a:p>
            <a:pPr indent="0" lvl="0" marL="0" marR="0" rtl="0" algn="l">
              <a:lnSpc>
                <a:spcPct val="100000"/>
              </a:lnSpc>
              <a:spcBef>
                <a:spcPts val="0"/>
              </a:spcBef>
              <a:spcAft>
                <a:spcPts val="0"/>
              </a:spcAft>
              <a:buNone/>
            </a:pPr>
            <a:r>
              <a:t/>
            </a:r>
            <a:endParaRPr b="0" i="0" sz="2000" u="none">
              <a:solidFill>
                <a:schemeClr val="hlink"/>
              </a:solidFill>
              <a:latin typeface="Courier New"/>
              <a:ea typeface="Courier New"/>
              <a:cs typeface="Courier New"/>
              <a:sym typeface="Courier New"/>
            </a:endParaRPr>
          </a:p>
        </p:txBody>
      </p:sp>
      <p:cxnSp>
        <p:nvCxnSpPr>
          <p:cNvPr id="601" name="Google Shape;601;p44"/>
          <p:cNvCxnSpPr/>
          <p:nvPr/>
        </p:nvCxnSpPr>
        <p:spPr>
          <a:xfrm>
            <a:off x="4876800" y="1066800"/>
            <a:ext cx="0" cy="480060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44"/>
          <p:cNvCxnSpPr/>
          <p:nvPr/>
        </p:nvCxnSpPr>
        <p:spPr>
          <a:xfrm>
            <a:off x="6172200" y="5562600"/>
            <a:ext cx="0" cy="1143000"/>
          </a:xfrm>
          <a:prstGeom prst="straightConnector1">
            <a:avLst/>
          </a:prstGeom>
          <a:noFill/>
          <a:ln cap="flat" cmpd="sng" w="9525">
            <a:solidFill>
              <a:schemeClr val="folHlink"/>
            </a:solidFill>
            <a:prstDash val="solid"/>
            <a:miter lim="800000"/>
            <a:headEnd len="med" w="med" type="none"/>
            <a:tailEnd len="med" w="med" type="none"/>
          </a:ln>
        </p:spPr>
      </p:cxnSp>
      <p:cxnSp>
        <p:nvCxnSpPr>
          <p:cNvPr id="603" name="Google Shape;603;p44"/>
          <p:cNvCxnSpPr/>
          <p:nvPr/>
        </p:nvCxnSpPr>
        <p:spPr>
          <a:xfrm>
            <a:off x="7620000" y="5562600"/>
            <a:ext cx="0" cy="1143000"/>
          </a:xfrm>
          <a:prstGeom prst="straightConnector1">
            <a:avLst/>
          </a:prstGeom>
          <a:noFill/>
          <a:ln cap="flat" cmpd="sng" w="9525">
            <a:solidFill>
              <a:schemeClr val="folHlink"/>
            </a:solidFill>
            <a:prstDash val="solid"/>
            <a:miter lim="800000"/>
            <a:headEnd len="med" w="med" type="none"/>
            <a:tailEnd len="med" w="med" type="none"/>
          </a:ln>
        </p:spPr>
      </p:cxnSp>
      <p:cxnSp>
        <p:nvCxnSpPr>
          <p:cNvPr id="604" name="Google Shape;604;p44"/>
          <p:cNvCxnSpPr/>
          <p:nvPr/>
        </p:nvCxnSpPr>
        <p:spPr>
          <a:xfrm>
            <a:off x="6172200" y="6096000"/>
            <a:ext cx="1447800" cy="0"/>
          </a:xfrm>
          <a:prstGeom prst="straightConnector1">
            <a:avLst/>
          </a:prstGeom>
          <a:noFill/>
          <a:ln cap="flat" cmpd="sng" w="9525">
            <a:solidFill>
              <a:schemeClr val="folHlink"/>
            </a:solidFill>
            <a:prstDash val="solid"/>
            <a:miter lim="800000"/>
            <a:headEnd len="med" w="med" type="none"/>
            <a:tailEnd len="med" w="med" type="none"/>
          </a:ln>
        </p:spPr>
      </p:cxnSp>
      <p:sp>
        <p:nvSpPr>
          <p:cNvPr id="605" name="Google Shape;605;p44"/>
          <p:cNvSpPr txBox="1"/>
          <p:nvPr/>
        </p:nvSpPr>
        <p:spPr>
          <a:xfrm>
            <a:off x="4876800" y="5791200"/>
            <a:ext cx="4984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a:solidFill>
                  <a:schemeClr val="folHlink"/>
                </a:solidFill>
                <a:latin typeface="Tahoma"/>
                <a:ea typeface="Tahoma"/>
                <a:cs typeface="Tahoma"/>
                <a:sym typeface="Tahoma"/>
              </a:rPr>
              <a:t>$sp</a:t>
            </a:r>
            <a:endParaRPr/>
          </a:p>
        </p:txBody>
      </p:sp>
      <p:cxnSp>
        <p:nvCxnSpPr>
          <p:cNvPr id="606" name="Google Shape;606;p44"/>
          <p:cNvCxnSpPr/>
          <p:nvPr/>
        </p:nvCxnSpPr>
        <p:spPr>
          <a:xfrm>
            <a:off x="6172200" y="6400800"/>
            <a:ext cx="144780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607" name="Google Shape;607;p44"/>
          <p:cNvCxnSpPr/>
          <p:nvPr/>
        </p:nvCxnSpPr>
        <p:spPr>
          <a:xfrm>
            <a:off x="5334000" y="5943600"/>
            <a:ext cx="762000" cy="0"/>
          </a:xfrm>
          <a:prstGeom prst="straightConnector1">
            <a:avLst/>
          </a:prstGeom>
          <a:noFill/>
          <a:ln cap="flat" cmpd="sng" w="9525">
            <a:solidFill>
              <a:schemeClr val="folHlink"/>
            </a:solidFill>
            <a:prstDash val="solid"/>
            <a:miter lim="800000"/>
            <a:headEnd len="med" w="med" type="none"/>
            <a:tailEnd len="med" w="med" type="triangle"/>
          </a:ln>
        </p:spPr>
      </p:cxnSp>
      <p:cxnSp>
        <p:nvCxnSpPr>
          <p:cNvPr id="608" name="Google Shape;608;p44"/>
          <p:cNvCxnSpPr/>
          <p:nvPr/>
        </p:nvCxnSpPr>
        <p:spPr>
          <a:xfrm>
            <a:off x="5334000" y="6019800"/>
            <a:ext cx="762000" cy="228600"/>
          </a:xfrm>
          <a:prstGeom prst="straightConnector1">
            <a:avLst/>
          </a:prstGeom>
          <a:noFill/>
          <a:ln cap="flat" cmpd="sng" w="9525">
            <a:solidFill>
              <a:schemeClr val="folHlink"/>
            </a:solidFill>
            <a:prstDash val="solid"/>
            <a:miter lim="800000"/>
            <a:headEnd len="med" w="med" type="none"/>
            <a:tailEnd len="med" w="med" type="triangle"/>
          </a:ln>
        </p:spPr>
      </p:cxnSp>
      <p:sp>
        <p:nvSpPr>
          <p:cNvPr id="609" name="Google Shape;609;p44"/>
          <p:cNvSpPr txBox="1"/>
          <p:nvPr/>
        </p:nvSpPr>
        <p:spPr>
          <a:xfrm>
            <a:off x="6194425" y="6064250"/>
            <a:ext cx="15017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a:solidFill>
                  <a:schemeClr val="folHlink"/>
                </a:solidFill>
                <a:latin typeface="Tahoma"/>
                <a:ea typeface="Tahoma"/>
                <a:cs typeface="Tahoma"/>
                <a:sym typeface="Tahoma"/>
              </a:rPr>
              <a:t>Content of $s0</a:t>
            </a:r>
            <a:endParaRPr/>
          </a:p>
        </p:txBody>
      </p:sp>
      <p:sp>
        <p:nvSpPr>
          <p:cNvPr id="610" name="Google Shape;610;p44"/>
          <p:cNvSpPr txBox="1"/>
          <p:nvPr/>
        </p:nvSpPr>
        <p:spPr>
          <a:xfrm>
            <a:off x="7620000" y="5486400"/>
            <a:ext cx="13477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a:solidFill>
                  <a:schemeClr val="folHlink"/>
                </a:solidFill>
                <a:latin typeface="Tahoma"/>
                <a:ea typeface="Tahoma"/>
                <a:cs typeface="Tahoma"/>
                <a:sym typeface="Tahoma"/>
              </a:rPr>
              <a:t>High address</a:t>
            </a:r>
            <a:endParaRPr/>
          </a:p>
        </p:txBody>
      </p:sp>
      <p:sp>
        <p:nvSpPr>
          <p:cNvPr id="611" name="Google Shape;611;p44"/>
          <p:cNvSpPr txBox="1"/>
          <p:nvPr/>
        </p:nvSpPr>
        <p:spPr>
          <a:xfrm>
            <a:off x="7620000" y="6400800"/>
            <a:ext cx="13033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a:solidFill>
                  <a:schemeClr val="folHlink"/>
                </a:solidFill>
                <a:latin typeface="Tahoma"/>
                <a:ea typeface="Tahoma"/>
                <a:cs typeface="Tahoma"/>
                <a:sym typeface="Tahoma"/>
              </a:rPr>
              <a:t>Low address</a:t>
            </a:r>
            <a:endParaRPr/>
          </a:p>
        </p:txBody>
      </p:sp>
      <p:sp>
        <p:nvSpPr>
          <p:cNvPr id="612" name="Google Shape;612;p44"/>
          <p:cNvSpPr txBox="1"/>
          <p:nvPr/>
        </p:nvSpPr>
        <p:spPr>
          <a:xfrm>
            <a:off x="0" y="6461125"/>
            <a:ext cx="56229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1" lang="en-US" sz="2000" u="none">
                <a:solidFill>
                  <a:schemeClr val="dk1"/>
                </a:solidFill>
                <a:latin typeface="Tahoma"/>
                <a:ea typeface="Tahoma"/>
                <a:cs typeface="Tahoma"/>
                <a:sym typeface="Tahoma"/>
              </a:rPr>
              <a:t>Run this code with PCSpim: procCallsProg1.asm </a:t>
            </a:r>
            <a:endParaRPr/>
          </a:p>
        </p:txBody>
      </p:sp>
      <p:sp>
        <p:nvSpPr>
          <p:cNvPr id="613" name="Google Shape;613;p44"/>
          <p:cNvSpPr txBox="1"/>
          <p:nvPr/>
        </p:nvSpPr>
        <p:spPr>
          <a:xfrm>
            <a:off x="6400800" y="5562600"/>
            <a:ext cx="10001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Tahoma"/>
              <a:buNone/>
            </a:pPr>
            <a:r>
              <a:rPr b="0" i="0" lang="en-US" sz="1600" u="none">
                <a:solidFill>
                  <a:schemeClr val="folHlink"/>
                </a:solidFill>
                <a:latin typeface="Tahoma"/>
                <a:ea typeface="Tahoma"/>
                <a:cs typeface="Tahoma"/>
                <a:sym typeface="Tahoma"/>
              </a:rPr>
              <a:t>MEMORY</a:t>
            </a:r>
            <a:endParaRPr/>
          </a:p>
        </p:txBody>
      </p:sp>
      <p:sp>
        <p:nvSpPr>
          <p:cNvPr id="614" name="Google Shape;614;p44"/>
          <p:cNvSpPr txBox="1"/>
          <p:nvPr/>
        </p:nvSpPr>
        <p:spPr>
          <a:xfrm>
            <a:off x="152400" y="3352800"/>
            <a:ext cx="128428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argument </a:t>
            </a:r>
            <a:endParaRPr/>
          </a:p>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to callee</a:t>
            </a:r>
            <a:endParaRPr/>
          </a:p>
        </p:txBody>
      </p:sp>
      <p:cxnSp>
        <p:nvCxnSpPr>
          <p:cNvPr id="615" name="Google Shape;615;p44"/>
          <p:cNvCxnSpPr/>
          <p:nvPr/>
        </p:nvCxnSpPr>
        <p:spPr>
          <a:xfrm flipH="1" rot="10800000">
            <a:off x="1295400" y="3352800"/>
            <a:ext cx="990600" cy="304800"/>
          </a:xfrm>
          <a:prstGeom prst="straightConnector1">
            <a:avLst/>
          </a:prstGeom>
          <a:noFill/>
          <a:ln cap="flat" cmpd="sng" w="9525">
            <a:solidFill>
              <a:schemeClr val="folHlink"/>
            </a:solidFill>
            <a:prstDash val="solid"/>
            <a:miter lim="800000"/>
            <a:headEnd len="med" w="med" type="none"/>
            <a:tailEnd len="med" w="med" type="triangle"/>
          </a:ln>
        </p:spPr>
      </p:cxnSp>
      <p:sp>
        <p:nvSpPr>
          <p:cNvPr id="616" name="Google Shape;616;p44"/>
          <p:cNvSpPr txBox="1"/>
          <p:nvPr/>
        </p:nvSpPr>
        <p:spPr>
          <a:xfrm>
            <a:off x="4876800" y="3657600"/>
            <a:ext cx="128428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result</a:t>
            </a:r>
            <a:endParaRPr/>
          </a:p>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to caller</a:t>
            </a:r>
            <a:endParaRPr/>
          </a:p>
        </p:txBody>
      </p:sp>
      <p:cxnSp>
        <p:nvCxnSpPr>
          <p:cNvPr id="617" name="Google Shape;617;p44"/>
          <p:cNvCxnSpPr/>
          <p:nvPr/>
        </p:nvCxnSpPr>
        <p:spPr>
          <a:xfrm flipH="1" rot="10800000">
            <a:off x="5867400" y="3733800"/>
            <a:ext cx="762000" cy="152400"/>
          </a:xfrm>
          <a:prstGeom prst="straightConnector1">
            <a:avLst/>
          </a:prstGeom>
          <a:noFill/>
          <a:ln cap="flat" cmpd="sng" w="9525">
            <a:solidFill>
              <a:schemeClr val="folHlink"/>
            </a:solidFill>
            <a:prstDash val="solid"/>
            <a:miter lim="800000"/>
            <a:headEnd len="med" w="med" type="none"/>
            <a:tailEnd len="med" w="med" type="triangle"/>
          </a:ln>
        </p:spPr>
      </p:cxnSp>
      <p:sp>
        <p:nvSpPr>
          <p:cNvPr id="618" name="Google Shape;618;p44"/>
          <p:cNvSpPr txBox="1"/>
          <p:nvPr/>
        </p:nvSpPr>
        <p:spPr>
          <a:xfrm>
            <a:off x="0" y="4114800"/>
            <a:ext cx="17732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jump and link</a:t>
            </a:r>
            <a:endParaRPr/>
          </a:p>
        </p:txBody>
      </p:sp>
      <p:cxnSp>
        <p:nvCxnSpPr>
          <p:cNvPr id="619" name="Google Shape;619;p44"/>
          <p:cNvCxnSpPr/>
          <p:nvPr/>
        </p:nvCxnSpPr>
        <p:spPr>
          <a:xfrm flipH="1" rot="10800000">
            <a:off x="685800" y="3962400"/>
            <a:ext cx="838200" cy="228600"/>
          </a:xfrm>
          <a:prstGeom prst="straightConnector1">
            <a:avLst/>
          </a:prstGeom>
          <a:noFill/>
          <a:ln cap="flat" cmpd="sng" w="9525">
            <a:solidFill>
              <a:schemeClr val="folHlink"/>
            </a:solidFill>
            <a:prstDash val="solid"/>
            <a:miter lim="800000"/>
            <a:headEnd len="med" w="med" type="none"/>
            <a:tailEnd len="med" w="med" type="triangle"/>
          </a:ln>
        </p:spPr>
      </p:cxnSp>
      <p:sp>
        <p:nvSpPr>
          <p:cNvPr id="620" name="Google Shape;620;p44"/>
          <p:cNvSpPr txBox="1"/>
          <p:nvPr/>
        </p:nvSpPr>
        <p:spPr>
          <a:xfrm>
            <a:off x="2324100" y="3930650"/>
            <a:ext cx="26289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control returns here</a:t>
            </a:r>
            <a:endParaRPr/>
          </a:p>
        </p:txBody>
      </p:sp>
      <p:sp>
        <p:nvSpPr>
          <p:cNvPr id="621" name="Google Shape;621;p44"/>
          <p:cNvSpPr txBox="1"/>
          <p:nvPr/>
        </p:nvSpPr>
        <p:spPr>
          <a:xfrm>
            <a:off x="6629400" y="990600"/>
            <a:ext cx="17732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save register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 stack, see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figure below</a:t>
            </a:r>
            <a:endParaRPr/>
          </a:p>
        </p:txBody>
      </p:sp>
      <p:sp>
        <p:nvSpPr>
          <p:cNvPr id="622" name="Google Shape;622;p44"/>
          <p:cNvSpPr/>
          <p:nvPr/>
        </p:nvSpPr>
        <p:spPr>
          <a:xfrm>
            <a:off x="8686800" y="2133600"/>
            <a:ext cx="76200" cy="6096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23" name="Google Shape;623;p44"/>
          <p:cNvSpPr/>
          <p:nvPr/>
        </p:nvSpPr>
        <p:spPr>
          <a:xfrm>
            <a:off x="8458200" y="1447800"/>
            <a:ext cx="444500" cy="990600"/>
          </a:xfrm>
          <a:custGeom>
            <a:rect b="b" l="l" r="r" t="t"/>
            <a:pathLst>
              <a:path extrusionOk="0" h="624" w="280">
                <a:moveTo>
                  <a:pt x="0" y="0"/>
                </a:moveTo>
                <a:cubicBezTo>
                  <a:pt x="100" y="68"/>
                  <a:pt x="200" y="136"/>
                  <a:pt x="240" y="240"/>
                </a:cubicBezTo>
                <a:cubicBezTo>
                  <a:pt x="280" y="344"/>
                  <a:pt x="260" y="484"/>
                  <a:pt x="240" y="624"/>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24" name="Google Shape;624;p44"/>
          <p:cNvSpPr txBox="1"/>
          <p:nvPr/>
        </p:nvSpPr>
        <p:spPr>
          <a:xfrm>
            <a:off x="4918075" y="4203700"/>
            <a:ext cx="103981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restore</a:t>
            </a:r>
            <a:endParaRPr/>
          </a:p>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values</a:t>
            </a:r>
            <a:endParaRPr/>
          </a:p>
        </p:txBody>
      </p:sp>
      <p:sp>
        <p:nvSpPr>
          <p:cNvPr id="625" name="Google Shape;625;p44"/>
          <p:cNvSpPr/>
          <p:nvPr/>
        </p:nvSpPr>
        <p:spPr>
          <a:xfrm>
            <a:off x="5943600" y="4191000"/>
            <a:ext cx="76200" cy="5334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26" name="Google Shape;626;p44"/>
          <p:cNvSpPr/>
          <p:nvPr/>
        </p:nvSpPr>
        <p:spPr>
          <a:xfrm>
            <a:off x="3352800" y="5410200"/>
            <a:ext cx="76200" cy="6096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27" name="Google Shape;627;p44"/>
          <p:cNvSpPr txBox="1"/>
          <p:nvPr/>
        </p:nvSpPr>
        <p:spPr>
          <a:xfrm>
            <a:off x="3424237" y="5346700"/>
            <a:ext cx="1528762"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 code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&amp; call to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exit</a:t>
            </a:r>
            <a:endParaRPr/>
          </a:p>
        </p:txBody>
      </p:sp>
      <p:sp>
        <p:nvSpPr>
          <p:cNvPr id="628" name="Google Shape;628;p44"/>
          <p:cNvSpPr txBox="1"/>
          <p:nvPr/>
        </p:nvSpPr>
        <p:spPr>
          <a:xfrm>
            <a:off x="4876800" y="5149850"/>
            <a:ext cx="9175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600"/>
              <a:buFont typeface="Courier New"/>
              <a:buNone/>
            </a:pPr>
            <a:r>
              <a:rPr b="0" i="0" lang="en-US" sz="1600" u="none">
                <a:solidFill>
                  <a:schemeClr val="folHlink"/>
                </a:solidFill>
                <a:latin typeface="Courier New"/>
                <a:ea typeface="Courier New"/>
                <a:cs typeface="Courier New"/>
                <a:sym typeface="Courier New"/>
              </a:rPr>
              <a:t>return</a:t>
            </a:r>
            <a:endParaRPr/>
          </a:p>
        </p:txBody>
      </p:sp>
      <p:cxnSp>
        <p:nvCxnSpPr>
          <p:cNvPr id="629" name="Google Shape;629;p44"/>
          <p:cNvCxnSpPr/>
          <p:nvPr/>
        </p:nvCxnSpPr>
        <p:spPr>
          <a:xfrm>
            <a:off x="5715000" y="5334000"/>
            <a:ext cx="304800" cy="0"/>
          </a:xfrm>
          <a:prstGeom prst="straightConnector1">
            <a:avLst/>
          </a:prstGeom>
          <a:noFill/>
          <a:ln cap="flat" cmpd="sng" w="9525">
            <a:solidFill>
              <a:schemeClr val="folHlink"/>
            </a:solidFill>
            <a:prstDash val="solid"/>
            <a:miter lim="800000"/>
            <a:headEnd len="med" w="med" type="none"/>
            <a:tailEnd len="med" w="med" type="triangle"/>
          </a:ln>
        </p:spPr>
      </p:cxnSp>
      <p:cxnSp>
        <p:nvCxnSpPr>
          <p:cNvPr id="630" name="Google Shape;630;p44"/>
          <p:cNvCxnSpPr/>
          <p:nvPr/>
        </p:nvCxnSpPr>
        <p:spPr>
          <a:xfrm flipH="1">
            <a:off x="2209800" y="4191000"/>
            <a:ext cx="457200" cy="228600"/>
          </a:xfrm>
          <a:prstGeom prst="straightConnector1">
            <a:avLst/>
          </a:prstGeom>
          <a:noFill/>
          <a:ln cap="flat" cmpd="sng" w="9525">
            <a:solidFill>
              <a:schemeClr val="folHlink"/>
            </a:solidFill>
            <a:prstDash val="solid"/>
            <a:miter lim="800000"/>
            <a:headEnd len="med" w="med" type="none"/>
            <a:tailEnd len="med" w="med" type="triangle"/>
          </a:ln>
        </p:spPr>
      </p:cxn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5"/>
          <p:cNvSpPr txBox="1"/>
          <p:nvPr/>
        </p:nvSpPr>
        <p:spPr>
          <a:xfrm>
            <a:off x="4648200" y="5943600"/>
            <a:ext cx="3733800" cy="762000"/>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36" name="Google Shape;636;p45"/>
          <p:cNvSpPr txBox="1"/>
          <p:nvPr/>
        </p:nvSpPr>
        <p:spPr>
          <a:xfrm>
            <a:off x="609600" y="1905000"/>
            <a:ext cx="3784600" cy="736600"/>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37" name="Google Shape;637;p45"/>
          <p:cNvSpPr txBox="1"/>
          <p:nvPr/>
        </p:nvSpPr>
        <p:spPr>
          <a:xfrm>
            <a:off x="4648200" y="3962400"/>
            <a:ext cx="3733800" cy="736600"/>
          </a:xfrm>
          <a:prstGeom prst="rect">
            <a:avLst/>
          </a:prstGeom>
          <a:solidFill>
            <a:schemeClr val="l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38" name="Google Shape;638;p45"/>
          <p:cNvSpPr txBox="1"/>
          <p:nvPr/>
        </p:nvSpPr>
        <p:spPr>
          <a:xfrm>
            <a:off x="609600" y="1828800"/>
            <a:ext cx="3959225" cy="4503737"/>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457200" lvl="0" marL="4572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	</a:t>
            </a:r>
            <a:r>
              <a:rPr b="1" i="0" lang="en-US" sz="1800" u="none">
                <a:solidFill>
                  <a:schemeClr val="accent1"/>
                </a:solidFill>
                <a:latin typeface="Arial"/>
                <a:ea typeface="Arial"/>
                <a:cs typeface="Arial"/>
                <a:sym typeface="Arial"/>
              </a:rPr>
              <a:t>zero</a:t>
            </a:r>
            <a:r>
              <a:rPr b="1" i="0" lang="en-US" sz="1800" u="none">
                <a:solidFill>
                  <a:schemeClr val="dk1"/>
                </a:solidFill>
                <a:latin typeface="Arial"/>
                <a:ea typeface="Arial"/>
                <a:cs typeface="Arial"/>
                <a:sym typeface="Arial"/>
              </a:rPr>
              <a:t>  </a:t>
            </a:r>
            <a:r>
              <a:rPr b="1" i="0" lang="en-US" sz="1800" u="none">
                <a:solidFill>
                  <a:schemeClr val="accent1"/>
                </a:solidFill>
                <a:latin typeface="Arial"/>
                <a:ea typeface="Arial"/>
                <a:cs typeface="Arial"/>
                <a:sym typeface="Arial"/>
              </a:rPr>
              <a:t>constant 0</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	</a:t>
            </a:r>
            <a:r>
              <a:rPr b="1" i="0" lang="en-US" sz="1800" u="none">
                <a:solidFill>
                  <a:schemeClr val="accent1"/>
                </a:solidFill>
                <a:latin typeface="Arial"/>
                <a:ea typeface="Arial"/>
                <a:cs typeface="Arial"/>
                <a:sym typeface="Arial"/>
              </a:rPr>
              <a:t>at</a:t>
            </a:r>
            <a:r>
              <a:rPr b="1" i="0" lang="en-US" sz="1800" u="none">
                <a:solidFill>
                  <a:schemeClr val="dk1"/>
                </a:solidFill>
                <a:latin typeface="Arial"/>
                <a:ea typeface="Arial"/>
                <a:cs typeface="Arial"/>
                <a:sym typeface="Arial"/>
              </a:rPr>
              <a:t>	   </a:t>
            </a:r>
            <a:r>
              <a:rPr b="1" i="0" lang="en-US" sz="1800" u="none">
                <a:solidFill>
                  <a:schemeClr val="accent1"/>
                </a:solidFill>
                <a:latin typeface="Arial"/>
                <a:ea typeface="Arial"/>
                <a:cs typeface="Arial"/>
                <a:sym typeface="Arial"/>
              </a:rPr>
              <a:t>reserved for assembler</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	v0	results from callee</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	v1	returned to caller</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     </a:t>
            </a:r>
            <a:r>
              <a:rPr b="1" i="0" lang="en-US" sz="1800" u="none">
                <a:solidFill>
                  <a:srgbClr val="8901F3"/>
                </a:solidFill>
                <a:latin typeface="Arial"/>
                <a:ea typeface="Arial"/>
                <a:cs typeface="Arial"/>
                <a:sym typeface="Arial"/>
              </a:rPr>
              <a:t>a0</a:t>
            </a:r>
            <a:r>
              <a:rPr b="1" i="0" lang="en-US" sz="1800" u="none">
                <a:solidFill>
                  <a:schemeClr val="dk1"/>
                </a:solidFill>
                <a:latin typeface="Arial"/>
                <a:ea typeface="Arial"/>
                <a:cs typeface="Arial"/>
                <a:sym typeface="Arial"/>
              </a:rPr>
              <a:t>	</a:t>
            </a:r>
            <a:r>
              <a:rPr b="1" i="0" lang="en-US" sz="1800" u="none">
                <a:solidFill>
                  <a:srgbClr val="8901F3"/>
                </a:solidFill>
                <a:latin typeface="Arial"/>
                <a:ea typeface="Arial"/>
                <a:cs typeface="Arial"/>
                <a:sym typeface="Arial"/>
              </a:rPr>
              <a:t>arguments to callee</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	</a:t>
            </a:r>
            <a:r>
              <a:rPr b="1" i="0" lang="en-US" sz="1800" u="none">
                <a:solidFill>
                  <a:srgbClr val="8901F3"/>
                </a:solidFill>
                <a:latin typeface="Arial"/>
                <a:ea typeface="Arial"/>
                <a:cs typeface="Arial"/>
                <a:sym typeface="Arial"/>
              </a:rPr>
              <a:t>a1    from caller: caller saves</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	</a:t>
            </a:r>
            <a:r>
              <a:rPr b="1" i="0" lang="en-US" sz="1800" u="none">
                <a:solidFill>
                  <a:srgbClr val="8901F3"/>
                </a:solidFill>
                <a:latin typeface="Arial"/>
                <a:ea typeface="Arial"/>
                <a:cs typeface="Arial"/>
                <a:sym typeface="Arial"/>
              </a:rPr>
              <a:t>a2</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	</a:t>
            </a:r>
            <a:r>
              <a:rPr b="1" i="0" lang="en-US" sz="1800" u="none">
                <a:solidFill>
                  <a:srgbClr val="8901F3"/>
                </a:solidFill>
                <a:latin typeface="Arial"/>
                <a:ea typeface="Arial"/>
                <a:cs typeface="Arial"/>
                <a:sym typeface="Arial"/>
              </a:rPr>
              <a:t>a3</a:t>
            </a:r>
            <a:r>
              <a:rPr b="1" i="0" lang="en-US" sz="1800" u="none">
                <a:solidFill>
                  <a:schemeClr val="dk1"/>
                </a:solidFill>
                <a:latin typeface="Arial"/>
                <a:ea typeface="Arial"/>
                <a:cs typeface="Arial"/>
                <a:sym typeface="Arial"/>
              </a:rPr>
              <a:t>	</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	</a:t>
            </a:r>
            <a:r>
              <a:rPr b="1" i="0" lang="en-US" sz="1800" u="none">
                <a:solidFill>
                  <a:schemeClr val="hlink"/>
                </a:solidFill>
                <a:latin typeface="Arial"/>
                <a:ea typeface="Arial"/>
                <a:cs typeface="Arial"/>
                <a:sym typeface="Arial"/>
              </a:rPr>
              <a:t>t0</a:t>
            </a:r>
            <a:r>
              <a:rPr b="1" i="0" lang="en-US" sz="1800" u="none">
                <a:solidFill>
                  <a:schemeClr val="dk1"/>
                </a:solidFill>
                <a:latin typeface="Arial"/>
                <a:ea typeface="Arial"/>
                <a:cs typeface="Arial"/>
                <a:sym typeface="Arial"/>
              </a:rPr>
              <a:t>	</a:t>
            </a:r>
            <a:r>
              <a:rPr b="1" i="0" lang="en-US" sz="1800" u="none">
                <a:solidFill>
                  <a:schemeClr val="hlink"/>
                </a:solidFill>
                <a:latin typeface="Arial"/>
                <a:ea typeface="Arial"/>
                <a:cs typeface="Arial"/>
                <a:sym typeface="Arial"/>
              </a:rPr>
              <a:t>temporary: caller saves</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		</a:t>
            </a:r>
            <a:r>
              <a:rPr b="1" i="0" lang="en-US" sz="1800" u="none">
                <a:solidFill>
                  <a:schemeClr val="hlink"/>
                </a:solidFill>
                <a:latin typeface="Arial"/>
                <a:ea typeface="Arial"/>
                <a:cs typeface="Arial"/>
                <a:sym typeface="Arial"/>
              </a:rPr>
              <a:t>(callee can clobber)</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15	</a:t>
            </a:r>
            <a:r>
              <a:rPr b="1" i="0" lang="en-US" sz="1800" u="none">
                <a:solidFill>
                  <a:schemeClr val="hlink"/>
                </a:solidFill>
                <a:latin typeface="Arial"/>
                <a:ea typeface="Arial"/>
                <a:cs typeface="Arial"/>
                <a:sym typeface="Arial"/>
              </a:rPr>
              <a:t>t7</a:t>
            </a:r>
            <a:endParaRPr/>
          </a:p>
        </p:txBody>
      </p:sp>
      <p:sp>
        <p:nvSpPr>
          <p:cNvPr id="639" name="Google Shape;639;p45"/>
          <p:cNvSpPr txBox="1"/>
          <p:nvPr>
            <p:ph type="title"/>
          </p:nvPr>
        </p:nvSpPr>
        <p:spPr>
          <a:xfrm>
            <a:off x="800100" y="228600"/>
            <a:ext cx="7297737" cy="139065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Software Conventions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for Registers</a:t>
            </a:r>
            <a:endParaRPr/>
          </a:p>
        </p:txBody>
      </p:sp>
      <p:sp>
        <p:nvSpPr>
          <p:cNvPr id="640" name="Google Shape;640;p45"/>
          <p:cNvSpPr txBox="1"/>
          <p:nvPr/>
        </p:nvSpPr>
        <p:spPr>
          <a:xfrm>
            <a:off x="4648200" y="1828800"/>
            <a:ext cx="3959225" cy="4916487"/>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457200" lvl="0" marL="4572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16	</a:t>
            </a:r>
            <a:r>
              <a:rPr b="1" i="0" lang="en-US" sz="1800" u="none">
                <a:solidFill>
                  <a:srgbClr val="51DC00"/>
                </a:solidFill>
                <a:latin typeface="Arial"/>
                <a:ea typeface="Arial"/>
                <a:cs typeface="Arial"/>
                <a:sym typeface="Arial"/>
              </a:rPr>
              <a:t>s0</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callee saves</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 .         </a:t>
            </a:r>
            <a:r>
              <a:rPr b="1" i="0" lang="en-US" sz="1800" u="none">
                <a:solidFill>
                  <a:srgbClr val="00FF00"/>
                </a:solidFill>
                <a:latin typeface="Arial"/>
                <a:ea typeface="Arial"/>
                <a:cs typeface="Arial"/>
                <a:sym typeface="Arial"/>
              </a:rPr>
              <a:t>(caller can clobber)</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23	</a:t>
            </a:r>
            <a:r>
              <a:rPr b="1" i="0" lang="en-US" sz="1800" u="none">
                <a:solidFill>
                  <a:srgbClr val="51DC00"/>
                </a:solidFill>
                <a:latin typeface="Arial"/>
                <a:ea typeface="Arial"/>
                <a:cs typeface="Arial"/>
                <a:sym typeface="Arial"/>
              </a:rPr>
              <a:t>s7</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24	</a:t>
            </a:r>
            <a:r>
              <a:rPr b="1" i="0" lang="en-US" sz="1800" u="none">
                <a:solidFill>
                  <a:schemeClr val="hlink"/>
                </a:solidFill>
                <a:latin typeface="Arial"/>
                <a:ea typeface="Arial"/>
                <a:cs typeface="Arial"/>
                <a:sym typeface="Arial"/>
              </a:rPr>
              <a:t>t8</a:t>
            </a:r>
            <a:r>
              <a:rPr b="1" i="0" lang="en-US" sz="1800" u="none">
                <a:solidFill>
                  <a:schemeClr val="dk1"/>
                </a:solidFill>
                <a:latin typeface="Arial"/>
                <a:ea typeface="Arial"/>
                <a:cs typeface="Arial"/>
                <a:sym typeface="Arial"/>
              </a:rPr>
              <a:t>	 </a:t>
            </a:r>
            <a:r>
              <a:rPr b="1" i="0" lang="en-US" sz="1800" u="none">
                <a:solidFill>
                  <a:schemeClr val="hlink"/>
                </a:solidFill>
                <a:latin typeface="Arial"/>
                <a:ea typeface="Arial"/>
                <a:cs typeface="Arial"/>
                <a:sym typeface="Arial"/>
              </a:rPr>
              <a:t>temporary (cont’d)</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25	</a:t>
            </a:r>
            <a:r>
              <a:rPr b="1" i="0" lang="en-US" sz="1800" u="none">
                <a:solidFill>
                  <a:schemeClr val="hlink"/>
                </a:solidFill>
                <a:latin typeface="Arial"/>
                <a:ea typeface="Arial"/>
                <a:cs typeface="Arial"/>
                <a:sym typeface="Arial"/>
              </a:rPr>
              <a:t>t9</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26	</a:t>
            </a:r>
            <a:r>
              <a:rPr b="1" i="0" lang="en-US" sz="1800" u="none">
                <a:solidFill>
                  <a:schemeClr val="accent1"/>
                </a:solidFill>
                <a:latin typeface="Arial"/>
                <a:ea typeface="Arial"/>
                <a:cs typeface="Arial"/>
                <a:sym typeface="Arial"/>
              </a:rPr>
              <a:t>k0</a:t>
            </a:r>
            <a:r>
              <a:rPr b="1" i="0" lang="en-US" sz="1800" u="none">
                <a:solidFill>
                  <a:schemeClr val="dk1"/>
                </a:solidFill>
                <a:latin typeface="Arial"/>
                <a:ea typeface="Arial"/>
                <a:cs typeface="Arial"/>
                <a:sym typeface="Arial"/>
              </a:rPr>
              <a:t>	</a:t>
            </a:r>
            <a:r>
              <a:rPr b="1" i="0" lang="en-US" sz="1800" u="none">
                <a:solidFill>
                  <a:schemeClr val="accent1"/>
                </a:solidFill>
                <a:latin typeface="Arial"/>
                <a:ea typeface="Arial"/>
                <a:cs typeface="Arial"/>
                <a:sym typeface="Arial"/>
              </a:rPr>
              <a:t>reserved for OS kernel</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27	</a:t>
            </a:r>
            <a:r>
              <a:rPr b="1" i="0" lang="en-US" sz="1800" u="none">
                <a:solidFill>
                  <a:schemeClr val="accent1"/>
                </a:solidFill>
                <a:latin typeface="Arial"/>
                <a:ea typeface="Arial"/>
                <a:cs typeface="Arial"/>
                <a:sym typeface="Arial"/>
              </a:rPr>
              <a:t>k1</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28	gp	pointer to global area</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29	sp	stack pointer</a:t>
            </a:r>
            <a:endParaRPr/>
          </a:p>
          <a:p>
            <a:pPr indent="-457200" lvl="0" marL="45720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	fp	frame pointer</a:t>
            </a:r>
            <a:endParaRPr/>
          </a:p>
          <a:p>
            <a:pPr indent="-457200" lvl="0" marL="457200" marR="0" rtl="0" algn="l">
              <a:lnSpc>
                <a:spcPct val="100000"/>
              </a:lnSpc>
              <a:spcBef>
                <a:spcPts val="900"/>
              </a:spcBef>
              <a:spcAft>
                <a:spcPts val="0"/>
              </a:spcAft>
              <a:buClr>
                <a:schemeClr val="accent1"/>
              </a:buClr>
              <a:buSzPts val="1800"/>
              <a:buFont typeface="Arial"/>
              <a:buAutoNum type="arabicPlain" startAt="31"/>
            </a:pPr>
            <a:r>
              <a:rPr b="1" i="0" lang="en-US" sz="1800" u="none">
                <a:solidFill>
                  <a:schemeClr val="accent1"/>
                </a:solidFill>
                <a:latin typeface="Arial"/>
                <a:ea typeface="Arial"/>
                <a:cs typeface="Arial"/>
                <a:sym typeface="Arial"/>
              </a:rPr>
              <a:t>ra</a:t>
            </a:r>
            <a:r>
              <a:rPr b="1" i="0" lang="en-US" sz="1800" u="none">
                <a:solidFill>
                  <a:schemeClr val="dk1"/>
                </a:solidFill>
                <a:latin typeface="Arial"/>
                <a:ea typeface="Arial"/>
                <a:cs typeface="Arial"/>
                <a:sym typeface="Arial"/>
              </a:rPr>
              <a:t>	</a:t>
            </a:r>
            <a:r>
              <a:rPr b="1" i="0" lang="en-US" sz="1800" u="none">
                <a:solidFill>
                  <a:schemeClr val="accent1"/>
                </a:solidFill>
                <a:latin typeface="Arial"/>
                <a:ea typeface="Arial"/>
                <a:cs typeface="Arial"/>
                <a:sym typeface="Arial"/>
              </a:rPr>
              <a:t>return Address (HW):</a:t>
            </a:r>
            <a:endParaRPr/>
          </a:p>
          <a:p>
            <a:pPr indent="-457200" lvl="0" marL="457200" marR="0" rtl="0" algn="l">
              <a:lnSpc>
                <a:spcPct val="100000"/>
              </a:lnSpc>
              <a:spcBef>
                <a:spcPts val="900"/>
              </a:spcBef>
              <a:spcAft>
                <a:spcPts val="0"/>
              </a:spcAft>
              <a:buClr>
                <a:schemeClr val="accent1"/>
              </a:buClr>
              <a:buSzPts val="1800"/>
              <a:buFont typeface="Arial"/>
              <a:buNone/>
            </a:pPr>
            <a:r>
              <a:rPr b="1" i="0" lang="en-US" sz="1800" u="none">
                <a:solidFill>
                  <a:schemeClr val="accent1"/>
                </a:solidFill>
                <a:latin typeface="Arial"/>
                <a:ea typeface="Arial"/>
                <a:cs typeface="Arial"/>
                <a:sym typeface="Arial"/>
              </a:rPr>
              <a:t>               caller saves</a:t>
            </a:r>
            <a:endParaRPr/>
          </a:p>
        </p:txBody>
      </p:sp>
      <p:sp>
        <p:nvSpPr>
          <p:cNvPr id="641" name="Google Shape;641;p45"/>
          <p:cNvSpPr txBox="1"/>
          <p:nvPr/>
        </p:nvSpPr>
        <p:spPr>
          <a:xfrm>
            <a:off x="609600" y="3581400"/>
            <a:ext cx="3733800" cy="1422400"/>
          </a:xfrm>
          <a:prstGeom prst="rect">
            <a:avLst/>
          </a:prstGeom>
          <a:noFill/>
          <a:ln cap="flat" cmpd="sng" w="25400">
            <a:solidFill>
              <a:srgbClr val="8901F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42" name="Google Shape;642;p45"/>
          <p:cNvSpPr txBox="1"/>
          <p:nvPr/>
        </p:nvSpPr>
        <p:spPr>
          <a:xfrm>
            <a:off x="609600" y="5105400"/>
            <a:ext cx="3733800" cy="119380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43" name="Google Shape;643;p45"/>
          <p:cNvSpPr txBox="1"/>
          <p:nvPr/>
        </p:nvSpPr>
        <p:spPr>
          <a:xfrm>
            <a:off x="4648200" y="1905000"/>
            <a:ext cx="3733800" cy="1117600"/>
          </a:xfrm>
          <a:prstGeom prst="rect">
            <a:avLst/>
          </a:prstGeom>
          <a:noFill/>
          <a:ln cap="flat" cmpd="sng" w="254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44" name="Google Shape;644;p45"/>
          <p:cNvSpPr txBox="1"/>
          <p:nvPr/>
        </p:nvSpPr>
        <p:spPr>
          <a:xfrm>
            <a:off x="4648200" y="3124200"/>
            <a:ext cx="3733800" cy="73660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45" name="Google Shape;645;p45"/>
          <p:cNvSpPr txBox="1"/>
          <p:nvPr/>
        </p:nvSpPr>
        <p:spPr>
          <a:xfrm>
            <a:off x="609600" y="2743200"/>
            <a:ext cx="3733800" cy="736600"/>
          </a:xfrm>
          <a:prstGeom prst="rect">
            <a:avLst/>
          </a:prstGeom>
          <a:noFill/>
          <a:ln cap="flat" cmpd="sng" w="254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46" name="Google Shape;646;p45"/>
          <p:cNvSpPr txBox="1"/>
          <p:nvPr/>
        </p:nvSpPr>
        <p:spPr>
          <a:xfrm>
            <a:off x="4648200" y="4800600"/>
            <a:ext cx="3733800" cy="1117600"/>
          </a:xfrm>
          <a:prstGeom prst="rect">
            <a:avLst/>
          </a:prstGeom>
          <a:noFill/>
          <a:ln cap="flat" cmpd="sng" w="254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Procedures (recursive)</a:t>
            </a:r>
            <a:endParaRPr/>
          </a:p>
        </p:txBody>
      </p:sp>
      <p:sp>
        <p:nvSpPr>
          <p:cNvPr id="652" name="Google Shape;652;p4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 C code</a:t>
            </a:r>
            <a:r>
              <a:rPr b="0" i="0" lang="en-US" sz="2000" u="none">
                <a:solidFill>
                  <a:schemeClr val="dk1"/>
                </a:solidFill>
                <a:latin typeface="Tahoma"/>
                <a:ea typeface="Tahoma"/>
                <a:cs typeface="Tahoma"/>
                <a:sym typeface="Tahoma"/>
              </a:rPr>
              <a:t> – recursive factorial subroutine:</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int main()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int i;</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i = 4;</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j = fact(i);</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return 0;}</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int fact(int 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if (n &lt; 1) return (1);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else return ( n*fact(n-1) );}</a:t>
            </a:r>
            <a:endParaRPr/>
          </a:p>
          <a:p>
            <a:pPr indent="-266700" lvl="0" marL="342900" rtl="0" algn="l">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Procedures (recursive)</a:t>
            </a:r>
            <a:br>
              <a:rPr b="0" i="0" lang="en-US" sz="4400" u="none">
                <a:solidFill>
                  <a:schemeClr val="dk2"/>
                </a:solidFill>
                <a:latin typeface="Tahoma"/>
                <a:ea typeface="Tahoma"/>
                <a:cs typeface="Tahoma"/>
                <a:sym typeface="Tahoma"/>
              </a:rPr>
            </a:br>
            <a:endParaRPr/>
          </a:p>
        </p:txBody>
      </p:sp>
      <p:sp>
        <p:nvSpPr>
          <p:cNvPr id="658" name="Google Shape;658;p47"/>
          <p:cNvSpPr txBox="1"/>
          <p:nvPr>
            <p:ph idx="1" type="body"/>
          </p:nvPr>
        </p:nvSpPr>
        <p:spPr>
          <a:xfrm>
            <a:off x="1066800" y="914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Translated MIPS assembly</a:t>
            </a:r>
            <a:r>
              <a:rPr b="0" i="0" lang="en-US" sz="2000" u="none">
                <a:solidFill>
                  <a:schemeClr val="dk1"/>
                </a:solidFill>
                <a:latin typeface="Tahoma"/>
                <a:ea typeface="Tahoma"/>
                <a:cs typeface="Tahoma"/>
                <a:sym typeface="Tahoma"/>
              </a:rPr>
              <a:t>:</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Tahoma"/>
                <a:ea typeface="Tahoma"/>
                <a:cs typeface="Tahoma"/>
                <a:sym typeface="Tahoma"/>
              </a:rPr>
              <a:t>	</a:t>
            </a:r>
            <a:r>
              <a:rPr b="0" i="0" lang="en-US" sz="1600" u="none">
                <a:solidFill>
                  <a:schemeClr val="dk1"/>
                </a:solidFill>
                <a:latin typeface="Courier New"/>
                <a:ea typeface="Courier New"/>
                <a:cs typeface="Courier New"/>
                <a:sym typeface="Courier New"/>
              </a:rPr>
              <a:t>  .text</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.globl	 main</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main:</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addi $a0, $0, 4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jal fact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nop</a:t>
            </a:r>
            <a:endParaRPr/>
          </a:p>
          <a:p>
            <a:pPr indent="-342900" lvl="0" marL="342900" rtl="0" algn="l">
              <a:lnSpc>
                <a:spcPct val="90000"/>
              </a:lnSpc>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move $a0, $v0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li $v0, 1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syscall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li  $v0, 10        </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syscall</a:t>
            </a:r>
            <a:r>
              <a:rPr b="0" i="0" lang="en-US" sz="1600" u="none">
                <a:solidFill>
                  <a:schemeClr val="dk1"/>
                </a:solidFill>
                <a:latin typeface="Tahoma"/>
                <a:ea typeface="Tahoma"/>
                <a:cs typeface="Tahoma"/>
                <a:sym typeface="Tahoma"/>
              </a:rPr>
              <a:t>	 </a:t>
            </a:r>
            <a:endParaRPr/>
          </a:p>
          <a:p>
            <a:pPr indent="-342900" lvl="0" marL="342900" rtl="0" algn="l">
              <a:lnSpc>
                <a:spcPct val="90000"/>
              </a:lnSpc>
              <a:spcBef>
                <a:spcPts val="320"/>
              </a:spcBef>
              <a:spcAft>
                <a:spcPts val="0"/>
              </a:spcAft>
              <a:buSzPts val="960"/>
              <a:buNone/>
            </a:pPr>
            <a:r>
              <a:t/>
            </a:r>
            <a:endParaRPr b="0" i="0" sz="1600" u="none">
              <a:solidFill>
                <a:schemeClr val="dk1"/>
              </a:solidFill>
              <a:latin typeface="Tahoma"/>
              <a:ea typeface="Tahoma"/>
              <a:cs typeface="Tahoma"/>
              <a:sym typeface="Tahoma"/>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fact:</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addi $sp, $sp, -8</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sw $ra, 4($sp)</a:t>
            </a:r>
            <a:endParaRPr/>
          </a:p>
          <a:p>
            <a:pPr indent="-342900" lvl="0" marL="342900" rtl="0" algn="l">
              <a:lnSpc>
                <a:spcPct val="9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	  sw $a0, 0($sp)</a:t>
            </a:r>
            <a:endParaRPr/>
          </a:p>
          <a:p>
            <a:pPr indent="-342900" lvl="0" marL="342900" rtl="0" algn="l">
              <a:lnSpc>
                <a:spcPct val="90000"/>
              </a:lnSpc>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a:p>
            <a:pPr indent="-342900" lvl="0" marL="342900" rtl="0" algn="l">
              <a:lnSpc>
                <a:spcPct val="90000"/>
              </a:lnSpc>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a:p>
            <a:pPr indent="-342900" lvl="0" marL="342900" rtl="0" algn="l">
              <a:lnSpc>
                <a:spcPct val="9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t>
            </a:r>
            <a:endParaRPr/>
          </a:p>
          <a:p>
            <a:pPr indent="-266700" lvl="0" marL="342900" rtl="0" algn="l">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p:txBody>
      </p:sp>
      <p:sp>
        <p:nvSpPr>
          <p:cNvPr id="659" name="Google Shape;659;p47"/>
          <p:cNvSpPr txBox="1"/>
          <p:nvPr/>
        </p:nvSpPr>
        <p:spPr>
          <a:xfrm>
            <a:off x="4800600" y="1295400"/>
            <a:ext cx="3176587" cy="56848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600"/>
              <a:buFont typeface="Courier New"/>
              <a:buNone/>
            </a:pPr>
            <a:r>
              <a:t/>
            </a:r>
            <a:endParaRPr b="0" i="0" sz="1600" u="none">
              <a:solidFill>
                <a:schemeClr val="dk1"/>
              </a:solidFill>
              <a:latin typeface="Courier New"/>
              <a:ea typeface="Courier New"/>
              <a:cs typeface="Courier New"/>
              <a:sym typeface="Courier New"/>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slti $t0, $a0, 1</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beq $t0, $0, L1</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nop</a:t>
            </a:r>
            <a:endParaRPr/>
          </a:p>
          <a:p>
            <a:pPr indent="0" lvl="0" marL="0" marR="0" rtl="0" algn="l">
              <a:lnSpc>
                <a:spcPct val="90000"/>
              </a:lnSpc>
              <a:spcBef>
                <a:spcPts val="320"/>
              </a:spcBef>
              <a:spcAft>
                <a:spcPts val="0"/>
              </a:spcAft>
              <a:buClr>
                <a:schemeClr val="dk1"/>
              </a:buClr>
              <a:buSzPts val="1600"/>
              <a:buFont typeface="Courier New"/>
              <a:buNone/>
            </a:pPr>
            <a:r>
              <a:t/>
            </a:r>
            <a:endParaRPr b="0" i="0" sz="1600" u="none">
              <a:solidFill>
                <a:schemeClr val="dk1"/>
              </a:solidFill>
              <a:latin typeface="Courier New"/>
              <a:ea typeface="Courier New"/>
              <a:cs typeface="Courier New"/>
              <a:sym typeface="Courier New"/>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addi $v0, $0, 1</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addi $sp, $sp, 8</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jr $ra</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L1:	</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addi $a0, $a0, -1</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jal fact</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nop</a:t>
            </a:r>
            <a:endParaRPr/>
          </a:p>
          <a:p>
            <a:pPr indent="0" lvl="0" marL="0" marR="0" rtl="0" algn="l">
              <a:lnSpc>
                <a:spcPct val="90000"/>
              </a:lnSpc>
              <a:spcBef>
                <a:spcPts val="320"/>
              </a:spcBef>
              <a:spcAft>
                <a:spcPts val="0"/>
              </a:spcAft>
              <a:buClr>
                <a:schemeClr val="dk1"/>
              </a:buClr>
              <a:buSzPts val="1600"/>
              <a:buFont typeface="Courier New"/>
              <a:buNone/>
            </a:pPr>
            <a:r>
              <a:t/>
            </a:r>
            <a:endParaRPr b="0" i="0" sz="1600" u="none">
              <a:solidFill>
                <a:schemeClr val="dk1"/>
              </a:solidFill>
              <a:latin typeface="Courier New"/>
              <a:ea typeface="Courier New"/>
              <a:cs typeface="Courier New"/>
              <a:sym typeface="Courier New"/>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lw $a0, 0($sp)</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lw $ra, 4($sp)</a:t>
            </a:r>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addi $sp, $sp, 8</a:t>
            </a:r>
            <a:endParaRPr/>
          </a:p>
          <a:p>
            <a:pPr indent="0" lvl="0" marL="0" marR="0" rtl="0" algn="l">
              <a:lnSpc>
                <a:spcPct val="90000"/>
              </a:lnSpc>
              <a:spcBef>
                <a:spcPts val="320"/>
              </a:spcBef>
              <a:spcAft>
                <a:spcPts val="0"/>
              </a:spcAft>
              <a:buClr>
                <a:schemeClr val="dk1"/>
              </a:buClr>
              <a:buSzPts val="1600"/>
              <a:buFont typeface="Courier New"/>
              <a:buNone/>
            </a:pPr>
            <a:r>
              <a:t/>
            </a:r>
            <a:endParaRPr b="0" i="0" sz="1600" u="none">
              <a:solidFill>
                <a:schemeClr val="dk1"/>
              </a:solidFill>
              <a:latin typeface="Courier New"/>
              <a:ea typeface="Courier New"/>
              <a:cs typeface="Courier New"/>
              <a:sym typeface="Courier New"/>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mul $v0, $a0, $v0</a:t>
            </a:r>
            <a:endParaRPr/>
          </a:p>
          <a:p>
            <a:pPr indent="0" lvl="0" marL="0" marR="0" rtl="0" algn="l">
              <a:lnSpc>
                <a:spcPct val="90000"/>
              </a:lnSpc>
              <a:spcBef>
                <a:spcPts val="320"/>
              </a:spcBef>
              <a:spcAft>
                <a:spcPts val="0"/>
              </a:spcAft>
              <a:buClr>
                <a:schemeClr val="dk1"/>
              </a:buClr>
              <a:buSzPts val="1600"/>
              <a:buFont typeface="Courier New"/>
              <a:buNone/>
            </a:pPr>
            <a:r>
              <a:t/>
            </a:r>
            <a:endParaRPr b="0" i="0" sz="1600" u="none">
              <a:solidFill>
                <a:schemeClr val="dk1"/>
              </a:solidFill>
              <a:latin typeface="Courier New"/>
              <a:ea typeface="Courier New"/>
              <a:cs typeface="Courier New"/>
              <a:sym typeface="Courier New"/>
            </a:endParaRPr>
          </a:p>
          <a:p>
            <a:pPr indent="0" lvl="0" marL="0"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jr $ra</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660" name="Google Shape;660;p47"/>
          <p:cNvCxnSpPr/>
          <p:nvPr/>
        </p:nvCxnSpPr>
        <p:spPr>
          <a:xfrm>
            <a:off x="4572000" y="1295400"/>
            <a:ext cx="0" cy="5334000"/>
          </a:xfrm>
          <a:prstGeom prst="straightConnector1">
            <a:avLst/>
          </a:prstGeom>
          <a:noFill/>
          <a:ln cap="flat" cmpd="sng" w="9525">
            <a:solidFill>
              <a:schemeClr val="dk1"/>
            </a:solidFill>
            <a:prstDash val="solid"/>
            <a:miter lim="800000"/>
            <a:headEnd len="med" w="med" type="none"/>
            <a:tailEnd len="med" w="med" type="none"/>
          </a:ln>
        </p:spPr>
      </p:cxnSp>
      <p:sp>
        <p:nvSpPr>
          <p:cNvPr id="661" name="Google Shape;661;p47"/>
          <p:cNvSpPr/>
          <p:nvPr/>
        </p:nvSpPr>
        <p:spPr>
          <a:xfrm>
            <a:off x="1600200" y="5638800"/>
            <a:ext cx="76200" cy="7620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62" name="Google Shape;662;p47"/>
          <p:cNvSpPr txBox="1"/>
          <p:nvPr/>
        </p:nvSpPr>
        <p:spPr>
          <a:xfrm>
            <a:off x="365125" y="5824537"/>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63" name="Google Shape;663;p47"/>
          <p:cNvSpPr txBox="1"/>
          <p:nvPr/>
        </p:nvSpPr>
        <p:spPr>
          <a:xfrm>
            <a:off x="228600" y="5562600"/>
            <a:ext cx="1460500"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save return </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address and </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argument in </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stack</a:t>
            </a:r>
            <a:endParaRPr/>
          </a:p>
        </p:txBody>
      </p:sp>
      <p:sp>
        <p:nvSpPr>
          <p:cNvPr id="664" name="Google Shape;664;p47"/>
          <p:cNvSpPr/>
          <p:nvPr/>
        </p:nvSpPr>
        <p:spPr>
          <a:xfrm>
            <a:off x="1600200" y="4495800"/>
            <a:ext cx="76200" cy="5334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65" name="Google Shape;665;p47"/>
          <p:cNvSpPr/>
          <p:nvPr/>
        </p:nvSpPr>
        <p:spPr>
          <a:xfrm>
            <a:off x="1600200" y="3505200"/>
            <a:ext cx="76200" cy="7620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66" name="Google Shape;666;p47"/>
          <p:cNvSpPr txBox="1"/>
          <p:nvPr/>
        </p:nvSpPr>
        <p:spPr>
          <a:xfrm>
            <a:off x="990600" y="4572000"/>
            <a:ext cx="609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exit</a:t>
            </a:r>
            <a:endParaRPr/>
          </a:p>
        </p:txBody>
      </p:sp>
      <p:sp>
        <p:nvSpPr>
          <p:cNvPr id="667" name="Google Shape;667;p47"/>
          <p:cNvSpPr txBox="1"/>
          <p:nvPr/>
        </p:nvSpPr>
        <p:spPr>
          <a:xfrm>
            <a:off x="228600" y="3581400"/>
            <a:ext cx="1354137" cy="730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print value</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returned by</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fact</a:t>
            </a:r>
            <a:endParaRPr/>
          </a:p>
        </p:txBody>
      </p:sp>
      <p:sp>
        <p:nvSpPr>
          <p:cNvPr id="668" name="Google Shape;668;p47"/>
          <p:cNvSpPr/>
          <p:nvPr/>
        </p:nvSpPr>
        <p:spPr>
          <a:xfrm>
            <a:off x="5562600" y="1676400"/>
            <a:ext cx="76200" cy="6858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69" name="Google Shape;669;p47"/>
          <p:cNvSpPr txBox="1"/>
          <p:nvPr/>
        </p:nvSpPr>
        <p:spPr>
          <a:xfrm>
            <a:off x="4419600" y="1752600"/>
            <a:ext cx="1247775"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branch to </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L1 if n&gt;=1</a:t>
            </a:r>
            <a:endParaRPr/>
          </a:p>
        </p:txBody>
      </p:sp>
      <p:sp>
        <p:nvSpPr>
          <p:cNvPr id="670" name="Google Shape;670;p47"/>
          <p:cNvSpPr/>
          <p:nvPr/>
        </p:nvSpPr>
        <p:spPr>
          <a:xfrm>
            <a:off x="5562600" y="2743200"/>
            <a:ext cx="76200" cy="7620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71" name="Google Shape;671;p47"/>
          <p:cNvSpPr txBox="1"/>
          <p:nvPr/>
        </p:nvSpPr>
        <p:spPr>
          <a:xfrm>
            <a:off x="4572000" y="2819400"/>
            <a:ext cx="103505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return 1</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if n &lt; 1</a:t>
            </a:r>
            <a:endParaRPr/>
          </a:p>
        </p:txBody>
      </p:sp>
      <p:sp>
        <p:nvSpPr>
          <p:cNvPr id="672" name="Google Shape;672;p47"/>
          <p:cNvSpPr txBox="1"/>
          <p:nvPr/>
        </p:nvSpPr>
        <p:spPr>
          <a:xfrm>
            <a:off x="3733800" y="3810000"/>
            <a:ext cx="1885950"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if n&gt;=1 call</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fact recursively</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with argument</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n-1</a:t>
            </a:r>
            <a:endParaRPr/>
          </a:p>
        </p:txBody>
      </p:sp>
      <p:sp>
        <p:nvSpPr>
          <p:cNvPr id="673" name="Google Shape;673;p47"/>
          <p:cNvSpPr/>
          <p:nvPr/>
        </p:nvSpPr>
        <p:spPr>
          <a:xfrm>
            <a:off x="5562600" y="3810000"/>
            <a:ext cx="76200" cy="6096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74" name="Google Shape;674;p47"/>
          <p:cNvSpPr/>
          <p:nvPr/>
        </p:nvSpPr>
        <p:spPr>
          <a:xfrm>
            <a:off x="5562600" y="4876800"/>
            <a:ext cx="76200" cy="6858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75" name="Google Shape;675;p47"/>
          <p:cNvSpPr txBox="1"/>
          <p:nvPr/>
        </p:nvSpPr>
        <p:spPr>
          <a:xfrm>
            <a:off x="3581400" y="4876800"/>
            <a:ext cx="2098675" cy="730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restore return</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address, argument,</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and stack pointer</a:t>
            </a:r>
            <a:endParaRPr/>
          </a:p>
        </p:txBody>
      </p:sp>
      <p:sp>
        <p:nvSpPr>
          <p:cNvPr id="676" name="Google Shape;676;p47"/>
          <p:cNvSpPr txBox="1"/>
          <p:nvPr/>
        </p:nvSpPr>
        <p:spPr>
          <a:xfrm>
            <a:off x="4343400" y="5715000"/>
            <a:ext cx="1354137"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return </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n*fact(n-1)</a:t>
            </a:r>
            <a:endParaRPr/>
          </a:p>
        </p:txBody>
      </p:sp>
      <p:sp>
        <p:nvSpPr>
          <p:cNvPr id="677" name="Google Shape;677;p47"/>
          <p:cNvSpPr/>
          <p:nvPr/>
        </p:nvSpPr>
        <p:spPr>
          <a:xfrm>
            <a:off x="5638800" y="5867400"/>
            <a:ext cx="76200" cy="3048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78" name="Google Shape;678;p47"/>
          <p:cNvSpPr/>
          <p:nvPr/>
        </p:nvSpPr>
        <p:spPr>
          <a:xfrm>
            <a:off x="5638800" y="6400800"/>
            <a:ext cx="76200" cy="3048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679" name="Google Shape;679;p47"/>
          <p:cNvSpPr txBox="1"/>
          <p:nvPr/>
        </p:nvSpPr>
        <p:spPr>
          <a:xfrm>
            <a:off x="3962400" y="6400800"/>
            <a:ext cx="16732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return control</a:t>
            </a:r>
            <a:endParaRPr/>
          </a:p>
        </p:txBody>
      </p:sp>
      <p:sp>
        <p:nvSpPr>
          <p:cNvPr id="680" name="Google Shape;680;p47"/>
          <p:cNvSpPr txBox="1"/>
          <p:nvPr/>
        </p:nvSpPr>
        <p:spPr>
          <a:xfrm>
            <a:off x="0" y="6400800"/>
            <a:ext cx="424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1" lang="en-US" sz="1400" u="none">
                <a:solidFill>
                  <a:schemeClr val="dk1"/>
                </a:solidFill>
                <a:latin typeface="Tahoma"/>
                <a:ea typeface="Tahoma"/>
                <a:cs typeface="Tahoma"/>
                <a:sym typeface="Tahoma"/>
              </a:rPr>
              <a:t>Run this code with PCSpim: factorialRecursive.asm</a:t>
            </a:r>
            <a:r>
              <a:rPr b="0" i="1" lang="en-US" sz="2000" u="none">
                <a:solidFill>
                  <a:schemeClr val="dk1"/>
                </a:solidFill>
                <a:latin typeface="Tahoma"/>
                <a:ea typeface="Tahoma"/>
                <a:cs typeface="Tahoma"/>
                <a:sym typeface="Tahoma"/>
              </a:rPr>
              <a:t> </a:t>
            </a:r>
            <a:endParaRPr/>
          </a:p>
        </p:txBody>
      </p:sp>
      <p:sp>
        <p:nvSpPr>
          <p:cNvPr id="681" name="Google Shape;681;p47"/>
          <p:cNvSpPr txBox="1"/>
          <p:nvPr/>
        </p:nvSpPr>
        <p:spPr>
          <a:xfrm>
            <a:off x="609600" y="2667000"/>
            <a:ext cx="1141412" cy="730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control</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returns</a:t>
            </a:r>
            <a:endParaRPr/>
          </a:p>
          <a:p>
            <a:pPr indent="0" lvl="0" marL="0" marR="0" rtl="0" algn="l">
              <a:lnSpc>
                <a:spcPct val="100000"/>
              </a:lnSpc>
              <a:spcBef>
                <a:spcPts val="0"/>
              </a:spcBef>
              <a:spcAft>
                <a:spcPts val="0"/>
              </a:spcAft>
              <a:buClr>
                <a:schemeClr val="folHlink"/>
              </a:buClr>
              <a:buSzPts val="1400"/>
              <a:buFont typeface="Courier New"/>
              <a:buNone/>
            </a:pPr>
            <a:r>
              <a:rPr b="0" i="0" lang="en-US" sz="1400" u="none">
                <a:solidFill>
                  <a:schemeClr val="folHlink"/>
                </a:solidFill>
                <a:latin typeface="Courier New"/>
                <a:ea typeface="Courier New"/>
                <a:cs typeface="Courier New"/>
                <a:sym typeface="Courier New"/>
              </a:rPr>
              <a:t>from fact</a:t>
            </a:r>
            <a:endParaRPr/>
          </a:p>
        </p:txBody>
      </p:sp>
      <p:sp>
        <p:nvSpPr>
          <p:cNvPr id="682" name="Google Shape;682;p47"/>
          <p:cNvSpPr/>
          <p:nvPr/>
        </p:nvSpPr>
        <p:spPr>
          <a:xfrm>
            <a:off x="1600200" y="2895600"/>
            <a:ext cx="76200" cy="304800"/>
          </a:xfrm>
          <a:prstGeom prst="leftBrace">
            <a:avLst>
              <a:gd fmla="val 8333" name="adj1"/>
              <a:gd fmla="val 50000" name="adj2"/>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8"/>
          <p:cNvSpPr txBox="1"/>
          <p:nvPr>
            <p:ph type="title"/>
          </p:nvPr>
        </p:nvSpPr>
        <p:spPr>
          <a:xfrm>
            <a:off x="1150937"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Using a Frame Pointer</a:t>
            </a:r>
            <a:endParaRPr/>
          </a:p>
        </p:txBody>
      </p:sp>
      <p:sp>
        <p:nvSpPr>
          <p:cNvPr id="688" name="Google Shape;688;p48"/>
          <p:cNvSpPr txBox="1"/>
          <p:nvPr>
            <p:ph idx="1" type="body"/>
          </p:nvPr>
        </p:nvSpPr>
        <p:spPr>
          <a:xfrm>
            <a:off x="1219200" y="1371600"/>
            <a:ext cx="7580312" cy="41910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descr="F0312" id="689" name="Google Shape;689;p48"/>
          <p:cNvPicPr preferRelativeResize="0"/>
          <p:nvPr/>
        </p:nvPicPr>
        <p:blipFill rotWithShape="1">
          <a:blip r:embed="rId3">
            <a:alphaModFix/>
          </a:blip>
          <a:srcRect b="0" l="0" r="0" t="0"/>
          <a:stretch/>
        </p:blipFill>
        <p:spPr>
          <a:xfrm>
            <a:off x="1295400" y="1570037"/>
            <a:ext cx="6553200" cy="3535362"/>
          </a:xfrm>
          <a:prstGeom prst="rect">
            <a:avLst/>
          </a:prstGeom>
          <a:noFill/>
          <a:ln>
            <a:noFill/>
          </a:ln>
        </p:spPr>
      </p:pic>
      <p:sp>
        <p:nvSpPr>
          <p:cNvPr id="690" name="Google Shape;690;p48"/>
          <p:cNvSpPr txBox="1"/>
          <p:nvPr/>
        </p:nvSpPr>
        <p:spPr>
          <a:xfrm>
            <a:off x="381000" y="4994275"/>
            <a:ext cx="8694737" cy="180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Variables that are local to a procedure but do not fit into registers (e.g., local arrays, struc-</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tures, etc.) are also stored in the stack. This area of the stack is the </a:t>
            </a:r>
            <a:r>
              <a:rPr b="0" i="1" lang="en-US" sz="1600" u="none">
                <a:solidFill>
                  <a:schemeClr val="dk1"/>
                </a:solidFill>
                <a:latin typeface="Tahoma"/>
                <a:ea typeface="Tahoma"/>
                <a:cs typeface="Tahoma"/>
                <a:sym typeface="Tahoma"/>
              </a:rPr>
              <a:t>frame</a:t>
            </a:r>
            <a:r>
              <a:rPr b="0" i="0" lang="en-US" sz="1600" u="none">
                <a:solidFill>
                  <a:schemeClr val="dk1"/>
                </a:solidFill>
                <a:latin typeface="Tahoma"/>
                <a:ea typeface="Tahoma"/>
                <a:cs typeface="Tahoma"/>
                <a:sym typeface="Tahoma"/>
              </a:rPr>
              <a:t>. The </a:t>
            </a:r>
            <a:r>
              <a:rPr b="0" i="1" lang="en-US" sz="1600" u="none">
                <a:solidFill>
                  <a:schemeClr val="dk1"/>
                </a:solidFill>
                <a:latin typeface="Tahoma"/>
                <a:ea typeface="Tahoma"/>
                <a:cs typeface="Tahoma"/>
                <a:sym typeface="Tahoma"/>
              </a:rPr>
              <a:t>frame pointer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$fp points to the top of the frame and the stack pointer to the bottom. The frame pointer does</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not change during procedure execution, unlike the stack pointer, so it is a stable base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register from which to compute offsets to local variables.</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Use of the frame pointer is </a:t>
            </a:r>
            <a:r>
              <a:rPr b="0" i="1" lang="en-US" sz="1600" u="none">
                <a:solidFill>
                  <a:schemeClr val="dk1"/>
                </a:solidFill>
                <a:latin typeface="Tahoma"/>
                <a:ea typeface="Tahoma"/>
                <a:cs typeface="Tahoma"/>
                <a:sym typeface="Tahoma"/>
              </a:rPr>
              <a:t>optional</a:t>
            </a:r>
            <a:r>
              <a:rPr b="0" i="0" lang="en-US" sz="1600" u="none">
                <a:solidFill>
                  <a:schemeClr val="dk1"/>
                </a:solidFill>
                <a:latin typeface="Tahoma"/>
                <a:ea typeface="Tahoma"/>
                <a:cs typeface="Tahoma"/>
                <a:sym typeface="Tahoma"/>
              </a:rPr>
              <a:t>. If there are no local variables to store in the stack it is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not efficient to use a frame pointer.</a:t>
            </a:r>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Using a Frame Pointer</a:t>
            </a:r>
            <a:endParaRPr/>
          </a:p>
        </p:txBody>
      </p:sp>
      <p:sp>
        <p:nvSpPr>
          <p:cNvPr id="696" name="Google Shape;696;p49"/>
          <p:cNvSpPr txBox="1"/>
          <p:nvPr>
            <p:ph idx="1" type="body"/>
          </p:nvPr>
        </p:nvSpPr>
        <p:spPr>
          <a:xfrm>
            <a:off x="1219200" y="2057400"/>
            <a:ext cx="79248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procCallsProg1Modified.asm </a:t>
            </a: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This program</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ahoma"/>
                <a:ea typeface="Tahoma"/>
                <a:cs typeface="Tahoma"/>
                <a:sym typeface="Tahoma"/>
              </a:rPr>
              <a:t>shows code where it may be better to use $fp </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Because the stack size is changing, the offset of variables stored in the stack w.r.t. the stack pointer $sp changes as well. However, the offset w.r.t. $fp would remain constant.</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Why would this be better?</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The compiler, when generating assembly, typically maintains a table of program variables and their locations. If these locations are offsets w.r.t $sp, then every entry must be updated every time the stack size changes!</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Exercise</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Modify </a:t>
            </a:r>
            <a:r>
              <a:rPr b="0" i="0" lang="en-US" sz="2000" u="none">
                <a:solidFill>
                  <a:schemeClr val="dk1"/>
                </a:solidFill>
                <a:latin typeface="Times New Roman"/>
                <a:ea typeface="Times New Roman"/>
                <a:cs typeface="Times New Roman"/>
                <a:sym typeface="Times New Roman"/>
              </a:rPr>
              <a:t>procCallsProg1Modified.asm</a:t>
            </a:r>
            <a:r>
              <a:rPr b="0" i="1" lang="en-US" sz="2000" u="none">
                <a:solidFill>
                  <a:schemeClr val="dk1"/>
                </a:solidFill>
                <a:latin typeface="Times New Roman"/>
                <a:ea typeface="Times New Roman"/>
                <a:cs typeface="Times New Roman"/>
                <a:sym typeface="Times New Roman"/>
              </a:rPr>
              <a:t> to use a frame pointer</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Observe that SPIM names register 30 as s8 rather than fp. Of course, you can use it as fp, but make sure to initialize it with the same value as sp, i.e., </a:t>
            </a:r>
            <a:r>
              <a:rPr b="0" i="1" lang="en-US" sz="1800" u="none">
                <a:solidFill>
                  <a:schemeClr val="dk1"/>
                </a:solidFill>
                <a:latin typeface="Tahoma"/>
                <a:ea typeface="Tahoma"/>
                <a:cs typeface="Tahoma"/>
                <a:sym typeface="Tahoma"/>
              </a:rPr>
              <a:t>7fffeffc.</a:t>
            </a:r>
            <a:endParaRPr/>
          </a:p>
          <a:p>
            <a:pPr indent="-274320" lvl="0" marL="342900" rtl="0" algn="l">
              <a:spcBef>
                <a:spcPts val="360"/>
              </a:spcBef>
              <a:spcAft>
                <a:spcPts val="0"/>
              </a:spcAft>
              <a:buSzPts val="1080"/>
              <a:buNone/>
            </a:pPr>
            <a:r>
              <a:t/>
            </a:r>
            <a:endParaRPr b="0" i="1" sz="18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Addressing Modes</a:t>
            </a:r>
            <a:endParaRPr/>
          </a:p>
        </p:txBody>
      </p:sp>
      <p:pic>
        <p:nvPicPr>
          <p:cNvPr id="702" name="Google Shape;702;p50"/>
          <p:cNvPicPr preferRelativeResize="0"/>
          <p:nvPr>
            <p:ph idx="1" type="body"/>
          </p:nvPr>
        </p:nvPicPr>
        <p:blipFill rotWithShape="1">
          <a:blip r:embed="rId3">
            <a:alphaModFix/>
          </a:blip>
          <a:srcRect b="0" l="0" r="0" t="0"/>
          <a:stretch/>
        </p:blipFill>
        <p:spPr>
          <a:xfrm>
            <a:off x="2057400" y="1905000"/>
            <a:ext cx="5029200" cy="4648200"/>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1"/>
          <p:cNvSpPr txBox="1"/>
          <p:nvPr/>
        </p:nvSpPr>
        <p:spPr>
          <a:xfrm>
            <a:off x="225425" y="312737"/>
            <a:ext cx="26431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09" name="Google Shape;709;p51"/>
          <p:cNvSpPr txBox="1"/>
          <p:nvPr>
            <p:ph idx="1" type="body"/>
          </p:nvPr>
        </p:nvSpPr>
        <p:spPr>
          <a:xfrm>
            <a:off x="1143000" y="19050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Simple instructions –  all 32 bits wide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Very structured – no unnecessary baggage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Only three  instruction formats</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Rely on compiler to achieve performance</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what are  the compiler's goals?</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Help compiler where we can</a:t>
            </a:r>
            <a:endParaRPr/>
          </a:p>
        </p:txBody>
      </p:sp>
      <p:grpSp>
        <p:nvGrpSpPr>
          <p:cNvPr id="710" name="Google Shape;710;p51"/>
          <p:cNvGrpSpPr/>
          <p:nvPr/>
        </p:nvGrpSpPr>
        <p:grpSpPr>
          <a:xfrm>
            <a:off x="1371600" y="3886200"/>
            <a:ext cx="6088062" cy="338137"/>
            <a:chOff x="848" y="1875"/>
            <a:chExt cx="3835" cy="213"/>
          </a:xfrm>
        </p:grpSpPr>
        <p:sp>
          <p:nvSpPr>
            <p:cNvPr id="711" name="Google Shape;711;p51"/>
            <p:cNvSpPr txBox="1"/>
            <p:nvPr/>
          </p:nvSpPr>
          <p:spPr>
            <a:xfrm>
              <a:off x="848" y="1875"/>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12" name="Google Shape;712;p51"/>
            <p:cNvSpPr txBox="1"/>
            <p:nvPr/>
          </p:nvSpPr>
          <p:spPr>
            <a:xfrm>
              <a:off x="1487" y="1875"/>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13" name="Google Shape;713;p51"/>
            <p:cNvSpPr txBox="1"/>
            <p:nvPr/>
          </p:nvSpPr>
          <p:spPr>
            <a:xfrm>
              <a:off x="2127" y="1875"/>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14" name="Google Shape;714;p51"/>
            <p:cNvSpPr txBox="1"/>
            <p:nvPr/>
          </p:nvSpPr>
          <p:spPr>
            <a:xfrm>
              <a:off x="2766" y="1875"/>
              <a:ext cx="1917"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grpSp>
        <p:nvGrpSpPr>
          <p:cNvPr id="715" name="Google Shape;715;p51"/>
          <p:cNvGrpSpPr/>
          <p:nvPr/>
        </p:nvGrpSpPr>
        <p:grpSpPr>
          <a:xfrm>
            <a:off x="1371600" y="3200400"/>
            <a:ext cx="6088062" cy="339725"/>
            <a:chOff x="848" y="1622"/>
            <a:chExt cx="3835" cy="214"/>
          </a:xfrm>
        </p:grpSpPr>
        <p:sp>
          <p:nvSpPr>
            <p:cNvPr id="716" name="Google Shape;716;p51"/>
            <p:cNvSpPr txBox="1"/>
            <p:nvPr/>
          </p:nvSpPr>
          <p:spPr>
            <a:xfrm>
              <a:off x="848" y="1622"/>
              <a:ext cx="639" cy="214"/>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17" name="Google Shape;717;p51"/>
            <p:cNvSpPr txBox="1"/>
            <p:nvPr/>
          </p:nvSpPr>
          <p:spPr>
            <a:xfrm>
              <a:off x="1487" y="1622"/>
              <a:ext cx="639" cy="214"/>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18" name="Google Shape;718;p51"/>
            <p:cNvSpPr txBox="1"/>
            <p:nvPr/>
          </p:nvSpPr>
          <p:spPr>
            <a:xfrm>
              <a:off x="2127" y="1622"/>
              <a:ext cx="639" cy="214"/>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19" name="Google Shape;719;p51"/>
            <p:cNvSpPr txBox="1"/>
            <p:nvPr/>
          </p:nvSpPr>
          <p:spPr>
            <a:xfrm>
              <a:off x="2766" y="1622"/>
              <a:ext cx="639" cy="214"/>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20" name="Google Shape;720;p51"/>
            <p:cNvSpPr txBox="1"/>
            <p:nvPr/>
          </p:nvSpPr>
          <p:spPr>
            <a:xfrm>
              <a:off x="3405" y="1622"/>
              <a:ext cx="639" cy="214"/>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21" name="Google Shape;721;p51"/>
            <p:cNvSpPr txBox="1"/>
            <p:nvPr/>
          </p:nvSpPr>
          <p:spPr>
            <a:xfrm>
              <a:off x="4044" y="1622"/>
              <a:ext cx="639" cy="214"/>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722" name="Google Shape;722;p51"/>
          <p:cNvSpPr txBox="1"/>
          <p:nvPr/>
        </p:nvSpPr>
        <p:spPr>
          <a:xfrm>
            <a:off x="1066800" y="3124200"/>
            <a:ext cx="6388100" cy="614362"/>
          </a:xfrm>
          <a:prstGeom prst="rect">
            <a:avLst/>
          </a:prstGeom>
          <a:noFill/>
          <a:ln>
            <a:noFill/>
          </a:ln>
        </p:spPr>
        <p:txBody>
          <a:bodyPr anchorCtr="0" anchor="t" bIns="26975" lIns="19050" spcFirstLastPara="1" rIns="19050" wrap="square" tIns="26975">
            <a:noAutofit/>
          </a:bodyPr>
          <a:lstStyle/>
          <a:p>
            <a:pPr indent="0" lvl="0" marL="112712"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op	  rs	  rt	  rd	shamt	funct</a:t>
            </a:r>
            <a:endParaRPr/>
          </a:p>
        </p:txBody>
      </p:sp>
      <p:sp>
        <p:nvSpPr>
          <p:cNvPr id="723" name="Google Shape;723;p51"/>
          <p:cNvSpPr txBox="1"/>
          <p:nvPr/>
        </p:nvSpPr>
        <p:spPr>
          <a:xfrm>
            <a:off x="1066800" y="3810000"/>
            <a:ext cx="5875337" cy="954087"/>
          </a:xfrm>
          <a:prstGeom prst="rect">
            <a:avLst/>
          </a:prstGeom>
          <a:noFill/>
          <a:ln>
            <a:noFill/>
          </a:ln>
        </p:spPr>
        <p:txBody>
          <a:bodyPr anchorCtr="0" anchor="t" bIns="26975" lIns="19050" spcFirstLastPara="1" rIns="19050" wrap="square" tIns="26975">
            <a:noAutofit/>
          </a:bodyPr>
          <a:lstStyle/>
          <a:p>
            <a:pPr indent="0" lvl="0" marL="112712"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op	  rs	  rt	  16 bit address</a:t>
            </a:r>
            <a:br>
              <a:rPr b="1" i="0" lang="en-US" sz="1800" u="none">
                <a:solidFill>
                  <a:srgbClr val="000000"/>
                </a:solidFill>
                <a:latin typeface="Courier New"/>
                <a:ea typeface="Courier New"/>
                <a:cs typeface="Courier New"/>
                <a:sym typeface="Courier New"/>
              </a:rPr>
            </a:br>
            <a:endParaRPr/>
          </a:p>
        </p:txBody>
      </p:sp>
      <p:grpSp>
        <p:nvGrpSpPr>
          <p:cNvPr id="724" name="Google Shape;724;p51"/>
          <p:cNvGrpSpPr/>
          <p:nvPr/>
        </p:nvGrpSpPr>
        <p:grpSpPr>
          <a:xfrm>
            <a:off x="1371600" y="4572000"/>
            <a:ext cx="6088062" cy="338137"/>
            <a:chOff x="848" y="2128"/>
            <a:chExt cx="3835" cy="213"/>
          </a:xfrm>
        </p:grpSpPr>
        <p:sp>
          <p:nvSpPr>
            <p:cNvPr id="725" name="Google Shape;725;p51"/>
            <p:cNvSpPr txBox="1"/>
            <p:nvPr/>
          </p:nvSpPr>
          <p:spPr>
            <a:xfrm>
              <a:off x="848" y="2128"/>
              <a:ext cx="639"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26" name="Google Shape;726;p51"/>
            <p:cNvSpPr txBox="1"/>
            <p:nvPr/>
          </p:nvSpPr>
          <p:spPr>
            <a:xfrm>
              <a:off x="1487" y="2128"/>
              <a:ext cx="3196" cy="213"/>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grpSp>
      <p:sp>
        <p:nvSpPr>
          <p:cNvPr id="727" name="Google Shape;727;p51"/>
          <p:cNvSpPr txBox="1"/>
          <p:nvPr/>
        </p:nvSpPr>
        <p:spPr>
          <a:xfrm>
            <a:off x="1066800" y="4495800"/>
            <a:ext cx="4860925" cy="614362"/>
          </a:xfrm>
          <a:prstGeom prst="rect">
            <a:avLst/>
          </a:prstGeom>
          <a:noFill/>
          <a:ln>
            <a:noFill/>
          </a:ln>
        </p:spPr>
        <p:txBody>
          <a:bodyPr anchorCtr="0" anchor="t" bIns="26975" lIns="19050" spcFirstLastPara="1" rIns="19050" wrap="square" tIns="26975">
            <a:noAutofit/>
          </a:bodyPr>
          <a:lstStyle/>
          <a:p>
            <a:pPr indent="0" lvl="0" marL="112712" marR="0" rtl="0" algn="l">
              <a:lnSpc>
                <a:spcPct val="15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op	  	  26 bit address</a:t>
            </a:r>
            <a:endParaRPr/>
          </a:p>
        </p:txBody>
      </p:sp>
      <p:sp>
        <p:nvSpPr>
          <p:cNvPr id="728" name="Google Shape;728;p5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Overview of MIPS</a:t>
            </a:r>
            <a:endParaRPr/>
          </a:p>
        </p:txBody>
      </p:sp>
      <p:sp>
        <p:nvSpPr>
          <p:cNvPr id="729" name="Google Shape;729;p51"/>
          <p:cNvSpPr txBox="1"/>
          <p:nvPr/>
        </p:nvSpPr>
        <p:spPr>
          <a:xfrm>
            <a:off x="990600" y="3200400"/>
            <a:ext cx="3413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R</a:t>
            </a:r>
            <a:endParaRPr/>
          </a:p>
        </p:txBody>
      </p:sp>
      <p:sp>
        <p:nvSpPr>
          <p:cNvPr id="730" name="Google Shape;730;p51"/>
          <p:cNvSpPr txBox="1"/>
          <p:nvPr/>
        </p:nvSpPr>
        <p:spPr>
          <a:xfrm>
            <a:off x="990600" y="3810000"/>
            <a:ext cx="279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I</a:t>
            </a:r>
            <a:endParaRPr/>
          </a:p>
        </p:txBody>
      </p:sp>
      <p:sp>
        <p:nvSpPr>
          <p:cNvPr id="731" name="Google Shape;731;p51"/>
          <p:cNvSpPr txBox="1"/>
          <p:nvPr/>
        </p:nvSpPr>
        <p:spPr>
          <a:xfrm>
            <a:off x="990600" y="4572000"/>
            <a:ext cx="4730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J</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2"/>
          <p:cNvSpPr txBox="1"/>
          <p:nvPr>
            <p:ph type="ctrTitle"/>
          </p:nvPr>
        </p:nvSpPr>
        <p:spPr>
          <a:xfrm>
            <a:off x="228600" y="0"/>
            <a:ext cx="7772400"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Summarize MIPS:</a:t>
            </a:r>
            <a:endParaRPr/>
          </a:p>
        </p:txBody>
      </p:sp>
      <p:pic>
        <p:nvPicPr>
          <p:cNvPr id="738" name="Google Shape;738;p52"/>
          <p:cNvPicPr preferRelativeResize="0"/>
          <p:nvPr/>
        </p:nvPicPr>
        <p:blipFill rotWithShape="1">
          <a:blip r:embed="rId3">
            <a:alphaModFix/>
          </a:blip>
          <a:srcRect b="0" l="0" r="0" t="0"/>
          <a:stretch/>
        </p:blipFill>
        <p:spPr>
          <a:xfrm>
            <a:off x="1219200" y="990600"/>
            <a:ext cx="6364287" cy="1328737"/>
          </a:xfrm>
          <a:prstGeom prst="rect">
            <a:avLst/>
          </a:prstGeom>
          <a:noFill/>
          <a:ln>
            <a:noFill/>
          </a:ln>
        </p:spPr>
      </p:pic>
      <p:pic>
        <p:nvPicPr>
          <p:cNvPr id="739" name="Google Shape;739;p52"/>
          <p:cNvPicPr preferRelativeResize="0"/>
          <p:nvPr/>
        </p:nvPicPr>
        <p:blipFill rotWithShape="1">
          <a:blip r:embed="rId4">
            <a:alphaModFix/>
          </a:blip>
          <a:srcRect b="0" l="0" r="0" t="0"/>
          <a:stretch/>
        </p:blipFill>
        <p:spPr>
          <a:xfrm>
            <a:off x="1219200" y="2362200"/>
            <a:ext cx="6383337" cy="4043362"/>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Arithmetic</a:t>
            </a:r>
            <a:endParaRPr/>
          </a:p>
        </p:txBody>
      </p:sp>
      <p:sp>
        <p:nvSpPr>
          <p:cNvPr id="137" name="Google Shape;137;p17"/>
          <p:cNvSpPr txBox="1"/>
          <p:nvPr>
            <p:ph idx="1" type="body"/>
          </p:nvPr>
        </p:nvSpPr>
        <p:spPr>
          <a:xfrm>
            <a:off x="1143000" y="1828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Design Principle 1</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simplicity favors regularity</a:t>
            </a:r>
            <a:r>
              <a:rPr b="0" i="0" lang="en-US" sz="20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SzPts val="1200"/>
              <a:buNone/>
            </a:pPr>
            <a:r>
              <a:rPr b="0" i="1" lang="en-US" sz="2000" u="none">
                <a:solidFill>
                  <a:schemeClr val="dk1"/>
                </a:solidFill>
                <a:latin typeface="Times New Roman"/>
                <a:ea typeface="Times New Roman"/>
                <a:cs typeface="Times New Roman"/>
                <a:sym typeface="Times New Roman"/>
              </a:rPr>
              <a:t>     Translation</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 Regular instructions make for simple hardware</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Simpler hardware reduces design time and manufacturing cost.</a:t>
            </a:r>
            <a:endParaRPr/>
          </a:p>
          <a:p>
            <a:pPr indent="-342900" lvl="0" marL="342900" rtl="0" algn="l">
              <a:lnSpc>
                <a:spcPct val="90000"/>
              </a:lnSpc>
              <a:spcBef>
                <a:spcPts val="400"/>
              </a:spcBef>
              <a:spcAft>
                <a:spcPts val="0"/>
              </a:spcAft>
              <a:buSzPts val="1200"/>
              <a:buNone/>
            </a:pPr>
            <a:r>
              <a:t/>
            </a:r>
            <a:endParaRPr b="0" i="1"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Of course this complicates some things...</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C code:		</a:t>
            </a:r>
            <a:r>
              <a:rPr b="0" i="0" lang="en-US" sz="2000" u="none">
                <a:solidFill>
                  <a:schemeClr val="dk1"/>
                </a:solidFill>
                <a:latin typeface="Courier New"/>
                <a:ea typeface="Courier New"/>
                <a:cs typeface="Courier New"/>
                <a:sym typeface="Courier New"/>
              </a:rPr>
              <a:t>A = B + C + D;</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E = F - A;</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MIPS code	</a:t>
            </a:r>
            <a:r>
              <a:rPr b="0" i="0" lang="en-US" sz="2000" u="none">
                <a:solidFill>
                  <a:schemeClr val="dk1"/>
                </a:solidFill>
                <a:latin typeface="Courier New"/>
                <a:ea typeface="Courier New"/>
                <a:cs typeface="Courier New"/>
                <a:sym typeface="Courier New"/>
              </a:rPr>
              <a:t>add $t0, $s1, $s2</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ahoma"/>
                <a:ea typeface="Tahoma"/>
                <a:cs typeface="Tahoma"/>
                <a:sym typeface="Tahoma"/>
              </a:rPr>
              <a:t>(arithmetic):</a:t>
            </a:r>
            <a:r>
              <a:rPr b="0" i="0" lang="en-US" sz="2000" u="none">
                <a:solidFill>
                  <a:schemeClr val="dk1"/>
                </a:solidFill>
                <a:latin typeface="Courier New"/>
                <a:ea typeface="Courier New"/>
                <a:cs typeface="Courier New"/>
                <a:sym typeface="Courier New"/>
              </a:rPr>
              <a:t>	add $s0, $t0, $s3</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sub $s4, $s5, $s0</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Performance penalty: high-level code translates to denser machine code. </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138" name="Google Shape;138;p17"/>
          <p:cNvSpPr txBox="1"/>
          <p:nvPr/>
        </p:nvSpPr>
        <p:spPr>
          <a:xfrm>
            <a:off x="6477000" y="3324225"/>
            <a:ext cx="2455862" cy="13239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Allowing variable number</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of operands would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simplify the assembly </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code but complicate the</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hardware.</a:t>
            </a:r>
            <a:endParaRPr/>
          </a:p>
        </p:txBody>
      </p:sp>
      <p:cxnSp>
        <p:nvCxnSpPr>
          <p:cNvPr id="139" name="Google Shape;139;p17"/>
          <p:cNvCxnSpPr/>
          <p:nvPr/>
        </p:nvCxnSpPr>
        <p:spPr>
          <a:xfrm flipH="1">
            <a:off x="6934200" y="4648200"/>
            <a:ext cx="1143000" cy="609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3"/>
          <p:cNvSpPr txBox="1"/>
          <p:nvPr/>
        </p:nvSpPr>
        <p:spPr>
          <a:xfrm>
            <a:off x="225425" y="312737"/>
            <a:ext cx="36957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46" name="Google Shape;746;p53"/>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Design alternative:</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provide more powerful operations</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goal is to reduce number of instructions executed</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danger is a slower cycle time and/or a higher CPI</a:t>
            </a:r>
            <a:endParaRPr/>
          </a:p>
          <a:p>
            <a:pPr indent="-222884" lvl="1" marL="742950" rtl="0" algn="l">
              <a:lnSpc>
                <a:spcPct val="12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Sometimes referred to as </a:t>
            </a:r>
            <a:r>
              <a:rPr b="0" i="1" lang="en-US" sz="2000" u="none">
                <a:solidFill>
                  <a:schemeClr val="dk1"/>
                </a:solidFill>
                <a:latin typeface="Tahoma"/>
                <a:ea typeface="Tahoma"/>
                <a:cs typeface="Tahoma"/>
                <a:sym typeface="Tahoma"/>
              </a:rPr>
              <a:t>R(educed)ISC vs. C(omplex)ISC</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virtually all new instruction sets since 1982 have been RISC</a:t>
            </a:r>
            <a:endParaRPr/>
          </a:p>
          <a:p>
            <a:pPr indent="-285750" lvl="1" marL="742950" rtl="0" algn="l">
              <a:lnSpc>
                <a:spcPct val="12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We’ll look at PowerPC and 80x86</a:t>
            </a:r>
            <a:br>
              <a:rPr b="0" i="0" lang="en-US" sz="1800" u="none">
                <a:solidFill>
                  <a:schemeClr val="dk1"/>
                </a:solidFill>
                <a:latin typeface="Tahoma"/>
                <a:ea typeface="Tahoma"/>
                <a:cs typeface="Tahoma"/>
                <a:sym typeface="Tahoma"/>
              </a:rPr>
            </a:br>
            <a:endParaRPr/>
          </a:p>
        </p:txBody>
      </p:sp>
      <p:sp>
        <p:nvSpPr>
          <p:cNvPr id="747" name="Google Shape;747;p53"/>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Alternative Architectures</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4"/>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PowerPC Special Instructions</a:t>
            </a:r>
            <a:endParaRPr/>
          </a:p>
        </p:txBody>
      </p:sp>
      <p:sp>
        <p:nvSpPr>
          <p:cNvPr id="754" name="Google Shape;754;p54"/>
          <p:cNvSpPr txBox="1"/>
          <p:nvPr>
            <p:ph idx="1" type="body"/>
          </p:nvPr>
        </p:nvSpPr>
        <p:spPr>
          <a:xfrm>
            <a:off x="914400" y="2017712"/>
            <a:ext cx="8040687"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Indexed addressing</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lw $t1,$a0+$s3  #$t1=Memory[$a0+$s3]</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what do we have to do in MIPS?  </a:t>
            </a:r>
            <a:r>
              <a:rPr b="0" i="0" lang="en-US" sz="1800" u="none">
                <a:solidFill>
                  <a:schemeClr val="dk1"/>
                </a:solidFill>
                <a:latin typeface="Courier New"/>
                <a:ea typeface="Courier New"/>
                <a:cs typeface="Courier New"/>
                <a:sym typeface="Courier New"/>
              </a:rPr>
              <a:t>add  $t0, $a0, $s3</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lw   $t1, 0($t0)</a:t>
            </a:r>
            <a:r>
              <a:rPr b="0" i="0" lang="en-US" sz="18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Update addressing</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update a register as part of load (for marching through arrays)</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Example</a:t>
            </a:r>
            <a:r>
              <a:rPr b="0" i="0" lang="en-US" sz="1800" u="none">
                <a:solidFill>
                  <a:schemeClr val="dk1"/>
                </a:solidFill>
                <a:latin typeface="Tahoma"/>
                <a:ea typeface="Tahoma"/>
                <a:cs typeface="Tahoma"/>
                <a:sym typeface="Tahoma"/>
              </a:rPr>
              <a:t>:</a:t>
            </a:r>
            <a:r>
              <a:rPr b="0" i="0" lang="en-US" sz="1800" u="none">
                <a:solidFill>
                  <a:schemeClr val="dk1"/>
                </a:solidFill>
                <a:latin typeface="Courier New"/>
                <a:ea typeface="Courier New"/>
                <a:cs typeface="Courier New"/>
                <a:sym typeface="Courier New"/>
              </a:rPr>
              <a:t> lwu $t0,4($s3) #$t0=Memory[$s3+4];$s3=$s3+4</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what do we have to do in MIPS?   </a:t>
            </a:r>
            <a:r>
              <a:rPr b="0" i="0" lang="en-US" sz="1800" u="none">
                <a:solidFill>
                  <a:schemeClr val="dk1"/>
                </a:solidFill>
                <a:latin typeface="Courier New"/>
                <a:ea typeface="Courier New"/>
                <a:cs typeface="Courier New"/>
                <a:sym typeface="Courier New"/>
              </a:rPr>
              <a:t>lw    $t0, 4($s3)</a:t>
            </a:r>
            <a:endParaRPr b="0" i="0"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addi  $s3, $s3, 4</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Others: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load multiple words/store multiple words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 special counter register to improve loop performance:  </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Courier New"/>
                <a:ea typeface="Courier New"/>
                <a:cs typeface="Courier New"/>
                <a:sym typeface="Courier New"/>
              </a:rPr>
              <a:t>  bc   Loop, ctrl != 0</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 </a:t>
            </a:r>
            <a:r>
              <a:rPr b="0" i="1" lang="en-US" sz="1800" u="none">
                <a:solidFill>
                  <a:schemeClr val="dk1"/>
                </a:solidFill>
                <a:latin typeface="Times New Roman"/>
                <a:ea typeface="Times New Roman"/>
                <a:cs typeface="Times New Roman"/>
                <a:sym typeface="Times New Roman"/>
              </a:rPr>
              <a:t>decrement counter, if not 0 goto loop</a:t>
            </a:r>
            <a:endParaRPr b="0" i="0"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MIPS:    </a:t>
            </a:r>
            <a:r>
              <a:rPr b="0" i="0" lang="en-US" sz="1800" u="none">
                <a:solidFill>
                  <a:schemeClr val="dk1"/>
                </a:solidFill>
                <a:latin typeface="Courier New"/>
                <a:ea typeface="Courier New"/>
                <a:cs typeface="Courier New"/>
                <a:sym typeface="Courier New"/>
              </a:rPr>
              <a:t>addi   $t0, $t0, -1</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bne    $t0, $zero, Loop</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5"/>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 dominant architecture:</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80x86</a:t>
            </a:r>
            <a:endParaRPr/>
          </a:p>
        </p:txBody>
      </p:sp>
      <p:sp>
        <p:nvSpPr>
          <p:cNvPr id="761" name="Google Shape;761;p55"/>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1978:  The Intel 8086 is announced (16 bit architecture)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1980:  The 8087 floating point coprocessor is added</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1982:  The 80286 increases address space to 24 bits, +instructions</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1985:  The 80386 extends to 32 bits, new addressing modes</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1989-1995:  The 80486, Pentium, Pentium Pro add a few  instructions (mostly designed for higher performance)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1997:  MMX is added</a:t>
            </a:r>
            <a:br>
              <a:rPr b="0" i="0" lang="en-US" sz="1800" u="none">
                <a:solidFill>
                  <a:schemeClr val="dk1"/>
                </a:solidFill>
                <a:latin typeface="Tahoma"/>
                <a:ea typeface="Tahoma"/>
                <a:cs typeface="Tahoma"/>
                <a:sym typeface="Tahoma"/>
              </a:rPr>
            </a:br>
            <a:br>
              <a:rPr b="0" i="1" lang="en-US" sz="1800" u="none">
                <a:solidFill>
                  <a:schemeClr val="dk1"/>
                </a:solidFill>
                <a:latin typeface="Tahoma"/>
                <a:ea typeface="Tahoma"/>
                <a:cs typeface="Tahoma"/>
                <a:sym typeface="Tahoma"/>
              </a:rPr>
            </a:br>
            <a:r>
              <a:rPr b="0" i="1" lang="en-US" sz="2000" u="none">
                <a:solidFill>
                  <a:schemeClr val="dk1"/>
                </a:solidFill>
                <a:latin typeface="Times New Roman"/>
                <a:ea typeface="Times New Roman"/>
                <a:cs typeface="Times New Roman"/>
                <a:sym typeface="Times New Roman"/>
              </a:rPr>
              <a:t>“this history illustrates the impact of the “golden handcuffs” of compatibility”</a:t>
            </a:r>
            <a:endParaRPr/>
          </a:p>
          <a:p>
            <a:pPr indent="-342900" lvl="0" marL="342900" rtl="0" algn="l">
              <a:lnSpc>
                <a:spcPct val="9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SzPts val="1200"/>
              <a:buNone/>
            </a:pPr>
            <a:r>
              <a:rPr b="0" i="1" lang="en-US" sz="2000" u="none">
                <a:solidFill>
                  <a:schemeClr val="dk1"/>
                </a:solidFill>
                <a:latin typeface="Times New Roman"/>
                <a:ea typeface="Times New Roman"/>
                <a:cs typeface="Times New Roman"/>
                <a:sym typeface="Times New Roman"/>
              </a:rPr>
              <a:t>     “adding new features as someone might add clothing to a packed bag”</a:t>
            </a:r>
            <a:br>
              <a:rPr b="0" i="1" lang="en-US" sz="2000" u="none">
                <a:solidFill>
                  <a:schemeClr val="dk1"/>
                </a:solidFill>
                <a:latin typeface="Times New Roman"/>
                <a:ea typeface="Times New Roman"/>
                <a:cs typeface="Times New Roman"/>
                <a:sym typeface="Times New Roman"/>
              </a:rPr>
            </a:b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 dominant architecture:  80x86</a:t>
            </a:r>
            <a:endParaRPr/>
          </a:p>
        </p:txBody>
      </p:sp>
      <p:sp>
        <p:nvSpPr>
          <p:cNvPr id="768" name="Google Shape;768;p56"/>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Complexity</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instructions from 1 to 17 bytes long</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one operand </a:t>
            </a:r>
            <a:r>
              <a:rPr b="0" i="1" lang="en-US" sz="1800" u="none">
                <a:solidFill>
                  <a:schemeClr val="dk1"/>
                </a:solidFill>
                <a:latin typeface="Tahoma"/>
                <a:ea typeface="Tahoma"/>
                <a:cs typeface="Tahoma"/>
                <a:sym typeface="Tahoma"/>
              </a:rPr>
              <a:t>must</a:t>
            </a:r>
            <a:r>
              <a:rPr b="0" i="0" lang="en-US" sz="1800" u="none">
                <a:solidFill>
                  <a:schemeClr val="dk1"/>
                </a:solidFill>
                <a:latin typeface="Tahoma"/>
                <a:ea typeface="Tahoma"/>
                <a:cs typeface="Tahoma"/>
                <a:sym typeface="Tahoma"/>
              </a:rPr>
              <a:t> act as both a source and destination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one operand</a:t>
            </a:r>
            <a:r>
              <a:rPr b="0" i="1" lang="en-US" sz="1800" u="none">
                <a:solidFill>
                  <a:schemeClr val="dk1"/>
                </a:solidFill>
                <a:latin typeface="Tahoma"/>
                <a:ea typeface="Tahoma"/>
                <a:cs typeface="Tahoma"/>
                <a:sym typeface="Tahoma"/>
              </a:rPr>
              <a:t> may</a:t>
            </a:r>
            <a:r>
              <a:rPr b="0" i="0" lang="en-US" sz="1800" u="none">
                <a:solidFill>
                  <a:schemeClr val="dk1"/>
                </a:solidFill>
                <a:latin typeface="Tahoma"/>
                <a:ea typeface="Tahoma"/>
                <a:cs typeface="Tahoma"/>
                <a:sym typeface="Tahoma"/>
              </a:rPr>
              <a:t> come from memory</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several complex addressing modes</a:t>
            </a:r>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Saving grace: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 most frequently used instructions are not too difficult to build</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compilers avoid the portions of the architecture that are slow</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1200"/>
              <a:buNone/>
            </a:pPr>
            <a:r>
              <a:rPr b="0" i="1" lang="en-US" sz="2000" u="none">
                <a:solidFill>
                  <a:schemeClr val="dk1"/>
                </a:solidFill>
                <a:latin typeface="Times New Roman"/>
                <a:ea typeface="Times New Roman"/>
                <a:cs typeface="Times New Roman"/>
                <a:sym typeface="Times New Roman"/>
              </a:rPr>
              <a:t> “an architecture that is difficult to explain and impossible to love” </a:t>
            </a:r>
            <a:endParaRPr/>
          </a:p>
          <a:p>
            <a:pPr indent="-342900" lvl="0" marL="342900" rtl="0" algn="l">
              <a:lnSpc>
                <a:spcPct val="9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SzPts val="1200"/>
              <a:buNone/>
            </a:pPr>
            <a:r>
              <a:rPr b="0" i="1" lang="en-US" sz="2000" u="none">
                <a:solidFill>
                  <a:schemeClr val="dk1"/>
                </a:solidFill>
                <a:latin typeface="Times New Roman"/>
                <a:ea typeface="Times New Roman"/>
                <a:cs typeface="Times New Roman"/>
                <a:sym typeface="Times New Roman"/>
              </a:rPr>
              <a:t> “ what the 80x86 lacks in style is made up in quantity, making it beautiful from the right perspective”</a:t>
            </a:r>
            <a:endParaRPr/>
          </a:p>
          <a:p>
            <a:pPr indent="-342900" lvl="0" marL="342900" rtl="0" algn="l">
              <a:lnSpc>
                <a:spcPct val="9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a:p>
            <a:pPr indent="-266700" lvl="0" marL="342900" rtl="0" algn="l">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7"/>
          <p:cNvSpPr txBox="1"/>
          <p:nvPr/>
        </p:nvSpPr>
        <p:spPr>
          <a:xfrm>
            <a:off x="225425" y="312737"/>
            <a:ext cx="13906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775" name="Google Shape;775;p57"/>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 complexity is only one variable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lower instruction count vs. higher CPI / lower clock rate</a:t>
            </a:r>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Design Principles: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simplicity favors regularity</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smaller is faster</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good design demands compromise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make the common case fast</a:t>
            </a:r>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 set architecture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 very important abstraction indeed!</a:t>
            </a:r>
            <a:endParaRPr/>
          </a:p>
        </p:txBody>
      </p:sp>
      <p:sp>
        <p:nvSpPr>
          <p:cNvPr id="776" name="Google Shape;776;p57"/>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Summary</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Arithmetic</a:t>
            </a:r>
            <a:endParaRPr/>
          </a:p>
        </p:txBody>
      </p:sp>
      <p:sp>
        <p:nvSpPr>
          <p:cNvPr id="146" name="Google Shape;146;p18"/>
          <p:cNvSpPr txBox="1"/>
          <p:nvPr>
            <p:ph idx="1" type="body"/>
          </p:nvPr>
        </p:nvSpPr>
        <p:spPr>
          <a:xfrm>
            <a:off x="1143000" y="17526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Operands must be in registers</a:t>
            </a:r>
            <a:r>
              <a:rPr b="0" i="0" lang="en-US" sz="2000" u="none">
                <a:solidFill>
                  <a:schemeClr val="dk1"/>
                </a:solidFill>
                <a:latin typeface="Tahoma"/>
                <a:ea typeface="Tahoma"/>
                <a:cs typeface="Tahoma"/>
                <a:sym typeface="Tahoma"/>
              </a:rPr>
              <a:t> – only 32 registers provided (which require 5 bits to select one register). Reason for small number of registers:</a:t>
            </a:r>
            <a:endParaRPr/>
          </a:p>
          <a:p>
            <a:pPr indent="-342900" lvl="0" marL="342900" rtl="0" algn="l">
              <a:lnSpc>
                <a:spcPct val="100000"/>
              </a:lnSpc>
              <a:spcBef>
                <a:spcPts val="400"/>
              </a:spcBef>
              <a:spcAft>
                <a:spcPts val="0"/>
              </a:spcAft>
              <a:buSzPts val="1200"/>
              <a:buNone/>
            </a:pPr>
            <a:r>
              <a:t/>
            </a:r>
            <a:endParaRPr b="0" i="0" sz="2000" u="sng">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Design Principle 2</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smaller is faster</a:t>
            </a:r>
            <a:r>
              <a:rPr b="0" i="0" lang="en-US" sz="2000" u="none">
                <a:solidFill>
                  <a:schemeClr val="dk1"/>
                </a:solidFill>
                <a:latin typeface="Tahoma"/>
                <a:ea typeface="Tahoma"/>
                <a:cs typeface="Tahoma"/>
                <a:sym typeface="Tahoma"/>
              </a:rPr>
              <a:t>.    </a:t>
            </a:r>
            <a:r>
              <a:rPr b="0" i="1" lang="en-US" sz="2000" u="none">
                <a:solidFill>
                  <a:schemeClr val="dk1"/>
                </a:solidFill>
                <a:latin typeface="Times New Roman"/>
                <a:ea typeface="Times New Roman"/>
                <a:cs typeface="Times New Roman"/>
                <a:sym typeface="Times New Roman"/>
              </a:rPr>
              <a:t>Why?</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Electronic signals have to travel further on a physically larger chip increasing clock cycle time.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Smaller is also cheaper!</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Registers vs. Memory</a:t>
            </a:r>
            <a:endParaRPr/>
          </a:p>
        </p:txBody>
      </p:sp>
      <p:grpSp>
        <p:nvGrpSpPr>
          <p:cNvPr id="153" name="Google Shape;153;p19"/>
          <p:cNvGrpSpPr/>
          <p:nvPr/>
        </p:nvGrpSpPr>
        <p:grpSpPr>
          <a:xfrm>
            <a:off x="2057400" y="4281487"/>
            <a:ext cx="4383087" cy="2347912"/>
            <a:chOff x="860" y="1896"/>
            <a:chExt cx="2761" cy="1479"/>
          </a:xfrm>
        </p:grpSpPr>
        <p:cxnSp>
          <p:nvCxnSpPr>
            <p:cNvPr id="154" name="Google Shape;154;p19"/>
            <p:cNvCxnSpPr/>
            <p:nvPr/>
          </p:nvCxnSpPr>
          <p:spPr>
            <a:xfrm>
              <a:off x="1775" y="1896"/>
              <a:ext cx="0" cy="1412"/>
            </a:xfrm>
            <a:prstGeom prst="straightConnector1">
              <a:avLst/>
            </a:prstGeom>
            <a:noFill/>
            <a:ln cap="flat" cmpd="sng" w="12700">
              <a:solidFill>
                <a:srgbClr val="FFFFFF"/>
              </a:solidFill>
              <a:prstDash val="solid"/>
              <a:miter lim="800000"/>
              <a:headEnd len="med" w="med" type="none"/>
              <a:tailEnd len="med" w="med" type="none"/>
            </a:ln>
          </p:spPr>
        </p:cxnSp>
        <p:cxnSp>
          <p:nvCxnSpPr>
            <p:cNvPr id="155" name="Google Shape;155;p19"/>
            <p:cNvCxnSpPr/>
            <p:nvPr/>
          </p:nvCxnSpPr>
          <p:spPr>
            <a:xfrm>
              <a:off x="2699" y="1896"/>
              <a:ext cx="0" cy="1412"/>
            </a:xfrm>
            <a:prstGeom prst="straightConnector1">
              <a:avLst/>
            </a:prstGeom>
            <a:noFill/>
            <a:ln cap="flat" cmpd="sng" w="12700">
              <a:solidFill>
                <a:srgbClr val="FFFFFF"/>
              </a:solidFill>
              <a:prstDash val="solid"/>
              <a:miter lim="800000"/>
              <a:headEnd len="med" w="med" type="none"/>
              <a:tailEnd len="med" w="med" type="none"/>
            </a:ln>
          </p:spPr>
        </p:cxnSp>
        <p:sp>
          <p:nvSpPr>
            <p:cNvPr id="156" name="Google Shape;156;p19"/>
            <p:cNvSpPr txBox="1"/>
            <p:nvPr/>
          </p:nvSpPr>
          <p:spPr>
            <a:xfrm>
              <a:off x="860" y="1899"/>
              <a:ext cx="2761" cy="1413"/>
            </a:xfrm>
            <a:prstGeom prst="rect">
              <a:avLst/>
            </a:prstGeom>
            <a:noFill/>
            <a:ln cap="flat" cmpd="sng" w="508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57" name="Google Shape;157;p19"/>
            <p:cNvSpPr txBox="1"/>
            <p:nvPr/>
          </p:nvSpPr>
          <p:spPr>
            <a:xfrm>
              <a:off x="1018" y="3036"/>
              <a:ext cx="962" cy="339"/>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Processor</a:t>
              </a:r>
              <a:endParaRPr/>
            </a:p>
          </p:txBody>
        </p:sp>
        <p:sp>
          <p:nvSpPr>
            <p:cNvPr id="158" name="Google Shape;158;p19"/>
            <p:cNvSpPr txBox="1"/>
            <p:nvPr/>
          </p:nvSpPr>
          <p:spPr>
            <a:xfrm>
              <a:off x="3006" y="3036"/>
              <a:ext cx="426" cy="339"/>
            </a:xfrm>
            <a:prstGeom prst="rect">
              <a:avLst/>
            </a:prstGeom>
            <a:noFill/>
            <a:ln>
              <a:noFill/>
            </a:ln>
          </p:spPr>
          <p:txBody>
            <a:bodyPr anchorCtr="0" anchor="t" bIns="26975" lIns="19050" spcFirstLastPara="1" rIns="19050" wrap="square" tIns="26975">
              <a:noAutofit/>
            </a:bodyPr>
            <a:lstStyle/>
            <a:p>
              <a:pPr indent="0" lvl="0" marL="0" marR="0" rtl="0" algn="l">
                <a:lnSpc>
                  <a:spcPct val="150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I/O</a:t>
              </a:r>
              <a:endParaRPr/>
            </a:p>
          </p:txBody>
        </p:sp>
        <p:sp>
          <p:nvSpPr>
            <p:cNvPr id="159" name="Google Shape;159;p19"/>
            <p:cNvSpPr txBox="1"/>
            <p:nvPr/>
          </p:nvSpPr>
          <p:spPr>
            <a:xfrm>
              <a:off x="927" y="1966"/>
              <a:ext cx="781" cy="497"/>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0" name="Google Shape;160;p19"/>
            <p:cNvSpPr txBox="1"/>
            <p:nvPr/>
          </p:nvSpPr>
          <p:spPr>
            <a:xfrm>
              <a:off x="927" y="2534"/>
              <a:ext cx="781" cy="498"/>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1" name="Google Shape;161;p19"/>
            <p:cNvSpPr txBox="1"/>
            <p:nvPr/>
          </p:nvSpPr>
          <p:spPr>
            <a:xfrm>
              <a:off x="2774" y="1966"/>
              <a:ext cx="781" cy="497"/>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2" name="Google Shape;162;p19"/>
            <p:cNvSpPr txBox="1"/>
            <p:nvPr/>
          </p:nvSpPr>
          <p:spPr>
            <a:xfrm>
              <a:off x="2774" y="2534"/>
              <a:ext cx="781" cy="498"/>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3" name="Google Shape;163;p19"/>
            <p:cNvSpPr txBox="1"/>
            <p:nvPr/>
          </p:nvSpPr>
          <p:spPr>
            <a:xfrm>
              <a:off x="1921" y="2037"/>
              <a:ext cx="639" cy="995"/>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164" name="Google Shape;164;p19"/>
            <p:cNvSpPr txBox="1"/>
            <p:nvPr/>
          </p:nvSpPr>
          <p:spPr>
            <a:xfrm>
              <a:off x="947" y="2041"/>
              <a:ext cx="773" cy="387"/>
            </a:xfrm>
            <a:prstGeom prst="rect">
              <a:avLst/>
            </a:prstGeom>
            <a:noFill/>
            <a:ln>
              <a:noFill/>
            </a:ln>
          </p:spPr>
          <p:txBody>
            <a:bodyPr anchorCtr="0" anchor="t" bIns="26975" lIns="19050" spcFirstLastPara="1" rIns="19050" wrap="square" tIns="26975">
              <a:noAutofit/>
            </a:bodyPr>
            <a:lstStyle/>
            <a:p>
              <a:pPr indent="0" lvl="0" marL="0" marR="0" rtl="0" algn="ctr">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Control</a:t>
              </a:r>
              <a:endParaRPr/>
            </a:p>
          </p:txBody>
        </p:sp>
        <p:sp>
          <p:nvSpPr>
            <p:cNvPr id="165" name="Google Shape;165;p19"/>
            <p:cNvSpPr txBox="1"/>
            <p:nvPr/>
          </p:nvSpPr>
          <p:spPr>
            <a:xfrm>
              <a:off x="947" y="2609"/>
              <a:ext cx="773" cy="387"/>
            </a:xfrm>
            <a:prstGeom prst="rect">
              <a:avLst/>
            </a:prstGeom>
            <a:noFill/>
            <a:ln>
              <a:noFill/>
            </a:ln>
          </p:spPr>
          <p:txBody>
            <a:bodyPr anchorCtr="0" anchor="t" bIns="26975" lIns="19050" spcFirstLastPara="1" rIns="19050" wrap="square" tIns="26975">
              <a:noAutofit/>
            </a:bodyPr>
            <a:lstStyle/>
            <a:p>
              <a:pPr indent="0" lvl="0" marL="0" marR="0" rtl="0" algn="ctr">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Datapath</a:t>
              </a:r>
              <a:endParaRPr/>
            </a:p>
          </p:txBody>
        </p:sp>
        <p:sp>
          <p:nvSpPr>
            <p:cNvPr id="166" name="Google Shape;166;p19"/>
            <p:cNvSpPr txBox="1"/>
            <p:nvPr/>
          </p:nvSpPr>
          <p:spPr>
            <a:xfrm>
              <a:off x="1870" y="2325"/>
              <a:ext cx="773" cy="387"/>
            </a:xfrm>
            <a:prstGeom prst="rect">
              <a:avLst/>
            </a:prstGeom>
            <a:noFill/>
            <a:ln>
              <a:noFill/>
            </a:ln>
          </p:spPr>
          <p:txBody>
            <a:bodyPr anchorCtr="0" anchor="t" bIns="26975" lIns="19050" spcFirstLastPara="1" rIns="19050" wrap="square" tIns="26975">
              <a:noAutofit/>
            </a:bodyPr>
            <a:lstStyle/>
            <a:p>
              <a:pPr indent="0" lvl="0" marL="0" marR="0" rtl="0" algn="ctr">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Memory</a:t>
              </a:r>
              <a:endParaRPr/>
            </a:p>
          </p:txBody>
        </p:sp>
        <p:sp>
          <p:nvSpPr>
            <p:cNvPr id="167" name="Google Shape;167;p19"/>
            <p:cNvSpPr txBox="1"/>
            <p:nvPr/>
          </p:nvSpPr>
          <p:spPr>
            <a:xfrm>
              <a:off x="2793" y="2041"/>
              <a:ext cx="773" cy="387"/>
            </a:xfrm>
            <a:prstGeom prst="rect">
              <a:avLst/>
            </a:prstGeom>
            <a:noFill/>
            <a:ln>
              <a:noFill/>
            </a:ln>
          </p:spPr>
          <p:txBody>
            <a:bodyPr anchorCtr="0" anchor="t" bIns="26975" lIns="19050" spcFirstLastPara="1" rIns="19050" wrap="square" tIns="26975">
              <a:noAutofit/>
            </a:bodyPr>
            <a:lstStyle/>
            <a:p>
              <a:pPr indent="0" lvl="0" marL="0" marR="0" rtl="0" algn="ctr">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Input</a:t>
              </a:r>
              <a:endParaRPr/>
            </a:p>
          </p:txBody>
        </p:sp>
        <p:sp>
          <p:nvSpPr>
            <p:cNvPr id="168" name="Google Shape;168;p19"/>
            <p:cNvSpPr txBox="1"/>
            <p:nvPr/>
          </p:nvSpPr>
          <p:spPr>
            <a:xfrm>
              <a:off x="2793" y="2609"/>
              <a:ext cx="773" cy="387"/>
            </a:xfrm>
            <a:prstGeom prst="rect">
              <a:avLst/>
            </a:prstGeom>
            <a:noFill/>
            <a:ln>
              <a:noFill/>
            </a:ln>
          </p:spPr>
          <p:txBody>
            <a:bodyPr anchorCtr="0" anchor="t" bIns="26975" lIns="19050" spcFirstLastPara="1" rIns="19050" wrap="square" tIns="26975">
              <a:noAutofit/>
            </a:bodyPr>
            <a:lstStyle/>
            <a:p>
              <a:pPr indent="0" lvl="0" marL="0" marR="0" rtl="0" algn="ctr">
                <a:lnSpc>
                  <a:spcPct val="15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Output</a:t>
              </a:r>
              <a:endParaRPr/>
            </a:p>
          </p:txBody>
        </p:sp>
      </p:grpSp>
      <p:sp>
        <p:nvSpPr>
          <p:cNvPr id="169" name="Google Shape;169;p19"/>
          <p:cNvSpPr txBox="1"/>
          <p:nvPr>
            <p:ph idx="1" type="body"/>
          </p:nvPr>
        </p:nvSpPr>
        <p:spPr>
          <a:xfrm>
            <a:off x="1182687" y="16764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Arithmetic instructions operands must be in registers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MIPS has 32 registers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Compiler associates variables with registers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 about programs with lots of variables (arrays, etc.)? Use </a:t>
            </a:r>
            <a:r>
              <a:rPr b="0" i="1" lang="en-US" sz="2000" u="none">
                <a:solidFill>
                  <a:schemeClr val="dk1"/>
                </a:solidFill>
                <a:latin typeface="Tahoma"/>
                <a:ea typeface="Tahoma"/>
                <a:cs typeface="Tahoma"/>
                <a:sym typeface="Tahoma"/>
              </a:rPr>
              <a:t>memory</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load/store</a:t>
            </a:r>
            <a:r>
              <a:rPr b="0" i="0" lang="en-US" sz="2000" u="none">
                <a:solidFill>
                  <a:schemeClr val="dk1"/>
                </a:solidFill>
                <a:latin typeface="Tahoma"/>
                <a:ea typeface="Tahoma"/>
                <a:cs typeface="Tahoma"/>
                <a:sym typeface="Tahoma"/>
              </a:rPr>
              <a:t> operations to transfer data from memory to register – if not enough registers </a:t>
            </a:r>
            <a:r>
              <a:rPr b="0" i="1" lang="en-US" sz="2000" u="none">
                <a:solidFill>
                  <a:schemeClr val="dk1"/>
                </a:solidFill>
                <a:latin typeface="Tahoma"/>
                <a:ea typeface="Tahoma"/>
                <a:cs typeface="Tahoma"/>
                <a:sym typeface="Tahoma"/>
              </a:rPr>
              <a:t>spill registers</a:t>
            </a:r>
            <a:r>
              <a:rPr b="0" i="0" lang="en-US" sz="2000" u="none">
                <a:solidFill>
                  <a:schemeClr val="dk1"/>
                </a:solidFill>
                <a:latin typeface="Tahoma"/>
                <a:ea typeface="Tahoma"/>
                <a:cs typeface="Tahoma"/>
                <a:sym typeface="Tahoma"/>
              </a:rPr>
              <a:t> to memory</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MIPS is a load/store architecture</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Memory Organization</a:t>
            </a:r>
            <a:endParaRPr/>
          </a:p>
        </p:txBody>
      </p:sp>
      <p:sp>
        <p:nvSpPr>
          <p:cNvPr id="176" name="Google Shape;176;p20"/>
          <p:cNvSpPr txBox="1"/>
          <p:nvPr>
            <p:ph idx="1" type="body"/>
          </p:nvPr>
        </p:nvSpPr>
        <p:spPr>
          <a:xfrm>
            <a:off x="1143000" y="18288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Viewed as a large single-dimension array with access by </a:t>
            </a:r>
            <a:r>
              <a:rPr b="0" i="1" lang="en-US" sz="2000" u="none">
                <a:solidFill>
                  <a:schemeClr val="dk1"/>
                </a:solidFill>
                <a:latin typeface="Tahoma"/>
                <a:ea typeface="Tahoma"/>
                <a:cs typeface="Tahoma"/>
                <a:sym typeface="Tahoma"/>
              </a:rPr>
              <a:t>address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memory address is an </a:t>
            </a:r>
            <a:r>
              <a:rPr b="0" i="1" lang="en-US" sz="2000" u="none">
                <a:solidFill>
                  <a:schemeClr val="dk1"/>
                </a:solidFill>
                <a:latin typeface="Tahoma"/>
                <a:ea typeface="Tahoma"/>
                <a:cs typeface="Tahoma"/>
                <a:sym typeface="Tahoma"/>
              </a:rPr>
              <a:t>index</a:t>
            </a:r>
            <a:r>
              <a:rPr b="0" i="0" lang="en-US" sz="2000" u="none">
                <a:solidFill>
                  <a:schemeClr val="dk1"/>
                </a:solidFill>
                <a:latin typeface="Tahoma"/>
                <a:ea typeface="Tahoma"/>
                <a:cs typeface="Tahoma"/>
                <a:sym typeface="Tahoma"/>
              </a:rPr>
              <a:t> into the memory array</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Byte addressing</a:t>
            </a:r>
            <a:r>
              <a:rPr b="0" i="0" lang="en-US" sz="2000" u="none">
                <a:solidFill>
                  <a:schemeClr val="dk1"/>
                </a:solidFill>
                <a:latin typeface="Tahoma"/>
                <a:ea typeface="Tahoma"/>
                <a:cs typeface="Tahoma"/>
                <a:sym typeface="Tahoma"/>
              </a:rPr>
              <a:t> means that the index points to a byte of memory, and that the unit of memory accessed by a load/store is a byte</a:t>
            </a:r>
            <a:endParaRPr/>
          </a:p>
        </p:txBody>
      </p:sp>
      <p:sp>
        <p:nvSpPr>
          <p:cNvPr id="177" name="Google Shape;177;p20"/>
          <p:cNvSpPr txBox="1"/>
          <p:nvPr/>
        </p:nvSpPr>
        <p:spPr>
          <a:xfrm>
            <a:off x="2286000" y="3962400"/>
            <a:ext cx="1127125" cy="2370137"/>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178" name="Google Shape;178;p20"/>
          <p:cNvCxnSpPr/>
          <p:nvPr/>
        </p:nvCxnSpPr>
        <p:spPr>
          <a:xfrm>
            <a:off x="2286000" y="5943600"/>
            <a:ext cx="1143000" cy="0"/>
          </a:xfrm>
          <a:prstGeom prst="straightConnector1">
            <a:avLst/>
          </a:prstGeom>
          <a:noFill/>
          <a:ln cap="flat" cmpd="sng" w="12700">
            <a:solidFill>
              <a:srgbClr val="000000"/>
            </a:solidFill>
            <a:prstDash val="solid"/>
            <a:miter lim="800000"/>
            <a:headEnd len="med" w="med" type="none"/>
            <a:tailEnd len="med" w="med" type="none"/>
          </a:ln>
        </p:spPr>
      </p:cxnSp>
      <p:cxnSp>
        <p:nvCxnSpPr>
          <p:cNvPr id="179" name="Google Shape;179;p20"/>
          <p:cNvCxnSpPr/>
          <p:nvPr/>
        </p:nvCxnSpPr>
        <p:spPr>
          <a:xfrm>
            <a:off x="2286000" y="4953000"/>
            <a:ext cx="1143000" cy="0"/>
          </a:xfrm>
          <a:prstGeom prst="straightConnector1">
            <a:avLst/>
          </a:prstGeom>
          <a:noFill/>
          <a:ln cap="flat" cmpd="sng" w="12700">
            <a:solidFill>
              <a:srgbClr val="000000"/>
            </a:solidFill>
            <a:prstDash val="solid"/>
            <a:miter lim="800000"/>
            <a:headEnd len="med" w="med" type="none"/>
            <a:tailEnd len="med" w="med" type="none"/>
          </a:ln>
        </p:spPr>
      </p:cxnSp>
      <p:cxnSp>
        <p:nvCxnSpPr>
          <p:cNvPr id="180" name="Google Shape;180;p20"/>
          <p:cNvCxnSpPr/>
          <p:nvPr/>
        </p:nvCxnSpPr>
        <p:spPr>
          <a:xfrm>
            <a:off x="2286000" y="5334000"/>
            <a:ext cx="1143000" cy="0"/>
          </a:xfrm>
          <a:prstGeom prst="straightConnector1">
            <a:avLst/>
          </a:prstGeom>
          <a:noFill/>
          <a:ln cap="flat" cmpd="sng" w="12700">
            <a:solidFill>
              <a:srgbClr val="000000"/>
            </a:solidFill>
            <a:prstDash val="solid"/>
            <a:miter lim="800000"/>
            <a:headEnd len="med" w="med" type="none"/>
            <a:tailEnd len="med" w="med" type="none"/>
          </a:ln>
        </p:spPr>
      </p:cxnSp>
      <p:cxnSp>
        <p:nvCxnSpPr>
          <p:cNvPr id="181" name="Google Shape;181;p20"/>
          <p:cNvCxnSpPr/>
          <p:nvPr/>
        </p:nvCxnSpPr>
        <p:spPr>
          <a:xfrm>
            <a:off x="2286000" y="4572000"/>
            <a:ext cx="1143000" cy="0"/>
          </a:xfrm>
          <a:prstGeom prst="straightConnector1">
            <a:avLst/>
          </a:prstGeom>
          <a:noFill/>
          <a:ln cap="flat" cmpd="sng" w="12700">
            <a:solidFill>
              <a:srgbClr val="000000"/>
            </a:solidFill>
            <a:prstDash val="solid"/>
            <a:miter lim="800000"/>
            <a:headEnd len="med" w="med" type="none"/>
            <a:tailEnd len="med" w="med" type="none"/>
          </a:ln>
        </p:spPr>
      </p:cxnSp>
      <p:cxnSp>
        <p:nvCxnSpPr>
          <p:cNvPr id="182" name="Google Shape;182;p20"/>
          <p:cNvCxnSpPr/>
          <p:nvPr/>
        </p:nvCxnSpPr>
        <p:spPr>
          <a:xfrm>
            <a:off x="2286000" y="4267200"/>
            <a:ext cx="1143000" cy="0"/>
          </a:xfrm>
          <a:prstGeom prst="straightConnector1">
            <a:avLst/>
          </a:prstGeom>
          <a:noFill/>
          <a:ln cap="flat" cmpd="sng" w="12700">
            <a:solidFill>
              <a:srgbClr val="000000"/>
            </a:solidFill>
            <a:prstDash val="solid"/>
            <a:miter lim="800000"/>
            <a:headEnd len="med" w="med" type="none"/>
            <a:tailEnd len="med" w="med" type="none"/>
          </a:ln>
        </p:spPr>
      </p:cxnSp>
      <p:cxnSp>
        <p:nvCxnSpPr>
          <p:cNvPr id="183" name="Google Shape;183;p20"/>
          <p:cNvCxnSpPr/>
          <p:nvPr/>
        </p:nvCxnSpPr>
        <p:spPr>
          <a:xfrm>
            <a:off x="2286000" y="5638800"/>
            <a:ext cx="1143000" cy="0"/>
          </a:xfrm>
          <a:prstGeom prst="straightConnector1">
            <a:avLst/>
          </a:prstGeom>
          <a:noFill/>
          <a:ln cap="flat" cmpd="sng" w="12700">
            <a:solidFill>
              <a:srgbClr val="000000"/>
            </a:solidFill>
            <a:prstDash val="solid"/>
            <a:miter lim="800000"/>
            <a:headEnd len="med" w="med" type="none"/>
            <a:tailEnd len="med" w="med" type="none"/>
          </a:ln>
        </p:spPr>
      </p:cxnSp>
      <p:sp>
        <p:nvSpPr>
          <p:cNvPr id="184" name="Google Shape;184;p20"/>
          <p:cNvSpPr txBox="1"/>
          <p:nvPr/>
        </p:nvSpPr>
        <p:spPr>
          <a:xfrm>
            <a:off x="2057400" y="39624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0</a:t>
            </a:r>
            <a:endParaRPr/>
          </a:p>
        </p:txBody>
      </p:sp>
      <p:sp>
        <p:nvSpPr>
          <p:cNvPr id="185" name="Google Shape;185;p20"/>
          <p:cNvSpPr txBox="1"/>
          <p:nvPr/>
        </p:nvSpPr>
        <p:spPr>
          <a:xfrm>
            <a:off x="2057400" y="42672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1</a:t>
            </a:r>
            <a:endParaRPr/>
          </a:p>
        </p:txBody>
      </p:sp>
      <p:sp>
        <p:nvSpPr>
          <p:cNvPr id="186" name="Google Shape;186;p20"/>
          <p:cNvSpPr txBox="1"/>
          <p:nvPr/>
        </p:nvSpPr>
        <p:spPr>
          <a:xfrm>
            <a:off x="2057400" y="4648200"/>
            <a:ext cx="501650" cy="38735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2</a:t>
            </a:r>
            <a:endParaRPr/>
          </a:p>
        </p:txBody>
      </p:sp>
      <p:sp>
        <p:nvSpPr>
          <p:cNvPr id="187" name="Google Shape;187;p20"/>
          <p:cNvSpPr txBox="1"/>
          <p:nvPr/>
        </p:nvSpPr>
        <p:spPr>
          <a:xfrm>
            <a:off x="2057400" y="50292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3</a:t>
            </a:r>
            <a:endParaRPr/>
          </a:p>
        </p:txBody>
      </p:sp>
      <p:sp>
        <p:nvSpPr>
          <p:cNvPr id="188" name="Google Shape;188;p20"/>
          <p:cNvSpPr txBox="1"/>
          <p:nvPr/>
        </p:nvSpPr>
        <p:spPr>
          <a:xfrm>
            <a:off x="2057400" y="53340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4</a:t>
            </a:r>
            <a:endParaRPr/>
          </a:p>
        </p:txBody>
      </p:sp>
      <p:sp>
        <p:nvSpPr>
          <p:cNvPr id="189" name="Google Shape;189;p20"/>
          <p:cNvSpPr txBox="1"/>
          <p:nvPr/>
        </p:nvSpPr>
        <p:spPr>
          <a:xfrm>
            <a:off x="2057400" y="5638800"/>
            <a:ext cx="501650" cy="38100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5</a:t>
            </a:r>
            <a:endParaRPr/>
          </a:p>
        </p:txBody>
      </p:sp>
      <p:sp>
        <p:nvSpPr>
          <p:cNvPr id="190" name="Google Shape;190;p20"/>
          <p:cNvSpPr txBox="1"/>
          <p:nvPr/>
        </p:nvSpPr>
        <p:spPr>
          <a:xfrm>
            <a:off x="2057400" y="5943600"/>
            <a:ext cx="501650" cy="38735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6</a:t>
            </a:r>
            <a:endParaRPr/>
          </a:p>
        </p:txBody>
      </p:sp>
      <p:sp>
        <p:nvSpPr>
          <p:cNvPr id="191" name="Google Shape;191;p20"/>
          <p:cNvSpPr txBox="1"/>
          <p:nvPr/>
        </p:nvSpPr>
        <p:spPr>
          <a:xfrm>
            <a:off x="2667000" y="63246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
        <p:nvSpPr>
          <p:cNvPr id="192" name="Google Shape;192;p20"/>
          <p:cNvSpPr txBox="1"/>
          <p:nvPr/>
        </p:nvSpPr>
        <p:spPr>
          <a:xfrm>
            <a:off x="2438400" y="4343400"/>
            <a:ext cx="1277937" cy="38100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
        <p:nvSpPr>
          <p:cNvPr id="193" name="Google Shape;193;p20"/>
          <p:cNvSpPr txBox="1"/>
          <p:nvPr/>
        </p:nvSpPr>
        <p:spPr>
          <a:xfrm>
            <a:off x="2438400" y="6019800"/>
            <a:ext cx="1277937"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
        <p:nvSpPr>
          <p:cNvPr id="194" name="Google Shape;194;p20"/>
          <p:cNvSpPr txBox="1"/>
          <p:nvPr/>
        </p:nvSpPr>
        <p:spPr>
          <a:xfrm>
            <a:off x="2438400" y="5715000"/>
            <a:ext cx="1277937"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
        <p:nvSpPr>
          <p:cNvPr id="195" name="Google Shape;195;p20"/>
          <p:cNvSpPr txBox="1"/>
          <p:nvPr/>
        </p:nvSpPr>
        <p:spPr>
          <a:xfrm>
            <a:off x="2438400" y="4648200"/>
            <a:ext cx="1277937" cy="3000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
        <p:nvSpPr>
          <p:cNvPr id="196" name="Google Shape;196;p20"/>
          <p:cNvSpPr txBox="1"/>
          <p:nvPr/>
        </p:nvSpPr>
        <p:spPr>
          <a:xfrm flipH="1">
            <a:off x="2438400" y="4038600"/>
            <a:ext cx="931862" cy="3000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
        <p:nvSpPr>
          <p:cNvPr id="197" name="Google Shape;197;p20"/>
          <p:cNvSpPr txBox="1"/>
          <p:nvPr/>
        </p:nvSpPr>
        <p:spPr>
          <a:xfrm>
            <a:off x="2438400" y="5029200"/>
            <a:ext cx="1277937"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
        <p:nvSpPr>
          <p:cNvPr id="198" name="Google Shape;198;p20"/>
          <p:cNvSpPr txBox="1"/>
          <p:nvPr/>
        </p:nvSpPr>
        <p:spPr>
          <a:xfrm>
            <a:off x="2438400" y="5334000"/>
            <a:ext cx="1277937"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8 bits of data</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Memory Organization</a:t>
            </a:r>
            <a:endParaRPr/>
          </a:p>
        </p:txBody>
      </p:sp>
      <p:sp>
        <p:nvSpPr>
          <p:cNvPr id="205" name="Google Shape;205;p21"/>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Bytes are load/store units, but most data items use larger </a:t>
            </a:r>
            <a:r>
              <a:rPr b="0" i="1" lang="en-US" sz="2000" u="none">
                <a:solidFill>
                  <a:schemeClr val="dk1"/>
                </a:solidFill>
                <a:latin typeface="Tahoma"/>
                <a:ea typeface="Tahoma"/>
                <a:cs typeface="Tahoma"/>
                <a:sym typeface="Tahoma"/>
              </a:rPr>
              <a:t>words</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MIPS, a word is 32 bits or 4 bytes.</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2</a:t>
            </a:r>
            <a:r>
              <a:rPr b="0" baseline="30000" i="0" lang="en-US" sz="2000" u="none">
                <a:solidFill>
                  <a:schemeClr val="dk1"/>
                </a:solidFill>
                <a:latin typeface="Tahoma"/>
                <a:ea typeface="Tahoma"/>
                <a:cs typeface="Tahoma"/>
                <a:sym typeface="Tahoma"/>
              </a:rPr>
              <a:t>32</a:t>
            </a:r>
            <a:r>
              <a:rPr b="0" i="0" lang="en-US" sz="2000" u="none">
                <a:solidFill>
                  <a:schemeClr val="dk1"/>
                </a:solidFill>
                <a:latin typeface="Tahoma"/>
                <a:ea typeface="Tahoma"/>
                <a:cs typeface="Tahoma"/>
                <a:sym typeface="Tahoma"/>
              </a:rPr>
              <a:t> bytes with byte addresses from 0 to 2</a:t>
            </a:r>
            <a:r>
              <a:rPr b="0" baseline="30000" i="0" lang="en-US" sz="2000" u="none">
                <a:solidFill>
                  <a:schemeClr val="dk1"/>
                </a:solidFill>
                <a:latin typeface="Tahoma"/>
                <a:ea typeface="Tahoma"/>
                <a:cs typeface="Tahoma"/>
                <a:sym typeface="Tahoma"/>
              </a:rPr>
              <a:t>32</a:t>
            </a:r>
            <a:r>
              <a:rPr b="0" i="0" lang="en-US" sz="2000" u="none">
                <a:solidFill>
                  <a:schemeClr val="dk1"/>
                </a:solidFill>
                <a:latin typeface="Tahoma"/>
                <a:ea typeface="Tahoma"/>
                <a:cs typeface="Tahoma"/>
                <a:sym typeface="Tahoma"/>
              </a:rPr>
              <a:t>-1</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2</a:t>
            </a:r>
            <a:r>
              <a:rPr b="0" baseline="30000" i="0" lang="en-US" sz="2000" u="none">
                <a:solidFill>
                  <a:schemeClr val="dk1"/>
                </a:solidFill>
                <a:latin typeface="Tahoma"/>
                <a:ea typeface="Tahoma"/>
                <a:cs typeface="Tahoma"/>
                <a:sym typeface="Tahoma"/>
              </a:rPr>
              <a:t>30</a:t>
            </a:r>
            <a:r>
              <a:rPr b="0" i="0" lang="en-US" sz="2000" u="none">
                <a:solidFill>
                  <a:schemeClr val="dk1"/>
                </a:solidFill>
                <a:latin typeface="Tahoma"/>
                <a:ea typeface="Tahoma"/>
                <a:cs typeface="Tahoma"/>
                <a:sym typeface="Tahoma"/>
              </a:rPr>
              <a:t> words with byte addresses 0, 4, 8, ... 2</a:t>
            </a:r>
            <a:r>
              <a:rPr b="0" baseline="30000" i="0" lang="en-US" sz="2000" u="none">
                <a:solidFill>
                  <a:schemeClr val="dk1"/>
                </a:solidFill>
                <a:latin typeface="Tahoma"/>
                <a:ea typeface="Tahoma"/>
                <a:cs typeface="Tahoma"/>
                <a:sym typeface="Tahoma"/>
              </a:rPr>
              <a:t>32</a:t>
            </a:r>
            <a:r>
              <a:rPr b="0" i="0" lang="en-US" sz="2000" u="none">
                <a:solidFill>
                  <a:schemeClr val="dk1"/>
                </a:solidFill>
                <a:latin typeface="Tahoma"/>
                <a:ea typeface="Tahoma"/>
                <a:cs typeface="Tahoma"/>
                <a:sym typeface="Tahoma"/>
              </a:rPr>
              <a:t>-4 </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i.e., words are </a:t>
            </a:r>
            <a:r>
              <a:rPr b="0" i="1" lang="en-US" sz="1800" u="none">
                <a:solidFill>
                  <a:schemeClr val="dk1"/>
                </a:solidFill>
                <a:latin typeface="Tahoma"/>
                <a:ea typeface="Tahoma"/>
                <a:cs typeface="Tahoma"/>
                <a:sym typeface="Tahoma"/>
              </a:rPr>
              <a:t>aligned</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imes New Roman"/>
                <a:ea typeface="Times New Roman"/>
                <a:cs typeface="Times New Roman"/>
                <a:sym typeface="Times New Roman"/>
              </a:rPr>
              <a:t>what are the least 2 significant bits of a word address?</a:t>
            </a:r>
            <a:endParaRPr/>
          </a:p>
        </p:txBody>
      </p:sp>
      <p:sp>
        <p:nvSpPr>
          <p:cNvPr id="206" name="Google Shape;206;p21"/>
          <p:cNvSpPr txBox="1"/>
          <p:nvPr/>
        </p:nvSpPr>
        <p:spPr>
          <a:xfrm>
            <a:off x="1524000" y="3200400"/>
            <a:ext cx="1127125" cy="135255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cxnSp>
        <p:nvCxnSpPr>
          <p:cNvPr id="207" name="Google Shape;207;p21"/>
          <p:cNvCxnSpPr/>
          <p:nvPr/>
        </p:nvCxnSpPr>
        <p:spPr>
          <a:xfrm>
            <a:off x="1524000" y="3581400"/>
            <a:ext cx="1112837" cy="0"/>
          </a:xfrm>
          <a:prstGeom prst="straightConnector1">
            <a:avLst/>
          </a:prstGeom>
          <a:noFill/>
          <a:ln cap="flat" cmpd="sng" w="12700">
            <a:solidFill>
              <a:srgbClr val="000000"/>
            </a:solidFill>
            <a:prstDash val="solid"/>
            <a:miter lim="800000"/>
            <a:headEnd len="med" w="med" type="none"/>
            <a:tailEnd len="med" w="med" type="none"/>
          </a:ln>
        </p:spPr>
      </p:cxnSp>
      <p:cxnSp>
        <p:nvCxnSpPr>
          <p:cNvPr id="208" name="Google Shape;208;p21"/>
          <p:cNvCxnSpPr/>
          <p:nvPr/>
        </p:nvCxnSpPr>
        <p:spPr>
          <a:xfrm>
            <a:off x="1524000" y="3886200"/>
            <a:ext cx="1112837" cy="0"/>
          </a:xfrm>
          <a:prstGeom prst="straightConnector1">
            <a:avLst/>
          </a:prstGeom>
          <a:noFill/>
          <a:ln cap="flat" cmpd="sng" w="12700">
            <a:solidFill>
              <a:srgbClr val="000000"/>
            </a:solidFill>
            <a:prstDash val="solid"/>
            <a:miter lim="800000"/>
            <a:headEnd len="med" w="med" type="none"/>
            <a:tailEnd len="med" w="med" type="none"/>
          </a:ln>
        </p:spPr>
      </p:cxnSp>
      <p:cxnSp>
        <p:nvCxnSpPr>
          <p:cNvPr id="209" name="Google Shape;209;p21"/>
          <p:cNvCxnSpPr/>
          <p:nvPr/>
        </p:nvCxnSpPr>
        <p:spPr>
          <a:xfrm>
            <a:off x="1524000" y="4191000"/>
            <a:ext cx="1112837" cy="0"/>
          </a:xfrm>
          <a:prstGeom prst="straightConnector1">
            <a:avLst/>
          </a:prstGeom>
          <a:noFill/>
          <a:ln cap="flat" cmpd="sng" w="12700">
            <a:solidFill>
              <a:srgbClr val="000000"/>
            </a:solidFill>
            <a:prstDash val="solid"/>
            <a:miter lim="800000"/>
            <a:headEnd len="med" w="med" type="none"/>
            <a:tailEnd len="med" w="med" type="none"/>
          </a:ln>
        </p:spPr>
      </p:cxnSp>
      <p:sp>
        <p:nvSpPr>
          <p:cNvPr id="210" name="Google Shape;210;p21"/>
          <p:cNvSpPr txBox="1"/>
          <p:nvPr/>
        </p:nvSpPr>
        <p:spPr>
          <a:xfrm>
            <a:off x="1295400" y="32004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0</a:t>
            </a:r>
            <a:endParaRPr/>
          </a:p>
        </p:txBody>
      </p:sp>
      <p:sp>
        <p:nvSpPr>
          <p:cNvPr id="211" name="Google Shape;211;p21"/>
          <p:cNvSpPr txBox="1"/>
          <p:nvPr/>
        </p:nvSpPr>
        <p:spPr>
          <a:xfrm>
            <a:off x="1295400" y="35814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4</a:t>
            </a:r>
            <a:endParaRPr/>
          </a:p>
        </p:txBody>
      </p:sp>
      <p:sp>
        <p:nvSpPr>
          <p:cNvPr id="212" name="Google Shape;212;p21"/>
          <p:cNvSpPr txBox="1"/>
          <p:nvPr/>
        </p:nvSpPr>
        <p:spPr>
          <a:xfrm>
            <a:off x="1295400" y="3886200"/>
            <a:ext cx="501650" cy="3889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8</a:t>
            </a:r>
            <a:endParaRPr/>
          </a:p>
        </p:txBody>
      </p:sp>
      <p:sp>
        <p:nvSpPr>
          <p:cNvPr id="213" name="Google Shape;213;p21"/>
          <p:cNvSpPr txBox="1"/>
          <p:nvPr/>
        </p:nvSpPr>
        <p:spPr>
          <a:xfrm>
            <a:off x="1219200" y="4191000"/>
            <a:ext cx="442912" cy="38100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12</a:t>
            </a:r>
            <a:endParaRPr/>
          </a:p>
        </p:txBody>
      </p:sp>
      <p:sp>
        <p:nvSpPr>
          <p:cNvPr id="214" name="Google Shape;214;p21"/>
          <p:cNvSpPr txBox="1"/>
          <p:nvPr/>
        </p:nvSpPr>
        <p:spPr>
          <a:xfrm>
            <a:off x="1905000" y="4572000"/>
            <a:ext cx="228600" cy="30480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
        <p:nvSpPr>
          <p:cNvPr id="215" name="Google Shape;215;p21"/>
          <p:cNvSpPr txBox="1"/>
          <p:nvPr/>
        </p:nvSpPr>
        <p:spPr>
          <a:xfrm>
            <a:off x="1600200" y="3352800"/>
            <a:ext cx="1277937"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32 bits of data</a:t>
            </a:r>
            <a:endParaRPr/>
          </a:p>
        </p:txBody>
      </p:sp>
      <p:sp>
        <p:nvSpPr>
          <p:cNvPr id="216" name="Google Shape;216;p21"/>
          <p:cNvSpPr txBox="1"/>
          <p:nvPr/>
        </p:nvSpPr>
        <p:spPr>
          <a:xfrm>
            <a:off x="1600200" y="3657600"/>
            <a:ext cx="1219200" cy="381000"/>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32 bits of data</a:t>
            </a:r>
            <a:endParaRPr/>
          </a:p>
        </p:txBody>
      </p:sp>
      <p:sp>
        <p:nvSpPr>
          <p:cNvPr id="217" name="Google Shape;217;p21"/>
          <p:cNvSpPr txBox="1"/>
          <p:nvPr/>
        </p:nvSpPr>
        <p:spPr>
          <a:xfrm>
            <a:off x="1600200" y="3962400"/>
            <a:ext cx="1277937" cy="3000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32 bits of data</a:t>
            </a:r>
            <a:endParaRPr/>
          </a:p>
        </p:txBody>
      </p:sp>
      <p:sp>
        <p:nvSpPr>
          <p:cNvPr id="218" name="Google Shape;218;p21"/>
          <p:cNvSpPr txBox="1"/>
          <p:nvPr/>
        </p:nvSpPr>
        <p:spPr>
          <a:xfrm>
            <a:off x="1600200" y="4267200"/>
            <a:ext cx="1277937"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32 bits of data</a:t>
            </a:r>
            <a:endParaRPr/>
          </a:p>
        </p:txBody>
      </p:sp>
      <p:sp>
        <p:nvSpPr>
          <p:cNvPr id="219" name="Google Shape;219;p21"/>
          <p:cNvSpPr txBox="1"/>
          <p:nvPr/>
        </p:nvSpPr>
        <p:spPr>
          <a:xfrm>
            <a:off x="3657600" y="3581400"/>
            <a:ext cx="3200400" cy="457200"/>
          </a:xfrm>
          <a:prstGeom prst="rect">
            <a:avLst/>
          </a:prstGeom>
          <a:noFill/>
          <a:ln cap="flat" cmpd="sng" w="12700">
            <a:solidFill>
              <a:schemeClr val="dk1"/>
            </a:solidFill>
            <a:prstDash val="solid"/>
            <a:miter lim="800000"/>
            <a:headEnd len="sm" w="sm" type="none"/>
            <a:tailEnd len="sm" w="sm" type="none"/>
          </a:ln>
        </p:spPr>
        <p:txBody>
          <a:bodyPr anchorCtr="0" anchor="t" bIns="26975" lIns="19050" spcFirstLastPara="1" rIns="19050" wrap="square" tIns="26975">
            <a:noAutofit/>
          </a:bodyPr>
          <a:lstStyle/>
          <a:p>
            <a:pPr indent="0" lvl="0" marL="0" marR="0" rtl="0" algn="l">
              <a:lnSpc>
                <a:spcPct val="168750"/>
              </a:lnSpc>
              <a:spcBef>
                <a:spcPts val="0"/>
              </a:spcBef>
              <a:spcAft>
                <a:spcPts val="0"/>
              </a:spcAft>
              <a:buClr>
                <a:srgbClr val="000000"/>
              </a:buClr>
              <a:buSzPts val="1600"/>
              <a:buFont typeface="Tahoma"/>
              <a:buNone/>
            </a:pPr>
            <a:r>
              <a:rPr b="0" i="0" lang="en-US" sz="1600" u="none">
                <a:solidFill>
                  <a:srgbClr val="000000"/>
                </a:solidFill>
                <a:latin typeface="Tahoma"/>
                <a:ea typeface="Tahoma"/>
                <a:cs typeface="Tahoma"/>
                <a:sym typeface="Tahoma"/>
              </a:rPr>
              <a:t> </a:t>
            </a:r>
            <a:r>
              <a:rPr b="1" i="0" lang="en-US" sz="1200" u="none">
                <a:solidFill>
                  <a:srgbClr val="000000"/>
                </a:solidFill>
                <a:latin typeface="Times New Roman"/>
                <a:ea typeface="Times New Roman"/>
                <a:cs typeface="Times New Roman"/>
                <a:sym typeface="Times New Roman"/>
              </a:rPr>
              <a:t>Registers correspondingly hold 32 bits of data</a:t>
            </a:r>
            <a:endParaRPr/>
          </a:p>
        </p:txBody>
      </p:sp>
      <p:cxnSp>
        <p:nvCxnSpPr>
          <p:cNvPr id="220" name="Google Shape;220;p21"/>
          <p:cNvCxnSpPr/>
          <p:nvPr/>
        </p:nvCxnSpPr>
        <p:spPr>
          <a:xfrm>
            <a:off x="2743200" y="3810000"/>
            <a:ext cx="914400" cy="0"/>
          </a:xfrm>
          <a:prstGeom prst="straightConnector1">
            <a:avLst/>
          </a:prstGeom>
          <a:noFill/>
          <a:ln cap="flat" cmpd="sng" w="19050">
            <a:solidFill>
              <a:schemeClr val="dk1"/>
            </a:solidFill>
            <a:prstDash val="solid"/>
            <a:miter lim="800000"/>
            <a:headEnd len="med" w="med" type="stealth"/>
            <a:tailEnd len="med" w="med" type="stealth"/>
          </a:ln>
        </p:spPr>
      </p:cxn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Load/Store Instructions</a:t>
            </a:r>
            <a:endParaRPr/>
          </a:p>
        </p:txBody>
      </p:sp>
      <p:sp>
        <p:nvSpPr>
          <p:cNvPr id="227" name="Google Shape;227;p22"/>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Load</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store</a:t>
            </a:r>
            <a:r>
              <a:rPr b="0" i="0" lang="en-US" sz="2000" u="none">
                <a:solidFill>
                  <a:schemeClr val="dk1"/>
                </a:solidFill>
                <a:latin typeface="Tahoma"/>
                <a:ea typeface="Tahoma"/>
                <a:cs typeface="Tahoma"/>
                <a:sym typeface="Tahoma"/>
              </a:rPr>
              <a:t> instructions</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C code:		</a:t>
            </a:r>
            <a:r>
              <a:rPr b="0" i="0" lang="en-US" sz="2000" u="none">
                <a:solidFill>
                  <a:schemeClr val="dk1"/>
                </a:solidFill>
                <a:latin typeface="Courier New"/>
                <a:ea typeface="Courier New"/>
                <a:cs typeface="Courier New"/>
                <a:sym typeface="Courier New"/>
              </a:rPr>
              <a:t>A[8] = h + A[8];</a:t>
            </a:r>
            <a:br>
              <a:rPr b="0" i="0" lang="en-US" sz="2000" u="none">
                <a:solidFill>
                  <a:schemeClr val="dk1"/>
                </a:solidFill>
                <a:latin typeface="Tahoma"/>
                <a:ea typeface="Tahoma"/>
                <a:cs typeface="Tahoma"/>
                <a:sym typeface="Tahoma"/>
              </a:rPr>
            </a:br>
            <a:endParaRPr/>
          </a:p>
          <a:p>
            <a:pPr indent="-342900" lvl="0" marL="3429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MIPS code     (load):      </a:t>
            </a:r>
            <a:r>
              <a:rPr b="0" i="0" lang="en-US" sz="2000" u="none">
                <a:solidFill>
                  <a:schemeClr val="dk1"/>
                </a:solidFill>
                <a:latin typeface="Courier New"/>
                <a:ea typeface="Courier New"/>
                <a:cs typeface="Courier New"/>
                <a:sym typeface="Courier New"/>
              </a:rPr>
              <a:t>lw  $t0, 32($s3)</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ahoma"/>
                <a:ea typeface="Tahoma"/>
                <a:cs typeface="Tahoma"/>
                <a:sym typeface="Tahoma"/>
              </a:rPr>
              <a:t>(arithmetic):</a:t>
            </a:r>
            <a:r>
              <a:rPr b="0" i="0" lang="en-US" sz="2000" u="none">
                <a:solidFill>
                  <a:schemeClr val="dk1"/>
                </a:solidFill>
                <a:latin typeface="Courier New"/>
                <a:ea typeface="Courier New"/>
                <a:cs typeface="Courier New"/>
                <a:sym typeface="Courier New"/>
              </a:rPr>
              <a:t>   add $t0, $s2, $t0</a:t>
            </a:r>
            <a:br>
              <a:rPr b="0" i="0" lang="en-US" sz="2000" u="none">
                <a:solidFill>
                  <a:schemeClr val="dk1"/>
                </a:solidFill>
                <a:latin typeface="Courier New"/>
                <a:ea typeface="Courier New"/>
                <a:cs typeface="Courier New"/>
                <a:sym typeface="Courier New"/>
              </a:rPr>
            </a:b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ahoma"/>
                <a:ea typeface="Tahoma"/>
                <a:cs typeface="Tahoma"/>
                <a:sym typeface="Tahoma"/>
              </a:rPr>
              <a:t>(store):</a:t>
            </a:r>
            <a:r>
              <a:rPr b="0" i="0" lang="en-US" sz="2000" u="none">
                <a:solidFill>
                  <a:schemeClr val="dk1"/>
                </a:solidFill>
                <a:latin typeface="Courier New"/>
                <a:ea typeface="Courier New"/>
                <a:cs typeface="Courier New"/>
                <a:sym typeface="Courier New"/>
              </a:rPr>
              <a:t>   sw  $t0, 32($s3)</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Load word has destination first, store has destination last</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Remember MIPS arithmetic operands are registers, not memory locations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therefore, words must first be moved from memory to registers using loads before they can be operated on; then result can be stored back to memory</a:t>
            </a:r>
            <a:endParaRPr/>
          </a:p>
        </p:txBody>
      </p:sp>
      <p:sp>
        <p:nvSpPr>
          <p:cNvPr id="228" name="Google Shape;228;p22"/>
          <p:cNvSpPr txBox="1"/>
          <p:nvPr/>
        </p:nvSpPr>
        <p:spPr>
          <a:xfrm>
            <a:off x="6096000" y="3124200"/>
            <a:ext cx="7524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offset</a:t>
            </a:r>
            <a:endParaRPr/>
          </a:p>
        </p:txBody>
      </p:sp>
      <p:sp>
        <p:nvSpPr>
          <p:cNvPr id="229" name="Google Shape;229;p22"/>
          <p:cNvSpPr txBox="1"/>
          <p:nvPr/>
        </p:nvSpPr>
        <p:spPr>
          <a:xfrm>
            <a:off x="7010400" y="3124200"/>
            <a:ext cx="965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address</a:t>
            </a:r>
            <a:endParaRPr/>
          </a:p>
        </p:txBody>
      </p:sp>
      <p:sp>
        <p:nvSpPr>
          <p:cNvPr id="230" name="Google Shape;230;p22"/>
          <p:cNvSpPr txBox="1"/>
          <p:nvPr/>
        </p:nvSpPr>
        <p:spPr>
          <a:xfrm>
            <a:off x="4876800" y="3124200"/>
            <a:ext cx="7191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value</a:t>
            </a:r>
            <a:endParaRPr/>
          </a:p>
        </p:txBody>
      </p:sp>
      <p:cxnSp>
        <p:nvCxnSpPr>
          <p:cNvPr id="231" name="Google Shape;231;p22"/>
          <p:cNvCxnSpPr/>
          <p:nvPr/>
        </p:nvCxnSpPr>
        <p:spPr>
          <a:xfrm>
            <a:off x="5334000" y="3429000"/>
            <a:ext cx="457200" cy="152400"/>
          </a:xfrm>
          <a:prstGeom prst="straightConnector1">
            <a:avLst/>
          </a:prstGeom>
          <a:noFill/>
          <a:ln cap="flat" cmpd="sng" w="9525">
            <a:solidFill>
              <a:schemeClr val="dk1"/>
            </a:solidFill>
            <a:prstDash val="solid"/>
            <a:miter lim="800000"/>
            <a:headEnd len="med" w="med" type="none"/>
            <a:tailEnd len="med" w="med" type="triangle"/>
          </a:ln>
        </p:spPr>
      </p:cxnSp>
      <p:cxnSp>
        <p:nvCxnSpPr>
          <p:cNvPr id="232" name="Google Shape;232;p22"/>
          <p:cNvCxnSpPr/>
          <p:nvPr/>
        </p:nvCxnSpPr>
        <p:spPr>
          <a:xfrm>
            <a:off x="6324600" y="3429000"/>
            <a:ext cx="228600" cy="152400"/>
          </a:xfrm>
          <a:prstGeom prst="straightConnector1">
            <a:avLst/>
          </a:prstGeom>
          <a:noFill/>
          <a:ln cap="flat" cmpd="sng" w="9525">
            <a:solidFill>
              <a:schemeClr val="dk1"/>
            </a:solidFill>
            <a:prstDash val="solid"/>
            <a:miter lim="800000"/>
            <a:headEnd len="med" w="med" type="none"/>
            <a:tailEnd len="med" w="med" type="triangle"/>
          </a:ln>
        </p:spPr>
      </p:cxnSp>
      <p:cxnSp>
        <p:nvCxnSpPr>
          <p:cNvPr id="233" name="Google Shape;233;p22"/>
          <p:cNvCxnSpPr/>
          <p:nvPr/>
        </p:nvCxnSpPr>
        <p:spPr>
          <a:xfrm flipH="1">
            <a:off x="7086600" y="3429000"/>
            <a:ext cx="381000" cy="1524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