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669075" cy="9926625"/>
  <p:embeddedFontLst>
    <p:embeddedFont>
      <p:font typeface="Tahom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6">
          <p15:clr>
            <a:srgbClr val="000000"/>
          </p15:clr>
        </p15:guide>
        <p15:guide id="2" pos="210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6" orient="horz"/>
        <p:guide pos="210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Tahoma-bold.fntdata"/><Relationship Id="rId50"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779837"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429750"/>
            <a:ext cx="2889250"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11" name="Google Shape;211;p11: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12" name="Google Shape;212;p11: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19" name="Google Shape;219;p12: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20" name="Google Shape;220;p12: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36" name="Google Shape;236;p13: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37" name="Google Shape;237;p13: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00" name="Google Shape;300;p14: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01" name="Google Shape;301;p14: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1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6: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33" name="Google Shape;333;p16: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34" name="Google Shape;334;p16: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7: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1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66" name="Google Shape;366;p18: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67" name="Google Shape;367;p18: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79" name="Google Shape;379;p19: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80" name="Google Shape;380;p19: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92" name="Google Shape;92;p2: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3" name="Google Shape;93;p2: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0: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95" name="Google Shape;395;p20: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800"/>
              <a:buNone/>
            </a:pPr>
            <a:r>
              <a:rPr lang="en-US"/>
              <a:t>		M’ier: 0011	M’and: 0000 0010	P: 0000 0000</a:t>
            </a:r>
            <a:endParaRPr/>
          </a:p>
          <a:p>
            <a:pPr indent="0" lvl="0" marL="0" rtl="0" algn="l">
              <a:lnSpc>
                <a:spcPct val="100000"/>
              </a:lnSpc>
              <a:spcBef>
                <a:spcPts val="0"/>
              </a:spcBef>
              <a:spcAft>
                <a:spcPts val="0"/>
              </a:spcAft>
              <a:buSzPts val="1800"/>
              <a:buNone/>
            </a:pPr>
            <a:r>
              <a:rPr lang="en-US"/>
              <a:t>1a. 1=&gt;P=P+Mcand 	M’ier: 0011	Mcand: 0000 0010	P: </a:t>
            </a:r>
            <a:r>
              <a:rPr lang="en-US" u="sng"/>
              <a:t>0000 0010</a:t>
            </a:r>
            <a:endParaRPr/>
          </a:p>
          <a:p>
            <a:pPr indent="0" lvl="0" marL="0" rtl="0" algn="l">
              <a:lnSpc>
                <a:spcPct val="100000"/>
              </a:lnSpc>
              <a:spcBef>
                <a:spcPts val="0"/>
              </a:spcBef>
              <a:spcAft>
                <a:spcPts val="0"/>
              </a:spcAft>
              <a:buSzPts val="1800"/>
              <a:buNone/>
            </a:pPr>
            <a:r>
              <a:rPr lang="en-US"/>
              <a:t>2. Shl Mcand 		M’ier: 0011	</a:t>
            </a:r>
            <a:r>
              <a:rPr lang="en-US" u="sng"/>
              <a:t>Mcand: 0000 0100</a:t>
            </a:r>
            <a:r>
              <a:rPr lang="en-US"/>
              <a:t>	P: 0000 0010</a:t>
            </a:r>
            <a:endParaRPr/>
          </a:p>
          <a:p>
            <a:pPr indent="0" lvl="0" marL="0" rtl="0" algn="l">
              <a:lnSpc>
                <a:spcPct val="100000"/>
              </a:lnSpc>
              <a:spcBef>
                <a:spcPts val="0"/>
              </a:spcBef>
              <a:spcAft>
                <a:spcPts val="0"/>
              </a:spcAft>
              <a:buSzPts val="1800"/>
              <a:buNone/>
            </a:pPr>
            <a:r>
              <a:rPr lang="en-US"/>
              <a:t>3. Shr M’ier 		</a:t>
            </a:r>
            <a:r>
              <a:rPr lang="en-US" u="sng"/>
              <a:t>M’ier: 0001</a:t>
            </a:r>
            <a:r>
              <a:rPr lang="en-US"/>
              <a:t>	Mcand: 0000 0100	P: 0000 0010</a:t>
            </a:r>
            <a:endParaRPr/>
          </a:p>
          <a:p>
            <a:pPr indent="0" lvl="0" marL="0" rtl="0" algn="l">
              <a:lnSpc>
                <a:spcPct val="100000"/>
              </a:lnSpc>
              <a:spcBef>
                <a:spcPts val="0"/>
              </a:spcBef>
              <a:spcAft>
                <a:spcPts val="0"/>
              </a:spcAft>
              <a:buSzPts val="1800"/>
              <a:buNone/>
            </a:pPr>
            <a:r>
              <a:rPr lang="en-US"/>
              <a:t>1a. 1=&gt;P=P+Mcand 	M’ier: 0001	Mcand: 0000 0100	P: </a:t>
            </a:r>
            <a:r>
              <a:rPr lang="en-US" u="sng"/>
              <a:t>0000 0110</a:t>
            </a:r>
            <a:endParaRPr/>
          </a:p>
          <a:p>
            <a:pPr indent="0" lvl="0" marL="0" rtl="0" algn="l">
              <a:lnSpc>
                <a:spcPct val="100000"/>
              </a:lnSpc>
              <a:spcBef>
                <a:spcPts val="0"/>
              </a:spcBef>
              <a:spcAft>
                <a:spcPts val="0"/>
              </a:spcAft>
              <a:buSzPts val="1800"/>
              <a:buNone/>
            </a:pPr>
            <a:r>
              <a:rPr lang="en-US"/>
              <a:t>2. Shl Mcand 		M’ier: 0001	</a:t>
            </a:r>
            <a:r>
              <a:rPr lang="en-US" u="sng"/>
              <a:t>Mcand: 0000 1000</a:t>
            </a:r>
            <a:r>
              <a:rPr lang="en-US"/>
              <a:t>	P: 0000 0110</a:t>
            </a:r>
            <a:endParaRPr/>
          </a:p>
          <a:p>
            <a:pPr indent="0" lvl="0" marL="0" rtl="0" algn="l">
              <a:lnSpc>
                <a:spcPct val="100000"/>
              </a:lnSpc>
              <a:spcBef>
                <a:spcPts val="0"/>
              </a:spcBef>
              <a:spcAft>
                <a:spcPts val="0"/>
              </a:spcAft>
              <a:buSzPts val="1800"/>
              <a:buNone/>
            </a:pPr>
            <a:r>
              <a:rPr lang="en-US"/>
              <a:t>3. Shr M’ier 		</a:t>
            </a:r>
            <a:r>
              <a:rPr lang="en-US" u="sng"/>
              <a:t>M’ier: 0000</a:t>
            </a:r>
            <a:r>
              <a:rPr lang="en-US"/>
              <a:t>	Mcand: 0000 1000	P: 0000 0110</a:t>
            </a:r>
            <a:endParaRPr/>
          </a:p>
          <a:p>
            <a:pPr indent="0" lvl="0" marL="0" rtl="0" algn="l">
              <a:lnSpc>
                <a:spcPct val="100000"/>
              </a:lnSpc>
              <a:spcBef>
                <a:spcPts val="0"/>
              </a:spcBef>
              <a:spcAft>
                <a:spcPts val="0"/>
              </a:spcAft>
              <a:buSzPts val="1800"/>
              <a:buNone/>
            </a:pPr>
            <a:r>
              <a:rPr lang="en-US"/>
              <a:t>1. 0=&gt;nop		M’ier: 0000	Mcand: 0000 1000	P: 0000 0110</a:t>
            </a:r>
            <a:endParaRPr u="sng"/>
          </a:p>
          <a:p>
            <a:pPr indent="0" lvl="0" marL="0" rtl="0" algn="l">
              <a:lnSpc>
                <a:spcPct val="100000"/>
              </a:lnSpc>
              <a:spcBef>
                <a:spcPts val="0"/>
              </a:spcBef>
              <a:spcAft>
                <a:spcPts val="0"/>
              </a:spcAft>
              <a:buSzPts val="1800"/>
              <a:buNone/>
            </a:pPr>
            <a:r>
              <a:rPr lang="en-US"/>
              <a:t>2. Shl Mcand 		M’ier: 0000	</a:t>
            </a:r>
            <a:r>
              <a:rPr lang="en-US" u="sng"/>
              <a:t>Mcand: 0001 0000</a:t>
            </a:r>
            <a:r>
              <a:rPr lang="en-US"/>
              <a:t>	P: 0000 0110</a:t>
            </a:r>
            <a:endParaRPr/>
          </a:p>
          <a:p>
            <a:pPr indent="0" lvl="0" marL="0" rtl="0" algn="l">
              <a:lnSpc>
                <a:spcPct val="100000"/>
              </a:lnSpc>
              <a:spcBef>
                <a:spcPts val="0"/>
              </a:spcBef>
              <a:spcAft>
                <a:spcPts val="0"/>
              </a:spcAft>
              <a:buSzPts val="1800"/>
              <a:buNone/>
            </a:pPr>
            <a:r>
              <a:rPr lang="en-US"/>
              <a:t>3. Shr M’ier 		</a:t>
            </a:r>
            <a:r>
              <a:rPr lang="en-US" u="sng"/>
              <a:t>M’ier: 0000</a:t>
            </a:r>
            <a:r>
              <a:rPr lang="en-US"/>
              <a:t>	Mcand: 0001 0000	P: 0000 0110</a:t>
            </a:r>
            <a:endParaRPr/>
          </a:p>
          <a:p>
            <a:pPr indent="0" lvl="0" marL="0" rtl="0" algn="l">
              <a:lnSpc>
                <a:spcPct val="100000"/>
              </a:lnSpc>
              <a:spcBef>
                <a:spcPts val="0"/>
              </a:spcBef>
              <a:spcAft>
                <a:spcPts val="0"/>
              </a:spcAft>
              <a:buSzPts val="1800"/>
              <a:buNone/>
            </a:pPr>
            <a:r>
              <a:rPr lang="en-US"/>
              <a:t>1. 0=&gt;nop		M’ier: 0000	Mcand: 0001 0000	P: 0000 0110</a:t>
            </a:r>
            <a:endParaRPr u="sng"/>
          </a:p>
          <a:p>
            <a:pPr indent="0" lvl="0" marL="0" rtl="0" algn="l">
              <a:lnSpc>
                <a:spcPct val="100000"/>
              </a:lnSpc>
              <a:spcBef>
                <a:spcPts val="0"/>
              </a:spcBef>
              <a:spcAft>
                <a:spcPts val="0"/>
              </a:spcAft>
              <a:buSzPts val="1800"/>
              <a:buNone/>
            </a:pPr>
            <a:r>
              <a:rPr lang="en-US"/>
              <a:t>2. Shl Mcand 		M’ier: 0000	</a:t>
            </a:r>
            <a:r>
              <a:rPr lang="en-US" u="sng"/>
              <a:t>Mcand: 0010 0000</a:t>
            </a:r>
            <a:r>
              <a:rPr lang="en-US"/>
              <a:t>	P: 0000 0110</a:t>
            </a:r>
            <a:endParaRPr/>
          </a:p>
          <a:p>
            <a:pPr indent="0" lvl="0" marL="0" rtl="0" algn="l">
              <a:lnSpc>
                <a:spcPct val="100000"/>
              </a:lnSpc>
              <a:spcBef>
                <a:spcPts val="0"/>
              </a:spcBef>
              <a:spcAft>
                <a:spcPts val="0"/>
              </a:spcAft>
              <a:buSzPts val="1800"/>
              <a:buNone/>
            </a:pPr>
            <a:r>
              <a:rPr lang="en-US"/>
              <a:t>3. Shr M’ier 		</a:t>
            </a:r>
            <a:r>
              <a:rPr lang="en-US" u="sng"/>
              <a:t>M’ier: 0000</a:t>
            </a:r>
            <a:r>
              <a:rPr lang="en-US"/>
              <a:t>	Mcand: 0010 0000	P: 0000 0110</a:t>
            </a:r>
            <a:endParaRPr/>
          </a:p>
        </p:txBody>
      </p:sp>
      <p:sp>
        <p:nvSpPr>
          <p:cNvPr id="396" name="Google Shape;396;p20: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1: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19" name="Google Shape;419;p21: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420" name="Google Shape;420;p21: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26" name="Google Shape;426;p22: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427" name="Google Shape;427;p22: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38" name="Google Shape;438;p23: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800"/>
              <a:buNone/>
            </a:pPr>
            <a:r>
              <a:rPr lang="en-US"/>
              <a:t>		M’ier: 0011	Mcand: 0010	P: 0000 0000</a:t>
            </a:r>
            <a:endParaRPr/>
          </a:p>
          <a:p>
            <a:pPr indent="0" lvl="0" marL="0" rtl="0" algn="l">
              <a:lnSpc>
                <a:spcPct val="100000"/>
              </a:lnSpc>
              <a:spcBef>
                <a:spcPts val="0"/>
              </a:spcBef>
              <a:spcAft>
                <a:spcPts val="0"/>
              </a:spcAft>
              <a:buSzPts val="1800"/>
              <a:buNone/>
            </a:pPr>
            <a:r>
              <a:rPr lang="en-US"/>
              <a:t>1a. 1=&gt;P=P+Mcand 	M’ier: 0011	Mcand: 0010	P: </a:t>
            </a:r>
            <a:r>
              <a:rPr lang="en-US" u="sng"/>
              <a:t>0010</a:t>
            </a:r>
            <a:r>
              <a:rPr lang="en-US"/>
              <a:t> 0000</a:t>
            </a:r>
            <a:endParaRPr u="sng"/>
          </a:p>
          <a:p>
            <a:pPr indent="0" lvl="0" marL="0" rtl="0" algn="l">
              <a:lnSpc>
                <a:spcPct val="100000"/>
              </a:lnSpc>
              <a:spcBef>
                <a:spcPts val="0"/>
              </a:spcBef>
              <a:spcAft>
                <a:spcPts val="0"/>
              </a:spcAft>
              <a:buSzPts val="1800"/>
              <a:buNone/>
            </a:pPr>
            <a:r>
              <a:rPr lang="en-US"/>
              <a:t>2. Shr P 		M’ier: 0011	Mcand: 0010	P: </a:t>
            </a:r>
            <a:r>
              <a:rPr lang="en-US" u="sng"/>
              <a:t>0001</a:t>
            </a:r>
            <a:r>
              <a:rPr lang="en-US"/>
              <a:t> </a:t>
            </a:r>
            <a:r>
              <a:rPr lang="en-US" u="sng"/>
              <a:t>0000</a:t>
            </a:r>
            <a:endParaRPr/>
          </a:p>
          <a:p>
            <a:pPr indent="0" lvl="0" marL="0" rtl="0" algn="l">
              <a:lnSpc>
                <a:spcPct val="100000"/>
              </a:lnSpc>
              <a:spcBef>
                <a:spcPts val="0"/>
              </a:spcBef>
              <a:spcAft>
                <a:spcPts val="0"/>
              </a:spcAft>
              <a:buSzPts val="1800"/>
              <a:buNone/>
            </a:pPr>
            <a:r>
              <a:rPr lang="en-US"/>
              <a:t>3. Shr M’ier 		</a:t>
            </a:r>
            <a:r>
              <a:rPr lang="en-US" u="sng"/>
              <a:t>M’ier: 0001</a:t>
            </a:r>
            <a:r>
              <a:rPr lang="en-US"/>
              <a:t>	Mcand: 0010	P: 0001 0000 </a:t>
            </a:r>
            <a:endParaRPr/>
          </a:p>
          <a:p>
            <a:pPr indent="0" lvl="0" marL="0" rtl="0" algn="l">
              <a:lnSpc>
                <a:spcPct val="100000"/>
              </a:lnSpc>
              <a:spcBef>
                <a:spcPts val="0"/>
              </a:spcBef>
              <a:spcAft>
                <a:spcPts val="0"/>
              </a:spcAft>
              <a:buSzPts val="1800"/>
              <a:buNone/>
            </a:pPr>
            <a:r>
              <a:rPr lang="en-US"/>
              <a:t>1a. 1=&gt;P=P+Mcand 	M’ier: 0001	Mcand: 0010	P: </a:t>
            </a:r>
            <a:r>
              <a:rPr lang="en-US" u="sng"/>
              <a:t>0011</a:t>
            </a:r>
            <a:r>
              <a:rPr lang="en-US"/>
              <a:t> 0000</a:t>
            </a:r>
            <a:endParaRPr u="sng"/>
          </a:p>
          <a:p>
            <a:pPr indent="0" lvl="0" marL="0" rtl="0" algn="l">
              <a:lnSpc>
                <a:spcPct val="100000"/>
              </a:lnSpc>
              <a:spcBef>
                <a:spcPts val="0"/>
              </a:spcBef>
              <a:spcAft>
                <a:spcPts val="0"/>
              </a:spcAft>
              <a:buSzPts val="1800"/>
              <a:buNone/>
            </a:pPr>
            <a:r>
              <a:rPr lang="en-US"/>
              <a:t>2. Shr P 		M’ier: 0001	Mcand: 0010	P: </a:t>
            </a:r>
            <a:r>
              <a:rPr lang="en-US" u="sng"/>
              <a:t>0001</a:t>
            </a:r>
            <a:r>
              <a:rPr lang="en-US"/>
              <a:t> </a:t>
            </a:r>
            <a:r>
              <a:rPr lang="en-US" u="sng"/>
              <a:t>1000</a:t>
            </a:r>
            <a:endParaRPr/>
          </a:p>
          <a:p>
            <a:pPr indent="0" lvl="0" marL="0" rtl="0" algn="l">
              <a:lnSpc>
                <a:spcPct val="100000"/>
              </a:lnSpc>
              <a:spcBef>
                <a:spcPts val="0"/>
              </a:spcBef>
              <a:spcAft>
                <a:spcPts val="0"/>
              </a:spcAft>
              <a:buSzPts val="1800"/>
              <a:buNone/>
            </a:pPr>
            <a:r>
              <a:rPr lang="en-US"/>
              <a:t>3. Shr M’ier 		</a:t>
            </a:r>
            <a:r>
              <a:rPr lang="en-US" u="sng"/>
              <a:t>M’ier: 0000</a:t>
            </a:r>
            <a:r>
              <a:rPr lang="en-US"/>
              <a:t>	Mcand: 0010	P: 0001 1000</a:t>
            </a:r>
            <a:endParaRPr/>
          </a:p>
          <a:p>
            <a:pPr indent="0" lvl="0" marL="0" rtl="0" algn="l">
              <a:lnSpc>
                <a:spcPct val="100000"/>
              </a:lnSpc>
              <a:spcBef>
                <a:spcPts val="0"/>
              </a:spcBef>
              <a:spcAft>
                <a:spcPts val="0"/>
              </a:spcAft>
              <a:buSzPts val="1800"/>
              <a:buNone/>
            </a:pPr>
            <a:r>
              <a:rPr lang="en-US"/>
              <a:t>1. 0=&gt;nop 		M’ier: 0000	Mcand: 0010	P: 0001 1000</a:t>
            </a:r>
            <a:endParaRPr u="sng"/>
          </a:p>
          <a:p>
            <a:pPr indent="0" lvl="0" marL="0" rtl="0" algn="l">
              <a:lnSpc>
                <a:spcPct val="100000"/>
              </a:lnSpc>
              <a:spcBef>
                <a:spcPts val="0"/>
              </a:spcBef>
              <a:spcAft>
                <a:spcPts val="0"/>
              </a:spcAft>
              <a:buSzPts val="1800"/>
              <a:buNone/>
            </a:pPr>
            <a:r>
              <a:rPr lang="en-US"/>
              <a:t>2. Shr P 		M’ier: 0000	Mcand: 0010	P: </a:t>
            </a:r>
            <a:r>
              <a:rPr lang="en-US" u="sng"/>
              <a:t>0000</a:t>
            </a:r>
            <a:r>
              <a:rPr lang="en-US"/>
              <a:t> </a:t>
            </a:r>
            <a:r>
              <a:rPr lang="en-US" u="sng"/>
              <a:t>1100</a:t>
            </a:r>
            <a:endParaRPr/>
          </a:p>
          <a:p>
            <a:pPr indent="0" lvl="0" marL="0" rtl="0" algn="l">
              <a:lnSpc>
                <a:spcPct val="100000"/>
              </a:lnSpc>
              <a:spcBef>
                <a:spcPts val="0"/>
              </a:spcBef>
              <a:spcAft>
                <a:spcPts val="0"/>
              </a:spcAft>
              <a:buSzPts val="1800"/>
              <a:buNone/>
            </a:pPr>
            <a:r>
              <a:rPr lang="en-US"/>
              <a:t>3. Shr M’ier 		</a:t>
            </a:r>
            <a:r>
              <a:rPr lang="en-US" u="sng"/>
              <a:t>M’ier: 0000</a:t>
            </a:r>
            <a:r>
              <a:rPr lang="en-US"/>
              <a:t>	Mcand: 0010	P: 0000 1100</a:t>
            </a:r>
            <a:endParaRPr/>
          </a:p>
          <a:p>
            <a:pPr indent="0" lvl="0" marL="0" rtl="0" algn="l">
              <a:lnSpc>
                <a:spcPct val="100000"/>
              </a:lnSpc>
              <a:spcBef>
                <a:spcPts val="0"/>
              </a:spcBef>
              <a:spcAft>
                <a:spcPts val="0"/>
              </a:spcAft>
              <a:buSzPts val="1800"/>
              <a:buNone/>
            </a:pPr>
            <a:r>
              <a:rPr lang="en-US"/>
              <a:t>1. 0=&gt;nop 		M’ier: 0000	Mcand: 0010	P: 0000 1100</a:t>
            </a:r>
            <a:endParaRPr u="sng"/>
          </a:p>
          <a:p>
            <a:pPr indent="0" lvl="0" marL="0" rtl="0" algn="l">
              <a:lnSpc>
                <a:spcPct val="100000"/>
              </a:lnSpc>
              <a:spcBef>
                <a:spcPts val="0"/>
              </a:spcBef>
              <a:spcAft>
                <a:spcPts val="0"/>
              </a:spcAft>
              <a:buSzPts val="1800"/>
              <a:buNone/>
            </a:pPr>
            <a:r>
              <a:rPr lang="en-US"/>
              <a:t>2. Shr P 		M’ier: 0000	Mcand: 0010	P: </a:t>
            </a:r>
            <a:r>
              <a:rPr lang="en-US" u="sng"/>
              <a:t>0000</a:t>
            </a:r>
            <a:r>
              <a:rPr lang="en-US"/>
              <a:t> </a:t>
            </a:r>
            <a:r>
              <a:rPr lang="en-US" u="sng"/>
              <a:t>0110</a:t>
            </a:r>
            <a:endParaRPr/>
          </a:p>
          <a:p>
            <a:pPr indent="0" lvl="0" marL="0" rtl="0" algn="l">
              <a:lnSpc>
                <a:spcPct val="100000"/>
              </a:lnSpc>
              <a:spcBef>
                <a:spcPts val="0"/>
              </a:spcBef>
              <a:spcAft>
                <a:spcPts val="0"/>
              </a:spcAft>
              <a:buSzPts val="1800"/>
              <a:buNone/>
            </a:pPr>
            <a:r>
              <a:rPr lang="en-US"/>
              <a:t>3. Shr M’ier 		</a:t>
            </a:r>
            <a:r>
              <a:rPr lang="en-US" u="sng"/>
              <a:t>M’ier: 0000</a:t>
            </a:r>
            <a:r>
              <a:rPr lang="en-US"/>
              <a:t>	Mcand: 0010	P: 0000 0110</a:t>
            </a:r>
            <a:endParaRPr/>
          </a:p>
        </p:txBody>
      </p:sp>
      <p:sp>
        <p:nvSpPr>
          <p:cNvPr id="439" name="Google Shape;439;p23: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54" name="Google Shape;454;p24: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455" name="Google Shape;455;p24: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5: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61" name="Google Shape;461;p25: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462" name="Google Shape;462;p25: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6: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74" name="Google Shape;474;p26: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475" name="Google Shape;475;p26: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7: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89" name="Google Shape;489;p27: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490" name="Google Shape;490;p27: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96" name="Google Shape;496;p28: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497" name="Google Shape;497;p28: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08" name="Google Shape;508;p29: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509" name="Google Shape;509;p29: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25" name="Google Shape;125;p3: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26" name="Google Shape;126;p3: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0: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2" name="Google Shape;522;p3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1: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p3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2: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5" name="Google Shape;535;p3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3: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2" name="Google Shape;542;p3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4: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p3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5: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55" name="Google Shape;555;p35: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556" name="Google Shape;556;p35: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6: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66" name="Google Shape;566;p36: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567" name="Google Shape;567;p36: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7: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5" name="Google Shape;585;p3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602" name="Google Shape;602;p38: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603" name="Google Shape;603;p38: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609" name="Google Shape;609;p39: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800"/>
              <a:buNone/>
            </a:pPr>
            <a:r>
              <a:rPr lang="en-US"/>
              <a:t>	Q: 0000	D: 0010 0000	R: 0000 0111 –D = 1110 0000</a:t>
            </a:r>
            <a:endParaRPr/>
          </a:p>
          <a:p>
            <a:pPr indent="0" lvl="0" marL="0" rtl="0" algn="l">
              <a:lnSpc>
                <a:spcPct val="100000"/>
              </a:lnSpc>
              <a:spcBef>
                <a:spcPts val="0"/>
              </a:spcBef>
              <a:spcAft>
                <a:spcPts val="0"/>
              </a:spcAft>
              <a:buSzPts val="1800"/>
              <a:buNone/>
            </a:pPr>
            <a:r>
              <a:rPr lang="en-US"/>
              <a:t>1: R = R–D 	Q: 0000	D: 0010 0000	R: </a:t>
            </a:r>
            <a:r>
              <a:rPr lang="en-US" u="sng"/>
              <a:t>1110 0111</a:t>
            </a:r>
            <a:endParaRPr/>
          </a:p>
          <a:p>
            <a:pPr indent="0" lvl="0" marL="0" rtl="0" algn="l">
              <a:lnSpc>
                <a:spcPct val="100000"/>
              </a:lnSpc>
              <a:spcBef>
                <a:spcPts val="0"/>
              </a:spcBef>
              <a:spcAft>
                <a:spcPts val="0"/>
              </a:spcAft>
              <a:buSzPts val="1800"/>
              <a:buNone/>
            </a:pPr>
            <a:r>
              <a:rPr lang="en-US"/>
              <a:t>2b: +D, sl Q, 0	 Q: </a:t>
            </a:r>
            <a:r>
              <a:rPr lang="en-US" u="sng"/>
              <a:t>0000</a:t>
            </a:r>
            <a:r>
              <a:rPr lang="en-US"/>
              <a:t>	D: 0010 0000	R: </a:t>
            </a:r>
            <a:r>
              <a:rPr lang="en-US" u="sng"/>
              <a:t>0000 0111</a:t>
            </a:r>
            <a:endParaRPr/>
          </a:p>
          <a:p>
            <a:pPr indent="0" lvl="0" marL="0" rtl="0" algn="l">
              <a:lnSpc>
                <a:spcPct val="100000"/>
              </a:lnSpc>
              <a:spcBef>
                <a:spcPts val="0"/>
              </a:spcBef>
              <a:spcAft>
                <a:spcPts val="0"/>
              </a:spcAft>
              <a:buSzPts val="1800"/>
              <a:buNone/>
            </a:pPr>
            <a:r>
              <a:rPr lang="en-US"/>
              <a:t>3: Shr D	Q: 0000	D: </a:t>
            </a:r>
            <a:r>
              <a:rPr lang="en-US" u="sng"/>
              <a:t>0001 0000 </a:t>
            </a:r>
            <a:r>
              <a:rPr lang="en-US"/>
              <a:t>	R: 0000 0111 –D = 1111 0000</a:t>
            </a:r>
            <a:endParaRPr/>
          </a:p>
          <a:p>
            <a:pPr indent="0" lvl="0" marL="0" rtl="0" algn="l">
              <a:lnSpc>
                <a:spcPct val="100000"/>
              </a:lnSpc>
              <a:spcBef>
                <a:spcPts val="0"/>
              </a:spcBef>
              <a:spcAft>
                <a:spcPts val="0"/>
              </a:spcAft>
              <a:buSzPts val="1800"/>
              <a:buNone/>
            </a:pPr>
            <a:r>
              <a:rPr lang="en-US"/>
              <a:t>1: R = R–D 	Q: 0000	D: 0001 0000 	R: </a:t>
            </a:r>
            <a:r>
              <a:rPr lang="en-US" u="sng"/>
              <a:t>1111 0111</a:t>
            </a:r>
            <a:endParaRPr/>
          </a:p>
          <a:p>
            <a:pPr indent="0" lvl="0" marL="0" rtl="0" algn="l">
              <a:lnSpc>
                <a:spcPct val="100000"/>
              </a:lnSpc>
              <a:spcBef>
                <a:spcPts val="0"/>
              </a:spcBef>
              <a:spcAft>
                <a:spcPts val="0"/>
              </a:spcAft>
              <a:buSzPts val="1800"/>
              <a:buNone/>
            </a:pPr>
            <a:r>
              <a:rPr lang="en-US"/>
              <a:t>2b: +D, sl Q, 0	 Q:</a:t>
            </a:r>
            <a:r>
              <a:rPr lang="en-US" u="sng"/>
              <a:t> 0000</a:t>
            </a:r>
            <a:r>
              <a:rPr lang="en-US"/>
              <a:t>	D: 0001 0000 	R:</a:t>
            </a:r>
            <a:r>
              <a:rPr lang="en-US" u="sng"/>
              <a:t> 0000 0111</a:t>
            </a:r>
            <a:endParaRPr/>
          </a:p>
          <a:p>
            <a:pPr indent="0" lvl="0" marL="0" rtl="0" algn="l">
              <a:lnSpc>
                <a:spcPct val="100000"/>
              </a:lnSpc>
              <a:spcBef>
                <a:spcPts val="0"/>
              </a:spcBef>
              <a:spcAft>
                <a:spcPts val="0"/>
              </a:spcAft>
              <a:buSzPts val="1800"/>
              <a:buNone/>
            </a:pPr>
            <a:r>
              <a:rPr lang="en-US"/>
              <a:t>3: Shr D	Q: 0000	D: </a:t>
            </a:r>
            <a:r>
              <a:rPr lang="en-US" u="sng"/>
              <a:t>0000 1000</a:t>
            </a:r>
            <a:r>
              <a:rPr lang="en-US"/>
              <a:t>	R: 0000 0111 –D = 1111 1000</a:t>
            </a:r>
            <a:endParaRPr/>
          </a:p>
          <a:p>
            <a:pPr indent="0" lvl="0" marL="0" rtl="0" algn="l">
              <a:lnSpc>
                <a:spcPct val="100000"/>
              </a:lnSpc>
              <a:spcBef>
                <a:spcPts val="0"/>
              </a:spcBef>
              <a:spcAft>
                <a:spcPts val="0"/>
              </a:spcAft>
              <a:buSzPts val="1800"/>
              <a:buNone/>
            </a:pPr>
            <a:r>
              <a:rPr lang="en-US"/>
              <a:t>1: R = R–D 	Q: 0000	D: 0000 1000 	R: </a:t>
            </a:r>
            <a:r>
              <a:rPr lang="en-US" u="sng"/>
              <a:t>1111 1111</a:t>
            </a:r>
            <a:endParaRPr/>
          </a:p>
          <a:p>
            <a:pPr indent="0" lvl="0" marL="0" rtl="0" algn="l">
              <a:lnSpc>
                <a:spcPct val="100000"/>
              </a:lnSpc>
              <a:spcBef>
                <a:spcPts val="0"/>
              </a:spcBef>
              <a:spcAft>
                <a:spcPts val="0"/>
              </a:spcAft>
              <a:buSzPts val="1800"/>
              <a:buNone/>
            </a:pPr>
            <a:r>
              <a:rPr lang="en-US"/>
              <a:t>2b: +D, sl Q, 0	 Q:</a:t>
            </a:r>
            <a:r>
              <a:rPr lang="en-US" u="sng"/>
              <a:t> 0000</a:t>
            </a:r>
            <a:r>
              <a:rPr lang="en-US"/>
              <a:t>	D: 0000 1000 	R: </a:t>
            </a:r>
            <a:r>
              <a:rPr lang="en-US" u="sng"/>
              <a:t>0000 0111</a:t>
            </a:r>
            <a:endParaRPr/>
          </a:p>
          <a:p>
            <a:pPr indent="0" lvl="0" marL="0" rtl="0" algn="l">
              <a:lnSpc>
                <a:spcPct val="100000"/>
              </a:lnSpc>
              <a:spcBef>
                <a:spcPts val="0"/>
              </a:spcBef>
              <a:spcAft>
                <a:spcPts val="0"/>
              </a:spcAft>
              <a:buSzPts val="1800"/>
              <a:buNone/>
            </a:pPr>
            <a:r>
              <a:rPr lang="en-US"/>
              <a:t>3: Shr D	Q: 0000	D: </a:t>
            </a:r>
            <a:r>
              <a:rPr lang="en-US" u="sng"/>
              <a:t>0000 0100</a:t>
            </a:r>
            <a:r>
              <a:rPr lang="en-US"/>
              <a:t>	R: 0000 0111 –D = 1111 1100</a:t>
            </a:r>
            <a:endParaRPr/>
          </a:p>
          <a:p>
            <a:pPr indent="0" lvl="0" marL="0" rtl="0" algn="l">
              <a:lnSpc>
                <a:spcPct val="100000"/>
              </a:lnSpc>
              <a:spcBef>
                <a:spcPts val="0"/>
              </a:spcBef>
              <a:spcAft>
                <a:spcPts val="0"/>
              </a:spcAft>
              <a:buSzPts val="1800"/>
              <a:buNone/>
            </a:pPr>
            <a:r>
              <a:rPr lang="en-US"/>
              <a:t>1: R = R–D 	Q: 0000	D: 0000 0100 	R:</a:t>
            </a:r>
            <a:r>
              <a:rPr lang="en-US" u="sng"/>
              <a:t> 0000 0011</a:t>
            </a:r>
            <a:endParaRPr/>
          </a:p>
          <a:p>
            <a:pPr indent="0" lvl="0" marL="0" rtl="0" algn="l">
              <a:lnSpc>
                <a:spcPct val="100000"/>
              </a:lnSpc>
              <a:spcBef>
                <a:spcPts val="0"/>
              </a:spcBef>
              <a:spcAft>
                <a:spcPts val="0"/>
              </a:spcAft>
              <a:buSzPts val="1800"/>
              <a:buNone/>
            </a:pPr>
            <a:r>
              <a:rPr lang="en-US"/>
              <a:t>2a: sl Q, 1	 Q: </a:t>
            </a:r>
            <a:r>
              <a:rPr lang="en-US" u="sng"/>
              <a:t>0001</a:t>
            </a:r>
            <a:r>
              <a:rPr lang="en-US"/>
              <a:t>	D: 0000 0100 	R: 0000 0011</a:t>
            </a:r>
            <a:endParaRPr/>
          </a:p>
          <a:p>
            <a:pPr indent="0" lvl="0" marL="0" rtl="0" algn="l">
              <a:lnSpc>
                <a:spcPct val="100000"/>
              </a:lnSpc>
              <a:spcBef>
                <a:spcPts val="0"/>
              </a:spcBef>
              <a:spcAft>
                <a:spcPts val="0"/>
              </a:spcAft>
              <a:buSzPts val="1800"/>
              <a:buNone/>
            </a:pPr>
            <a:r>
              <a:rPr lang="en-US"/>
              <a:t>3: Shr D	Q: 0000	D:</a:t>
            </a:r>
            <a:r>
              <a:rPr lang="en-US" u="sng"/>
              <a:t> 0000 0010</a:t>
            </a:r>
            <a:r>
              <a:rPr lang="en-US"/>
              <a:t>	R: 0000 0011 –D = 1111 1110</a:t>
            </a:r>
            <a:endParaRPr/>
          </a:p>
          <a:p>
            <a:pPr indent="0" lvl="0" marL="0" rtl="0" algn="l">
              <a:lnSpc>
                <a:spcPct val="100000"/>
              </a:lnSpc>
              <a:spcBef>
                <a:spcPts val="0"/>
              </a:spcBef>
              <a:spcAft>
                <a:spcPts val="0"/>
              </a:spcAft>
              <a:buSzPts val="1800"/>
              <a:buNone/>
            </a:pPr>
            <a:r>
              <a:rPr lang="en-US"/>
              <a:t>1: R = R–D 	Q: 0000	D: 0000 0010 	R: </a:t>
            </a:r>
            <a:r>
              <a:rPr lang="en-US" u="sng"/>
              <a:t>0000 0001</a:t>
            </a:r>
            <a:endParaRPr/>
          </a:p>
          <a:p>
            <a:pPr indent="0" lvl="0" marL="0" rtl="0" algn="l">
              <a:lnSpc>
                <a:spcPct val="100000"/>
              </a:lnSpc>
              <a:spcBef>
                <a:spcPts val="0"/>
              </a:spcBef>
              <a:spcAft>
                <a:spcPts val="0"/>
              </a:spcAft>
              <a:buSzPts val="1800"/>
              <a:buNone/>
            </a:pPr>
            <a:r>
              <a:rPr lang="en-US"/>
              <a:t>2a: sl Q, 1	 Q:</a:t>
            </a:r>
            <a:r>
              <a:rPr lang="en-US" u="sng"/>
              <a:t> 0011</a:t>
            </a:r>
            <a:r>
              <a:rPr lang="en-US"/>
              <a:t>	D: 0000 0010 	R: 0000 0001</a:t>
            </a:r>
            <a:endParaRPr/>
          </a:p>
          <a:p>
            <a:pPr indent="0" lvl="0" marL="0" rtl="0" algn="l">
              <a:lnSpc>
                <a:spcPct val="100000"/>
              </a:lnSpc>
              <a:spcBef>
                <a:spcPts val="0"/>
              </a:spcBef>
              <a:spcAft>
                <a:spcPts val="0"/>
              </a:spcAft>
              <a:buSzPts val="1800"/>
              <a:buNone/>
            </a:pPr>
            <a:r>
              <a:rPr lang="en-US"/>
              <a:t>3: Shr D	Q: 0011	D: </a:t>
            </a:r>
            <a:r>
              <a:rPr lang="en-US" u="sng"/>
              <a:t>0000 0001</a:t>
            </a:r>
            <a:r>
              <a:rPr lang="en-US"/>
              <a:t>	R: 0000 0001</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Recommend show 2’s comp of divisor, show lines for subtract divisor and restore remainder</a:t>
            </a:r>
            <a:endParaRPr/>
          </a:p>
        </p:txBody>
      </p:sp>
      <p:sp>
        <p:nvSpPr>
          <p:cNvPr id="610" name="Google Shape;610;p39: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40" name="Google Shape;140;p4: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41" name="Google Shape;141;p4: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40: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293" name="Google Shape;1293;p40: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294" name="Google Shape;1294;p40: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41: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300" name="Google Shape;1300;p41: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301" name="Google Shape;1301;p41: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42: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5" name="Google Shape;1315;p4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p4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331" name="Google Shape;1331;p43: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332" name="Google Shape;1332;p43: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p44: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2" name="Google Shape;1362;p4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55" name="Google Shape;155;p5: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56" name="Google Shape;156;p5: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84" name="Google Shape;184;p8: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85" name="Google Shape;185;p8: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96" name="Google Shape;196;p9: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97" name="Google Shape;197;p9: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1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1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81" name="Google Shape;81;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 name="Google Shape;23;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 name="Google Shape;28;p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9" name="Google Shape;29;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5"/>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6"/>
          <p:cNvSpPr txBox="1"/>
          <p:nvPr>
            <p:ph idx="1" type="body"/>
          </p:nvPr>
        </p:nvSpPr>
        <p:spPr>
          <a:xfrm rot="5400000">
            <a:off x="2396332"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7"/>
          <p:cNvSpPr/>
          <p:nvPr>
            <p:ph idx="2" type="pic"/>
          </p:nvPr>
        </p:nvSpPr>
        <p:spPr>
          <a:xfrm>
            <a:off x="3887391" y="987426"/>
            <a:ext cx="4629150" cy="4873625"/>
          </a:xfrm>
          <a:prstGeom prst="rect">
            <a:avLst/>
          </a:prstGeom>
          <a:noFill/>
          <a:ln>
            <a:noFill/>
          </a:ln>
        </p:spPr>
      </p:sp>
      <p:sp>
        <p:nvSpPr>
          <p:cNvPr id="47" name="Google Shape;47;p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48" name="Google Shape;48;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4" name="Google Shape;54;p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5" name="Google Shape;55;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1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5" name="Google Shape;65;p1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 name="Google Shape;66;p1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7" name="Google Shape;67;p1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 name="Google Shape;68;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0.png"/><Relationship Id="rId4" Type="http://schemas.openxmlformats.org/officeDocument/2006/relationships/image" Target="../media/image40.png"/><Relationship Id="rId5"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20.png"/><Relationship Id="rId13" Type="http://schemas.openxmlformats.org/officeDocument/2006/relationships/image" Target="../media/image26.png"/><Relationship Id="rId12"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9.jpg"/><Relationship Id="rId4" Type="http://schemas.openxmlformats.org/officeDocument/2006/relationships/image" Target="../media/image21.png"/><Relationship Id="rId9" Type="http://schemas.openxmlformats.org/officeDocument/2006/relationships/image" Target="../media/image16.png"/><Relationship Id="rId15" Type="http://schemas.openxmlformats.org/officeDocument/2006/relationships/image" Target="../media/image57.png"/><Relationship Id="rId14" Type="http://schemas.openxmlformats.org/officeDocument/2006/relationships/image" Target="../media/image27.png"/><Relationship Id="rId5" Type="http://schemas.openxmlformats.org/officeDocument/2006/relationships/image" Target="../media/image61.png"/><Relationship Id="rId6" Type="http://schemas.openxmlformats.org/officeDocument/2006/relationships/image" Target="../media/image15.png"/><Relationship Id="rId7" Type="http://schemas.openxmlformats.org/officeDocument/2006/relationships/image" Target="../media/image25.png"/><Relationship Id="rId8"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8.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8.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4.png"/></Relationships>
</file>

<file path=ppt/slides/_rels/slide20.xml.rels><?xml version="1.0" encoding="UTF-8" standalone="yes"?><Relationships xmlns="http://schemas.openxmlformats.org/package/2006/relationships"><Relationship Id="rId11" Type="http://schemas.openxmlformats.org/officeDocument/2006/relationships/image" Target="../media/image31.png"/><Relationship Id="rId10"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43.png"/><Relationship Id="rId9" Type="http://schemas.openxmlformats.org/officeDocument/2006/relationships/image" Target="../media/image42.png"/><Relationship Id="rId5" Type="http://schemas.openxmlformats.org/officeDocument/2006/relationships/image" Target="../media/image37.png"/><Relationship Id="rId6" Type="http://schemas.openxmlformats.org/officeDocument/2006/relationships/image" Target="../media/image35.png"/><Relationship Id="rId7" Type="http://schemas.openxmlformats.org/officeDocument/2006/relationships/image" Target="../media/image33.png"/><Relationship Id="rId8"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6.png"/><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9.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6.png"/><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9.png"/><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1143000" y="762000"/>
            <a:ext cx="7793037"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COD Ch. 4</a:t>
            </a:r>
            <a:br>
              <a:rPr b="0" i="0" lang="en-US" sz="3300" u="none">
                <a:solidFill>
                  <a:schemeClr val="dk1"/>
                </a:solidFill>
                <a:latin typeface="Calibri"/>
                <a:ea typeface="Calibri"/>
                <a:cs typeface="Calibri"/>
                <a:sym typeface="Calibri"/>
              </a:rPr>
            </a:br>
            <a:r>
              <a:rPr b="0" i="0" lang="en-US" sz="3300" u="none">
                <a:solidFill>
                  <a:schemeClr val="dk1"/>
                </a:solidFill>
                <a:latin typeface="Calibri"/>
                <a:ea typeface="Calibri"/>
                <a:cs typeface="Calibri"/>
                <a:sym typeface="Calibri"/>
              </a:rPr>
              <a:t>Arithmetic for Computers</a:t>
            </a:r>
            <a:endParaRPr/>
          </a:p>
        </p:txBody>
      </p:sp>
      <p:pic>
        <p:nvPicPr>
          <p:cNvPr id="89" name="Google Shape;89;p13"/>
          <p:cNvPicPr preferRelativeResize="0"/>
          <p:nvPr/>
        </p:nvPicPr>
        <p:blipFill rotWithShape="1">
          <a:blip r:embed="rId3">
            <a:alphaModFix/>
          </a:blip>
          <a:srcRect b="0" l="0" r="0" t="0"/>
          <a:stretch/>
        </p:blipFill>
        <p:spPr>
          <a:xfrm>
            <a:off x="276225" y="180975"/>
            <a:ext cx="4457700" cy="2433637"/>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143000" y="457200"/>
            <a:ext cx="7793037"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Review: Basic Hardware</a:t>
            </a:r>
            <a:br>
              <a:rPr b="0" i="0" lang="en-US" sz="3300" u="none">
                <a:solidFill>
                  <a:schemeClr val="dk1"/>
                </a:solidFill>
                <a:latin typeface="Calibri"/>
                <a:ea typeface="Calibri"/>
                <a:cs typeface="Calibri"/>
                <a:sym typeface="Calibri"/>
              </a:rPr>
            </a:br>
            <a:endParaRPr/>
          </a:p>
        </p:txBody>
      </p:sp>
      <p:sp>
        <p:nvSpPr>
          <p:cNvPr id="207" name="Google Shape;207;p2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endParaRPr/>
          </a:p>
        </p:txBody>
      </p:sp>
      <p:pic>
        <p:nvPicPr>
          <p:cNvPr descr="f0408" id="208" name="Google Shape;208;p22"/>
          <p:cNvPicPr preferRelativeResize="0"/>
          <p:nvPr/>
        </p:nvPicPr>
        <p:blipFill rotWithShape="1">
          <a:blip r:embed="rId3">
            <a:alphaModFix/>
          </a:blip>
          <a:srcRect b="0" l="0" r="0" t="0"/>
          <a:stretch/>
        </p:blipFill>
        <p:spPr>
          <a:xfrm>
            <a:off x="990600" y="1143000"/>
            <a:ext cx="6248400" cy="5392737"/>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nvSpPr>
        <p:spPr>
          <a:xfrm>
            <a:off x="225425" y="312737"/>
            <a:ext cx="67897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23"/>
          <p:cNvSpPr txBox="1"/>
          <p:nvPr>
            <p:ph type="title"/>
          </p:nvPr>
        </p:nvSpPr>
        <p:spPr>
          <a:xfrm>
            <a:off x="628650" y="365125"/>
            <a:ext cx="78867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Review:  Boolean Algebra &amp; Gates</a:t>
            </a:r>
            <a:endParaRPr/>
          </a:p>
        </p:txBody>
      </p:sp>
      <p:sp>
        <p:nvSpPr>
          <p:cNvPr id="216" name="Google Shape;216;p23"/>
          <p:cNvSpPr txBox="1"/>
          <p:nvPr>
            <p:ph idx="1" type="body"/>
          </p:nvPr>
        </p:nvSpPr>
        <p:spPr>
          <a:xfrm>
            <a:off x="628650" y="1825625"/>
            <a:ext cx="7886700" cy="4351337"/>
          </a:xfrm>
          <a:prstGeom prst="rect">
            <a:avLst/>
          </a:prstGeom>
          <a:noFill/>
          <a:ln>
            <a:noFill/>
          </a:ln>
        </p:spPr>
        <p:txBody>
          <a:bodyPr anchorCtr="0" anchor="t" bIns="44450" lIns="90475" spcFirstLastPara="1" rIns="90475" wrap="square" tIns="44450">
            <a:noAutofit/>
          </a:bodyPr>
          <a:lstStyle/>
          <a:p>
            <a:pPr indent="-171450" lvl="0" marL="171450" marR="0" rtl="0" algn="l">
              <a:lnSpc>
                <a:spcPct val="90000"/>
              </a:lnSpc>
              <a:spcBef>
                <a:spcPts val="0"/>
              </a:spcBef>
              <a:spcAft>
                <a:spcPts val="0"/>
              </a:spcAft>
              <a:buClr>
                <a:schemeClr val="dk1"/>
              </a:buClr>
              <a:buSzPts val="2000"/>
              <a:buFont typeface="Arial"/>
              <a:buChar char="•"/>
            </a:pPr>
            <a:r>
              <a:rPr b="0" i="1" lang="en-US" sz="2000" u="none">
                <a:solidFill>
                  <a:schemeClr val="dk1"/>
                </a:solidFill>
                <a:latin typeface="Calibri"/>
                <a:ea typeface="Calibri"/>
                <a:cs typeface="Calibri"/>
                <a:sym typeface="Calibri"/>
              </a:rPr>
              <a:t>Problem</a:t>
            </a:r>
            <a:r>
              <a:rPr b="0" i="0" lang="en-US" sz="2000" u="none">
                <a:solidFill>
                  <a:schemeClr val="dk1"/>
                </a:solidFill>
                <a:latin typeface="Calibri"/>
                <a:ea typeface="Calibri"/>
                <a:cs typeface="Calibri"/>
                <a:sym typeface="Calibri"/>
              </a:rPr>
              <a:t>: Consider logic functions with three inputs:  A, B, C.</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output D is true if at least one input is true</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output E is true if exactly two inputs are true</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output F is true only if all three inputs are true</a:t>
            </a:r>
            <a:br>
              <a:rPr b="0" i="0" lang="en-US" sz="1800" u="none" cap="none" strike="noStrik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000"/>
              <a:buFont typeface="Arial"/>
              <a:buChar char="•"/>
            </a:pPr>
            <a:r>
              <a:rPr b="0" i="1" lang="en-US" sz="2000" u="none">
                <a:solidFill>
                  <a:schemeClr val="dk1"/>
                </a:solidFill>
                <a:latin typeface="Courier New"/>
                <a:ea typeface="Courier New"/>
                <a:cs typeface="Courier New"/>
                <a:sym typeface="Courier New"/>
              </a:rPr>
              <a:t>Show the truth table for these three functions</a:t>
            </a:r>
            <a:endParaRPr/>
          </a:p>
          <a:p>
            <a:pPr indent="-171450" lvl="0" marL="171450" marR="0" rtl="0" algn="l">
              <a:lnSpc>
                <a:spcPct val="90000"/>
              </a:lnSpc>
              <a:spcBef>
                <a:spcPts val="700"/>
              </a:spcBef>
              <a:spcAft>
                <a:spcPts val="0"/>
              </a:spcAft>
              <a:buClr>
                <a:schemeClr val="dk1"/>
              </a:buClr>
              <a:buSzPts val="2000"/>
              <a:buFont typeface="Arial"/>
              <a:buChar char="•"/>
            </a:pPr>
            <a:r>
              <a:rPr b="0" i="1" lang="en-US" sz="2000" u="none">
                <a:solidFill>
                  <a:schemeClr val="dk1"/>
                </a:solidFill>
                <a:latin typeface="Courier New"/>
                <a:ea typeface="Courier New"/>
                <a:cs typeface="Courier New"/>
                <a:sym typeface="Courier New"/>
              </a:rPr>
              <a:t>Show the Boolean equations for these three functions</a:t>
            </a:r>
            <a:endParaRPr b="0" i="0" sz="20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000"/>
              <a:buFont typeface="Arial"/>
              <a:buChar char="•"/>
            </a:pPr>
            <a:r>
              <a:rPr b="0" i="1" lang="en-US" sz="2000" u="none">
                <a:solidFill>
                  <a:schemeClr val="dk1"/>
                </a:solidFill>
                <a:latin typeface="Courier New"/>
                <a:ea typeface="Courier New"/>
                <a:cs typeface="Courier New"/>
                <a:sym typeface="Courier New"/>
              </a:rPr>
              <a:t>Show an implementation consisting of inverters, AND, and OR gates.</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nvSpPr>
        <p:spPr>
          <a:xfrm>
            <a:off x="225425" y="312737"/>
            <a:ext cx="430847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24"/>
          <p:cNvSpPr txBox="1"/>
          <p:nvPr>
            <p:ph type="title"/>
          </p:nvPr>
        </p:nvSpPr>
        <p:spPr>
          <a:xfrm>
            <a:off x="628650" y="365125"/>
            <a:ext cx="78867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 Simple Multi-Function Logic Unit</a:t>
            </a:r>
            <a:endParaRPr/>
          </a:p>
        </p:txBody>
      </p:sp>
      <p:sp>
        <p:nvSpPr>
          <p:cNvPr id="224" name="Google Shape;224;p24"/>
          <p:cNvSpPr txBox="1"/>
          <p:nvPr>
            <p:ph idx="1" type="body"/>
          </p:nvPr>
        </p:nvSpPr>
        <p:spPr>
          <a:xfrm>
            <a:off x="381000" y="2057400"/>
            <a:ext cx="7772400" cy="4114800"/>
          </a:xfrm>
          <a:prstGeom prst="rect">
            <a:avLst/>
          </a:prstGeom>
          <a:noFill/>
          <a:ln>
            <a:noFill/>
          </a:ln>
        </p:spPr>
        <p:txBody>
          <a:bodyPr anchorCtr="0" anchor="t" bIns="44450" lIns="90475" spcFirstLastPara="1" rIns="90475" wrap="square" tIns="44450">
            <a:noAutofit/>
          </a:bodyPr>
          <a:lstStyle/>
          <a:p>
            <a:pPr indent="-171450" lvl="0" marL="17145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To warm up let's build a logic unit to support the </a:t>
            </a:r>
            <a:r>
              <a:rPr b="0" i="0" lang="en-US" sz="2000" u="none">
                <a:solidFill>
                  <a:schemeClr val="dk1"/>
                </a:solidFill>
                <a:latin typeface="Courier New"/>
                <a:ea typeface="Courier New"/>
                <a:cs typeface="Courier New"/>
                <a:sym typeface="Courier New"/>
              </a:rPr>
              <a:t>and</a:t>
            </a:r>
            <a:r>
              <a:rPr b="0" i="0" lang="en-US" sz="2000" u="none">
                <a:solidFill>
                  <a:schemeClr val="dk1"/>
                </a:solidFill>
                <a:latin typeface="Calibri"/>
                <a:ea typeface="Calibri"/>
                <a:cs typeface="Calibri"/>
                <a:sym typeface="Calibri"/>
              </a:rPr>
              <a:t> and </a:t>
            </a:r>
            <a:r>
              <a:rPr b="0" i="0" lang="en-US" sz="2000" u="none">
                <a:solidFill>
                  <a:schemeClr val="dk1"/>
                </a:solidFill>
                <a:latin typeface="Courier New"/>
                <a:ea typeface="Courier New"/>
                <a:cs typeface="Courier New"/>
                <a:sym typeface="Courier New"/>
              </a:rPr>
              <a:t>or</a:t>
            </a:r>
            <a:r>
              <a:rPr b="0" i="0" lang="en-US" sz="2000" u="none">
                <a:solidFill>
                  <a:schemeClr val="dk1"/>
                </a:solidFill>
                <a:latin typeface="Calibri"/>
                <a:ea typeface="Calibri"/>
                <a:cs typeface="Calibri"/>
                <a:sym typeface="Calibri"/>
              </a:rPr>
              <a:t> instructions for MIPS (32-bit registers)</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we'll just build a 1-bit unit and use 32 of them</a:t>
            </a:r>
            <a:br>
              <a:rPr b="0" i="0" lang="en-US" sz="1800" u="none" cap="none" strike="noStrike">
                <a:solidFill>
                  <a:schemeClr val="dk1"/>
                </a:solidFill>
                <a:latin typeface="Calibri"/>
                <a:ea typeface="Calibri"/>
                <a:cs typeface="Calibri"/>
                <a:sym typeface="Calibri"/>
              </a:rPr>
            </a:br>
            <a:br>
              <a:rPr b="0" i="0" lang="en-US" sz="2000" u="none" cap="none" strike="noStrike">
                <a:solidFill>
                  <a:schemeClr val="dk1"/>
                </a:solidFill>
                <a:latin typeface="Calibri"/>
                <a:ea typeface="Calibri"/>
                <a:cs typeface="Calibri"/>
                <a:sym typeface="Calibri"/>
              </a:rPr>
            </a:br>
            <a:br>
              <a:rPr b="0" i="0" lang="en-US" sz="2000" u="none" cap="none" strike="noStrike">
                <a:solidFill>
                  <a:schemeClr val="dk1"/>
                </a:solidFill>
                <a:latin typeface="Calibri"/>
                <a:ea typeface="Calibri"/>
                <a:cs typeface="Calibri"/>
                <a:sym typeface="Calibri"/>
              </a:rPr>
            </a:br>
            <a:br>
              <a:rPr b="0" i="0" lang="en-US" sz="2000" u="none" cap="none" strike="noStrike">
                <a:solidFill>
                  <a:schemeClr val="dk1"/>
                </a:solidFill>
                <a:latin typeface="Calibri"/>
                <a:ea typeface="Calibri"/>
                <a:cs typeface="Calibri"/>
                <a:sym typeface="Calibri"/>
              </a:rPr>
            </a:br>
            <a:br>
              <a:rPr b="0" i="0" lang="en-US" sz="2000" u="none" cap="none" strike="noStrike">
                <a:solidFill>
                  <a:schemeClr val="dk1"/>
                </a:solidFill>
                <a:latin typeface="Calibri"/>
                <a:ea typeface="Calibri"/>
                <a:cs typeface="Calibri"/>
                <a:sym typeface="Calibri"/>
              </a:rPr>
            </a:br>
            <a:br>
              <a:rPr b="0" i="0" lang="en-US" sz="2000" u="none" cap="none" strike="noStrike">
                <a:solidFill>
                  <a:schemeClr val="dk1"/>
                </a:solidFill>
                <a:latin typeface="Calibri"/>
                <a:ea typeface="Calibri"/>
                <a:cs typeface="Calibri"/>
                <a:sym typeface="Calibri"/>
              </a:rPr>
            </a:br>
            <a:br>
              <a:rPr b="0" i="0" lang="en-US" sz="2000" u="none" cap="none" strike="noStrike">
                <a:solidFill>
                  <a:schemeClr val="dk1"/>
                </a:solidFill>
                <a:latin typeface="Calibri"/>
                <a:ea typeface="Calibri"/>
                <a:cs typeface="Calibri"/>
                <a:sym typeface="Calibri"/>
              </a:rPr>
            </a:br>
            <a:br>
              <a:rPr b="0" i="0" lang="en-US" sz="2000" u="none" cap="none" strike="noStrike">
                <a:solidFill>
                  <a:schemeClr val="dk1"/>
                </a:solidFill>
                <a:latin typeface="Calibri"/>
                <a:ea typeface="Calibri"/>
                <a:cs typeface="Calibri"/>
                <a:sym typeface="Calibri"/>
              </a:rPr>
            </a:br>
            <a:br>
              <a:rPr b="0" i="0" lang="en-US" sz="2000" u="none" cap="none" strike="noStrik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Possible implementation using a </a:t>
            </a:r>
            <a:r>
              <a:rPr b="0" i="1" lang="en-US" sz="2000" u="none">
                <a:solidFill>
                  <a:schemeClr val="dk1"/>
                </a:solidFill>
                <a:latin typeface="Calibri"/>
                <a:ea typeface="Calibri"/>
                <a:cs typeface="Calibri"/>
                <a:sym typeface="Calibri"/>
              </a:rPr>
              <a:t>multiplexor </a:t>
            </a:r>
            <a:r>
              <a:rPr b="0" i="0" lang="en-US" sz="2000" u="none">
                <a:solidFill>
                  <a:schemeClr val="dk1"/>
                </a:solidFill>
                <a:latin typeface="Calibri"/>
                <a:ea typeface="Calibri"/>
                <a:cs typeface="Calibri"/>
                <a:sym typeface="Calibri"/>
              </a:rPr>
              <a:t>:</a:t>
            </a:r>
            <a:endParaRPr/>
          </a:p>
        </p:txBody>
      </p:sp>
      <p:sp>
        <p:nvSpPr>
          <p:cNvPr id="225" name="Google Shape;225;p24"/>
          <p:cNvSpPr txBox="1"/>
          <p:nvPr/>
        </p:nvSpPr>
        <p:spPr>
          <a:xfrm>
            <a:off x="2895600" y="3962400"/>
            <a:ext cx="1295400" cy="1066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26" name="Google Shape;226;p24"/>
          <p:cNvCxnSpPr/>
          <p:nvPr/>
        </p:nvCxnSpPr>
        <p:spPr>
          <a:xfrm>
            <a:off x="1981200" y="4267200"/>
            <a:ext cx="914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27" name="Google Shape;227;p24"/>
          <p:cNvCxnSpPr/>
          <p:nvPr/>
        </p:nvCxnSpPr>
        <p:spPr>
          <a:xfrm>
            <a:off x="1981200" y="4724400"/>
            <a:ext cx="914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28" name="Google Shape;228;p24"/>
          <p:cNvCxnSpPr/>
          <p:nvPr/>
        </p:nvCxnSpPr>
        <p:spPr>
          <a:xfrm>
            <a:off x="4191000" y="4495800"/>
            <a:ext cx="914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29" name="Google Shape;229;p24"/>
          <p:cNvCxnSpPr/>
          <p:nvPr/>
        </p:nvCxnSpPr>
        <p:spPr>
          <a:xfrm>
            <a:off x="3429000" y="3505200"/>
            <a:ext cx="0" cy="457200"/>
          </a:xfrm>
          <a:prstGeom prst="straightConnector1">
            <a:avLst/>
          </a:prstGeom>
          <a:noFill/>
          <a:ln cap="flat" cmpd="sng" w="9525">
            <a:solidFill>
              <a:schemeClr val="dk1"/>
            </a:solidFill>
            <a:prstDash val="solid"/>
            <a:miter lim="800000"/>
            <a:headEnd len="sm" w="sm" type="none"/>
            <a:tailEnd len="med" w="med" type="triangle"/>
          </a:ln>
        </p:spPr>
      </p:cxnSp>
      <p:sp>
        <p:nvSpPr>
          <p:cNvPr id="230" name="Google Shape;230;p24"/>
          <p:cNvSpPr txBox="1"/>
          <p:nvPr/>
        </p:nvSpPr>
        <p:spPr>
          <a:xfrm>
            <a:off x="1676400" y="4083050"/>
            <a:ext cx="3063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a:t>
            </a:r>
            <a:endParaRPr b="0" i="0" sz="1400" u="none" cap="none" strike="noStrike">
              <a:solidFill>
                <a:srgbClr val="000000"/>
              </a:solidFill>
              <a:latin typeface="Arial"/>
              <a:ea typeface="Arial"/>
              <a:cs typeface="Arial"/>
              <a:sym typeface="Arial"/>
            </a:endParaRPr>
          </a:p>
        </p:txBody>
      </p:sp>
      <p:sp>
        <p:nvSpPr>
          <p:cNvPr id="231" name="Google Shape;231;p24"/>
          <p:cNvSpPr txBox="1"/>
          <p:nvPr/>
        </p:nvSpPr>
        <p:spPr>
          <a:xfrm>
            <a:off x="1676400" y="4572000"/>
            <a:ext cx="3063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b</a:t>
            </a:r>
            <a:endParaRPr b="0" i="0" sz="1400" u="none" cap="none" strike="noStrike">
              <a:solidFill>
                <a:srgbClr val="000000"/>
              </a:solidFill>
              <a:latin typeface="Arial"/>
              <a:ea typeface="Arial"/>
              <a:cs typeface="Arial"/>
              <a:sym typeface="Arial"/>
            </a:endParaRPr>
          </a:p>
        </p:txBody>
      </p:sp>
      <p:sp>
        <p:nvSpPr>
          <p:cNvPr id="232" name="Google Shape;232;p24"/>
          <p:cNvSpPr txBox="1"/>
          <p:nvPr/>
        </p:nvSpPr>
        <p:spPr>
          <a:xfrm>
            <a:off x="5105400" y="4343400"/>
            <a:ext cx="9175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output</a:t>
            </a:r>
            <a:endParaRPr b="0" i="0" sz="1400" u="none" cap="none" strike="noStrike">
              <a:solidFill>
                <a:srgbClr val="000000"/>
              </a:solidFill>
              <a:latin typeface="Arial"/>
              <a:ea typeface="Arial"/>
              <a:cs typeface="Arial"/>
              <a:sym typeface="Arial"/>
            </a:endParaRPr>
          </a:p>
        </p:txBody>
      </p:sp>
      <p:sp>
        <p:nvSpPr>
          <p:cNvPr id="233" name="Google Shape;233;p24"/>
          <p:cNvSpPr txBox="1"/>
          <p:nvPr/>
        </p:nvSpPr>
        <p:spPr>
          <a:xfrm>
            <a:off x="2895600" y="2971800"/>
            <a:ext cx="128428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operation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selector</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nvSpPr>
        <p:spPr>
          <a:xfrm>
            <a:off x="225425" y="312737"/>
            <a:ext cx="36449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25"/>
          <p:cNvSpPr txBox="1"/>
          <p:nvPr>
            <p:ph type="title"/>
          </p:nvPr>
        </p:nvSpPr>
        <p:spPr>
          <a:xfrm>
            <a:off x="628650" y="365125"/>
            <a:ext cx="78867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Implementation with a Multiplexor</a:t>
            </a:r>
            <a:endParaRPr/>
          </a:p>
        </p:txBody>
      </p:sp>
      <p:sp>
        <p:nvSpPr>
          <p:cNvPr id="241" name="Google Shape;241;p25"/>
          <p:cNvSpPr txBox="1"/>
          <p:nvPr>
            <p:ph idx="1" type="body"/>
          </p:nvPr>
        </p:nvSpPr>
        <p:spPr>
          <a:xfrm>
            <a:off x="1066800" y="1905000"/>
            <a:ext cx="7772400" cy="4114800"/>
          </a:xfrm>
          <a:prstGeom prst="rect">
            <a:avLst/>
          </a:prstGeom>
          <a:noFill/>
          <a:ln>
            <a:noFill/>
          </a:ln>
        </p:spPr>
        <p:txBody>
          <a:bodyPr anchorCtr="0" anchor="t" bIns="44450" lIns="90475" spcFirstLastPara="1" rIns="90475" wrap="square" tIns="44450">
            <a:normAutofit/>
          </a:bodyPr>
          <a:lstStyle/>
          <a:p>
            <a:pPr indent="-171450" lvl="0" marL="171450" marR="0" rtl="0" algn="l">
              <a:lnSpc>
                <a:spcPct val="7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Selects one of the  inputs to be the output</a:t>
            </a:r>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    based on a control input</a:t>
            </a: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endParaRPr/>
          </a:p>
          <a:p>
            <a:pPr indent="-31750" lvl="0" marL="171450" marR="0" rtl="0" algn="l">
              <a:lnSpc>
                <a:spcPct val="70000"/>
              </a:lnSpc>
              <a:spcBef>
                <a:spcPts val="70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1750" lvl="0" marL="171450" marR="0" rtl="0" algn="l">
              <a:lnSpc>
                <a:spcPct val="70000"/>
              </a:lnSpc>
              <a:spcBef>
                <a:spcPts val="70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Lets build our ALU using a MUX (multiplexor):</a:t>
            </a:r>
            <a:br>
              <a:rPr b="0" i="0" lang="en-US" sz="2200" u="none">
                <a:solidFill>
                  <a:schemeClr val="dk1"/>
                </a:solidFill>
                <a:latin typeface="Calibri"/>
                <a:ea typeface="Calibri"/>
                <a:cs typeface="Calibri"/>
                <a:sym typeface="Calibri"/>
              </a:rPr>
            </a:br>
            <a:endParaRPr/>
          </a:p>
        </p:txBody>
      </p:sp>
      <p:pic>
        <p:nvPicPr>
          <p:cNvPr descr="f0409" id="242" name="Google Shape;242;p25"/>
          <p:cNvPicPr preferRelativeResize="0"/>
          <p:nvPr/>
        </p:nvPicPr>
        <p:blipFill rotWithShape="1">
          <a:blip r:embed="rId3">
            <a:alphaModFix/>
          </a:blip>
          <a:srcRect b="0" l="0" r="0" t="0"/>
          <a:stretch/>
        </p:blipFill>
        <p:spPr>
          <a:xfrm>
            <a:off x="2590800" y="3429000"/>
            <a:ext cx="3048000" cy="1668462"/>
          </a:xfrm>
          <a:prstGeom prst="rect">
            <a:avLst/>
          </a:prstGeom>
          <a:noFill/>
          <a:ln>
            <a:noFill/>
          </a:ln>
        </p:spPr>
      </p:pic>
      <p:grpSp>
        <p:nvGrpSpPr>
          <p:cNvPr id="243" name="Google Shape;243;p25"/>
          <p:cNvGrpSpPr/>
          <p:nvPr/>
        </p:nvGrpSpPr>
        <p:grpSpPr>
          <a:xfrm>
            <a:off x="7543800" y="914400"/>
            <a:ext cx="825500" cy="5100637"/>
            <a:chOff x="4757" y="699"/>
            <a:chExt cx="520" cy="3213"/>
          </a:xfrm>
        </p:grpSpPr>
        <p:grpSp>
          <p:nvGrpSpPr>
            <p:cNvPr id="244" name="Google Shape;244;p25"/>
            <p:cNvGrpSpPr/>
            <p:nvPr/>
          </p:nvGrpSpPr>
          <p:grpSpPr>
            <a:xfrm>
              <a:off x="4757" y="699"/>
              <a:ext cx="520" cy="1365"/>
              <a:chOff x="4757" y="699"/>
              <a:chExt cx="520" cy="1365"/>
            </a:xfrm>
          </p:grpSpPr>
          <p:grpSp>
            <p:nvGrpSpPr>
              <p:cNvPr id="245" name="Google Shape;245;p25"/>
              <p:cNvGrpSpPr/>
              <p:nvPr/>
            </p:nvGrpSpPr>
            <p:grpSpPr>
              <a:xfrm>
                <a:off x="4757" y="699"/>
                <a:ext cx="520" cy="299"/>
                <a:chOff x="4757" y="699"/>
                <a:chExt cx="520" cy="299"/>
              </a:xfrm>
            </p:grpSpPr>
            <p:sp>
              <p:nvSpPr>
                <p:cNvPr id="246" name="Google Shape;246;p25"/>
                <p:cNvSpPr txBox="1"/>
                <p:nvPr/>
              </p:nvSpPr>
              <p:spPr>
                <a:xfrm>
                  <a:off x="4914" y="769"/>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47" name="Google Shape;247;p25"/>
                <p:cNvCxnSpPr/>
                <p:nvPr/>
              </p:nvCxnSpPr>
              <p:spPr>
                <a:xfrm>
                  <a:off x="4757" y="923"/>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48" name="Google Shape;248;p25"/>
                <p:cNvCxnSpPr/>
                <p:nvPr/>
              </p:nvCxnSpPr>
              <p:spPr>
                <a:xfrm>
                  <a:off x="5036" y="699"/>
                  <a:ext cx="0" cy="62"/>
                </a:xfrm>
                <a:prstGeom prst="straightConnector1">
                  <a:avLst/>
                </a:prstGeom>
                <a:noFill/>
                <a:ln cap="flat" cmpd="sng" w="12700">
                  <a:solidFill>
                    <a:srgbClr val="000000"/>
                  </a:solidFill>
                  <a:prstDash val="solid"/>
                  <a:miter lim="800000"/>
                  <a:headEnd len="sm" w="sm" type="none"/>
                  <a:tailEnd len="sm" w="sm" type="none"/>
                </a:ln>
              </p:spPr>
            </p:cxnSp>
            <p:cxnSp>
              <p:nvCxnSpPr>
                <p:cNvPr id="249" name="Google Shape;249;p25"/>
                <p:cNvCxnSpPr/>
                <p:nvPr/>
              </p:nvCxnSpPr>
              <p:spPr>
                <a:xfrm>
                  <a:off x="4757" y="844"/>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50" name="Google Shape;250;p25"/>
                <p:cNvCxnSpPr/>
                <p:nvPr/>
              </p:nvCxnSpPr>
              <p:spPr>
                <a:xfrm>
                  <a:off x="5136" y="868"/>
                  <a:ext cx="141" cy="0"/>
                </a:xfrm>
                <a:prstGeom prst="straightConnector1">
                  <a:avLst/>
                </a:prstGeom>
                <a:noFill/>
                <a:ln cap="flat" cmpd="sng" w="12700">
                  <a:solidFill>
                    <a:srgbClr val="000000"/>
                  </a:solidFill>
                  <a:prstDash val="solid"/>
                  <a:miter lim="800000"/>
                  <a:headEnd len="sm" w="sm" type="none"/>
                  <a:tailEnd len="sm" w="sm" type="none"/>
                </a:ln>
              </p:spPr>
            </p:cxnSp>
          </p:grpSp>
          <p:grpSp>
            <p:nvGrpSpPr>
              <p:cNvPr id="251" name="Google Shape;251;p25"/>
              <p:cNvGrpSpPr/>
              <p:nvPr/>
            </p:nvGrpSpPr>
            <p:grpSpPr>
              <a:xfrm>
                <a:off x="4757" y="1054"/>
                <a:ext cx="520" cy="299"/>
                <a:chOff x="4757" y="1054"/>
                <a:chExt cx="520" cy="299"/>
              </a:xfrm>
            </p:grpSpPr>
            <p:sp>
              <p:nvSpPr>
                <p:cNvPr id="252" name="Google Shape;252;p25"/>
                <p:cNvSpPr txBox="1"/>
                <p:nvPr/>
              </p:nvSpPr>
              <p:spPr>
                <a:xfrm>
                  <a:off x="4914" y="1124"/>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53" name="Google Shape;253;p25"/>
                <p:cNvCxnSpPr/>
                <p:nvPr/>
              </p:nvCxnSpPr>
              <p:spPr>
                <a:xfrm>
                  <a:off x="4757" y="1278"/>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54" name="Google Shape;254;p25"/>
                <p:cNvCxnSpPr/>
                <p:nvPr/>
              </p:nvCxnSpPr>
              <p:spPr>
                <a:xfrm>
                  <a:off x="5036" y="1054"/>
                  <a:ext cx="0" cy="62"/>
                </a:xfrm>
                <a:prstGeom prst="straightConnector1">
                  <a:avLst/>
                </a:prstGeom>
                <a:noFill/>
                <a:ln cap="flat" cmpd="sng" w="12700">
                  <a:solidFill>
                    <a:srgbClr val="000000"/>
                  </a:solidFill>
                  <a:prstDash val="solid"/>
                  <a:miter lim="800000"/>
                  <a:headEnd len="sm" w="sm" type="none"/>
                  <a:tailEnd len="sm" w="sm" type="none"/>
                </a:ln>
              </p:spPr>
            </p:cxnSp>
            <p:cxnSp>
              <p:nvCxnSpPr>
                <p:cNvPr id="255" name="Google Shape;255;p25"/>
                <p:cNvCxnSpPr/>
                <p:nvPr/>
              </p:nvCxnSpPr>
              <p:spPr>
                <a:xfrm>
                  <a:off x="4757" y="1199"/>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56" name="Google Shape;256;p25"/>
                <p:cNvCxnSpPr/>
                <p:nvPr/>
              </p:nvCxnSpPr>
              <p:spPr>
                <a:xfrm>
                  <a:off x="5136" y="1223"/>
                  <a:ext cx="141" cy="0"/>
                </a:xfrm>
                <a:prstGeom prst="straightConnector1">
                  <a:avLst/>
                </a:prstGeom>
                <a:noFill/>
                <a:ln cap="flat" cmpd="sng" w="12700">
                  <a:solidFill>
                    <a:srgbClr val="000000"/>
                  </a:solidFill>
                  <a:prstDash val="solid"/>
                  <a:miter lim="800000"/>
                  <a:headEnd len="sm" w="sm" type="none"/>
                  <a:tailEnd len="sm" w="sm" type="none"/>
                </a:ln>
              </p:spPr>
            </p:cxnSp>
          </p:grpSp>
          <p:grpSp>
            <p:nvGrpSpPr>
              <p:cNvPr id="257" name="Google Shape;257;p25"/>
              <p:cNvGrpSpPr/>
              <p:nvPr/>
            </p:nvGrpSpPr>
            <p:grpSpPr>
              <a:xfrm>
                <a:off x="4757" y="1410"/>
                <a:ext cx="520" cy="299"/>
                <a:chOff x="4757" y="1410"/>
                <a:chExt cx="520" cy="299"/>
              </a:xfrm>
            </p:grpSpPr>
            <p:sp>
              <p:nvSpPr>
                <p:cNvPr id="258" name="Google Shape;258;p25"/>
                <p:cNvSpPr txBox="1"/>
                <p:nvPr/>
              </p:nvSpPr>
              <p:spPr>
                <a:xfrm>
                  <a:off x="4914" y="1480"/>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59" name="Google Shape;259;p25"/>
                <p:cNvCxnSpPr/>
                <p:nvPr/>
              </p:nvCxnSpPr>
              <p:spPr>
                <a:xfrm>
                  <a:off x="4757" y="1634"/>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60" name="Google Shape;260;p25"/>
                <p:cNvCxnSpPr/>
                <p:nvPr/>
              </p:nvCxnSpPr>
              <p:spPr>
                <a:xfrm>
                  <a:off x="5036" y="1410"/>
                  <a:ext cx="0" cy="62"/>
                </a:xfrm>
                <a:prstGeom prst="straightConnector1">
                  <a:avLst/>
                </a:prstGeom>
                <a:noFill/>
                <a:ln cap="flat" cmpd="sng" w="12700">
                  <a:solidFill>
                    <a:srgbClr val="000000"/>
                  </a:solidFill>
                  <a:prstDash val="solid"/>
                  <a:miter lim="800000"/>
                  <a:headEnd len="sm" w="sm" type="none"/>
                  <a:tailEnd len="sm" w="sm" type="none"/>
                </a:ln>
              </p:spPr>
            </p:cxnSp>
            <p:cxnSp>
              <p:nvCxnSpPr>
                <p:cNvPr id="261" name="Google Shape;261;p25"/>
                <p:cNvCxnSpPr/>
                <p:nvPr/>
              </p:nvCxnSpPr>
              <p:spPr>
                <a:xfrm>
                  <a:off x="4757" y="1555"/>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62" name="Google Shape;262;p25"/>
                <p:cNvCxnSpPr/>
                <p:nvPr/>
              </p:nvCxnSpPr>
              <p:spPr>
                <a:xfrm>
                  <a:off x="5136" y="1578"/>
                  <a:ext cx="141" cy="0"/>
                </a:xfrm>
                <a:prstGeom prst="straightConnector1">
                  <a:avLst/>
                </a:prstGeom>
                <a:noFill/>
                <a:ln cap="flat" cmpd="sng" w="12700">
                  <a:solidFill>
                    <a:srgbClr val="000000"/>
                  </a:solidFill>
                  <a:prstDash val="solid"/>
                  <a:miter lim="800000"/>
                  <a:headEnd len="sm" w="sm" type="none"/>
                  <a:tailEnd len="sm" w="sm" type="none"/>
                </a:ln>
              </p:spPr>
            </p:cxnSp>
          </p:grpSp>
          <p:grpSp>
            <p:nvGrpSpPr>
              <p:cNvPr id="263" name="Google Shape;263;p25"/>
              <p:cNvGrpSpPr/>
              <p:nvPr/>
            </p:nvGrpSpPr>
            <p:grpSpPr>
              <a:xfrm>
                <a:off x="4757" y="1765"/>
                <a:ext cx="520" cy="299"/>
                <a:chOff x="4757" y="1765"/>
                <a:chExt cx="520" cy="299"/>
              </a:xfrm>
            </p:grpSpPr>
            <p:sp>
              <p:nvSpPr>
                <p:cNvPr id="264" name="Google Shape;264;p25"/>
                <p:cNvSpPr txBox="1"/>
                <p:nvPr/>
              </p:nvSpPr>
              <p:spPr>
                <a:xfrm>
                  <a:off x="4914" y="1835"/>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65" name="Google Shape;265;p25"/>
                <p:cNvCxnSpPr/>
                <p:nvPr/>
              </p:nvCxnSpPr>
              <p:spPr>
                <a:xfrm>
                  <a:off x="4757" y="1989"/>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66" name="Google Shape;266;p25"/>
                <p:cNvCxnSpPr/>
                <p:nvPr/>
              </p:nvCxnSpPr>
              <p:spPr>
                <a:xfrm>
                  <a:off x="5036" y="1765"/>
                  <a:ext cx="0" cy="62"/>
                </a:xfrm>
                <a:prstGeom prst="straightConnector1">
                  <a:avLst/>
                </a:prstGeom>
                <a:noFill/>
                <a:ln cap="flat" cmpd="sng" w="12700">
                  <a:solidFill>
                    <a:srgbClr val="000000"/>
                  </a:solidFill>
                  <a:prstDash val="solid"/>
                  <a:miter lim="800000"/>
                  <a:headEnd len="sm" w="sm" type="none"/>
                  <a:tailEnd len="sm" w="sm" type="none"/>
                </a:ln>
              </p:spPr>
            </p:cxnSp>
            <p:cxnSp>
              <p:nvCxnSpPr>
                <p:cNvPr id="267" name="Google Shape;267;p25"/>
                <p:cNvCxnSpPr/>
                <p:nvPr/>
              </p:nvCxnSpPr>
              <p:spPr>
                <a:xfrm>
                  <a:off x="4757" y="1910"/>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68" name="Google Shape;268;p25"/>
                <p:cNvCxnSpPr/>
                <p:nvPr/>
              </p:nvCxnSpPr>
              <p:spPr>
                <a:xfrm>
                  <a:off x="5136" y="1934"/>
                  <a:ext cx="141" cy="0"/>
                </a:xfrm>
                <a:prstGeom prst="straightConnector1">
                  <a:avLst/>
                </a:prstGeom>
                <a:noFill/>
                <a:ln cap="flat" cmpd="sng" w="12700">
                  <a:solidFill>
                    <a:srgbClr val="000000"/>
                  </a:solidFill>
                  <a:prstDash val="solid"/>
                  <a:miter lim="800000"/>
                  <a:headEnd len="sm" w="sm" type="none"/>
                  <a:tailEnd len="sm" w="sm" type="none"/>
                </a:ln>
              </p:spPr>
            </p:cxnSp>
          </p:grpSp>
        </p:grpSp>
        <p:grpSp>
          <p:nvGrpSpPr>
            <p:cNvPr id="269" name="Google Shape;269;p25"/>
            <p:cNvGrpSpPr/>
            <p:nvPr/>
          </p:nvGrpSpPr>
          <p:grpSpPr>
            <a:xfrm>
              <a:off x="4757" y="2547"/>
              <a:ext cx="520" cy="1365"/>
              <a:chOff x="4757" y="2547"/>
              <a:chExt cx="520" cy="1365"/>
            </a:xfrm>
          </p:grpSpPr>
          <p:grpSp>
            <p:nvGrpSpPr>
              <p:cNvPr id="270" name="Google Shape;270;p25"/>
              <p:cNvGrpSpPr/>
              <p:nvPr/>
            </p:nvGrpSpPr>
            <p:grpSpPr>
              <a:xfrm>
                <a:off x="4757" y="2547"/>
                <a:ext cx="520" cy="299"/>
                <a:chOff x="4757" y="2547"/>
                <a:chExt cx="520" cy="299"/>
              </a:xfrm>
            </p:grpSpPr>
            <p:sp>
              <p:nvSpPr>
                <p:cNvPr id="271" name="Google Shape;271;p25"/>
                <p:cNvSpPr txBox="1"/>
                <p:nvPr/>
              </p:nvSpPr>
              <p:spPr>
                <a:xfrm>
                  <a:off x="4914" y="2617"/>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72" name="Google Shape;272;p25"/>
                <p:cNvCxnSpPr/>
                <p:nvPr/>
              </p:nvCxnSpPr>
              <p:spPr>
                <a:xfrm>
                  <a:off x="4757" y="2771"/>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73" name="Google Shape;273;p25"/>
                <p:cNvCxnSpPr/>
                <p:nvPr/>
              </p:nvCxnSpPr>
              <p:spPr>
                <a:xfrm>
                  <a:off x="5036" y="2547"/>
                  <a:ext cx="0" cy="62"/>
                </a:xfrm>
                <a:prstGeom prst="straightConnector1">
                  <a:avLst/>
                </a:prstGeom>
                <a:noFill/>
                <a:ln cap="flat" cmpd="sng" w="12700">
                  <a:solidFill>
                    <a:srgbClr val="000000"/>
                  </a:solidFill>
                  <a:prstDash val="solid"/>
                  <a:miter lim="800000"/>
                  <a:headEnd len="sm" w="sm" type="none"/>
                  <a:tailEnd len="sm" w="sm" type="none"/>
                </a:ln>
              </p:spPr>
            </p:cxnSp>
            <p:cxnSp>
              <p:nvCxnSpPr>
                <p:cNvPr id="274" name="Google Shape;274;p25"/>
                <p:cNvCxnSpPr/>
                <p:nvPr/>
              </p:nvCxnSpPr>
              <p:spPr>
                <a:xfrm>
                  <a:off x="4757" y="2692"/>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75" name="Google Shape;275;p25"/>
                <p:cNvCxnSpPr/>
                <p:nvPr/>
              </p:nvCxnSpPr>
              <p:spPr>
                <a:xfrm>
                  <a:off x="5136" y="2716"/>
                  <a:ext cx="141" cy="0"/>
                </a:xfrm>
                <a:prstGeom prst="straightConnector1">
                  <a:avLst/>
                </a:prstGeom>
                <a:noFill/>
                <a:ln cap="flat" cmpd="sng" w="12700">
                  <a:solidFill>
                    <a:srgbClr val="000000"/>
                  </a:solidFill>
                  <a:prstDash val="solid"/>
                  <a:miter lim="800000"/>
                  <a:headEnd len="sm" w="sm" type="none"/>
                  <a:tailEnd len="sm" w="sm" type="none"/>
                </a:ln>
              </p:spPr>
            </p:cxnSp>
          </p:grpSp>
          <p:grpSp>
            <p:nvGrpSpPr>
              <p:cNvPr id="276" name="Google Shape;276;p25"/>
              <p:cNvGrpSpPr/>
              <p:nvPr/>
            </p:nvGrpSpPr>
            <p:grpSpPr>
              <a:xfrm>
                <a:off x="4757" y="2902"/>
                <a:ext cx="520" cy="299"/>
                <a:chOff x="4757" y="2902"/>
                <a:chExt cx="520" cy="299"/>
              </a:xfrm>
            </p:grpSpPr>
            <p:sp>
              <p:nvSpPr>
                <p:cNvPr id="277" name="Google Shape;277;p25"/>
                <p:cNvSpPr txBox="1"/>
                <p:nvPr/>
              </p:nvSpPr>
              <p:spPr>
                <a:xfrm>
                  <a:off x="4914" y="2972"/>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78" name="Google Shape;278;p25"/>
                <p:cNvCxnSpPr/>
                <p:nvPr/>
              </p:nvCxnSpPr>
              <p:spPr>
                <a:xfrm>
                  <a:off x="4757" y="3126"/>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79" name="Google Shape;279;p25"/>
                <p:cNvCxnSpPr/>
                <p:nvPr/>
              </p:nvCxnSpPr>
              <p:spPr>
                <a:xfrm>
                  <a:off x="5036" y="2902"/>
                  <a:ext cx="0" cy="62"/>
                </a:xfrm>
                <a:prstGeom prst="straightConnector1">
                  <a:avLst/>
                </a:prstGeom>
                <a:noFill/>
                <a:ln cap="flat" cmpd="sng" w="12700">
                  <a:solidFill>
                    <a:srgbClr val="000000"/>
                  </a:solidFill>
                  <a:prstDash val="solid"/>
                  <a:miter lim="800000"/>
                  <a:headEnd len="sm" w="sm" type="none"/>
                  <a:tailEnd len="sm" w="sm" type="none"/>
                </a:ln>
              </p:spPr>
            </p:cxnSp>
            <p:cxnSp>
              <p:nvCxnSpPr>
                <p:cNvPr id="280" name="Google Shape;280;p25"/>
                <p:cNvCxnSpPr/>
                <p:nvPr/>
              </p:nvCxnSpPr>
              <p:spPr>
                <a:xfrm>
                  <a:off x="4757" y="3047"/>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81" name="Google Shape;281;p25"/>
                <p:cNvCxnSpPr/>
                <p:nvPr/>
              </p:nvCxnSpPr>
              <p:spPr>
                <a:xfrm>
                  <a:off x="5136" y="3071"/>
                  <a:ext cx="141" cy="0"/>
                </a:xfrm>
                <a:prstGeom prst="straightConnector1">
                  <a:avLst/>
                </a:prstGeom>
                <a:noFill/>
                <a:ln cap="flat" cmpd="sng" w="12700">
                  <a:solidFill>
                    <a:srgbClr val="000000"/>
                  </a:solidFill>
                  <a:prstDash val="solid"/>
                  <a:miter lim="800000"/>
                  <a:headEnd len="sm" w="sm" type="none"/>
                  <a:tailEnd len="sm" w="sm" type="none"/>
                </a:ln>
              </p:spPr>
            </p:cxnSp>
          </p:grpSp>
          <p:grpSp>
            <p:nvGrpSpPr>
              <p:cNvPr id="282" name="Google Shape;282;p25"/>
              <p:cNvGrpSpPr/>
              <p:nvPr/>
            </p:nvGrpSpPr>
            <p:grpSpPr>
              <a:xfrm>
                <a:off x="4757" y="3258"/>
                <a:ext cx="520" cy="299"/>
                <a:chOff x="4757" y="3258"/>
                <a:chExt cx="520" cy="299"/>
              </a:xfrm>
            </p:grpSpPr>
            <p:sp>
              <p:nvSpPr>
                <p:cNvPr id="283" name="Google Shape;283;p25"/>
                <p:cNvSpPr txBox="1"/>
                <p:nvPr/>
              </p:nvSpPr>
              <p:spPr>
                <a:xfrm>
                  <a:off x="4914" y="3328"/>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84" name="Google Shape;284;p25"/>
                <p:cNvCxnSpPr/>
                <p:nvPr/>
              </p:nvCxnSpPr>
              <p:spPr>
                <a:xfrm>
                  <a:off x="4757" y="3482"/>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85" name="Google Shape;285;p25"/>
                <p:cNvCxnSpPr/>
                <p:nvPr/>
              </p:nvCxnSpPr>
              <p:spPr>
                <a:xfrm>
                  <a:off x="5036" y="3258"/>
                  <a:ext cx="0" cy="62"/>
                </a:xfrm>
                <a:prstGeom prst="straightConnector1">
                  <a:avLst/>
                </a:prstGeom>
                <a:noFill/>
                <a:ln cap="flat" cmpd="sng" w="12700">
                  <a:solidFill>
                    <a:srgbClr val="000000"/>
                  </a:solidFill>
                  <a:prstDash val="solid"/>
                  <a:miter lim="800000"/>
                  <a:headEnd len="sm" w="sm" type="none"/>
                  <a:tailEnd len="sm" w="sm" type="none"/>
                </a:ln>
              </p:spPr>
            </p:cxnSp>
            <p:cxnSp>
              <p:nvCxnSpPr>
                <p:cNvPr id="286" name="Google Shape;286;p25"/>
                <p:cNvCxnSpPr/>
                <p:nvPr/>
              </p:nvCxnSpPr>
              <p:spPr>
                <a:xfrm>
                  <a:off x="4757" y="3403"/>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87" name="Google Shape;287;p25"/>
                <p:cNvCxnSpPr/>
                <p:nvPr/>
              </p:nvCxnSpPr>
              <p:spPr>
                <a:xfrm>
                  <a:off x="5136" y="3426"/>
                  <a:ext cx="141" cy="0"/>
                </a:xfrm>
                <a:prstGeom prst="straightConnector1">
                  <a:avLst/>
                </a:prstGeom>
                <a:noFill/>
                <a:ln cap="flat" cmpd="sng" w="12700">
                  <a:solidFill>
                    <a:srgbClr val="000000"/>
                  </a:solidFill>
                  <a:prstDash val="solid"/>
                  <a:miter lim="800000"/>
                  <a:headEnd len="sm" w="sm" type="none"/>
                  <a:tailEnd len="sm" w="sm" type="none"/>
                </a:ln>
              </p:spPr>
            </p:cxnSp>
          </p:grpSp>
          <p:grpSp>
            <p:nvGrpSpPr>
              <p:cNvPr id="288" name="Google Shape;288;p25"/>
              <p:cNvGrpSpPr/>
              <p:nvPr/>
            </p:nvGrpSpPr>
            <p:grpSpPr>
              <a:xfrm>
                <a:off x="4757" y="3613"/>
                <a:ext cx="520" cy="299"/>
                <a:chOff x="4757" y="3613"/>
                <a:chExt cx="520" cy="299"/>
              </a:xfrm>
            </p:grpSpPr>
            <p:sp>
              <p:nvSpPr>
                <p:cNvPr id="289" name="Google Shape;289;p25"/>
                <p:cNvSpPr txBox="1"/>
                <p:nvPr/>
              </p:nvSpPr>
              <p:spPr>
                <a:xfrm>
                  <a:off x="4914" y="3683"/>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90" name="Google Shape;290;p25"/>
                <p:cNvCxnSpPr/>
                <p:nvPr/>
              </p:nvCxnSpPr>
              <p:spPr>
                <a:xfrm>
                  <a:off x="4757" y="3837"/>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91" name="Google Shape;291;p25"/>
                <p:cNvCxnSpPr/>
                <p:nvPr/>
              </p:nvCxnSpPr>
              <p:spPr>
                <a:xfrm>
                  <a:off x="5036" y="3613"/>
                  <a:ext cx="0" cy="62"/>
                </a:xfrm>
                <a:prstGeom prst="straightConnector1">
                  <a:avLst/>
                </a:prstGeom>
                <a:noFill/>
                <a:ln cap="flat" cmpd="sng" w="12700">
                  <a:solidFill>
                    <a:srgbClr val="000000"/>
                  </a:solidFill>
                  <a:prstDash val="solid"/>
                  <a:miter lim="800000"/>
                  <a:headEnd len="sm" w="sm" type="none"/>
                  <a:tailEnd len="sm" w="sm" type="none"/>
                </a:ln>
              </p:spPr>
            </p:cxnSp>
            <p:cxnSp>
              <p:nvCxnSpPr>
                <p:cNvPr id="292" name="Google Shape;292;p25"/>
                <p:cNvCxnSpPr/>
                <p:nvPr/>
              </p:nvCxnSpPr>
              <p:spPr>
                <a:xfrm>
                  <a:off x="4757" y="3758"/>
                  <a:ext cx="149" cy="0"/>
                </a:xfrm>
                <a:prstGeom prst="straightConnector1">
                  <a:avLst/>
                </a:prstGeom>
                <a:noFill/>
                <a:ln cap="flat" cmpd="sng" w="12700">
                  <a:solidFill>
                    <a:srgbClr val="000000"/>
                  </a:solidFill>
                  <a:prstDash val="solid"/>
                  <a:miter lim="800000"/>
                  <a:headEnd len="sm" w="sm" type="none"/>
                  <a:tailEnd len="sm" w="sm" type="none"/>
                </a:ln>
              </p:spPr>
            </p:cxnSp>
            <p:cxnSp>
              <p:nvCxnSpPr>
                <p:cNvPr id="293" name="Google Shape;293;p25"/>
                <p:cNvCxnSpPr/>
                <p:nvPr/>
              </p:nvCxnSpPr>
              <p:spPr>
                <a:xfrm>
                  <a:off x="5136" y="3782"/>
                  <a:ext cx="141" cy="0"/>
                </a:xfrm>
                <a:prstGeom prst="straightConnector1">
                  <a:avLst/>
                </a:prstGeom>
                <a:noFill/>
                <a:ln cap="flat" cmpd="sng" w="12700">
                  <a:solidFill>
                    <a:srgbClr val="000000"/>
                  </a:solidFill>
                  <a:prstDash val="solid"/>
                  <a:miter lim="800000"/>
                  <a:headEnd len="sm" w="sm" type="none"/>
                  <a:tailEnd len="sm" w="sm" type="none"/>
                </a:ln>
              </p:spPr>
            </p:cxnSp>
          </p:grpSp>
        </p:grpSp>
      </p:grpSp>
      <p:sp>
        <p:nvSpPr>
          <p:cNvPr id="294" name="Google Shape;294;p25"/>
          <p:cNvSpPr txBox="1"/>
          <p:nvPr/>
        </p:nvSpPr>
        <p:spPr>
          <a:xfrm>
            <a:off x="7848600" y="2895600"/>
            <a:ext cx="263525"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295" name="Google Shape;295;p25"/>
          <p:cNvSpPr txBox="1"/>
          <p:nvPr/>
        </p:nvSpPr>
        <p:spPr>
          <a:xfrm rot="-5400000">
            <a:off x="6288087" y="3313112"/>
            <a:ext cx="10795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32 units</a:t>
            </a:r>
            <a:endParaRPr b="0" i="0" sz="1400" u="none" cap="none" strike="noStrike">
              <a:solidFill>
                <a:srgbClr val="000000"/>
              </a:solidFill>
              <a:latin typeface="Arial"/>
              <a:ea typeface="Arial"/>
              <a:cs typeface="Arial"/>
              <a:sym typeface="Arial"/>
            </a:endParaRPr>
          </a:p>
        </p:txBody>
      </p:sp>
      <p:sp>
        <p:nvSpPr>
          <p:cNvPr id="296" name="Google Shape;296;p25"/>
          <p:cNvSpPr/>
          <p:nvPr/>
        </p:nvSpPr>
        <p:spPr>
          <a:xfrm>
            <a:off x="7391400" y="1066800"/>
            <a:ext cx="76200" cy="49530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97" name="Google Shape;297;p25"/>
          <p:cNvCxnSpPr/>
          <p:nvPr/>
        </p:nvCxnSpPr>
        <p:spPr>
          <a:xfrm>
            <a:off x="7086600" y="3505200"/>
            <a:ext cx="3048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nvSpPr>
        <p:spPr>
          <a:xfrm>
            <a:off x="225425" y="312737"/>
            <a:ext cx="38211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26"/>
          <p:cNvSpPr txBox="1"/>
          <p:nvPr>
            <p:ph type="title"/>
          </p:nvPr>
        </p:nvSpPr>
        <p:spPr>
          <a:xfrm>
            <a:off x="628650" y="365125"/>
            <a:ext cx="78867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Implementations</a:t>
            </a:r>
            <a:endParaRPr/>
          </a:p>
        </p:txBody>
      </p:sp>
      <p:sp>
        <p:nvSpPr>
          <p:cNvPr id="305" name="Google Shape;305;p26"/>
          <p:cNvSpPr txBox="1"/>
          <p:nvPr>
            <p:ph idx="1" type="body"/>
          </p:nvPr>
        </p:nvSpPr>
        <p:spPr>
          <a:xfrm>
            <a:off x="838200" y="1752600"/>
            <a:ext cx="7772400" cy="4114800"/>
          </a:xfrm>
          <a:prstGeom prst="rect">
            <a:avLst/>
          </a:prstGeom>
          <a:noFill/>
          <a:ln>
            <a:noFill/>
          </a:ln>
        </p:spPr>
        <p:txBody>
          <a:bodyPr anchorCtr="0" anchor="t" bIns="44450" lIns="90475" spcFirstLastPara="1" rIns="90475" wrap="square" tIns="44450">
            <a:normAutofit/>
          </a:bodyPr>
          <a:lstStyle/>
          <a:p>
            <a:pPr indent="-171450" lvl="0" marL="171450" marR="0" rtl="0" algn="l">
              <a:lnSpc>
                <a:spcPct val="9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Not easy to decide the </a:t>
            </a:r>
            <a:r>
              <a:rPr b="0" i="1" lang="en-US" sz="1600" u="none">
                <a:solidFill>
                  <a:schemeClr val="dk1"/>
                </a:solidFill>
                <a:latin typeface="Calibri"/>
                <a:ea typeface="Calibri"/>
                <a:cs typeface="Calibri"/>
                <a:sym typeface="Calibri"/>
              </a:rPr>
              <a:t>best </a:t>
            </a:r>
            <a:r>
              <a:rPr b="0" i="0" lang="en-US" sz="1600" u="none">
                <a:solidFill>
                  <a:schemeClr val="dk1"/>
                </a:solidFill>
                <a:latin typeface="Calibri"/>
                <a:ea typeface="Calibri"/>
                <a:cs typeface="Calibri"/>
                <a:sym typeface="Calibri"/>
              </a:rPr>
              <a:t>way to implement something</a:t>
            </a:r>
            <a:endParaRPr/>
          </a:p>
          <a:p>
            <a:pPr indent="-171450" lvl="1" marL="514350" marR="0" rtl="0" algn="l">
              <a:lnSpc>
                <a:spcPct val="70000"/>
              </a:lnSpc>
              <a:spcBef>
                <a:spcPts val="3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do not want too many inputs to a single gate</a:t>
            </a:r>
            <a:endParaRPr/>
          </a:p>
          <a:p>
            <a:pPr indent="-171450" lvl="1" marL="514350" marR="0" rtl="0" algn="l">
              <a:lnSpc>
                <a:spcPct val="70000"/>
              </a:lnSpc>
              <a:spcBef>
                <a:spcPts val="3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do not want to have to go through too many gates (= levels)</a:t>
            </a:r>
            <a:endParaRPr/>
          </a:p>
          <a:p>
            <a:pPr indent="-171450" lvl="1" marL="514350" marR="0" rtl="0" algn="l">
              <a:lnSpc>
                <a:spcPct val="70000"/>
              </a:lnSpc>
              <a:spcBef>
                <a:spcPts val="3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for our purposes, ease of comprehension is important</a:t>
            </a:r>
            <a:endParaRPr/>
          </a:p>
          <a:p>
            <a:pPr indent="-171450" lvl="0" marL="171450" marR="0" rtl="0" algn="l">
              <a:lnSpc>
                <a:spcPct val="90000"/>
              </a:lnSpc>
              <a:spcBef>
                <a:spcPts val="7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Let's look at a 1-bit ALU for addition:</a:t>
            </a:r>
            <a:br>
              <a:rPr b="0" i="0" lang="en-US" sz="1600" u="none">
                <a:solidFill>
                  <a:schemeClr val="dk1"/>
                </a:solidFill>
                <a:latin typeface="Calibri"/>
                <a:ea typeface="Calibri"/>
                <a:cs typeface="Calibri"/>
                <a:sym typeface="Calibri"/>
              </a:rPr>
            </a:br>
            <a:br>
              <a:rPr b="0" i="0" lang="en-US" sz="1600" u="none">
                <a:solidFill>
                  <a:schemeClr val="dk1"/>
                </a:solidFill>
                <a:latin typeface="Calibri"/>
                <a:ea typeface="Calibri"/>
                <a:cs typeface="Calibri"/>
                <a:sym typeface="Calibri"/>
              </a:rPr>
            </a:br>
            <a:br>
              <a:rPr b="0" i="0" lang="en-US" sz="1600" u="none">
                <a:solidFill>
                  <a:schemeClr val="dk1"/>
                </a:solidFill>
                <a:latin typeface="Calibri"/>
                <a:ea typeface="Calibri"/>
                <a:cs typeface="Calibri"/>
                <a:sym typeface="Calibri"/>
              </a:rPr>
            </a:br>
            <a:br>
              <a:rPr b="0" i="0" lang="en-US" sz="1600" u="none">
                <a:solidFill>
                  <a:schemeClr val="dk1"/>
                </a:solidFill>
                <a:latin typeface="Calibri"/>
                <a:ea typeface="Calibri"/>
                <a:cs typeface="Calibri"/>
                <a:sym typeface="Calibri"/>
              </a:rPr>
            </a:br>
            <a:br>
              <a:rPr b="0" i="0" lang="en-US" sz="1600" u="none">
                <a:solidFill>
                  <a:schemeClr val="dk1"/>
                </a:solidFill>
                <a:latin typeface="Calibri"/>
                <a:ea typeface="Calibri"/>
                <a:cs typeface="Calibri"/>
                <a:sym typeface="Calibri"/>
              </a:rPr>
            </a:br>
            <a:endParaRPr/>
          </a:p>
          <a:p>
            <a:pPr indent="-69850" lvl="0" marL="171450" marR="0" rtl="0" algn="l">
              <a:lnSpc>
                <a:spcPct val="90000"/>
              </a:lnSpc>
              <a:spcBef>
                <a:spcPts val="70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69850" lvl="0" marL="171450" marR="0" rtl="0" algn="l">
              <a:lnSpc>
                <a:spcPct val="90000"/>
              </a:lnSpc>
              <a:spcBef>
                <a:spcPts val="70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1600"/>
              <a:buFont typeface="Arial"/>
              <a:buChar char="•"/>
            </a:pPr>
            <a:r>
              <a:rPr b="0" i="1" lang="en-US" sz="1600" u="none">
                <a:solidFill>
                  <a:schemeClr val="dk1"/>
                </a:solidFill>
                <a:latin typeface="Times New Roman"/>
                <a:ea typeface="Times New Roman"/>
                <a:cs typeface="Times New Roman"/>
                <a:sym typeface="Times New Roman"/>
              </a:rPr>
              <a:t>How could we build a 1-bit ALU for add, and, and or?</a:t>
            </a:r>
            <a:endParaRPr/>
          </a:p>
          <a:p>
            <a:pPr indent="-171450" lvl="0" marL="171450" marR="0" rtl="0" algn="l">
              <a:lnSpc>
                <a:spcPct val="90000"/>
              </a:lnSpc>
              <a:spcBef>
                <a:spcPts val="700"/>
              </a:spcBef>
              <a:spcAft>
                <a:spcPts val="0"/>
              </a:spcAft>
              <a:buClr>
                <a:schemeClr val="dk1"/>
              </a:buClr>
              <a:buSzPts val="1600"/>
              <a:buFont typeface="Arial"/>
              <a:buChar char="•"/>
            </a:pPr>
            <a:r>
              <a:rPr b="0" i="1" lang="en-US" sz="1600" u="none">
                <a:solidFill>
                  <a:schemeClr val="dk1"/>
                </a:solidFill>
                <a:latin typeface="Times New Roman"/>
                <a:ea typeface="Times New Roman"/>
                <a:cs typeface="Times New Roman"/>
                <a:sym typeface="Times New Roman"/>
              </a:rPr>
              <a:t>How could we build a 32-bit ALU?</a:t>
            </a:r>
            <a:br>
              <a:rPr b="0" i="0" lang="en-US" sz="16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	</a:t>
            </a:r>
            <a:endParaRPr/>
          </a:p>
        </p:txBody>
      </p:sp>
      <p:sp>
        <p:nvSpPr>
          <p:cNvPr id="306" name="Google Shape;306;p26"/>
          <p:cNvSpPr txBox="1"/>
          <p:nvPr/>
        </p:nvSpPr>
        <p:spPr>
          <a:xfrm>
            <a:off x="4191000" y="3886200"/>
            <a:ext cx="3581400" cy="16446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c</a:t>
            </a:r>
            <a:r>
              <a:rPr b="0" baseline="-25000" i="0" lang="en-US" sz="1800" u="none" cap="none" strike="noStrike">
                <a:solidFill>
                  <a:schemeClr val="dk1"/>
                </a:solidFill>
                <a:latin typeface="Courier New"/>
                <a:ea typeface="Courier New"/>
                <a:cs typeface="Courier New"/>
                <a:sym typeface="Courier New"/>
              </a:rPr>
              <a:t>out</a:t>
            </a:r>
            <a:r>
              <a:rPr b="0" i="0" lang="en-US" sz="1800" u="none" cap="none" strike="noStrike">
                <a:solidFill>
                  <a:schemeClr val="dk1"/>
                </a:solidFill>
                <a:latin typeface="Courier New"/>
                <a:ea typeface="Courier New"/>
                <a:cs typeface="Courier New"/>
                <a:sym typeface="Courier New"/>
              </a:rPr>
              <a:t> = a.b + a.c</a:t>
            </a:r>
            <a:r>
              <a:rPr b="0" baseline="-25000" i="0" lang="en-US" sz="1800" u="none" cap="none" strike="noStrike">
                <a:solidFill>
                  <a:schemeClr val="dk1"/>
                </a:solidFill>
                <a:latin typeface="Courier New"/>
                <a:ea typeface="Courier New"/>
                <a:cs typeface="Courier New"/>
                <a:sym typeface="Courier New"/>
              </a:rPr>
              <a:t>in</a:t>
            </a:r>
            <a:r>
              <a:rPr b="0" i="0" lang="en-US" sz="1800" u="none" cap="none" strike="noStrike">
                <a:solidFill>
                  <a:schemeClr val="dk1"/>
                </a:solidFill>
                <a:latin typeface="Courier New"/>
                <a:ea typeface="Courier New"/>
                <a:cs typeface="Courier New"/>
                <a:sym typeface="Courier New"/>
              </a:rPr>
              <a:t> + b.c</a:t>
            </a:r>
            <a:r>
              <a:rPr b="0" baseline="-25000" i="0" lang="en-US" sz="1800" u="none" cap="none" strike="noStrike">
                <a:solidFill>
                  <a:schemeClr val="dk1"/>
                </a:solidFill>
                <a:latin typeface="Courier New"/>
                <a:ea typeface="Courier New"/>
                <a:cs typeface="Courier New"/>
                <a:sym typeface="Courier New"/>
              </a:rPr>
              <a:t>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sum = a.b.c</a:t>
            </a:r>
            <a:r>
              <a:rPr b="0" baseline="-25000" i="0" lang="en-US" sz="1800" u="none" cap="none" strike="noStrike">
                <a:solidFill>
                  <a:schemeClr val="dk1"/>
                </a:solidFill>
                <a:latin typeface="Courier New"/>
                <a:ea typeface="Courier New"/>
                <a:cs typeface="Courier New"/>
                <a:sym typeface="Courier New"/>
              </a:rPr>
              <a:t>in </a:t>
            </a:r>
            <a:r>
              <a:rPr b="0" i="0" lang="en-US" sz="1800" u="none" cap="none" strike="noStrike">
                <a:solidFill>
                  <a:schemeClr val="dk1"/>
                </a:solidFill>
                <a:latin typeface="Courier New"/>
                <a:ea typeface="Courier New"/>
                <a:cs typeface="Courier New"/>
                <a:sym typeface="Courier New"/>
              </a:rPr>
              <a:t>+ a.b.c</a:t>
            </a:r>
            <a:r>
              <a:rPr b="0" baseline="-25000" i="0" lang="en-US" sz="1800" u="none" cap="none" strike="noStrike">
                <a:solidFill>
                  <a:schemeClr val="dk1"/>
                </a:solidFill>
                <a:latin typeface="Courier New"/>
                <a:ea typeface="Courier New"/>
                <a:cs typeface="Courier New"/>
                <a:sym typeface="Courier New"/>
              </a:rPr>
              <a:t>in </a:t>
            </a:r>
            <a:r>
              <a:rPr b="0" i="0" lang="en-US" sz="1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a.b.c</a:t>
            </a:r>
            <a:r>
              <a:rPr b="0" baseline="-25000" i="0" lang="en-US" sz="1800" u="none" cap="none" strike="noStrike">
                <a:solidFill>
                  <a:schemeClr val="dk1"/>
                </a:solidFill>
                <a:latin typeface="Courier New"/>
                <a:ea typeface="Courier New"/>
                <a:cs typeface="Courier New"/>
                <a:sym typeface="Courier New"/>
              </a:rPr>
              <a:t>in </a:t>
            </a:r>
            <a:r>
              <a:rPr b="0" i="0" lang="en-US" sz="1800" u="none" cap="none" strike="noStrike">
                <a:solidFill>
                  <a:schemeClr val="dk1"/>
                </a:solidFill>
                <a:latin typeface="Courier New"/>
                <a:ea typeface="Courier New"/>
                <a:cs typeface="Courier New"/>
                <a:sym typeface="Courier New"/>
              </a:rPr>
              <a:t>+ a.b.c</a:t>
            </a:r>
            <a:r>
              <a:rPr b="0" baseline="-25000" i="0" lang="en-US" sz="1800" u="none" cap="none" strike="noStrike">
                <a:solidFill>
                  <a:schemeClr val="dk1"/>
                </a:solidFill>
                <a:latin typeface="Courier New"/>
                <a:ea typeface="Courier New"/>
                <a:cs typeface="Courier New"/>
                <a:sym typeface="Courier New"/>
              </a:rPr>
              <a:t>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 a </a:t>
            </a:r>
            <a:r>
              <a:rPr b="1" i="0" lang="en-US" sz="1800" u="none" cap="none" strike="noStrike">
                <a:solidFill>
                  <a:schemeClr val="dk1"/>
                </a:solidFill>
                <a:latin typeface="Courier New"/>
                <a:ea typeface="Courier New"/>
                <a:cs typeface="Courier New"/>
                <a:sym typeface="Courier New"/>
              </a:rPr>
              <a:t>⊕</a:t>
            </a:r>
            <a:r>
              <a:rPr b="0" i="0" lang="en-US" sz="1800" u="none" cap="none" strike="noStrike">
                <a:solidFill>
                  <a:schemeClr val="dk1"/>
                </a:solidFill>
                <a:latin typeface="Courier New"/>
                <a:ea typeface="Courier New"/>
                <a:cs typeface="Courier New"/>
                <a:sym typeface="Courier New"/>
              </a:rPr>
              <a:t> b </a:t>
            </a:r>
            <a:r>
              <a:rPr b="1" i="0" lang="en-US" sz="1800" u="none" cap="none" strike="noStrike">
                <a:solidFill>
                  <a:schemeClr val="dk1"/>
                </a:solidFill>
                <a:latin typeface="Courier New"/>
                <a:ea typeface="Courier New"/>
                <a:cs typeface="Courier New"/>
                <a:sym typeface="Courier New"/>
              </a:rPr>
              <a:t>⊕</a:t>
            </a:r>
            <a:r>
              <a:rPr b="0" i="0" lang="en-US" sz="1800" u="none" cap="none" strike="noStrike">
                <a:solidFill>
                  <a:schemeClr val="dk1"/>
                </a:solidFill>
                <a:latin typeface="Courier New"/>
                <a:ea typeface="Courier New"/>
                <a:cs typeface="Courier New"/>
                <a:sym typeface="Courier New"/>
              </a:rPr>
              <a:t> c</a:t>
            </a:r>
            <a:r>
              <a:rPr b="0" baseline="-25000" i="0" lang="en-US" sz="1800" u="none" cap="none" strike="noStrike">
                <a:solidFill>
                  <a:schemeClr val="dk1"/>
                </a:solidFill>
                <a:latin typeface="Courier New"/>
                <a:ea typeface="Courier New"/>
                <a:cs typeface="Courier New"/>
                <a:sym typeface="Courier New"/>
              </a:rPr>
              <a:t>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baseline="-25000" i="0" sz="1800" u="none" cap="none" strike="noStrike">
              <a:solidFill>
                <a:schemeClr val="dk1"/>
              </a:solidFill>
              <a:latin typeface="Courier New"/>
              <a:ea typeface="Courier New"/>
              <a:cs typeface="Courier New"/>
              <a:sym typeface="Courier New"/>
            </a:endParaRPr>
          </a:p>
        </p:txBody>
      </p:sp>
      <p:pic>
        <p:nvPicPr>
          <p:cNvPr id="307" name="Google Shape;307;p26"/>
          <p:cNvPicPr preferRelativeResize="0"/>
          <p:nvPr/>
        </p:nvPicPr>
        <p:blipFill rotWithShape="1">
          <a:blip r:embed="rId3">
            <a:alphaModFix/>
          </a:blip>
          <a:srcRect b="0" l="0" r="0" t="0"/>
          <a:stretch/>
        </p:blipFill>
        <p:spPr>
          <a:xfrm>
            <a:off x="1951037" y="2867025"/>
            <a:ext cx="2011362" cy="2036762"/>
          </a:xfrm>
          <a:prstGeom prst="rect">
            <a:avLst/>
          </a:prstGeom>
          <a:noFill/>
          <a:ln>
            <a:noFill/>
          </a:ln>
        </p:spPr>
      </p:pic>
      <p:cxnSp>
        <p:nvCxnSpPr>
          <p:cNvPr id="308" name="Google Shape;308;p26"/>
          <p:cNvCxnSpPr/>
          <p:nvPr/>
        </p:nvCxnSpPr>
        <p:spPr>
          <a:xfrm>
            <a:off x="5334000" y="4495800"/>
            <a:ext cx="228600" cy="0"/>
          </a:xfrm>
          <a:prstGeom prst="straightConnector1">
            <a:avLst/>
          </a:prstGeom>
          <a:noFill/>
          <a:ln cap="flat" cmpd="sng" w="9525">
            <a:solidFill>
              <a:schemeClr val="dk1"/>
            </a:solidFill>
            <a:prstDash val="solid"/>
            <a:miter lim="800000"/>
            <a:headEnd len="sm" w="sm" type="none"/>
            <a:tailEnd len="sm" w="sm" type="none"/>
          </a:ln>
        </p:spPr>
      </p:cxnSp>
      <p:cxnSp>
        <p:nvCxnSpPr>
          <p:cNvPr id="309" name="Google Shape;309;p26"/>
          <p:cNvCxnSpPr/>
          <p:nvPr/>
        </p:nvCxnSpPr>
        <p:spPr>
          <a:xfrm>
            <a:off x="5638800" y="4495800"/>
            <a:ext cx="228600" cy="0"/>
          </a:xfrm>
          <a:prstGeom prst="straightConnector1">
            <a:avLst/>
          </a:prstGeom>
          <a:noFill/>
          <a:ln cap="flat" cmpd="sng" w="9525">
            <a:solidFill>
              <a:schemeClr val="dk1"/>
            </a:solidFill>
            <a:prstDash val="solid"/>
            <a:miter lim="800000"/>
            <a:headEnd len="sm" w="sm" type="none"/>
            <a:tailEnd len="sm" w="sm" type="none"/>
          </a:ln>
        </p:spPr>
      </p:cxnSp>
      <p:cxnSp>
        <p:nvCxnSpPr>
          <p:cNvPr id="310" name="Google Shape;310;p26"/>
          <p:cNvCxnSpPr/>
          <p:nvPr/>
        </p:nvCxnSpPr>
        <p:spPr>
          <a:xfrm>
            <a:off x="6324600" y="4495800"/>
            <a:ext cx="228600" cy="0"/>
          </a:xfrm>
          <a:prstGeom prst="straightConnector1">
            <a:avLst/>
          </a:prstGeom>
          <a:noFill/>
          <a:ln cap="flat" cmpd="sng" w="9525">
            <a:solidFill>
              <a:schemeClr val="dk1"/>
            </a:solidFill>
            <a:prstDash val="solid"/>
            <a:miter lim="800000"/>
            <a:headEnd len="sm" w="sm" type="none"/>
            <a:tailEnd len="sm" w="sm" type="none"/>
          </a:ln>
        </p:spPr>
      </p:cxnSp>
      <p:cxnSp>
        <p:nvCxnSpPr>
          <p:cNvPr id="311" name="Google Shape;311;p26"/>
          <p:cNvCxnSpPr/>
          <p:nvPr/>
        </p:nvCxnSpPr>
        <p:spPr>
          <a:xfrm>
            <a:off x="6858000" y="4495800"/>
            <a:ext cx="228600" cy="0"/>
          </a:xfrm>
          <a:prstGeom prst="straightConnector1">
            <a:avLst/>
          </a:prstGeom>
          <a:noFill/>
          <a:ln cap="flat" cmpd="sng" w="9525">
            <a:solidFill>
              <a:schemeClr val="dk1"/>
            </a:solidFill>
            <a:prstDash val="solid"/>
            <a:miter lim="800000"/>
            <a:headEnd len="sm" w="sm" type="none"/>
            <a:tailEnd len="sm" w="sm" type="none"/>
          </a:ln>
        </p:spPr>
      </p:cxnSp>
      <p:cxnSp>
        <p:nvCxnSpPr>
          <p:cNvPr id="312" name="Google Shape;312;p26"/>
          <p:cNvCxnSpPr/>
          <p:nvPr/>
        </p:nvCxnSpPr>
        <p:spPr>
          <a:xfrm>
            <a:off x="5334000" y="4800600"/>
            <a:ext cx="228600" cy="0"/>
          </a:xfrm>
          <a:prstGeom prst="straightConnector1">
            <a:avLst/>
          </a:prstGeom>
          <a:noFill/>
          <a:ln cap="flat" cmpd="sng" w="9525">
            <a:solidFill>
              <a:schemeClr val="dk1"/>
            </a:solidFill>
            <a:prstDash val="solid"/>
            <a:miter lim="800000"/>
            <a:headEnd len="sm" w="sm" type="none"/>
            <a:tailEnd len="sm" w="sm" type="none"/>
          </a:ln>
        </p:spPr>
      </p:cxnSp>
      <p:cxnSp>
        <p:nvCxnSpPr>
          <p:cNvPr id="313" name="Google Shape;313;p26"/>
          <p:cNvCxnSpPr/>
          <p:nvPr/>
        </p:nvCxnSpPr>
        <p:spPr>
          <a:xfrm>
            <a:off x="5029200" y="4800600"/>
            <a:ext cx="228600" cy="0"/>
          </a:xfrm>
          <a:prstGeom prst="straightConnector1">
            <a:avLst/>
          </a:prstGeom>
          <a:noFill/>
          <a:ln cap="flat" cmpd="sng" w="9525">
            <a:solidFill>
              <a:schemeClr val="dk1"/>
            </a:solidFill>
            <a:prstDash val="solid"/>
            <a:miter lim="800000"/>
            <a:headEnd len="sm" w="sm" type="none"/>
            <a:tailEnd len="sm" w="sm" type="none"/>
          </a:ln>
        </p:spPr>
      </p:cxnSp>
      <p:sp>
        <p:nvSpPr>
          <p:cNvPr id="314" name="Google Shape;314;p26"/>
          <p:cNvSpPr txBox="1"/>
          <p:nvPr/>
        </p:nvSpPr>
        <p:spPr>
          <a:xfrm>
            <a:off x="5943600" y="5410200"/>
            <a:ext cx="23844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exclusive or (xor)</a:t>
            </a:r>
            <a:endParaRPr b="0" i="0" sz="1400" u="none" cap="none" strike="noStrike">
              <a:solidFill>
                <a:srgbClr val="000000"/>
              </a:solidFill>
              <a:latin typeface="Arial"/>
              <a:ea typeface="Arial"/>
              <a:cs typeface="Arial"/>
              <a:sym typeface="Arial"/>
            </a:endParaRPr>
          </a:p>
        </p:txBody>
      </p:sp>
      <p:cxnSp>
        <p:nvCxnSpPr>
          <p:cNvPr id="315" name="Google Shape;315;p26"/>
          <p:cNvCxnSpPr/>
          <p:nvPr/>
        </p:nvCxnSpPr>
        <p:spPr>
          <a:xfrm rot="10800000">
            <a:off x="5486400" y="5257800"/>
            <a:ext cx="533400" cy="304800"/>
          </a:xfrm>
          <a:prstGeom prst="straightConnector1">
            <a:avLst/>
          </a:prstGeom>
          <a:noFill/>
          <a:ln cap="flat" cmpd="sng" w="9525">
            <a:solidFill>
              <a:schemeClr val="dk1"/>
            </a:solidFill>
            <a:prstDash val="solid"/>
            <a:miter lim="800000"/>
            <a:headEnd len="sm" w="sm" type="none"/>
            <a:tailEnd len="med" w="med" type="triangle"/>
          </a:ln>
        </p:spPr>
      </p:cxnSp>
      <p:cxnSp>
        <p:nvCxnSpPr>
          <p:cNvPr id="316" name="Google Shape;316;p26"/>
          <p:cNvCxnSpPr/>
          <p:nvPr/>
        </p:nvCxnSpPr>
        <p:spPr>
          <a:xfrm rot="10800000">
            <a:off x="6019800" y="5257800"/>
            <a:ext cx="76200" cy="2286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1-bit Adder Logic</a:t>
            </a:r>
            <a:endParaRPr/>
          </a:p>
        </p:txBody>
      </p:sp>
      <p:sp>
        <p:nvSpPr>
          <p:cNvPr id="322" name="Google Shape;322;p27"/>
          <p:cNvSpPr txBox="1"/>
          <p:nvPr>
            <p:ph idx="1" type="body"/>
          </p:nvPr>
        </p:nvSpPr>
        <p:spPr>
          <a:xfrm>
            <a:off x="533400" y="3733800"/>
            <a:ext cx="7772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1600"/>
              <a:buFont typeface="Arial"/>
              <a:buNone/>
            </a:pPr>
            <a:r>
              <a:rPr b="1" i="0" lang="en-US" sz="1600" u="none">
                <a:solidFill>
                  <a:schemeClr val="dk1"/>
                </a:solidFill>
                <a:latin typeface="Calibri"/>
                <a:ea typeface="Calibri"/>
                <a:cs typeface="Calibri"/>
                <a:sym typeface="Calibri"/>
              </a:rPr>
              <a:t>Half-adder with one xor gate</a:t>
            </a:r>
            <a:endParaRPr/>
          </a:p>
        </p:txBody>
      </p:sp>
      <p:pic>
        <p:nvPicPr>
          <p:cNvPr descr="haddr00" id="323" name="Google Shape;323;p27"/>
          <p:cNvPicPr preferRelativeResize="0"/>
          <p:nvPr/>
        </p:nvPicPr>
        <p:blipFill rotWithShape="1">
          <a:blip r:embed="rId3">
            <a:alphaModFix/>
          </a:blip>
          <a:srcRect b="0" l="0" r="0" t="0"/>
          <a:stretch/>
        </p:blipFill>
        <p:spPr>
          <a:xfrm>
            <a:off x="381000" y="1981200"/>
            <a:ext cx="3276600" cy="2184400"/>
          </a:xfrm>
          <a:prstGeom prst="rect">
            <a:avLst/>
          </a:prstGeom>
          <a:noFill/>
          <a:ln>
            <a:noFill/>
          </a:ln>
        </p:spPr>
      </p:pic>
      <p:pic>
        <p:nvPicPr>
          <p:cNvPr descr="faddr000" id="324" name="Google Shape;324;p27"/>
          <p:cNvPicPr preferRelativeResize="0"/>
          <p:nvPr/>
        </p:nvPicPr>
        <p:blipFill rotWithShape="1">
          <a:blip r:embed="rId4">
            <a:alphaModFix/>
          </a:blip>
          <a:srcRect b="0" l="0" r="0" t="0"/>
          <a:stretch/>
        </p:blipFill>
        <p:spPr>
          <a:xfrm>
            <a:off x="3810000" y="1905000"/>
            <a:ext cx="5486400" cy="2852737"/>
          </a:xfrm>
          <a:prstGeom prst="rect">
            <a:avLst/>
          </a:prstGeom>
          <a:noFill/>
          <a:ln>
            <a:noFill/>
          </a:ln>
        </p:spPr>
      </p:pic>
      <p:pic>
        <p:nvPicPr>
          <p:cNvPr descr="halfadd3" id="325" name="Google Shape;325;p27"/>
          <p:cNvPicPr preferRelativeResize="0"/>
          <p:nvPr/>
        </p:nvPicPr>
        <p:blipFill rotWithShape="1">
          <a:blip r:embed="rId5">
            <a:alphaModFix/>
          </a:blip>
          <a:srcRect b="0" l="0" r="0" t="0"/>
          <a:stretch/>
        </p:blipFill>
        <p:spPr>
          <a:xfrm>
            <a:off x="381000" y="4038600"/>
            <a:ext cx="4191000" cy="2778125"/>
          </a:xfrm>
          <a:prstGeom prst="rect">
            <a:avLst/>
          </a:prstGeom>
          <a:noFill/>
          <a:ln>
            <a:noFill/>
          </a:ln>
        </p:spPr>
      </p:pic>
      <p:sp>
        <p:nvSpPr>
          <p:cNvPr id="326" name="Google Shape;326;p27"/>
          <p:cNvSpPr txBox="1"/>
          <p:nvPr/>
        </p:nvSpPr>
        <p:spPr>
          <a:xfrm>
            <a:off x="4724400" y="4572000"/>
            <a:ext cx="3643312"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Full-adder from 2 half-adders 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an or gate </a:t>
            </a:r>
            <a:endParaRPr b="0" i="0" sz="1400" u="none" cap="none" strike="noStrike">
              <a:solidFill>
                <a:srgbClr val="000000"/>
              </a:solidFill>
              <a:latin typeface="Arial"/>
              <a:ea typeface="Arial"/>
              <a:cs typeface="Arial"/>
              <a:sym typeface="Arial"/>
            </a:endParaRPr>
          </a:p>
        </p:txBody>
      </p:sp>
      <p:sp>
        <p:nvSpPr>
          <p:cNvPr id="327" name="Google Shape;327;p27"/>
          <p:cNvSpPr txBox="1"/>
          <p:nvPr/>
        </p:nvSpPr>
        <p:spPr>
          <a:xfrm>
            <a:off x="3352800" y="5410200"/>
            <a:ext cx="4043362"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Half-adder with the xor gate replaced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by primitive gates using the equation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A⊕B = A.B +A.B</a:t>
            </a:r>
            <a:endParaRPr b="0" i="0" sz="1400" u="none" cap="none" strike="noStrike">
              <a:solidFill>
                <a:srgbClr val="000000"/>
              </a:solidFill>
              <a:latin typeface="Arial"/>
              <a:ea typeface="Arial"/>
              <a:cs typeface="Arial"/>
              <a:sym typeface="Arial"/>
            </a:endParaRPr>
          </a:p>
        </p:txBody>
      </p:sp>
      <p:cxnSp>
        <p:nvCxnSpPr>
          <p:cNvPr id="328" name="Google Shape;328;p27"/>
          <p:cNvCxnSpPr/>
          <p:nvPr/>
        </p:nvCxnSpPr>
        <p:spPr>
          <a:xfrm>
            <a:off x="4343400" y="5943600"/>
            <a:ext cx="152400" cy="0"/>
          </a:xfrm>
          <a:prstGeom prst="straightConnector1">
            <a:avLst/>
          </a:prstGeom>
          <a:noFill/>
          <a:ln cap="flat" cmpd="sng" w="25400">
            <a:solidFill>
              <a:schemeClr val="dk1"/>
            </a:solidFill>
            <a:prstDash val="solid"/>
            <a:miter lim="800000"/>
            <a:headEnd len="sm" w="sm" type="none"/>
            <a:tailEnd len="sm" w="sm" type="none"/>
          </a:ln>
        </p:spPr>
      </p:cxnSp>
      <p:cxnSp>
        <p:nvCxnSpPr>
          <p:cNvPr id="329" name="Google Shape;329;p27"/>
          <p:cNvCxnSpPr/>
          <p:nvPr/>
        </p:nvCxnSpPr>
        <p:spPr>
          <a:xfrm>
            <a:off x="4724400" y="5943600"/>
            <a:ext cx="152400" cy="0"/>
          </a:xfrm>
          <a:prstGeom prst="straightConnector1">
            <a:avLst/>
          </a:prstGeom>
          <a:noFill/>
          <a:ln cap="flat" cmpd="sng" w="25400">
            <a:solidFill>
              <a:schemeClr val="dk1"/>
            </a:solidFill>
            <a:prstDash val="solid"/>
            <a:miter lim="800000"/>
            <a:headEnd len="sm" w="sm" type="none"/>
            <a:tailEnd len="sm" w="sm" type="none"/>
          </a:ln>
        </p:spPr>
      </p:cxnSp>
      <p:sp>
        <p:nvSpPr>
          <p:cNvPr id="330" name="Google Shape;330;p27"/>
          <p:cNvSpPr txBox="1"/>
          <p:nvPr/>
        </p:nvSpPr>
        <p:spPr>
          <a:xfrm>
            <a:off x="1981200" y="2209800"/>
            <a:ext cx="436562"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1" i="0" lang="en-US" sz="1200" u="none" cap="none" strike="noStrike">
                <a:solidFill>
                  <a:schemeClr val="dk1"/>
                </a:solidFill>
                <a:latin typeface="Tahoma"/>
                <a:ea typeface="Tahoma"/>
                <a:cs typeface="Tahoma"/>
                <a:sym typeface="Tahoma"/>
              </a:rPr>
              <a:t>xor</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txBox="1"/>
          <p:nvPr/>
        </p:nvSpPr>
        <p:spPr>
          <a:xfrm>
            <a:off x="225425" y="312737"/>
            <a:ext cx="31448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28"/>
          <p:cNvSpPr txBox="1"/>
          <p:nvPr>
            <p:ph type="title"/>
          </p:nvPr>
        </p:nvSpPr>
        <p:spPr>
          <a:xfrm>
            <a:off x="628650" y="365125"/>
            <a:ext cx="78867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Building a 32-bit ALU</a:t>
            </a:r>
            <a:endParaRPr/>
          </a:p>
        </p:txBody>
      </p:sp>
      <p:pic>
        <p:nvPicPr>
          <p:cNvPr id="338" name="Google Shape;338;p28"/>
          <p:cNvPicPr preferRelativeResize="0"/>
          <p:nvPr/>
        </p:nvPicPr>
        <p:blipFill rotWithShape="1">
          <a:blip r:embed="rId3">
            <a:alphaModFix/>
          </a:blip>
          <a:srcRect b="0" l="0" r="0" t="0"/>
          <a:stretch/>
        </p:blipFill>
        <p:spPr>
          <a:xfrm>
            <a:off x="1600200" y="2514600"/>
            <a:ext cx="2286000" cy="2286000"/>
          </a:xfrm>
          <a:prstGeom prst="rect">
            <a:avLst/>
          </a:prstGeom>
          <a:noFill/>
          <a:ln>
            <a:noFill/>
          </a:ln>
        </p:spPr>
      </p:pic>
      <p:pic>
        <p:nvPicPr>
          <p:cNvPr id="339" name="Google Shape;339;p28"/>
          <p:cNvPicPr preferRelativeResize="0"/>
          <p:nvPr/>
        </p:nvPicPr>
        <p:blipFill rotWithShape="1">
          <a:blip r:embed="rId4">
            <a:alphaModFix/>
          </a:blip>
          <a:srcRect b="0" l="0" r="0" t="0"/>
          <a:stretch/>
        </p:blipFill>
        <p:spPr>
          <a:xfrm>
            <a:off x="5257800" y="1981200"/>
            <a:ext cx="2743200" cy="4191000"/>
          </a:xfrm>
          <a:prstGeom prst="rect">
            <a:avLst/>
          </a:prstGeom>
          <a:noFill/>
          <a:ln>
            <a:noFill/>
          </a:ln>
        </p:spPr>
      </p:pic>
      <p:sp>
        <p:nvSpPr>
          <p:cNvPr id="340" name="Google Shape;340;p28"/>
          <p:cNvSpPr txBox="1"/>
          <p:nvPr/>
        </p:nvSpPr>
        <p:spPr>
          <a:xfrm>
            <a:off x="4419600" y="6172200"/>
            <a:ext cx="36576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Ripple-Carry Logic for 32-bit ALU</a:t>
            </a:r>
            <a:endParaRPr b="0" i="0" sz="1400" u="none" cap="none" strike="noStrike">
              <a:solidFill>
                <a:srgbClr val="000000"/>
              </a:solidFill>
              <a:latin typeface="Arial"/>
              <a:ea typeface="Arial"/>
              <a:cs typeface="Arial"/>
              <a:sym typeface="Arial"/>
            </a:endParaRPr>
          </a:p>
        </p:txBody>
      </p:sp>
      <p:sp>
        <p:nvSpPr>
          <p:cNvPr id="341" name="Google Shape;341;p28"/>
          <p:cNvSpPr txBox="1"/>
          <p:nvPr/>
        </p:nvSpPr>
        <p:spPr>
          <a:xfrm>
            <a:off x="990600" y="4800600"/>
            <a:ext cx="35052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1-bit ALU for AND, OR and add</a:t>
            </a:r>
            <a:endParaRPr b="0" i="0" sz="1400" u="none" cap="none" strike="noStrike">
              <a:solidFill>
                <a:srgbClr val="000000"/>
              </a:solidFill>
              <a:latin typeface="Arial"/>
              <a:ea typeface="Arial"/>
              <a:cs typeface="Arial"/>
              <a:sym typeface="Arial"/>
            </a:endParaRPr>
          </a:p>
        </p:txBody>
      </p:sp>
      <p:sp>
        <p:nvSpPr>
          <p:cNvPr id="342" name="Google Shape;342;p28"/>
          <p:cNvSpPr txBox="1"/>
          <p:nvPr/>
        </p:nvSpPr>
        <p:spPr>
          <a:xfrm>
            <a:off x="517525" y="5721350"/>
            <a:ext cx="184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p28"/>
          <p:cNvSpPr txBox="1"/>
          <p:nvPr/>
        </p:nvSpPr>
        <p:spPr>
          <a:xfrm>
            <a:off x="2514600" y="1905000"/>
            <a:ext cx="171608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Multiplexor control line</a:t>
            </a:r>
            <a:endParaRPr b="0" i="0" sz="1400" u="none" cap="none" strike="noStrike">
              <a:solidFill>
                <a:srgbClr val="000000"/>
              </a:solidFill>
              <a:latin typeface="Arial"/>
              <a:ea typeface="Arial"/>
              <a:cs typeface="Arial"/>
              <a:sym typeface="Arial"/>
            </a:endParaRPr>
          </a:p>
        </p:txBody>
      </p:sp>
      <p:sp>
        <p:nvSpPr>
          <p:cNvPr id="344" name="Google Shape;344;p28"/>
          <p:cNvSpPr/>
          <p:nvPr/>
        </p:nvSpPr>
        <p:spPr>
          <a:xfrm>
            <a:off x="3429000" y="2133600"/>
            <a:ext cx="266700" cy="457200"/>
          </a:xfrm>
          <a:custGeom>
            <a:rect b="b" l="l" r="r" t="t"/>
            <a:pathLst>
              <a:path extrusionOk="0" h="288" w="168">
                <a:moveTo>
                  <a:pt x="144" y="0"/>
                </a:moveTo>
                <a:cubicBezTo>
                  <a:pt x="156" y="72"/>
                  <a:pt x="168" y="144"/>
                  <a:pt x="144" y="192"/>
                </a:cubicBezTo>
                <a:cubicBezTo>
                  <a:pt x="120" y="240"/>
                  <a:pt x="60" y="264"/>
                  <a:pt x="0" y="28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ph type="ctrTitle"/>
          </p:nvPr>
        </p:nvSpPr>
        <p:spPr>
          <a:xfrm>
            <a:off x="1143000" y="1122362"/>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rPr b="0" i="0" lang="en-US" sz="4500" u="none">
                <a:solidFill>
                  <a:schemeClr val="dk1"/>
                </a:solidFill>
                <a:latin typeface="Calibri"/>
                <a:ea typeface="Calibri"/>
                <a:cs typeface="Calibri"/>
                <a:sym typeface="Calibri"/>
              </a:rPr>
              <a:t>Status Register</a:t>
            </a:r>
            <a:endParaRPr/>
          </a:p>
        </p:txBody>
      </p:sp>
      <p:sp>
        <p:nvSpPr>
          <p:cNvPr id="350" name="Google Shape;350;p29"/>
          <p:cNvSpPr txBox="1"/>
          <p:nvPr>
            <p:ph idx="1" type="subTitle"/>
          </p:nvPr>
        </p:nvSpPr>
        <p:spPr>
          <a:xfrm>
            <a:off x="1143000" y="3602037"/>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t/>
            </a:r>
            <a:endParaRPr sz="1800"/>
          </a:p>
        </p:txBody>
      </p:sp>
      <p:pic>
        <p:nvPicPr>
          <p:cNvPr id="351" name="Google Shape;351;p29"/>
          <p:cNvPicPr preferRelativeResize="0"/>
          <p:nvPr/>
        </p:nvPicPr>
        <p:blipFill rotWithShape="1">
          <a:blip r:embed="rId3">
            <a:alphaModFix/>
          </a:blip>
          <a:srcRect b="0" l="0" r="0" t="0"/>
          <a:stretch/>
        </p:blipFill>
        <p:spPr>
          <a:xfrm>
            <a:off x="0" y="196850"/>
            <a:ext cx="9144000" cy="6464300"/>
          </a:xfrm>
          <a:prstGeom prst="rect">
            <a:avLst/>
          </a:prstGeom>
          <a:noFill/>
          <a:ln>
            <a:noFill/>
          </a:ln>
        </p:spPr>
      </p:pic>
      <p:pic>
        <p:nvPicPr>
          <p:cNvPr id="352" name="Google Shape;352;p29"/>
          <p:cNvPicPr preferRelativeResize="0"/>
          <p:nvPr/>
        </p:nvPicPr>
        <p:blipFill rotWithShape="1">
          <a:blip r:embed="rId4">
            <a:alphaModFix/>
          </a:blip>
          <a:srcRect b="0" l="0" r="0" t="0"/>
          <a:stretch/>
        </p:blipFill>
        <p:spPr>
          <a:xfrm>
            <a:off x="7581900" y="3225800"/>
            <a:ext cx="681037" cy="17462"/>
          </a:xfrm>
          <a:prstGeom prst="rect">
            <a:avLst/>
          </a:prstGeom>
          <a:noFill/>
          <a:ln>
            <a:noFill/>
          </a:ln>
        </p:spPr>
      </p:pic>
      <p:pic>
        <p:nvPicPr>
          <p:cNvPr id="353" name="Google Shape;353;p29"/>
          <p:cNvPicPr preferRelativeResize="0"/>
          <p:nvPr/>
        </p:nvPicPr>
        <p:blipFill rotWithShape="1">
          <a:blip r:embed="rId5">
            <a:alphaModFix/>
          </a:blip>
          <a:srcRect b="0" l="0" r="0" t="0"/>
          <a:stretch/>
        </p:blipFill>
        <p:spPr>
          <a:xfrm>
            <a:off x="8237537" y="3324225"/>
            <a:ext cx="230187" cy="304800"/>
          </a:xfrm>
          <a:prstGeom prst="rect">
            <a:avLst/>
          </a:prstGeom>
          <a:noFill/>
          <a:ln>
            <a:noFill/>
          </a:ln>
        </p:spPr>
      </p:pic>
      <p:pic>
        <p:nvPicPr>
          <p:cNvPr id="354" name="Google Shape;354;p29"/>
          <p:cNvPicPr preferRelativeResize="0"/>
          <p:nvPr/>
        </p:nvPicPr>
        <p:blipFill rotWithShape="1">
          <a:blip r:embed="rId6">
            <a:alphaModFix/>
          </a:blip>
          <a:srcRect b="0" l="0" r="0" t="0"/>
          <a:stretch/>
        </p:blipFill>
        <p:spPr>
          <a:xfrm>
            <a:off x="8662987" y="3462337"/>
            <a:ext cx="109537" cy="166687"/>
          </a:xfrm>
          <a:prstGeom prst="rect">
            <a:avLst/>
          </a:prstGeom>
          <a:noFill/>
          <a:ln>
            <a:noFill/>
          </a:ln>
        </p:spPr>
      </p:pic>
      <p:pic>
        <p:nvPicPr>
          <p:cNvPr id="355" name="Google Shape;355;p29"/>
          <p:cNvPicPr preferRelativeResize="0"/>
          <p:nvPr/>
        </p:nvPicPr>
        <p:blipFill rotWithShape="1">
          <a:blip r:embed="rId7">
            <a:alphaModFix/>
          </a:blip>
          <a:srcRect b="0" l="0" r="0" t="0"/>
          <a:stretch/>
        </p:blipFill>
        <p:spPr>
          <a:xfrm>
            <a:off x="1465262" y="3454400"/>
            <a:ext cx="319087" cy="511175"/>
          </a:xfrm>
          <a:prstGeom prst="rect">
            <a:avLst/>
          </a:prstGeom>
          <a:noFill/>
          <a:ln>
            <a:noFill/>
          </a:ln>
        </p:spPr>
      </p:pic>
      <p:pic>
        <p:nvPicPr>
          <p:cNvPr id="356" name="Google Shape;356;p29"/>
          <p:cNvPicPr preferRelativeResize="0"/>
          <p:nvPr/>
        </p:nvPicPr>
        <p:blipFill rotWithShape="1">
          <a:blip r:embed="rId8">
            <a:alphaModFix/>
          </a:blip>
          <a:srcRect b="0" l="0" r="0" t="0"/>
          <a:stretch/>
        </p:blipFill>
        <p:spPr>
          <a:xfrm>
            <a:off x="6151562" y="3441700"/>
            <a:ext cx="493712" cy="434975"/>
          </a:xfrm>
          <a:prstGeom prst="rect">
            <a:avLst/>
          </a:prstGeom>
          <a:noFill/>
          <a:ln>
            <a:noFill/>
          </a:ln>
        </p:spPr>
      </p:pic>
      <p:pic>
        <p:nvPicPr>
          <p:cNvPr id="357" name="Google Shape;357;p29"/>
          <p:cNvPicPr preferRelativeResize="0"/>
          <p:nvPr/>
        </p:nvPicPr>
        <p:blipFill rotWithShape="1">
          <a:blip r:embed="rId9">
            <a:alphaModFix/>
          </a:blip>
          <a:srcRect b="0" l="0" r="0" t="0"/>
          <a:stretch/>
        </p:blipFill>
        <p:spPr>
          <a:xfrm>
            <a:off x="295275" y="931862"/>
            <a:ext cx="1003300" cy="1898650"/>
          </a:xfrm>
          <a:prstGeom prst="rect">
            <a:avLst/>
          </a:prstGeom>
          <a:noFill/>
          <a:ln>
            <a:noFill/>
          </a:ln>
        </p:spPr>
      </p:pic>
      <p:pic>
        <p:nvPicPr>
          <p:cNvPr id="358" name="Google Shape;358;p29"/>
          <p:cNvPicPr preferRelativeResize="0"/>
          <p:nvPr/>
        </p:nvPicPr>
        <p:blipFill rotWithShape="1">
          <a:blip r:embed="rId10">
            <a:alphaModFix/>
          </a:blip>
          <a:srcRect b="0" l="0" r="0" t="0"/>
          <a:stretch/>
        </p:blipFill>
        <p:spPr>
          <a:xfrm>
            <a:off x="6215062" y="2628900"/>
            <a:ext cx="1214437" cy="315912"/>
          </a:xfrm>
          <a:prstGeom prst="rect">
            <a:avLst/>
          </a:prstGeom>
          <a:noFill/>
          <a:ln>
            <a:noFill/>
          </a:ln>
        </p:spPr>
      </p:pic>
      <p:pic>
        <p:nvPicPr>
          <p:cNvPr id="359" name="Google Shape;359;p29"/>
          <p:cNvPicPr preferRelativeResize="0"/>
          <p:nvPr/>
        </p:nvPicPr>
        <p:blipFill rotWithShape="1">
          <a:blip r:embed="rId11">
            <a:alphaModFix/>
          </a:blip>
          <a:srcRect b="0" l="0" r="0" t="0"/>
          <a:stretch/>
        </p:blipFill>
        <p:spPr>
          <a:xfrm>
            <a:off x="5929312" y="1371600"/>
            <a:ext cx="2305050" cy="704850"/>
          </a:xfrm>
          <a:prstGeom prst="rect">
            <a:avLst/>
          </a:prstGeom>
          <a:noFill/>
          <a:ln>
            <a:noFill/>
          </a:ln>
        </p:spPr>
      </p:pic>
      <p:pic>
        <p:nvPicPr>
          <p:cNvPr id="360" name="Google Shape;360;p29"/>
          <p:cNvPicPr preferRelativeResize="0"/>
          <p:nvPr/>
        </p:nvPicPr>
        <p:blipFill rotWithShape="1">
          <a:blip r:embed="rId12">
            <a:alphaModFix/>
          </a:blip>
          <a:srcRect b="0" l="0" r="0" t="0"/>
          <a:stretch/>
        </p:blipFill>
        <p:spPr>
          <a:xfrm>
            <a:off x="5526087" y="1733550"/>
            <a:ext cx="96837" cy="150812"/>
          </a:xfrm>
          <a:prstGeom prst="rect">
            <a:avLst/>
          </a:prstGeom>
          <a:noFill/>
          <a:ln>
            <a:noFill/>
          </a:ln>
        </p:spPr>
      </p:pic>
      <p:pic>
        <p:nvPicPr>
          <p:cNvPr id="361" name="Google Shape;361;p29"/>
          <p:cNvPicPr preferRelativeResize="0"/>
          <p:nvPr/>
        </p:nvPicPr>
        <p:blipFill rotWithShape="1">
          <a:blip r:embed="rId13">
            <a:alphaModFix/>
          </a:blip>
          <a:srcRect b="0" l="0" r="0" t="0"/>
          <a:stretch/>
        </p:blipFill>
        <p:spPr>
          <a:xfrm>
            <a:off x="6480175" y="5100637"/>
            <a:ext cx="981075" cy="276225"/>
          </a:xfrm>
          <a:prstGeom prst="rect">
            <a:avLst/>
          </a:prstGeom>
          <a:noFill/>
          <a:ln>
            <a:noFill/>
          </a:ln>
        </p:spPr>
      </p:pic>
      <p:pic>
        <p:nvPicPr>
          <p:cNvPr id="362" name="Google Shape;362;p29"/>
          <p:cNvPicPr preferRelativeResize="0"/>
          <p:nvPr/>
        </p:nvPicPr>
        <p:blipFill rotWithShape="1">
          <a:blip r:embed="rId14">
            <a:alphaModFix/>
          </a:blip>
          <a:srcRect b="0" l="0" r="0" t="0"/>
          <a:stretch/>
        </p:blipFill>
        <p:spPr>
          <a:xfrm>
            <a:off x="3873500" y="2835275"/>
            <a:ext cx="695325" cy="625475"/>
          </a:xfrm>
          <a:prstGeom prst="rect">
            <a:avLst/>
          </a:prstGeom>
          <a:noFill/>
          <a:ln>
            <a:noFill/>
          </a:ln>
        </p:spPr>
      </p:pic>
      <p:pic>
        <p:nvPicPr>
          <p:cNvPr id="363" name="Google Shape;363;p29"/>
          <p:cNvPicPr preferRelativeResize="0"/>
          <p:nvPr/>
        </p:nvPicPr>
        <p:blipFill rotWithShape="1">
          <a:blip r:embed="rId15">
            <a:alphaModFix/>
          </a:blip>
          <a:srcRect b="0" l="0" r="0" t="0"/>
          <a:stretch/>
        </p:blipFill>
        <p:spPr>
          <a:xfrm>
            <a:off x="3879850" y="2020887"/>
            <a:ext cx="865187" cy="752475"/>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0"/>
          <p:cNvSpPr txBox="1"/>
          <p:nvPr>
            <p:ph type="title"/>
          </p:nvPr>
        </p:nvSpPr>
        <p:spPr>
          <a:xfrm>
            <a:off x="800100" y="228600"/>
            <a:ext cx="2373312" cy="1390650"/>
          </a:xfrm>
          <a:prstGeom prst="rect">
            <a:avLst/>
          </a:prstGeom>
          <a:noFill/>
          <a:ln>
            <a:noFill/>
          </a:ln>
        </p:spPr>
        <p:txBody>
          <a:bodyPr anchorCtr="0" anchor="t" bIns="25400" lIns="63500" spcFirstLastPara="1" rIns="63500" wrap="square" tIns="25400">
            <a:spAutoFit/>
          </a:bodyPr>
          <a:lstStyle/>
          <a:p>
            <a:pPr indent="0" lvl="0" marL="0" rtl="0" algn="l">
              <a:lnSpc>
                <a:spcPct val="90000"/>
              </a:lnSpc>
              <a:spcBef>
                <a:spcPts val="0"/>
              </a:spcBef>
              <a:spcAft>
                <a:spcPts val="0"/>
              </a:spcAft>
              <a:buClr>
                <a:schemeClr val="dk1"/>
              </a:buClr>
              <a:buSzPts val="3300"/>
              <a:buFont typeface="Calibri"/>
              <a:buNone/>
            </a:pPr>
            <a:br>
              <a:rPr b="0" i="0" lang="en-US" sz="3300" u="none">
                <a:solidFill>
                  <a:schemeClr val="dk1"/>
                </a:solidFill>
                <a:latin typeface="Calibri"/>
                <a:ea typeface="Calibri"/>
                <a:cs typeface="Calibri"/>
                <a:sym typeface="Calibri"/>
              </a:rPr>
            </a:br>
            <a:r>
              <a:rPr b="0" i="0" lang="en-US" sz="3300" u="none">
                <a:solidFill>
                  <a:schemeClr val="dk1"/>
                </a:solidFill>
                <a:latin typeface="Calibri"/>
                <a:ea typeface="Calibri"/>
                <a:cs typeface="Calibri"/>
                <a:sym typeface="Calibri"/>
              </a:rPr>
              <a:t> Multiply </a:t>
            </a:r>
            <a:endParaRPr/>
          </a:p>
        </p:txBody>
      </p:sp>
      <p:sp>
        <p:nvSpPr>
          <p:cNvPr id="370" name="Google Shape;370;p30"/>
          <p:cNvSpPr txBox="1"/>
          <p:nvPr>
            <p:ph idx="1" type="body"/>
          </p:nvPr>
        </p:nvSpPr>
        <p:spPr>
          <a:xfrm>
            <a:off x="952500" y="1905000"/>
            <a:ext cx="8191500" cy="5233987"/>
          </a:xfrm>
          <a:prstGeom prst="rect">
            <a:avLst/>
          </a:prstGeom>
          <a:noFill/>
          <a:ln>
            <a:noFill/>
          </a:ln>
        </p:spPr>
        <p:txBody>
          <a:bodyPr anchorCtr="0" anchor="t" bIns="25400" lIns="63500" spcFirstLastPara="1" rIns="63500" wrap="square" tIns="25400">
            <a:spAutoFit/>
          </a:bodyPr>
          <a:lstStyle/>
          <a:p>
            <a:pPr indent="-203200" lvl="0" marL="2032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Grade school shift-add method:</a:t>
            </a:r>
            <a:endParaRPr/>
          </a:p>
          <a:p>
            <a:pPr indent="-203200" lvl="0" marL="203200" marR="0" rtl="0" algn="l">
              <a:lnSpc>
                <a:spcPct val="90000"/>
              </a:lnSpc>
              <a:spcBef>
                <a:spcPts val="70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r>
              <a:rPr b="1" i="0" lang="en-US" sz="1800" u="none">
                <a:solidFill>
                  <a:schemeClr val="dk1"/>
                </a:solidFill>
                <a:latin typeface="Calibri"/>
                <a:ea typeface="Calibri"/>
                <a:cs typeface="Calibri"/>
                <a:sym typeface="Calibri"/>
              </a:rPr>
              <a:t>Multiplicand</a:t>
            </a:r>
            <a:r>
              <a:rPr b="1" i="0" lang="en-US" sz="2400" u="none">
                <a:solidFill>
                  <a:schemeClr val="accent1"/>
                </a:solidFill>
                <a:latin typeface="Calibri"/>
                <a:ea typeface="Calibri"/>
                <a:cs typeface="Calibri"/>
                <a:sym typeface="Calibri"/>
              </a:rPr>
              <a:t>       </a:t>
            </a:r>
            <a:r>
              <a:rPr b="0" i="0" lang="en-US" sz="2400" u="none">
                <a:solidFill>
                  <a:schemeClr val="dk1"/>
                </a:solidFill>
                <a:latin typeface="Courier New"/>
                <a:ea typeface="Courier New"/>
                <a:cs typeface="Courier New"/>
                <a:sym typeface="Courier New"/>
              </a:rPr>
              <a:t>1000</a:t>
            </a:r>
            <a:endParaRPr/>
          </a:p>
          <a:p>
            <a:pPr indent="-203200" lvl="0" marL="203200" marR="0" rtl="0" algn="l">
              <a:lnSpc>
                <a:spcPct val="90000"/>
              </a:lnSpc>
              <a:spcBef>
                <a:spcPts val="70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r>
              <a:rPr b="1" i="0" lang="en-US" sz="1800" u="none">
                <a:solidFill>
                  <a:schemeClr val="dk1"/>
                </a:solidFill>
                <a:latin typeface="Calibri"/>
                <a:ea typeface="Calibri"/>
                <a:cs typeface="Calibri"/>
                <a:sym typeface="Calibri"/>
              </a:rPr>
              <a:t>Multiplier</a:t>
            </a:r>
            <a:r>
              <a:rPr b="1" i="0" lang="en-US" sz="2400" u="none">
                <a:solidFill>
                  <a:schemeClr val="dk1"/>
                </a:solidFill>
                <a:latin typeface="Arial"/>
                <a:ea typeface="Arial"/>
                <a:cs typeface="Arial"/>
                <a:sym typeface="Arial"/>
              </a:rPr>
              <a:t>   	        </a:t>
            </a:r>
            <a:r>
              <a:rPr b="0" i="0" lang="en-US" sz="2400" u="none">
                <a:solidFill>
                  <a:schemeClr val="dk1"/>
                </a:solidFill>
                <a:latin typeface="Courier New"/>
                <a:ea typeface="Courier New"/>
                <a:cs typeface="Courier New"/>
                <a:sym typeface="Courier New"/>
              </a:rPr>
              <a:t>1001</a:t>
            </a:r>
            <a:br>
              <a:rPr b="0" i="0" lang="en-US" sz="2400" u="none">
                <a:solidFill>
                  <a:schemeClr val="dk1"/>
                </a:solidFill>
                <a:latin typeface="Courier New"/>
                <a:ea typeface="Courier New"/>
                <a:cs typeface="Courier New"/>
                <a:sym typeface="Courier New"/>
              </a:rPr>
            </a:br>
            <a:r>
              <a:rPr b="1" i="0" lang="en-US" sz="2400" u="none">
                <a:solidFill>
                  <a:schemeClr val="dk1"/>
                </a:solidFill>
                <a:latin typeface="Arial"/>
                <a:ea typeface="Arial"/>
                <a:cs typeface="Arial"/>
                <a:sym typeface="Arial"/>
              </a:rPr>
              <a:t>                          </a:t>
            </a:r>
            <a:r>
              <a:rPr b="0" i="0" lang="en-US" sz="2400" u="none">
                <a:solidFill>
                  <a:schemeClr val="dk1"/>
                </a:solidFill>
                <a:latin typeface="Courier New"/>
                <a:ea typeface="Courier New"/>
                <a:cs typeface="Courier New"/>
                <a:sym typeface="Courier New"/>
              </a:rPr>
              <a:t>1000</a:t>
            </a:r>
            <a:br>
              <a:rPr b="0" i="0" lang="en-US" sz="2400" u="none">
                <a:solidFill>
                  <a:schemeClr val="dk1"/>
                </a:solidFill>
                <a:latin typeface="Courier New"/>
                <a:ea typeface="Courier New"/>
                <a:cs typeface="Courier New"/>
                <a:sym typeface="Courier New"/>
              </a:rPr>
            </a:br>
            <a:r>
              <a:rPr b="0" i="0" lang="en-US" sz="2400" u="none">
                <a:solidFill>
                  <a:schemeClr val="dk1"/>
                </a:solidFill>
                <a:latin typeface="Courier New"/>
                <a:ea typeface="Courier New"/>
                <a:cs typeface="Courier New"/>
                <a:sym typeface="Courier New"/>
              </a:rPr>
              <a:t>         0000</a:t>
            </a:r>
            <a:br>
              <a:rPr b="0" i="0" lang="en-US" sz="2400" u="none">
                <a:solidFill>
                  <a:schemeClr val="dk1"/>
                </a:solidFill>
                <a:latin typeface="Courier New"/>
                <a:ea typeface="Courier New"/>
                <a:cs typeface="Courier New"/>
                <a:sym typeface="Courier New"/>
              </a:rPr>
            </a:br>
            <a:r>
              <a:rPr b="0" i="0" lang="en-US" sz="2400" u="none">
                <a:solidFill>
                  <a:schemeClr val="dk1"/>
                </a:solidFill>
                <a:latin typeface="Courier New"/>
                <a:ea typeface="Courier New"/>
                <a:cs typeface="Courier New"/>
                <a:sym typeface="Courier New"/>
              </a:rPr>
              <a:t>        0000</a:t>
            </a:r>
            <a:br>
              <a:rPr b="0" i="0" lang="en-US" sz="2400" u="none">
                <a:solidFill>
                  <a:schemeClr val="dk1"/>
                </a:solidFill>
                <a:latin typeface="Courier New"/>
                <a:ea typeface="Courier New"/>
                <a:cs typeface="Courier New"/>
                <a:sym typeface="Courier New"/>
              </a:rPr>
            </a:br>
            <a:r>
              <a:rPr b="0" i="0" lang="en-US" sz="2400" u="none">
                <a:solidFill>
                  <a:schemeClr val="dk1"/>
                </a:solidFill>
                <a:latin typeface="Courier New"/>
                <a:ea typeface="Courier New"/>
                <a:cs typeface="Courier New"/>
                <a:sym typeface="Courier New"/>
              </a:rPr>
              <a:t>       1000</a:t>
            </a:r>
            <a:r>
              <a:rPr b="1" i="0" lang="en-US" sz="2400" u="none">
                <a:solidFill>
                  <a:schemeClr val="dk1"/>
                </a:solidFill>
                <a:latin typeface="Courier New"/>
                <a:ea typeface="Courier New"/>
                <a:cs typeface="Courier New"/>
                <a:sym typeface="Courier New"/>
              </a:rPr>
              <a:t>   </a:t>
            </a:r>
            <a:br>
              <a:rPr b="1" i="0" lang="en-US" sz="2400" u="none">
                <a:solidFill>
                  <a:schemeClr val="dk1"/>
                </a:solidFill>
                <a:latin typeface="Courier New"/>
                <a:ea typeface="Courier New"/>
                <a:cs typeface="Courier New"/>
                <a:sym typeface="Courier New"/>
              </a:rPr>
            </a:br>
            <a:r>
              <a:rPr b="1" i="0" lang="en-US" sz="1800" u="none">
                <a:solidFill>
                  <a:schemeClr val="dk1"/>
                </a:solidFill>
                <a:latin typeface="Calibri"/>
                <a:ea typeface="Calibri"/>
                <a:cs typeface="Calibri"/>
                <a:sym typeface="Calibri"/>
              </a:rPr>
              <a:t>Product</a:t>
            </a:r>
            <a:r>
              <a:rPr b="1" i="0" lang="en-US" sz="2400" u="none">
                <a:solidFill>
                  <a:schemeClr val="accent1"/>
                </a:solidFill>
                <a:latin typeface="Calibri"/>
                <a:ea typeface="Calibri"/>
                <a:cs typeface="Calibri"/>
                <a:sym typeface="Calibri"/>
              </a:rPr>
              <a:t> </a:t>
            </a:r>
            <a:r>
              <a:rPr b="1" i="0" lang="en-US" sz="2400" u="none">
                <a:solidFill>
                  <a:schemeClr val="accent1"/>
                </a:solidFill>
                <a:latin typeface="Arial"/>
                <a:ea typeface="Arial"/>
                <a:cs typeface="Arial"/>
                <a:sym typeface="Arial"/>
              </a:rPr>
              <a:t>    </a:t>
            </a:r>
            <a:r>
              <a:rPr b="1" i="0" lang="en-US" sz="2400" u="none">
                <a:solidFill>
                  <a:schemeClr val="dk1"/>
                </a:solidFill>
                <a:latin typeface="Courier New"/>
                <a:ea typeface="Courier New"/>
                <a:cs typeface="Courier New"/>
                <a:sym typeface="Courier New"/>
              </a:rPr>
              <a:t>01001000</a:t>
            </a:r>
            <a:endParaRPr/>
          </a:p>
          <a:p>
            <a:pPr indent="-203200" lvl="0" marL="20320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 bits x n bits = m+n bit product</a:t>
            </a:r>
            <a:endParaRPr/>
          </a:p>
          <a:p>
            <a:pPr indent="-203200" lvl="0" marL="20320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Binary makes it easy:</a:t>
            </a:r>
            <a:endParaRPr/>
          </a:p>
          <a:p>
            <a:pPr indent="-114300" lvl="1" marL="49530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multiplier bit 1 =&gt; copy multiplicand  (1 x multiplicand)</a:t>
            </a:r>
            <a:endParaRPr/>
          </a:p>
          <a:p>
            <a:pPr indent="-114300" lvl="1" marL="49530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multiplier bit 0 =&gt; place 0                (0 x multiplicand)</a:t>
            </a:r>
            <a:endParaRPr/>
          </a:p>
          <a:p>
            <a:pPr indent="-203200" lvl="0" marL="203200" marR="0" rtl="0" algn="l">
              <a:lnSpc>
                <a:spcPct val="90000"/>
              </a:lnSpc>
              <a:spcBef>
                <a:spcPts val="700"/>
              </a:spcBef>
              <a:spcAft>
                <a:spcPts val="0"/>
              </a:spcAft>
              <a:buClr>
                <a:schemeClr val="hlink"/>
              </a:buClr>
              <a:buSzPts val="2000"/>
              <a:buFont typeface="Arial"/>
              <a:buChar char="•"/>
            </a:pPr>
            <a:r>
              <a:rPr b="0" i="0" lang="en-US" sz="2000" u="none">
                <a:solidFill>
                  <a:schemeClr val="hlink"/>
                </a:solidFill>
                <a:latin typeface="Calibri"/>
                <a:ea typeface="Calibri"/>
                <a:cs typeface="Calibri"/>
                <a:sym typeface="Calibri"/>
              </a:rPr>
              <a:t>3 versions of multiply hardware &amp; algorithm:</a:t>
            </a:r>
            <a:r>
              <a:rPr b="0" i="0" lang="en-US" sz="2000" u="none">
                <a:solidFill>
                  <a:schemeClr val="dk1"/>
                </a:solidFill>
                <a:latin typeface="Calibri"/>
                <a:ea typeface="Calibri"/>
                <a:cs typeface="Calibri"/>
                <a:sym typeface="Calibri"/>
              </a:rPr>
              <a:t> </a:t>
            </a:r>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cxnSp>
        <p:nvCxnSpPr>
          <p:cNvPr id="371" name="Google Shape;371;p30"/>
          <p:cNvCxnSpPr/>
          <p:nvPr/>
        </p:nvCxnSpPr>
        <p:spPr>
          <a:xfrm>
            <a:off x="3048000" y="3124200"/>
            <a:ext cx="914400" cy="0"/>
          </a:xfrm>
          <a:prstGeom prst="straightConnector1">
            <a:avLst/>
          </a:prstGeom>
          <a:noFill/>
          <a:ln cap="flat" cmpd="sng" w="12700">
            <a:solidFill>
              <a:schemeClr val="dk1"/>
            </a:solidFill>
            <a:prstDash val="solid"/>
            <a:miter lim="800000"/>
            <a:headEnd len="sm" w="sm" type="none"/>
            <a:tailEnd len="sm" w="sm" type="none"/>
          </a:ln>
        </p:spPr>
      </p:cxnSp>
      <p:cxnSp>
        <p:nvCxnSpPr>
          <p:cNvPr id="372" name="Google Shape;372;p30"/>
          <p:cNvCxnSpPr/>
          <p:nvPr/>
        </p:nvCxnSpPr>
        <p:spPr>
          <a:xfrm>
            <a:off x="2514600" y="4572000"/>
            <a:ext cx="1447800" cy="0"/>
          </a:xfrm>
          <a:prstGeom prst="straightConnector1">
            <a:avLst/>
          </a:prstGeom>
          <a:noFill/>
          <a:ln cap="flat" cmpd="sng" w="12700">
            <a:solidFill>
              <a:schemeClr val="dk1"/>
            </a:solidFill>
            <a:prstDash val="solid"/>
            <a:miter lim="800000"/>
            <a:headEnd len="sm" w="sm" type="none"/>
            <a:tailEnd len="sm" w="sm" type="none"/>
          </a:ln>
        </p:spPr>
      </p:cxnSp>
      <p:sp>
        <p:nvSpPr>
          <p:cNvPr id="373" name="Google Shape;373;p30"/>
          <p:cNvSpPr txBox="1"/>
          <p:nvPr/>
        </p:nvSpPr>
        <p:spPr>
          <a:xfrm>
            <a:off x="2743200" y="2757487"/>
            <a:ext cx="3222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x</a:t>
            </a:r>
            <a:endParaRPr b="0" i="0" sz="1400" u="none" cap="none" strike="noStrike">
              <a:solidFill>
                <a:srgbClr val="000000"/>
              </a:solidFill>
              <a:latin typeface="Arial"/>
              <a:ea typeface="Arial"/>
              <a:cs typeface="Arial"/>
              <a:sym typeface="Arial"/>
            </a:endParaRPr>
          </a:p>
        </p:txBody>
      </p:sp>
      <p:pic>
        <p:nvPicPr>
          <p:cNvPr id="374" name="Google Shape;374;p30"/>
          <p:cNvPicPr preferRelativeResize="0"/>
          <p:nvPr/>
        </p:nvPicPr>
        <p:blipFill rotWithShape="1">
          <a:blip r:embed="rId3">
            <a:alphaModFix/>
          </a:blip>
          <a:srcRect b="0" l="0" r="0" t="0"/>
          <a:stretch/>
        </p:blipFill>
        <p:spPr>
          <a:xfrm>
            <a:off x="3551237" y="2443162"/>
            <a:ext cx="396875" cy="385762"/>
          </a:xfrm>
          <a:prstGeom prst="rect">
            <a:avLst/>
          </a:prstGeom>
          <a:noFill/>
          <a:ln>
            <a:noFill/>
          </a:ln>
        </p:spPr>
      </p:pic>
      <p:pic>
        <p:nvPicPr>
          <p:cNvPr id="375" name="Google Shape;375;p30"/>
          <p:cNvPicPr preferRelativeResize="0"/>
          <p:nvPr/>
        </p:nvPicPr>
        <p:blipFill rotWithShape="1">
          <a:blip r:embed="rId4">
            <a:alphaModFix/>
          </a:blip>
          <a:srcRect b="0" l="0" r="0" t="0"/>
          <a:stretch/>
        </p:blipFill>
        <p:spPr>
          <a:xfrm>
            <a:off x="3394075" y="2714625"/>
            <a:ext cx="44450" cy="193675"/>
          </a:xfrm>
          <a:prstGeom prst="rect">
            <a:avLst/>
          </a:prstGeom>
          <a:noFill/>
          <a:ln>
            <a:noFill/>
          </a:ln>
        </p:spPr>
      </p:pic>
      <p:pic>
        <p:nvPicPr>
          <p:cNvPr id="376" name="Google Shape;376;p30"/>
          <p:cNvPicPr preferRelativeResize="0"/>
          <p:nvPr/>
        </p:nvPicPr>
        <p:blipFill rotWithShape="1">
          <a:blip r:embed="rId5">
            <a:alphaModFix/>
          </a:blip>
          <a:srcRect b="0" l="0" r="0" t="0"/>
          <a:stretch/>
        </p:blipFill>
        <p:spPr>
          <a:xfrm>
            <a:off x="3579812" y="3403600"/>
            <a:ext cx="174625" cy="133350"/>
          </a:xfrm>
          <a:prstGeom prst="rect">
            <a:avLst/>
          </a:prstGeom>
          <a:noFill/>
          <a:ln>
            <a:noFill/>
          </a:ln>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762000" y="381000"/>
            <a:ext cx="7246937" cy="720725"/>
          </a:xfrm>
          <a:prstGeom prst="rect">
            <a:avLst/>
          </a:prstGeom>
          <a:noFill/>
          <a:ln>
            <a:noFill/>
          </a:ln>
        </p:spPr>
        <p:txBody>
          <a:bodyPr anchorCtr="0" anchor="t" bIns="25400" lIns="63500" spcFirstLastPara="1" rIns="63500" wrap="square" tIns="25400">
            <a:sp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Shift-add Multiplier Version 1</a:t>
            </a:r>
            <a:endParaRPr/>
          </a:p>
        </p:txBody>
      </p:sp>
      <p:sp>
        <p:nvSpPr>
          <p:cNvPr id="383" name="Google Shape;383;p3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endParaRPr/>
          </a:p>
        </p:txBody>
      </p:sp>
      <p:pic>
        <p:nvPicPr>
          <p:cNvPr descr="f0425" id="384" name="Google Shape;384;p31"/>
          <p:cNvPicPr preferRelativeResize="0"/>
          <p:nvPr/>
        </p:nvPicPr>
        <p:blipFill rotWithShape="1">
          <a:blip r:embed="rId3">
            <a:alphaModFix/>
          </a:blip>
          <a:srcRect b="0" l="0" r="0" t="0"/>
          <a:stretch/>
        </p:blipFill>
        <p:spPr>
          <a:xfrm>
            <a:off x="228600" y="2819400"/>
            <a:ext cx="4511675" cy="2293937"/>
          </a:xfrm>
          <a:prstGeom prst="rect">
            <a:avLst/>
          </a:prstGeom>
          <a:noFill/>
          <a:ln>
            <a:noFill/>
          </a:ln>
        </p:spPr>
      </p:pic>
      <p:pic>
        <p:nvPicPr>
          <p:cNvPr descr="f0426" id="385" name="Google Shape;385;p31"/>
          <p:cNvPicPr preferRelativeResize="0"/>
          <p:nvPr/>
        </p:nvPicPr>
        <p:blipFill rotWithShape="1">
          <a:blip r:embed="rId4">
            <a:alphaModFix/>
          </a:blip>
          <a:srcRect b="0" l="0" r="0" t="0"/>
          <a:stretch/>
        </p:blipFill>
        <p:spPr>
          <a:xfrm>
            <a:off x="4613275" y="1416050"/>
            <a:ext cx="4208462" cy="5410200"/>
          </a:xfrm>
          <a:prstGeom prst="rect">
            <a:avLst/>
          </a:prstGeom>
          <a:noFill/>
          <a:ln>
            <a:noFill/>
          </a:ln>
        </p:spPr>
      </p:pic>
      <p:sp>
        <p:nvSpPr>
          <p:cNvPr id="386" name="Google Shape;386;p31"/>
          <p:cNvSpPr txBox="1"/>
          <p:nvPr/>
        </p:nvSpPr>
        <p:spPr>
          <a:xfrm>
            <a:off x="441325" y="5618162"/>
            <a:ext cx="1841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p31"/>
          <p:cNvSpPr txBox="1"/>
          <p:nvPr/>
        </p:nvSpPr>
        <p:spPr>
          <a:xfrm>
            <a:off x="152400" y="5410200"/>
            <a:ext cx="5002212"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Multiplicand register, product register, ALU 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64-bit wide; multiplier register is 32-bit wide</a:t>
            </a:r>
            <a:endParaRPr b="0" i="0" sz="1400" u="none" cap="none" strike="noStrike">
              <a:solidFill>
                <a:srgbClr val="000000"/>
              </a:solidFill>
              <a:latin typeface="Arial"/>
              <a:ea typeface="Arial"/>
              <a:cs typeface="Arial"/>
              <a:sym typeface="Arial"/>
            </a:endParaRPr>
          </a:p>
        </p:txBody>
      </p:sp>
      <p:sp>
        <p:nvSpPr>
          <p:cNvPr id="388" name="Google Shape;388;p31"/>
          <p:cNvSpPr txBox="1"/>
          <p:nvPr/>
        </p:nvSpPr>
        <p:spPr>
          <a:xfrm>
            <a:off x="7620000" y="6248400"/>
            <a:ext cx="11985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Algorithm</a:t>
            </a:r>
            <a:endParaRPr b="0" i="0" sz="1400" u="none" cap="none" strike="noStrike">
              <a:solidFill>
                <a:srgbClr val="000000"/>
              </a:solidFill>
              <a:latin typeface="Arial"/>
              <a:ea typeface="Arial"/>
              <a:cs typeface="Arial"/>
              <a:sym typeface="Arial"/>
            </a:endParaRPr>
          </a:p>
        </p:txBody>
      </p:sp>
      <p:sp>
        <p:nvSpPr>
          <p:cNvPr id="389" name="Google Shape;389;p31"/>
          <p:cNvSpPr txBox="1"/>
          <p:nvPr/>
        </p:nvSpPr>
        <p:spPr>
          <a:xfrm>
            <a:off x="228600" y="2286000"/>
            <a:ext cx="4278312"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32-bit multiplicand starts at right half of multiplicand register</a:t>
            </a:r>
            <a:endParaRPr b="0" i="0" sz="1400" u="none" cap="none" strike="noStrike">
              <a:solidFill>
                <a:srgbClr val="000000"/>
              </a:solidFill>
              <a:latin typeface="Arial"/>
              <a:ea typeface="Arial"/>
              <a:cs typeface="Arial"/>
              <a:sym typeface="Arial"/>
            </a:endParaRPr>
          </a:p>
        </p:txBody>
      </p:sp>
      <p:cxnSp>
        <p:nvCxnSpPr>
          <p:cNvPr id="390" name="Google Shape;390;p31"/>
          <p:cNvCxnSpPr/>
          <p:nvPr/>
        </p:nvCxnSpPr>
        <p:spPr>
          <a:xfrm>
            <a:off x="2209800" y="2590800"/>
            <a:ext cx="381000" cy="304800"/>
          </a:xfrm>
          <a:prstGeom prst="straightConnector1">
            <a:avLst/>
          </a:prstGeom>
          <a:noFill/>
          <a:ln cap="flat" cmpd="sng" w="9525">
            <a:solidFill>
              <a:schemeClr val="dk1"/>
            </a:solidFill>
            <a:prstDash val="solid"/>
            <a:miter lim="800000"/>
            <a:headEnd len="sm" w="sm" type="none"/>
            <a:tailEnd len="med" w="med" type="stealth"/>
          </a:ln>
        </p:spPr>
      </p:cxnSp>
      <p:sp>
        <p:nvSpPr>
          <p:cNvPr id="391" name="Google Shape;391;p31"/>
          <p:cNvSpPr txBox="1"/>
          <p:nvPr/>
        </p:nvSpPr>
        <p:spPr>
          <a:xfrm>
            <a:off x="2057400" y="5135562"/>
            <a:ext cx="2386012"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Product register is initialized at 0</a:t>
            </a:r>
            <a:endParaRPr b="0" i="0" sz="1400" u="none" cap="none" strike="noStrike">
              <a:solidFill>
                <a:srgbClr val="000000"/>
              </a:solidFill>
              <a:latin typeface="Arial"/>
              <a:ea typeface="Arial"/>
              <a:cs typeface="Arial"/>
              <a:sym typeface="Arial"/>
            </a:endParaRPr>
          </a:p>
        </p:txBody>
      </p:sp>
      <p:cxnSp>
        <p:nvCxnSpPr>
          <p:cNvPr id="392" name="Google Shape;392;p31"/>
          <p:cNvCxnSpPr/>
          <p:nvPr/>
        </p:nvCxnSpPr>
        <p:spPr>
          <a:xfrm rot="10800000">
            <a:off x="2133600" y="4876800"/>
            <a:ext cx="457200" cy="304800"/>
          </a:xfrm>
          <a:prstGeom prst="straightConnector1">
            <a:avLst/>
          </a:prstGeom>
          <a:noFill/>
          <a:ln cap="flat" cmpd="sng" w="9525">
            <a:solidFill>
              <a:schemeClr val="dk1"/>
            </a:solidFill>
            <a:prstDash val="solid"/>
            <a:miter lim="800000"/>
            <a:headEnd len="sm" w="sm" type="none"/>
            <a:tailEnd len="med" w="med" type="stealth"/>
          </a:ln>
        </p:spPr>
      </p:cxn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28650" y="365125"/>
            <a:ext cx="78867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Arithmetic</a:t>
            </a:r>
            <a:endParaRPr/>
          </a:p>
        </p:txBody>
      </p:sp>
      <p:sp>
        <p:nvSpPr>
          <p:cNvPr id="96" name="Google Shape;96;p14"/>
          <p:cNvSpPr txBox="1"/>
          <p:nvPr>
            <p:ph idx="1" type="body"/>
          </p:nvPr>
        </p:nvSpPr>
        <p:spPr>
          <a:xfrm>
            <a:off x="1066800" y="1828800"/>
            <a:ext cx="7772400" cy="4114800"/>
          </a:xfrm>
          <a:prstGeom prst="rect">
            <a:avLst/>
          </a:prstGeom>
          <a:noFill/>
          <a:ln>
            <a:noFill/>
          </a:ln>
        </p:spPr>
        <p:txBody>
          <a:bodyPr anchorCtr="0" anchor="t" bIns="44450" lIns="90475" spcFirstLastPara="1" rIns="90475" wrap="square" tIns="44450">
            <a:noAutofit/>
          </a:bodyPr>
          <a:lstStyle/>
          <a:p>
            <a:pPr indent="-171450" lvl="0" marL="17145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Where we've been:</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performance</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abstractions</a:t>
            </a:r>
            <a:endParaRPr/>
          </a:p>
          <a:p>
            <a:pPr indent="-171450" lvl="2" marL="857250" marR="0" rtl="0" algn="l">
              <a:lnSpc>
                <a:spcPct val="90000"/>
              </a:lnSpc>
              <a:spcBef>
                <a:spcPts val="300"/>
              </a:spcBef>
              <a:spcAft>
                <a:spcPts val="0"/>
              </a:spcAft>
              <a:buClr>
                <a:schemeClr val="dk1"/>
              </a:buClr>
              <a:buSzPts val="1600"/>
              <a:buFont typeface="Arial"/>
              <a:buChar char="•"/>
            </a:pPr>
            <a:r>
              <a:rPr b="0" i="1" lang="en-US" sz="1600" u="none" cap="none" strike="noStrike">
                <a:solidFill>
                  <a:schemeClr val="dk1"/>
                </a:solidFill>
                <a:latin typeface="Calibri"/>
                <a:ea typeface="Calibri"/>
                <a:cs typeface="Calibri"/>
                <a:sym typeface="Calibri"/>
              </a:rPr>
              <a:t>instruction set architecture</a:t>
            </a:r>
            <a:endParaRPr/>
          </a:p>
          <a:p>
            <a:pPr indent="-171450" lvl="2" marL="857250" marR="0" rtl="0" algn="l">
              <a:lnSpc>
                <a:spcPct val="90000"/>
              </a:lnSpc>
              <a:spcBef>
                <a:spcPts val="300"/>
              </a:spcBef>
              <a:spcAft>
                <a:spcPts val="0"/>
              </a:spcAft>
              <a:buClr>
                <a:schemeClr val="dk1"/>
              </a:buClr>
              <a:buSzPts val="1600"/>
              <a:buFont typeface="Arial"/>
              <a:buChar char="•"/>
            </a:pPr>
            <a:r>
              <a:rPr b="0" i="1" lang="en-US" sz="1600" u="none" cap="none" strike="noStrike">
                <a:solidFill>
                  <a:schemeClr val="dk1"/>
                </a:solidFill>
                <a:latin typeface="Calibri"/>
                <a:ea typeface="Calibri"/>
                <a:cs typeface="Calibri"/>
                <a:sym typeface="Calibri"/>
              </a:rPr>
              <a:t>assembly language</a:t>
            </a:r>
            <a:r>
              <a:rPr b="0" i="0" lang="en-US" sz="1600" u="none" cap="none" strike="noStrike">
                <a:solidFill>
                  <a:schemeClr val="dk1"/>
                </a:solidFill>
                <a:latin typeface="Calibri"/>
                <a:ea typeface="Calibri"/>
                <a:cs typeface="Calibri"/>
                <a:sym typeface="Calibri"/>
              </a:rPr>
              <a:t> and </a:t>
            </a:r>
            <a:r>
              <a:rPr b="0" i="1" lang="en-US" sz="1600" u="none" cap="none" strike="noStrike">
                <a:solidFill>
                  <a:schemeClr val="dk1"/>
                </a:solidFill>
                <a:latin typeface="Calibri"/>
                <a:ea typeface="Calibri"/>
                <a:cs typeface="Calibri"/>
                <a:sym typeface="Calibri"/>
              </a:rPr>
              <a:t>machine language</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What's up ahead:</a:t>
            </a:r>
            <a:endParaRPr/>
          </a:p>
          <a:p>
            <a:pPr indent="-171450" lvl="1" marL="514350" marR="0" rtl="0" algn="l">
              <a:lnSpc>
                <a:spcPct val="90000"/>
              </a:lnSpc>
              <a:spcBef>
                <a:spcPts val="300"/>
              </a:spcBef>
              <a:spcAft>
                <a:spcPts val="0"/>
              </a:spcAft>
              <a:buClr>
                <a:schemeClr val="dk1"/>
              </a:buClr>
              <a:buSzPts val="1800"/>
              <a:buFont typeface="Arial"/>
              <a:buChar char="•"/>
            </a:pPr>
            <a:r>
              <a:rPr b="0" i="1" lang="en-US" sz="1800" u="none" cap="none" strike="noStrike">
                <a:solidFill>
                  <a:schemeClr val="dk1"/>
                </a:solidFill>
                <a:latin typeface="Calibri"/>
                <a:ea typeface="Calibri"/>
                <a:cs typeface="Calibri"/>
                <a:sym typeface="Calibri"/>
              </a:rPr>
              <a:t>implementing</a:t>
            </a:r>
            <a:r>
              <a:rPr b="0" i="0" lang="en-US" sz="1800" u="none" cap="none" strike="noStrike">
                <a:solidFill>
                  <a:schemeClr val="dk1"/>
                </a:solidFill>
                <a:latin typeface="Calibri"/>
                <a:ea typeface="Calibri"/>
                <a:cs typeface="Calibri"/>
                <a:sym typeface="Calibri"/>
              </a:rPr>
              <a:t> the architecture</a:t>
            </a:r>
            <a:endParaRPr/>
          </a:p>
        </p:txBody>
      </p:sp>
      <p:grpSp>
        <p:nvGrpSpPr>
          <p:cNvPr id="97" name="Google Shape;97;p14"/>
          <p:cNvGrpSpPr/>
          <p:nvPr/>
        </p:nvGrpSpPr>
        <p:grpSpPr>
          <a:xfrm>
            <a:off x="2133600" y="4186237"/>
            <a:ext cx="3295650" cy="2595562"/>
            <a:chOff x="911" y="2323"/>
            <a:chExt cx="2076" cy="1635"/>
          </a:xfrm>
        </p:grpSpPr>
        <p:grpSp>
          <p:nvGrpSpPr>
            <p:cNvPr id="98" name="Google Shape;98;p14"/>
            <p:cNvGrpSpPr/>
            <p:nvPr/>
          </p:nvGrpSpPr>
          <p:grpSpPr>
            <a:xfrm>
              <a:off x="911" y="2323"/>
              <a:ext cx="2076" cy="1635"/>
              <a:chOff x="911" y="2323"/>
              <a:chExt cx="2076" cy="1635"/>
            </a:xfrm>
          </p:grpSpPr>
          <p:sp>
            <p:nvSpPr>
              <p:cNvPr id="99" name="Google Shape;99;p14"/>
              <p:cNvSpPr/>
              <p:nvPr/>
            </p:nvSpPr>
            <p:spPr>
              <a:xfrm>
                <a:off x="1574" y="2797"/>
                <a:ext cx="388" cy="1099"/>
              </a:xfrm>
              <a:custGeom>
                <a:rect b="b" l="l" r="r" t="t"/>
                <a:pathLst>
                  <a:path extrusionOk="0" h="1099" w="388">
                    <a:moveTo>
                      <a:pt x="0" y="0"/>
                    </a:moveTo>
                    <a:lnTo>
                      <a:pt x="0" y="427"/>
                    </a:lnTo>
                    <a:lnTo>
                      <a:pt x="111" y="553"/>
                    </a:lnTo>
                    <a:lnTo>
                      <a:pt x="0" y="671"/>
                    </a:lnTo>
                    <a:lnTo>
                      <a:pt x="0" y="1098"/>
                    </a:lnTo>
                    <a:lnTo>
                      <a:pt x="387" y="790"/>
                    </a:lnTo>
                    <a:lnTo>
                      <a:pt x="387" y="308"/>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00" name="Google Shape;100;p14"/>
              <p:cNvCxnSpPr/>
              <p:nvPr/>
            </p:nvCxnSpPr>
            <p:spPr>
              <a:xfrm>
                <a:off x="1050" y="3721"/>
                <a:ext cx="489" cy="0"/>
              </a:xfrm>
              <a:prstGeom prst="straightConnector1">
                <a:avLst/>
              </a:prstGeom>
              <a:noFill/>
              <a:ln cap="flat" cmpd="sng" w="12700">
                <a:solidFill>
                  <a:srgbClr val="000000"/>
                </a:solidFill>
                <a:prstDash val="solid"/>
                <a:miter lim="800000"/>
                <a:headEnd len="sm" w="sm" type="none"/>
                <a:tailEnd len="med" w="med" type="triangle"/>
              </a:ln>
            </p:spPr>
          </p:cxnSp>
          <p:cxnSp>
            <p:nvCxnSpPr>
              <p:cNvPr id="101" name="Google Shape;101;p14"/>
              <p:cNvCxnSpPr/>
              <p:nvPr/>
            </p:nvCxnSpPr>
            <p:spPr>
              <a:xfrm>
                <a:off x="1974" y="3366"/>
                <a:ext cx="488" cy="0"/>
              </a:xfrm>
              <a:prstGeom prst="straightConnector1">
                <a:avLst/>
              </a:prstGeom>
              <a:noFill/>
              <a:ln cap="flat" cmpd="sng" w="12700">
                <a:solidFill>
                  <a:srgbClr val="000000"/>
                </a:solidFill>
                <a:prstDash val="solid"/>
                <a:miter lim="800000"/>
                <a:headEnd len="sm" w="sm" type="none"/>
                <a:tailEnd len="med" w="med" type="triangle"/>
              </a:ln>
            </p:spPr>
          </p:cxnSp>
          <p:cxnSp>
            <p:nvCxnSpPr>
              <p:cNvPr id="102" name="Google Shape;102;p14"/>
              <p:cNvCxnSpPr/>
              <p:nvPr/>
            </p:nvCxnSpPr>
            <p:spPr>
              <a:xfrm>
                <a:off x="1787" y="2526"/>
                <a:ext cx="0" cy="417"/>
              </a:xfrm>
              <a:prstGeom prst="straightConnector1">
                <a:avLst/>
              </a:prstGeom>
              <a:noFill/>
              <a:ln cap="flat" cmpd="sng" w="12700">
                <a:solidFill>
                  <a:srgbClr val="000000"/>
                </a:solidFill>
                <a:prstDash val="solid"/>
                <a:miter lim="800000"/>
                <a:headEnd len="sm" w="sm" type="none"/>
                <a:tailEnd len="med" w="med" type="triangle"/>
              </a:ln>
            </p:spPr>
          </p:cxnSp>
          <p:cxnSp>
            <p:nvCxnSpPr>
              <p:cNvPr id="103" name="Google Shape;103;p14"/>
              <p:cNvCxnSpPr/>
              <p:nvPr/>
            </p:nvCxnSpPr>
            <p:spPr>
              <a:xfrm>
                <a:off x="1043" y="3002"/>
                <a:ext cx="488" cy="0"/>
              </a:xfrm>
              <a:prstGeom prst="straightConnector1">
                <a:avLst/>
              </a:prstGeom>
              <a:noFill/>
              <a:ln cap="flat" cmpd="sng" w="12700">
                <a:solidFill>
                  <a:srgbClr val="000000"/>
                </a:solidFill>
                <a:prstDash val="solid"/>
                <a:miter lim="800000"/>
                <a:headEnd len="sm" w="sm" type="none"/>
                <a:tailEnd len="med" w="med" type="triangle"/>
              </a:ln>
            </p:spPr>
          </p:cxnSp>
          <p:cxnSp>
            <p:nvCxnSpPr>
              <p:cNvPr id="104" name="Google Shape;104;p14"/>
              <p:cNvCxnSpPr/>
              <p:nvPr/>
            </p:nvCxnSpPr>
            <p:spPr>
              <a:xfrm flipH="1">
                <a:off x="1185" y="2944"/>
                <a:ext cx="78" cy="133"/>
              </a:xfrm>
              <a:prstGeom prst="straightConnector1">
                <a:avLst/>
              </a:prstGeom>
              <a:noFill/>
              <a:ln cap="flat" cmpd="sng" w="12700">
                <a:solidFill>
                  <a:srgbClr val="000000"/>
                </a:solidFill>
                <a:prstDash val="solid"/>
                <a:miter lim="800000"/>
                <a:headEnd len="sm" w="sm" type="none"/>
                <a:tailEnd len="sm" w="sm" type="none"/>
              </a:ln>
            </p:spPr>
          </p:cxnSp>
          <p:sp>
            <p:nvSpPr>
              <p:cNvPr id="105" name="Google Shape;105;p14"/>
              <p:cNvSpPr txBox="1"/>
              <p:nvPr/>
            </p:nvSpPr>
            <p:spPr>
              <a:xfrm>
                <a:off x="1093" y="3073"/>
                <a:ext cx="371" cy="174"/>
              </a:xfrm>
              <a:prstGeom prst="rect">
                <a:avLst/>
              </a:prstGeom>
              <a:noFill/>
              <a:ln>
                <a:noFill/>
              </a:ln>
            </p:spPr>
            <p:txBody>
              <a:bodyPr anchorCtr="0" anchor="t" bIns="26975" lIns="19050" spcFirstLastPara="1" rIns="19050" wrap="square" tIns="26975">
                <a:noAutofit/>
              </a:bodyPr>
              <a:lstStyle/>
              <a:p>
                <a:pPr indent="0" lvl="0" marL="0" marR="0" rtl="0" algn="l">
                  <a:lnSpc>
                    <a:spcPct val="120000"/>
                  </a:lnSpc>
                  <a:spcBef>
                    <a:spcPts val="0"/>
                  </a:spcBef>
                  <a:spcAft>
                    <a:spcPts val="0"/>
                  </a:spcAft>
                  <a:buClr>
                    <a:srgbClr val="000000"/>
                  </a:buClr>
                  <a:buSzPts val="1000"/>
                  <a:buFont typeface="Times New Roman"/>
                  <a:buNone/>
                </a:pPr>
                <a:r>
                  <a:rPr b="1" i="0" lang="en-US" sz="1000" u="none" cap="none" strike="noStrike">
                    <a:solidFill>
                      <a:srgbClr val="000000"/>
                    </a:solidFill>
                    <a:latin typeface="Times New Roman"/>
                    <a:ea typeface="Times New Roman"/>
                    <a:cs typeface="Times New Roman"/>
                    <a:sym typeface="Times New Roman"/>
                  </a:rPr>
                  <a:t>32</a:t>
                </a:r>
                <a:endParaRPr b="0" i="0" sz="1400" u="none" cap="none" strike="noStrike">
                  <a:solidFill>
                    <a:srgbClr val="000000"/>
                  </a:solidFill>
                  <a:latin typeface="Arial"/>
                  <a:ea typeface="Arial"/>
                  <a:cs typeface="Arial"/>
                  <a:sym typeface="Arial"/>
                </a:endParaRPr>
              </a:p>
            </p:txBody>
          </p:sp>
          <p:grpSp>
            <p:nvGrpSpPr>
              <p:cNvPr id="106" name="Google Shape;106;p14"/>
              <p:cNvGrpSpPr/>
              <p:nvPr/>
            </p:nvGrpSpPr>
            <p:grpSpPr>
              <a:xfrm>
                <a:off x="1093" y="3655"/>
                <a:ext cx="371" cy="303"/>
                <a:chOff x="1093" y="3655"/>
                <a:chExt cx="371" cy="303"/>
              </a:xfrm>
            </p:grpSpPr>
            <p:cxnSp>
              <p:nvCxnSpPr>
                <p:cNvPr id="107" name="Google Shape;107;p14"/>
                <p:cNvCxnSpPr/>
                <p:nvPr/>
              </p:nvCxnSpPr>
              <p:spPr>
                <a:xfrm flipH="1">
                  <a:off x="1185" y="3655"/>
                  <a:ext cx="78" cy="133"/>
                </a:xfrm>
                <a:prstGeom prst="straightConnector1">
                  <a:avLst/>
                </a:prstGeom>
                <a:noFill/>
                <a:ln cap="flat" cmpd="sng" w="12700">
                  <a:solidFill>
                    <a:srgbClr val="000000"/>
                  </a:solidFill>
                  <a:prstDash val="solid"/>
                  <a:miter lim="800000"/>
                  <a:headEnd len="sm" w="sm" type="none"/>
                  <a:tailEnd len="sm" w="sm" type="none"/>
                </a:ln>
              </p:spPr>
            </p:cxnSp>
            <p:sp>
              <p:nvSpPr>
                <p:cNvPr id="108" name="Google Shape;108;p14"/>
                <p:cNvSpPr txBox="1"/>
                <p:nvPr/>
              </p:nvSpPr>
              <p:spPr>
                <a:xfrm>
                  <a:off x="1093" y="3784"/>
                  <a:ext cx="371" cy="174"/>
                </a:xfrm>
                <a:prstGeom prst="rect">
                  <a:avLst/>
                </a:prstGeom>
                <a:noFill/>
                <a:ln>
                  <a:noFill/>
                </a:ln>
              </p:spPr>
              <p:txBody>
                <a:bodyPr anchorCtr="0" anchor="t" bIns="26975" lIns="19050" spcFirstLastPara="1" rIns="19050" wrap="square" tIns="26975">
                  <a:noAutofit/>
                </a:bodyPr>
                <a:lstStyle/>
                <a:p>
                  <a:pPr indent="0" lvl="0" marL="0" marR="0" rtl="0" algn="l">
                    <a:lnSpc>
                      <a:spcPct val="120000"/>
                    </a:lnSpc>
                    <a:spcBef>
                      <a:spcPts val="0"/>
                    </a:spcBef>
                    <a:spcAft>
                      <a:spcPts val="0"/>
                    </a:spcAft>
                    <a:buClr>
                      <a:srgbClr val="000000"/>
                    </a:buClr>
                    <a:buSzPts val="1000"/>
                    <a:buFont typeface="Times New Roman"/>
                    <a:buNone/>
                  </a:pPr>
                  <a:r>
                    <a:rPr b="1" i="0" lang="en-US" sz="1000" u="none" cap="none" strike="noStrike">
                      <a:solidFill>
                        <a:srgbClr val="000000"/>
                      </a:solidFill>
                      <a:latin typeface="Times New Roman"/>
                      <a:ea typeface="Times New Roman"/>
                      <a:cs typeface="Times New Roman"/>
                      <a:sym typeface="Times New Roman"/>
                    </a:rPr>
                    <a:t>32</a:t>
                  </a:r>
                  <a:endParaRPr b="0" i="0" sz="1400" u="none" cap="none" strike="noStrike">
                    <a:solidFill>
                      <a:srgbClr val="000000"/>
                    </a:solidFill>
                    <a:latin typeface="Arial"/>
                    <a:ea typeface="Arial"/>
                    <a:cs typeface="Arial"/>
                    <a:sym typeface="Arial"/>
                  </a:endParaRPr>
                </a:p>
              </p:txBody>
            </p:sp>
          </p:grpSp>
          <p:grpSp>
            <p:nvGrpSpPr>
              <p:cNvPr id="109" name="Google Shape;109;p14"/>
              <p:cNvGrpSpPr/>
              <p:nvPr/>
            </p:nvGrpSpPr>
            <p:grpSpPr>
              <a:xfrm>
                <a:off x="2087" y="3300"/>
                <a:ext cx="371" cy="303"/>
                <a:chOff x="2087" y="3300"/>
                <a:chExt cx="371" cy="303"/>
              </a:xfrm>
            </p:grpSpPr>
            <p:cxnSp>
              <p:nvCxnSpPr>
                <p:cNvPr id="110" name="Google Shape;110;p14"/>
                <p:cNvCxnSpPr/>
                <p:nvPr/>
              </p:nvCxnSpPr>
              <p:spPr>
                <a:xfrm flipH="1">
                  <a:off x="2179" y="3300"/>
                  <a:ext cx="78" cy="133"/>
                </a:xfrm>
                <a:prstGeom prst="straightConnector1">
                  <a:avLst/>
                </a:prstGeom>
                <a:noFill/>
                <a:ln cap="flat" cmpd="sng" w="12700">
                  <a:solidFill>
                    <a:srgbClr val="000000"/>
                  </a:solidFill>
                  <a:prstDash val="solid"/>
                  <a:miter lim="800000"/>
                  <a:headEnd len="sm" w="sm" type="none"/>
                  <a:tailEnd len="sm" w="sm" type="none"/>
                </a:ln>
              </p:spPr>
            </p:cxnSp>
            <p:sp>
              <p:nvSpPr>
                <p:cNvPr id="111" name="Google Shape;111;p14"/>
                <p:cNvSpPr txBox="1"/>
                <p:nvPr/>
              </p:nvSpPr>
              <p:spPr>
                <a:xfrm>
                  <a:off x="2087" y="3429"/>
                  <a:ext cx="371" cy="174"/>
                </a:xfrm>
                <a:prstGeom prst="rect">
                  <a:avLst/>
                </a:prstGeom>
                <a:noFill/>
                <a:ln>
                  <a:noFill/>
                </a:ln>
              </p:spPr>
              <p:txBody>
                <a:bodyPr anchorCtr="0" anchor="t" bIns="26975" lIns="19050" spcFirstLastPara="1" rIns="19050" wrap="square" tIns="26975">
                  <a:noAutofit/>
                </a:bodyPr>
                <a:lstStyle/>
                <a:p>
                  <a:pPr indent="0" lvl="0" marL="0" marR="0" rtl="0" algn="l">
                    <a:lnSpc>
                      <a:spcPct val="120000"/>
                    </a:lnSpc>
                    <a:spcBef>
                      <a:spcPts val="0"/>
                    </a:spcBef>
                    <a:spcAft>
                      <a:spcPts val="0"/>
                    </a:spcAft>
                    <a:buClr>
                      <a:srgbClr val="000000"/>
                    </a:buClr>
                    <a:buSzPts val="1000"/>
                    <a:buFont typeface="Times New Roman"/>
                    <a:buNone/>
                  </a:pPr>
                  <a:r>
                    <a:rPr b="1" i="0" lang="en-US" sz="1000" u="none" cap="none" strike="noStrike">
                      <a:solidFill>
                        <a:srgbClr val="000000"/>
                      </a:solidFill>
                      <a:latin typeface="Times New Roman"/>
                      <a:ea typeface="Times New Roman"/>
                      <a:cs typeface="Times New Roman"/>
                      <a:sym typeface="Times New Roman"/>
                    </a:rPr>
                    <a:t>32</a:t>
                  </a:r>
                  <a:endParaRPr b="0" i="0" sz="1400" u="none" cap="none" strike="noStrike">
                    <a:solidFill>
                      <a:srgbClr val="000000"/>
                    </a:solidFill>
                    <a:latin typeface="Arial"/>
                    <a:ea typeface="Arial"/>
                    <a:cs typeface="Arial"/>
                    <a:sym typeface="Arial"/>
                  </a:endParaRPr>
                </a:p>
              </p:txBody>
            </p:sp>
          </p:grpSp>
          <p:cxnSp>
            <p:nvCxnSpPr>
              <p:cNvPr id="112" name="Google Shape;112;p14"/>
              <p:cNvCxnSpPr/>
              <p:nvPr/>
            </p:nvCxnSpPr>
            <p:spPr>
              <a:xfrm>
                <a:off x="1721" y="2644"/>
                <a:ext cx="133" cy="62"/>
              </a:xfrm>
              <a:prstGeom prst="straightConnector1">
                <a:avLst/>
              </a:prstGeom>
              <a:noFill/>
              <a:ln cap="flat" cmpd="sng" w="12700">
                <a:solidFill>
                  <a:srgbClr val="000000"/>
                </a:solidFill>
                <a:prstDash val="solid"/>
                <a:miter lim="800000"/>
                <a:headEnd len="sm" w="sm" type="none"/>
                <a:tailEnd len="sm" w="sm" type="none"/>
              </a:ln>
            </p:spPr>
          </p:cxnSp>
          <p:sp>
            <p:nvSpPr>
              <p:cNvPr id="113" name="Google Shape;113;p14"/>
              <p:cNvSpPr txBox="1"/>
              <p:nvPr/>
            </p:nvSpPr>
            <p:spPr>
              <a:xfrm>
                <a:off x="1621" y="2323"/>
                <a:ext cx="742" cy="316"/>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operation</a:t>
                </a:r>
                <a:endParaRPr b="0" i="0" sz="1400" u="none" cap="none" strike="noStrike">
                  <a:solidFill>
                    <a:srgbClr val="000000"/>
                  </a:solidFill>
                  <a:latin typeface="Arial"/>
                  <a:ea typeface="Arial"/>
                  <a:cs typeface="Arial"/>
                  <a:sym typeface="Arial"/>
                </a:endParaRPr>
              </a:p>
            </p:txBody>
          </p:sp>
          <p:sp>
            <p:nvSpPr>
              <p:cNvPr id="114" name="Google Shape;114;p14"/>
              <p:cNvSpPr txBox="1"/>
              <p:nvPr/>
            </p:nvSpPr>
            <p:spPr>
              <a:xfrm>
                <a:off x="2489" y="3216"/>
                <a:ext cx="498" cy="315"/>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result</a:t>
                </a:r>
                <a:endParaRPr b="0" i="0" sz="1400" u="none" cap="none" strike="noStrike">
                  <a:solidFill>
                    <a:srgbClr val="000000"/>
                  </a:solidFill>
                  <a:latin typeface="Arial"/>
                  <a:ea typeface="Arial"/>
                  <a:cs typeface="Arial"/>
                  <a:sym typeface="Arial"/>
                </a:endParaRPr>
              </a:p>
            </p:txBody>
          </p:sp>
          <p:sp>
            <p:nvSpPr>
              <p:cNvPr id="115" name="Google Shape;115;p14"/>
              <p:cNvSpPr txBox="1"/>
              <p:nvPr/>
            </p:nvSpPr>
            <p:spPr>
              <a:xfrm>
                <a:off x="911" y="2844"/>
                <a:ext cx="316" cy="316"/>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a</a:t>
                </a:r>
                <a:endParaRPr b="0" i="0" sz="1400" u="none" cap="none" strike="noStrike">
                  <a:solidFill>
                    <a:srgbClr val="000000"/>
                  </a:solidFill>
                  <a:latin typeface="Arial"/>
                  <a:ea typeface="Arial"/>
                  <a:cs typeface="Arial"/>
                  <a:sym typeface="Arial"/>
                </a:endParaRPr>
              </a:p>
            </p:txBody>
          </p:sp>
          <p:sp>
            <p:nvSpPr>
              <p:cNvPr id="116" name="Google Shape;116;p14"/>
              <p:cNvSpPr txBox="1"/>
              <p:nvPr/>
            </p:nvSpPr>
            <p:spPr>
              <a:xfrm>
                <a:off x="911" y="3555"/>
                <a:ext cx="316" cy="316"/>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b</a:t>
                </a:r>
                <a:endParaRPr b="0" i="0" sz="1400" u="none" cap="none" strike="noStrike">
                  <a:solidFill>
                    <a:srgbClr val="000000"/>
                  </a:solidFill>
                  <a:latin typeface="Arial"/>
                  <a:ea typeface="Arial"/>
                  <a:cs typeface="Arial"/>
                  <a:sym typeface="Arial"/>
                </a:endParaRPr>
              </a:p>
            </p:txBody>
          </p:sp>
        </p:grpSp>
        <p:sp>
          <p:nvSpPr>
            <p:cNvPr id="117" name="Google Shape;117;p14"/>
            <p:cNvSpPr txBox="1"/>
            <p:nvPr/>
          </p:nvSpPr>
          <p:spPr>
            <a:xfrm>
              <a:off x="1613" y="3072"/>
              <a:ext cx="450" cy="196"/>
            </a:xfrm>
            <a:prstGeom prst="rect">
              <a:avLst/>
            </a:prstGeom>
            <a:noFill/>
            <a:ln>
              <a:noFill/>
            </a:ln>
          </p:spPr>
          <p:txBody>
            <a:bodyPr anchorCtr="0" anchor="t" bIns="26975" lIns="19050" spcFirstLastPara="1" rIns="19050" wrap="square" tIns="26975">
              <a:noAutofit/>
            </a:bodyPr>
            <a:lstStyle/>
            <a:p>
              <a:pPr indent="0" lvl="0" marL="0" marR="0" rtl="0" algn="l">
                <a:lnSpc>
                  <a:spcPct val="114285"/>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grpSp>
      <p:pic>
        <p:nvPicPr>
          <p:cNvPr id="118" name="Google Shape;118;p14"/>
          <p:cNvPicPr preferRelativeResize="0"/>
          <p:nvPr/>
        </p:nvPicPr>
        <p:blipFill rotWithShape="1">
          <a:blip r:embed="rId3">
            <a:alphaModFix/>
          </a:blip>
          <a:srcRect b="0" l="0" r="0" t="0"/>
          <a:stretch/>
        </p:blipFill>
        <p:spPr>
          <a:xfrm>
            <a:off x="1663700" y="2517775"/>
            <a:ext cx="1309687" cy="87312"/>
          </a:xfrm>
          <a:prstGeom prst="rect">
            <a:avLst/>
          </a:prstGeom>
          <a:noFill/>
          <a:ln>
            <a:noFill/>
          </a:ln>
        </p:spPr>
      </p:pic>
      <p:pic>
        <p:nvPicPr>
          <p:cNvPr id="119" name="Google Shape;119;p14"/>
          <p:cNvPicPr preferRelativeResize="0"/>
          <p:nvPr/>
        </p:nvPicPr>
        <p:blipFill rotWithShape="1">
          <a:blip r:embed="rId4">
            <a:alphaModFix/>
          </a:blip>
          <a:srcRect b="0" l="0" r="0" t="0"/>
          <a:stretch/>
        </p:blipFill>
        <p:spPr>
          <a:xfrm>
            <a:off x="2084387" y="5457825"/>
            <a:ext cx="814387" cy="128587"/>
          </a:xfrm>
          <a:prstGeom prst="rect">
            <a:avLst/>
          </a:prstGeom>
          <a:noFill/>
          <a:ln>
            <a:noFill/>
          </a:ln>
        </p:spPr>
      </p:pic>
      <p:pic>
        <p:nvPicPr>
          <p:cNvPr id="120" name="Google Shape;120;p14"/>
          <p:cNvPicPr preferRelativeResize="0"/>
          <p:nvPr/>
        </p:nvPicPr>
        <p:blipFill rotWithShape="1">
          <a:blip r:embed="rId5">
            <a:alphaModFix/>
          </a:blip>
          <a:srcRect b="0" l="0" r="0" t="0"/>
          <a:stretch/>
        </p:blipFill>
        <p:spPr>
          <a:xfrm>
            <a:off x="2252662" y="6648450"/>
            <a:ext cx="407987" cy="36512"/>
          </a:xfrm>
          <a:prstGeom prst="rect">
            <a:avLst/>
          </a:prstGeom>
          <a:noFill/>
          <a:ln>
            <a:noFill/>
          </a:ln>
        </p:spPr>
      </p:pic>
      <p:pic>
        <p:nvPicPr>
          <p:cNvPr id="121" name="Google Shape;121;p14"/>
          <p:cNvPicPr preferRelativeResize="0"/>
          <p:nvPr/>
        </p:nvPicPr>
        <p:blipFill rotWithShape="1">
          <a:blip r:embed="rId6">
            <a:alphaModFix/>
          </a:blip>
          <a:srcRect b="0" l="0" r="0" t="0"/>
          <a:stretch/>
        </p:blipFill>
        <p:spPr>
          <a:xfrm>
            <a:off x="3265487" y="1960562"/>
            <a:ext cx="3446462" cy="2633662"/>
          </a:xfrm>
          <a:prstGeom prst="rect">
            <a:avLst/>
          </a:prstGeom>
          <a:noFill/>
          <a:ln>
            <a:noFill/>
          </a:ln>
        </p:spPr>
      </p:pic>
      <p:pic>
        <p:nvPicPr>
          <p:cNvPr id="122" name="Google Shape;122;p14"/>
          <p:cNvPicPr preferRelativeResize="0"/>
          <p:nvPr/>
        </p:nvPicPr>
        <p:blipFill rotWithShape="1">
          <a:blip r:embed="rId7">
            <a:alphaModFix/>
          </a:blip>
          <a:srcRect b="0" l="0" r="0" t="0"/>
          <a:stretch/>
        </p:blipFill>
        <p:spPr>
          <a:xfrm>
            <a:off x="4602162" y="5186362"/>
            <a:ext cx="914400" cy="1128712"/>
          </a:xfrm>
          <a:prstGeom prst="rect">
            <a:avLst/>
          </a:prstGeom>
          <a:noFill/>
          <a:ln>
            <a:noFill/>
          </a:ln>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1066800" y="228600"/>
            <a:ext cx="7793037" cy="106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Shift-add Multiplier Version1</a:t>
            </a:r>
            <a:endParaRPr/>
          </a:p>
        </p:txBody>
      </p:sp>
      <p:pic>
        <p:nvPicPr>
          <p:cNvPr descr="f0426" id="399" name="Google Shape;399;p32"/>
          <p:cNvPicPr preferRelativeResize="0"/>
          <p:nvPr/>
        </p:nvPicPr>
        <p:blipFill rotWithShape="1">
          <a:blip r:embed="rId3">
            <a:alphaModFix/>
          </a:blip>
          <a:srcRect b="0" l="0" r="0" t="0"/>
          <a:stretch/>
        </p:blipFill>
        <p:spPr>
          <a:xfrm>
            <a:off x="0" y="1295400"/>
            <a:ext cx="3913187" cy="5029200"/>
          </a:xfrm>
          <a:prstGeom prst="rect">
            <a:avLst/>
          </a:prstGeom>
          <a:noFill/>
          <a:ln>
            <a:noFill/>
          </a:ln>
        </p:spPr>
      </p:pic>
      <p:sp>
        <p:nvSpPr>
          <p:cNvPr id="400" name="Google Shape;400;p32"/>
          <p:cNvSpPr txBox="1"/>
          <p:nvPr/>
        </p:nvSpPr>
        <p:spPr>
          <a:xfrm>
            <a:off x="3733800" y="2514600"/>
            <a:ext cx="5410200" cy="204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Itera  Step          Multiplier    Multiplicand       Product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  </a:t>
            </a:r>
            <a:r>
              <a:rPr b="0" i="0" lang="en-US" sz="1600" u="none" cap="none" strike="noStrike">
                <a:solidFill>
                  <a:schemeClr val="dk1"/>
                </a:solidFill>
                <a:latin typeface="Courier New"/>
                <a:ea typeface="Courier New"/>
                <a:cs typeface="Courier New"/>
                <a:sym typeface="Courier New"/>
              </a:rPr>
              <a:t>0  init    0011     0000 0010   0000 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values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1  1a      0011     0000 0010   </a:t>
            </a:r>
            <a:r>
              <a:rPr b="0" i="0" lang="en-US" sz="1600" u="none" cap="none" strike="noStrike">
                <a:solidFill>
                  <a:schemeClr val="hlink"/>
                </a:solidFill>
                <a:latin typeface="Courier New"/>
                <a:ea typeface="Courier New"/>
                <a:cs typeface="Courier New"/>
                <a:sym typeface="Courier New"/>
              </a:rPr>
              <a:t>0000 0010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2       0011     </a:t>
            </a:r>
            <a:r>
              <a:rPr b="0" i="0" lang="en-US" sz="1600" u="none" cap="none" strike="noStrike">
                <a:solidFill>
                  <a:schemeClr val="hlink"/>
                </a:solidFill>
                <a:latin typeface="Courier New"/>
                <a:ea typeface="Courier New"/>
                <a:cs typeface="Courier New"/>
                <a:sym typeface="Courier New"/>
              </a:rPr>
              <a:t>0000 0100</a:t>
            </a:r>
            <a:r>
              <a:rPr b="0" i="0" lang="en-US" sz="1600" u="none" cap="none" strike="noStrike">
                <a:solidFill>
                  <a:schemeClr val="dk1"/>
                </a:solidFill>
                <a:latin typeface="Courier New"/>
                <a:ea typeface="Courier New"/>
                <a:cs typeface="Courier New"/>
                <a:sym typeface="Courier New"/>
              </a:rPr>
              <a:t>   0000 0010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3       </a:t>
            </a:r>
            <a:r>
              <a:rPr b="0" i="0" lang="en-US" sz="1600" u="none" cap="none" strike="noStrike">
                <a:solidFill>
                  <a:schemeClr val="hlink"/>
                </a:solidFill>
                <a:latin typeface="Courier New"/>
                <a:ea typeface="Courier New"/>
                <a:cs typeface="Courier New"/>
                <a:sym typeface="Courier New"/>
              </a:rPr>
              <a:t>0001</a:t>
            </a:r>
            <a:r>
              <a:rPr b="0" i="0" lang="en-US" sz="1600" u="none" cap="none" strike="noStrike">
                <a:solidFill>
                  <a:schemeClr val="dk1"/>
                </a:solidFill>
                <a:latin typeface="Courier New"/>
                <a:ea typeface="Courier New"/>
                <a:cs typeface="Courier New"/>
                <a:sym typeface="Courier New"/>
              </a:rPr>
              <a:t>     0000 0100   0000 0010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2  </a:t>
            </a:r>
            <a:r>
              <a:rPr b="0" i="0" lang="en-US" sz="20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401" name="Google Shape;401;p32"/>
          <p:cNvSpPr txBox="1"/>
          <p:nvPr/>
        </p:nvSpPr>
        <p:spPr>
          <a:xfrm>
            <a:off x="3733800" y="1981200"/>
            <a:ext cx="25606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Example: 0010 * 0011:</a:t>
            </a:r>
            <a:endParaRPr b="0" i="0" sz="1400" u="none" cap="none" strike="noStrike">
              <a:solidFill>
                <a:srgbClr val="000000"/>
              </a:solidFill>
              <a:latin typeface="Arial"/>
              <a:ea typeface="Arial"/>
              <a:cs typeface="Arial"/>
              <a:sym typeface="Arial"/>
            </a:endParaRPr>
          </a:p>
        </p:txBody>
      </p:sp>
      <p:cxnSp>
        <p:nvCxnSpPr>
          <p:cNvPr id="402" name="Google Shape;402;p32"/>
          <p:cNvCxnSpPr/>
          <p:nvPr/>
        </p:nvCxnSpPr>
        <p:spPr>
          <a:xfrm>
            <a:off x="3810000" y="2971800"/>
            <a:ext cx="5334000" cy="0"/>
          </a:xfrm>
          <a:prstGeom prst="straightConnector1">
            <a:avLst/>
          </a:prstGeom>
          <a:noFill/>
          <a:ln cap="flat" cmpd="sng" w="9525">
            <a:solidFill>
              <a:schemeClr val="dk1"/>
            </a:solidFill>
            <a:prstDash val="solid"/>
            <a:miter lim="800000"/>
            <a:headEnd len="sm" w="sm" type="none"/>
            <a:tailEnd len="sm" w="sm" type="none"/>
          </a:ln>
        </p:spPr>
      </p:cxnSp>
      <p:cxnSp>
        <p:nvCxnSpPr>
          <p:cNvPr id="403" name="Google Shape;403;p32"/>
          <p:cNvCxnSpPr/>
          <p:nvPr/>
        </p:nvCxnSpPr>
        <p:spPr>
          <a:xfrm>
            <a:off x="4267200" y="2514600"/>
            <a:ext cx="0" cy="1981200"/>
          </a:xfrm>
          <a:prstGeom prst="straightConnector1">
            <a:avLst/>
          </a:prstGeom>
          <a:noFill/>
          <a:ln cap="flat" cmpd="sng" w="9525">
            <a:solidFill>
              <a:schemeClr val="dk1"/>
            </a:solidFill>
            <a:prstDash val="solid"/>
            <a:miter lim="800000"/>
            <a:headEnd len="sm" w="sm" type="none"/>
            <a:tailEnd len="sm" w="sm" type="none"/>
          </a:ln>
        </p:spPr>
      </p:cxnSp>
      <p:cxnSp>
        <p:nvCxnSpPr>
          <p:cNvPr id="404" name="Google Shape;404;p32"/>
          <p:cNvCxnSpPr/>
          <p:nvPr/>
        </p:nvCxnSpPr>
        <p:spPr>
          <a:xfrm>
            <a:off x="5181600" y="2514600"/>
            <a:ext cx="0" cy="1981200"/>
          </a:xfrm>
          <a:prstGeom prst="straightConnector1">
            <a:avLst/>
          </a:prstGeom>
          <a:noFill/>
          <a:ln cap="flat" cmpd="sng" w="9525">
            <a:solidFill>
              <a:schemeClr val="dk1"/>
            </a:solidFill>
            <a:prstDash val="solid"/>
            <a:miter lim="800000"/>
            <a:headEnd len="sm" w="sm" type="none"/>
            <a:tailEnd len="sm" w="sm" type="none"/>
          </a:ln>
        </p:spPr>
      </p:cxnSp>
      <p:cxnSp>
        <p:nvCxnSpPr>
          <p:cNvPr id="405" name="Google Shape;405;p32"/>
          <p:cNvCxnSpPr/>
          <p:nvPr/>
        </p:nvCxnSpPr>
        <p:spPr>
          <a:xfrm>
            <a:off x="6248400" y="2514600"/>
            <a:ext cx="0" cy="1981200"/>
          </a:xfrm>
          <a:prstGeom prst="straightConnector1">
            <a:avLst/>
          </a:prstGeom>
          <a:noFill/>
          <a:ln cap="flat" cmpd="sng" w="9525">
            <a:solidFill>
              <a:schemeClr val="dk1"/>
            </a:solidFill>
            <a:prstDash val="solid"/>
            <a:miter lim="800000"/>
            <a:headEnd len="sm" w="sm" type="none"/>
            <a:tailEnd len="sm" w="sm" type="none"/>
          </a:ln>
        </p:spPr>
      </p:cxnSp>
      <p:cxnSp>
        <p:nvCxnSpPr>
          <p:cNvPr id="406" name="Google Shape;406;p32"/>
          <p:cNvCxnSpPr/>
          <p:nvPr/>
        </p:nvCxnSpPr>
        <p:spPr>
          <a:xfrm>
            <a:off x="7696200" y="2514600"/>
            <a:ext cx="0" cy="1981200"/>
          </a:xfrm>
          <a:prstGeom prst="straightConnector1">
            <a:avLst/>
          </a:prstGeom>
          <a:noFill/>
          <a:ln cap="flat" cmpd="sng" w="9525">
            <a:solidFill>
              <a:schemeClr val="dk1"/>
            </a:solidFill>
            <a:prstDash val="solid"/>
            <a:miter lim="800000"/>
            <a:headEnd len="sm" w="sm" type="none"/>
            <a:tailEnd len="sm" w="sm" type="none"/>
          </a:ln>
        </p:spPr>
      </p:cxnSp>
      <p:cxnSp>
        <p:nvCxnSpPr>
          <p:cNvPr id="407" name="Google Shape;407;p32"/>
          <p:cNvCxnSpPr/>
          <p:nvPr/>
        </p:nvCxnSpPr>
        <p:spPr>
          <a:xfrm>
            <a:off x="3810000" y="2514600"/>
            <a:ext cx="5334000" cy="0"/>
          </a:xfrm>
          <a:prstGeom prst="straightConnector1">
            <a:avLst/>
          </a:prstGeom>
          <a:noFill/>
          <a:ln cap="flat" cmpd="sng" w="9525">
            <a:solidFill>
              <a:schemeClr val="dk1"/>
            </a:solidFill>
            <a:prstDash val="solid"/>
            <a:miter lim="800000"/>
            <a:headEnd len="sm" w="sm" type="none"/>
            <a:tailEnd len="sm" w="sm" type="none"/>
          </a:ln>
        </p:spPr>
      </p:cxnSp>
      <p:sp>
        <p:nvSpPr>
          <p:cNvPr id="408" name="Google Shape;408;p32"/>
          <p:cNvSpPr txBox="1"/>
          <p:nvPr/>
        </p:nvSpPr>
        <p:spPr>
          <a:xfrm>
            <a:off x="1620837" y="6369050"/>
            <a:ext cx="11985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Algorithm</a:t>
            </a:r>
            <a:endParaRPr b="0" i="0" sz="1400" u="none" cap="none" strike="noStrike">
              <a:solidFill>
                <a:srgbClr val="000000"/>
              </a:solidFill>
              <a:latin typeface="Arial"/>
              <a:ea typeface="Arial"/>
              <a:cs typeface="Arial"/>
              <a:sym typeface="Arial"/>
            </a:endParaRPr>
          </a:p>
        </p:txBody>
      </p:sp>
      <p:pic>
        <p:nvPicPr>
          <p:cNvPr id="409" name="Google Shape;409;p32"/>
          <p:cNvPicPr preferRelativeResize="0"/>
          <p:nvPr/>
        </p:nvPicPr>
        <p:blipFill rotWithShape="1">
          <a:blip r:embed="rId4">
            <a:alphaModFix/>
          </a:blip>
          <a:srcRect b="0" l="0" r="0" t="0"/>
          <a:stretch/>
        </p:blipFill>
        <p:spPr>
          <a:xfrm>
            <a:off x="5316537" y="2490787"/>
            <a:ext cx="4016375" cy="2132012"/>
          </a:xfrm>
          <a:prstGeom prst="rect">
            <a:avLst/>
          </a:prstGeom>
          <a:noFill/>
          <a:ln>
            <a:noFill/>
          </a:ln>
        </p:spPr>
      </p:pic>
      <p:pic>
        <p:nvPicPr>
          <p:cNvPr id="410" name="Google Shape;410;p32"/>
          <p:cNvPicPr preferRelativeResize="0"/>
          <p:nvPr/>
        </p:nvPicPr>
        <p:blipFill rotWithShape="1">
          <a:blip r:embed="rId5">
            <a:alphaModFix/>
          </a:blip>
          <a:srcRect b="0" l="0" r="0" t="0"/>
          <a:stretch/>
        </p:blipFill>
        <p:spPr>
          <a:xfrm>
            <a:off x="4929187" y="2251075"/>
            <a:ext cx="1470025" cy="66675"/>
          </a:xfrm>
          <a:prstGeom prst="rect">
            <a:avLst/>
          </a:prstGeom>
          <a:noFill/>
          <a:ln>
            <a:noFill/>
          </a:ln>
        </p:spPr>
      </p:pic>
      <p:pic>
        <p:nvPicPr>
          <p:cNvPr id="411" name="Google Shape;411;p32"/>
          <p:cNvPicPr preferRelativeResize="0"/>
          <p:nvPr/>
        </p:nvPicPr>
        <p:blipFill rotWithShape="1">
          <a:blip r:embed="rId6">
            <a:alphaModFix/>
          </a:blip>
          <a:srcRect b="0" l="0" r="0" t="0"/>
          <a:stretch/>
        </p:blipFill>
        <p:spPr>
          <a:xfrm>
            <a:off x="6719887" y="2166937"/>
            <a:ext cx="107950" cy="17462"/>
          </a:xfrm>
          <a:prstGeom prst="rect">
            <a:avLst/>
          </a:prstGeom>
          <a:noFill/>
          <a:ln>
            <a:noFill/>
          </a:ln>
        </p:spPr>
      </p:pic>
      <p:pic>
        <p:nvPicPr>
          <p:cNvPr id="412" name="Google Shape;412;p32"/>
          <p:cNvPicPr preferRelativeResize="0"/>
          <p:nvPr/>
        </p:nvPicPr>
        <p:blipFill rotWithShape="1">
          <a:blip r:embed="rId7">
            <a:alphaModFix/>
          </a:blip>
          <a:srcRect b="0" l="0" r="0" t="0"/>
          <a:stretch/>
        </p:blipFill>
        <p:spPr>
          <a:xfrm>
            <a:off x="6700837" y="2316162"/>
            <a:ext cx="122237" cy="17462"/>
          </a:xfrm>
          <a:prstGeom prst="rect">
            <a:avLst/>
          </a:prstGeom>
          <a:noFill/>
          <a:ln>
            <a:noFill/>
          </a:ln>
        </p:spPr>
      </p:pic>
      <p:pic>
        <p:nvPicPr>
          <p:cNvPr id="413" name="Google Shape;413;p32"/>
          <p:cNvPicPr preferRelativeResize="0"/>
          <p:nvPr/>
        </p:nvPicPr>
        <p:blipFill rotWithShape="1">
          <a:blip r:embed="rId8">
            <a:alphaModFix/>
          </a:blip>
          <a:srcRect b="0" l="0" r="0" t="0"/>
          <a:stretch/>
        </p:blipFill>
        <p:spPr>
          <a:xfrm>
            <a:off x="7124700" y="2103437"/>
            <a:ext cx="346075" cy="244475"/>
          </a:xfrm>
          <a:prstGeom prst="rect">
            <a:avLst/>
          </a:prstGeom>
          <a:noFill/>
          <a:ln>
            <a:noFill/>
          </a:ln>
        </p:spPr>
      </p:pic>
      <p:pic>
        <p:nvPicPr>
          <p:cNvPr id="414" name="Google Shape;414;p32"/>
          <p:cNvPicPr preferRelativeResize="0"/>
          <p:nvPr/>
        </p:nvPicPr>
        <p:blipFill rotWithShape="1">
          <a:blip r:embed="rId9">
            <a:alphaModFix/>
          </a:blip>
          <a:srcRect b="0" l="0" r="0" t="0"/>
          <a:stretch/>
        </p:blipFill>
        <p:spPr>
          <a:xfrm>
            <a:off x="7918450" y="5965825"/>
            <a:ext cx="17462" cy="19050"/>
          </a:xfrm>
          <a:prstGeom prst="rect">
            <a:avLst/>
          </a:prstGeom>
          <a:noFill/>
          <a:ln>
            <a:noFill/>
          </a:ln>
        </p:spPr>
      </p:pic>
      <p:pic>
        <p:nvPicPr>
          <p:cNvPr id="415" name="Google Shape;415;p32"/>
          <p:cNvPicPr preferRelativeResize="0"/>
          <p:nvPr/>
        </p:nvPicPr>
        <p:blipFill rotWithShape="1">
          <a:blip r:embed="rId10">
            <a:alphaModFix/>
          </a:blip>
          <a:srcRect b="0" l="0" r="0" t="0"/>
          <a:stretch/>
        </p:blipFill>
        <p:spPr>
          <a:xfrm>
            <a:off x="2257425" y="4349750"/>
            <a:ext cx="23812" cy="31750"/>
          </a:xfrm>
          <a:prstGeom prst="rect">
            <a:avLst/>
          </a:prstGeom>
          <a:noFill/>
          <a:ln>
            <a:noFill/>
          </a:ln>
        </p:spPr>
      </p:pic>
      <p:pic>
        <p:nvPicPr>
          <p:cNvPr id="416" name="Google Shape;416;p32"/>
          <p:cNvPicPr preferRelativeResize="0"/>
          <p:nvPr/>
        </p:nvPicPr>
        <p:blipFill rotWithShape="1">
          <a:blip r:embed="rId11">
            <a:alphaModFix/>
          </a:blip>
          <a:srcRect b="0" l="0" r="0" t="0"/>
          <a:stretch/>
        </p:blipFill>
        <p:spPr>
          <a:xfrm>
            <a:off x="1606550" y="4381500"/>
            <a:ext cx="19050" cy="19050"/>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type="title"/>
          </p:nvPr>
        </p:nvSpPr>
        <p:spPr>
          <a:xfrm>
            <a:off x="800100" y="228600"/>
            <a:ext cx="6361112" cy="1390650"/>
          </a:xfrm>
          <a:prstGeom prst="rect">
            <a:avLst/>
          </a:prstGeom>
          <a:noFill/>
          <a:ln>
            <a:noFill/>
          </a:ln>
        </p:spPr>
        <p:txBody>
          <a:bodyPr anchorCtr="0" anchor="t" bIns="25400" lIns="63500" spcFirstLastPara="1" rIns="63500" wrap="square" tIns="25400">
            <a:sp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Observations on Multiply </a:t>
            </a:r>
            <a:br>
              <a:rPr b="0" i="0" lang="en-US" sz="3300" u="none">
                <a:solidFill>
                  <a:schemeClr val="dk1"/>
                </a:solidFill>
                <a:latin typeface="Calibri"/>
                <a:ea typeface="Calibri"/>
                <a:cs typeface="Calibri"/>
                <a:sym typeface="Calibri"/>
              </a:rPr>
            </a:br>
            <a:r>
              <a:rPr b="0" i="0" lang="en-US" sz="3300" u="none">
                <a:solidFill>
                  <a:schemeClr val="dk1"/>
                </a:solidFill>
                <a:latin typeface="Calibri"/>
                <a:ea typeface="Calibri"/>
                <a:cs typeface="Calibri"/>
                <a:sym typeface="Calibri"/>
              </a:rPr>
              <a:t>Version 1</a:t>
            </a:r>
            <a:endParaRPr/>
          </a:p>
        </p:txBody>
      </p:sp>
      <p:sp>
        <p:nvSpPr>
          <p:cNvPr id="423" name="Google Shape;423;p33"/>
          <p:cNvSpPr txBox="1"/>
          <p:nvPr>
            <p:ph idx="1" type="body"/>
          </p:nvPr>
        </p:nvSpPr>
        <p:spPr>
          <a:xfrm>
            <a:off x="457200" y="2133600"/>
            <a:ext cx="8191500" cy="3460750"/>
          </a:xfrm>
          <a:prstGeom prst="rect">
            <a:avLst/>
          </a:prstGeom>
          <a:noFill/>
          <a:ln>
            <a:noFill/>
          </a:ln>
        </p:spPr>
        <p:txBody>
          <a:bodyPr anchorCtr="0" anchor="t" bIns="25400" lIns="63500" spcFirstLastPara="1" rIns="63500" wrap="square" tIns="25400">
            <a:spAutoFit/>
          </a:bodyPr>
          <a:lstStyle/>
          <a:p>
            <a:pPr indent="-203200" lvl="0" marL="2032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 step per clock cycle  ⇒  nearly 100 clock cycles to multiply two </a:t>
            </a:r>
            <a:endParaRPr/>
          </a:p>
          <a:p>
            <a:pPr indent="-203200" lvl="0" marL="203200" marR="0" rtl="0" algn="l">
              <a:lnSpc>
                <a:spcPct val="9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32-bit numbers</a:t>
            </a:r>
            <a:endParaRPr/>
          </a:p>
          <a:p>
            <a:pPr indent="-203200" lvl="0" marL="20320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Half the bits in the multiplicand register always 0  </a:t>
            </a:r>
            <a:endParaRPr/>
          </a:p>
          <a:p>
            <a:pPr indent="-203200" lvl="0" marL="203200" marR="0" rtl="0" algn="l">
              <a:lnSpc>
                <a:spcPct val="9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64-bit adder is wasted  </a:t>
            </a:r>
            <a:endParaRPr/>
          </a:p>
          <a:p>
            <a:pPr indent="-203200" lvl="0" marL="20320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0’s inserted to right as multiplicand is shifted left</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                                 ⇒  least significant bits of product never                     	                             change once formed</a:t>
            </a:r>
            <a:endParaRPr/>
          </a:p>
          <a:p>
            <a:pPr indent="-203200" lvl="0" marL="20320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03200" lvl="0" marL="203200" marR="0" rtl="0" algn="l">
              <a:lnSpc>
                <a:spcPct val="90000"/>
              </a:lnSpc>
              <a:spcBef>
                <a:spcPts val="700"/>
              </a:spcBef>
              <a:spcAft>
                <a:spcPts val="0"/>
              </a:spcAft>
              <a:buClr>
                <a:schemeClr val="hlink"/>
              </a:buClr>
              <a:buSzPts val="2000"/>
              <a:buFont typeface="Arial"/>
              <a:buChar char="•"/>
            </a:pPr>
            <a:r>
              <a:rPr b="0" i="0" lang="en-US" sz="2000" u="none">
                <a:solidFill>
                  <a:schemeClr val="hlink"/>
                </a:solidFill>
                <a:latin typeface="Calibri"/>
                <a:ea typeface="Calibri"/>
                <a:cs typeface="Calibri"/>
                <a:sym typeface="Calibri"/>
              </a:rPr>
              <a:t>Intuition: instead of shifting multiplicand to left, shift product to right…</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4"/>
          <p:cNvSpPr txBox="1"/>
          <p:nvPr>
            <p:ph type="title"/>
          </p:nvPr>
        </p:nvSpPr>
        <p:spPr>
          <a:xfrm>
            <a:off x="914400" y="-152400"/>
            <a:ext cx="7793037"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Shift-add Multiplier Version 2</a:t>
            </a:r>
            <a:endParaRPr/>
          </a:p>
        </p:txBody>
      </p:sp>
      <p:pic>
        <p:nvPicPr>
          <p:cNvPr descr="f0428" id="430" name="Google Shape;430;p34"/>
          <p:cNvPicPr preferRelativeResize="0"/>
          <p:nvPr/>
        </p:nvPicPr>
        <p:blipFill rotWithShape="1">
          <a:blip r:embed="rId3">
            <a:alphaModFix/>
          </a:blip>
          <a:srcRect b="0" l="0" r="0" t="0"/>
          <a:stretch/>
        </p:blipFill>
        <p:spPr>
          <a:xfrm>
            <a:off x="228600" y="2743200"/>
            <a:ext cx="4800600" cy="2314575"/>
          </a:xfrm>
          <a:prstGeom prst="rect">
            <a:avLst/>
          </a:prstGeom>
          <a:noFill/>
          <a:ln>
            <a:noFill/>
          </a:ln>
        </p:spPr>
      </p:pic>
      <p:pic>
        <p:nvPicPr>
          <p:cNvPr descr="f0429" id="431" name="Google Shape;431;p34"/>
          <p:cNvPicPr preferRelativeResize="0"/>
          <p:nvPr/>
        </p:nvPicPr>
        <p:blipFill rotWithShape="1">
          <a:blip r:embed="rId4">
            <a:alphaModFix/>
          </a:blip>
          <a:srcRect b="0" l="0" r="0" t="0"/>
          <a:stretch/>
        </p:blipFill>
        <p:spPr>
          <a:xfrm>
            <a:off x="4648200" y="990600"/>
            <a:ext cx="4281487" cy="5638800"/>
          </a:xfrm>
          <a:prstGeom prst="rect">
            <a:avLst/>
          </a:prstGeom>
          <a:noFill/>
          <a:ln>
            <a:noFill/>
          </a:ln>
        </p:spPr>
      </p:pic>
      <p:sp>
        <p:nvSpPr>
          <p:cNvPr id="432" name="Google Shape;432;p34"/>
          <p:cNvSpPr txBox="1"/>
          <p:nvPr/>
        </p:nvSpPr>
        <p:spPr>
          <a:xfrm>
            <a:off x="152400" y="5438775"/>
            <a:ext cx="5105400"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Multiplicand register, multiplier register,  ALU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are 32-bit wide; product register is 64-bit wide;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multiplicand adds to left half of product register</a:t>
            </a:r>
            <a:endParaRPr b="0" i="0" sz="1400" u="none" cap="none" strike="noStrike">
              <a:solidFill>
                <a:srgbClr val="000000"/>
              </a:solidFill>
              <a:latin typeface="Arial"/>
              <a:ea typeface="Arial"/>
              <a:cs typeface="Arial"/>
              <a:sym typeface="Arial"/>
            </a:endParaRPr>
          </a:p>
        </p:txBody>
      </p:sp>
      <p:sp>
        <p:nvSpPr>
          <p:cNvPr id="433" name="Google Shape;433;p34"/>
          <p:cNvSpPr txBox="1"/>
          <p:nvPr/>
        </p:nvSpPr>
        <p:spPr>
          <a:xfrm>
            <a:off x="7620000" y="6248400"/>
            <a:ext cx="11985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Algorithm</a:t>
            </a:r>
            <a:endParaRPr b="0" i="0" sz="1400" u="none" cap="none" strike="noStrike">
              <a:solidFill>
                <a:srgbClr val="000000"/>
              </a:solidFill>
              <a:latin typeface="Arial"/>
              <a:ea typeface="Arial"/>
              <a:cs typeface="Arial"/>
              <a:sym typeface="Arial"/>
            </a:endParaRPr>
          </a:p>
        </p:txBody>
      </p:sp>
      <p:sp>
        <p:nvSpPr>
          <p:cNvPr id="434" name="Google Shape;434;p34"/>
          <p:cNvSpPr txBox="1"/>
          <p:nvPr/>
        </p:nvSpPr>
        <p:spPr>
          <a:xfrm>
            <a:off x="2135187" y="5135562"/>
            <a:ext cx="2386012"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Product register is initialized at 0</a:t>
            </a:r>
            <a:endParaRPr b="0" i="0" sz="1400" u="none" cap="none" strike="noStrike">
              <a:solidFill>
                <a:srgbClr val="000000"/>
              </a:solidFill>
              <a:latin typeface="Arial"/>
              <a:ea typeface="Arial"/>
              <a:cs typeface="Arial"/>
              <a:sym typeface="Arial"/>
            </a:endParaRPr>
          </a:p>
        </p:txBody>
      </p:sp>
      <p:cxnSp>
        <p:nvCxnSpPr>
          <p:cNvPr id="435" name="Google Shape;435;p34"/>
          <p:cNvCxnSpPr/>
          <p:nvPr/>
        </p:nvCxnSpPr>
        <p:spPr>
          <a:xfrm rot="10800000">
            <a:off x="2133600" y="4800600"/>
            <a:ext cx="685800" cy="304800"/>
          </a:xfrm>
          <a:prstGeom prst="straightConnector1">
            <a:avLst/>
          </a:prstGeom>
          <a:noFill/>
          <a:ln cap="flat" cmpd="sng" w="9525">
            <a:solidFill>
              <a:schemeClr val="dk1"/>
            </a:solidFill>
            <a:prstDash val="solid"/>
            <a:miter lim="800000"/>
            <a:headEnd len="sm" w="sm" type="none"/>
            <a:tailEnd len="med" w="med" type="stealth"/>
          </a:ln>
        </p:spPr>
      </p:cxn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Shift-add Multiplier Version 2</a:t>
            </a:r>
            <a:br>
              <a:rPr b="0" i="0" lang="en-US" sz="3300" u="none">
                <a:solidFill>
                  <a:schemeClr val="dk1"/>
                </a:solidFill>
                <a:latin typeface="Calibri"/>
                <a:ea typeface="Calibri"/>
                <a:cs typeface="Calibri"/>
                <a:sym typeface="Calibri"/>
              </a:rPr>
            </a:br>
            <a:endParaRPr/>
          </a:p>
        </p:txBody>
      </p:sp>
      <p:pic>
        <p:nvPicPr>
          <p:cNvPr descr="f0429" id="442" name="Google Shape;442;p35"/>
          <p:cNvPicPr preferRelativeResize="0"/>
          <p:nvPr>
            <p:ph idx="1" type="body"/>
          </p:nvPr>
        </p:nvPicPr>
        <p:blipFill rotWithShape="1">
          <a:blip r:embed="rId3">
            <a:alphaModFix/>
          </a:blip>
          <a:srcRect b="0" l="0" r="0" t="0"/>
          <a:stretch/>
        </p:blipFill>
        <p:spPr>
          <a:xfrm>
            <a:off x="152400" y="1066800"/>
            <a:ext cx="3992562" cy="5257800"/>
          </a:xfrm>
          <a:prstGeom prst="rect">
            <a:avLst/>
          </a:prstGeom>
          <a:noFill/>
          <a:ln>
            <a:noFill/>
          </a:ln>
        </p:spPr>
      </p:pic>
      <p:sp>
        <p:nvSpPr>
          <p:cNvPr id="443" name="Google Shape;443;p35"/>
          <p:cNvSpPr txBox="1"/>
          <p:nvPr/>
        </p:nvSpPr>
        <p:spPr>
          <a:xfrm>
            <a:off x="3733800" y="2514600"/>
            <a:ext cx="5410200" cy="204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Itera  Step          Multiplier    Multiplicand       Product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  </a:t>
            </a:r>
            <a:r>
              <a:rPr b="0" i="0" lang="en-US" sz="1600" u="none" cap="none" strike="noStrike">
                <a:solidFill>
                  <a:schemeClr val="dk1"/>
                </a:solidFill>
                <a:latin typeface="Courier New"/>
                <a:ea typeface="Courier New"/>
                <a:cs typeface="Courier New"/>
                <a:sym typeface="Courier New"/>
              </a:rPr>
              <a:t>0  init     0011      0010    0000 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values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1  1a       0011      0010    </a:t>
            </a:r>
            <a:r>
              <a:rPr b="0" i="0" lang="en-US" sz="1600" u="none" cap="none" strike="noStrike">
                <a:solidFill>
                  <a:schemeClr val="hlink"/>
                </a:solidFill>
                <a:latin typeface="Courier New"/>
                <a:ea typeface="Courier New"/>
                <a:cs typeface="Courier New"/>
                <a:sym typeface="Courier New"/>
              </a:rPr>
              <a:t>0010</a:t>
            </a:r>
            <a:r>
              <a:rPr b="0" i="0" lang="en-US" sz="1600" u="none" cap="none" strike="noStrike">
                <a:solidFill>
                  <a:schemeClr val="accent1"/>
                </a:solidFill>
                <a:latin typeface="Courier New"/>
                <a:ea typeface="Courier New"/>
                <a:cs typeface="Courier New"/>
                <a:sym typeface="Courier New"/>
              </a:rPr>
              <a:t> </a:t>
            </a:r>
            <a:r>
              <a:rPr b="0" i="0" lang="en-US" sz="1600" u="none" cap="none" strike="noStrike">
                <a:solidFill>
                  <a:schemeClr val="dk1"/>
                </a:solidFill>
                <a:latin typeface="Courier New"/>
                <a:ea typeface="Courier New"/>
                <a:cs typeface="Courier New"/>
                <a:sym typeface="Courier New"/>
              </a:rPr>
              <a:t>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2        0011      0010    </a:t>
            </a:r>
            <a:r>
              <a:rPr b="0" i="0" lang="en-US" sz="1600" u="none" cap="none" strike="noStrike">
                <a:solidFill>
                  <a:schemeClr val="hlink"/>
                </a:solidFill>
                <a:latin typeface="Courier New"/>
                <a:ea typeface="Courier New"/>
                <a:cs typeface="Courier New"/>
                <a:sym typeface="Courier New"/>
              </a:rPr>
              <a:t>0001 0000</a:t>
            </a:r>
            <a:r>
              <a:rPr b="0"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3        </a:t>
            </a:r>
            <a:r>
              <a:rPr b="0" i="0" lang="en-US" sz="1600" u="none" cap="none" strike="noStrike">
                <a:solidFill>
                  <a:schemeClr val="hlink"/>
                </a:solidFill>
                <a:latin typeface="Courier New"/>
                <a:ea typeface="Courier New"/>
                <a:cs typeface="Courier New"/>
                <a:sym typeface="Courier New"/>
              </a:rPr>
              <a:t>0001</a:t>
            </a:r>
            <a:r>
              <a:rPr b="0" i="0" lang="en-US" sz="1600" u="none" cap="none" strike="noStrike">
                <a:solidFill>
                  <a:schemeClr val="dk1"/>
                </a:solidFill>
                <a:latin typeface="Courier New"/>
                <a:ea typeface="Courier New"/>
                <a:cs typeface="Courier New"/>
                <a:sym typeface="Courier New"/>
              </a:rPr>
              <a:t>      0010    0001 0000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2  </a:t>
            </a:r>
            <a:r>
              <a:rPr b="0" i="0" lang="en-US" sz="20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444" name="Google Shape;444;p35"/>
          <p:cNvSpPr txBox="1"/>
          <p:nvPr/>
        </p:nvSpPr>
        <p:spPr>
          <a:xfrm>
            <a:off x="3810000" y="1828800"/>
            <a:ext cx="25606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Example: 0010 * 0011:</a:t>
            </a:r>
            <a:endParaRPr b="0" i="0" sz="1400" u="none" cap="none" strike="noStrike">
              <a:solidFill>
                <a:srgbClr val="000000"/>
              </a:solidFill>
              <a:latin typeface="Arial"/>
              <a:ea typeface="Arial"/>
              <a:cs typeface="Arial"/>
              <a:sym typeface="Arial"/>
            </a:endParaRPr>
          </a:p>
        </p:txBody>
      </p:sp>
      <p:cxnSp>
        <p:nvCxnSpPr>
          <p:cNvPr id="445" name="Google Shape;445;p35"/>
          <p:cNvCxnSpPr/>
          <p:nvPr/>
        </p:nvCxnSpPr>
        <p:spPr>
          <a:xfrm>
            <a:off x="3810000" y="2514600"/>
            <a:ext cx="5334000" cy="0"/>
          </a:xfrm>
          <a:prstGeom prst="straightConnector1">
            <a:avLst/>
          </a:prstGeom>
          <a:noFill/>
          <a:ln cap="flat" cmpd="sng" w="9525">
            <a:solidFill>
              <a:schemeClr val="dk1"/>
            </a:solidFill>
            <a:prstDash val="solid"/>
            <a:miter lim="800000"/>
            <a:headEnd len="sm" w="sm" type="none"/>
            <a:tailEnd len="sm" w="sm" type="none"/>
          </a:ln>
        </p:spPr>
      </p:cxnSp>
      <p:cxnSp>
        <p:nvCxnSpPr>
          <p:cNvPr id="446" name="Google Shape;446;p35"/>
          <p:cNvCxnSpPr/>
          <p:nvPr/>
        </p:nvCxnSpPr>
        <p:spPr>
          <a:xfrm>
            <a:off x="6248400" y="2514600"/>
            <a:ext cx="0" cy="1981200"/>
          </a:xfrm>
          <a:prstGeom prst="straightConnector1">
            <a:avLst/>
          </a:prstGeom>
          <a:noFill/>
          <a:ln cap="flat" cmpd="sng" w="9525">
            <a:solidFill>
              <a:schemeClr val="dk1"/>
            </a:solidFill>
            <a:prstDash val="solid"/>
            <a:miter lim="800000"/>
            <a:headEnd len="sm" w="sm" type="none"/>
            <a:tailEnd len="sm" w="sm" type="none"/>
          </a:ln>
        </p:spPr>
      </p:cxnSp>
      <p:cxnSp>
        <p:nvCxnSpPr>
          <p:cNvPr id="447" name="Google Shape;447;p35"/>
          <p:cNvCxnSpPr/>
          <p:nvPr/>
        </p:nvCxnSpPr>
        <p:spPr>
          <a:xfrm>
            <a:off x="3810000" y="2971800"/>
            <a:ext cx="5334000" cy="0"/>
          </a:xfrm>
          <a:prstGeom prst="straightConnector1">
            <a:avLst/>
          </a:prstGeom>
          <a:noFill/>
          <a:ln cap="flat" cmpd="sng" w="9525">
            <a:solidFill>
              <a:schemeClr val="dk1"/>
            </a:solidFill>
            <a:prstDash val="solid"/>
            <a:miter lim="800000"/>
            <a:headEnd len="sm" w="sm" type="none"/>
            <a:tailEnd len="sm" w="sm" type="none"/>
          </a:ln>
        </p:spPr>
      </p:cxnSp>
      <p:cxnSp>
        <p:nvCxnSpPr>
          <p:cNvPr id="448" name="Google Shape;448;p35"/>
          <p:cNvCxnSpPr/>
          <p:nvPr/>
        </p:nvCxnSpPr>
        <p:spPr>
          <a:xfrm>
            <a:off x="5105400" y="2514600"/>
            <a:ext cx="0" cy="1981200"/>
          </a:xfrm>
          <a:prstGeom prst="straightConnector1">
            <a:avLst/>
          </a:prstGeom>
          <a:noFill/>
          <a:ln cap="flat" cmpd="sng" w="9525">
            <a:solidFill>
              <a:schemeClr val="dk1"/>
            </a:solidFill>
            <a:prstDash val="solid"/>
            <a:miter lim="800000"/>
            <a:headEnd len="sm" w="sm" type="none"/>
            <a:tailEnd len="sm" w="sm" type="none"/>
          </a:ln>
        </p:spPr>
      </p:cxnSp>
      <p:cxnSp>
        <p:nvCxnSpPr>
          <p:cNvPr id="449" name="Google Shape;449;p35"/>
          <p:cNvCxnSpPr/>
          <p:nvPr/>
        </p:nvCxnSpPr>
        <p:spPr>
          <a:xfrm>
            <a:off x="7543800" y="2514600"/>
            <a:ext cx="0" cy="1981200"/>
          </a:xfrm>
          <a:prstGeom prst="straightConnector1">
            <a:avLst/>
          </a:prstGeom>
          <a:noFill/>
          <a:ln cap="flat" cmpd="sng" w="9525">
            <a:solidFill>
              <a:schemeClr val="dk1"/>
            </a:solidFill>
            <a:prstDash val="solid"/>
            <a:miter lim="800000"/>
            <a:headEnd len="sm" w="sm" type="none"/>
            <a:tailEnd len="sm" w="sm" type="none"/>
          </a:ln>
        </p:spPr>
      </p:cxnSp>
      <p:cxnSp>
        <p:nvCxnSpPr>
          <p:cNvPr id="450" name="Google Shape;450;p35"/>
          <p:cNvCxnSpPr/>
          <p:nvPr/>
        </p:nvCxnSpPr>
        <p:spPr>
          <a:xfrm>
            <a:off x="4267200" y="2514600"/>
            <a:ext cx="0" cy="1981200"/>
          </a:xfrm>
          <a:prstGeom prst="straightConnector1">
            <a:avLst/>
          </a:prstGeom>
          <a:noFill/>
          <a:ln cap="flat" cmpd="sng" w="9525">
            <a:solidFill>
              <a:schemeClr val="dk1"/>
            </a:solidFill>
            <a:prstDash val="solid"/>
            <a:miter lim="800000"/>
            <a:headEnd len="sm" w="sm" type="none"/>
            <a:tailEnd len="sm" w="sm" type="none"/>
          </a:ln>
        </p:spPr>
      </p:cxnSp>
      <p:sp>
        <p:nvSpPr>
          <p:cNvPr id="451" name="Google Shape;451;p35"/>
          <p:cNvSpPr txBox="1"/>
          <p:nvPr/>
        </p:nvSpPr>
        <p:spPr>
          <a:xfrm>
            <a:off x="1752600" y="6324600"/>
            <a:ext cx="11985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Algorithm</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6"/>
          <p:cNvSpPr txBox="1"/>
          <p:nvPr>
            <p:ph type="title"/>
          </p:nvPr>
        </p:nvSpPr>
        <p:spPr>
          <a:xfrm>
            <a:off x="800100" y="228600"/>
            <a:ext cx="6361112" cy="1390650"/>
          </a:xfrm>
          <a:prstGeom prst="rect">
            <a:avLst/>
          </a:prstGeom>
          <a:noFill/>
          <a:ln>
            <a:noFill/>
          </a:ln>
        </p:spPr>
        <p:txBody>
          <a:bodyPr anchorCtr="0" anchor="t" bIns="25400" lIns="63500" spcFirstLastPara="1" rIns="63500" wrap="square" tIns="25400">
            <a:sp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Observations on Multiply </a:t>
            </a:r>
            <a:br>
              <a:rPr b="0" i="0" lang="en-US" sz="3300" u="none">
                <a:solidFill>
                  <a:schemeClr val="dk1"/>
                </a:solidFill>
                <a:latin typeface="Calibri"/>
                <a:ea typeface="Calibri"/>
                <a:cs typeface="Calibri"/>
                <a:sym typeface="Calibri"/>
              </a:rPr>
            </a:br>
            <a:r>
              <a:rPr b="0" i="0" lang="en-US" sz="3300" u="none">
                <a:solidFill>
                  <a:schemeClr val="dk1"/>
                </a:solidFill>
                <a:latin typeface="Calibri"/>
                <a:ea typeface="Calibri"/>
                <a:cs typeface="Calibri"/>
                <a:sym typeface="Calibri"/>
              </a:rPr>
              <a:t>Version 2</a:t>
            </a:r>
            <a:endParaRPr/>
          </a:p>
        </p:txBody>
      </p:sp>
      <p:sp>
        <p:nvSpPr>
          <p:cNvPr id="458" name="Google Shape;458;p36"/>
          <p:cNvSpPr txBox="1"/>
          <p:nvPr>
            <p:ph idx="1" type="body"/>
          </p:nvPr>
        </p:nvSpPr>
        <p:spPr>
          <a:xfrm>
            <a:off x="762000" y="2438400"/>
            <a:ext cx="7772400" cy="1755775"/>
          </a:xfrm>
          <a:prstGeom prst="rect">
            <a:avLst/>
          </a:prstGeom>
          <a:noFill/>
          <a:ln>
            <a:noFill/>
          </a:ln>
        </p:spPr>
        <p:txBody>
          <a:bodyPr anchorCtr="0" anchor="t" bIns="25400" lIns="63500" spcFirstLastPara="1" rIns="63500" wrap="square" tIns="25400">
            <a:spAutoFit/>
          </a:bodyPr>
          <a:lstStyle/>
          <a:p>
            <a:pPr indent="-203200" lvl="0" marL="2032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Each step the product register wastes space that exactly matches the current size of the multiplier</a:t>
            </a:r>
            <a:endParaRPr/>
          </a:p>
          <a:p>
            <a:pPr indent="-76200" lvl="0" marL="20320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03200" lvl="0" marL="203200" marR="0" rtl="0" algn="l">
              <a:lnSpc>
                <a:spcPct val="90000"/>
              </a:lnSpc>
              <a:spcBef>
                <a:spcPts val="700"/>
              </a:spcBef>
              <a:spcAft>
                <a:spcPts val="0"/>
              </a:spcAft>
              <a:buClr>
                <a:schemeClr val="hlink"/>
              </a:buClr>
              <a:buSzPts val="2000"/>
              <a:buFont typeface="Arial"/>
              <a:buChar char="•"/>
            </a:pPr>
            <a:r>
              <a:rPr b="0" i="0" lang="en-US" sz="2000" u="none">
                <a:solidFill>
                  <a:schemeClr val="hlink"/>
                </a:solidFill>
                <a:latin typeface="Calibri"/>
                <a:ea typeface="Calibri"/>
                <a:cs typeface="Calibri"/>
                <a:sym typeface="Calibri"/>
              </a:rPr>
              <a:t>Intuition: combine multiplier register and product register…</a:t>
            </a:r>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hlink"/>
              </a:solidFill>
              <a:latin typeface="Calibri"/>
              <a:ea typeface="Calibri"/>
              <a:cs typeface="Calibri"/>
              <a:sym typeface="Calibri"/>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7"/>
          <p:cNvSpPr txBox="1"/>
          <p:nvPr>
            <p:ph type="title"/>
          </p:nvPr>
        </p:nvSpPr>
        <p:spPr>
          <a:xfrm>
            <a:off x="1143000" y="533400"/>
            <a:ext cx="7793037"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Shift-add Multiplier Version 3</a:t>
            </a:r>
            <a:br>
              <a:rPr b="0" i="0" lang="en-US" sz="3300" u="none">
                <a:solidFill>
                  <a:schemeClr val="dk1"/>
                </a:solidFill>
                <a:latin typeface="Calibri"/>
                <a:ea typeface="Calibri"/>
                <a:cs typeface="Calibri"/>
                <a:sym typeface="Calibri"/>
              </a:rPr>
            </a:br>
            <a:endParaRPr/>
          </a:p>
        </p:txBody>
      </p:sp>
      <p:sp>
        <p:nvSpPr>
          <p:cNvPr id="465" name="Google Shape;465;p3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endParaRPr/>
          </a:p>
        </p:txBody>
      </p:sp>
      <p:pic>
        <p:nvPicPr>
          <p:cNvPr descr="f0431" id="466" name="Google Shape;466;p37"/>
          <p:cNvPicPr preferRelativeResize="0"/>
          <p:nvPr/>
        </p:nvPicPr>
        <p:blipFill rotWithShape="1">
          <a:blip r:embed="rId3">
            <a:alphaModFix/>
          </a:blip>
          <a:srcRect b="0" l="0" r="0" t="0"/>
          <a:stretch/>
        </p:blipFill>
        <p:spPr>
          <a:xfrm>
            <a:off x="609600" y="2514600"/>
            <a:ext cx="4343400" cy="2605087"/>
          </a:xfrm>
          <a:prstGeom prst="rect">
            <a:avLst/>
          </a:prstGeom>
          <a:noFill/>
          <a:ln>
            <a:noFill/>
          </a:ln>
        </p:spPr>
      </p:pic>
      <p:pic>
        <p:nvPicPr>
          <p:cNvPr descr="f0432" id="467" name="Google Shape;467;p37"/>
          <p:cNvPicPr preferRelativeResize="0"/>
          <p:nvPr/>
        </p:nvPicPr>
        <p:blipFill rotWithShape="1">
          <a:blip r:embed="rId4">
            <a:alphaModFix/>
          </a:blip>
          <a:srcRect b="0" l="0" r="0" t="0"/>
          <a:stretch/>
        </p:blipFill>
        <p:spPr>
          <a:xfrm>
            <a:off x="4343400" y="990600"/>
            <a:ext cx="4762500" cy="5562600"/>
          </a:xfrm>
          <a:prstGeom prst="rect">
            <a:avLst/>
          </a:prstGeom>
          <a:noFill/>
          <a:ln>
            <a:noFill/>
          </a:ln>
        </p:spPr>
      </p:pic>
      <p:sp>
        <p:nvSpPr>
          <p:cNvPr id="468" name="Google Shape;468;p37"/>
          <p:cNvSpPr txBox="1"/>
          <p:nvPr/>
        </p:nvSpPr>
        <p:spPr>
          <a:xfrm>
            <a:off x="304800" y="5743575"/>
            <a:ext cx="48593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No separate multiplier register; multiplier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placed on right side of 64-bit product register</a:t>
            </a:r>
            <a:endParaRPr b="0" i="0" sz="1400" u="none" cap="none" strike="noStrike">
              <a:solidFill>
                <a:srgbClr val="000000"/>
              </a:solidFill>
              <a:latin typeface="Arial"/>
              <a:ea typeface="Arial"/>
              <a:cs typeface="Arial"/>
              <a:sym typeface="Arial"/>
            </a:endParaRPr>
          </a:p>
        </p:txBody>
      </p:sp>
      <p:sp>
        <p:nvSpPr>
          <p:cNvPr id="469" name="Google Shape;469;p37"/>
          <p:cNvSpPr txBox="1"/>
          <p:nvPr/>
        </p:nvSpPr>
        <p:spPr>
          <a:xfrm>
            <a:off x="7696200" y="6172200"/>
            <a:ext cx="11985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Algorithm</a:t>
            </a:r>
            <a:endParaRPr b="0" i="0" sz="1400" u="none" cap="none" strike="noStrike">
              <a:solidFill>
                <a:srgbClr val="000000"/>
              </a:solidFill>
              <a:latin typeface="Arial"/>
              <a:ea typeface="Arial"/>
              <a:cs typeface="Arial"/>
              <a:sym typeface="Arial"/>
            </a:endParaRPr>
          </a:p>
        </p:txBody>
      </p:sp>
      <p:sp>
        <p:nvSpPr>
          <p:cNvPr id="470" name="Google Shape;470;p37"/>
          <p:cNvSpPr txBox="1"/>
          <p:nvPr/>
        </p:nvSpPr>
        <p:spPr>
          <a:xfrm>
            <a:off x="1903412" y="5287962"/>
            <a:ext cx="36576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Product register is initialized with multiplier on right</a:t>
            </a:r>
            <a:endParaRPr b="0" i="0" sz="1400" u="none" cap="none" strike="noStrike">
              <a:solidFill>
                <a:srgbClr val="000000"/>
              </a:solidFill>
              <a:latin typeface="Arial"/>
              <a:ea typeface="Arial"/>
              <a:cs typeface="Arial"/>
              <a:sym typeface="Arial"/>
            </a:endParaRPr>
          </a:p>
        </p:txBody>
      </p:sp>
      <p:cxnSp>
        <p:nvCxnSpPr>
          <p:cNvPr id="471" name="Google Shape;471;p37"/>
          <p:cNvCxnSpPr/>
          <p:nvPr/>
        </p:nvCxnSpPr>
        <p:spPr>
          <a:xfrm rot="10800000">
            <a:off x="3048000" y="4800600"/>
            <a:ext cx="609600" cy="457200"/>
          </a:xfrm>
          <a:prstGeom prst="straightConnector1">
            <a:avLst/>
          </a:prstGeom>
          <a:noFill/>
          <a:ln cap="flat" cmpd="sng" w="9525">
            <a:solidFill>
              <a:schemeClr val="dk1"/>
            </a:solidFill>
            <a:prstDash val="solid"/>
            <a:miter lim="800000"/>
            <a:headEnd len="sm" w="sm" type="none"/>
            <a:tailEnd len="med" w="med" type="stealth"/>
          </a:ln>
        </p:spPr>
      </p:cxn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8"/>
          <p:cNvSpPr txBox="1"/>
          <p:nvPr>
            <p:ph type="title"/>
          </p:nvPr>
        </p:nvSpPr>
        <p:spPr>
          <a:xfrm>
            <a:off x="1150937" y="457200"/>
            <a:ext cx="7793037"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Shift-add Multiplier Version 3</a:t>
            </a:r>
            <a:br>
              <a:rPr b="0" i="0" lang="en-US" sz="3300" u="none">
                <a:solidFill>
                  <a:schemeClr val="dk1"/>
                </a:solidFill>
                <a:latin typeface="Calibri"/>
                <a:ea typeface="Calibri"/>
                <a:cs typeface="Calibri"/>
                <a:sym typeface="Calibri"/>
              </a:rPr>
            </a:br>
            <a:endParaRPr/>
          </a:p>
        </p:txBody>
      </p:sp>
      <p:pic>
        <p:nvPicPr>
          <p:cNvPr descr="f0432" id="478" name="Google Shape;478;p38"/>
          <p:cNvPicPr preferRelativeResize="0"/>
          <p:nvPr>
            <p:ph idx="1" type="body"/>
          </p:nvPr>
        </p:nvPicPr>
        <p:blipFill rotWithShape="1">
          <a:blip r:embed="rId3">
            <a:alphaModFix/>
          </a:blip>
          <a:srcRect b="0" l="0" r="0" t="0"/>
          <a:stretch/>
        </p:blipFill>
        <p:spPr>
          <a:xfrm>
            <a:off x="152400" y="914400"/>
            <a:ext cx="4632325" cy="5410200"/>
          </a:xfrm>
          <a:prstGeom prst="rect">
            <a:avLst/>
          </a:prstGeom>
          <a:noFill/>
          <a:ln>
            <a:noFill/>
          </a:ln>
        </p:spPr>
      </p:pic>
      <p:sp>
        <p:nvSpPr>
          <p:cNvPr id="479" name="Google Shape;479;p38"/>
          <p:cNvSpPr txBox="1"/>
          <p:nvPr/>
        </p:nvSpPr>
        <p:spPr>
          <a:xfrm>
            <a:off x="4800600" y="2438400"/>
            <a:ext cx="5410200" cy="1800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Itera  Step          Multiplicand       Product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  </a:t>
            </a:r>
            <a:r>
              <a:rPr b="0" i="0" lang="en-US" sz="1600" u="none" cap="none" strike="noStrike">
                <a:solidFill>
                  <a:schemeClr val="dk1"/>
                </a:solidFill>
                <a:latin typeface="Courier New"/>
                <a:ea typeface="Courier New"/>
                <a:cs typeface="Courier New"/>
                <a:sym typeface="Courier New"/>
              </a:rPr>
              <a:t>0  init     0010     0000 0011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values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1  1a       0010     </a:t>
            </a:r>
            <a:r>
              <a:rPr b="0" i="0" lang="en-US" sz="1600" u="none" cap="none" strike="noStrike">
                <a:solidFill>
                  <a:schemeClr val="hlink"/>
                </a:solidFill>
                <a:latin typeface="Courier New"/>
                <a:ea typeface="Courier New"/>
                <a:cs typeface="Courier New"/>
                <a:sym typeface="Courier New"/>
              </a:rPr>
              <a:t>0010</a:t>
            </a:r>
            <a:r>
              <a:rPr b="0" i="0" lang="en-US" sz="1600" u="none" cap="none" strike="noStrike">
                <a:solidFill>
                  <a:schemeClr val="accent1"/>
                </a:solidFill>
                <a:latin typeface="Courier New"/>
                <a:ea typeface="Courier New"/>
                <a:cs typeface="Courier New"/>
                <a:sym typeface="Courier New"/>
              </a:rPr>
              <a:t> </a:t>
            </a:r>
            <a:r>
              <a:rPr b="0" i="0" lang="en-US" sz="1600" u="none" cap="none" strike="noStrike">
                <a:solidFill>
                  <a:schemeClr val="dk1"/>
                </a:solidFill>
                <a:latin typeface="Courier New"/>
                <a:ea typeface="Courier New"/>
                <a:cs typeface="Courier New"/>
                <a:sym typeface="Courier New"/>
              </a:rPr>
              <a:t>0011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2        0010     </a:t>
            </a:r>
            <a:r>
              <a:rPr b="0" i="0" lang="en-US" sz="1600" u="none" cap="none" strike="noStrike">
                <a:solidFill>
                  <a:schemeClr val="hlink"/>
                </a:solidFill>
                <a:latin typeface="Courier New"/>
                <a:ea typeface="Courier New"/>
                <a:cs typeface="Courier New"/>
                <a:sym typeface="Courier New"/>
              </a:rPr>
              <a:t>0001 0001</a:t>
            </a:r>
            <a:r>
              <a:rPr b="0"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2  </a:t>
            </a:r>
            <a:r>
              <a:rPr b="0" i="0" lang="en-US" sz="20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480" name="Google Shape;480;p38"/>
          <p:cNvSpPr txBox="1"/>
          <p:nvPr/>
        </p:nvSpPr>
        <p:spPr>
          <a:xfrm>
            <a:off x="4800600" y="1905000"/>
            <a:ext cx="26670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Example: 0010 * 0011:</a:t>
            </a:r>
            <a:endParaRPr b="0" i="0" sz="1400" u="none" cap="none" strike="noStrike">
              <a:solidFill>
                <a:srgbClr val="000000"/>
              </a:solidFill>
              <a:latin typeface="Arial"/>
              <a:ea typeface="Arial"/>
              <a:cs typeface="Arial"/>
              <a:sym typeface="Arial"/>
            </a:endParaRPr>
          </a:p>
        </p:txBody>
      </p:sp>
      <p:cxnSp>
        <p:nvCxnSpPr>
          <p:cNvPr id="481" name="Google Shape;481;p38"/>
          <p:cNvCxnSpPr/>
          <p:nvPr/>
        </p:nvCxnSpPr>
        <p:spPr>
          <a:xfrm>
            <a:off x="4724400" y="2438400"/>
            <a:ext cx="4114800" cy="0"/>
          </a:xfrm>
          <a:prstGeom prst="straightConnector1">
            <a:avLst/>
          </a:prstGeom>
          <a:noFill/>
          <a:ln cap="flat" cmpd="sng" w="9525">
            <a:solidFill>
              <a:schemeClr val="dk1"/>
            </a:solidFill>
            <a:prstDash val="solid"/>
            <a:miter lim="800000"/>
            <a:headEnd len="sm" w="sm" type="none"/>
            <a:tailEnd len="sm" w="sm" type="none"/>
          </a:ln>
        </p:spPr>
      </p:cxnSp>
      <p:cxnSp>
        <p:nvCxnSpPr>
          <p:cNvPr id="482" name="Google Shape;482;p38"/>
          <p:cNvCxnSpPr/>
          <p:nvPr/>
        </p:nvCxnSpPr>
        <p:spPr>
          <a:xfrm>
            <a:off x="4724400" y="2895600"/>
            <a:ext cx="4114800" cy="0"/>
          </a:xfrm>
          <a:prstGeom prst="straightConnector1">
            <a:avLst/>
          </a:prstGeom>
          <a:noFill/>
          <a:ln cap="flat" cmpd="sng" w="9525">
            <a:solidFill>
              <a:schemeClr val="dk1"/>
            </a:solidFill>
            <a:prstDash val="solid"/>
            <a:miter lim="800000"/>
            <a:headEnd len="sm" w="sm" type="none"/>
            <a:tailEnd len="sm" w="sm" type="none"/>
          </a:ln>
        </p:spPr>
      </p:cxnSp>
      <p:cxnSp>
        <p:nvCxnSpPr>
          <p:cNvPr id="483" name="Google Shape;483;p38"/>
          <p:cNvCxnSpPr/>
          <p:nvPr/>
        </p:nvCxnSpPr>
        <p:spPr>
          <a:xfrm>
            <a:off x="5334000" y="2438400"/>
            <a:ext cx="0" cy="1828800"/>
          </a:xfrm>
          <a:prstGeom prst="straightConnector1">
            <a:avLst/>
          </a:prstGeom>
          <a:noFill/>
          <a:ln cap="flat" cmpd="sng" w="9525">
            <a:solidFill>
              <a:schemeClr val="dk1"/>
            </a:solidFill>
            <a:prstDash val="solid"/>
            <a:miter lim="800000"/>
            <a:headEnd len="sm" w="sm" type="none"/>
            <a:tailEnd len="sm" w="sm" type="none"/>
          </a:ln>
        </p:spPr>
      </p:cxnSp>
      <p:cxnSp>
        <p:nvCxnSpPr>
          <p:cNvPr id="484" name="Google Shape;484;p38"/>
          <p:cNvCxnSpPr/>
          <p:nvPr/>
        </p:nvCxnSpPr>
        <p:spPr>
          <a:xfrm>
            <a:off x="6172200" y="2438400"/>
            <a:ext cx="0" cy="1828800"/>
          </a:xfrm>
          <a:prstGeom prst="straightConnector1">
            <a:avLst/>
          </a:prstGeom>
          <a:noFill/>
          <a:ln cap="flat" cmpd="sng" w="9525">
            <a:solidFill>
              <a:schemeClr val="dk1"/>
            </a:solidFill>
            <a:prstDash val="solid"/>
            <a:miter lim="800000"/>
            <a:headEnd len="sm" w="sm" type="none"/>
            <a:tailEnd len="sm" w="sm" type="none"/>
          </a:ln>
        </p:spPr>
      </p:cxnSp>
      <p:cxnSp>
        <p:nvCxnSpPr>
          <p:cNvPr id="485" name="Google Shape;485;p38"/>
          <p:cNvCxnSpPr/>
          <p:nvPr/>
        </p:nvCxnSpPr>
        <p:spPr>
          <a:xfrm>
            <a:off x="7543800" y="2438400"/>
            <a:ext cx="0" cy="1828800"/>
          </a:xfrm>
          <a:prstGeom prst="straightConnector1">
            <a:avLst/>
          </a:prstGeom>
          <a:noFill/>
          <a:ln cap="flat" cmpd="sng" w="9525">
            <a:solidFill>
              <a:schemeClr val="dk1"/>
            </a:solidFill>
            <a:prstDash val="solid"/>
            <a:miter lim="800000"/>
            <a:headEnd len="sm" w="sm" type="none"/>
            <a:tailEnd len="sm" w="sm" type="none"/>
          </a:ln>
        </p:spPr>
      </p:cxnSp>
      <p:sp>
        <p:nvSpPr>
          <p:cNvPr id="486" name="Google Shape;486;p38"/>
          <p:cNvSpPr txBox="1"/>
          <p:nvPr/>
        </p:nvSpPr>
        <p:spPr>
          <a:xfrm>
            <a:off x="2078037" y="6324600"/>
            <a:ext cx="11985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Algorithm</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9"/>
          <p:cNvSpPr txBox="1"/>
          <p:nvPr>
            <p:ph type="title"/>
          </p:nvPr>
        </p:nvSpPr>
        <p:spPr>
          <a:xfrm>
            <a:off x="800100" y="228600"/>
            <a:ext cx="6361112" cy="1390650"/>
          </a:xfrm>
          <a:prstGeom prst="rect">
            <a:avLst/>
          </a:prstGeom>
          <a:noFill/>
          <a:ln>
            <a:noFill/>
          </a:ln>
        </p:spPr>
        <p:txBody>
          <a:bodyPr anchorCtr="0" anchor="t" bIns="25400" lIns="63500" spcFirstLastPara="1" rIns="63500" wrap="square" tIns="25400">
            <a:sp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Observations on Multiply </a:t>
            </a:r>
            <a:br>
              <a:rPr b="0" i="0" lang="en-US" sz="3300" u="none">
                <a:solidFill>
                  <a:schemeClr val="dk1"/>
                </a:solidFill>
                <a:latin typeface="Calibri"/>
                <a:ea typeface="Calibri"/>
                <a:cs typeface="Calibri"/>
                <a:sym typeface="Calibri"/>
              </a:rPr>
            </a:br>
            <a:r>
              <a:rPr b="0" i="0" lang="en-US" sz="3300" u="none">
                <a:solidFill>
                  <a:schemeClr val="dk1"/>
                </a:solidFill>
                <a:latin typeface="Calibri"/>
                <a:ea typeface="Calibri"/>
                <a:cs typeface="Calibri"/>
                <a:sym typeface="Calibri"/>
              </a:rPr>
              <a:t>Version 3</a:t>
            </a:r>
            <a:endParaRPr/>
          </a:p>
        </p:txBody>
      </p:sp>
      <p:sp>
        <p:nvSpPr>
          <p:cNvPr id="493" name="Google Shape;493;p39"/>
          <p:cNvSpPr txBox="1"/>
          <p:nvPr>
            <p:ph idx="1" type="body"/>
          </p:nvPr>
        </p:nvSpPr>
        <p:spPr>
          <a:xfrm>
            <a:off x="609600" y="2154237"/>
            <a:ext cx="8191500" cy="2600325"/>
          </a:xfrm>
          <a:prstGeom prst="rect">
            <a:avLst/>
          </a:prstGeom>
          <a:noFill/>
          <a:ln>
            <a:noFill/>
          </a:ln>
        </p:spPr>
        <p:txBody>
          <a:bodyPr anchorCtr="0" anchor="t" bIns="25400" lIns="63500" spcFirstLastPara="1" rIns="63500" wrap="square" tIns="25400">
            <a:spAutoFit/>
          </a:bodyPr>
          <a:lstStyle/>
          <a:p>
            <a:pPr indent="-203200" lvl="0" marL="2032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2 steps per bit because multiplier &amp; product combined</a:t>
            </a:r>
            <a:endParaRPr/>
          </a:p>
          <a:p>
            <a:pPr indent="-203200" lvl="0" marL="20320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What about </a:t>
            </a:r>
            <a:r>
              <a:rPr b="0" i="1" lang="en-US" sz="2000" u="none">
                <a:solidFill>
                  <a:schemeClr val="dk1"/>
                </a:solidFill>
                <a:latin typeface="Calibri"/>
                <a:ea typeface="Calibri"/>
                <a:cs typeface="Calibri"/>
                <a:sym typeface="Calibri"/>
              </a:rPr>
              <a:t>signed</a:t>
            </a:r>
            <a:r>
              <a:rPr b="0" i="0" lang="en-US" sz="2000" u="none">
                <a:solidFill>
                  <a:schemeClr val="dk1"/>
                </a:solidFill>
                <a:latin typeface="Calibri"/>
                <a:ea typeface="Calibri"/>
                <a:cs typeface="Calibri"/>
                <a:sym typeface="Calibri"/>
              </a:rPr>
              <a:t> multiplication?</a:t>
            </a:r>
            <a:endParaRPr/>
          </a:p>
          <a:p>
            <a:pPr indent="-190500" lvl="1" marL="68580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easiest solution is to make both positive and remember whether to negate product when done, i.e., leave out the sign bit, run for 31 steps, then negate if multiplier and multiplicand have opposite signs</a:t>
            </a:r>
            <a:endParaRPr/>
          </a:p>
          <a:p>
            <a:pPr indent="-76200" lvl="1" marL="685800" marR="0" rtl="0" algn="l">
              <a:lnSpc>
                <a:spcPct val="90000"/>
              </a:lnSpc>
              <a:spcBef>
                <a:spcPts val="300"/>
              </a:spcBef>
              <a:spcAft>
                <a:spcPts val="0"/>
              </a:spcAft>
              <a:buClr>
                <a:schemeClr val="dk1"/>
              </a:buClr>
              <a:buSzPts val="1800"/>
              <a:buFont typeface="Arial"/>
              <a:buNone/>
            </a:pPr>
            <a:r>
              <a:t/>
            </a:r>
            <a:endParaRPr b="0" i="0" sz="1800" u="none" cap="none" strike="noStrike">
              <a:solidFill>
                <a:schemeClr val="hlink"/>
              </a:solidFill>
              <a:latin typeface="Calibri"/>
              <a:ea typeface="Calibri"/>
              <a:cs typeface="Calibri"/>
              <a:sym typeface="Calibri"/>
            </a:endParaRPr>
          </a:p>
          <a:p>
            <a:pPr indent="-203200" lvl="0" marL="203200" marR="0" rtl="0" algn="l">
              <a:lnSpc>
                <a:spcPct val="90000"/>
              </a:lnSpc>
              <a:spcBef>
                <a:spcPts val="700"/>
              </a:spcBef>
              <a:spcAft>
                <a:spcPts val="0"/>
              </a:spcAft>
              <a:buClr>
                <a:schemeClr val="hlink"/>
              </a:buClr>
              <a:buSzPts val="2000"/>
              <a:buFont typeface="Arial"/>
              <a:buChar char="•"/>
            </a:pPr>
            <a:r>
              <a:rPr b="0" i="0" lang="en-US" sz="2000" u="none">
                <a:solidFill>
                  <a:schemeClr val="hlink"/>
                </a:solidFill>
                <a:latin typeface="Calibri"/>
                <a:ea typeface="Calibri"/>
                <a:cs typeface="Calibri"/>
                <a:sym typeface="Calibri"/>
              </a:rPr>
              <a:t>Booth’s Algorithm is an elegant way to multiply signed numbers using same hardware – it also often quicker…</a:t>
            </a:r>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Motivating Booth’s algorithm</a:t>
            </a:r>
            <a:br>
              <a:rPr b="0" i="0" lang="en-US" sz="3300" u="none">
                <a:solidFill>
                  <a:schemeClr val="dk1"/>
                </a:solidFill>
                <a:latin typeface="Calibri"/>
                <a:ea typeface="Calibri"/>
                <a:cs typeface="Calibri"/>
                <a:sym typeface="Calibri"/>
              </a:rPr>
            </a:br>
            <a:endParaRPr/>
          </a:p>
        </p:txBody>
      </p:sp>
      <p:sp>
        <p:nvSpPr>
          <p:cNvPr id="500" name="Google Shape;500;p40"/>
          <p:cNvSpPr txBox="1"/>
          <p:nvPr>
            <p:ph idx="1" type="body"/>
          </p:nvPr>
        </p:nvSpPr>
        <p:spPr>
          <a:xfrm>
            <a:off x="990600" y="1066800"/>
            <a:ext cx="7772400" cy="4114800"/>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70000"/>
              </a:lnSpc>
              <a:spcBef>
                <a:spcPts val="0"/>
              </a:spcBef>
              <a:spcAft>
                <a:spcPts val="0"/>
              </a:spcAft>
              <a:buClr>
                <a:schemeClr val="dk1"/>
              </a:buClr>
              <a:buSzPts val="1000"/>
              <a:buFont typeface="Arial"/>
              <a:buChar char="•"/>
            </a:pPr>
            <a:r>
              <a:rPr b="0" i="0" lang="en-US" sz="1000" u="none">
                <a:solidFill>
                  <a:schemeClr val="dk1"/>
                </a:solidFill>
                <a:latin typeface="Calibri"/>
                <a:ea typeface="Calibri"/>
                <a:cs typeface="Calibri"/>
                <a:sym typeface="Calibri"/>
              </a:rPr>
              <a:t>Example 0010 * 0110. Traditional:</a:t>
            </a:r>
            <a:endParaRPr b="0" i="0" sz="1000" u="none">
              <a:solidFill>
                <a:schemeClr val="dk1"/>
              </a:solidFill>
              <a:latin typeface="Courier New"/>
              <a:ea typeface="Courier New"/>
              <a:cs typeface="Courier New"/>
              <a:sym typeface="Courier New"/>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0010</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0110  </a:t>
            </a:r>
            <a:endParaRPr b="1" i="0" sz="1000" u="none">
              <a:solidFill>
                <a:schemeClr val="dk1"/>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0000  </a:t>
            </a:r>
            <a:r>
              <a:rPr b="0" i="0" lang="en-US" sz="1000" u="none">
                <a:solidFill>
                  <a:schemeClr val="dk1"/>
                </a:solidFill>
                <a:latin typeface="Calibri"/>
                <a:ea typeface="Calibri"/>
                <a:cs typeface="Calibri"/>
                <a:sym typeface="Calibri"/>
              </a:rPr>
              <a:t>shift (0 in multiplier)</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0010   </a:t>
            </a:r>
            <a:r>
              <a:rPr b="0" i="0" lang="en-US" sz="1000" u="none">
                <a:solidFill>
                  <a:schemeClr val="dk1"/>
                </a:solidFill>
                <a:latin typeface="Calibri"/>
                <a:ea typeface="Calibri"/>
                <a:cs typeface="Calibri"/>
                <a:sym typeface="Calibri"/>
              </a:rPr>
              <a:t>add (1 in multiplier)</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0010    </a:t>
            </a:r>
            <a:r>
              <a:rPr b="0" i="0" lang="en-US" sz="1000" u="none">
                <a:solidFill>
                  <a:schemeClr val="dk1"/>
                </a:solidFill>
                <a:latin typeface="Calibri"/>
                <a:ea typeface="Calibri"/>
                <a:cs typeface="Calibri"/>
                <a:sym typeface="Calibri"/>
              </a:rPr>
              <a:t>add (1 in multiplier)</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0000     </a:t>
            </a:r>
            <a:r>
              <a:rPr b="0" i="0" lang="en-US" sz="1000" u="none">
                <a:solidFill>
                  <a:schemeClr val="dk1"/>
                </a:solidFill>
                <a:latin typeface="Calibri"/>
                <a:ea typeface="Calibri"/>
                <a:cs typeface="Calibri"/>
                <a:sym typeface="Calibri"/>
              </a:rPr>
              <a:t>shift (0 in multiplier)</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a:t>
            </a:r>
            <a:r>
              <a:rPr b="0" i="0" lang="en-US" sz="1000" u="none">
                <a:solidFill>
                  <a:schemeClr val="hlink"/>
                </a:solidFill>
                <a:latin typeface="Courier New"/>
                <a:ea typeface="Courier New"/>
                <a:cs typeface="Courier New"/>
                <a:sym typeface="Courier New"/>
              </a:rPr>
              <a:t>00001100</a:t>
            </a:r>
            <a:endParaRPr/>
          </a:p>
          <a:p>
            <a:pPr indent="-171450" lvl="0" marL="171450" marR="0" rtl="0" algn="l">
              <a:lnSpc>
                <a:spcPct val="70000"/>
              </a:lnSpc>
              <a:spcBef>
                <a:spcPts val="700"/>
              </a:spcBef>
              <a:spcAft>
                <a:spcPts val="0"/>
              </a:spcAft>
              <a:buClr>
                <a:schemeClr val="dk1"/>
              </a:buClr>
              <a:buSzPts val="1000"/>
              <a:buFont typeface="Arial"/>
              <a:buChar char="•"/>
            </a:pPr>
            <a:r>
              <a:rPr b="0" i="0" lang="en-US" sz="1000" u="none">
                <a:solidFill>
                  <a:schemeClr val="dk1"/>
                </a:solidFill>
                <a:latin typeface="Calibri"/>
                <a:ea typeface="Calibri"/>
                <a:cs typeface="Calibri"/>
                <a:sym typeface="Calibri"/>
              </a:rPr>
              <a:t>Same example. But observe there are two successive 1’s in multiplier </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alibri"/>
                <a:ea typeface="Calibri"/>
                <a:cs typeface="Calibri"/>
                <a:sym typeface="Calibri"/>
              </a:rPr>
              <a:t>     0110 = 2</a:t>
            </a:r>
            <a:r>
              <a:rPr b="0" baseline="30000" i="0" lang="en-US" sz="1000" u="none">
                <a:solidFill>
                  <a:schemeClr val="dk1"/>
                </a:solidFill>
                <a:latin typeface="Calibri"/>
                <a:ea typeface="Calibri"/>
                <a:cs typeface="Calibri"/>
                <a:sym typeface="Calibri"/>
              </a:rPr>
              <a:t>2</a:t>
            </a:r>
            <a:r>
              <a:rPr b="0" i="0" lang="en-US" sz="1000" u="none">
                <a:solidFill>
                  <a:schemeClr val="dk1"/>
                </a:solidFill>
                <a:latin typeface="Calibri"/>
                <a:ea typeface="Calibri"/>
                <a:cs typeface="Calibri"/>
                <a:sym typeface="Calibri"/>
              </a:rPr>
              <a:t> + 2</a:t>
            </a:r>
            <a:r>
              <a:rPr b="0" baseline="30000" i="0" lang="en-US" sz="1000" u="none">
                <a:solidFill>
                  <a:schemeClr val="dk1"/>
                </a:solidFill>
                <a:latin typeface="Calibri"/>
                <a:ea typeface="Calibri"/>
                <a:cs typeface="Calibri"/>
                <a:sym typeface="Calibri"/>
              </a:rPr>
              <a:t>1</a:t>
            </a:r>
            <a:r>
              <a:rPr b="0" i="0" lang="en-US" sz="1000" u="none">
                <a:solidFill>
                  <a:schemeClr val="dk1"/>
                </a:solidFill>
                <a:latin typeface="Calibri"/>
                <a:ea typeface="Calibri"/>
                <a:cs typeface="Calibri"/>
                <a:sym typeface="Calibri"/>
              </a:rPr>
              <a:t> = 2</a:t>
            </a:r>
            <a:r>
              <a:rPr b="0" baseline="30000" i="0" lang="en-US" sz="1000" u="none">
                <a:solidFill>
                  <a:schemeClr val="dk1"/>
                </a:solidFill>
                <a:latin typeface="Calibri"/>
                <a:ea typeface="Calibri"/>
                <a:cs typeface="Calibri"/>
                <a:sym typeface="Calibri"/>
              </a:rPr>
              <a:t>3</a:t>
            </a:r>
            <a:r>
              <a:rPr b="0" i="0" lang="en-US" sz="1000" u="none">
                <a:solidFill>
                  <a:schemeClr val="dk1"/>
                </a:solidFill>
                <a:latin typeface="Calibri"/>
                <a:ea typeface="Calibri"/>
                <a:cs typeface="Calibri"/>
                <a:sym typeface="Calibri"/>
              </a:rPr>
              <a:t> – 2</a:t>
            </a:r>
            <a:r>
              <a:rPr b="0" baseline="30000" i="0" lang="en-US" sz="1000" u="none">
                <a:solidFill>
                  <a:schemeClr val="dk1"/>
                </a:solidFill>
                <a:latin typeface="Calibri"/>
                <a:ea typeface="Calibri"/>
                <a:cs typeface="Calibri"/>
                <a:sym typeface="Calibri"/>
              </a:rPr>
              <a:t>1</a:t>
            </a:r>
            <a:r>
              <a:rPr b="0" i="0" lang="en-US" sz="1000" u="none">
                <a:solidFill>
                  <a:schemeClr val="dk1"/>
                </a:solidFill>
                <a:latin typeface="Calibri"/>
                <a:ea typeface="Calibri"/>
                <a:cs typeface="Calibri"/>
                <a:sym typeface="Calibri"/>
              </a:rPr>
              <a:t>, so can replace successive 1’s by subtract and then add:</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0010</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0110</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0000  </a:t>
            </a:r>
            <a:r>
              <a:rPr b="0" i="0" lang="en-US" sz="1000" u="none">
                <a:solidFill>
                  <a:schemeClr val="dk1"/>
                </a:solidFill>
                <a:latin typeface="Calibri"/>
                <a:ea typeface="Calibri"/>
                <a:cs typeface="Calibri"/>
                <a:sym typeface="Calibri"/>
              </a:rPr>
              <a:t> shift (0 in multiplier)</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a:t>
            </a:r>
            <a:r>
              <a:rPr b="0" i="0" lang="en-US" sz="1000" u="none">
                <a:solidFill>
                  <a:schemeClr val="folHlink"/>
                </a:solidFill>
                <a:latin typeface="Courier New"/>
                <a:ea typeface="Courier New"/>
                <a:cs typeface="Courier New"/>
                <a:sym typeface="Courier New"/>
              </a:rPr>
              <a:t>-0010   </a:t>
            </a:r>
            <a:r>
              <a:rPr b="0" i="0" lang="en-US" sz="1000" u="none">
                <a:solidFill>
                  <a:schemeClr val="folHlink"/>
                </a:solidFill>
                <a:latin typeface="Calibri"/>
                <a:ea typeface="Calibri"/>
                <a:cs typeface="Calibri"/>
                <a:sym typeface="Calibri"/>
              </a:rPr>
              <a:t> sub  (first 1 in multiplier)</a:t>
            </a:r>
            <a:endParaRPr b="0" i="0" sz="1000" u="none">
              <a:solidFill>
                <a:schemeClr val="folHlink"/>
              </a:solidFill>
              <a:latin typeface="Courier New"/>
              <a:ea typeface="Courier New"/>
              <a:cs typeface="Courier New"/>
              <a:sym typeface="Courier New"/>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0000    </a:t>
            </a:r>
            <a:r>
              <a:rPr b="0" i="0" lang="en-US" sz="1000" u="none">
                <a:solidFill>
                  <a:schemeClr val="dk1"/>
                </a:solidFill>
                <a:latin typeface="Calibri"/>
                <a:ea typeface="Calibri"/>
                <a:cs typeface="Calibri"/>
                <a:sym typeface="Calibri"/>
              </a:rPr>
              <a:t> shift (middle of string of 1’s)</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0010</a:t>
            </a:r>
            <a:r>
              <a:rPr b="0" i="0" lang="en-US" sz="1000" u="none">
                <a:solidFill>
                  <a:schemeClr val="dk1"/>
                </a:solidFill>
                <a:latin typeface="Calibri"/>
                <a:ea typeface="Calibri"/>
                <a:cs typeface="Calibri"/>
                <a:sym typeface="Calibri"/>
              </a:rPr>
              <a:t>          add (previous step had last 1)</a:t>
            </a:r>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ourier New"/>
                <a:ea typeface="Courier New"/>
                <a:cs typeface="Courier New"/>
                <a:sym typeface="Courier New"/>
              </a:rPr>
              <a:t>         </a:t>
            </a:r>
            <a:r>
              <a:rPr b="0" i="0" lang="en-US" sz="1000" u="none">
                <a:solidFill>
                  <a:schemeClr val="hlink"/>
                </a:solidFill>
                <a:latin typeface="Courier New"/>
                <a:ea typeface="Courier New"/>
                <a:cs typeface="Courier New"/>
                <a:sym typeface="Courier New"/>
              </a:rPr>
              <a:t>00001100</a:t>
            </a:r>
            <a:endParaRPr/>
          </a:p>
          <a:p>
            <a:pPr indent="-171450" lvl="0" marL="171450" marR="0" rtl="0" algn="l">
              <a:lnSpc>
                <a:spcPct val="70000"/>
              </a:lnSpc>
              <a:spcBef>
                <a:spcPts val="700"/>
              </a:spcBef>
              <a:spcAft>
                <a:spcPts val="0"/>
              </a:spcAft>
              <a:buClr>
                <a:schemeClr val="dk1"/>
              </a:buClr>
              <a:buSzPts val="900"/>
              <a:buFont typeface="Arial"/>
              <a:buNone/>
            </a:pPr>
            <a:r>
              <a:rPr b="0" baseline="30000" i="0" lang="en-US" sz="900" u="none">
                <a:solidFill>
                  <a:schemeClr val="dk1"/>
                </a:solidFill>
                <a:latin typeface="Courier New"/>
                <a:ea typeface="Courier New"/>
                <a:cs typeface="Courier New"/>
                <a:sym typeface="Courier New"/>
              </a:rPr>
              <a:t>          </a:t>
            </a:r>
            <a:endParaRPr/>
          </a:p>
          <a:p>
            <a:pPr indent="-171450" lvl="0" marL="171450" marR="0" rtl="0" algn="l">
              <a:lnSpc>
                <a:spcPct val="70000"/>
              </a:lnSpc>
              <a:spcBef>
                <a:spcPts val="700"/>
              </a:spcBef>
              <a:spcAft>
                <a:spcPts val="0"/>
              </a:spcAft>
              <a:buClr>
                <a:schemeClr val="dk1"/>
              </a:buClr>
              <a:buSzPts val="900"/>
              <a:buFont typeface="Arial"/>
              <a:buNone/>
            </a:pPr>
            <a:r>
              <a:t/>
            </a:r>
            <a:endParaRPr b="0" i="0" sz="900" u="none">
              <a:solidFill>
                <a:schemeClr val="accent1"/>
              </a:solidFill>
              <a:latin typeface="Courier New"/>
              <a:ea typeface="Courier New"/>
              <a:cs typeface="Courier New"/>
              <a:sym typeface="Courier New"/>
            </a:endParaRPr>
          </a:p>
          <a:p>
            <a:pPr indent="-171450" lvl="0" marL="171450" marR="0" rtl="0" algn="l">
              <a:lnSpc>
                <a:spcPct val="70000"/>
              </a:lnSpc>
              <a:spcBef>
                <a:spcPts val="700"/>
              </a:spcBef>
              <a:spcAft>
                <a:spcPts val="0"/>
              </a:spcAft>
              <a:buClr>
                <a:schemeClr val="dk1"/>
              </a:buClr>
              <a:buSzPts val="1000"/>
              <a:buFont typeface="Arial"/>
              <a:buNone/>
            </a:pPr>
            <a:r>
              <a:rPr b="0" i="0" lang="en-US" sz="1000" u="none">
                <a:solidFill>
                  <a:schemeClr val="dk1"/>
                </a:solidFill>
                <a:latin typeface="Calibri"/>
                <a:ea typeface="Calibri"/>
                <a:cs typeface="Calibri"/>
                <a:sym typeface="Calibri"/>
              </a:rPr>
              <a:t>                              </a:t>
            </a:r>
            <a:endParaRPr/>
          </a:p>
        </p:txBody>
      </p:sp>
      <p:cxnSp>
        <p:nvCxnSpPr>
          <p:cNvPr id="501" name="Google Shape;501;p40"/>
          <p:cNvCxnSpPr/>
          <p:nvPr/>
        </p:nvCxnSpPr>
        <p:spPr>
          <a:xfrm>
            <a:off x="2895600" y="1981200"/>
            <a:ext cx="609600" cy="0"/>
          </a:xfrm>
          <a:prstGeom prst="straightConnector1">
            <a:avLst/>
          </a:prstGeom>
          <a:noFill/>
          <a:ln cap="flat" cmpd="sng" w="9525">
            <a:solidFill>
              <a:schemeClr val="dk1"/>
            </a:solidFill>
            <a:prstDash val="solid"/>
            <a:miter lim="800000"/>
            <a:headEnd len="sm" w="sm" type="none"/>
            <a:tailEnd len="sm" w="sm" type="none"/>
          </a:ln>
        </p:spPr>
      </p:cxnSp>
      <p:cxnSp>
        <p:nvCxnSpPr>
          <p:cNvPr id="502" name="Google Shape;502;p40"/>
          <p:cNvCxnSpPr/>
          <p:nvPr/>
        </p:nvCxnSpPr>
        <p:spPr>
          <a:xfrm>
            <a:off x="2362200" y="3200400"/>
            <a:ext cx="1219200" cy="0"/>
          </a:xfrm>
          <a:prstGeom prst="straightConnector1">
            <a:avLst/>
          </a:prstGeom>
          <a:noFill/>
          <a:ln cap="flat" cmpd="sng" w="9525">
            <a:solidFill>
              <a:schemeClr val="dk1"/>
            </a:solidFill>
            <a:prstDash val="solid"/>
            <a:miter lim="800000"/>
            <a:headEnd len="sm" w="sm" type="none"/>
            <a:tailEnd len="sm" w="sm" type="none"/>
          </a:ln>
        </p:spPr>
      </p:cxnSp>
      <p:cxnSp>
        <p:nvCxnSpPr>
          <p:cNvPr id="503" name="Google Shape;503;p40"/>
          <p:cNvCxnSpPr/>
          <p:nvPr/>
        </p:nvCxnSpPr>
        <p:spPr>
          <a:xfrm>
            <a:off x="2819400" y="4953000"/>
            <a:ext cx="609600" cy="0"/>
          </a:xfrm>
          <a:prstGeom prst="straightConnector1">
            <a:avLst/>
          </a:prstGeom>
          <a:noFill/>
          <a:ln cap="flat" cmpd="sng" w="9525">
            <a:solidFill>
              <a:schemeClr val="dk1"/>
            </a:solidFill>
            <a:prstDash val="solid"/>
            <a:miter lim="800000"/>
            <a:headEnd len="sm" w="sm" type="none"/>
            <a:tailEnd len="sm" w="sm" type="none"/>
          </a:ln>
        </p:spPr>
      </p:cxnSp>
      <p:cxnSp>
        <p:nvCxnSpPr>
          <p:cNvPr id="504" name="Google Shape;504;p40"/>
          <p:cNvCxnSpPr/>
          <p:nvPr/>
        </p:nvCxnSpPr>
        <p:spPr>
          <a:xfrm>
            <a:off x="2362200" y="6172200"/>
            <a:ext cx="1219200" cy="0"/>
          </a:xfrm>
          <a:prstGeom prst="straightConnector1">
            <a:avLst/>
          </a:prstGeom>
          <a:noFill/>
          <a:ln cap="flat" cmpd="sng" w="9525">
            <a:solidFill>
              <a:schemeClr val="dk1"/>
            </a:solidFill>
            <a:prstDash val="solid"/>
            <a:miter lim="800000"/>
            <a:headEnd len="sm" w="sm" type="none"/>
            <a:tailEnd len="sm" w="sm" type="none"/>
          </a:ln>
        </p:spPr>
      </p:cxnSp>
      <p:sp>
        <p:nvSpPr>
          <p:cNvPr id="505" name="Google Shape;505;p40"/>
          <p:cNvSpPr txBox="1"/>
          <p:nvPr/>
        </p:nvSpPr>
        <p:spPr>
          <a:xfrm>
            <a:off x="2497137" y="1614487"/>
            <a:ext cx="3222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x</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1"/>
          <p:cNvSpPr txBox="1"/>
          <p:nvPr>
            <p:ph type="title"/>
          </p:nvPr>
        </p:nvSpPr>
        <p:spPr>
          <a:xfrm>
            <a:off x="1143000" y="-533400"/>
            <a:ext cx="7202487" cy="2730500"/>
          </a:xfrm>
          <a:prstGeom prst="rect">
            <a:avLst/>
          </a:prstGeom>
          <a:noFill/>
          <a:ln>
            <a:noFill/>
          </a:ln>
        </p:spPr>
        <p:txBody>
          <a:bodyPr anchorCtr="0" anchor="t" bIns="25400" lIns="63500" spcFirstLastPara="1" rIns="63500" wrap="square" tIns="25400">
            <a:spAutoFit/>
          </a:bodyPr>
          <a:lstStyle/>
          <a:p>
            <a:pPr indent="0" lvl="0" marL="0" rtl="0" algn="l">
              <a:lnSpc>
                <a:spcPct val="90000"/>
              </a:lnSpc>
              <a:spcBef>
                <a:spcPts val="0"/>
              </a:spcBef>
              <a:spcAft>
                <a:spcPts val="0"/>
              </a:spcAft>
              <a:buClr>
                <a:schemeClr val="dk1"/>
              </a:buClr>
              <a:buSzPts val="3300"/>
              <a:buFont typeface="Calibri"/>
              <a:buNone/>
            </a:pPr>
            <a:br>
              <a:rPr b="0" i="0" lang="en-US" sz="3300" u="none">
                <a:solidFill>
                  <a:schemeClr val="dk1"/>
                </a:solidFill>
                <a:latin typeface="Calibri"/>
                <a:ea typeface="Calibri"/>
                <a:cs typeface="Calibri"/>
                <a:sym typeface="Calibri"/>
              </a:rPr>
            </a:br>
            <a:br>
              <a:rPr b="0" i="0" lang="en-US" sz="3300" u="none">
                <a:solidFill>
                  <a:schemeClr val="dk1"/>
                </a:solidFill>
                <a:latin typeface="Calibri"/>
                <a:ea typeface="Calibri"/>
                <a:cs typeface="Calibri"/>
                <a:sym typeface="Calibri"/>
              </a:rPr>
            </a:br>
            <a:r>
              <a:rPr b="0" i="0" lang="en-US" sz="3300" u="none">
                <a:solidFill>
                  <a:schemeClr val="dk1"/>
                </a:solidFill>
                <a:latin typeface="Calibri"/>
                <a:ea typeface="Calibri"/>
                <a:cs typeface="Calibri"/>
                <a:sym typeface="Calibri"/>
              </a:rPr>
              <a:t>Motivating Booth’s Algorithm</a:t>
            </a:r>
            <a:br>
              <a:rPr b="0" i="0" lang="en-US" sz="3300" u="none">
                <a:solidFill>
                  <a:schemeClr val="dk1"/>
                </a:solidFill>
                <a:latin typeface="Calibri"/>
                <a:ea typeface="Calibri"/>
                <a:cs typeface="Calibri"/>
                <a:sym typeface="Calibri"/>
              </a:rPr>
            </a:br>
            <a:endParaRPr/>
          </a:p>
        </p:txBody>
      </p:sp>
      <p:sp>
        <p:nvSpPr>
          <p:cNvPr id="512" name="Google Shape;512;p41"/>
          <p:cNvSpPr txBox="1"/>
          <p:nvPr>
            <p:ph idx="1" type="body"/>
          </p:nvPr>
        </p:nvSpPr>
        <p:spPr>
          <a:xfrm>
            <a:off x="762000" y="2362200"/>
            <a:ext cx="8191500" cy="4351337"/>
          </a:xfrm>
          <a:prstGeom prst="rect">
            <a:avLst/>
          </a:prstGeom>
          <a:noFill/>
          <a:ln>
            <a:noFill/>
          </a:ln>
        </p:spPr>
        <p:txBody>
          <a:bodyPr anchorCtr="0" anchor="t" bIns="25400" lIns="63500" spcFirstLastPara="1" rIns="63500" wrap="square" tIns="25400">
            <a:spAutoFit/>
          </a:bodyPr>
          <a:lstStyle/>
          <a:p>
            <a:pPr indent="-69850" lvl="0" marL="203200" marR="0" rtl="0" algn="l">
              <a:lnSpc>
                <a:spcPct val="90000"/>
              </a:lnSpc>
              <a:spcBef>
                <a:spcPts val="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69850" lvl="0" marL="20320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203200" lvl="0" marL="20320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Math idea: string of 1’s</a:t>
            </a:r>
            <a:r>
              <a:rPr b="0" i="0" lang="en-US" sz="2100" u="none">
                <a:solidFill>
                  <a:schemeClr val="dk1"/>
                </a:solidFill>
                <a:latin typeface="Calibri"/>
                <a:ea typeface="Calibri"/>
                <a:cs typeface="Calibri"/>
                <a:sym typeface="Calibri"/>
              </a:rPr>
              <a:t>      </a:t>
            </a:r>
            <a:r>
              <a:rPr b="0" i="0" lang="en-US" sz="2400" u="none">
                <a:solidFill>
                  <a:schemeClr val="dk1"/>
                </a:solidFill>
                <a:latin typeface="Courier New"/>
                <a:ea typeface="Courier New"/>
                <a:cs typeface="Courier New"/>
                <a:sym typeface="Courier New"/>
              </a:rPr>
              <a:t>…011…10…</a:t>
            </a:r>
            <a:r>
              <a:rPr b="0" i="0" lang="en-US" sz="2100" u="none">
                <a:solidFill>
                  <a:schemeClr val="dk1"/>
                </a:solidFill>
                <a:latin typeface="Courier New"/>
                <a:ea typeface="Courier New"/>
                <a:cs typeface="Courier New"/>
                <a:sym typeface="Courier New"/>
              </a:rPr>
              <a:t> </a:t>
            </a:r>
            <a:r>
              <a:rPr b="0" i="0" lang="en-US" sz="2000" u="none">
                <a:solidFill>
                  <a:schemeClr val="dk1"/>
                </a:solidFill>
                <a:latin typeface="Calibri"/>
                <a:ea typeface="Calibri"/>
                <a:cs typeface="Calibri"/>
                <a:sym typeface="Calibri"/>
              </a:rPr>
              <a:t>has</a:t>
            </a:r>
            <a:r>
              <a:rPr b="0" i="0" lang="en-US" sz="2100" u="none">
                <a:solidFill>
                  <a:schemeClr val="dk1"/>
                </a:solidFill>
                <a:latin typeface="Courier New"/>
                <a:ea typeface="Courier New"/>
                <a:cs typeface="Courier New"/>
                <a:sym typeface="Courier New"/>
              </a:rPr>
              <a:t> </a:t>
            </a:r>
            <a:endParaRPr/>
          </a:p>
          <a:p>
            <a:pPr indent="-69850" lvl="0" marL="20320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203200" lvl="0" marL="203200" marR="0" rtl="0" algn="l">
              <a:lnSpc>
                <a:spcPct val="9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value the sum 2</a:t>
            </a:r>
            <a:r>
              <a:rPr b="0" baseline="30000" i="0" lang="en-US" sz="2000" u="none">
                <a:solidFill>
                  <a:schemeClr val="dk1"/>
                </a:solidFill>
                <a:latin typeface="Calibri"/>
                <a:ea typeface="Calibri"/>
                <a:cs typeface="Calibri"/>
                <a:sym typeface="Calibri"/>
              </a:rPr>
              <a:t>n</a:t>
            </a:r>
            <a:r>
              <a:rPr b="0" i="0" lang="en-US" sz="2000" u="none">
                <a:solidFill>
                  <a:schemeClr val="dk1"/>
                </a:solidFill>
                <a:latin typeface="Calibri"/>
                <a:ea typeface="Calibri"/>
                <a:cs typeface="Calibri"/>
                <a:sym typeface="Calibri"/>
              </a:rPr>
              <a:t> + 2</a:t>
            </a:r>
            <a:r>
              <a:rPr b="0" baseline="30000" i="0" lang="en-US" sz="2000" u="none">
                <a:solidFill>
                  <a:schemeClr val="dk1"/>
                </a:solidFill>
                <a:latin typeface="Calibri"/>
                <a:ea typeface="Calibri"/>
                <a:cs typeface="Calibri"/>
                <a:sym typeface="Calibri"/>
              </a:rPr>
              <a:t>n-1</a:t>
            </a:r>
            <a:r>
              <a:rPr b="0" i="0" lang="en-US" sz="2000" u="none">
                <a:solidFill>
                  <a:schemeClr val="dk1"/>
                </a:solidFill>
                <a:latin typeface="Calibri"/>
                <a:ea typeface="Calibri"/>
                <a:cs typeface="Calibri"/>
                <a:sym typeface="Calibri"/>
              </a:rPr>
              <a:t> + … + 2</a:t>
            </a:r>
            <a:r>
              <a:rPr b="0" baseline="30000" i="0" lang="en-US" sz="2000" u="none">
                <a:solidFill>
                  <a:schemeClr val="dk1"/>
                </a:solidFill>
                <a:latin typeface="Calibri"/>
                <a:ea typeface="Calibri"/>
                <a:cs typeface="Calibri"/>
                <a:sym typeface="Calibri"/>
              </a:rPr>
              <a:t>m</a:t>
            </a:r>
            <a:r>
              <a:rPr b="0" i="0" lang="en-US" sz="2000" u="none">
                <a:solidFill>
                  <a:schemeClr val="dk1"/>
                </a:solidFill>
                <a:latin typeface="Calibri"/>
                <a:ea typeface="Calibri"/>
                <a:cs typeface="Calibri"/>
                <a:sym typeface="Calibri"/>
              </a:rPr>
              <a:t> = 2</a:t>
            </a:r>
            <a:r>
              <a:rPr b="0" baseline="30000" i="0" lang="en-US" sz="2000" u="none">
                <a:solidFill>
                  <a:schemeClr val="dk1"/>
                </a:solidFill>
                <a:latin typeface="Calibri"/>
                <a:ea typeface="Calibri"/>
                <a:cs typeface="Calibri"/>
                <a:sym typeface="Calibri"/>
              </a:rPr>
              <a:t>n+1</a:t>
            </a:r>
            <a:r>
              <a:rPr b="0" i="0" lang="en-US" sz="2000" u="none">
                <a:solidFill>
                  <a:schemeClr val="dk1"/>
                </a:solidFill>
                <a:latin typeface="Calibri"/>
                <a:ea typeface="Calibri"/>
                <a:cs typeface="Calibri"/>
                <a:sym typeface="Calibri"/>
              </a:rPr>
              <a:t> – 2</a:t>
            </a:r>
            <a:r>
              <a:rPr b="0" baseline="30000" i="0" lang="en-US" sz="2000" u="none">
                <a:solidFill>
                  <a:schemeClr val="dk1"/>
                </a:solidFill>
                <a:latin typeface="Calibri"/>
                <a:ea typeface="Calibri"/>
                <a:cs typeface="Calibri"/>
                <a:sym typeface="Calibri"/>
              </a:rPr>
              <a:t>m</a:t>
            </a:r>
            <a:endParaRPr/>
          </a:p>
          <a:p>
            <a:pPr indent="-203200" lvl="0" marL="203200" marR="0" rtl="0" algn="l">
              <a:lnSpc>
                <a:spcPct val="90000"/>
              </a:lnSpc>
              <a:spcBef>
                <a:spcPts val="700"/>
              </a:spcBef>
              <a:spcAft>
                <a:spcPts val="0"/>
              </a:spcAft>
              <a:buClr>
                <a:schemeClr val="dk1"/>
              </a:buClr>
              <a:buSzPts val="2000"/>
              <a:buFont typeface="Arial"/>
              <a:buNone/>
            </a:pPr>
            <a:r>
              <a:t/>
            </a:r>
            <a:endParaRPr b="0" i="1" sz="2000" u="none">
              <a:solidFill>
                <a:schemeClr val="dk1"/>
              </a:solidFill>
              <a:latin typeface="Calibri"/>
              <a:ea typeface="Calibri"/>
              <a:cs typeface="Calibri"/>
              <a:sym typeface="Calibri"/>
            </a:endParaRPr>
          </a:p>
          <a:p>
            <a:pPr indent="-203200" lvl="0" marL="20320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Replace a string of 1s in multiplier with an </a:t>
            </a:r>
            <a:r>
              <a:rPr b="0" i="1" lang="en-US" sz="2000" u="none">
                <a:solidFill>
                  <a:schemeClr val="dk1"/>
                </a:solidFill>
                <a:latin typeface="Calibri"/>
                <a:ea typeface="Calibri"/>
                <a:cs typeface="Calibri"/>
                <a:sym typeface="Calibri"/>
              </a:rPr>
              <a:t>initial subtract when we first see a one</a:t>
            </a:r>
            <a:r>
              <a:rPr b="0" i="0" lang="en-US" sz="2000" u="none">
                <a:solidFill>
                  <a:schemeClr val="dk1"/>
                </a:solidFill>
                <a:latin typeface="Calibri"/>
                <a:ea typeface="Calibri"/>
                <a:cs typeface="Calibri"/>
                <a:sym typeface="Calibri"/>
              </a:rPr>
              <a:t> and then later </a:t>
            </a:r>
            <a:r>
              <a:rPr b="0" i="1" lang="en-US" sz="2000" u="none">
                <a:solidFill>
                  <a:schemeClr val="dk1"/>
                </a:solidFill>
                <a:latin typeface="Calibri"/>
                <a:ea typeface="Calibri"/>
                <a:cs typeface="Calibri"/>
                <a:sym typeface="Calibri"/>
              </a:rPr>
              <a:t>add after the last one</a:t>
            </a:r>
            <a:endParaRPr/>
          </a:p>
          <a:p>
            <a:pPr indent="-190500" lvl="1" marL="685800" marR="0" rtl="0" algn="l">
              <a:lnSpc>
                <a:spcPct val="90000"/>
              </a:lnSpc>
              <a:spcBef>
                <a:spcPts val="300"/>
              </a:spcBef>
              <a:spcAft>
                <a:spcPts val="0"/>
              </a:spcAft>
              <a:buClr>
                <a:schemeClr val="dk1"/>
              </a:buClr>
              <a:buSzPts val="1800"/>
              <a:buFont typeface="Arial"/>
              <a:buChar char="•"/>
            </a:pPr>
            <a:r>
              <a:rPr b="0" i="1" lang="en-US" sz="1800" u="none" cap="none" strike="noStrike">
                <a:solidFill>
                  <a:schemeClr val="dk1"/>
                </a:solidFill>
                <a:latin typeface="Times New Roman"/>
                <a:ea typeface="Times New Roman"/>
                <a:cs typeface="Times New Roman"/>
                <a:sym typeface="Times New Roman"/>
              </a:rPr>
              <a:t>What if the string of 1’s started from the left of the (2’s complement) number,</a:t>
            </a:r>
            <a:endParaRPr/>
          </a:p>
          <a:p>
            <a:pPr indent="-190500" lvl="1" marL="685800" marR="0" rtl="0" algn="l">
              <a:lnSpc>
                <a:spcPct val="90000"/>
              </a:lnSpc>
              <a:spcBef>
                <a:spcPts val="300"/>
              </a:spcBef>
              <a:spcAft>
                <a:spcPts val="0"/>
              </a:spcAft>
              <a:buClr>
                <a:schemeClr val="dk1"/>
              </a:buClr>
              <a:buSzPts val="1800"/>
              <a:buFont typeface="Arial"/>
              <a:buNone/>
            </a:pPr>
            <a:r>
              <a:rPr b="0" i="1"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Times New Roman"/>
                <a:ea typeface="Times New Roman"/>
                <a:cs typeface="Times New Roman"/>
                <a:sym typeface="Times New Roman"/>
              </a:rPr>
              <a:t>e.g., 11110001 – would the formula above have to be modified?!</a:t>
            </a:r>
            <a:endParaRPr/>
          </a:p>
        </p:txBody>
      </p:sp>
      <p:pic>
        <p:nvPicPr>
          <p:cNvPr id="513" name="Google Shape;513;p41"/>
          <p:cNvPicPr preferRelativeResize="0"/>
          <p:nvPr/>
        </p:nvPicPr>
        <p:blipFill rotWithShape="1">
          <a:blip r:embed="rId3">
            <a:alphaModFix/>
          </a:blip>
          <a:srcRect b="0" l="0" r="0" t="0"/>
          <a:stretch/>
        </p:blipFill>
        <p:spPr>
          <a:xfrm>
            <a:off x="914400" y="1828800"/>
            <a:ext cx="7435850" cy="1214437"/>
          </a:xfrm>
          <a:prstGeom prst="rect">
            <a:avLst/>
          </a:prstGeom>
          <a:noFill/>
          <a:ln>
            <a:noFill/>
          </a:ln>
        </p:spPr>
      </p:pic>
      <p:sp>
        <p:nvSpPr>
          <p:cNvPr id="514" name="Google Shape;514;p41"/>
          <p:cNvSpPr txBox="1"/>
          <p:nvPr/>
        </p:nvSpPr>
        <p:spPr>
          <a:xfrm>
            <a:off x="4495800" y="4038600"/>
            <a:ext cx="14239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successive 1’s</a:t>
            </a:r>
            <a:endParaRPr b="0" i="0" sz="1400" u="none" cap="none" strike="noStrike">
              <a:solidFill>
                <a:srgbClr val="000000"/>
              </a:solidFill>
              <a:latin typeface="Arial"/>
              <a:ea typeface="Arial"/>
              <a:cs typeface="Arial"/>
              <a:sym typeface="Arial"/>
            </a:endParaRPr>
          </a:p>
        </p:txBody>
      </p:sp>
      <p:sp>
        <p:nvSpPr>
          <p:cNvPr id="515" name="Google Shape;515;p41"/>
          <p:cNvSpPr txBox="1"/>
          <p:nvPr/>
        </p:nvSpPr>
        <p:spPr>
          <a:xfrm>
            <a:off x="3657600" y="3048000"/>
            <a:ext cx="8747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bit = 2</a:t>
            </a:r>
            <a:r>
              <a:rPr b="0" baseline="30000" i="0" lang="en-US" sz="1600" u="none" cap="none" strike="noStrike">
                <a:solidFill>
                  <a:schemeClr val="dk1"/>
                </a:solidFill>
                <a:latin typeface="Tahoma"/>
                <a:ea typeface="Tahoma"/>
                <a:cs typeface="Tahoma"/>
                <a:sym typeface="Tahoma"/>
              </a:rPr>
              <a:t>n</a:t>
            </a:r>
            <a:endParaRPr b="0" i="0" sz="1400" u="none" cap="none" strike="noStrike">
              <a:solidFill>
                <a:srgbClr val="000000"/>
              </a:solidFill>
              <a:latin typeface="Arial"/>
              <a:ea typeface="Arial"/>
              <a:cs typeface="Arial"/>
              <a:sym typeface="Arial"/>
            </a:endParaRPr>
          </a:p>
        </p:txBody>
      </p:sp>
      <p:sp>
        <p:nvSpPr>
          <p:cNvPr id="516" name="Google Shape;516;p41"/>
          <p:cNvSpPr txBox="1"/>
          <p:nvPr/>
        </p:nvSpPr>
        <p:spPr>
          <a:xfrm>
            <a:off x="5638800" y="3048000"/>
            <a:ext cx="9144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bit = 2</a:t>
            </a:r>
            <a:r>
              <a:rPr b="0" baseline="30000" i="0" lang="en-US" sz="1600" u="none" cap="none" strike="noStrike">
                <a:solidFill>
                  <a:schemeClr val="dk1"/>
                </a:solidFill>
                <a:latin typeface="Tahoma"/>
                <a:ea typeface="Tahoma"/>
                <a:cs typeface="Tahoma"/>
                <a:sym typeface="Tahoma"/>
              </a:rPr>
              <a:t>m</a:t>
            </a:r>
            <a:endParaRPr b="0" i="0" sz="1400" u="none" cap="none" strike="noStrike">
              <a:solidFill>
                <a:srgbClr val="000000"/>
              </a:solidFill>
              <a:latin typeface="Arial"/>
              <a:ea typeface="Arial"/>
              <a:cs typeface="Arial"/>
              <a:sym typeface="Arial"/>
            </a:endParaRPr>
          </a:p>
        </p:txBody>
      </p:sp>
      <p:cxnSp>
        <p:nvCxnSpPr>
          <p:cNvPr id="517" name="Google Shape;517;p41"/>
          <p:cNvCxnSpPr/>
          <p:nvPr/>
        </p:nvCxnSpPr>
        <p:spPr>
          <a:xfrm>
            <a:off x="4114800" y="3352800"/>
            <a:ext cx="685800" cy="381000"/>
          </a:xfrm>
          <a:prstGeom prst="straightConnector1">
            <a:avLst/>
          </a:prstGeom>
          <a:noFill/>
          <a:ln cap="flat" cmpd="sng" w="9525">
            <a:solidFill>
              <a:schemeClr val="dk1"/>
            </a:solidFill>
            <a:prstDash val="solid"/>
            <a:miter lim="800000"/>
            <a:headEnd len="sm" w="sm" type="none"/>
            <a:tailEnd len="med" w="med" type="triangle"/>
          </a:ln>
        </p:spPr>
      </p:cxnSp>
      <p:cxnSp>
        <p:nvCxnSpPr>
          <p:cNvPr id="518" name="Google Shape;518;p41"/>
          <p:cNvCxnSpPr/>
          <p:nvPr/>
        </p:nvCxnSpPr>
        <p:spPr>
          <a:xfrm flipH="1">
            <a:off x="5410200" y="3352800"/>
            <a:ext cx="609600" cy="381000"/>
          </a:xfrm>
          <a:prstGeom prst="straightConnector1">
            <a:avLst/>
          </a:prstGeom>
          <a:noFill/>
          <a:ln cap="flat" cmpd="sng" w="9525">
            <a:solidFill>
              <a:schemeClr val="dk1"/>
            </a:solidFill>
            <a:prstDash val="solid"/>
            <a:miter lim="800000"/>
            <a:headEnd len="sm" w="sm" type="none"/>
            <a:tailEnd len="med" w="med" type="triangle"/>
          </a:ln>
        </p:spPr>
      </p:cxnSp>
      <p:sp>
        <p:nvSpPr>
          <p:cNvPr id="519" name="Google Shape;519;p41"/>
          <p:cNvSpPr/>
          <p:nvPr/>
        </p:nvSpPr>
        <p:spPr>
          <a:xfrm rot="-5400000">
            <a:off x="5027612" y="3733800"/>
            <a:ext cx="76200" cy="6858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nvSpPr>
        <p:spPr>
          <a:xfrm>
            <a:off x="225425" y="312737"/>
            <a:ext cx="85248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15"/>
          <p:cNvSpPr txBox="1"/>
          <p:nvPr>
            <p:ph type="title"/>
          </p:nvPr>
        </p:nvSpPr>
        <p:spPr>
          <a:xfrm>
            <a:off x="628650" y="365125"/>
            <a:ext cx="78867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MIPS – 2’s complement</a:t>
            </a:r>
            <a:endParaRPr/>
          </a:p>
        </p:txBody>
      </p:sp>
      <p:sp>
        <p:nvSpPr>
          <p:cNvPr id="130" name="Google Shape;130;p15"/>
          <p:cNvSpPr txBox="1"/>
          <p:nvPr>
            <p:ph idx="1" type="body"/>
          </p:nvPr>
        </p:nvSpPr>
        <p:spPr>
          <a:xfrm>
            <a:off x="0" y="1981200"/>
            <a:ext cx="9601200" cy="4038600"/>
          </a:xfrm>
          <a:prstGeom prst="rect">
            <a:avLst/>
          </a:prstGeom>
          <a:noFill/>
          <a:ln>
            <a:noFill/>
          </a:ln>
        </p:spPr>
        <p:txBody>
          <a:bodyPr anchorCtr="0" anchor="t" bIns="44450" lIns="90475" spcFirstLastPara="1" rIns="90475" wrap="square" tIns="44450">
            <a:normAutofit/>
          </a:bodyPr>
          <a:lstStyle/>
          <a:p>
            <a:pPr indent="-171450" lvl="0" marL="171450" marR="0" rtl="0" algn="l">
              <a:lnSpc>
                <a:spcPct val="8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32 bit signed numbers:</a:t>
            </a:r>
            <a:endParaRPr/>
          </a:p>
          <a:p>
            <a:pPr indent="-171450" lvl="0" marL="171450" marR="0" rtl="0" algn="l">
              <a:lnSpc>
                <a:spcPct val="80000"/>
              </a:lnSpc>
              <a:spcBef>
                <a:spcPts val="700"/>
              </a:spcBef>
              <a:spcAft>
                <a:spcPts val="0"/>
              </a:spcAft>
              <a:buClr>
                <a:schemeClr val="dk1"/>
              </a:buClr>
              <a:buSzPts val="2800"/>
              <a:buFont typeface="Arial"/>
              <a:buNone/>
            </a:pPr>
            <a:br>
              <a:rPr b="0" i="0" lang="en-US" sz="2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ourier New"/>
                <a:ea typeface="Courier New"/>
                <a:cs typeface="Courier New"/>
                <a:sym typeface="Courier New"/>
              </a:rPr>
              <a:t>0000 0000 0000 0000 0000 0000 0000 0000</a:t>
            </a:r>
            <a:r>
              <a:rPr b="0" baseline="-25000" i="0" lang="en-US" sz="1800" u="none" cap="none" strike="noStrike">
                <a:solidFill>
                  <a:schemeClr val="dk1"/>
                </a:solidFill>
                <a:latin typeface="Courier New"/>
                <a:ea typeface="Courier New"/>
                <a:cs typeface="Courier New"/>
                <a:sym typeface="Courier New"/>
              </a:rPr>
              <a:t>two</a:t>
            </a:r>
            <a:r>
              <a:rPr b="0" i="0" lang="en-US" sz="1800" u="none" cap="none" strike="noStrike">
                <a:solidFill>
                  <a:schemeClr val="dk1"/>
                </a:solidFill>
                <a:latin typeface="Courier New"/>
                <a:ea typeface="Courier New"/>
                <a:cs typeface="Courier New"/>
                <a:sym typeface="Courier New"/>
              </a:rPr>
              <a:t> =   0</a:t>
            </a:r>
            <a:r>
              <a:rPr b="0" baseline="-25000" i="0" lang="en-US" sz="1800" u="none" cap="none" strike="noStrike">
                <a:solidFill>
                  <a:schemeClr val="dk1"/>
                </a:solidFill>
                <a:latin typeface="Courier New"/>
                <a:ea typeface="Courier New"/>
                <a:cs typeface="Courier New"/>
                <a:sym typeface="Courier New"/>
              </a:rPr>
              <a:t>ten</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0000 0000 0000 0000 0000 0000 0000 0001</a:t>
            </a:r>
            <a:r>
              <a:rPr b="0" baseline="-25000" i="0" lang="en-US" sz="1800" u="none" cap="none" strike="noStrike">
                <a:solidFill>
                  <a:schemeClr val="dk1"/>
                </a:solidFill>
                <a:latin typeface="Courier New"/>
                <a:ea typeface="Courier New"/>
                <a:cs typeface="Courier New"/>
                <a:sym typeface="Courier New"/>
              </a:rPr>
              <a:t>two</a:t>
            </a:r>
            <a:r>
              <a:rPr b="0" i="0" lang="en-US" sz="1800" u="none" cap="none" strike="noStrike">
                <a:solidFill>
                  <a:schemeClr val="dk1"/>
                </a:solidFill>
                <a:latin typeface="Courier New"/>
                <a:ea typeface="Courier New"/>
                <a:cs typeface="Courier New"/>
                <a:sym typeface="Courier New"/>
              </a:rPr>
              <a:t> = + 1</a:t>
            </a:r>
            <a:r>
              <a:rPr b="0" baseline="-25000" i="0" lang="en-US" sz="1800" u="none" cap="none" strike="noStrike">
                <a:solidFill>
                  <a:schemeClr val="dk1"/>
                </a:solidFill>
                <a:latin typeface="Courier New"/>
                <a:ea typeface="Courier New"/>
                <a:cs typeface="Courier New"/>
                <a:sym typeface="Courier New"/>
              </a:rPr>
              <a:t>ten</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0000 0000 0000 0000 0000 0000 0000 0010</a:t>
            </a:r>
            <a:r>
              <a:rPr b="0" baseline="-25000" i="0" lang="en-US" sz="1800" u="none" cap="none" strike="noStrike">
                <a:solidFill>
                  <a:schemeClr val="dk1"/>
                </a:solidFill>
                <a:latin typeface="Courier New"/>
                <a:ea typeface="Courier New"/>
                <a:cs typeface="Courier New"/>
                <a:sym typeface="Courier New"/>
              </a:rPr>
              <a:t>two</a:t>
            </a:r>
            <a:r>
              <a:rPr b="0" i="0" lang="en-US" sz="1800" u="none" cap="none" strike="noStrike">
                <a:solidFill>
                  <a:schemeClr val="dk1"/>
                </a:solidFill>
                <a:latin typeface="Courier New"/>
                <a:ea typeface="Courier New"/>
                <a:cs typeface="Courier New"/>
                <a:sym typeface="Courier New"/>
              </a:rPr>
              <a:t> = + 2</a:t>
            </a:r>
            <a:r>
              <a:rPr b="0" baseline="-25000" i="0" lang="en-US" sz="1800" u="none" cap="none" strike="noStrike">
                <a:solidFill>
                  <a:schemeClr val="dk1"/>
                </a:solidFill>
                <a:latin typeface="Courier New"/>
                <a:ea typeface="Courier New"/>
                <a:cs typeface="Courier New"/>
                <a:sym typeface="Courier New"/>
              </a:rPr>
              <a:t>ten</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0111 1111 1111 1111 1111 1111 1111 1110</a:t>
            </a:r>
            <a:r>
              <a:rPr b="0" baseline="-25000" i="0" lang="en-US" sz="1800" u="none" cap="none" strike="noStrike">
                <a:solidFill>
                  <a:schemeClr val="dk1"/>
                </a:solidFill>
                <a:latin typeface="Courier New"/>
                <a:ea typeface="Courier New"/>
                <a:cs typeface="Courier New"/>
                <a:sym typeface="Courier New"/>
              </a:rPr>
              <a:t>two</a:t>
            </a:r>
            <a:r>
              <a:rPr b="0" i="0" lang="en-US" sz="1800" u="none" cap="none" strike="noStrike">
                <a:solidFill>
                  <a:schemeClr val="dk1"/>
                </a:solidFill>
                <a:latin typeface="Courier New"/>
                <a:ea typeface="Courier New"/>
                <a:cs typeface="Courier New"/>
                <a:sym typeface="Courier New"/>
              </a:rPr>
              <a:t> = + 2,147,483,646</a:t>
            </a:r>
            <a:r>
              <a:rPr b="0" baseline="-25000" i="0" lang="en-US" sz="1800" u="none" cap="none" strike="noStrike">
                <a:solidFill>
                  <a:schemeClr val="dk1"/>
                </a:solidFill>
                <a:latin typeface="Courier New"/>
                <a:ea typeface="Courier New"/>
                <a:cs typeface="Courier New"/>
                <a:sym typeface="Courier New"/>
              </a:rPr>
              <a:t>ten</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0111 1111 1111 1111 1111 1111 1111 1111</a:t>
            </a:r>
            <a:r>
              <a:rPr b="0" baseline="-25000" i="0" lang="en-US" sz="1800" u="none" cap="none" strike="noStrike">
                <a:solidFill>
                  <a:schemeClr val="dk1"/>
                </a:solidFill>
                <a:latin typeface="Courier New"/>
                <a:ea typeface="Courier New"/>
                <a:cs typeface="Courier New"/>
                <a:sym typeface="Courier New"/>
              </a:rPr>
              <a:t>two</a:t>
            </a:r>
            <a:r>
              <a:rPr b="0" i="0" lang="en-US" sz="1800" u="none" cap="none" strike="noStrike">
                <a:solidFill>
                  <a:schemeClr val="dk1"/>
                </a:solidFill>
                <a:latin typeface="Courier New"/>
                <a:ea typeface="Courier New"/>
                <a:cs typeface="Courier New"/>
                <a:sym typeface="Courier New"/>
              </a:rPr>
              <a:t> = </a:t>
            </a:r>
            <a:r>
              <a:rPr b="0" i="0" lang="en-US" sz="1800" u="none" cap="none" strike="noStrike">
                <a:solidFill>
                  <a:schemeClr val="hlink"/>
                </a:solidFill>
                <a:latin typeface="Courier New"/>
                <a:ea typeface="Courier New"/>
                <a:cs typeface="Courier New"/>
                <a:sym typeface="Courier New"/>
              </a:rPr>
              <a:t>+ 2,147,483,647</a:t>
            </a:r>
            <a:r>
              <a:rPr b="0" baseline="-25000" i="0" lang="en-US" sz="1800" u="none" cap="none" strike="noStrike">
                <a:solidFill>
                  <a:schemeClr val="hlink"/>
                </a:solidFill>
                <a:latin typeface="Courier New"/>
                <a:ea typeface="Courier New"/>
                <a:cs typeface="Courier New"/>
                <a:sym typeface="Courier New"/>
              </a:rPr>
              <a:t>ten</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1000 0000 0000 0000 0000 0000 0000 0000</a:t>
            </a:r>
            <a:r>
              <a:rPr b="0" baseline="-25000" i="0" lang="en-US" sz="1800" u="none" cap="none" strike="noStrike">
                <a:solidFill>
                  <a:schemeClr val="dk1"/>
                </a:solidFill>
                <a:latin typeface="Courier New"/>
                <a:ea typeface="Courier New"/>
                <a:cs typeface="Courier New"/>
                <a:sym typeface="Courier New"/>
              </a:rPr>
              <a:t>two</a:t>
            </a:r>
            <a:r>
              <a:rPr b="0" i="0" lang="en-US" sz="1800" u="none" cap="none" strike="noStrike">
                <a:solidFill>
                  <a:schemeClr val="dk1"/>
                </a:solidFill>
                <a:latin typeface="Courier New"/>
                <a:ea typeface="Courier New"/>
                <a:cs typeface="Courier New"/>
                <a:sym typeface="Courier New"/>
              </a:rPr>
              <a:t> = </a:t>
            </a:r>
            <a:r>
              <a:rPr b="0" i="0" lang="en-US" sz="1800" u="none" cap="none" strike="noStrike">
                <a:solidFill>
                  <a:schemeClr val="folHlink"/>
                </a:solidFill>
                <a:latin typeface="Courier New"/>
                <a:ea typeface="Courier New"/>
                <a:cs typeface="Courier New"/>
                <a:sym typeface="Courier New"/>
              </a:rPr>
              <a:t>– 2,147,483,648</a:t>
            </a:r>
            <a:r>
              <a:rPr b="0" baseline="-25000" i="0" lang="en-US" sz="1800" u="none" cap="none" strike="noStrike">
                <a:solidFill>
                  <a:schemeClr val="folHlink"/>
                </a:solidFill>
                <a:latin typeface="Courier New"/>
                <a:ea typeface="Courier New"/>
                <a:cs typeface="Courier New"/>
                <a:sym typeface="Courier New"/>
              </a:rPr>
              <a:t>ten</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1000 0000 0000 0000 0000 0000 0000 0001</a:t>
            </a:r>
            <a:r>
              <a:rPr b="0" baseline="-25000" i="0" lang="en-US" sz="1800" u="none" cap="none" strike="noStrike">
                <a:solidFill>
                  <a:schemeClr val="dk1"/>
                </a:solidFill>
                <a:latin typeface="Courier New"/>
                <a:ea typeface="Courier New"/>
                <a:cs typeface="Courier New"/>
                <a:sym typeface="Courier New"/>
              </a:rPr>
              <a:t>two</a:t>
            </a:r>
            <a:r>
              <a:rPr b="0" i="0" lang="en-US" sz="1800" u="none" cap="none" strike="noStrike">
                <a:solidFill>
                  <a:schemeClr val="dk1"/>
                </a:solidFill>
                <a:latin typeface="Courier New"/>
                <a:ea typeface="Courier New"/>
                <a:cs typeface="Courier New"/>
                <a:sym typeface="Courier New"/>
              </a:rPr>
              <a:t> = – 2,147,483,647</a:t>
            </a:r>
            <a:r>
              <a:rPr b="0" baseline="-25000" i="0" lang="en-US" sz="1800" u="none" cap="none" strike="noStrike">
                <a:solidFill>
                  <a:schemeClr val="dk1"/>
                </a:solidFill>
                <a:latin typeface="Courier New"/>
                <a:ea typeface="Courier New"/>
                <a:cs typeface="Courier New"/>
                <a:sym typeface="Courier New"/>
              </a:rPr>
              <a:t>ten</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1000 0000 0000 0000 0000 0000 0000 0010</a:t>
            </a:r>
            <a:r>
              <a:rPr b="0" baseline="-25000" i="0" lang="en-US" sz="1800" u="none" cap="none" strike="noStrike">
                <a:solidFill>
                  <a:schemeClr val="dk1"/>
                </a:solidFill>
                <a:latin typeface="Courier New"/>
                <a:ea typeface="Courier New"/>
                <a:cs typeface="Courier New"/>
                <a:sym typeface="Courier New"/>
              </a:rPr>
              <a:t>two</a:t>
            </a:r>
            <a:r>
              <a:rPr b="0" i="0" lang="en-US" sz="1800" u="none" cap="none" strike="noStrike">
                <a:solidFill>
                  <a:schemeClr val="dk1"/>
                </a:solidFill>
                <a:latin typeface="Courier New"/>
                <a:ea typeface="Courier New"/>
                <a:cs typeface="Courier New"/>
                <a:sym typeface="Courier New"/>
              </a:rPr>
              <a:t> = – 2,147,483,646</a:t>
            </a:r>
            <a:r>
              <a:rPr b="0" baseline="-25000" i="0" lang="en-US" sz="1800" u="none" cap="none" strike="noStrike">
                <a:solidFill>
                  <a:schemeClr val="dk1"/>
                </a:solidFill>
                <a:latin typeface="Courier New"/>
                <a:ea typeface="Courier New"/>
                <a:cs typeface="Courier New"/>
                <a:sym typeface="Courier New"/>
              </a:rPr>
              <a:t>ten</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1111 1111 1111 1111 1111 1111 1111 1101</a:t>
            </a:r>
            <a:r>
              <a:rPr b="0" baseline="-25000" i="0" lang="en-US" sz="1800" u="none" cap="none" strike="noStrike">
                <a:solidFill>
                  <a:schemeClr val="dk1"/>
                </a:solidFill>
                <a:latin typeface="Courier New"/>
                <a:ea typeface="Courier New"/>
                <a:cs typeface="Courier New"/>
                <a:sym typeface="Courier New"/>
              </a:rPr>
              <a:t>two</a:t>
            </a:r>
            <a:r>
              <a:rPr b="0" i="0" lang="en-US" sz="1800" u="none" cap="none" strike="noStrike">
                <a:solidFill>
                  <a:schemeClr val="dk1"/>
                </a:solidFill>
                <a:latin typeface="Courier New"/>
                <a:ea typeface="Courier New"/>
                <a:cs typeface="Courier New"/>
                <a:sym typeface="Courier New"/>
              </a:rPr>
              <a:t> = – 3</a:t>
            </a:r>
            <a:r>
              <a:rPr b="0" baseline="-25000" i="0" lang="en-US" sz="1800" u="none" cap="none" strike="noStrike">
                <a:solidFill>
                  <a:schemeClr val="dk1"/>
                </a:solidFill>
                <a:latin typeface="Courier New"/>
                <a:ea typeface="Courier New"/>
                <a:cs typeface="Courier New"/>
                <a:sym typeface="Courier New"/>
              </a:rPr>
              <a:t>ten</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1111 1111 1111 1111 1111 1111 1111 1110</a:t>
            </a:r>
            <a:r>
              <a:rPr b="0" baseline="-25000" i="0" lang="en-US" sz="1800" u="none" cap="none" strike="noStrike">
                <a:solidFill>
                  <a:schemeClr val="dk1"/>
                </a:solidFill>
                <a:latin typeface="Courier New"/>
                <a:ea typeface="Courier New"/>
                <a:cs typeface="Courier New"/>
                <a:sym typeface="Courier New"/>
              </a:rPr>
              <a:t>two</a:t>
            </a:r>
            <a:r>
              <a:rPr b="0" i="0" lang="en-US" sz="1800" u="none" cap="none" strike="noStrike">
                <a:solidFill>
                  <a:schemeClr val="dk1"/>
                </a:solidFill>
                <a:latin typeface="Courier New"/>
                <a:ea typeface="Courier New"/>
                <a:cs typeface="Courier New"/>
                <a:sym typeface="Courier New"/>
              </a:rPr>
              <a:t> = – 2</a:t>
            </a:r>
            <a:r>
              <a:rPr b="0" baseline="-25000" i="0" lang="en-US" sz="1800" u="none" cap="none" strike="noStrike">
                <a:solidFill>
                  <a:schemeClr val="dk1"/>
                </a:solidFill>
                <a:latin typeface="Courier New"/>
                <a:ea typeface="Courier New"/>
                <a:cs typeface="Courier New"/>
                <a:sym typeface="Courier New"/>
              </a:rPr>
              <a:t>ten</a:t>
            </a:r>
            <a:br>
              <a:rPr b="0" baseline="-2500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1111 1111 1111 1111 1111 1111 1111 1111</a:t>
            </a:r>
            <a:r>
              <a:rPr b="0" baseline="-25000" i="0" lang="en-US" sz="1800" u="none" cap="none" strike="noStrike">
                <a:solidFill>
                  <a:schemeClr val="dk1"/>
                </a:solidFill>
                <a:latin typeface="Courier New"/>
                <a:ea typeface="Courier New"/>
                <a:cs typeface="Courier New"/>
                <a:sym typeface="Courier New"/>
              </a:rPr>
              <a:t>two</a:t>
            </a:r>
            <a:r>
              <a:rPr b="0" i="0" lang="en-US" sz="1800" u="none" cap="none" strike="noStrike">
                <a:solidFill>
                  <a:schemeClr val="dk1"/>
                </a:solidFill>
                <a:latin typeface="Courier New"/>
                <a:ea typeface="Courier New"/>
                <a:cs typeface="Courier New"/>
                <a:sym typeface="Courier New"/>
              </a:rPr>
              <a:t> = – 1</a:t>
            </a:r>
            <a:r>
              <a:rPr b="0" baseline="-25000" i="0" lang="en-US" sz="1800" u="none" cap="none" strike="noStrike">
                <a:solidFill>
                  <a:schemeClr val="dk1"/>
                </a:solidFill>
                <a:latin typeface="Courier New"/>
                <a:ea typeface="Courier New"/>
                <a:cs typeface="Courier New"/>
                <a:sym typeface="Courier New"/>
              </a:rPr>
              <a:t>ten</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t>
            </a:r>
            <a:endParaRPr/>
          </a:p>
        </p:txBody>
      </p:sp>
      <p:sp>
        <p:nvSpPr>
          <p:cNvPr id="131" name="Google Shape;131;p15"/>
          <p:cNvSpPr txBox="1"/>
          <p:nvPr/>
        </p:nvSpPr>
        <p:spPr>
          <a:xfrm>
            <a:off x="8355012" y="3321050"/>
            <a:ext cx="7889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ahoma"/>
              <a:buNone/>
            </a:pPr>
            <a:r>
              <a:rPr b="0" i="0" lang="en-US" sz="1600" u="none" cap="none" strike="noStrike">
                <a:solidFill>
                  <a:schemeClr val="hlink"/>
                </a:solidFill>
                <a:latin typeface="Tahoma"/>
                <a:ea typeface="Tahoma"/>
                <a:cs typeface="Tahoma"/>
                <a:sym typeface="Tahoma"/>
              </a:rPr>
              <a:t>maxint</a:t>
            </a:r>
            <a:endParaRPr b="0" i="0" sz="1400" u="none" cap="none" strike="noStrike">
              <a:solidFill>
                <a:srgbClr val="000000"/>
              </a:solidFill>
              <a:latin typeface="Arial"/>
              <a:ea typeface="Arial"/>
              <a:cs typeface="Arial"/>
              <a:sym typeface="Arial"/>
            </a:endParaRPr>
          </a:p>
        </p:txBody>
      </p:sp>
      <p:sp>
        <p:nvSpPr>
          <p:cNvPr id="132" name="Google Shape;132;p15"/>
          <p:cNvSpPr txBox="1"/>
          <p:nvPr/>
        </p:nvSpPr>
        <p:spPr>
          <a:xfrm>
            <a:off x="8402637" y="5334000"/>
            <a:ext cx="741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Tahoma"/>
              <a:buNone/>
            </a:pPr>
            <a:r>
              <a:rPr b="0" i="0" lang="en-US" sz="1600" u="none" cap="none" strike="noStrike">
                <a:solidFill>
                  <a:schemeClr val="folHlink"/>
                </a:solidFill>
                <a:latin typeface="Tahoma"/>
                <a:ea typeface="Tahoma"/>
                <a:cs typeface="Tahoma"/>
                <a:sym typeface="Tahoma"/>
              </a:rPr>
              <a:t>minint</a:t>
            </a:r>
            <a:endParaRPr b="0" i="0" sz="1400" u="none" cap="none" strike="noStrike">
              <a:solidFill>
                <a:srgbClr val="000000"/>
              </a:solidFill>
              <a:latin typeface="Arial"/>
              <a:ea typeface="Arial"/>
              <a:cs typeface="Arial"/>
              <a:sym typeface="Arial"/>
            </a:endParaRPr>
          </a:p>
        </p:txBody>
      </p:sp>
      <p:cxnSp>
        <p:nvCxnSpPr>
          <p:cNvPr id="133" name="Google Shape;133;p15"/>
          <p:cNvCxnSpPr/>
          <p:nvPr/>
        </p:nvCxnSpPr>
        <p:spPr>
          <a:xfrm rot="10800000">
            <a:off x="8839200" y="4572000"/>
            <a:ext cx="152400" cy="838200"/>
          </a:xfrm>
          <a:prstGeom prst="straightConnector1">
            <a:avLst/>
          </a:prstGeom>
          <a:noFill/>
          <a:ln cap="flat" cmpd="sng" w="9525">
            <a:solidFill>
              <a:schemeClr val="dk1"/>
            </a:solidFill>
            <a:prstDash val="solid"/>
            <a:miter lim="800000"/>
            <a:headEnd len="sm" w="sm" type="none"/>
            <a:tailEnd len="med" w="med" type="stealth"/>
          </a:ln>
        </p:spPr>
      </p:cxnSp>
      <p:cxnSp>
        <p:nvCxnSpPr>
          <p:cNvPr id="134" name="Google Shape;134;p15"/>
          <p:cNvCxnSpPr/>
          <p:nvPr/>
        </p:nvCxnSpPr>
        <p:spPr>
          <a:xfrm flipH="1">
            <a:off x="8839200" y="3581400"/>
            <a:ext cx="76200" cy="609600"/>
          </a:xfrm>
          <a:prstGeom prst="straightConnector1">
            <a:avLst/>
          </a:prstGeom>
          <a:noFill/>
          <a:ln cap="flat" cmpd="sng" w="9525">
            <a:solidFill>
              <a:schemeClr val="dk1"/>
            </a:solidFill>
            <a:prstDash val="solid"/>
            <a:miter lim="800000"/>
            <a:headEnd len="sm" w="sm" type="none"/>
            <a:tailEnd len="med" w="med" type="stealth"/>
          </a:ln>
        </p:spPr>
      </p:cxnSp>
      <p:sp>
        <p:nvSpPr>
          <p:cNvPr id="135" name="Google Shape;135;p15"/>
          <p:cNvSpPr txBox="1"/>
          <p:nvPr/>
        </p:nvSpPr>
        <p:spPr>
          <a:xfrm>
            <a:off x="457200" y="6221412"/>
            <a:ext cx="54991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Negative integers are exactly those that have leftmost bit 1</a:t>
            </a:r>
            <a:endParaRPr b="0" i="0" sz="1400" u="none" cap="none" strike="noStrike">
              <a:solidFill>
                <a:srgbClr val="000000"/>
              </a:solidFill>
              <a:latin typeface="Arial"/>
              <a:ea typeface="Arial"/>
              <a:cs typeface="Arial"/>
              <a:sym typeface="Arial"/>
            </a:endParaRPr>
          </a:p>
        </p:txBody>
      </p:sp>
      <p:sp>
        <p:nvSpPr>
          <p:cNvPr id="136" name="Google Shape;136;p15"/>
          <p:cNvSpPr/>
          <p:nvPr/>
        </p:nvSpPr>
        <p:spPr>
          <a:xfrm>
            <a:off x="304800" y="4267200"/>
            <a:ext cx="76200" cy="16764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5"/>
          <p:cNvSpPr/>
          <p:nvPr/>
        </p:nvSpPr>
        <p:spPr>
          <a:xfrm>
            <a:off x="114300" y="5105400"/>
            <a:ext cx="342900" cy="1295400"/>
          </a:xfrm>
          <a:custGeom>
            <a:rect b="b" l="l" r="r" t="t"/>
            <a:pathLst>
              <a:path extrusionOk="0" h="816" w="216">
                <a:moveTo>
                  <a:pt x="216" y="816"/>
                </a:moveTo>
                <a:cubicBezTo>
                  <a:pt x="132" y="596"/>
                  <a:pt x="48" y="376"/>
                  <a:pt x="24" y="240"/>
                </a:cubicBezTo>
                <a:cubicBezTo>
                  <a:pt x="0" y="104"/>
                  <a:pt x="36" y="52"/>
                  <a:pt x="72"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2"/>
          <p:cNvSpPr txBox="1"/>
          <p:nvPr>
            <p:ph type="title"/>
          </p:nvPr>
        </p:nvSpPr>
        <p:spPr>
          <a:xfrm>
            <a:off x="609600" y="-152400"/>
            <a:ext cx="7793037"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Booth from Multiply Version 3</a:t>
            </a:r>
            <a:endParaRPr/>
          </a:p>
        </p:txBody>
      </p:sp>
      <p:sp>
        <p:nvSpPr>
          <p:cNvPr id="525" name="Google Shape;525;p42"/>
          <p:cNvSpPr txBox="1"/>
          <p:nvPr>
            <p:ph idx="1" type="body"/>
          </p:nvPr>
        </p:nvSpPr>
        <p:spPr>
          <a:xfrm>
            <a:off x="304800" y="609600"/>
            <a:ext cx="8650287" cy="4114800"/>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70000"/>
              </a:lnSpc>
              <a:spcBef>
                <a:spcPts val="0"/>
              </a:spcBef>
              <a:spcAft>
                <a:spcPts val="0"/>
              </a:spcAft>
              <a:buClr>
                <a:schemeClr val="dk1"/>
              </a:buClr>
              <a:buSzPts val="1500"/>
              <a:buFont typeface="Arial"/>
              <a:buNone/>
            </a:pPr>
            <a:r>
              <a:t/>
            </a:r>
            <a:endParaRPr b="0" i="0" sz="1500" u="none">
              <a:solidFill>
                <a:schemeClr val="dk1"/>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300"/>
              <a:buFont typeface="Arial"/>
              <a:buChar char="•"/>
            </a:pPr>
            <a:r>
              <a:rPr b="0" i="1" lang="en-US" sz="1300" u="none">
                <a:solidFill>
                  <a:schemeClr val="dk1"/>
                </a:solidFill>
                <a:latin typeface="Calibri"/>
                <a:ea typeface="Calibri"/>
                <a:cs typeface="Calibri"/>
                <a:sym typeface="Calibri"/>
              </a:rPr>
              <a:t>Modify Step 1</a:t>
            </a:r>
            <a:r>
              <a:rPr b="0" i="0" lang="en-US" sz="1300" u="none">
                <a:solidFill>
                  <a:schemeClr val="dk1"/>
                </a:solidFill>
                <a:latin typeface="Calibri"/>
                <a:ea typeface="Calibri"/>
                <a:cs typeface="Calibri"/>
                <a:sym typeface="Calibri"/>
              </a:rPr>
              <a:t> of the algorithm Multiply Version 3 to consider </a:t>
            </a:r>
            <a:r>
              <a:rPr b="0" i="1" lang="en-US" sz="1300" u="none">
                <a:solidFill>
                  <a:schemeClr val="dk1"/>
                </a:solidFill>
                <a:latin typeface="Calibri"/>
                <a:ea typeface="Calibri"/>
                <a:cs typeface="Calibri"/>
                <a:sym typeface="Calibri"/>
              </a:rPr>
              <a:t>2 bits</a:t>
            </a:r>
            <a:r>
              <a:rPr b="0" i="0" lang="en-US" sz="1300" u="none">
                <a:solidFill>
                  <a:schemeClr val="dk1"/>
                </a:solidFill>
                <a:latin typeface="Calibri"/>
                <a:ea typeface="Calibri"/>
                <a:cs typeface="Calibri"/>
                <a:sym typeface="Calibri"/>
              </a:rPr>
              <a:t> of the multiplier: </a:t>
            </a:r>
            <a:r>
              <a:rPr b="0" i="1" lang="en-US" sz="1300" u="none">
                <a:solidFill>
                  <a:schemeClr val="dk1"/>
                </a:solidFill>
                <a:latin typeface="Calibri"/>
                <a:ea typeface="Calibri"/>
                <a:cs typeface="Calibri"/>
                <a:sym typeface="Calibri"/>
              </a:rPr>
              <a:t>the current bit and the bit to the right</a:t>
            </a:r>
            <a:r>
              <a:rPr b="0" i="0" lang="en-US" sz="1300" u="none">
                <a:solidFill>
                  <a:schemeClr val="dk1"/>
                </a:solidFill>
                <a:latin typeface="Calibri"/>
                <a:ea typeface="Calibri"/>
                <a:cs typeface="Calibri"/>
                <a:sym typeface="Calibri"/>
              </a:rPr>
              <a:t> (i.e., the current bit of the previous step). Instead of two outcomes, now there are four:</a:t>
            </a:r>
            <a:endParaRPr/>
          </a:p>
          <a:p>
            <a:pPr indent="-171450" lvl="0" marL="171450" marR="0" rtl="0" algn="l">
              <a:lnSpc>
                <a:spcPct val="70000"/>
              </a:lnSpc>
              <a:spcBef>
                <a:spcPts val="700"/>
              </a:spcBef>
              <a:spcAft>
                <a:spcPts val="0"/>
              </a:spcAft>
              <a:buClr>
                <a:schemeClr val="dk1"/>
              </a:buClr>
              <a:buSzPts val="1300"/>
              <a:buFont typeface="Arial"/>
              <a:buNone/>
            </a:pPr>
            <a:r>
              <a:t/>
            </a:r>
            <a:endParaRPr b="0" i="0" sz="1300" u="none">
              <a:solidFill>
                <a:schemeClr val="dk1"/>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300"/>
              <a:buFont typeface="Arial"/>
              <a:buNone/>
            </a:pPr>
            <a:r>
              <a:rPr b="0" i="0" lang="en-US" sz="1300" u="sng">
                <a:solidFill>
                  <a:schemeClr val="dk1"/>
                </a:solidFill>
                <a:latin typeface="Calibri"/>
                <a:ea typeface="Calibri"/>
                <a:cs typeface="Calibri"/>
                <a:sym typeface="Calibri"/>
              </a:rPr>
              <a:t>Case</a:t>
            </a:r>
            <a:r>
              <a:rPr b="0" i="0" lang="en-US" sz="1300" u="none">
                <a:solidFill>
                  <a:schemeClr val="dk1"/>
                </a:solidFill>
                <a:latin typeface="Calibri"/>
                <a:ea typeface="Calibri"/>
                <a:cs typeface="Calibri"/>
                <a:sym typeface="Calibri"/>
              </a:rPr>
              <a:t> </a:t>
            </a:r>
            <a:r>
              <a:rPr b="0" i="0" lang="en-US" sz="1300" u="sng">
                <a:solidFill>
                  <a:schemeClr val="dk1"/>
                </a:solidFill>
                <a:latin typeface="Calibri"/>
                <a:ea typeface="Calibri"/>
                <a:cs typeface="Calibri"/>
                <a:sym typeface="Calibri"/>
              </a:rPr>
              <a:t>Current Bit</a:t>
            </a:r>
            <a:r>
              <a:rPr b="0" i="0" lang="en-US" sz="1300" u="none">
                <a:solidFill>
                  <a:schemeClr val="dk1"/>
                </a:solidFill>
                <a:latin typeface="Calibri"/>
                <a:ea typeface="Calibri"/>
                <a:cs typeface="Calibri"/>
                <a:sym typeface="Calibri"/>
              </a:rPr>
              <a:t>   </a:t>
            </a:r>
            <a:r>
              <a:rPr b="0" i="0" lang="en-US" sz="1300" u="sng">
                <a:solidFill>
                  <a:schemeClr val="dk1"/>
                </a:solidFill>
                <a:latin typeface="Calibri"/>
                <a:ea typeface="Calibri"/>
                <a:cs typeface="Calibri"/>
                <a:sym typeface="Calibri"/>
              </a:rPr>
              <a:t>Bit to the Right</a:t>
            </a:r>
            <a:r>
              <a:rPr b="0" i="0" lang="en-US" sz="1300" u="none">
                <a:solidFill>
                  <a:schemeClr val="dk1"/>
                </a:solidFill>
                <a:latin typeface="Calibri"/>
                <a:ea typeface="Calibri"/>
                <a:cs typeface="Calibri"/>
                <a:sym typeface="Calibri"/>
              </a:rPr>
              <a:t>      </a:t>
            </a:r>
            <a:r>
              <a:rPr b="0" i="0" lang="en-US" sz="1300" u="sng">
                <a:solidFill>
                  <a:schemeClr val="dk1"/>
                </a:solidFill>
                <a:latin typeface="Calibri"/>
                <a:ea typeface="Calibri"/>
                <a:cs typeface="Calibri"/>
                <a:sym typeface="Calibri"/>
              </a:rPr>
              <a:t> Explanation</a:t>
            </a:r>
            <a:r>
              <a:rPr b="0" i="0" lang="en-US" sz="1300" u="none">
                <a:solidFill>
                  <a:schemeClr val="dk1"/>
                </a:solidFill>
                <a:latin typeface="Calibri"/>
                <a:ea typeface="Calibri"/>
                <a:cs typeface="Calibri"/>
                <a:sym typeface="Calibri"/>
              </a:rPr>
              <a:t>       </a:t>
            </a:r>
            <a:r>
              <a:rPr b="0" i="0" lang="en-US" sz="1300" u="sng">
                <a:solidFill>
                  <a:schemeClr val="dk1"/>
                </a:solidFill>
                <a:latin typeface="Calibri"/>
                <a:ea typeface="Calibri"/>
                <a:cs typeface="Calibri"/>
                <a:sym typeface="Calibri"/>
              </a:rPr>
              <a:t>Example</a:t>
            </a:r>
            <a:r>
              <a:rPr b="0" i="0" lang="en-US" sz="1300" u="none">
                <a:solidFill>
                  <a:schemeClr val="dk1"/>
                </a:solidFill>
                <a:latin typeface="Calibri"/>
                <a:ea typeface="Calibri"/>
                <a:cs typeface="Calibri"/>
                <a:sym typeface="Calibri"/>
              </a:rPr>
              <a:t>        </a:t>
            </a:r>
            <a:r>
              <a:rPr b="0" i="0" lang="en-US" sz="1300" u="sng">
                <a:solidFill>
                  <a:schemeClr val="dk1"/>
                </a:solidFill>
                <a:latin typeface="Calibri"/>
                <a:ea typeface="Calibri"/>
                <a:cs typeface="Calibri"/>
                <a:sym typeface="Calibri"/>
              </a:rPr>
              <a:t>Op</a:t>
            </a:r>
            <a:endParaRPr/>
          </a:p>
          <a:p>
            <a:pPr indent="-171450" lvl="0" marL="171450" marR="0" rtl="0" algn="l">
              <a:lnSpc>
                <a:spcPct val="70000"/>
              </a:lnSpc>
              <a:spcBef>
                <a:spcPts val="700"/>
              </a:spcBef>
              <a:spcAft>
                <a:spcPts val="0"/>
              </a:spcAft>
              <a:buClr>
                <a:schemeClr val="dk1"/>
              </a:buClr>
              <a:buSzPts val="1300"/>
              <a:buFont typeface="Arial"/>
              <a:buNone/>
            </a:pPr>
            <a:r>
              <a:rPr b="0" i="0" lang="en-US" sz="1300" u="none">
                <a:solidFill>
                  <a:schemeClr val="dk1"/>
                </a:solidFill>
                <a:latin typeface="Calibri"/>
                <a:ea typeface="Calibri"/>
                <a:cs typeface="Calibri"/>
                <a:sym typeface="Calibri"/>
              </a:rPr>
              <a:t>  1a         0                0           Middle of  run of 0s   0</a:t>
            </a:r>
            <a:r>
              <a:rPr b="0" i="0" lang="en-US" sz="1300" u="sng">
                <a:solidFill>
                  <a:schemeClr val="hlink"/>
                </a:solidFill>
                <a:latin typeface="Calibri"/>
                <a:ea typeface="Calibri"/>
                <a:cs typeface="Calibri"/>
                <a:sym typeface="Calibri"/>
              </a:rPr>
              <a:t>00</a:t>
            </a:r>
            <a:r>
              <a:rPr b="0" i="0" lang="en-US" sz="1300" u="none">
                <a:solidFill>
                  <a:schemeClr val="dk1"/>
                </a:solidFill>
                <a:latin typeface="Calibri"/>
                <a:ea typeface="Calibri"/>
                <a:cs typeface="Calibri"/>
                <a:sym typeface="Calibri"/>
              </a:rPr>
              <a:t>1111000  none </a:t>
            </a:r>
            <a:endParaRPr/>
          </a:p>
          <a:p>
            <a:pPr indent="-171450" lvl="0" marL="171450" marR="0" rtl="0" algn="l">
              <a:lnSpc>
                <a:spcPct val="70000"/>
              </a:lnSpc>
              <a:spcBef>
                <a:spcPts val="700"/>
              </a:spcBef>
              <a:spcAft>
                <a:spcPts val="0"/>
              </a:spcAft>
              <a:buClr>
                <a:schemeClr val="dk1"/>
              </a:buClr>
              <a:buSzPts val="1300"/>
              <a:buFont typeface="Arial"/>
              <a:buNone/>
            </a:pPr>
            <a:r>
              <a:rPr b="0" i="0" lang="en-US" sz="1300" u="none">
                <a:solidFill>
                  <a:schemeClr val="dk1"/>
                </a:solidFill>
                <a:latin typeface="Calibri"/>
                <a:ea typeface="Calibri"/>
                <a:cs typeface="Calibri"/>
                <a:sym typeface="Calibri"/>
              </a:rPr>
              <a:t>  1b         0	                1               End of  run of 1s   00</a:t>
            </a:r>
            <a:r>
              <a:rPr b="0" i="0" lang="en-US" sz="1300" u="sng">
                <a:solidFill>
                  <a:schemeClr val="hlink"/>
                </a:solidFill>
                <a:latin typeface="Calibri"/>
                <a:ea typeface="Calibri"/>
                <a:cs typeface="Calibri"/>
                <a:sym typeface="Calibri"/>
              </a:rPr>
              <a:t>01</a:t>
            </a:r>
            <a:r>
              <a:rPr b="0" i="0" lang="en-US" sz="1300" u="none">
                <a:solidFill>
                  <a:schemeClr val="dk1"/>
                </a:solidFill>
                <a:latin typeface="Calibri"/>
                <a:ea typeface="Calibri"/>
                <a:cs typeface="Calibri"/>
                <a:sym typeface="Calibri"/>
              </a:rPr>
              <a:t>111000    add </a:t>
            </a:r>
            <a:endParaRPr/>
          </a:p>
          <a:p>
            <a:pPr indent="-171450" lvl="0" marL="171450" marR="0" rtl="0" algn="l">
              <a:lnSpc>
                <a:spcPct val="70000"/>
              </a:lnSpc>
              <a:spcBef>
                <a:spcPts val="700"/>
              </a:spcBef>
              <a:spcAft>
                <a:spcPts val="0"/>
              </a:spcAft>
              <a:buClr>
                <a:schemeClr val="dk1"/>
              </a:buClr>
              <a:buSzPts val="1300"/>
              <a:buFont typeface="Arial"/>
              <a:buNone/>
            </a:pPr>
            <a:r>
              <a:rPr b="0" i="0" lang="en-US" sz="1300" u="none">
                <a:solidFill>
                  <a:schemeClr val="dk1"/>
                </a:solidFill>
                <a:latin typeface="Calibri"/>
                <a:ea typeface="Calibri"/>
                <a:cs typeface="Calibri"/>
                <a:sym typeface="Calibri"/>
              </a:rPr>
              <a:t>  1c         1	                 0               Begins run of 1s    000111</a:t>
            </a:r>
            <a:r>
              <a:rPr b="0" i="0" lang="en-US" sz="1300" u="sng">
                <a:solidFill>
                  <a:schemeClr val="hlink"/>
                </a:solidFill>
                <a:latin typeface="Calibri"/>
                <a:ea typeface="Calibri"/>
                <a:cs typeface="Calibri"/>
                <a:sym typeface="Calibri"/>
              </a:rPr>
              <a:t>10</a:t>
            </a:r>
            <a:r>
              <a:rPr b="0" i="0" lang="en-US" sz="1300" u="none">
                <a:solidFill>
                  <a:schemeClr val="dk1"/>
                </a:solidFill>
                <a:latin typeface="Calibri"/>
                <a:ea typeface="Calibri"/>
                <a:cs typeface="Calibri"/>
                <a:sym typeface="Calibri"/>
              </a:rPr>
              <a:t>00    sub</a:t>
            </a:r>
            <a:endParaRPr/>
          </a:p>
          <a:p>
            <a:pPr indent="-171450" lvl="0" marL="171450" marR="0" rtl="0" algn="l">
              <a:lnSpc>
                <a:spcPct val="70000"/>
              </a:lnSpc>
              <a:spcBef>
                <a:spcPts val="700"/>
              </a:spcBef>
              <a:spcAft>
                <a:spcPts val="0"/>
              </a:spcAft>
              <a:buClr>
                <a:schemeClr val="dk1"/>
              </a:buClr>
              <a:buSzPts val="1300"/>
              <a:buFont typeface="Arial"/>
              <a:buNone/>
            </a:pPr>
            <a:r>
              <a:rPr b="0" i="0" lang="en-US" sz="1300" u="none">
                <a:solidFill>
                  <a:schemeClr val="dk1"/>
                </a:solidFill>
                <a:latin typeface="Calibri"/>
                <a:ea typeface="Calibri"/>
                <a:cs typeface="Calibri"/>
                <a:sym typeface="Calibri"/>
              </a:rPr>
              <a:t>  1d         1                1          Middle of  run of 1s    00011</a:t>
            </a:r>
            <a:r>
              <a:rPr b="0" i="0" lang="en-US" sz="1300" u="sng">
                <a:solidFill>
                  <a:schemeClr val="hlink"/>
                </a:solidFill>
                <a:latin typeface="Calibri"/>
                <a:ea typeface="Calibri"/>
                <a:cs typeface="Calibri"/>
                <a:sym typeface="Calibri"/>
              </a:rPr>
              <a:t>11</a:t>
            </a:r>
            <a:r>
              <a:rPr b="0" i="0" lang="en-US" sz="1300" u="none">
                <a:solidFill>
                  <a:schemeClr val="dk1"/>
                </a:solidFill>
                <a:latin typeface="Calibri"/>
                <a:ea typeface="Calibri"/>
                <a:cs typeface="Calibri"/>
                <a:sym typeface="Calibri"/>
              </a:rPr>
              <a:t>000   none</a:t>
            </a:r>
            <a:endParaRPr/>
          </a:p>
          <a:p>
            <a:pPr indent="-171450" lvl="0" marL="171450" marR="0" rtl="0" algn="l">
              <a:lnSpc>
                <a:spcPct val="70000"/>
              </a:lnSpc>
              <a:spcBef>
                <a:spcPts val="700"/>
              </a:spcBef>
              <a:spcAft>
                <a:spcPts val="0"/>
              </a:spcAft>
              <a:buClr>
                <a:schemeClr val="dk1"/>
              </a:buClr>
              <a:buSzPts val="1300"/>
              <a:buFont typeface="Arial"/>
              <a:buNone/>
            </a:pPr>
            <a:r>
              <a:t/>
            </a:r>
            <a:endParaRPr b="0" i="0" sz="1300" u="none">
              <a:solidFill>
                <a:schemeClr val="dk1"/>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300"/>
              <a:buFont typeface="Arial"/>
              <a:buChar char="•"/>
            </a:pPr>
            <a:r>
              <a:rPr b="0" i="1" lang="en-US" sz="1300" u="none">
                <a:solidFill>
                  <a:schemeClr val="dk1"/>
                </a:solidFill>
                <a:latin typeface="Calibri"/>
                <a:ea typeface="Calibri"/>
                <a:cs typeface="Calibri"/>
                <a:sym typeface="Calibri"/>
              </a:rPr>
              <a:t>Modify Step 2</a:t>
            </a:r>
            <a:r>
              <a:rPr b="0" i="0" lang="en-US" sz="1300" u="none">
                <a:solidFill>
                  <a:schemeClr val="dk1"/>
                </a:solidFill>
                <a:latin typeface="Calibri"/>
                <a:ea typeface="Calibri"/>
                <a:cs typeface="Calibri"/>
                <a:sym typeface="Calibri"/>
              </a:rPr>
              <a:t> of Multiply Version 3 to </a:t>
            </a:r>
            <a:r>
              <a:rPr b="0" i="1" lang="en-US" sz="1300" u="none">
                <a:solidFill>
                  <a:schemeClr val="dk1"/>
                </a:solidFill>
                <a:latin typeface="Calibri"/>
                <a:ea typeface="Calibri"/>
                <a:cs typeface="Calibri"/>
                <a:sym typeface="Calibri"/>
              </a:rPr>
              <a:t>sign extend</a:t>
            </a:r>
            <a:r>
              <a:rPr b="0" i="0" lang="en-US" sz="1300" u="none">
                <a:solidFill>
                  <a:schemeClr val="dk1"/>
                </a:solidFill>
                <a:latin typeface="Calibri"/>
                <a:ea typeface="Calibri"/>
                <a:cs typeface="Calibri"/>
                <a:sym typeface="Calibri"/>
              </a:rPr>
              <a:t> when the product is shifted right (</a:t>
            </a:r>
            <a:r>
              <a:rPr b="0" i="1" lang="en-US" sz="1300" u="none">
                <a:solidFill>
                  <a:schemeClr val="dk1"/>
                </a:solidFill>
                <a:latin typeface="Calibri"/>
                <a:ea typeface="Calibri"/>
                <a:cs typeface="Calibri"/>
                <a:sym typeface="Calibri"/>
              </a:rPr>
              <a:t>arithmetic right shift</a:t>
            </a:r>
            <a:r>
              <a:rPr b="0" i="0" lang="en-US" sz="1300" u="none">
                <a:solidFill>
                  <a:schemeClr val="dk1"/>
                </a:solidFill>
                <a:latin typeface="Calibri"/>
                <a:ea typeface="Calibri"/>
                <a:cs typeface="Calibri"/>
                <a:sym typeface="Calibri"/>
              </a:rPr>
              <a:t>, rather than </a:t>
            </a:r>
            <a:r>
              <a:rPr b="0" i="1" lang="en-US" sz="1300" u="none">
                <a:solidFill>
                  <a:schemeClr val="dk1"/>
                </a:solidFill>
                <a:latin typeface="Calibri"/>
                <a:ea typeface="Calibri"/>
                <a:cs typeface="Calibri"/>
                <a:sym typeface="Calibri"/>
              </a:rPr>
              <a:t>logical right shift</a:t>
            </a:r>
            <a:r>
              <a:rPr b="0" i="0" lang="en-US" sz="1300" u="none">
                <a:solidFill>
                  <a:schemeClr val="dk1"/>
                </a:solidFill>
                <a:latin typeface="Calibri"/>
                <a:ea typeface="Calibri"/>
                <a:cs typeface="Calibri"/>
                <a:sym typeface="Calibri"/>
              </a:rPr>
              <a:t>) because the product is a signed number</a:t>
            </a:r>
            <a:endParaRPr/>
          </a:p>
          <a:p>
            <a:pPr indent="-171450" lvl="0" marL="171450" marR="0" rtl="0" algn="l">
              <a:lnSpc>
                <a:spcPct val="70000"/>
              </a:lnSpc>
              <a:spcBef>
                <a:spcPts val="700"/>
              </a:spcBef>
              <a:spcAft>
                <a:spcPts val="0"/>
              </a:spcAft>
              <a:buClr>
                <a:schemeClr val="dk1"/>
              </a:buClr>
              <a:buSzPts val="1300"/>
              <a:buFont typeface="Arial"/>
              <a:buChar char="•"/>
            </a:pPr>
            <a:r>
              <a:rPr b="0" i="1" lang="en-US" sz="1300" u="none">
                <a:solidFill>
                  <a:schemeClr val="dk1"/>
                </a:solidFill>
                <a:latin typeface="Times New Roman"/>
                <a:ea typeface="Times New Roman"/>
                <a:cs typeface="Times New Roman"/>
                <a:sym typeface="Times New Roman"/>
              </a:rPr>
              <a:t>Now draw the flowchart for Booth’s algorithm </a:t>
            </a:r>
            <a:r>
              <a:rPr b="0" i="0" lang="en-US" sz="1300" u="none">
                <a:solidFill>
                  <a:schemeClr val="dk1"/>
                </a:solidFill>
                <a:latin typeface="Times New Roman"/>
                <a:ea typeface="Times New Roman"/>
                <a:cs typeface="Times New Roman"/>
                <a:sym typeface="Times New Roman"/>
              </a:rPr>
              <a:t>!</a:t>
            </a:r>
            <a:endParaRPr b="0" i="1" sz="1300" u="none">
              <a:solidFill>
                <a:schemeClr val="dk1"/>
              </a:solidFill>
              <a:latin typeface="Times New Roman"/>
              <a:ea typeface="Times New Roman"/>
              <a:cs typeface="Times New Roman"/>
              <a:sym typeface="Times New Roman"/>
            </a:endParaRPr>
          </a:p>
          <a:p>
            <a:pPr indent="-171450" lvl="0" marL="171450" marR="0" rtl="0" algn="l">
              <a:lnSpc>
                <a:spcPct val="70000"/>
              </a:lnSpc>
              <a:spcBef>
                <a:spcPts val="700"/>
              </a:spcBef>
              <a:spcAft>
                <a:spcPts val="0"/>
              </a:spcAft>
              <a:buClr>
                <a:schemeClr val="dk1"/>
              </a:buClr>
              <a:buSzPts val="1300"/>
              <a:buFont typeface="Arial"/>
              <a:buChar char="•"/>
            </a:pPr>
            <a:r>
              <a:rPr b="0" i="0" lang="en-US" sz="1300" u="none">
                <a:solidFill>
                  <a:schemeClr val="dk1"/>
                </a:solidFill>
                <a:latin typeface="Calibri"/>
                <a:ea typeface="Calibri"/>
                <a:cs typeface="Calibri"/>
                <a:sym typeface="Calibri"/>
              </a:rPr>
              <a:t>Multiply Version 3 and Booth share the same hardware, </a:t>
            </a:r>
            <a:r>
              <a:rPr b="0" i="1" lang="en-US" sz="1300" u="none">
                <a:solidFill>
                  <a:schemeClr val="dk1"/>
                </a:solidFill>
                <a:latin typeface="Calibri"/>
                <a:ea typeface="Calibri"/>
                <a:cs typeface="Calibri"/>
                <a:sym typeface="Calibri"/>
              </a:rPr>
              <a:t>except </a:t>
            </a:r>
            <a:r>
              <a:rPr b="0" i="0" lang="en-US" sz="1300" u="none">
                <a:solidFill>
                  <a:schemeClr val="dk1"/>
                </a:solidFill>
                <a:latin typeface="Calibri"/>
                <a:ea typeface="Calibri"/>
                <a:cs typeface="Calibri"/>
                <a:sym typeface="Calibri"/>
              </a:rPr>
              <a:t>Booth requires one extra flipflop to remember the bit to the right of the current bit in the product register – which is the bit pushed out by the preceding right shift</a:t>
            </a:r>
            <a:endParaRPr/>
          </a:p>
          <a:p>
            <a:pPr indent="-171450" lvl="0" marL="171450" marR="0" rtl="0" algn="l">
              <a:lnSpc>
                <a:spcPct val="70000"/>
              </a:lnSpc>
              <a:spcBef>
                <a:spcPts val="700"/>
              </a:spcBef>
              <a:spcAft>
                <a:spcPts val="0"/>
              </a:spcAft>
              <a:buClr>
                <a:schemeClr val="dk1"/>
              </a:buClr>
              <a:buSzPts val="1300"/>
              <a:buFont typeface="Arial"/>
              <a:buNone/>
            </a:pPr>
            <a:r>
              <a:t/>
            </a:r>
            <a:endParaRPr b="0" i="0" sz="1300" u="sng">
              <a:solidFill>
                <a:schemeClr val="dk1"/>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300"/>
              <a:buFont typeface="Arial"/>
              <a:buNone/>
            </a:pPr>
            <a:r>
              <a:rPr b="0" i="0" lang="en-US" sz="1300" u="none">
                <a:solidFill>
                  <a:schemeClr val="dk1"/>
                </a:solidFill>
                <a:latin typeface="Calibri"/>
                <a:ea typeface="Calibri"/>
                <a:cs typeface="Calibri"/>
                <a:sym typeface="Calibri"/>
              </a:rPr>
              <a:t>  </a:t>
            </a:r>
            <a:endParaRPr/>
          </a:p>
          <a:p>
            <a:pPr indent="-171450" lvl="0" marL="171450" marR="0" rtl="0" algn="l">
              <a:lnSpc>
                <a:spcPct val="70000"/>
              </a:lnSpc>
              <a:spcBef>
                <a:spcPts val="700"/>
              </a:spcBef>
              <a:spcAft>
                <a:spcPts val="0"/>
              </a:spcAft>
              <a:buClr>
                <a:schemeClr val="dk1"/>
              </a:buClr>
              <a:buSzPts val="1300"/>
              <a:buFont typeface="Arial"/>
              <a:buNone/>
            </a:pPr>
            <a:r>
              <a:rPr b="0" i="0" lang="en-US" sz="1300" u="none">
                <a:solidFill>
                  <a:schemeClr val="dk1"/>
                </a:solidFill>
                <a:latin typeface="Calibri"/>
                <a:ea typeface="Calibri"/>
                <a:cs typeface="Calibri"/>
                <a:sym typeface="Calibri"/>
              </a:rPr>
              <a:t>  </a:t>
            </a:r>
            <a:endParaRPr/>
          </a:p>
          <a:p>
            <a:pPr indent="-88900" lvl="0" marL="171450" marR="0" rtl="0" algn="l">
              <a:lnSpc>
                <a:spcPct val="90000"/>
              </a:lnSpc>
              <a:spcBef>
                <a:spcPts val="750"/>
              </a:spcBef>
              <a:spcAft>
                <a:spcPts val="0"/>
              </a:spcAft>
              <a:buClr>
                <a:schemeClr val="dk1"/>
              </a:buClr>
              <a:buSzPts val="1300"/>
              <a:buFont typeface="Arial"/>
              <a:buNone/>
            </a:pPr>
            <a:r>
              <a:t/>
            </a:r>
            <a:endParaRPr b="0" i="0" sz="1300" u="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3"/>
          <p:cNvSpPr txBox="1"/>
          <p:nvPr>
            <p:ph type="title"/>
          </p:nvPr>
        </p:nvSpPr>
        <p:spPr>
          <a:xfrm>
            <a:off x="1676400" y="304800"/>
            <a:ext cx="5656262" cy="1390650"/>
          </a:xfrm>
          <a:prstGeom prst="rect">
            <a:avLst/>
          </a:prstGeom>
          <a:noFill/>
          <a:ln>
            <a:noFill/>
          </a:ln>
        </p:spPr>
        <p:txBody>
          <a:bodyPr anchorCtr="0" anchor="t" bIns="25400" lIns="63500" spcFirstLastPara="1" rIns="63500" wrap="square" tIns="25400">
            <a:spAutoFit/>
          </a:bodyPr>
          <a:lstStyle/>
          <a:p>
            <a:pPr indent="0" lvl="0" marL="0" rtl="0" algn="l">
              <a:lnSpc>
                <a:spcPct val="90000"/>
              </a:lnSpc>
              <a:spcBef>
                <a:spcPts val="0"/>
              </a:spcBef>
              <a:spcAft>
                <a:spcPts val="0"/>
              </a:spcAft>
              <a:buClr>
                <a:schemeClr val="dk1"/>
              </a:buClr>
              <a:buSzPts val="3300"/>
              <a:buFont typeface="Calibri"/>
              <a:buNone/>
            </a:pPr>
            <a:br>
              <a:rPr b="0" i="0" lang="en-US" sz="3300" u="none">
                <a:solidFill>
                  <a:schemeClr val="dk1"/>
                </a:solidFill>
                <a:latin typeface="Calibri"/>
                <a:ea typeface="Calibri"/>
                <a:cs typeface="Calibri"/>
                <a:sym typeface="Calibri"/>
              </a:rPr>
            </a:br>
            <a:r>
              <a:rPr b="0" i="0" lang="en-US" sz="3300" u="none">
                <a:solidFill>
                  <a:schemeClr val="dk1"/>
                </a:solidFill>
                <a:latin typeface="Calibri"/>
                <a:ea typeface="Calibri"/>
                <a:cs typeface="Calibri"/>
                <a:sym typeface="Calibri"/>
              </a:rPr>
              <a:t>Booth Example (2 x 7)</a:t>
            </a:r>
            <a:endParaRPr/>
          </a:p>
        </p:txBody>
      </p:sp>
      <p:sp>
        <p:nvSpPr>
          <p:cNvPr id="531" name="Google Shape;531;p43"/>
          <p:cNvSpPr txBox="1"/>
          <p:nvPr>
            <p:ph idx="1" type="body"/>
          </p:nvPr>
        </p:nvSpPr>
        <p:spPr>
          <a:xfrm>
            <a:off x="533400" y="2895600"/>
            <a:ext cx="8343900" cy="3873500"/>
          </a:xfrm>
          <a:prstGeom prst="rect">
            <a:avLst/>
          </a:prstGeom>
          <a:noFill/>
          <a:ln>
            <a:noFill/>
          </a:ln>
        </p:spPr>
        <p:txBody>
          <a:bodyPr anchorCtr="0" anchor="t" bIns="25400" lIns="63500" spcFirstLastPara="1" rIns="63500" wrap="square" tIns="25400">
            <a:spAutoFit/>
          </a:bodyPr>
          <a:lstStyle/>
          <a:p>
            <a:pPr indent="-203200" lvl="0" marL="203200" marR="0" rtl="0" algn="l">
              <a:lnSpc>
                <a:spcPct val="80000"/>
              </a:lnSpc>
              <a:spcBef>
                <a:spcPts val="0"/>
              </a:spcBef>
              <a:spcAft>
                <a:spcPts val="0"/>
              </a:spcAft>
              <a:buClr>
                <a:schemeClr val="dk1"/>
              </a:buClr>
              <a:buSzPts val="1600"/>
              <a:buFont typeface="Arial"/>
              <a:buNone/>
            </a:pPr>
            <a:r>
              <a:rPr b="0" i="0" lang="en-US" sz="1600" u="none">
                <a:solidFill>
                  <a:schemeClr val="dk1"/>
                </a:solidFill>
                <a:latin typeface="Courier New"/>
                <a:ea typeface="Courier New"/>
                <a:cs typeface="Courier New"/>
                <a:sym typeface="Courier New"/>
              </a:rPr>
              <a:t>1c. 	     0010      1110 0111 0      shift P (sign ext)</a:t>
            </a:r>
            <a:endParaRPr/>
          </a:p>
          <a:p>
            <a:pPr indent="-203200" lvl="0" marL="203200" marR="0" rtl="0" algn="l">
              <a:lnSpc>
                <a:spcPct val="80000"/>
              </a:lnSpc>
              <a:spcBef>
                <a:spcPts val="1360"/>
              </a:spcBef>
              <a:spcAft>
                <a:spcPts val="0"/>
              </a:spcAft>
              <a:buClr>
                <a:schemeClr val="dk1"/>
              </a:buClr>
              <a:buSzPts val="1600"/>
              <a:buFont typeface="Arial"/>
              <a:buNone/>
            </a:pPr>
            <a:r>
              <a:rPr b="0" i="0" lang="en-US" sz="1600" u="none">
                <a:solidFill>
                  <a:schemeClr val="dk1"/>
                </a:solidFill>
                <a:latin typeface="Courier New"/>
                <a:ea typeface="Courier New"/>
                <a:cs typeface="Courier New"/>
                <a:sym typeface="Courier New"/>
              </a:rPr>
              <a:t>2.                  0010	1111 0011 1      11 -&gt; nop</a:t>
            </a:r>
            <a:endParaRPr/>
          </a:p>
          <a:p>
            <a:pPr indent="-203200" lvl="0" marL="203200" marR="0" rtl="0" algn="l">
              <a:lnSpc>
                <a:spcPct val="80000"/>
              </a:lnSpc>
              <a:spcBef>
                <a:spcPts val="1360"/>
              </a:spcBef>
              <a:spcAft>
                <a:spcPts val="0"/>
              </a:spcAft>
              <a:buClr>
                <a:schemeClr val="dk1"/>
              </a:buClr>
              <a:buSzPts val="1600"/>
              <a:buFont typeface="Arial"/>
              <a:buNone/>
            </a:pPr>
            <a:r>
              <a:rPr b="0" i="0" lang="en-US" sz="1600" u="none">
                <a:solidFill>
                  <a:schemeClr val="dk1"/>
                </a:solidFill>
                <a:latin typeface="Courier New"/>
                <a:ea typeface="Courier New"/>
                <a:cs typeface="Courier New"/>
                <a:sym typeface="Courier New"/>
              </a:rPr>
              <a:t>1d.  	     0010	1111 0011 1      shift P (sign ext)</a:t>
            </a:r>
            <a:endParaRPr/>
          </a:p>
          <a:p>
            <a:pPr indent="-203200" lvl="0" marL="203200" marR="0" rtl="0" algn="l">
              <a:lnSpc>
                <a:spcPct val="80000"/>
              </a:lnSpc>
              <a:spcBef>
                <a:spcPts val="1360"/>
              </a:spcBef>
              <a:spcAft>
                <a:spcPts val="0"/>
              </a:spcAft>
              <a:buClr>
                <a:schemeClr val="dk1"/>
              </a:buClr>
              <a:buSzPts val="1600"/>
              <a:buFont typeface="Arial"/>
              <a:buNone/>
            </a:pPr>
            <a:r>
              <a:rPr b="0" i="0" lang="en-US" sz="1600" u="none">
                <a:solidFill>
                  <a:schemeClr val="dk1"/>
                </a:solidFill>
                <a:latin typeface="Courier New"/>
                <a:ea typeface="Courier New"/>
                <a:cs typeface="Courier New"/>
                <a:sym typeface="Courier New"/>
              </a:rPr>
              <a:t>2.	     0010	1111 1001 1      11 -&gt; nop</a:t>
            </a:r>
            <a:endParaRPr/>
          </a:p>
          <a:p>
            <a:pPr indent="-203200" lvl="0" marL="203200" marR="0" rtl="0" algn="l">
              <a:lnSpc>
                <a:spcPct val="80000"/>
              </a:lnSpc>
              <a:spcBef>
                <a:spcPts val="1360"/>
              </a:spcBef>
              <a:spcAft>
                <a:spcPts val="0"/>
              </a:spcAft>
              <a:buClr>
                <a:schemeClr val="dk1"/>
              </a:buClr>
              <a:buSzPts val="1600"/>
              <a:buFont typeface="Arial"/>
              <a:buNone/>
            </a:pPr>
            <a:r>
              <a:rPr b="0" i="0" lang="en-US" sz="1600" u="none">
                <a:solidFill>
                  <a:schemeClr val="dk1"/>
                </a:solidFill>
                <a:latin typeface="Courier New"/>
                <a:ea typeface="Courier New"/>
                <a:cs typeface="Courier New"/>
                <a:sym typeface="Courier New"/>
              </a:rPr>
              <a:t>1d.	     0010      1111 1001 1      shift P (sign ext)</a:t>
            </a:r>
            <a:endParaRPr/>
          </a:p>
          <a:p>
            <a:pPr indent="-203200" lvl="0" marL="203200" marR="0" rtl="0" algn="l">
              <a:lnSpc>
                <a:spcPct val="80000"/>
              </a:lnSpc>
              <a:spcBef>
                <a:spcPts val="1360"/>
              </a:spcBef>
              <a:spcAft>
                <a:spcPts val="0"/>
              </a:spcAft>
              <a:buClr>
                <a:schemeClr val="dk1"/>
              </a:buClr>
              <a:buSzPts val="1600"/>
              <a:buFont typeface="Arial"/>
              <a:buNone/>
            </a:pPr>
            <a:r>
              <a:rPr b="0" i="0" lang="en-US" sz="1600" u="none">
                <a:solidFill>
                  <a:schemeClr val="dk1"/>
                </a:solidFill>
                <a:latin typeface="Courier New"/>
                <a:ea typeface="Courier New"/>
                <a:cs typeface="Courier New"/>
                <a:sym typeface="Courier New"/>
              </a:rPr>
              <a:t>2.                  0010      1111 1100 1      01 -&gt; add P = P + M</a:t>
            </a:r>
            <a:endParaRPr/>
          </a:p>
          <a:p>
            <a:pPr indent="-203200" lvl="0" marL="203200" marR="0" rtl="0" algn="l">
              <a:lnSpc>
                <a:spcPct val="80000"/>
              </a:lnSpc>
              <a:spcBef>
                <a:spcPts val="1360"/>
              </a:spcBef>
              <a:spcAft>
                <a:spcPts val="0"/>
              </a:spcAft>
              <a:buClr>
                <a:schemeClr val="dk1"/>
              </a:buClr>
              <a:buSzPts val="1600"/>
              <a:buFont typeface="Arial"/>
              <a:buNone/>
            </a:pPr>
            <a:r>
              <a:rPr b="0" i="0" lang="en-US" sz="1600" u="none">
                <a:solidFill>
                  <a:schemeClr val="dk1"/>
                </a:solidFill>
                <a:latin typeface="Courier New"/>
                <a:ea typeface="Courier New"/>
                <a:cs typeface="Courier New"/>
                <a:sym typeface="Courier New"/>
              </a:rPr>
              <a:t>1b.                 0010      0001 1100 1      shift P (sign ext)</a:t>
            </a:r>
            <a:endParaRPr/>
          </a:p>
          <a:p>
            <a:pPr indent="-203200" lvl="0" marL="203200" marR="0" rtl="0" algn="l">
              <a:lnSpc>
                <a:spcPct val="80000"/>
              </a:lnSpc>
              <a:spcBef>
                <a:spcPts val="1360"/>
              </a:spcBef>
              <a:spcAft>
                <a:spcPts val="0"/>
              </a:spcAft>
              <a:buClr>
                <a:schemeClr val="dk1"/>
              </a:buClr>
              <a:buSzPts val="1600"/>
              <a:buFont typeface="Arial"/>
              <a:buNone/>
            </a:pPr>
            <a:r>
              <a:rPr b="0" i="0" lang="en-US" sz="1600" u="none">
                <a:solidFill>
                  <a:schemeClr val="dk1"/>
                </a:solidFill>
                <a:latin typeface="Courier New"/>
                <a:ea typeface="Courier New"/>
                <a:cs typeface="Courier New"/>
                <a:sym typeface="Courier New"/>
              </a:rPr>
              <a:t>2.                  0010      0000 1110 0      done</a:t>
            </a:r>
            <a:endParaRPr/>
          </a:p>
          <a:p>
            <a:pPr indent="-69850" lvl="0" marL="171450" marR="0" rtl="0" algn="l">
              <a:lnSpc>
                <a:spcPct val="90000"/>
              </a:lnSpc>
              <a:spcBef>
                <a:spcPts val="75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p:txBody>
      </p:sp>
      <p:sp>
        <p:nvSpPr>
          <p:cNvPr id="532" name="Google Shape;532;p43"/>
          <p:cNvSpPr txBox="1"/>
          <p:nvPr/>
        </p:nvSpPr>
        <p:spPr>
          <a:xfrm>
            <a:off x="533400" y="1981200"/>
            <a:ext cx="8229600" cy="774700"/>
          </a:xfrm>
          <a:prstGeom prst="rect">
            <a:avLst/>
          </a:prstGeom>
          <a:noFill/>
          <a:ln>
            <a:noFill/>
          </a:ln>
        </p:spPr>
        <p:txBody>
          <a:bodyPr anchorCtr="0" anchor="t" bIns="44450" lIns="90475" spcFirstLastPara="1" rIns="90475" wrap="square" tIns="44450">
            <a:spAutoFit/>
          </a:bodyPr>
          <a:lstStyle/>
          <a:p>
            <a:pPr indent="0" lvl="0" marL="0" marR="0" rtl="0" algn="l">
              <a:lnSpc>
                <a:spcPct val="85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Operation	   Multiplicand	Product	next?</a:t>
            </a:r>
            <a:endParaRPr b="0" i="0" sz="1400" u="none" cap="none" strike="noStrike">
              <a:solidFill>
                <a:srgbClr val="000000"/>
              </a:solidFill>
              <a:latin typeface="Arial"/>
              <a:ea typeface="Arial"/>
              <a:cs typeface="Arial"/>
              <a:sym typeface="Arial"/>
            </a:endParaRPr>
          </a:p>
          <a:p>
            <a:pPr indent="0" lvl="0" marL="0" marR="0" rtl="0" algn="l">
              <a:lnSpc>
                <a:spcPct val="85000"/>
              </a:lnSpc>
              <a:spcBef>
                <a:spcPts val="16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0. initial value   0010	0000 0111 0      10 -&gt; sub P = P - M</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4"/>
          <p:cNvSpPr txBox="1"/>
          <p:nvPr>
            <p:ph type="title"/>
          </p:nvPr>
        </p:nvSpPr>
        <p:spPr>
          <a:xfrm>
            <a:off x="1371600" y="609600"/>
            <a:ext cx="91440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Booth Algorithm (2 * -3)</a:t>
            </a:r>
            <a:endParaRPr/>
          </a:p>
        </p:txBody>
      </p:sp>
      <p:sp>
        <p:nvSpPr>
          <p:cNvPr id="538" name="Google Shape;538;p44"/>
          <p:cNvSpPr txBox="1"/>
          <p:nvPr>
            <p:ph idx="1" type="body"/>
          </p:nvPr>
        </p:nvSpPr>
        <p:spPr>
          <a:xfrm>
            <a:off x="457200" y="1981200"/>
            <a:ext cx="86868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85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Operation	   Multiplicand	Product	next?</a:t>
            </a:r>
            <a:endParaRPr/>
          </a:p>
          <a:p>
            <a:pPr indent="-171450" lvl="0" marL="171450" marR="0" rtl="0" algn="l">
              <a:lnSpc>
                <a:spcPct val="80000"/>
              </a:lnSpc>
              <a:spcBef>
                <a:spcPts val="1360"/>
              </a:spcBef>
              <a:spcAft>
                <a:spcPts val="0"/>
              </a:spcAft>
              <a:buClr>
                <a:schemeClr val="dk1"/>
              </a:buClr>
              <a:buSzPts val="1600"/>
              <a:buFont typeface="Arial"/>
              <a:buNone/>
            </a:pPr>
            <a:r>
              <a:rPr b="0" i="0" lang="en-US" sz="1600" u="none">
                <a:solidFill>
                  <a:schemeClr val="dk1"/>
                </a:solidFill>
                <a:latin typeface="Courier New"/>
                <a:ea typeface="Courier New"/>
                <a:cs typeface="Courier New"/>
                <a:sym typeface="Courier New"/>
              </a:rPr>
              <a:t>0.initial value    0010	0000 1101 0      10 -&gt; sub P = P - M</a:t>
            </a:r>
            <a:endParaRPr/>
          </a:p>
        </p:txBody>
      </p:sp>
      <p:sp>
        <p:nvSpPr>
          <p:cNvPr id="539" name="Google Shape;539;p44"/>
          <p:cNvSpPr txBox="1"/>
          <p:nvPr/>
        </p:nvSpPr>
        <p:spPr>
          <a:xfrm>
            <a:off x="381000" y="2819400"/>
            <a:ext cx="8343900" cy="3873500"/>
          </a:xfrm>
          <a:prstGeom prst="rect">
            <a:avLst/>
          </a:prstGeom>
          <a:noFill/>
          <a:ln>
            <a:noFill/>
          </a:ln>
        </p:spPr>
        <p:txBody>
          <a:bodyPr anchorCtr="0" anchor="t" bIns="25400" lIns="63500" spcFirstLastPara="1" rIns="63500" wrap="square" tIns="25400">
            <a:spAutoFit/>
          </a:bodyPr>
          <a:lstStyle/>
          <a:p>
            <a:pPr indent="-203200" lvl="0" marL="203200" marR="0" rtl="0" algn="l">
              <a:lnSpc>
                <a:spcPct val="8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1c. 	     0010      1110 1101 0      shift P (sign ext)</a:t>
            </a:r>
            <a:endParaRPr b="0" i="0" sz="1400" u="none" cap="none" strike="noStrike">
              <a:solidFill>
                <a:srgbClr val="000000"/>
              </a:solidFill>
              <a:latin typeface="Arial"/>
              <a:ea typeface="Arial"/>
              <a:cs typeface="Arial"/>
              <a:sym typeface="Arial"/>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2.                  0010	1111 0110 1      01 -&gt; add P = P + M</a:t>
            </a:r>
            <a:endParaRPr b="0" i="0" sz="1400" u="none" cap="none" strike="noStrike">
              <a:solidFill>
                <a:srgbClr val="000000"/>
              </a:solidFill>
              <a:latin typeface="Arial"/>
              <a:ea typeface="Arial"/>
              <a:cs typeface="Arial"/>
              <a:sym typeface="Arial"/>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1b.  	     0010	0001 0110 1      shift P (sign ext)</a:t>
            </a:r>
            <a:endParaRPr b="0" i="0" sz="1400" u="none" cap="none" strike="noStrike">
              <a:solidFill>
                <a:srgbClr val="000000"/>
              </a:solidFill>
              <a:latin typeface="Arial"/>
              <a:ea typeface="Arial"/>
              <a:cs typeface="Arial"/>
              <a:sym typeface="Arial"/>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2.	     0010	0000 1011 0      10 -&gt; sub P = P - M</a:t>
            </a:r>
            <a:endParaRPr b="0" i="0" sz="1400" u="none" cap="none" strike="noStrike">
              <a:solidFill>
                <a:srgbClr val="000000"/>
              </a:solidFill>
              <a:latin typeface="Arial"/>
              <a:ea typeface="Arial"/>
              <a:cs typeface="Arial"/>
              <a:sym typeface="Arial"/>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1c.	     0010      1110 1011 0      shift P</a:t>
            </a:r>
            <a:endParaRPr b="0" i="0" sz="1400" u="none" cap="none" strike="noStrike">
              <a:solidFill>
                <a:srgbClr val="000000"/>
              </a:solidFill>
              <a:latin typeface="Arial"/>
              <a:ea typeface="Arial"/>
              <a:cs typeface="Arial"/>
              <a:sym typeface="Arial"/>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2.                  0010      1111 0101 1      11 -&gt; nop</a:t>
            </a:r>
            <a:endParaRPr b="0" i="0" sz="1400" u="none" cap="none" strike="noStrike">
              <a:solidFill>
                <a:srgbClr val="000000"/>
              </a:solidFill>
              <a:latin typeface="Arial"/>
              <a:ea typeface="Arial"/>
              <a:cs typeface="Arial"/>
              <a:sym typeface="Arial"/>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1d.                 0010      1111 0101 1      shift P</a:t>
            </a:r>
            <a:endParaRPr b="0" i="0" sz="1400" u="none" cap="none" strike="noStrike">
              <a:solidFill>
                <a:srgbClr val="000000"/>
              </a:solidFill>
              <a:latin typeface="Arial"/>
              <a:ea typeface="Arial"/>
              <a:cs typeface="Arial"/>
              <a:sym typeface="Arial"/>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2.                  0010      1111 1010 1      done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5"/>
          <p:cNvSpPr txBox="1"/>
          <p:nvPr>
            <p:ph type="title"/>
          </p:nvPr>
        </p:nvSpPr>
        <p:spPr>
          <a:xfrm>
            <a:off x="1066800" y="0"/>
            <a:ext cx="7793037"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Verifying Booth’s Algorithm</a:t>
            </a:r>
            <a:endParaRPr/>
          </a:p>
        </p:txBody>
      </p:sp>
      <p:sp>
        <p:nvSpPr>
          <p:cNvPr id="545" name="Google Shape;545;p45"/>
          <p:cNvSpPr txBox="1"/>
          <p:nvPr>
            <p:ph idx="1" type="body"/>
          </p:nvPr>
        </p:nvSpPr>
        <p:spPr>
          <a:xfrm>
            <a:off x="1295400" y="1143000"/>
            <a:ext cx="8077200" cy="5638800"/>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8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multiplier a = a</a:t>
            </a:r>
            <a:r>
              <a:rPr b="0" baseline="-25000" i="0" lang="en-US" sz="2000" u="none">
                <a:solidFill>
                  <a:schemeClr val="dk1"/>
                </a:solidFill>
                <a:latin typeface="Calibri"/>
                <a:ea typeface="Calibri"/>
                <a:cs typeface="Calibri"/>
                <a:sym typeface="Calibri"/>
              </a:rPr>
              <a:t>31</a:t>
            </a:r>
            <a:r>
              <a:rPr b="0" i="0" lang="en-US" sz="2000" u="none">
                <a:solidFill>
                  <a:schemeClr val="dk1"/>
                </a:solidFill>
                <a:latin typeface="Calibri"/>
                <a:ea typeface="Calibri"/>
                <a:cs typeface="Calibri"/>
                <a:sym typeface="Calibri"/>
              </a:rPr>
              <a:t> a</a:t>
            </a:r>
            <a:r>
              <a:rPr b="0" baseline="-25000" i="0" lang="en-US" sz="2000" u="none">
                <a:solidFill>
                  <a:schemeClr val="dk1"/>
                </a:solidFill>
                <a:latin typeface="Calibri"/>
                <a:ea typeface="Calibri"/>
                <a:cs typeface="Calibri"/>
                <a:sym typeface="Calibri"/>
              </a:rPr>
              <a:t>32</a:t>
            </a:r>
            <a:r>
              <a:rPr b="0" i="0" lang="en-US" sz="2000" u="none">
                <a:solidFill>
                  <a:schemeClr val="dk1"/>
                </a:solidFill>
                <a:latin typeface="Calibri"/>
                <a:ea typeface="Calibri"/>
                <a:cs typeface="Calibri"/>
                <a:sym typeface="Calibri"/>
              </a:rPr>
              <a:t>… a</a:t>
            </a:r>
            <a:r>
              <a:rPr b="0" baseline="-25000" i="0" lang="en-US" sz="2000" u="none">
                <a:solidFill>
                  <a:schemeClr val="dk1"/>
                </a:solidFill>
                <a:latin typeface="Calibri"/>
                <a:ea typeface="Calibri"/>
                <a:cs typeface="Calibri"/>
                <a:sym typeface="Calibri"/>
              </a:rPr>
              <a:t>0</a:t>
            </a:r>
            <a:r>
              <a:rPr b="0" i="0" lang="en-US" sz="2000" u="none">
                <a:solidFill>
                  <a:schemeClr val="dk1"/>
                </a:solidFill>
                <a:latin typeface="Calibri"/>
                <a:ea typeface="Calibri"/>
                <a:cs typeface="Calibri"/>
                <a:sym typeface="Calibri"/>
              </a:rPr>
              <a:t>, multiplicand = b</a:t>
            </a:r>
            <a:endParaRPr/>
          </a:p>
          <a:p>
            <a:pPr indent="-171450" lvl="0" marL="171450" marR="0" rtl="0" algn="l">
              <a:lnSpc>
                <a:spcPct val="8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a:t>
            </a:r>
            <a:r>
              <a:rPr b="0" baseline="-25000" i="0" lang="en-US" sz="2000" u="none">
                <a:solidFill>
                  <a:schemeClr val="dk1"/>
                </a:solidFill>
                <a:latin typeface="Calibri"/>
                <a:ea typeface="Calibri"/>
                <a:cs typeface="Calibri"/>
                <a:sym typeface="Calibri"/>
              </a:rPr>
              <a:t>i </a:t>
            </a:r>
            <a:r>
              <a:rPr b="0" i="0" lang="en-US" sz="2000" u="none">
                <a:solidFill>
                  <a:schemeClr val="dk1"/>
                </a:solidFill>
                <a:latin typeface="Calibri"/>
                <a:ea typeface="Calibri"/>
                <a:cs typeface="Calibri"/>
                <a:sym typeface="Calibri"/>
              </a:rPr>
              <a:t>   a</a:t>
            </a:r>
            <a:r>
              <a:rPr b="0" baseline="-25000" i="0" lang="en-US" sz="2000" u="none">
                <a:solidFill>
                  <a:schemeClr val="dk1"/>
                </a:solidFill>
                <a:latin typeface="Calibri"/>
                <a:ea typeface="Calibri"/>
                <a:cs typeface="Calibri"/>
                <a:sym typeface="Calibri"/>
              </a:rPr>
              <a:t>i-1</a:t>
            </a:r>
            <a:r>
              <a:rPr b="0" i="0" lang="en-US" sz="2000" u="none">
                <a:solidFill>
                  <a:schemeClr val="dk1"/>
                </a:solidFill>
                <a:latin typeface="Calibri"/>
                <a:ea typeface="Calibri"/>
                <a:cs typeface="Calibri"/>
                <a:sym typeface="Calibri"/>
              </a:rPr>
              <a:t>   Operation</a:t>
            </a:r>
            <a:endParaRPr/>
          </a:p>
          <a:p>
            <a:pPr indent="-171450" lvl="0" marL="171450" marR="0" rtl="0" algn="l">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r>
              <a:rPr b="0" i="0" lang="en-US" sz="2000" u="none">
                <a:solidFill>
                  <a:schemeClr val="dk1"/>
                </a:solidFill>
                <a:latin typeface="Courier New"/>
                <a:ea typeface="Courier New"/>
                <a:cs typeface="Courier New"/>
                <a:sym typeface="Courier New"/>
              </a:rPr>
              <a:t>0  0     nop</a:t>
            </a:r>
            <a:endParaRPr/>
          </a:p>
          <a:p>
            <a:pPr indent="-171450" lvl="0" marL="171450" marR="0" rtl="0" algn="l">
              <a:lnSpc>
                <a:spcPct val="80000"/>
              </a:lnSpc>
              <a:spcBef>
                <a:spcPts val="700"/>
              </a:spcBef>
              <a:spcAft>
                <a:spcPts val="0"/>
              </a:spcAft>
              <a:buClr>
                <a:schemeClr val="dk1"/>
              </a:buClr>
              <a:buSzPts val="2000"/>
              <a:buFont typeface="Arial"/>
              <a:buNone/>
            </a:pPr>
            <a:r>
              <a:rPr b="0" i="0" lang="en-US" sz="2000" u="none">
                <a:solidFill>
                  <a:schemeClr val="dk1"/>
                </a:solidFill>
                <a:latin typeface="Courier New"/>
                <a:ea typeface="Courier New"/>
                <a:cs typeface="Courier New"/>
                <a:sym typeface="Courier New"/>
              </a:rPr>
              <a:t>  0  1     add b</a:t>
            </a:r>
            <a:endParaRPr/>
          </a:p>
          <a:p>
            <a:pPr indent="-171450" lvl="0" marL="171450" marR="0" rtl="0" algn="l">
              <a:lnSpc>
                <a:spcPct val="80000"/>
              </a:lnSpc>
              <a:spcBef>
                <a:spcPts val="700"/>
              </a:spcBef>
              <a:spcAft>
                <a:spcPts val="0"/>
              </a:spcAft>
              <a:buClr>
                <a:schemeClr val="dk1"/>
              </a:buClr>
              <a:buSzPts val="2000"/>
              <a:buFont typeface="Arial"/>
              <a:buNone/>
            </a:pPr>
            <a:r>
              <a:rPr b="0" i="0" lang="en-US" sz="2000" u="none">
                <a:solidFill>
                  <a:schemeClr val="dk1"/>
                </a:solidFill>
                <a:latin typeface="Courier New"/>
                <a:ea typeface="Courier New"/>
                <a:cs typeface="Courier New"/>
                <a:sym typeface="Courier New"/>
              </a:rPr>
              <a:t>  1  0     sub b</a:t>
            </a:r>
            <a:endParaRPr/>
          </a:p>
          <a:p>
            <a:pPr indent="-171450" lvl="0" marL="171450" marR="0" rtl="0" algn="l">
              <a:lnSpc>
                <a:spcPct val="80000"/>
              </a:lnSpc>
              <a:spcBef>
                <a:spcPts val="700"/>
              </a:spcBef>
              <a:spcAft>
                <a:spcPts val="0"/>
              </a:spcAft>
              <a:buClr>
                <a:schemeClr val="dk1"/>
              </a:buClr>
              <a:buSzPts val="2000"/>
              <a:buFont typeface="Arial"/>
              <a:buNone/>
            </a:pPr>
            <a:r>
              <a:rPr b="0" i="0" lang="en-US" sz="2000" u="none">
                <a:solidFill>
                  <a:schemeClr val="dk1"/>
                </a:solidFill>
                <a:latin typeface="Courier New"/>
                <a:ea typeface="Courier New"/>
                <a:cs typeface="Courier New"/>
                <a:sym typeface="Courier New"/>
              </a:rPr>
              <a:t>  1  1     nop</a:t>
            </a:r>
            <a:endParaRPr/>
          </a:p>
          <a:p>
            <a:pPr indent="-171450" lvl="0" marL="171450" marR="0" rtl="0" algn="l">
              <a:lnSpc>
                <a:spcPct val="8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                          0,   nop</a:t>
            </a:r>
            <a:endParaRPr/>
          </a:p>
          <a:p>
            <a:pPr indent="-171450" lvl="0" marL="171450" marR="0" rtl="0" algn="l">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I.e., if  a</a:t>
            </a:r>
            <a:r>
              <a:rPr b="0" baseline="-25000" i="0" lang="en-US" sz="2000" u="none">
                <a:solidFill>
                  <a:schemeClr val="dk1"/>
                </a:solidFill>
                <a:latin typeface="Calibri"/>
                <a:ea typeface="Calibri"/>
                <a:cs typeface="Calibri"/>
                <a:sym typeface="Calibri"/>
              </a:rPr>
              <a:t>i-1</a:t>
            </a:r>
            <a:r>
              <a:rPr b="0" i="0" lang="en-US" sz="2000" u="none">
                <a:solidFill>
                  <a:schemeClr val="dk1"/>
                </a:solidFill>
                <a:latin typeface="Calibri"/>
                <a:ea typeface="Calibri"/>
                <a:cs typeface="Calibri"/>
                <a:sym typeface="Calibri"/>
              </a:rPr>
              <a:t> – a</a:t>
            </a:r>
            <a:r>
              <a:rPr b="0" baseline="-25000" i="0" lang="en-US" sz="2000" u="none">
                <a:solidFill>
                  <a:schemeClr val="dk1"/>
                </a:solidFill>
                <a:latin typeface="Calibri"/>
                <a:ea typeface="Calibri"/>
                <a:cs typeface="Calibri"/>
                <a:sym typeface="Calibri"/>
              </a:rPr>
              <a:t>i</a:t>
            </a:r>
            <a:r>
              <a:rPr b="0" i="0" lang="en-US" sz="2000" u="none">
                <a:solidFill>
                  <a:schemeClr val="dk1"/>
                </a:solidFill>
                <a:latin typeface="Calibri"/>
                <a:ea typeface="Calibri"/>
                <a:cs typeface="Calibri"/>
                <a:sym typeface="Calibri"/>
              </a:rPr>
              <a:t> =    +1,   add b</a:t>
            </a:r>
            <a:endParaRPr/>
          </a:p>
          <a:p>
            <a:pPr indent="-171450" lvl="0" marL="171450" marR="0" rtl="0" algn="l">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–1,   sub b</a:t>
            </a:r>
            <a:endParaRPr/>
          </a:p>
          <a:p>
            <a:pPr indent="-171450" lvl="0" marL="171450" marR="0" rtl="0" algn="l">
              <a:lnSpc>
                <a:spcPct val="8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Therefore, Booth computes sum:</a:t>
            </a:r>
            <a:endParaRPr/>
          </a:p>
          <a:p>
            <a:pPr indent="-171450" lvl="0" marL="171450" marR="0" rtl="0" algn="l">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a:t>
            </a:r>
            <a:r>
              <a:rPr b="0" baseline="-25000" i="0" lang="en-US" sz="2000" u="none">
                <a:solidFill>
                  <a:schemeClr val="dk1"/>
                </a:solidFill>
                <a:latin typeface="Calibri"/>
                <a:ea typeface="Calibri"/>
                <a:cs typeface="Calibri"/>
                <a:sym typeface="Calibri"/>
              </a:rPr>
              <a:t>–1</a:t>
            </a:r>
            <a:r>
              <a:rPr b="0" i="0" lang="en-US" sz="2000" u="none">
                <a:solidFill>
                  <a:schemeClr val="dk1"/>
                </a:solidFill>
                <a:latin typeface="Calibri"/>
                <a:ea typeface="Calibri"/>
                <a:cs typeface="Calibri"/>
                <a:sym typeface="Calibri"/>
              </a:rPr>
              <a:t> – a</a:t>
            </a:r>
            <a:r>
              <a:rPr b="0" baseline="-25000" i="0" lang="en-US" sz="2000" u="none">
                <a:solidFill>
                  <a:schemeClr val="dk1"/>
                </a:solidFill>
                <a:latin typeface="Calibri"/>
                <a:ea typeface="Calibri"/>
                <a:cs typeface="Calibri"/>
                <a:sym typeface="Calibri"/>
              </a:rPr>
              <a:t>0</a:t>
            </a:r>
            <a:r>
              <a:rPr b="0" i="0" lang="en-US" sz="2000" u="none">
                <a:solidFill>
                  <a:schemeClr val="dk1"/>
                </a:solidFill>
                <a:latin typeface="Calibri"/>
                <a:ea typeface="Calibri"/>
                <a:cs typeface="Calibri"/>
                <a:sym typeface="Calibri"/>
              </a:rPr>
              <a:t>)   * b * 2</a:t>
            </a:r>
            <a:r>
              <a:rPr b="0" baseline="30000" i="0" lang="en-US" sz="2000" u="none">
                <a:solidFill>
                  <a:schemeClr val="dk1"/>
                </a:solidFill>
                <a:latin typeface="Calibri"/>
                <a:ea typeface="Calibri"/>
                <a:cs typeface="Calibri"/>
                <a:sym typeface="Calibri"/>
              </a:rPr>
              <a:t>0</a:t>
            </a:r>
            <a:endParaRPr/>
          </a:p>
          <a:p>
            <a:pPr indent="-171450" lvl="0" marL="171450" marR="0" rtl="0" algn="l">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a:t>
            </a:r>
            <a:r>
              <a:rPr b="0" baseline="-25000" i="0" lang="en-US" sz="2000" u="none">
                <a:solidFill>
                  <a:schemeClr val="dk1"/>
                </a:solidFill>
                <a:latin typeface="Calibri"/>
                <a:ea typeface="Calibri"/>
                <a:cs typeface="Calibri"/>
                <a:sym typeface="Calibri"/>
              </a:rPr>
              <a:t>0</a:t>
            </a:r>
            <a:r>
              <a:rPr b="0" i="0" lang="en-US" sz="2000" u="none">
                <a:solidFill>
                  <a:schemeClr val="dk1"/>
                </a:solidFill>
                <a:latin typeface="Calibri"/>
                <a:ea typeface="Calibri"/>
                <a:cs typeface="Calibri"/>
                <a:sym typeface="Calibri"/>
              </a:rPr>
              <a:t> – a </a:t>
            </a:r>
            <a:r>
              <a:rPr b="0" baseline="-25000" i="0" lang="en-US" sz="2000" u="none">
                <a:solidFill>
                  <a:schemeClr val="dk1"/>
                </a:solidFill>
                <a:latin typeface="Calibri"/>
                <a:ea typeface="Calibri"/>
                <a:cs typeface="Calibri"/>
                <a:sym typeface="Calibri"/>
              </a:rPr>
              <a:t>1</a:t>
            </a:r>
            <a:r>
              <a:rPr b="0" i="0" lang="en-US" sz="2000" u="none">
                <a:solidFill>
                  <a:schemeClr val="dk1"/>
                </a:solidFill>
                <a:latin typeface="Calibri"/>
                <a:ea typeface="Calibri"/>
                <a:cs typeface="Calibri"/>
                <a:sym typeface="Calibri"/>
              </a:rPr>
              <a:t>)   * b * 2</a:t>
            </a:r>
            <a:r>
              <a:rPr b="0" baseline="30000" i="0" lang="en-US" sz="2000" u="none">
                <a:solidFill>
                  <a:schemeClr val="dk1"/>
                </a:solidFill>
                <a:latin typeface="Calibri"/>
                <a:ea typeface="Calibri"/>
                <a:cs typeface="Calibri"/>
                <a:sym typeface="Calibri"/>
              </a:rPr>
              <a:t>1</a:t>
            </a:r>
            <a:endParaRPr/>
          </a:p>
          <a:p>
            <a:pPr indent="-171450" lvl="0" marL="171450" marR="0" rtl="0" algn="l">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a:t>
            </a:r>
            <a:r>
              <a:rPr b="0" baseline="-25000" i="0" lang="en-US" sz="2000" u="none">
                <a:solidFill>
                  <a:schemeClr val="dk1"/>
                </a:solidFill>
                <a:latin typeface="Calibri"/>
                <a:ea typeface="Calibri"/>
                <a:cs typeface="Calibri"/>
                <a:sym typeface="Calibri"/>
              </a:rPr>
              <a:t>1 </a:t>
            </a:r>
            <a:r>
              <a:rPr b="0" i="0" lang="en-US" sz="2000" u="none">
                <a:solidFill>
                  <a:schemeClr val="dk1"/>
                </a:solidFill>
                <a:latin typeface="Calibri"/>
                <a:ea typeface="Calibri"/>
                <a:cs typeface="Calibri"/>
                <a:sym typeface="Calibri"/>
              </a:rPr>
              <a:t>– a</a:t>
            </a:r>
            <a:r>
              <a:rPr b="0" baseline="-25000" i="0" lang="en-US" sz="2000" u="none">
                <a:solidFill>
                  <a:schemeClr val="dk1"/>
                </a:solidFill>
                <a:latin typeface="Calibri"/>
                <a:ea typeface="Calibri"/>
                <a:cs typeface="Calibri"/>
                <a:sym typeface="Calibri"/>
              </a:rPr>
              <a:t>2</a:t>
            </a:r>
            <a:r>
              <a:rPr b="0" i="0" lang="en-US" sz="2000" u="none">
                <a:solidFill>
                  <a:schemeClr val="dk1"/>
                </a:solidFill>
                <a:latin typeface="Calibri"/>
                <a:ea typeface="Calibri"/>
                <a:cs typeface="Calibri"/>
                <a:sym typeface="Calibri"/>
              </a:rPr>
              <a:t>)    * b * 2</a:t>
            </a:r>
            <a:r>
              <a:rPr b="0" baseline="30000" i="0" lang="en-US" sz="2000" u="none">
                <a:solidFill>
                  <a:schemeClr val="dk1"/>
                </a:solidFill>
                <a:latin typeface="Calibri"/>
                <a:ea typeface="Calibri"/>
                <a:cs typeface="Calibri"/>
                <a:sym typeface="Calibri"/>
              </a:rPr>
              <a:t>2</a:t>
            </a:r>
            <a:endParaRPr/>
          </a:p>
          <a:p>
            <a:pPr indent="-171450" lvl="0" marL="171450" marR="0" rtl="0" algn="l">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171450" lvl="0" marL="171450" marR="0" rtl="0" algn="l">
              <a:lnSpc>
                <a:spcPct val="80000"/>
              </a:lnSpc>
              <a:spcBef>
                <a:spcPts val="70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r>
              <a:rPr b="0" i="0" lang="en-US" sz="2000" u="none">
                <a:solidFill>
                  <a:schemeClr val="dk1"/>
                </a:solidFill>
                <a:latin typeface="Calibri"/>
                <a:ea typeface="Calibri"/>
                <a:cs typeface="Calibri"/>
                <a:sym typeface="Calibri"/>
              </a:rPr>
              <a:t>+ (a</a:t>
            </a:r>
            <a:r>
              <a:rPr b="0" baseline="-25000" i="0" lang="en-US" sz="2000" u="none">
                <a:solidFill>
                  <a:schemeClr val="dk1"/>
                </a:solidFill>
                <a:latin typeface="Calibri"/>
                <a:ea typeface="Calibri"/>
                <a:cs typeface="Calibri"/>
                <a:sym typeface="Calibri"/>
              </a:rPr>
              <a:t>30</a:t>
            </a:r>
            <a:r>
              <a:rPr b="0" i="0" lang="en-US" sz="2000" u="none">
                <a:solidFill>
                  <a:schemeClr val="dk1"/>
                </a:solidFill>
                <a:latin typeface="Calibri"/>
                <a:ea typeface="Calibri"/>
                <a:cs typeface="Calibri"/>
                <a:sym typeface="Calibri"/>
              </a:rPr>
              <a:t> – a</a:t>
            </a:r>
            <a:r>
              <a:rPr b="0" baseline="-25000" i="0" lang="en-US" sz="2000" u="none">
                <a:solidFill>
                  <a:schemeClr val="dk1"/>
                </a:solidFill>
                <a:latin typeface="Calibri"/>
                <a:ea typeface="Calibri"/>
                <a:cs typeface="Calibri"/>
                <a:sym typeface="Calibri"/>
              </a:rPr>
              <a:t>31</a:t>
            </a:r>
            <a:r>
              <a:rPr b="0" i="0" lang="en-US" sz="2000" u="none">
                <a:solidFill>
                  <a:schemeClr val="dk1"/>
                </a:solidFill>
                <a:latin typeface="Calibri"/>
                <a:ea typeface="Calibri"/>
                <a:cs typeface="Calibri"/>
                <a:sym typeface="Calibri"/>
              </a:rPr>
              <a:t>)  * b * 2</a:t>
            </a:r>
            <a:r>
              <a:rPr b="0" baseline="30000" i="0" lang="en-US" sz="2000" u="none">
                <a:solidFill>
                  <a:schemeClr val="dk1"/>
                </a:solidFill>
                <a:latin typeface="Calibri"/>
                <a:ea typeface="Calibri"/>
                <a:cs typeface="Calibri"/>
                <a:sym typeface="Calibri"/>
              </a:rPr>
              <a:t>31</a:t>
            </a:r>
            <a:r>
              <a:rPr b="0" i="0" lang="en-US" sz="1800" u="none">
                <a:solidFill>
                  <a:schemeClr val="dk1"/>
                </a:solidFill>
                <a:latin typeface="Calibri"/>
                <a:ea typeface="Calibri"/>
                <a:cs typeface="Calibri"/>
                <a:sym typeface="Calibri"/>
              </a:rPr>
              <a:t> </a:t>
            </a:r>
            <a:endParaRPr/>
          </a:p>
          <a:p>
            <a:pPr indent="-171450" lvl="0" marL="171450" marR="0" rtl="0" algn="l">
              <a:lnSpc>
                <a:spcPct val="80000"/>
              </a:lnSpc>
              <a:spcBef>
                <a:spcPts val="700"/>
              </a:spcBef>
              <a:spcAft>
                <a:spcPts val="0"/>
              </a:spcAft>
              <a:buClr>
                <a:schemeClr val="dk1"/>
              </a:buClr>
              <a:buSzPts val="1800"/>
              <a:buFont typeface="Arial"/>
              <a:buNone/>
            </a:pPr>
            <a:r>
              <a:rPr b="0" i="0" lang="en-US" sz="1800" u="none">
                <a:solidFill>
                  <a:schemeClr val="dk1"/>
                </a:solidFill>
                <a:latin typeface="Courier New"/>
                <a:ea typeface="Courier New"/>
                <a:cs typeface="Courier New"/>
                <a:sym typeface="Courier New"/>
              </a:rPr>
              <a:t>  </a:t>
            </a:r>
            <a:r>
              <a:rPr b="0" i="0" lang="en-US" sz="1800" u="none">
                <a:solidFill>
                  <a:schemeClr val="dk1"/>
                </a:solidFill>
                <a:latin typeface="Calibri"/>
                <a:ea typeface="Calibri"/>
                <a:cs typeface="Calibri"/>
                <a:sym typeface="Calibri"/>
              </a:rPr>
              <a:t>= … </a:t>
            </a:r>
            <a:r>
              <a:rPr b="0" i="1" lang="en-US" sz="2000" u="none">
                <a:solidFill>
                  <a:schemeClr val="dk1"/>
                </a:solidFill>
                <a:latin typeface="Calibri"/>
                <a:ea typeface="Calibri"/>
                <a:cs typeface="Calibri"/>
                <a:sym typeface="Calibri"/>
              </a:rPr>
              <a:t>simplify telescopic sum</a:t>
            </a:r>
            <a:r>
              <a:rPr b="0" i="0" lang="en-US" sz="2000" u="none">
                <a:solidFill>
                  <a:schemeClr val="dk1"/>
                </a:solidFill>
                <a:latin typeface="Calibri"/>
                <a:ea typeface="Calibri"/>
                <a:cs typeface="Calibri"/>
                <a:sym typeface="Calibri"/>
              </a:rPr>
              <a:t>! …</a:t>
            </a:r>
            <a:endParaRPr b="0" i="0" sz="1800" u="none">
              <a:solidFill>
                <a:schemeClr val="dk1"/>
              </a:solidFill>
              <a:latin typeface="Courier New"/>
              <a:ea typeface="Courier New"/>
              <a:cs typeface="Courier New"/>
              <a:sym typeface="Courier New"/>
            </a:endParaRPr>
          </a:p>
          <a:p>
            <a:pPr indent="-57150" lvl="0" marL="171450" marR="0" rtl="0" algn="l">
              <a:lnSpc>
                <a:spcPct val="90000"/>
              </a:lnSpc>
              <a:spcBef>
                <a:spcPts val="75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p:txBody>
      </p:sp>
      <p:sp>
        <p:nvSpPr>
          <p:cNvPr id="546" name="Google Shape;546;p45"/>
          <p:cNvSpPr/>
          <p:nvPr/>
        </p:nvSpPr>
        <p:spPr>
          <a:xfrm>
            <a:off x="3352800" y="3200400"/>
            <a:ext cx="152400" cy="9906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MIPS Notes</a:t>
            </a:r>
            <a:endParaRPr/>
          </a:p>
        </p:txBody>
      </p:sp>
      <p:sp>
        <p:nvSpPr>
          <p:cNvPr id="552" name="Google Shape;552;p4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MIPS provides two 32-bit registers </a:t>
            </a:r>
            <a:r>
              <a:rPr b="0" i="0" lang="en-US" sz="2000" u="none">
                <a:solidFill>
                  <a:schemeClr val="dk1"/>
                </a:solidFill>
                <a:latin typeface="Courier New"/>
                <a:ea typeface="Courier New"/>
                <a:cs typeface="Courier New"/>
                <a:sym typeface="Courier New"/>
              </a:rPr>
              <a:t>Hi</a:t>
            </a:r>
            <a:r>
              <a:rPr b="0" i="0" lang="en-US" sz="2000" u="none">
                <a:solidFill>
                  <a:schemeClr val="dk1"/>
                </a:solidFill>
                <a:latin typeface="Calibri"/>
                <a:ea typeface="Calibri"/>
                <a:cs typeface="Calibri"/>
                <a:sym typeface="Calibri"/>
              </a:rPr>
              <a:t> and </a:t>
            </a:r>
            <a:r>
              <a:rPr b="0" i="0" lang="en-US" sz="2000" u="none">
                <a:solidFill>
                  <a:schemeClr val="dk1"/>
                </a:solidFill>
                <a:latin typeface="Courier New"/>
                <a:ea typeface="Courier New"/>
                <a:cs typeface="Courier New"/>
                <a:sym typeface="Courier New"/>
              </a:rPr>
              <a:t>Lo</a:t>
            </a:r>
            <a:r>
              <a:rPr b="0" i="0" lang="en-US" sz="2000" u="none">
                <a:solidFill>
                  <a:schemeClr val="dk1"/>
                </a:solidFill>
                <a:latin typeface="Calibri"/>
                <a:ea typeface="Calibri"/>
                <a:cs typeface="Calibri"/>
                <a:sym typeface="Calibri"/>
              </a:rPr>
              <a:t> to hold a 64-bit product</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ourier New"/>
                <a:ea typeface="Courier New"/>
                <a:cs typeface="Courier New"/>
                <a:sym typeface="Courier New"/>
              </a:rPr>
              <a:t>mult</a:t>
            </a:r>
            <a:r>
              <a:rPr b="0" i="0" lang="en-US" sz="2000" u="none">
                <a:solidFill>
                  <a:schemeClr val="dk1"/>
                </a:solidFill>
                <a:latin typeface="Calibri"/>
                <a:ea typeface="Calibri"/>
                <a:cs typeface="Calibri"/>
                <a:sym typeface="Calibri"/>
              </a:rPr>
              <a:t>, </a:t>
            </a:r>
            <a:r>
              <a:rPr b="0" i="0" lang="en-US" sz="2000" u="none">
                <a:solidFill>
                  <a:schemeClr val="dk1"/>
                </a:solidFill>
                <a:latin typeface="Courier New"/>
                <a:ea typeface="Courier New"/>
                <a:cs typeface="Courier New"/>
                <a:sym typeface="Courier New"/>
              </a:rPr>
              <a:t>multu</a:t>
            </a:r>
            <a:r>
              <a:rPr b="0" i="0" lang="en-US" sz="2000" u="none">
                <a:solidFill>
                  <a:schemeClr val="dk1"/>
                </a:solidFill>
                <a:latin typeface="Calibri"/>
                <a:ea typeface="Calibri"/>
                <a:cs typeface="Calibri"/>
                <a:sym typeface="Calibri"/>
              </a:rPr>
              <a:t> (unsigned) put the product of two 32-bit register operands into </a:t>
            </a:r>
            <a:r>
              <a:rPr b="0" i="0" lang="en-US" sz="2000" u="none">
                <a:solidFill>
                  <a:schemeClr val="dk1"/>
                </a:solidFill>
                <a:latin typeface="Courier New"/>
                <a:ea typeface="Courier New"/>
                <a:cs typeface="Courier New"/>
                <a:sym typeface="Courier New"/>
              </a:rPr>
              <a:t>Hi</a:t>
            </a:r>
            <a:r>
              <a:rPr b="0" i="0" lang="en-US" sz="2000" u="none">
                <a:solidFill>
                  <a:schemeClr val="dk1"/>
                </a:solidFill>
                <a:latin typeface="Calibri"/>
                <a:ea typeface="Calibri"/>
                <a:cs typeface="Calibri"/>
                <a:sym typeface="Calibri"/>
              </a:rPr>
              <a:t> and</a:t>
            </a:r>
            <a:r>
              <a:rPr b="0" i="0" lang="en-US" sz="2000" u="none">
                <a:solidFill>
                  <a:schemeClr val="dk1"/>
                </a:solidFill>
                <a:latin typeface="Courier New"/>
                <a:ea typeface="Courier New"/>
                <a:cs typeface="Courier New"/>
                <a:sym typeface="Courier New"/>
              </a:rPr>
              <a:t> Lo</a:t>
            </a:r>
            <a:r>
              <a:rPr b="0" i="0" lang="en-US" sz="2000" u="none">
                <a:solidFill>
                  <a:schemeClr val="dk1"/>
                </a:solidFill>
                <a:latin typeface="Calibri"/>
                <a:ea typeface="Calibri"/>
                <a:cs typeface="Calibri"/>
                <a:sym typeface="Calibri"/>
              </a:rPr>
              <a:t>: overflow is ignored by MIPS but can be detected by programmer by examining contents of </a:t>
            </a:r>
            <a:r>
              <a:rPr b="0" i="0" lang="en-US" sz="2000" u="none">
                <a:solidFill>
                  <a:schemeClr val="dk1"/>
                </a:solidFill>
                <a:latin typeface="Courier New"/>
                <a:ea typeface="Courier New"/>
                <a:cs typeface="Courier New"/>
                <a:sym typeface="Courier New"/>
              </a:rPr>
              <a:t>Hi</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ourier New"/>
                <a:ea typeface="Courier New"/>
                <a:cs typeface="Courier New"/>
                <a:sym typeface="Courier New"/>
              </a:rPr>
              <a:t>mflo</a:t>
            </a:r>
            <a:r>
              <a:rPr b="0" i="0" lang="en-US" sz="2000" u="none">
                <a:solidFill>
                  <a:schemeClr val="dk1"/>
                </a:solidFill>
                <a:latin typeface="Calibri"/>
                <a:ea typeface="Calibri"/>
                <a:cs typeface="Calibri"/>
                <a:sym typeface="Calibri"/>
              </a:rPr>
              <a:t>, </a:t>
            </a:r>
            <a:r>
              <a:rPr b="0" i="0" lang="en-US" sz="2000" u="none">
                <a:solidFill>
                  <a:schemeClr val="dk1"/>
                </a:solidFill>
                <a:latin typeface="Courier New"/>
                <a:ea typeface="Courier New"/>
                <a:cs typeface="Courier New"/>
                <a:sym typeface="Courier New"/>
              </a:rPr>
              <a:t>mfhi</a:t>
            </a:r>
            <a:r>
              <a:rPr b="0" i="0" lang="en-US" sz="2000" u="none">
                <a:solidFill>
                  <a:schemeClr val="dk1"/>
                </a:solidFill>
                <a:latin typeface="Calibri"/>
                <a:ea typeface="Calibri"/>
                <a:cs typeface="Calibri"/>
                <a:sym typeface="Calibri"/>
              </a:rPr>
              <a:t> moves content of </a:t>
            </a:r>
            <a:r>
              <a:rPr b="0" i="0" lang="en-US" sz="2000" u="none">
                <a:solidFill>
                  <a:schemeClr val="dk1"/>
                </a:solidFill>
                <a:latin typeface="Courier New"/>
                <a:ea typeface="Courier New"/>
                <a:cs typeface="Courier New"/>
                <a:sym typeface="Courier New"/>
              </a:rPr>
              <a:t>Hi</a:t>
            </a:r>
            <a:r>
              <a:rPr b="0" i="0" lang="en-US" sz="2000" u="none">
                <a:solidFill>
                  <a:schemeClr val="dk1"/>
                </a:solidFill>
                <a:latin typeface="Calibri"/>
                <a:ea typeface="Calibri"/>
                <a:cs typeface="Calibri"/>
                <a:sym typeface="Calibri"/>
              </a:rPr>
              <a:t> or </a:t>
            </a:r>
            <a:r>
              <a:rPr b="0" i="0" lang="en-US" sz="2000" u="none">
                <a:solidFill>
                  <a:schemeClr val="dk1"/>
                </a:solidFill>
                <a:latin typeface="Courier New"/>
                <a:ea typeface="Courier New"/>
                <a:cs typeface="Courier New"/>
                <a:sym typeface="Courier New"/>
              </a:rPr>
              <a:t>Lo</a:t>
            </a:r>
            <a:r>
              <a:rPr b="0" i="0" lang="en-US" sz="2000" u="none">
                <a:solidFill>
                  <a:schemeClr val="dk1"/>
                </a:solidFill>
                <a:latin typeface="Calibri"/>
                <a:ea typeface="Calibri"/>
                <a:cs typeface="Calibri"/>
                <a:sym typeface="Calibri"/>
              </a:rPr>
              <a:t> to a general-purpose register</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Pseudo-instructions </a:t>
            </a:r>
            <a:r>
              <a:rPr b="0" i="0" lang="en-US" sz="2000" u="none">
                <a:solidFill>
                  <a:schemeClr val="dk1"/>
                </a:solidFill>
                <a:latin typeface="Courier New"/>
                <a:ea typeface="Courier New"/>
                <a:cs typeface="Courier New"/>
                <a:sym typeface="Courier New"/>
              </a:rPr>
              <a:t>mul</a:t>
            </a:r>
            <a:r>
              <a:rPr b="0" i="0" lang="en-US" sz="2000" u="none">
                <a:solidFill>
                  <a:schemeClr val="dk1"/>
                </a:solidFill>
                <a:latin typeface="Calibri"/>
                <a:ea typeface="Calibri"/>
                <a:cs typeface="Calibri"/>
                <a:sym typeface="Calibri"/>
              </a:rPr>
              <a:t> (without overflow), </a:t>
            </a:r>
            <a:r>
              <a:rPr b="0" i="0" lang="en-US" sz="2000" u="none">
                <a:solidFill>
                  <a:schemeClr val="dk1"/>
                </a:solidFill>
                <a:latin typeface="Courier New"/>
                <a:ea typeface="Courier New"/>
                <a:cs typeface="Courier New"/>
                <a:sym typeface="Courier New"/>
              </a:rPr>
              <a:t>mulo</a:t>
            </a:r>
            <a:r>
              <a:rPr b="0" i="0" lang="en-US" sz="2000" u="none">
                <a:solidFill>
                  <a:schemeClr val="dk1"/>
                </a:solidFill>
                <a:latin typeface="Calibri"/>
                <a:ea typeface="Calibri"/>
                <a:cs typeface="Calibri"/>
                <a:sym typeface="Calibri"/>
              </a:rPr>
              <a:t> (with overflow), </a:t>
            </a:r>
            <a:r>
              <a:rPr b="0" i="0" lang="en-US" sz="2000" u="none">
                <a:solidFill>
                  <a:schemeClr val="dk1"/>
                </a:solidFill>
                <a:latin typeface="Courier New"/>
                <a:ea typeface="Courier New"/>
                <a:cs typeface="Courier New"/>
                <a:sym typeface="Courier New"/>
              </a:rPr>
              <a:t>mulou</a:t>
            </a:r>
            <a:r>
              <a:rPr b="0" i="0" lang="en-US" sz="2000" u="none">
                <a:solidFill>
                  <a:schemeClr val="dk1"/>
                </a:solidFill>
                <a:latin typeface="Calibri"/>
                <a:ea typeface="Calibri"/>
                <a:cs typeface="Calibri"/>
                <a:sym typeface="Calibri"/>
              </a:rPr>
              <a:t> (unsigned with overflow) take three 32-bit register operands, putting the product of two registers into the third</a:t>
            </a:r>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7"/>
          <p:cNvSpPr txBox="1"/>
          <p:nvPr>
            <p:ph type="title"/>
          </p:nvPr>
        </p:nvSpPr>
        <p:spPr>
          <a:xfrm>
            <a:off x="800100" y="228600"/>
            <a:ext cx="1641475" cy="1390650"/>
          </a:xfrm>
          <a:prstGeom prst="rect">
            <a:avLst/>
          </a:prstGeom>
          <a:noFill/>
          <a:ln>
            <a:noFill/>
          </a:ln>
        </p:spPr>
        <p:txBody>
          <a:bodyPr anchorCtr="0" anchor="t" bIns="25400" lIns="63500" spcFirstLastPara="1" rIns="63500" wrap="square" tIns="25400">
            <a:spAutoFit/>
          </a:bodyPr>
          <a:lstStyle/>
          <a:p>
            <a:pPr indent="0" lvl="0" marL="0" rtl="0" algn="l">
              <a:lnSpc>
                <a:spcPct val="90000"/>
              </a:lnSpc>
              <a:spcBef>
                <a:spcPts val="0"/>
              </a:spcBef>
              <a:spcAft>
                <a:spcPts val="0"/>
              </a:spcAft>
              <a:buClr>
                <a:schemeClr val="dk1"/>
              </a:buClr>
              <a:buSzPts val="3300"/>
              <a:buFont typeface="Calibri"/>
              <a:buNone/>
            </a:pPr>
            <a:br>
              <a:rPr b="0" i="0" lang="en-US" sz="3300" u="none">
                <a:solidFill>
                  <a:schemeClr val="dk1"/>
                </a:solidFill>
                <a:latin typeface="Calibri"/>
                <a:ea typeface="Calibri"/>
                <a:cs typeface="Calibri"/>
                <a:sym typeface="Calibri"/>
              </a:rPr>
            </a:br>
            <a:r>
              <a:rPr b="0" i="0" lang="en-US" sz="3300" u="none">
                <a:solidFill>
                  <a:schemeClr val="dk1"/>
                </a:solidFill>
                <a:latin typeface="Calibri"/>
                <a:ea typeface="Calibri"/>
                <a:cs typeface="Calibri"/>
                <a:sym typeface="Calibri"/>
              </a:rPr>
              <a:t>Divide</a:t>
            </a:r>
            <a:endParaRPr/>
          </a:p>
        </p:txBody>
      </p:sp>
      <p:sp>
        <p:nvSpPr>
          <p:cNvPr id="559" name="Google Shape;559;p47"/>
          <p:cNvSpPr txBox="1"/>
          <p:nvPr>
            <p:ph idx="1" type="body"/>
          </p:nvPr>
        </p:nvSpPr>
        <p:spPr>
          <a:xfrm>
            <a:off x="533400" y="1600200"/>
            <a:ext cx="8191500" cy="4924425"/>
          </a:xfrm>
          <a:prstGeom prst="rect">
            <a:avLst/>
          </a:prstGeom>
          <a:noFill/>
          <a:ln>
            <a:noFill/>
          </a:ln>
        </p:spPr>
        <p:txBody>
          <a:bodyPr anchorCtr="0" anchor="t" bIns="25400" lIns="63500" spcFirstLastPara="1" rIns="63500" wrap="square" tIns="25400">
            <a:spAutoFit/>
          </a:bodyPr>
          <a:lstStyle/>
          <a:p>
            <a:pPr indent="-203200" lvl="0" marL="203200" marR="0" rtl="0" algn="l">
              <a:lnSpc>
                <a:spcPct val="90000"/>
              </a:lnSpc>
              <a:spcBef>
                <a:spcPts val="0"/>
              </a:spcBef>
              <a:spcAft>
                <a:spcPts val="0"/>
              </a:spcAft>
              <a:buClr>
                <a:schemeClr val="dk1"/>
              </a:buClr>
              <a:buSzPts val="3600"/>
              <a:buFont typeface="Arial"/>
              <a:buNone/>
            </a:pPr>
            <a:r>
              <a:rPr b="0" i="0" lang="en-US" sz="3600" u="none">
                <a:solidFill>
                  <a:schemeClr val="dk1"/>
                </a:solidFill>
                <a:latin typeface="Courier New"/>
                <a:ea typeface="Courier New"/>
                <a:cs typeface="Courier New"/>
                <a:sym typeface="Courier New"/>
              </a:rPr>
              <a:t>			   </a:t>
            </a:r>
            <a:r>
              <a:rPr b="0" i="0" lang="en-US" sz="2000" u="none">
                <a:solidFill>
                  <a:schemeClr val="dk1"/>
                </a:solidFill>
                <a:latin typeface="Courier New"/>
                <a:ea typeface="Courier New"/>
                <a:cs typeface="Courier New"/>
                <a:sym typeface="Courier New"/>
              </a:rPr>
              <a:t>1001 	</a:t>
            </a:r>
            <a:r>
              <a:rPr b="0" i="0" lang="en-US" sz="2000" u="none">
                <a:solidFill>
                  <a:schemeClr val="hlink"/>
                </a:solidFill>
                <a:latin typeface="Courier New"/>
                <a:ea typeface="Courier New"/>
                <a:cs typeface="Courier New"/>
                <a:sym typeface="Courier New"/>
              </a:rPr>
              <a:t>Quotient</a:t>
            </a:r>
            <a:endParaRPr/>
          </a:p>
          <a:p>
            <a:pPr indent="-203200" lvl="0" marL="203200" marR="0" rtl="0" algn="l">
              <a:lnSpc>
                <a:spcPct val="90000"/>
              </a:lnSpc>
              <a:spcBef>
                <a:spcPts val="700"/>
              </a:spcBef>
              <a:spcAft>
                <a:spcPts val="0"/>
              </a:spcAft>
              <a:buClr>
                <a:schemeClr val="hlink"/>
              </a:buClr>
              <a:buSzPts val="2000"/>
              <a:buFont typeface="Arial"/>
              <a:buNone/>
            </a:pPr>
            <a:r>
              <a:rPr b="0" i="0" lang="en-US" sz="2000" u="none">
                <a:solidFill>
                  <a:schemeClr val="hlink"/>
                </a:solidFill>
                <a:latin typeface="Courier New"/>
                <a:ea typeface="Courier New"/>
                <a:cs typeface="Courier New"/>
                <a:sym typeface="Courier New"/>
              </a:rPr>
              <a:t>Divisor</a:t>
            </a:r>
            <a:r>
              <a:rPr b="0" i="0" lang="en-US" sz="2000" u="none">
                <a:solidFill>
                  <a:schemeClr val="dk1"/>
                </a:solidFill>
                <a:latin typeface="Courier New"/>
                <a:ea typeface="Courier New"/>
                <a:cs typeface="Courier New"/>
                <a:sym typeface="Courier New"/>
              </a:rPr>
              <a:t> 1000   1001010 	</a:t>
            </a:r>
            <a:r>
              <a:rPr b="0" i="0" lang="en-US" sz="2000" u="none">
                <a:solidFill>
                  <a:schemeClr val="hlink"/>
                </a:solidFill>
                <a:latin typeface="Courier New"/>
                <a:ea typeface="Courier New"/>
                <a:cs typeface="Courier New"/>
                <a:sym typeface="Courier New"/>
              </a:rPr>
              <a:t>Dividend</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t>
            </a:r>
            <a:r>
              <a:rPr b="0" i="0" lang="en-US" sz="2000" u="none">
                <a:solidFill>
                  <a:schemeClr val="accent2"/>
                </a:solidFill>
                <a:latin typeface="Courier New"/>
                <a:ea typeface="Courier New"/>
                <a:cs typeface="Courier New"/>
                <a:sym typeface="Courier New"/>
              </a:rPr>
              <a:t>–1000</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10</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101</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1010</a:t>
            </a:r>
            <a:br>
              <a:rPr b="0" i="0" lang="en-US" sz="2000" u="none">
                <a:solidFill>
                  <a:schemeClr val="dk1"/>
                </a:solidFill>
                <a:latin typeface="Courier New"/>
                <a:ea typeface="Courier New"/>
                <a:cs typeface="Courier New"/>
                <a:sym typeface="Courier New"/>
              </a:rPr>
            </a:br>
            <a:r>
              <a:rPr b="0" i="0" lang="en-US" sz="2000" u="none">
                <a:solidFill>
                  <a:schemeClr val="accent2"/>
                </a:solidFill>
                <a:latin typeface="Courier New"/>
                <a:ea typeface="Courier New"/>
                <a:cs typeface="Courier New"/>
                <a:sym typeface="Courier New"/>
              </a:rPr>
              <a:t>		     –1000</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10 	</a:t>
            </a:r>
            <a:r>
              <a:rPr b="0" i="0" lang="en-US" sz="2000" u="none">
                <a:solidFill>
                  <a:schemeClr val="hlink"/>
                </a:solidFill>
                <a:latin typeface="Courier New"/>
                <a:ea typeface="Courier New"/>
                <a:cs typeface="Courier New"/>
                <a:sym typeface="Courier New"/>
              </a:rPr>
              <a:t>Remainder</a:t>
            </a:r>
            <a:r>
              <a:rPr b="0" i="0" lang="en-US" sz="2000" u="none">
                <a:solidFill>
                  <a:schemeClr val="accent1"/>
                </a:solidFill>
                <a:latin typeface="Courier New"/>
                <a:ea typeface="Courier New"/>
                <a:cs typeface="Courier New"/>
                <a:sym typeface="Courier New"/>
              </a:rPr>
              <a:t> </a:t>
            </a:r>
            <a:endParaRPr b="0" i="0" sz="2000" u="none">
              <a:solidFill>
                <a:schemeClr val="dk1"/>
              </a:solidFill>
              <a:latin typeface="Courier New"/>
              <a:ea typeface="Courier New"/>
              <a:cs typeface="Courier New"/>
              <a:sym typeface="Courier New"/>
            </a:endParaRPr>
          </a:p>
          <a:p>
            <a:pPr indent="-203200" lvl="0" marL="20320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03200" lvl="0" marL="20320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Junior school method: see how big a multiple of the divisor can be subtracted, creating quotient digit at each step</a:t>
            </a:r>
            <a:endParaRPr/>
          </a:p>
          <a:p>
            <a:pPr indent="-203200" lvl="0" marL="20320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Binary makes it easy ⇒ </a:t>
            </a:r>
            <a:r>
              <a:rPr b="0" i="1" lang="en-US" sz="2000" u="none">
                <a:solidFill>
                  <a:schemeClr val="dk1"/>
                </a:solidFill>
                <a:latin typeface="Calibri"/>
                <a:ea typeface="Calibri"/>
                <a:cs typeface="Calibri"/>
                <a:sym typeface="Calibri"/>
              </a:rPr>
              <a:t>first</a:t>
            </a:r>
            <a:r>
              <a:rPr b="0" i="0" lang="en-US" sz="2000" u="none">
                <a:solidFill>
                  <a:schemeClr val="dk1"/>
                </a:solidFill>
                <a:latin typeface="Calibri"/>
                <a:ea typeface="Calibri"/>
                <a:cs typeface="Calibri"/>
                <a:sym typeface="Calibri"/>
              </a:rPr>
              <a:t>, try 1 * divisor; </a:t>
            </a:r>
            <a:r>
              <a:rPr b="0" i="1" lang="en-US" sz="2000" u="none">
                <a:solidFill>
                  <a:schemeClr val="dk1"/>
                </a:solidFill>
                <a:latin typeface="Calibri"/>
                <a:ea typeface="Calibri"/>
                <a:cs typeface="Calibri"/>
                <a:sym typeface="Calibri"/>
              </a:rPr>
              <a:t>if too big</a:t>
            </a:r>
            <a:r>
              <a:rPr b="0" i="0" lang="en-US" sz="2000" u="none">
                <a:solidFill>
                  <a:schemeClr val="dk1"/>
                </a:solidFill>
                <a:latin typeface="Calibri"/>
                <a:ea typeface="Calibri"/>
                <a:cs typeface="Calibri"/>
                <a:sym typeface="Calibri"/>
              </a:rPr>
              <a:t>, 0 * divisor</a:t>
            </a:r>
            <a:endParaRPr b="0" i="0" sz="2000" u="none">
              <a:solidFill>
                <a:schemeClr val="dk1"/>
              </a:solidFill>
              <a:latin typeface="Courier New"/>
              <a:ea typeface="Courier New"/>
              <a:cs typeface="Courier New"/>
              <a:sym typeface="Courier New"/>
            </a:endParaRPr>
          </a:p>
          <a:p>
            <a:pPr indent="-203200" lvl="0" marL="20320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Dividend  =   (Quotient  *  Divisor) + Remainder</a:t>
            </a:r>
            <a:endParaRPr/>
          </a:p>
          <a:p>
            <a:pPr indent="-203200" lvl="0" marL="203200" marR="0" rtl="0" algn="l">
              <a:lnSpc>
                <a:spcPct val="90000"/>
              </a:lnSpc>
              <a:spcBef>
                <a:spcPts val="700"/>
              </a:spcBef>
              <a:spcAft>
                <a:spcPts val="0"/>
              </a:spcAft>
              <a:buClr>
                <a:schemeClr val="hlink"/>
              </a:buClr>
              <a:buSzPts val="2000"/>
              <a:buFont typeface="Arial"/>
              <a:buChar char="•"/>
            </a:pPr>
            <a:r>
              <a:rPr b="0" i="0" lang="en-US" sz="2000" u="none">
                <a:solidFill>
                  <a:schemeClr val="hlink"/>
                </a:solidFill>
                <a:latin typeface="Calibri"/>
                <a:ea typeface="Calibri"/>
                <a:cs typeface="Calibri"/>
                <a:sym typeface="Calibri"/>
              </a:rPr>
              <a:t>3 versions of divide hardware &amp; algorithm:</a:t>
            </a:r>
            <a:endParaRPr/>
          </a:p>
        </p:txBody>
      </p:sp>
      <p:cxnSp>
        <p:nvCxnSpPr>
          <p:cNvPr id="560" name="Google Shape;560;p47"/>
          <p:cNvCxnSpPr/>
          <p:nvPr/>
        </p:nvCxnSpPr>
        <p:spPr>
          <a:xfrm rot="10800000">
            <a:off x="2743200" y="2057400"/>
            <a:ext cx="0" cy="381000"/>
          </a:xfrm>
          <a:prstGeom prst="straightConnector1">
            <a:avLst/>
          </a:prstGeom>
          <a:noFill/>
          <a:ln cap="flat" cmpd="sng" w="25400">
            <a:solidFill>
              <a:schemeClr val="dk1"/>
            </a:solidFill>
            <a:prstDash val="solid"/>
            <a:miter lim="800000"/>
            <a:headEnd len="sm" w="sm" type="none"/>
            <a:tailEnd len="sm" w="sm" type="none"/>
          </a:ln>
        </p:spPr>
      </p:cxnSp>
      <p:cxnSp>
        <p:nvCxnSpPr>
          <p:cNvPr id="561" name="Google Shape;561;p47"/>
          <p:cNvCxnSpPr/>
          <p:nvPr/>
        </p:nvCxnSpPr>
        <p:spPr>
          <a:xfrm>
            <a:off x="2743200" y="2057400"/>
            <a:ext cx="1314450" cy="0"/>
          </a:xfrm>
          <a:prstGeom prst="straightConnector1">
            <a:avLst/>
          </a:prstGeom>
          <a:noFill/>
          <a:ln cap="flat" cmpd="sng" w="25400">
            <a:solidFill>
              <a:schemeClr val="dk1"/>
            </a:solidFill>
            <a:prstDash val="solid"/>
            <a:miter lim="800000"/>
            <a:headEnd len="sm" w="sm" type="none"/>
            <a:tailEnd len="sm" w="sm" type="none"/>
          </a:ln>
        </p:spPr>
      </p:cxnSp>
      <p:cxnSp>
        <p:nvCxnSpPr>
          <p:cNvPr id="562" name="Google Shape;562;p47"/>
          <p:cNvCxnSpPr/>
          <p:nvPr/>
        </p:nvCxnSpPr>
        <p:spPr>
          <a:xfrm>
            <a:off x="2895600" y="2819400"/>
            <a:ext cx="666750" cy="0"/>
          </a:xfrm>
          <a:prstGeom prst="straightConnector1">
            <a:avLst/>
          </a:prstGeom>
          <a:noFill/>
          <a:ln cap="flat" cmpd="sng" w="25400">
            <a:solidFill>
              <a:schemeClr val="dk1"/>
            </a:solidFill>
            <a:prstDash val="solid"/>
            <a:miter lim="800000"/>
            <a:headEnd len="sm" w="sm" type="none"/>
            <a:tailEnd len="sm" w="sm" type="none"/>
          </a:ln>
        </p:spPr>
      </p:cxnSp>
      <p:cxnSp>
        <p:nvCxnSpPr>
          <p:cNvPr id="563" name="Google Shape;563;p47"/>
          <p:cNvCxnSpPr/>
          <p:nvPr/>
        </p:nvCxnSpPr>
        <p:spPr>
          <a:xfrm>
            <a:off x="3352800" y="4038600"/>
            <a:ext cx="685800" cy="0"/>
          </a:xfrm>
          <a:prstGeom prst="straightConnector1">
            <a:avLst/>
          </a:prstGeom>
          <a:noFill/>
          <a:ln cap="flat" cmpd="sng" w="25400">
            <a:solidFill>
              <a:schemeClr val="dk1"/>
            </a:solidFill>
            <a:prstDash val="solid"/>
            <a:miter lim="800000"/>
            <a:headEnd len="sm" w="sm" type="none"/>
            <a:tailEnd len="sm" w="sm" type="none"/>
          </a:ln>
        </p:spPr>
      </p:cxn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Divide Version 1</a:t>
            </a:r>
            <a:endParaRPr/>
          </a:p>
        </p:txBody>
      </p:sp>
      <p:sp>
        <p:nvSpPr>
          <p:cNvPr id="570" name="Google Shape;570;p4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endParaRPr/>
          </a:p>
        </p:txBody>
      </p:sp>
      <p:pic>
        <p:nvPicPr>
          <p:cNvPr descr="f0436" id="571" name="Google Shape;571;p48"/>
          <p:cNvPicPr preferRelativeResize="0"/>
          <p:nvPr/>
        </p:nvPicPr>
        <p:blipFill rotWithShape="1">
          <a:blip r:embed="rId3">
            <a:alphaModFix/>
          </a:blip>
          <a:srcRect b="0" l="0" r="0" t="0"/>
          <a:stretch/>
        </p:blipFill>
        <p:spPr>
          <a:xfrm>
            <a:off x="152400" y="2514600"/>
            <a:ext cx="4114800" cy="2117725"/>
          </a:xfrm>
          <a:prstGeom prst="rect">
            <a:avLst/>
          </a:prstGeom>
          <a:noFill/>
          <a:ln>
            <a:noFill/>
          </a:ln>
        </p:spPr>
      </p:pic>
      <p:pic>
        <p:nvPicPr>
          <p:cNvPr descr="f0437" id="572" name="Google Shape;572;p48"/>
          <p:cNvPicPr preferRelativeResize="0"/>
          <p:nvPr/>
        </p:nvPicPr>
        <p:blipFill rotWithShape="1">
          <a:blip r:embed="rId4">
            <a:alphaModFix/>
          </a:blip>
          <a:srcRect b="0" l="0" r="0" t="0"/>
          <a:stretch/>
        </p:blipFill>
        <p:spPr>
          <a:xfrm>
            <a:off x="4383087" y="838200"/>
            <a:ext cx="4684712" cy="5691187"/>
          </a:xfrm>
          <a:prstGeom prst="rect">
            <a:avLst/>
          </a:prstGeom>
          <a:noFill/>
          <a:ln>
            <a:noFill/>
          </a:ln>
        </p:spPr>
      </p:pic>
      <p:sp>
        <p:nvSpPr>
          <p:cNvPr id="573" name="Google Shape;573;p48"/>
          <p:cNvSpPr txBox="1"/>
          <p:nvPr/>
        </p:nvSpPr>
        <p:spPr>
          <a:xfrm>
            <a:off x="82550" y="5257800"/>
            <a:ext cx="4718050"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Divisor register, remainder register, ALU 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64-bit wide; quotient register is 32-bit wide</a:t>
            </a:r>
            <a:endParaRPr b="0" i="0" sz="1400" u="none" cap="none" strike="noStrike">
              <a:solidFill>
                <a:srgbClr val="000000"/>
              </a:solidFill>
              <a:latin typeface="Arial"/>
              <a:ea typeface="Arial"/>
              <a:cs typeface="Arial"/>
              <a:sym typeface="Arial"/>
            </a:endParaRPr>
          </a:p>
        </p:txBody>
      </p:sp>
      <p:sp>
        <p:nvSpPr>
          <p:cNvPr id="574" name="Google Shape;574;p48"/>
          <p:cNvSpPr txBox="1"/>
          <p:nvPr/>
        </p:nvSpPr>
        <p:spPr>
          <a:xfrm>
            <a:off x="7391400" y="6172200"/>
            <a:ext cx="11985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Algorithm</a:t>
            </a:r>
            <a:endParaRPr b="0" i="0" sz="1400" u="none" cap="none" strike="noStrike">
              <a:solidFill>
                <a:srgbClr val="000000"/>
              </a:solidFill>
              <a:latin typeface="Arial"/>
              <a:ea typeface="Arial"/>
              <a:cs typeface="Arial"/>
              <a:sym typeface="Arial"/>
            </a:endParaRPr>
          </a:p>
        </p:txBody>
      </p:sp>
      <p:sp>
        <p:nvSpPr>
          <p:cNvPr id="575" name="Google Shape;575;p48"/>
          <p:cNvSpPr txBox="1"/>
          <p:nvPr/>
        </p:nvSpPr>
        <p:spPr>
          <a:xfrm>
            <a:off x="228600" y="2057400"/>
            <a:ext cx="3440112"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32-bit divisor starts at left half of divisor register</a:t>
            </a:r>
            <a:endParaRPr b="0" i="0" sz="1400" u="none" cap="none" strike="noStrike">
              <a:solidFill>
                <a:srgbClr val="000000"/>
              </a:solidFill>
              <a:latin typeface="Arial"/>
              <a:ea typeface="Arial"/>
              <a:cs typeface="Arial"/>
              <a:sym typeface="Arial"/>
            </a:endParaRPr>
          </a:p>
        </p:txBody>
      </p:sp>
      <p:cxnSp>
        <p:nvCxnSpPr>
          <p:cNvPr id="576" name="Google Shape;576;p48"/>
          <p:cNvCxnSpPr/>
          <p:nvPr/>
        </p:nvCxnSpPr>
        <p:spPr>
          <a:xfrm flipH="1">
            <a:off x="1219200" y="2286000"/>
            <a:ext cx="457200" cy="304800"/>
          </a:xfrm>
          <a:prstGeom prst="straightConnector1">
            <a:avLst/>
          </a:prstGeom>
          <a:noFill/>
          <a:ln cap="flat" cmpd="sng" w="9525">
            <a:solidFill>
              <a:schemeClr val="dk1"/>
            </a:solidFill>
            <a:prstDash val="solid"/>
            <a:miter lim="800000"/>
            <a:headEnd len="sm" w="sm" type="none"/>
            <a:tailEnd len="med" w="med" type="stealth"/>
          </a:ln>
        </p:spPr>
      </p:cxnSp>
      <p:sp>
        <p:nvSpPr>
          <p:cNvPr id="577" name="Google Shape;577;p48"/>
          <p:cNvSpPr txBox="1"/>
          <p:nvPr/>
        </p:nvSpPr>
        <p:spPr>
          <a:xfrm>
            <a:off x="517525" y="4756150"/>
            <a:ext cx="4037012"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Remainder register is initialized with the dividend at right</a:t>
            </a:r>
            <a:endParaRPr b="0" i="0" sz="1400" u="none" cap="none" strike="noStrike">
              <a:solidFill>
                <a:srgbClr val="000000"/>
              </a:solidFill>
              <a:latin typeface="Arial"/>
              <a:ea typeface="Arial"/>
              <a:cs typeface="Arial"/>
              <a:sym typeface="Arial"/>
            </a:endParaRPr>
          </a:p>
        </p:txBody>
      </p:sp>
      <p:cxnSp>
        <p:nvCxnSpPr>
          <p:cNvPr id="578" name="Google Shape;578;p48"/>
          <p:cNvCxnSpPr/>
          <p:nvPr/>
        </p:nvCxnSpPr>
        <p:spPr>
          <a:xfrm rot="10800000">
            <a:off x="2057400" y="4419600"/>
            <a:ext cx="457200" cy="381000"/>
          </a:xfrm>
          <a:prstGeom prst="straightConnector1">
            <a:avLst/>
          </a:prstGeom>
          <a:noFill/>
          <a:ln cap="flat" cmpd="sng" w="9525">
            <a:solidFill>
              <a:schemeClr val="dk1"/>
            </a:solidFill>
            <a:prstDash val="solid"/>
            <a:miter lim="800000"/>
            <a:headEnd len="sm" w="sm" type="none"/>
            <a:tailEnd len="med" w="med" type="stealth"/>
          </a:ln>
        </p:spPr>
      </p:cxnSp>
      <p:sp>
        <p:nvSpPr>
          <p:cNvPr id="579" name="Google Shape;579;p48"/>
          <p:cNvSpPr txBox="1"/>
          <p:nvPr/>
        </p:nvSpPr>
        <p:spPr>
          <a:xfrm>
            <a:off x="3733800" y="6172200"/>
            <a:ext cx="2136775"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cap="none" strike="noStrike">
                <a:solidFill>
                  <a:schemeClr val="hlink"/>
                </a:solidFill>
                <a:latin typeface="Tahoma"/>
                <a:ea typeface="Tahoma"/>
                <a:cs typeface="Tahoma"/>
                <a:sym typeface="Tahoma"/>
              </a:rPr>
              <a:t>Why 33? We shall see later…</a:t>
            </a:r>
            <a:endParaRPr b="0" i="0" sz="1400" u="none" cap="none" strike="noStrike">
              <a:solidFill>
                <a:srgbClr val="000000"/>
              </a:solidFill>
              <a:latin typeface="Arial"/>
              <a:ea typeface="Arial"/>
              <a:cs typeface="Arial"/>
              <a:sym typeface="Arial"/>
            </a:endParaRPr>
          </a:p>
        </p:txBody>
      </p:sp>
      <p:sp>
        <p:nvSpPr>
          <p:cNvPr id="580" name="Google Shape;580;p48"/>
          <p:cNvSpPr/>
          <p:nvPr/>
        </p:nvSpPr>
        <p:spPr>
          <a:xfrm>
            <a:off x="4648200" y="5410200"/>
            <a:ext cx="1524000" cy="762000"/>
          </a:xfrm>
          <a:custGeom>
            <a:rect b="b" l="l" r="r" t="t"/>
            <a:pathLst>
              <a:path extrusionOk="0" h="480" w="960">
                <a:moveTo>
                  <a:pt x="0" y="480"/>
                </a:moveTo>
                <a:cubicBezTo>
                  <a:pt x="184" y="328"/>
                  <a:pt x="368" y="176"/>
                  <a:pt x="528" y="96"/>
                </a:cubicBezTo>
                <a:cubicBezTo>
                  <a:pt x="688" y="16"/>
                  <a:pt x="824" y="8"/>
                  <a:pt x="960"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p48"/>
          <p:cNvSpPr txBox="1"/>
          <p:nvPr/>
        </p:nvSpPr>
        <p:spPr>
          <a:xfrm>
            <a:off x="3098800" y="2590800"/>
            <a:ext cx="1473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Quotient register 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initialized to be 0</a:t>
            </a:r>
            <a:endParaRPr b="0" i="0" sz="1400" u="none" cap="none" strike="noStrike">
              <a:solidFill>
                <a:srgbClr val="000000"/>
              </a:solidFill>
              <a:latin typeface="Arial"/>
              <a:ea typeface="Arial"/>
              <a:cs typeface="Arial"/>
              <a:sym typeface="Arial"/>
            </a:endParaRPr>
          </a:p>
        </p:txBody>
      </p:sp>
      <p:cxnSp>
        <p:nvCxnSpPr>
          <p:cNvPr id="582" name="Google Shape;582;p48"/>
          <p:cNvCxnSpPr/>
          <p:nvPr/>
        </p:nvCxnSpPr>
        <p:spPr>
          <a:xfrm flipH="1">
            <a:off x="3886200" y="2971800"/>
            <a:ext cx="152400" cy="381000"/>
          </a:xfrm>
          <a:prstGeom prst="straightConnector1">
            <a:avLst/>
          </a:prstGeom>
          <a:noFill/>
          <a:ln cap="flat" cmpd="sng" w="9525">
            <a:solidFill>
              <a:schemeClr val="dk1"/>
            </a:solidFill>
            <a:prstDash val="solid"/>
            <a:miter lim="800000"/>
            <a:headEnd len="sm" w="sm" type="none"/>
            <a:tailEnd len="med" w="med" type="stealth"/>
          </a:ln>
        </p:spPr>
      </p:cxn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9"/>
          <p:cNvSpPr txBox="1"/>
          <p:nvPr>
            <p:ph type="title"/>
          </p:nvPr>
        </p:nvSpPr>
        <p:spPr>
          <a:xfrm>
            <a:off x="1066800" y="533400"/>
            <a:ext cx="7793037"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Divide Version 1</a:t>
            </a:r>
            <a:br>
              <a:rPr b="0" i="0" lang="en-US" sz="3300" u="none">
                <a:solidFill>
                  <a:schemeClr val="dk1"/>
                </a:solidFill>
                <a:latin typeface="Calibri"/>
                <a:ea typeface="Calibri"/>
                <a:cs typeface="Calibri"/>
                <a:sym typeface="Calibri"/>
              </a:rPr>
            </a:br>
            <a:endParaRPr/>
          </a:p>
        </p:txBody>
      </p:sp>
      <p:sp>
        <p:nvSpPr>
          <p:cNvPr id="588" name="Google Shape;588;p4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38100" lvl="0" marL="171450" marR="0" rtl="0" algn="l">
              <a:lnSpc>
                <a:spcPct val="90000"/>
              </a:lnSpc>
              <a:spcBef>
                <a:spcPts val="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p:txBody>
      </p:sp>
      <p:pic>
        <p:nvPicPr>
          <p:cNvPr descr="f0437" id="589" name="Google Shape;589;p49"/>
          <p:cNvPicPr preferRelativeResize="0"/>
          <p:nvPr/>
        </p:nvPicPr>
        <p:blipFill rotWithShape="1">
          <a:blip r:embed="rId3">
            <a:alphaModFix/>
          </a:blip>
          <a:srcRect b="0" l="0" r="0" t="0"/>
          <a:stretch/>
        </p:blipFill>
        <p:spPr>
          <a:xfrm>
            <a:off x="125412" y="1066800"/>
            <a:ext cx="4640262" cy="5638800"/>
          </a:xfrm>
          <a:prstGeom prst="rect">
            <a:avLst/>
          </a:prstGeom>
          <a:noFill/>
          <a:ln>
            <a:noFill/>
          </a:ln>
        </p:spPr>
      </p:pic>
      <p:sp>
        <p:nvSpPr>
          <p:cNvPr id="590" name="Google Shape;590;p49"/>
          <p:cNvSpPr txBox="1"/>
          <p:nvPr/>
        </p:nvSpPr>
        <p:spPr>
          <a:xfrm>
            <a:off x="4114800" y="990600"/>
            <a:ext cx="184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1" name="Google Shape;591;p49"/>
          <p:cNvSpPr txBox="1"/>
          <p:nvPr/>
        </p:nvSpPr>
        <p:spPr>
          <a:xfrm>
            <a:off x="4437062" y="1828800"/>
            <a:ext cx="4706937" cy="2838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Itera-   Step   Quotient       Divisor       Remainder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0  init  0000  0010 0000  0000 0111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1   1    0000  0010 0000  </a:t>
            </a:r>
            <a:r>
              <a:rPr b="0" i="0" lang="en-US" sz="1600" u="none" cap="none" strike="noStrike">
                <a:solidFill>
                  <a:schemeClr val="hlink"/>
                </a:solidFill>
                <a:latin typeface="Courier New"/>
                <a:ea typeface="Courier New"/>
                <a:cs typeface="Courier New"/>
                <a:sym typeface="Courier New"/>
              </a:rPr>
              <a:t>1110 0111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2b   </a:t>
            </a:r>
            <a:r>
              <a:rPr b="0" i="0" lang="en-US" sz="1600" u="none" cap="none" strike="noStrike">
                <a:solidFill>
                  <a:schemeClr val="hlink"/>
                </a:solidFill>
                <a:latin typeface="Courier New"/>
                <a:ea typeface="Courier New"/>
                <a:cs typeface="Courier New"/>
                <a:sym typeface="Courier New"/>
              </a:rPr>
              <a:t>0000</a:t>
            </a:r>
            <a:r>
              <a:rPr b="0" i="0" lang="en-US" sz="1600" u="none" cap="none" strike="noStrike">
                <a:solidFill>
                  <a:schemeClr val="dk1"/>
                </a:solidFill>
                <a:latin typeface="Courier New"/>
                <a:ea typeface="Courier New"/>
                <a:cs typeface="Courier New"/>
                <a:sym typeface="Courier New"/>
              </a:rPr>
              <a:t>  0010 0000  </a:t>
            </a:r>
            <a:r>
              <a:rPr b="0" i="0" lang="en-US" sz="1600" u="none" cap="none" strike="noStrike">
                <a:solidFill>
                  <a:schemeClr val="hlink"/>
                </a:solidFill>
                <a:latin typeface="Courier New"/>
                <a:ea typeface="Courier New"/>
                <a:cs typeface="Courier New"/>
                <a:sym typeface="Courier New"/>
              </a:rPr>
              <a:t>0000 0111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3    0000  0001 0000  0000 0111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2  </a:t>
            </a:r>
            <a:r>
              <a:rPr b="0" i="0" lang="en-US" sz="20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5</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 </a:t>
            </a:r>
            <a:endParaRPr b="0" i="0" sz="1400" u="none" cap="none" strike="noStrike">
              <a:solidFill>
                <a:srgbClr val="000000"/>
              </a:solidFill>
              <a:latin typeface="Arial"/>
              <a:ea typeface="Arial"/>
              <a:cs typeface="Arial"/>
              <a:sym typeface="Arial"/>
            </a:endParaRPr>
          </a:p>
        </p:txBody>
      </p:sp>
      <p:cxnSp>
        <p:nvCxnSpPr>
          <p:cNvPr id="592" name="Google Shape;592;p49"/>
          <p:cNvCxnSpPr/>
          <p:nvPr/>
        </p:nvCxnSpPr>
        <p:spPr>
          <a:xfrm>
            <a:off x="4495800" y="1828800"/>
            <a:ext cx="4648200" cy="0"/>
          </a:xfrm>
          <a:prstGeom prst="straightConnector1">
            <a:avLst/>
          </a:prstGeom>
          <a:noFill/>
          <a:ln cap="flat" cmpd="sng" w="9525">
            <a:solidFill>
              <a:schemeClr val="dk1"/>
            </a:solidFill>
            <a:prstDash val="solid"/>
            <a:miter lim="800000"/>
            <a:headEnd len="sm" w="sm" type="none"/>
            <a:tailEnd len="sm" w="sm" type="none"/>
          </a:ln>
        </p:spPr>
      </p:cxnSp>
      <p:cxnSp>
        <p:nvCxnSpPr>
          <p:cNvPr id="593" name="Google Shape;593;p49"/>
          <p:cNvCxnSpPr/>
          <p:nvPr/>
        </p:nvCxnSpPr>
        <p:spPr>
          <a:xfrm>
            <a:off x="4495800" y="2286000"/>
            <a:ext cx="4648200" cy="0"/>
          </a:xfrm>
          <a:prstGeom prst="straightConnector1">
            <a:avLst/>
          </a:prstGeom>
          <a:noFill/>
          <a:ln cap="flat" cmpd="sng" w="9525">
            <a:solidFill>
              <a:schemeClr val="dk1"/>
            </a:solidFill>
            <a:prstDash val="solid"/>
            <a:miter lim="800000"/>
            <a:headEnd len="sm" w="sm" type="none"/>
            <a:tailEnd len="sm" w="sm" type="none"/>
          </a:ln>
        </p:spPr>
      </p:cxnSp>
      <p:cxnSp>
        <p:nvCxnSpPr>
          <p:cNvPr id="594" name="Google Shape;594;p49"/>
          <p:cNvCxnSpPr/>
          <p:nvPr/>
        </p:nvCxnSpPr>
        <p:spPr>
          <a:xfrm>
            <a:off x="5105400" y="1828800"/>
            <a:ext cx="0" cy="2514600"/>
          </a:xfrm>
          <a:prstGeom prst="straightConnector1">
            <a:avLst/>
          </a:prstGeom>
          <a:noFill/>
          <a:ln cap="flat" cmpd="sng" w="9525">
            <a:solidFill>
              <a:schemeClr val="dk1"/>
            </a:solidFill>
            <a:prstDash val="solid"/>
            <a:miter lim="800000"/>
            <a:headEnd len="sm" w="sm" type="none"/>
            <a:tailEnd len="sm" w="sm" type="none"/>
          </a:ln>
        </p:spPr>
      </p:cxnSp>
      <p:cxnSp>
        <p:nvCxnSpPr>
          <p:cNvPr id="595" name="Google Shape;595;p49"/>
          <p:cNvCxnSpPr/>
          <p:nvPr/>
        </p:nvCxnSpPr>
        <p:spPr>
          <a:xfrm>
            <a:off x="5638800" y="1828800"/>
            <a:ext cx="0" cy="2514600"/>
          </a:xfrm>
          <a:prstGeom prst="straightConnector1">
            <a:avLst/>
          </a:prstGeom>
          <a:noFill/>
          <a:ln cap="flat" cmpd="sng" w="9525">
            <a:solidFill>
              <a:schemeClr val="dk1"/>
            </a:solidFill>
            <a:prstDash val="solid"/>
            <a:miter lim="800000"/>
            <a:headEnd len="sm" w="sm" type="none"/>
            <a:tailEnd len="sm" w="sm" type="none"/>
          </a:ln>
        </p:spPr>
      </p:cxnSp>
      <p:cxnSp>
        <p:nvCxnSpPr>
          <p:cNvPr id="596" name="Google Shape;596;p49"/>
          <p:cNvCxnSpPr/>
          <p:nvPr/>
        </p:nvCxnSpPr>
        <p:spPr>
          <a:xfrm>
            <a:off x="6553200" y="1828800"/>
            <a:ext cx="0" cy="2514600"/>
          </a:xfrm>
          <a:prstGeom prst="straightConnector1">
            <a:avLst/>
          </a:prstGeom>
          <a:noFill/>
          <a:ln cap="flat" cmpd="sng" w="9525">
            <a:solidFill>
              <a:schemeClr val="dk1"/>
            </a:solidFill>
            <a:prstDash val="solid"/>
            <a:miter lim="800000"/>
            <a:headEnd len="sm" w="sm" type="none"/>
            <a:tailEnd len="sm" w="sm" type="none"/>
          </a:ln>
        </p:spPr>
      </p:cxnSp>
      <p:cxnSp>
        <p:nvCxnSpPr>
          <p:cNvPr id="597" name="Google Shape;597;p49"/>
          <p:cNvCxnSpPr/>
          <p:nvPr/>
        </p:nvCxnSpPr>
        <p:spPr>
          <a:xfrm>
            <a:off x="7772400" y="1828800"/>
            <a:ext cx="0" cy="2514600"/>
          </a:xfrm>
          <a:prstGeom prst="straightConnector1">
            <a:avLst/>
          </a:prstGeom>
          <a:noFill/>
          <a:ln cap="flat" cmpd="sng" w="9525">
            <a:solidFill>
              <a:schemeClr val="dk1"/>
            </a:solidFill>
            <a:prstDash val="solid"/>
            <a:miter lim="800000"/>
            <a:headEnd len="sm" w="sm" type="none"/>
            <a:tailEnd len="sm" w="sm" type="none"/>
          </a:ln>
        </p:spPr>
      </p:cxnSp>
      <p:sp>
        <p:nvSpPr>
          <p:cNvPr id="598" name="Google Shape;598;p49"/>
          <p:cNvSpPr txBox="1"/>
          <p:nvPr/>
        </p:nvSpPr>
        <p:spPr>
          <a:xfrm>
            <a:off x="4724400" y="1295400"/>
            <a:ext cx="26670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Example: 0111 / 0010:</a:t>
            </a:r>
            <a:endParaRPr b="0" i="0" sz="1400" u="none" cap="none" strike="noStrike">
              <a:solidFill>
                <a:srgbClr val="000000"/>
              </a:solidFill>
              <a:latin typeface="Arial"/>
              <a:ea typeface="Arial"/>
              <a:cs typeface="Arial"/>
              <a:sym typeface="Arial"/>
            </a:endParaRPr>
          </a:p>
        </p:txBody>
      </p:sp>
      <p:sp>
        <p:nvSpPr>
          <p:cNvPr id="599" name="Google Shape;599;p49"/>
          <p:cNvSpPr txBox="1"/>
          <p:nvPr/>
        </p:nvSpPr>
        <p:spPr>
          <a:xfrm>
            <a:off x="3048000" y="6324600"/>
            <a:ext cx="11985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Algorithm</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0"/>
          <p:cNvSpPr txBox="1"/>
          <p:nvPr>
            <p:ph type="title"/>
          </p:nvPr>
        </p:nvSpPr>
        <p:spPr>
          <a:xfrm>
            <a:off x="800100" y="228600"/>
            <a:ext cx="8277225" cy="1390650"/>
          </a:xfrm>
          <a:prstGeom prst="rect">
            <a:avLst/>
          </a:prstGeom>
          <a:noFill/>
          <a:ln>
            <a:noFill/>
          </a:ln>
        </p:spPr>
        <p:txBody>
          <a:bodyPr anchorCtr="0" anchor="t" bIns="25400" lIns="63500" spcFirstLastPara="1" rIns="63500" wrap="square" tIns="25400">
            <a:spAutoFit/>
          </a:bodyPr>
          <a:lstStyle/>
          <a:p>
            <a:pPr indent="0" lvl="0" marL="0" rtl="0" algn="l">
              <a:lnSpc>
                <a:spcPct val="90000"/>
              </a:lnSpc>
              <a:spcBef>
                <a:spcPts val="0"/>
              </a:spcBef>
              <a:spcAft>
                <a:spcPts val="0"/>
              </a:spcAft>
              <a:buClr>
                <a:schemeClr val="dk1"/>
              </a:buClr>
              <a:buSzPts val="3300"/>
              <a:buFont typeface="Calibri"/>
              <a:buNone/>
            </a:pPr>
            <a:br>
              <a:rPr b="0" i="0" lang="en-US" sz="3300" u="none">
                <a:solidFill>
                  <a:schemeClr val="dk1"/>
                </a:solidFill>
                <a:latin typeface="Calibri"/>
                <a:ea typeface="Calibri"/>
                <a:cs typeface="Calibri"/>
                <a:sym typeface="Calibri"/>
              </a:rPr>
            </a:br>
            <a:r>
              <a:rPr b="0" i="0" lang="en-US" sz="3300" u="none">
                <a:solidFill>
                  <a:schemeClr val="dk1"/>
                </a:solidFill>
                <a:latin typeface="Calibri"/>
                <a:ea typeface="Calibri"/>
                <a:cs typeface="Calibri"/>
                <a:sym typeface="Calibri"/>
              </a:rPr>
              <a:t>Observations on Divide Version 1</a:t>
            </a:r>
            <a:endParaRPr/>
          </a:p>
        </p:txBody>
      </p:sp>
      <p:sp>
        <p:nvSpPr>
          <p:cNvPr id="606" name="Google Shape;606;p50"/>
          <p:cNvSpPr txBox="1"/>
          <p:nvPr>
            <p:ph idx="1" type="body"/>
          </p:nvPr>
        </p:nvSpPr>
        <p:spPr>
          <a:xfrm>
            <a:off x="457200" y="2057400"/>
            <a:ext cx="8191500" cy="3460750"/>
          </a:xfrm>
          <a:prstGeom prst="rect">
            <a:avLst/>
          </a:prstGeom>
          <a:noFill/>
          <a:ln>
            <a:noFill/>
          </a:ln>
        </p:spPr>
        <p:txBody>
          <a:bodyPr anchorCtr="0" anchor="t" bIns="25400" lIns="63500" spcFirstLastPara="1" rIns="63500" wrap="square" tIns="25400">
            <a:spAutoFit/>
          </a:bodyPr>
          <a:lstStyle/>
          <a:p>
            <a:pPr indent="-203200" lvl="0" marL="2032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Half the bits in divisor always 0</a:t>
            </a:r>
            <a:endParaRPr/>
          </a:p>
          <a:p>
            <a:pPr indent="-190500" lvl="1" marL="685800" marR="0" rtl="0" algn="l">
              <a:lnSpc>
                <a:spcPct val="90000"/>
              </a:lnSpc>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t>
            </a:r>
            <a:r>
              <a:rPr b="0" i="0" lang="en-US" sz="1800" u="none" cap="none" strike="noStrike">
                <a:solidFill>
                  <a:schemeClr val="dk1"/>
                </a:solidFill>
                <a:latin typeface="Calibri"/>
                <a:ea typeface="Calibri"/>
                <a:cs typeface="Calibri"/>
                <a:sym typeface="Calibri"/>
              </a:rPr>
              <a:t> 1/2 of 64-bit adder is wasted</a:t>
            </a:r>
            <a:endParaRPr/>
          </a:p>
          <a:p>
            <a:pPr indent="-190500" lvl="1" marL="685800" marR="0" rtl="0" algn="l">
              <a:lnSpc>
                <a:spcPct val="90000"/>
              </a:lnSpc>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t>
            </a:r>
            <a:r>
              <a:rPr b="0" i="0" lang="en-US" sz="1800" u="none" cap="none" strike="noStrike">
                <a:solidFill>
                  <a:schemeClr val="dk1"/>
                </a:solidFill>
                <a:latin typeface="Calibri"/>
                <a:ea typeface="Calibri"/>
                <a:cs typeface="Calibri"/>
                <a:sym typeface="Calibri"/>
              </a:rPr>
              <a:t> 1/2 of divisor register is wasted</a:t>
            </a:r>
            <a:endParaRPr/>
          </a:p>
          <a:p>
            <a:pPr indent="-203200" lvl="0" marL="203200" marR="0" rtl="0" algn="l">
              <a:lnSpc>
                <a:spcPct val="90000"/>
              </a:lnSpc>
              <a:spcBef>
                <a:spcPts val="700"/>
              </a:spcBef>
              <a:spcAft>
                <a:spcPts val="0"/>
              </a:spcAft>
              <a:buClr>
                <a:schemeClr val="hlink"/>
              </a:buClr>
              <a:buSzPts val="2000"/>
              <a:buFont typeface="Arial"/>
              <a:buChar char="•"/>
            </a:pPr>
            <a:r>
              <a:rPr b="0" i="0" lang="en-US" sz="2000" u="none">
                <a:solidFill>
                  <a:schemeClr val="hlink"/>
                </a:solidFill>
                <a:latin typeface="Calibri"/>
                <a:ea typeface="Calibri"/>
                <a:cs typeface="Calibri"/>
                <a:sym typeface="Calibri"/>
              </a:rPr>
              <a:t>Intuition: instead of shifting divisor to right, shift remainder to left…</a:t>
            </a:r>
            <a:endParaRPr/>
          </a:p>
          <a:p>
            <a:pPr indent="-203200" lvl="0" marL="203200" marR="0" rtl="0" algn="l">
              <a:lnSpc>
                <a:spcPct val="90000"/>
              </a:lnSpc>
              <a:spcBef>
                <a:spcPts val="700"/>
              </a:spcBef>
              <a:spcAft>
                <a:spcPts val="0"/>
              </a:spcAft>
              <a:buClr>
                <a:schemeClr val="dk1"/>
              </a:buClr>
              <a:buSzPts val="2000"/>
              <a:buFont typeface="Arial"/>
              <a:buNone/>
            </a:pPr>
            <a:r>
              <a:t/>
            </a:r>
            <a:endParaRPr b="0" i="0" sz="2000" u="none">
              <a:solidFill>
                <a:schemeClr val="hlink"/>
              </a:solidFill>
              <a:latin typeface="Calibri"/>
              <a:ea typeface="Calibri"/>
              <a:cs typeface="Calibri"/>
              <a:sym typeface="Calibri"/>
            </a:endParaRPr>
          </a:p>
          <a:p>
            <a:pPr indent="-203200" lvl="0" marL="20320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Step 1 cannot produce a 1 in quotient bit – as all bits corresponding to the divisor in the remainder register are 0 (remember all operands are 32-bit)</a:t>
            </a:r>
            <a:endParaRPr/>
          </a:p>
          <a:p>
            <a:pPr indent="-203200" lvl="0" marL="203200" marR="0" rtl="0" algn="l">
              <a:lnSpc>
                <a:spcPct val="90000"/>
              </a:lnSpc>
              <a:spcBef>
                <a:spcPts val="700"/>
              </a:spcBef>
              <a:spcAft>
                <a:spcPts val="0"/>
              </a:spcAft>
              <a:buClr>
                <a:schemeClr val="hlink"/>
              </a:buClr>
              <a:buSzPts val="2000"/>
              <a:buFont typeface="Arial"/>
              <a:buChar char="•"/>
            </a:pPr>
            <a:r>
              <a:rPr b="0" i="0" lang="en-US" sz="2000" u="none">
                <a:solidFill>
                  <a:schemeClr val="hlink"/>
                </a:solidFill>
                <a:latin typeface="Calibri"/>
                <a:ea typeface="Calibri"/>
                <a:cs typeface="Calibri"/>
                <a:sym typeface="Calibri"/>
              </a:rPr>
              <a:t>Intuition: switch order to shift first and then subtract – can save 1 iteration…</a:t>
            </a:r>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1"/>
          <p:cNvSpPr txBox="1"/>
          <p:nvPr>
            <p:ph type="title"/>
          </p:nvPr>
        </p:nvSpPr>
        <p:spPr>
          <a:xfrm>
            <a:off x="1150937" y="533400"/>
            <a:ext cx="7793037"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Divide Version 2</a:t>
            </a:r>
            <a:endParaRPr/>
          </a:p>
        </p:txBody>
      </p:sp>
      <p:sp>
        <p:nvSpPr>
          <p:cNvPr id="613" name="Google Shape;613;p5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endParaRPr/>
          </a:p>
        </p:txBody>
      </p:sp>
      <p:pic>
        <p:nvPicPr>
          <p:cNvPr descr="f0439" id="614" name="Google Shape;614;p51"/>
          <p:cNvPicPr preferRelativeResize="0"/>
          <p:nvPr/>
        </p:nvPicPr>
        <p:blipFill rotWithShape="1">
          <a:blip r:embed="rId3">
            <a:alphaModFix/>
          </a:blip>
          <a:srcRect b="0" l="0" r="0" t="0"/>
          <a:stretch/>
        </p:blipFill>
        <p:spPr>
          <a:xfrm>
            <a:off x="228600" y="1981200"/>
            <a:ext cx="4724400" cy="2278062"/>
          </a:xfrm>
          <a:prstGeom prst="rect">
            <a:avLst/>
          </a:prstGeom>
          <a:noFill/>
          <a:ln>
            <a:noFill/>
          </a:ln>
        </p:spPr>
      </p:pic>
      <p:sp>
        <p:nvSpPr>
          <p:cNvPr id="615" name="Google Shape;615;p51"/>
          <p:cNvSpPr txBox="1"/>
          <p:nvPr/>
        </p:nvSpPr>
        <p:spPr>
          <a:xfrm>
            <a:off x="233362" y="4495800"/>
            <a:ext cx="372903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Divisor register, quotient register,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ALU are 32-bit wide; remainder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register is 64-bit wide</a:t>
            </a:r>
            <a:endParaRPr b="0" i="0" sz="1400" u="none" cap="none" strike="noStrike">
              <a:solidFill>
                <a:srgbClr val="000000"/>
              </a:solidFill>
              <a:latin typeface="Arial"/>
              <a:ea typeface="Arial"/>
              <a:cs typeface="Arial"/>
              <a:sym typeface="Arial"/>
            </a:endParaRPr>
          </a:p>
        </p:txBody>
      </p:sp>
      <p:sp>
        <p:nvSpPr>
          <p:cNvPr id="616" name="Google Shape;616;p51"/>
          <p:cNvSpPr txBox="1"/>
          <p:nvPr/>
        </p:nvSpPr>
        <p:spPr>
          <a:xfrm>
            <a:off x="2209800" y="2057400"/>
            <a:ext cx="2338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Remainder register is initialized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with the dividend at right</a:t>
            </a:r>
            <a:endParaRPr b="0" i="0" sz="1400" u="none" cap="none" strike="noStrike">
              <a:solidFill>
                <a:srgbClr val="000000"/>
              </a:solidFill>
              <a:latin typeface="Arial"/>
              <a:ea typeface="Arial"/>
              <a:cs typeface="Arial"/>
              <a:sym typeface="Arial"/>
            </a:endParaRPr>
          </a:p>
        </p:txBody>
      </p:sp>
      <p:sp>
        <p:nvSpPr>
          <p:cNvPr id="617" name="Google Shape;617;p51"/>
          <p:cNvSpPr txBox="1"/>
          <p:nvPr/>
        </p:nvSpPr>
        <p:spPr>
          <a:xfrm>
            <a:off x="5992812" y="3738562"/>
            <a:ext cx="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8" name="Google Shape;618;p51"/>
          <p:cNvSpPr txBox="1"/>
          <p:nvPr/>
        </p:nvSpPr>
        <p:spPr>
          <a:xfrm>
            <a:off x="4922837" y="3873500"/>
            <a:ext cx="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9" name="Google Shape;619;p51"/>
          <p:cNvSpPr txBox="1"/>
          <p:nvPr/>
        </p:nvSpPr>
        <p:spPr>
          <a:xfrm>
            <a:off x="5230812" y="3873500"/>
            <a:ext cx="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0" name="Google Shape;620;p51"/>
          <p:cNvSpPr txBox="1"/>
          <p:nvPr/>
        </p:nvSpPr>
        <p:spPr>
          <a:xfrm>
            <a:off x="5943600" y="3886200"/>
            <a:ext cx="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1" name="Google Shape;621;p51"/>
          <p:cNvSpPr txBox="1"/>
          <p:nvPr/>
        </p:nvSpPr>
        <p:spPr>
          <a:xfrm>
            <a:off x="8512175" y="3871912"/>
            <a:ext cx="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2" name="Google Shape;622;p51"/>
          <p:cNvSpPr txBox="1"/>
          <p:nvPr/>
        </p:nvSpPr>
        <p:spPr>
          <a:xfrm>
            <a:off x="8512175" y="4011612"/>
            <a:ext cx="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23" name="Google Shape;623;p51"/>
          <p:cNvGrpSpPr/>
          <p:nvPr/>
        </p:nvGrpSpPr>
        <p:grpSpPr>
          <a:xfrm>
            <a:off x="4191000" y="838200"/>
            <a:ext cx="4724400" cy="5856287"/>
            <a:chOff x="2448" y="244"/>
            <a:chExt cx="3104" cy="3829"/>
          </a:xfrm>
        </p:grpSpPr>
        <p:sp>
          <p:nvSpPr>
            <p:cNvPr id="624" name="Google Shape;624;p51"/>
            <p:cNvSpPr/>
            <p:nvPr/>
          </p:nvSpPr>
          <p:spPr>
            <a:xfrm>
              <a:off x="3164" y="2578"/>
              <a:ext cx="736" cy="651"/>
            </a:xfrm>
            <a:custGeom>
              <a:rect b="b" l="l" r="r" t="t"/>
              <a:pathLst>
                <a:path extrusionOk="0" h="651" w="736">
                  <a:moveTo>
                    <a:pt x="734" y="651"/>
                  </a:moveTo>
                  <a:lnTo>
                    <a:pt x="736" y="483"/>
                  </a:lnTo>
                  <a:lnTo>
                    <a:pt x="0" y="483"/>
                  </a:lnTo>
                  <a:lnTo>
                    <a:pt x="0" y="0"/>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5" name="Google Shape;625;p51"/>
            <p:cNvSpPr/>
            <p:nvPr/>
          </p:nvSpPr>
          <p:spPr>
            <a:xfrm>
              <a:off x="4007" y="2925"/>
              <a:ext cx="735" cy="304"/>
            </a:xfrm>
            <a:custGeom>
              <a:rect b="b" l="l" r="r" t="t"/>
              <a:pathLst>
                <a:path extrusionOk="0" h="304" w="735">
                  <a:moveTo>
                    <a:pt x="0" y="304"/>
                  </a:moveTo>
                  <a:lnTo>
                    <a:pt x="2" y="136"/>
                  </a:lnTo>
                  <a:lnTo>
                    <a:pt x="735" y="136"/>
                  </a:lnTo>
                  <a:lnTo>
                    <a:pt x="735" y="0"/>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6" name="Google Shape;626;p51"/>
            <p:cNvSpPr/>
            <p:nvPr/>
          </p:nvSpPr>
          <p:spPr>
            <a:xfrm>
              <a:off x="3164" y="1893"/>
              <a:ext cx="1578" cy="379"/>
            </a:xfrm>
            <a:custGeom>
              <a:rect b="b" l="l" r="r" t="t"/>
              <a:pathLst>
                <a:path extrusionOk="0" h="379" w="1578">
                  <a:moveTo>
                    <a:pt x="1578" y="375"/>
                  </a:moveTo>
                  <a:lnTo>
                    <a:pt x="1578" y="0"/>
                  </a:lnTo>
                  <a:lnTo>
                    <a:pt x="0" y="0"/>
                  </a:lnTo>
                  <a:lnTo>
                    <a:pt x="0" y="379"/>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7" name="Google Shape;627;p51"/>
            <p:cNvSpPr/>
            <p:nvPr/>
          </p:nvSpPr>
          <p:spPr>
            <a:xfrm>
              <a:off x="3190" y="3855"/>
              <a:ext cx="1528" cy="218"/>
            </a:xfrm>
            <a:custGeom>
              <a:rect b="b" l="l" r="r" t="t"/>
              <a:pathLst>
                <a:path extrusionOk="0" h="218" w="1528">
                  <a:moveTo>
                    <a:pt x="1417" y="216"/>
                  </a:moveTo>
                  <a:lnTo>
                    <a:pt x="1437" y="216"/>
                  </a:lnTo>
                  <a:lnTo>
                    <a:pt x="1454" y="212"/>
                  </a:lnTo>
                  <a:lnTo>
                    <a:pt x="1470" y="205"/>
                  </a:lnTo>
                  <a:lnTo>
                    <a:pt x="1483" y="197"/>
                  </a:lnTo>
                  <a:lnTo>
                    <a:pt x="1496" y="186"/>
                  </a:lnTo>
                  <a:lnTo>
                    <a:pt x="1507" y="173"/>
                  </a:lnTo>
                  <a:lnTo>
                    <a:pt x="1515" y="160"/>
                  </a:lnTo>
                  <a:lnTo>
                    <a:pt x="1522" y="144"/>
                  </a:lnTo>
                  <a:lnTo>
                    <a:pt x="1526" y="127"/>
                  </a:lnTo>
                  <a:lnTo>
                    <a:pt x="1528" y="109"/>
                  </a:lnTo>
                  <a:lnTo>
                    <a:pt x="1526" y="92"/>
                  </a:lnTo>
                  <a:lnTo>
                    <a:pt x="1522" y="74"/>
                  </a:lnTo>
                  <a:lnTo>
                    <a:pt x="1515" y="59"/>
                  </a:lnTo>
                  <a:lnTo>
                    <a:pt x="1507" y="44"/>
                  </a:lnTo>
                  <a:lnTo>
                    <a:pt x="1496" y="33"/>
                  </a:lnTo>
                  <a:lnTo>
                    <a:pt x="1483" y="22"/>
                  </a:lnTo>
                  <a:lnTo>
                    <a:pt x="1470" y="11"/>
                  </a:lnTo>
                  <a:lnTo>
                    <a:pt x="1454" y="5"/>
                  </a:lnTo>
                  <a:lnTo>
                    <a:pt x="1437" y="2"/>
                  </a:lnTo>
                  <a:lnTo>
                    <a:pt x="1419" y="0"/>
                  </a:lnTo>
                  <a:lnTo>
                    <a:pt x="109" y="0"/>
                  </a:lnTo>
                  <a:lnTo>
                    <a:pt x="92" y="2"/>
                  </a:lnTo>
                  <a:lnTo>
                    <a:pt x="75" y="5"/>
                  </a:lnTo>
                  <a:lnTo>
                    <a:pt x="59" y="11"/>
                  </a:lnTo>
                  <a:lnTo>
                    <a:pt x="44" y="22"/>
                  </a:lnTo>
                  <a:lnTo>
                    <a:pt x="31" y="33"/>
                  </a:lnTo>
                  <a:lnTo>
                    <a:pt x="20" y="44"/>
                  </a:lnTo>
                  <a:lnTo>
                    <a:pt x="11" y="59"/>
                  </a:lnTo>
                  <a:lnTo>
                    <a:pt x="5" y="74"/>
                  </a:lnTo>
                  <a:lnTo>
                    <a:pt x="0" y="92"/>
                  </a:lnTo>
                  <a:lnTo>
                    <a:pt x="0" y="109"/>
                  </a:lnTo>
                  <a:lnTo>
                    <a:pt x="0" y="127"/>
                  </a:lnTo>
                  <a:lnTo>
                    <a:pt x="5" y="144"/>
                  </a:lnTo>
                  <a:lnTo>
                    <a:pt x="11" y="160"/>
                  </a:lnTo>
                  <a:lnTo>
                    <a:pt x="20" y="173"/>
                  </a:lnTo>
                  <a:lnTo>
                    <a:pt x="31" y="186"/>
                  </a:lnTo>
                  <a:lnTo>
                    <a:pt x="44" y="197"/>
                  </a:lnTo>
                  <a:lnTo>
                    <a:pt x="59" y="205"/>
                  </a:lnTo>
                  <a:lnTo>
                    <a:pt x="75" y="212"/>
                  </a:lnTo>
                  <a:lnTo>
                    <a:pt x="92" y="216"/>
                  </a:lnTo>
                  <a:lnTo>
                    <a:pt x="109" y="218"/>
                  </a:lnTo>
                  <a:lnTo>
                    <a:pt x="1419" y="218"/>
                  </a:lnTo>
                  <a:lnTo>
                    <a:pt x="1417" y="216"/>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8" name="Google Shape;628;p51"/>
            <p:cNvSpPr/>
            <p:nvPr/>
          </p:nvSpPr>
          <p:spPr>
            <a:xfrm>
              <a:off x="3190" y="3855"/>
              <a:ext cx="1528" cy="218"/>
            </a:xfrm>
            <a:custGeom>
              <a:rect b="b" l="l" r="r" t="t"/>
              <a:pathLst>
                <a:path extrusionOk="0" h="218" w="1528">
                  <a:moveTo>
                    <a:pt x="1417" y="216"/>
                  </a:moveTo>
                  <a:lnTo>
                    <a:pt x="1437" y="216"/>
                  </a:lnTo>
                  <a:lnTo>
                    <a:pt x="1454" y="212"/>
                  </a:lnTo>
                  <a:lnTo>
                    <a:pt x="1470" y="205"/>
                  </a:lnTo>
                  <a:lnTo>
                    <a:pt x="1483" y="197"/>
                  </a:lnTo>
                  <a:lnTo>
                    <a:pt x="1496" y="186"/>
                  </a:lnTo>
                  <a:lnTo>
                    <a:pt x="1507" y="173"/>
                  </a:lnTo>
                  <a:lnTo>
                    <a:pt x="1515" y="160"/>
                  </a:lnTo>
                  <a:lnTo>
                    <a:pt x="1522" y="144"/>
                  </a:lnTo>
                  <a:lnTo>
                    <a:pt x="1526" y="127"/>
                  </a:lnTo>
                  <a:lnTo>
                    <a:pt x="1528" y="109"/>
                  </a:lnTo>
                  <a:lnTo>
                    <a:pt x="1526" y="92"/>
                  </a:lnTo>
                  <a:lnTo>
                    <a:pt x="1522" y="74"/>
                  </a:lnTo>
                  <a:lnTo>
                    <a:pt x="1515" y="59"/>
                  </a:lnTo>
                  <a:lnTo>
                    <a:pt x="1507" y="44"/>
                  </a:lnTo>
                  <a:lnTo>
                    <a:pt x="1496" y="33"/>
                  </a:lnTo>
                  <a:lnTo>
                    <a:pt x="1483" y="22"/>
                  </a:lnTo>
                  <a:lnTo>
                    <a:pt x="1470" y="11"/>
                  </a:lnTo>
                  <a:lnTo>
                    <a:pt x="1454" y="5"/>
                  </a:lnTo>
                  <a:lnTo>
                    <a:pt x="1437" y="2"/>
                  </a:lnTo>
                  <a:lnTo>
                    <a:pt x="1419" y="0"/>
                  </a:lnTo>
                  <a:lnTo>
                    <a:pt x="109" y="0"/>
                  </a:lnTo>
                  <a:lnTo>
                    <a:pt x="92" y="2"/>
                  </a:lnTo>
                  <a:lnTo>
                    <a:pt x="75" y="5"/>
                  </a:lnTo>
                  <a:lnTo>
                    <a:pt x="59" y="11"/>
                  </a:lnTo>
                  <a:lnTo>
                    <a:pt x="44" y="22"/>
                  </a:lnTo>
                  <a:lnTo>
                    <a:pt x="31" y="33"/>
                  </a:lnTo>
                  <a:lnTo>
                    <a:pt x="20" y="44"/>
                  </a:lnTo>
                  <a:lnTo>
                    <a:pt x="11" y="59"/>
                  </a:lnTo>
                  <a:lnTo>
                    <a:pt x="5" y="74"/>
                  </a:lnTo>
                  <a:lnTo>
                    <a:pt x="0" y="92"/>
                  </a:lnTo>
                  <a:lnTo>
                    <a:pt x="0" y="109"/>
                  </a:lnTo>
                  <a:lnTo>
                    <a:pt x="0" y="127"/>
                  </a:lnTo>
                  <a:lnTo>
                    <a:pt x="5" y="144"/>
                  </a:lnTo>
                  <a:lnTo>
                    <a:pt x="11" y="160"/>
                  </a:lnTo>
                  <a:lnTo>
                    <a:pt x="20" y="173"/>
                  </a:lnTo>
                  <a:lnTo>
                    <a:pt x="31" y="186"/>
                  </a:lnTo>
                  <a:lnTo>
                    <a:pt x="44" y="197"/>
                  </a:lnTo>
                  <a:lnTo>
                    <a:pt x="59" y="205"/>
                  </a:lnTo>
                  <a:lnTo>
                    <a:pt x="75" y="212"/>
                  </a:lnTo>
                  <a:lnTo>
                    <a:pt x="92" y="216"/>
                  </a:lnTo>
                  <a:lnTo>
                    <a:pt x="109" y="218"/>
                  </a:lnTo>
                  <a:lnTo>
                    <a:pt x="1419" y="218"/>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9" name="Google Shape;629;p51"/>
            <p:cNvSpPr txBox="1"/>
            <p:nvPr/>
          </p:nvSpPr>
          <p:spPr>
            <a:xfrm>
              <a:off x="3256" y="3920"/>
              <a:ext cx="5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630" name="Google Shape;630;p51"/>
            <p:cNvSpPr txBox="1"/>
            <p:nvPr/>
          </p:nvSpPr>
          <p:spPr>
            <a:xfrm>
              <a:off x="3308"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631" name="Google Shape;631;p51"/>
            <p:cNvSpPr txBox="1"/>
            <p:nvPr/>
          </p:nvSpPr>
          <p:spPr>
            <a:xfrm>
              <a:off x="3347"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632" name="Google Shape;632;p51"/>
            <p:cNvSpPr txBox="1"/>
            <p:nvPr/>
          </p:nvSpPr>
          <p:spPr>
            <a:xfrm>
              <a:off x="3389"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633" name="Google Shape;633;p51"/>
            <p:cNvSpPr txBox="1"/>
            <p:nvPr/>
          </p:nvSpPr>
          <p:spPr>
            <a:xfrm>
              <a:off x="3428"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634" name="Google Shape;634;p51"/>
            <p:cNvSpPr txBox="1"/>
            <p:nvPr/>
          </p:nvSpPr>
          <p:spPr>
            <a:xfrm>
              <a:off x="3450"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35" name="Google Shape;635;p51"/>
            <p:cNvSpPr txBox="1"/>
            <p:nvPr/>
          </p:nvSpPr>
          <p:spPr>
            <a:xfrm>
              <a:off x="3470" y="3920"/>
              <a:ext cx="50"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636" name="Google Shape;636;p51"/>
            <p:cNvSpPr txBox="1"/>
            <p:nvPr/>
          </p:nvSpPr>
          <p:spPr>
            <a:xfrm>
              <a:off x="3518"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637" name="Google Shape;637;p51"/>
            <p:cNvSpPr txBox="1"/>
            <p:nvPr/>
          </p:nvSpPr>
          <p:spPr>
            <a:xfrm>
              <a:off x="3559" y="3920"/>
              <a:ext cx="16"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638" name="Google Shape;638;p51"/>
            <p:cNvSpPr txBox="1"/>
            <p:nvPr/>
          </p:nvSpPr>
          <p:spPr>
            <a:xfrm>
              <a:off x="3575"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639" name="Google Shape;639;p51"/>
            <p:cNvSpPr txBox="1"/>
            <p:nvPr/>
          </p:nvSpPr>
          <p:spPr>
            <a:xfrm>
              <a:off x="3594"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640" name="Google Shape;640;p51"/>
            <p:cNvSpPr txBox="1"/>
            <p:nvPr/>
          </p:nvSpPr>
          <p:spPr>
            <a:xfrm>
              <a:off x="3616"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41" name="Google Shape;641;p51"/>
            <p:cNvSpPr txBox="1"/>
            <p:nvPr/>
          </p:nvSpPr>
          <p:spPr>
            <a:xfrm>
              <a:off x="3636" y="3920"/>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642" name="Google Shape;642;p51"/>
            <p:cNvSpPr txBox="1"/>
            <p:nvPr/>
          </p:nvSpPr>
          <p:spPr>
            <a:xfrm>
              <a:off x="3651" y="3920"/>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643" name="Google Shape;643;p51"/>
            <p:cNvSpPr txBox="1"/>
            <p:nvPr/>
          </p:nvSpPr>
          <p:spPr>
            <a:xfrm>
              <a:off x="3692"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644" name="Google Shape;644;p51"/>
            <p:cNvSpPr txBox="1"/>
            <p:nvPr/>
          </p:nvSpPr>
          <p:spPr>
            <a:xfrm>
              <a:off x="3712"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645" name="Google Shape;645;p51"/>
            <p:cNvSpPr txBox="1"/>
            <p:nvPr/>
          </p:nvSpPr>
          <p:spPr>
            <a:xfrm>
              <a:off x="3732"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46" name="Google Shape;646;p51"/>
            <p:cNvSpPr txBox="1"/>
            <p:nvPr/>
          </p:nvSpPr>
          <p:spPr>
            <a:xfrm>
              <a:off x="3751" y="3920"/>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647" name="Google Shape;647;p51"/>
            <p:cNvSpPr txBox="1"/>
            <p:nvPr/>
          </p:nvSpPr>
          <p:spPr>
            <a:xfrm>
              <a:off x="3793"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648" name="Google Shape;648;p51"/>
            <p:cNvSpPr txBox="1"/>
            <p:nvPr/>
          </p:nvSpPr>
          <p:spPr>
            <a:xfrm>
              <a:off x="3832" y="3920"/>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649" name="Google Shape;649;p51"/>
            <p:cNvSpPr txBox="1"/>
            <p:nvPr/>
          </p:nvSpPr>
          <p:spPr>
            <a:xfrm>
              <a:off x="3850"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650" name="Google Shape;650;p51"/>
            <p:cNvSpPr txBox="1"/>
            <p:nvPr/>
          </p:nvSpPr>
          <p:spPr>
            <a:xfrm>
              <a:off x="3869" y="3920"/>
              <a:ext cx="20"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1" name="Google Shape;651;p51"/>
            <p:cNvSpPr txBox="1"/>
            <p:nvPr/>
          </p:nvSpPr>
          <p:spPr>
            <a:xfrm>
              <a:off x="3889"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652" name="Google Shape;652;p51"/>
            <p:cNvSpPr txBox="1"/>
            <p:nvPr/>
          </p:nvSpPr>
          <p:spPr>
            <a:xfrm>
              <a:off x="3930"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653" name="Google Shape;653;p51"/>
            <p:cNvSpPr txBox="1"/>
            <p:nvPr/>
          </p:nvSpPr>
          <p:spPr>
            <a:xfrm>
              <a:off x="3950"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4" name="Google Shape;654;p51"/>
            <p:cNvSpPr txBox="1"/>
            <p:nvPr/>
          </p:nvSpPr>
          <p:spPr>
            <a:xfrm>
              <a:off x="3970" y="3920"/>
              <a:ext cx="54"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655" name="Google Shape;655;p51"/>
            <p:cNvSpPr txBox="1"/>
            <p:nvPr/>
          </p:nvSpPr>
          <p:spPr>
            <a:xfrm>
              <a:off x="4022"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656" name="Google Shape;656;p51"/>
            <p:cNvSpPr txBox="1"/>
            <p:nvPr/>
          </p:nvSpPr>
          <p:spPr>
            <a:xfrm>
              <a:off x="4064" y="3920"/>
              <a:ext cx="6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657" name="Google Shape;657;p51"/>
            <p:cNvSpPr txBox="1"/>
            <p:nvPr/>
          </p:nvSpPr>
          <p:spPr>
            <a:xfrm>
              <a:off x="4125"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658" name="Google Shape;658;p51"/>
            <p:cNvSpPr txBox="1"/>
            <p:nvPr/>
          </p:nvSpPr>
          <p:spPr>
            <a:xfrm>
              <a:off x="4164" y="3920"/>
              <a:ext cx="16"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659" name="Google Shape;659;p51"/>
            <p:cNvSpPr txBox="1"/>
            <p:nvPr/>
          </p:nvSpPr>
          <p:spPr>
            <a:xfrm>
              <a:off x="4181"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660" name="Google Shape;660;p51"/>
            <p:cNvSpPr txBox="1"/>
            <p:nvPr/>
          </p:nvSpPr>
          <p:spPr>
            <a:xfrm>
              <a:off x="4221"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661" name="Google Shape;661;p51"/>
            <p:cNvSpPr txBox="1"/>
            <p:nvPr/>
          </p:nvSpPr>
          <p:spPr>
            <a:xfrm>
              <a:off x="4262"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662" name="Google Shape;662;p51"/>
            <p:cNvSpPr txBox="1"/>
            <p:nvPr/>
          </p:nvSpPr>
          <p:spPr>
            <a:xfrm>
              <a:off x="4302" y="3920"/>
              <a:ext cx="26"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663" name="Google Shape;663;p51"/>
            <p:cNvSpPr txBox="1"/>
            <p:nvPr/>
          </p:nvSpPr>
          <p:spPr>
            <a:xfrm>
              <a:off x="4326"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64" name="Google Shape;664;p51"/>
            <p:cNvSpPr txBox="1"/>
            <p:nvPr/>
          </p:nvSpPr>
          <p:spPr>
            <a:xfrm>
              <a:off x="4347" y="3920"/>
              <a:ext cx="2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665" name="Google Shape;665;p51"/>
            <p:cNvSpPr txBox="1"/>
            <p:nvPr/>
          </p:nvSpPr>
          <p:spPr>
            <a:xfrm>
              <a:off x="4371" y="3920"/>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666" name="Google Shape;666;p51"/>
            <p:cNvSpPr txBox="1"/>
            <p:nvPr/>
          </p:nvSpPr>
          <p:spPr>
            <a:xfrm>
              <a:off x="4387"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667" name="Google Shape;667;p51"/>
            <p:cNvSpPr txBox="1"/>
            <p:nvPr/>
          </p:nvSpPr>
          <p:spPr>
            <a:xfrm>
              <a:off x="4428" y="3920"/>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668" name="Google Shape;668;p51"/>
            <p:cNvSpPr txBox="1"/>
            <p:nvPr/>
          </p:nvSpPr>
          <p:spPr>
            <a:xfrm>
              <a:off x="4467"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669" name="Google Shape;669;p51"/>
            <p:cNvSpPr txBox="1"/>
            <p:nvPr/>
          </p:nvSpPr>
          <p:spPr>
            <a:xfrm>
              <a:off x="4487"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0" name="Google Shape;670;p51"/>
            <p:cNvSpPr txBox="1"/>
            <p:nvPr/>
          </p:nvSpPr>
          <p:spPr>
            <a:xfrm>
              <a:off x="4509"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671" name="Google Shape;671;p51"/>
            <p:cNvSpPr txBox="1"/>
            <p:nvPr/>
          </p:nvSpPr>
          <p:spPr>
            <a:xfrm>
              <a:off x="4548" y="3920"/>
              <a:ext cx="20"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2" name="Google Shape;672;p51"/>
            <p:cNvSpPr txBox="1"/>
            <p:nvPr/>
          </p:nvSpPr>
          <p:spPr>
            <a:xfrm>
              <a:off x="4568" y="3920"/>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673" name="Google Shape;673;p51"/>
            <p:cNvSpPr txBox="1"/>
            <p:nvPr/>
          </p:nvSpPr>
          <p:spPr>
            <a:xfrm>
              <a:off x="4609" y="3920"/>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674" name="Google Shape;674;p51"/>
            <p:cNvSpPr txBox="1"/>
            <p:nvPr/>
          </p:nvSpPr>
          <p:spPr>
            <a:xfrm>
              <a:off x="4625" y="392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675" name="Google Shape;675;p51"/>
            <p:cNvSpPr/>
            <p:nvPr/>
          </p:nvSpPr>
          <p:spPr>
            <a:xfrm>
              <a:off x="3627" y="1668"/>
              <a:ext cx="653" cy="447"/>
            </a:xfrm>
            <a:custGeom>
              <a:rect b="b" l="l" r="r" t="t"/>
              <a:pathLst>
                <a:path extrusionOk="0" h="447" w="653">
                  <a:moveTo>
                    <a:pt x="325" y="0"/>
                  </a:moveTo>
                  <a:lnTo>
                    <a:pt x="0" y="222"/>
                  </a:lnTo>
                  <a:lnTo>
                    <a:pt x="327" y="447"/>
                  </a:lnTo>
                  <a:lnTo>
                    <a:pt x="653" y="222"/>
                  </a:lnTo>
                  <a:lnTo>
                    <a:pt x="327" y="0"/>
                  </a:lnTo>
                  <a:lnTo>
                    <a:pt x="325" y="0"/>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6" name="Google Shape;676;p51"/>
            <p:cNvSpPr/>
            <p:nvPr/>
          </p:nvSpPr>
          <p:spPr>
            <a:xfrm>
              <a:off x="3627" y="1668"/>
              <a:ext cx="653" cy="447"/>
            </a:xfrm>
            <a:custGeom>
              <a:rect b="b" l="l" r="r" t="t"/>
              <a:pathLst>
                <a:path extrusionOk="0" h="447" w="653">
                  <a:moveTo>
                    <a:pt x="325" y="0"/>
                  </a:moveTo>
                  <a:lnTo>
                    <a:pt x="0" y="222"/>
                  </a:lnTo>
                  <a:lnTo>
                    <a:pt x="327" y="447"/>
                  </a:lnTo>
                  <a:lnTo>
                    <a:pt x="653" y="222"/>
                  </a:lnTo>
                  <a:lnTo>
                    <a:pt x="327" y="0"/>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7" name="Google Shape;677;p51"/>
            <p:cNvSpPr/>
            <p:nvPr/>
          </p:nvSpPr>
          <p:spPr>
            <a:xfrm>
              <a:off x="3935" y="611"/>
              <a:ext cx="37" cy="37"/>
            </a:xfrm>
            <a:custGeom>
              <a:rect b="b" l="l" r="r" t="t"/>
              <a:pathLst>
                <a:path extrusionOk="0" h="37" w="37">
                  <a:moveTo>
                    <a:pt x="37" y="0"/>
                  </a:moveTo>
                  <a:lnTo>
                    <a:pt x="0" y="2"/>
                  </a:lnTo>
                  <a:lnTo>
                    <a:pt x="19" y="37"/>
                  </a:lnTo>
                  <a:lnTo>
                    <a:pt x="37" y="2"/>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78" name="Google Shape;678;p51"/>
            <p:cNvCxnSpPr/>
            <p:nvPr/>
          </p:nvCxnSpPr>
          <p:spPr>
            <a:xfrm>
              <a:off x="3952" y="463"/>
              <a:ext cx="2" cy="168"/>
            </a:xfrm>
            <a:prstGeom prst="straightConnector1">
              <a:avLst/>
            </a:prstGeom>
            <a:noFill/>
            <a:ln cap="flat" cmpd="sng" w="14275">
              <a:solidFill>
                <a:srgbClr val="000000"/>
              </a:solidFill>
              <a:prstDash val="solid"/>
              <a:miter lim="800000"/>
              <a:headEnd len="sm" w="sm" type="none"/>
              <a:tailEnd len="sm" w="sm" type="none"/>
            </a:ln>
          </p:spPr>
        </p:cxnSp>
        <p:sp>
          <p:nvSpPr>
            <p:cNvPr id="679" name="Google Shape;679;p51"/>
            <p:cNvSpPr txBox="1"/>
            <p:nvPr/>
          </p:nvSpPr>
          <p:spPr>
            <a:xfrm>
              <a:off x="3703" y="1846"/>
              <a:ext cx="4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680" name="Google Shape;680;p51"/>
            <p:cNvSpPr txBox="1"/>
            <p:nvPr/>
          </p:nvSpPr>
          <p:spPr>
            <a:xfrm>
              <a:off x="3747" y="1846"/>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681" name="Google Shape;681;p51"/>
            <p:cNvSpPr txBox="1"/>
            <p:nvPr/>
          </p:nvSpPr>
          <p:spPr>
            <a:xfrm>
              <a:off x="3788" y="1846"/>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682" name="Google Shape;682;p51"/>
            <p:cNvSpPr txBox="1"/>
            <p:nvPr/>
          </p:nvSpPr>
          <p:spPr>
            <a:xfrm>
              <a:off x="3823" y="1846"/>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683" name="Google Shape;683;p51"/>
            <p:cNvSpPr txBox="1"/>
            <p:nvPr/>
          </p:nvSpPr>
          <p:spPr>
            <a:xfrm>
              <a:off x="3843" y="1846"/>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84" name="Google Shape;684;p51"/>
            <p:cNvSpPr txBox="1"/>
            <p:nvPr/>
          </p:nvSpPr>
          <p:spPr>
            <a:xfrm>
              <a:off x="3865" y="1846"/>
              <a:ext cx="5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685" name="Google Shape;685;p51"/>
            <p:cNvSpPr txBox="1"/>
            <p:nvPr/>
          </p:nvSpPr>
          <p:spPr>
            <a:xfrm>
              <a:off x="3917" y="1846"/>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686" name="Google Shape;686;p51"/>
            <p:cNvSpPr txBox="1"/>
            <p:nvPr/>
          </p:nvSpPr>
          <p:spPr>
            <a:xfrm>
              <a:off x="3957" y="1846"/>
              <a:ext cx="63"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687" name="Google Shape;687;p51"/>
            <p:cNvSpPr txBox="1"/>
            <p:nvPr/>
          </p:nvSpPr>
          <p:spPr>
            <a:xfrm>
              <a:off x="4018" y="1846"/>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688" name="Google Shape;688;p51"/>
            <p:cNvSpPr txBox="1"/>
            <p:nvPr/>
          </p:nvSpPr>
          <p:spPr>
            <a:xfrm>
              <a:off x="4059" y="1846"/>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689" name="Google Shape;689;p51"/>
            <p:cNvSpPr txBox="1"/>
            <p:nvPr/>
          </p:nvSpPr>
          <p:spPr>
            <a:xfrm>
              <a:off x="4074" y="1846"/>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690" name="Google Shape;690;p51"/>
            <p:cNvSpPr txBox="1"/>
            <p:nvPr/>
          </p:nvSpPr>
          <p:spPr>
            <a:xfrm>
              <a:off x="4116" y="1846"/>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691" name="Google Shape;691;p51"/>
            <p:cNvSpPr txBox="1"/>
            <p:nvPr/>
          </p:nvSpPr>
          <p:spPr>
            <a:xfrm>
              <a:off x="4155" y="1846"/>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692" name="Google Shape;692;p51"/>
            <p:cNvSpPr txBox="1"/>
            <p:nvPr/>
          </p:nvSpPr>
          <p:spPr>
            <a:xfrm>
              <a:off x="4197" y="1846"/>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693" name="Google Shape;693;p51"/>
            <p:cNvSpPr/>
            <p:nvPr/>
          </p:nvSpPr>
          <p:spPr>
            <a:xfrm>
              <a:off x="3144" y="2264"/>
              <a:ext cx="38" cy="37"/>
            </a:xfrm>
            <a:custGeom>
              <a:rect b="b" l="l" r="r" t="t"/>
              <a:pathLst>
                <a:path extrusionOk="0" h="37" w="38">
                  <a:moveTo>
                    <a:pt x="38" y="0"/>
                  </a:moveTo>
                  <a:lnTo>
                    <a:pt x="0" y="0"/>
                  </a:lnTo>
                  <a:lnTo>
                    <a:pt x="20" y="37"/>
                  </a:lnTo>
                  <a:lnTo>
                    <a:pt x="3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4" name="Google Shape;694;p51"/>
            <p:cNvSpPr/>
            <p:nvPr/>
          </p:nvSpPr>
          <p:spPr>
            <a:xfrm>
              <a:off x="2448" y="2304"/>
              <a:ext cx="1488" cy="432"/>
            </a:xfrm>
            <a:custGeom>
              <a:rect b="b" l="l" r="r" t="t"/>
              <a:pathLst>
                <a:path extrusionOk="0" h="273" w="1422">
                  <a:moveTo>
                    <a:pt x="0" y="273"/>
                  </a:moveTo>
                  <a:lnTo>
                    <a:pt x="3" y="0"/>
                  </a:lnTo>
                  <a:lnTo>
                    <a:pt x="1422" y="0"/>
                  </a:lnTo>
                  <a:lnTo>
                    <a:pt x="1422" y="273"/>
                  </a:lnTo>
                  <a:lnTo>
                    <a:pt x="3" y="273"/>
                  </a:lnTo>
                  <a:lnTo>
                    <a:pt x="0" y="273"/>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5" name="Google Shape;695;p51"/>
            <p:cNvSpPr/>
            <p:nvPr/>
          </p:nvSpPr>
          <p:spPr>
            <a:xfrm>
              <a:off x="2452" y="2305"/>
              <a:ext cx="1484" cy="431"/>
            </a:xfrm>
            <a:custGeom>
              <a:rect b="b" l="l" r="r" t="t"/>
              <a:pathLst>
                <a:path extrusionOk="0" h="273" w="1422">
                  <a:moveTo>
                    <a:pt x="0" y="273"/>
                  </a:moveTo>
                  <a:lnTo>
                    <a:pt x="3" y="0"/>
                  </a:lnTo>
                  <a:lnTo>
                    <a:pt x="1422" y="0"/>
                  </a:lnTo>
                  <a:lnTo>
                    <a:pt x="1422" y="273"/>
                  </a:lnTo>
                  <a:lnTo>
                    <a:pt x="3" y="27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6" name="Google Shape;696;p51"/>
            <p:cNvSpPr txBox="1"/>
            <p:nvPr/>
          </p:nvSpPr>
          <p:spPr>
            <a:xfrm>
              <a:off x="2546"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697" name="Google Shape;697;p51"/>
            <p:cNvSpPr txBox="1"/>
            <p:nvPr/>
          </p:nvSpPr>
          <p:spPr>
            <a:xfrm>
              <a:off x="2588" y="2355"/>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698" name="Google Shape;698;p51"/>
            <p:cNvSpPr txBox="1"/>
            <p:nvPr/>
          </p:nvSpPr>
          <p:spPr>
            <a:xfrm>
              <a:off x="2629" y="235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699" name="Google Shape;699;p51"/>
            <p:cNvSpPr txBox="1"/>
            <p:nvPr/>
          </p:nvSpPr>
          <p:spPr>
            <a:xfrm>
              <a:off x="2649" y="235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00" name="Google Shape;700;p51"/>
            <p:cNvSpPr txBox="1"/>
            <p:nvPr/>
          </p:nvSpPr>
          <p:spPr>
            <a:xfrm>
              <a:off x="2668" y="2355"/>
              <a:ext cx="5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701" name="Google Shape;701;p51"/>
            <p:cNvSpPr txBox="1"/>
            <p:nvPr/>
          </p:nvSpPr>
          <p:spPr>
            <a:xfrm>
              <a:off x="2717"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702" name="Google Shape;702;p51"/>
            <p:cNvSpPr txBox="1"/>
            <p:nvPr/>
          </p:nvSpPr>
          <p:spPr>
            <a:xfrm>
              <a:off x="2758" y="2355"/>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703" name="Google Shape;703;p51"/>
            <p:cNvSpPr txBox="1"/>
            <p:nvPr/>
          </p:nvSpPr>
          <p:spPr>
            <a:xfrm>
              <a:off x="2773" y="235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704" name="Google Shape;704;p51"/>
            <p:cNvSpPr txBox="1"/>
            <p:nvPr/>
          </p:nvSpPr>
          <p:spPr>
            <a:xfrm>
              <a:off x="2793" y="235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05" name="Google Shape;705;p51"/>
            <p:cNvSpPr txBox="1"/>
            <p:nvPr/>
          </p:nvSpPr>
          <p:spPr>
            <a:xfrm>
              <a:off x="2815" y="235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06" name="Google Shape;706;p51"/>
            <p:cNvSpPr txBox="1"/>
            <p:nvPr/>
          </p:nvSpPr>
          <p:spPr>
            <a:xfrm>
              <a:off x="2834" y="235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07" name="Google Shape;707;p51"/>
            <p:cNvSpPr txBox="1"/>
            <p:nvPr/>
          </p:nvSpPr>
          <p:spPr>
            <a:xfrm>
              <a:off x="2854" y="2355"/>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708" name="Google Shape;708;p51"/>
            <p:cNvSpPr txBox="1"/>
            <p:nvPr/>
          </p:nvSpPr>
          <p:spPr>
            <a:xfrm>
              <a:off x="2896"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09" name="Google Shape;709;p51"/>
            <p:cNvSpPr txBox="1"/>
            <p:nvPr/>
          </p:nvSpPr>
          <p:spPr>
            <a:xfrm>
              <a:off x="2935" y="235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10" name="Google Shape;710;p51"/>
            <p:cNvSpPr txBox="1"/>
            <p:nvPr/>
          </p:nvSpPr>
          <p:spPr>
            <a:xfrm>
              <a:off x="2954" y="2355"/>
              <a:ext cx="54"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711" name="Google Shape;711;p51"/>
            <p:cNvSpPr txBox="1"/>
            <p:nvPr/>
          </p:nvSpPr>
          <p:spPr>
            <a:xfrm>
              <a:off x="3007"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12" name="Google Shape;712;p51"/>
            <p:cNvSpPr txBox="1"/>
            <p:nvPr/>
          </p:nvSpPr>
          <p:spPr>
            <a:xfrm>
              <a:off x="3048" y="2355"/>
              <a:ext cx="6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713" name="Google Shape;713;p51"/>
            <p:cNvSpPr txBox="1"/>
            <p:nvPr/>
          </p:nvSpPr>
          <p:spPr>
            <a:xfrm>
              <a:off x="3109"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714" name="Google Shape;714;p51"/>
            <p:cNvSpPr txBox="1"/>
            <p:nvPr/>
          </p:nvSpPr>
          <p:spPr>
            <a:xfrm>
              <a:off x="3149" y="2355"/>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715" name="Google Shape;715;p51"/>
            <p:cNvSpPr txBox="1"/>
            <p:nvPr/>
          </p:nvSpPr>
          <p:spPr>
            <a:xfrm>
              <a:off x="3166" y="2355"/>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716" name="Google Shape;716;p51"/>
            <p:cNvSpPr txBox="1"/>
            <p:nvPr/>
          </p:nvSpPr>
          <p:spPr>
            <a:xfrm>
              <a:off x="3206"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717" name="Google Shape;717;p51"/>
            <p:cNvSpPr txBox="1"/>
            <p:nvPr/>
          </p:nvSpPr>
          <p:spPr>
            <a:xfrm>
              <a:off x="3247"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18" name="Google Shape;718;p51"/>
            <p:cNvSpPr txBox="1"/>
            <p:nvPr/>
          </p:nvSpPr>
          <p:spPr>
            <a:xfrm>
              <a:off x="3286" y="2355"/>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719" name="Google Shape;719;p51"/>
            <p:cNvSpPr txBox="1"/>
            <p:nvPr/>
          </p:nvSpPr>
          <p:spPr>
            <a:xfrm>
              <a:off x="3310" y="2355"/>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20" name="Google Shape;720;p51"/>
            <p:cNvSpPr txBox="1"/>
            <p:nvPr/>
          </p:nvSpPr>
          <p:spPr>
            <a:xfrm>
              <a:off x="3332" y="2355"/>
              <a:ext cx="2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721" name="Google Shape;721;p51"/>
            <p:cNvSpPr txBox="1"/>
            <p:nvPr/>
          </p:nvSpPr>
          <p:spPr>
            <a:xfrm>
              <a:off x="3356"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22" name="Google Shape;722;p51"/>
            <p:cNvSpPr txBox="1"/>
            <p:nvPr/>
          </p:nvSpPr>
          <p:spPr>
            <a:xfrm>
              <a:off x="3395"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723" name="Google Shape;723;p51"/>
            <p:cNvSpPr txBox="1"/>
            <p:nvPr/>
          </p:nvSpPr>
          <p:spPr>
            <a:xfrm>
              <a:off x="3437" y="2355"/>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724" name="Google Shape;724;p51"/>
            <p:cNvSpPr txBox="1"/>
            <p:nvPr/>
          </p:nvSpPr>
          <p:spPr>
            <a:xfrm>
              <a:off x="3452" y="2355"/>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725" name="Google Shape;725;p51"/>
            <p:cNvSpPr txBox="1"/>
            <p:nvPr/>
          </p:nvSpPr>
          <p:spPr>
            <a:xfrm>
              <a:off x="3489" y="235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26" name="Google Shape;726;p51"/>
            <p:cNvSpPr txBox="1"/>
            <p:nvPr/>
          </p:nvSpPr>
          <p:spPr>
            <a:xfrm>
              <a:off x="3509" y="2355"/>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27" name="Google Shape;727;p51"/>
            <p:cNvSpPr txBox="1"/>
            <p:nvPr/>
          </p:nvSpPr>
          <p:spPr>
            <a:xfrm>
              <a:off x="3550" y="2355"/>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728" name="Google Shape;728;p51"/>
            <p:cNvSpPr txBox="1"/>
            <p:nvPr/>
          </p:nvSpPr>
          <p:spPr>
            <a:xfrm>
              <a:off x="3575" y="235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29" name="Google Shape;729;p51"/>
            <p:cNvSpPr txBox="1"/>
            <p:nvPr/>
          </p:nvSpPr>
          <p:spPr>
            <a:xfrm>
              <a:off x="3594" y="235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30" name="Google Shape;730;p51"/>
            <p:cNvSpPr txBox="1"/>
            <p:nvPr/>
          </p:nvSpPr>
          <p:spPr>
            <a:xfrm>
              <a:off x="3614"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731" name="Google Shape;731;p51"/>
            <p:cNvSpPr txBox="1"/>
            <p:nvPr/>
          </p:nvSpPr>
          <p:spPr>
            <a:xfrm>
              <a:off x="3655" y="235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32" name="Google Shape;732;p51"/>
            <p:cNvSpPr txBox="1"/>
            <p:nvPr/>
          </p:nvSpPr>
          <p:spPr>
            <a:xfrm>
              <a:off x="3675" y="2355"/>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33" name="Google Shape;733;p51"/>
            <p:cNvSpPr txBox="1"/>
            <p:nvPr/>
          </p:nvSpPr>
          <p:spPr>
            <a:xfrm>
              <a:off x="3695"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734" name="Google Shape;734;p51"/>
            <p:cNvSpPr txBox="1"/>
            <p:nvPr/>
          </p:nvSpPr>
          <p:spPr>
            <a:xfrm>
              <a:off x="3736" y="235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35" name="Google Shape;735;p51"/>
            <p:cNvSpPr txBox="1"/>
            <p:nvPr/>
          </p:nvSpPr>
          <p:spPr>
            <a:xfrm>
              <a:off x="2548" y="244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36" name="Google Shape;736;p51"/>
            <p:cNvSpPr txBox="1"/>
            <p:nvPr/>
          </p:nvSpPr>
          <p:spPr>
            <a:xfrm>
              <a:off x="2568" y="2440"/>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737" name="Google Shape;737;p51"/>
            <p:cNvSpPr txBox="1"/>
            <p:nvPr/>
          </p:nvSpPr>
          <p:spPr>
            <a:xfrm>
              <a:off x="2583" y="2440"/>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38" name="Google Shape;738;p51"/>
            <p:cNvSpPr txBox="1"/>
            <p:nvPr/>
          </p:nvSpPr>
          <p:spPr>
            <a:xfrm>
              <a:off x="2625" y="244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739" name="Google Shape;739;p51"/>
            <p:cNvSpPr txBox="1"/>
            <p:nvPr/>
          </p:nvSpPr>
          <p:spPr>
            <a:xfrm>
              <a:off x="2644" y="2440"/>
              <a:ext cx="1164"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 setting the new rightmost bit to 0.</a:t>
              </a:r>
              <a:endParaRPr b="0" i="0" sz="1400" u="none" cap="none" strike="noStrike">
                <a:solidFill>
                  <a:srgbClr val="000000"/>
                </a:solidFill>
                <a:latin typeface="Arial"/>
                <a:ea typeface="Arial"/>
                <a:cs typeface="Arial"/>
                <a:sym typeface="Arial"/>
              </a:endParaRPr>
            </a:p>
          </p:txBody>
        </p:sp>
        <p:sp>
          <p:nvSpPr>
            <p:cNvPr id="740" name="Google Shape;740;p51"/>
            <p:cNvSpPr txBox="1"/>
            <p:nvPr/>
          </p:nvSpPr>
          <p:spPr>
            <a:xfrm>
              <a:off x="2686" y="244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41" name="Google Shape;741;p51"/>
            <p:cNvSpPr txBox="1"/>
            <p:nvPr/>
          </p:nvSpPr>
          <p:spPr>
            <a:xfrm>
              <a:off x="3043" y="2440"/>
              <a:ext cx="20"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42" name="Google Shape;742;p51"/>
            <p:cNvSpPr txBox="1"/>
            <p:nvPr/>
          </p:nvSpPr>
          <p:spPr>
            <a:xfrm>
              <a:off x="3312" y="2448"/>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43" name="Google Shape;743;p51"/>
            <p:cNvSpPr txBox="1"/>
            <p:nvPr/>
          </p:nvSpPr>
          <p:spPr>
            <a:xfrm>
              <a:off x="3513" y="244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44" name="Google Shape;744;p51"/>
            <p:cNvSpPr txBox="1"/>
            <p:nvPr/>
          </p:nvSpPr>
          <p:spPr>
            <a:xfrm>
              <a:off x="3692" y="244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45" name="Google Shape;745;p51"/>
            <p:cNvSpPr/>
            <p:nvPr/>
          </p:nvSpPr>
          <p:spPr>
            <a:xfrm>
              <a:off x="3880" y="3209"/>
              <a:ext cx="37" cy="37"/>
            </a:xfrm>
            <a:custGeom>
              <a:rect b="b" l="l" r="r" t="t"/>
              <a:pathLst>
                <a:path extrusionOk="0" h="37" w="37">
                  <a:moveTo>
                    <a:pt x="37" y="0"/>
                  </a:moveTo>
                  <a:lnTo>
                    <a:pt x="0" y="0"/>
                  </a:lnTo>
                  <a:lnTo>
                    <a:pt x="20" y="37"/>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6" name="Google Shape;746;p51"/>
            <p:cNvSpPr/>
            <p:nvPr/>
          </p:nvSpPr>
          <p:spPr>
            <a:xfrm>
              <a:off x="3989" y="3209"/>
              <a:ext cx="37" cy="37"/>
            </a:xfrm>
            <a:custGeom>
              <a:rect b="b" l="l" r="r" t="t"/>
              <a:pathLst>
                <a:path extrusionOk="0" h="37" w="37">
                  <a:moveTo>
                    <a:pt x="37" y="0"/>
                  </a:moveTo>
                  <a:lnTo>
                    <a:pt x="0" y="0"/>
                  </a:lnTo>
                  <a:lnTo>
                    <a:pt x="20" y="37"/>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7" name="Google Shape;747;p51"/>
            <p:cNvSpPr/>
            <p:nvPr/>
          </p:nvSpPr>
          <p:spPr>
            <a:xfrm>
              <a:off x="3627" y="3216"/>
              <a:ext cx="653" cy="447"/>
            </a:xfrm>
            <a:custGeom>
              <a:rect b="b" l="l" r="r" t="t"/>
              <a:pathLst>
                <a:path extrusionOk="0" h="447" w="653">
                  <a:moveTo>
                    <a:pt x="325" y="0"/>
                  </a:moveTo>
                  <a:lnTo>
                    <a:pt x="0" y="224"/>
                  </a:lnTo>
                  <a:lnTo>
                    <a:pt x="327" y="447"/>
                  </a:lnTo>
                  <a:lnTo>
                    <a:pt x="653" y="224"/>
                  </a:lnTo>
                  <a:lnTo>
                    <a:pt x="327" y="0"/>
                  </a:lnTo>
                  <a:lnTo>
                    <a:pt x="325" y="0"/>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8" name="Google Shape;748;p51"/>
            <p:cNvSpPr/>
            <p:nvPr/>
          </p:nvSpPr>
          <p:spPr>
            <a:xfrm>
              <a:off x="3627" y="3216"/>
              <a:ext cx="653" cy="447"/>
            </a:xfrm>
            <a:custGeom>
              <a:rect b="b" l="l" r="r" t="t"/>
              <a:pathLst>
                <a:path extrusionOk="0" h="447" w="653">
                  <a:moveTo>
                    <a:pt x="325" y="0"/>
                  </a:moveTo>
                  <a:lnTo>
                    <a:pt x="0" y="224"/>
                  </a:lnTo>
                  <a:lnTo>
                    <a:pt x="327" y="447"/>
                  </a:lnTo>
                  <a:lnTo>
                    <a:pt x="653" y="224"/>
                  </a:lnTo>
                  <a:lnTo>
                    <a:pt x="327" y="0"/>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9" name="Google Shape;749;p51"/>
            <p:cNvSpPr txBox="1"/>
            <p:nvPr/>
          </p:nvSpPr>
          <p:spPr>
            <a:xfrm>
              <a:off x="3688" y="3396"/>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750" name="Google Shape;750;p51"/>
            <p:cNvSpPr txBox="1"/>
            <p:nvPr/>
          </p:nvSpPr>
          <p:spPr>
            <a:xfrm>
              <a:off x="3730" y="3396"/>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751" name="Google Shape;751;p51"/>
            <p:cNvSpPr txBox="1"/>
            <p:nvPr/>
          </p:nvSpPr>
          <p:spPr>
            <a:xfrm>
              <a:off x="3769" y="3396"/>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752" name="Google Shape;752;p51"/>
            <p:cNvSpPr txBox="1"/>
            <p:nvPr/>
          </p:nvSpPr>
          <p:spPr>
            <a:xfrm>
              <a:off x="3810" y="3396"/>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753" name="Google Shape;753;p51"/>
            <p:cNvSpPr txBox="1"/>
            <p:nvPr/>
          </p:nvSpPr>
          <p:spPr>
            <a:xfrm>
              <a:off x="3852" y="3396"/>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4" name="Google Shape;754;p51"/>
            <p:cNvSpPr txBox="1"/>
            <p:nvPr/>
          </p:nvSpPr>
          <p:spPr>
            <a:xfrm>
              <a:off x="3871" y="3396"/>
              <a:ext cx="2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755" name="Google Shape;755;p51"/>
            <p:cNvSpPr txBox="1"/>
            <p:nvPr/>
          </p:nvSpPr>
          <p:spPr>
            <a:xfrm>
              <a:off x="3895" y="3396"/>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56" name="Google Shape;756;p51"/>
            <p:cNvSpPr txBox="1"/>
            <p:nvPr/>
          </p:nvSpPr>
          <p:spPr>
            <a:xfrm>
              <a:off x="3935" y="3396"/>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757" name="Google Shape;757;p51"/>
            <p:cNvSpPr txBox="1"/>
            <p:nvPr/>
          </p:nvSpPr>
          <p:spPr>
            <a:xfrm>
              <a:off x="3976" y="3396"/>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58" name="Google Shape;758;p51"/>
            <p:cNvSpPr txBox="1"/>
            <p:nvPr/>
          </p:nvSpPr>
          <p:spPr>
            <a:xfrm>
              <a:off x="4016" y="3396"/>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59" name="Google Shape;759;p51"/>
            <p:cNvSpPr txBox="1"/>
            <p:nvPr/>
          </p:nvSpPr>
          <p:spPr>
            <a:xfrm>
              <a:off x="4037" y="3396"/>
              <a:ext cx="16"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760" name="Google Shape;760;p51"/>
            <p:cNvSpPr txBox="1"/>
            <p:nvPr/>
          </p:nvSpPr>
          <p:spPr>
            <a:xfrm>
              <a:off x="4053" y="3396"/>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61" name="Google Shape;761;p51"/>
            <p:cNvSpPr txBox="1"/>
            <p:nvPr/>
          </p:nvSpPr>
          <p:spPr>
            <a:xfrm>
              <a:off x="4072" y="3396"/>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762" name="Google Shape;762;p51"/>
            <p:cNvSpPr txBox="1"/>
            <p:nvPr/>
          </p:nvSpPr>
          <p:spPr>
            <a:xfrm>
              <a:off x="4090" y="3396"/>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763" name="Google Shape;763;p51"/>
            <p:cNvSpPr txBox="1"/>
            <p:nvPr/>
          </p:nvSpPr>
          <p:spPr>
            <a:xfrm>
              <a:off x="4129" y="3396"/>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764" name="Google Shape;764;p51"/>
            <p:cNvSpPr txBox="1"/>
            <p:nvPr/>
          </p:nvSpPr>
          <p:spPr>
            <a:xfrm>
              <a:off x="4171" y="3396"/>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765" name="Google Shape;765;p51"/>
            <p:cNvSpPr/>
            <p:nvPr/>
          </p:nvSpPr>
          <p:spPr>
            <a:xfrm>
              <a:off x="3935" y="3811"/>
              <a:ext cx="37" cy="38"/>
            </a:xfrm>
            <a:custGeom>
              <a:rect b="b" l="l" r="r" t="t"/>
              <a:pathLst>
                <a:path extrusionOk="0" h="38" w="37">
                  <a:moveTo>
                    <a:pt x="37" y="0"/>
                  </a:moveTo>
                  <a:lnTo>
                    <a:pt x="0" y="0"/>
                  </a:lnTo>
                  <a:lnTo>
                    <a:pt x="19" y="38"/>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766" name="Google Shape;766;p51"/>
            <p:cNvCxnSpPr/>
            <p:nvPr/>
          </p:nvCxnSpPr>
          <p:spPr>
            <a:xfrm>
              <a:off x="3952" y="3661"/>
              <a:ext cx="2" cy="170"/>
            </a:xfrm>
            <a:prstGeom prst="straightConnector1">
              <a:avLst/>
            </a:prstGeom>
            <a:noFill/>
            <a:ln cap="flat" cmpd="sng" w="14275">
              <a:solidFill>
                <a:srgbClr val="000000"/>
              </a:solidFill>
              <a:prstDash val="solid"/>
              <a:miter lim="800000"/>
              <a:headEnd len="sm" w="sm" type="none"/>
              <a:tailEnd len="sm" w="sm" type="none"/>
            </a:ln>
          </p:spPr>
        </p:cxnSp>
        <p:sp>
          <p:nvSpPr>
            <p:cNvPr id="767" name="Google Shape;767;p51"/>
            <p:cNvSpPr/>
            <p:nvPr/>
          </p:nvSpPr>
          <p:spPr>
            <a:xfrm>
              <a:off x="3627" y="244"/>
              <a:ext cx="655" cy="219"/>
            </a:xfrm>
            <a:custGeom>
              <a:rect b="b" l="l" r="r" t="t"/>
              <a:pathLst>
                <a:path extrusionOk="0" h="219" w="655">
                  <a:moveTo>
                    <a:pt x="544" y="219"/>
                  </a:moveTo>
                  <a:lnTo>
                    <a:pt x="563" y="219"/>
                  </a:lnTo>
                  <a:lnTo>
                    <a:pt x="581" y="214"/>
                  </a:lnTo>
                  <a:lnTo>
                    <a:pt x="596" y="208"/>
                  </a:lnTo>
                  <a:lnTo>
                    <a:pt x="609" y="199"/>
                  </a:lnTo>
                  <a:lnTo>
                    <a:pt x="622" y="188"/>
                  </a:lnTo>
                  <a:lnTo>
                    <a:pt x="633" y="175"/>
                  </a:lnTo>
                  <a:lnTo>
                    <a:pt x="642" y="160"/>
                  </a:lnTo>
                  <a:lnTo>
                    <a:pt x="648" y="144"/>
                  </a:lnTo>
                  <a:lnTo>
                    <a:pt x="653" y="127"/>
                  </a:lnTo>
                  <a:lnTo>
                    <a:pt x="655" y="110"/>
                  </a:lnTo>
                  <a:lnTo>
                    <a:pt x="653" y="92"/>
                  </a:lnTo>
                  <a:lnTo>
                    <a:pt x="648" y="75"/>
                  </a:lnTo>
                  <a:lnTo>
                    <a:pt x="642" y="59"/>
                  </a:lnTo>
                  <a:lnTo>
                    <a:pt x="633" y="46"/>
                  </a:lnTo>
                  <a:lnTo>
                    <a:pt x="622" y="33"/>
                  </a:lnTo>
                  <a:lnTo>
                    <a:pt x="609" y="22"/>
                  </a:lnTo>
                  <a:lnTo>
                    <a:pt x="596" y="13"/>
                  </a:lnTo>
                  <a:lnTo>
                    <a:pt x="581" y="7"/>
                  </a:lnTo>
                  <a:lnTo>
                    <a:pt x="563" y="3"/>
                  </a:lnTo>
                  <a:lnTo>
                    <a:pt x="546" y="0"/>
                  </a:lnTo>
                  <a:lnTo>
                    <a:pt x="109" y="0"/>
                  </a:lnTo>
                  <a:lnTo>
                    <a:pt x="92" y="3"/>
                  </a:lnTo>
                  <a:lnTo>
                    <a:pt x="74" y="7"/>
                  </a:lnTo>
                  <a:lnTo>
                    <a:pt x="59" y="13"/>
                  </a:lnTo>
                  <a:lnTo>
                    <a:pt x="44" y="22"/>
                  </a:lnTo>
                  <a:lnTo>
                    <a:pt x="30" y="33"/>
                  </a:lnTo>
                  <a:lnTo>
                    <a:pt x="20" y="46"/>
                  </a:lnTo>
                  <a:lnTo>
                    <a:pt x="11" y="59"/>
                  </a:lnTo>
                  <a:lnTo>
                    <a:pt x="4" y="75"/>
                  </a:lnTo>
                  <a:lnTo>
                    <a:pt x="0" y="92"/>
                  </a:lnTo>
                  <a:lnTo>
                    <a:pt x="0" y="110"/>
                  </a:lnTo>
                  <a:lnTo>
                    <a:pt x="0" y="127"/>
                  </a:lnTo>
                  <a:lnTo>
                    <a:pt x="4" y="144"/>
                  </a:lnTo>
                  <a:lnTo>
                    <a:pt x="11" y="160"/>
                  </a:lnTo>
                  <a:lnTo>
                    <a:pt x="20" y="175"/>
                  </a:lnTo>
                  <a:lnTo>
                    <a:pt x="30" y="188"/>
                  </a:lnTo>
                  <a:lnTo>
                    <a:pt x="44" y="199"/>
                  </a:lnTo>
                  <a:lnTo>
                    <a:pt x="59" y="208"/>
                  </a:lnTo>
                  <a:lnTo>
                    <a:pt x="74" y="214"/>
                  </a:lnTo>
                  <a:lnTo>
                    <a:pt x="92" y="219"/>
                  </a:lnTo>
                  <a:lnTo>
                    <a:pt x="109" y="219"/>
                  </a:lnTo>
                  <a:lnTo>
                    <a:pt x="546" y="219"/>
                  </a:lnTo>
                  <a:lnTo>
                    <a:pt x="544" y="219"/>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8" name="Google Shape;768;p51"/>
            <p:cNvSpPr/>
            <p:nvPr/>
          </p:nvSpPr>
          <p:spPr>
            <a:xfrm>
              <a:off x="3627" y="244"/>
              <a:ext cx="655" cy="219"/>
            </a:xfrm>
            <a:custGeom>
              <a:rect b="b" l="l" r="r" t="t"/>
              <a:pathLst>
                <a:path extrusionOk="0" h="219" w="655">
                  <a:moveTo>
                    <a:pt x="544" y="219"/>
                  </a:moveTo>
                  <a:lnTo>
                    <a:pt x="563" y="219"/>
                  </a:lnTo>
                  <a:lnTo>
                    <a:pt x="581" y="214"/>
                  </a:lnTo>
                  <a:lnTo>
                    <a:pt x="596" y="208"/>
                  </a:lnTo>
                  <a:lnTo>
                    <a:pt x="609" y="199"/>
                  </a:lnTo>
                  <a:lnTo>
                    <a:pt x="622" y="188"/>
                  </a:lnTo>
                  <a:lnTo>
                    <a:pt x="633" y="175"/>
                  </a:lnTo>
                  <a:lnTo>
                    <a:pt x="642" y="160"/>
                  </a:lnTo>
                  <a:lnTo>
                    <a:pt x="648" y="144"/>
                  </a:lnTo>
                  <a:lnTo>
                    <a:pt x="653" y="127"/>
                  </a:lnTo>
                  <a:lnTo>
                    <a:pt x="655" y="110"/>
                  </a:lnTo>
                  <a:lnTo>
                    <a:pt x="653" y="92"/>
                  </a:lnTo>
                  <a:lnTo>
                    <a:pt x="648" y="75"/>
                  </a:lnTo>
                  <a:lnTo>
                    <a:pt x="642" y="59"/>
                  </a:lnTo>
                  <a:lnTo>
                    <a:pt x="633" y="46"/>
                  </a:lnTo>
                  <a:lnTo>
                    <a:pt x="622" y="33"/>
                  </a:lnTo>
                  <a:lnTo>
                    <a:pt x="609" y="22"/>
                  </a:lnTo>
                  <a:lnTo>
                    <a:pt x="596" y="13"/>
                  </a:lnTo>
                  <a:lnTo>
                    <a:pt x="581" y="7"/>
                  </a:lnTo>
                  <a:lnTo>
                    <a:pt x="563" y="3"/>
                  </a:lnTo>
                  <a:lnTo>
                    <a:pt x="546" y="0"/>
                  </a:lnTo>
                  <a:lnTo>
                    <a:pt x="109" y="0"/>
                  </a:lnTo>
                  <a:lnTo>
                    <a:pt x="92" y="3"/>
                  </a:lnTo>
                  <a:lnTo>
                    <a:pt x="74" y="7"/>
                  </a:lnTo>
                  <a:lnTo>
                    <a:pt x="59" y="13"/>
                  </a:lnTo>
                  <a:lnTo>
                    <a:pt x="44" y="22"/>
                  </a:lnTo>
                  <a:lnTo>
                    <a:pt x="30" y="33"/>
                  </a:lnTo>
                  <a:lnTo>
                    <a:pt x="20" y="46"/>
                  </a:lnTo>
                  <a:lnTo>
                    <a:pt x="11" y="59"/>
                  </a:lnTo>
                  <a:lnTo>
                    <a:pt x="4" y="75"/>
                  </a:lnTo>
                  <a:lnTo>
                    <a:pt x="0" y="92"/>
                  </a:lnTo>
                  <a:lnTo>
                    <a:pt x="0" y="110"/>
                  </a:lnTo>
                  <a:lnTo>
                    <a:pt x="0" y="127"/>
                  </a:lnTo>
                  <a:lnTo>
                    <a:pt x="4" y="144"/>
                  </a:lnTo>
                  <a:lnTo>
                    <a:pt x="11" y="160"/>
                  </a:lnTo>
                  <a:lnTo>
                    <a:pt x="20" y="175"/>
                  </a:lnTo>
                  <a:lnTo>
                    <a:pt x="30" y="188"/>
                  </a:lnTo>
                  <a:lnTo>
                    <a:pt x="44" y="199"/>
                  </a:lnTo>
                  <a:lnTo>
                    <a:pt x="59" y="208"/>
                  </a:lnTo>
                  <a:lnTo>
                    <a:pt x="74" y="214"/>
                  </a:lnTo>
                  <a:lnTo>
                    <a:pt x="92" y="219"/>
                  </a:lnTo>
                  <a:lnTo>
                    <a:pt x="109" y="219"/>
                  </a:lnTo>
                  <a:lnTo>
                    <a:pt x="546" y="219"/>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9" name="Google Shape;769;p51"/>
            <p:cNvSpPr txBox="1"/>
            <p:nvPr/>
          </p:nvSpPr>
          <p:spPr>
            <a:xfrm>
              <a:off x="3876" y="310"/>
              <a:ext cx="50"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770" name="Google Shape;770;p51"/>
            <p:cNvSpPr txBox="1"/>
            <p:nvPr/>
          </p:nvSpPr>
          <p:spPr>
            <a:xfrm>
              <a:off x="3924" y="31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71" name="Google Shape;771;p51"/>
            <p:cNvSpPr txBox="1"/>
            <p:nvPr/>
          </p:nvSpPr>
          <p:spPr>
            <a:xfrm>
              <a:off x="3943" y="310"/>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772" name="Google Shape;772;p51"/>
            <p:cNvSpPr txBox="1"/>
            <p:nvPr/>
          </p:nvSpPr>
          <p:spPr>
            <a:xfrm>
              <a:off x="3985" y="310"/>
              <a:ext cx="2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773" name="Google Shape;773;p51"/>
            <p:cNvSpPr txBox="1"/>
            <p:nvPr/>
          </p:nvSpPr>
          <p:spPr>
            <a:xfrm>
              <a:off x="4009" y="310"/>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74" name="Google Shape;774;p51"/>
            <p:cNvSpPr txBox="1"/>
            <p:nvPr/>
          </p:nvSpPr>
          <p:spPr>
            <a:xfrm>
              <a:off x="4291" y="1785"/>
              <a:ext cx="54"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775" name="Google Shape;775;p51"/>
            <p:cNvSpPr txBox="1"/>
            <p:nvPr/>
          </p:nvSpPr>
          <p:spPr>
            <a:xfrm>
              <a:off x="4343" y="1785"/>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76" name="Google Shape;776;p51"/>
            <p:cNvSpPr txBox="1"/>
            <p:nvPr/>
          </p:nvSpPr>
          <p:spPr>
            <a:xfrm>
              <a:off x="4384" y="1785"/>
              <a:ext cx="6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777" name="Google Shape;777;p51"/>
            <p:cNvSpPr txBox="1"/>
            <p:nvPr/>
          </p:nvSpPr>
          <p:spPr>
            <a:xfrm>
              <a:off x="4443" y="1785"/>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778" name="Google Shape;778;p51"/>
            <p:cNvSpPr txBox="1"/>
            <p:nvPr/>
          </p:nvSpPr>
          <p:spPr>
            <a:xfrm>
              <a:off x="4485" y="1785"/>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779" name="Google Shape;779;p51"/>
            <p:cNvSpPr txBox="1"/>
            <p:nvPr/>
          </p:nvSpPr>
          <p:spPr>
            <a:xfrm>
              <a:off x="4500" y="1785"/>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780" name="Google Shape;780;p51"/>
            <p:cNvSpPr txBox="1"/>
            <p:nvPr/>
          </p:nvSpPr>
          <p:spPr>
            <a:xfrm>
              <a:off x="4542" y="1785"/>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781" name="Google Shape;781;p51"/>
            <p:cNvSpPr txBox="1"/>
            <p:nvPr/>
          </p:nvSpPr>
          <p:spPr>
            <a:xfrm>
              <a:off x="4581" y="1785"/>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82" name="Google Shape;782;p51"/>
            <p:cNvSpPr txBox="1"/>
            <p:nvPr/>
          </p:nvSpPr>
          <p:spPr>
            <a:xfrm>
              <a:off x="4622" y="1785"/>
              <a:ext cx="2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783" name="Google Shape;783;p51"/>
            <p:cNvSpPr txBox="1"/>
            <p:nvPr/>
          </p:nvSpPr>
          <p:spPr>
            <a:xfrm>
              <a:off x="4646" y="1785"/>
              <a:ext cx="20"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84" name="Google Shape;784;p51"/>
            <p:cNvSpPr txBox="1"/>
            <p:nvPr/>
          </p:nvSpPr>
          <p:spPr>
            <a:xfrm>
              <a:off x="4666" y="1785"/>
              <a:ext cx="44"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&lt;</a:t>
              </a:r>
              <a:endParaRPr b="0" i="0" sz="1400" u="none" cap="none" strike="noStrike">
                <a:solidFill>
                  <a:srgbClr val="000000"/>
                </a:solidFill>
                <a:latin typeface="Arial"/>
                <a:ea typeface="Arial"/>
                <a:cs typeface="Arial"/>
                <a:sym typeface="Arial"/>
              </a:endParaRPr>
            </a:p>
          </p:txBody>
        </p:sp>
        <p:sp>
          <p:nvSpPr>
            <p:cNvPr id="785" name="Google Shape;785;p51"/>
            <p:cNvSpPr txBox="1"/>
            <p:nvPr/>
          </p:nvSpPr>
          <p:spPr>
            <a:xfrm>
              <a:off x="4710" y="1785"/>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86" name="Google Shape;786;p51"/>
            <p:cNvSpPr txBox="1"/>
            <p:nvPr/>
          </p:nvSpPr>
          <p:spPr>
            <a:xfrm>
              <a:off x="4729" y="1785"/>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787" name="Google Shape;787;p51"/>
            <p:cNvSpPr/>
            <p:nvPr/>
          </p:nvSpPr>
          <p:spPr>
            <a:xfrm>
              <a:off x="4280" y="1253"/>
              <a:ext cx="1272" cy="2187"/>
            </a:xfrm>
            <a:custGeom>
              <a:rect b="b" l="l" r="r" t="t"/>
              <a:pathLst>
                <a:path extrusionOk="0" h="2187" w="1272">
                  <a:moveTo>
                    <a:pt x="417" y="0"/>
                  </a:moveTo>
                  <a:lnTo>
                    <a:pt x="1272" y="2"/>
                  </a:lnTo>
                  <a:lnTo>
                    <a:pt x="1272" y="2187"/>
                  </a:lnTo>
                  <a:lnTo>
                    <a:pt x="0" y="2187"/>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8" name="Google Shape;788;p51"/>
            <p:cNvSpPr/>
            <p:nvPr/>
          </p:nvSpPr>
          <p:spPr>
            <a:xfrm>
              <a:off x="4670" y="1235"/>
              <a:ext cx="38" cy="38"/>
            </a:xfrm>
            <a:custGeom>
              <a:rect b="b" l="l" r="r" t="t"/>
              <a:pathLst>
                <a:path extrusionOk="0" h="38" w="38">
                  <a:moveTo>
                    <a:pt x="35" y="35"/>
                  </a:moveTo>
                  <a:lnTo>
                    <a:pt x="38" y="0"/>
                  </a:lnTo>
                  <a:lnTo>
                    <a:pt x="0" y="18"/>
                  </a:lnTo>
                  <a:lnTo>
                    <a:pt x="38" y="38"/>
                  </a:lnTo>
                  <a:lnTo>
                    <a:pt x="3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9" name="Google Shape;789;p51"/>
            <p:cNvSpPr txBox="1"/>
            <p:nvPr/>
          </p:nvSpPr>
          <p:spPr>
            <a:xfrm>
              <a:off x="4291" y="3335"/>
              <a:ext cx="54"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790" name="Google Shape;790;p51"/>
            <p:cNvSpPr txBox="1"/>
            <p:nvPr/>
          </p:nvSpPr>
          <p:spPr>
            <a:xfrm>
              <a:off x="4343" y="333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791" name="Google Shape;791;p51"/>
            <p:cNvSpPr txBox="1"/>
            <p:nvPr/>
          </p:nvSpPr>
          <p:spPr>
            <a:xfrm>
              <a:off x="4384" y="333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792" name="Google Shape;792;p51"/>
            <p:cNvSpPr txBox="1"/>
            <p:nvPr/>
          </p:nvSpPr>
          <p:spPr>
            <a:xfrm>
              <a:off x="4399" y="333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93" name="Google Shape;793;p51"/>
            <p:cNvSpPr txBox="1"/>
            <p:nvPr/>
          </p:nvSpPr>
          <p:spPr>
            <a:xfrm>
              <a:off x="4419" y="333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94" name="Google Shape;794;p51"/>
            <p:cNvSpPr txBox="1"/>
            <p:nvPr/>
          </p:nvSpPr>
          <p:spPr>
            <a:xfrm>
              <a:off x="4438" y="3334"/>
              <a:ext cx="44"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&lt;</a:t>
              </a:r>
              <a:endParaRPr b="0" i="0" sz="1400" u="none" cap="none" strike="noStrike">
                <a:solidFill>
                  <a:srgbClr val="000000"/>
                </a:solidFill>
                <a:latin typeface="Arial"/>
                <a:ea typeface="Arial"/>
                <a:cs typeface="Arial"/>
                <a:sym typeface="Arial"/>
              </a:endParaRPr>
            </a:p>
          </p:txBody>
        </p:sp>
        <p:sp>
          <p:nvSpPr>
            <p:cNvPr id="795" name="Google Shape;795;p51"/>
            <p:cNvSpPr txBox="1"/>
            <p:nvPr/>
          </p:nvSpPr>
          <p:spPr>
            <a:xfrm>
              <a:off x="4482" y="333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96" name="Google Shape;796;p51"/>
            <p:cNvSpPr txBox="1"/>
            <p:nvPr/>
          </p:nvSpPr>
          <p:spPr>
            <a:xfrm>
              <a:off x="4502" y="333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797" name="Google Shape;797;p51"/>
            <p:cNvSpPr txBox="1"/>
            <p:nvPr/>
          </p:nvSpPr>
          <p:spPr>
            <a:xfrm>
              <a:off x="4543" y="333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798" name="Google Shape;798;p51"/>
            <p:cNvSpPr txBox="1"/>
            <p:nvPr/>
          </p:nvSpPr>
          <p:spPr>
            <a:xfrm>
              <a:off x="4582" y="333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99" name="Google Shape;799;p51"/>
            <p:cNvSpPr txBox="1"/>
            <p:nvPr/>
          </p:nvSpPr>
          <p:spPr>
            <a:xfrm>
              <a:off x="4602" y="3334"/>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00" name="Google Shape;800;p51"/>
            <p:cNvSpPr txBox="1"/>
            <p:nvPr/>
          </p:nvSpPr>
          <p:spPr>
            <a:xfrm>
              <a:off x="4626" y="333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01" name="Google Shape;801;p51"/>
            <p:cNvSpPr txBox="1"/>
            <p:nvPr/>
          </p:nvSpPr>
          <p:spPr>
            <a:xfrm>
              <a:off x="4668" y="333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802" name="Google Shape;802;p51"/>
            <p:cNvSpPr txBox="1"/>
            <p:nvPr/>
          </p:nvSpPr>
          <p:spPr>
            <a:xfrm>
              <a:off x="4707" y="333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03" name="Google Shape;803;p51"/>
            <p:cNvSpPr txBox="1"/>
            <p:nvPr/>
          </p:nvSpPr>
          <p:spPr>
            <a:xfrm>
              <a:off x="4748" y="333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04" name="Google Shape;804;p51"/>
            <p:cNvSpPr txBox="1"/>
            <p:nvPr/>
          </p:nvSpPr>
          <p:spPr>
            <a:xfrm>
              <a:off x="4768" y="3334"/>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05" name="Google Shape;805;p51"/>
            <p:cNvSpPr txBox="1"/>
            <p:nvPr/>
          </p:nvSpPr>
          <p:spPr>
            <a:xfrm>
              <a:off x="4786" y="333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06" name="Google Shape;806;p51"/>
            <p:cNvSpPr txBox="1"/>
            <p:nvPr/>
          </p:nvSpPr>
          <p:spPr>
            <a:xfrm>
              <a:off x="4805" y="3334"/>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07" name="Google Shape;807;p51"/>
            <p:cNvSpPr txBox="1"/>
            <p:nvPr/>
          </p:nvSpPr>
          <p:spPr>
            <a:xfrm>
              <a:off x="4820" y="333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808" name="Google Shape;808;p51"/>
            <p:cNvSpPr txBox="1"/>
            <p:nvPr/>
          </p:nvSpPr>
          <p:spPr>
            <a:xfrm>
              <a:off x="4862" y="333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809" name="Google Shape;809;p51"/>
            <p:cNvSpPr txBox="1"/>
            <p:nvPr/>
          </p:nvSpPr>
          <p:spPr>
            <a:xfrm>
              <a:off x="4901" y="3334"/>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10" name="Google Shape;810;p51"/>
            <p:cNvSpPr txBox="1"/>
            <p:nvPr/>
          </p:nvSpPr>
          <p:spPr>
            <a:xfrm>
              <a:off x="3984" y="3657"/>
              <a:ext cx="5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Y</a:t>
              </a:r>
              <a:endParaRPr b="0" i="0" sz="1400" u="none" cap="none" strike="noStrike">
                <a:solidFill>
                  <a:srgbClr val="000000"/>
                </a:solidFill>
                <a:latin typeface="Arial"/>
                <a:ea typeface="Arial"/>
                <a:cs typeface="Arial"/>
                <a:sym typeface="Arial"/>
              </a:endParaRPr>
            </a:p>
          </p:txBody>
        </p:sp>
        <p:sp>
          <p:nvSpPr>
            <p:cNvPr id="811" name="Google Shape;811;p51"/>
            <p:cNvSpPr txBox="1"/>
            <p:nvPr/>
          </p:nvSpPr>
          <p:spPr>
            <a:xfrm>
              <a:off x="4032" y="365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12" name="Google Shape;812;p51"/>
            <p:cNvSpPr txBox="1"/>
            <p:nvPr/>
          </p:nvSpPr>
          <p:spPr>
            <a:xfrm>
              <a:off x="4074" y="3657"/>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13" name="Google Shape;813;p51"/>
            <p:cNvSpPr txBox="1"/>
            <p:nvPr/>
          </p:nvSpPr>
          <p:spPr>
            <a:xfrm>
              <a:off x="4110" y="3657"/>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14" name="Google Shape;814;p51"/>
            <p:cNvSpPr txBox="1"/>
            <p:nvPr/>
          </p:nvSpPr>
          <p:spPr>
            <a:xfrm>
              <a:off x="4131" y="365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15" name="Google Shape;815;p51"/>
            <p:cNvSpPr txBox="1"/>
            <p:nvPr/>
          </p:nvSpPr>
          <p:spPr>
            <a:xfrm>
              <a:off x="4150" y="365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16" name="Google Shape;816;p51"/>
            <p:cNvSpPr txBox="1"/>
            <p:nvPr/>
          </p:nvSpPr>
          <p:spPr>
            <a:xfrm>
              <a:off x="4170" y="365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817" name="Google Shape;817;p51"/>
            <p:cNvSpPr txBox="1"/>
            <p:nvPr/>
          </p:nvSpPr>
          <p:spPr>
            <a:xfrm>
              <a:off x="4211" y="365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18" name="Google Shape;818;p51"/>
            <p:cNvSpPr txBox="1"/>
            <p:nvPr/>
          </p:nvSpPr>
          <p:spPr>
            <a:xfrm>
              <a:off x="4251" y="365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19" name="Google Shape;819;p51"/>
            <p:cNvSpPr txBox="1"/>
            <p:nvPr/>
          </p:nvSpPr>
          <p:spPr>
            <a:xfrm>
              <a:off x="4270" y="3657"/>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20" name="Google Shape;820;p51"/>
            <p:cNvSpPr txBox="1"/>
            <p:nvPr/>
          </p:nvSpPr>
          <p:spPr>
            <a:xfrm>
              <a:off x="4297" y="365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21" name="Google Shape;821;p51"/>
            <p:cNvSpPr txBox="1"/>
            <p:nvPr/>
          </p:nvSpPr>
          <p:spPr>
            <a:xfrm>
              <a:off x="4336" y="365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822" name="Google Shape;822;p51"/>
            <p:cNvSpPr txBox="1"/>
            <p:nvPr/>
          </p:nvSpPr>
          <p:spPr>
            <a:xfrm>
              <a:off x="4377" y="365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23" name="Google Shape;823;p51"/>
            <p:cNvSpPr txBox="1"/>
            <p:nvPr/>
          </p:nvSpPr>
          <p:spPr>
            <a:xfrm>
              <a:off x="4417" y="365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24" name="Google Shape;824;p51"/>
            <p:cNvSpPr txBox="1"/>
            <p:nvPr/>
          </p:nvSpPr>
          <p:spPr>
            <a:xfrm>
              <a:off x="4436" y="3657"/>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25" name="Google Shape;825;p51"/>
            <p:cNvSpPr txBox="1"/>
            <p:nvPr/>
          </p:nvSpPr>
          <p:spPr>
            <a:xfrm>
              <a:off x="4454" y="365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26" name="Google Shape;826;p51"/>
            <p:cNvSpPr txBox="1"/>
            <p:nvPr/>
          </p:nvSpPr>
          <p:spPr>
            <a:xfrm>
              <a:off x="4472" y="3657"/>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27" name="Google Shape;827;p51"/>
            <p:cNvSpPr txBox="1"/>
            <p:nvPr/>
          </p:nvSpPr>
          <p:spPr>
            <a:xfrm>
              <a:off x="4489" y="365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828" name="Google Shape;828;p51"/>
            <p:cNvSpPr txBox="1"/>
            <p:nvPr/>
          </p:nvSpPr>
          <p:spPr>
            <a:xfrm>
              <a:off x="4530" y="365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829" name="Google Shape;829;p51"/>
            <p:cNvSpPr txBox="1"/>
            <p:nvPr/>
          </p:nvSpPr>
          <p:spPr>
            <a:xfrm>
              <a:off x="4569" y="3657"/>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30" name="Google Shape;830;p51"/>
            <p:cNvSpPr/>
            <p:nvPr/>
          </p:nvSpPr>
          <p:spPr>
            <a:xfrm>
              <a:off x="4028" y="2304"/>
              <a:ext cx="1492" cy="720"/>
            </a:xfrm>
            <a:custGeom>
              <a:rect b="b" l="l" r="r" t="t"/>
              <a:pathLst>
                <a:path extrusionOk="0" h="618" w="1419">
                  <a:moveTo>
                    <a:pt x="0" y="618"/>
                  </a:moveTo>
                  <a:lnTo>
                    <a:pt x="0" y="0"/>
                  </a:lnTo>
                  <a:lnTo>
                    <a:pt x="1419" y="0"/>
                  </a:lnTo>
                  <a:lnTo>
                    <a:pt x="1419" y="618"/>
                  </a:lnTo>
                  <a:lnTo>
                    <a:pt x="0" y="618"/>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1" name="Google Shape;831;p51"/>
            <p:cNvSpPr/>
            <p:nvPr/>
          </p:nvSpPr>
          <p:spPr>
            <a:xfrm>
              <a:off x="4028" y="2304"/>
              <a:ext cx="1444" cy="720"/>
            </a:xfrm>
            <a:custGeom>
              <a:rect b="b" l="l" r="r" t="t"/>
              <a:pathLst>
                <a:path extrusionOk="0" h="618" w="1419">
                  <a:moveTo>
                    <a:pt x="0" y="618"/>
                  </a:moveTo>
                  <a:lnTo>
                    <a:pt x="0" y="0"/>
                  </a:lnTo>
                  <a:lnTo>
                    <a:pt x="1419" y="0"/>
                  </a:lnTo>
                  <a:lnTo>
                    <a:pt x="1419" y="618"/>
                  </a:lnTo>
                  <a:lnTo>
                    <a:pt x="0" y="618"/>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2" name="Google Shape;832;p51"/>
            <p:cNvSpPr txBox="1"/>
            <p:nvPr/>
          </p:nvSpPr>
          <p:spPr>
            <a:xfrm>
              <a:off x="4107"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833" name="Google Shape;833;p51"/>
            <p:cNvSpPr txBox="1"/>
            <p:nvPr/>
          </p:nvSpPr>
          <p:spPr>
            <a:xfrm>
              <a:off x="4146"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834" name="Google Shape;834;p51"/>
            <p:cNvSpPr txBox="1"/>
            <p:nvPr/>
          </p:nvSpPr>
          <p:spPr>
            <a:xfrm>
              <a:off x="4187" y="235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35" name="Google Shape;835;p51"/>
            <p:cNvSpPr txBox="1"/>
            <p:nvPr/>
          </p:nvSpPr>
          <p:spPr>
            <a:xfrm>
              <a:off x="4207" y="2354"/>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36" name="Google Shape;836;p51"/>
            <p:cNvSpPr txBox="1"/>
            <p:nvPr/>
          </p:nvSpPr>
          <p:spPr>
            <a:xfrm>
              <a:off x="4227" y="2354"/>
              <a:ext cx="5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37" name="Google Shape;837;p51"/>
            <p:cNvSpPr txBox="1"/>
            <p:nvPr/>
          </p:nvSpPr>
          <p:spPr>
            <a:xfrm>
              <a:off x="4278"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38" name="Google Shape;838;p51"/>
            <p:cNvSpPr txBox="1"/>
            <p:nvPr/>
          </p:nvSpPr>
          <p:spPr>
            <a:xfrm>
              <a:off x="4321" y="2354"/>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39" name="Google Shape;839;p51"/>
            <p:cNvSpPr txBox="1"/>
            <p:nvPr/>
          </p:nvSpPr>
          <p:spPr>
            <a:xfrm>
              <a:off x="4355" y="2354"/>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40" name="Google Shape;840;p51"/>
            <p:cNvSpPr txBox="1"/>
            <p:nvPr/>
          </p:nvSpPr>
          <p:spPr>
            <a:xfrm>
              <a:off x="4377" y="235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841" name="Google Shape;841;p51"/>
            <p:cNvSpPr txBox="1"/>
            <p:nvPr/>
          </p:nvSpPr>
          <p:spPr>
            <a:xfrm>
              <a:off x="4417" y="2354"/>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42" name="Google Shape;842;p51"/>
            <p:cNvSpPr txBox="1"/>
            <p:nvPr/>
          </p:nvSpPr>
          <p:spPr>
            <a:xfrm>
              <a:off x="4441"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43" name="Google Shape;843;p51"/>
            <p:cNvSpPr txBox="1"/>
            <p:nvPr/>
          </p:nvSpPr>
          <p:spPr>
            <a:xfrm>
              <a:off x="4482" y="235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44" name="Google Shape;844;p51"/>
            <p:cNvSpPr txBox="1"/>
            <p:nvPr/>
          </p:nvSpPr>
          <p:spPr>
            <a:xfrm>
              <a:off x="4502" y="235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45" name="Google Shape;845;p51"/>
            <p:cNvSpPr txBox="1"/>
            <p:nvPr/>
          </p:nvSpPr>
          <p:spPr>
            <a:xfrm>
              <a:off x="4522" y="235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846" name="Google Shape;846;p51"/>
            <p:cNvSpPr txBox="1"/>
            <p:nvPr/>
          </p:nvSpPr>
          <p:spPr>
            <a:xfrm>
              <a:off x="4563"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47" name="Google Shape;847;p51"/>
            <p:cNvSpPr txBox="1"/>
            <p:nvPr/>
          </p:nvSpPr>
          <p:spPr>
            <a:xfrm>
              <a:off x="4602" y="235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48" name="Google Shape;848;p51"/>
            <p:cNvSpPr txBox="1"/>
            <p:nvPr/>
          </p:nvSpPr>
          <p:spPr>
            <a:xfrm>
              <a:off x="4624" y="235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849" name="Google Shape;849;p51"/>
            <p:cNvSpPr txBox="1"/>
            <p:nvPr/>
          </p:nvSpPr>
          <p:spPr>
            <a:xfrm>
              <a:off x="4663" y="2354"/>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50" name="Google Shape;850;p51"/>
            <p:cNvSpPr txBox="1"/>
            <p:nvPr/>
          </p:nvSpPr>
          <p:spPr>
            <a:xfrm>
              <a:off x="4687" y="2354"/>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51" name="Google Shape;851;p51"/>
            <p:cNvSpPr txBox="1"/>
            <p:nvPr/>
          </p:nvSpPr>
          <p:spPr>
            <a:xfrm>
              <a:off x="4705"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852" name="Google Shape;852;p51"/>
            <p:cNvSpPr txBox="1"/>
            <p:nvPr/>
          </p:nvSpPr>
          <p:spPr>
            <a:xfrm>
              <a:off x="4744" y="2354"/>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53" name="Google Shape;853;p51"/>
            <p:cNvSpPr txBox="1"/>
            <p:nvPr/>
          </p:nvSpPr>
          <p:spPr>
            <a:xfrm>
              <a:off x="4762"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854" name="Google Shape;854;p51"/>
            <p:cNvSpPr txBox="1"/>
            <p:nvPr/>
          </p:nvSpPr>
          <p:spPr>
            <a:xfrm>
              <a:off x="4801"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55" name="Google Shape;855;p51"/>
            <p:cNvSpPr txBox="1"/>
            <p:nvPr/>
          </p:nvSpPr>
          <p:spPr>
            <a:xfrm>
              <a:off x="4842" y="2354"/>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856" name="Google Shape;856;p51"/>
            <p:cNvSpPr txBox="1"/>
            <p:nvPr/>
          </p:nvSpPr>
          <p:spPr>
            <a:xfrm>
              <a:off x="4858" y="235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57" name="Google Shape;857;p51"/>
            <p:cNvSpPr txBox="1"/>
            <p:nvPr/>
          </p:nvSpPr>
          <p:spPr>
            <a:xfrm>
              <a:off x="4877" y="2354"/>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v</a:t>
              </a:r>
              <a:endParaRPr b="0" i="0" sz="1400" u="none" cap="none" strike="noStrike">
                <a:solidFill>
                  <a:srgbClr val="000000"/>
                </a:solidFill>
                <a:latin typeface="Arial"/>
                <a:ea typeface="Arial"/>
                <a:cs typeface="Arial"/>
                <a:sym typeface="Arial"/>
              </a:endParaRPr>
            </a:p>
          </p:txBody>
        </p:sp>
        <p:sp>
          <p:nvSpPr>
            <p:cNvPr id="858" name="Google Shape;858;p51"/>
            <p:cNvSpPr txBox="1"/>
            <p:nvPr/>
          </p:nvSpPr>
          <p:spPr>
            <a:xfrm>
              <a:off x="4914" y="235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59" name="Google Shape;859;p51"/>
            <p:cNvSpPr txBox="1"/>
            <p:nvPr/>
          </p:nvSpPr>
          <p:spPr>
            <a:xfrm>
              <a:off x="4954" y="2354"/>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860" name="Google Shape;860;p51"/>
            <p:cNvSpPr txBox="1"/>
            <p:nvPr/>
          </p:nvSpPr>
          <p:spPr>
            <a:xfrm>
              <a:off x="4971"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861" name="Google Shape;861;p51"/>
            <p:cNvSpPr txBox="1"/>
            <p:nvPr/>
          </p:nvSpPr>
          <p:spPr>
            <a:xfrm>
              <a:off x="5010" y="235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62" name="Google Shape;862;p51"/>
            <p:cNvSpPr txBox="1"/>
            <p:nvPr/>
          </p:nvSpPr>
          <p:spPr>
            <a:xfrm>
              <a:off x="5052" y="235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63" name="Google Shape;863;p51"/>
            <p:cNvSpPr txBox="1"/>
            <p:nvPr/>
          </p:nvSpPr>
          <p:spPr>
            <a:xfrm>
              <a:off x="5072"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864" name="Google Shape;864;p51"/>
            <p:cNvSpPr txBox="1"/>
            <p:nvPr/>
          </p:nvSpPr>
          <p:spPr>
            <a:xfrm>
              <a:off x="5113" y="2354"/>
              <a:ext cx="3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y</a:t>
              </a:r>
              <a:endParaRPr b="0" i="0" sz="1400" u="none" cap="none" strike="noStrike">
                <a:solidFill>
                  <a:srgbClr val="000000"/>
                </a:solidFill>
                <a:latin typeface="Arial"/>
                <a:ea typeface="Arial"/>
                <a:cs typeface="Arial"/>
                <a:sym typeface="Arial"/>
              </a:endParaRPr>
            </a:p>
          </p:txBody>
        </p:sp>
        <p:sp>
          <p:nvSpPr>
            <p:cNvPr id="865" name="Google Shape;865;p51"/>
            <p:cNvSpPr txBox="1"/>
            <p:nvPr/>
          </p:nvSpPr>
          <p:spPr>
            <a:xfrm>
              <a:off x="5148" y="235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66" name="Google Shape;866;p51"/>
            <p:cNvSpPr txBox="1"/>
            <p:nvPr/>
          </p:nvSpPr>
          <p:spPr>
            <a:xfrm>
              <a:off x="5170"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67" name="Google Shape;867;p51"/>
            <p:cNvSpPr txBox="1"/>
            <p:nvPr/>
          </p:nvSpPr>
          <p:spPr>
            <a:xfrm>
              <a:off x="5209"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868" name="Google Shape;868;p51"/>
            <p:cNvSpPr txBox="1"/>
            <p:nvPr/>
          </p:nvSpPr>
          <p:spPr>
            <a:xfrm>
              <a:off x="5251" y="235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869" name="Google Shape;869;p51"/>
            <p:cNvSpPr txBox="1"/>
            <p:nvPr/>
          </p:nvSpPr>
          <p:spPr>
            <a:xfrm>
              <a:off x="5290" y="2354"/>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70" name="Google Shape;870;p51"/>
            <p:cNvSpPr txBox="1"/>
            <p:nvPr/>
          </p:nvSpPr>
          <p:spPr>
            <a:xfrm>
              <a:off x="5307" y="235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871" name="Google Shape;871;p51"/>
            <p:cNvSpPr txBox="1"/>
            <p:nvPr/>
          </p:nvSpPr>
          <p:spPr>
            <a:xfrm>
              <a:off x="5347" y="235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872" name="Google Shape;872;p51"/>
            <p:cNvSpPr txBox="1"/>
            <p:nvPr/>
          </p:nvSpPr>
          <p:spPr>
            <a:xfrm>
              <a:off x="5388" y="2354"/>
              <a:ext cx="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3" name="Google Shape;873;p51"/>
            <p:cNvSpPr txBox="1"/>
            <p:nvPr/>
          </p:nvSpPr>
          <p:spPr>
            <a:xfrm>
              <a:off x="4098"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74" name="Google Shape;874;p51"/>
            <p:cNvSpPr txBox="1"/>
            <p:nvPr/>
          </p:nvSpPr>
          <p:spPr>
            <a:xfrm>
              <a:off x="4117" y="2439"/>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875" name="Google Shape;875;p51"/>
            <p:cNvSpPr txBox="1"/>
            <p:nvPr/>
          </p:nvSpPr>
          <p:spPr>
            <a:xfrm>
              <a:off x="4159" y="2439"/>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76" name="Google Shape;876;p51"/>
            <p:cNvSpPr txBox="1"/>
            <p:nvPr/>
          </p:nvSpPr>
          <p:spPr>
            <a:xfrm>
              <a:off x="4198"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77" name="Google Shape;877;p51"/>
            <p:cNvSpPr txBox="1"/>
            <p:nvPr/>
          </p:nvSpPr>
          <p:spPr>
            <a:xfrm>
              <a:off x="4218" y="2439"/>
              <a:ext cx="54"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878" name="Google Shape;878;p51"/>
            <p:cNvSpPr txBox="1"/>
            <p:nvPr/>
          </p:nvSpPr>
          <p:spPr>
            <a:xfrm>
              <a:off x="4272" y="2439"/>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79" name="Google Shape;879;p51"/>
            <p:cNvSpPr txBox="1"/>
            <p:nvPr/>
          </p:nvSpPr>
          <p:spPr>
            <a:xfrm>
              <a:off x="4288" y="2439"/>
              <a:ext cx="3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v</a:t>
              </a:r>
              <a:endParaRPr b="0" i="0" sz="1400" u="none" cap="none" strike="noStrike">
                <a:solidFill>
                  <a:srgbClr val="000000"/>
                </a:solidFill>
                <a:latin typeface="Arial"/>
                <a:ea typeface="Arial"/>
                <a:cs typeface="Arial"/>
                <a:sym typeface="Arial"/>
              </a:endParaRPr>
            </a:p>
          </p:txBody>
        </p:sp>
        <p:sp>
          <p:nvSpPr>
            <p:cNvPr id="880" name="Google Shape;880;p51"/>
            <p:cNvSpPr txBox="1"/>
            <p:nvPr/>
          </p:nvSpPr>
          <p:spPr>
            <a:xfrm>
              <a:off x="4325" y="2439"/>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81" name="Google Shape;881;p51"/>
            <p:cNvSpPr txBox="1"/>
            <p:nvPr/>
          </p:nvSpPr>
          <p:spPr>
            <a:xfrm>
              <a:off x="4340" y="2439"/>
              <a:ext cx="38"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82" name="Google Shape;882;p51"/>
            <p:cNvSpPr txBox="1"/>
            <p:nvPr/>
          </p:nvSpPr>
          <p:spPr>
            <a:xfrm>
              <a:off x="4377" y="2439"/>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883" name="Google Shape;883;p51"/>
            <p:cNvSpPr txBox="1"/>
            <p:nvPr/>
          </p:nvSpPr>
          <p:spPr>
            <a:xfrm>
              <a:off x="4417" y="2439"/>
              <a:ext cx="2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84" name="Google Shape;884;p51"/>
            <p:cNvSpPr txBox="1"/>
            <p:nvPr/>
          </p:nvSpPr>
          <p:spPr>
            <a:xfrm>
              <a:off x="4441"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85" name="Google Shape;885;p51"/>
            <p:cNvSpPr txBox="1"/>
            <p:nvPr/>
          </p:nvSpPr>
          <p:spPr>
            <a:xfrm>
              <a:off x="4462" y="2439"/>
              <a:ext cx="2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86" name="Google Shape;886;p51"/>
            <p:cNvSpPr txBox="1"/>
            <p:nvPr/>
          </p:nvSpPr>
          <p:spPr>
            <a:xfrm>
              <a:off x="4486" y="2439"/>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87" name="Google Shape;887;p51"/>
            <p:cNvSpPr txBox="1"/>
            <p:nvPr/>
          </p:nvSpPr>
          <p:spPr>
            <a:xfrm>
              <a:off x="4526" y="2439"/>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888" name="Google Shape;888;p51"/>
            <p:cNvSpPr txBox="1"/>
            <p:nvPr/>
          </p:nvSpPr>
          <p:spPr>
            <a:xfrm>
              <a:off x="4567" y="2439"/>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89" name="Google Shape;889;p51"/>
            <p:cNvSpPr txBox="1"/>
            <p:nvPr/>
          </p:nvSpPr>
          <p:spPr>
            <a:xfrm>
              <a:off x="4582" y="2439"/>
              <a:ext cx="38"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90" name="Google Shape;890;p51"/>
            <p:cNvSpPr txBox="1"/>
            <p:nvPr/>
          </p:nvSpPr>
          <p:spPr>
            <a:xfrm>
              <a:off x="4620" y="2439"/>
              <a:ext cx="20"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91" name="Google Shape;891;p51"/>
            <p:cNvSpPr txBox="1"/>
            <p:nvPr/>
          </p:nvSpPr>
          <p:spPr>
            <a:xfrm>
              <a:off x="4639" y="2439"/>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92" name="Google Shape;892;p51"/>
            <p:cNvSpPr txBox="1"/>
            <p:nvPr/>
          </p:nvSpPr>
          <p:spPr>
            <a:xfrm>
              <a:off x="4681" y="2439"/>
              <a:ext cx="2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93" name="Google Shape;893;p51"/>
            <p:cNvSpPr txBox="1"/>
            <p:nvPr/>
          </p:nvSpPr>
          <p:spPr>
            <a:xfrm>
              <a:off x="4705"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94" name="Google Shape;894;p51"/>
            <p:cNvSpPr txBox="1"/>
            <p:nvPr/>
          </p:nvSpPr>
          <p:spPr>
            <a:xfrm>
              <a:off x="4724"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95" name="Google Shape;895;p51"/>
            <p:cNvSpPr txBox="1"/>
            <p:nvPr/>
          </p:nvSpPr>
          <p:spPr>
            <a:xfrm>
              <a:off x="4744" y="2439"/>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896" name="Google Shape;896;p51"/>
            <p:cNvSpPr txBox="1"/>
            <p:nvPr/>
          </p:nvSpPr>
          <p:spPr>
            <a:xfrm>
              <a:off x="4786"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97" name="Google Shape;897;p51"/>
            <p:cNvSpPr txBox="1"/>
            <p:nvPr/>
          </p:nvSpPr>
          <p:spPr>
            <a:xfrm>
              <a:off x="4805"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98" name="Google Shape;898;p51"/>
            <p:cNvSpPr txBox="1"/>
            <p:nvPr/>
          </p:nvSpPr>
          <p:spPr>
            <a:xfrm>
              <a:off x="4825" y="2439"/>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899" name="Google Shape;899;p51"/>
            <p:cNvSpPr txBox="1"/>
            <p:nvPr/>
          </p:nvSpPr>
          <p:spPr>
            <a:xfrm>
              <a:off x="4866" y="2439"/>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00" name="Google Shape;900;p51"/>
            <p:cNvSpPr txBox="1"/>
            <p:nvPr/>
          </p:nvSpPr>
          <p:spPr>
            <a:xfrm>
              <a:off x="4906"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01" name="Google Shape;901;p51"/>
            <p:cNvSpPr txBox="1"/>
            <p:nvPr/>
          </p:nvSpPr>
          <p:spPr>
            <a:xfrm>
              <a:off x="4925" y="2439"/>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902" name="Google Shape;902;p51"/>
            <p:cNvSpPr txBox="1"/>
            <p:nvPr/>
          </p:nvSpPr>
          <p:spPr>
            <a:xfrm>
              <a:off x="4943" y="2439"/>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03" name="Google Shape;903;p51"/>
            <p:cNvSpPr txBox="1"/>
            <p:nvPr/>
          </p:nvSpPr>
          <p:spPr>
            <a:xfrm>
              <a:off x="4983" y="2439"/>
              <a:ext cx="20"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904" name="Google Shape;904;p51"/>
            <p:cNvSpPr txBox="1"/>
            <p:nvPr/>
          </p:nvSpPr>
          <p:spPr>
            <a:xfrm>
              <a:off x="5004"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05" name="Google Shape;905;p51"/>
            <p:cNvSpPr txBox="1"/>
            <p:nvPr/>
          </p:nvSpPr>
          <p:spPr>
            <a:xfrm>
              <a:off x="5023"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06" name="Google Shape;906;p51"/>
            <p:cNvSpPr txBox="1"/>
            <p:nvPr/>
          </p:nvSpPr>
          <p:spPr>
            <a:xfrm>
              <a:off x="5043" y="2439"/>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907" name="Google Shape;907;p51"/>
            <p:cNvSpPr txBox="1"/>
            <p:nvPr/>
          </p:nvSpPr>
          <p:spPr>
            <a:xfrm>
              <a:off x="5085" y="2439"/>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08" name="Google Shape;908;p51"/>
            <p:cNvSpPr txBox="1"/>
            <p:nvPr/>
          </p:nvSpPr>
          <p:spPr>
            <a:xfrm>
              <a:off x="5124" y="2439"/>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909" name="Google Shape;909;p51"/>
            <p:cNvSpPr txBox="1"/>
            <p:nvPr/>
          </p:nvSpPr>
          <p:spPr>
            <a:xfrm>
              <a:off x="5139"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910" name="Google Shape;910;p51"/>
            <p:cNvSpPr txBox="1"/>
            <p:nvPr/>
          </p:nvSpPr>
          <p:spPr>
            <a:xfrm>
              <a:off x="5161"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11" name="Google Shape;911;p51"/>
            <p:cNvSpPr txBox="1"/>
            <p:nvPr/>
          </p:nvSpPr>
          <p:spPr>
            <a:xfrm>
              <a:off x="5181" y="2439"/>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912" name="Google Shape;912;p51"/>
            <p:cNvSpPr txBox="1"/>
            <p:nvPr/>
          </p:nvSpPr>
          <p:spPr>
            <a:xfrm>
              <a:off x="5220"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913" name="Google Shape;913;p51"/>
            <p:cNvSpPr txBox="1"/>
            <p:nvPr/>
          </p:nvSpPr>
          <p:spPr>
            <a:xfrm>
              <a:off x="5242"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14" name="Google Shape;914;p51"/>
            <p:cNvSpPr txBox="1"/>
            <p:nvPr/>
          </p:nvSpPr>
          <p:spPr>
            <a:xfrm>
              <a:off x="5261" y="2439"/>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15" name="Google Shape;915;p51"/>
            <p:cNvSpPr txBox="1"/>
            <p:nvPr/>
          </p:nvSpPr>
          <p:spPr>
            <a:xfrm>
              <a:off x="5281" y="2439"/>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916" name="Google Shape;916;p51"/>
            <p:cNvSpPr txBox="1"/>
            <p:nvPr/>
          </p:nvSpPr>
          <p:spPr>
            <a:xfrm>
              <a:off x="5323" y="2439"/>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17" name="Google Shape;917;p51"/>
            <p:cNvSpPr txBox="1"/>
            <p:nvPr/>
          </p:nvSpPr>
          <p:spPr>
            <a:xfrm>
              <a:off x="4128" y="2527"/>
              <a:ext cx="5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18" name="Google Shape;918;p51"/>
            <p:cNvSpPr txBox="1"/>
            <p:nvPr/>
          </p:nvSpPr>
          <p:spPr>
            <a:xfrm>
              <a:off x="4181"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19" name="Google Shape;919;p51"/>
            <p:cNvSpPr txBox="1"/>
            <p:nvPr/>
          </p:nvSpPr>
          <p:spPr>
            <a:xfrm>
              <a:off x="4222" y="2527"/>
              <a:ext cx="63"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920" name="Google Shape;920;p51"/>
            <p:cNvSpPr txBox="1"/>
            <p:nvPr/>
          </p:nvSpPr>
          <p:spPr>
            <a:xfrm>
              <a:off x="4281" y="2527"/>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21" name="Google Shape;921;p51"/>
            <p:cNvSpPr txBox="1"/>
            <p:nvPr/>
          </p:nvSpPr>
          <p:spPr>
            <a:xfrm>
              <a:off x="4323" y="2527"/>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22" name="Google Shape;922;p51"/>
            <p:cNvSpPr txBox="1"/>
            <p:nvPr/>
          </p:nvSpPr>
          <p:spPr>
            <a:xfrm>
              <a:off x="4338"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23" name="Google Shape;923;p51"/>
            <p:cNvSpPr txBox="1"/>
            <p:nvPr/>
          </p:nvSpPr>
          <p:spPr>
            <a:xfrm>
              <a:off x="4379" y="2527"/>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924" name="Google Shape;924;p51"/>
            <p:cNvSpPr txBox="1"/>
            <p:nvPr/>
          </p:nvSpPr>
          <p:spPr>
            <a:xfrm>
              <a:off x="4419"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25" name="Google Shape;925;p51"/>
            <p:cNvSpPr txBox="1"/>
            <p:nvPr/>
          </p:nvSpPr>
          <p:spPr>
            <a:xfrm>
              <a:off x="4460" y="2527"/>
              <a:ext cx="2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26" name="Google Shape;926;p51"/>
            <p:cNvSpPr txBox="1"/>
            <p:nvPr/>
          </p:nvSpPr>
          <p:spPr>
            <a:xfrm>
              <a:off x="4484" y="2527"/>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27" name="Google Shape;927;p51"/>
            <p:cNvSpPr txBox="1"/>
            <p:nvPr/>
          </p:nvSpPr>
          <p:spPr>
            <a:xfrm>
              <a:off x="4504" y="2527"/>
              <a:ext cx="2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28" name="Google Shape;928;p51"/>
            <p:cNvSpPr txBox="1"/>
            <p:nvPr/>
          </p:nvSpPr>
          <p:spPr>
            <a:xfrm>
              <a:off x="4528" y="2527"/>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29" name="Google Shape;929;p51"/>
            <p:cNvSpPr txBox="1"/>
            <p:nvPr/>
          </p:nvSpPr>
          <p:spPr>
            <a:xfrm>
              <a:off x="4569"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930" name="Google Shape;930;p51"/>
            <p:cNvSpPr txBox="1"/>
            <p:nvPr/>
          </p:nvSpPr>
          <p:spPr>
            <a:xfrm>
              <a:off x="4609" y="2527"/>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31" name="Google Shape;931;p51"/>
            <p:cNvSpPr txBox="1"/>
            <p:nvPr/>
          </p:nvSpPr>
          <p:spPr>
            <a:xfrm>
              <a:off x="4626" y="2527"/>
              <a:ext cx="3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32" name="Google Shape;932;p51"/>
            <p:cNvSpPr txBox="1"/>
            <p:nvPr/>
          </p:nvSpPr>
          <p:spPr>
            <a:xfrm>
              <a:off x="4661" y="2527"/>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33" name="Google Shape;933;p51"/>
            <p:cNvSpPr txBox="1"/>
            <p:nvPr/>
          </p:nvSpPr>
          <p:spPr>
            <a:xfrm>
              <a:off x="4683"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34" name="Google Shape;934;p51"/>
            <p:cNvSpPr txBox="1"/>
            <p:nvPr/>
          </p:nvSpPr>
          <p:spPr>
            <a:xfrm>
              <a:off x="4722" y="2527"/>
              <a:ext cx="2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35" name="Google Shape;935;p51"/>
            <p:cNvSpPr txBox="1"/>
            <p:nvPr/>
          </p:nvSpPr>
          <p:spPr>
            <a:xfrm>
              <a:off x="4746" y="2527"/>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36" name="Google Shape;936;p51"/>
            <p:cNvSpPr txBox="1"/>
            <p:nvPr/>
          </p:nvSpPr>
          <p:spPr>
            <a:xfrm>
              <a:off x="4766" y="2527"/>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37" name="Google Shape;937;p51"/>
            <p:cNvSpPr txBox="1"/>
            <p:nvPr/>
          </p:nvSpPr>
          <p:spPr>
            <a:xfrm>
              <a:off x="4807"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38" name="Google Shape;938;p51"/>
            <p:cNvSpPr txBox="1"/>
            <p:nvPr/>
          </p:nvSpPr>
          <p:spPr>
            <a:xfrm>
              <a:off x="4849"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939" name="Google Shape;939;p51"/>
            <p:cNvSpPr txBox="1"/>
            <p:nvPr/>
          </p:nvSpPr>
          <p:spPr>
            <a:xfrm>
              <a:off x="4888" y="2527"/>
              <a:ext cx="20"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40" name="Google Shape;940;p51"/>
            <p:cNvSpPr txBox="1"/>
            <p:nvPr/>
          </p:nvSpPr>
          <p:spPr>
            <a:xfrm>
              <a:off x="4908"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941" name="Google Shape;941;p51"/>
            <p:cNvSpPr txBox="1"/>
            <p:nvPr/>
          </p:nvSpPr>
          <p:spPr>
            <a:xfrm>
              <a:off x="4949" y="2527"/>
              <a:ext cx="1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942" name="Google Shape;942;p51"/>
            <p:cNvSpPr txBox="1"/>
            <p:nvPr/>
          </p:nvSpPr>
          <p:spPr>
            <a:xfrm>
              <a:off x="4965"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43" name="Google Shape;943;p51"/>
            <p:cNvSpPr txBox="1"/>
            <p:nvPr/>
          </p:nvSpPr>
          <p:spPr>
            <a:xfrm>
              <a:off x="5007" y="2527"/>
              <a:ext cx="37"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44" name="Google Shape;944;p51"/>
            <p:cNvSpPr txBox="1"/>
            <p:nvPr/>
          </p:nvSpPr>
          <p:spPr>
            <a:xfrm>
              <a:off x="5041"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45" name="Google Shape;945;p51"/>
            <p:cNvSpPr txBox="1"/>
            <p:nvPr/>
          </p:nvSpPr>
          <p:spPr>
            <a:xfrm>
              <a:off x="5082" y="2527"/>
              <a:ext cx="20"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46" name="Google Shape;946;p51"/>
            <p:cNvSpPr txBox="1"/>
            <p:nvPr/>
          </p:nvSpPr>
          <p:spPr>
            <a:xfrm>
              <a:off x="5102" y="2527"/>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47" name="Google Shape;947;p51"/>
            <p:cNvSpPr txBox="1"/>
            <p:nvPr/>
          </p:nvSpPr>
          <p:spPr>
            <a:xfrm>
              <a:off x="5122"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948" name="Google Shape;948;p51"/>
            <p:cNvSpPr txBox="1"/>
            <p:nvPr/>
          </p:nvSpPr>
          <p:spPr>
            <a:xfrm>
              <a:off x="5163"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49" name="Google Shape;949;p51"/>
            <p:cNvSpPr txBox="1"/>
            <p:nvPr/>
          </p:nvSpPr>
          <p:spPr>
            <a:xfrm>
              <a:off x="5205" y="2527"/>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50" name="Google Shape;950;p51"/>
            <p:cNvSpPr txBox="1"/>
            <p:nvPr/>
          </p:nvSpPr>
          <p:spPr>
            <a:xfrm>
              <a:off x="5224" y="2527"/>
              <a:ext cx="38"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51" name="Google Shape;951;p51"/>
            <p:cNvSpPr txBox="1"/>
            <p:nvPr/>
          </p:nvSpPr>
          <p:spPr>
            <a:xfrm>
              <a:off x="5259" y="2527"/>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952" name="Google Shape;952;p51"/>
            <p:cNvSpPr txBox="1"/>
            <p:nvPr/>
          </p:nvSpPr>
          <p:spPr>
            <a:xfrm>
              <a:off x="5301" y="2527"/>
              <a:ext cx="6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953" name="Google Shape;953;p51"/>
            <p:cNvSpPr txBox="1"/>
            <p:nvPr/>
          </p:nvSpPr>
          <p:spPr>
            <a:xfrm>
              <a:off x="4078"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54" name="Google Shape;954;p51"/>
            <p:cNvSpPr txBox="1"/>
            <p:nvPr/>
          </p:nvSpPr>
          <p:spPr>
            <a:xfrm>
              <a:off x="4098" y="2614"/>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55" name="Google Shape;955;p51"/>
            <p:cNvSpPr txBox="1"/>
            <p:nvPr/>
          </p:nvSpPr>
          <p:spPr>
            <a:xfrm>
              <a:off x="4113" y="261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56" name="Google Shape;956;p51"/>
            <p:cNvSpPr txBox="1"/>
            <p:nvPr/>
          </p:nvSpPr>
          <p:spPr>
            <a:xfrm>
              <a:off x="4155"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57" name="Google Shape;957;p51"/>
            <p:cNvSpPr txBox="1"/>
            <p:nvPr/>
          </p:nvSpPr>
          <p:spPr>
            <a:xfrm>
              <a:off x="4174"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58" name="Google Shape;958;p51"/>
            <p:cNvSpPr txBox="1"/>
            <p:nvPr/>
          </p:nvSpPr>
          <p:spPr>
            <a:xfrm>
              <a:off x="4194" y="261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959" name="Google Shape;959;p51"/>
            <p:cNvSpPr txBox="1"/>
            <p:nvPr/>
          </p:nvSpPr>
          <p:spPr>
            <a:xfrm>
              <a:off x="4235" y="261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60" name="Google Shape;960;p51"/>
            <p:cNvSpPr txBox="1"/>
            <p:nvPr/>
          </p:nvSpPr>
          <p:spPr>
            <a:xfrm>
              <a:off x="4275"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61" name="Google Shape;961;p51"/>
            <p:cNvSpPr txBox="1"/>
            <p:nvPr/>
          </p:nvSpPr>
          <p:spPr>
            <a:xfrm>
              <a:off x="4297" y="2614"/>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962" name="Google Shape;962;p51"/>
            <p:cNvSpPr txBox="1"/>
            <p:nvPr/>
          </p:nvSpPr>
          <p:spPr>
            <a:xfrm>
              <a:off x="4312" y="261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63" name="Google Shape;963;p51"/>
            <p:cNvSpPr txBox="1"/>
            <p:nvPr/>
          </p:nvSpPr>
          <p:spPr>
            <a:xfrm>
              <a:off x="4351"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964" name="Google Shape;964;p51"/>
            <p:cNvSpPr txBox="1"/>
            <p:nvPr/>
          </p:nvSpPr>
          <p:spPr>
            <a:xfrm>
              <a:off x="4373"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65" name="Google Shape;965;p51"/>
            <p:cNvSpPr txBox="1"/>
            <p:nvPr/>
          </p:nvSpPr>
          <p:spPr>
            <a:xfrm>
              <a:off x="4393"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66" name="Google Shape;966;p51"/>
            <p:cNvSpPr txBox="1"/>
            <p:nvPr/>
          </p:nvSpPr>
          <p:spPr>
            <a:xfrm>
              <a:off x="4412" y="261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967" name="Google Shape;967;p51"/>
            <p:cNvSpPr txBox="1"/>
            <p:nvPr/>
          </p:nvSpPr>
          <p:spPr>
            <a:xfrm>
              <a:off x="4454" y="261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68" name="Google Shape;968;p51"/>
            <p:cNvSpPr txBox="1"/>
            <p:nvPr/>
          </p:nvSpPr>
          <p:spPr>
            <a:xfrm>
              <a:off x="4493" y="2614"/>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969" name="Google Shape;969;p51"/>
            <p:cNvSpPr txBox="1"/>
            <p:nvPr/>
          </p:nvSpPr>
          <p:spPr>
            <a:xfrm>
              <a:off x="4510"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970" name="Google Shape;970;p51"/>
            <p:cNvSpPr txBox="1"/>
            <p:nvPr/>
          </p:nvSpPr>
          <p:spPr>
            <a:xfrm>
              <a:off x="4530"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71" name="Google Shape;971;p51"/>
            <p:cNvSpPr txBox="1"/>
            <p:nvPr/>
          </p:nvSpPr>
          <p:spPr>
            <a:xfrm>
              <a:off x="4550" y="261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972" name="Google Shape;972;p51"/>
            <p:cNvSpPr txBox="1"/>
            <p:nvPr/>
          </p:nvSpPr>
          <p:spPr>
            <a:xfrm>
              <a:off x="4591"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973" name="Google Shape;973;p51"/>
            <p:cNvSpPr txBox="1"/>
            <p:nvPr/>
          </p:nvSpPr>
          <p:spPr>
            <a:xfrm>
              <a:off x="4611"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74" name="Google Shape;974;p51"/>
            <p:cNvSpPr txBox="1"/>
            <p:nvPr/>
          </p:nvSpPr>
          <p:spPr>
            <a:xfrm>
              <a:off x="4631"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75" name="Google Shape;975;p51"/>
            <p:cNvSpPr txBox="1"/>
            <p:nvPr/>
          </p:nvSpPr>
          <p:spPr>
            <a:xfrm>
              <a:off x="4650" y="261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976" name="Google Shape;976;p51"/>
            <p:cNvSpPr txBox="1"/>
            <p:nvPr/>
          </p:nvSpPr>
          <p:spPr>
            <a:xfrm>
              <a:off x="4692" y="261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77" name="Google Shape;977;p51"/>
            <p:cNvSpPr txBox="1"/>
            <p:nvPr/>
          </p:nvSpPr>
          <p:spPr>
            <a:xfrm>
              <a:off x="4731"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78" name="Google Shape;978;p51"/>
            <p:cNvSpPr txBox="1"/>
            <p:nvPr/>
          </p:nvSpPr>
          <p:spPr>
            <a:xfrm>
              <a:off x="4753" y="2614"/>
              <a:ext cx="54"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79" name="Google Shape;979;p51"/>
            <p:cNvSpPr txBox="1"/>
            <p:nvPr/>
          </p:nvSpPr>
          <p:spPr>
            <a:xfrm>
              <a:off x="4805" y="261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80" name="Google Shape;980;p51"/>
            <p:cNvSpPr txBox="1"/>
            <p:nvPr/>
          </p:nvSpPr>
          <p:spPr>
            <a:xfrm>
              <a:off x="4844" y="2614"/>
              <a:ext cx="6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981" name="Google Shape;981;p51"/>
            <p:cNvSpPr txBox="1"/>
            <p:nvPr/>
          </p:nvSpPr>
          <p:spPr>
            <a:xfrm>
              <a:off x="4906" y="261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82" name="Google Shape;982;p51"/>
            <p:cNvSpPr txBox="1"/>
            <p:nvPr/>
          </p:nvSpPr>
          <p:spPr>
            <a:xfrm>
              <a:off x="4947" y="2614"/>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83" name="Google Shape;983;p51"/>
            <p:cNvSpPr txBox="1"/>
            <p:nvPr/>
          </p:nvSpPr>
          <p:spPr>
            <a:xfrm>
              <a:off x="4962" y="2614"/>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84" name="Google Shape;984;p51"/>
            <p:cNvSpPr txBox="1"/>
            <p:nvPr/>
          </p:nvSpPr>
          <p:spPr>
            <a:xfrm>
              <a:off x="5002" y="261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985" name="Google Shape;985;p51"/>
            <p:cNvSpPr txBox="1"/>
            <p:nvPr/>
          </p:nvSpPr>
          <p:spPr>
            <a:xfrm>
              <a:off x="5043" y="261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86" name="Google Shape;986;p51"/>
            <p:cNvSpPr txBox="1"/>
            <p:nvPr/>
          </p:nvSpPr>
          <p:spPr>
            <a:xfrm>
              <a:off x="5085" y="2614"/>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87" name="Google Shape;987;p51"/>
            <p:cNvSpPr txBox="1"/>
            <p:nvPr/>
          </p:nvSpPr>
          <p:spPr>
            <a:xfrm>
              <a:off x="5109" y="2614"/>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88" name="Google Shape;988;p51"/>
            <p:cNvSpPr txBox="1"/>
            <p:nvPr/>
          </p:nvSpPr>
          <p:spPr>
            <a:xfrm>
              <a:off x="5127" y="2614"/>
              <a:ext cx="2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89" name="Google Shape;989;p51"/>
            <p:cNvSpPr txBox="1"/>
            <p:nvPr/>
          </p:nvSpPr>
          <p:spPr>
            <a:xfrm>
              <a:off x="5151" y="2614"/>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grpSp>
          <p:nvGrpSpPr>
            <p:cNvPr id="990" name="Google Shape;990;p51"/>
            <p:cNvGrpSpPr/>
            <p:nvPr/>
          </p:nvGrpSpPr>
          <p:grpSpPr>
            <a:xfrm>
              <a:off x="3243" y="1032"/>
              <a:ext cx="2154" cy="1844"/>
              <a:chOff x="3243" y="1032"/>
              <a:chExt cx="2154" cy="1844"/>
            </a:xfrm>
          </p:grpSpPr>
          <p:sp>
            <p:nvSpPr>
              <p:cNvPr id="991" name="Google Shape;991;p51"/>
              <p:cNvSpPr txBox="1"/>
              <p:nvPr/>
            </p:nvSpPr>
            <p:spPr>
              <a:xfrm>
                <a:off x="5196" y="261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992" name="Google Shape;992;p51"/>
              <p:cNvSpPr txBox="1"/>
              <p:nvPr/>
            </p:nvSpPr>
            <p:spPr>
              <a:xfrm>
                <a:off x="5238" y="2615"/>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93" name="Google Shape;993;p51"/>
              <p:cNvSpPr txBox="1"/>
              <p:nvPr/>
            </p:nvSpPr>
            <p:spPr>
              <a:xfrm>
                <a:off x="5253" y="2615"/>
                <a:ext cx="3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94" name="Google Shape;994;p51"/>
              <p:cNvSpPr txBox="1"/>
              <p:nvPr/>
            </p:nvSpPr>
            <p:spPr>
              <a:xfrm>
                <a:off x="5289" y="261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95" name="Google Shape;995;p51"/>
              <p:cNvSpPr txBox="1"/>
              <p:nvPr/>
            </p:nvSpPr>
            <p:spPr>
              <a:xfrm>
                <a:off x="5310" y="261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96" name="Google Shape;996;p51"/>
              <p:cNvSpPr txBox="1"/>
              <p:nvPr/>
            </p:nvSpPr>
            <p:spPr>
              <a:xfrm>
                <a:off x="5352" y="2615"/>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97" name="Google Shape;997;p51"/>
              <p:cNvSpPr txBox="1"/>
              <p:nvPr/>
            </p:nvSpPr>
            <p:spPr>
              <a:xfrm>
                <a:off x="5376" y="261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98" name="Google Shape;998;p51"/>
              <p:cNvSpPr txBox="1"/>
              <p:nvPr/>
            </p:nvSpPr>
            <p:spPr>
              <a:xfrm>
                <a:off x="5395" y="2615"/>
                <a:ext cx="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9" name="Google Shape;999;p51"/>
              <p:cNvSpPr txBox="1"/>
              <p:nvPr/>
            </p:nvSpPr>
            <p:spPr>
              <a:xfrm>
                <a:off x="4116" y="2700"/>
                <a:ext cx="5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00" name="Google Shape;1000;p51"/>
              <p:cNvSpPr txBox="1"/>
              <p:nvPr/>
            </p:nvSpPr>
            <p:spPr>
              <a:xfrm>
                <a:off x="4164" y="2700"/>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01" name="Google Shape;1001;p51"/>
              <p:cNvSpPr txBox="1"/>
              <p:nvPr/>
            </p:nvSpPr>
            <p:spPr>
              <a:xfrm>
                <a:off x="4178" y="2700"/>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002" name="Google Shape;1002;p51"/>
              <p:cNvSpPr txBox="1"/>
              <p:nvPr/>
            </p:nvSpPr>
            <p:spPr>
              <a:xfrm>
                <a:off x="4216"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003" name="Google Shape;1003;p51"/>
              <p:cNvSpPr txBox="1"/>
              <p:nvPr/>
            </p:nvSpPr>
            <p:spPr>
              <a:xfrm>
                <a:off x="4256" y="2700"/>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04" name="Google Shape;1004;p51"/>
              <p:cNvSpPr txBox="1"/>
              <p:nvPr/>
            </p:nvSpPr>
            <p:spPr>
              <a:xfrm>
                <a:off x="4276" y="2700"/>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005" name="Google Shape;1005;p51"/>
              <p:cNvSpPr txBox="1"/>
              <p:nvPr/>
            </p:nvSpPr>
            <p:spPr>
              <a:xfrm>
                <a:off x="4312"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006" name="Google Shape;1006;p51"/>
              <p:cNvSpPr txBox="1"/>
              <p:nvPr/>
            </p:nvSpPr>
            <p:spPr>
              <a:xfrm>
                <a:off x="4354" y="2700"/>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007" name="Google Shape;1007;p51"/>
              <p:cNvSpPr txBox="1"/>
              <p:nvPr/>
            </p:nvSpPr>
            <p:spPr>
              <a:xfrm>
                <a:off x="4368" y="270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008" name="Google Shape;1008;p51"/>
              <p:cNvSpPr txBox="1"/>
              <p:nvPr/>
            </p:nvSpPr>
            <p:spPr>
              <a:xfrm>
                <a:off x="4389" y="270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09" name="Google Shape;1009;p51"/>
              <p:cNvSpPr txBox="1"/>
              <p:nvPr/>
            </p:nvSpPr>
            <p:spPr>
              <a:xfrm>
                <a:off x="4411" y="270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10" name="Google Shape;1010;p51"/>
              <p:cNvSpPr txBox="1"/>
              <p:nvPr/>
            </p:nvSpPr>
            <p:spPr>
              <a:xfrm>
                <a:off x="4430" y="270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11" name="Google Shape;1011;p51"/>
              <p:cNvSpPr txBox="1"/>
              <p:nvPr/>
            </p:nvSpPr>
            <p:spPr>
              <a:xfrm>
                <a:off x="4450" y="2700"/>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012" name="Google Shape;1012;p51"/>
              <p:cNvSpPr txBox="1"/>
              <p:nvPr/>
            </p:nvSpPr>
            <p:spPr>
              <a:xfrm>
                <a:off x="4490"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13" name="Google Shape;1013;p51"/>
              <p:cNvSpPr txBox="1"/>
              <p:nvPr/>
            </p:nvSpPr>
            <p:spPr>
              <a:xfrm>
                <a:off x="4531" y="270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14" name="Google Shape;1014;p51"/>
              <p:cNvSpPr txBox="1"/>
              <p:nvPr/>
            </p:nvSpPr>
            <p:spPr>
              <a:xfrm>
                <a:off x="4550" y="2700"/>
                <a:ext cx="54"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015" name="Google Shape;1015;p51"/>
              <p:cNvSpPr txBox="1"/>
              <p:nvPr/>
            </p:nvSpPr>
            <p:spPr>
              <a:xfrm>
                <a:off x="4605"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16" name="Google Shape;1016;p51"/>
              <p:cNvSpPr txBox="1"/>
              <p:nvPr/>
            </p:nvSpPr>
            <p:spPr>
              <a:xfrm>
                <a:off x="4644" y="2700"/>
                <a:ext cx="6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017" name="Google Shape;1017;p51"/>
              <p:cNvSpPr txBox="1"/>
              <p:nvPr/>
            </p:nvSpPr>
            <p:spPr>
              <a:xfrm>
                <a:off x="4705"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18" name="Google Shape;1018;p51"/>
              <p:cNvSpPr txBox="1"/>
              <p:nvPr/>
            </p:nvSpPr>
            <p:spPr>
              <a:xfrm>
                <a:off x="4745" y="2700"/>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019" name="Google Shape;1019;p51"/>
              <p:cNvSpPr txBox="1"/>
              <p:nvPr/>
            </p:nvSpPr>
            <p:spPr>
              <a:xfrm>
                <a:off x="4761"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020" name="Google Shape;1020;p51"/>
              <p:cNvSpPr txBox="1"/>
              <p:nvPr/>
            </p:nvSpPr>
            <p:spPr>
              <a:xfrm>
                <a:off x="4801"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021" name="Google Shape;1021;p51"/>
              <p:cNvSpPr txBox="1"/>
              <p:nvPr/>
            </p:nvSpPr>
            <p:spPr>
              <a:xfrm>
                <a:off x="4843" y="2700"/>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22" name="Google Shape;1022;p51"/>
              <p:cNvSpPr txBox="1"/>
              <p:nvPr/>
            </p:nvSpPr>
            <p:spPr>
              <a:xfrm>
                <a:off x="4881" y="2700"/>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023" name="Google Shape;1023;p51"/>
              <p:cNvSpPr txBox="1"/>
              <p:nvPr/>
            </p:nvSpPr>
            <p:spPr>
              <a:xfrm>
                <a:off x="4905" y="270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24" name="Google Shape;1024;p51"/>
              <p:cNvSpPr txBox="1"/>
              <p:nvPr/>
            </p:nvSpPr>
            <p:spPr>
              <a:xfrm>
                <a:off x="4927" y="2700"/>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025" name="Google Shape;1025;p51"/>
              <p:cNvSpPr txBox="1"/>
              <p:nvPr/>
            </p:nvSpPr>
            <p:spPr>
              <a:xfrm>
                <a:off x="4951"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26" name="Google Shape;1026;p51"/>
              <p:cNvSpPr txBox="1"/>
              <p:nvPr/>
            </p:nvSpPr>
            <p:spPr>
              <a:xfrm>
                <a:off x="4991"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027" name="Google Shape;1027;p51"/>
              <p:cNvSpPr txBox="1"/>
              <p:nvPr/>
            </p:nvSpPr>
            <p:spPr>
              <a:xfrm>
                <a:off x="5033" y="2700"/>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028" name="Google Shape;1028;p51"/>
              <p:cNvSpPr txBox="1"/>
              <p:nvPr/>
            </p:nvSpPr>
            <p:spPr>
              <a:xfrm>
                <a:off x="5047" y="2700"/>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029" name="Google Shape;1029;p51"/>
              <p:cNvSpPr txBox="1"/>
              <p:nvPr/>
            </p:nvSpPr>
            <p:spPr>
              <a:xfrm>
                <a:off x="5085" y="270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30" name="Google Shape;1030;p51"/>
              <p:cNvSpPr txBox="1"/>
              <p:nvPr/>
            </p:nvSpPr>
            <p:spPr>
              <a:xfrm>
                <a:off x="5105" y="2700"/>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31" name="Google Shape;1031;p51"/>
              <p:cNvSpPr txBox="1"/>
              <p:nvPr/>
            </p:nvSpPr>
            <p:spPr>
              <a:xfrm>
                <a:off x="5145" y="2700"/>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032" name="Google Shape;1032;p51"/>
              <p:cNvSpPr txBox="1"/>
              <p:nvPr/>
            </p:nvSpPr>
            <p:spPr>
              <a:xfrm>
                <a:off x="5169" y="270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33" name="Google Shape;1033;p51"/>
              <p:cNvSpPr txBox="1"/>
              <p:nvPr/>
            </p:nvSpPr>
            <p:spPr>
              <a:xfrm>
                <a:off x="5190" y="270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34" name="Google Shape;1034;p51"/>
              <p:cNvSpPr txBox="1"/>
              <p:nvPr/>
            </p:nvSpPr>
            <p:spPr>
              <a:xfrm>
                <a:off x="5210"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035" name="Google Shape;1035;p51"/>
              <p:cNvSpPr txBox="1"/>
              <p:nvPr/>
            </p:nvSpPr>
            <p:spPr>
              <a:xfrm>
                <a:off x="5251" y="2700"/>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36" name="Google Shape;1036;p51"/>
              <p:cNvSpPr txBox="1"/>
              <p:nvPr/>
            </p:nvSpPr>
            <p:spPr>
              <a:xfrm>
                <a:off x="5270" y="270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37" name="Google Shape;1037;p51"/>
              <p:cNvSpPr txBox="1"/>
              <p:nvPr/>
            </p:nvSpPr>
            <p:spPr>
              <a:xfrm>
                <a:off x="5289"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038" name="Google Shape;1038;p51"/>
              <p:cNvSpPr txBox="1"/>
              <p:nvPr/>
            </p:nvSpPr>
            <p:spPr>
              <a:xfrm>
                <a:off x="5332" y="270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39" name="Google Shape;1039;p51"/>
              <p:cNvSpPr txBox="1"/>
              <p:nvPr/>
            </p:nvSpPr>
            <p:spPr>
              <a:xfrm>
                <a:off x="5371" y="2700"/>
                <a:ext cx="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0" name="Google Shape;1040;p51"/>
              <p:cNvSpPr txBox="1"/>
              <p:nvPr/>
            </p:nvSpPr>
            <p:spPr>
              <a:xfrm>
                <a:off x="4138" y="2787"/>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41" name="Google Shape;1041;p51"/>
              <p:cNvSpPr txBox="1"/>
              <p:nvPr/>
            </p:nvSpPr>
            <p:spPr>
              <a:xfrm>
                <a:off x="4154" y="278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42" name="Google Shape;1042;p51"/>
              <p:cNvSpPr txBox="1"/>
              <p:nvPr/>
            </p:nvSpPr>
            <p:spPr>
              <a:xfrm>
                <a:off x="4195"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043" name="Google Shape;1043;p51"/>
              <p:cNvSpPr txBox="1"/>
              <p:nvPr/>
            </p:nvSpPr>
            <p:spPr>
              <a:xfrm>
                <a:off x="4214"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44" name="Google Shape;1044;p51"/>
              <p:cNvSpPr txBox="1"/>
              <p:nvPr/>
            </p:nvSpPr>
            <p:spPr>
              <a:xfrm>
                <a:off x="4236"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5" name="Google Shape;1045;p51"/>
              <p:cNvSpPr txBox="1"/>
              <p:nvPr/>
            </p:nvSpPr>
            <p:spPr>
              <a:xfrm>
                <a:off x="4256" y="2787"/>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46" name="Google Shape;1046;p51"/>
              <p:cNvSpPr txBox="1"/>
              <p:nvPr/>
            </p:nvSpPr>
            <p:spPr>
              <a:xfrm>
                <a:off x="4274" y="2787"/>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047" name="Google Shape;1047;p51"/>
              <p:cNvSpPr txBox="1"/>
              <p:nvPr/>
            </p:nvSpPr>
            <p:spPr>
              <a:xfrm>
                <a:off x="4312" y="278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48" name="Google Shape;1048;p51"/>
              <p:cNvSpPr txBox="1"/>
              <p:nvPr/>
            </p:nvSpPr>
            <p:spPr>
              <a:xfrm>
                <a:off x="4351"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49" name="Google Shape;1049;p51"/>
              <p:cNvSpPr txBox="1"/>
              <p:nvPr/>
            </p:nvSpPr>
            <p:spPr>
              <a:xfrm>
                <a:off x="4373"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50" name="Google Shape;1050;p51"/>
              <p:cNvSpPr txBox="1"/>
              <p:nvPr/>
            </p:nvSpPr>
            <p:spPr>
              <a:xfrm>
                <a:off x="4392" y="2787"/>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051" name="Google Shape;1051;p51"/>
              <p:cNvSpPr txBox="1"/>
              <p:nvPr/>
            </p:nvSpPr>
            <p:spPr>
              <a:xfrm>
                <a:off x="4408" y="278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052" name="Google Shape;1052;p51"/>
              <p:cNvSpPr txBox="1"/>
              <p:nvPr/>
            </p:nvSpPr>
            <p:spPr>
              <a:xfrm>
                <a:off x="4450" y="278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053" name="Google Shape;1053;p51"/>
              <p:cNvSpPr txBox="1"/>
              <p:nvPr/>
            </p:nvSpPr>
            <p:spPr>
              <a:xfrm>
                <a:off x="4488"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54" name="Google Shape;1054;p51"/>
              <p:cNvSpPr txBox="1"/>
              <p:nvPr/>
            </p:nvSpPr>
            <p:spPr>
              <a:xfrm>
                <a:off x="4509"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55" name="Google Shape;1055;p51"/>
              <p:cNvSpPr txBox="1"/>
              <p:nvPr/>
            </p:nvSpPr>
            <p:spPr>
              <a:xfrm>
                <a:off x="4531" y="278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056" name="Google Shape;1056;p51"/>
              <p:cNvSpPr txBox="1"/>
              <p:nvPr/>
            </p:nvSpPr>
            <p:spPr>
              <a:xfrm>
                <a:off x="4569" y="278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57" name="Google Shape;1057;p51"/>
              <p:cNvSpPr txBox="1"/>
              <p:nvPr/>
            </p:nvSpPr>
            <p:spPr>
              <a:xfrm>
                <a:off x="4611"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58" name="Google Shape;1058;p51"/>
              <p:cNvSpPr txBox="1"/>
              <p:nvPr/>
            </p:nvSpPr>
            <p:spPr>
              <a:xfrm>
                <a:off x="4631" y="278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059" name="Google Shape;1059;p51"/>
              <p:cNvSpPr txBox="1"/>
              <p:nvPr/>
            </p:nvSpPr>
            <p:spPr>
              <a:xfrm>
                <a:off x="4673" y="278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60" name="Google Shape;1060;p51"/>
              <p:cNvSpPr txBox="1"/>
              <p:nvPr/>
            </p:nvSpPr>
            <p:spPr>
              <a:xfrm>
                <a:off x="4711" y="2787"/>
                <a:ext cx="5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1061" name="Google Shape;1061;p51"/>
              <p:cNvSpPr txBox="1"/>
              <p:nvPr/>
            </p:nvSpPr>
            <p:spPr>
              <a:xfrm>
                <a:off x="4763"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62" name="Google Shape;1062;p51"/>
              <p:cNvSpPr txBox="1"/>
              <p:nvPr/>
            </p:nvSpPr>
            <p:spPr>
              <a:xfrm>
                <a:off x="4783" y="2787"/>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063" name="Google Shape;1063;p51"/>
              <p:cNvSpPr txBox="1"/>
              <p:nvPr/>
            </p:nvSpPr>
            <p:spPr>
              <a:xfrm>
                <a:off x="4807" y="2787"/>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064" name="Google Shape;1064;p51"/>
              <p:cNvSpPr txBox="1"/>
              <p:nvPr/>
            </p:nvSpPr>
            <p:spPr>
              <a:xfrm>
                <a:off x="4825" y="278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065" name="Google Shape;1065;p51"/>
              <p:cNvSpPr txBox="1"/>
              <p:nvPr/>
            </p:nvSpPr>
            <p:spPr>
              <a:xfrm>
                <a:off x="4865" y="278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066" name="Google Shape;1066;p51"/>
              <p:cNvSpPr txBox="1"/>
              <p:nvPr/>
            </p:nvSpPr>
            <p:spPr>
              <a:xfrm>
                <a:off x="4905"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67" name="Google Shape;1067;p51"/>
              <p:cNvSpPr txBox="1"/>
              <p:nvPr/>
            </p:nvSpPr>
            <p:spPr>
              <a:xfrm>
                <a:off x="4925" y="2787"/>
                <a:ext cx="63"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068" name="Google Shape;1068;p51"/>
              <p:cNvSpPr txBox="1"/>
              <p:nvPr/>
            </p:nvSpPr>
            <p:spPr>
              <a:xfrm>
                <a:off x="4987" y="278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069" name="Google Shape;1069;p51"/>
              <p:cNvSpPr txBox="1"/>
              <p:nvPr/>
            </p:nvSpPr>
            <p:spPr>
              <a:xfrm>
                <a:off x="5025" y="2787"/>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070" name="Google Shape;1070;p51"/>
              <p:cNvSpPr txBox="1"/>
              <p:nvPr/>
            </p:nvSpPr>
            <p:spPr>
              <a:xfrm>
                <a:off x="5063"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71" name="Google Shape;1071;p51"/>
              <p:cNvSpPr txBox="1"/>
              <p:nvPr/>
            </p:nvSpPr>
            <p:spPr>
              <a:xfrm>
                <a:off x="5083"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72" name="Google Shape;1072;p51"/>
              <p:cNvSpPr txBox="1"/>
              <p:nvPr/>
            </p:nvSpPr>
            <p:spPr>
              <a:xfrm>
                <a:off x="5105" y="278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073" name="Google Shape;1073;p51"/>
              <p:cNvSpPr txBox="1"/>
              <p:nvPr/>
            </p:nvSpPr>
            <p:spPr>
              <a:xfrm>
                <a:off x="5143" y="2787"/>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074" name="Google Shape;1074;p51"/>
              <p:cNvSpPr txBox="1"/>
              <p:nvPr/>
            </p:nvSpPr>
            <p:spPr>
              <a:xfrm>
                <a:off x="5162"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75" name="Google Shape;1075;p51"/>
              <p:cNvSpPr txBox="1"/>
              <p:nvPr/>
            </p:nvSpPr>
            <p:spPr>
              <a:xfrm>
                <a:off x="5181"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76" name="Google Shape;1076;p51"/>
              <p:cNvSpPr txBox="1"/>
              <p:nvPr/>
            </p:nvSpPr>
            <p:spPr>
              <a:xfrm>
                <a:off x="5201" y="2787"/>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77" name="Google Shape;1077;p51"/>
              <p:cNvSpPr txBox="1"/>
              <p:nvPr/>
            </p:nvSpPr>
            <p:spPr>
              <a:xfrm>
                <a:off x="5220" y="278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078" name="Google Shape;1078;p51"/>
              <p:cNvSpPr txBox="1"/>
              <p:nvPr/>
            </p:nvSpPr>
            <p:spPr>
              <a:xfrm>
                <a:off x="5262" y="278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79" name="Google Shape;1079;p51"/>
              <p:cNvSpPr txBox="1"/>
              <p:nvPr/>
            </p:nvSpPr>
            <p:spPr>
              <a:xfrm>
                <a:off x="5282" y="278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080" name="Google Shape;1080;p51"/>
              <p:cNvSpPr/>
              <p:nvPr/>
            </p:nvSpPr>
            <p:spPr>
              <a:xfrm>
                <a:off x="4725" y="2264"/>
                <a:ext cx="37" cy="37"/>
              </a:xfrm>
              <a:custGeom>
                <a:rect b="b" l="l" r="r" t="t"/>
                <a:pathLst>
                  <a:path extrusionOk="0" h="37" w="37">
                    <a:moveTo>
                      <a:pt x="35" y="0"/>
                    </a:moveTo>
                    <a:lnTo>
                      <a:pt x="0" y="0"/>
                    </a:lnTo>
                    <a:lnTo>
                      <a:pt x="17" y="37"/>
                    </a:lnTo>
                    <a:lnTo>
                      <a:pt x="37" y="0"/>
                    </a:lnTo>
                    <a:lnTo>
                      <a:pt x="3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1" name="Google Shape;1081;p51"/>
              <p:cNvSpPr/>
              <p:nvPr/>
            </p:nvSpPr>
            <p:spPr>
              <a:xfrm>
                <a:off x="3243" y="1032"/>
                <a:ext cx="1421" cy="446"/>
              </a:xfrm>
              <a:custGeom>
                <a:rect b="b" l="l" r="r" t="t"/>
                <a:pathLst>
                  <a:path extrusionOk="0" h="446" w="1421">
                    <a:moveTo>
                      <a:pt x="0" y="444"/>
                    </a:moveTo>
                    <a:lnTo>
                      <a:pt x="2" y="0"/>
                    </a:lnTo>
                    <a:lnTo>
                      <a:pt x="1421" y="0"/>
                    </a:lnTo>
                    <a:lnTo>
                      <a:pt x="1421" y="446"/>
                    </a:lnTo>
                    <a:lnTo>
                      <a:pt x="2" y="446"/>
                    </a:lnTo>
                    <a:lnTo>
                      <a:pt x="0" y="444"/>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2" name="Google Shape;1082;p51"/>
              <p:cNvSpPr/>
              <p:nvPr/>
            </p:nvSpPr>
            <p:spPr>
              <a:xfrm>
                <a:off x="3243" y="1032"/>
                <a:ext cx="1421" cy="446"/>
              </a:xfrm>
              <a:custGeom>
                <a:rect b="b" l="l" r="r" t="t"/>
                <a:pathLst>
                  <a:path extrusionOk="0" h="446" w="1421">
                    <a:moveTo>
                      <a:pt x="0" y="444"/>
                    </a:moveTo>
                    <a:lnTo>
                      <a:pt x="2" y="0"/>
                    </a:lnTo>
                    <a:lnTo>
                      <a:pt x="1421" y="0"/>
                    </a:lnTo>
                    <a:lnTo>
                      <a:pt x="1421" y="446"/>
                    </a:lnTo>
                    <a:lnTo>
                      <a:pt x="2" y="446"/>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3" name="Google Shape;1083;p51"/>
              <p:cNvSpPr txBox="1"/>
              <p:nvPr/>
            </p:nvSpPr>
            <p:spPr>
              <a:xfrm>
                <a:off x="3319" y="108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084" name="Google Shape;1084;p51"/>
              <p:cNvSpPr txBox="1"/>
              <p:nvPr/>
            </p:nvSpPr>
            <p:spPr>
              <a:xfrm>
                <a:off x="3361" y="1080"/>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5" name="Google Shape;1085;p51"/>
              <p:cNvSpPr txBox="1"/>
              <p:nvPr/>
            </p:nvSpPr>
            <p:spPr>
              <a:xfrm>
                <a:off x="3379" y="108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86" name="Google Shape;1086;p51"/>
              <p:cNvSpPr txBox="1"/>
              <p:nvPr/>
            </p:nvSpPr>
            <p:spPr>
              <a:xfrm>
                <a:off x="3400" y="1080"/>
                <a:ext cx="5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087" name="Google Shape;1087;p51"/>
              <p:cNvSpPr txBox="1"/>
              <p:nvPr/>
            </p:nvSpPr>
            <p:spPr>
              <a:xfrm>
                <a:off x="3448" y="108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088" name="Google Shape;1088;p51"/>
              <p:cNvSpPr txBox="1"/>
              <p:nvPr/>
            </p:nvSpPr>
            <p:spPr>
              <a:xfrm>
                <a:off x="3489" y="108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089" name="Google Shape;1089;p51"/>
              <p:cNvSpPr txBox="1"/>
              <p:nvPr/>
            </p:nvSpPr>
            <p:spPr>
              <a:xfrm>
                <a:off x="3529" y="1080"/>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90" name="Google Shape;1090;p51"/>
              <p:cNvSpPr txBox="1"/>
              <p:nvPr/>
            </p:nvSpPr>
            <p:spPr>
              <a:xfrm>
                <a:off x="3549" y="1080"/>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091" name="Google Shape;1091;p51"/>
              <p:cNvSpPr txBox="1"/>
              <p:nvPr/>
            </p:nvSpPr>
            <p:spPr>
              <a:xfrm>
                <a:off x="3574" y="108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92" name="Google Shape;1092;p51"/>
              <p:cNvSpPr txBox="1"/>
              <p:nvPr/>
            </p:nvSpPr>
            <p:spPr>
              <a:xfrm>
                <a:off x="3614" y="1080"/>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93" name="Google Shape;1093;p51"/>
              <p:cNvSpPr txBox="1"/>
              <p:nvPr/>
            </p:nvSpPr>
            <p:spPr>
              <a:xfrm>
                <a:off x="3651" y="1080"/>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94" name="Google Shape;1094;p51"/>
              <p:cNvSpPr txBox="1"/>
              <p:nvPr/>
            </p:nvSpPr>
            <p:spPr>
              <a:xfrm>
                <a:off x="3670" y="108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95" name="Google Shape;1095;p51"/>
              <p:cNvSpPr txBox="1"/>
              <p:nvPr/>
            </p:nvSpPr>
            <p:spPr>
              <a:xfrm>
                <a:off x="3690" y="108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96" name="Google Shape;1096;p51"/>
              <p:cNvSpPr txBox="1"/>
              <p:nvPr/>
            </p:nvSpPr>
            <p:spPr>
              <a:xfrm>
                <a:off x="3712" y="108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097" name="Google Shape;1097;p51"/>
              <p:cNvSpPr txBox="1"/>
              <p:nvPr/>
            </p:nvSpPr>
            <p:spPr>
              <a:xfrm>
                <a:off x="3751" y="1080"/>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98" name="Google Shape;1098;p51"/>
              <p:cNvSpPr txBox="1"/>
              <p:nvPr/>
            </p:nvSpPr>
            <p:spPr>
              <a:xfrm>
                <a:off x="3792" y="108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99" name="Google Shape;1099;p51"/>
              <p:cNvSpPr txBox="1"/>
              <p:nvPr/>
            </p:nvSpPr>
            <p:spPr>
              <a:xfrm>
                <a:off x="3811" y="1080"/>
                <a:ext cx="54"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100" name="Google Shape;1100;p51"/>
              <p:cNvSpPr txBox="1"/>
              <p:nvPr/>
            </p:nvSpPr>
            <p:spPr>
              <a:xfrm>
                <a:off x="3864" y="1080"/>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101" name="Google Shape;1101;p51"/>
              <p:cNvSpPr txBox="1"/>
              <p:nvPr/>
            </p:nvSpPr>
            <p:spPr>
              <a:xfrm>
                <a:off x="3880" y="1080"/>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v</a:t>
                </a:r>
                <a:endParaRPr b="0" i="0" sz="1400" u="none" cap="none" strike="noStrike">
                  <a:solidFill>
                    <a:srgbClr val="000000"/>
                  </a:solidFill>
                  <a:latin typeface="Arial"/>
                  <a:ea typeface="Arial"/>
                  <a:cs typeface="Arial"/>
                  <a:sym typeface="Arial"/>
                </a:endParaRPr>
              </a:p>
            </p:txBody>
          </p:sp>
          <p:sp>
            <p:nvSpPr>
              <p:cNvPr id="1102" name="Google Shape;1102;p51"/>
              <p:cNvSpPr txBox="1"/>
              <p:nvPr/>
            </p:nvSpPr>
            <p:spPr>
              <a:xfrm>
                <a:off x="3917" y="1080"/>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103" name="Google Shape;1103;p51"/>
              <p:cNvSpPr txBox="1"/>
              <p:nvPr/>
            </p:nvSpPr>
            <p:spPr>
              <a:xfrm>
                <a:off x="3932" y="1080"/>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104" name="Google Shape;1104;p51"/>
              <p:cNvSpPr txBox="1"/>
              <p:nvPr/>
            </p:nvSpPr>
            <p:spPr>
              <a:xfrm>
                <a:off x="3970" y="1080"/>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105" name="Google Shape;1105;p51"/>
              <p:cNvSpPr txBox="1"/>
              <p:nvPr/>
            </p:nvSpPr>
            <p:spPr>
              <a:xfrm>
                <a:off x="4010" y="1080"/>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06" name="Google Shape;1106;p51"/>
              <p:cNvSpPr txBox="1"/>
              <p:nvPr/>
            </p:nvSpPr>
            <p:spPr>
              <a:xfrm>
                <a:off x="4034" y="108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07" name="Google Shape;1107;p51"/>
              <p:cNvSpPr txBox="1"/>
              <p:nvPr/>
            </p:nvSpPr>
            <p:spPr>
              <a:xfrm>
                <a:off x="4054" y="1080"/>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08" name="Google Shape;1108;p51"/>
              <p:cNvSpPr txBox="1"/>
              <p:nvPr/>
            </p:nvSpPr>
            <p:spPr>
              <a:xfrm>
                <a:off x="4078" y="108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09" name="Google Shape;1109;p51"/>
              <p:cNvSpPr txBox="1"/>
              <p:nvPr/>
            </p:nvSpPr>
            <p:spPr>
              <a:xfrm>
                <a:off x="4120" y="108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110" name="Google Shape;1110;p51"/>
              <p:cNvSpPr txBox="1"/>
              <p:nvPr/>
            </p:nvSpPr>
            <p:spPr>
              <a:xfrm>
                <a:off x="4160" y="1080"/>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111" name="Google Shape;1111;p51"/>
              <p:cNvSpPr txBox="1"/>
              <p:nvPr/>
            </p:nvSpPr>
            <p:spPr>
              <a:xfrm>
                <a:off x="4176" y="1080"/>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112" name="Google Shape;1112;p51"/>
              <p:cNvSpPr txBox="1"/>
              <p:nvPr/>
            </p:nvSpPr>
            <p:spPr>
              <a:xfrm>
                <a:off x="4212" y="108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13" name="Google Shape;1113;p51"/>
              <p:cNvSpPr txBox="1"/>
              <p:nvPr/>
            </p:nvSpPr>
            <p:spPr>
              <a:xfrm>
                <a:off x="4232" y="1080"/>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14" name="Google Shape;1114;p51"/>
              <p:cNvSpPr txBox="1"/>
              <p:nvPr/>
            </p:nvSpPr>
            <p:spPr>
              <a:xfrm>
                <a:off x="4272" y="1080"/>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15" name="Google Shape;1115;p51"/>
              <p:cNvSpPr txBox="1"/>
              <p:nvPr/>
            </p:nvSpPr>
            <p:spPr>
              <a:xfrm>
                <a:off x="4296" y="108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16" name="Google Shape;1116;p51"/>
              <p:cNvSpPr txBox="1"/>
              <p:nvPr/>
            </p:nvSpPr>
            <p:spPr>
              <a:xfrm>
                <a:off x="4317" y="108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117" name="Google Shape;1117;p51"/>
              <p:cNvSpPr txBox="1"/>
              <p:nvPr/>
            </p:nvSpPr>
            <p:spPr>
              <a:xfrm>
                <a:off x="4339" y="1080"/>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18" name="Google Shape;1118;p51"/>
              <p:cNvSpPr txBox="1"/>
              <p:nvPr/>
            </p:nvSpPr>
            <p:spPr>
              <a:xfrm>
                <a:off x="4363" y="108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119" name="Google Shape;1119;p51"/>
              <p:cNvSpPr txBox="1"/>
              <p:nvPr/>
            </p:nvSpPr>
            <p:spPr>
              <a:xfrm>
                <a:off x="4402" y="1080"/>
                <a:ext cx="6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120" name="Google Shape;1120;p51"/>
              <p:cNvSpPr txBox="1"/>
              <p:nvPr/>
            </p:nvSpPr>
            <p:spPr>
              <a:xfrm>
                <a:off x="4463" y="108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21" name="Google Shape;1121;p51"/>
              <p:cNvSpPr txBox="1"/>
              <p:nvPr/>
            </p:nvSpPr>
            <p:spPr>
              <a:xfrm>
                <a:off x="4483" y="108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22" name="Google Shape;1122;p51"/>
              <p:cNvSpPr txBox="1"/>
              <p:nvPr/>
            </p:nvSpPr>
            <p:spPr>
              <a:xfrm>
                <a:off x="4502" y="1080"/>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123" name="Google Shape;1123;p51"/>
              <p:cNvSpPr txBox="1"/>
              <p:nvPr/>
            </p:nvSpPr>
            <p:spPr>
              <a:xfrm>
                <a:off x="4543" y="108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24" name="Google Shape;1124;p51"/>
              <p:cNvSpPr txBox="1"/>
              <p:nvPr/>
            </p:nvSpPr>
            <p:spPr>
              <a:xfrm>
                <a:off x="4583" y="1080"/>
                <a:ext cx="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5" name="Google Shape;1125;p51"/>
              <p:cNvSpPr txBox="1"/>
              <p:nvPr/>
            </p:nvSpPr>
            <p:spPr>
              <a:xfrm>
                <a:off x="3345" y="1167"/>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26" name="Google Shape;1126;p51"/>
              <p:cNvSpPr txBox="1"/>
              <p:nvPr/>
            </p:nvSpPr>
            <p:spPr>
              <a:xfrm>
                <a:off x="3363" y="116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27" name="Google Shape;1127;p51"/>
              <p:cNvSpPr txBox="1"/>
              <p:nvPr/>
            </p:nvSpPr>
            <p:spPr>
              <a:xfrm>
                <a:off x="3401" y="116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128" name="Google Shape;1128;p51"/>
              <p:cNvSpPr txBox="1"/>
              <p:nvPr/>
            </p:nvSpPr>
            <p:spPr>
              <a:xfrm>
                <a:off x="3424" y="116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29" name="Google Shape;1129;p51"/>
              <p:cNvSpPr txBox="1"/>
              <p:nvPr/>
            </p:nvSpPr>
            <p:spPr>
              <a:xfrm>
                <a:off x="3444" y="116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30" name="Google Shape;1130;p51"/>
              <p:cNvSpPr txBox="1"/>
              <p:nvPr/>
            </p:nvSpPr>
            <p:spPr>
              <a:xfrm>
                <a:off x="3463" y="116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131" name="Google Shape;1131;p51"/>
              <p:cNvSpPr txBox="1"/>
              <p:nvPr/>
            </p:nvSpPr>
            <p:spPr>
              <a:xfrm>
                <a:off x="3505" y="116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32" name="Google Shape;1132;p51"/>
              <p:cNvSpPr txBox="1"/>
              <p:nvPr/>
            </p:nvSpPr>
            <p:spPr>
              <a:xfrm>
                <a:off x="3544" y="1167"/>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33" name="Google Shape;1133;p51"/>
              <p:cNvSpPr txBox="1"/>
              <p:nvPr/>
            </p:nvSpPr>
            <p:spPr>
              <a:xfrm>
                <a:off x="3561" y="116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134" name="Google Shape;1134;p51"/>
              <p:cNvSpPr txBox="1"/>
              <p:nvPr/>
            </p:nvSpPr>
            <p:spPr>
              <a:xfrm>
                <a:off x="3581" y="116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35" name="Google Shape;1135;p51"/>
              <p:cNvSpPr txBox="1"/>
              <p:nvPr/>
            </p:nvSpPr>
            <p:spPr>
              <a:xfrm>
                <a:off x="3601" y="116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136" name="Google Shape;1136;p51"/>
              <p:cNvSpPr txBox="1"/>
              <p:nvPr/>
            </p:nvSpPr>
            <p:spPr>
              <a:xfrm>
                <a:off x="3642" y="116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137" name="Google Shape;1137;p51"/>
              <p:cNvSpPr txBox="1"/>
              <p:nvPr/>
            </p:nvSpPr>
            <p:spPr>
              <a:xfrm>
                <a:off x="3662" y="116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38" name="Google Shape;1138;p51"/>
              <p:cNvSpPr txBox="1"/>
              <p:nvPr/>
            </p:nvSpPr>
            <p:spPr>
              <a:xfrm>
                <a:off x="3681" y="116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39" name="Google Shape;1139;p51"/>
              <p:cNvSpPr txBox="1"/>
              <p:nvPr/>
            </p:nvSpPr>
            <p:spPr>
              <a:xfrm>
                <a:off x="3701" y="116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140" name="Google Shape;1140;p51"/>
              <p:cNvSpPr txBox="1"/>
              <p:nvPr/>
            </p:nvSpPr>
            <p:spPr>
              <a:xfrm>
                <a:off x="3742" y="116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41" name="Google Shape;1141;p51"/>
              <p:cNvSpPr txBox="1"/>
              <p:nvPr/>
            </p:nvSpPr>
            <p:spPr>
              <a:xfrm>
                <a:off x="3782" y="116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42" name="Google Shape;1142;p51"/>
              <p:cNvSpPr txBox="1"/>
              <p:nvPr/>
            </p:nvSpPr>
            <p:spPr>
              <a:xfrm>
                <a:off x="3804" y="1167"/>
                <a:ext cx="54"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43" name="Google Shape;1143;p51"/>
              <p:cNvSpPr txBox="1"/>
              <p:nvPr/>
            </p:nvSpPr>
            <p:spPr>
              <a:xfrm>
                <a:off x="3856" y="116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44" name="Google Shape;1144;p51"/>
              <p:cNvSpPr txBox="1"/>
              <p:nvPr/>
            </p:nvSpPr>
            <p:spPr>
              <a:xfrm>
                <a:off x="3895" y="1167"/>
                <a:ext cx="6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145" name="Google Shape;1145;p51"/>
              <p:cNvSpPr txBox="1"/>
              <p:nvPr/>
            </p:nvSpPr>
            <p:spPr>
              <a:xfrm>
                <a:off x="3956" y="116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46" name="Google Shape;1146;p51"/>
              <p:cNvSpPr txBox="1"/>
              <p:nvPr/>
            </p:nvSpPr>
            <p:spPr>
              <a:xfrm>
                <a:off x="3996" y="1167"/>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147" name="Google Shape;1147;p51"/>
              <p:cNvSpPr txBox="1"/>
              <p:nvPr/>
            </p:nvSpPr>
            <p:spPr>
              <a:xfrm>
                <a:off x="4013" y="116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148" name="Google Shape;1148;p51"/>
              <p:cNvSpPr txBox="1"/>
              <p:nvPr/>
            </p:nvSpPr>
            <p:spPr>
              <a:xfrm>
                <a:off x="4053" y="116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149" name="Google Shape;1149;p51"/>
              <p:cNvSpPr txBox="1"/>
              <p:nvPr/>
            </p:nvSpPr>
            <p:spPr>
              <a:xfrm>
                <a:off x="4094" y="116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50" name="Google Shape;1150;p51"/>
              <p:cNvSpPr txBox="1"/>
              <p:nvPr/>
            </p:nvSpPr>
            <p:spPr>
              <a:xfrm>
                <a:off x="4132" y="1167"/>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51" name="Google Shape;1151;p51"/>
              <p:cNvSpPr txBox="1"/>
              <p:nvPr/>
            </p:nvSpPr>
            <p:spPr>
              <a:xfrm>
                <a:off x="4160" y="1167"/>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52" name="Google Shape;1152;p51"/>
              <p:cNvSpPr txBox="1"/>
              <p:nvPr/>
            </p:nvSpPr>
            <p:spPr>
              <a:xfrm>
                <a:off x="4178" y="1167"/>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53" name="Google Shape;1153;p51"/>
              <p:cNvSpPr txBox="1"/>
              <p:nvPr/>
            </p:nvSpPr>
            <p:spPr>
              <a:xfrm>
                <a:off x="4202" y="116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54" name="Google Shape;1154;p51"/>
              <p:cNvSpPr txBox="1"/>
              <p:nvPr/>
            </p:nvSpPr>
            <p:spPr>
              <a:xfrm>
                <a:off x="4243" y="116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155" name="Google Shape;1155;p51"/>
              <p:cNvSpPr txBox="1"/>
              <p:nvPr/>
            </p:nvSpPr>
            <p:spPr>
              <a:xfrm>
                <a:off x="4284" y="1167"/>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156" name="Google Shape;1156;p51"/>
              <p:cNvSpPr txBox="1"/>
              <p:nvPr/>
            </p:nvSpPr>
            <p:spPr>
              <a:xfrm>
                <a:off x="4298" y="1167"/>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157" name="Google Shape;1157;p51"/>
              <p:cNvSpPr txBox="1"/>
              <p:nvPr/>
            </p:nvSpPr>
            <p:spPr>
              <a:xfrm>
                <a:off x="4336" y="116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58" name="Google Shape;1158;p51"/>
              <p:cNvSpPr txBox="1"/>
              <p:nvPr/>
            </p:nvSpPr>
            <p:spPr>
              <a:xfrm>
                <a:off x="4356" y="116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59" name="Google Shape;1159;p51"/>
              <p:cNvSpPr txBox="1"/>
              <p:nvPr/>
            </p:nvSpPr>
            <p:spPr>
              <a:xfrm>
                <a:off x="4397" y="1167"/>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60" name="Google Shape;1160;p51"/>
              <p:cNvSpPr txBox="1"/>
              <p:nvPr/>
            </p:nvSpPr>
            <p:spPr>
              <a:xfrm>
                <a:off x="4421" y="1167"/>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61" name="Google Shape;1161;p51"/>
              <p:cNvSpPr txBox="1"/>
              <p:nvPr/>
            </p:nvSpPr>
            <p:spPr>
              <a:xfrm>
                <a:off x="4440" y="116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62" name="Google Shape;1162;p51"/>
              <p:cNvSpPr txBox="1"/>
              <p:nvPr/>
            </p:nvSpPr>
            <p:spPr>
              <a:xfrm>
                <a:off x="4483" y="1167"/>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163" name="Google Shape;1163;p51"/>
              <p:cNvSpPr txBox="1"/>
              <p:nvPr/>
            </p:nvSpPr>
            <p:spPr>
              <a:xfrm>
                <a:off x="4522" y="1167"/>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164" name="Google Shape;1164;p51"/>
              <p:cNvSpPr txBox="1"/>
              <p:nvPr/>
            </p:nvSpPr>
            <p:spPr>
              <a:xfrm>
                <a:off x="4562" y="1167"/>
                <a:ext cx="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5" name="Google Shape;1165;p51"/>
              <p:cNvSpPr txBox="1"/>
              <p:nvPr/>
            </p:nvSpPr>
            <p:spPr>
              <a:xfrm>
                <a:off x="3369"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1166" name="Google Shape;1166;p51"/>
              <p:cNvSpPr txBox="1"/>
              <p:nvPr/>
            </p:nvSpPr>
            <p:spPr>
              <a:xfrm>
                <a:off x="3409" y="1253"/>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67" name="Google Shape;1167;p51"/>
              <p:cNvSpPr txBox="1"/>
              <p:nvPr/>
            </p:nvSpPr>
            <p:spPr>
              <a:xfrm>
                <a:off x="3425"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68" name="Google Shape;1168;p51"/>
              <p:cNvSpPr txBox="1"/>
              <p:nvPr/>
            </p:nvSpPr>
            <p:spPr>
              <a:xfrm>
                <a:off x="3465" y="1253"/>
                <a:ext cx="3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169" name="Google Shape;1169;p51"/>
              <p:cNvSpPr txBox="1"/>
              <p:nvPr/>
            </p:nvSpPr>
            <p:spPr>
              <a:xfrm>
                <a:off x="3501"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70" name="Google Shape;1170;p51"/>
              <p:cNvSpPr txBox="1"/>
              <p:nvPr/>
            </p:nvSpPr>
            <p:spPr>
              <a:xfrm>
                <a:off x="3542"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71" name="Google Shape;1171;p51"/>
              <p:cNvSpPr txBox="1"/>
              <p:nvPr/>
            </p:nvSpPr>
            <p:spPr>
              <a:xfrm>
                <a:off x="3564"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72" name="Google Shape;1172;p51"/>
              <p:cNvSpPr txBox="1"/>
              <p:nvPr/>
            </p:nvSpPr>
            <p:spPr>
              <a:xfrm>
                <a:off x="3583"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173" name="Google Shape;1173;p51"/>
              <p:cNvSpPr txBox="1"/>
              <p:nvPr/>
            </p:nvSpPr>
            <p:spPr>
              <a:xfrm>
                <a:off x="3622"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74" name="Google Shape;1174;p51"/>
              <p:cNvSpPr txBox="1"/>
              <p:nvPr/>
            </p:nvSpPr>
            <p:spPr>
              <a:xfrm>
                <a:off x="3664"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75" name="Google Shape;1175;p51"/>
              <p:cNvSpPr txBox="1"/>
              <p:nvPr/>
            </p:nvSpPr>
            <p:spPr>
              <a:xfrm>
                <a:off x="3684" y="1253"/>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76" name="Google Shape;1176;p51"/>
              <p:cNvSpPr txBox="1"/>
              <p:nvPr/>
            </p:nvSpPr>
            <p:spPr>
              <a:xfrm>
                <a:off x="3708"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77" name="Google Shape;1177;p51"/>
              <p:cNvSpPr txBox="1"/>
              <p:nvPr/>
            </p:nvSpPr>
            <p:spPr>
              <a:xfrm>
                <a:off x="3749" y="1253"/>
                <a:ext cx="3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178" name="Google Shape;1178;p51"/>
              <p:cNvSpPr txBox="1"/>
              <p:nvPr/>
            </p:nvSpPr>
            <p:spPr>
              <a:xfrm>
                <a:off x="3786"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179" name="Google Shape;1179;p51"/>
              <p:cNvSpPr txBox="1"/>
              <p:nvPr/>
            </p:nvSpPr>
            <p:spPr>
              <a:xfrm>
                <a:off x="3826" y="1253"/>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80" name="Google Shape;1180;p51"/>
              <p:cNvSpPr txBox="1"/>
              <p:nvPr/>
            </p:nvSpPr>
            <p:spPr>
              <a:xfrm>
                <a:off x="3840"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81" name="Google Shape;1181;p51"/>
              <p:cNvSpPr txBox="1"/>
              <p:nvPr/>
            </p:nvSpPr>
            <p:spPr>
              <a:xfrm>
                <a:off x="3862"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82" name="Google Shape;1182;p51"/>
              <p:cNvSpPr txBox="1"/>
              <p:nvPr/>
            </p:nvSpPr>
            <p:spPr>
              <a:xfrm>
                <a:off x="3882" y="1253"/>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183" name="Google Shape;1183;p51"/>
              <p:cNvSpPr txBox="1"/>
              <p:nvPr/>
            </p:nvSpPr>
            <p:spPr>
              <a:xfrm>
                <a:off x="3898"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184" name="Google Shape;1184;p51"/>
              <p:cNvSpPr txBox="1"/>
              <p:nvPr/>
            </p:nvSpPr>
            <p:spPr>
              <a:xfrm>
                <a:off x="3938"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85" name="Google Shape;1185;p51"/>
              <p:cNvSpPr txBox="1"/>
              <p:nvPr/>
            </p:nvSpPr>
            <p:spPr>
              <a:xfrm>
                <a:off x="3958"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86" name="Google Shape;1186;p51"/>
              <p:cNvSpPr txBox="1"/>
              <p:nvPr/>
            </p:nvSpPr>
            <p:spPr>
              <a:xfrm>
                <a:off x="3978"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187" name="Google Shape;1187;p51"/>
              <p:cNvSpPr txBox="1"/>
              <p:nvPr/>
            </p:nvSpPr>
            <p:spPr>
              <a:xfrm>
                <a:off x="4020"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88" name="Google Shape;1188;p51"/>
              <p:cNvSpPr txBox="1"/>
              <p:nvPr/>
            </p:nvSpPr>
            <p:spPr>
              <a:xfrm>
                <a:off x="4058"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89" name="Google Shape;1189;p51"/>
              <p:cNvSpPr txBox="1"/>
              <p:nvPr/>
            </p:nvSpPr>
            <p:spPr>
              <a:xfrm>
                <a:off x="4080" y="1253"/>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90" name="Google Shape;1190;p51"/>
              <p:cNvSpPr txBox="1"/>
              <p:nvPr/>
            </p:nvSpPr>
            <p:spPr>
              <a:xfrm>
                <a:off x="4096"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grpSp>
        <p:sp>
          <p:nvSpPr>
            <p:cNvPr id="1191" name="Google Shape;1191;p51"/>
            <p:cNvSpPr txBox="1"/>
            <p:nvPr/>
          </p:nvSpPr>
          <p:spPr>
            <a:xfrm>
              <a:off x="4138"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192" name="Google Shape;1192;p51"/>
            <p:cNvSpPr txBox="1"/>
            <p:nvPr/>
          </p:nvSpPr>
          <p:spPr>
            <a:xfrm>
              <a:off x="4157"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93" name="Google Shape;1193;p51"/>
            <p:cNvSpPr txBox="1"/>
            <p:nvPr/>
          </p:nvSpPr>
          <p:spPr>
            <a:xfrm>
              <a:off x="4177"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94" name="Google Shape;1194;p51"/>
            <p:cNvSpPr txBox="1"/>
            <p:nvPr/>
          </p:nvSpPr>
          <p:spPr>
            <a:xfrm>
              <a:off x="4197"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195" name="Google Shape;1195;p51"/>
            <p:cNvSpPr txBox="1"/>
            <p:nvPr/>
          </p:nvSpPr>
          <p:spPr>
            <a:xfrm>
              <a:off x="4238"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96" name="Google Shape;1196;p51"/>
            <p:cNvSpPr txBox="1"/>
            <p:nvPr/>
          </p:nvSpPr>
          <p:spPr>
            <a:xfrm>
              <a:off x="4277" y="1253"/>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97" name="Google Shape;1197;p51"/>
            <p:cNvSpPr txBox="1"/>
            <p:nvPr/>
          </p:nvSpPr>
          <p:spPr>
            <a:xfrm>
              <a:off x="4295"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198" name="Google Shape;1198;p51"/>
            <p:cNvSpPr txBox="1"/>
            <p:nvPr/>
          </p:nvSpPr>
          <p:spPr>
            <a:xfrm>
              <a:off x="4315"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99" name="Google Shape;1199;p51"/>
            <p:cNvSpPr txBox="1"/>
            <p:nvPr/>
          </p:nvSpPr>
          <p:spPr>
            <a:xfrm>
              <a:off x="4334" y="1253"/>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200" name="Google Shape;1200;p51"/>
            <p:cNvSpPr txBox="1"/>
            <p:nvPr/>
          </p:nvSpPr>
          <p:spPr>
            <a:xfrm>
              <a:off x="4375"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201" name="Google Shape;1201;p51"/>
            <p:cNvSpPr txBox="1"/>
            <p:nvPr/>
          </p:nvSpPr>
          <p:spPr>
            <a:xfrm>
              <a:off x="4395"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02" name="Google Shape;1202;p51"/>
            <p:cNvSpPr txBox="1"/>
            <p:nvPr/>
          </p:nvSpPr>
          <p:spPr>
            <a:xfrm>
              <a:off x="4415" y="1253"/>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203" name="Google Shape;1203;p51"/>
            <p:cNvSpPr txBox="1"/>
            <p:nvPr/>
          </p:nvSpPr>
          <p:spPr>
            <a:xfrm>
              <a:off x="4435" y="1253"/>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204" name="Google Shape;1204;p51"/>
            <p:cNvSpPr txBox="1"/>
            <p:nvPr/>
          </p:nvSpPr>
          <p:spPr>
            <a:xfrm>
              <a:off x="4476" y="1253"/>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05" name="Google Shape;1205;p51"/>
            <p:cNvSpPr txBox="1"/>
            <p:nvPr/>
          </p:nvSpPr>
          <p:spPr>
            <a:xfrm>
              <a:off x="4515" y="1253"/>
              <a:ext cx="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6" name="Google Shape;1206;p51"/>
            <p:cNvSpPr txBox="1"/>
            <p:nvPr/>
          </p:nvSpPr>
          <p:spPr>
            <a:xfrm>
              <a:off x="3651" y="1340"/>
              <a:ext cx="54"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07" name="Google Shape;1207;p51"/>
            <p:cNvSpPr txBox="1"/>
            <p:nvPr/>
          </p:nvSpPr>
          <p:spPr>
            <a:xfrm>
              <a:off x="3703" y="1340"/>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08" name="Google Shape;1208;p51"/>
            <p:cNvSpPr txBox="1"/>
            <p:nvPr/>
          </p:nvSpPr>
          <p:spPr>
            <a:xfrm>
              <a:off x="3746" y="1340"/>
              <a:ext cx="6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209" name="Google Shape;1209;p51"/>
            <p:cNvSpPr txBox="1"/>
            <p:nvPr/>
          </p:nvSpPr>
          <p:spPr>
            <a:xfrm>
              <a:off x="3804" y="134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10" name="Google Shape;1210;p51"/>
            <p:cNvSpPr txBox="1"/>
            <p:nvPr/>
          </p:nvSpPr>
          <p:spPr>
            <a:xfrm>
              <a:off x="3845" y="1340"/>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211" name="Google Shape;1211;p51"/>
            <p:cNvSpPr txBox="1"/>
            <p:nvPr/>
          </p:nvSpPr>
          <p:spPr>
            <a:xfrm>
              <a:off x="3861" y="134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212" name="Google Shape;1212;p51"/>
            <p:cNvSpPr txBox="1"/>
            <p:nvPr/>
          </p:nvSpPr>
          <p:spPr>
            <a:xfrm>
              <a:off x="3902" y="134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213" name="Google Shape;1213;p51"/>
            <p:cNvSpPr txBox="1"/>
            <p:nvPr/>
          </p:nvSpPr>
          <p:spPr>
            <a:xfrm>
              <a:off x="3941" y="1340"/>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14" name="Google Shape;1214;p51"/>
            <p:cNvSpPr txBox="1"/>
            <p:nvPr/>
          </p:nvSpPr>
          <p:spPr>
            <a:xfrm>
              <a:off x="3983" y="1340"/>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15" name="Google Shape;1215;p51"/>
            <p:cNvSpPr txBox="1"/>
            <p:nvPr/>
          </p:nvSpPr>
          <p:spPr>
            <a:xfrm>
              <a:off x="4007" y="134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16" name="Google Shape;1216;p51"/>
            <p:cNvSpPr txBox="1"/>
            <p:nvPr/>
          </p:nvSpPr>
          <p:spPr>
            <a:xfrm>
              <a:off x="4026" y="1340"/>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17" name="Google Shape;1217;p51"/>
            <p:cNvSpPr txBox="1"/>
            <p:nvPr/>
          </p:nvSpPr>
          <p:spPr>
            <a:xfrm>
              <a:off x="4050" y="134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18" name="Google Shape;1218;p51"/>
            <p:cNvSpPr txBox="1"/>
            <p:nvPr/>
          </p:nvSpPr>
          <p:spPr>
            <a:xfrm>
              <a:off x="4092" y="134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219" name="Google Shape;1219;p51"/>
            <p:cNvSpPr txBox="1"/>
            <p:nvPr/>
          </p:nvSpPr>
          <p:spPr>
            <a:xfrm>
              <a:off x="4131" y="1340"/>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220" name="Google Shape;1220;p51"/>
            <p:cNvSpPr txBox="1"/>
            <p:nvPr/>
          </p:nvSpPr>
          <p:spPr>
            <a:xfrm>
              <a:off x="4149" y="1340"/>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221" name="Google Shape;1221;p51"/>
            <p:cNvSpPr txBox="1"/>
            <p:nvPr/>
          </p:nvSpPr>
          <p:spPr>
            <a:xfrm>
              <a:off x="4186" y="1340"/>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222" name="Google Shape;1222;p51"/>
            <p:cNvSpPr txBox="1"/>
            <p:nvPr/>
          </p:nvSpPr>
          <p:spPr>
            <a:xfrm>
              <a:off x="4205" y="1340"/>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23" name="Google Shape;1223;p51"/>
            <p:cNvSpPr txBox="1"/>
            <p:nvPr/>
          </p:nvSpPr>
          <p:spPr>
            <a:xfrm>
              <a:off x="4245" y="1340"/>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24" name="Google Shape;1224;p51"/>
            <p:cNvSpPr/>
            <p:nvPr/>
          </p:nvSpPr>
          <p:spPr>
            <a:xfrm>
              <a:off x="3935" y="1626"/>
              <a:ext cx="37" cy="37"/>
            </a:xfrm>
            <a:custGeom>
              <a:rect b="b" l="l" r="r" t="t"/>
              <a:pathLst>
                <a:path extrusionOk="0" h="37" w="37">
                  <a:moveTo>
                    <a:pt x="37" y="0"/>
                  </a:moveTo>
                  <a:lnTo>
                    <a:pt x="0" y="0"/>
                  </a:lnTo>
                  <a:lnTo>
                    <a:pt x="19" y="37"/>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225" name="Google Shape;1225;p51"/>
            <p:cNvCxnSpPr/>
            <p:nvPr/>
          </p:nvCxnSpPr>
          <p:spPr>
            <a:xfrm>
              <a:off x="3952" y="1478"/>
              <a:ext cx="2" cy="168"/>
            </a:xfrm>
            <a:prstGeom prst="straightConnector1">
              <a:avLst/>
            </a:prstGeom>
            <a:noFill/>
            <a:ln cap="flat" cmpd="sng" w="14275">
              <a:solidFill>
                <a:srgbClr val="000000"/>
              </a:solidFill>
              <a:prstDash val="solid"/>
              <a:miter lim="800000"/>
              <a:headEnd len="sm" w="sm" type="none"/>
              <a:tailEnd len="sm" w="sm" type="none"/>
            </a:ln>
          </p:spPr>
        </p:cxnSp>
        <p:sp>
          <p:nvSpPr>
            <p:cNvPr id="1226" name="Google Shape;1226;p51"/>
            <p:cNvSpPr txBox="1"/>
            <p:nvPr/>
          </p:nvSpPr>
          <p:spPr>
            <a:xfrm>
              <a:off x="3142" y="1785"/>
              <a:ext cx="54"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27" name="Google Shape;1227;p51"/>
            <p:cNvSpPr txBox="1"/>
            <p:nvPr/>
          </p:nvSpPr>
          <p:spPr>
            <a:xfrm>
              <a:off x="3195" y="1785"/>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28" name="Google Shape;1228;p51"/>
            <p:cNvSpPr txBox="1"/>
            <p:nvPr/>
          </p:nvSpPr>
          <p:spPr>
            <a:xfrm>
              <a:off x="3237" y="1785"/>
              <a:ext cx="6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229" name="Google Shape;1229;p51"/>
            <p:cNvSpPr txBox="1"/>
            <p:nvPr/>
          </p:nvSpPr>
          <p:spPr>
            <a:xfrm>
              <a:off x="3295" y="1785"/>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30" name="Google Shape;1230;p51"/>
            <p:cNvSpPr txBox="1"/>
            <p:nvPr/>
          </p:nvSpPr>
          <p:spPr>
            <a:xfrm>
              <a:off x="3337" y="1785"/>
              <a:ext cx="16"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231" name="Google Shape;1231;p51"/>
            <p:cNvSpPr txBox="1"/>
            <p:nvPr/>
          </p:nvSpPr>
          <p:spPr>
            <a:xfrm>
              <a:off x="3352" y="1785"/>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232" name="Google Shape;1232;p51"/>
            <p:cNvSpPr txBox="1"/>
            <p:nvPr/>
          </p:nvSpPr>
          <p:spPr>
            <a:xfrm>
              <a:off x="3393" y="1785"/>
              <a:ext cx="42"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233" name="Google Shape;1233;p51"/>
            <p:cNvSpPr txBox="1"/>
            <p:nvPr/>
          </p:nvSpPr>
          <p:spPr>
            <a:xfrm>
              <a:off x="3433" y="1785"/>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34" name="Google Shape;1234;p51"/>
            <p:cNvSpPr txBox="1"/>
            <p:nvPr/>
          </p:nvSpPr>
          <p:spPr>
            <a:xfrm>
              <a:off x="3474" y="1785"/>
              <a:ext cx="25"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35" name="Google Shape;1235;p51"/>
            <p:cNvSpPr txBox="1"/>
            <p:nvPr/>
          </p:nvSpPr>
          <p:spPr>
            <a:xfrm>
              <a:off x="3498" y="1785"/>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36" name="Google Shape;1236;p51"/>
            <p:cNvSpPr txBox="1"/>
            <p:nvPr/>
          </p:nvSpPr>
          <p:spPr>
            <a:xfrm>
              <a:off x="3561" y="1785"/>
              <a:ext cx="2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37" name="Google Shape;1237;p51"/>
            <p:cNvSpPr txBox="1"/>
            <p:nvPr/>
          </p:nvSpPr>
          <p:spPr>
            <a:xfrm>
              <a:off x="3581" y="1785"/>
              <a:ext cx="41"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238" name="Google Shape;1238;p51"/>
            <p:cNvSpPr/>
            <p:nvPr/>
          </p:nvSpPr>
          <p:spPr>
            <a:xfrm>
              <a:off x="3243" y="655"/>
              <a:ext cx="1421" cy="185"/>
            </a:xfrm>
            <a:custGeom>
              <a:rect b="b" l="l" r="r" t="t"/>
              <a:pathLst>
                <a:path extrusionOk="0" h="185" w="1421">
                  <a:moveTo>
                    <a:pt x="0" y="185"/>
                  </a:moveTo>
                  <a:lnTo>
                    <a:pt x="2" y="0"/>
                  </a:lnTo>
                  <a:lnTo>
                    <a:pt x="1421" y="0"/>
                  </a:lnTo>
                  <a:lnTo>
                    <a:pt x="1421" y="185"/>
                  </a:lnTo>
                  <a:lnTo>
                    <a:pt x="2" y="185"/>
                  </a:lnTo>
                  <a:lnTo>
                    <a:pt x="0" y="185"/>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9" name="Google Shape;1239;p51"/>
            <p:cNvSpPr/>
            <p:nvPr/>
          </p:nvSpPr>
          <p:spPr>
            <a:xfrm>
              <a:off x="3243" y="655"/>
              <a:ext cx="1421" cy="185"/>
            </a:xfrm>
            <a:custGeom>
              <a:rect b="b" l="l" r="r" t="t"/>
              <a:pathLst>
                <a:path extrusionOk="0" h="185" w="1421">
                  <a:moveTo>
                    <a:pt x="0" y="185"/>
                  </a:moveTo>
                  <a:lnTo>
                    <a:pt x="2" y="0"/>
                  </a:lnTo>
                  <a:lnTo>
                    <a:pt x="1421" y="0"/>
                  </a:lnTo>
                  <a:lnTo>
                    <a:pt x="1421" y="185"/>
                  </a:lnTo>
                  <a:lnTo>
                    <a:pt x="2" y="185"/>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0" name="Google Shape;1240;p51"/>
            <p:cNvSpPr txBox="1"/>
            <p:nvPr/>
          </p:nvSpPr>
          <p:spPr>
            <a:xfrm>
              <a:off x="3315" y="705"/>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41" name="Google Shape;1241;p51"/>
            <p:cNvSpPr txBox="1"/>
            <p:nvPr/>
          </p:nvSpPr>
          <p:spPr>
            <a:xfrm>
              <a:off x="3356"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42" name="Google Shape;1242;p51"/>
            <p:cNvSpPr txBox="1"/>
            <p:nvPr/>
          </p:nvSpPr>
          <p:spPr>
            <a:xfrm>
              <a:off x="3376"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43" name="Google Shape;1243;p51"/>
            <p:cNvSpPr txBox="1"/>
            <p:nvPr/>
          </p:nvSpPr>
          <p:spPr>
            <a:xfrm>
              <a:off x="3395" y="705"/>
              <a:ext cx="5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244" name="Google Shape;1244;p51"/>
            <p:cNvSpPr txBox="1"/>
            <p:nvPr/>
          </p:nvSpPr>
          <p:spPr>
            <a:xfrm>
              <a:off x="3446"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245" name="Google Shape;1245;p51"/>
            <p:cNvSpPr txBox="1"/>
            <p:nvPr/>
          </p:nvSpPr>
          <p:spPr>
            <a:xfrm>
              <a:off x="3485" y="705"/>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246" name="Google Shape;1246;p51"/>
            <p:cNvSpPr txBox="1"/>
            <p:nvPr/>
          </p:nvSpPr>
          <p:spPr>
            <a:xfrm>
              <a:off x="3502"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247" name="Google Shape;1247;p51"/>
            <p:cNvSpPr txBox="1"/>
            <p:nvPr/>
          </p:nvSpPr>
          <p:spPr>
            <a:xfrm>
              <a:off x="3522"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248" name="Google Shape;1248;p51"/>
            <p:cNvSpPr txBox="1"/>
            <p:nvPr/>
          </p:nvSpPr>
          <p:spPr>
            <a:xfrm>
              <a:off x="3542"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49" name="Google Shape;1249;p51"/>
            <p:cNvSpPr txBox="1"/>
            <p:nvPr/>
          </p:nvSpPr>
          <p:spPr>
            <a:xfrm>
              <a:off x="3561"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250" name="Google Shape;1250;p51"/>
            <p:cNvSpPr txBox="1"/>
            <p:nvPr/>
          </p:nvSpPr>
          <p:spPr>
            <a:xfrm>
              <a:off x="3583"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251" name="Google Shape;1251;p51"/>
            <p:cNvSpPr txBox="1"/>
            <p:nvPr/>
          </p:nvSpPr>
          <p:spPr>
            <a:xfrm>
              <a:off x="3623"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52" name="Google Shape;1252;p51"/>
            <p:cNvSpPr txBox="1"/>
            <p:nvPr/>
          </p:nvSpPr>
          <p:spPr>
            <a:xfrm>
              <a:off x="3664"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53" name="Google Shape;1253;p51"/>
            <p:cNvSpPr txBox="1"/>
            <p:nvPr/>
          </p:nvSpPr>
          <p:spPr>
            <a:xfrm>
              <a:off x="3684" y="705"/>
              <a:ext cx="54"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54" name="Google Shape;1254;p51"/>
            <p:cNvSpPr txBox="1"/>
            <p:nvPr/>
          </p:nvSpPr>
          <p:spPr>
            <a:xfrm>
              <a:off x="3736"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55" name="Google Shape;1255;p51"/>
            <p:cNvSpPr txBox="1"/>
            <p:nvPr/>
          </p:nvSpPr>
          <p:spPr>
            <a:xfrm>
              <a:off x="3775" y="705"/>
              <a:ext cx="6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256" name="Google Shape;1256;p51"/>
            <p:cNvSpPr txBox="1"/>
            <p:nvPr/>
          </p:nvSpPr>
          <p:spPr>
            <a:xfrm>
              <a:off x="3836"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57" name="Google Shape;1257;p51"/>
            <p:cNvSpPr txBox="1"/>
            <p:nvPr/>
          </p:nvSpPr>
          <p:spPr>
            <a:xfrm>
              <a:off x="3878" y="705"/>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258" name="Google Shape;1258;p51"/>
            <p:cNvSpPr txBox="1"/>
            <p:nvPr/>
          </p:nvSpPr>
          <p:spPr>
            <a:xfrm>
              <a:off x="3893" y="705"/>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259" name="Google Shape;1259;p51"/>
            <p:cNvSpPr txBox="1"/>
            <p:nvPr/>
          </p:nvSpPr>
          <p:spPr>
            <a:xfrm>
              <a:off x="3935"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260" name="Google Shape;1260;p51"/>
            <p:cNvSpPr txBox="1"/>
            <p:nvPr/>
          </p:nvSpPr>
          <p:spPr>
            <a:xfrm>
              <a:off x="3974"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61" name="Google Shape;1261;p51"/>
            <p:cNvSpPr txBox="1"/>
            <p:nvPr/>
          </p:nvSpPr>
          <p:spPr>
            <a:xfrm>
              <a:off x="4016" y="705"/>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62" name="Google Shape;1262;p51"/>
            <p:cNvSpPr txBox="1"/>
            <p:nvPr/>
          </p:nvSpPr>
          <p:spPr>
            <a:xfrm>
              <a:off x="4040" y="705"/>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63" name="Google Shape;1263;p51"/>
            <p:cNvSpPr txBox="1"/>
            <p:nvPr/>
          </p:nvSpPr>
          <p:spPr>
            <a:xfrm>
              <a:off x="4059" y="705"/>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64" name="Google Shape;1264;p51"/>
            <p:cNvSpPr txBox="1"/>
            <p:nvPr/>
          </p:nvSpPr>
          <p:spPr>
            <a:xfrm>
              <a:off x="4083"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65" name="Google Shape;1265;p51"/>
            <p:cNvSpPr txBox="1"/>
            <p:nvPr/>
          </p:nvSpPr>
          <p:spPr>
            <a:xfrm>
              <a:off x="4125"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266" name="Google Shape;1266;p51"/>
            <p:cNvSpPr txBox="1"/>
            <p:nvPr/>
          </p:nvSpPr>
          <p:spPr>
            <a:xfrm>
              <a:off x="4164" y="705"/>
              <a:ext cx="16"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267" name="Google Shape;1267;p51"/>
            <p:cNvSpPr txBox="1"/>
            <p:nvPr/>
          </p:nvSpPr>
          <p:spPr>
            <a:xfrm>
              <a:off x="4181" y="705"/>
              <a:ext cx="38"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268" name="Google Shape;1268;p51"/>
            <p:cNvSpPr txBox="1"/>
            <p:nvPr/>
          </p:nvSpPr>
          <p:spPr>
            <a:xfrm>
              <a:off x="4216"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269" name="Google Shape;1269;p51"/>
            <p:cNvSpPr txBox="1"/>
            <p:nvPr/>
          </p:nvSpPr>
          <p:spPr>
            <a:xfrm>
              <a:off x="4238"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70" name="Google Shape;1270;p51"/>
            <p:cNvSpPr txBox="1"/>
            <p:nvPr/>
          </p:nvSpPr>
          <p:spPr>
            <a:xfrm>
              <a:off x="4277" y="705"/>
              <a:ext cx="25"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71" name="Google Shape;1271;p51"/>
            <p:cNvSpPr txBox="1"/>
            <p:nvPr/>
          </p:nvSpPr>
          <p:spPr>
            <a:xfrm>
              <a:off x="4302"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72" name="Google Shape;1272;p51"/>
            <p:cNvSpPr txBox="1"/>
            <p:nvPr/>
          </p:nvSpPr>
          <p:spPr>
            <a:xfrm>
              <a:off x="4321" y="705"/>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273" name="Google Shape;1273;p51"/>
            <p:cNvSpPr txBox="1"/>
            <p:nvPr/>
          </p:nvSpPr>
          <p:spPr>
            <a:xfrm>
              <a:off x="4339"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74" name="Google Shape;1274;p51"/>
            <p:cNvSpPr txBox="1"/>
            <p:nvPr/>
          </p:nvSpPr>
          <p:spPr>
            <a:xfrm>
              <a:off x="4378" y="705"/>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275" name="Google Shape;1275;p51"/>
            <p:cNvSpPr txBox="1"/>
            <p:nvPr/>
          </p:nvSpPr>
          <p:spPr>
            <a:xfrm>
              <a:off x="4401" y="705"/>
              <a:ext cx="20"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276" name="Google Shape;1276;p51"/>
            <p:cNvSpPr txBox="1"/>
            <p:nvPr/>
          </p:nvSpPr>
          <p:spPr>
            <a:xfrm>
              <a:off x="4419"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77" name="Google Shape;1277;p51"/>
            <p:cNvSpPr txBox="1"/>
            <p:nvPr/>
          </p:nvSpPr>
          <p:spPr>
            <a:xfrm>
              <a:off x="4439" y="705"/>
              <a:ext cx="42"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78" name="Google Shape;1278;p51"/>
            <p:cNvSpPr txBox="1"/>
            <p:nvPr/>
          </p:nvSpPr>
          <p:spPr>
            <a:xfrm>
              <a:off x="4481"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79" name="Google Shape;1279;p51"/>
            <p:cNvSpPr txBox="1"/>
            <p:nvPr/>
          </p:nvSpPr>
          <p:spPr>
            <a:xfrm>
              <a:off x="4500" y="705"/>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280" name="Google Shape;1280;p51"/>
            <p:cNvSpPr txBox="1"/>
            <p:nvPr/>
          </p:nvSpPr>
          <p:spPr>
            <a:xfrm>
              <a:off x="4539" y="705"/>
              <a:ext cx="17"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281" name="Google Shape;1281;p51"/>
            <p:cNvSpPr txBox="1"/>
            <p:nvPr/>
          </p:nvSpPr>
          <p:spPr>
            <a:xfrm>
              <a:off x="4557" y="705"/>
              <a:ext cx="2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282" name="Google Shape;1282;p51"/>
            <p:cNvSpPr/>
            <p:nvPr/>
          </p:nvSpPr>
          <p:spPr>
            <a:xfrm>
              <a:off x="3935" y="989"/>
              <a:ext cx="37" cy="37"/>
            </a:xfrm>
            <a:custGeom>
              <a:rect b="b" l="l" r="r" t="t"/>
              <a:pathLst>
                <a:path extrusionOk="0" h="37" w="37">
                  <a:moveTo>
                    <a:pt x="37" y="0"/>
                  </a:moveTo>
                  <a:lnTo>
                    <a:pt x="0" y="2"/>
                  </a:lnTo>
                  <a:lnTo>
                    <a:pt x="19" y="37"/>
                  </a:lnTo>
                  <a:lnTo>
                    <a:pt x="37" y="2"/>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283" name="Google Shape;1283;p51"/>
            <p:cNvCxnSpPr/>
            <p:nvPr/>
          </p:nvCxnSpPr>
          <p:spPr>
            <a:xfrm>
              <a:off x="3952" y="840"/>
              <a:ext cx="2" cy="171"/>
            </a:xfrm>
            <a:prstGeom prst="straightConnector1">
              <a:avLst/>
            </a:prstGeom>
            <a:noFill/>
            <a:ln cap="flat" cmpd="sng" w="14275">
              <a:solidFill>
                <a:srgbClr val="000000"/>
              </a:solidFill>
              <a:prstDash val="solid"/>
              <a:miter lim="800000"/>
              <a:headEnd len="sm" w="sm" type="none"/>
              <a:tailEnd len="sm" w="sm" type="none"/>
            </a:ln>
          </p:spPr>
        </p:cxnSp>
        <p:sp>
          <p:nvSpPr>
            <p:cNvPr id="1284" name="Google Shape;1284;p51"/>
            <p:cNvSpPr txBox="1"/>
            <p:nvPr/>
          </p:nvSpPr>
          <p:spPr>
            <a:xfrm>
              <a:off x="3505" y="1803"/>
              <a:ext cx="41" cy="8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85" name="Google Shape;1285;p51"/>
            <p:cNvSpPr txBox="1"/>
            <p:nvPr/>
          </p:nvSpPr>
          <p:spPr>
            <a:xfrm>
              <a:off x="3502" y="1783"/>
              <a:ext cx="44" cy="9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p:txBody>
        </p:sp>
        <p:sp>
          <p:nvSpPr>
            <p:cNvPr id="1286" name="Google Shape;1286;p51"/>
            <p:cNvSpPr txBox="1"/>
            <p:nvPr/>
          </p:nvSpPr>
          <p:spPr>
            <a:xfrm>
              <a:off x="2496" y="2496"/>
              <a:ext cx="1456" cy="2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Also shift the Quotient register to the left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setting to the new rightmost bit to 1.</a:t>
              </a:r>
              <a:endParaRPr b="0" i="0" sz="1400" u="none" cap="none" strike="noStrike">
                <a:solidFill>
                  <a:srgbClr val="000000"/>
                </a:solidFill>
                <a:latin typeface="Arial"/>
                <a:ea typeface="Arial"/>
                <a:cs typeface="Arial"/>
                <a:sym typeface="Arial"/>
              </a:endParaRPr>
            </a:p>
          </p:txBody>
        </p:sp>
        <p:sp>
          <p:nvSpPr>
            <p:cNvPr id="1287" name="Google Shape;1287;p51"/>
            <p:cNvSpPr txBox="1"/>
            <p:nvPr/>
          </p:nvSpPr>
          <p:spPr>
            <a:xfrm>
              <a:off x="4076" y="2832"/>
              <a:ext cx="1456" cy="2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Also shift the Quotient register to the left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setting to the new rightmost bit to 0.</a:t>
              </a:r>
              <a:endParaRPr b="0" i="0" sz="1400" u="none" cap="none" strike="noStrike">
                <a:solidFill>
                  <a:srgbClr val="000000"/>
                </a:solidFill>
                <a:latin typeface="Arial"/>
                <a:ea typeface="Arial"/>
                <a:cs typeface="Arial"/>
                <a:sym typeface="Arial"/>
              </a:endParaRPr>
            </a:p>
          </p:txBody>
        </p:sp>
      </p:grpSp>
      <p:sp>
        <p:nvSpPr>
          <p:cNvPr id="1288" name="Google Shape;1288;p51"/>
          <p:cNvSpPr txBox="1"/>
          <p:nvPr/>
        </p:nvSpPr>
        <p:spPr>
          <a:xfrm>
            <a:off x="7640637" y="6096000"/>
            <a:ext cx="11985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Algorithm</a:t>
            </a:r>
            <a:endParaRPr b="0" i="0" sz="1400" u="none" cap="none" strike="noStrike">
              <a:solidFill>
                <a:srgbClr val="000000"/>
              </a:solidFill>
              <a:latin typeface="Arial"/>
              <a:ea typeface="Arial"/>
              <a:cs typeface="Arial"/>
              <a:sym typeface="Arial"/>
            </a:endParaRPr>
          </a:p>
        </p:txBody>
      </p:sp>
      <p:sp>
        <p:nvSpPr>
          <p:cNvPr id="1289" name="Google Shape;1289;p51"/>
          <p:cNvSpPr txBox="1"/>
          <p:nvPr/>
        </p:nvSpPr>
        <p:spPr>
          <a:xfrm>
            <a:off x="1447800" y="6202362"/>
            <a:ext cx="32591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cap="none" strike="noStrike">
                <a:solidFill>
                  <a:schemeClr val="hlink"/>
                </a:solidFill>
                <a:latin typeface="Tahoma"/>
                <a:ea typeface="Tahoma"/>
                <a:cs typeface="Tahoma"/>
                <a:sym typeface="Tahoma"/>
              </a:rPr>
              <a:t>Why this correction step? We shall see later…</a:t>
            </a:r>
            <a:endParaRPr b="0" i="0" sz="1400" u="none" cap="none" strike="noStrike">
              <a:solidFill>
                <a:srgbClr val="000000"/>
              </a:solidFill>
              <a:latin typeface="Arial"/>
              <a:ea typeface="Arial"/>
              <a:cs typeface="Arial"/>
              <a:sym typeface="Arial"/>
            </a:endParaRPr>
          </a:p>
        </p:txBody>
      </p:sp>
      <p:sp>
        <p:nvSpPr>
          <p:cNvPr id="1290" name="Google Shape;1290;p51"/>
          <p:cNvSpPr/>
          <p:nvPr/>
        </p:nvSpPr>
        <p:spPr>
          <a:xfrm>
            <a:off x="3810000" y="5994400"/>
            <a:ext cx="1981200" cy="330200"/>
          </a:xfrm>
          <a:custGeom>
            <a:rect b="b" l="l" r="r" t="t"/>
            <a:pathLst>
              <a:path extrusionOk="0" h="208" w="1248">
                <a:moveTo>
                  <a:pt x="0" y="112"/>
                </a:moveTo>
                <a:cubicBezTo>
                  <a:pt x="256" y="56"/>
                  <a:pt x="512" y="0"/>
                  <a:pt x="720" y="16"/>
                </a:cubicBezTo>
                <a:cubicBezTo>
                  <a:pt x="928" y="32"/>
                  <a:pt x="1088" y="120"/>
                  <a:pt x="1248" y="20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225425" y="312737"/>
            <a:ext cx="45339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16"/>
          <p:cNvSpPr txBox="1"/>
          <p:nvPr>
            <p:ph type="title"/>
          </p:nvPr>
        </p:nvSpPr>
        <p:spPr>
          <a:xfrm>
            <a:off x="1150937" y="304800"/>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Two's Complement Operations</a:t>
            </a:r>
            <a:endParaRPr/>
          </a:p>
        </p:txBody>
      </p:sp>
      <p:sp>
        <p:nvSpPr>
          <p:cNvPr id="145" name="Google Shape;145;p16"/>
          <p:cNvSpPr txBox="1"/>
          <p:nvPr>
            <p:ph idx="1" type="body"/>
          </p:nvPr>
        </p:nvSpPr>
        <p:spPr>
          <a:xfrm>
            <a:off x="1143000" y="1295400"/>
            <a:ext cx="7772400" cy="4114800"/>
          </a:xfrm>
          <a:prstGeom prst="rect">
            <a:avLst/>
          </a:prstGeom>
          <a:noFill/>
          <a:ln>
            <a:noFill/>
          </a:ln>
        </p:spPr>
        <p:txBody>
          <a:bodyPr anchorCtr="0" anchor="t" bIns="44450" lIns="90475" spcFirstLastPara="1" rIns="90475" wrap="square" tIns="44450">
            <a:normAutofit/>
          </a:bodyPr>
          <a:lstStyle/>
          <a:p>
            <a:pPr indent="-171450" lvl="0" marL="171450" marR="0" rtl="0" algn="l">
              <a:lnSpc>
                <a:spcPct val="120000"/>
              </a:lnSpc>
              <a:spcBef>
                <a:spcPts val="0"/>
              </a:spcBef>
              <a:spcAft>
                <a:spcPts val="0"/>
              </a:spcAft>
              <a:buClr>
                <a:schemeClr val="dk1"/>
              </a:buClr>
              <a:buSzPts val="1700"/>
              <a:buFont typeface="Arial"/>
              <a:buChar char="•"/>
            </a:pPr>
            <a:r>
              <a:rPr b="0" i="0" lang="en-US" sz="1700" u="sng" cap="none" strike="noStrike">
                <a:solidFill>
                  <a:schemeClr val="dk1"/>
                </a:solidFill>
                <a:latin typeface="Calibri"/>
                <a:ea typeface="Calibri"/>
                <a:cs typeface="Calibri"/>
                <a:sym typeface="Calibri"/>
              </a:rPr>
              <a:t>Negation Shortcut</a:t>
            </a:r>
            <a:r>
              <a:rPr b="0" i="0" lang="en-US" sz="1700" u="none" cap="none" strike="noStrike">
                <a:solidFill>
                  <a:schemeClr val="dk1"/>
                </a:solidFill>
                <a:latin typeface="Calibri"/>
                <a:ea typeface="Calibri"/>
                <a:cs typeface="Calibri"/>
                <a:sym typeface="Calibri"/>
              </a:rPr>
              <a:t>: To </a:t>
            </a:r>
            <a:r>
              <a:rPr b="0" i="1" lang="en-US" sz="1700" u="none" cap="none" strike="noStrike">
                <a:solidFill>
                  <a:schemeClr val="dk1"/>
                </a:solidFill>
                <a:latin typeface="Calibri"/>
                <a:ea typeface="Calibri"/>
                <a:cs typeface="Calibri"/>
                <a:sym typeface="Calibri"/>
              </a:rPr>
              <a:t>negate</a:t>
            </a:r>
            <a:r>
              <a:rPr b="0" i="0" lang="en-US" sz="1700" u="none" cap="none" strike="noStrike">
                <a:solidFill>
                  <a:schemeClr val="dk1"/>
                </a:solidFill>
                <a:latin typeface="Calibri"/>
                <a:ea typeface="Calibri"/>
                <a:cs typeface="Calibri"/>
                <a:sym typeface="Calibri"/>
              </a:rPr>
              <a:t> any two's complement integer   </a:t>
            </a:r>
            <a:r>
              <a:rPr b="0" i="1" lang="en-US" sz="1700" u="none" cap="none" strike="noStrike">
                <a:solidFill>
                  <a:schemeClr val="dk1"/>
                </a:solidFill>
                <a:latin typeface="Calibri"/>
                <a:ea typeface="Calibri"/>
                <a:cs typeface="Calibri"/>
                <a:sym typeface="Calibri"/>
              </a:rPr>
              <a:t>invert</a:t>
            </a:r>
            <a:r>
              <a:rPr b="0" i="0" lang="en-US" sz="1700" u="none" cap="none" strike="noStrike">
                <a:solidFill>
                  <a:schemeClr val="dk1"/>
                </a:solidFill>
                <a:latin typeface="Calibri"/>
                <a:ea typeface="Calibri"/>
                <a:cs typeface="Calibri"/>
                <a:sym typeface="Calibri"/>
              </a:rPr>
              <a:t> all bits and </a:t>
            </a:r>
            <a:r>
              <a:rPr b="0" i="1" lang="en-US" sz="1700" u="none" cap="none" strike="noStrike">
                <a:solidFill>
                  <a:schemeClr val="dk1"/>
                </a:solidFill>
                <a:latin typeface="Calibri"/>
                <a:ea typeface="Calibri"/>
                <a:cs typeface="Calibri"/>
                <a:sym typeface="Calibri"/>
              </a:rPr>
              <a:t>add 1</a:t>
            </a:r>
            <a:endParaRPr/>
          </a:p>
          <a:p>
            <a:pPr indent="-171450" lvl="1" marL="514350" marR="0" rtl="0" algn="l">
              <a:lnSpc>
                <a:spcPct val="12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note that </a:t>
            </a:r>
            <a:r>
              <a:rPr b="0" i="1" lang="en-US" sz="1500" u="none" cap="none" strike="noStrike">
                <a:solidFill>
                  <a:schemeClr val="dk1"/>
                </a:solidFill>
                <a:latin typeface="Calibri"/>
                <a:ea typeface="Calibri"/>
                <a:cs typeface="Calibri"/>
                <a:sym typeface="Calibri"/>
              </a:rPr>
              <a:t>negate</a:t>
            </a:r>
            <a:r>
              <a:rPr b="0" i="0" lang="en-US" sz="1500" u="none" cap="none" strike="noStrike">
                <a:solidFill>
                  <a:schemeClr val="dk1"/>
                </a:solidFill>
                <a:latin typeface="Calibri"/>
                <a:ea typeface="Calibri"/>
                <a:cs typeface="Calibri"/>
                <a:sym typeface="Calibri"/>
              </a:rPr>
              <a:t> and</a:t>
            </a:r>
            <a:r>
              <a:rPr b="0" i="1" lang="en-US" sz="1500" u="none" cap="none" strike="noStrike">
                <a:solidFill>
                  <a:schemeClr val="dk1"/>
                </a:solidFill>
                <a:latin typeface="Calibri"/>
                <a:ea typeface="Calibri"/>
                <a:cs typeface="Calibri"/>
                <a:sym typeface="Calibri"/>
              </a:rPr>
              <a:t> invert</a:t>
            </a:r>
            <a:r>
              <a:rPr b="0" i="0" lang="en-US" sz="1500" u="none" cap="none" strike="noStrike">
                <a:solidFill>
                  <a:schemeClr val="dk1"/>
                </a:solidFill>
                <a:latin typeface="Calibri"/>
                <a:ea typeface="Calibri"/>
                <a:cs typeface="Calibri"/>
                <a:sym typeface="Calibri"/>
              </a:rPr>
              <a:t> are different operations!</a:t>
            </a:r>
            <a:endParaRPr/>
          </a:p>
          <a:p>
            <a:pPr indent="-171450" lvl="1" marL="514350" marR="0" rtl="0" algn="l">
              <a:lnSpc>
                <a:spcPct val="120000"/>
              </a:lnSpc>
              <a:spcBef>
                <a:spcPts val="300"/>
              </a:spcBef>
              <a:spcAft>
                <a:spcPts val="0"/>
              </a:spcAft>
              <a:buClr>
                <a:schemeClr val="dk1"/>
              </a:buClr>
              <a:buSzPts val="1500"/>
              <a:buFont typeface="Arial"/>
              <a:buChar char="•"/>
            </a:pPr>
            <a:r>
              <a:rPr b="0" i="1" lang="en-US" sz="1500" u="none" cap="none" strike="noStrike">
                <a:solidFill>
                  <a:schemeClr val="dk1"/>
                </a:solidFill>
                <a:latin typeface="Times New Roman"/>
                <a:ea typeface="Times New Roman"/>
                <a:cs typeface="Times New Roman"/>
                <a:sym typeface="Times New Roman"/>
              </a:rPr>
              <a:t>why does this work? Remember we don’t know how to add in 2’s complement yet! Later…!</a:t>
            </a:r>
            <a:endParaRPr/>
          </a:p>
          <a:p>
            <a:pPr indent="-171450" lvl="0" marL="171450" marR="0" rtl="0" algn="l">
              <a:lnSpc>
                <a:spcPct val="120000"/>
              </a:lnSpc>
              <a:spcBef>
                <a:spcPts val="700"/>
              </a:spcBef>
              <a:spcAft>
                <a:spcPts val="0"/>
              </a:spcAft>
              <a:buClr>
                <a:schemeClr val="dk1"/>
              </a:buClr>
              <a:buSzPts val="1700"/>
              <a:buFont typeface="Arial"/>
              <a:buChar char="•"/>
            </a:pPr>
            <a:r>
              <a:rPr b="0" i="0" lang="en-US" sz="1700" u="sng" cap="none" strike="noStrike">
                <a:solidFill>
                  <a:schemeClr val="dk1"/>
                </a:solidFill>
                <a:latin typeface="Calibri"/>
                <a:ea typeface="Calibri"/>
                <a:cs typeface="Calibri"/>
                <a:sym typeface="Calibri"/>
              </a:rPr>
              <a:t>Sign Extension Shortcut</a:t>
            </a:r>
            <a:r>
              <a:rPr b="0" i="0" lang="en-US" sz="1700" u="none" cap="none" strike="noStrike">
                <a:solidFill>
                  <a:schemeClr val="dk1"/>
                </a:solidFill>
                <a:latin typeface="Calibri"/>
                <a:ea typeface="Calibri"/>
                <a:cs typeface="Calibri"/>
                <a:sym typeface="Calibri"/>
              </a:rPr>
              <a:t>: To convert an n-bit integer into an integer with more than n bits – i.e., to make a narrow integer fill a wider word – </a:t>
            </a:r>
            <a:r>
              <a:rPr b="0" i="1" lang="en-US" sz="1700" u="none" cap="none" strike="noStrike">
                <a:solidFill>
                  <a:schemeClr val="dk1"/>
                </a:solidFill>
                <a:latin typeface="Calibri"/>
                <a:ea typeface="Calibri"/>
                <a:cs typeface="Calibri"/>
                <a:sym typeface="Calibri"/>
              </a:rPr>
              <a:t>replicate the most significant bit</a:t>
            </a:r>
            <a:r>
              <a:rPr b="0" i="0" lang="en-US" sz="1700" u="none" cap="none" strike="noStrike">
                <a:solidFill>
                  <a:schemeClr val="dk1"/>
                </a:solidFill>
                <a:latin typeface="Calibri"/>
                <a:ea typeface="Calibri"/>
                <a:cs typeface="Calibri"/>
                <a:sym typeface="Calibri"/>
              </a:rPr>
              <a:t> (</a:t>
            </a:r>
            <a:r>
              <a:rPr b="0" i="1" lang="en-US" sz="1700" u="none" cap="none" strike="noStrike">
                <a:solidFill>
                  <a:schemeClr val="dk1"/>
                </a:solidFill>
                <a:latin typeface="Calibri"/>
                <a:ea typeface="Calibri"/>
                <a:cs typeface="Calibri"/>
                <a:sym typeface="Calibri"/>
              </a:rPr>
              <a:t>msb</a:t>
            </a:r>
            <a:r>
              <a:rPr b="0" i="0" lang="en-US" sz="1700" u="none" cap="none" strike="noStrike">
                <a:solidFill>
                  <a:schemeClr val="dk1"/>
                </a:solidFill>
                <a:latin typeface="Calibri"/>
                <a:ea typeface="Calibri"/>
                <a:cs typeface="Calibri"/>
                <a:sym typeface="Calibri"/>
              </a:rPr>
              <a:t>) of the original number to fill the new bits to its left</a:t>
            </a:r>
            <a:endParaRPr/>
          </a:p>
          <a:p>
            <a:pPr indent="-171450" lvl="1" marL="514350" marR="0" rtl="0" algn="l">
              <a:lnSpc>
                <a:spcPct val="120000"/>
              </a:lnSpc>
              <a:spcBef>
                <a:spcPts val="300"/>
              </a:spcBef>
              <a:spcAft>
                <a:spcPts val="0"/>
              </a:spcAft>
              <a:buClr>
                <a:schemeClr val="dk1"/>
              </a:buClr>
              <a:buSzPts val="1500"/>
              <a:buFont typeface="Arial"/>
              <a:buChar char="•"/>
            </a:pPr>
            <a:r>
              <a:rPr b="0" i="1" lang="en-US" sz="1500" u="none" cap="none" strike="noStrike">
                <a:solidFill>
                  <a:schemeClr val="dk1"/>
                </a:solidFill>
                <a:latin typeface="Calibri"/>
                <a:ea typeface="Calibri"/>
                <a:cs typeface="Calibri"/>
                <a:sym typeface="Calibri"/>
              </a:rPr>
              <a:t>Example</a:t>
            </a:r>
            <a:r>
              <a:rPr b="0" i="0" lang="en-US" sz="1500" u="none" cap="none" strike="noStrike">
                <a:solidFill>
                  <a:schemeClr val="dk1"/>
                </a:solidFill>
                <a:latin typeface="Calibri"/>
                <a:ea typeface="Calibri"/>
                <a:cs typeface="Calibri"/>
                <a:sym typeface="Calibri"/>
              </a:rPr>
              <a:t>:   </a:t>
            </a:r>
            <a:r>
              <a:rPr b="0" i="0" lang="en-US" sz="1500" u="sng" cap="none" strike="noStrike">
                <a:solidFill>
                  <a:schemeClr val="dk1"/>
                </a:solidFill>
                <a:latin typeface="Calibri"/>
                <a:ea typeface="Calibri"/>
                <a:cs typeface="Calibri"/>
                <a:sym typeface="Calibri"/>
              </a:rPr>
              <a:t>4-bit</a:t>
            </a:r>
            <a:r>
              <a:rPr b="0" i="0" lang="en-US" sz="1500" u="none" cap="none" strike="noStrike">
                <a:solidFill>
                  <a:schemeClr val="dk1"/>
                </a:solidFill>
                <a:latin typeface="Calibri"/>
                <a:ea typeface="Calibri"/>
                <a:cs typeface="Calibri"/>
                <a:sym typeface="Calibri"/>
              </a:rPr>
              <a:t>               </a:t>
            </a:r>
            <a:r>
              <a:rPr b="0" i="0" lang="en-US" sz="1500" u="sng" cap="none" strike="noStrike">
                <a:solidFill>
                  <a:schemeClr val="dk1"/>
                </a:solidFill>
                <a:latin typeface="Calibri"/>
                <a:ea typeface="Calibri"/>
                <a:cs typeface="Calibri"/>
                <a:sym typeface="Calibri"/>
              </a:rPr>
              <a:t>8-bit</a:t>
            </a:r>
            <a:endParaRPr/>
          </a:p>
          <a:p>
            <a:pPr indent="-171450" lvl="1" marL="514350" marR="0" rtl="0" algn="l">
              <a:lnSpc>
                <a:spcPct val="120000"/>
              </a:lnSpc>
              <a:spcBef>
                <a:spcPts val="300"/>
              </a:spcBef>
              <a:spcAft>
                <a:spcPts val="0"/>
              </a:spcAft>
              <a:buClr>
                <a:schemeClr val="dk1"/>
              </a:buClr>
              <a:buSzPts val="1500"/>
              <a:buFont typeface="Arial"/>
              <a:buNone/>
            </a:pPr>
            <a:r>
              <a:rPr b="0" i="0" lang="en-US" sz="1500" u="none" cap="none" strike="noStrike">
                <a:solidFill>
                  <a:schemeClr val="dk1"/>
                </a:solidFill>
                <a:latin typeface="Courier New"/>
                <a:ea typeface="Courier New"/>
                <a:cs typeface="Courier New"/>
                <a:sym typeface="Courier New"/>
              </a:rPr>
              <a:t>   		0010  =  0000 0010</a:t>
            </a:r>
            <a:br>
              <a:rPr b="0" i="0" lang="en-US" sz="1500" u="none" cap="none" strike="noStrike">
                <a:solidFill>
                  <a:schemeClr val="dk1"/>
                </a:solidFill>
                <a:latin typeface="Courier New"/>
                <a:ea typeface="Courier New"/>
                <a:cs typeface="Courier New"/>
                <a:sym typeface="Courier New"/>
              </a:rPr>
            </a:br>
            <a:r>
              <a:rPr b="0" i="0" lang="en-US" sz="1500" u="none" cap="none" strike="noStrike">
                <a:solidFill>
                  <a:schemeClr val="dk1"/>
                </a:solidFill>
                <a:latin typeface="Courier New"/>
                <a:ea typeface="Courier New"/>
                <a:cs typeface="Courier New"/>
                <a:sym typeface="Courier New"/>
              </a:rPr>
              <a:t>		1010  =  1111 1010</a:t>
            </a:r>
            <a:endParaRPr b="0" i="0" sz="1500" u="none" cap="none" strike="noStrike">
              <a:solidFill>
                <a:schemeClr val="dk1"/>
              </a:solidFill>
              <a:latin typeface="Calibri"/>
              <a:ea typeface="Calibri"/>
              <a:cs typeface="Calibri"/>
              <a:sym typeface="Calibri"/>
            </a:endParaRPr>
          </a:p>
          <a:p>
            <a:pPr indent="-171450" lvl="1" marL="514350" marR="0" rtl="0" algn="l">
              <a:lnSpc>
                <a:spcPct val="120000"/>
              </a:lnSpc>
              <a:spcBef>
                <a:spcPts val="300"/>
              </a:spcBef>
              <a:spcAft>
                <a:spcPts val="0"/>
              </a:spcAft>
              <a:buClr>
                <a:schemeClr val="dk1"/>
              </a:buClr>
              <a:buSzPts val="1500"/>
              <a:buFont typeface="Arial"/>
              <a:buChar char="•"/>
            </a:pPr>
            <a:r>
              <a:rPr b="0" i="1" lang="en-US" sz="1500" u="none" cap="none" strike="noStrike">
                <a:solidFill>
                  <a:schemeClr val="dk1"/>
                </a:solidFill>
                <a:latin typeface="Times New Roman"/>
                <a:ea typeface="Times New Roman"/>
                <a:cs typeface="Times New Roman"/>
                <a:sym typeface="Times New Roman"/>
              </a:rPr>
              <a:t>why is this correct? Prove!</a:t>
            </a:r>
            <a:endParaRPr/>
          </a:p>
        </p:txBody>
      </p:sp>
      <p:pic>
        <p:nvPicPr>
          <p:cNvPr id="146" name="Google Shape;146;p16"/>
          <p:cNvPicPr preferRelativeResize="0"/>
          <p:nvPr/>
        </p:nvPicPr>
        <p:blipFill rotWithShape="1">
          <a:blip r:embed="rId3">
            <a:alphaModFix/>
          </a:blip>
          <a:srcRect b="0" l="0" r="0" t="0"/>
          <a:stretch/>
        </p:blipFill>
        <p:spPr>
          <a:xfrm>
            <a:off x="955675" y="3022600"/>
            <a:ext cx="1370012" cy="1117600"/>
          </a:xfrm>
          <a:prstGeom prst="rect">
            <a:avLst/>
          </a:prstGeom>
          <a:noFill/>
          <a:ln>
            <a:noFill/>
          </a:ln>
        </p:spPr>
      </p:pic>
      <p:pic>
        <p:nvPicPr>
          <p:cNvPr id="147" name="Google Shape;147;p16"/>
          <p:cNvPicPr preferRelativeResize="0"/>
          <p:nvPr/>
        </p:nvPicPr>
        <p:blipFill rotWithShape="1">
          <a:blip r:embed="rId4">
            <a:alphaModFix/>
          </a:blip>
          <a:srcRect b="0" l="0" r="0" t="0"/>
          <a:stretch/>
        </p:blipFill>
        <p:spPr>
          <a:xfrm>
            <a:off x="3592512" y="5692775"/>
            <a:ext cx="44450" cy="19050"/>
          </a:xfrm>
          <a:prstGeom prst="rect">
            <a:avLst/>
          </a:prstGeom>
          <a:noFill/>
          <a:ln>
            <a:noFill/>
          </a:ln>
        </p:spPr>
      </p:pic>
      <p:pic>
        <p:nvPicPr>
          <p:cNvPr id="148" name="Google Shape;148;p16"/>
          <p:cNvPicPr preferRelativeResize="0"/>
          <p:nvPr/>
        </p:nvPicPr>
        <p:blipFill rotWithShape="1">
          <a:blip r:embed="rId5">
            <a:alphaModFix/>
          </a:blip>
          <a:srcRect b="0" l="0" r="0" t="0"/>
          <a:stretch/>
        </p:blipFill>
        <p:spPr>
          <a:xfrm>
            <a:off x="3009900" y="5643562"/>
            <a:ext cx="65087" cy="47625"/>
          </a:xfrm>
          <a:prstGeom prst="rect">
            <a:avLst/>
          </a:prstGeom>
          <a:noFill/>
          <a:ln>
            <a:noFill/>
          </a:ln>
        </p:spPr>
      </p:pic>
      <p:pic>
        <p:nvPicPr>
          <p:cNvPr id="149" name="Google Shape;149;p16"/>
          <p:cNvPicPr preferRelativeResize="0"/>
          <p:nvPr/>
        </p:nvPicPr>
        <p:blipFill rotWithShape="1">
          <a:blip r:embed="rId6">
            <a:alphaModFix/>
          </a:blip>
          <a:srcRect b="0" l="0" r="0" t="0"/>
          <a:stretch/>
        </p:blipFill>
        <p:spPr>
          <a:xfrm>
            <a:off x="3157537" y="5408612"/>
            <a:ext cx="17462" cy="174625"/>
          </a:xfrm>
          <a:prstGeom prst="rect">
            <a:avLst/>
          </a:prstGeom>
          <a:noFill/>
          <a:ln>
            <a:noFill/>
          </a:ln>
        </p:spPr>
      </p:pic>
      <p:pic>
        <p:nvPicPr>
          <p:cNvPr id="150" name="Google Shape;150;p16"/>
          <p:cNvPicPr preferRelativeResize="0"/>
          <p:nvPr/>
        </p:nvPicPr>
        <p:blipFill rotWithShape="1">
          <a:blip r:embed="rId7">
            <a:alphaModFix/>
          </a:blip>
          <a:srcRect b="0" l="0" r="0" t="0"/>
          <a:stretch/>
        </p:blipFill>
        <p:spPr>
          <a:xfrm>
            <a:off x="4383087" y="4264025"/>
            <a:ext cx="2535237" cy="1497012"/>
          </a:xfrm>
          <a:prstGeom prst="rect">
            <a:avLst/>
          </a:prstGeom>
          <a:noFill/>
          <a:ln>
            <a:noFill/>
          </a:ln>
        </p:spPr>
      </p:pic>
      <p:pic>
        <p:nvPicPr>
          <p:cNvPr id="151" name="Google Shape;151;p16"/>
          <p:cNvPicPr preferRelativeResize="0"/>
          <p:nvPr/>
        </p:nvPicPr>
        <p:blipFill rotWithShape="1">
          <a:blip r:embed="rId8">
            <a:alphaModFix/>
          </a:blip>
          <a:srcRect b="0" l="0" r="0" t="0"/>
          <a:stretch/>
        </p:blipFill>
        <p:spPr>
          <a:xfrm>
            <a:off x="2998787" y="6096000"/>
            <a:ext cx="560387" cy="19050"/>
          </a:xfrm>
          <a:prstGeom prst="rect">
            <a:avLst/>
          </a:prstGeom>
          <a:noFill/>
          <a:ln>
            <a:noFill/>
          </a:ln>
        </p:spPr>
      </p:pic>
      <p:pic>
        <p:nvPicPr>
          <p:cNvPr id="152" name="Google Shape;152;p16"/>
          <p:cNvPicPr preferRelativeResize="0"/>
          <p:nvPr/>
        </p:nvPicPr>
        <p:blipFill rotWithShape="1">
          <a:blip r:embed="rId9">
            <a:alphaModFix/>
          </a:blip>
          <a:srcRect b="0" l="0" r="0" t="0"/>
          <a:stretch/>
        </p:blipFill>
        <p:spPr>
          <a:xfrm>
            <a:off x="4257675" y="6096000"/>
            <a:ext cx="1438275" cy="136525"/>
          </a:xfrm>
          <a:prstGeom prst="rect">
            <a:avLst/>
          </a:prstGeom>
          <a:noFill/>
          <a:ln>
            <a:noFill/>
          </a:ln>
        </p:spPr>
      </p:pic>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52"/>
          <p:cNvSpPr txBox="1"/>
          <p:nvPr>
            <p:ph type="title"/>
          </p:nvPr>
        </p:nvSpPr>
        <p:spPr>
          <a:xfrm>
            <a:off x="800100" y="228600"/>
            <a:ext cx="8277225" cy="1390650"/>
          </a:xfrm>
          <a:prstGeom prst="rect">
            <a:avLst/>
          </a:prstGeom>
          <a:noFill/>
          <a:ln>
            <a:noFill/>
          </a:ln>
        </p:spPr>
        <p:txBody>
          <a:bodyPr anchorCtr="0" anchor="t" bIns="25400" lIns="63500" spcFirstLastPara="1" rIns="63500" wrap="square" tIns="25400">
            <a:spAutoFit/>
          </a:bodyPr>
          <a:lstStyle/>
          <a:p>
            <a:pPr indent="0" lvl="0" marL="0" rtl="0" algn="l">
              <a:lnSpc>
                <a:spcPct val="90000"/>
              </a:lnSpc>
              <a:spcBef>
                <a:spcPts val="0"/>
              </a:spcBef>
              <a:spcAft>
                <a:spcPts val="0"/>
              </a:spcAft>
              <a:buClr>
                <a:schemeClr val="dk1"/>
              </a:buClr>
              <a:buSzPts val="3300"/>
              <a:buFont typeface="Calibri"/>
              <a:buNone/>
            </a:pPr>
            <a:br>
              <a:rPr b="0" i="0" lang="en-US" sz="3300" u="none">
                <a:solidFill>
                  <a:schemeClr val="dk1"/>
                </a:solidFill>
                <a:latin typeface="Calibri"/>
                <a:ea typeface="Calibri"/>
                <a:cs typeface="Calibri"/>
                <a:sym typeface="Calibri"/>
              </a:rPr>
            </a:br>
            <a:r>
              <a:rPr b="0" i="0" lang="en-US" sz="3300" u="none">
                <a:solidFill>
                  <a:schemeClr val="dk1"/>
                </a:solidFill>
                <a:latin typeface="Calibri"/>
                <a:ea typeface="Calibri"/>
                <a:cs typeface="Calibri"/>
                <a:sym typeface="Calibri"/>
              </a:rPr>
              <a:t>Observations on Divide Version 2</a:t>
            </a:r>
            <a:endParaRPr/>
          </a:p>
        </p:txBody>
      </p:sp>
      <p:sp>
        <p:nvSpPr>
          <p:cNvPr id="1297" name="Google Shape;1297;p52"/>
          <p:cNvSpPr txBox="1"/>
          <p:nvPr>
            <p:ph idx="1" type="body"/>
          </p:nvPr>
        </p:nvSpPr>
        <p:spPr>
          <a:xfrm>
            <a:off x="381000" y="2362200"/>
            <a:ext cx="8191500" cy="1755775"/>
          </a:xfrm>
          <a:prstGeom prst="rect">
            <a:avLst/>
          </a:prstGeom>
          <a:noFill/>
          <a:ln>
            <a:noFill/>
          </a:ln>
        </p:spPr>
        <p:txBody>
          <a:bodyPr anchorCtr="0" anchor="t" bIns="25400" lIns="63500" spcFirstLastPara="1" rIns="63500" wrap="square" tIns="25400">
            <a:spAutoFit/>
          </a:bodyPr>
          <a:lstStyle/>
          <a:p>
            <a:pPr indent="-203200" lvl="0" marL="2032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Each step the remainder register wastes space that exactly matches the current size of the quotient</a:t>
            </a:r>
            <a:endParaRPr/>
          </a:p>
          <a:p>
            <a:pPr indent="-76200" lvl="0" marL="20320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03200" lvl="0" marL="203200" marR="0" rtl="0" algn="l">
              <a:lnSpc>
                <a:spcPct val="90000"/>
              </a:lnSpc>
              <a:spcBef>
                <a:spcPts val="700"/>
              </a:spcBef>
              <a:spcAft>
                <a:spcPts val="0"/>
              </a:spcAft>
              <a:buClr>
                <a:schemeClr val="hlink"/>
              </a:buClr>
              <a:buSzPts val="2000"/>
              <a:buFont typeface="Arial"/>
              <a:buChar char="•"/>
            </a:pPr>
            <a:r>
              <a:rPr b="0" i="0" lang="en-US" sz="2000" u="none">
                <a:solidFill>
                  <a:schemeClr val="hlink"/>
                </a:solidFill>
                <a:latin typeface="Calibri"/>
                <a:ea typeface="Calibri"/>
                <a:cs typeface="Calibri"/>
                <a:sym typeface="Calibri"/>
              </a:rPr>
              <a:t>Intuition: combine quotient register and remainder register…</a:t>
            </a:r>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hlink"/>
              </a:solidFill>
              <a:latin typeface="Calibri"/>
              <a:ea typeface="Calibri"/>
              <a:cs typeface="Calibri"/>
              <a:sym typeface="Calibri"/>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5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Divide Version 3</a:t>
            </a:r>
            <a:endParaRPr/>
          </a:p>
        </p:txBody>
      </p:sp>
      <p:sp>
        <p:nvSpPr>
          <p:cNvPr id="1304" name="Google Shape;1304;p5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endParaRPr/>
          </a:p>
        </p:txBody>
      </p:sp>
      <p:pic>
        <p:nvPicPr>
          <p:cNvPr descr="f0440" id="1305" name="Google Shape;1305;p53"/>
          <p:cNvPicPr preferRelativeResize="0"/>
          <p:nvPr/>
        </p:nvPicPr>
        <p:blipFill rotWithShape="1">
          <a:blip r:embed="rId3">
            <a:alphaModFix/>
          </a:blip>
          <a:srcRect b="0" l="0" r="0" t="0"/>
          <a:stretch/>
        </p:blipFill>
        <p:spPr>
          <a:xfrm>
            <a:off x="4038600" y="609600"/>
            <a:ext cx="4938712" cy="6096000"/>
          </a:xfrm>
          <a:prstGeom prst="rect">
            <a:avLst/>
          </a:prstGeom>
          <a:noFill/>
          <a:ln>
            <a:noFill/>
          </a:ln>
        </p:spPr>
      </p:pic>
      <p:pic>
        <p:nvPicPr>
          <p:cNvPr descr="f0441" id="1306" name="Google Shape;1306;p53"/>
          <p:cNvPicPr preferRelativeResize="0"/>
          <p:nvPr/>
        </p:nvPicPr>
        <p:blipFill rotWithShape="1">
          <a:blip r:embed="rId4">
            <a:alphaModFix/>
          </a:blip>
          <a:srcRect b="0" l="0" r="0" t="0"/>
          <a:stretch/>
        </p:blipFill>
        <p:spPr>
          <a:xfrm>
            <a:off x="228600" y="2743200"/>
            <a:ext cx="3810000" cy="2425700"/>
          </a:xfrm>
          <a:prstGeom prst="rect">
            <a:avLst/>
          </a:prstGeom>
          <a:noFill/>
          <a:ln>
            <a:noFill/>
          </a:ln>
        </p:spPr>
      </p:pic>
      <p:sp>
        <p:nvSpPr>
          <p:cNvPr id="1307" name="Google Shape;1307;p53"/>
          <p:cNvSpPr txBox="1"/>
          <p:nvPr/>
        </p:nvSpPr>
        <p:spPr>
          <a:xfrm>
            <a:off x="152400" y="5486400"/>
            <a:ext cx="4348162"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No separate quotient register; quotient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is entered on the right side of the 64-bit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remainder register</a:t>
            </a:r>
            <a:endParaRPr b="0" i="0" sz="1400" u="none" cap="none" strike="noStrike">
              <a:solidFill>
                <a:srgbClr val="000000"/>
              </a:solidFill>
              <a:latin typeface="Arial"/>
              <a:ea typeface="Arial"/>
              <a:cs typeface="Arial"/>
              <a:sym typeface="Arial"/>
            </a:endParaRPr>
          </a:p>
        </p:txBody>
      </p:sp>
      <p:sp>
        <p:nvSpPr>
          <p:cNvPr id="1308" name="Google Shape;1308;p53"/>
          <p:cNvSpPr txBox="1"/>
          <p:nvPr/>
        </p:nvSpPr>
        <p:spPr>
          <a:xfrm>
            <a:off x="7696200" y="6096000"/>
            <a:ext cx="11985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Algorithm</a:t>
            </a:r>
            <a:endParaRPr b="0" i="0" sz="1400" u="none" cap="none" strike="noStrike">
              <a:solidFill>
                <a:srgbClr val="000000"/>
              </a:solidFill>
              <a:latin typeface="Arial"/>
              <a:ea typeface="Arial"/>
              <a:cs typeface="Arial"/>
              <a:sym typeface="Arial"/>
            </a:endParaRPr>
          </a:p>
        </p:txBody>
      </p:sp>
      <p:sp>
        <p:nvSpPr>
          <p:cNvPr id="1309" name="Google Shape;1309;p53"/>
          <p:cNvSpPr txBox="1"/>
          <p:nvPr/>
        </p:nvSpPr>
        <p:spPr>
          <a:xfrm>
            <a:off x="990600" y="5287962"/>
            <a:ext cx="4037012"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Remainder register is initialized with the dividend at right</a:t>
            </a:r>
            <a:endParaRPr b="0" i="0" sz="1400" u="none" cap="none" strike="noStrike">
              <a:solidFill>
                <a:srgbClr val="000000"/>
              </a:solidFill>
              <a:latin typeface="Arial"/>
              <a:ea typeface="Arial"/>
              <a:cs typeface="Arial"/>
              <a:sym typeface="Arial"/>
            </a:endParaRPr>
          </a:p>
        </p:txBody>
      </p:sp>
      <p:cxnSp>
        <p:nvCxnSpPr>
          <p:cNvPr id="1310" name="Google Shape;1310;p53"/>
          <p:cNvCxnSpPr/>
          <p:nvPr/>
        </p:nvCxnSpPr>
        <p:spPr>
          <a:xfrm rot="10800000">
            <a:off x="2438400" y="4953000"/>
            <a:ext cx="381000" cy="381000"/>
          </a:xfrm>
          <a:prstGeom prst="straightConnector1">
            <a:avLst/>
          </a:prstGeom>
          <a:noFill/>
          <a:ln cap="flat" cmpd="sng" w="9525">
            <a:solidFill>
              <a:schemeClr val="dk1"/>
            </a:solidFill>
            <a:prstDash val="solid"/>
            <a:miter lim="800000"/>
            <a:headEnd len="sm" w="sm" type="none"/>
            <a:tailEnd len="med" w="med" type="stealth"/>
          </a:ln>
        </p:spPr>
      </p:cxnSp>
      <p:sp>
        <p:nvSpPr>
          <p:cNvPr id="1311" name="Google Shape;1311;p53"/>
          <p:cNvSpPr txBox="1"/>
          <p:nvPr/>
        </p:nvSpPr>
        <p:spPr>
          <a:xfrm>
            <a:off x="1617662" y="6400800"/>
            <a:ext cx="32591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cap="none" strike="noStrike">
                <a:solidFill>
                  <a:schemeClr val="hlink"/>
                </a:solidFill>
                <a:latin typeface="Tahoma"/>
                <a:ea typeface="Tahoma"/>
                <a:cs typeface="Tahoma"/>
                <a:sym typeface="Tahoma"/>
              </a:rPr>
              <a:t>Why this correction step? We shall see later…</a:t>
            </a:r>
            <a:endParaRPr b="0" i="0" sz="1400" u="none" cap="none" strike="noStrike">
              <a:solidFill>
                <a:srgbClr val="000000"/>
              </a:solidFill>
              <a:latin typeface="Arial"/>
              <a:ea typeface="Arial"/>
              <a:cs typeface="Arial"/>
              <a:sym typeface="Arial"/>
            </a:endParaRPr>
          </a:p>
        </p:txBody>
      </p:sp>
      <p:sp>
        <p:nvSpPr>
          <p:cNvPr id="1312" name="Google Shape;1312;p53"/>
          <p:cNvSpPr/>
          <p:nvPr/>
        </p:nvSpPr>
        <p:spPr>
          <a:xfrm>
            <a:off x="3276600" y="6070600"/>
            <a:ext cx="2209800" cy="330200"/>
          </a:xfrm>
          <a:custGeom>
            <a:rect b="b" l="l" r="r" t="t"/>
            <a:pathLst>
              <a:path extrusionOk="0" h="208" w="1392">
                <a:moveTo>
                  <a:pt x="0" y="208"/>
                </a:moveTo>
                <a:cubicBezTo>
                  <a:pt x="172" y="120"/>
                  <a:pt x="344" y="32"/>
                  <a:pt x="576" y="16"/>
                </a:cubicBezTo>
                <a:cubicBezTo>
                  <a:pt x="808" y="0"/>
                  <a:pt x="1100" y="56"/>
                  <a:pt x="1392" y="112"/>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54"/>
          <p:cNvSpPr txBox="1"/>
          <p:nvPr>
            <p:ph type="title"/>
          </p:nvPr>
        </p:nvSpPr>
        <p:spPr>
          <a:xfrm>
            <a:off x="1143000" y="381000"/>
            <a:ext cx="7793037"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Divide Version 3</a:t>
            </a:r>
            <a:br>
              <a:rPr b="0" i="0" lang="en-US" sz="3300" u="none">
                <a:solidFill>
                  <a:schemeClr val="dk1"/>
                </a:solidFill>
                <a:latin typeface="Calibri"/>
                <a:ea typeface="Calibri"/>
                <a:cs typeface="Calibri"/>
                <a:sym typeface="Calibri"/>
              </a:rPr>
            </a:br>
            <a:endParaRPr/>
          </a:p>
        </p:txBody>
      </p:sp>
      <p:sp>
        <p:nvSpPr>
          <p:cNvPr id="1318" name="Google Shape;1318;p5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38100" lvl="0" marL="171450" marR="0" rtl="0" algn="l">
              <a:lnSpc>
                <a:spcPct val="90000"/>
              </a:lnSpc>
              <a:spcBef>
                <a:spcPts val="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p:txBody>
      </p:sp>
      <p:pic>
        <p:nvPicPr>
          <p:cNvPr descr="f0440" id="1319" name="Google Shape;1319;p54"/>
          <p:cNvPicPr preferRelativeResize="0"/>
          <p:nvPr/>
        </p:nvPicPr>
        <p:blipFill rotWithShape="1">
          <a:blip r:embed="rId3">
            <a:alphaModFix/>
          </a:blip>
          <a:srcRect b="0" l="0" r="0" t="0"/>
          <a:stretch/>
        </p:blipFill>
        <p:spPr>
          <a:xfrm>
            <a:off x="228600" y="762000"/>
            <a:ext cx="4814887" cy="5943600"/>
          </a:xfrm>
          <a:prstGeom prst="rect">
            <a:avLst/>
          </a:prstGeom>
          <a:noFill/>
          <a:ln>
            <a:noFill/>
          </a:ln>
        </p:spPr>
      </p:pic>
      <p:sp>
        <p:nvSpPr>
          <p:cNvPr id="1320" name="Google Shape;1320;p54"/>
          <p:cNvSpPr txBox="1"/>
          <p:nvPr/>
        </p:nvSpPr>
        <p:spPr>
          <a:xfrm>
            <a:off x="4860925" y="996950"/>
            <a:ext cx="184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1" name="Google Shape;1321;p54"/>
          <p:cNvSpPr txBox="1"/>
          <p:nvPr/>
        </p:nvSpPr>
        <p:spPr>
          <a:xfrm>
            <a:off x="4495800" y="1143000"/>
            <a:ext cx="26670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Example: 0111 / 0010:</a:t>
            </a:r>
            <a:endParaRPr b="0" i="0" sz="1400" u="none" cap="none" strike="noStrike">
              <a:solidFill>
                <a:srgbClr val="000000"/>
              </a:solidFill>
              <a:latin typeface="Arial"/>
              <a:ea typeface="Arial"/>
              <a:cs typeface="Arial"/>
              <a:sym typeface="Arial"/>
            </a:endParaRPr>
          </a:p>
        </p:txBody>
      </p:sp>
      <p:sp>
        <p:nvSpPr>
          <p:cNvPr id="1322" name="Google Shape;1322;p54"/>
          <p:cNvSpPr txBox="1"/>
          <p:nvPr/>
        </p:nvSpPr>
        <p:spPr>
          <a:xfrm>
            <a:off x="4495800" y="1676400"/>
            <a:ext cx="3973512" cy="2289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Itera-    Step          Divisor          Remainder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dk1"/>
                </a:solidFill>
                <a:latin typeface="Courier New"/>
                <a:ea typeface="Courier New"/>
                <a:cs typeface="Courier New"/>
                <a:sym typeface="Courier New"/>
              </a:rPr>
              <a:t>0   init     0010    0000 0111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1       0010    0000 1110</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1    2       0010    1110 1110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3b      0010    0001 1100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2   </a:t>
            </a:r>
            <a:r>
              <a:rPr b="0" i="0" lang="en-US" sz="20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4</a:t>
            </a:r>
            <a:endParaRPr b="0" i="0" sz="1400" u="none" cap="none" strike="noStrike">
              <a:solidFill>
                <a:srgbClr val="000000"/>
              </a:solidFill>
              <a:latin typeface="Arial"/>
              <a:ea typeface="Arial"/>
              <a:cs typeface="Arial"/>
              <a:sym typeface="Arial"/>
            </a:endParaRPr>
          </a:p>
        </p:txBody>
      </p:sp>
      <p:cxnSp>
        <p:nvCxnSpPr>
          <p:cNvPr id="1323" name="Google Shape;1323;p54"/>
          <p:cNvCxnSpPr/>
          <p:nvPr/>
        </p:nvCxnSpPr>
        <p:spPr>
          <a:xfrm>
            <a:off x="4419600" y="1676400"/>
            <a:ext cx="4267200" cy="0"/>
          </a:xfrm>
          <a:prstGeom prst="straightConnector1">
            <a:avLst/>
          </a:prstGeom>
          <a:noFill/>
          <a:ln cap="flat" cmpd="sng" w="9525">
            <a:solidFill>
              <a:schemeClr val="dk1"/>
            </a:solidFill>
            <a:prstDash val="solid"/>
            <a:miter lim="800000"/>
            <a:headEnd len="sm" w="sm" type="none"/>
            <a:tailEnd len="sm" w="sm" type="none"/>
          </a:ln>
        </p:spPr>
      </p:cxnSp>
      <p:cxnSp>
        <p:nvCxnSpPr>
          <p:cNvPr id="1324" name="Google Shape;1324;p54"/>
          <p:cNvCxnSpPr/>
          <p:nvPr/>
        </p:nvCxnSpPr>
        <p:spPr>
          <a:xfrm>
            <a:off x="4419600" y="2133600"/>
            <a:ext cx="4267200" cy="0"/>
          </a:xfrm>
          <a:prstGeom prst="straightConnector1">
            <a:avLst/>
          </a:prstGeom>
          <a:noFill/>
          <a:ln cap="flat" cmpd="sng" w="9525">
            <a:solidFill>
              <a:schemeClr val="dk1"/>
            </a:solidFill>
            <a:prstDash val="solid"/>
            <a:miter lim="800000"/>
            <a:headEnd len="sm" w="sm" type="none"/>
            <a:tailEnd len="sm" w="sm" type="none"/>
          </a:ln>
        </p:spPr>
      </p:cxnSp>
      <p:cxnSp>
        <p:nvCxnSpPr>
          <p:cNvPr id="1325" name="Google Shape;1325;p54"/>
          <p:cNvCxnSpPr/>
          <p:nvPr/>
        </p:nvCxnSpPr>
        <p:spPr>
          <a:xfrm>
            <a:off x="5181600" y="1676400"/>
            <a:ext cx="0" cy="2209800"/>
          </a:xfrm>
          <a:prstGeom prst="straightConnector1">
            <a:avLst/>
          </a:prstGeom>
          <a:noFill/>
          <a:ln cap="flat" cmpd="sng" w="9525">
            <a:solidFill>
              <a:schemeClr val="dk1"/>
            </a:solidFill>
            <a:prstDash val="solid"/>
            <a:miter lim="800000"/>
            <a:headEnd len="sm" w="sm" type="none"/>
            <a:tailEnd len="sm" w="sm" type="none"/>
          </a:ln>
        </p:spPr>
      </p:cxnSp>
      <p:cxnSp>
        <p:nvCxnSpPr>
          <p:cNvPr id="1326" name="Google Shape;1326;p54"/>
          <p:cNvCxnSpPr/>
          <p:nvPr/>
        </p:nvCxnSpPr>
        <p:spPr>
          <a:xfrm>
            <a:off x="5943600" y="1676400"/>
            <a:ext cx="0" cy="2209800"/>
          </a:xfrm>
          <a:prstGeom prst="straightConnector1">
            <a:avLst/>
          </a:prstGeom>
          <a:noFill/>
          <a:ln cap="flat" cmpd="sng" w="9525">
            <a:solidFill>
              <a:schemeClr val="dk1"/>
            </a:solidFill>
            <a:prstDash val="solid"/>
            <a:miter lim="800000"/>
            <a:headEnd len="sm" w="sm" type="none"/>
            <a:tailEnd len="sm" w="sm" type="none"/>
          </a:ln>
        </p:spPr>
      </p:cxnSp>
      <p:cxnSp>
        <p:nvCxnSpPr>
          <p:cNvPr id="1327" name="Google Shape;1327;p54"/>
          <p:cNvCxnSpPr/>
          <p:nvPr/>
        </p:nvCxnSpPr>
        <p:spPr>
          <a:xfrm>
            <a:off x="7086600" y="1676400"/>
            <a:ext cx="0" cy="2209800"/>
          </a:xfrm>
          <a:prstGeom prst="straightConnector1">
            <a:avLst/>
          </a:prstGeom>
          <a:noFill/>
          <a:ln cap="flat" cmpd="sng" w="9525">
            <a:solidFill>
              <a:schemeClr val="dk1"/>
            </a:solidFill>
            <a:prstDash val="solid"/>
            <a:miter lim="800000"/>
            <a:headEnd len="sm" w="sm" type="none"/>
            <a:tailEnd len="sm" w="sm" type="none"/>
          </a:ln>
        </p:spPr>
      </p:cxnSp>
      <p:sp>
        <p:nvSpPr>
          <p:cNvPr id="1328" name="Google Shape;1328;p54"/>
          <p:cNvSpPr txBox="1"/>
          <p:nvPr/>
        </p:nvSpPr>
        <p:spPr>
          <a:xfrm>
            <a:off x="3810000" y="6324600"/>
            <a:ext cx="11985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Algorithm</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55"/>
          <p:cNvSpPr txBox="1"/>
          <p:nvPr>
            <p:ph type="title"/>
          </p:nvPr>
        </p:nvSpPr>
        <p:spPr>
          <a:xfrm>
            <a:off x="800100" y="-76200"/>
            <a:ext cx="5278437" cy="1390650"/>
          </a:xfrm>
          <a:prstGeom prst="rect">
            <a:avLst/>
          </a:prstGeom>
          <a:noFill/>
          <a:ln>
            <a:noFill/>
          </a:ln>
        </p:spPr>
        <p:txBody>
          <a:bodyPr anchorCtr="0" anchor="t" bIns="25400" lIns="63500" spcFirstLastPara="1" rIns="63500" wrap="square" tIns="25400">
            <a:spAutoFit/>
          </a:bodyPr>
          <a:lstStyle/>
          <a:p>
            <a:pPr indent="0" lvl="0" marL="0" rtl="0" algn="l">
              <a:lnSpc>
                <a:spcPct val="90000"/>
              </a:lnSpc>
              <a:spcBef>
                <a:spcPts val="0"/>
              </a:spcBef>
              <a:spcAft>
                <a:spcPts val="0"/>
              </a:spcAft>
              <a:buClr>
                <a:schemeClr val="dk1"/>
              </a:buClr>
              <a:buSzPts val="3300"/>
              <a:buFont typeface="Calibri"/>
              <a:buNone/>
            </a:pPr>
            <a:br>
              <a:rPr b="0" i="0" lang="en-US" sz="3300" u="none">
                <a:solidFill>
                  <a:schemeClr val="dk1"/>
                </a:solidFill>
                <a:latin typeface="Calibri"/>
                <a:ea typeface="Calibri"/>
                <a:cs typeface="Calibri"/>
                <a:sym typeface="Calibri"/>
              </a:rPr>
            </a:br>
            <a:r>
              <a:rPr b="0" i="0" lang="en-US" sz="3300" u="none">
                <a:solidFill>
                  <a:schemeClr val="dk1"/>
                </a:solidFill>
                <a:latin typeface="Calibri"/>
                <a:ea typeface="Calibri"/>
                <a:cs typeface="Calibri"/>
                <a:sym typeface="Calibri"/>
              </a:rPr>
              <a:t>Number of Iterations</a:t>
            </a:r>
            <a:endParaRPr/>
          </a:p>
        </p:txBody>
      </p:sp>
      <p:sp>
        <p:nvSpPr>
          <p:cNvPr id="1335" name="Google Shape;1335;p55"/>
          <p:cNvSpPr txBox="1"/>
          <p:nvPr>
            <p:ph idx="1" type="body"/>
          </p:nvPr>
        </p:nvSpPr>
        <p:spPr>
          <a:xfrm>
            <a:off x="1219200" y="1371600"/>
            <a:ext cx="7772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Why the extra iteration in Version 1?</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Why the final correction step in Versions 2 &amp; 3?</a:t>
            </a:r>
            <a:endParaRPr/>
          </a:p>
          <a:p>
            <a:pPr indent="-44450" lvl="0" marL="17145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171450" lvl="0" marL="171450" marR="0" rtl="0" algn="l">
              <a:lnSpc>
                <a:spcPct val="9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171450" lvl="0" marL="171450" marR="0" rtl="0" algn="l">
              <a:lnSpc>
                <a:spcPct val="9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171450" lvl="0" marL="171450" marR="0" rtl="0" algn="l">
              <a:lnSpc>
                <a:spcPct val="9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r>
              <a:rPr b="1" i="0" lang="en-US" sz="1600" u="none">
                <a:solidFill>
                  <a:schemeClr val="dk1"/>
                </a:solidFill>
                <a:latin typeface="Courier New"/>
                <a:ea typeface="Courier New"/>
                <a:cs typeface="Courier New"/>
                <a:sym typeface="Courier New"/>
              </a:rPr>
              <a:t>shift1</a:t>
            </a: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shift2</a:t>
            </a:r>
            <a:r>
              <a:rPr b="0" i="0" lang="en-US" sz="1600" u="none">
                <a:solidFill>
                  <a:schemeClr val="dk1"/>
                </a:solidFill>
                <a:latin typeface="Courier New"/>
                <a:ea typeface="Courier New"/>
                <a:cs typeface="Courier New"/>
                <a:sym typeface="Courier New"/>
              </a:rPr>
              <a:t>        </a:t>
            </a:r>
            <a:r>
              <a:rPr b="0" i="0" lang="en-US" sz="2000" u="none">
                <a:solidFill>
                  <a:schemeClr val="dk1"/>
                </a:solidFill>
                <a:latin typeface="Courier New"/>
                <a:ea typeface="Courier New"/>
                <a:cs typeface="Courier New"/>
                <a:sym typeface="Courier New"/>
              </a:rPr>
              <a:t>…  </a:t>
            </a: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shift32</a:t>
            </a:r>
            <a:r>
              <a:rPr b="0" i="0" lang="en-US" sz="1600" u="none">
                <a:solidFill>
                  <a:schemeClr val="dk1"/>
                </a:solidFill>
                <a:latin typeface="Courier New"/>
                <a:ea typeface="Courier New"/>
                <a:cs typeface="Courier New"/>
                <a:sym typeface="Courier New"/>
              </a:rPr>
              <a:t>     shift33</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171450" lvl="0" marL="17145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ourier New"/>
                <a:ea typeface="Courier New"/>
                <a:cs typeface="Courier New"/>
                <a:sym typeface="Courier New"/>
              </a:rPr>
              <a:t>sub1      </a:t>
            </a:r>
            <a:r>
              <a:rPr b="1" i="0" lang="en-US" sz="1600" u="none">
                <a:solidFill>
                  <a:schemeClr val="dk1"/>
                </a:solidFill>
                <a:latin typeface="Courier New"/>
                <a:ea typeface="Courier New"/>
                <a:cs typeface="Courier New"/>
                <a:sym typeface="Courier New"/>
              </a:rPr>
              <a:t>sub2</a:t>
            </a: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sub3</a:t>
            </a:r>
            <a:r>
              <a:rPr b="0" i="0" lang="en-US" sz="1600" u="none">
                <a:solidFill>
                  <a:schemeClr val="dk1"/>
                </a:solidFill>
                <a:latin typeface="Courier New"/>
                <a:ea typeface="Courier New"/>
                <a:cs typeface="Courier New"/>
                <a:sym typeface="Courier New"/>
              </a:rPr>
              <a:t>  </a:t>
            </a:r>
            <a:r>
              <a:rPr b="0" i="0" lang="en-US" sz="2000" u="none">
                <a:solidFill>
                  <a:schemeClr val="dk1"/>
                </a:solidFill>
                <a:latin typeface="Courier New"/>
                <a:ea typeface="Courier New"/>
                <a:cs typeface="Courier New"/>
                <a:sym typeface="Courier New"/>
              </a:rPr>
              <a:t>…</a:t>
            </a: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sub32</a:t>
            </a: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sub33</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171450" lvl="0" marL="171450" marR="0" rtl="0" algn="l">
              <a:lnSpc>
                <a:spcPct val="9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p:txBody>
      </p:sp>
      <p:cxnSp>
        <p:nvCxnSpPr>
          <p:cNvPr id="1336" name="Google Shape;1336;p55"/>
          <p:cNvCxnSpPr/>
          <p:nvPr/>
        </p:nvCxnSpPr>
        <p:spPr>
          <a:xfrm>
            <a:off x="2362200" y="3886200"/>
            <a:ext cx="381000" cy="381000"/>
          </a:xfrm>
          <a:prstGeom prst="straightConnector1">
            <a:avLst/>
          </a:prstGeom>
          <a:noFill/>
          <a:ln cap="flat" cmpd="sng" w="28575">
            <a:solidFill>
              <a:schemeClr val="dk1"/>
            </a:solidFill>
            <a:prstDash val="solid"/>
            <a:miter lim="800000"/>
            <a:headEnd len="sm" w="sm" type="none"/>
            <a:tailEnd len="med" w="med" type="triangle"/>
          </a:ln>
        </p:spPr>
      </p:cxnSp>
      <p:cxnSp>
        <p:nvCxnSpPr>
          <p:cNvPr id="1337" name="Google Shape;1337;p55"/>
          <p:cNvCxnSpPr/>
          <p:nvPr/>
        </p:nvCxnSpPr>
        <p:spPr>
          <a:xfrm flipH="1" rot="10800000">
            <a:off x="2895600" y="3886200"/>
            <a:ext cx="457200" cy="381000"/>
          </a:xfrm>
          <a:prstGeom prst="straightConnector1">
            <a:avLst/>
          </a:prstGeom>
          <a:noFill/>
          <a:ln cap="flat" cmpd="sng" w="28575">
            <a:solidFill>
              <a:schemeClr val="dk1"/>
            </a:solidFill>
            <a:prstDash val="solid"/>
            <a:miter lim="800000"/>
            <a:headEnd len="sm" w="sm" type="none"/>
            <a:tailEnd len="med" w="med" type="triangle"/>
          </a:ln>
        </p:spPr>
      </p:cxnSp>
      <p:cxnSp>
        <p:nvCxnSpPr>
          <p:cNvPr id="1338" name="Google Shape;1338;p55"/>
          <p:cNvCxnSpPr/>
          <p:nvPr/>
        </p:nvCxnSpPr>
        <p:spPr>
          <a:xfrm>
            <a:off x="3657600" y="3886200"/>
            <a:ext cx="533400" cy="381000"/>
          </a:xfrm>
          <a:prstGeom prst="straightConnector1">
            <a:avLst/>
          </a:prstGeom>
          <a:noFill/>
          <a:ln cap="flat" cmpd="sng" w="28575">
            <a:solidFill>
              <a:schemeClr val="dk1"/>
            </a:solidFill>
            <a:prstDash val="solid"/>
            <a:miter lim="800000"/>
            <a:headEnd len="sm" w="sm" type="none"/>
            <a:tailEnd len="med" w="med" type="triangle"/>
          </a:ln>
        </p:spPr>
      </p:cxnSp>
      <p:cxnSp>
        <p:nvCxnSpPr>
          <p:cNvPr id="1339" name="Google Shape;1339;p55"/>
          <p:cNvCxnSpPr/>
          <p:nvPr/>
        </p:nvCxnSpPr>
        <p:spPr>
          <a:xfrm flipH="1" rot="10800000">
            <a:off x="6019800" y="3886200"/>
            <a:ext cx="533400" cy="381000"/>
          </a:xfrm>
          <a:prstGeom prst="straightConnector1">
            <a:avLst/>
          </a:prstGeom>
          <a:noFill/>
          <a:ln cap="flat" cmpd="sng" w="28575">
            <a:solidFill>
              <a:schemeClr val="dk1"/>
            </a:solidFill>
            <a:prstDash val="solid"/>
            <a:miter lim="800000"/>
            <a:headEnd len="sm" w="sm" type="none"/>
            <a:tailEnd len="med" w="med" type="triangle"/>
          </a:ln>
        </p:spPr>
      </p:cxnSp>
      <p:cxnSp>
        <p:nvCxnSpPr>
          <p:cNvPr id="1340" name="Google Shape;1340;p55"/>
          <p:cNvCxnSpPr/>
          <p:nvPr/>
        </p:nvCxnSpPr>
        <p:spPr>
          <a:xfrm>
            <a:off x="7010400" y="3886200"/>
            <a:ext cx="457200" cy="381000"/>
          </a:xfrm>
          <a:prstGeom prst="straightConnector1">
            <a:avLst/>
          </a:prstGeom>
          <a:noFill/>
          <a:ln cap="flat" cmpd="sng" w="28575">
            <a:solidFill>
              <a:schemeClr val="dk1"/>
            </a:solidFill>
            <a:prstDash val="solid"/>
            <a:miter lim="800000"/>
            <a:headEnd len="sm" w="sm" type="none"/>
            <a:tailEnd len="med" w="med" type="triangle"/>
          </a:ln>
        </p:spPr>
      </p:cxnSp>
      <p:cxnSp>
        <p:nvCxnSpPr>
          <p:cNvPr id="1341" name="Google Shape;1341;p55"/>
          <p:cNvCxnSpPr/>
          <p:nvPr/>
        </p:nvCxnSpPr>
        <p:spPr>
          <a:xfrm flipH="1" rot="10800000">
            <a:off x="1524000" y="3886200"/>
            <a:ext cx="533400" cy="381000"/>
          </a:xfrm>
          <a:prstGeom prst="straightConnector1">
            <a:avLst/>
          </a:prstGeom>
          <a:noFill/>
          <a:ln cap="flat" cmpd="sng" w="28575">
            <a:solidFill>
              <a:schemeClr val="dk1"/>
            </a:solidFill>
            <a:prstDash val="solid"/>
            <a:miter lim="800000"/>
            <a:headEnd len="sm" w="sm" type="none"/>
            <a:tailEnd len="med" w="med" type="triangle"/>
          </a:ln>
        </p:spPr>
      </p:cxnSp>
      <p:cxnSp>
        <p:nvCxnSpPr>
          <p:cNvPr id="1342" name="Google Shape;1342;p55"/>
          <p:cNvCxnSpPr/>
          <p:nvPr/>
        </p:nvCxnSpPr>
        <p:spPr>
          <a:xfrm flipH="1" rot="10800000">
            <a:off x="7620000" y="3886200"/>
            <a:ext cx="457200" cy="381000"/>
          </a:xfrm>
          <a:prstGeom prst="straightConnector1">
            <a:avLst/>
          </a:prstGeom>
          <a:noFill/>
          <a:ln cap="flat" cmpd="sng" w="28575">
            <a:solidFill>
              <a:schemeClr val="dk1"/>
            </a:solidFill>
            <a:prstDash val="solid"/>
            <a:miter lim="800000"/>
            <a:headEnd len="sm" w="sm" type="none"/>
            <a:tailEnd len="med" w="med" type="triangle"/>
          </a:ln>
        </p:spPr>
      </p:cxnSp>
      <p:sp>
        <p:nvSpPr>
          <p:cNvPr id="1343" name="Google Shape;1343;p55"/>
          <p:cNvSpPr txBox="1"/>
          <p:nvPr/>
        </p:nvSpPr>
        <p:spPr>
          <a:xfrm>
            <a:off x="457200" y="4889500"/>
            <a:ext cx="2209800"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V1 starts loop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here: unnecessary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sub step</a:t>
            </a:r>
            <a:endParaRPr b="0" i="0" sz="1400" u="none" cap="none" strike="noStrike">
              <a:solidFill>
                <a:srgbClr val="000000"/>
              </a:solidFill>
              <a:latin typeface="Arial"/>
              <a:ea typeface="Arial"/>
              <a:cs typeface="Arial"/>
              <a:sym typeface="Arial"/>
            </a:endParaRPr>
          </a:p>
        </p:txBody>
      </p:sp>
      <p:sp>
        <p:nvSpPr>
          <p:cNvPr id="1344" name="Google Shape;1344;p55"/>
          <p:cNvSpPr txBox="1"/>
          <p:nvPr/>
        </p:nvSpPr>
        <p:spPr>
          <a:xfrm>
            <a:off x="4951412" y="4933950"/>
            <a:ext cx="4092575" cy="180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Critical situation! Only the quotient shift is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necessary as it corresponds to the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outcome of the previous sub.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So V1 is ok even though the last divisor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shift is redundant, as final divisor is ignored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any way; V2 &amp; 3 must repair remainder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as it has shifted left one time too many</a:t>
            </a:r>
            <a:endParaRPr b="0" i="0" sz="1400" u="none" cap="none" strike="noStrike">
              <a:solidFill>
                <a:srgbClr val="000000"/>
              </a:solidFill>
              <a:latin typeface="Arial"/>
              <a:ea typeface="Arial"/>
              <a:cs typeface="Arial"/>
              <a:sym typeface="Arial"/>
            </a:endParaRPr>
          </a:p>
        </p:txBody>
      </p:sp>
      <p:sp>
        <p:nvSpPr>
          <p:cNvPr id="1345" name="Google Shape;1345;p55"/>
          <p:cNvSpPr/>
          <p:nvPr/>
        </p:nvSpPr>
        <p:spPr>
          <a:xfrm rot="-2340000">
            <a:off x="990600" y="3609975"/>
            <a:ext cx="1676400" cy="7620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6" name="Google Shape;1346;p55"/>
          <p:cNvSpPr/>
          <p:nvPr/>
        </p:nvSpPr>
        <p:spPr>
          <a:xfrm rot="-2340000">
            <a:off x="2362200" y="3609975"/>
            <a:ext cx="1676400" cy="7620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7" name="Google Shape;1347;p55"/>
          <p:cNvSpPr/>
          <p:nvPr/>
        </p:nvSpPr>
        <p:spPr>
          <a:xfrm rot="-2340000">
            <a:off x="5715000" y="3609975"/>
            <a:ext cx="1676400" cy="7620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8" name="Google Shape;1348;p55"/>
          <p:cNvSpPr/>
          <p:nvPr/>
        </p:nvSpPr>
        <p:spPr>
          <a:xfrm rot="-2340000">
            <a:off x="7239000" y="3533775"/>
            <a:ext cx="1676400" cy="7620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349" name="Google Shape;1349;p55"/>
          <p:cNvCxnSpPr/>
          <p:nvPr/>
        </p:nvCxnSpPr>
        <p:spPr>
          <a:xfrm rot="10800000">
            <a:off x="8305800" y="3886200"/>
            <a:ext cx="0" cy="1095375"/>
          </a:xfrm>
          <a:prstGeom prst="straightConnector1">
            <a:avLst/>
          </a:prstGeom>
          <a:noFill/>
          <a:ln cap="rnd" cmpd="sng" w="9525">
            <a:solidFill>
              <a:schemeClr val="dk1"/>
            </a:solidFill>
            <a:prstDash val="solid"/>
            <a:miter lim="800000"/>
            <a:headEnd len="sm" w="sm" type="none"/>
            <a:tailEnd len="med" w="med" type="triangle"/>
          </a:ln>
        </p:spPr>
      </p:cxnSp>
      <p:sp>
        <p:nvSpPr>
          <p:cNvPr id="1350" name="Google Shape;1350;p55"/>
          <p:cNvSpPr txBox="1"/>
          <p:nvPr/>
        </p:nvSpPr>
        <p:spPr>
          <a:xfrm>
            <a:off x="2438400" y="5334000"/>
            <a:ext cx="1752600"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V2 &amp; 3 start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loop here</a:t>
            </a:r>
            <a:endParaRPr b="0" i="0" sz="1400" u="none" cap="none" strike="noStrike">
              <a:solidFill>
                <a:srgbClr val="000000"/>
              </a:solidFill>
              <a:latin typeface="Arial"/>
              <a:ea typeface="Arial"/>
              <a:cs typeface="Arial"/>
              <a:sym typeface="Arial"/>
            </a:endParaRPr>
          </a:p>
        </p:txBody>
      </p:sp>
      <p:cxnSp>
        <p:nvCxnSpPr>
          <p:cNvPr id="1351" name="Google Shape;1351;p55"/>
          <p:cNvCxnSpPr/>
          <p:nvPr/>
        </p:nvCxnSpPr>
        <p:spPr>
          <a:xfrm rot="10800000">
            <a:off x="2743200" y="4572000"/>
            <a:ext cx="0" cy="838200"/>
          </a:xfrm>
          <a:prstGeom prst="straightConnector1">
            <a:avLst/>
          </a:prstGeom>
          <a:noFill/>
          <a:ln cap="rnd" cmpd="sng" w="9525">
            <a:solidFill>
              <a:schemeClr val="dk1"/>
            </a:solidFill>
            <a:prstDash val="solid"/>
            <a:miter lim="800000"/>
            <a:headEnd len="sm" w="sm" type="none"/>
            <a:tailEnd len="med" w="med" type="triangle"/>
          </a:ln>
        </p:spPr>
      </p:cxnSp>
      <p:cxnSp>
        <p:nvCxnSpPr>
          <p:cNvPr id="1352" name="Google Shape;1352;p55"/>
          <p:cNvCxnSpPr/>
          <p:nvPr/>
        </p:nvCxnSpPr>
        <p:spPr>
          <a:xfrm rot="10800000">
            <a:off x="1524000" y="4572000"/>
            <a:ext cx="0" cy="381000"/>
          </a:xfrm>
          <a:prstGeom prst="straightConnector1">
            <a:avLst/>
          </a:prstGeom>
          <a:noFill/>
          <a:ln cap="rnd" cmpd="sng" w="9525">
            <a:solidFill>
              <a:schemeClr val="dk1"/>
            </a:solidFill>
            <a:prstDash val="solid"/>
            <a:miter lim="800000"/>
            <a:headEnd len="sm" w="sm" type="none"/>
            <a:tailEnd len="med" w="med" type="triangle"/>
          </a:ln>
        </p:spPr>
      </p:cxnSp>
      <p:sp>
        <p:nvSpPr>
          <p:cNvPr id="1353" name="Google Shape;1353;p55"/>
          <p:cNvSpPr txBox="1"/>
          <p:nvPr/>
        </p:nvSpPr>
        <p:spPr>
          <a:xfrm>
            <a:off x="1420812" y="6048375"/>
            <a:ext cx="1838325"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V2 &amp; 3 initial step: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before loop starts</a:t>
            </a:r>
            <a:endParaRPr b="0" i="0" sz="1400" u="none" cap="none" strike="noStrike">
              <a:solidFill>
                <a:srgbClr val="000000"/>
              </a:solidFill>
              <a:latin typeface="Arial"/>
              <a:ea typeface="Arial"/>
              <a:cs typeface="Arial"/>
              <a:sym typeface="Arial"/>
            </a:endParaRPr>
          </a:p>
        </p:txBody>
      </p:sp>
      <p:cxnSp>
        <p:nvCxnSpPr>
          <p:cNvPr id="1354" name="Google Shape;1354;p55"/>
          <p:cNvCxnSpPr/>
          <p:nvPr/>
        </p:nvCxnSpPr>
        <p:spPr>
          <a:xfrm rot="10800000">
            <a:off x="2133600" y="3886200"/>
            <a:ext cx="0" cy="2162175"/>
          </a:xfrm>
          <a:prstGeom prst="straightConnector1">
            <a:avLst/>
          </a:prstGeom>
          <a:noFill/>
          <a:ln cap="rnd" cmpd="sng" w="9525">
            <a:solidFill>
              <a:schemeClr val="dk1"/>
            </a:solidFill>
            <a:prstDash val="solid"/>
            <a:miter lim="800000"/>
            <a:headEnd len="sm" w="sm" type="none"/>
            <a:tailEnd len="med" w="med" type="triangle"/>
          </a:ln>
        </p:spPr>
      </p:cxnSp>
      <p:sp>
        <p:nvSpPr>
          <p:cNvPr id="1355" name="Google Shape;1355;p55"/>
          <p:cNvSpPr txBox="1"/>
          <p:nvPr/>
        </p:nvSpPr>
        <p:spPr>
          <a:xfrm>
            <a:off x="3048000" y="4829175"/>
            <a:ext cx="17938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One loop iteration</a:t>
            </a:r>
            <a:endParaRPr b="0" i="0" sz="1400" u="none" cap="none" strike="noStrike">
              <a:solidFill>
                <a:srgbClr val="000000"/>
              </a:solidFill>
              <a:latin typeface="Arial"/>
              <a:ea typeface="Arial"/>
              <a:cs typeface="Arial"/>
              <a:sym typeface="Arial"/>
            </a:endParaRPr>
          </a:p>
        </p:txBody>
      </p:sp>
      <p:cxnSp>
        <p:nvCxnSpPr>
          <p:cNvPr id="1356" name="Google Shape;1356;p55"/>
          <p:cNvCxnSpPr/>
          <p:nvPr/>
        </p:nvCxnSpPr>
        <p:spPr>
          <a:xfrm rot="10800000">
            <a:off x="3505200" y="4295775"/>
            <a:ext cx="0" cy="533400"/>
          </a:xfrm>
          <a:prstGeom prst="straightConnector1">
            <a:avLst/>
          </a:prstGeom>
          <a:noFill/>
          <a:ln cap="rnd" cmpd="sng" w="9525">
            <a:solidFill>
              <a:schemeClr val="dk1"/>
            </a:solidFill>
            <a:prstDash val="solid"/>
            <a:miter lim="800000"/>
            <a:headEnd len="sm" w="sm" type="none"/>
            <a:tailEnd len="med" w="med" type="triangle"/>
          </a:ln>
        </p:spPr>
      </p:cxnSp>
      <p:sp>
        <p:nvSpPr>
          <p:cNvPr id="1357" name="Google Shape;1357;p55"/>
          <p:cNvSpPr txBox="1"/>
          <p:nvPr/>
        </p:nvSpPr>
        <p:spPr>
          <a:xfrm>
            <a:off x="457200" y="2168525"/>
            <a:ext cx="2932112" cy="3460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ahoma"/>
              <a:buNone/>
            </a:pPr>
            <a:r>
              <a:rPr b="0" i="0" lang="en-US" sz="1600" u="none" cap="none" strike="noStrike">
                <a:solidFill>
                  <a:schemeClr val="hlink"/>
                </a:solidFill>
                <a:latin typeface="Tahoma"/>
                <a:ea typeface="Tahoma"/>
                <a:cs typeface="Tahoma"/>
                <a:sym typeface="Tahoma"/>
              </a:rPr>
              <a:t>Ovals</a:t>
            </a:r>
            <a:r>
              <a:rPr b="0" i="0" lang="en-US" sz="1600" u="none" cap="none" strike="noStrike">
                <a:solidFill>
                  <a:schemeClr val="folHlink"/>
                </a:solidFill>
                <a:latin typeface="Tahoma"/>
                <a:ea typeface="Tahoma"/>
                <a:cs typeface="Tahoma"/>
                <a:sym typeface="Tahoma"/>
              </a:rPr>
              <a:t> </a:t>
            </a:r>
            <a:r>
              <a:rPr b="0" i="0" lang="en-US" sz="1600" u="none" cap="none" strike="noStrike">
                <a:solidFill>
                  <a:schemeClr val="dk1"/>
                </a:solidFill>
                <a:latin typeface="Tahoma"/>
                <a:ea typeface="Tahoma"/>
                <a:cs typeface="Tahoma"/>
                <a:sym typeface="Tahoma"/>
              </a:rPr>
              <a:t>represent loop iterations</a:t>
            </a:r>
            <a:endParaRPr b="0" i="0" sz="1400" u="none" cap="none" strike="noStrike">
              <a:solidFill>
                <a:srgbClr val="000000"/>
              </a:solidFill>
              <a:latin typeface="Arial"/>
              <a:ea typeface="Arial"/>
              <a:cs typeface="Arial"/>
              <a:sym typeface="Arial"/>
            </a:endParaRPr>
          </a:p>
        </p:txBody>
      </p:sp>
      <p:sp>
        <p:nvSpPr>
          <p:cNvPr id="1358" name="Google Shape;1358;p55"/>
          <p:cNvSpPr txBox="1"/>
          <p:nvPr/>
        </p:nvSpPr>
        <p:spPr>
          <a:xfrm>
            <a:off x="381000" y="2686050"/>
            <a:ext cx="3219450" cy="5905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Shift: see the version descriptions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for which registers are shifted</a:t>
            </a:r>
            <a:endParaRPr b="0" i="0" sz="1400" u="none" cap="none" strike="noStrike">
              <a:solidFill>
                <a:srgbClr val="000000"/>
              </a:solidFill>
              <a:latin typeface="Arial"/>
              <a:ea typeface="Arial"/>
              <a:cs typeface="Arial"/>
              <a:sym typeface="Arial"/>
            </a:endParaRPr>
          </a:p>
        </p:txBody>
      </p:sp>
      <p:sp>
        <p:nvSpPr>
          <p:cNvPr id="1359" name="Google Shape;1359;p55"/>
          <p:cNvSpPr txBox="1"/>
          <p:nvPr/>
        </p:nvSpPr>
        <p:spPr>
          <a:xfrm>
            <a:off x="3768725" y="2289175"/>
            <a:ext cx="5070475" cy="835025"/>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ahoma"/>
              <a:buNone/>
            </a:pPr>
            <a:r>
              <a:rPr b="0" i="0" lang="en-US" sz="1600" u="none" cap="none" strike="noStrike">
                <a:solidFill>
                  <a:schemeClr val="hlink"/>
                </a:solidFill>
                <a:latin typeface="Tahoma"/>
                <a:ea typeface="Tahoma"/>
                <a:cs typeface="Tahoma"/>
                <a:sym typeface="Tahoma"/>
              </a:rPr>
              <a:t>Main insight – sub(i+1) must actually follow shifti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hlink"/>
              </a:buClr>
              <a:buSzPts val="1600"/>
              <a:buFont typeface="Tahoma"/>
              <a:buNone/>
            </a:pPr>
            <a:r>
              <a:rPr b="0" i="0" lang="en-US" sz="1600" u="none" cap="none" strike="noStrike">
                <a:solidFill>
                  <a:schemeClr val="hlink"/>
                </a:solidFill>
                <a:latin typeface="Tahoma"/>
                <a:ea typeface="Tahoma"/>
                <a:cs typeface="Tahoma"/>
                <a:sym typeface="Tahoma"/>
              </a:rPr>
              <a:t>the divisor (or remainder, depending on version)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hlink"/>
              </a:buClr>
              <a:buSzPts val="1600"/>
              <a:buFont typeface="Tahoma"/>
              <a:buNone/>
            </a:pPr>
            <a:r>
              <a:rPr b="0" i="0" lang="en-US" sz="1600" u="none" cap="none" strike="noStrike">
                <a:solidFill>
                  <a:schemeClr val="hlink"/>
                </a:solidFill>
                <a:latin typeface="Tahoma"/>
                <a:ea typeface="Tahoma"/>
                <a:cs typeface="Tahoma"/>
                <a:sym typeface="Tahoma"/>
              </a:rPr>
              <a:t>the resulting bit in the quotient appears on shift(i+1)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56"/>
          <p:cNvSpPr txBox="1"/>
          <p:nvPr>
            <p:ph type="title"/>
          </p:nvPr>
        </p:nvSpPr>
        <p:spPr>
          <a:xfrm>
            <a:off x="838200" y="533400"/>
            <a:ext cx="84582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Observations on Divide Version 3</a:t>
            </a:r>
            <a:endParaRPr/>
          </a:p>
        </p:txBody>
      </p:sp>
      <p:sp>
        <p:nvSpPr>
          <p:cNvPr id="1365" name="Google Shape;1365;p56"/>
          <p:cNvSpPr txBox="1"/>
          <p:nvPr>
            <p:ph idx="1" type="body"/>
          </p:nvPr>
        </p:nvSpPr>
        <p:spPr>
          <a:xfrm>
            <a:off x="1219200" y="2133600"/>
            <a:ext cx="7772400" cy="5181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000"/>
              <a:buFont typeface="Arial"/>
              <a:buChar char="•"/>
            </a:pPr>
            <a:r>
              <a:rPr b="0" i="1" lang="en-US" sz="2000" u="none">
                <a:solidFill>
                  <a:schemeClr val="dk1"/>
                </a:solidFill>
                <a:latin typeface="Calibri"/>
                <a:ea typeface="Calibri"/>
                <a:cs typeface="Calibri"/>
                <a:sym typeface="Calibri"/>
              </a:rPr>
              <a:t>Same hardware as Multiply Version 3</a:t>
            </a:r>
            <a:endParaRPr/>
          </a:p>
          <a:p>
            <a:pPr indent="-44450" lvl="0" marL="17145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000"/>
              <a:buFont typeface="Arial"/>
              <a:buChar char="•"/>
            </a:pPr>
            <a:r>
              <a:rPr b="0" i="1" lang="en-US" sz="2000" u="none">
                <a:solidFill>
                  <a:schemeClr val="dk1"/>
                </a:solidFill>
                <a:latin typeface="Calibri"/>
                <a:ea typeface="Calibri"/>
                <a:cs typeface="Calibri"/>
                <a:sym typeface="Calibri"/>
              </a:rPr>
              <a:t>Signed</a:t>
            </a:r>
            <a:r>
              <a:rPr b="0" i="0" lang="en-US" sz="2000" u="none">
                <a:solidFill>
                  <a:schemeClr val="dk1"/>
                </a:solidFill>
                <a:latin typeface="Calibri"/>
                <a:ea typeface="Calibri"/>
                <a:cs typeface="Calibri"/>
                <a:sym typeface="Calibri"/>
              </a:rPr>
              <a:t> divide:</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make both divisor and dividend positive and perform division</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negate the quotient if divisor and dividend were of opposite signs</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make the sign of the remainder match that of the dividend </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this ensures always</a:t>
            </a:r>
            <a:endParaRPr/>
          </a:p>
          <a:p>
            <a:pPr indent="-171450" lvl="2" marL="857250" marR="0" rtl="0" algn="l">
              <a:lnSpc>
                <a:spcPct val="90000"/>
              </a:lnSpc>
              <a:spcBef>
                <a:spcPts val="3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dividend  =   (quotient  *  divisor) + remainder</a:t>
            </a:r>
            <a:endParaRPr/>
          </a:p>
          <a:p>
            <a:pPr indent="-171450" lvl="2" marL="857250" marR="0" rtl="0" algn="l">
              <a:lnSpc>
                <a:spcPct val="90000"/>
              </a:lnSpc>
              <a:spcBef>
                <a:spcPts val="3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–quotient (x/y) = quotient (–x/y) (e.g. 7 = 3*2 + 1 &amp; –7 = –3*2 – 1) </a:t>
            </a:r>
            <a:endParaRPr/>
          </a:p>
          <a:p>
            <a:pPr indent="-171450" lvl="1" marL="51435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nvSpPr>
        <p:spPr>
          <a:xfrm>
            <a:off x="225425" y="312737"/>
            <a:ext cx="339407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17"/>
          <p:cNvSpPr txBox="1"/>
          <p:nvPr>
            <p:ph type="title"/>
          </p:nvPr>
        </p:nvSpPr>
        <p:spPr>
          <a:xfrm>
            <a:off x="628650" y="365125"/>
            <a:ext cx="78867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Two’s Complement Addition </a:t>
            </a:r>
            <a:endParaRPr/>
          </a:p>
        </p:txBody>
      </p:sp>
      <p:sp>
        <p:nvSpPr>
          <p:cNvPr id="160" name="Google Shape;160;p17"/>
          <p:cNvSpPr txBox="1"/>
          <p:nvPr>
            <p:ph idx="1" type="body"/>
          </p:nvPr>
        </p:nvSpPr>
        <p:spPr>
          <a:xfrm>
            <a:off x="609600" y="1905000"/>
            <a:ext cx="8077200" cy="4648200"/>
          </a:xfrm>
          <a:prstGeom prst="rect">
            <a:avLst/>
          </a:prstGeom>
          <a:noFill/>
          <a:ln>
            <a:noFill/>
          </a:ln>
        </p:spPr>
        <p:txBody>
          <a:bodyPr anchorCtr="0" anchor="t" bIns="44450" lIns="90475" spcFirstLastPara="1" rIns="90475" wrap="square" tIns="44450">
            <a:noAutofit/>
          </a:bodyPr>
          <a:lstStyle/>
          <a:p>
            <a:pPr indent="-171450" lvl="0" marL="171450" marR="0" rtl="0" algn="l">
              <a:lnSpc>
                <a:spcPct val="11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Perform add just as in junior school  (carry/borrow 1s)</a:t>
            </a:r>
            <a:endParaRPr/>
          </a:p>
          <a:p>
            <a:pPr indent="-171450" lvl="1" marL="514350" marR="0" rtl="0" algn="l">
              <a:lnSpc>
                <a:spcPct val="11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Examples (4-bits):</a:t>
            </a:r>
            <a:endParaRPr/>
          </a:p>
          <a:p>
            <a:pPr indent="-171450" lvl="1" marL="514350" marR="0" rtl="0" algn="l">
              <a:lnSpc>
                <a:spcPct val="110000"/>
              </a:lnSpc>
              <a:spcBef>
                <a:spcPts val="3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  0101     0110     1011     1001     1111</a:t>
            </a:r>
            <a:endParaRPr/>
          </a:p>
          <a:p>
            <a:pPr indent="-171450" lvl="1" marL="514350" marR="0" rtl="0" algn="l">
              <a:lnSpc>
                <a:spcPct val="110000"/>
              </a:lnSpc>
              <a:spcBef>
                <a:spcPts val="3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0" i="0" lang="en-US" sz="1800" u="sng" cap="none" strike="noStrike">
                <a:solidFill>
                  <a:schemeClr val="dk1"/>
                </a:solidFill>
                <a:latin typeface="Courier New"/>
                <a:ea typeface="Courier New"/>
                <a:cs typeface="Courier New"/>
                <a:sym typeface="Courier New"/>
              </a:rPr>
              <a:t>0001</a:t>
            </a:r>
            <a:r>
              <a:rPr b="0" i="0" lang="en-US" sz="1800" u="none" cap="none" strike="noStrike">
                <a:solidFill>
                  <a:schemeClr val="dk1"/>
                </a:solidFill>
                <a:latin typeface="Courier New"/>
                <a:ea typeface="Courier New"/>
                <a:cs typeface="Courier New"/>
                <a:sym typeface="Courier New"/>
              </a:rPr>
              <a:t>     </a:t>
            </a:r>
            <a:r>
              <a:rPr b="0" i="0" lang="en-US" sz="1800" u="sng" cap="none" strike="noStrike">
                <a:solidFill>
                  <a:schemeClr val="dk1"/>
                </a:solidFill>
                <a:latin typeface="Courier New"/>
                <a:ea typeface="Courier New"/>
                <a:cs typeface="Courier New"/>
                <a:sym typeface="Courier New"/>
              </a:rPr>
              <a:t>0101</a:t>
            </a:r>
            <a:r>
              <a:rPr b="0" i="0" lang="en-US" sz="1800" u="none" cap="none" strike="noStrike">
                <a:solidFill>
                  <a:schemeClr val="dk1"/>
                </a:solidFill>
                <a:latin typeface="Courier New"/>
                <a:ea typeface="Courier New"/>
                <a:cs typeface="Courier New"/>
                <a:sym typeface="Courier New"/>
              </a:rPr>
              <a:t>     </a:t>
            </a:r>
            <a:r>
              <a:rPr b="0" i="0" lang="en-US" sz="1800" u="sng" cap="none" strike="noStrike">
                <a:solidFill>
                  <a:schemeClr val="dk1"/>
                </a:solidFill>
                <a:latin typeface="Courier New"/>
                <a:ea typeface="Courier New"/>
                <a:cs typeface="Courier New"/>
                <a:sym typeface="Courier New"/>
              </a:rPr>
              <a:t>0111</a:t>
            </a:r>
            <a:r>
              <a:rPr b="0" i="0" lang="en-US" sz="1800" u="none" cap="none" strike="noStrike">
                <a:solidFill>
                  <a:schemeClr val="dk1"/>
                </a:solidFill>
                <a:latin typeface="Courier New"/>
                <a:ea typeface="Courier New"/>
                <a:cs typeface="Courier New"/>
                <a:sym typeface="Courier New"/>
              </a:rPr>
              <a:t>     </a:t>
            </a:r>
            <a:r>
              <a:rPr b="0" i="0" lang="en-US" sz="1800" u="sng" cap="none" strike="noStrike">
                <a:solidFill>
                  <a:schemeClr val="dk1"/>
                </a:solidFill>
                <a:latin typeface="Courier New"/>
                <a:ea typeface="Courier New"/>
                <a:cs typeface="Courier New"/>
                <a:sym typeface="Courier New"/>
              </a:rPr>
              <a:t>1010</a:t>
            </a:r>
            <a:r>
              <a:rPr b="0" i="0" lang="en-US" sz="1800" u="none" cap="none" strike="noStrike">
                <a:solidFill>
                  <a:schemeClr val="dk1"/>
                </a:solidFill>
                <a:latin typeface="Courier New"/>
                <a:ea typeface="Courier New"/>
                <a:cs typeface="Courier New"/>
                <a:sym typeface="Courier New"/>
              </a:rPr>
              <a:t>     </a:t>
            </a:r>
            <a:r>
              <a:rPr b="0" i="0" lang="en-US" sz="1800" u="sng" cap="none" strike="noStrike">
                <a:solidFill>
                  <a:schemeClr val="dk1"/>
                </a:solidFill>
                <a:latin typeface="Courier New"/>
                <a:ea typeface="Courier New"/>
                <a:cs typeface="Courier New"/>
                <a:sym typeface="Courier New"/>
              </a:rPr>
              <a:t>1110</a:t>
            </a:r>
            <a:endParaRPr/>
          </a:p>
          <a:p>
            <a:pPr indent="-171450" lvl="1" marL="514350" marR="0" rtl="0" algn="l">
              <a:lnSpc>
                <a:spcPct val="110000"/>
              </a:lnSpc>
              <a:spcBef>
                <a:spcPts val="300"/>
              </a:spcBef>
              <a:spcAft>
                <a:spcPts val="0"/>
              </a:spcAft>
              <a:buClr>
                <a:schemeClr val="hlink"/>
              </a:buClr>
              <a:buSzPts val="1800"/>
              <a:buFont typeface="Arial"/>
              <a:buNone/>
            </a:pPr>
            <a:r>
              <a:rPr b="0" i="0" lang="en-US" sz="1800" u="none" cap="none" strike="noStrike">
                <a:solidFill>
                  <a:schemeClr val="hlink"/>
                </a:solidFill>
                <a:latin typeface="Times New Roman"/>
                <a:ea typeface="Times New Roman"/>
                <a:cs typeface="Times New Roman"/>
                <a:sym typeface="Times New Roman"/>
              </a:rPr>
              <a:t>Do these sums </a:t>
            </a:r>
            <a:r>
              <a:rPr b="1" i="0" lang="en-US" sz="1800" u="none" cap="none" strike="noStrike">
                <a:solidFill>
                  <a:schemeClr val="hlink"/>
                </a:solidFill>
                <a:latin typeface="Times New Roman"/>
                <a:ea typeface="Times New Roman"/>
                <a:cs typeface="Times New Roman"/>
                <a:sym typeface="Times New Roman"/>
              </a:rPr>
              <a:t>now</a:t>
            </a:r>
            <a:r>
              <a:rPr b="0" i="0" lang="en-US" sz="1800" u="none" cap="none" strike="noStrike">
                <a:solidFill>
                  <a:schemeClr val="hlink"/>
                </a:solidFill>
                <a:latin typeface="Times New Roman"/>
                <a:ea typeface="Times New Roman"/>
                <a:cs typeface="Times New Roman"/>
                <a:sym typeface="Times New Roman"/>
              </a:rPr>
              <a:t>!! Remember all registers are 4-bit including result register! </a:t>
            </a:r>
            <a:endParaRPr/>
          </a:p>
          <a:p>
            <a:pPr indent="-171450" lvl="1" marL="514350" marR="0" rtl="0" algn="l">
              <a:lnSpc>
                <a:spcPct val="110000"/>
              </a:lnSpc>
              <a:spcBef>
                <a:spcPts val="300"/>
              </a:spcBef>
              <a:spcAft>
                <a:spcPts val="0"/>
              </a:spcAft>
              <a:buClr>
                <a:schemeClr val="hlink"/>
              </a:buClr>
              <a:buSzPts val="1800"/>
              <a:buFont typeface="Arial"/>
              <a:buNone/>
            </a:pPr>
            <a:r>
              <a:rPr b="0" i="0" lang="en-US" sz="1800" u="none" cap="none" strike="noStrike">
                <a:solidFill>
                  <a:schemeClr val="hlink"/>
                </a:solidFill>
                <a:latin typeface="Times New Roman"/>
                <a:ea typeface="Times New Roman"/>
                <a:cs typeface="Times New Roman"/>
                <a:sym typeface="Times New Roman"/>
              </a:rPr>
              <a:t>So you have to </a:t>
            </a:r>
            <a:r>
              <a:rPr b="1" i="0" lang="en-US" sz="1800" u="none" cap="none" strike="noStrike">
                <a:solidFill>
                  <a:schemeClr val="hlink"/>
                </a:solidFill>
                <a:latin typeface="Times New Roman"/>
                <a:ea typeface="Times New Roman"/>
                <a:cs typeface="Times New Roman"/>
                <a:sym typeface="Times New Roman"/>
              </a:rPr>
              <a:t>throw  away </a:t>
            </a:r>
            <a:r>
              <a:rPr b="0" i="0" lang="en-US" sz="1800" u="none" cap="none" strike="noStrike">
                <a:solidFill>
                  <a:schemeClr val="hlink"/>
                </a:solidFill>
                <a:latin typeface="Times New Roman"/>
                <a:ea typeface="Times New Roman"/>
                <a:cs typeface="Times New Roman"/>
                <a:sym typeface="Times New Roman"/>
              </a:rPr>
              <a:t>the</a:t>
            </a:r>
            <a:r>
              <a:rPr b="0" i="1" lang="en-US" sz="1800" u="none" cap="none" strike="noStrike">
                <a:solidFill>
                  <a:schemeClr val="hlink"/>
                </a:solidFill>
                <a:latin typeface="Times New Roman"/>
                <a:ea typeface="Times New Roman"/>
                <a:cs typeface="Times New Roman"/>
                <a:sym typeface="Times New Roman"/>
              </a:rPr>
              <a:t> </a:t>
            </a:r>
            <a:r>
              <a:rPr b="0" i="0" lang="en-US" sz="1800" u="none" cap="none" strike="noStrike">
                <a:solidFill>
                  <a:schemeClr val="hlink"/>
                </a:solidFill>
                <a:latin typeface="Times New Roman"/>
                <a:ea typeface="Times New Roman"/>
                <a:cs typeface="Times New Roman"/>
                <a:sym typeface="Times New Roman"/>
              </a:rPr>
              <a:t>carry-out from the msb!!</a:t>
            </a:r>
            <a:endParaRPr b="1" i="0" sz="1800" u="none" cap="none" strike="noStrike">
              <a:solidFill>
                <a:schemeClr val="dk1"/>
              </a:solidFill>
              <a:latin typeface="Calibri"/>
              <a:ea typeface="Calibri"/>
              <a:cs typeface="Calibri"/>
              <a:sym typeface="Calibri"/>
            </a:endParaRPr>
          </a:p>
          <a:p>
            <a:pPr indent="-171450" lvl="0" marL="171450" marR="0" rtl="0" algn="l">
              <a:lnSpc>
                <a:spcPct val="110000"/>
              </a:lnSpc>
              <a:spcBef>
                <a:spcPts val="7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Have to beware of </a:t>
            </a:r>
            <a:r>
              <a:rPr b="0" i="1" lang="en-US" sz="2000" u="none" cap="none" strike="noStrike">
                <a:solidFill>
                  <a:schemeClr val="dk1"/>
                </a:solidFill>
                <a:latin typeface="Calibri"/>
                <a:ea typeface="Calibri"/>
                <a:cs typeface="Calibri"/>
                <a:sym typeface="Calibri"/>
              </a:rPr>
              <a:t>overflow </a:t>
            </a:r>
            <a:r>
              <a:rPr b="0" i="0" lang="en-US" sz="2000" u="none" cap="none" strike="noStrike">
                <a:solidFill>
                  <a:schemeClr val="dk1"/>
                </a:solidFill>
                <a:latin typeface="Calibri"/>
                <a:ea typeface="Calibri"/>
                <a:cs typeface="Calibri"/>
                <a:sym typeface="Calibri"/>
              </a:rPr>
              <a:t>: if the </a:t>
            </a:r>
            <a:r>
              <a:rPr b="0" i="1" lang="en-US" sz="2000" u="none" cap="none" strike="noStrike">
                <a:solidFill>
                  <a:schemeClr val="dk1"/>
                </a:solidFill>
                <a:latin typeface="Calibri"/>
                <a:ea typeface="Calibri"/>
                <a:cs typeface="Calibri"/>
                <a:sym typeface="Calibri"/>
              </a:rPr>
              <a:t>fixed</a:t>
            </a:r>
            <a:r>
              <a:rPr b="0" i="0" lang="en-US" sz="2000" u="none" cap="none" strike="noStrike">
                <a:solidFill>
                  <a:schemeClr val="dk1"/>
                </a:solidFill>
                <a:latin typeface="Calibri"/>
                <a:ea typeface="Calibri"/>
                <a:cs typeface="Calibri"/>
                <a:sym typeface="Calibri"/>
              </a:rPr>
              <a:t> number of bits (4, 8, 16, 32, etc.) in a register </a:t>
            </a:r>
            <a:r>
              <a:rPr b="0" i="1" lang="en-US" sz="2000" u="none" cap="none" strike="noStrike">
                <a:solidFill>
                  <a:schemeClr val="dk1"/>
                </a:solidFill>
                <a:latin typeface="Calibri"/>
                <a:ea typeface="Calibri"/>
                <a:cs typeface="Calibri"/>
                <a:sym typeface="Calibri"/>
              </a:rPr>
              <a:t>cannot represent the result</a:t>
            </a:r>
            <a:r>
              <a:rPr b="0" i="0" lang="en-US" sz="2000" u="none" cap="none" strike="noStrike">
                <a:solidFill>
                  <a:schemeClr val="dk1"/>
                </a:solidFill>
                <a:latin typeface="Calibri"/>
                <a:ea typeface="Calibri"/>
                <a:cs typeface="Calibri"/>
                <a:sym typeface="Calibri"/>
              </a:rPr>
              <a:t> of the operation</a:t>
            </a:r>
            <a:endParaRPr/>
          </a:p>
          <a:p>
            <a:pPr indent="-171450" lvl="1" marL="514350" marR="0" rtl="0" algn="l">
              <a:lnSpc>
                <a:spcPct val="110000"/>
              </a:lnSpc>
              <a:spcBef>
                <a:spcPts val="300"/>
              </a:spcBef>
              <a:spcAft>
                <a:spcPts val="0"/>
              </a:spcAft>
              <a:buClr>
                <a:schemeClr val="dk1"/>
              </a:buClr>
              <a:buSzPts val="1800"/>
              <a:buFont typeface="Arial"/>
              <a:buChar char="•"/>
            </a:pPr>
            <a:r>
              <a:rPr b="0" i="1" lang="en-US" sz="1800" u="none" cap="none" strike="noStrike">
                <a:solidFill>
                  <a:schemeClr val="dk1"/>
                </a:solidFill>
                <a:latin typeface="Calibri"/>
                <a:ea typeface="Calibri"/>
                <a:cs typeface="Calibri"/>
                <a:sym typeface="Calibri"/>
              </a:rPr>
              <a:t>terminology alert</a:t>
            </a:r>
            <a:r>
              <a:rPr b="0" i="0" lang="en-US" sz="1800" u="none" cap="none" strike="noStrike">
                <a:solidFill>
                  <a:schemeClr val="dk1"/>
                </a:solidFill>
                <a:latin typeface="Calibri"/>
                <a:ea typeface="Calibri"/>
                <a:cs typeface="Calibri"/>
                <a:sym typeface="Calibri"/>
              </a:rPr>
              <a:t>: overflow </a:t>
            </a:r>
            <a:r>
              <a:rPr b="0" i="1" lang="en-US" sz="1800" u="none" cap="none" strike="noStrike">
                <a:solidFill>
                  <a:schemeClr val="dk1"/>
                </a:solidFill>
                <a:latin typeface="Calibri"/>
                <a:ea typeface="Calibri"/>
                <a:cs typeface="Calibri"/>
                <a:sym typeface="Calibri"/>
              </a:rPr>
              <a:t>does not mean</a:t>
            </a:r>
            <a:r>
              <a:rPr b="0" i="0" lang="en-US" sz="1800" u="none" cap="none" strike="noStrike">
                <a:solidFill>
                  <a:schemeClr val="dk1"/>
                </a:solidFill>
                <a:latin typeface="Calibri"/>
                <a:ea typeface="Calibri"/>
                <a:cs typeface="Calibri"/>
                <a:sym typeface="Calibri"/>
              </a:rPr>
              <a:t> there was a carry-out from the msb that we lost (though it sounds like that!) – it means simply that the result in the fixed-sized register is incorrect</a:t>
            </a:r>
            <a:endParaRPr/>
          </a:p>
          <a:p>
            <a:pPr indent="-171450" lvl="2" marL="857250" marR="0" rtl="0" algn="l">
              <a:lnSpc>
                <a:spcPct val="110000"/>
              </a:lnSpc>
              <a:spcBef>
                <a:spcPts val="3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as can be seen from the above examples there are cases when the result is correct even after losing the carry-out from the msb</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914400" y="304800"/>
            <a:ext cx="8029575"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Two’s Complement Addition: Verifying Carry/Borrow method</a:t>
            </a:r>
            <a:endParaRPr/>
          </a:p>
        </p:txBody>
      </p:sp>
      <p:sp>
        <p:nvSpPr>
          <p:cNvPr id="166" name="Google Shape;166;p18"/>
          <p:cNvSpPr txBox="1"/>
          <p:nvPr>
            <p:ph idx="1" type="body"/>
          </p:nvPr>
        </p:nvSpPr>
        <p:spPr>
          <a:xfrm>
            <a:off x="762000" y="1524000"/>
            <a:ext cx="7772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Two (n+1)-bit integers: X = x</a:t>
            </a:r>
            <a:r>
              <a:rPr b="0" baseline="-25000" i="0" lang="en-US" sz="2000" u="none" cap="none" strike="noStrike">
                <a:solidFill>
                  <a:schemeClr val="dk1"/>
                </a:solidFill>
                <a:latin typeface="Calibri"/>
                <a:ea typeface="Calibri"/>
                <a:cs typeface="Calibri"/>
                <a:sym typeface="Calibri"/>
              </a:rPr>
              <a:t>n</a:t>
            </a:r>
            <a:r>
              <a:rPr b="0" i="0" lang="en-US" sz="2000" u="none" cap="none" strike="noStrike">
                <a:solidFill>
                  <a:schemeClr val="dk1"/>
                </a:solidFill>
                <a:latin typeface="Calibri"/>
                <a:ea typeface="Calibri"/>
                <a:cs typeface="Calibri"/>
                <a:sym typeface="Calibri"/>
              </a:rPr>
              <a:t>X’, Y = y</a:t>
            </a:r>
            <a:r>
              <a:rPr b="0" baseline="-25000" i="0" lang="en-US" sz="2000" u="none" cap="none" strike="noStrike">
                <a:solidFill>
                  <a:schemeClr val="dk1"/>
                </a:solidFill>
                <a:latin typeface="Calibri"/>
                <a:ea typeface="Calibri"/>
                <a:cs typeface="Calibri"/>
                <a:sym typeface="Calibri"/>
              </a:rPr>
              <a:t>n</a:t>
            </a:r>
            <a:r>
              <a:rPr b="0" i="0" lang="en-US" sz="2000" u="none" cap="none" strike="noStrike">
                <a:solidFill>
                  <a:schemeClr val="dk1"/>
                </a:solidFill>
                <a:latin typeface="Calibri"/>
                <a:ea typeface="Calibri"/>
                <a:cs typeface="Calibri"/>
                <a:sym typeface="Calibri"/>
              </a:rPr>
              <a:t>Y’</a:t>
            </a:r>
            <a:endParaRPr/>
          </a:p>
          <a:p>
            <a:pPr indent="-171450" lvl="0" marL="171450" marR="0" rtl="0" algn="l">
              <a:lnSpc>
                <a:spcPct val="90000"/>
              </a:lnSpc>
              <a:spcBef>
                <a:spcPts val="7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r>
              <a:rPr b="0" baseline="30000" i="0" lang="en-US" sz="2000" u="none" cap="none" strike="noStrike">
                <a:solidFill>
                  <a:schemeClr val="dk1"/>
                </a:solidFill>
                <a:latin typeface="Calibri"/>
                <a:ea typeface="Calibri"/>
                <a:cs typeface="Calibri"/>
                <a:sym typeface="Calibri"/>
              </a:rPr>
              <a:t>           </a:t>
            </a:r>
            <a:endParaRPr b="0" baseline="30000" i="0" sz="2000" u="none" cap="none" strike="noStrik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x</a:t>
            </a:r>
            <a:r>
              <a:rPr b="0" baseline="-25000" i="0" lang="en-US" sz="2000" u="none" cap="none" strike="noStrike">
                <a:solidFill>
                  <a:schemeClr val="dk1"/>
                </a:solidFill>
                <a:latin typeface="Calibri"/>
                <a:ea typeface="Calibri"/>
                <a:cs typeface="Calibri"/>
                <a:sym typeface="Calibri"/>
              </a:rPr>
              <a:t>n </a:t>
            </a:r>
            <a:r>
              <a:rPr b="0" i="0" lang="en-US" sz="2000" u="none" cap="none" strike="noStrike">
                <a:solidFill>
                  <a:schemeClr val="dk1"/>
                </a:solidFill>
                <a:latin typeface="Calibri"/>
                <a:ea typeface="Calibri"/>
                <a:cs typeface="Calibri"/>
                <a:sym typeface="Calibri"/>
              </a:rPr>
              <a:t>= 0,  y</a:t>
            </a:r>
            <a:r>
              <a:rPr b="0" baseline="-25000" i="0" lang="en-US" sz="2000" u="none" cap="none" strike="noStrike">
                <a:solidFill>
                  <a:schemeClr val="dk1"/>
                </a:solidFill>
                <a:latin typeface="Calibri"/>
                <a:ea typeface="Calibri"/>
                <a:cs typeface="Calibri"/>
                <a:sym typeface="Calibri"/>
              </a:rPr>
              <a:t>n </a:t>
            </a:r>
            <a:r>
              <a:rPr b="0" i="0" lang="en-US" sz="2000" u="none" cap="none" strike="noStrike">
                <a:solidFill>
                  <a:schemeClr val="dk1"/>
                </a:solidFill>
                <a:latin typeface="Calibri"/>
                <a:ea typeface="Calibri"/>
                <a:cs typeface="Calibri"/>
                <a:sym typeface="Calibri"/>
              </a:rPr>
              <a:t>= 0                   </a:t>
            </a:r>
            <a:r>
              <a:rPr b="0" i="0" lang="en-US" sz="2000" u="none" cap="none" strike="noStrike">
                <a:solidFill>
                  <a:schemeClr val="dk1"/>
                </a:solidFill>
                <a:latin typeface="Courier New"/>
                <a:ea typeface="Courier New"/>
                <a:cs typeface="Courier New"/>
                <a:sym typeface="Courier New"/>
              </a:rPr>
              <a:t>ok          not ok(overflow!)</a:t>
            </a:r>
            <a:endParaRPr/>
          </a:p>
          <a:p>
            <a:pPr indent="-171450" lvl="0" marL="171450" marR="0" rtl="0" algn="l">
              <a:lnSpc>
                <a:spcPct val="90000"/>
              </a:lnSpc>
              <a:spcBef>
                <a:spcPts val="7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x</a:t>
            </a:r>
            <a:r>
              <a:rPr b="0" baseline="-25000" i="0" lang="en-US" sz="2000" u="none" cap="none" strike="noStrike">
                <a:solidFill>
                  <a:schemeClr val="dk1"/>
                </a:solidFill>
                <a:latin typeface="Calibri"/>
                <a:ea typeface="Calibri"/>
                <a:cs typeface="Calibri"/>
                <a:sym typeface="Calibri"/>
              </a:rPr>
              <a:t>n </a:t>
            </a:r>
            <a:r>
              <a:rPr b="0" i="0" lang="en-US" sz="2000" u="none" cap="none" strike="noStrike">
                <a:solidFill>
                  <a:schemeClr val="dk1"/>
                </a:solidFill>
                <a:latin typeface="Calibri"/>
                <a:ea typeface="Calibri"/>
                <a:cs typeface="Calibri"/>
                <a:sym typeface="Calibri"/>
              </a:rPr>
              <a:t>= 1,  y</a:t>
            </a:r>
            <a:r>
              <a:rPr b="0" baseline="-25000" i="0" lang="en-US" sz="2000" u="none" cap="none" strike="noStrike">
                <a:solidFill>
                  <a:schemeClr val="dk1"/>
                </a:solidFill>
                <a:latin typeface="Calibri"/>
                <a:ea typeface="Calibri"/>
                <a:cs typeface="Calibri"/>
                <a:sym typeface="Calibri"/>
              </a:rPr>
              <a:t>n </a:t>
            </a:r>
            <a:r>
              <a:rPr b="0" i="0" lang="en-US" sz="2000" u="none" cap="none" strike="noStrike">
                <a:solidFill>
                  <a:schemeClr val="dk1"/>
                </a:solidFill>
                <a:latin typeface="Calibri"/>
                <a:ea typeface="Calibri"/>
                <a:cs typeface="Calibri"/>
                <a:sym typeface="Calibri"/>
              </a:rPr>
              <a:t>= 0                   </a:t>
            </a:r>
            <a:r>
              <a:rPr b="0" i="0" lang="en-US" sz="2000" u="none" cap="none" strike="noStrike">
                <a:solidFill>
                  <a:schemeClr val="dk1"/>
                </a:solidFill>
                <a:latin typeface="Courier New"/>
                <a:ea typeface="Courier New"/>
                <a:cs typeface="Courier New"/>
                <a:sym typeface="Courier New"/>
              </a:rPr>
              <a:t>ok               ok</a:t>
            </a:r>
            <a:endParaRPr/>
          </a:p>
          <a:p>
            <a:pPr indent="-171450" lvl="0" marL="171450" marR="0" rtl="0" algn="l">
              <a:lnSpc>
                <a:spcPct val="90000"/>
              </a:lnSpc>
              <a:spcBef>
                <a:spcPts val="7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x</a:t>
            </a:r>
            <a:r>
              <a:rPr b="0" baseline="-25000" i="0" lang="en-US" sz="2000" u="none" cap="none" strike="noStrike">
                <a:solidFill>
                  <a:schemeClr val="dk1"/>
                </a:solidFill>
                <a:latin typeface="Calibri"/>
                <a:ea typeface="Calibri"/>
                <a:cs typeface="Calibri"/>
                <a:sym typeface="Calibri"/>
              </a:rPr>
              <a:t>n </a:t>
            </a:r>
            <a:r>
              <a:rPr b="0" i="0" lang="en-US" sz="2000" u="none" cap="none" strike="noStrike">
                <a:solidFill>
                  <a:schemeClr val="dk1"/>
                </a:solidFill>
                <a:latin typeface="Calibri"/>
                <a:ea typeface="Calibri"/>
                <a:cs typeface="Calibri"/>
                <a:sym typeface="Calibri"/>
              </a:rPr>
              <a:t>= 0,  y</a:t>
            </a:r>
            <a:r>
              <a:rPr b="0" baseline="-25000" i="0" lang="en-US" sz="2000" u="none" cap="none" strike="noStrike">
                <a:solidFill>
                  <a:schemeClr val="dk1"/>
                </a:solidFill>
                <a:latin typeface="Calibri"/>
                <a:ea typeface="Calibri"/>
                <a:cs typeface="Calibri"/>
                <a:sym typeface="Calibri"/>
              </a:rPr>
              <a:t>n </a:t>
            </a:r>
            <a:r>
              <a:rPr b="0" i="0" lang="en-US" sz="2000" u="none" cap="none" strike="noStrike">
                <a:solidFill>
                  <a:schemeClr val="dk1"/>
                </a:solidFill>
                <a:latin typeface="Calibri"/>
                <a:ea typeface="Calibri"/>
                <a:cs typeface="Calibri"/>
                <a:sym typeface="Calibri"/>
              </a:rPr>
              <a:t>= 1                   </a:t>
            </a:r>
            <a:r>
              <a:rPr b="0" i="0" lang="en-US" sz="2000" u="none" cap="none" strike="noStrike">
                <a:solidFill>
                  <a:schemeClr val="dk1"/>
                </a:solidFill>
                <a:latin typeface="Courier New"/>
                <a:ea typeface="Courier New"/>
                <a:cs typeface="Courier New"/>
                <a:sym typeface="Courier New"/>
              </a:rPr>
              <a:t>ok               ok</a:t>
            </a:r>
            <a:endParaRPr/>
          </a:p>
          <a:p>
            <a:pPr indent="-171450" lvl="0" marL="171450" marR="0" rtl="0" algn="l">
              <a:lnSpc>
                <a:spcPct val="90000"/>
              </a:lnSpc>
              <a:spcBef>
                <a:spcPts val="7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x</a:t>
            </a:r>
            <a:r>
              <a:rPr b="0" baseline="-25000" i="0" lang="en-US" sz="2000" u="none" cap="none" strike="noStrike">
                <a:solidFill>
                  <a:schemeClr val="dk1"/>
                </a:solidFill>
                <a:latin typeface="Calibri"/>
                <a:ea typeface="Calibri"/>
                <a:cs typeface="Calibri"/>
                <a:sym typeface="Calibri"/>
              </a:rPr>
              <a:t>n </a:t>
            </a:r>
            <a:r>
              <a:rPr b="0" i="0" lang="en-US" sz="2000" u="none" cap="none" strike="noStrike">
                <a:solidFill>
                  <a:schemeClr val="dk1"/>
                </a:solidFill>
                <a:latin typeface="Calibri"/>
                <a:ea typeface="Calibri"/>
                <a:cs typeface="Calibri"/>
                <a:sym typeface="Calibri"/>
              </a:rPr>
              <a:t>= 1,  y</a:t>
            </a:r>
            <a:r>
              <a:rPr b="0" baseline="-25000" i="0" lang="en-US" sz="2000" u="none" cap="none" strike="noStrike">
                <a:solidFill>
                  <a:schemeClr val="dk1"/>
                </a:solidFill>
                <a:latin typeface="Calibri"/>
                <a:ea typeface="Calibri"/>
                <a:cs typeface="Calibri"/>
                <a:sym typeface="Calibri"/>
              </a:rPr>
              <a:t>n </a:t>
            </a:r>
            <a:r>
              <a:rPr b="0" i="0" lang="en-US" sz="2000" u="none" cap="none" strike="noStrike">
                <a:solidFill>
                  <a:schemeClr val="dk1"/>
                </a:solidFill>
                <a:latin typeface="Calibri"/>
                <a:ea typeface="Calibri"/>
                <a:cs typeface="Calibri"/>
                <a:sym typeface="Calibri"/>
              </a:rPr>
              <a:t>= 1       </a:t>
            </a:r>
            <a:r>
              <a:rPr b="0" i="0" lang="en-US" sz="2000" u="none" cap="none" strike="noStrike">
                <a:solidFill>
                  <a:schemeClr val="dk1"/>
                </a:solidFill>
                <a:latin typeface="Courier New"/>
                <a:ea typeface="Courier New"/>
                <a:cs typeface="Courier New"/>
                <a:sym typeface="Courier New"/>
              </a:rPr>
              <a:t>not ok(overflow!)      ok</a:t>
            </a:r>
            <a:endParaRPr b="0" i="0" sz="2000" u="none" cap="none" strike="noStrike">
              <a:solidFill>
                <a:schemeClr val="dk1"/>
              </a:solidFill>
              <a:latin typeface="Calibri"/>
              <a:ea typeface="Calibri"/>
              <a:cs typeface="Calibri"/>
              <a:sym typeface="Calibri"/>
            </a:endParaRPr>
          </a:p>
          <a:p>
            <a:pPr indent="-44450" lvl="0" marL="171450" marR="0" rtl="0" algn="l">
              <a:lnSpc>
                <a:spcPct val="90000"/>
              </a:lnSpc>
              <a:spcBef>
                <a:spcPts val="700"/>
              </a:spcBef>
              <a:spcAft>
                <a:spcPts val="0"/>
              </a:spcAft>
              <a:buClr>
                <a:schemeClr val="dk1"/>
              </a:buClr>
              <a:buSzPts val="2000"/>
              <a:buFont typeface="Arial"/>
              <a:buNone/>
            </a:pPr>
            <a:r>
              <a:t/>
            </a:r>
            <a:endParaRPr b="0" i="1" sz="2000" u="none" cap="none" strike="noStrike">
              <a:solidFill>
                <a:schemeClr val="dk1"/>
              </a:solidFill>
              <a:latin typeface="Times New Roman"/>
              <a:ea typeface="Times New Roman"/>
              <a:cs typeface="Times New Roman"/>
              <a:sym typeface="Times New Roman"/>
            </a:endParaRPr>
          </a:p>
          <a:p>
            <a:pPr indent="-171450" lvl="0" marL="171450" marR="0" rtl="0" algn="l">
              <a:lnSpc>
                <a:spcPct val="90000"/>
              </a:lnSpc>
              <a:spcBef>
                <a:spcPts val="70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Prove the cases above!</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Prove if there is </a:t>
            </a:r>
            <a:r>
              <a:rPr b="0" i="1" lang="en-US" sz="2000" u="none" cap="none" strike="noStrike">
                <a:solidFill>
                  <a:schemeClr val="dk1"/>
                </a:solidFill>
                <a:latin typeface="Times New Roman"/>
                <a:ea typeface="Times New Roman"/>
                <a:cs typeface="Times New Roman"/>
                <a:sym typeface="Times New Roman"/>
              </a:rPr>
              <a:t>one more bit</a:t>
            </a:r>
            <a:r>
              <a:rPr b="0" i="0" lang="en-US" sz="2000" u="none" cap="none" strike="noStrike">
                <a:solidFill>
                  <a:schemeClr val="dk1"/>
                </a:solidFill>
                <a:latin typeface="Times New Roman"/>
                <a:ea typeface="Times New Roman"/>
                <a:cs typeface="Times New Roman"/>
                <a:sym typeface="Times New Roman"/>
              </a:rPr>
              <a:t> (total n+2 then) available for the result then there is no problem with overflow in add!</a:t>
            </a:r>
            <a:endParaRPr/>
          </a:p>
          <a:p>
            <a:pPr indent="-57150" lvl="1" marL="514350" marR="0" rtl="0" algn="l">
              <a:lnSpc>
                <a:spcPct val="90000"/>
              </a:lnSpc>
              <a:spcBef>
                <a:spcPts val="300"/>
              </a:spcBef>
              <a:spcAft>
                <a:spcPts val="0"/>
              </a:spcAft>
              <a:buClr>
                <a:schemeClr val="dk1"/>
              </a:buClr>
              <a:buSzPts val="1800"/>
              <a:buFont typeface="Arial"/>
              <a:buNone/>
            </a:pPr>
            <a:r>
              <a:t/>
            </a:r>
            <a:endParaRPr b="0" i="1" sz="1800" u="none" cap="none" strike="noStrike">
              <a:solidFill>
                <a:schemeClr val="dk1"/>
              </a:solidFill>
              <a:latin typeface="Times New Roman"/>
              <a:ea typeface="Times New Roman"/>
              <a:cs typeface="Times New Roman"/>
              <a:sym typeface="Times New Roman"/>
            </a:endParaRPr>
          </a:p>
          <a:p>
            <a:pPr indent="-57150" lvl="0" marL="171450" marR="0" rtl="0" algn="l">
              <a:lnSpc>
                <a:spcPct val="90000"/>
              </a:lnSpc>
              <a:spcBef>
                <a:spcPts val="750"/>
              </a:spcBef>
              <a:spcAft>
                <a:spcPts val="0"/>
              </a:spcAft>
              <a:buClr>
                <a:schemeClr val="dk1"/>
              </a:buClr>
              <a:buSzPts val="1800"/>
              <a:buFont typeface="Arial"/>
              <a:buNone/>
            </a:pPr>
            <a:r>
              <a:t/>
            </a:r>
            <a:endParaRPr b="0" i="1" sz="1800" u="none" cap="none" strike="noStrike">
              <a:solidFill>
                <a:schemeClr val="dk1"/>
              </a:solidFill>
              <a:latin typeface="Times New Roman"/>
              <a:ea typeface="Times New Roman"/>
              <a:cs typeface="Times New Roman"/>
              <a:sym typeface="Times New Roman"/>
            </a:endParaRPr>
          </a:p>
        </p:txBody>
      </p:sp>
      <p:cxnSp>
        <p:nvCxnSpPr>
          <p:cNvPr id="167" name="Google Shape;167;p18"/>
          <p:cNvCxnSpPr/>
          <p:nvPr/>
        </p:nvCxnSpPr>
        <p:spPr>
          <a:xfrm>
            <a:off x="762000" y="2514600"/>
            <a:ext cx="7391400" cy="0"/>
          </a:xfrm>
          <a:prstGeom prst="straightConnector1">
            <a:avLst/>
          </a:prstGeom>
          <a:noFill/>
          <a:ln cap="flat" cmpd="sng" w="9525">
            <a:solidFill>
              <a:schemeClr val="dk1"/>
            </a:solidFill>
            <a:prstDash val="solid"/>
            <a:miter lim="800000"/>
            <a:headEnd len="sm" w="sm" type="none"/>
            <a:tailEnd len="sm" w="sm" type="none"/>
          </a:ln>
        </p:spPr>
      </p:cxnSp>
      <p:cxnSp>
        <p:nvCxnSpPr>
          <p:cNvPr id="168" name="Google Shape;168;p18"/>
          <p:cNvCxnSpPr/>
          <p:nvPr/>
        </p:nvCxnSpPr>
        <p:spPr>
          <a:xfrm>
            <a:off x="2895600" y="1905000"/>
            <a:ext cx="0" cy="2057400"/>
          </a:xfrm>
          <a:prstGeom prst="straightConnector1">
            <a:avLst/>
          </a:prstGeom>
          <a:noFill/>
          <a:ln cap="flat" cmpd="sng" w="9525">
            <a:solidFill>
              <a:schemeClr val="dk1"/>
            </a:solidFill>
            <a:prstDash val="solid"/>
            <a:miter lim="800000"/>
            <a:headEnd len="sm" w="sm" type="none"/>
            <a:tailEnd len="sm" w="sm" type="none"/>
          </a:ln>
        </p:spPr>
      </p:cxnSp>
      <p:cxnSp>
        <p:nvCxnSpPr>
          <p:cNvPr id="169" name="Google Shape;169;p18"/>
          <p:cNvCxnSpPr/>
          <p:nvPr/>
        </p:nvCxnSpPr>
        <p:spPr>
          <a:xfrm>
            <a:off x="5638800" y="1905000"/>
            <a:ext cx="0" cy="2057400"/>
          </a:xfrm>
          <a:prstGeom prst="straightConnector1">
            <a:avLst/>
          </a:prstGeom>
          <a:noFill/>
          <a:ln cap="flat" cmpd="sng" w="9525">
            <a:solidFill>
              <a:schemeClr val="dk1"/>
            </a:solidFill>
            <a:prstDash val="solid"/>
            <a:miter lim="800000"/>
            <a:headEnd len="sm" w="sm" type="none"/>
            <a:tailEnd len="sm" w="sm" type="none"/>
          </a:ln>
        </p:spPr>
      </p:cxnSp>
      <p:sp>
        <p:nvSpPr>
          <p:cNvPr id="170" name="Google Shape;170;p18"/>
          <p:cNvSpPr txBox="1"/>
          <p:nvPr/>
        </p:nvSpPr>
        <p:spPr>
          <a:xfrm>
            <a:off x="838200" y="1889125"/>
            <a:ext cx="201295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Carry/borrow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add X + Y</a:t>
            </a:r>
            <a:endParaRPr b="0" i="0" sz="1400" u="none" cap="none" strike="noStrike">
              <a:solidFill>
                <a:srgbClr val="000000"/>
              </a:solidFill>
              <a:latin typeface="Arial"/>
              <a:ea typeface="Arial"/>
              <a:cs typeface="Arial"/>
              <a:sym typeface="Arial"/>
            </a:endParaRPr>
          </a:p>
        </p:txBody>
      </p:sp>
      <p:sp>
        <p:nvSpPr>
          <p:cNvPr id="171" name="Google Shape;171;p18"/>
          <p:cNvSpPr txBox="1"/>
          <p:nvPr/>
        </p:nvSpPr>
        <p:spPr>
          <a:xfrm>
            <a:off x="2971800" y="1828800"/>
            <a:ext cx="28194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0 ≤ X’ + Y’ &lt;  2</a:t>
            </a:r>
            <a:r>
              <a:rPr b="0" baseline="30000" i="0" lang="en-US" sz="2000" u="none" cap="none" strike="noStrike">
                <a:solidFill>
                  <a:schemeClr val="dk1"/>
                </a:solidFill>
                <a:latin typeface="Tahoma"/>
                <a:ea typeface="Tahoma"/>
                <a:cs typeface="Tahoma"/>
                <a:sym typeface="Tahoma"/>
              </a:rPr>
              <a:t>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(no CarryIn to last bit)</a:t>
            </a:r>
            <a:endParaRPr b="0" i="0" sz="1400" u="none" cap="none" strike="noStrike">
              <a:solidFill>
                <a:srgbClr val="000000"/>
              </a:solidFill>
              <a:latin typeface="Arial"/>
              <a:ea typeface="Arial"/>
              <a:cs typeface="Arial"/>
              <a:sym typeface="Arial"/>
            </a:endParaRPr>
          </a:p>
        </p:txBody>
      </p:sp>
      <p:sp>
        <p:nvSpPr>
          <p:cNvPr id="172" name="Google Shape;172;p18"/>
          <p:cNvSpPr txBox="1"/>
          <p:nvPr/>
        </p:nvSpPr>
        <p:spPr>
          <a:xfrm>
            <a:off x="5638800" y="1828800"/>
            <a:ext cx="2605087"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2</a:t>
            </a:r>
            <a:r>
              <a:rPr b="0" baseline="30000" i="0" lang="en-US" sz="2000" u="none" cap="none" strike="noStrike">
                <a:solidFill>
                  <a:schemeClr val="dk1"/>
                </a:solidFill>
                <a:latin typeface="Tahoma"/>
                <a:ea typeface="Tahoma"/>
                <a:cs typeface="Tahoma"/>
                <a:sym typeface="Tahoma"/>
              </a:rPr>
              <a:t>n</a:t>
            </a:r>
            <a:r>
              <a:rPr b="0" i="0" lang="en-US" sz="2000" u="none" cap="none" strike="noStrike">
                <a:solidFill>
                  <a:schemeClr val="dk1"/>
                </a:solidFill>
                <a:latin typeface="Tahoma"/>
                <a:ea typeface="Tahoma"/>
                <a:cs typeface="Tahoma"/>
                <a:sym typeface="Tahoma"/>
              </a:rPr>
              <a:t> ≤ X’ + Y’ &lt; 2</a:t>
            </a:r>
            <a:r>
              <a:rPr b="0" baseline="30000" i="0" lang="en-US" sz="2000" u="none" cap="none" strike="noStrike">
                <a:solidFill>
                  <a:schemeClr val="dk1"/>
                </a:solidFill>
                <a:latin typeface="Tahoma"/>
                <a:ea typeface="Tahoma"/>
                <a:cs typeface="Tahoma"/>
                <a:sym typeface="Tahoma"/>
              </a:rPr>
              <a:t>n+1 </a:t>
            </a:r>
            <a:r>
              <a:rPr b="0" i="0" lang="en-US" sz="2000" u="none" cap="none" strike="noStrike">
                <a:solidFill>
                  <a:schemeClr val="dk1"/>
                </a:solidFill>
                <a:latin typeface="Tahoma"/>
                <a:ea typeface="Tahoma"/>
                <a:cs typeface="Tahoma"/>
                <a:sym typeface="Tahoma"/>
              </a:rPr>
              <a: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(CarryIn to last bit)</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Two's Complement Operations</a:t>
            </a:r>
            <a:endParaRPr/>
          </a:p>
        </p:txBody>
      </p:sp>
      <p:sp>
        <p:nvSpPr>
          <p:cNvPr id="178" name="Google Shape;178;p1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000"/>
              <a:buFont typeface="Arial"/>
              <a:buChar char="•"/>
            </a:pPr>
            <a:r>
              <a:rPr b="0" i="1" lang="en-US" sz="2000" u="none">
                <a:solidFill>
                  <a:schemeClr val="dk1"/>
                </a:solidFill>
                <a:latin typeface="Times New Roman"/>
                <a:ea typeface="Times New Roman"/>
                <a:cs typeface="Times New Roman"/>
                <a:sym typeface="Times New Roman"/>
              </a:rPr>
              <a:t>Now verify the negation shortcut!</a:t>
            </a:r>
            <a:r>
              <a:rPr b="0" i="1" lang="en-US" sz="2400" u="none">
                <a:solidFill>
                  <a:schemeClr val="dk1"/>
                </a:solidFill>
                <a:latin typeface="Times New Roman"/>
                <a:ea typeface="Times New Roman"/>
                <a:cs typeface="Times New Roman"/>
                <a:sym typeface="Times New Roman"/>
              </a:rPr>
              <a:t> </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consider X + (X +1) = (X + X) + 1: </a:t>
            </a:r>
            <a:endParaRPr/>
          </a:p>
          <a:p>
            <a:pPr indent="-171450" lvl="1" marL="514350" marR="0" rtl="0" algn="l">
              <a:lnSpc>
                <a:spcPct val="90000"/>
              </a:lnSpc>
              <a:spcBef>
                <a:spcPts val="30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    associative law – but what if there is overflow in one of the adds on either side, i.e., the result is wrong…!</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think </a:t>
            </a:r>
            <a:r>
              <a:rPr b="0" i="1" lang="en-US" sz="1800" u="none" cap="none" strike="noStrike">
                <a:solidFill>
                  <a:schemeClr val="dk1"/>
                </a:solidFill>
                <a:latin typeface="Calibri"/>
                <a:ea typeface="Calibri"/>
                <a:cs typeface="Calibri"/>
                <a:sym typeface="Calibri"/>
              </a:rPr>
              <a:t>minint </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171450" lvl="1" marL="514350" marR="0" rtl="0" algn="l">
              <a:lnSpc>
                <a:spcPct val="90000"/>
              </a:lnSpc>
              <a:spcBef>
                <a:spcPts val="300"/>
              </a:spcBef>
              <a:spcAft>
                <a:spcPts val="0"/>
              </a:spcAft>
              <a:buClr>
                <a:schemeClr val="dk1"/>
              </a:buClr>
              <a:buSzPts val="1800"/>
              <a:buFont typeface="Arial"/>
              <a:buChar char="•"/>
            </a:pPr>
            <a:r>
              <a:rPr b="0" i="1" lang="en-US" sz="1800" u="none" cap="none" strike="noStrike">
                <a:solidFill>
                  <a:schemeClr val="dk1"/>
                </a:solidFill>
                <a:latin typeface="Calibri"/>
                <a:ea typeface="Calibri"/>
                <a:cs typeface="Calibri"/>
                <a:sym typeface="Calibri"/>
              </a:rPr>
              <a:t>Examples</a:t>
            </a:r>
            <a:r>
              <a:rPr b="0" i="0" lang="en-US" sz="1800" u="none" cap="none" strike="noStrike">
                <a:solidFill>
                  <a:schemeClr val="dk1"/>
                </a:solidFill>
                <a:latin typeface="Calibri"/>
                <a:ea typeface="Calibri"/>
                <a:cs typeface="Calibri"/>
                <a:sym typeface="Calibri"/>
              </a:rPr>
              <a:t>: </a:t>
            </a:r>
            <a:endParaRPr/>
          </a:p>
          <a:p>
            <a:pPr indent="-171450" lvl="2" marL="857250" marR="0" rtl="0" algn="l">
              <a:lnSpc>
                <a:spcPct val="90000"/>
              </a:lnSpc>
              <a:spcBef>
                <a:spcPts val="3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–0101 = 1010 + 1 = 1011</a:t>
            </a:r>
            <a:endParaRPr/>
          </a:p>
          <a:p>
            <a:pPr indent="-171450" lvl="2" marL="857250" marR="0" rtl="0" algn="l">
              <a:lnSpc>
                <a:spcPct val="90000"/>
              </a:lnSpc>
              <a:spcBef>
                <a:spcPts val="3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–1100 = 0011 + 1 = 0100 </a:t>
            </a:r>
            <a:endParaRPr/>
          </a:p>
          <a:p>
            <a:pPr indent="-171450" lvl="2" marL="857250" marR="0" rtl="0" algn="l">
              <a:lnSpc>
                <a:spcPct val="90000"/>
              </a:lnSpc>
              <a:spcBef>
                <a:spcPts val="3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–1000 = 0111 + 1 = 1000</a:t>
            </a:r>
            <a:endParaRPr/>
          </a:p>
          <a:p>
            <a:pPr indent="-69850" lvl="0" marL="171450" marR="0" rtl="0" algn="l">
              <a:lnSpc>
                <a:spcPct val="90000"/>
              </a:lnSpc>
              <a:spcBef>
                <a:spcPts val="75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cxnSp>
        <p:nvCxnSpPr>
          <p:cNvPr id="179" name="Google Shape;179;p19"/>
          <p:cNvCxnSpPr/>
          <p:nvPr/>
        </p:nvCxnSpPr>
        <p:spPr>
          <a:xfrm>
            <a:off x="4800600" y="2438400"/>
            <a:ext cx="228600" cy="0"/>
          </a:xfrm>
          <a:prstGeom prst="straightConnector1">
            <a:avLst/>
          </a:prstGeom>
          <a:noFill/>
          <a:ln cap="flat" cmpd="sng" w="12700">
            <a:solidFill>
              <a:schemeClr val="dk1"/>
            </a:solidFill>
            <a:prstDash val="solid"/>
            <a:miter lim="800000"/>
            <a:headEnd len="sm" w="sm" type="none"/>
            <a:tailEnd len="sm" w="sm" type="none"/>
          </a:ln>
        </p:spPr>
      </p:cxnSp>
      <p:cxnSp>
        <p:nvCxnSpPr>
          <p:cNvPr id="180" name="Google Shape;180;p19"/>
          <p:cNvCxnSpPr/>
          <p:nvPr/>
        </p:nvCxnSpPr>
        <p:spPr>
          <a:xfrm>
            <a:off x="3429000" y="2438400"/>
            <a:ext cx="228600" cy="0"/>
          </a:xfrm>
          <a:prstGeom prst="straightConnector1">
            <a:avLst/>
          </a:prstGeom>
          <a:noFill/>
          <a:ln cap="flat" cmpd="sng" w="12700">
            <a:solidFill>
              <a:schemeClr val="dk1"/>
            </a:solidFill>
            <a:prstDash val="solid"/>
            <a:miter lim="800000"/>
            <a:headEnd len="sm" w="sm" type="none"/>
            <a:tailEnd len="sm" w="sm" type="none"/>
          </a:ln>
        </p:spPr>
      </p:cxnSp>
      <p:cxnSp>
        <p:nvCxnSpPr>
          <p:cNvPr id="181" name="Google Shape;181;p19"/>
          <p:cNvCxnSpPr/>
          <p:nvPr/>
        </p:nvCxnSpPr>
        <p:spPr>
          <a:xfrm flipH="1" rot="10800000">
            <a:off x="3048000" y="4648200"/>
            <a:ext cx="152400" cy="2286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nvSpPr>
        <p:spPr>
          <a:xfrm>
            <a:off x="3502025" y="693737"/>
            <a:ext cx="28559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20"/>
          <p:cNvSpPr txBox="1"/>
          <p:nvPr>
            <p:ph type="title"/>
          </p:nvPr>
        </p:nvSpPr>
        <p:spPr>
          <a:xfrm>
            <a:off x="628650" y="365125"/>
            <a:ext cx="78867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Detecting Overflow</a:t>
            </a:r>
            <a:endParaRPr/>
          </a:p>
        </p:txBody>
      </p:sp>
      <p:sp>
        <p:nvSpPr>
          <p:cNvPr id="189" name="Google Shape;189;p20"/>
          <p:cNvSpPr txBox="1"/>
          <p:nvPr>
            <p:ph idx="1" type="body"/>
          </p:nvPr>
        </p:nvSpPr>
        <p:spPr>
          <a:xfrm>
            <a:off x="628650" y="1825625"/>
            <a:ext cx="7886700" cy="4351337"/>
          </a:xfrm>
          <a:prstGeom prst="rect">
            <a:avLst/>
          </a:prstGeom>
          <a:noFill/>
          <a:ln>
            <a:noFill/>
          </a:ln>
        </p:spPr>
        <p:txBody>
          <a:bodyPr anchorCtr="0" anchor="t" bIns="44450" lIns="90475" spcFirstLastPara="1" rIns="90475" wrap="square" tIns="44450">
            <a:normAutofit/>
          </a:bodyPr>
          <a:lstStyle/>
          <a:p>
            <a:pPr indent="-171450" lvl="0" marL="171450" marR="0" rtl="0" algn="l">
              <a:lnSpc>
                <a:spcPct val="70000"/>
              </a:lnSpc>
              <a:spcBef>
                <a:spcPts val="0"/>
              </a:spcBef>
              <a:spcAft>
                <a:spcPts val="0"/>
              </a:spcAft>
              <a:buClr>
                <a:schemeClr val="dk1"/>
              </a:buClr>
              <a:buSzPts val="1900"/>
              <a:buFont typeface="Arial"/>
              <a:buChar char="•"/>
            </a:pPr>
            <a:r>
              <a:rPr b="0" i="1" lang="en-US" sz="1900" u="none">
                <a:solidFill>
                  <a:schemeClr val="dk1"/>
                </a:solidFill>
                <a:latin typeface="Calibri"/>
                <a:ea typeface="Calibri"/>
                <a:cs typeface="Calibri"/>
                <a:sym typeface="Calibri"/>
              </a:rPr>
              <a:t>No overflow</a:t>
            </a:r>
            <a:r>
              <a:rPr b="0" i="0" lang="en-US" sz="1900" u="none">
                <a:solidFill>
                  <a:schemeClr val="dk1"/>
                </a:solidFill>
                <a:latin typeface="Calibri"/>
                <a:ea typeface="Calibri"/>
                <a:cs typeface="Calibri"/>
                <a:sym typeface="Calibri"/>
              </a:rPr>
              <a:t> when adding a positive and a negative number</a:t>
            </a:r>
            <a:endParaRPr/>
          </a:p>
          <a:p>
            <a:pPr indent="-171450" lvl="0" marL="171450" marR="0" rtl="0" algn="l">
              <a:lnSpc>
                <a:spcPct val="70000"/>
              </a:lnSpc>
              <a:spcBef>
                <a:spcPts val="700"/>
              </a:spcBef>
              <a:spcAft>
                <a:spcPts val="0"/>
              </a:spcAft>
              <a:buClr>
                <a:schemeClr val="dk1"/>
              </a:buClr>
              <a:buSzPts val="1900"/>
              <a:buFont typeface="Arial"/>
              <a:buChar char="•"/>
            </a:pPr>
            <a:r>
              <a:rPr b="0" i="1" lang="en-US" sz="1900" u="none">
                <a:solidFill>
                  <a:schemeClr val="dk1"/>
                </a:solidFill>
                <a:latin typeface="Calibri"/>
                <a:ea typeface="Calibri"/>
                <a:cs typeface="Calibri"/>
                <a:sym typeface="Calibri"/>
              </a:rPr>
              <a:t>No overflow</a:t>
            </a:r>
            <a:r>
              <a:rPr b="0" i="0" lang="en-US" sz="1900" u="none">
                <a:solidFill>
                  <a:schemeClr val="dk1"/>
                </a:solidFill>
                <a:latin typeface="Calibri"/>
                <a:ea typeface="Calibri"/>
                <a:cs typeface="Calibri"/>
                <a:sym typeface="Calibri"/>
              </a:rPr>
              <a:t> when subtracting numbers with the same sign</a:t>
            </a:r>
            <a:endParaRPr/>
          </a:p>
          <a:p>
            <a:pPr indent="-171450" lvl="0" marL="171450" marR="0" rtl="0" algn="l">
              <a:lnSpc>
                <a:spcPct val="70000"/>
              </a:lnSpc>
              <a:spcBef>
                <a:spcPts val="700"/>
              </a:spcBef>
              <a:spcAft>
                <a:spcPts val="0"/>
              </a:spcAft>
              <a:buClr>
                <a:schemeClr val="dk1"/>
              </a:buClr>
              <a:buSzPts val="1900"/>
              <a:buFont typeface="Arial"/>
              <a:buChar char="•"/>
            </a:pPr>
            <a:r>
              <a:rPr b="0" i="1" lang="en-US" sz="1900" u="none">
                <a:solidFill>
                  <a:schemeClr val="dk1"/>
                </a:solidFill>
                <a:latin typeface="Calibri"/>
                <a:ea typeface="Calibri"/>
                <a:cs typeface="Calibri"/>
                <a:sym typeface="Calibri"/>
              </a:rPr>
              <a:t>Overflow occurs</a:t>
            </a:r>
            <a:r>
              <a:rPr b="0" i="0" lang="en-US" sz="1900" u="none">
                <a:solidFill>
                  <a:schemeClr val="dk1"/>
                </a:solidFill>
                <a:latin typeface="Calibri"/>
                <a:ea typeface="Calibri"/>
                <a:cs typeface="Calibri"/>
                <a:sym typeface="Calibri"/>
              </a:rPr>
              <a:t> when the result has “wrong” sign (</a:t>
            </a:r>
            <a:r>
              <a:rPr b="0" i="1" lang="en-US" sz="1900" u="none">
                <a:solidFill>
                  <a:schemeClr val="dk1"/>
                </a:solidFill>
                <a:latin typeface="Times New Roman"/>
                <a:ea typeface="Times New Roman"/>
                <a:cs typeface="Times New Roman"/>
                <a:sym typeface="Times New Roman"/>
              </a:rPr>
              <a:t>verify</a:t>
            </a:r>
            <a:r>
              <a:rPr b="0" i="0" lang="en-US" sz="1900" u="none">
                <a:solidFill>
                  <a:schemeClr val="dk1"/>
                </a:solidFill>
                <a:latin typeface="Times New Roman"/>
                <a:ea typeface="Times New Roman"/>
                <a:cs typeface="Times New Roman"/>
                <a:sym typeface="Times New Roman"/>
              </a:rPr>
              <a:t>!</a:t>
            </a:r>
            <a:r>
              <a:rPr b="0" i="0" lang="en-US" sz="1900" u="none">
                <a:solidFill>
                  <a:schemeClr val="dk1"/>
                </a:solidFill>
                <a:latin typeface="Calibri"/>
                <a:ea typeface="Calibri"/>
                <a:cs typeface="Calibri"/>
                <a:sym typeface="Calibri"/>
              </a:rPr>
              <a:t>):</a:t>
            </a:r>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171450" lvl="1" marL="514350" marR="0" rtl="0" algn="l">
              <a:lnSpc>
                <a:spcPct val="70000"/>
              </a:lnSpc>
              <a:spcBef>
                <a:spcPts val="300"/>
              </a:spcBef>
              <a:spcAft>
                <a:spcPts val="0"/>
              </a:spcAft>
              <a:buClr>
                <a:schemeClr val="dk1"/>
              </a:buClr>
              <a:buSzPts val="1700"/>
              <a:buFont typeface="Arial"/>
              <a:buNone/>
            </a:pPr>
            <a:r>
              <a:rPr b="0" i="0" lang="en-US" sz="1700" u="none" cap="none" strike="noStrike">
                <a:solidFill>
                  <a:schemeClr val="dk1"/>
                </a:solidFill>
                <a:latin typeface="Calibri"/>
                <a:ea typeface="Calibri"/>
                <a:cs typeface="Calibri"/>
                <a:sym typeface="Calibri"/>
              </a:rPr>
              <a:t> Operation      Operand A      Operand B            Result</a:t>
            </a:r>
            <a:endParaRPr/>
          </a:p>
          <a:p>
            <a:pPr indent="-171450" lvl="1" marL="514350" marR="0" rtl="0" algn="l">
              <a:lnSpc>
                <a:spcPct val="70000"/>
              </a:lnSpc>
              <a:spcBef>
                <a:spcPts val="300"/>
              </a:spcBef>
              <a:spcAft>
                <a:spcPts val="0"/>
              </a:spcAft>
              <a:buClr>
                <a:schemeClr val="dk1"/>
              </a:buClr>
              <a:buSzPts val="1700"/>
              <a:buFont typeface="Arial"/>
              <a:buNone/>
            </a:pPr>
            <a:r>
              <a:rPr b="0" i="0" lang="en-US" sz="1700" u="none" cap="none" strike="noStrike">
                <a:solidFill>
                  <a:schemeClr val="dk1"/>
                </a:solidFill>
                <a:latin typeface="Calibri"/>
                <a:ea typeface="Calibri"/>
                <a:cs typeface="Calibri"/>
                <a:sym typeface="Calibri"/>
              </a:rPr>
              <a:t>                                                             Indicating Overflow</a:t>
            </a:r>
            <a:endParaRPr/>
          </a:p>
          <a:p>
            <a:pPr indent="-171450" lvl="1" marL="514350" marR="0" rtl="0" algn="l">
              <a:lnSpc>
                <a:spcPct val="70000"/>
              </a:lnSpc>
              <a:spcBef>
                <a:spcPts val="30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a:p>
            <a:pPr indent="-171450" lvl="1" marL="514350" marR="0" rtl="0" algn="l">
              <a:lnSpc>
                <a:spcPct val="70000"/>
              </a:lnSpc>
              <a:spcBef>
                <a:spcPts val="300"/>
              </a:spcBef>
              <a:spcAft>
                <a:spcPts val="0"/>
              </a:spcAft>
              <a:buClr>
                <a:schemeClr val="dk1"/>
              </a:buClr>
              <a:buSzPts val="1700"/>
              <a:buFont typeface="Arial"/>
              <a:buNone/>
            </a:pPr>
            <a:r>
              <a:rPr b="0" i="0" lang="en-US" sz="1700" u="none" cap="none" strike="noStrike">
                <a:solidFill>
                  <a:schemeClr val="dk1"/>
                </a:solidFill>
                <a:latin typeface="Calibri"/>
                <a:ea typeface="Calibri"/>
                <a:cs typeface="Calibri"/>
                <a:sym typeface="Calibri"/>
              </a:rPr>
              <a:t>  </a:t>
            </a:r>
            <a:r>
              <a:rPr b="0" i="0" lang="en-US" sz="1700" u="none" cap="none" strike="noStrike">
                <a:solidFill>
                  <a:schemeClr val="dk1"/>
                </a:solidFill>
                <a:latin typeface="Courier New"/>
                <a:ea typeface="Courier New"/>
                <a:cs typeface="Courier New"/>
                <a:sym typeface="Courier New"/>
              </a:rPr>
              <a:t>A + B       ≥ 0        ≥ 0         &lt; 0</a:t>
            </a:r>
            <a:endParaRPr/>
          </a:p>
          <a:p>
            <a:pPr indent="-171450" lvl="1" marL="514350" marR="0" rtl="0" algn="l">
              <a:lnSpc>
                <a:spcPct val="70000"/>
              </a:lnSpc>
              <a:spcBef>
                <a:spcPts val="300"/>
              </a:spcBef>
              <a:spcAft>
                <a:spcPts val="0"/>
              </a:spcAft>
              <a:buClr>
                <a:schemeClr val="dk1"/>
              </a:buClr>
              <a:buSzPts val="1700"/>
              <a:buFont typeface="Arial"/>
              <a:buNone/>
            </a:pPr>
            <a:r>
              <a:rPr b="0" i="0" lang="en-US" sz="1700" u="none" cap="none" strike="noStrike">
                <a:solidFill>
                  <a:schemeClr val="dk1"/>
                </a:solidFill>
                <a:latin typeface="Courier New"/>
                <a:ea typeface="Courier New"/>
                <a:cs typeface="Courier New"/>
                <a:sym typeface="Courier New"/>
              </a:rPr>
              <a:t> A + B       &lt; 0        &lt; 0         ≥ 0</a:t>
            </a:r>
            <a:endParaRPr/>
          </a:p>
          <a:p>
            <a:pPr indent="-171450" lvl="1" marL="514350" marR="0" rtl="0" algn="l">
              <a:lnSpc>
                <a:spcPct val="70000"/>
              </a:lnSpc>
              <a:spcBef>
                <a:spcPts val="300"/>
              </a:spcBef>
              <a:spcAft>
                <a:spcPts val="0"/>
              </a:spcAft>
              <a:buClr>
                <a:schemeClr val="dk1"/>
              </a:buClr>
              <a:buSzPts val="1700"/>
              <a:buFont typeface="Arial"/>
              <a:buNone/>
            </a:pPr>
            <a:r>
              <a:rPr b="0" i="0" lang="en-US" sz="1700" u="none" cap="none" strike="noStrike">
                <a:solidFill>
                  <a:schemeClr val="dk1"/>
                </a:solidFill>
                <a:latin typeface="Calibri"/>
                <a:ea typeface="Calibri"/>
                <a:cs typeface="Calibri"/>
                <a:sym typeface="Calibri"/>
              </a:rPr>
              <a:t>  </a:t>
            </a:r>
            <a:r>
              <a:rPr b="0" i="0" lang="en-US" sz="1700" u="none" cap="none" strike="noStrike">
                <a:solidFill>
                  <a:schemeClr val="dk1"/>
                </a:solidFill>
                <a:latin typeface="Courier New"/>
                <a:ea typeface="Courier New"/>
                <a:cs typeface="Courier New"/>
                <a:sym typeface="Courier New"/>
              </a:rPr>
              <a:t>A – B       ≥ 0        &lt; 0         &lt; 0</a:t>
            </a:r>
            <a:endParaRPr/>
          </a:p>
          <a:p>
            <a:pPr indent="-171450" lvl="1" marL="514350" marR="0" rtl="0" algn="l">
              <a:lnSpc>
                <a:spcPct val="70000"/>
              </a:lnSpc>
              <a:spcBef>
                <a:spcPts val="300"/>
              </a:spcBef>
              <a:spcAft>
                <a:spcPts val="0"/>
              </a:spcAft>
              <a:buClr>
                <a:schemeClr val="dk1"/>
              </a:buClr>
              <a:buSzPts val="1700"/>
              <a:buFont typeface="Arial"/>
              <a:buNone/>
            </a:pPr>
            <a:r>
              <a:rPr b="0" i="0" lang="en-US" sz="1700" u="none" cap="none" strike="noStrike">
                <a:solidFill>
                  <a:schemeClr val="dk1"/>
                </a:solidFill>
                <a:latin typeface="Courier New"/>
                <a:ea typeface="Courier New"/>
                <a:cs typeface="Courier New"/>
                <a:sym typeface="Courier New"/>
              </a:rPr>
              <a:t> A – B       &lt; 0        ≥ 0         ≥ 0 </a:t>
            </a:r>
            <a:endParaRPr b="0" i="0" sz="1700" u="none" cap="none" strike="noStrike">
              <a:solidFill>
                <a:schemeClr val="dk1"/>
              </a:solidFill>
              <a:latin typeface="Calibri"/>
              <a:ea typeface="Calibri"/>
              <a:cs typeface="Calibri"/>
              <a:sym typeface="Calibri"/>
            </a:endParaRPr>
          </a:p>
          <a:p>
            <a:pPr indent="-63500" lvl="0" marL="171450" marR="0" rtl="0" algn="l">
              <a:lnSpc>
                <a:spcPct val="70000"/>
              </a:lnSpc>
              <a:spcBef>
                <a:spcPts val="700"/>
              </a:spcBef>
              <a:spcAft>
                <a:spcPts val="0"/>
              </a:spcAft>
              <a:buClr>
                <a:schemeClr val="dk1"/>
              </a:buClr>
              <a:buSzPts val="1700"/>
              <a:buFont typeface="Arial"/>
              <a:buNone/>
            </a:pPr>
            <a:r>
              <a:t/>
            </a:r>
            <a:endParaRPr b="0" i="0" sz="1700" u="none">
              <a:solidFill>
                <a:schemeClr val="dk1"/>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Consider the operations A + B, and A – B</a:t>
            </a:r>
            <a:endParaRPr/>
          </a:p>
          <a:p>
            <a:pPr indent="-171450" lvl="1" marL="514350" marR="0" rtl="0" algn="l">
              <a:lnSpc>
                <a:spcPct val="70000"/>
              </a:lnSpc>
              <a:spcBef>
                <a:spcPts val="300"/>
              </a:spcBef>
              <a:spcAft>
                <a:spcPts val="0"/>
              </a:spcAft>
              <a:buClr>
                <a:schemeClr val="dk1"/>
              </a:buClr>
              <a:buSzPts val="1700"/>
              <a:buFont typeface="Arial"/>
              <a:buChar char="•"/>
            </a:pPr>
            <a:r>
              <a:rPr b="0" i="1" lang="en-US" sz="1700" u="none" cap="none" strike="noStrike">
                <a:solidFill>
                  <a:schemeClr val="dk1"/>
                </a:solidFill>
                <a:latin typeface="Times New Roman"/>
                <a:ea typeface="Times New Roman"/>
                <a:cs typeface="Times New Roman"/>
                <a:sym typeface="Times New Roman"/>
              </a:rPr>
              <a:t>can overflow occur if B is 0 ?</a:t>
            </a:r>
            <a:endParaRPr/>
          </a:p>
          <a:p>
            <a:pPr indent="-171450" lvl="1" marL="514350" marR="0" rtl="0" algn="l">
              <a:lnSpc>
                <a:spcPct val="70000"/>
              </a:lnSpc>
              <a:spcBef>
                <a:spcPts val="300"/>
              </a:spcBef>
              <a:spcAft>
                <a:spcPts val="0"/>
              </a:spcAft>
              <a:buClr>
                <a:schemeClr val="dk1"/>
              </a:buClr>
              <a:buSzPts val="1700"/>
              <a:buFont typeface="Arial"/>
              <a:buChar char="•"/>
            </a:pPr>
            <a:r>
              <a:rPr b="0" i="1" lang="en-US" sz="1700" u="none" cap="none" strike="noStrike">
                <a:solidFill>
                  <a:schemeClr val="dk1"/>
                </a:solidFill>
                <a:latin typeface="Times New Roman"/>
                <a:ea typeface="Times New Roman"/>
                <a:cs typeface="Times New Roman"/>
                <a:sym typeface="Times New Roman"/>
              </a:rPr>
              <a:t>can overflow occur if A is 0 ?</a:t>
            </a:r>
            <a:br>
              <a:rPr b="0" i="0" lang="en-US" sz="1700" u="none" cap="none" strike="noStrike">
                <a:solidFill>
                  <a:schemeClr val="dk1"/>
                </a:solidFill>
                <a:latin typeface="Calibri"/>
                <a:ea typeface="Calibri"/>
                <a:cs typeface="Calibri"/>
                <a:sym typeface="Calibri"/>
              </a:rPr>
            </a:br>
            <a:r>
              <a:rPr b="0" i="0" lang="en-US" sz="1700" u="none" cap="none" strike="noStrike">
                <a:solidFill>
                  <a:schemeClr val="dk1"/>
                </a:solidFill>
                <a:latin typeface="Calibri"/>
                <a:ea typeface="Calibri"/>
                <a:cs typeface="Calibri"/>
                <a:sym typeface="Calibri"/>
              </a:rPr>
              <a:t>	</a:t>
            </a:r>
            <a:endParaRPr/>
          </a:p>
        </p:txBody>
      </p:sp>
      <p:cxnSp>
        <p:nvCxnSpPr>
          <p:cNvPr id="190" name="Google Shape;190;p20"/>
          <p:cNvCxnSpPr/>
          <p:nvPr/>
        </p:nvCxnSpPr>
        <p:spPr>
          <a:xfrm>
            <a:off x="3048000" y="3200400"/>
            <a:ext cx="0" cy="2133600"/>
          </a:xfrm>
          <a:prstGeom prst="straightConnector1">
            <a:avLst/>
          </a:prstGeom>
          <a:noFill/>
          <a:ln cap="flat" cmpd="sng" w="9525">
            <a:solidFill>
              <a:schemeClr val="dk1"/>
            </a:solidFill>
            <a:prstDash val="solid"/>
            <a:miter lim="800000"/>
            <a:headEnd len="sm" w="sm" type="none"/>
            <a:tailEnd len="sm" w="sm" type="none"/>
          </a:ln>
        </p:spPr>
      </p:cxnSp>
      <p:cxnSp>
        <p:nvCxnSpPr>
          <p:cNvPr id="191" name="Google Shape;191;p20"/>
          <p:cNvCxnSpPr/>
          <p:nvPr/>
        </p:nvCxnSpPr>
        <p:spPr>
          <a:xfrm>
            <a:off x="4495800" y="3200400"/>
            <a:ext cx="0" cy="2133600"/>
          </a:xfrm>
          <a:prstGeom prst="straightConnector1">
            <a:avLst/>
          </a:prstGeom>
          <a:noFill/>
          <a:ln cap="flat" cmpd="sng" w="9525">
            <a:solidFill>
              <a:schemeClr val="dk1"/>
            </a:solidFill>
            <a:prstDash val="solid"/>
            <a:miter lim="800000"/>
            <a:headEnd len="sm" w="sm" type="none"/>
            <a:tailEnd len="sm" w="sm" type="none"/>
          </a:ln>
        </p:spPr>
      </p:cxnSp>
      <p:cxnSp>
        <p:nvCxnSpPr>
          <p:cNvPr id="192" name="Google Shape;192;p20"/>
          <p:cNvCxnSpPr/>
          <p:nvPr/>
        </p:nvCxnSpPr>
        <p:spPr>
          <a:xfrm>
            <a:off x="6019800" y="3276600"/>
            <a:ext cx="0" cy="2133600"/>
          </a:xfrm>
          <a:prstGeom prst="straightConnector1">
            <a:avLst/>
          </a:prstGeom>
          <a:noFill/>
          <a:ln cap="flat" cmpd="sng" w="9525">
            <a:solidFill>
              <a:schemeClr val="dk1"/>
            </a:solidFill>
            <a:prstDash val="solid"/>
            <a:miter lim="800000"/>
            <a:headEnd len="sm" w="sm" type="none"/>
            <a:tailEnd len="sm" w="sm" type="none"/>
          </a:ln>
        </p:spPr>
      </p:cxnSp>
      <p:cxnSp>
        <p:nvCxnSpPr>
          <p:cNvPr id="193" name="Google Shape;193;p20"/>
          <p:cNvCxnSpPr/>
          <p:nvPr/>
        </p:nvCxnSpPr>
        <p:spPr>
          <a:xfrm>
            <a:off x="1676400" y="3962400"/>
            <a:ext cx="64770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nvSpPr>
        <p:spPr>
          <a:xfrm>
            <a:off x="225425" y="312737"/>
            <a:ext cx="28559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21"/>
          <p:cNvSpPr txBox="1"/>
          <p:nvPr>
            <p:ph type="title"/>
          </p:nvPr>
        </p:nvSpPr>
        <p:spPr>
          <a:xfrm>
            <a:off x="628650" y="365125"/>
            <a:ext cx="78867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Effects of Overflow</a:t>
            </a:r>
            <a:endParaRPr/>
          </a:p>
        </p:txBody>
      </p:sp>
      <p:sp>
        <p:nvSpPr>
          <p:cNvPr id="201" name="Google Shape;201;p21"/>
          <p:cNvSpPr txBox="1"/>
          <p:nvPr>
            <p:ph idx="1" type="body"/>
          </p:nvPr>
        </p:nvSpPr>
        <p:spPr>
          <a:xfrm>
            <a:off x="628650" y="1825625"/>
            <a:ext cx="7886700" cy="4351337"/>
          </a:xfrm>
          <a:prstGeom prst="rect">
            <a:avLst/>
          </a:prstGeom>
          <a:noFill/>
          <a:ln>
            <a:noFill/>
          </a:ln>
        </p:spPr>
        <p:txBody>
          <a:bodyPr anchorCtr="0" anchor="t" bIns="44450" lIns="90475" spcFirstLastPara="1" rIns="90475" wrap="square" tIns="44450">
            <a:noAutofit/>
          </a:bodyPr>
          <a:lstStyle/>
          <a:p>
            <a:pPr indent="-171450" lvl="0" marL="17145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If an </a:t>
            </a:r>
            <a:r>
              <a:rPr b="0" i="1" lang="en-US" sz="2000" u="none">
                <a:solidFill>
                  <a:schemeClr val="dk1"/>
                </a:solidFill>
                <a:latin typeface="Calibri"/>
                <a:ea typeface="Calibri"/>
                <a:cs typeface="Calibri"/>
                <a:sym typeface="Calibri"/>
              </a:rPr>
              <a:t>exception </a:t>
            </a:r>
            <a:r>
              <a:rPr b="0" i="0" lang="en-US" sz="2000" u="none">
                <a:solidFill>
                  <a:schemeClr val="dk1"/>
                </a:solidFill>
                <a:latin typeface="Calibri"/>
                <a:ea typeface="Calibri"/>
                <a:cs typeface="Calibri"/>
                <a:sym typeface="Calibri"/>
              </a:rPr>
              <a:t>(interrupt) occurs</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control jumps to predefined address for exception</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interrupted address is saved for possible resumption</a:t>
            </a:r>
            <a:endParaRPr/>
          </a:p>
          <a:p>
            <a:pPr indent="-171450" lvl="1" marL="514350" marR="0" rtl="0" algn="l">
              <a:lnSpc>
                <a:spcPct val="90000"/>
              </a:lnSpc>
              <a:spcBef>
                <a:spcPts val="3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Details based on software system/language</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SPIM: see the EPC and Cause registers</a:t>
            </a:r>
            <a:endParaRPr/>
          </a:p>
          <a:p>
            <a:pPr indent="-171450" lvl="1" marL="514350" marR="0" rtl="0" algn="l">
              <a:lnSpc>
                <a:spcPct val="90000"/>
              </a:lnSpc>
              <a:spcBef>
                <a:spcPts val="3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Don't always want to cause exception on overflow</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ourier New"/>
                <a:ea typeface="Courier New"/>
                <a:cs typeface="Courier New"/>
                <a:sym typeface="Courier New"/>
              </a:rPr>
              <a:t>add, addi, sub</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cause exceptions</a:t>
            </a:r>
            <a:r>
              <a:rPr b="0" i="0" lang="en-US" sz="1800" u="none" cap="none" strike="noStrike">
                <a:solidFill>
                  <a:schemeClr val="dk1"/>
                </a:solidFill>
                <a:latin typeface="Calibri"/>
                <a:ea typeface="Calibri"/>
                <a:cs typeface="Calibri"/>
                <a:sym typeface="Calibri"/>
              </a:rPr>
              <a:t> on overflow</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ourier New"/>
                <a:ea typeface="Courier New"/>
                <a:cs typeface="Courier New"/>
                <a:sym typeface="Courier New"/>
              </a:rPr>
              <a:t>addu, addiu, subu</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do not cause exceptions</a:t>
            </a:r>
            <a:r>
              <a:rPr b="0" i="0" lang="en-US" sz="1800" u="none" cap="none" strike="noStrike">
                <a:solidFill>
                  <a:schemeClr val="dk1"/>
                </a:solidFill>
                <a:latin typeface="Calibri"/>
                <a:ea typeface="Calibri"/>
                <a:cs typeface="Calibri"/>
                <a:sym typeface="Calibri"/>
              </a:rPr>
              <a:t> on overflow</a:t>
            </a:r>
            <a:br>
              <a:rPr b="0" i="0" lang="en-US" sz="1800" u="none" cap="none" strike="noStrike">
                <a:solidFill>
                  <a:schemeClr val="dk1"/>
                </a:solidFill>
                <a:latin typeface="Calibri"/>
                <a:ea typeface="Calibri"/>
                <a:cs typeface="Calibri"/>
                <a:sym typeface="Calibri"/>
              </a:rPr>
            </a:br>
            <a:r>
              <a:rPr b="0" i="1" lang="en-US" sz="24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