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0960E0-B2B2-46C4-B248-50E0A67EF857}">
  <a:tblStyle styleId="{1A0960E0-B2B2-46C4-B248-50E0A67EF85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0" lIns="19375" spcFirstLastPara="1" rIns="19375"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0" lIns="19375" spcFirstLastPara="1" rIns="19375"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11" type="ftr"/>
          </p:nvPr>
        </p:nvSpPr>
        <p:spPr>
          <a:xfrm>
            <a:off x="0" y="8686800"/>
            <a:ext cx="2971800" cy="457200"/>
          </a:xfrm>
          <a:prstGeom prst="rect">
            <a:avLst/>
          </a:prstGeom>
          <a:noFill/>
          <a:ln>
            <a:noFill/>
          </a:ln>
        </p:spPr>
        <p:txBody>
          <a:bodyPr anchorCtr="0" anchor="b" bIns="0" lIns="19375" spcFirstLastPara="1" rIns="19375"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2" type="sldNum"/>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 name="Google Shape;7;n"/>
          <p:cNvSpPr txBox="1"/>
          <p:nvPr/>
        </p:nvSpPr>
        <p:spPr>
          <a:xfrm>
            <a:off x="3049587" y="8709025"/>
            <a:ext cx="758825" cy="255587"/>
          </a:xfrm>
          <a:prstGeom prst="rect">
            <a:avLst/>
          </a:prstGeom>
          <a:noFill/>
          <a:ln>
            <a:noFill/>
          </a:ln>
        </p:spPr>
        <p:txBody>
          <a:bodyPr anchorCtr="0" anchor="t" bIns="45250" lIns="88875" spcFirstLastPara="1" rIns="88875" wrap="square" tIns="4525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Page </a:t>
            </a: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 name="Google Shape;8;n"/>
          <p:cNvSpPr/>
          <p:nvPr>
            <p:ph idx="3"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 name="Google Shape;9;n"/>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92" name="Google Shape;92;p1:notes"/>
          <p:cNvSpPr txBox="1"/>
          <p:nvPr>
            <p:ph idx="1" type="body"/>
          </p:nvPr>
        </p:nvSpPr>
        <p:spPr>
          <a:xfrm>
            <a:off x="515937" y="4341812"/>
            <a:ext cx="5908675" cy="4116387"/>
          </a:xfrm>
          <a:prstGeom prst="rect">
            <a:avLst/>
          </a:prstGeom>
          <a:noFill/>
          <a:ln>
            <a:noFill/>
          </a:ln>
        </p:spPr>
        <p:txBody>
          <a:bodyPr anchorCtr="0" anchor="t" bIns="45250" lIns="92125" spcFirstLastPara="1" rIns="92125" wrap="square" tIns="45250">
            <a:noAutofit/>
          </a:bodyPr>
          <a:lstStyle/>
          <a:p>
            <a:pPr indent="0" lvl="0" marL="0" rtl="0" algn="l">
              <a:lnSpc>
                <a:spcPct val="100000"/>
              </a:lnSpc>
              <a:spcBef>
                <a:spcPts val="0"/>
              </a:spcBef>
              <a:spcAft>
                <a:spcPts val="0"/>
              </a:spcAft>
              <a:buSzPts val="1800"/>
              <a:buNone/>
            </a:pPr>
            <a:r>
              <a:rPr lang="en-US"/>
              <a:t>So where are in in the overall scheme of things.</a:t>
            </a:r>
            <a:endParaRPr/>
          </a:p>
          <a:p>
            <a:pPr indent="0" lvl="0" marL="0" rtl="0" algn="l">
              <a:lnSpc>
                <a:spcPct val="100000"/>
              </a:lnSpc>
              <a:spcBef>
                <a:spcPts val="0"/>
              </a:spcBef>
              <a:spcAft>
                <a:spcPts val="0"/>
              </a:spcAft>
              <a:buSzPts val="1800"/>
              <a:buNone/>
            </a:pPr>
            <a:r>
              <a:rPr lang="en-US"/>
              <a:t>Well, we just finished designing the processor’s datapath.</a:t>
            </a:r>
            <a:endParaRPr/>
          </a:p>
          <a:p>
            <a:pPr indent="0" lvl="0" marL="0" rtl="0" algn="l">
              <a:lnSpc>
                <a:spcPct val="100000"/>
              </a:lnSpc>
              <a:spcBef>
                <a:spcPts val="0"/>
              </a:spcBef>
              <a:spcAft>
                <a:spcPts val="0"/>
              </a:spcAft>
              <a:buSzPts val="1800"/>
              <a:buNone/>
            </a:pPr>
            <a:r>
              <a:rPr lang="en-US"/>
              <a:t>Now I am going to show you how to design the control for the datapath.</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+1 = 7 min. (X:47)</a:t>
            </a:r>
            <a:endParaRPr/>
          </a:p>
        </p:txBody>
      </p:sp>
      <p:sp>
        <p:nvSpPr>
          <p:cNvPr id="93" name="Google Shape;93;p1:notes"/>
          <p:cNvSpPr/>
          <p:nvPr>
            <p:ph idx="2" type="sldImg"/>
          </p:nvPr>
        </p:nvSpPr>
        <p:spPr>
          <a:xfrm>
            <a:off x="1160462" y="588962"/>
            <a:ext cx="4551362" cy="34131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165" name="Google Shape;165;p10: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172" name="Google Shape;172;p11: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8" name="Google Shape;178;p12:notes"/>
          <p:cNvSpPr/>
          <p:nvPr>
            <p:ph idx="2" type="sldImg"/>
          </p:nvPr>
        </p:nvSpPr>
        <p:spPr>
          <a:xfrm>
            <a:off x="1144587" y="687387"/>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2:notes"/>
          <p:cNvSpPr txBox="1"/>
          <p:nvPr>
            <p:ph idx="1" type="body"/>
          </p:nvPr>
        </p:nvSpPr>
        <p:spPr>
          <a:xfrm>
            <a:off x="915987" y="4343400"/>
            <a:ext cx="5026025" cy="4113212"/>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5" name="Google Shape;185;p13:notes"/>
          <p:cNvSpPr/>
          <p:nvPr>
            <p:ph idx="2" type="sldImg"/>
          </p:nvPr>
        </p:nvSpPr>
        <p:spPr>
          <a:xfrm>
            <a:off x="1144587" y="687387"/>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3:notes"/>
          <p:cNvSpPr txBox="1"/>
          <p:nvPr>
            <p:ph idx="1" type="body"/>
          </p:nvPr>
        </p:nvSpPr>
        <p:spPr>
          <a:xfrm>
            <a:off x="915987" y="4343400"/>
            <a:ext cx="5026025" cy="4113212"/>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2" name="Google Shape;192;p14:notes"/>
          <p:cNvSpPr/>
          <p:nvPr>
            <p:ph idx="2" type="sldImg"/>
          </p:nvPr>
        </p:nvSpPr>
        <p:spPr>
          <a:xfrm>
            <a:off x="1144587" y="687387"/>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14:notes"/>
          <p:cNvSpPr txBox="1"/>
          <p:nvPr>
            <p:ph idx="1" type="body"/>
          </p:nvPr>
        </p:nvSpPr>
        <p:spPr>
          <a:xfrm>
            <a:off x="915987" y="4343400"/>
            <a:ext cx="5026025" cy="4113212"/>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9" name="Google Shape;199;p15:notes"/>
          <p:cNvSpPr txBox="1"/>
          <p:nvPr>
            <p:ph idx="1" type="body"/>
          </p:nvPr>
        </p:nvSpPr>
        <p:spPr>
          <a:xfrm>
            <a:off x="515937" y="4341812"/>
            <a:ext cx="5908675" cy="4116387"/>
          </a:xfrm>
          <a:prstGeom prst="rect">
            <a:avLst/>
          </a:prstGeom>
          <a:noFill/>
          <a:ln>
            <a:noFill/>
          </a:ln>
        </p:spPr>
        <p:txBody>
          <a:bodyPr anchorCtr="0" anchor="t" bIns="45250" lIns="92125" spcFirstLastPara="1" rIns="92125" wrap="square" tIns="45250">
            <a:noAutofit/>
          </a:bodyPr>
          <a:lstStyle/>
          <a:p>
            <a:pPr indent="0" lvl="0" marL="0" rtl="0" algn="l">
              <a:lnSpc>
                <a:spcPct val="100000"/>
              </a:lnSpc>
              <a:spcBef>
                <a:spcPts val="0"/>
              </a:spcBef>
              <a:spcAft>
                <a:spcPts val="0"/>
              </a:spcAft>
              <a:buSzPts val="1800"/>
              <a:buNone/>
            </a:pPr>
            <a:r>
              <a:rPr lang="en-US"/>
              <a:t>How does the memory hierarchy work?  Well it is rather simple, at least in principle.</a:t>
            </a:r>
            <a:endParaRPr/>
          </a:p>
          <a:p>
            <a:pPr indent="0" lvl="0" marL="0" rtl="0" algn="l">
              <a:lnSpc>
                <a:spcPct val="100000"/>
              </a:lnSpc>
              <a:spcBef>
                <a:spcPts val="0"/>
              </a:spcBef>
              <a:spcAft>
                <a:spcPts val="0"/>
              </a:spcAft>
              <a:buSzPts val="1800"/>
              <a:buNone/>
            </a:pPr>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endParaRPr/>
          </a:p>
          <a:p>
            <a:pPr indent="0" lvl="0" marL="0" rtl="0" algn="l">
              <a:lnSpc>
                <a:spcPct val="100000"/>
              </a:lnSpc>
              <a:spcBef>
                <a:spcPts val="0"/>
              </a:spcBef>
              <a:spcAft>
                <a:spcPts val="0"/>
              </a:spcAft>
              <a:buSzPts val="1800"/>
              <a:buNone/>
            </a:pPr>
            <a:r>
              <a:rPr lang="en-US"/>
              <a:t>In order to take advantage of the spatial locality, not ONLY do we move the item that has just been accessed to the upper level, but we ALSO move the data items that are adjacent to it.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+1 = 15 min. (X:55)</a:t>
            </a:r>
            <a:endParaRPr/>
          </a:p>
        </p:txBody>
      </p:sp>
      <p:sp>
        <p:nvSpPr>
          <p:cNvPr id="200" name="Google Shape;200;p15:notes"/>
          <p:cNvSpPr/>
          <p:nvPr>
            <p:ph idx="2" type="sldImg"/>
          </p:nvPr>
        </p:nvSpPr>
        <p:spPr>
          <a:xfrm>
            <a:off x="1160462" y="588962"/>
            <a:ext cx="4551362" cy="34131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6" name="Google Shape;226;p16:notes"/>
          <p:cNvSpPr txBox="1"/>
          <p:nvPr>
            <p:ph idx="1" type="body"/>
          </p:nvPr>
        </p:nvSpPr>
        <p:spPr>
          <a:xfrm>
            <a:off x="515937" y="4341812"/>
            <a:ext cx="5908675" cy="4116387"/>
          </a:xfrm>
          <a:prstGeom prst="rect">
            <a:avLst/>
          </a:prstGeom>
          <a:noFill/>
          <a:ln>
            <a:noFill/>
          </a:ln>
        </p:spPr>
        <p:txBody>
          <a:bodyPr anchorCtr="0" anchor="t" bIns="45250" lIns="92125" spcFirstLastPara="1" rIns="92125" wrap="square" tIns="45250">
            <a:noAutofit/>
          </a:bodyPr>
          <a:lstStyle/>
          <a:p>
            <a:pPr indent="0" lvl="0" marL="0" rtl="0" algn="l">
              <a:lnSpc>
                <a:spcPct val="100000"/>
              </a:lnSpc>
              <a:spcBef>
                <a:spcPts val="0"/>
              </a:spcBef>
              <a:spcAft>
                <a:spcPts val="0"/>
              </a:spcAft>
              <a:buSzPts val="1800"/>
              <a:buNone/>
            </a:pPr>
            <a:r>
              <a:rPr lang="en-US"/>
              <a:t>A HIT is when the data the processor wants to access is found in the upper level (Blk X).</a:t>
            </a:r>
            <a:endParaRPr/>
          </a:p>
          <a:p>
            <a:pPr indent="0" lvl="0" marL="0" rtl="0" algn="l">
              <a:lnSpc>
                <a:spcPct val="100000"/>
              </a:lnSpc>
              <a:spcBef>
                <a:spcPts val="0"/>
              </a:spcBef>
              <a:spcAft>
                <a:spcPts val="0"/>
              </a:spcAft>
              <a:buSzPts val="1800"/>
              <a:buNone/>
            </a:pPr>
            <a:r>
              <a:rPr lang="en-US"/>
              <a:t>The fraction of the memory access that are HIT is defined as HIT rate.</a:t>
            </a:r>
            <a:endParaRPr/>
          </a:p>
          <a:p>
            <a:pPr indent="0" lvl="0" marL="0" rtl="0" algn="l">
              <a:lnSpc>
                <a:spcPct val="100000"/>
              </a:lnSpc>
              <a:spcBef>
                <a:spcPts val="0"/>
              </a:spcBef>
              <a:spcAft>
                <a:spcPts val="0"/>
              </a:spcAft>
              <a:buSzPts val="1800"/>
              <a:buNone/>
            </a:pPr>
            <a:r>
              <a:rPr lang="en-US"/>
              <a:t>HIT Time is the time to access the Upper Level where the data is found (X).  It consists of:</a:t>
            </a:r>
            <a:endParaRPr/>
          </a:p>
          <a:p>
            <a:pPr indent="0" lvl="0" marL="0" rtl="0" algn="l">
              <a:lnSpc>
                <a:spcPct val="100000"/>
              </a:lnSpc>
              <a:spcBef>
                <a:spcPts val="0"/>
              </a:spcBef>
              <a:spcAft>
                <a:spcPts val="0"/>
              </a:spcAft>
              <a:buSzPts val="1800"/>
              <a:buNone/>
            </a:pPr>
            <a:r>
              <a:rPr lang="en-US"/>
              <a:t>(a) Time to access this level.</a:t>
            </a:r>
            <a:endParaRPr/>
          </a:p>
          <a:p>
            <a:pPr indent="0" lvl="0" marL="0" rtl="0" algn="l">
              <a:lnSpc>
                <a:spcPct val="100000"/>
              </a:lnSpc>
              <a:spcBef>
                <a:spcPts val="0"/>
              </a:spcBef>
              <a:spcAft>
                <a:spcPts val="0"/>
              </a:spcAft>
              <a:buSzPts val="1800"/>
              <a:buNone/>
            </a:pPr>
            <a:r>
              <a:rPr lang="en-US"/>
              <a:t>(b) AND the time to determine if this is a Hit or Miss.</a:t>
            </a:r>
            <a:endParaRPr/>
          </a:p>
          <a:p>
            <a:pPr indent="0" lvl="0" marL="0" rtl="0" algn="l">
              <a:lnSpc>
                <a:spcPct val="100000"/>
              </a:lnSpc>
              <a:spcBef>
                <a:spcPts val="0"/>
              </a:spcBef>
              <a:spcAft>
                <a:spcPts val="0"/>
              </a:spcAft>
              <a:buSzPts val="1800"/>
              <a:buNone/>
            </a:pPr>
            <a:r>
              <a:rPr lang="en-US"/>
              <a:t>If the data the processor wants cannot be found in the Upper level.  Then we have a miss and we need to retrieve the data (Blk Y) from the lower level.</a:t>
            </a:r>
            <a:endParaRPr/>
          </a:p>
          <a:p>
            <a:pPr indent="0" lvl="0" marL="0" rtl="0" algn="l">
              <a:lnSpc>
                <a:spcPct val="100000"/>
              </a:lnSpc>
              <a:spcBef>
                <a:spcPts val="0"/>
              </a:spcBef>
              <a:spcAft>
                <a:spcPts val="0"/>
              </a:spcAft>
              <a:buSzPts val="1800"/>
              <a:buNone/>
            </a:pPr>
            <a:r>
              <a:rPr lang="en-US"/>
              <a:t>By definition (definition of Hit: Fraction), the miss rate is just 1 minus the hit rate.</a:t>
            </a:r>
            <a:endParaRPr/>
          </a:p>
          <a:p>
            <a:pPr indent="0" lvl="0" marL="0" rtl="0" algn="l">
              <a:lnSpc>
                <a:spcPct val="100000"/>
              </a:lnSpc>
              <a:spcBef>
                <a:spcPts val="0"/>
              </a:spcBef>
              <a:spcAft>
                <a:spcPts val="0"/>
              </a:spcAft>
              <a:buSzPts val="1800"/>
              <a:buNone/>
            </a:pPr>
            <a:r>
              <a:rPr lang="en-US"/>
              <a:t>This miss penalty also consists of two parts:</a:t>
            </a:r>
            <a:endParaRPr/>
          </a:p>
          <a:p>
            <a:pPr indent="0" lvl="0" marL="0" rtl="0" algn="l">
              <a:lnSpc>
                <a:spcPct val="100000"/>
              </a:lnSpc>
              <a:spcBef>
                <a:spcPts val="0"/>
              </a:spcBef>
              <a:spcAft>
                <a:spcPts val="0"/>
              </a:spcAft>
              <a:buSzPts val="1800"/>
              <a:buNone/>
            </a:pPr>
            <a:r>
              <a:rPr lang="en-US"/>
              <a:t>(a) The time it takes to replace a block (Blk Y to BlkX) in the upper level.</a:t>
            </a:r>
            <a:endParaRPr/>
          </a:p>
          <a:p>
            <a:pPr indent="0" lvl="0" marL="0" rtl="0" algn="l">
              <a:lnSpc>
                <a:spcPct val="100000"/>
              </a:lnSpc>
              <a:spcBef>
                <a:spcPts val="0"/>
              </a:spcBef>
              <a:spcAft>
                <a:spcPts val="0"/>
              </a:spcAft>
              <a:buSzPts val="1800"/>
              <a:buNone/>
            </a:pPr>
            <a:r>
              <a:rPr lang="en-US"/>
              <a:t>(b) And then the time it takes to deliver this new block to the processor.</a:t>
            </a:r>
            <a:endParaRPr/>
          </a:p>
          <a:p>
            <a:pPr indent="0" lvl="0" marL="0" rtl="0" algn="l">
              <a:lnSpc>
                <a:spcPct val="100000"/>
              </a:lnSpc>
              <a:spcBef>
                <a:spcPts val="0"/>
              </a:spcBef>
              <a:spcAft>
                <a:spcPts val="0"/>
              </a:spcAft>
              <a:buSzPts val="1800"/>
              <a:buNone/>
            </a:pPr>
            <a:r>
              <a:rPr lang="en-US"/>
              <a:t>It is very important that your Hit Time to be much much smaller than your miss penalty.  Otherwise, there will be no reason to build a memory hierarchy.</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+2 = 14 min. (X:54)</a:t>
            </a:r>
            <a:endParaRPr/>
          </a:p>
          <a:p>
            <a:pPr indent="0" lvl="0" marL="0" rtl="0" algn="l">
              <a:lnSpc>
                <a:spcPct val="100000"/>
              </a:lnSpc>
              <a:spcBef>
                <a:spcPts val="0"/>
              </a:spcBef>
              <a:spcAft>
                <a:spcPts val="0"/>
              </a:spcAft>
              <a:buSzPts val="1400"/>
              <a:buNone/>
            </a:pPr>
            <a:r>
              <a:t/>
            </a:r>
            <a:endParaRPr/>
          </a:p>
        </p:txBody>
      </p:sp>
      <p:sp>
        <p:nvSpPr>
          <p:cNvPr id="227" name="Google Shape;227;p16:notes"/>
          <p:cNvSpPr/>
          <p:nvPr>
            <p:ph idx="2" type="sldImg"/>
          </p:nvPr>
        </p:nvSpPr>
        <p:spPr>
          <a:xfrm>
            <a:off x="1160462" y="588962"/>
            <a:ext cx="4551362" cy="34131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6" name="Google Shape;246;p17:notes"/>
          <p:cNvSpPr txBox="1"/>
          <p:nvPr>
            <p:ph idx="1" type="body"/>
          </p:nvPr>
        </p:nvSpPr>
        <p:spPr>
          <a:xfrm>
            <a:off x="515937" y="4341812"/>
            <a:ext cx="5908675" cy="4116387"/>
          </a:xfrm>
          <a:prstGeom prst="rect">
            <a:avLst/>
          </a:prstGeom>
          <a:noFill/>
          <a:ln>
            <a:noFill/>
          </a:ln>
        </p:spPr>
        <p:txBody>
          <a:bodyPr anchorCtr="0" anchor="t" bIns="45250" lIns="92125" spcFirstLastPara="1" rIns="92125" wrap="square" tIns="45250">
            <a:noAutofit/>
          </a:bodyPr>
          <a:lstStyle/>
          <a:p>
            <a:pPr indent="0" lvl="0" marL="0" rtl="0" algn="l">
              <a:lnSpc>
                <a:spcPct val="100000"/>
              </a:lnSpc>
              <a:spcBef>
                <a:spcPts val="0"/>
              </a:spcBef>
              <a:spcAft>
                <a:spcPts val="0"/>
              </a:spcAft>
              <a:buSzPts val="1800"/>
              <a:buNone/>
            </a:pPr>
            <a:r>
              <a:rPr lang="en-US"/>
              <a:t>The design goal is to present the user with as much memory as is available in the cheapest technology (points to the disk).</a:t>
            </a:r>
            <a:endParaRPr/>
          </a:p>
          <a:p>
            <a:pPr indent="0" lvl="0" marL="0" rtl="0" algn="l">
              <a:lnSpc>
                <a:spcPct val="100000"/>
              </a:lnSpc>
              <a:spcBef>
                <a:spcPts val="0"/>
              </a:spcBef>
              <a:spcAft>
                <a:spcPts val="0"/>
              </a:spcAft>
              <a:buSzPts val="1800"/>
              <a:buNone/>
            </a:pPr>
            <a:r>
              <a:rPr lang="en-US"/>
              <a:t>While by taking advantage of the principle of locality, we like to provide the user an average access speed that is very close to the speed that is offered by the fastest technology.</a:t>
            </a:r>
            <a:endParaRPr/>
          </a:p>
          <a:p>
            <a:pPr indent="0" lvl="0" marL="0" rtl="0" algn="l">
              <a:lnSpc>
                <a:spcPct val="100000"/>
              </a:lnSpc>
              <a:spcBef>
                <a:spcPts val="0"/>
              </a:spcBef>
              <a:spcAft>
                <a:spcPts val="0"/>
              </a:spcAft>
              <a:buSzPts val="1800"/>
              <a:buNone/>
            </a:pPr>
            <a:r>
              <a:rPr lang="en-US"/>
              <a:t>(We will go over this slide in details in the next lecture on caches).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+1 = 16 min. (X:56)</a:t>
            </a:r>
            <a:endParaRPr/>
          </a:p>
        </p:txBody>
      </p:sp>
      <p:sp>
        <p:nvSpPr>
          <p:cNvPr id="247" name="Google Shape;247;p17:notes"/>
          <p:cNvSpPr/>
          <p:nvPr>
            <p:ph idx="2" type="sldImg"/>
          </p:nvPr>
        </p:nvSpPr>
        <p:spPr>
          <a:xfrm>
            <a:off x="1160462" y="588962"/>
            <a:ext cx="4551362" cy="34131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6" name="Google Shape;286;p18: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8: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3" name="Google Shape;293;p19:notes"/>
          <p:cNvSpPr/>
          <p:nvPr>
            <p:ph idx="2" type="sldImg"/>
          </p:nvPr>
        </p:nvSpPr>
        <p:spPr>
          <a:xfrm>
            <a:off x="1144587" y="687387"/>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9:notes"/>
          <p:cNvSpPr txBox="1"/>
          <p:nvPr>
            <p:ph idx="1" type="body"/>
          </p:nvPr>
        </p:nvSpPr>
        <p:spPr>
          <a:xfrm>
            <a:off x="915987" y="4343400"/>
            <a:ext cx="5026025" cy="4113212"/>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1" name="Google Shape;301;p20:notes"/>
          <p:cNvSpPr/>
          <p:nvPr>
            <p:ph idx="2" type="sldImg"/>
          </p:nvPr>
        </p:nvSpPr>
        <p:spPr>
          <a:xfrm>
            <a:off x="1144587" y="687387"/>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20:notes"/>
          <p:cNvSpPr txBox="1"/>
          <p:nvPr>
            <p:ph idx="1" type="body"/>
          </p:nvPr>
        </p:nvSpPr>
        <p:spPr>
          <a:xfrm>
            <a:off x="915987" y="4343400"/>
            <a:ext cx="5026025" cy="4113212"/>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1: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8" name="Google Shape;308;p21:notes"/>
          <p:cNvSpPr/>
          <p:nvPr>
            <p:ph idx="2" type="sldImg"/>
          </p:nvPr>
        </p:nvSpPr>
        <p:spPr>
          <a:xfrm>
            <a:off x="1144587" y="687387"/>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21:notes"/>
          <p:cNvSpPr txBox="1"/>
          <p:nvPr>
            <p:ph idx="1" type="body"/>
          </p:nvPr>
        </p:nvSpPr>
        <p:spPr>
          <a:xfrm>
            <a:off x="915987" y="4343400"/>
            <a:ext cx="5026025" cy="4113212"/>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2: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5" name="Google Shape;315;p22:notes"/>
          <p:cNvSpPr txBox="1"/>
          <p:nvPr>
            <p:ph idx="1" type="body"/>
          </p:nvPr>
        </p:nvSpPr>
        <p:spPr>
          <a:xfrm>
            <a:off x="914400" y="4343400"/>
            <a:ext cx="5029200" cy="4113212"/>
          </a:xfrm>
          <a:prstGeom prst="rect">
            <a:avLst/>
          </a:prstGeom>
          <a:noFill/>
          <a:ln>
            <a:noFill/>
          </a:ln>
        </p:spPr>
        <p:txBody>
          <a:bodyPr anchorCtr="0" anchor="t" bIns="45175" lIns="91950" spcFirstLastPara="1" rIns="91950" wrap="square" tIns="45175">
            <a:noAutofit/>
          </a:bodyPr>
          <a:lstStyle/>
          <a:p>
            <a:pPr indent="0" lvl="0" marL="0" rtl="0" algn="l">
              <a:lnSpc>
                <a:spcPct val="100000"/>
              </a:lnSpc>
              <a:spcBef>
                <a:spcPts val="0"/>
              </a:spcBef>
              <a:spcAft>
                <a:spcPts val="0"/>
              </a:spcAft>
              <a:buSzPts val="1400"/>
              <a:buNone/>
            </a:pPr>
            <a:r>
              <a:t/>
            </a:r>
            <a:endParaRPr/>
          </a:p>
        </p:txBody>
      </p:sp>
      <p:sp>
        <p:nvSpPr>
          <p:cNvPr id="316" name="Google Shape;316;p22:notes"/>
          <p:cNvSpPr/>
          <p:nvPr>
            <p:ph idx="2" type="sldImg"/>
          </p:nvPr>
        </p:nvSpPr>
        <p:spPr>
          <a:xfrm>
            <a:off x="1144587" y="687387"/>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3: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29" name="Google Shape;429;p23: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4: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5" name="Google Shape;435;p24:notes"/>
          <p:cNvSpPr txBox="1"/>
          <p:nvPr>
            <p:ph idx="1" type="body"/>
          </p:nvPr>
        </p:nvSpPr>
        <p:spPr>
          <a:xfrm>
            <a:off x="914400" y="4341812"/>
            <a:ext cx="5029200" cy="4116387"/>
          </a:xfrm>
          <a:prstGeom prst="rect">
            <a:avLst/>
          </a:prstGeom>
          <a:noFill/>
          <a:ln>
            <a:noFill/>
          </a:ln>
        </p:spPr>
        <p:txBody>
          <a:bodyPr anchorCtr="0" anchor="t" bIns="45175" lIns="91975" spcFirstLastPara="1" rIns="91975" wrap="square" tIns="45175">
            <a:noAutofit/>
          </a:bodyPr>
          <a:lstStyle/>
          <a:p>
            <a:pPr indent="0" lvl="0" marL="0" rtl="0" algn="l">
              <a:lnSpc>
                <a:spcPct val="100000"/>
              </a:lnSpc>
              <a:spcBef>
                <a:spcPts val="0"/>
              </a:spcBef>
              <a:spcAft>
                <a:spcPts val="0"/>
              </a:spcAft>
              <a:buSzPts val="1400"/>
              <a:buNone/>
            </a:pPr>
            <a:r>
              <a:t/>
            </a:r>
            <a:endParaRPr/>
          </a:p>
        </p:txBody>
      </p:sp>
      <p:sp>
        <p:nvSpPr>
          <p:cNvPr id="436" name="Google Shape;436;p24: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5: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44" name="Google Shape;444;p25: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6: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51" name="Google Shape;451;p26: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7: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59" name="Google Shape;459;p27: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8: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65" name="Google Shape;465;p28: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9: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71" name="Google Shape;471;p29: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19" name="Google Shape;119;p3:notes"/>
          <p:cNvSpPr txBox="1"/>
          <p:nvPr>
            <p:ph idx="1" type="body"/>
          </p:nvPr>
        </p:nvSpPr>
        <p:spPr>
          <a:xfrm>
            <a:off x="914400" y="4341812"/>
            <a:ext cx="5029200" cy="4116387"/>
          </a:xfrm>
          <a:prstGeom prst="rect">
            <a:avLst/>
          </a:prstGeom>
          <a:noFill/>
          <a:ln>
            <a:noFill/>
          </a:ln>
        </p:spPr>
        <p:txBody>
          <a:bodyPr anchorCtr="0" anchor="t" bIns="45175" lIns="91975" spcFirstLastPara="1" rIns="91975" wrap="square" tIns="45175">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0: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77" name="Google Shape;477;p30: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1: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83" name="Google Shape;483;p31: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2: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89" name="Google Shape;489;p32: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3: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496" name="Google Shape;496;p33: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4: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2" name="Google Shape;502;p34: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34: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5: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09" name="Google Shape;509;p35: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6: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15" name="Google Shape;515;p36: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7: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22" name="Google Shape;522;p37: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37: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8: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4" name="Google Shape;534;p38: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38: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9: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41" name="Google Shape;541;p39: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2" name="Google Shape;542;p39: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0: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48" name="Google Shape;548;p40: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1: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54" name="Google Shape;554;p41: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2: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60" name="Google Shape;560;p42: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3: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66" name="Google Shape;566;p43: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4: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72" name="Google Shape;572;p44: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5: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78" name="Google Shape;578;p45: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6: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84" name="Google Shape;584;p46: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7: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91" name="Google Shape;591;p47: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8: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597" name="Google Shape;597;p48: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9: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06" name="Google Shape;606;p49: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p49:notes"/>
          <p:cNvSpPr txBox="1"/>
          <p:nvPr>
            <p:ph idx="1" type="body"/>
          </p:nvPr>
        </p:nvSpPr>
        <p:spPr>
          <a:xfrm>
            <a:off x="914400" y="4341812"/>
            <a:ext cx="5029200" cy="4116387"/>
          </a:xfrm>
          <a:prstGeom prst="rect">
            <a:avLst/>
          </a:prstGeom>
          <a:noFill/>
          <a:ln>
            <a:noFill/>
          </a:ln>
        </p:spPr>
        <p:txBody>
          <a:bodyPr anchorCtr="0" anchor="t" bIns="45175" lIns="91975" spcFirstLastPara="1" rIns="91975" wrap="square" tIns="4517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3" name="Google Shape;133;p5:notes"/>
          <p:cNvSpPr/>
          <p:nvPr>
            <p:ph idx="2" type="sldImg"/>
          </p:nvPr>
        </p:nvSpPr>
        <p:spPr>
          <a:xfrm>
            <a:off x="1144587" y="687387"/>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5:notes"/>
          <p:cNvSpPr txBox="1"/>
          <p:nvPr>
            <p:ph idx="1" type="body"/>
          </p:nvPr>
        </p:nvSpPr>
        <p:spPr>
          <a:xfrm>
            <a:off x="915987" y="4343400"/>
            <a:ext cx="5026025" cy="4113212"/>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0: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613" name="Google Shape;613;p50: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1: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619" name="Google Shape;619;p51: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2: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625" name="Google Shape;625;p52: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3: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631" name="Google Shape;631;p53: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4: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637" name="Google Shape;637;p54: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5: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643" name="Google Shape;643;p55: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6: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649" name="Google Shape;649;p56: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7: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656" name="Google Shape;656;p57: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58: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62" name="Google Shape;662;p58:notes"/>
          <p:cNvSpPr/>
          <p:nvPr>
            <p:ph idx="2" type="sldImg"/>
          </p:nvPr>
        </p:nvSpPr>
        <p:spPr>
          <a:xfrm>
            <a:off x="1152525" y="692150"/>
            <a:ext cx="4554537"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5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9: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670" name="Google Shape;670;p59: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146" name="Google Shape;146;p7: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nvSpPr>
        <p:spPr>
          <a:xfrm>
            <a:off x="3886200" y="8686800"/>
            <a:ext cx="2971800" cy="457200"/>
          </a:xfrm>
          <a:prstGeom prst="rect">
            <a:avLst/>
          </a:prstGeom>
          <a:noFill/>
          <a:ln>
            <a:noFill/>
          </a:ln>
        </p:spPr>
        <p:txBody>
          <a:bodyPr anchorCtr="0" anchor="b" bIns="0" lIns="19375" spcFirstLastPara="1" rIns="19375"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2" name="Google Shape;152;p8:notes"/>
          <p:cNvSpPr/>
          <p:nvPr>
            <p:ph idx="2" type="sldImg"/>
          </p:nvPr>
        </p:nvSpPr>
        <p:spPr>
          <a:xfrm>
            <a:off x="1144587" y="687387"/>
            <a:ext cx="4570412"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8:notes"/>
          <p:cNvSpPr txBox="1"/>
          <p:nvPr>
            <p:ph idx="1" type="body"/>
          </p:nvPr>
        </p:nvSpPr>
        <p:spPr>
          <a:xfrm>
            <a:off x="915987" y="4343400"/>
            <a:ext cx="5026025" cy="4113212"/>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915987" y="4341812"/>
            <a:ext cx="5026025" cy="4116387"/>
          </a:xfrm>
          <a:prstGeom prst="rect">
            <a:avLst/>
          </a:prstGeom>
          <a:noFill/>
          <a:ln>
            <a:noFill/>
          </a:ln>
        </p:spPr>
        <p:txBody>
          <a:bodyPr anchorCtr="0" anchor="t" bIns="46850" lIns="93725" spcFirstLastPara="1" rIns="93725" wrap="square" tIns="46850">
            <a:noAutofit/>
          </a:bodyPr>
          <a:lstStyle/>
          <a:p>
            <a:pPr indent="0" lvl="0" marL="0" rtl="0" algn="l">
              <a:lnSpc>
                <a:spcPct val="100000"/>
              </a:lnSpc>
              <a:spcBef>
                <a:spcPts val="0"/>
              </a:spcBef>
              <a:spcAft>
                <a:spcPts val="0"/>
              </a:spcAft>
              <a:buSzPts val="1400"/>
              <a:buNone/>
            </a:pPr>
            <a:r>
              <a:t/>
            </a:r>
            <a:endParaRPr/>
          </a:p>
        </p:txBody>
      </p:sp>
      <p:sp>
        <p:nvSpPr>
          <p:cNvPr id="159" name="Google Shape;159;p9:notes"/>
          <p:cNvSpPr/>
          <p:nvPr>
            <p:ph idx="2" type="sldImg"/>
          </p:nvPr>
        </p:nvSpPr>
        <p:spPr>
          <a:xfrm>
            <a:off x="1152525" y="692150"/>
            <a:ext cx="4552950" cy="3414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18" name="Google Shape;18;p2"/>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1"/>
          <p:cNvSpPr txBox="1"/>
          <p:nvPr>
            <p:ph type="title"/>
          </p:nvPr>
        </p:nvSpPr>
        <p:spPr>
          <a:xfrm>
            <a:off x="630238" y="365125"/>
            <a:ext cx="7886700" cy="1325563"/>
          </a:xfrm>
          <a:prstGeom prst="rect">
            <a:avLst/>
          </a:prstGeom>
          <a:noFill/>
          <a:ln>
            <a:noFill/>
          </a:ln>
        </p:spPr>
        <p:txBody>
          <a:bodyPr anchorCtr="0"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71" name="Google Shape;71;p11"/>
          <p:cNvSpPr txBox="1"/>
          <p:nvPr>
            <p:ph idx="1" type="body"/>
          </p:nvPr>
        </p:nvSpPr>
        <p:spPr>
          <a:xfrm>
            <a:off x="630238" y="1681163"/>
            <a:ext cx="3868737" cy="823912"/>
          </a:xfrm>
          <a:prstGeom prst="rect">
            <a:avLst/>
          </a:prstGeom>
          <a:noFill/>
          <a:ln>
            <a:noFill/>
          </a:ln>
        </p:spPr>
        <p:txBody>
          <a:bodyPr anchorCtr="0" anchor="b" bIns="46025" lIns="92075" spcFirstLastPara="1" rIns="92075" wrap="square" tIns="46025">
            <a:noAutofit/>
          </a:bodyPr>
          <a:lstStyle>
            <a:lvl1pPr indent="-228600" lvl="0" marL="457200" algn="l">
              <a:lnSpc>
                <a:spcPct val="90000"/>
              </a:lnSpc>
              <a:spcBef>
                <a:spcPts val="720"/>
              </a:spcBef>
              <a:spcAft>
                <a:spcPts val="0"/>
              </a:spcAft>
              <a:buClr>
                <a:schemeClr val="dk1"/>
              </a:buClr>
              <a:buSzPts val="2400"/>
              <a:buFont typeface="Arial"/>
              <a:buNone/>
              <a:defRPr b="1" sz="2400"/>
            </a:lvl1pPr>
            <a:lvl2pPr indent="-228600" lvl="1" marL="914400" algn="l">
              <a:lnSpc>
                <a:spcPct val="90000"/>
              </a:lnSpc>
              <a:spcBef>
                <a:spcPts val="600"/>
              </a:spcBef>
              <a:spcAft>
                <a:spcPts val="0"/>
              </a:spcAft>
              <a:buClr>
                <a:schemeClr val="dk1"/>
              </a:buClr>
              <a:buSzPts val="2000"/>
              <a:buFont typeface="Arial"/>
              <a:buNone/>
              <a:defRPr b="1" sz="2000"/>
            </a:lvl2pPr>
            <a:lvl3pPr indent="-228600" lvl="2" marL="1371600" algn="l">
              <a:lnSpc>
                <a:spcPct val="90000"/>
              </a:lnSpc>
              <a:spcBef>
                <a:spcPts val="540"/>
              </a:spcBef>
              <a:spcAft>
                <a:spcPts val="0"/>
              </a:spcAft>
              <a:buClr>
                <a:schemeClr val="dk1"/>
              </a:buClr>
              <a:buSzPts val="1800"/>
              <a:buFont typeface="Arial"/>
              <a:buNone/>
              <a:defRPr b="1" sz="1800"/>
            </a:lvl3pPr>
            <a:lvl4pPr indent="-228600" lvl="3" marL="1828800" algn="l">
              <a:lnSpc>
                <a:spcPct val="90000"/>
              </a:lnSpc>
              <a:spcBef>
                <a:spcPts val="480"/>
              </a:spcBef>
              <a:spcAft>
                <a:spcPts val="0"/>
              </a:spcAft>
              <a:buClr>
                <a:schemeClr val="dk1"/>
              </a:buClr>
              <a:buSzPts val="1600"/>
              <a:buFont typeface="Arial"/>
              <a:buNone/>
              <a:defRPr b="1" sz="1600"/>
            </a:lvl4pPr>
            <a:lvl5pPr indent="-228600" lvl="4" marL="2286000" algn="l">
              <a:lnSpc>
                <a:spcPct val="90000"/>
              </a:lnSpc>
              <a:spcBef>
                <a:spcPts val="48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11"/>
          <p:cNvSpPr txBox="1"/>
          <p:nvPr>
            <p:ph idx="2" type="body"/>
          </p:nvPr>
        </p:nvSpPr>
        <p:spPr>
          <a:xfrm>
            <a:off x="630238" y="2505075"/>
            <a:ext cx="3868737" cy="3684588"/>
          </a:xfrm>
          <a:prstGeom prst="rect">
            <a:avLst/>
          </a:prstGeom>
          <a:noFill/>
          <a:ln>
            <a:noFill/>
          </a:ln>
        </p:spPr>
        <p:txBody>
          <a:bodyPr anchorCtr="0" anchor="t" bIns="46025" lIns="92075" spcFirstLastPara="1" rIns="92075" wrap="square" tIns="46025">
            <a:no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3" type="body"/>
          </p:nvPr>
        </p:nvSpPr>
        <p:spPr>
          <a:xfrm>
            <a:off x="4629150" y="1681163"/>
            <a:ext cx="3887788" cy="823912"/>
          </a:xfrm>
          <a:prstGeom prst="rect">
            <a:avLst/>
          </a:prstGeom>
          <a:noFill/>
          <a:ln>
            <a:noFill/>
          </a:ln>
        </p:spPr>
        <p:txBody>
          <a:bodyPr anchorCtr="0" anchor="b" bIns="46025" lIns="92075" spcFirstLastPara="1" rIns="92075" wrap="square" tIns="46025">
            <a:noAutofit/>
          </a:bodyPr>
          <a:lstStyle>
            <a:lvl1pPr indent="-228600" lvl="0" marL="457200" algn="l">
              <a:lnSpc>
                <a:spcPct val="90000"/>
              </a:lnSpc>
              <a:spcBef>
                <a:spcPts val="720"/>
              </a:spcBef>
              <a:spcAft>
                <a:spcPts val="0"/>
              </a:spcAft>
              <a:buClr>
                <a:schemeClr val="dk1"/>
              </a:buClr>
              <a:buSzPts val="2400"/>
              <a:buFont typeface="Arial"/>
              <a:buNone/>
              <a:defRPr b="1" sz="2400"/>
            </a:lvl1pPr>
            <a:lvl2pPr indent="-228600" lvl="1" marL="914400" algn="l">
              <a:lnSpc>
                <a:spcPct val="90000"/>
              </a:lnSpc>
              <a:spcBef>
                <a:spcPts val="600"/>
              </a:spcBef>
              <a:spcAft>
                <a:spcPts val="0"/>
              </a:spcAft>
              <a:buClr>
                <a:schemeClr val="dk1"/>
              </a:buClr>
              <a:buSzPts val="2000"/>
              <a:buFont typeface="Arial"/>
              <a:buNone/>
              <a:defRPr b="1" sz="2000"/>
            </a:lvl2pPr>
            <a:lvl3pPr indent="-228600" lvl="2" marL="1371600" algn="l">
              <a:lnSpc>
                <a:spcPct val="90000"/>
              </a:lnSpc>
              <a:spcBef>
                <a:spcPts val="540"/>
              </a:spcBef>
              <a:spcAft>
                <a:spcPts val="0"/>
              </a:spcAft>
              <a:buClr>
                <a:schemeClr val="dk1"/>
              </a:buClr>
              <a:buSzPts val="1800"/>
              <a:buFont typeface="Arial"/>
              <a:buNone/>
              <a:defRPr b="1" sz="1800"/>
            </a:lvl3pPr>
            <a:lvl4pPr indent="-228600" lvl="3" marL="1828800" algn="l">
              <a:lnSpc>
                <a:spcPct val="90000"/>
              </a:lnSpc>
              <a:spcBef>
                <a:spcPts val="480"/>
              </a:spcBef>
              <a:spcAft>
                <a:spcPts val="0"/>
              </a:spcAft>
              <a:buClr>
                <a:schemeClr val="dk1"/>
              </a:buClr>
              <a:buSzPts val="1600"/>
              <a:buFont typeface="Arial"/>
              <a:buNone/>
              <a:defRPr b="1" sz="1600"/>
            </a:lvl4pPr>
            <a:lvl5pPr indent="-228600" lvl="4" marL="2286000" algn="l">
              <a:lnSpc>
                <a:spcPct val="90000"/>
              </a:lnSpc>
              <a:spcBef>
                <a:spcPts val="48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11"/>
          <p:cNvSpPr txBox="1"/>
          <p:nvPr>
            <p:ph idx="4" type="body"/>
          </p:nvPr>
        </p:nvSpPr>
        <p:spPr>
          <a:xfrm>
            <a:off x="4629150" y="2505075"/>
            <a:ext cx="3887788" cy="3684588"/>
          </a:xfrm>
          <a:prstGeom prst="rect">
            <a:avLst/>
          </a:prstGeom>
          <a:noFill/>
          <a:ln>
            <a:noFill/>
          </a:ln>
        </p:spPr>
        <p:txBody>
          <a:bodyPr anchorCtr="0" anchor="t" bIns="46025" lIns="92075" spcFirstLastPara="1" rIns="92075" wrap="square" tIns="46025">
            <a:no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623888" y="1709738"/>
            <a:ext cx="7886700" cy="2852737"/>
          </a:xfrm>
          <a:prstGeom prst="rect">
            <a:avLst/>
          </a:prstGeom>
          <a:noFill/>
          <a:ln>
            <a:noFill/>
          </a:ln>
        </p:spPr>
        <p:txBody>
          <a:bodyPr anchorCtr="0" anchor="b" bIns="46025" lIns="92075" spcFirstLastPara="1" rIns="92075" wrap="square" tIns="46025">
            <a:noAutofit/>
          </a:bodyPr>
          <a:lstStyle>
            <a:lvl1pPr lvl="0" algn="ctr">
              <a:lnSpc>
                <a:spcPct val="90000"/>
              </a:lnSpc>
              <a:spcBef>
                <a:spcPts val="0"/>
              </a:spcBef>
              <a:spcAft>
                <a:spcPts val="0"/>
              </a:spcAft>
              <a:buSzPts val="1400"/>
              <a:buNone/>
              <a:defRPr sz="6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80" name="Google Shape;80;p12"/>
          <p:cNvSpPr txBox="1"/>
          <p:nvPr>
            <p:ph idx="1" type="body"/>
          </p:nvPr>
        </p:nvSpPr>
        <p:spPr>
          <a:xfrm>
            <a:off x="623888" y="4589463"/>
            <a:ext cx="7886700" cy="1500187"/>
          </a:xfrm>
          <a:prstGeom prst="rect">
            <a:avLst/>
          </a:prstGeom>
          <a:noFill/>
          <a:ln>
            <a:noFill/>
          </a:ln>
        </p:spPr>
        <p:txBody>
          <a:bodyPr anchorCtr="0" anchor="t" bIns="46025" lIns="92075" spcFirstLastPara="1" rIns="92075" wrap="square" tIns="46025">
            <a:noAutofit/>
          </a:bodyPr>
          <a:lstStyle>
            <a:lvl1pPr indent="-228600" lvl="0" marL="457200" algn="l">
              <a:lnSpc>
                <a:spcPct val="90000"/>
              </a:lnSpc>
              <a:spcBef>
                <a:spcPts val="720"/>
              </a:spcBef>
              <a:spcAft>
                <a:spcPts val="0"/>
              </a:spcAft>
              <a:buClr>
                <a:schemeClr val="dk1"/>
              </a:buClr>
              <a:buSzPts val="2400"/>
              <a:buFont typeface="Arial"/>
              <a:buNone/>
              <a:defRPr sz="2400"/>
            </a:lvl1pPr>
            <a:lvl2pPr indent="-228600" lvl="1" marL="914400" algn="l">
              <a:lnSpc>
                <a:spcPct val="90000"/>
              </a:lnSpc>
              <a:spcBef>
                <a:spcPts val="600"/>
              </a:spcBef>
              <a:spcAft>
                <a:spcPts val="0"/>
              </a:spcAft>
              <a:buClr>
                <a:schemeClr val="dk1"/>
              </a:buClr>
              <a:buSzPts val="2000"/>
              <a:buFont typeface="Arial"/>
              <a:buNone/>
              <a:defRPr sz="2000"/>
            </a:lvl2pPr>
            <a:lvl3pPr indent="-228600" lvl="2" marL="1371600" algn="l">
              <a:lnSpc>
                <a:spcPct val="90000"/>
              </a:lnSpc>
              <a:spcBef>
                <a:spcPts val="540"/>
              </a:spcBef>
              <a:spcAft>
                <a:spcPts val="0"/>
              </a:spcAft>
              <a:buClr>
                <a:schemeClr val="dk1"/>
              </a:buClr>
              <a:buSzPts val="1800"/>
              <a:buFont typeface="Arial"/>
              <a:buNone/>
              <a:defRPr sz="1800"/>
            </a:lvl3pPr>
            <a:lvl4pPr indent="-228600" lvl="3" marL="1828800" algn="l">
              <a:lnSpc>
                <a:spcPct val="90000"/>
              </a:lnSpc>
              <a:spcBef>
                <a:spcPts val="480"/>
              </a:spcBef>
              <a:spcAft>
                <a:spcPts val="0"/>
              </a:spcAft>
              <a:buClr>
                <a:schemeClr val="dk1"/>
              </a:buClr>
              <a:buSzPts val="1600"/>
              <a:buFont typeface="Arial"/>
              <a:buNone/>
              <a:defRPr sz="1600"/>
            </a:lvl4pPr>
            <a:lvl5pPr indent="-228600" lvl="4" marL="2286000" algn="l">
              <a:lnSpc>
                <a:spcPct val="90000"/>
              </a:lnSpc>
              <a:spcBef>
                <a:spcPts val="48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81" name="Google Shape;81;p1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13"/>
          <p:cNvSpPr txBox="1"/>
          <p:nvPr>
            <p:ph type="ctrTitle"/>
          </p:nvPr>
        </p:nvSpPr>
        <p:spPr>
          <a:xfrm>
            <a:off x="1143000" y="1122363"/>
            <a:ext cx="6858000" cy="2387600"/>
          </a:xfrm>
          <a:prstGeom prst="rect">
            <a:avLst/>
          </a:prstGeom>
          <a:noFill/>
          <a:ln>
            <a:noFill/>
          </a:ln>
        </p:spPr>
        <p:txBody>
          <a:bodyPr anchorCtr="0" anchor="b" bIns="46025" lIns="92075" spcFirstLastPara="1" rIns="92075" wrap="square" tIns="46025">
            <a:noAutofit/>
          </a:bodyPr>
          <a:lstStyle>
            <a:lvl1pPr lvl="0" algn="ctr">
              <a:lnSpc>
                <a:spcPct val="90000"/>
              </a:lnSpc>
              <a:spcBef>
                <a:spcPts val="0"/>
              </a:spcBef>
              <a:spcAft>
                <a:spcPts val="0"/>
              </a:spcAft>
              <a:buSzPts val="1400"/>
              <a:buNone/>
              <a:defRPr sz="60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86" name="Google Shape;86;p13"/>
          <p:cNvSpPr txBox="1"/>
          <p:nvPr>
            <p:ph idx="1" type="subTitle"/>
          </p:nvPr>
        </p:nvSpPr>
        <p:spPr>
          <a:xfrm>
            <a:off x="1143000" y="3602038"/>
            <a:ext cx="6858000" cy="1655762"/>
          </a:xfrm>
          <a:prstGeom prst="rect">
            <a:avLst/>
          </a:prstGeom>
          <a:noFill/>
          <a:ln>
            <a:noFill/>
          </a:ln>
        </p:spPr>
        <p:txBody>
          <a:bodyPr anchorCtr="0" anchor="t" bIns="46025" lIns="92075" spcFirstLastPara="1" rIns="92075" wrap="square" tIns="46025">
            <a:noAutofit/>
          </a:bodyPr>
          <a:lstStyle>
            <a:lvl1pPr lvl="0" algn="ctr">
              <a:lnSpc>
                <a:spcPct val="90000"/>
              </a:lnSpc>
              <a:spcBef>
                <a:spcPts val="720"/>
              </a:spcBef>
              <a:spcAft>
                <a:spcPts val="0"/>
              </a:spcAft>
              <a:buClr>
                <a:schemeClr val="dk1"/>
              </a:buClr>
              <a:buSzPts val="2400"/>
              <a:buFont typeface="Arial"/>
              <a:buNone/>
              <a:defRPr sz="2400"/>
            </a:lvl1pPr>
            <a:lvl2pPr lvl="1" algn="ctr">
              <a:lnSpc>
                <a:spcPct val="90000"/>
              </a:lnSpc>
              <a:spcBef>
                <a:spcPts val="600"/>
              </a:spcBef>
              <a:spcAft>
                <a:spcPts val="0"/>
              </a:spcAft>
              <a:buClr>
                <a:schemeClr val="dk1"/>
              </a:buClr>
              <a:buSzPts val="2000"/>
              <a:buFont typeface="Arial"/>
              <a:buNone/>
              <a:defRPr sz="2000"/>
            </a:lvl2pPr>
            <a:lvl3pPr lvl="2" algn="ctr">
              <a:lnSpc>
                <a:spcPct val="90000"/>
              </a:lnSpc>
              <a:spcBef>
                <a:spcPts val="540"/>
              </a:spcBef>
              <a:spcAft>
                <a:spcPts val="0"/>
              </a:spcAft>
              <a:buClr>
                <a:schemeClr val="dk1"/>
              </a:buClr>
              <a:buSzPts val="1800"/>
              <a:buFont typeface="Arial"/>
              <a:buNone/>
              <a:defRPr sz="1800"/>
            </a:lvl3pPr>
            <a:lvl4pPr lvl="3" algn="ctr">
              <a:lnSpc>
                <a:spcPct val="90000"/>
              </a:lnSpc>
              <a:spcBef>
                <a:spcPts val="480"/>
              </a:spcBef>
              <a:spcAft>
                <a:spcPts val="0"/>
              </a:spcAft>
              <a:buClr>
                <a:schemeClr val="dk1"/>
              </a:buClr>
              <a:buSzPts val="1600"/>
              <a:buFont typeface="Arial"/>
              <a:buNone/>
              <a:defRPr sz="1600"/>
            </a:lvl4pPr>
            <a:lvl5pPr lvl="4" algn="ctr">
              <a:lnSpc>
                <a:spcPct val="90000"/>
              </a:lnSpc>
              <a:spcBef>
                <a:spcPts val="48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7" name="Google Shape;87;p1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2" name="Shape 22"/>
        <p:cNvGrpSpPr/>
        <p:nvPr/>
      </p:nvGrpSpPr>
      <p:grpSpPr>
        <a:xfrm>
          <a:off x="0" y="0"/>
          <a:ext cx="0" cy="0"/>
          <a:chOff x="0" y="0"/>
          <a:chExt cx="0" cy="0"/>
        </a:xfrm>
      </p:grpSpPr>
      <p:sp>
        <p:nvSpPr>
          <p:cNvPr id="23" name="Google Shape;23;p3"/>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4" name="Google Shape;24;p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29" name="Google Shape;29;p4"/>
          <p:cNvSpPr txBox="1"/>
          <p:nvPr>
            <p:ph idx="1" type="body"/>
          </p:nvPr>
        </p:nvSpPr>
        <p:spPr>
          <a:xfrm>
            <a:off x="990600" y="990600"/>
            <a:ext cx="3505200" cy="5029200"/>
          </a:xfrm>
          <a:prstGeom prst="rect">
            <a:avLst/>
          </a:prstGeom>
          <a:noFill/>
          <a:ln>
            <a:noFill/>
          </a:ln>
        </p:spPr>
        <p:txBody>
          <a:bodyPr anchorCtr="0" anchor="t" bIns="46025" lIns="92075" spcFirstLastPara="1" rIns="92075" wrap="square" tIns="46025">
            <a:no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4648200" y="990600"/>
            <a:ext cx="3505200" cy="5029200"/>
          </a:xfrm>
          <a:prstGeom prst="rect">
            <a:avLst/>
          </a:prstGeom>
          <a:noFill/>
          <a:ln>
            <a:noFill/>
          </a:ln>
        </p:spPr>
        <p:txBody>
          <a:bodyPr anchorCtr="0" anchor="t" bIns="46025" lIns="92075" spcFirstLastPara="1" rIns="92075" wrap="square" tIns="46025">
            <a:no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 name="Shape 34"/>
        <p:cNvGrpSpPr/>
        <p:nvPr/>
      </p:nvGrpSpPr>
      <p:grpSpPr>
        <a:xfrm>
          <a:off x="0" y="0"/>
          <a:ext cx="0" cy="0"/>
          <a:chOff x="0" y="0"/>
          <a:chExt cx="0" cy="0"/>
        </a:xfrm>
      </p:grpSpPr>
      <p:sp>
        <p:nvSpPr>
          <p:cNvPr id="35" name="Google Shape;35;p5"/>
          <p:cNvSpPr txBox="1"/>
          <p:nvPr>
            <p:ph type="title"/>
          </p:nvPr>
        </p:nvSpPr>
        <p:spPr>
          <a:xfrm rot="5400000">
            <a:off x="4248150" y="2114550"/>
            <a:ext cx="6019800" cy="1790700"/>
          </a:xfrm>
          <a:prstGeom prst="rect">
            <a:avLst/>
          </a:prstGeom>
          <a:noFill/>
          <a:ln>
            <a:noFill/>
          </a:ln>
        </p:spPr>
        <p:txBody>
          <a:bodyPr anchorCtr="0"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36" name="Google Shape;36;p5"/>
          <p:cNvSpPr txBox="1"/>
          <p:nvPr>
            <p:ph idx="1" type="body"/>
          </p:nvPr>
        </p:nvSpPr>
        <p:spPr>
          <a:xfrm rot="5400000">
            <a:off x="590550" y="400050"/>
            <a:ext cx="6019800" cy="5219700"/>
          </a:xfrm>
          <a:prstGeom prst="rect">
            <a:avLst/>
          </a:prstGeom>
          <a:noFill/>
          <a:ln>
            <a:noFill/>
          </a:ln>
        </p:spPr>
        <p:txBody>
          <a:bodyPr anchorCtr="0" anchor="t" bIns="46025" lIns="92075" spcFirstLastPara="1" rIns="92075" wrap="square" tIns="46025">
            <a:no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6"/>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2" name="Google Shape;42;p6"/>
          <p:cNvSpPr txBox="1"/>
          <p:nvPr>
            <p:ph idx="1" type="body"/>
          </p:nvPr>
        </p:nvSpPr>
        <p:spPr>
          <a:xfrm rot="5400000">
            <a:off x="2057400" y="-76200"/>
            <a:ext cx="5029200" cy="7162800"/>
          </a:xfrm>
          <a:prstGeom prst="rect">
            <a:avLst/>
          </a:prstGeom>
          <a:noFill/>
          <a:ln>
            <a:noFill/>
          </a:ln>
        </p:spPr>
        <p:txBody>
          <a:bodyPr anchorCtr="0" anchor="t" bIns="46025" lIns="92075" spcFirstLastPara="1" rIns="92075" wrap="square" tIns="46025">
            <a:no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lnSpc>
                <a:spcPct val="90000"/>
              </a:lnSpc>
              <a:spcBef>
                <a:spcPts val="0"/>
              </a:spcBef>
              <a:spcAft>
                <a:spcPts val="0"/>
              </a:spcAft>
              <a:buSzPts val="1400"/>
              <a:buNone/>
              <a:defRPr sz="32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48" name="Google Shape;48;p7"/>
          <p:cNvSpPr/>
          <p:nvPr>
            <p:ph idx="2" type="pic"/>
          </p:nvPr>
        </p:nvSpPr>
        <p:spPr>
          <a:xfrm>
            <a:off x="3887788" y="987425"/>
            <a:ext cx="4629150" cy="4873625"/>
          </a:xfrm>
          <a:prstGeom prst="rect">
            <a:avLst/>
          </a:prstGeom>
          <a:noFill/>
          <a:ln>
            <a:noFill/>
          </a:ln>
        </p:spPr>
      </p:sp>
      <p:sp>
        <p:nvSpPr>
          <p:cNvPr id="49" name="Google Shape;49;p7"/>
          <p:cNvSpPr txBox="1"/>
          <p:nvPr>
            <p:ph idx="1" type="body"/>
          </p:nvPr>
        </p:nvSpPr>
        <p:spPr>
          <a:xfrm>
            <a:off x="630238" y="2057400"/>
            <a:ext cx="2949575" cy="3811588"/>
          </a:xfrm>
          <a:prstGeom prst="rect">
            <a:avLst/>
          </a:prstGeom>
          <a:noFill/>
          <a:ln>
            <a:noFill/>
          </a:ln>
        </p:spPr>
        <p:txBody>
          <a:bodyPr anchorCtr="0" anchor="t" bIns="46025" lIns="92075" spcFirstLastPara="1" rIns="92075" wrap="square" tIns="46025">
            <a:noAutofit/>
          </a:bodyPr>
          <a:lstStyle>
            <a:lvl1pPr indent="-228600" lvl="0" marL="457200" algn="l">
              <a:lnSpc>
                <a:spcPct val="90000"/>
              </a:lnSpc>
              <a:spcBef>
                <a:spcPts val="480"/>
              </a:spcBef>
              <a:spcAft>
                <a:spcPts val="0"/>
              </a:spcAft>
              <a:buClr>
                <a:schemeClr val="dk1"/>
              </a:buClr>
              <a:buSzPts val="1600"/>
              <a:buFont typeface="Arial"/>
              <a:buNone/>
              <a:defRPr sz="1600"/>
            </a:lvl1pPr>
            <a:lvl2pPr indent="-228600" lvl="1" marL="914400" algn="l">
              <a:lnSpc>
                <a:spcPct val="90000"/>
              </a:lnSpc>
              <a:spcBef>
                <a:spcPts val="420"/>
              </a:spcBef>
              <a:spcAft>
                <a:spcPts val="0"/>
              </a:spcAft>
              <a:buClr>
                <a:schemeClr val="dk1"/>
              </a:buClr>
              <a:buSzPts val="1400"/>
              <a:buFont typeface="Arial"/>
              <a:buNone/>
              <a:defRPr sz="1400"/>
            </a:lvl2pPr>
            <a:lvl3pPr indent="-228600" lvl="2" marL="1371600" algn="l">
              <a:lnSpc>
                <a:spcPct val="90000"/>
              </a:lnSpc>
              <a:spcBef>
                <a:spcPts val="360"/>
              </a:spcBef>
              <a:spcAft>
                <a:spcPts val="0"/>
              </a:spcAft>
              <a:buClr>
                <a:schemeClr val="dk1"/>
              </a:buClr>
              <a:buSzPts val="1200"/>
              <a:buFont typeface="Arial"/>
              <a:buNone/>
              <a:defRPr sz="1200"/>
            </a:lvl3pPr>
            <a:lvl4pPr indent="-228600" lvl="3" marL="1828800" algn="l">
              <a:lnSpc>
                <a:spcPct val="90000"/>
              </a:lnSpc>
              <a:spcBef>
                <a:spcPts val="300"/>
              </a:spcBef>
              <a:spcAft>
                <a:spcPts val="0"/>
              </a:spcAft>
              <a:buClr>
                <a:schemeClr val="dk1"/>
              </a:buClr>
              <a:buSzPts val="1000"/>
              <a:buFont typeface="Arial"/>
              <a:buNone/>
              <a:defRPr sz="1000"/>
            </a:lvl4pPr>
            <a:lvl5pPr indent="-228600" lvl="4" marL="2286000" algn="l">
              <a:lnSpc>
                <a:spcPct val="90000"/>
              </a:lnSpc>
              <a:spcBef>
                <a:spcPts val="3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8"/>
          <p:cNvSpPr txBox="1"/>
          <p:nvPr>
            <p:ph type="title"/>
          </p:nvPr>
        </p:nvSpPr>
        <p:spPr>
          <a:xfrm>
            <a:off x="630238" y="457200"/>
            <a:ext cx="2949575" cy="1600200"/>
          </a:xfrm>
          <a:prstGeom prst="rect">
            <a:avLst/>
          </a:prstGeom>
          <a:noFill/>
          <a:ln>
            <a:noFill/>
          </a:ln>
        </p:spPr>
        <p:txBody>
          <a:bodyPr anchorCtr="0" anchor="b" bIns="46025" lIns="92075" spcFirstLastPara="1" rIns="92075" wrap="square" tIns="46025">
            <a:noAutofit/>
          </a:bodyPr>
          <a:lstStyle>
            <a:lvl1pPr lvl="0" algn="ctr">
              <a:lnSpc>
                <a:spcPct val="90000"/>
              </a:lnSpc>
              <a:spcBef>
                <a:spcPts val="0"/>
              </a:spcBef>
              <a:spcAft>
                <a:spcPts val="0"/>
              </a:spcAft>
              <a:buSzPts val="1400"/>
              <a:buNone/>
              <a:defRPr sz="3200"/>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55" name="Google Shape;55;p8"/>
          <p:cNvSpPr txBox="1"/>
          <p:nvPr>
            <p:ph idx="1" type="body"/>
          </p:nvPr>
        </p:nvSpPr>
        <p:spPr>
          <a:xfrm>
            <a:off x="3887788" y="987425"/>
            <a:ext cx="4629150" cy="4873625"/>
          </a:xfrm>
          <a:prstGeom prst="rect">
            <a:avLst/>
          </a:prstGeom>
          <a:noFill/>
          <a:ln>
            <a:noFill/>
          </a:ln>
        </p:spPr>
        <p:txBody>
          <a:bodyPr anchorCtr="0" anchor="t" bIns="46025" lIns="92075" spcFirstLastPara="1" rIns="92075" wrap="square" tIns="46025">
            <a:noAutofit/>
          </a:bodyPr>
          <a:lstStyle>
            <a:lvl1pPr indent="-431800" lvl="0" marL="457200" algn="l">
              <a:lnSpc>
                <a:spcPct val="90000"/>
              </a:lnSpc>
              <a:spcBef>
                <a:spcPts val="960"/>
              </a:spcBef>
              <a:spcAft>
                <a:spcPts val="0"/>
              </a:spcAft>
              <a:buClr>
                <a:schemeClr val="dk1"/>
              </a:buClr>
              <a:buSzPts val="3200"/>
              <a:buFont typeface="Arial"/>
              <a:buChar char="•"/>
              <a:defRPr sz="3200"/>
            </a:lvl1pPr>
            <a:lvl2pPr indent="-406400" lvl="1" marL="914400" algn="l">
              <a:lnSpc>
                <a:spcPct val="90000"/>
              </a:lnSpc>
              <a:spcBef>
                <a:spcPts val="840"/>
              </a:spcBef>
              <a:spcAft>
                <a:spcPts val="0"/>
              </a:spcAft>
              <a:buClr>
                <a:schemeClr val="dk1"/>
              </a:buClr>
              <a:buSzPts val="2800"/>
              <a:buFont typeface="Arial"/>
              <a:buChar char="–"/>
              <a:defRPr sz="2800"/>
            </a:lvl2pPr>
            <a:lvl3pPr indent="-381000" lvl="2" marL="1371600" algn="l">
              <a:lnSpc>
                <a:spcPct val="90000"/>
              </a:lnSpc>
              <a:spcBef>
                <a:spcPts val="720"/>
              </a:spcBef>
              <a:spcAft>
                <a:spcPts val="0"/>
              </a:spcAft>
              <a:buClr>
                <a:schemeClr val="dk1"/>
              </a:buClr>
              <a:buSzPts val="2400"/>
              <a:buFont typeface="Arial"/>
              <a:buChar char="»"/>
              <a:defRPr sz="2400"/>
            </a:lvl3pPr>
            <a:lvl4pPr indent="-355600" lvl="3" marL="1828800" algn="l">
              <a:lnSpc>
                <a:spcPct val="90000"/>
              </a:lnSpc>
              <a:spcBef>
                <a:spcPts val="600"/>
              </a:spcBef>
              <a:spcAft>
                <a:spcPts val="0"/>
              </a:spcAft>
              <a:buClr>
                <a:schemeClr val="dk1"/>
              </a:buClr>
              <a:buSzPts val="2000"/>
              <a:buFont typeface="Arial"/>
              <a:buChar char="•"/>
              <a:defRPr sz="2000"/>
            </a:lvl4pPr>
            <a:lvl5pPr indent="-355600" lvl="4" marL="2286000" algn="l">
              <a:lnSpc>
                <a:spcPct val="90000"/>
              </a:lnSpc>
              <a:spcBef>
                <a:spcPts val="6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 name="Google Shape;56;p8"/>
          <p:cNvSpPr txBox="1"/>
          <p:nvPr>
            <p:ph idx="2" type="body"/>
          </p:nvPr>
        </p:nvSpPr>
        <p:spPr>
          <a:xfrm>
            <a:off x="630238" y="2057400"/>
            <a:ext cx="2949575" cy="3811588"/>
          </a:xfrm>
          <a:prstGeom prst="rect">
            <a:avLst/>
          </a:prstGeom>
          <a:noFill/>
          <a:ln>
            <a:noFill/>
          </a:ln>
        </p:spPr>
        <p:txBody>
          <a:bodyPr anchorCtr="0" anchor="t" bIns="46025" lIns="92075" spcFirstLastPara="1" rIns="92075" wrap="square" tIns="46025">
            <a:noAutofit/>
          </a:bodyPr>
          <a:lstStyle>
            <a:lvl1pPr indent="-228600" lvl="0" marL="457200" algn="l">
              <a:lnSpc>
                <a:spcPct val="90000"/>
              </a:lnSpc>
              <a:spcBef>
                <a:spcPts val="480"/>
              </a:spcBef>
              <a:spcAft>
                <a:spcPts val="0"/>
              </a:spcAft>
              <a:buClr>
                <a:schemeClr val="dk1"/>
              </a:buClr>
              <a:buSzPts val="1600"/>
              <a:buFont typeface="Arial"/>
              <a:buNone/>
              <a:defRPr sz="1600"/>
            </a:lvl1pPr>
            <a:lvl2pPr indent="-228600" lvl="1" marL="914400" algn="l">
              <a:lnSpc>
                <a:spcPct val="90000"/>
              </a:lnSpc>
              <a:spcBef>
                <a:spcPts val="420"/>
              </a:spcBef>
              <a:spcAft>
                <a:spcPts val="0"/>
              </a:spcAft>
              <a:buClr>
                <a:schemeClr val="dk1"/>
              </a:buClr>
              <a:buSzPts val="1400"/>
              <a:buFont typeface="Arial"/>
              <a:buNone/>
              <a:defRPr sz="1400"/>
            </a:lvl2pPr>
            <a:lvl3pPr indent="-228600" lvl="2" marL="1371600" algn="l">
              <a:lnSpc>
                <a:spcPct val="90000"/>
              </a:lnSpc>
              <a:spcBef>
                <a:spcPts val="360"/>
              </a:spcBef>
              <a:spcAft>
                <a:spcPts val="0"/>
              </a:spcAft>
              <a:buClr>
                <a:schemeClr val="dk1"/>
              </a:buClr>
              <a:buSzPts val="1200"/>
              <a:buFont typeface="Arial"/>
              <a:buNone/>
              <a:defRPr sz="1200"/>
            </a:lvl3pPr>
            <a:lvl4pPr indent="-228600" lvl="3" marL="1828800" algn="l">
              <a:lnSpc>
                <a:spcPct val="90000"/>
              </a:lnSpc>
              <a:spcBef>
                <a:spcPts val="300"/>
              </a:spcBef>
              <a:spcAft>
                <a:spcPts val="0"/>
              </a:spcAft>
              <a:buClr>
                <a:schemeClr val="dk1"/>
              </a:buClr>
              <a:buSzPts val="1000"/>
              <a:buFont typeface="Arial"/>
              <a:buNone/>
              <a:defRPr sz="1000"/>
            </a:lvl4pPr>
            <a:lvl5pPr indent="-228600" lvl="4" marL="2286000" algn="l">
              <a:lnSpc>
                <a:spcPct val="90000"/>
              </a:lnSpc>
              <a:spcBef>
                <a:spcPts val="3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0"/>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p:txBody>
      </p:sp>
      <p:sp>
        <p:nvSpPr>
          <p:cNvPr id="66" name="Google Shape;66;p1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4" name="Google Shape;14;p1"/>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lvl1pPr lvl="0" marR="0" rtl="0" algn="ctr">
              <a:lnSpc>
                <a:spcPct val="90000"/>
              </a:lnSpc>
              <a:spcBef>
                <a:spcPts val="0"/>
              </a:spcBef>
              <a:spcAft>
                <a:spcPts val="0"/>
              </a:spcAft>
              <a:buClr>
                <a:srgbClr val="000000"/>
              </a:buClr>
              <a:buSzPts val="1400"/>
              <a:buFont typeface="Arial"/>
              <a:buNone/>
              <a:defRPr b="1" i="0" sz="3600" u="none" cap="none" strike="noStrike">
                <a:solidFill>
                  <a:schemeClr val="hlink"/>
                </a:solidFill>
                <a:latin typeface="Arial"/>
                <a:ea typeface="Arial"/>
                <a:cs typeface="Arial"/>
                <a:sym typeface="Arial"/>
              </a:defRPr>
            </a:lvl1pPr>
            <a:lvl2pPr lvl="1" marR="0" rtl="0" algn="ctr">
              <a:lnSpc>
                <a:spcPct val="90000"/>
              </a:lnSpc>
              <a:spcBef>
                <a:spcPts val="0"/>
              </a:spcBef>
              <a:spcAft>
                <a:spcPts val="0"/>
              </a:spcAft>
              <a:buClr>
                <a:srgbClr val="000000"/>
              </a:buClr>
              <a:buSzPts val="1400"/>
              <a:buFont typeface="Arial"/>
              <a:buNone/>
              <a:defRPr b="1" i="0" sz="3600" u="none" cap="none" strike="noStrike">
                <a:solidFill>
                  <a:schemeClr val="hlink"/>
                </a:solidFill>
                <a:latin typeface="Arial"/>
                <a:ea typeface="Arial"/>
                <a:cs typeface="Arial"/>
                <a:sym typeface="Arial"/>
              </a:defRPr>
            </a:lvl2pPr>
            <a:lvl3pPr lvl="2" marR="0" rtl="0" algn="ctr">
              <a:lnSpc>
                <a:spcPct val="90000"/>
              </a:lnSpc>
              <a:spcBef>
                <a:spcPts val="0"/>
              </a:spcBef>
              <a:spcAft>
                <a:spcPts val="0"/>
              </a:spcAft>
              <a:buClr>
                <a:srgbClr val="000000"/>
              </a:buClr>
              <a:buSzPts val="1400"/>
              <a:buFont typeface="Arial"/>
              <a:buNone/>
              <a:defRPr b="1" i="0" sz="3600" u="none" cap="none" strike="noStrike">
                <a:solidFill>
                  <a:schemeClr val="hlink"/>
                </a:solidFill>
                <a:latin typeface="Arial"/>
                <a:ea typeface="Arial"/>
                <a:cs typeface="Arial"/>
                <a:sym typeface="Arial"/>
              </a:defRPr>
            </a:lvl3pPr>
            <a:lvl4pPr lvl="3" marR="0" rtl="0" algn="ctr">
              <a:lnSpc>
                <a:spcPct val="90000"/>
              </a:lnSpc>
              <a:spcBef>
                <a:spcPts val="0"/>
              </a:spcBef>
              <a:spcAft>
                <a:spcPts val="0"/>
              </a:spcAft>
              <a:buClr>
                <a:srgbClr val="000000"/>
              </a:buClr>
              <a:buSzPts val="1400"/>
              <a:buFont typeface="Arial"/>
              <a:buNone/>
              <a:defRPr b="1" i="0" sz="3600" u="none" cap="none" strike="noStrike">
                <a:solidFill>
                  <a:schemeClr val="hlink"/>
                </a:solidFill>
                <a:latin typeface="Arial"/>
                <a:ea typeface="Arial"/>
                <a:cs typeface="Arial"/>
                <a:sym typeface="Arial"/>
              </a:defRPr>
            </a:lvl4pPr>
            <a:lvl5pPr lvl="4" marR="0" rtl="0" algn="ctr">
              <a:lnSpc>
                <a:spcPct val="90000"/>
              </a:lnSpc>
              <a:spcBef>
                <a:spcPts val="0"/>
              </a:spcBef>
              <a:spcAft>
                <a:spcPts val="0"/>
              </a:spcAft>
              <a:buClr>
                <a:srgbClr val="000000"/>
              </a:buClr>
              <a:buSzPts val="1400"/>
              <a:buFont typeface="Arial"/>
              <a:buNone/>
              <a:defRPr b="1" i="0" sz="3600" u="none" cap="none" strike="noStrike">
                <a:solidFill>
                  <a:schemeClr val="hlink"/>
                </a:solidFill>
                <a:latin typeface="Arial"/>
                <a:ea typeface="Arial"/>
                <a:cs typeface="Arial"/>
                <a:sym typeface="Arial"/>
              </a:defRPr>
            </a:lvl5pPr>
            <a:lvl6pPr lvl="5" marR="0" rtl="0" algn="ctr">
              <a:lnSpc>
                <a:spcPct val="90000"/>
              </a:lnSpc>
              <a:spcBef>
                <a:spcPts val="0"/>
              </a:spcBef>
              <a:spcAft>
                <a:spcPts val="0"/>
              </a:spcAft>
              <a:buClr>
                <a:srgbClr val="000000"/>
              </a:buClr>
              <a:buSzPts val="1400"/>
              <a:buFont typeface="Arial"/>
              <a:buNone/>
              <a:defRPr b="1" i="0" sz="3600" u="none" cap="none" strike="noStrike">
                <a:solidFill>
                  <a:schemeClr val="hlink"/>
                </a:solidFill>
                <a:latin typeface="Arial"/>
                <a:ea typeface="Arial"/>
                <a:cs typeface="Arial"/>
                <a:sym typeface="Arial"/>
              </a:defRPr>
            </a:lvl6pPr>
            <a:lvl7pPr lvl="6" marR="0" rtl="0" algn="ctr">
              <a:lnSpc>
                <a:spcPct val="90000"/>
              </a:lnSpc>
              <a:spcBef>
                <a:spcPts val="0"/>
              </a:spcBef>
              <a:spcAft>
                <a:spcPts val="0"/>
              </a:spcAft>
              <a:buClr>
                <a:srgbClr val="000000"/>
              </a:buClr>
              <a:buSzPts val="1400"/>
              <a:buFont typeface="Arial"/>
              <a:buNone/>
              <a:defRPr b="1" i="0" sz="3600" u="none" cap="none" strike="noStrike">
                <a:solidFill>
                  <a:schemeClr val="hlink"/>
                </a:solidFill>
                <a:latin typeface="Arial"/>
                <a:ea typeface="Arial"/>
                <a:cs typeface="Arial"/>
                <a:sym typeface="Arial"/>
              </a:defRPr>
            </a:lvl7pPr>
            <a:lvl8pPr lvl="7" marR="0" rtl="0" algn="ctr">
              <a:lnSpc>
                <a:spcPct val="90000"/>
              </a:lnSpc>
              <a:spcBef>
                <a:spcPts val="0"/>
              </a:spcBef>
              <a:spcAft>
                <a:spcPts val="0"/>
              </a:spcAft>
              <a:buClr>
                <a:srgbClr val="000000"/>
              </a:buClr>
              <a:buSzPts val="1400"/>
              <a:buFont typeface="Arial"/>
              <a:buNone/>
              <a:defRPr b="1" i="0" sz="3600" u="none" cap="none" strike="noStrike">
                <a:solidFill>
                  <a:schemeClr val="hlink"/>
                </a:solidFill>
                <a:latin typeface="Arial"/>
                <a:ea typeface="Arial"/>
                <a:cs typeface="Arial"/>
                <a:sym typeface="Arial"/>
              </a:defRPr>
            </a:lvl8pPr>
            <a:lvl9pPr lvl="8" marR="0" rtl="0" algn="ctr">
              <a:lnSpc>
                <a:spcPct val="90000"/>
              </a:lnSpc>
              <a:spcBef>
                <a:spcPts val="0"/>
              </a:spcBef>
              <a:spcAft>
                <a:spcPts val="0"/>
              </a:spcAft>
              <a:buClr>
                <a:srgbClr val="000000"/>
              </a:buClr>
              <a:buSzPts val="1400"/>
              <a:buFont typeface="Arial"/>
              <a:buNone/>
              <a:defRPr b="1" i="0" sz="3600" u="none" cap="none" strike="noStrike">
                <a:solidFill>
                  <a:schemeClr val="hlink"/>
                </a:solidFill>
                <a:latin typeface="Arial"/>
                <a:ea typeface="Arial"/>
                <a:cs typeface="Arial"/>
                <a:sym typeface="Arial"/>
              </a:defRPr>
            </a:lvl9pPr>
          </a:lstStyle>
          <a:p/>
        </p:txBody>
      </p:sp>
      <p:sp>
        <p:nvSpPr>
          <p:cNvPr id="15" name="Google Shape;15;p1"/>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lvl1pPr indent="-381000" lvl="0" marL="457200" marR="0" rtl="0" algn="l">
              <a:lnSpc>
                <a:spcPct val="90000"/>
              </a:lnSpc>
              <a:spcBef>
                <a:spcPts val="72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42900" lvl="1" marL="9144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2pPr>
            <a:lvl3pPr indent="-342900" lvl="2" marL="1371600" marR="0" rtl="0" algn="l">
              <a:lnSpc>
                <a:spcPct val="90000"/>
              </a:lnSpc>
              <a:spcBef>
                <a:spcPts val="540"/>
              </a:spcBef>
              <a:spcAft>
                <a:spcPts val="0"/>
              </a:spcAft>
              <a:buClr>
                <a:schemeClr val="dk1"/>
              </a:buClr>
              <a:buSzPts val="1800"/>
              <a:buFont typeface="Arial"/>
              <a:buChar char="»"/>
              <a:defRPr b="1" i="0" sz="1800" u="none" cap="none" strike="noStrike">
                <a:solidFill>
                  <a:schemeClr val="dk1"/>
                </a:solidFill>
                <a:latin typeface="Arial"/>
                <a:ea typeface="Arial"/>
                <a:cs typeface="Arial"/>
                <a:sym typeface="Arial"/>
              </a:defRPr>
            </a:lvl3pPr>
            <a:lvl4pPr indent="-317500" lvl="3" marL="18288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20"/>
              </a:spcBef>
              <a:spcAft>
                <a:spcPts val="0"/>
              </a:spcAft>
              <a:buClr>
                <a:schemeClr val="dk1"/>
              </a:buClr>
              <a:buSzPts val="1400"/>
              <a:buFont typeface="Arial"/>
              <a:buChar char="–"/>
              <a:defRPr b="1"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14"/>
          <p:cNvSpPr txBox="1"/>
          <p:nvPr>
            <p:ph idx="1" type="body"/>
          </p:nvPr>
        </p:nvSpPr>
        <p:spPr>
          <a:xfrm>
            <a:off x="457200" y="1600200"/>
            <a:ext cx="8191500" cy="3344862"/>
          </a:xfrm>
          <a:prstGeom prst="rect">
            <a:avLst/>
          </a:prstGeom>
          <a:noFill/>
          <a:ln>
            <a:noFill/>
          </a:ln>
        </p:spPr>
        <p:txBody>
          <a:bodyPr anchorCtr="0" anchor="t" bIns="25400" lIns="63500" spcFirstLastPara="1" rIns="63500" wrap="square" tIns="25400">
            <a:sp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The Five Classic Components of a Computer</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Memory is usually implemented as:</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Dynamic Random Access Memory (DRAM) - for main memory</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Static Random Access Memory (SRAM) - for cache</a:t>
            </a:r>
            <a:endParaRPr/>
          </a:p>
          <a:p>
            <a:pPr indent="-2857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28600" lvl="1" marL="68580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1" marL="68580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171450" lvl="0" marL="28575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p:txBody>
      </p:sp>
      <p:sp>
        <p:nvSpPr>
          <p:cNvPr id="96" name="Google Shape;96;p14"/>
          <p:cNvSpPr txBox="1"/>
          <p:nvPr>
            <p:ph type="title"/>
          </p:nvPr>
        </p:nvSpPr>
        <p:spPr>
          <a:xfrm>
            <a:off x="315912" y="533400"/>
            <a:ext cx="8280400" cy="544512"/>
          </a:xfrm>
          <a:prstGeom prst="rect">
            <a:avLst/>
          </a:prstGeom>
          <a:noFill/>
          <a:ln>
            <a:noFill/>
          </a:ln>
        </p:spPr>
        <p:txBody>
          <a:bodyPr anchorCtr="0" anchor="t" bIns="25400" lIns="63500" spcFirstLastPara="1" rIns="63500" wrap="square" tIns="25400">
            <a:sp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The Big Picture: Where are We Now? </a:t>
            </a:r>
            <a:endParaRPr/>
          </a:p>
        </p:txBody>
      </p:sp>
      <p:sp>
        <p:nvSpPr>
          <p:cNvPr id="97" name="Google Shape;97;p14"/>
          <p:cNvSpPr txBox="1"/>
          <p:nvPr/>
        </p:nvSpPr>
        <p:spPr>
          <a:xfrm>
            <a:off x="1524000" y="3886200"/>
            <a:ext cx="1270000" cy="736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14"/>
          <p:cNvSpPr txBox="1"/>
          <p:nvPr/>
        </p:nvSpPr>
        <p:spPr>
          <a:xfrm>
            <a:off x="1725612" y="4043362"/>
            <a:ext cx="858837"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Control</a:t>
            </a:r>
            <a:endParaRPr b="0" i="0" sz="1400" u="none" cap="none" strike="noStrike">
              <a:solidFill>
                <a:srgbClr val="000000"/>
              </a:solidFill>
              <a:latin typeface="Arial"/>
              <a:ea typeface="Arial"/>
              <a:cs typeface="Arial"/>
              <a:sym typeface="Arial"/>
            </a:endParaRPr>
          </a:p>
        </p:txBody>
      </p:sp>
      <p:sp>
        <p:nvSpPr>
          <p:cNvPr id="99" name="Google Shape;99;p14"/>
          <p:cNvSpPr txBox="1"/>
          <p:nvPr/>
        </p:nvSpPr>
        <p:spPr>
          <a:xfrm>
            <a:off x="1524000" y="4724400"/>
            <a:ext cx="1270000" cy="736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p14"/>
          <p:cNvSpPr txBox="1"/>
          <p:nvPr/>
        </p:nvSpPr>
        <p:spPr>
          <a:xfrm>
            <a:off x="1649412" y="4916487"/>
            <a:ext cx="993775"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Datapath</a:t>
            </a:r>
            <a:endParaRPr b="0" i="0" sz="1400" u="none" cap="none" strike="noStrike">
              <a:solidFill>
                <a:srgbClr val="000000"/>
              </a:solidFill>
              <a:latin typeface="Arial"/>
              <a:ea typeface="Arial"/>
              <a:cs typeface="Arial"/>
              <a:sym typeface="Arial"/>
            </a:endParaRPr>
          </a:p>
        </p:txBody>
      </p:sp>
      <p:sp>
        <p:nvSpPr>
          <p:cNvPr descr="10%" id="101" name="Google Shape;101;p14"/>
          <p:cNvSpPr txBox="1"/>
          <p:nvPr/>
        </p:nvSpPr>
        <p:spPr>
          <a:xfrm>
            <a:off x="3124200" y="3429000"/>
            <a:ext cx="1041400" cy="2184400"/>
          </a:xfrm>
          <a:prstGeom prst="rect">
            <a:avLst/>
          </a:prstGeom>
          <a:blipFill rotWithShape="1">
            <a:blip r:embed="rId3">
              <a:alphaModFix/>
            </a:blip>
            <a:stretch>
              <a:fillRect b="0" l="0" r="0" t="0"/>
            </a:stretch>
          </a:blipFill>
          <a:ln cap="flat" cmpd="sng" w="25400">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14"/>
          <p:cNvSpPr txBox="1"/>
          <p:nvPr/>
        </p:nvSpPr>
        <p:spPr>
          <a:xfrm>
            <a:off x="3195637" y="4281487"/>
            <a:ext cx="927100"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1371600" y="3429000"/>
            <a:ext cx="1574800" cy="21844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14"/>
          <p:cNvSpPr txBox="1"/>
          <p:nvPr/>
        </p:nvSpPr>
        <p:spPr>
          <a:xfrm>
            <a:off x="1649412" y="3416300"/>
            <a:ext cx="1028700"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Processor</a:t>
            </a:r>
            <a:endParaRPr b="0" i="0" sz="1400" u="none" cap="none" strike="noStrike">
              <a:solidFill>
                <a:srgbClr val="000000"/>
              </a:solidFill>
              <a:latin typeface="Arial"/>
              <a:ea typeface="Arial"/>
              <a:cs typeface="Arial"/>
              <a:sym typeface="Arial"/>
            </a:endParaRPr>
          </a:p>
        </p:txBody>
      </p:sp>
      <p:sp>
        <p:nvSpPr>
          <p:cNvPr id="105" name="Google Shape;105;p14"/>
          <p:cNvSpPr txBox="1"/>
          <p:nvPr/>
        </p:nvSpPr>
        <p:spPr>
          <a:xfrm>
            <a:off x="4343400" y="3429000"/>
            <a:ext cx="1041400" cy="8890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14"/>
          <p:cNvSpPr txBox="1"/>
          <p:nvPr/>
        </p:nvSpPr>
        <p:spPr>
          <a:xfrm>
            <a:off x="4524375" y="3721100"/>
            <a:ext cx="666750" cy="333375"/>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Input</a:t>
            </a:r>
            <a:endParaRPr b="0" i="0" sz="1400" u="none" cap="none" strike="noStrike">
              <a:solidFill>
                <a:srgbClr val="000000"/>
              </a:solidFill>
              <a:latin typeface="Arial"/>
              <a:ea typeface="Arial"/>
              <a:cs typeface="Arial"/>
              <a:sym typeface="Arial"/>
            </a:endParaRPr>
          </a:p>
        </p:txBody>
      </p:sp>
      <p:sp>
        <p:nvSpPr>
          <p:cNvPr id="107" name="Google Shape;107;p14"/>
          <p:cNvSpPr txBox="1"/>
          <p:nvPr/>
        </p:nvSpPr>
        <p:spPr>
          <a:xfrm>
            <a:off x="4343400" y="4724400"/>
            <a:ext cx="1041400" cy="8890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4"/>
          <p:cNvSpPr txBox="1"/>
          <p:nvPr/>
        </p:nvSpPr>
        <p:spPr>
          <a:xfrm>
            <a:off x="4451350" y="5016500"/>
            <a:ext cx="814387" cy="333375"/>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Static RAM Operation</a:t>
            </a:r>
            <a:endParaRPr/>
          </a:p>
        </p:txBody>
      </p:sp>
      <p:sp>
        <p:nvSpPr>
          <p:cNvPr id="168" name="Google Shape;168;p23"/>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Transistor arrangement gives stable logic state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State 1</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C</a:t>
            </a:r>
            <a:r>
              <a:rPr b="1" baseline="-25000" i="0" lang="en-US" sz="1800" u="none">
                <a:solidFill>
                  <a:schemeClr val="dk1"/>
                </a:solidFill>
                <a:latin typeface="Arial"/>
                <a:ea typeface="Arial"/>
                <a:cs typeface="Arial"/>
                <a:sym typeface="Arial"/>
              </a:rPr>
              <a:t>1</a:t>
            </a:r>
            <a:r>
              <a:rPr b="1" i="0" lang="en-US" sz="1800" u="none">
                <a:solidFill>
                  <a:schemeClr val="dk1"/>
                </a:solidFill>
                <a:latin typeface="Arial"/>
                <a:ea typeface="Arial"/>
                <a:cs typeface="Arial"/>
                <a:sym typeface="Arial"/>
              </a:rPr>
              <a:t> high, C</a:t>
            </a:r>
            <a:r>
              <a:rPr b="1" baseline="-25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low</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a:t>
            </a:r>
            <a:r>
              <a:rPr b="1" baseline="-25000" i="0" lang="en-US" sz="1800" u="none">
                <a:solidFill>
                  <a:schemeClr val="dk1"/>
                </a:solidFill>
                <a:latin typeface="Arial"/>
                <a:ea typeface="Arial"/>
                <a:cs typeface="Arial"/>
                <a:sym typeface="Arial"/>
              </a:rPr>
              <a:t>1</a:t>
            </a:r>
            <a:r>
              <a:rPr b="1" i="0" lang="en-US" sz="1800" u="none">
                <a:solidFill>
                  <a:schemeClr val="dk1"/>
                </a:solidFill>
                <a:latin typeface="Arial"/>
                <a:ea typeface="Arial"/>
                <a:cs typeface="Arial"/>
                <a:sym typeface="Arial"/>
              </a:rPr>
              <a:t> T</a:t>
            </a:r>
            <a:r>
              <a:rPr b="1" baseline="-25000" i="0" lang="en-US" sz="1800" u="none">
                <a:solidFill>
                  <a:schemeClr val="dk1"/>
                </a:solidFill>
                <a:latin typeface="Arial"/>
                <a:ea typeface="Arial"/>
                <a:cs typeface="Arial"/>
                <a:sym typeface="Arial"/>
              </a:rPr>
              <a:t>4</a:t>
            </a:r>
            <a:r>
              <a:rPr b="1" i="0" lang="en-US" sz="1800" u="none">
                <a:solidFill>
                  <a:schemeClr val="dk1"/>
                </a:solidFill>
                <a:latin typeface="Arial"/>
                <a:ea typeface="Arial"/>
                <a:cs typeface="Arial"/>
                <a:sym typeface="Arial"/>
              </a:rPr>
              <a:t> off, T</a:t>
            </a:r>
            <a:r>
              <a:rPr b="1" baseline="-25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T</a:t>
            </a:r>
            <a:r>
              <a:rPr b="1" baseline="-25000" i="0" lang="en-US" sz="1800" u="none">
                <a:solidFill>
                  <a:schemeClr val="dk1"/>
                </a:solidFill>
                <a:latin typeface="Arial"/>
                <a:ea typeface="Arial"/>
                <a:cs typeface="Arial"/>
                <a:sym typeface="Arial"/>
              </a:rPr>
              <a:t>3 </a:t>
            </a:r>
            <a:r>
              <a:rPr b="1" i="0" lang="en-US" sz="1800" u="none">
                <a:solidFill>
                  <a:schemeClr val="dk1"/>
                </a:solidFill>
                <a:latin typeface="Arial"/>
                <a:ea typeface="Arial"/>
                <a:cs typeface="Arial"/>
                <a:sym typeface="Arial"/>
              </a:rPr>
              <a:t>on</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State 0</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C</a:t>
            </a:r>
            <a:r>
              <a:rPr b="1" baseline="-25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high, C</a:t>
            </a:r>
            <a:r>
              <a:rPr b="1" baseline="-25000" i="0" lang="en-US" sz="1800" u="none">
                <a:solidFill>
                  <a:schemeClr val="dk1"/>
                </a:solidFill>
                <a:latin typeface="Arial"/>
                <a:ea typeface="Arial"/>
                <a:cs typeface="Arial"/>
                <a:sym typeface="Arial"/>
              </a:rPr>
              <a:t>1</a:t>
            </a:r>
            <a:r>
              <a:rPr b="1" i="0" lang="en-US" sz="1800" u="none">
                <a:solidFill>
                  <a:schemeClr val="dk1"/>
                </a:solidFill>
                <a:latin typeface="Arial"/>
                <a:ea typeface="Arial"/>
                <a:cs typeface="Arial"/>
                <a:sym typeface="Arial"/>
              </a:rPr>
              <a:t> low</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a:t>
            </a:r>
            <a:r>
              <a:rPr b="1" baseline="-25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T</a:t>
            </a:r>
            <a:r>
              <a:rPr b="1" baseline="-25000" i="0" lang="en-US" sz="1800" u="none">
                <a:solidFill>
                  <a:schemeClr val="dk1"/>
                </a:solidFill>
                <a:latin typeface="Arial"/>
                <a:ea typeface="Arial"/>
                <a:cs typeface="Arial"/>
                <a:sym typeface="Arial"/>
              </a:rPr>
              <a:t>3</a:t>
            </a:r>
            <a:r>
              <a:rPr b="1" i="0" lang="en-US" sz="1800" u="none">
                <a:solidFill>
                  <a:schemeClr val="dk1"/>
                </a:solidFill>
                <a:latin typeface="Arial"/>
                <a:ea typeface="Arial"/>
                <a:cs typeface="Arial"/>
                <a:sym typeface="Arial"/>
              </a:rPr>
              <a:t> off, T</a:t>
            </a:r>
            <a:r>
              <a:rPr b="1" baseline="-25000" i="0" lang="en-US" sz="1800" u="none">
                <a:solidFill>
                  <a:schemeClr val="dk1"/>
                </a:solidFill>
                <a:latin typeface="Arial"/>
                <a:ea typeface="Arial"/>
                <a:cs typeface="Arial"/>
                <a:sym typeface="Arial"/>
              </a:rPr>
              <a:t>1</a:t>
            </a:r>
            <a:r>
              <a:rPr b="1" i="0" lang="en-US" sz="1800" u="none">
                <a:solidFill>
                  <a:schemeClr val="dk1"/>
                </a:solidFill>
                <a:latin typeface="Arial"/>
                <a:ea typeface="Arial"/>
                <a:cs typeface="Arial"/>
                <a:sym typeface="Arial"/>
              </a:rPr>
              <a:t> T</a:t>
            </a:r>
            <a:r>
              <a:rPr b="1" baseline="-25000" i="0" lang="en-US" sz="1800" u="none">
                <a:solidFill>
                  <a:schemeClr val="dk1"/>
                </a:solidFill>
                <a:latin typeface="Arial"/>
                <a:ea typeface="Arial"/>
                <a:cs typeface="Arial"/>
                <a:sym typeface="Arial"/>
              </a:rPr>
              <a:t>4 </a:t>
            </a:r>
            <a:r>
              <a:rPr b="1" i="0" lang="en-US" sz="1800" u="none">
                <a:solidFill>
                  <a:schemeClr val="dk1"/>
                </a:solidFill>
                <a:latin typeface="Arial"/>
                <a:ea typeface="Arial"/>
                <a:cs typeface="Arial"/>
                <a:sym typeface="Arial"/>
              </a:rPr>
              <a:t>on</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Address line transistors T</a:t>
            </a:r>
            <a:r>
              <a:rPr b="1" baseline="-25000" i="0" lang="en-US" sz="2400" u="none">
                <a:solidFill>
                  <a:schemeClr val="dk1"/>
                </a:solidFill>
                <a:latin typeface="Arial"/>
                <a:ea typeface="Arial"/>
                <a:cs typeface="Arial"/>
                <a:sym typeface="Arial"/>
              </a:rPr>
              <a:t>5</a:t>
            </a:r>
            <a:r>
              <a:rPr b="1" i="0" lang="en-US" sz="2400" u="none">
                <a:solidFill>
                  <a:schemeClr val="dk1"/>
                </a:solidFill>
                <a:latin typeface="Arial"/>
                <a:ea typeface="Arial"/>
                <a:cs typeface="Arial"/>
                <a:sym typeface="Arial"/>
              </a:rPr>
              <a:t> T</a:t>
            </a:r>
            <a:r>
              <a:rPr b="1" baseline="-25000" i="0" lang="en-US" sz="2400" u="none">
                <a:solidFill>
                  <a:schemeClr val="dk1"/>
                </a:solidFill>
                <a:latin typeface="Arial"/>
                <a:ea typeface="Arial"/>
                <a:cs typeface="Arial"/>
                <a:sym typeface="Arial"/>
              </a:rPr>
              <a:t>6</a:t>
            </a:r>
            <a:r>
              <a:rPr b="1" i="0" lang="en-US" sz="2400" u="none">
                <a:solidFill>
                  <a:schemeClr val="dk1"/>
                </a:solidFill>
                <a:latin typeface="Arial"/>
                <a:ea typeface="Arial"/>
                <a:cs typeface="Arial"/>
                <a:sym typeface="Arial"/>
              </a:rPr>
              <a:t> is switch</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Write – apply value to B &amp; compliment to B</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Read – value is on line B</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cxnSp>
        <p:nvCxnSpPr>
          <p:cNvPr id="169" name="Google Shape;169;p23"/>
          <p:cNvCxnSpPr/>
          <p:nvPr/>
        </p:nvCxnSpPr>
        <p:spPr>
          <a:xfrm>
            <a:off x="7467600" y="4953000"/>
            <a:ext cx="2286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SRAM v DRAM</a:t>
            </a:r>
            <a:endParaRPr/>
          </a:p>
        </p:txBody>
      </p:sp>
      <p:sp>
        <p:nvSpPr>
          <p:cNvPr id="175" name="Google Shape;175;p24"/>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Both volatile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Power needed to preserve data</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Dynamic cell </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Simpler to build, smaller</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More dense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Less expensive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Needs refresh</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Larger memory units</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Static</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Faster</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Cache</a:t>
            </a:r>
            <a:endParaRPr/>
          </a:p>
          <a:p>
            <a:pPr indent="-171450" lvl="0" marL="28575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Organisation in detail</a:t>
            </a:r>
            <a:endParaRPr/>
          </a:p>
        </p:txBody>
      </p:sp>
      <p:sp>
        <p:nvSpPr>
          <p:cNvPr id="182" name="Google Shape;182;p25"/>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 16Mbit chip can be organised as 1M of 16 bit words</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 bit per chip system has 16 lots of 1Mbit chip with bit 1 of each word in chip 1 and so on</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 16Mbit chip can be organised as a 2048 x 2048 x 4bit array</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Reduces number of address pins</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Multiplex row address and column address</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11 pins to address (2</a:t>
            </a:r>
            <a:r>
              <a:rPr b="1" baseline="30000" i="0" lang="en-US" sz="1800" u="none">
                <a:solidFill>
                  <a:schemeClr val="dk1"/>
                </a:solidFill>
                <a:latin typeface="Arial"/>
                <a:ea typeface="Arial"/>
                <a:cs typeface="Arial"/>
                <a:sym typeface="Arial"/>
              </a:rPr>
              <a:t>11</a:t>
            </a:r>
            <a:r>
              <a:rPr b="1" i="0" lang="en-US" sz="1800" u="none">
                <a:solidFill>
                  <a:schemeClr val="dk1"/>
                </a:solidFill>
                <a:latin typeface="Arial"/>
                <a:ea typeface="Arial"/>
                <a:cs typeface="Arial"/>
                <a:sym typeface="Arial"/>
              </a:rPr>
              <a:t>=2048)</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Adding one more pin doubles range of values so x4 capacity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Refreshing</a:t>
            </a:r>
            <a:endParaRPr/>
          </a:p>
        </p:txBody>
      </p:sp>
      <p:sp>
        <p:nvSpPr>
          <p:cNvPr id="189" name="Google Shape;189;p26"/>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Refresh circuit included on chip</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Disable chip</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Count through rows</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Read &amp; Write back</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Takes time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Slows down apparent performance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Typical 16 Mb DRAM (4M x 4)</a:t>
            </a:r>
            <a:endParaRPr/>
          </a:p>
        </p:txBody>
      </p:sp>
      <p:pic>
        <p:nvPicPr>
          <p:cNvPr id="196" name="Google Shape;196;p27"/>
          <p:cNvPicPr preferRelativeResize="0"/>
          <p:nvPr/>
        </p:nvPicPr>
        <p:blipFill rotWithShape="1">
          <a:blip r:embed="rId3">
            <a:alphaModFix/>
          </a:blip>
          <a:srcRect b="18595" l="5425" r="6647" t="6637"/>
          <a:stretch/>
        </p:blipFill>
        <p:spPr>
          <a:xfrm>
            <a:off x="457200" y="1143000"/>
            <a:ext cx="8153400" cy="536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228600" y="304800"/>
            <a:ext cx="8559800" cy="544512"/>
          </a:xfrm>
          <a:prstGeom prst="rect">
            <a:avLst/>
          </a:prstGeom>
          <a:noFill/>
          <a:ln>
            <a:noFill/>
          </a:ln>
        </p:spPr>
        <p:txBody>
          <a:bodyPr anchorCtr="0" anchor="t" bIns="25400" lIns="63500" spcFirstLastPara="1" rIns="63500" wrap="square" tIns="25400">
            <a:sp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Memory Hierarchy: How Does it Work?</a:t>
            </a:r>
            <a:endParaRPr/>
          </a:p>
        </p:txBody>
      </p:sp>
      <p:sp>
        <p:nvSpPr>
          <p:cNvPr id="203" name="Google Shape;203;p28"/>
          <p:cNvSpPr txBox="1"/>
          <p:nvPr>
            <p:ph idx="1" type="body"/>
          </p:nvPr>
        </p:nvSpPr>
        <p:spPr>
          <a:xfrm>
            <a:off x="419100" y="1143000"/>
            <a:ext cx="8191500" cy="1477962"/>
          </a:xfrm>
          <a:prstGeom prst="rect">
            <a:avLst/>
          </a:prstGeom>
          <a:noFill/>
          <a:ln>
            <a:noFill/>
          </a:ln>
        </p:spPr>
        <p:txBody>
          <a:bodyPr anchorCtr="0" anchor="t" bIns="25400" lIns="63500" spcFirstLastPara="1" rIns="63500" wrap="square" tIns="25400">
            <a:spAutoFit/>
          </a:bodyPr>
          <a:lstStyle/>
          <a:p>
            <a:pPr indent="-285750" lvl="0" marL="285750" rtl="0" algn="l">
              <a:lnSpc>
                <a:spcPct val="90000"/>
              </a:lnSpc>
              <a:spcBef>
                <a:spcPts val="0"/>
              </a:spcBef>
              <a:spcAft>
                <a:spcPts val="0"/>
              </a:spcAft>
              <a:buClr>
                <a:schemeClr val="accent1"/>
              </a:buClr>
              <a:buSzPts val="2400"/>
              <a:buFont typeface="Arial"/>
              <a:buChar char="•"/>
            </a:pPr>
            <a:r>
              <a:rPr b="1" i="0" lang="en-US" sz="2400" u="none">
                <a:solidFill>
                  <a:schemeClr val="accent1"/>
                </a:solidFill>
                <a:latin typeface="Arial"/>
                <a:ea typeface="Arial"/>
                <a:cs typeface="Arial"/>
                <a:sym typeface="Arial"/>
              </a:rPr>
              <a:t>Temporal Locality </a:t>
            </a:r>
            <a:r>
              <a:rPr b="1" i="0" lang="en-US" sz="2400" u="none">
                <a:solidFill>
                  <a:schemeClr val="dk1"/>
                </a:solidFill>
                <a:latin typeface="Arial"/>
                <a:ea typeface="Arial"/>
                <a:cs typeface="Arial"/>
                <a:sym typeface="Arial"/>
              </a:rPr>
              <a:t>(Locality in Time):</a:t>
            </a:r>
            <a:endParaRPr/>
          </a:p>
          <a:p>
            <a:pPr indent="-228600" lvl="1" marL="68580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=&gt; Keep most recently accessed data items closer to the processor</a:t>
            </a:r>
            <a:endParaRPr/>
          </a:p>
          <a:p>
            <a:pPr indent="-285750" lvl="0" marL="285750" rtl="0" algn="l">
              <a:lnSpc>
                <a:spcPct val="90000"/>
              </a:lnSpc>
              <a:spcBef>
                <a:spcPts val="720"/>
              </a:spcBef>
              <a:spcAft>
                <a:spcPts val="0"/>
              </a:spcAft>
              <a:buClr>
                <a:schemeClr val="accent1"/>
              </a:buClr>
              <a:buSzPts val="2400"/>
              <a:buFont typeface="Arial"/>
              <a:buChar char="•"/>
            </a:pPr>
            <a:r>
              <a:rPr b="1" i="0" lang="en-US" sz="2400" u="none">
                <a:solidFill>
                  <a:schemeClr val="accent1"/>
                </a:solidFill>
                <a:latin typeface="Arial"/>
                <a:ea typeface="Arial"/>
                <a:cs typeface="Arial"/>
                <a:sym typeface="Arial"/>
              </a:rPr>
              <a:t>Spatial Locality </a:t>
            </a:r>
            <a:r>
              <a:rPr b="1" i="0" lang="en-US" sz="2400" u="none">
                <a:solidFill>
                  <a:schemeClr val="dk1"/>
                </a:solidFill>
                <a:latin typeface="Arial"/>
                <a:ea typeface="Arial"/>
                <a:cs typeface="Arial"/>
                <a:sym typeface="Arial"/>
              </a:rPr>
              <a:t>(Locality in Space):</a:t>
            </a:r>
            <a:endParaRPr/>
          </a:p>
          <a:p>
            <a:pPr indent="-228600" lvl="1" marL="68580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=&gt; Move blocks consists of contiguous words to the upper levels </a:t>
            </a:r>
            <a:endParaRPr/>
          </a:p>
        </p:txBody>
      </p:sp>
      <p:grpSp>
        <p:nvGrpSpPr>
          <p:cNvPr id="204" name="Google Shape;204;p28"/>
          <p:cNvGrpSpPr/>
          <p:nvPr/>
        </p:nvGrpSpPr>
        <p:grpSpPr>
          <a:xfrm>
            <a:off x="1509712" y="3670300"/>
            <a:ext cx="5330825" cy="1879600"/>
            <a:chOff x="951" y="2312"/>
            <a:chExt cx="3358" cy="1184"/>
          </a:xfrm>
        </p:grpSpPr>
        <p:sp>
          <p:nvSpPr>
            <p:cNvPr id="205" name="Google Shape;205;p28"/>
            <p:cNvSpPr txBox="1"/>
            <p:nvPr/>
          </p:nvSpPr>
          <p:spPr>
            <a:xfrm>
              <a:off x="2120" y="2456"/>
              <a:ext cx="800" cy="896"/>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28"/>
            <p:cNvSpPr txBox="1"/>
            <p:nvPr/>
          </p:nvSpPr>
          <p:spPr>
            <a:xfrm>
              <a:off x="3512" y="2312"/>
              <a:ext cx="752" cy="1184"/>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28"/>
            <p:cNvSpPr txBox="1"/>
            <p:nvPr/>
          </p:nvSpPr>
          <p:spPr>
            <a:xfrm>
              <a:off x="3509" y="2321"/>
              <a:ext cx="800" cy="364"/>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Lower Level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p:txBody>
        </p:sp>
        <p:sp>
          <p:nvSpPr>
            <p:cNvPr id="208" name="Google Shape;208;p28"/>
            <p:cNvSpPr txBox="1"/>
            <p:nvPr/>
          </p:nvSpPr>
          <p:spPr>
            <a:xfrm>
              <a:off x="2117" y="2465"/>
              <a:ext cx="793" cy="364"/>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Upper Level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p:txBody>
        </p:sp>
        <p:cxnSp>
          <p:nvCxnSpPr>
            <p:cNvPr id="209" name="Google Shape;209;p28"/>
            <p:cNvCxnSpPr/>
            <p:nvPr/>
          </p:nvCxnSpPr>
          <p:spPr>
            <a:xfrm rot="10800000">
              <a:off x="952" y="2688"/>
              <a:ext cx="1168" cy="0"/>
            </a:xfrm>
            <a:prstGeom prst="straightConnector1">
              <a:avLst/>
            </a:prstGeom>
            <a:noFill/>
            <a:ln cap="flat" cmpd="sng" w="25400">
              <a:solidFill>
                <a:schemeClr val="dk1"/>
              </a:solidFill>
              <a:prstDash val="solid"/>
              <a:miter lim="800000"/>
              <a:headEnd len="sm" w="sm" type="none"/>
              <a:tailEnd len="med" w="med" type="triangle"/>
            </a:ln>
          </p:spPr>
        </p:cxnSp>
        <p:sp>
          <p:nvSpPr>
            <p:cNvPr id="210" name="Google Shape;210;p28"/>
            <p:cNvSpPr txBox="1"/>
            <p:nvPr/>
          </p:nvSpPr>
          <p:spPr>
            <a:xfrm>
              <a:off x="1191" y="2496"/>
              <a:ext cx="829"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To Processor</a:t>
              </a:r>
              <a:endParaRPr b="0" i="0" sz="1400" u="none" cap="none" strike="noStrike">
                <a:solidFill>
                  <a:srgbClr val="000000"/>
                </a:solidFill>
                <a:latin typeface="Arial"/>
                <a:ea typeface="Arial"/>
                <a:cs typeface="Arial"/>
                <a:sym typeface="Arial"/>
              </a:endParaRPr>
            </a:p>
          </p:txBody>
        </p:sp>
        <p:cxnSp>
          <p:nvCxnSpPr>
            <p:cNvPr id="211" name="Google Shape;211;p28"/>
            <p:cNvCxnSpPr/>
            <p:nvPr/>
          </p:nvCxnSpPr>
          <p:spPr>
            <a:xfrm>
              <a:off x="968" y="3168"/>
              <a:ext cx="1136" cy="0"/>
            </a:xfrm>
            <a:prstGeom prst="straightConnector1">
              <a:avLst/>
            </a:prstGeom>
            <a:noFill/>
            <a:ln cap="flat" cmpd="sng" w="25400">
              <a:solidFill>
                <a:schemeClr val="dk1"/>
              </a:solidFill>
              <a:prstDash val="solid"/>
              <a:miter lim="800000"/>
              <a:headEnd len="sm" w="sm" type="none"/>
              <a:tailEnd len="med" w="med" type="triangle"/>
            </a:ln>
          </p:spPr>
        </p:cxnSp>
        <p:sp>
          <p:nvSpPr>
            <p:cNvPr id="212" name="Google Shape;212;p28"/>
            <p:cNvSpPr txBox="1"/>
            <p:nvPr/>
          </p:nvSpPr>
          <p:spPr>
            <a:xfrm>
              <a:off x="951" y="2976"/>
              <a:ext cx="986" cy="21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From Processor</a:t>
              </a:r>
              <a:endParaRPr b="0" i="0" sz="1400" u="none" cap="none" strike="noStrike">
                <a:solidFill>
                  <a:srgbClr val="000000"/>
                </a:solidFill>
                <a:latin typeface="Arial"/>
                <a:ea typeface="Arial"/>
                <a:cs typeface="Arial"/>
                <a:sym typeface="Arial"/>
              </a:endParaRPr>
            </a:p>
          </p:txBody>
        </p:sp>
        <p:cxnSp>
          <p:nvCxnSpPr>
            <p:cNvPr id="213" name="Google Shape;213;p28"/>
            <p:cNvCxnSpPr/>
            <p:nvPr/>
          </p:nvCxnSpPr>
          <p:spPr>
            <a:xfrm>
              <a:off x="2936" y="2880"/>
              <a:ext cx="560" cy="0"/>
            </a:xfrm>
            <a:prstGeom prst="straightConnector1">
              <a:avLst/>
            </a:prstGeom>
            <a:noFill/>
            <a:ln cap="flat" cmpd="sng" w="25400">
              <a:solidFill>
                <a:schemeClr val="dk1"/>
              </a:solidFill>
              <a:prstDash val="solid"/>
              <a:miter lim="800000"/>
              <a:headEnd len="med" w="med" type="triangle"/>
              <a:tailEnd len="med" w="med" type="triangle"/>
            </a:ln>
          </p:spPr>
        </p:cxnSp>
        <p:sp>
          <p:nvSpPr>
            <p:cNvPr id="214" name="Google Shape;214;p28"/>
            <p:cNvSpPr txBox="1"/>
            <p:nvPr/>
          </p:nvSpPr>
          <p:spPr>
            <a:xfrm>
              <a:off x="2212" y="3028"/>
              <a:ext cx="568" cy="23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28"/>
            <p:cNvSpPr txBox="1"/>
            <p:nvPr/>
          </p:nvSpPr>
          <p:spPr>
            <a:xfrm>
              <a:off x="2295" y="2847"/>
              <a:ext cx="385"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Blk X</a:t>
              </a:r>
              <a:endParaRPr b="0" i="0" sz="1400" u="none" cap="none" strike="noStrike">
                <a:solidFill>
                  <a:srgbClr val="000000"/>
                </a:solidFill>
                <a:latin typeface="Arial"/>
                <a:ea typeface="Arial"/>
                <a:cs typeface="Arial"/>
                <a:sym typeface="Arial"/>
              </a:endParaRPr>
            </a:p>
          </p:txBody>
        </p:sp>
        <p:sp>
          <p:nvSpPr>
            <p:cNvPr id="216" name="Google Shape;216;p28"/>
            <p:cNvSpPr txBox="1"/>
            <p:nvPr/>
          </p:nvSpPr>
          <p:spPr>
            <a:xfrm>
              <a:off x="3604" y="3220"/>
              <a:ext cx="568" cy="232"/>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28"/>
            <p:cNvSpPr txBox="1"/>
            <p:nvPr/>
          </p:nvSpPr>
          <p:spPr>
            <a:xfrm>
              <a:off x="3687" y="3039"/>
              <a:ext cx="385" cy="19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Blk Y</a:t>
              </a:r>
              <a:endParaRPr b="0" i="0" sz="1400" u="none" cap="none" strike="noStrike">
                <a:solidFill>
                  <a:srgbClr val="000000"/>
                </a:solidFill>
                <a:latin typeface="Arial"/>
                <a:ea typeface="Arial"/>
                <a:cs typeface="Arial"/>
                <a:sym typeface="Arial"/>
              </a:endParaRPr>
            </a:p>
          </p:txBody>
        </p:sp>
        <p:cxnSp>
          <p:nvCxnSpPr>
            <p:cNvPr id="218" name="Google Shape;218;p28"/>
            <p:cNvCxnSpPr/>
            <p:nvPr/>
          </p:nvCxnSpPr>
          <p:spPr>
            <a:xfrm>
              <a:off x="2496" y="3032"/>
              <a:ext cx="0" cy="224"/>
            </a:xfrm>
            <a:prstGeom prst="straightConnector1">
              <a:avLst/>
            </a:prstGeom>
            <a:noFill/>
            <a:ln cap="flat" cmpd="sng" w="25400">
              <a:solidFill>
                <a:schemeClr val="dk1"/>
              </a:solidFill>
              <a:prstDash val="solid"/>
              <a:miter lim="800000"/>
              <a:headEnd len="sm" w="sm" type="none"/>
              <a:tailEnd len="sm" w="sm" type="none"/>
            </a:ln>
          </p:spPr>
        </p:cxnSp>
        <p:cxnSp>
          <p:nvCxnSpPr>
            <p:cNvPr id="219" name="Google Shape;219;p28"/>
            <p:cNvCxnSpPr/>
            <p:nvPr/>
          </p:nvCxnSpPr>
          <p:spPr>
            <a:xfrm>
              <a:off x="2640" y="3032"/>
              <a:ext cx="0" cy="224"/>
            </a:xfrm>
            <a:prstGeom prst="straightConnector1">
              <a:avLst/>
            </a:prstGeom>
            <a:noFill/>
            <a:ln cap="flat" cmpd="sng" w="25400">
              <a:solidFill>
                <a:schemeClr val="dk1"/>
              </a:solidFill>
              <a:prstDash val="solid"/>
              <a:miter lim="800000"/>
              <a:headEnd len="sm" w="sm" type="none"/>
              <a:tailEnd len="sm" w="sm" type="none"/>
            </a:ln>
          </p:spPr>
        </p:cxnSp>
        <p:cxnSp>
          <p:nvCxnSpPr>
            <p:cNvPr id="220" name="Google Shape;220;p28"/>
            <p:cNvCxnSpPr/>
            <p:nvPr/>
          </p:nvCxnSpPr>
          <p:spPr>
            <a:xfrm>
              <a:off x="2352" y="3032"/>
              <a:ext cx="0" cy="224"/>
            </a:xfrm>
            <a:prstGeom prst="straightConnector1">
              <a:avLst/>
            </a:prstGeom>
            <a:noFill/>
            <a:ln cap="flat" cmpd="sng" w="25400">
              <a:solidFill>
                <a:schemeClr val="dk1"/>
              </a:solidFill>
              <a:prstDash val="solid"/>
              <a:miter lim="800000"/>
              <a:headEnd len="sm" w="sm" type="none"/>
              <a:tailEnd len="sm" w="sm" type="none"/>
            </a:ln>
          </p:spPr>
        </p:cxnSp>
        <p:cxnSp>
          <p:nvCxnSpPr>
            <p:cNvPr id="221" name="Google Shape;221;p28"/>
            <p:cNvCxnSpPr/>
            <p:nvPr/>
          </p:nvCxnSpPr>
          <p:spPr>
            <a:xfrm>
              <a:off x="3888" y="3224"/>
              <a:ext cx="0" cy="224"/>
            </a:xfrm>
            <a:prstGeom prst="straightConnector1">
              <a:avLst/>
            </a:prstGeom>
            <a:noFill/>
            <a:ln cap="flat" cmpd="sng" w="25400">
              <a:solidFill>
                <a:schemeClr val="dk1"/>
              </a:solidFill>
              <a:prstDash val="solid"/>
              <a:miter lim="800000"/>
              <a:headEnd len="sm" w="sm" type="none"/>
              <a:tailEnd len="sm" w="sm" type="none"/>
            </a:ln>
          </p:spPr>
        </p:cxnSp>
        <p:cxnSp>
          <p:nvCxnSpPr>
            <p:cNvPr id="222" name="Google Shape;222;p28"/>
            <p:cNvCxnSpPr/>
            <p:nvPr/>
          </p:nvCxnSpPr>
          <p:spPr>
            <a:xfrm>
              <a:off x="4032" y="3224"/>
              <a:ext cx="0" cy="224"/>
            </a:xfrm>
            <a:prstGeom prst="straightConnector1">
              <a:avLst/>
            </a:prstGeom>
            <a:noFill/>
            <a:ln cap="flat" cmpd="sng" w="25400">
              <a:solidFill>
                <a:schemeClr val="dk1"/>
              </a:solidFill>
              <a:prstDash val="solid"/>
              <a:miter lim="800000"/>
              <a:headEnd len="sm" w="sm" type="none"/>
              <a:tailEnd len="sm" w="sm" type="none"/>
            </a:ln>
          </p:spPr>
        </p:cxnSp>
        <p:cxnSp>
          <p:nvCxnSpPr>
            <p:cNvPr id="223" name="Google Shape;223;p28"/>
            <p:cNvCxnSpPr/>
            <p:nvPr/>
          </p:nvCxnSpPr>
          <p:spPr>
            <a:xfrm>
              <a:off x="3744" y="3224"/>
              <a:ext cx="0" cy="224"/>
            </a:xfrm>
            <a:prstGeom prst="straightConnector1">
              <a:avLst/>
            </a:prstGeom>
            <a:noFill/>
            <a:ln cap="flat" cmpd="sng" w="25400">
              <a:solidFill>
                <a:schemeClr val="dk1"/>
              </a:solidFill>
              <a:prstDash val="solid"/>
              <a:miter lim="800000"/>
              <a:headEnd len="sm" w="sm" type="none"/>
              <a:tailEnd len="sm" w="sm"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204787" y="228600"/>
            <a:ext cx="7137400" cy="544512"/>
          </a:xfrm>
          <a:prstGeom prst="rect">
            <a:avLst/>
          </a:prstGeom>
          <a:noFill/>
          <a:ln>
            <a:noFill/>
          </a:ln>
        </p:spPr>
        <p:txBody>
          <a:bodyPr anchorCtr="0" anchor="t" bIns="25400" lIns="63500" spcFirstLastPara="1" rIns="63500" wrap="square" tIns="25400">
            <a:sp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Memory Hierarchy: Terminology</a:t>
            </a:r>
            <a:endParaRPr/>
          </a:p>
        </p:txBody>
      </p:sp>
      <p:sp>
        <p:nvSpPr>
          <p:cNvPr id="230" name="Google Shape;230;p29"/>
          <p:cNvSpPr txBox="1"/>
          <p:nvPr>
            <p:ph idx="1" type="body"/>
          </p:nvPr>
        </p:nvSpPr>
        <p:spPr>
          <a:xfrm>
            <a:off x="298450" y="754062"/>
            <a:ext cx="8191500" cy="3894137"/>
          </a:xfrm>
          <a:prstGeom prst="rect">
            <a:avLst/>
          </a:prstGeom>
          <a:noFill/>
          <a:ln>
            <a:noFill/>
          </a:ln>
        </p:spPr>
        <p:txBody>
          <a:bodyPr anchorCtr="0" anchor="t" bIns="25400" lIns="63500" spcFirstLastPara="1" rIns="63500" wrap="square" tIns="25400">
            <a:spAutoFit/>
          </a:bodyPr>
          <a:lstStyle/>
          <a:p>
            <a:pPr indent="-285750" lvl="0" marL="285750" rtl="0" algn="l">
              <a:lnSpc>
                <a:spcPct val="90000"/>
              </a:lnSpc>
              <a:spcBef>
                <a:spcPts val="0"/>
              </a:spcBef>
              <a:spcAft>
                <a:spcPts val="0"/>
              </a:spcAft>
              <a:buClr>
                <a:schemeClr val="accent1"/>
              </a:buClr>
              <a:buSzPts val="2400"/>
              <a:buFont typeface="Arial"/>
              <a:buChar char="•"/>
            </a:pPr>
            <a:r>
              <a:rPr b="1" i="0" lang="en-US" sz="2400" u="none">
                <a:solidFill>
                  <a:schemeClr val="accent1"/>
                </a:solidFill>
                <a:latin typeface="Arial"/>
                <a:ea typeface="Arial"/>
                <a:cs typeface="Arial"/>
                <a:sym typeface="Arial"/>
              </a:rPr>
              <a:t>Hit</a:t>
            </a:r>
            <a:r>
              <a:rPr b="1" i="0" lang="en-US" sz="2400" u="none">
                <a:solidFill>
                  <a:schemeClr val="dk1"/>
                </a:solidFill>
                <a:latin typeface="Arial"/>
                <a:ea typeface="Arial"/>
                <a:cs typeface="Arial"/>
                <a:sym typeface="Arial"/>
              </a:rPr>
              <a:t>: data appears in some block in the upper level (example: Block X) </a:t>
            </a:r>
            <a:endParaRPr/>
          </a:p>
          <a:p>
            <a:pPr indent="-228600" lvl="1" marL="685800" rtl="0" algn="l">
              <a:lnSpc>
                <a:spcPct val="90000"/>
              </a:lnSpc>
              <a:spcBef>
                <a:spcPts val="540"/>
              </a:spcBef>
              <a:spcAft>
                <a:spcPts val="0"/>
              </a:spcAft>
              <a:buClr>
                <a:schemeClr val="accent1"/>
              </a:buClr>
              <a:buSzPts val="1800"/>
              <a:buFont typeface="Arial"/>
              <a:buChar char="–"/>
            </a:pPr>
            <a:r>
              <a:rPr b="1" i="0" lang="en-US" sz="1800" u="none">
                <a:solidFill>
                  <a:schemeClr val="accent1"/>
                </a:solidFill>
                <a:latin typeface="Arial"/>
                <a:ea typeface="Arial"/>
                <a:cs typeface="Arial"/>
                <a:sym typeface="Arial"/>
              </a:rPr>
              <a:t>Hit Rate</a:t>
            </a:r>
            <a:r>
              <a:rPr b="1" i="0" lang="en-US" sz="1800" u="none">
                <a:solidFill>
                  <a:schemeClr val="dk1"/>
                </a:solidFill>
                <a:latin typeface="Arial"/>
                <a:ea typeface="Arial"/>
                <a:cs typeface="Arial"/>
                <a:sym typeface="Arial"/>
              </a:rPr>
              <a:t>: the fraction of memory access found in the upper level</a:t>
            </a:r>
            <a:endParaRPr/>
          </a:p>
          <a:p>
            <a:pPr indent="-228600" lvl="1" marL="685800" rtl="0" algn="l">
              <a:lnSpc>
                <a:spcPct val="90000"/>
              </a:lnSpc>
              <a:spcBef>
                <a:spcPts val="540"/>
              </a:spcBef>
              <a:spcAft>
                <a:spcPts val="0"/>
              </a:spcAft>
              <a:buClr>
                <a:schemeClr val="accent1"/>
              </a:buClr>
              <a:buSzPts val="1800"/>
              <a:buFont typeface="Arial"/>
              <a:buChar char="–"/>
            </a:pPr>
            <a:r>
              <a:rPr b="1" i="0" lang="en-US" sz="1800" u="none">
                <a:solidFill>
                  <a:schemeClr val="accent1"/>
                </a:solidFill>
                <a:latin typeface="Arial"/>
                <a:ea typeface="Arial"/>
                <a:cs typeface="Arial"/>
                <a:sym typeface="Arial"/>
              </a:rPr>
              <a:t>Hit Time</a:t>
            </a:r>
            <a:r>
              <a:rPr b="1" i="0" lang="en-US" sz="1800" u="none">
                <a:solidFill>
                  <a:schemeClr val="dk1"/>
                </a:solidFill>
                <a:latin typeface="Arial"/>
                <a:ea typeface="Arial"/>
                <a:cs typeface="Arial"/>
                <a:sym typeface="Arial"/>
              </a:rPr>
              <a:t>: Time to access the upper level which consists of</a:t>
            </a:r>
            <a:endParaRPr/>
          </a:p>
          <a:p>
            <a:pPr indent="-228600" lvl="2" marL="114300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RAM access time + Time to determine hit/miss</a:t>
            </a:r>
            <a:endParaRPr/>
          </a:p>
          <a:p>
            <a:pPr indent="-285750" lvl="0" marL="285750" rtl="0" algn="l">
              <a:lnSpc>
                <a:spcPct val="90000"/>
              </a:lnSpc>
              <a:spcBef>
                <a:spcPts val="720"/>
              </a:spcBef>
              <a:spcAft>
                <a:spcPts val="0"/>
              </a:spcAft>
              <a:buClr>
                <a:schemeClr val="accent1"/>
              </a:buClr>
              <a:buSzPts val="2400"/>
              <a:buFont typeface="Arial"/>
              <a:buChar char="•"/>
            </a:pPr>
            <a:r>
              <a:rPr b="1" i="0" lang="en-US" sz="2400" u="none">
                <a:solidFill>
                  <a:schemeClr val="accent1"/>
                </a:solidFill>
                <a:latin typeface="Arial"/>
                <a:ea typeface="Arial"/>
                <a:cs typeface="Arial"/>
                <a:sym typeface="Arial"/>
              </a:rPr>
              <a:t>Miss</a:t>
            </a:r>
            <a:r>
              <a:rPr b="1" i="0" lang="en-US" sz="2400" u="none">
                <a:solidFill>
                  <a:schemeClr val="dk1"/>
                </a:solidFill>
                <a:latin typeface="Arial"/>
                <a:ea typeface="Arial"/>
                <a:cs typeface="Arial"/>
                <a:sym typeface="Arial"/>
              </a:rPr>
              <a:t>: data needs to be retrieve from a block in the lower level (Block Y)</a:t>
            </a:r>
            <a:endParaRPr/>
          </a:p>
          <a:p>
            <a:pPr indent="-228600" lvl="1" marL="685800" rtl="0" algn="l">
              <a:lnSpc>
                <a:spcPct val="90000"/>
              </a:lnSpc>
              <a:spcBef>
                <a:spcPts val="540"/>
              </a:spcBef>
              <a:spcAft>
                <a:spcPts val="0"/>
              </a:spcAft>
              <a:buClr>
                <a:schemeClr val="accent1"/>
              </a:buClr>
              <a:buSzPts val="1800"/>
              <a:buFont typeface="Arial"/>
              <a:buChar char="–"/>
            </a:pPr>
            <a:r>
              <a:rPr b="1" i="0" lang="en-US" sz="1800" u="none">
                <a:solidFill>
                  <a:schemeClr val="accent1"/>
                </a:solidFill>
                <a:latin typeface="Arial"/>
                <a:ea typeface="Arial"/>
                <a:cs typeface="Arial"/>
                <a:sym typeface="Arial"/>
              </a:rPr>
              <a:t>Miss Rate  </a:t>
            </a:r>
            <a:r>
              <a:rPr b="1" i="0" lang="en-US" sz="1800" u="none">
                <a:solidFill>
                  <a:schemeClr val="dk1"/>
                </a:solidFill>
                <a:latin typeface="Arial"/>
                <a:ea typeface="Arial"/>
                <a:cs typeface="Arial"/>
                <a:sym typeface="Arial"/>
              </a:rPr>
              <a:t>= 1 - (Hit Rate)</a:t>
            </a:r>
            <a:endParaRPr/>
          </a:p>
          <a:p>
            <a:pPr indent="-228600" lvl="1" marL="685800" rtl="0" algn="l">
              <a:lnSpc>
                <a:spcPct val="90000"/>
              </a:lnSpc>
              <a:spcBef>
                <a:spcPts val="540"/>
              </a:spcBef>
              <a:spcAft>
                <a:spcPts val="0"/>
              </a:spcAft>
              <a:buClr>
                <a:schemeClr val="accent1"/>
              </a:buClr>
              <a:buSzPts val="1800"/>
              <a:buFont typeface="Arial"/>
              <a:buChar char="–"/>
            </a:pPr>
            <a:r>
              <a:rPr b="1" i="0" lang="en-US" sz="1800" u="none">
                <a:solidFill>
                  <a:schemeClr val="accent1"/>
                </a:solidFill>
                <a:latin typeface="Arial"/>
                <a:ea typeface="Arial"/>
                <a:cs typeface="Arial"/>
                <a:sym typeface="Arial"/>
              </a:rPr>
              <a:t>Miss Penalty</a:t>
            </a:r>
            <a:r>
              <a:rPr b="1" i="0" lang="en-US" sz="1800" u="none">
                <a:solidFill>
                  <a:schemeClr val="dk1"/>
                </a:solidFill>
                <a:latin typeface="Arial"/>
                <a:ea typeface="Arial"/>
                <a:cs typeface="Arial"/>
                <a:sym typeface="Arial"/>
              </a:rPr>
              <a:t>: Time to replace a block in the upper level  + </a:t>
            </a:r>
            <a:endParaRPr/>
          </a:p>
          <a:p>
            <a:pPr indent="-228600" lvl="2" marL="114300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Time to deliver the block the processor</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Hit Time &lt;&lt; Miss Penalty</a:t>
            </a:r>
            <a:endParaRPr/>
          </a:p>
        </p:txBody>
      </p:sp>
      <p:sp>
        <p:nvSpPr>
          <p:cNvPr id="231" name="Google Shape;231;p29"/>
          <p:cNvSpPr txBox="1"/>
          <p:nvPr/>
        </p:nvSpPr>
        <p:spPr>
          <a:xfrm>
            <a:off x="3289300" y="4889500"/>
            <a:ext cx="1270000" cy="14224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29"/>
          <p:cNvSpPr txBox="1"/>
          <p:nvPr/>
        </p:nvSpPr>
        <p:spPr>
          <a:xfrm>
            <a:off x="5499100" y="4660900"/>
            <a:ext cx="1193800" cy="1879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29"/>
          <p:cNvSpPr txBox="1"/>
          <p:nvPr/>
        </p:nvSpPr>
        <p:spPr>
          <a:xfrm>
            <a:off x="5494337" y="4675187"/>
            <a:ext cx="1270000" cy="57785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Lower Level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p:txBody>
      </p:sp>
      <p:sp>
        <p:nvSpPr>
          <p:cNvPr id="234" name="Google Shape;234;p29"/>
          <p:cNvSpPr txBox="1"/>
          <p:nvPr/>
        </p:nvSpPr>
        <p:spPr>
          <a:xfrm>
            <a:off x="3284537" y="4903787"/>
            <a:ext cx="1258887" cy="57785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Upper Level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p:txBody>
      </p:sp>
      <p:cxnSp>
        <p:nvCxnSpPr>
          <p:cNvPr id="235" name="Google Shape;235;p29"/>
          <p:cNvCxnSpPr/>
          <p:nvPr/>
        </p:nvCxnSpPr>
        <p:spPr>
          <a:xfrm rot="10800000">
            <a:off x="1435100" y="5257800"/>
            <a:ext cx="1854200" cy="0"/>
          </a:xfrm>
          <a:prstGeom prst="straightConnector1">
            <a:avLst/>
          </a:prstGeom>
          <a:noFill/>
          <a:ln cap="flat" cmpd="sng" w="25400">
            <a:solidFill>
              <a:schemeClr val="dk1"/>
            </a:solidFill>
            <a:prstDash val="solid"/>
            <a:miter lim="800000"/>
            <a:headEnd len="sm" w="sm" type="none"/>
            <a:tailEnd len="med" w="med" type="triangle"/>
          </a:ln>
        </p:spPr>
      </p:cxnSp>
      <p:sp>
        <p:nvSpPr>
          <p:cNvPr id="236" name="Google Shape;236;p29"/>
          <p:cNvSpPr txBox="1"/>
          <p:nvPr/>
        </p:nvSpPr>
        <p:spPr>
          <a:xfrm>
            <a:off x="1814512" y="4953000"/>
            <a:ext cx="1316037"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To Processor</a:t>
            </a:r>
            <a:endParaRPr b="0" i="0" sz="1400" u="none" cap="none" strike="noStrike">
              <a:solidFill>
                <a:srgbClr val="000000"/>
              </a:solidFill>
              <a:latin typeface="Arial"/>
              <a:ea typeface="Arial"/>
              <a:cs typeface="Arial"/>
              <a:sym typeface="Arial"/>
            </a:endParaRPr>
          </a:p>
        </p:txBody>
      </p:sp>
      <p:cxnSp>
        <p:nvCxnSpPr>
          <p:cNvPr id="237" name="Google Shape;237;p29"/>
          <p:cNvCxnSpPr/>
          <p:nvPr/>
        </p:nvCxnSpPr>
        <p:spPr>
          <a:xfrm>
            <a:off x="1460500" y="6019800"/>
            <a:ext cx="1803400" cy="0"/>
          </a:xfrm>
          <a:prstGeom prst="straightConnector1">
            <a:avLst/>
          </a:prstGeom>
          <a:noFill/>
          <a:ln cap="flat" cmpd="sng" w="25400">
            <a:solidFill>
              <a:schemeClr val="dk1"/>
            </a:solidFill>
            <a:prstDash val="solid"/>
            <a:miter lim="800000"/>
            <a:headEnd len="sm" w="sm" type="none"/>
            <a:tailEnd len="med" w="med" type="triangle"/>
          </a:ln>
        </p:spPr>
      </p:cxnSp>
      <p:sp>
        <p:nvSpPr>
          <p:cNvPr id="238" name="Google Shape;238;p29"/>
          <p:cNvSpPr txBox="1"/>
          <p:nvPr/>
        </p:nvSpPr>
        <p:spPr>
          <a:xfrm>
            <a:off x="1433512" y="5715000"/>
            <a:ext cx="1565275"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From Processor</a:t>
            </a:r>
            <a:endParaRPr b="0" i="0" sz="1400" u="none" cap="none" strike="noStrike">
              <a:solidFill>
                <a:srgbClr val="000000"/>
              </a:solidFill>
              <a:latin typeface="Arial"/>
              <a:ea typeface="Arial"/>
              <a:cs typeface="Arial"/>
              <a:sym typeface="Arial"/>
            </a:endParaRPr>
          </a:p>
        </p:txBody>
      </p:sp>
      <p:cxnSp>
        <p:nvCxnSpPr>
          <p:cNvPr id="239" name="Google Shape;239;p29"/>
          <p:cNvCxnSpPr/>
          <p:nvPr/>
        </p:nvCxnSpPr>
        <p:spPr>
          <a:xfrm>
            <a:off x="4584700" y="5562600"/>
            <a:ext cx="889000" cy="0"/>
          </a:xfrm>
          <a:prstGeom prst="straightConnector1">
            <a:avLst/>
          </a:prstGeom>
          <a:noFill/>
          <a:ln cap="flat" cmpd="sng" w="25400">
            <a:solidFill>
              <a:schemeClr val="dk1"/>
            </a:solidFill>
            <a:prstDash val="solid"/>
            <a:miter lim="800000"/>
            <a:headEnd len="med" w="med" type="triangle"/>
            <a:tailEnd len="med" w="med" type="triangle"/>
          </a:ln>
        </p:spPr>
      </p:cxnSp>
      <p:sp>
        <p:nvSpPr>
          <p:cNvPr id="240" name="Google Shape;240;p29"/>
          <p:cNvSpPr txBox="1"/>
          <p:nvPr/>
        </p:nvSpPr>
        <p:spPr>
          <a:xfrm>
            <a:off x="3740150" y="5797550"/>
            <a:ext cx="368300" cy="3683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29"/>
          <p:cNvSpPr txBox="1"/>
          <p:nvPr/>
        </p:nvSpPr>
        <p:spPr>
          <a:xfrm>
            <a:off x="3643312" y="5510212"/>
            <a:ext cx="611187" cy="3016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Blk X</a:t>
            </a:r>
            <a:endParaRPr b="0" i="0" sz="1400" u="none" cap="none" strike="noStrike">
              <a:solidFill>
                <a:srgbClr val="000000"/>
              </a:solidFill>
              <a:latin typeface="Arial"/>
              <a:ea typeface="Arial"/>
              <a:cs typeface="Arial"/>
              <a:sym typeface="Arial"/>
            </a:endParaRPr>
          </a:p>
        </p:txBody>
      </p:sp>
      <p:sp>
        <p:nvSpPr>
          <p:cNvPr id="242" name="Google Shape;242;p29"/>
          <p:cNvSpPr txBox="1"/>
          <p:nvPr/>
        </p:nvSpPr>
        <p:spPr>
          <a:xfrm>
            <a:off x="5949950" y="6102350"/>
            <a:ext cx="368300" cy="368300"/>
          </a:xfrm>
          <a:prstGeom prst="rect">
            <a:avLst/>
          </a:prstGeom>
          <a:solidFill>
            <a:schemeClr val="hlink"/>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29"/>
          <p:cNvSpPr txBox="1"/>
          <p:nvPr/>
        </p:nvSpPr>
        <p:spPr>
          <a:xfrm>
            <a:off x="5853112" y="5815012"/>
            <a:ext cx="611187" cy="30162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Blk 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98437" y="228600"/>
            <a:ext cx="8494712" cy="434975"/>
          </a:xfrm>
          <a:prstGeom prst="rect">
            <a:avLst/>
          </a:prstGeom>
          <a:noFill/>
          <a:ln>
            <a:noFill/>
          </a:ln>
        </p:spPr>
        <p:txBody>
          <a:bodyPr anchorCtr="0" anchor="t" bIns="25400" lIns="63500" spcFirstLastPara="1" rIns="63500" wrap="square" tIns="25400">
            <a:spAutoFit/>
          </a:bodyPr>
          <a:lstStyle/>
          <a:p>
            <a:pPr indent="0" lvl="0" marL="0" rtl="0" algn="ctr">
              <a:lnSpc>
                <a:spcPct val="9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Memory Hierarchy of a Modern Computer System</a:t>
            </a:r>
            <a:endParaRPr/>
          </a:p>
        </p:txBody>
      </p:sp>
      <p:sp>
        <p:nvSpPr>
          <p:cNvPr id="250" name="Google Shape;250;p30"/>
          <p:cNvSpPr txBox="1"/>
          <p:nvPr>
            <p:ph idx="1" type="body"/>
          </p:nvPr>
        </p:nvSpPr>
        <p:spPr>
          <a:xfrm>
            <a:off x="457200" y="762000"/>
            <a:ext cx="8191500" cy="1287462"/>
          </a:xfrm>
          <a:prstGeom prst="rect">
            <a:avLst/>
          </a:prstGeom>
          <a:noFill/>
          <a:ln>
            <a:noFill/>
          </a:ln>
        </p:spPr>
        <p:txBody>
          <a:bodyPr anchorCtr="0" anchor="t" bIns="25400" lIns="63500" spcFirstLastPara="1" rIns="63500" wrap="square" tIns="25400">
            <a:sp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By taking advantage of the principle of locality:</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Present the user with as much memory as is available in the cheapest technology.</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Provide access at the speed offered by the fastest technology.</a:t>
            </a:r>
            <a:endParaRPr/>
          </a:p>
        </p:txBody>
      </p:sp>
      <p:sp>
        <p:nvSpPr>
          <p:cNvPr id="251" name="Google Shape;251;p30"/>
          <p:cNvSpPr txBox="1"/>
          <p:nvPr/>
        </p:nvSpPr>
        <p:spPr>
          <a:xfrm>
            <a:off x="952500" y="3011487"/>
            <a:ext cx="2032000" cy="736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30"/>
          <p:cNvSpPr txBox="1"/>
          <p:nvPr/>
        </p:nvSpPr>
        <p:spPr>
          <a:xfrm>
            <a:off x="1638300" y="3244850"/>
            <a:ext cx="858837"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Control</a:t>
            </a:r>
            <a:endParaRPr b="0" i="0" sz="1400" u="none" cap="none" strike="noStrike">
              <a:solidFill>
                <a:srgbClr val="000000"/>
              </a:solidFill>
              <a:latin typeface="Arial"/>
              <a:ea typeface="Arial"/>
              <a:cs typeface="Arial"/>
              <a:sym typeface="Arial"/>
            </a:endParaRPr>
          </a:p>
        </p:txBody>
      </p:sp>
      <p:sp>
        <p:nvSpPr>
          <p:cNvPr id="253" name="Google Shape;253;p30"/>
          <p:cNvSpPr txBox="1"/>
          <p:nvPr/>
        </p:nvSpPr>
        <p:spPr>
          <a:xfrm>
            <a:off x="952500" y="4002087"/>
            <a:ext cx="1422400" cy="1117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30"/>
          <p:cNvSpPr txBox="1"/>
          <p:nvPr/>
        </p:nvSpPr>
        <p:spPr>
          <a:xfrm>
            <a:off x="1001712" y="4270375"/>
            <a:ext cx="993775"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Datapath</a:t>
            </a:r>
            <a:endParaRPr b="0" i="0" sz="1400" u="none" cap="none" strike="noStrike">
              <a:solidFill>
                <a:srgbClr val="000000"/>
              </a:solidFill>
              <a:latin typeface="Arial"/>
              <a:ea typeface="Arial"/>
              <a:cs typeface="Arial"/>
              <a:sym typeface="Arial"/>
            </a:endParaRPr>
          </a:p>
        </p:txBody>
      </p:sp>
      <p:sp>
        <p:nvSpPr>
          <p:cNvPr id="255" name="Google Shape;255;p30"/>
          <p:cNvSpPr txBox="1"/>
          <p:nvPr/>
        </p:nvSpPr>
        <p:spPr>
          <a:xfrm>
            <a:off x="6057900" y="2630487"/>
            <a:ext cx="1117600" cy="2641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30"/>
          <p:cNvSpPr txBox="1"/>
          <p:nvPr/>
        </p:nvSpPr>
        <p:spPr>
          <a:xfrm>
            <a:off x="6129337" y="3482975"/>
            <a:ext cx="1095375" cy="822325"/>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Secondary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(Disk)</a:t>
            </a:r>
            <a:endParaRPr b="0" i="0" sz="1400" u="none" cap="none" strike="noStrike">
              <a:solidFill>
                <a:srgbClr val="000000"/>
              </a:solidFill>
              <a:latin typeface="Arial"/>
              <a:ea typeface="Arial"/>
              <a:cs typeface="Arial"/>
              <a:sym typeface="Arial"/>
            </a:endParaRPr>
          </a:p>
        </p:txBody>
      </p:sp>
      <p:sp>
        <p:nvSpPr>
          <p:cNvPr id="257" name="Google Shape;257;p30"/>
          <p:cNvSpPr txBox="1"/>
          <p:nvPr/>
        </p:nvSpPr>
        <p:spPr>
          <a:xfrm>
            <a:off x="800100" y="2630487"/>
            <a:ext cx="2565400" cy="2641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30"/>
          <p:cNvSpPr txBox="1"/>
          <p:nvPr/>
        </p:nvSpPr>
        <p:spPr>
          <a:xfrm>
            <a:off x="1763712" y="2617787"/>
            <a:ext cx="1028700"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Processor</a:t>
            </a:r>
            <a:endParaRPr b="0" i="0" sz="1400" u="none" cap="none" strike="noStrike">
              <a:solidFill>
                <a:srgbClr val="000000"/>
              </a:solidFill>
              <a:latin typeface="Arial"/>
              <a:ea typeface="Arial"/>
              <a:cs typeface="Arial"/>
              <a:sym typeface="Arial"/>
            </a:endParaRPr>
          </a:p>
        </p:txBody>
      </p:sp>
      <p:cxnSp>
        <p:nvCxnSpPr>
          <p:cNvPr id="259" name="Google Shape;259;p30"/>
          <p:cNvCxnSpPr/>
          <p:nvPr/>
        </p:nvCxnSpPr>
        <p:spPr>
          <a:xfrm flipH="1" rot="10800000">
            <a:off x="2470150" y="2078037"/>
            <a:ext cx="4787900" cy="1917700"/>
          </a:xfrm>
          <a:prstGeom prst="straightConnector1">
            <a:avLst/>
          </a:prstGeom>
          <a:noFill/>
          <a:ln cap="flat" cmpd="sng" w="12700">
            <a:solidFill>
              <a:schemeClr val="dk1"/>
            </a:solidFill>
            <a:prstDash val="solid"/>
            <a:miter lim="800000"/>
            <a:headEnd len="sm" w="sm" type="none"/>
            <a:tailEnd len="sm" w="sm" type="none"/>
          </a:ln>
        </p:spPr>
      </p:cxnSp>
      <p:cxnSp>
        <p:nvCxnSpPr>
          <p:cNvPr id="260" name="Google Shape;260;p30"/>
          <p:cNvCxnSpPr/>
          <p:nvPr/>
        </p:nvCxnSpPr>
        <p:spPr>
          <a:xfrm>
            <a:off x="2317750" y="5062537"/>
            <a:ext cx="4864100" cy="292100"/>
          </a:xfrm>
          <a:prstGeom prst="straightConnector1">
            <a:avLst/>
          </a:prstGeom>
          <a:noFill/>
          <a:ln cap="flat" cmpd="sng" w="12700">
            <a:solidFill>
              <a:schemeClr val="dk1"/>
            </a:solidFill>
            <a:prstDash val="solid"/>
            <a:miter lim="800000"/>
            <a:headEnd len="sm" w="sm" type="none"/>
            <a:tailEnd len="sm" w="sm" type="none"/>
          </a:ln>
        </p:spPr>
      </p:cxnSp>
      <p:sp>
        <p:nvSpPr>
          <p:cNvPr id="261" name="Google Shape;261;p30"/>
          <p:cNvSpPr txBox="1"/>
          <p:nvPr/>
        </p:nvSpPr>
        <p:spPr>
          <a:xfrm>
            <a:off x="1943100" y="4078287"/>
            <a:ext cx="355600" cy="9652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30"/>
          <p:cNvSpPr txBox="1"/>
          <p:nvPr/>
        </p:nvSpPr>
        <p:spPr>
          <a:xfrm rot="5400000">
            <a:off x="1631950" y="4395787"/>
            <a:ext cx="984250" cy="333375"/>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Registers</a:t>
            </a:r>
            <a:endParaRPr b="0" i="0" sz="1400" u="none" cap="none" strike="noStrike">
              <a:solidFill>
                <a:srgbClr val="000000"/>
              </a:solidFill>
              <a:latin typeface="Arial"/>
              <a:ea typeface="Arial"/>
              <a:cs typeface="Arial"/>
              <a:sym typeface="Arial"/>
            </a:endParaRPr>
          </a:p>
        </p:txBody>
      </p:sp>
      <p:sp>
        <p:nvSpPr>
          <p:cNvPr id="263" name="Google Shape;263;p30"/>
          <p:cNvSpPr txBox="1"/>
          <p:nvPr/>
        </p:nvSpPr>
        <p:spPr>
          <a:xfrm>
            <a:off x="2552700" y="4078287"/>
            <a:ext cx="660400" cy="9652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30"/>
          <p:cNvSpPr txBox="1"/>
          <p:nvPr/>
        </p:nvSpPr>
        <p:spPr>
          <a:xfrm>
            <a:off x="3695700" y="3621087"/>
            <a:ext cx="889000" cy="1498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p30"/>
          <p:cNvSpPr txBox="1"/>
          <p:nvPr/>
        </p:nvSpPr>
        <p:spPr>
          <a:xfrm>
            <a:off x="4762500" y="3240087"/>
            <a:ext cx="1041400" cy="18796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30"/>
          <p:cNvSpPr txBox="1"/>
          <p:nvPr/>
        </p:nvSpPr>
        <p:spPr>
          <a:xfrm>
            <a:off x="4822825" y="3863975"/>
            <a:ext cx="947737" cy="822325"/>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Main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Memory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(DRAM)</a:t>
            </a:r>
            <a:endParaRPr b="0" i="0" sz="1400" u="none" cap="none" strike="noStrike">
              <a:solidFill>
                <a:srgbClr val="000000"/>
              </a:solidFill>
              <a:latin typeface="Arial"/>
              <a:ea typeface="Arial"/>
              <a:cs typeface="Arial"/>
              <a:sym typeface="Arial"/>
            </a:endParaRPr>
          </a:p>
        </p:txBody>
      </p:sp>
      <p:sp>
        <p:nvSpPr>
          <p:cNvPr id="267" name="Google Shape;267;p30"/>
          <p:cNvSpPr txBox="1"/>
          <p:nvPr/>
        </p:nvSpPr>
        <p:spPr>
          <a:xfrm>
            <a:off x="3671887" y="3863975"/>
            <a:ext cx="914400" cy="106680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Second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Level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Cache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(SRAM)</a:t>
            </a:r>
            <a:endParaRPr b="0" i="0" sz="1400" u="none" cap="none" strike="noStrike">
              <a:solidFill>
                <a:srgbClr val="000000"/>
              </a:solidFill>
              <a:latin typeface="Arial"/>
              <a:ea typeface="Arial"/>
              <a:cs typeface="Arial"/>
              <a:sym typeface="Arial"/>
            </a:endParaRPr>
          </a:p>
        </p:txBody>
      </p:sp>
      <p:sp>
        <p:nvSpPr>
          <p:cNvPr id="268" name="Google Shape;268;p30"/>
          <p:cNvSpPr txBox="1"/>
          <p:nvPr/>
        </p:nvSpPr>
        <p:spPr>
          <a:xfrm rot="5400000">
            <a:off x="2393950" y="4243387"/>
            <a:ext cx="949325" cy="57785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On-Chip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Cache</a:t>
            </a:r>
            <a:endParaRPr b="0" i="0" sz="1400" u="none" cap="none" strike="noStrike">
              <a:solidFill>
                <a:srgbClr val="000000"/>
              </a:solidFill>
              <a:latin typeface="Arial"/>
              <a:ea typeface="Arial"/>
              <a:cs typeface="Arial"/>
              <a:sym typeface="Arial"/>
            </a:endParaRPr>
          </a:p>
        </p:txBody>
      </p:sp>
      <p:sp>
        <p:nvSpPr>
          <p:cNvPr id="269" name="Google Shape;269;p30"/>
          <p:cNvSpPr txBox="1"/>
          <p:nvPr/>
        </p:nvSpPr>
        <p:spPr>
          <a:xfrm>
            <a:off x="1954212" y="5381625"/>
            <a:ext cx="3841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1s</a:t>
            </a:r>
            <a:endParaRPr b="0" i="0" sz="1400" u="none" cap="none" strike="noStrike">
              <a:solidFill>
                <a:srgbClr val="000000"/>
              </a:solidFill>
              <a:latin typeface="Arial"/>
              <a:ea typeface="Arial"/>
              <a:cs typeface="Arial"/>
              <a:sym typeface="Arial"/>
            </a:endParaRPr>
          </a:p>
        </p:txBody>
      </p:sp>
      <p:sp>
        <p:nvSpPr>
          <p:cNvPr id="270" name="Google Shape;270;p30"/>
          <p:cNvSpPr txBox="1"/>
          <p:nvPr/>
        </p:nvSpPr>
        <p:spPr>
          <a:xfrm>
            <a:off x="5883275" y="5360987"/>
            <a:ext cx="1308100" cy="638175"/>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10,000,000s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   (10s ms)</a:t>
            </a:r>
            <a:endParaRPr b="0" i="0" sz="1400" u="none" cap="none" strike="noStrike">
              <a:solidFill>
                <a:srgbClr val="000000"/>
              </a:solidFill>
              <a:latin typeface="Arial"/>
              <a:ea typeface="Arial"/>
              <a:cs typeface="Arial"/>
              <a:sym typeface="Arial"/>
            </a:endParaRPr>
          </a:p>
        </p:txBody>
      </p:sp>
      <p:sp>
        <p:nvSpPr>
          <p:cNvPr id="271" name="Google Shape;271;p30"/>
          <p:cNvSpPr txBox="1"/>
          <p:nvPr/>
        </p:nvSpPr>
        <p:spPr>
          <a:xfrm>
            <a:off x="771525" y="5381625"/>
            <a:ext cx="1212850"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Speed</a:t>
            </a:r>
            <a:r>
              <a:rPr b="1" i="0" lang="en-US" sz="1600" u="none" cap="none" strike="noStrike">
                <a:solidFill>
                  <a:schemeClr val="dk1"/>
                </a:solidFill>
                <a:latin typeface="Times New Roman"/>
                <a:ea typeface="Times New Roman"/>
                <a:cs typeface="Times New Roman"/>
                <a:sym typeface="Times New Roman"/>
              </a:rPr>
              <a:t> (ns):</a:t>
            </a:r>
            <a:endParaRPr b="0" i="0" sz="1400" u="none" cap="none" strike="noStrike">
              <a:solidFill>
                <a:srgbClr val="000000"/>
              </a:solidFill>
              <a:latin typeface="Arial"/>
              <a:ea typeface="Arial"/>
              <a:cs typeface="Arial"/>
              <a:sym typeface="Arial"/>
            </a:endParaRPr>
          </a:p>
        </p:txBody>
      </p:sp>
      <p:sp>
        <p:nvSpPr>
          <p:cNvPr id="272" name="Google Shape;272;p30"/>
          <p:cNvSpPr txBox="1"/>
          <p:nvPr/>
        </p:nvSpPr>
        <p:spPr>
          <a:xfrm>
            <a:off x="3117850" y="5381625"/>
            <a:ext cx="4984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10s</a:t>
            </a:r>
            <a:endParaRPr b="0" i="0" sz="1400" u="none" cap="none" strike="noStrike">
              <a:solidFill>
                <a:srgbClr val="000000"/>
              </a:solidFill>
              <a:latin typeface="Arial"/>
              <a:ea typeface="Arial"/>
              <a:cs typeface="Arial"/>
              <a:sym typeface="Arial"/>
            </a:endParaRPr>
          </a:p>
        </p:txBody>
      </p:sp>
      <p:sp>
        <p:nvSpPr>
          <p:cNvPr id="273" name="Google Shape;273;p30"/>
          <p:cNvSpPr txBox="1"/>
          <p:nvPr/>
        </p:nvSpPr>
        <p:spPr>
          <a:xfrm>
            <a:off x="5022850" y="5381625"/>
            <a:ext cx="850900"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100s</a:t>
            </a:r>
            <a:endParaRPr b="0" i="0" sz="1400" u="none" cap="none" strike="noStrike">
              <a:solidFill>
                <a:srgbClr val="000000"/>
              </a:solidFill>
              <a:latin typeface="Arial"/>
              <a:ea typeface="Arial"/>
              <a:cs typeface="Arial"/>
              <a:sym typeface="Arial"/>
            </a:endParaRPr>
          </a:p>
        </p:txBody>
      </p:sp>
      <p:sp>
        <p:nvSpPr>
          <p:cNvPr id="274" name="Google Shape;274;p30"/>
          <p:cNvSpPr txBox="1"/>
          <p:nvPr/>
        </p:nvSpPr>
        <p:spPr>
          <a:xfrm>
            <a:off x="1839912" y="5943600"/>
            <a:ext cx="6127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100s</a:t>
            </a:r>
            <a:endParaRPr b="0" i="0" sz="1400" u="none" cap="none" strike="noStrike">
              <a:solidFill>
                <a:srgbClr val="000000"/>
              </a:solidFill>
              <a:latin typeface="Arial"/>
              <a:ea typeface="Arial"/>
              <a:cs typeface="Arial"/>
              <a:sym typeface="Arial"/>
            </a:endParaRPr>
          </a:p>
        </p:txBody>
      </p:sp>
      <p:sp>
        <p:nvSpPr>
          <p:cNvPr id="275" name="Google Shape;275;p30"/>
          <p:cNvSpPr txBox="1"/>
          <p:nvPr/>
        </p:nvSpPr>
        <p:spPr>
          <a:xfrm>
            <a:off x="6334125" y="5943600"/>
            <a:ext cx="4476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Gs</a:t>
            </a:r>
            <a:endParaRPr b="0" i="0" sz="1400" u="none" cap="none" strike="noStrike">
              <a:solidFill>
                <a:srgbClr val="000000"/>
              </a:solidFill>
              <a:latin typeface="Arial"/>
              <a:ea typeface="Arial"/>
              <a:cs typeface="Arial"/>
              <a:sym typeface="Arial"/>
            </a:endParaRPr>
          </a:p>
        </p:txBody>
      </p:sp>
      <p:sp>
        <p:nvSpPr>
          <p:cNvPr id="276" name="Google Shape;276;p30"/>
          <p:cNvSpPr txBox="1"/>
          <p:nvPr/>
        </p:nvSpPr>
        <p:spPr>
          <a:xfrm>
            <a:off x="615950" y="5943600"/>
            <a:ext cx="136842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Size (bytes):</a:t>
            </a:r>
            <a:endParaRPr b="0" i="0" sz="1400" u="none" cap="none" strike="noStrike">
              <a:solidFill>
                <a:srgbClr val="000000"/>
              </a:solidFill>
              <a:latin typeface="Arial"/>
              <a:ea typeface="Arial"/>
              <a:cs typeface="Arial"/>
              <a:sym typeface="Arial"/>
            </a:endParaRPr>
          </a:p>
        </p:txBody>
      </p:sp>
      <p:sp>
        <p:nvSpPr>
          <p:cNvPr id="277" name="Google Shape;277;p30"/>
          <p:cNvSpPr txBox="1"/>
          <p:nvPr/>
        </p:nvSpPr>
        <p:spPr>
          <a:xfrm>
            <a:off x="3152775" y="5943600"/>
            <a:ext cx="4476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Ks</a:t>
            </a:r>
            <a:endParaRPr b="0" i="0" sz="1400" u="none" cap="none" strike="noStrike">
              <a:solidFill>
                <a:srgbClr val="000000"/>
              </a:solidFill>
              <a:latin typeface="Arial"/>
              <a:ea typeface="Arial"/>
              <a:cs typeface="Arial"/>
              <a:sym typeface="Arial"/>
            </a:endParaRPr>
          </a:p>
        </p:txBody>
      </p:sp>
      <p:sp>
        <p:nvSpPr>
          <p:cNvPr id="278" name="Google Shape;278;p30"/>
          <p:cNvSpPr txBox="1"/>
          <p:nvPr/>
        </p:nvSpPr>
        <p:spPr>
          <a:xfrm>
            <a:off x="5057775" y="5943600"/>
            <a:ext cx="58102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Ms</a:t>
            </a:r>
            <a:endParaRPr b="0" i="0" sz="1400" u="none" cap="none" strike="noStrike">
              <a:solidFill>
                <a:srgbClr val="000000"/>
              </a:solidFill>
              <a:latin typeface="Arial"/>
              <a:ea typeface="Arial"/>
              <a:cs typeface="Arial"/>
              <a:sym typeface="Arial"/>
            </a:endParaRPr>
          </a:p>
        </p:txBody>
      </p:sp>
      <p:grpSp>
        <p:nvGrpSpPr>
          <p:cNvPr id="279" name="Google Shape;279;p30"/>
          <p:cNvGrpSpPr/>
          <p:nvPr/>
        </p:nvGrpSpPr>
        <p:grpSpPr>
          <a:xfrm>
            <a:off x="7391400" y="2097087"/>
            <a:ext cx="1117600" cy="3175000"/>
            <a:chOff x="4584" y="1321"/>
            <a:chExt cx="704" cy="2000"/>
          </a:xfrm>
        </p:grpSpPr>
        <p:sp>
          <p:nvSpPr>
            <p:cNvPr id="280" name="Google Shape;280;p30"/>
            <p:cNvSpPr txBox="1"/>
            <p:nvPr/>
          </p:nvSpPr>
          <p:spPr>
            <a:xfrm>
              <a:off x="4584" y="1321"/>
              <a:ext cx="704" cy="20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30"/>
            <p:cNvSpPr txBox="1"/>
            <p:nvPr/>
          </p:nvSpPr>
          <p:spPr>
            <a:xfrm>
              <a:off x="4638" y="2098"/>
              <a:ext cx="577" cy="518"/>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Tertiary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(Tape)</a:t>
              </a:r>
              <a:endParaRPr b="0" i="0" sz="1400" u="none" cap="none" strike="noStrike">
                <a:solidFill>
                  <a:srgbClr val="000000"/>
                </a:solidFill>
                <a:latin typeface="Arial"/>
                <a:ea typeface="Arial"/>
                <a:cs typeface="Arial"/>
                <a:sym typeface="Arial"/>
              </a:endParaRPr>
            </a:p>
          </p:txBody>
        </p:sp>
      </p:grpSp>
      <p:sp>
        <p:nvSpPr>
          <p:cNvPr id="282" name="Google Shape;282;p30"/>
          <p:cNvSpPr txBox="1"/>
          <p:nvPr/>
        </p:nvSpPr>
        <p:spPr>
          <a:xfrm>
            <a:off x="7054850" y="5381625"/>
            <a:ext cx="1784350" cy="638175"/>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10,000,000,000s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   (10s sec)</a:t>
            </a:r>
            <a:endParaRPr b="0" i="0" sz="1400" u="none" cap="none" strike="noStrike">
              <a:solidFill>
                <a:srgbClr val="000000"/>
              </a:solidFill>
              <a:latin typeface="Arial"/>
              <a:ea typeface="Arial"/>
              <a:cs typeface="Arial"/>
              <a:sym typeface="Arial"/>
            </a:endParaRPr>
          </a:p>
        </p:txBody>
      </p:sp>
      <p:sp>
        <p:nvSpPr>
          <p:cNvPr id="283" name="Google Shape;283;p30"/>
          <p:cNvSpPr txBox="1"/>
          <p:nvPr/>
        </p:nvSpPr>
        <p:spPr>
          <a:xfrm>
            <a:off x="7848600" y="5943600"/>
            <a:ext cx="422275" cy="36353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990600" y="228600"/>
            <a:ext cx="71628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General Principles of Memory</a:t>
            </a:r>
            <a:endParaRPr/>
          </a:p>
        </p:txBody>
      </p:sp>
      <p:sp>
        <p:nvSpPr>
          <p:cNvPr id="290" name="Google Shape;290;p31"/>
          <p:cNvSpPr txBox="1"/>
          <p:nvPr>
            <p:ph idx="1" type="body"/>
          </p:nvPr>
        </p:nvSpPr>
        <p:spPr>
          <a:xfrm>
            <a:off x="533400" y="1066800"/>
            <a:ext cx="8305800" cy="41148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Locality</a:t>
            </a:r>
            <a:endParaRPr b="1" i="0" sz="1800" u="none">
              <a:solidFill>
                <a:schemeClr val="dk1"/>
              </a:solidFill>
              <a:latin typeface="Arial"/>
              <a:ea typeface="Arial"/>
              <a:cs typeface="Arial"/>
              <a:sym typeface="Arial"/>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Temporal Locality</a:t>
            </a:r>
            <a:r>
              <a:rPr b="1" i="0" lang="en-US" sz="1800" u="none">
                <a:solidFill>
                  <a:schemeClr val="dk1"/>
                </a:solidFill>
                <a:latin typeface="Arial"/>
                <a:ea typeface="Arial"/>
                <a:cs typeface="Arial"/>
                <a:sym typeface="Arial"/>
              </a:rPr>
              <a:t>: referenced memory is likely to be referenced again soon (e.g. code within a loop)</a:t>
            </a:r>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Spatial Locality</a:t>
            </a:r>
            <a:r>
              <a:rPr b="1" i="0" lang="en-US" sz="1800" u="none">
                <a:solidFill>
                  <a:schemeClr val="dk1"/>
                </a:solidFill>
                <a:latin typeface="Arial"/>
                <a:ea typeface="Arial"/>
                <a:cs typeface="Arial"/>
                <a:sym typeface="Arial"/>
              </a:rPr>
              <a:t>: memory close to referenced memory is likely to be  referenced soon (e.g., data in a sequentially access array)</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Definitions</a:t>
            </a:r>
            <a:endParaRPr b="1" i="0" sz="1800" u="none">
              <a:solidFill>
                <a:schemeClr val="dk1"/>
              </a:solidFill>
              <a:latin typeface="Arial"/>
              <a:ea typeface="Arial"/>
              <a:cs typeface="Arial"/>
              <a:sym typeface="Arial"/>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Upper</a:t>
            </a:r>
            <a:r>
              <a:rPr b="1" i="0" lang="en-US" sz="1800" u="none">
                <a:solidFill>
                  <a:schemeClr val="dk1"/>
                </a:solidFill>
                <a:latin typeface="Arial"/>
                <a:ea typeface="Arial"/>
                <a:cs typeface="Arial"/>
                <a:sym typeface="Arial"/>
              </a:rPr>
              <a:t>: memory closer to processor</a:t>
            </a:r>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Block</a:t>
            </a:r>
            <a:r>
              <a:rPr b="1" i="0" lang="en-US" sz="1800" u="none">
                <a:solidFill>
                  <a:schemeClr val="dk1"/>
                </a:solidFill>
                <a:latin typeface="Arial"/>
                <a:ea typeface="Arial"/>
                <a:cs typeface="Arial"/>
                <a:sym typeface="Arial"/>
              </a:rPr>
              <a:t>: minimum unit that is present or not present</a:t>
            </a:r>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Block address</a:t>
            </a:r>
            <a:r>
              <a:rPr b="1" i="0" lang="en-US" sz="1800" u="none">
                <a:solidFill>
                  <a:schemeClr val="dk1"/>
                </a:solidFill>
                <a:latin typeface="Arial"/>
                <a:ea typeface="Arial"/>
                <a:cs typeface="Arial"/>
                <a:sym typeface="Arial"/>
              </a:rPr>
              <a:t>: location of block in memory</a:t>
            </a:r>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Hit</a:t>
            </a:r>
            <a:r>
              <a:rPr b="1" i="0" lang="en-US" sz="1800" u="none">
                <a:solidFill>
                  <a:schemeClr val="dk1"/>
                </a:solidFill>
                <a:latin typeface="Arial"/>
                <a:ea typeface="Arial"/>
                <a:cs typeface="Arial"/>
                <a:sym typeface="Arial"/>
              </a:rPr>
              <a:t>: Data is found in the desired location</a:t>
            </a:r>
            <a:endParaRPr b="1" i="0" sz="1800" u="none">
              <a:solidFill>
                <a:schemeClr val="hlink"/>
              </a:solidFill>
              <a:latin typeface="Arial"/>
              <a:ea typeface="Arial"/>
              <a:cs typeface="Arial"/>
              <a:sym typeface="Arial"/>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Hit time</a:t>
            </a:r>
            <a:r>
              <a:rPr b="1" i="0" lang="en-US" sz="1800" u="none">
                <a:solidFill>
                  <a:schemeClr val="dk1"/>
                </a:solidFill>
                <a:latin typeface="Arial"/>
                <a:ea typeface="Arial"/>
                <a:cs typeface="Arial"/>
                <a:sym typeface="Arial"/>
              </a:rPr>
              <a:t>: time to access upper level</a:t>
            </a:r>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Miss rate</a:t>
            </a:r>
            <a:r>
              <a:rPr b="1" i="0" lang="en-US" sz="1800" u="none">
                <a:solidFill>
                  <a:schemeClr val="dk1"/>
                </a:solidFill>
                <a:latin typeface="Arial"/>
                <a:ea typeface="Arial"/>
                <a:cs typeface="Arial"/>
                <a:sym typeface="Arial"/>
              </a:rPr>
              <a:t>: percentage of time item not found in upper level</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Locality + smaller HW is faster = memory hierarchy</a:t>
            </a:r>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Levels</a:t>
            </a:r>
            <a:r>
              <a:rPr b="1" i="0" lang="en-US" sz="1800" u="none">
                <a:solidFill>
                  <a:schemeClr val="dk1"/>
                </a:solidFill>
                <a:latin typeface="Arial"/>
                <a:ea typeface="Arial"/>
                <a:cs typeface="Arial"/>
                <a:sym typeface="Arial"/>
              </a:rPr>
              <a:t>: each smaller, faster, more expensive/byte than level below</a:t>
            </a:r>
            <a:endParaRPr/>
          </a:p>
          <a:p>
            <a:pPr indent="-228600" lvl="1" marL="685800" rtl="0" algn="l">
              <a:lnSpc>
                <a:spcPct val="90000"/>
              </a:lnSpc>
              <a:spcBef>
                <a:spcPts val="540"/>
              </a:spcBef>
              <a:spcAft>
                <a:spcPts val="0"/>
              </a:spcAft>
              <a:buClr>
                <a:schemeClr val="hlink"/>
              </a:buClr>
              <a:buSzPts val="1800"/>
              <a:buFont typeface="Arial"/>
              <a:buChar char="–"/>
            </a:pPr>
            <a:r>
              <a:rPr b="1" i="1" lang="en-US" sz="1800" u="none">
                <a:solidFill>
                  <a:schemeClr val="hlink"/>
                </a:solidFill>
                <a:latin typeface="Arial"/>
                <a:ea typeface="Arial"/>
                <a:cs typeface="Arial"/>
                <a:sym typeface="Arial"/>
              </a:rPr>
              <a:t>Inclusive</a:t>
            </a:r>
            <a:r>
              <a:rPr b="1" i="0" lang="en-US" sz="1800" u="none">
                <a:solidFill>
                  <a:schemeClr val="dk1"/>
                </a:solidFill>
                <a:latin typeface="Arial"/>
                <a:ea typeface="Arial"/>
                <a:cs typeface="Arial"/>
                <a:sym typeface="Arial"/>
              </a:rPr>
              <a:t>: data found in upper level also found in the lower level</a:t>
            </a:r>
            <a:endParaRPr/>
          </a:p>
          <a:p>
            <a:pPr indent="-171450" lvl="0" marL="28575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 calcmode="lin" valueType="num">
                                      <p:cBhvr additive="base">
                                        <p:cTn dur="500"/>
                                        <p:tgtEl>
                                          <p:spTgt spid="29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 calcmode="lin" valueType="num">
                                      <p:cBhvr additive="base">
                                        <p:cTn dur="500"/>
                                        <p:tgtEl>
                                          <p:spTgt spid="29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 calcmode="lin" valueType="num">
                                      <p:cBhvr additive="base">
                                        <p:cTn dur="500"/>
                                        <p:tgtEl>
                                          <p:spTgt spid="29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 calcmode="lin" valueType="num">
                                      <p:cBhvr additive="base">
                                        <p:cTn dur="500"/>
                                        <p:tgtEl>
                                          <p:spTgt spid="29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 calcmode="lin" valueType="num">
                                      <p:cBhvr additive="base">
                                        <p:cTn dur="500"/>
                                        <p:tgtEl>
                                          <p:spTgt spid="29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anim calcmode="lin" valueType="num">
                                      <p:cBhvr additive="base">
                                        <p:cTn dur="500"/>
                                        <p:tgtEl>
                                          <p:spTgt spid="29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anim calcmode="lin" valueType="num">
                                      <p:cBhvr additive="base">
                                        <p:cTn dur="500"/>
                                        <p:tgtEl>
                                          <p:spTgt spid="29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anim calcmode="lin" valueType="num">
                                      <p:cBhvr additive="base">
                                        <p:cTn dur="500"/>
                                        <p:tgtEl>
                                          <p:spTgt spid="29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8" st="8"/>
                                            </p:txEl>
                                          </p:spTgt>
                                        </p:tgtEl>
                                        <p:attrNameLst>
                                          <p:attrName>style.visibility</p:attrName>
                                        </p:attrNameLst>
                                      </p:cBhvr>
                                      <p:to>
                                        <p:strVal val="visible"/>
                                      </p:to>
                                    </p:set>
                                    <p:anim calcmode="lin" valueType="num">
                                      <p:cBhvr additive="base">
                                        <p:cTn dur="500"/>
                                        <p:tgtEl>
                                          <p:spTgt spid="29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9" st="9"/>
                                            </p:txEl>
                                          </p:spTgt>
                                        </p:tgtEl>
                                        <p:attrNameLst>
                                          <p:attrName>style.visibility</p:attrName>
                                        </p:attrNameLst>
                                      </p:cBhvr>
                                      <p:to>
                                        <p:strVal val="visible"/>
                                      </p:to>
                                    </p:set>
                                    <p:anim calcmode="lin" valueType="num">
                                      <p:cBhvr additive="base">
                                        <p:cTn dur="500"/>
                                        <p:tgtEl>
                                          <p:spTgt spid="290">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10" st="10"/>
                                            </p:txEl>
                                          </p:spTgt>
                                        </p:tgtEl>
                                        <p:attrNameLst>
                                          <p:attrName>style.visibility</p:attrName>
                                        </p:attrNameLst>
                                      </p:cBhvr>
                                      <p:to>
                                        <p:strVal val="visible"/>
                                      </p:to>
                                    </p:set>
                                    <p:anim calcmode="lin" valueType="num">
                                      <p:cBhvr additive="base">
                                        <p:cTn dur="500"/>
                                        <p:tgtEl>
                                          <p:spTgt spid="290">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11" st="11"/>
                                            </p:txEl>
                                          </p:spTgt>
                                        </p:tgtEl>
                                        <p:attrNameLst>
                                          <p:attrName>style.visibility</p:attrName>
                                        </p:attrNameLst>
                                      </p:cBhvr>
                                      <p:to>
                                        <p:strVal val="visible"/>
                                      </p:to>
                                    </p:set>
                                    <p:anim calcmode="lin" valueType="num">
                                      <p:cBhvr additive="base">
                                        <p:cTn dur="500"/>
                                        <p:tgtEl>
                                          <p:spTgt spid="290">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12" st="12"/>
                                            </p:txEl>
                                          </p:spTgt>
                                        </p:tgtEl>
                                        <p:attrNameLst>
                                          <p:attrName>style.visibility</p:attrName>
                                        </p:attrNameLst>
                                      </p:cBhvr>
                                      <p:to>
                                        <p:strVal val="visible"/>
                                      </p:to>
                                    </p:set>
                                    <p:anim calcmode="lin" valueType="num">
                                      <p:cBhvr additive="base">
                                        <p:cTn dur="500"/>
                                        <p:tgtEl>
                                          <p:spTgt spid="290">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0">
                                            <p:txEl>
                                              <p:pRg end="13" st="13"/>
                                            </p:txEl>
                                          </p:spTgt>
                                        </p:tgtEl>
                                        <p:attrNameLst>
                                          <p:attrName>style.visibility</p:attrName>
                                        </p:attrNameLst>
                                      </p:cBhvr>
                                      <p:to>
                                        <p:strVal val="visible"/>
                                      </p:to>
                                    </p:set>
                                    <p:anim calcmode="lin" valueType="num">
                                      <p:cBhvr additive="base">
                                        <p:cTn dur="500"/>
                                        <p:tgtEl>
                                          <p:spTgt spid="290">
                                            <p:txEl>
                                              <p:pRg end="13" st="1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Cache</a:t>
            </a:r>
            <a:endParaRPr/>
          </a:p>
        </p:txBody>
      </p:sp>
      <p:sp>
        <p:nvSpPr>
          <p:cNvPr id="297" name="Google Shape;297;p32"/>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Small amount of fast memory</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Sits between normal main memory and CPU</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May be located on CPU chip or module</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pic>
        <p:nvPicPr>
          <p:cNvPr id="298" name="Google Shape;298;p32"/>
          <p:cNvPicPr preferRelativeResize="0"/>
          <p:nvPr/>
        </p:nvPicPr>
        <p:blipFill rotWithShape="1">
          <a:blip r:embed="rId3">
            <a:alphaModFix/>
          </a:blip>
          <a:srcRect b="37458" l="0" r="0" t="0"/>
          <a:stretch/>
        </p:blipFill>
        <p:spPr>
          <a:xfrm>
            <a:off x="685800" y="3860800"/>
            <a:ext cx="7848600" cy="254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Memory Hierarchy</a:t>
            </a:r>
            <a:endParaRPr/>
          </a:p>
        </p:txBody>
      </p:sp>
      <p:pic>
        <p:nvPicPr>
          <p:cNvPr descr="f0703" id="114" name="Google Shape;114;p15"/>
          <p:cNvPicPr preferRelativeResize="0"/>
          <p:nvPr/>
        </p:nvPicPr>
        <p:blipFill rotWithShape="1">
          <a:blip r:embed="rId3">
            <a:alphaModFix/>
          </a:blip>
          <a:srcRect b="0" l="0" r="0" t="0"/>
          <a:stretch/>
        </p:blipFill>
        <p:spPr>
          <a:xfrm>
            <a:off x="627062" y="3267075"/>
            <a:ext cx="4497387" cy="2871787"/>
          </a:xfrm>
          <a:prstGeom prst="rect">
            <a:avLst/>
          </a:prstGeom>
          <a:noFill/>
          <a:ln>
            <a:noFill/>
          </a:ln>
        </p:spPr>
      </p:pic>
      <p:pic>
        <p:nvPicPr>
          <p:cNvPr descr="f0702" id="115" name="Google Shape;115;p15"/>
          <p:cNvPicPr preferRelativeResize="0"/>
          <p:nvPr/>
        </p:nvPicPr>
        <p:blipFill rotWithShape="1">
          <a:blip r:embed="rId4">
            <a:alphaModFix/>
          </a:blip>
          <a:srcRect b="0" l="0" r="0" t="0"/>
          <a:stretch/>
        </p:blipFill>
        <p:spPr>
          <a:xfrm>
            <a:off x="6102350" y="3554412"/>
            <a:ext cx="2346325" cy="2452687"/>
          </a:xfrm>
          <a:prstGeom prst="rect">
            <a:avLst/>
          </a:prstGeom>
          <a:noFill/>
          <a:ln>
            <a:noFill/>
          </a:ln>
        </p:spPr>
      </p:pic>
      <p:graphicFrame>
        <p:nvGraphicFramePr>
          <p:cNvPr id="116" name="Google Shape;116;p15"/>
          <p:cNvGraphicFramePr/>
          <p:nvPr/>
        </p:nvGraphicFramePr>
        <p:xfrm>
          <a:off x="381000" y="1744662"/>
          <a:ext cx="3000000" cy="3000000"/>
        </p:xfrm>
        <a:graphic>
          <a:graphicData uri="http://schemas.openxmlformats.org/drawingml/2006/table">
            <a:tbl>
              <a:tblPr>
                <a:noFill/>
                <a:tableStyleId>{1A0960E0-B2B2-46C4-B248-50E0A67EF857}</a:tableStyleId>
              </a:tblPr>
              <a:tblGrid>
                <a:gridCol w="2770175"/>
                <a:gridCol w="2982900"/>
                <a:gridCol w="2552700"/>
              </a:tblGrid>
              <a:tr h="338125">
                <a:tc>
                  <a:txBody>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Memory technology</a:t>
                      </a:r>
                      <a:endParaRPr sz="1400" u="none" cap="none" strike="noStrike"/>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Typical access time </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per GB in 2004</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1150">
                <a:tc>
                  <a:txBody>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SRAM</a:t>
                      </a:r>
                      <a:endParaRPr sz="1400" u="none" cap="none" strike="noStrike"/>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0.5–5  ns</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$4000–$10,000</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DRAM</a:t>
                      </a:r>
                      <a:endParaRPr sz="1400" u="none" cap="none" strike="noStrike"/>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50–70 ns</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$100–$200</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150">
                <a:tc>
                  <a:txBody>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Magnetic disk</a:t>
                      </a:r>
                      <a:endParaRPr sz="1400" u="none" cap="none" strike="noStrike"/>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5,000,000–20,000,000 ns</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$0.50–$2</a:t>
                      </a:r>
                      <a:endParaRPr sz="1400" u="none" cap="none" strike="noStrike"/>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Cache operation - overview</a:t>
            </a:r>
            <a:endParaRPr/>
          </a:p>
        </p:txBody>
      </p:sp>
      <p:sp>
        <p:nvSpPr>
          <p:cNvPr id="305" name="Google Shape;305;p33"/>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CPU requests contents of memory location</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Check cache for this data</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If present, get from cache (fast)</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If not present, read required block from main memory to cache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Then deliver from cache to CPU</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Cache includes tags to identify which block of main memory is in each cache slot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Cache Design</a:t>
            </a:r>
            <a:endParaRPr/>
          </a:p>
        </p:txBody>
      </p:sp>
      <p:sp>
        <p:nvSpPr>
          <p:cNvPr id="312" name="Google Shape;312;p34"/>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Size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Mapping Function</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Replacement Algorithm</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Write Policy</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Block Size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Number of Caches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304800" y="152400"/>
            <a:ext cx="8683625" cy="685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Relationship of Caches and Pipeline</a:t>
            </a:r>
            <a:endParaRPr/>
          </a:p>
        </p:txBody>
      </p:sp>
      <p:sp>
        <p:nvSpPr>
          <p:cNvPr id="319" name="Google Shape;319;p35"/>
          <p:cNvSpPr txBox="1"/>
          <p:nvPr/>
        </p:nvSpPr>
        <p:spPr>
          <a:xfrm rot="-5400000">
            <a:off x="8456612" y="4846637"/>
            <a:ext cx="927100" cy="304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WB Data</a:t>
            </a:r>
            <a:endParaRPr b="0" i="0" sz="1400" u="none" cap="none" strike="noStrike">
              <a:solidFill>
                <a:srgbClr val="000000"/>
              </a:solidFill>
              <a:latin typeface="Arial"/>
              <a:ea typeface="Arial"/>
              <a:cs typeface="Arial"/>
              <a:sym typeface="Arial"/>
            </a:endParaRPr>
          </a:p>
        </p:txBody>
      </p:sp>
      <p:sp>
        <p:nvSpPr>
          <p:cNvPr id="320" name="Google Shape;320;p35"/>
          <p:cNvSpPr/>
          <p:nvPr/>
        </p:nvSpPr>
        <p:spPr>
          <a:xfrm rot="-5400000">
            <a:off x="3355975" y="3851275"/>
            <a:ext cx="473075" cy="434975"/>
          </a:xfrm>
          <a:custGeom>
            <a:rect b="b" l="l" r="r" t="t"/>
            <a:pathLst>
              <a:path extrusionOk="0" h="21600" w="21600">
                <a:moveTo>
                  <a:pt x="0" y="0"/>
                </a:moveTo>
                <a:lnTo>
                  <a:pt x="5400" y="21600"/>
                </a:lnTo>
                <a:lnTo>
                  <a:pt x="16200" y="21600"/>
                </a:lnTo>
                <a:lnTo>
                  <a:pt x="21600" y="0"/>
                </a:lnTo>
                <a:lnTo>
                  <a:pt x="0" y="0"/>
                </a:lnTo>
                <a:close/>
              </a:path>
            </a:pathLst>
          </a:custGeom>
          <a:solidFill>
            <a:schemeClr val="hlink"/>
          </a:solidFill>
          <a:ln cap="flat" cmpd="sng" w="28575">
            <a:solidFill>
              <a:schemeClr val="dk1"/>
            </a:solidFill>
            <a:prstDash val="solid"/>
            <a:miter lim="52428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5"/>
          <p:cNvSpPr txBox="1"/>
          <p:nvPr/>
        </p:nvSpPr>
        <p:spPr>
          <a:xfrm>
            <a:off x="3375025" y="3832225"/>
            <a:ext cx="434975" cy="4730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 name="Google Shape;322;p35"/>
          <p:cNvSpPr txBox="1"/>
          <p:nvPr/>
        </p:nvSpPr>
        <p:spPr>
          <a:xfrm rot="5400000">
            <a:off x="3206750" y="3905250"/>
            <a:ext cx="784225" cy="3365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Adder</a:t>
            </a:r>
            <a:endParaRPr b="0" i="0" sz="1400" u="none" cap="none" strike="noStrike">
              <a:solidFill>
                <a:srgbClr val="000000"/>
              </a:solidFill>
              <a:latin typeface="Arial"/>
              <a:ea typeface="Arial"/>
              <a:cs typeface="Arial"/>
              <a:sym typeface="Arial"/>
            </a:endParaRPr>
          </a:p>
        </p:txBody>
      </p:sp>
      <p:cxnSp>
        <p:nvCxnSpPr>
          <p:cNvPr id="323" name="Google Shape;323;p35"/>
          <p:cNvCxnSpPr/>
          <p:nvPr/>
        </p:nvCxnSpPr>
        <p:spPr>
          <a:xfrm>
            <a:off x="2438400" y="3905250"/>
            <a:ext cx="914400" cy="0"/>
          </a:xfrm>
          <a:prstGeom prst="straightConnector1">
            <a:avLst/>
          </a:prstGeom>
          <a:noFill/>
          <a:ln cap="flat" cmpd="sng" w="28575">
            <a:solidFill>
              <a:schemeClr val="hlink"/>
            </a:solidFill>
            <a:prstDash val="solid"/>
            <a:miter lim="800000"/>
            <a:headEnd len="sm" w="sm" type="none"/>
            <a:tailEnd len="med" w="med" type="triangle"/>
          </a:ln>
        </p:spPr>
      </p:cxnSp>
      <p:grpSp>
        <p:nvGrpSpPr>
          <p:cNvPr id="324" name="Google Shape;324;p35"/>
          <p:cNvGrpSpPr/>
          <p:nvPr/>
        </p:nvGrpSpPr>
        <p:grpSpPr>
          <a:xfrm>
            <a:off x="2616200" y="3833115"/>
            <a:ext cx="306390" cy="2043112"/>
            <a:chOff x="1486" y="1488"/>
            <a:chExt cx="192" cy="2295"/>
          </a:xfrm>
        </p:grpSpPr>
        <p:sp>
          <p:nvSpPr>
            <p:cNvPr id="325" name="Google Shape;325;p35"/>
            <p:cNvSpPr txBox="1"/>
            <p:nvPr/>
          </p:nvSpPr>
          <p:spPr>
            <a:xfrm rot="5400000">
              <a:off x="435" y="2540"/>
              <a:ext cx="2295" cy="192"/>
            </a:xfrm>
            <a:prstGeom prst="rect">
              <a:avLst/>
            </a:prstGeom>
            <a:solidFill>
              <a:srgbClr val="07F707"/>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IF/ID</a:t>
              </a:r>
              <a:endParaRPr b="0" i="0" sz="1400" u="none" cap="none" strike="noStrike">
                <a:solidFill>
                  <a:srgbClr val="000000"/>
                </a:solidFill>
                <a:latin typeface="Arial"/>
                <a:ea typeface="Arial"/>
                <a:cs typeface="Arial"/>
                <a:sym typeface="Arial"/>
              </a:endParaRPr>
            </a:p>
          </p:txBody>
        </p:sp>
        <p:sp>
          <p:nvSpPr>
            <p:cNvPr id="326" name="Google Shape;326;p35"/>
            <p:cNvSpPr/>
            <p:nvPr/>
          </p:nvSpPr>
          <p:spPr>
            <a:xfrm>
              <a:off x="1486" y="3591"/>
              <a:ext cx="192" cy="192"/>
            </a:xfrm>
            <a:prstGeom prst="triangle">
              <a:avLst>
                <a:gd fmla="val 50000"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327" name="Google Shape;327;p35"/>
          <p:cNvCxnSpPr/>
          <p:nvPr/>
        </p:nvCxnSpPr>
        <p:spPr>
          <a:xfrm>
            <a:off x="7645400" y="4994275"/>
            <a:ext cx="685800" cy="0"/>
          </a:xfrm>
          <a:prstGeom prst="straightConnector1">
            <a:avLst/>
          </a:prstGeom>
          <a:noFill/>
          <a:ln cap="flat" cmpd="sng" w="28575">
            <a:solidFill>
              <a:schemeClr val="dk1"/>
            </a:solidFill>
            <a:prstDash val="solid"/>
            <a:miter lim="800000"/>
            <a:headEnd len="sm" w="sm" type="none"/>
            <a:tailEnd len="med" w="med" type="triangle"/>
          </a:ln>
        </p:spPr>
      </p:cxnSp>
      <p:grpSp>
        <p:nvGrpSpPr>
          <p:cNvPr id="328" name="Google Shape;328;p35"/>
          <p:cNvGrpSpPr/>
          <p:nvPr/>
        </p:nvGrpSpPr>
        <p:grpSpPr>
          <a:xfrm>
            <a:off x="5740400" y="4424835"/>
            <a:ext cx="449262" cy="680564"/>
            <a:chOff x="3360" y="2101"/>
            <a:chExt cx="283" cy="827"/>
          </a:xfrm>
        </p:grpSpPr>
        <p:grpSp>
          <p:nvGrpSpPr>
            <p:cNvPr id="329" name="Google Shape;329;p35"/>
            <p:cNvGrpSpPr/>
            <p:nvPr/>
          </p:nvGrpSpPr>
          <p:grpSpPr>
            <a:xfrm>
              <a:off x="3360" y="2101"/>
              <a:ext cx="283" cy="827"/>
              <a:chOff x="3360" y="2101"/>
              <a:chExt cx="283" cy="827"/>
            </a:xfrm>
          </p:grpSpPr>
          <p:sp>
            <p:nvSpPr>
              <p:cNvPr id="330" name="Google Shape;330;p35"/>
              <p:cNvSpPr/>
              <p:nvPr/>
            </p:nvSpPr>
            <p:spPr>
              <a:xfrm rot="-5400000">
                <a:off x="3101" y="2386"/>
                <a:ext cx="816" cy="268"/>
              </a:xfrm>
              <a:custGeom>
                <a:rect b="b" l="l" r="r" t="t"/>
                <a:pathLst>
                  <a:path extrusionOk="0" h="21600" w="21600">
                    <a:moveTo>
                      <a:pt x="0" y="0"/>
                    </a:moveTo>
                    <a:lnTo>
                      <a:pt x="5400" y="21600"/>
                    </a:lnTo>
                    <a:lnTo>
                      <a:pt x="16200" y="21600"/>
                    </a:lnTo>
                    <a:lnTo>
                      <a:pt x="21600" y="0"/>
                    </a:lnTo>
                    <a:lnTo>
                      <a:pt x="0" y="0"/>
                    </a:lnTo>
                    <a:close/>
                  </a:path>
                </a:pathLst>
              </a:custGeom>
              <a:solidFill>
                <a:schemeClr val="accent1"/>
              </a:solidFill>
              <a:ln cap="flat" cmpd="sng" w="28575">
                <a:solidFill>
                  <a:schemeClr val="dk1"/>
                </a:solidFill>
                <a:prstDash val="solid"/>
                <a:miter lim="52428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5"/>
              <p:cNvSpPr txBox="1"/>
              <p:nvPr/>
            </p:nvSpPr>
            <p:spPr>
              <a:xfrm>
                <a:off x="3374" y="2101"/>
                <a:ext cx="268" cy="81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35"/>
              <p:cNvSpPr/>
              <p:nvPr/>
            </p:nvSpPr>
            <p:spPr>
              <a:xfrm rot="5400000">
                <a:off x="3301" y="2419"/>
                <a:ext cx="247" cy="129"/>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35"/>
              <p:cNvSpPr txBox="1"/>
              <p:nvPr/>
            </p:nvSpPr>
            <p:spPr>
              <a:xfrm rot="5400000">
                <a:off x="3128" y="2417"/>
                <a:ext cx="781" cy="2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ALU</a:t>
                </a:r>
                <a:endParaRPr b="0" i="0" sz="1400" u="none" cap="none" strike="noStrike">
                  <a:solidFill>
                    <a:srgbClr val="000000"/>
                  </a:solidFill>
                  <a:latin typeface="Arial"/>
                  <a:ea typeface="Arial"/>
                  <a:cs typeface="Arial"/>
                  <a:sym typeface="Arial"/>
                </a:endParaRPr>
              </a:p>
            </p:txBody>
          </p:sp>
        </p:grpSp>
        <p:sp>
          <p:nvSpPr>
            <p:cNvPr id="334" name="Google Shape;334;p35"/>
            <p:cNvSpPr/>
            <p:nvPr/>
          </p:nvSpPr>
          <p:spPr>
            <a:xfrm rot="5400000">
              <a:off x="3307" y="2425"/>
              <a:ext cx="245" cy="115"/>
            </a:xfrm>
            <a:custGeom>
              <a:rect b="b" l="l" r="r" t="t"/>
              <a:pathLst>
                <a:path extrusionOk="0" h="288" w="384">
                  <a:moveTo>
                    <a:pt x="0" y="288"/>
                  </a:moveTo>
                  <a:lnTo>
                    <a:pt x="192" y="0"/>
                  </a:lnTo>
                  <a:lnTo>
                    <a:pt x="384" y="288"/>
                  </a:lnTo>
                </a:path>
              </a:pathLst>
            </a:cu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35" name="Google Shape;335;p35"/>
          <p:cNvSpPr txBox="1"/>
          <p:nvPr/>
        </p:nvSpPr>
        <p:spPr>
          <a:xfrm rot="5400000">
            <a:off x="1650206" y="4333081"/>
            <a:ext cx="560387" cy="7620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Memory</a:t>
            </a:r>
            <a:endParaRPr b="0" i="0" sz="1400" u="none" cap="none" strike="noStrike">
              <a:solidFill>
                <a:srgbClr val="000000"/>
              </a:solidFill>
              <a:latin typeface="Arial"/>
              <a:ea typeface="Arial"/>
              <a:cs typeface="Arial"/>
              <a:sym typeface="Arial"/>
            </a:endParaRPr>
          </a:p>
        </p:txBody>
      </p:sp>
      <p:sp>
        <p:nvSpPr>
          <p:cNvPr id="336" name="Google Shape;336;p35"/>
          <p:cNvSpPr txBox="1"/>
          <p:nvPr/>
        </p:nvSpPr>
        <p:spPr>
          <a:xfrm rot="5400000">
            <a:off x="3711575" y="4470400"/>
            <a:ext cx="838200" cy="59055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Reg File</a:t>
            </a:r>
            <a:endParaRPr b="0" i="0" sz="1400" u="none" cap="none" strike="noStrike">
              <a:solidFill>
                <a:srgbClr val="000000"/>
              </a:solidFill>
              <a:latin typeface="Arial"/>
              <a:ea typeface="Arial"/>
              <a:cs typeface="Arial"/>
              <a:sym typeface="Arial"/>
            </a:endParaRPr>
          </a:p>
        </p:txBody>
      </p:sp>
      <p:sp>
        <p:nvSpPr>
          <p:cNvPr id="337" name="Google Shape;337;p35"/>
          <p:cNvSpPr/>
          <p:nvPr/>
        </p:nvSpPr>
        <p:spPr>
          <a:xfrm>
            <a:off x="5300662" y="4775200"/>
            <a:ext cx="209550" cy="339725"/>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5"/>
          <p:cNvSpPr txBox="1"/>
          <p:nvPr/>
        </p:nvSpPr>
        <p:spPr>
          <a:xfrm rot="5400000">
            <a:off x="5285314" y="4870975"/>
            <a:ext cx="240222" cy="14817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MUX</a:t>
            </a:r>
            <a:endParaRPr b="0" i="0" sz="1400" u="none" cap="none" strike="noStrike">
              <a:solidFill>
                <a:srgbClr val="000000"/>
              </a:solidFill>
              <a:latin typeface="Arial"/>
              <a:ea typeface="Arial"/>
              <a:cs typeface="Arial"/>
              <a:sym typeface="Arial"/>
            </a:endParaRPr>
          </a:p>
        </p:txBody>
      </p:sp>
      <p:sp>
        <p:nvSpPr>
          <p:cNvPr id="339" name="Google Shape;339;p35"/>
          <p:cNvSpPr txBox="1"/>
          <p:nvPr/>
        </p:nvSpPr>
        <p:spPr>
          <a:xfrm rot="5400000">
            <a:off x="7045324" y="4719638"/>
            <a:ext cx="701675" cy="5334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Data</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Memory</a:t>
            </a:r>
            <a:endParaRPr b="0" i="0" sz="1400" u="none" cap="none" strike="noStrike">
              <a:solidFill>
                <a:srgbClr val="000000"/>
              </a:solidFill>
              <a:latin typeface="Arial"/>
              <a:ea typeface="Arial"/>
              <a:cs typeface="Arial"/>
              <a:sym typeface="Arial"/>
            </a:endParaRPr>
          </a:p>
        </p:txBody>
      </p:sp>
      <p:sp>
        <p:nvSpPr>
          <p:cNvPr id="340" name="Google Shape;340;p35"/>
          <p:cNvSpPr/>
          <p:nvPr/>
        </p:nvSpPr>
        <p:spPr>
          <a:xfrm>
            <a:off x="8331200" y="4948237"/>
            <a:ext cx="209550" cy="339725"/>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5"/>
          <p:cNvSpPr txBox="1"/>
          <p:nvPr/>
        </p:nvSpPr>
        <p:spPr>
          <a:xfrm rot="5400000">
            <a:off x="8315864" y="5044000"/>
            <a:ext cx="240222" cy="14817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MUX</a:t>
            </a:r>
            <a:endParaRPr b="0" i="0" sz="1400" u="none" cap="none" strike="noStrike">
              <a:solidFill>
                <a:srgbClr val="000000"/>
              </a:solidFill>
              <a:latin typeface="Arial"/>
              <a:ea typeface="Arial"/>
              <a:cs typeface="Arial"/>
              <a:sym typeface="Arial"/>
            </a:endParaRPr>
          </a:p>
        </p:txBody>
      </p:sp>
      <p:sp>
        <p:nvSpPr>
          <p:cNvPr id="342" name="Google Shape;342;p35"/>
          <p:cNvSpPr/>
          <p:nvPr/>
        </p:nvSpPr>
        <p:spPr>
          <a:xfrm>
            <a:off x="3835400" y="5237162"/>
            <a:ext cx="447675" cy="414337"/>
          </a:xfrm>
          <a:prstGeom prst="ellipse">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Comic Sans MS"/>
              <a:buNone/>
            </a:pPr>
            <a:r>
              <a:rPr b="1" i="0" lang="en-US" sz="1000" u="none" cap="none" strike="noStrike">
                <a:solidFill>
                  <a:schemeClr val="dk1"/>
                </a:solidFill>
                <a:latin typeface="Comic Sans MS"/>
                <a:ea typeface="Comic Sans MS"/>
                <a:cs typeface="Comic Sans MS"/>
                <a:sym typeface="Comic Sans MS"/>
              </a:rPr>
              <a:t>Sign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000"/>
              <a:buFont typeface="Comic Sans MS"/>
              <a:buNone/>
            </a:pPr>
            <a:r>
              <a:rPr b="1" i="0" lang="en-US" sz="1000" u="none" cap="none" strike="noStrike">
                <a:solidFill>
                  <a:schemeClr val="dk1"/>
                </a:solidFill>
                <a:latin typeface="Comic Sans MS"/>
                <a:ea typeface="Comic Sans MS"/>
                <a:cs typeface="Comic Sans MS"/>
                <a:sym typeface="Comic Sans MS"/>
              </a:rPr>
              <a:t>Extend</a:t>
            </a:r>
            <a:endParaRPr b="0" i="0" sz="1400" u="none" cap="none" strike="noStrike">
              <a:solidFill>
                <a:srgbClr val="000000"/>
              </a:solidFill>
              <a:latin typeface="Arial"/>
              <a:ea typeface="Arial"/>
              <a:cs typeface="Arial"/>
              <a:sym typeface="Arial"/>
            </a:endParaRPr>
          </a:p>
        </p:txBody>
      </p:sp>
      <p:cxnSp>
        <p:nvCxnSpPr>
          <p:cNvPr id="343" name="Google Shape;343;p35"/>
          <p:cNvCxnSpPr/>
          <p:nvPr/>
        </p:nvCxnSpPr>
        <p:spPr>
          <a:xfrm>
            <a:off x="2798762" y="3130550"/>
            <a:ext cx="0" cy="3273425"/>
          </a:xfrm>
          <a:prstGeom prst="straightConnector1">
            <a:avLst/>
          </a:prstGeom>
          <a:noFill/>
          <a:ln cap="flat" cmpd="sng" w="28575">
            <a:solidFill>
              <a:schemeClr val="dk1"/>
            </a:solidFill>
            <a:prstDash val="solid"/>
            <a:miter lim="800000"/>
            <a:headEnd len="sm" w="sm" type="none"/>
            <a:tailEnd len="sm" w="sm" type="none"/>
          </a:ln>
        </p:spPr>
      </p:cxnSp>
      <p:cxnSp>
        <p:nvCxnSpPr>
          <p:cNvPr id="344" name="Google Shape;344;p35"/>
          <p:cNvCxnSpPr/>
          <p:nvPr/>
        </p:nvCxnSpPr>
        <p:spPr>
          <a:xfrm>
            <a:off x="4673600" y="3124200"/>
            <a:ext cx="0" cy="3273425"/>
          </a:xfrm>
          <a:prstGeom prst="straightConnector1">
            <a:avLst/>
          </a:prstGeom>
          <a:noFill/>
          <a:ln cap="flat" cmpd="sng" w="28575">
            <a:solidFill>
              <a:schemeClr val="dk1"/>
            </a:solidFill>
            <a:prstDash val="solid"/>
            <a:miter lim="800000"/>
            <a:headEnd len="sm" w="sm" type="none"/>
            <a:tailEnd len="sm" w="sm" type="none"/>
          </a:ln>
        </p:spPr>
      </p:cxnSp>
      <p:cxnSp>
        <p:nvCxnSpPr>
          <p:cNvPr id="345" name="Google Shape;345;p35"/>
          <p:cNvCxnSpPr/>
          <p:nvPr/>
        </p:nvCxnSpPr>
        <p:spPr>
          <a:xfrm>
            <a:off x="6457950" y="3135312"/>
            <a:ext cx="0" cy="3273425"/>
          </a:xfrm>
          <a:prstGeom prst="straightConnector1">
            <a:avLst/>
          </a:prstGeom>
          <a:noFill/>
          <a:ln cap="flat" cmpd="sng" w="28575">
            <a:solidFill>
              <a:schemeClr val="dk1"/>
            </a:solidFill>
            <a:prstDash val="solid"/>
            <a:miter lim="800000"/>
            <a:headEnd len="sm" w="sm" type="none"/>
            <a:tailEnd len="sm" w="sm" type="none"/>
          </a:ln>
        </p:spPr>
      </p:cxnSp>
      <p:cxnSp>
        <p:nvCxnSpPr>
          <p:cNvPr id="346" name="Google Shape;346;p35"/>
          <p:cNvCxnSpPr/>
          <p:nvPr/>
        </p:nvCxnSpPr>
        <p:spPr>
          <a:xfrm>
            <a:off x="7950200" y="3124200"/>
            <a:ext cx="0" cy="3273425"/>
          </a:xfrm>
          <a:prstGeom prst="straightConnector1">
            <a:avLst/>
          </a:prstGeom>
          <a:noFill/>
          <a:ln cap="flat" cmpd="sng" w="28575">
            <a:solidFill>
              <a:schemeClr val="dk1"/>
            </a:solidFill>
            <a:prstDash val="solid"/>
            <a:miter lim="800000"/>
            <a:headEnd len="sm" w="sm" type="none"/>
            <a:tailEnd len="sm" w="sm" type="none"/>
          </a:ln>
        </p:spPr>
      </p:cxnSp>
      <p:cxnSp>
        <p:nvCxnSpPr>
          <p:cNvPr id="347" name="Google Shape;347;p35"/>
          <p:cNvCxnSpPr/>
          <p:nvPr/>
        </p:nvCxnSpPr>
        <p:spPr>
          <a:xfrm>
            <a:off x="2311400" y="4714875"/>
            <a:ext cx="3048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348" name="Google Shape;348;p35"/>
          <p:cNvCxnSpPr/>
          <p:nvPr/>
        </p:nvCxnSpPr>
        <p:spPr>
          <a:xfrm>
            <a:off x="2921000" y="4714875"/>
            <a:ext cx="228600" cy="0"/>
          </a:xfrm>
          <a:prstGeom prst="straightConnector1">
            <a:avLst/>
          </a:prstGeom>
          <a:noFill/>
          <a:ln cap="flat" cmpd="sng" w="28575">
            <a:solidFill>
              <a:schemeClr val="dk1"/>
            </a:solidFill>
            <a:prstDash val="solid"/>
            <a:miter lim="800000"/>
            <a:headEnd len="sm" w="sm" type="none"/>
            <a:tailEnd len="med" w="med" type="triangle"/>
          </a:ln>
        </p:spPr>
      </p:cxnSp>
      <p:sp>
        <p:nvSpPr>
          <p:cNvPr id="349" name="Google Shape;349;p35"/>
          <p:cNvSpPr/>
          <p:nvPr/>
        </p:nvSpPr>
        <p:spPr>
          <a:xfrm>
            <a:off x="3149600" y="4384675"/>
            <a:ext cx="685800" cy="1077912"/>
          </a:xfrm>
          <a:custGeom>
            <a:rect b="b" l="l" r="r" t="t"/>
            <a:pathLst>
              <a:path extrusionOk="0" h="1056" w="480">
                <a:moveTo>
                  <a:pt x="0" y="0"/>
                </a:moveTo>
                <a:lnTo>
                  <a:pt x="0" y="1056"/>
                </a:lnTo>
                <a:lnTo>
                  <a:pt x="480" y="1056"/>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50" name="Google Shape;350;p35"/>
          <p:cNvCxnSpPr/>
          <p:nvPr/>
        </p:nvCxnSpPr>
        <p:spPr>
          <a:xfrm>
            <a:off x="3149600" y="4573587"/>
            <a:ext cx="6858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351" name="Google Shape;351;p35"/>
          <p:cNvCxnSpPr/>
          <p:nvPr/>
        </p:nvCxnSpPr>
        <p:spPr>
          <a:xfrm>
            <a:off x="4419600" y="4533900"/>
            <a:ext cx="1371600" cy="0"/>
          </a:xfrm>
          <a:prstGeom prst="straightConnector1">
            <a:avLst/>
          </a:prstGeom>
          <a:noFill/>
          <a:ln cap="flat" cmpd="sng" w="28575">
            <a:solidFill>
              <a:schemeClr val="dk1"/>
            </a:solidFill>
            <a:prstDash val="solid"/>
            <a:miter lim="800000"/>
            <a:headEnd len="sm" w="sm" type="none"/>
            <a:tailEnd len="med" w="med" type="triangle"/>
          </a:ln>
        </p:spPr>
      </p:cxnSp>
      <p:sp>
        <p:nvSpPr>
          <p:cNvPr id="352" name="Google Shape;352;p35"/>
          <p:cNvSpPr txBox="1"/>
          <p:nvPr/>
        </p:nvSpPr>
        <p:spPr>
          <a:xfrm>
            <a:off x="4038600" y="4065587"/>
            <a:ext cx="381000" cy="187325"/>
          </a:xfrm>
          <a:prstGeom prst="rect">
            <a:avLst/>
          </a:prstGeom>
          <a:solidFill>
            <a:schemeClr val="hlink"/>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Zero?</a:t>
            </a:r>
            <a:endParaRPr b="0" i="0" sz="1400" u="none" cap="none" strike="noStrike">
              <a:solidFill>
                <a:srgbClr val="000000"/>
              </a:solidFill>
              <a:latin typeface="Arial"/>
              <a:ea typeface="Arial"/>
              <a:cs typeface="Arial"/>
              <a:sym typeface="Arial"/>
            </a:endParaRPr>
          </a:p>
        </p:txBody>
      </p:sp>
      <p:cxnSp>
        <p:nvCxnSpPr>
          <p:cNvPr id="353" name="Google Shape;353;p35"/>
          <p:cNvCxnSpPr/>
          <p:nvPr/>
        </p:nvCxnSpPr>
        <p:spPr>
          <a:xfrm>
            <a:off x="5511800" y="4948237"/>
            <a:ext cx="228600" cy="0"/>
          </a:xfrm>
          <a:prstGeom prst="straightConnector1">
            <a:avLst/>
          </a:prstGeom>
          <a:noFill/>
          <a:ln cap="flat" cmpd="sng" w="28575">
            <a:solidFill>
              <a:schemeClr val="dk1"/>
            </a:solidFill>
            <a:prstDash val="solid"/>
            <a:miter lim="800000"/>
            <a:headEnd len="sm" w="sm" type="none"/>
            <a:tailEnd len="med" w="med" type="triangle"/>
          </a:ln>
        </p:spPr>
      </p:cxnSp>
      <p:sp>
        <p:nvSpPr>
          <p:cNvPr id="354" name="Google Shape;354;p35"/>
          <p:cNvSpPr/>
          <p:nvPr/>
        </p:nvSpPr>
        <p:spPr>
          <a:xfrm>
            <a:off x="482600" y="3592512"/>
            <a:ext cx="3937000" cy="1112837"/>
          </a:xfrm>
          <a:custGeom>
            <a:rect b="b" l="l" r="r" t="t"/>
            <a:pathLst>
              <a:path extrusionOk="0" h="1142" w="2480">
                <a:moveTo>
                  <a:pt x="2234" y="288"/>
                </a:moveTo>
                <a:lnTo>
                  <a:pt x="2480" y="288"/>
                </a:lnTo>
                <a:lnTo>
                  <a:pt x="2480" y="0"/>
                </a:lnTo>
                <a:lnTo>
                  <a:pt x="0" y="4"/>
                </a:lnTo>
                <a:lnTo>
                  <a:pt x="2" y="1142"/>
                </a:lnTo>
                <a:lnTo>
                  <a:pt x="171" y="1142"/>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55" name="Google Shape;355;p35"/>
          <p:cNvCxnSpPr/>
          <p:nvPr/>
        </p:nvCxnSpPr>
        <p:spPr>
          <a:xfrm>
            <a:off x="6197600" y="4760912"/>
            <a:ext cx="9144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356" name="Google Shape;356;p35"/>
          <p:cNvCxnSpPr/>
          <p:nvPr/>
        </p:nvCxnSpPr>
        <p:spPr>
          <a:xfrm>
            <a:off x="4445000" y="4902200"/>
            <a:ext cx="8382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357" name="Google Shape;357;p35"/>
          <p:cNvCxnSpPr/>
          <p:nvPr/>
        </p:nvCxnSpPr>
        <p:spPr>
          <a:xfrm>
            <a:off x="1092200" y="4714875"/>
            <a:ext cx="4572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358" name="Google Shape;358;p35"/>
          <p:cNvCxnSpPr/>
          <p:nvPr/>
        </p:nvCxnSpPr>
        <p:spPr>
          <a:xfrm>
            <a:off x="1549400" y="4246562"/>
            <a:ext cx="228600" cy="0"/>
          </a:xfrm>
          <a:prstGeom prst="straightConnector1">
            <a:avLst/>
          </a:prstGeom>
          <a:noFill/>
          <a:ln cap="flat" cmpd="sng" w="28575">
            <a:solidFill>
              <a:schemeClr val="dk1"/>
            </a:solidFill>
            <a:prstDash val="solid"/>
            <a:miter lim="800000"/>
            <a:headEnd len="sm" w="sm" type="none"/>
            <a:tailEnd len="med" w="med" type="triangle"/>
          </a:ln>
        </p:spPr>
      </p:cxnSp>
      <p:sp>
        <p:nvSpPr>
          <p:cNvPr id="359" name="Google Shape;359;p35"/>
          <p:cNvSpPr/>
          <p:nvPr/>
        </p:nvSpPr>
        <p:spPr>
          <a:xfrm>
            <a:off x="1244600" y="3871912"/>
            <a:ext cx="533400" cy="842962"/>
          </a:xfrm>
          <a:custGeom>
            <a:rect b="b" l="l" r="r" t="t"/>
            <a:pathLst>
              <a:path extrusionOk="0" h="864" w="336">
                <a:moveTo>
                  <a:pt x="0" y="864"/>
                </a:moveTo>
                <a:lnTo>
                  <a:pt x="0" y="0"/>
                </a:lnTo>
                <a:lnTo>
                  <a:pt x="336" y="0"/>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35"/>
          <p:cNvSpPr/>
          <p:nvPr/>
        </p:nvSpPr>
        <p:spPr>
          <a:xfrm>
            <a:off x="6716712" y="4760912"/>
            <a:ext cx="1614487" cy="701675"/>
          </a:xfrm>
          <a:custGeom>
            <a:rect b="b" l="l" r="r" t="t"/>
            <a:pathLst>
              <a:path extrusionOk="0" h="720" w="1008">
                <a:moveTo>
                  <a:pt x="0" y="0"/>
                </a:moveTo>
                <a:lnTo>
                  <a:pt x="0" y="720"/>
                </a:lnTo>
                <a:lnTo>
                  <a:pt x="864" y="720"/>
                </a:lnTo>
                <a:lnTo>
                  <a:pt x="864" y="480"/>
                </a:lnTo>
                <a:lnTo>
                  <a:pt x="1008" y="480"/>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35"/>
          <p:cNvSpPr/>
          <p:nvPr/>
        </p:nvSpPr>
        <p:spPr>
          <a:xfrm>
            <a:off x="3454400" y="4948237"/>
            <a:ext cx="5334000" cy="1122362"/>
          </a:xfrm>
          <a:custGeom>
            <a:rect b="b" l="l" r="r" t="t"/>
            <a:pathLst>
              <a:path extrusionOk="0" h="768" w="3312">
                <a:moveTo>
                  <a:pt x="3168" y="96"/>
                </a:moveTo>
                <a:lnTo>
                  <a:pt x="3312" y="96"/>
                </a:lnTo>
                <a:lnTo>
                  <a:pt x="3312" y="768"/>
                </a:lnTo>
                <a:lnTo>
                  <a:pt x="0" y="768"/>
                </a:lnTo>
                <a:lnTo>
                  <a:pt x="0" y="0"/>
                </a:lnTo>
                <a:lnTo>
                  <a:pt x="240" y="0"/>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2" name="Google Shape;362;p35"/>
          <p:cNvSpPr/>
          <p:nvPr/>
        </p:nvSpPr>
        <p:spPr>
          <a:xfrm>
            <a:off x="5029200" y="4902200"/>
            <a:ext cx="2082800" cy="327025"/>
          </a:xfrm>
          <a:custGeom>
            <a:rect b="b" l="l" r="r" t="t"/>
            <a:pathLst>
              <a:path extrusionOk="0" h="336" w="1344">
                <a:moveTo>
                  <a:pt x="0" y="0"/>
                </a:moveTo>
                <a:lnTo>
                  <a:pt x="0" y="336"/>
                </a:lnTo>
                <a:lnTo>
                  <a:pt x="1344" y="336"/>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35"/>
          <p:cNvSpPr/>
          <p:nvPr/>
        </p:nvSpPr>
        <p:spPr>
          <a:xfrm>
            <a:off x="3302000" y="4808537"/>
            <a:ext cx="5257800" cy="1122362"/>
          </a:xfrm>
          <a:custGeom>
            <a:rect b="b" l="l" r="r" t="t"/>
            <a:pathLst>
              <a:path extrusionOk="0" h="1200" w="3312">
                <a:moveTo>
                  <a:pt x="3024" y="960"/>
                </a:moveTo>
                <a:lnTo>
                  <a:pt x="3312" y="960"/>
                </a:lnTo>
                <a:lnTo>
                  <a:pt x="3312" y="1200"/>
                </a:lnTo>
                <a:lnTo>
                  <a:pt x="0" y="1200"/>
                </a:lnTo>
                <a:lnTo>
                  <a:pt x="0" y="0"/>
                </a:lnTo>
                <a:lnTo>
                  <a:pt x="336" y="0"/>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64" name="Google Shape;364;p35"/>
          <p:cNvGrpSpPr/>
          <p:nvPr/>
        </p:nvGrpSpPr>
        <p:grpSpPr>
          <a:xfrm>
            <a:off x="7799387" y="3639524"/>
            <a:ext cx="306390" cy="2236787"/>
            <a:chOff x="4972" y="1431"/>
            <a:chExt cx="192" cy="2295"/>
          </a:xfrm>
        </p:grpSpPr>
        <p:sp>
          <p:nvSpPr>
            <p:cNvPr id="365" name="Google Shape;365;p35"/>
            <p:cNvSpPr txBox="1"/>
            <p:nvPr/>
          </p:nvSpPr>
          <p:spPr>
            <a:xfrm rot="5400000">
              <a:off x="3921" y="2483"/>
              <a:ext cx="2295" cy="192"/>
            </a:xfrm>
            <a:prstGeom prst="rect">
              <a:avLst/>
            </a:prstGeom>
            <a:solidFill>
              <a:srgbClr val="07F707"/>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MEM/WB</a:t>
              </a:r>
              <a:endParaRPr b="0" i="0" sz="1400" u="none" cap="none" strike="noStrike">
                <a:solidFill>
                  <a:srgbClr val="000000"/>
                </a:solidFill>
                <a:latin typeface="Arial"/>
                <a:ea typeface="Arial"/>
                <a:cs typeface="Arial"/>
                <a:sym typeface="Arial"/>
              </a:endParaRPr>
            </a:p>
          </p:txBody>
        </p:sp>
        <p:sp>
          <p:nvSpPr>
            <p:cNvPr id="366" name="Google Shape;366;p35"/>
            <p:cNvSpPr/>
            <p:nvPr/>
          </p:nvSpPr>
          <p:spPr>
            <a:xfrm>
              <a:off x="4972" y="3534"/>
              <a:ext cx="192" cy="192"/>
            </a:xfrm>
            <a:prstGeom prst="triangle">
              <a:avLst>
                <a:gd fmla="val 50000"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67" name="Google Shape;367;p35"/>
          <p:cNvGrpSpPr/>
          <p:nvPr/>
        </p:nvGrpSpPr>
        <p:grpSpPr>
          <a:xfrm>
            <a:off x="6323012" y="3639524"/>
            <a:ext cx="306390" cy="2236787"/>
            <a:chOff x="3920" y="1447"/>
            <a:chExt cx="192" cy="2295"/>
          </a:xfrm>
        </p:grpSpPr>
        <p:sp>
          <p:nvSpPr>
            <p:cNvPr id="368" name="Google Shape;368;p35"/>
            <p:cNvSpPr txBox="1"/>
            <p:nvPr/>
          </p:nvSpPr>
          <p:spPr>
            <a:xfrm rot="5400000">
              <a:off x="2869" y="2499"/>
              <a:ext cx="2295" cy="192"/>
            </a:xfrm>
            <a:prstGeom prst="rect">
              <a:avLst/>
            </a:prstGeom>
            <a:solidFill>
              <a:srgbClr val="07F707"/>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EX/MEM</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a:off x="3920" y="3544"/>
              <a:ext cx="192" cy="192"/>
            </a:xfrm>
            <a:prstGeom prst="triangle">
              <a:avLst>
                <a:gd fmla="val 50000"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370" name="Google Shape;370;p35"/>
          <p:cNvCxnSpPr/>
          <p:nvPr/>
        </p:nvCxnSpPr>
        <p:spPr>
          <a:xfrm>
            <a:off x="4292600" y="5462587"/>
            <a:ext cx="355600" cy="1587"/>
          </a:xfrm>
          <a:prstGeom prst="straightConnector1">
            <a:avLst/>
          </a:prstGeom>
          <a:noFill/>
          <a:ln cap="flat" cmpd="sng" w="28575">
            <a:solidFill>
              <a:schemeClr val="dk1"/>
            </a:solidFill>
            <a:prstDash val="solid"/>
            <a:miter lim="800000"/>
            <a:headEnd len="sm" w="sm" type="none"/>
            <a:tailEnd len="med" w="med" type="triangle"/>
          </a:ln>
        </p:spPr>
      </p:cxnSp>
      <p:sp>
        <p:nvSpPr>
          <p:cNvPr id="371" name="Google Shape;371;p35"/>
          <p:cNvSpPr/>
          <p:nvPr/>
        </p:nvSpPr>
        <p:spPr>
          <a:xfrm>
            <a:off x="4826000" y="5000625"/>
            <a:ext cx="457200" cy="461962"/>
          </a:xfrm>
          <a:custGeom>
            <a:rect b="b" l="l" r="r" t="t"/>
            <a:pathLst>
              <a:path extrusionOk="0" h="432" w="336">
                <a:moveTo>
                  <a:pt x="0" y="432"/>
                </a:moveTo>
                <a:lnTo>
                  <a:pt x="192" y="432"/>
                </a:lnTo>
                <a:lnTo>
                  <a:pt x="192" y="0"/>
                </a:lnTo>
                <a:lnTo>
                  <a:pt x="336" y="0"/>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 name="Google Shape;372;p35"/>
          <p:cNvSpPr/>
          <p:nvPr/>
        </p:nvSpPr>
        <p:spPr>
          <a:xfrm>
            <a:off x="3149600" y="5462587"/>
            <a:ext cx="1498600" cy="233362"/>
          </a:xfrm>
          <a:custGeom>
            <a:rect b="b" l="l" r="r" t="t"/>
            <a:pathLst>
              <a:path extrusionOk="0" h="288" w="864">
                <a:moveTo>
                  <a:pt x="0" y="0"/>
                </a:moveTo>
                <a:lnTo>
                  <a:pt x="0" y="288"/>
                </a:lnTo>
                <a:lnTo>
                  <a:pt x="864" y="288"/>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73" name="Google Shape;373;p35"/>
          <p:cNvCxnSpPr/>
          <p:nvPr/>
        </p:nvCxnSpPr>
        <p:spPr>
          <a:xfrm>
            <a:off x="4826000" y="5695950"/>
            <a:ext cx="1447800" cy="0"/>
          </a:xfrm>
          <a:prstGeom prst="straightConnector1">
            <a:avLst/>
          </a:prstGeom>
          <a:noFill/>
          <a:ln cap="flat" cmpd="sng" w="28575">
            <a:solidFill>
              <a:schemeClr val="dk1"/>
            </a:solidFill>
            <a:prstDash val="solid"/>
            <a:miter lim="800000"/>
            <a:headEnd len="sm" w="sm" type="none"/>
            <a:tailEnd len="med" w="med" type="triangle"/>
          </a:ln>
        </p:spPr>
      </p:cxnSp>
      <p:cxnSp>
        <p:nvCxnSpPr>
          <p:cNvPr id="374" name="Google Shape;374;p35"/>
          <p:cNvCxnSpPr/>
          <p:nvPr/>
        </p:nvCxnSpPr>
        <p:spPr>
          <a:xfrm>
            <a:off x="6654800" y="5695950"/>
            <a:ext cx="1143000" cy="0"/>
          </a:xfrm>
          <a:prstGeom prst="straightConnector1">
            <a:avLst/>
          </a:prstGeom>
          <a:noFill/>
          <a:ln cap="flat" cmpd="sng" w="28575">
            <a:solidFill>
              <a:schemeClr val="dk1"/>
            </a:solidFill>
            <a:prstDash val="solid"/>
            <a:miter lim="800000"/>
            <a:headEnd len="sm" w="sm" type="none"/>
            <a:tailEnd len="med" w="med" type="triangle"/>
          </a:ln>
        </p:spPr>
      </p:cxnSp>
      <p:sp>
        <p:nvSpPr>
          <p:cNvPr id="375" name="Google Shape;375;p35"/>
          <p:cNvSpPr/>
          <p:nvPr/>
        </p:nvSpPr>
        <p:spPr>
          <a:xfrm>
            <a:off x="2159000" y="3738562"/>
            <a:ext cx="1903412" cy="320675"/>
          </a:xfrm>
          <a:custGeom>
            <a:rect b="b" l="l" r="r" t="t"/>
            <a:pathLst>
              <a:path extrusionOk="0" h="330" w="1199">
                <a:moveTo>
                  <a:pt x="0" y="330"/>
                </a:moveTo>
                <a:lnTo>
                  <a:pt x="173" y="330"/>
                </a:lnTo>
                <a:lnTo>
                  <a:pt x="173" y="0"/>
                </a:lnTo>
                <a:lnTo>
                  <a:pt x="1199" y="0"/>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76" name="Google Shape;376;p35"/>
          <p:cNvGrpSpPr/>
          <p:nvPr/>
        </p:nvGrpSpPr>
        <p:grpSpPr>
          <a:xfrm>
            <a:off x="1338262" y="3687888"/>
            <a:ext cx="912021" cy="803149"/>
            <a:chOff x="827" y="1348"/>
            <a:chExt cx="576" cy="823"/>
          </a:xfrm>
        </p:grpSpPr>
        <p:sp>
          <p:nvSpPr>
            <p:cNvPr id="377" name="Google Shape;377;p35"/>
            <p:cNvSpPr txBox="1"/>
            <p:nvPr/>
          </p:nvSpPr>
          <p:spPr>
            <a:xfrm>
              <a:off x="827" y="1702"/>
              <a:ext cx="192" cy="469"/>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Comic Sans MS"/>
                <a:buNone/>
              </a:pPr>
              <a:r>
                <a:rPr b="1" i="0" lang="en-US" sz="2400" u="none" cap="none" strike="noStrike">
                  <a:solidFill>
                    <a:schemeClr val="dk1"/>
                  </a:solidFill>
                  <a:latin typeface="Comic Sans MS"/>
                  <a:ea typeface="Comic Sans MS"/>
                  <a:cs typeface="Comic Sans MS"/>
                  <a:sym typeface="Comic Sans MS"/>
                </a:rPr>
                <a:t>4</a:t>
              </a:r>
              <a:endParaRPr b="0" i="0" sz="1400" u="none" cap="none" strike="noStrike">
                <a:solidFill>
                  <a:srgbClr val="000000"/>
                </a:solidFill>
                <a:latin typeface="Arial"/>
                <a:ea typeface="Arial"/>
                <a:cs typeface="Arial"/>
                <a:sym typeface="Arial"/>
              </a:endParaRPr>
            </a:p>
          </p:txBody>
        </p:sp>
        <p:sp>
          <p:nvSpPr>
            <p:cNvPr id="378" name="Google Shape;378;p35"/>
            <p:cNvSpPr/>
            <p:nvPr/>
          </p:nvSpPr>
          <p:spPr>
            <a:xfrm rot="-5400000">
              <a:off x="964" y="1592"/>
              <a:ext cx="576" cy="301"/>
            </a:xfrm>
            <a:custGeom>
              <a:rect b="b" l="l" r="r" t="t"/>
              <a:pathLst>
                <a:path extrusionOk="0" h="21600" w="21600">
                  <a:moveTo>
                    <a:pt x="0" y="0"/>
                  </a:moveTo>
                  <a:lnTo>
                    <a:pt x="5400" y="21600"/>
                  </a:lnTo>
                  <a:lnTo>
                    <a:pt x="16200" y="21600"/>
                  </a:lnTo>
                  <a:lnTo>
                    <a:pt x="21600" y="0"/>
                  </a:lnTo>
                  <a:lnTo>
                    <a:pt x="0" y="0"/>
                  </a:lnTo>
                  <a:close/>
                </a:path>
              </a:pathLst>
            </a:custGeom>
            <a:solidFill>
              <a:srgbClr val="07F707"/>
            </a:solidFill>
            <a:ln cap="flat" cmpd="sng" w="28575">
              <a:solidFill>
                <a:schemeClr val="dk1"/>
              </a:solidFill>
              <a:prstDash val="solid"/>
              <a:miter lim="52428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5"/>
            <p:cNvSpPr txBox="1"/>
            <p:nvPr/>
          </p:nvSpPr>
          <p:spPr>
            <a:xfrm>
              <a:off x="1088" y="1437"/>
              <a:ext cx="301" cy="5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p35"/>
            <p:cNvSpPr/>
            <p:nvPr/>
          </p:nvSpPr>
          <p:spPr>
            <a:xfrm rot="5400000">
              <a:off x="1070" y="1644"/>
              <a:ext cx="174" cy="145"/>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1" name="Google Shape;381;p35"/>
            <p:cNvSpPr txBox="1"/>
            <p:nvPr/>
          </p:nvSpPr>
          <p:spPr>
            <a:xfrm rot="5400000">
              <a:off x="858" y="1644"/>
              <a:ext cx="805" cy="2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Adder</a:t>
              </a:r>
              <a:endParaRPr b="0" i="0" sz="1400" u="none" cap="none" strike="noStrike">
                <a:solidFill>
                  <a:srgbClr val="000000"/>
                </a:solidFill>
                <a:latin typeface="Arial"/>
                <a:ea typeface="Arial"/>
                <a:cs typeface="Arial"/>
                <a:sym typeface="Arial"/>
              </a:endParaRPr>
            </a:p>
          </p:txBody>
        </p:sp>
        <p:sp>
          <p:nvSpPr>
            <p:cNvPr id="382" name="Google Shape;382;p35"/>
            <p:cNvSpPr/>
            <p:nvPr/>
          </p:nvSpPr>
          <p:spPr>
            <a:xfrm rot="5400000">
              <a:off x="1076" y="1651"/>
              <a:ext cx="173" cy="130"/>
            </a:xfrm>
            <a:custGeom>
              <a:rect b="b" l="l" r="r" t="t"/>
              <a:pathLst>
                <a:path extrusionOk="0" h="288" w="384">
                  <a:moveTo>
                    <a:pt x="0" y="288"/>
                  </a:moveTo>
                  <a:lnTo>
                    <a:pt x="192" y="0"/>
                  </a:lnTo>
                  <a:lnTo>
                    <a:pt x="384" y="288"/>
                  </a:lnTo>
                </a:path>
              </a:pathLst>
            </a:cu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83" name="Google Shape;383;p35"/>
          <p:cNvSpPr/>
          <p:nvPr/>
        </p:nvSpPr>
        <p:spPr>
          <a:xfrm>
            <a:off x="6678612" y="4737100"/>
            <a:ext cx="74612" cy="46037"/>
          </a:xfrm>
          <a:prstGeom prst="ellipse">
            <a:avLst/>
          </a:prstGeom>
          <a:solidFill>
            <a:schemeClr val="dk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35"/>
          <p:cNvSpPr/>
          <p:nvPr/>
        </p:nvSpPr>
        <p:spPr>
          <a:xfrm>
            <a:off x="4987925" y="4879975"/>
            <a:ext cx="74612" cy="46037"/>
          </a:xfrm>
          <a:prstGeom prst="ellipse">
            <a:avLst/>
          </a:prstGeom>
          <a:solidFill>
            <a:schemeClr val="dk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35"/>
          <p:cNvSpPr/>
          <p:nvPr/>
        </p:nvSpPr>
        <p:spPr>
          <a:xfrm>
            <a:off x="3106737" y="4548187"/>
            <a:ext cx="74612" cy="46037"/>
          </a:xfrm>
          <a:prstGeom prst="ellipse">
            <a:avLst/>
          </a:prstGeom>
          <a:solidFill>
            <a:schemeClr val="dk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6" name="Google Shape;386;p35"/>
          <p:cNvSpPr/>
          <p:nvPr/>
        </p:nvSpPr>
        <p:spPr>
          <a:xfrm>
            <a:off x="3125787" y="5427662"/>
            <a:ext cx="74612" cy="46037"/>
          </a:xfrm>
          <a:prstGeom prst="ellipse">
            <a:avLst/>
          </a:prstGeom>
          <a:solidFill>
            <a:schemeClr val="dk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p35"/>
          <p:cNvSpPr/>
          <p:nvPr/>
        </p:nvSpPr>
        <p:spPr>
          <a:xfrm>
            <a:off x="1196975" y="4687887"/>
            <a:ext cx="74612" cy="46037"/>
          </a:xfrm>
          <a:prstGeom prst="ellipse">
            <a:avLst/>
          </a:prstGeom>
          <a:solidFill>
            <a:schemeClr val="dk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p35"/>
          <p:cNvSpPr/>
          <p:nvPr/>
        </p:nvSpPr>
        <p:spPr>
          <a:xfrm>
            <a:off x="3106737" y="5438775"/>
            <a:ext cx="74612" cy="46037"/>
          </a:xfrm>
          <a:prstGeom prst="ellipse">
            <a:avLst/>
          </a:prstGeom>
          <a:solidFill>
            <a:schemeClr val="dk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p35"/>
          <p:cNvSpPr txBox="1"/>
          <p:nvPr/>
        </p:nvSpPr>
        <p:spPr>
          <a:xfrm>
            <a:off x="2895600" y="3492500"/>
            <a:ext cx="838200" cy="51752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Next SEQ PC</a:t>
            </a:r>
            <a:endParaRPr b="0" i="0" sz="1400" u="none" cap="none" strike="noStrike">
              <a:solidFill>
                <a:srgbClr val="000000"/>
              </a:solidFill>
              <a:latin typeface="Arial"/>
              <a:ea typeface="Arial"/>
              <a:cs typeface="Arial"/>
              <a:sym typeface="Arial"/>
            </a:endParaRPr>
          </a:p>
        </p:txBody>
      </p:sp>
      <p:sp>
        <p:nvSpPr>
          <p:cNvPr id="390" name="Google Shape;390;p35"/>
          <p:cNvSpPr txBox="1"/>
          <p:nvPr/>
        </p:nvSpPr>
        <p:spPr>
          <a:xfrm>
            <a:off x="3844925" y="5653087"/>
            <a:ext cx="388937" cy="27463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RD</a:t>
            </a:r>
            <a:endParaRPr b="0" i="0" sz="1400" u="none" cap="none" strike="noStrike">
              <a:solidFill>
                <a:srgbClr val="000000"/>
              </a:solidFill>
              <a:latin typeface="Arial"/>
              <a:ea typeface="Arial"/>
              <a:cs typeface="Arial"/>
              <a:sym typeface="Arial"/>
            </a:endParaRPr>
          </a:p>
        </p:txBody>
      </p:sp>
      <p:sp>
        <p:nvSpPr>
          <p:cNvPr id="391" name="Google Shape;391;p35"/>
          <p:cNvSpPr txBox="1"/>
          <p:nvPr/>
        </p:nvSpPr>
        <p:spPr>
          <a:xfrm>
            <a:off x="5264150" y="5653087"/>
            <a:ext cx="388937" cy="27463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RD</a:t>
            </a:r>
            <a:endParaRPr b="0" i="0" sz="1400" u="none" cap="none" strike="noStrike">
              <a:solidFill>
                <a:srgbClr val="000000"/>
              </a:solidFill>
              <a:latin typeface="Arial"/>
              <a:ea typeface="Arial"/>
              <a:cs typeface="Arial"/>
              <a:sym typeface="Arial"/>
            </a:endParaRPr>
          </a:p>
        </p:txBody>
      </p:sp>
      <p:sp>
        <p:nvSpPr>
          <p:cNvPr id="392" name="Google Shape;392;p35"/>
          <p:cNvSpPr txBox="1"/>
          <p:nvPr/>
        </p:nvSpPr>
        <p:spPr>
          <a:xfrm>
            <a:off x="6940550" y="5653087"/>
            <a:ext cx="388937" cy="27463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omic Sans MS"/>
              <a:buNone/>
            </a:pPr>
            <a:r>
              <a:rPr b="0" i="0" lang="en-US" sz="1200" u="none" cap="none" strike="noStrike">
                <a:solidFill>
                  <a:schemeClr val="dk1"/>
                </a:solidFill>
                <a:latin typeface="Comic Sans MS"/>
                <a:ea typeface="Comic Sans MS"/>
                <a:cs typeface="Comic Sans MS"/>
                <a:sym typeface="Comic Sans MS"/>
              </a:rPr>
              <a:t>RD</a:t>
            </a:r>
            <a:endParaRPr b="0" i="0" sz="1400" u="none" cap="none" strike="noStrike">
              <a:solidFill>
                <a:srgbClr val="000000"/>
              </a:solidFill>
              <a:latin typeface="Arial"/>
              <a:ea typeface="Arial"/>
              <a:cs typeface="Arial"/>
              <a:sym typeface="Arial"/>
            </a:endParaRPr>
          </a:p>
        </p:txBody>
      </p:sp>
      <p:sp>
        <p:nvSpPr>
          <p:cNvPr id="393" name="Google Shape;393;p35"/>
          <p:cNvSpPr txBox="1"/>
          <p:nvPr/>
        </p:nvSpPr>
        <p:spPr>
          <a:xfrm>
            <a:off x="609600" y="3538537"/>
            <a:ext cx="862012" cy="304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Next PC</a:t>
            </a:r>
            <a:endParaRPr b="0" i="0" sz="1400" u="none" cap="none" strike="noStrike">
              <a:solidFill>
                <a:srgbClr val="000000"/>
              </a:solidFill>
              <a:latin typeface="Arial"/>
              <a:ea typeface="Arial"/>
              <a:cs typeface="Arial"/>
              <a:sym typeface="Arial"/>
            </a:endParaRPr>
          </a:p>
        </p:txBody>
      </p:sp>
      <p:grpSp>
        <p:nvGrpSpPr>
          <p:cNvPr id="394" name="Google Shape;394;p35"/>
          <p:cNvGrpSpPr/>
          <p:nvPr/>
        </p:nvGrpSpPr>
        <p:grpSpPr>
          <a:xfrm>
            <a:off x="774700" y="4340225"/>
            <a:ext cx="304800" cy="754062"/>
            <a:chOff x="488" y="1914"/>
            <a:chExt cx="192" cy="774"/>
          </a:xfrm>
        </p:grpSpPr>
        <p:sp>
          <p:nvSpPr>
            <p:cNvPr id="395" name="Google Shape;395;p35"/>
            <p:cNvSpPr txBox="1"/>
            <p:nvPr/>
          </p:nvSpPr>
          <p:spPr>
            <a:xfrm rot="5400000">
              <a:off x="200" y="2202"/>
              <a:ext cx="768" cy="192"/>
            </a:xfrm>
            <a:prstGeom prst="rect">
              <a:avLst/>
            </a:prstGeom>
            <a:solidFill>
              <a:srgbClr val="07F707"/>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Address</a:t>
              </a:r>
              <a:endParaRPr b="0" i="0" sz="1400" u="none" cap="none" strike="noStrike">
                <a:solidFill>
                  <a:srgbClr val="000000"/>
                </a:solidFill>
                <a:latin typeface="Arial"/>
                <a:ea typeface="Arial"/>
                <a:cs typeface="Arial"/>
                <a:sym typeface="Arial"/>
              </a:endParaRPr>
            </a:p>
          </p:txBody>
        </p:sp>
        <p:sp>
          <p:nvSpPr>
            <p:cNvPr id="396" name="Google Shape;396;p35"/>
            <p:cNvSpPr/>
            <p:nvPr/>
          </p:nvSpPr>
          <p:spPr>
            <a:xfrm>
              <a:off x="496" y="2544"/>
              <a:ext cx="175" cy="144"/>
            </a:xfrm>
            <a:prstGeom prst="triangle">
              <a:avLst>
                <a:gd fmla="val 50000"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97" name="Google Shape;397;p35"/>
          <p:cNvSpPr txBox="1"/>
          <p:nvPr/>
        </p:nvSpPr>
        <p:spPr>
          <a:xfrm>
            <a:off x="3276600" y="4205287"/>
            <a:ext cx="407987" cy="2444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Comic Sans MS"/>
              <a:buNone/>
            </a:pPr>
            <a:r>
              <a:rPr b="0" i="0" lang="en-US" sz="1000" u="none" cap="none" strike="noStrike">
                <a:solidFill>
                  <a:schemeClr val="dk1"/>
                </a:solidFill>
                <a:latin typeface="Comic Sans MS"/>
                <a:ea typeface="Comic Sans MS"/>
                <a:cs typeface="Comic Sans MS"/>
                <a:sym typeface="Comic Sans MS"/>
              </a:rPr>
              <a:t>RS1</a:t>
            </a:r>
            <a:endParaRPr b="0" i="0" sz="1400" u="none" cap="none" strike="noStrike">
              <a:solidFill>
                <a:srgbClr val="000000"/>
              </a:solidFill>
              <a:latin typeface="Arial"/>
              <a:ea typeface="Arial"/>
              <a:cs typeface="Arial"/>
              <a:sym typeface="Arial"/>
            </a:endParaRPr>
          </a:p>
        </p:txBody>
      </p:sp>
      <p:sp>
        <p:nvSpPr>
          <p:cNvPr id="398" name="Google Shape;398;p35"/>
          <p:cNvSpPr txBox="1"/>
          <p:nvPr/>
        </p:nvSpPr>
        <p:spPr>
          <a:xfrm>
            <a:off x="3276600" y="4392612"/>
            <a:ext cx="428625" cy="2444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Comic Sans MS"/>
              <a:buNone/>
            </a:pPr>
            <a:r>
              <a:rPr b="0" i="0" lang="en-US" sz="1000" u="none" cap="none" strike="noStrike">
                <a:solidFill>
                  <a:schemeClr val="dk1"/>
                </a:solidFill>
                <a:latin typeface="Comic Sans MS"/>
                <a:ea typeface="Comic Sans MS"/>
                <a:cs typeface="Comic Sans MS"/>
                <a:sym typeface="Comic Sans MS"/>
              </a:rPr>
              <a:t>RS2</a:t>
            </a:r>
            <a:endParaRPr b="0" i="0" sz="1400" u="none" cap="none" strike="noStrike">
              <a:solidFill>
                <a:srgbClr val="000000"/>
              </a:solidFill>
              <a:latin typeface="Arial"/>
              <a:ea typeface="Arial"/>
              <a:cs typeface="Arial"/>
              <a:sym typeface="Arial"/>
            </a:endParaRPr>
          </a:p>
        </p:txBody>
      </p:sp>
      <p:sp>
        <p:nvSpPr>
          <p:cNvPr id="399" name="Google Shape;399;p35"/>
          <p:cNvSpPr txBox="1"/>
          <p:nvPr/>
        </p:nvSpPr>
        <p:spPr>
          <a:xfrm>
            <a:off x="3416300" y="5411787"/>
            <a:ext cx="450850" cy="2444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000"/>
              <a:buFont typeface="Comic Sans MS"/>
              <a:buNone/>
            </a:pPr>
            <a:r>
              <a:rPr b="0" i="0" lang="en-US" sz="1000" u="none" cap="none" strike="noStrike">
                <a:solidFill>
                  <a:schemeClr val="dk1"/>
                </a:solidFill>
                <a:latin typeface="Comic Sans MS"/>
                <a:ea typeface="Comic Sans MS"/>
                <a:cs typeface="Comic Sans MS"/>
                <a:sym typeface="Comic Sans MS"/>
              </a:rPr>
              <a:t>Imm</a:t>
            </a:r>
            <a:endParaRPr b="0" i="0" sz="1400" u="none" cap="none" strike="noStrike">
              <a:solidFill>
                <a:srgbClr val="000000"/>
              </a:solidFill>
              <a:latin typeface="Arial"/>
              <a:ea typeface="Arial"/>
              <a:cs typeface="Arial"/>
              <a:sym typeface="Arial"/>
            </a:endParaRPr>
          </a:p>
        </p:txBody>
      </p:sp>
      <p:sp>
        <p:nvSpPr>
          <p:cNvPr id="400" name="Google Shape;400;p35"/>
          <p:cNvSpPr/>
          <p:nvPr/>
        </p:nvSpPr>
        <p:spPr>
          <a:xfrm>
            <a:off x="4038600" y="3690937"/>
            <a:ext cx="209550" cy="339725"/>
          </a:xfrm>
          <a:prstGeom prst="ellipse">
            <a:avLst/>
          </a:prstGeom>
          <a:solidFill>
            <a:schemeClr val="hlink"/>
          </a:solidFill>
          <a:ln cap="flat" cmpd="sng" w="2857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5"/>
          <p:cNvSpPr txBox="1"/>
          <p:nvPr/>
        </p:nvSpPr>
        <p:spPr>
          <a:xfrm rot="5400000">
            <a:off x="4023264" y="3786700"/>
            <a:ext cx="240222" cy="14817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mic Sans MS"/>
              <a:buNone/>
            </a:pPr>
            <a:r>
              <a:rPr b="0" i="0" lang="en-US" sz="1600" u="none" cap="none" strike="noStrike">
                <a:solidFill>
                  <a:schemeClr val="dk1"/>
                </a:solidFill>
                <a:latin typeface="Comic Sans MS"/>
                <a:ea typeface="Comic Sans MS"/>
                <a:cs typeface="Comic Sans MS"/>
                <a:sym typeface="Comic Sans MS"/>
              </a:rPr>
              <a:t>MUX</a:t>
            </a:r>
            <a:endParaRPr b="0" i="0" sz="1400" u="none" cap="none" strike="noStrike">
              <a:solidFill>
                <a:srgbClr val="000000"/>
              </a:solidFill>
              <a:latin typeface="Arial"/>
              <a:ea typeface="Arial"/>
              <a:cs typeface="Arial"/>
              <a:sym typeface="Arial"/>
            </a:endParaRPr>
          </a:p>
        </p:txBody>
      </p:sp>
      <p:cxnSp>
        <p:nvCxnSpPr>
          <p:cNvPr id="402" name="Google Shape;402;p35"/>
          <p:cNvCxnSpPr/>
          <p:nvPr/>
        </p:nvCxnSpPr>
        <p:spPr>
          <a:xfrm>
            <a:off x="3143250" y="4392612"/>
            <a:ext cx="685800" cy="0"/>
          </a:xfrm>
          <a:prstGeom prst="straightConnector1">
            <a:avLst/>
          </a:prstGeom>
          <a:noFill/>
          <a:ln cap="flat" cmpd="sng" w="28575">
            <a:solidFill>
              <a:schemeClr val="dk1"/>
            </a:solidFill>
            <a:prstDash val="solid"/>
            <a:miter lim="800000"/>
            <a:headEnd len="sm" w="sm" type="none"/>
            <a:tailEnd len="med" w="med" type="triangle"/>
          </a:ln>
        </p:spPr>
      </p:cxnSp>
      <p:sp>
        <p:nvSpPr>
          <p:cNvPr id="403" name="Google Shape;403;p35"/>
          <p:cNvSpPr/>
          <p:nvPr/>
        </p:nvSpPr>
        <p:spPr>
          <a:xfrm rot="5400000">
            <a:off x="3385343" y="3969543"/>
            <a:ext cx="141287" cy="187325"/>
          </a:xfrm>
          <a:custGeom>
            <a:rect b="b" l="l" r="r" t="t"/>
            <a:pathLst>
              <a:path extrusionOk="0" h="288" w="384">
                <a:moveTo>
                  <a:pt x="0" y="288"/>
                </a:moveTo>
                <a:lnTo>
                  <a:pt x="192" y="0"/>
                </a:lnTo>
                <a:lnTo>
                  <a:pt x="384" y="288"/>
                </a:lnTo>
              </a:path>
            </a:pathLst>
          </a:custGeom>
          <a:solidFill>
            <a:schemeClr val="lt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35"/>
          <p:cNvSpPr/>
          <p:nvPr/>
        </p:nvSpPr>
        <p:spPr>
          <a:xfrm rot="5400000">
            <a:off x="3156743" y="3942556"/>
            <a:ext cx="144462" cy="20955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35"/>
          <p:cNvSpPr/>
          <p:nvPr/>
        </p:nvSpPr>
        <p:spPr>
          <a:xfrm>
            <a:off x="3810000" y="3971925"/>
            <a:ext cx="228600" cy="93662"/>
          </a:xfrm>
          <a:custGeom>
            <a:rect b="b" l="l" r="r" t="t"/>
            <a:pathLst>
              <a:path extrusionOk="0" h="96" w="144">
                <a:moveTo>
                  <a:pt x="0" y="96"/>
                </a:moveTo>
                <a:lnTo>
                  <a:pt x="48" y="96"/>
                </a:lnTo>
                <a:lnTo>
                  <a:pt x="48" y="0"/>
                </a:lnTo>
                <a:lnTo>
                  <a:pt x="144" y="0"/>
                </a:lnTo>
              </a:path>
            </a:pathLst>
          </a:custGeom>
          <a:noFill/>
          <a:ln cap="flat" cmpd="sng" w="28575">
            <a:solidFill>
              <a:schemeClr val="hlink"/>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406" name="Google Shape;406;p35"/>
          <p:cNvGrpSpPr/>
          <p:nvPr/>
        </p:nvGrpSpPr>
        <p:grpSpPr>
          <a:xfrm>
            <a:off x="4648200" y="3645874"/>
            <a:ext cx="304801" cy="2235200"/>
            <a:chOff x="2740" y="1436"/>
            <a:chExt cx="193" cy="2295"/>
          </a:xfrm>
        </p:grpSpPr>
        <p:sp>
          <p:nvSpPr>
            <p:cNvPr id="407" name="Google Shape;407;p35"/>
            <p:cNvSpPr txBox="1"/>
            <p:nvPr/>
          </p:nvSpPr>
          <p:spPr>
            <a:xfrm rot="5400000">
              <a:off x="1689" y="2488"/>
              <a:ext cx="2295" cy="192"/>
            </a:xfrm>
            <a:prstGeom prst="rect">
              <a:avLst/>
            </a:prstGeom>
            <a:solidFill>
              <a:srgbClr val="07F707"/>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ID/EX</a:t>
              </a:r>
              <a:endParaRPr b="0" i="0" sz="1400" u="none" cap="none" strike="noStrike">
                <a:solidFill>
                  <a:srgbClr val="000000"/>
                </a:solidFill>
                <a:latin typeface="Arial"/>
                <a:ea typeface="Arial"/>
                <a:cs typeface="Arial"/>
                <a:sym typeface="Arial"/>
              </a:endParaRPr>
            </a:p>
          </p:txBody>
        </p:sp>
        <p:sp>
          <p:nvSpPr>
            <p:cNvPr id="408" name="Google Shape;408;p35"/>
            <p:cNvSpPr/>
            <p:nvPr/>
          </p:nvSpPr>
          <p:spPr>
            <a:xfrm>
              <a:off x="2740" y="3533"/>
              <a:ext cx="192" cy="192"/>
            </a:xfrm>
            <a:prstGeom prst="triangle">
              <a:avLst>
                <a:gd fmla="val 50000"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09" name="Google Shape;409;p35"/>
          <p:cNvSpPr/>
          <p:nvPr/>
        </p:nvSpPr>
        <p:spPr>
          <a:xfrm>
            <a:off x="4419600" y="4159250"/>
            <a:ext cx="152400" cy="374650"/>
          </a:xfrm>
          <a:custGeom>
            <a:rect b="b" l="l" r="r" t="t"/>
            <a:pathLst>
              <a:path extrusionOk="0" h="768" w="96">
                <a:moveTo>
                  <a:pt x="96" y="768"/>
                </a:moveTo>
                <a:lnTo>
                  <a:pt x="96" y="0"/>
                </a:lnTo>
                <a:lnTo>
                  <a:pt x="0" y="0"/>
                </a:lnTo>
              </a:path>
            </a:pathLst>
          </a:custGeom>
          <a:noFill/>
          <a:ln cap="flat" cmpd="sng" w="28575">
            <a:solidFill>
              <a:schemeClr val="dk1"/>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35"/>
          <p:cNvSpPr/>
          <p:nvPr/>
        </p:nvSpPr>
        <p:spPr>
          <a:xfrm>
            <a:off x="4537075" y="4505325"/>
            <a:ext cx="74612" cy="46037"/>
          </a:xfrm>
          <a:prstGeom prst="ellipse">
            <a:avLst/>
          </a:prstGeom>
          <a:solidFill>
            <a:schemeClr val="dk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35"/>
          <p:cNvSpPr/>
          <p:nvPr/>
        </p:nvSpPr>
        <p:spPr>
          <a:xfrm>
            <a:off x="3048000" y="4205287"/>
            <a:ext cx="1371600" cy="1636712"/>
          </a:xfrm>
          <a:custGeom>
            <a:rect b="b" l="l" r="r" t="t"/>
            <a:pathLst>
              <a:path extrusionOk="0" h="1680" w="864">
                <a:moveTo>
                  <a:pt x="864" y="1296"/>
                </a:moveTo>
                <a:lnTo>
                  <a:pt x="864" y="1680"/>
                </a:lnTo>
                <a:lnTo>
                  <a:pt x="0" y="1680"/>
                </a:lnTo>
                <a:lnTo>
                  <a:pt x="0" y="0"/>
                </a:lnTo>
                <a:lnTo>
                  <a:pt x="192" y="0"/>
                </a:lnTo>
              </a:path>
            </a:pathLst>
          </a:custGeom>
          <a:noFill/>
          <a:ln cap="flat" cmpd="sng" w="28575">
            <a:solidFill>
              <a:schemeClr val="hlink"/>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2" name="Google Shape;412;p35"/>
          <p:cNvSpPr/>
          <p:nvPr/>
        </p:nvSpPr>
        <p:spPr>
          <a:xfrm rot="5400000">
            <a:off x="1562100" y="2400300"/>
            <a:ext cx="762000" cy="685800"/>
          </a:xfrm>
          <a:prstGeom prst="homePlate">
            <a:avLst>
              <a:gd fmla="val 50000"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13" name="Google Shape;413;p35"/>
          <p:cNvCxnSpPr/>
          <p:nvPr/>
        </p:nvCxnSpPr>
        <p:spPr>
          <a:xfrm>
            <a:off x="1562100" y="3086100"/>
            <a:ext cx="762000" cy="0"/>
          </a:xfrm>
          <a:prstGeom prst="straightConnector1">
            <a:avLst/>
          </a:prstGeom>
          <a:noFill/>
          <a:ln cap="flat" cmpd="sng" w="28575">
            <a:solidFill>
              <a:schemeClr val="dk1"/>
            </a:solidFill>
            <a:prstDash val="solid"/>
            <a:miter lim="800000"/>
            <a:headEnd len="sm" w="sm" type="none"/>
            <a:tailEnd len="sm" w="sm" type="none"/>
          </a:ln>
        </p:spPr>
      </p:cxnSp>
      <p:sp>
        <p:nvSpPr>
          <p:cNvPr id="414" name="Google Shape;414;p35"/>
          <p:cNvSpPr txBox="1"/>
          <p:nvPr/>
        </p:nvSpPr>
        <p:spPr>
          <a:xfrm>
            <a:off x="1622425" y="2517775"/>
            <a:ext cx="5635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I-$</a:t>
            </a:r>
            <a:endParaRPr b="0" i="0" sz="1400" u="none" cap="none" strike="noStrike">
              <a:solidFill>
                <a:srgbClr val="000000"/>
              </a:solidFill>
              <a:latin typeface="Arial"/>
              <a:ea typeface="Arial"/>
              <a:cs typeface="Arial"/>
              <a:sym typeface="Arial"/>
            </a:endParaRPr>
          </a:p>
        </p:txBody>
      </p:sp>
      <p:sp>
        <p:nvSpPr>
          <p:cNvPr id="415" name="Google Shape;415;p35"/>
          <p:cNvSpPr/>
          <p:nvPr/>
        </p:nvSpPr>
        <p:spPr>
          <a:xfrm rot="5400000">
            <a:off x="6873875" y="2397125"/>
            <a:ext cx="762000" cy="685800"/>
          </a:xfrm>
          <a:prstGeom prst="homePlate">
            <a:avLst>
              <a:gd fmla="val 50000"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16" name="Google Shape;416;p35"/>
          <p:cNvCxnSpPr/>
          <p:nvPr/>
        </p:nvCxnSpPr>
        <p:spPr>
          <a:xfrm>
            <a:off x="6873875" y="3082925"/>
            <a:ext cx="762000" cy="0"/>
          </a:xfrm>
          <a:prstGeom prst="straightConnector1">
            <a:avLst/>
          </a:prstGeom>
          <a:noFill/>
          <a:ln cap="flat" cmpd="sng" w="28575">
            <a:solidFill>
              <a:schemeClr val="dk1"/>
            </a:solidFill>
            <a:prstDash val="solid"/>
            <a:miter lim="800000"/>
            <a:headEnd len="sm" w="sm" type="none"/>
            <a:tailEnd len="sm" w="sm" type="none"/>
          </a:ln>
        </p:spPr>
      </p:cxnSp>
      <p:sp>
        <p:nvSpPr>
          <p:cNvPr id="417" name="Google Shape;417;p35"/>
          <p:cNvSpPr txBox="1"/>
          <p:nvPr/>
        </p:nvSpPr>
        <p:spPr>
          <a:xfrm>
            <a:off x="6934200" y="2514600"/>
            <a:ext cx="603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D-$</a:t>
            </a:r>
            <a:endParaRPr b="0" i="0" sz="1400" u="none" cap="none" strike="noStrike">
              <a:solidFill>
                <a:srgbClr val="000000"/>
              </a:solidFill>
              <a:latin typeface="Arial"/>
              <a:ea typeface="Arial"/>
              <a:cs typeface="Arial"/>
              <a:sym typeface="Arial"/>
            </a:endParaRPr>
          </a:p>
        </p:txBody>
      </p:sp>
      <p:cxnSp>
        <p:nvCxnSpPr>
          <p:cNvPr id="418" name="Google Shape;418;p35"/>
          <p:cNvCxnSpPr/>
          <p:nvPr/>
        </p:nvCxnSpPr>
        <p:spPr>
          <a:xfrm rot="10800000">
            <a:off x="1905000" y="3048000"/>
            <a:ext cx="0" cy="1371600"/>
          </a:xfrm>
          <a:prstGeom prst="straightConnector1">
            <a:avLst/>
          </a:prstGeom>
          <a:noFill/>
          <a:ln cap="flat" cmpd="sng" w="57150">
            <a:solidFill>
              <a:schemeClr val="hlink"/>
            </a:solidFill>
            <a:prstDash val="solid"/>
            <a:miter lim="800000"/>
            <a:headEnd len="med" w="med" type="triangle"/>
            <a:tailEnd len="med" w="med" type="triangle"/>
          </a:ln>
        </p:spPr>
      </p:cxnSp>
      <p:cxnSp>
        <p:nvCxnSpPr>
          <p:cNvPr id="419" name="Google Shape;419;p35"/>
          <p:cNvCxnSpPr/>
          <p:nvPr/>
        </p:nvCxnSpPr>
        <p:spPr>
          <a:xfrm rot="10800000">
            <a:off x="7239000" y="3124200"/>
            <a:ext cx="0" cy="1447800"/>
          </a:xfrm>
          <a:prstGeom prst="straightConnector1">
            <a:avLst/>
          </a:prstGeom>
          <a:noFill/>
          <a:ln cap="flat" cmpd="sng" w="57150">
            <a:solidFill>
              <a:schemeClr val="hlink"/>
            </a:solidFill>
            <a:prstDash val="solid"/>
            <a:miter lim="800000"/>
            <a:headEnd len="med" w="med" type="triangle"/>
            <a:tailEnd len="med" w="med" type="triangle"/>
          </a:ln>
        </p:spPr>
      </p:cxnSp>
      <p:sp>
        <p:nvSpPr>
          <p:cNvPr id="420" name="Google Shape;420;p35"/>
          <p:cNvSpPr/>
          <p:nvPr/>
        </p:nvSpPr>
        <p:spPr>
          <a:xfrm>
            <a:off x="609600" y="1676400"/>
            <a:ext cx="8153400" cy="609600"/>
          </a:xfrm>
          <a:prstGeom prst="leftRightArrow">
            <a:avLst>
              <a:gd fmla="val 1085" name="adj1"/>
              <a:gd fmla="val 5963"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1" name="Google Shape;421;p35"/>
          <p:cNvSpPr txBox="1"/>
          <p:nvPr/>
        </p:nvSpPr>
        <p:spPr>
          <a:xfrm>
            <a:off x="3565525" y="1108075"/>
            <a:ext cx="10382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cap="none" strike="noStrike">
                <a:solidFill>
                  <a:schemeClr val="dk1"/>
                </a:solidFill>
                <a:latin typeface="Comic Sans MS"/>
                <a:ea typeface="Comic Sans MS"/>
                <a:cs typeface="Comic Sans MS"/>
                <a:sym typeface="Comic Sans MS"/>
              </a:rPr>
              <a:t>Memory</a:t>
            </a:r>
            <a:endParaRPr b="0" i="0" sz="1400" u="none" cap="none" strike="noStrike">
              <a:solidFill>
                <a:srgbClr val="000000"/>
              </a:solidFill>
              <a:latin typeface="Arial"/>
              <a:ea typeface="Arial"/>
              <a:cs typeface="Arial"/>
              <a:sym typeface="Arial"/>
            </a:endParaRPr>
          </a:p>
        </p:txBody>
      </p:sp>
      <p:sp>
        <p:nvSpPr>
          <p:cNvPr id="422" name="Google Shape;422;p35"/>
          <p:cNvSpPr txBox="1"/>
          <p:nvPr/>
        </p:nvSpPr>
        <p:spPr>
          <a:xfrm>
            <a:off x="3276600" y="990600"/>
            <a:ext cx="1676400" cy="5334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23" name="Google Shape;423;p35"/>
          <p:cNvCxnSpPr/>
          <p:nvPr/>
        </p:nvCxnSpPr>
        <p:spPr>
          <a:xfrm>
            <a:off x="1905000" y="2133600"/>
            <a:ext cx="0" cy="228600"/>
          </a:xfrm>
          <a:prstGeom prst="straightConnector1">
            <a:avLst/>
          </a:prstGeom>
          <a:noFill/>
          <a:ln cap="flat" cmpd="sng" w="28575">
            <a:solidFill>
              <a:schemeClr val="dk1"/>
            </a:solidFill>
            <a:prstDash val="solid"/>
            <a:miter lim="800000"/>
            <a:headEnd len="sm" w="sm" type="none"/>
            <a:tailEnd len="sm" w="sm" type="none"/>
          </a:ln>
        </p:spPr>
      </p:cxnSp>
      <p:cxnSp>
        <p:nvCxnSpPr>
          <p:cNvPr id="424" name="Google Shape;424;p35"/>
          <p:cNvCxnSpPr/>
          <p:nvPr/>
        </p:nvCxnSpPr>
        <p:spPr>
          <a:xfrm>
            <a:off x="7162800" y="2133600"/>
            <a:ext cx="0" cy="228600"/>
          </a:xfrm>
          <a:prstGeom prst="straightConnector1">
            <a:avLst/>
          </a:prstGeom>
          <a:noFill/>
          <a:ln cap="flat" cmpd="sng" w="28575">
            <a:solidFill>
              <a:schemeClr val="dk1"/>
            </a:solidFill>
            <a:prstDash val="solid"/>
            <a:miter lim="800000"/>
            <a:headEnd len="sm" w="sm" type="none"/>
            <a:tailEnd len="sm" w="sm" type="none"/>
          </a:ln>
        </p:spPr>
      </p:cxnSp>
      <p:cxnSp>
        <p:nvCxnSpPr>
          <p:cNvPr id="425" name="Google Shape;425;p35"/>
          <p:cNvCxnSpPr/>
          <p:nvPr/>
        </p:nvCxnSpPr>
        <p:spPr>
          <a:xfrm>
            <a:off x="4114800" y="1524000"/>
            <a:ext cx="0" cy="304800"/>
          </a:xfrm>
          <a:prstGeom prst="straightConnector1">
            <a:avLst/>
          </a:prstGeom>
          <a:noFill/>
          <a:ln cap="flat" cmpd="sng" w="28575">
            <a:solidFill>
              <a:schemeClr val="dk1"/>
            </a:solidFill>
            <a:prstDash val="solid"/>
            <a:miter lim="800000"/>
            <a:headEnd len="sm" w="sm" type="none"/>
            <a:tailEnd len="sm" w="sm" type="none"/>
          </a:ln>
        </p:spPr>
      </p:cxnSp>
      <p:sp>
        <p:nvSpPr>
          <p:cNvPr id="426" name="Google Shape;426;p35"/>
          <p:cNvSpPr txBox="1"/>
          <p:nvPr/>
        </p:nvSpPr>
        <p:spPr>
          <a:xfrm>
            <a:off x="304800" y="838200"/>
            <a:ext cx="8534400" cy="25146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6"/>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Cache/memory structure </a:t>
            </a:r>
            <a:endParaRPr/>
          </a:p>
        </p:txBody>
      </p:sp>
      <p:pic>
        <p:nvPicPr>
          <p:cNvPr id="432" name="Google Shape;432;p36"/>
          <p:cNvPicPr preferRelativeResize="0"/>
          <p:nvPr>
            <p:ph idx="1" type="body"/>
          </p:nvPr>
        </p:nvPicPr>
        <p:blipFill rotWithShape="1">
          <a:blip r:embed="rId3">
            <a:alphaModFix/>
          </a:blip>
          <a:srcRect b="0" l="0" r="0" t="0"/>
          <a:stretch/>
        </p:blipFill>
        <p:spPr>
          <a:xfrm>
            <a:off x="990600" y="990600"/>
            <a:ext cx="7162800" cy="502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7"/>
          <p:cNvSpPr txBox="1"/>
          <p:nvPr/>
        </p:nvSpPr>
        <p:spPr>
          <a:xfrm>
            <a:off x="225425" y="312737"/>
            <a:ext cx="316865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9" name="Google Shape;439;p37"/>
          <p:cNvSpPr txBox="1"/>
          <p:nvPr>
            <p:ph idx="1" type="body"/>
          </p:nvPr>
        </p:nvSpPr>
        <p:spPr>
          <a:xfrm>
            <a:off x="685800" y="1377950"/>
            <a:ext cx="7772400" cy="4718050"/>
          </a:xfrm>
          <a:prstGeom prst="rect">
            <a:avLst/>
          </a:prstGeom>
          <a:noFill/>
          <a:ln>
            <a:noFill/>
          </a:ln>
        </p:spPr>
        <p:txBody>
          <a:bodyPr anchorCtr="0" anchor="t" bIns="44450" lIns="90475" spcFirstLastPara="1" rIns="90475" wrap="square" tIns="44450">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Mapping:  memory mapped to one location in cache:</a:t>
            </a:r>
            <a:br>
              <a:rPr b="1" i="0" lang="en-US" sz="2400" u="none">
                <a:solidFill>
                  <a:schemeClr val="dk1"/>
                </a:solidFill>
                <a:latin typeface="Arial"/>
                <a:ea typeface="Arial"/>
                <a:cs typeface="Arial"/>
                <a:sym typeface="Arial"/>
              </a:rPr>
            </a:br>
            <a:r>
              <a:rPr b="1" i="0" lang="en-US" sz="2400" u="none">
                <a:solidFill>
                  <a:schemeClr val="dk1"/>
                </a:solidFill>
                <a:latin typeface="Arial"/>
                <a:ea typeface="Arial"/>
                <a:cs typeface="Arial"/>
                <a:sym typeface="Arial"/>
              </a:rPr>
              <a:t>            (Block address) mod (Number of blocks in cache)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Number of blocks is typically a power of two, i.e.,</a:t>
            </a:r>
            <a:br>
              <a:rPr b="1" i="0" lang="en-US" sz="2400" u="none">
                <a:solidFill>
                  <a:schemeClr val="dk1"/>
                </a:solidFill>
                <a:latin typeface="Arial"/>
                <a:ea typeface="Arial"/>
                <a:cs typeface="Arial"/>
                <a:sym typeface="Arial"/>
              </a:rPr>
            </a:br>
            <a:r>
              <a:rPr b="1" i="0" lang="en-US" sz="2400" u="none">
                <a:solidFill>
                  <a:schemeClr val="dk1"/>
                </a:solidFill>
                <a:latin typeface="Arial"/>
                <a:ea typeface="Arial"/>
                <a:cs typeface="Arial"/>
                <a:sym typeface="Arial"/>
              </a:rPr>
              <a:t>cache location obtained from low-order bits of address.</a:t>
            </a:r>
            <a:endParaRPr b="1" i="0" sz="2400" u="none">
              <a:solidFill>
                <a:schemeClr val="dk1"/>
              </a:solidFill>
              <a:latin typeface="Arial"/>
              <a:ea typeface="Arial"/>
              <a:cs typeface="Arial"/>
              <a:sym typeface="Arial"/>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sp>
        <p:nvSpPr>
          <p:cNvPr id="440" name="Google Shape;440;p37"/>
          <p:cNvSpPr txBox="1"/>
          <p:nvPr>
            <p:ph type="title"/>
          </p:nvPr>
        </p:nvSpPr>
        <p:spPr>
          <a:xfrm>
            <a:off x="990600" y="228600"/>
            <a:ext cx="7162800" cy="439737"/>
          </a:xfrm>
          <a:prstGeom prst="rect">
            <a:avLst/>
          </a:prstGeom>
          <a:noFill/>
          <a:ln>
            <a:noFill/>
          </a:ln>
        </p:spPr>
        <p:txBody>
          <a:bodyPr anchorCtr="0" anchor="ctr" bIns="44450" lIns="90475" spcFirstLastPara="1" rIns="90475" wrap="square" tIns="44450">
            <a:noAutofit/>
          </a:bodyPr>
          <a:lstStyle/>
          <a:p>
            <a:pPr indent="0" lvl="0" marL="0" rtl="0" algn="ctr">
              <a:lnSpc>
                <a:spcPct val="90000"/>
              </a:lnSpc>
              <a:spcBef>
                <a:spcPts val="0"/>
              </a:spcBef>
              <a:spcAft>
                <a:spcPts val="0"/>
              </a:spcAft>
              <a:buClr>
                <a:schemeClr val="hlink"/>
              </a:buClr>
              <a:buSzPts val="3200"/>
              <a:buFont typeface="Arial"/>
              <a:buNone/>
            </a:pPr>
            <a:r>
              <a:rPr b="1" i="0" lang="en-US" sz="3200" u="none">
                <a:solidFill>
                  <a:schemeClr val="hlink"/>
                </a:solidFill>
                <a:latin typeface="Arial"/>
                <a:ea typeface="Arial"/>
                <a:cs typeface="Arial"/>
                <a:sym typeface="Arial"/>
              </a:rPr>
              <a:t>Direct Mapped Cache</a:t>
            </a:r>
            <a:endParaRPr/>
          </a:p>
        </p:txBody>
      </p:sp>
      <p:pic>
        <p:nvPicPr>
          <p:cNvPr id="441" name="Google Shape;441;p37"/>
          <p:cNvPicPr preferRelativeResize="0"/>
          <p:nvPr/>
        </p:nvPicPr>
        <p:blipFill rotWithShape="1">
          <a:blip r:embed="rId3">
            <a:alphaModFix/>
          </a:blip>
          <a:srcRect b="0" l="0" r="0" t="0"/>
          <a:stretch/>
        </p:blipFill>
        <p:spPr>
          <a:xfrm>
            <a:off x="990600" y="3733800"/>
            <a:ext cx="7543800" cy="29638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8"/>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Locating data in the Cache</a:t>
            </a:r>
            <a:endParaRPr/>
          </a:p>
        </p:txBody>
      </p:sp>
      <p:sp>
        <p:nvSpPr>
          <p:cNvPr id="447" name="Google Shape;447;p38"/>
          <p:cNvSpPr txBox="1"/>
          <p:nvPr>
            <p:ph idx="1" type="body"/>
          </p:nvPr>
        </p:nvSpPr>
        <p:spPr>
          <a:xfrm>
            <a:off x="228600" y="1524000"/>
            <a:ext cx="4389437"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Index is 10 bits, while tag is 20 bits</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We need to address 1024 (2</a:t>
            </a:r>
            <a:r>
              <a:rPr b="1" baseline="30000" i="0" lang="en-US" sz="1600" u="none">
                <a:solidFill>
                  <a:schemeClr val="dk1"/>
                </a:solidFill>
                <a:latin typeface="Arial"/>
                <a:ea typeface="Arial"/>
                <a:cs typeface="Arial"/>
                <a:sym typeface="Arial"/>
              </a:rPr>
              <a:t>10</a:t>
            </a:r>
            <a:r>
              <a:rPr b="1" i="0" lang="en-US" sz="1600" u="none">
                <a:solidFill>
                  <a:schemeClr val="dk1"/>
                </a:solidFill>
                <a:latin typeface="Arial"/>
                <a:ea typeface="Arial"/>
                <a:cs typeface="Arial"/>
                <a:sym typeface="Arial"/>
              </a:rPr>
              <a:t>) words</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We could have any of 2</a:t>
            </a:r>
            <a:r>
              <a:rPr b="1" baseline="30000" i="0" lang="en-US" sz="1600" u="none">
                <a:solidFill>
                  <a:schemeClr val="dk1"/>
                </a:solidFill>
                <a:latin typeface="Arial"/>
                <a:ea typeface="Arial"/>
                <a:cs typeface="Arial"/>
                <a:sym typeface="Arial"/>
              </a:rPr>
              <a:t>20</a:t>
            </a:r>
            <a:r>
              <a:rPr b="1" i="0" lang="en-US" sz="1600" u="none">
                <a:solidFill>
                  <a:schemeClr val="dk1"/>
                </a:solidFill>
                <a:latin typeface="Arial"/>
                <a:ea typeface="Arial"/>
                <a:cs typeface="Arial"/>
                <a:sym typeface="Arial"/>
              </a:rPr>
              <a:t> words per cache location</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Valid bit indicates whether an entry contains a valid address or not</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Tag bits is usually indicated by </a:t>
            </a:r>
            <a:r>
              <a:rPr b="0" i="1" lang="en-US" sz="2000" u="none">
                <a:solidFill>
                  <a:schemeClr val="dk1"/>
                </a:solidFill>
                <a:latin typeface="Arial"/>
                <a:ea typeface="Arial"/>
                <a:cs typeface="Arial"/>
                <a:sym typeface="Arial"/>
              </a:rPr>
              <a:t>address size – (log</a:t>
            </a:r>
            <a:r>
              <a:rPr b="0" baseline="-25000" i="1" lang="en-US" sz="2000" u="none">
                <a:solidFill>
                  <a:schemeClr val="dk1"/>
                </a:solidFill>
                <a:latin typeface="Arial"/>
                <a:ea typeface="Arial"/>
                <a:cs typeface="Arial"/>
                <a:sym typeface="Arial"/>
              </a:rPr>
              <a:t>2</a:t>
            </a:r>
            <a:r>
              <a:rPr b="0" i="1" lang="en-US" sz="2000" u="none">
                <a:solidFill>
                  <a:schemeClr val="dk1"/>
                </a:solidFill>
                <a:latin typeface="Arial"/>
                <a:ea typeface="Arial"/>
                <a:cs typeface="Arial"/>
                <a:sym typeface="Arial"/>
              </a:rPr>
              <a:t>(memory size) + 2)</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E.g. 32 – (10 + 2) = 20</a:t>
            </a:r>
            <a:endParaRPr/>
          </a:p>
          <a:p>
            <a:pPr indent="-184150" lvl="0" marL="285750" rtl="0" algn="l">
              <a:lnSpc>
                <a:spcPct val="90000"/>
              </a:lnSpc>
              <a:spcBef>
                <a:spcPts val="48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p:txBody>
      </p:sp>
      <p:pic>
        <p:nvPicPr>
          <p:cNvPr descr="f0707" id="448" name="Google Shape;448;p38"/>
          <p:cNvPicPr preferRelativeResize="0"/>
          <p:nvPr/>
        </p:nvPicPr>
        <p:blipFill rotWithShape="1">
          <a:blip r:embed="rId3">
            <a:alphaModFix/>
          </a:blip>
          <a:srcRect b="0" l="0" r="0" t="0"/>
          <a:stretch/>
        </p:blipFill>
        <p:spPr>
          <a:xfrm>
            <a:off x="4521200" y="1143000"/>
            <a:ext cx="4400550" cy="46751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9"/>
          <p:cNvSpPr txBox="1"/>
          <p:nvPr>
            <p:ph type="title"/>
          </p:nvPr>
        </p:nvSpPr>
        <p:spPr>
          <a:xfrm>
            <a:off x="990600" y="0"/>
            <a:ext cx="7162800" cy="52705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Example</a:t>
            </a:r>
            <a:endParaRPr/>
          </a:p>
        </p:txBody>
      </p:sp>
      <p:sp>
        <p:nvSpPr>
          <p:cNvPr id="454" name="Google Shape;454;p39"/>
          <p:cNvSpPr txBox="1"/>
          <p:nvPr>
            <p:ph idx="1" type="body"/>
          </p:nvPr>
        </p:nvSpPr>
        <p:spPr>
          <a:xfrm>
            <a:off x="685800" y="1530350"/>
            <a:ext cx="7772400" cy="456565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32-word memory</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8-word cache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(The addresses below </a:t>
            </a:r>
            <a:br>
              <a:rPr b="1" i="0" lang="en-US" sz="2400" u="none">
                <a:solidFill>
                  <a:schemeClr val="dk1"/>
                </a:solidFill>
                <a:latin typeface="Arial"/>
                <a:ea typeface="Arial"/>
                <a:cs typeface="Arial"/>
                <a:sym typeface="Arial"/>
              </a:rPr>
            </a:br>
            <a:r>
              <a:rPr b="1" i="0" lang="en-US" sz="2400" u="none">
                <a:solidFill>
                  <a:schemeClr val="dk1"/>
                </a:solidFill>
                <a:latin typeface="Arial"/>
                <a:ea typeface="Arial"/>
                <a:cs typeface="Arial"/>
                <a:sym typeface="Arial"/>
              </a:rPr>
              <a:t>are word addresses.)</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pic>
        <p:nvPicPr>
          <p:cNvPr id="455" name="Google Shape;455;p39"/>
          <p:cNvPicPr preferRelativeResize="0"/>
          <p:nvPr/>
        </p:nvPicPr>
        <p:blipFill rotWithShape="1">
          <a:blip r:embed="rId3">
            <a:alphaModFix/>
          </a:blip>
          <a:srcRect b="0" l="0" r="0" t="0"/>
          <a:stretch/>
        </p:blipFill>
        <p:spPr>
          <a:xfrm>
            <a:off x="1120775" y="3886200"/>
            <a:ext cx="3649662" cy="1989137"/>
          </a:xfrm>
          <a:prstGeom prst="rect">
            <a:avLst/>
          </a:prstGeom>
          <a:noFill/>
          <a:ln>
            <a:noFill/>
          </a:ln>
        </p:spPr>
      </p:pic>
      <p:pic>
        <p:nvPicPr>
          <p:cNvPr id="456" name="Google Shape;456;p39"/>
          <p:cNvPicPr preferRelativeResize="0"/>
          <p:nvPr/>
        </p:nvPicPr>
        <p:blipFill rotWithShape="1">
          <a:blip r:embed="rId4">
            <a:alphaModFix/>
          </a:blip>
          <a:srcRect b="0" l="0" r="0" t="0"/>
          <a:stretch/>
        </p:blipFill>
        <p:spPr>
          <a:xfrm>
            <a:off x="5557837" y="1844675"/>
            <a:ext cx="2255837" cy="193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0"/>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Example-Bits in Cache</a:t>
            </a:r>
            <a:endParaRPr/>
          </a:p>
        </p:txBody>
      </p:sp>
      <p:sp>
        <p:nvSpPr>
          <p:cNvPr id="462" name="Google Shape;462;p40"/>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How many total bits are required for a direct-mapping cache with 16KB of data and 4-word blocks, assuming a 32-bit address.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1"/>
          <p:cNvSpPr txBox="1"/>
          <p:nvPr>
            <p:ph type="title"/>
          </p:nvPr>
        </p:nvSpPr>
        <p:spPr>
          <a:xfrm>
            <a:off x="990600" y="22860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200"/>
              <a:buFont typeface="Arial"/>
              <a:buNone/>
            </a:pPr>
            <a:r>
              <a:rPr b="1" i="0" lang="en-US" sz="3200" u="none">
                <a:solidFill>
                  <a:schemeClr val="hlink"/>
                </a:solidFill>
                <a:latin typeface="Arial"/>
                <a:ea typeface="Arial"/>
                <a:cs typeface="Arial"/>
                <a:sym typeface="Arial"/>
              </a:rPr>
              <a:t>Example – Mapping an Address to a Cache Block</a:t>
            </a:r>
            <a:endParaRPr/>
          </a:p>
        </p:txBody>
      </p:sp>
      <p:sp>
        <p:nvSpPr>
          <p:cNvPr id="468" name="Google Shape;468;p41"/>
          <p:cNvSpPr txBox="1"/>
          <p:nvPr>
            <p:ph idx="1" type="body"/>
          </p:nvPr>
        </p:nvSpPr>
        <p:spPr>
          <a:xfrm>
            <a:off x="990600" y="1371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Consider a cache with 64 blocks and a block size of 16 bytes. What block number does byte address 1200 (10010110000b) map to? What’s about 1204?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2"/>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Cache Misses - Read</a:t>
            </a:r>
            <a:endParaRPr/>
          </a:p>
        </p:txBody>
      </p:sp>
      <p:sp>
        <p:nvSpPr>
          <p:cNvPr id="474" name="Google Shape;474;p42"/>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457200" lvl="0" marL="45720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The control unit </a:t>
            </a:r>
            <a:endParaRPr/>
          </a:p>
          <a:p>
            <a:pPr indent="-342900" lvl="1" marL="800100" rtl="0" algn="l">
              <a:lnSpc>
                <a:spcPct val="90000"/>
              </a:lnSpc>
              <a:spcBef>
                <a:spcPts val="600"/>
              </a:spcBef>
              <a:spcAft>
                <a:spcPts val="0"/>
              </a:spcAft>
              <a:buClr>
                <a:schemeClr val="dk1"/>
              </a:buClr>
              <a:buSzPts val="2000"/>
              <a:buFont typeface="Arial"/>
              <a:buAutoNum type="arabicPeriod"/>
            </a:pPr>
            <a:r>
              <a:rPr b="1" i="0" lang="en-US" sz="2000" u="none">
                <a:solidFill>
                  <a:schemeClr val="dk1"/>
                </a:solidFill>
                <a:latin typeface="Arial"/>
                <a:ea typeface="Arial"/>
                <a:cs typeface="Arial"/>
                <a:sym typeface="Arial"/>
              </a:rPr>
              <a:t>must detect a miss </a:t>
            </a:r>
            <a:endParaRPr/>
          </a:p>
          <a:p>
            <a:pPr indent="-342900" lvl="1" marL="800100" rtl="0" algn="l">
              <a:lnSpc>
                <a:spcPct val="90000"/>
              </a:lnSpc>
              <a:spcBef>
                <a:spcPts val="600"/>
              </a:spcBef>
              <a:spcAft>
                <a:spcPts val="0"/>
              </a:spcAft>
              <a:buClr>
                <a:schemeClr val="dk1"/>
              </a:buClr>
              <a:buSzPts val="2000"/>
              <a:buFont typeface="Arial"/>
              <a:buAutoNum type="arabicPeriod"/>
            </a:pPr>
            <a:r>
              <a:rPr b="1" i="0" lang="en-US" sz="2000" u="none">
                <a:solidFill>
                  <a:schemeClr val="dk1"/>
                </a:solidFill>
                <a:latin typeface="Arial"/>
                <a:ea typeface="Arial"/>
                <a:cs typeface="Arial"/>
                <a:sym typeface="Arial"/>
              </a:rPr>
              <a:t>Stall the entire processor</a:t>
            </a:r>
            <a:endParaRPr/>
          </a:p>
          <a:p>
            <a:pPr indent="-342900" lvl="1" marL="800100" rtl="0" algn="l">
              <a:lnSpc>
                <a:spcPct val="90000"/>
              </a:lnSpc>
              <a:spcBef>
                <a:spcPts val="600"/>
              </a:spcBef>
              <a:spcAft>
                <a:spcPts val="0"/>
              </a:spcAft>
              <a:buClr>
                <a:schemeClr val="dk1"/>
              </a:buClr>
              <a:buSzPts val="2000"/>
              <a:buFont typeface="Arial"/>
              <a:buAutoNum type="arabicPeriod"/>
            </a:pPr>
            <a:r>
              <a:rPr b="1" i="0" lang="en-US" sz="2000" u="none">
                <a:solidFill>
                  <a:schemeClr val="dk1"/>
                </a:solidFill>
                <a:latin typeface="Arial"/>
                <a:ea typeface="Arial"/>
                <a:cs typeface="Arial"/>
                <a:sym typeface="Arial"/>
              </a:rPr>
              <a:t>fetch the requested data from memory </a:t>
            </a:r>
            <a:endParaRPr/>
          </a:p>
          <a:p>
            <a:pPr indent="-215900" lvl="1" marL="80010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457200" lvl="0" marL="457200" rtl="0" algn="l">
              <a:lnSpc>
                <a:spcPct val="90000"/>
              </a:lnSpc>
              <a:spcBef>
                <a:spcPts val="84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Steps taken by the control unit on an instruction cache miss</a:t>
            </a:r>
            <a:endParaRPr/>
          </a:p>
          <a:p>
            <a:pPr indent="-342900" lvl="1" marL="800100" rtl="0" algn="l">
              <a:lnSpc>
                <a:spcPct val="90000"/>
              </a:lnSpc>
              <a:spcBef>
                <a:spcPts val="600"/>
              </a:spcBef>
              <a:spcAft>
                <a:spcPts val="0"/>
              </a:spcAft>
              <a:buClr>
                <a:schemeClr val="dk1"/>
              </a:buClr>
              <a:buSzPts val="2000"/>
              <a:buFont typeface="Arial"/>
              <a:buAutoNum type="arabicPeriod"/>
            </a:pPr>
            <a:r>
              <a:rPr b="1" i="0" lang="en-US" sz="2000" u="none">
                <a:solidFill>
                  <a:schemeClr val="dk1"/>
                </a:solidFill>
                <a:latin typeface="Arial"/>
                <a:ea typeface="Arial"/>
                <a:cs typeface="Arial"/>
                <a:sym typeface="Arial"/>
              </a:rPr>
              <a:t>Send PC-4 to memory</a:t>
            </a:r>
            <a:endParaRPr/>
          </a:p>
          <a:p>
            <a:pPr indent="-342900" lvl="1" marL="800100" rtl="0" algn="l">
              <a:lnSpc>
                <a:spcPct val="90000"/>
              </a:lnSpc>
              <a:spcBef>
                <a:spcPts val="600"/>
              </a:spcBef>
              <a:spcAft>
                <a:spcPts val="0"/>
              </a:spcAft>
              <a:buClr>
                <a:schemeClr val="dk1"/>
              </a:buClr>
              <a:buSzPts val="2000"/>
              <a:buFont typeface="Arial"/>
              <a:buAutoNum type="arabicPeriod"/>
            </a:pPr>
            <a:r>
              <a:rPr b="1" i="0" lang="en-US" sz="2000" u="none">
                <a:solidFill>
                  <a:schemeClr val="dk1"/>
                </a:solidFill>
                <a:latin typeface="Arial"/>
                <a:ea typeface="Arial"/>
                <a:cs typeface="Arial"/>
                <a:sym typeface="Arial"/>
              </a:rPr>
              <a:t>Start reading the main memory</a:t>
            </a:r>
            <a:endParaRPr/>
          </a:p>
          <a:p>
            <a:pPr indent="-342900" lvl="1" marL="800100" rtl="0" algn="l">
              <a:lnSpc>
                <a:spcPct val="90000"/>
              </a:lnSpc>
              <a:spcBef>
                <a:spcPts val="600"/>
              </a:spcBef>
              <a:spcAft>
                <a:spcPts val="0"/>
              </a:spcAft>
              <a:buClr>
                <a:schemeClr val="dk1"/>
              </a:buClr>
              <a:buSzPts val="2000"/>
              <a:buFont typeface="Arial"/>
              <a:buAutoNum type="arabicPeriod"/>
            </a:pPr>
            <a:r>
              <a:rPr b="1" i="0" lang="en-US" sz="2000" u="none">
                <a:solidFill>
                  <a:schemeClr val="dk1"/>
                </a:solidFill>
                <a:latin typeface="Arial"/>
                <a:ea typeface="Arial"/>
                <a:cs typeface="Arial"/>
                <a:sym typeface="Arial"/>
              </a:rPr>
              <a:t>Transferring block to the cache</a:t>
            </a:r>
            <a:endParaRPr/>
          </a:p>
          <a:p>
            <a:pPr indent="-342900" lvl="1" marL="800100" rtl="0" algn="l">
              <a:lnSpc>
                <a:spcPct val="90000"/>
              </a:lnSpc>
              <a:spcBef>
                <a:spcPts val="600"/>
              </a:spcBef>
              <a:spcAft>
                <a:spcPts val="0"/>
              </a:spcAft>
              <a:buClr>
                <a:schemeClr val="dk1"/>
              </a:buClr>
              <a:buSzPts val="2000"/>
              <a:buFont typeface="Arial"/>
              <a:buAutoNum type="arabicPeriod"/>
            </a:pPr>
            <a:r>
              <a:rPr b="1" i="0" lang="en-US" sz="2000" u="none">
                <a:solidFill>
                  <a:schemeClr val="dk1"/>
                </a:solidFill>
                <a:latin typeface="Arial"/>
                <a:ea typeface="Arial"/>
                <a:cs typeface="Arial"/>
                <a:sym typeface="Arial"/>
              </a:rPr>
              <a:t>Restart the instruction to start fetching from the cache</a:t>
            </a:r>
            <a:endParaRPr/>
          </a:p>
          <a:p>
            <a:pPr indent="-228600" lvl="1" marL="80010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171450" lvl="0" marL="28575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nvSpPr>
        <p:spPr>
          <a:xfrm>
            <a:off x="225425" y="312737"/>
            <a:ext cx="17907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16"/>
          <p:cNvSpPr txBox="1"/>
          <p:nvPr>
            <p:ph idx="1" type="body"/>
          </p:nvPr>
        </p:nvSpPr>
        <p:spPr>
          <a:xfrm>
            <a:off x="990600" y="990600"/>
            <a:ext cx="7162800" cy="5029200"/>
          </a:xfrm>
          <a:prstGeom prst="rect">
            <a:avLst/>
          </a:prstGeom>
          <a:noFill/>
          <a:ln>
            <a:noFill/>
          </a:ln>
        </p:spPr>
        <p:txBody>
          <a:bodyPr anchorCtr="0" anchor="t" bIns="44450" lIns="90475" spcFirstLastPara="1" rIns="90475" wrap="square" tIns="44450">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SRAM:</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Value is stored  on a pair of inverting gates</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Very fast but takes up more space than DRAM (4 to 6 transistors)</a:t>
            </a:r>
            <a:br>
              <a:rPr b="1" i="0" lang="en-US" sz="1800" u="none">
                <a:solidFill>
                  <a:schemeClr val="dk1"/>
                </a:solidFill>
                <a:latin typeface="Arial"/>
                <a:ea typeface="Arial"/>
                <a:cs typeface="Arial"/>
                <a:sym typeface="Arial"/>
              </a:rPr>
            </a:b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DRAM:</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Value is stored as a charge on capacitor (must be refreshed)</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Very small but slower than SRAM (factor of 5 to 10)</a:t>
            </a:r>
            <a:endParaRPr/>
          </a:p>
        </p:txBody>
      </p:sp>
      <p:sp>
        <p:nvSpPr>
          <p:cNvPr id="124" name="Google Shape;124;p16"/>
          <p:cNvSpPr txBox="1"/>
          <p:nvPr>
            <p:ph type="title"/>
          </p:nvPr>
        </p:nvSpPr>
        <p:spPr>
          <a:xfrm>
            <a:off x="990600" y="0"/>
            <a:ext cx="7162800" cy="838200"/>
          </a:xfrm>
          <a:prstGeom prst="rect">
            <a:avLst/>
          </a:prstGeom>
          <a:noFill/>
          <a:ln>
            <a:noFill/>
          </a:ln>
        </p:spPr>
        <p:txBody>
          <a:bodyPr anchorCtr="0" anchor="ctr" bIns="44450" lIns="90475" spcFirstLastPara="1" rIns="90475" wrap="square" tIns="44450">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Memory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3"/>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Cache Read Operations</a:t>
            </a:r>
            <a:endParaRPr/>
          </a:p>
        </p:txBody>
      </p:sp>
      <p:pic>
        <p:nvPicPr>
          <p:cNvPr id="480" name="Google Shape;480;p43"/>
          <p:cNvPicPr preferRelativeResize="0"/>
          <p:nvPr>
            <p:ph idx="1" type="body"/>
          </p:nvPr>
        </p:nvPicPr>
        <p:blipFill rotWithShape="1">
          <a:blip r:embed="rId3">
            <a:alphaModFix/>
          </a:blip>
          <a:srcRect b="0" l="0" r="0" t="0"/>
          <a:stretch/>
        </p:blipFill>
        <p:spPr>
          <a:xfrm>
            <a:off x="990600" y="990600"/>
            <a:ext cx="7162800" cy="5638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4"/>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Cache Misses - Writes</a:t>
            </a:r>
            <a:endParaRPr/>
          </a:p>
        </p:txBody>
      </p:sp>
      <p:sp>
        <p:nvSpPr>
          <p:cNvPr id="486" name="Google Shape;486;p44"/>
          <p:cNvSpPr txBox="1"/>
          <p:nvPr>
            <p:ph idx="1" type="body"/>
          </p:nvPr>
        </p:nvSpPr>
        <p:spPr>
          <a:xfrm>
            <a:off x="762000" y="1066800"/>
            <a:ext cx="8382000" cy="56388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9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On an instruction cache miss, we</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Index the cache using bits 15-2 of the address</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Write the cache entry</a:t>
            </a:r>
            <a:endParaRPr/>
          </a:p>
          <a:p>
            <a:pPr indent="-381000" lvl="2" marL="1295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Data from processor is placed in data portion</a:t>
            </a:r>
            <a:endParaRPr/>
          </a:p>
          <a:p>
            <a:pPr indent="-381000" lvl="2" marL="1295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Bits 31-16 of address written into tag field</a:t>
            </a:r>
            <a:endParaRPr/>
          </a:p>
          <a:p>
            <a:pPr indent="-381000" lvl="2" marL="1295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Turn valid bit on</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Write the word to main memory using the entire address</a:t>
            </a:r>
            <a:endParaRPr/>
          </a:p>
          <a:p>
            <a:pPr indent="-533400" lvl="0" marL="533400" marR="0" rtl="0" algn="l">
              <a:lnSpc>
                <a:spcPct val="90000"/>
              </a:lnSpc>
              <a:spcBef>
                <a:spcPts val="72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How do we keep main memory up to date ?</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Write-through means writing to both cache and main memory when a miss occurs (to avoid </a:t>
            </a:r>
            <a:r>
              <a:rPr b="1" i="1" lang="en-US" sz="1800" u="none" cap="none" strike="noStrike">
                <a:solidFill>
                  <a:schemeClr val="dk1"/>
                </a:solidFill>
                <a:latin typeface="Arial"/>
                <a:ea typeface="Arial"/>
                <a:cs typeface="Arial"/>
                <a:sym typeface="Arial"/>
              </a:rPr>
              <a:t>inconsistent or untrue</a:t>
            </a:r>
            <a:r>
              <a:rPr b="1" i="0" lang="en-US" sz="1800" u="none" cap="none" strike="noStrike">
                <a:solidFill>
                  <a:schemeClr val="dk1"/>
                </a:solidFill>
                <a:latin typeface="Arial"/>
                <a:ea typeface="Arial"/>
                <a:cs typeface="Arial"/>
                <a:sym typeface="Arial"/>
              </a:rPr>
              <a:t> memories)</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Write buffer uses a fast and small memory to store the cache writes while it is waiting to be written out to memory (in MIPS, it is 4 words)</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Write-back means writing out to main memory only when the block is swapped out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5"/>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Memory Organizations (1)</a:t>
            </a:r>
            <a:endParaRPr/>
          </a:p>
        </p:txBody>
      </p:sp>
      <p:sp>
        <p:nvSpPr>
          <p:cNvPr id="492" name="Google Shape;492;p45"/>
          <p:cNvSpPr txBox="1"/>
          <p:nvPr>
            <p:ph idx="1" type="body"/>
          </p:nvPr>
        </p:nvSpPr>
        <p:spPr>
          <a:xfrm>
            <a:off x="381000" y="1295400"/>
            <a:ext cx="8382000" cy="9144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9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In part a, all components are one word wide</a:t>
            </a:r>
            <a:endParaRPr/>
          </a:p>
          <a:p>
            <a:pPr indent="-533400" lvl="0" marL="533400" marR="0" rtl="0" algn="l">
              <a:lnSpc>
                <a:spcPct val="90000"/>
              </a:lnSpc>
              <a:spcBef>
                <a:spcPts val="6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In part b, a wider memory, bus and cache are utilized</a:t>
            </a:r>
            <a:endParaRPr/>
          </a:p>
          <a:p>
            <a:pPr indent="-533400" lvl="0" marL="533400" marR="0" rtl="0" algn="l">
              <a:lnSpc>
                <a:spcPct val="90000"/>
              </a:lnSpc>
              <a:spcBef>
                <a:spcPts val="6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In part c, interleaved memory banks with a narrow bus and cache are utilized</a:t>
            </a:r>
            <a:endParaRPr/>
          </a:p>
        </p:txBody>
      </p:sp>
      <p:pic>
        <p:nvPicPr>
          <p:cNvPr id="493" name="Google Shape;493;p45"/>
          <p:cNvPicPr preferRelativeResize="0"/>
          <p:nvPr>
            <p:ph idx="2" type="body"/>
          </p:nvPr>
        </p:nvPicPr>
        <p:blipFill rotWithShape="1">
          <a:blip r:embed="rId3">
            <a:alphaModFix/>
          </a:blip>
          <a:srcRect b="0" l="0" r="0" t="0"/>
          <a:stretch/>
        </p:blipFill>
        <p:spPr>
          <a:xfrm>
            <a:off x="1295400" y="2640012"/>
            <a:ext cx="7010400" cy="42179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6"/>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Memory Organizations (2)</a:t>
            </a:r>
            <a:endParaRPr/>
          </a:p>
        </p:txBody>
      </p:sp>
      <p:sp>
        <p:nvSpPr>
          <p:cNvPr id="499" name="Google Shape;499;p46"/>
          <p:cNvSpPr txBox="1"/>
          <p:nvPr>
            <p:ph idx="1" type="body"/>
          </p:nvPr>
        </p:nvSpPr>
        <p:spPr>
          <a:xfrm>
            <a:off x="762000" y="1143000"/>
            <a:ext cx="8229600" cy="54864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9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Assume that it takes</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1 clock cycle to send the referenced address</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15 clock cycles for each DRAM access initiated</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1 clock cycle to send a word of data</a:t>
            </a:r>
            <a:endParaRPr/>
          </a:p>
          <a:p>
            <a:pPr indent="-533400" lvl="0" marL="533400" marR="0" rtl="0" algn="l">
              <a:lnSpc>
                <a:spcPct val="90000"/>
              </a:lnSpc>
              <a:spcBef>
                <a:spcPts val="72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In part a, we have a 1 + (4 x 15) + (4 x 1) = 65 clock cycle miss penalty, and a (4x4)/65 = 0.25 bytes per clock cycle</a:t>
            </a:r>
            <a:endParaRPr/>
          </a:p>
          <a:p>
            <a:pPr indent="-533400" lvl="0" marL="533400" marR="0" rtl="0" algn="l">
              <a:lnSpc>
                <a:spcPct val="90000"/>
              </a:lnSpc>
              <a:spcBef>
                <a:spcPts val="72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In part b, we have a 1 + (2 x 15) + (2 x 1) = 33 clock cycle miss penalty, and a (4x4)/33 = 0.48 bytes per clock cycle (assuming memory width of two words)</a:t>
            </a:r>
            <a:endParaRPr/>
          </a:p>
          <a:p>
            <a:pPr indent="-457200" lvl="1" marL="914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Wider bus and higher cache access time</a:t>
            </a:r>
            <a:endParaRPr/>
          </a:p>
          <a:p>
            <a:pPr indent="-533400" lvl="0" marL="533400" marR="0" rtl="0" algn="l">
              <a:lnSpc>
                <a:spcPct val="90000"/>
              </a:lnSpc>
              <a:spcBef>
                <a:spcPts val="72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In part c, we have a 1 + (1x15) + (4 x 1) = 20 clock cycle miss penalty, and a (4x4)/20 = 0.80 bytes per clock cycle (assuming 4 interleaving banks)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4" name="Shape 504"/>
        <p:cNvGrpSpPr/>
        <p:nvPr/>
      </p:nvGrpSpPr>
      <p:grpSpPr>
        <a:xfrm>
          <a:off x="0" y="0"/>
          <a:ext cx="0" cy="0"/>
          <a:chOff x="0" y="0"/>
          <a:chExt cx="0" cy="0"/>
        </a:xfrm>
      </p:grpSpPr>
      <p:sp>
        <p:nvSpPr>
          <p:cNvPr id="505" name="Google Shape;505;p47"/>
          <p:cNvSpPr txBox="1"/>
          <p:nvPr>
            <p:ph type="title"/>
          </p:nvPr>
        </p:nvSpPr>
        <p:spPr>
          <a:xfrm>
            <a:off x="990600" y="22860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Four Questions for Memory Hierarchy Designers</a:t>
            </a:r>
            <a:endParaRPr/>
          </a:p>
        </p:txBody>
      </p:sp>
      <p:sp>
        <p:nvSpPr>
          <p:cNvPr id="506" name="Google Shape;506;p47"/>
          <p:cNvSpPr txBox="1"/>
          <p:nvPr>
            <p:ph idx="1" type="body"/>
          </p:nvPr>
        </p:nvSpPr>
        <p:spPr>
          <a:xfrm>
            <a:off x="514350" y="1943100"/>
            <a:ext cx="8229600" cy="41148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Q1: Where can a block be placed in the upper level? </a:t>
            </a:r>
            <a:r>
              <a:rPr b="1" i="1" lang="en-US" sz="2400" u="none">
                <a:solidFill>
                  <a:schemeClr val="hlink"/>
                </a:solidFill>
                <a:latin typeface="Arial"/>
                <a:ea typeface="Arial"/>
                <a:cs typeface="Arial"/>
                <a:sym typeface="Arial"/>
              </a:rPr>
              <a:t>(Block placement)</a:t>
            </a:r>
            <a:br>
              <a:rPr b="1" i="1" lang="en-US" sz="2400" u="none">
                <a:solidFill>
                  <a:schemeClr val="hlink"/>
                </a:solidFill>
                <a:latin typeface="Arial"/>
                <a:ea typeface="Arial"/>
                <a:cs typeface="Arial"/>
                <a:sym typeface="Arial"/>
              </a:rPr>
            </a:b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Q2: How is a block found if it is in the upper level?</a:t>
            </a:r>
            <a:br>
              <a:rPr b="1" i="0" lang="en-US" sz="2400" u="none">
                <a:solidFill>
                  <a:schemeClr val="dk1"/>
                </a:solidFill>
                <a:latin typeface="Arial"/>
                <a:ea typeface="Arial"/>
                <a:cs typeface="Arial"/>
                <a:sym typeface="Arial"/>
              </a:rPr>
            </a:br>
            <a:r>
              <a:rPr b="1" i="1" lang="en-US" sz="2400" u="none">
                <a:solidFill>
                  <a:schemeClr val="hlink"/>
                </a:solidFill>
                <a:latin typeface="Arial"/>
                <a:ea typeface="Arial"/>
                <a:cs typeface="Arial"/>
                <a:sym typeface="Arial"/>
              </a:rPr>
              <a:t> (Block identification)</a:t>
            </a:r>
            <a:br>
              <a:rPr b="1" i="1" lang="en-US" sz="2400" u="none">
                <a:solidFill>
                  <a:schemeClr val="hlink"/>
                </a:solidFill>
                <a:latin typeface="Arial"/>
                <a:ea typeface="Arial"/>
                <a:cs typeface="Arial"/>
                <a:sym typeface="Arial"/>
              </a:rPr>
            </a:b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Q3: Which block should be replaced on a miss? </a:t>
            </a:r>
            <a:br>
              <a:rPr b="1" i="0" lang="en-US" sz="2400" u="none">
                <a:solidFill>
                  <a:schemeClr val="dk1"/>
                </a:solidFill>
                <a:latin typeface="Arial"/>
                <a:ea typeface="Arial"/>
                <a:cs typeface="Arial"/>
                <a:sym typeface="Arial"/>
              </a:rPr>
            </a:br>
            <a:r>
              <a:rPr b="1" i="1" lang="en-US" sz="2400" u="none">
                <a:solidFill>
                  <a:schemeClr val="hlink"/>
                </a:solidFill>
                <a:latin typeface="Arial"/>
                <a:ea typeface="Arial"/>
                <a:cs typeface="Arial"/>
                <a:sym typeface="Arial"/>
              </a:rPr>
              <a:t>(Block replacement)</a:t>
            </a:r>
            <a:br>
              <a:rPr b="1" i="1" lang="en-US" sz="2400" u="none">
                <a:solidFill>
                  <a:schemeClr val="hlink"/>
                </a:solidFill>
                <a:latin typeface="Arial"/>
                <a:ea typeface="Arial"/>
                <a:cs typeface="Arial"/>
                <a:sym typeface="Arial"/>
              </a:rPr>
            </a:b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Q4: What happens on a write? </a:t>
            </a:r>
            <a:br>
              <a:rPr b="1" i="0" lang="en-US" sz="2400" u="none">
                <a:solidFill>
                  <a:schemeClr val="dk1"/>
                </a:solidFill>
                <a:latin typeface="Arial"/>
                <a:ea typeface="Arial"/>
                <a:cs typeface="Arial"/>
                <a:sym typeface="Arial"/>
              </a:rPr>
            </a:br>
            <a:r>
              <a:rPr b="1" i="1" lang="en-US" sz="2400" u="none">
                <a:solidFill>
                  <a:schemeClr val="hlink"/>
                </a:solidFill>
                <a:latin typeface="Arial"/>
                <a:ea typeface="Arial"/>
                <a:cs typeface="Arial"/>
                <a:sym typeface="Arial"/>
              </a:rPr>
              <a:t>(Write strategy)</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anim calcmode="lin" valueType="num">
                                      <p:cBhvr additive="base">
                                        <p:cTn dur="500"/>
                                        <p:tgtEl>
                                          <p:spTgt spid="50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6">
                                            <p:txEl>
                                              <p:pRg end="1" st="1"/>
                                            </p:txEl>
                                          </p:spTgt>
                                        </p:tgtEl>
                                        <p:attrNameLst>
                                          <p:attrName>style.visibility</p:attrName>
                                        </p:attrNameLst>
                                      </p:cBhvr>
                                      <p:to>
                                        <p:strVal val="visible"/>
                                      </p:to>
                                    </p:set>
                                    <p:anim calcmode="lin" valueType="num">
                                      <p:cBhvr additive="base">
                                        <p:cTn dur="500"/>
                                        <p:tgtEl>
                                          <p:spTgt spid="50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6">
                                            <p:txEl>
                                              <p:pRg end="2" st="2"/>
                                            </p:txEl>
                                          </p:spTgt>
                                        </p:tgtEl>
                                        <p:attrNameLst>
                                          <p:attrName>style.visibility</p:attrName>
                                        </p:attrNameLst>
                                      </p:cBhvr>
                                      <p:to>
                                        <p:strVal val="visible"/>
                                      </p:to>
                                    </p:set>
                                    <p:anim calcmode="lin" valueType="num">
                                      <p:cBhvr additive="base">
                                        <p:cTn dur="500"/>
                                        <p:tgtEl>
                                          <p:spTgt spid="50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6">
                                            <p:txEl>
                                              <p:pRg end="3" st="3"/>
                                            </p:txEl>
                                          </p:spTgt>
                                        </p:tgtEl>
                                        <p:attrNameLst>
                                          <p:attrName>style.visibility</p:attrName>
                                        </p:attrNameLst>
                                      </p:cBhvr>
                                      <p:to>
                                        <p:strVal val="visible"/>
                                      </p:to>
                                    </p:set>
                                    <p:anim calcmode="lin" valueType="num">
                                      <p:cBhvr additive="base">
                                        <p:cTn dur="500"/>
                                        <p:tgtEl>
                                          <p:spTgt spid="50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0" name="Shape 510"/>
        <p:cNvGrpSpPr/>
        <p:nvPr/>
      </p:nvGrpSpPr>
      <p:grpSpPr>
        <a:xfrm>
          <a:off x="0" y="0"/>
          <a:ext cx="0" cy="0"/>
          <a:chOff x="0" y="0"/>
          <a:chExt cx="0" cy="0"/>
        </a:xfrm>
      </p:grpSpPr>
      <p:sp>
        <p:nvSpPr>
          <p:cNvPr id="511" name="Google Shape;511;p48"/>
          <p:cNvSpPr txBox="1"/>
          <p:nvPr>
            <p:ph type="title"/>
          </p:nvPr>
        </p:nvSpPr>
        <p:spPr>
          <a:xfrm>
            <a:off x="762000" y="228600"/>
            <a:ext cx="7848600" cy="10668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Q1: Where can a block be placed?</a:t>
            </a:r>
            <a:endParaRPr/>
          </a:p>
        </p:txBody>
      </p:sp>
      <p:sp>
        <p:nvSpPr>
          <p:cNvPr id="512" name="Google Shape;512;p48"/>
          <p:cNvSpPr txBox="1"/>
          <p:nvPr>
            <p:ph idx="1" type="body"/>
          </p:nvPr>
        </p:nvSpPr>
        <p:spPr>
          <a:xfrm>
            <a:off x="990600" y="12954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Direct Mapped: Each block has only one place that it can appear in the cache. </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Fully associative: Each block can be placed anywhere in the cache.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Set associative:  Each block can be placed in a restricted set of places in the cache.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If there are n blocks in a set, the cache placement is called n-way set associative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What is the associativity of a direct mapped cache?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anim calcmode="lin" valueType="num">
                                      <p:cBhvr additive="base">
                                        <p:cTn dur="500"/>
                                        <p:tgtEl>
                                          <p:spTgt spid="5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2">
                                            <p:txEl>
                                              <p:pRg end="1" st="1"/>
                                            </p:txEl>
                                          </p:spTgt>
                                        </p:tgtEl>
                                        <p:attrNameLst>
                                          <p:attrName>style.visibility</p:attrName>
                                        </p:attrNameLst>
                                      </p:cBhvr>
                                      <p:to>
                                        <p:strVal val="visible"/>
                                      </p:to>
                                    </p:set>
                                    <p:anim calcmode="lin" valueType="num">
                                      <p:cBhvr additive="base">
                                        <p:cTn dur="500"/>
                                        <p:tgtEl>
                                          <p:spTgt spid="5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2">
                                            <p:txEl>
                                              <p:pRg end="2" st="2"/>
                                            </p:txEl>
                                          </p:spTgt>
                                        </p:tgtEl>
                                        <p:attrNameLst>
                                          <p:attrName>style.visibility</p:attrName>
                                        </p:attrNameLst>
                                      </p:cBhvr>
                                      <p:to>
                                        <p:strVal val="visible"/>
                                      </p:to>
                                    </p:set>
                                    <p:anim calcmode="lin" valueType="num">
                                      <p:cBhvr additive="base">
                                        <p:cTn dur="500"/>
                                        <p:tgtEl>
                                          <p:spTgt spid="51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2">
                                            <p:txEl>
                                              <p:pRg end="3" st="3"/>
                                            </p:txEl>
                                          </p:spTgt>
                                        </p:tgtEl>
                                        <p:attrNameLst>
                                          <p:attrName>style.visibility</p:attrName>
                                        </p:attrNameLst>
                                      </p:cBhvr>
                                      <p:to>
                                        <p:strVal val="visible"/>
                                      </p:to>
                                    </p:set>
                                    <p:anim calcmode="lin" valueType="num">
                                      <p:cBhvr additive="base">
                                        <p:cTn dur="500"/>
                                        <p:tgtEl>
                                          <p:spTgt spid="51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2">
                                            <p:txEl>
                                              <p:pRg end="4" st="4"/>
                                            </p:txEl>
                                          </p:spTgt>
                                        </p:tgtEl>
                                        <p:attrNameLst>
                                          <p:attrName>style.visibility</p:attrName>
                                        </p:attrNameLst>
                                      </p:cBhvr>
                                      <p:to>
                                        <p:strVal val="visible"/>
                                      </p:to>
                                    </p:set>
                                    <p:anim calcmode="lin" valueType="num">
                                      <p:cBhvr additive="base">
                                        <p:cTn dur="500"/>
                                        <p:tgtEl>
                                          <p:spTgt spid="51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6" name="Shape 516"/>
        <p:cNvGrpSpPr/>
        <p:nvPr/>
      </p:nvGrpSpPr>
      <p:grpSpPr>
        <a:xfrm>
          <a:off x="0" y="0"/>
          <a:ext cx="0" cy="0"/>
          <a:chOff x="0" y="0"/>
          <a:chExt cx="0" cy="0"/>
        </a:xfrm>
      </p:grpSpPr>
      <p:sp>
        <p:nvSpPr>
          <p:cNvPr id="517" name="Google Shape;517;p49"/>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Associativity Examples</a:t>
            </a:r>
            <a:br>
              <a:rPr b="1" i="0" lang="en-US" sz="3600" u="none">
                <a:solidFill>
                  <a:schemeClr val="hlink"/>
                </a:solidFill>
                <a:latin typeface="Arial"/>
                <a:ea typeface="Arial"/>
                <a:cs typeface="Arial"/>
                <a:sym typeface="Arial"/>
              </a:rPr>
            </a:br>
            <a:endParaRPr/>
          </a:p>
        </p:txBody>
      </p:sp>
      <p:pic>
        <p:nvPicPr>
          <p:cNvPr id="518" name="Google Shape;518;p49"/>
          <p:cNvPicPr preferRelativeResize="0"/>
          <p:nvPr/>
        </p:nvPicPr>
        <p:blipFill rotWithShape="1">
          <a:blip r:embed="rId3">
            <a:alphaModFix/>
          </a:blip>
          <a:srcRect b="0" l="0" r="0" t="0"/>
          <a:stretch/>
        </p:blipFill>
        <p:spPr>
          <a:xfrm>
            <a:off x="76200" y="1457325"/>
            <a:ext cx="5457825" cy="5002212"/>
          </a:xfrm>
          <a:prstGeom prst="rect">
            <a:avLst/>
          </a:prstGeom>
          <a:noFill/>
          <a:ln>
            <a:noFill/>
          </a:ln>
        </p:spPr>
      </p:pic>
      <p:sp>
        <p:nvSpPr>
          <p:cNvPr id="519" name="Google Shape;519;p49"/>
          <p:cNvSpPr txBox="1"/>
          <p:nvPr/>
        </p:nvSpPr>
        <p:spPr>
          <a:xfrm>
            <a:off x="5394325" y="1576387"/>
            <a:ext cx="3711575" cy="47371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hlink"/>
              </a:buClr>
              <a:buSzPts val="1600"/>
              <a:buFont typeface="Arial"/>
              <a:buNone/>
            </a:pPr>
            <a:r>
              <a:rPr b="0" i="0" lang="en-US" sz="1600" u="none" cap="none" strike="noStrike">
                <a:solidFill>
                  <a:schemeClr val="hlink"/>
                </a:solidFill>
                <a:latin typeface="Arial"/>
                <a:ea typeface="Arial"/>
                <a:cs typeface="Arial"/>
                <a:sym typeface="Arial"/>
              </a:rPr>
              <a:t>Cache size is 8 blocks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600"/>
              <a:buFont typeface="Arial"/>
              <a:buNone/>
            </a:pPr>
            <a:r>
              <a:rPr b="0" i="0" lang="en-US" sz="1600" u="none" cap="none" strike="noStrike">
                <a:solidFill>
                  <a:schemeClr val="hlink"/>
                </a:solidFill>
                <a:latin typeface="Arial"/>
                <a:ea typeface="Arial"/>
                <a:cs typeface="Arial"/>
                <a:sym typeface="Arial"/>
              </a:rPr>
              <a:t>Where does word 12 from memory go?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hlink"/>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600"/>
              <a:buFont typeface="Arial"/>
              <a:buNone/>
            </a:pPr>
            <a:r>
              <a:rPr b="0" i="0" lang="en-US" sz="1600" u="none" cap="none" strike="noStrike">
                <a:solidFill>
                  <a:schemeClr val="hlink"/>
                </a:solidFill>
                <a:latin typeface="Arial"/>
                <a:ea typeface="Arial"/>
                <a:cs typeface="Arial"/>
                <a:sym typeface="Arial"/>
              </a:rPr>
              <a:t>Fully associative: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Block 12 can go anywhere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600"/>
              <a:buFont typeface="Arial"/>
              <a:buNone/>
            </a:pPr>
            <a:r>
              <a:rPr b="0" i="0" lang="en-US" sz="1600" u="none" cap="none" strike="noStrike">
                <a:solidFill>
                  <a:schemeClr val="hlink"/>
                </a:solidFill>
                <a:latin typeface="Arial"/>
                <a:ea typeface="Arial"/>
                <a:cs typeface="Arial"/>
                <a:sym typeface="Arial"/>
              </a:rPr>
              <a:t>Direct mapped:</a:t>
            </a:r>
            <a:r>
              <a:rPr b="0" i="0" lang="en-US"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Block no. = (Block address) mod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(No. of blocks in cache)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Block 12 can go only into block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 mod 8 = 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=&gt; Access block using lower 3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hlink"/>
              </a:buClr>
              <a:buSzPts val="1600"/>
              <a:buFont typeface="Arial"/>
              <a:buNone/>
            </a:pPr>
            <a:r>
              <a:rPr b="0" i="0" lang="en-US" sz="1600" u="none" cap="none" strike="noStrike">
                <a:solidFill>
                  <a:schemeClr val="hlink"/>
                </a:solidFill>
                <a:latin typeface="Arial"/>
                <a:ea typeface="Arial"/>
                <a:cs typeface="Arial"/>
                <a:sym typeface="Arial"/>
              </a:rPr>
              <a:t>2-way set associative: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Set no. = (Block address) mod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(No. of sets in cache)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Block 12 can go anywhere in set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(12 mod 4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=&gt; Access set using lower 2 bits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4" name="Shape 524"/>
        <p:cNvGrpSpPr/>
        <p:nvPr/>
      </p:nvGrpSpPr>
      <p:grpSpPr>
        <a:xfrm>
          <a:off x="0" y="0"/>
          <a:ext cx="0" cy="0"/>
          <a:chOff x="0" y="0"/>
          <a:chExt cx="0" cy="0"/>
        </a:xfrm>
      </p:grpSpPr>
      <p:sp>
        <p:nvSpPr>
          <p:cNvPr id="525" name="Google Shape;525;p50"/>
          <p:cNvSpPr txBox="1"/>
          <p:nvPr>
            <p:ph type="title"/>
          </p:nvPr>
        </p:nvSpPr>
        <p:spPr>
          <a:xfrm>
            <a:off x="838200" y="304800"/>
            <a:ext cx="7543800" cy="381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Q2: How Is a Block Found?</a:t>
            </a:r>
            <a:endParaRPr/>
          </a:p>
        </p:txBody>
      </p:sp>
      <p:sp>
        <p:nvSpPr>
          <p:cNvPr id="526" name="Google Shape;526;p50"/>
          <p:cNvSpPr txBox="1"/>
          <p:nvPr>
            <p:ph idx="1" type="body"/>
          </p:nvPr>
        </p:nvSpPr>
        <p:spPr>
          <a:xfrm>
            <a:off x="609600" y="914400"/>
            <a:ext cx="7962900" cy="41148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The address can be divided into two main parts</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Block offset: selects the data from the block</a:t>
            </a:r>
            <a:endParaRPr/>
          </a:p>
          <a:p>
            <a:pPr indent="-228600" lvl="1" marL="68580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offset size = log2(block size)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Block address: tag + index</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index: selects set in cache</a:t>
            </a:r>
            <a:endParaRPr/>
          </a:p>
          <a:p>
            <a:pPr indent="-228600" lvl="2" marL="114300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index size = log2(#blocks/associativity)</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tag: compared to tag in cache to determine hit</a:t>
            </a:r>
            <a:endParaRPr/>
          </a:p>
          <a:p>
            <a:pPr indent="-228600" lvl="1" marL="68580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tag size = addreess size - index size - offset size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Each block has a valid bit that tells if the block is valid - the block is in the cache if the tags match and the valid bit is set.</a:t>
            </a:r>
            <a:endParaRPr/>
          </a:p>
        </p:txBody>
      </p:sp>
      <p:sp>
        <p:nvSpPr>
          <p:cNvPr id="527" name="Google Shape;527;p50"/>
          <p:cNvSpPr txBox="1"/>
          <p:nvPr/>
        </p:nvSpPr>
        <p:spPr>
          <a:xfrm>
            <a:off x="330200" y="3790950"/>
            <a:ext cx="8604250" cy="1387475"/>
          </a:xfrm>
          <a:prstGeom prst="rect">
            <a:avLst/>
          </a:prstGeom>
          <a:noFill/>
          <a:ln cap="flat" cmpd="sng" w="12700">
            <a:solidFill>
              <a:srgbClr val="FFFF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8" name="Google Shape;528;p50"/>
          <p:cNvSpPr/>
          <p:nvPr/>
        </p:nvSpPr>
        <p:spPr>
          <a:xfrm>
            <a:off x="296862" y="3760787"/>
            <a:ext cx="28575" cy="26987"/>
          </a:xfrm>
          <a:custGeom>
            <a:rect b="b" l="l" r="r" t="t"/>
            <a:pathLst>
              <a:path extrusionOk="0" h="17" w="18">
                <a:moveTo>
                  <a:pt x="0" y="0"/>
                </a:moveTo>
                <a:lnTo>
                  <a:pt x="17" y="0"/>
                </a:lnTo>
                <a:lnTo>
                  <a:pt x="17" y="16"/>
                </a:lnTo>
                <a:lnTo>
                  <a:pt x="0" y="16"/>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9" name="Google Shape;529;p50"/>
          <p:cNvSpPr txBox="1"/>
          <p:nvPr/>
        </p:nvSpPr>
        <p:spPr>
          <a:xfrm>
            <a:off x="2917825" y="5272087"/>
            <a:ext cx="5905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Tag</a:t>
            </a:r>
            <a:endParaRPr b="0" i="0" sz="1400" u="none" cap="none" strike="noStrike">
              <a:solidFill>
                <a:srgbClr val="000000"/>
              </a:solidFill>
              <a:latin typeface="Arial"/>
              <a:ea typeface="Arial"/>
              <a:cs typeface="Arial"/>
              <a:sym typeface="Arial"/>
            </a:endParaRPr>
          </a:p>
        </p:txBody>
      </p:sp>
      <p:sp>
        <p:nvSpPr>
          <p:cNvPr id="530" name="Google Shape;530;p50"/>
          <p:cNvSpPr txBox="1"/>
          <p:nvPr/>
        </p:nvSpPr>
        <p:spPr>
          <a:xfrm>
            <a:off x="5299075" y="5272087"/>
            <a:ext cx="7810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Index</a:t>
            </a:r>
            <a:endParaRPr b="0" i="0" sz="1400" u="none" cap="none" strike="noStrike">
              <a:solidFill>
                <a:srgbClr val="000000"/>
              </a:solidFill>
              <a:latin typeface="Arial"/>
              <a:ea typeface="Arial"/>
              <a:cs typeface="Arial"/>
              <a:sym typeface="Arial"/>
            </a:endParaRPr>
          </a:p>
        </p:txBody>
      </p:sp>
      <p:pic>
        <p:nvPicPr>
          <p:cNvPr id="531" name="Google Shape;531;p50"/>
          <p:cNvPicPr preferRelativeResize="0"/>
          <p:nvPr/>
        </p:nvPicPr>
        <p:blipFill rotWithShape="1">
          <a:blip r:embed="rId3">
            <a:alphaModFix/>
          </a:blip>
          <a:srcRect b="0" l="0" r="0" t="0"/>
          <a:stretch/>
        </p:blipFill>
        <p:spPr>
          <a:xfrm>
            <a:off x="1524000" y="4724400"/>
            <a:ext cx="6370637" cy="2508250"/>
          </a:xfrm>
          <a:prstGeom prst="rect">
            <a:avLst/>
          </a:prstGeom>
          <a:noFill/>
          <a:ln>
            <a:noFill/>
          </a:ln>
        </p:spPr>
      </p:pic>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6" name="Shape 536"/>
        <p:cNvGrpSpPr/>
        <p:nvPr/>
      </p:nvGrpSpPr>
      <p:grpSpPr>
        <a:xfrm>
          <a:off x="0" y="0"/>
          <a:ext cx="0" cy="0"/>
          <a:chOff x="0" y="0"/>
          <a:chExt cx="0" cy="0"/>
        </a:xfrm>
      </p:grpSpPr>
      <p:sp>
        <p:nvSpPr>
          <p:cNvPr id="537" name="Google Shape;537;p51"/>
          <p:cNvSpPr txBox="1"/>
          <p:nvPr>
            <p:ph type="title"/>
          </p:nvPr>
        </p:nvSpPr>
        <p:spPr>
          <a:xfrm>
            <a:off x="1066800" y="30480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Q3: Which Block Should be Replaced on a Miss?</a:t>
            </a:r>
            <a:endParaRPr/>
          </a:p>
        </p:txBody>
      </p:sp>
      <p:sp>
        <p:nvSpPr>
          <p:cNvPr id="538" name="Google Shape;538;p51"/>
          <p:cNvSpPr txBox="1"/>
          <p:nvPr>
            <p:ph idx="1" type="body"/>
          </p:nvPr>
        </p:nvSpPr>
        <p:spPr>
          <a:xfrm>
            <a:off x="990600" y="1447800"/>
            <a:ext cx="7620000" cy="4648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Easy for Direct Mapped - only on choice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Set Associative or Fully Associative: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Random - easier to implement</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Least Recently used - harder to implement</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Miss rates for caches with different size, associativity and replacemnt algorithm.</a:t>
            </a:r>
            <a:endParaRPr/>
          </a:p>
          <a:p>
            <a:pPr indent="-285750" lvl="0" marL="28575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Associativity:		2-way		4-way		8-way</a:t>
            </a:r>
            <a:endParaRPr/>
          </a:p>
          <a:p>
            <a:pPr indent="-285750" lvl="0" marL="28575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Size	LRU	Random	LRU	Random	LRU	Random</a:t>
            </a:r>
            <a:endParaRPr/>
          </a:p>
          <a:p>
            <a:pPr indent="-285750" lvl="0" marL="28575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16 KB	5.18%	5.69%	4.67%	5.29%	4.39%	4.96%</a:t>
            </a:r>
            <a:endParaRPr/>
          </a:p>
          <a:p>
            <a:pPr indent="-285750" lvl="0" marL="28575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64 KB	1.88%	2.01%	1.54%	1.66%	1.39%	1.53%</a:t>
            </a:r>
            <a:endParaRPr/>
          </a:p>
          <a:p>
            <a:pPr indent="-285750" lvl="0" marL="28575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256 KB	1.15%	1.17%	1.13%	1.13%	1.12%	1.12%</a:t>
            </a:r>
            <a:endParaRPr/>
          </a:p>
          <a:p>
            <a:pPr indent="-285750" lvl="0" marL="28575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85750" lvl="0" marL="285750" rtl="0" algn="l">
              <a:lnSpc>
                <a:spcPct val="90000"/>
              </a:lnSpc>
              <a:spcBef>
                <a:spcPts val="54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For caches with low miss rates, random is almost as good as LRU.</a:t>
            </a:r>
            <a:endParaRPr/>
          </a:p>
          <a:p>
            <a:pPr indent="-171450" lvl="0" marL="28575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3" name="Shape 543"/>
        <p:cNvGrpSpPr/>
        <p:nvPr/>
      </p:nvGrpSpPr>
      <p:grpSpPr>
        <a:xfrm>
          <a:off x="0" y="0"/>
          <a:ext cx="0" cy="0"/>
          <a:chOff x="0" y="0"/>
          <a:chExt cx="0" cy="0"/>
        </a:xfrm>
      </p:grpSpPr>
      <p:sp>
        <p:nvSpPr>
          <p:cNvPr id="544" name="Google Shape;544;p52"/>
          <p:cNvSpPr txBox="1"/>
          <p:nvPr>
            <p:ph type="title"/>
          </p:nvPr>
        </p:nvSpPr>
        <p:spPr>
          <a:xfrm>
            <a:off x="1066800" y="0"/>
            <a:ext cx="71628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Q4: What Happens on a Write?</a:t>
            </a:r>
            <a:endParaRPr/>
          </a:p>
        </p:txBody>
      </p:sp>
      <p:sp>
        <p:nvSpPr>
          <p:cNvPr id="545" name="Google Shape;545;p52"/>
          <p:cNvSpPr txBox="1"/>
          <p:nvPr>
            <p:ph idx="1" type="body"/>
          </p:nvPr>
        </p:nvSpPr>
        <p:spPr>
          <a:xfrm>
            <a:off x="590550" y="1409700"/>
            <a:ext cx="8477250" cy="41529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hlink"/>
              </a:buClr>
              <a:buSzPts val="2400"/>
              <a:buFont typeface="Arial"/>
              <a:buChar char="•"/>
            </a:pPr>
            <a:r>
              <a:rPr b="1" i="0" lang="en-US" sz="2400" u="none">
                <a:solidFill>
                  <a:schemeClr val="hlink"/>
                </a:solidFill>
                <a:latin typeface="Arial"/>
                <a:ea typeface="Arial"/>
                <a:cs typeface="Arial"/>
                <a:sym typeface="Arial"/>
              </a:rPr>
              <a:t>Write through</a:t>
            </a:r>
            <a:r>
              <a:rPr b="1" i="0" lang="en-US" sz="2400" u="none">
                <a:solidFill>
                  <a:schemeClr val="dk1"/>
                </a:solidFill>
                <a:latin typeface="Arial"/>
                <a:ea typeface="Arial"/>
                <a:cs typeface="Arial"/>
                <a:sym typeface="Arial"/>
              </a:rPr>
              <a:t>: The information is written to both the block in the cache and to the block in the lower-level memory.</a:t>
            </a:r>
            <a:endParaRPr/>
          </a:p>
          <a:p>
            <a:pPr indent="-285750" lvl="0" marL="285750" rtl="0" algn="l">
              <a:lnSpc>
                <a:spcPct val="90000"/>
              </a:lnSpc>
              <a:spcBef>
                <a:spcPts val="720"/>
              </a:spcBef>
              <a:spcAft>
                <a:spcPts val="0"/>
              </a:spcAft>
              <a:buClr>
                <a:schemeClr val="hlink"/>
              </a:buClr>
              <a:buSzPts val="2400"/>
              <a:buFont typeface="Arial"/>
              <a:buChar char="•"/>
            </a:pPr>
            <a:r>
              <a:rPr b="1" i="0" lang="en-US" sz="2400" u="none">
                <a:solidFill>
                  <a:schemeClr val="hlink"/>
                </a:solidFill>
                <a:latin typeface="Arial"/>
                <a:ea typeface="Arial"/>
                <a:cs typeface="Arial"/>
                <a:sym typeface="Arial"/>
              </a:rPr>
              <a:t>Write back</a:t>
            </a:r>
            <a:r>
              <a:rPr b="1" i="0" lang="en-US" sz="2400" u="none">
                <a:solidFill>
                  <a:schemeClr val="dk1"/>
                </a:solidFill>
                <a:latin typeface="Arial"/>
                <a:ea typeface="Arial"/>
                <a:cs typeface="Arial"/>
                <a:sym typeface="Arial"/>
              </a:rPr>
              <a:t>: The information is written only to the block in the cache. The modified cache block is written to main memory only when it is replaced.</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is block clean or dirty? (add a dirty bit to each block)</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Pros and Cons of each:</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Write through</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Read misses cannot result in writes to memory,</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Easier to implement</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Always combine with write buffers to avoid memory latency</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Write back</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Less memory traffic</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Perform writes at the speed of the cache</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0" st="0"/>
                                            </p:txEl>
                                          </p:spTgt>
                                        </p:tgtEl>
                                        <p:attrNameLst>
                                          <p:attrName>style.visibility</p:attrName>
                                        </p:attrNameLst>
                                      </p:cBhvr>
                                      <p:to>
                                        <p:strVal val="visible"/>
                                      </p:to>
                                    </p:set>
                                    <p:anim calcmode="lin" valueType="num">
                                      <p:cBhvr additive="base">
                                        <p:cTn dur="500"/>
                                        <p:tgtEl>
                                          <p:spTgt spid="54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1" st="1"/>
                                            </p:txEl>
                                          </p:spTgt>
                                        </p:tgtEl>
                                        <p:attrNameLst>
                                          <p:attrName>style.visibility</p:attrName>
                                        </p:attrNameLst>
                                      </p:cBhvr>
                                      <p:to>
                                        <p:strVal val="visible"/>
                                      </p:to>
                                    </p:set>
                                    <p:anim calcmode="lin" valueType="num">
                                      <p:cBhvr additive="base">
                                        <p:cTn dur="500"/>
                                        <p:tgtEl>
                                          <p:spTgt spid="54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2" st="2"/>
                                            </p:txEl>
                                          </p:spTgt>
                                        </p:tgtEl>
                                        <p:attrNameLst>
                                          <p:attrName>style.visibility</p:attrName>
                                        </p:attrNameLst>
                                      </p:cBhvr>
                                      <p:to>
                                        <p:strVal val="visible"/>
                                      </p:to>
                                    </p:set>
                                    <p:anim calcmode="lin" valueType="num">
                                      <p:cBhvr additive="base">
                                        <p:cTn dur="500"/>
                                        <p:tgtEl>
                                          <p:spTgt spid="54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3" st="3"/>
                                            </p:txEl>
                                          </p:spTgt>
                                        </p:tgtEl>
                                        <p:attrNameLst>
                                          <p:attrName>style.visibility</p:attrName>
                                        </p:attrNameLst>
                                      </p:cBhvr>
                                      <p:to>
                                        <p:strVal val="visible"/>
                                      </p:to>
                                    </p:set>
                                    <p:anim calcmode="lin" valueType="num">
                                      <p:cBhvr additive="base">
                                        <p:cTn dur="500"/>
                                        <p:tgtEl>
                                          <p:spTgt spid="54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4" st="4"/>
                                            </p:txEl>
                                          </p:spTgt>
                                        </p:tgtEl>
                                        <p:attrNameLst>
                                          <p:attrName>style.visibility</p:attrName>
                                        </p:attrNameLst>
                                      </p:cBhvr>
                                      <p:to>
                                        <p:strVal val="visible"/>
                                      </p:to>
                                    </p:set>
                                    <p:anim calcmode="lin" valueType="num">
                                      <p:cBhvr additive="base">
                                        <p:cTn dur="500"/>
                                        <p:tgtEl>
                                          <p:spTgt spid="54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5" st="5"/>
                                            </p:txEl>
                                          </p:spTgt>
                                        </p:tgtEl>
                                        <p:attrNameLst>
                                          <p:attrName>style.visibility</p:attrName>
                                        </p:attrNameLst>
                                      </p:cBhvr>
                                      <p:to>
                                        <p:strVal val="visible"/>
                                      </p:to>
                                    </p:set>
                                    <p:anim calcmode="lin" valueType="num">
                                      <p:cBhvr additive="base">
                                        <p:cTn dur="500"/>
                                        <p:tgtEl>
                                          <p:spTgt spid="54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6" st="6"/>
                                            </p:txEl>
                                          </p:spTgt>
                                        </p:tgtEl>
                                        <p:attrNameLst>
                                          <p:attrName>style.visibility</p:attrName>
                                        </p:attrNameLst>
                                      </p:cBhvr>
                                      <p:to>
                                        <p:strVal val="visible"/>
                                      </p:to>
                                    </p:set>
                                    <p:anim calcmode="lin" valueType="num">
                                      <p:cBhvr additive="base">
                                        <p:cTn dur="500"/>
                                        <p:tgtEl>
                                          <p:spTgt spid="545">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7" st="7"/>
                                            </p:txEl>
                                          </p:spTgt>
                                        </p:tgtEl>
                                        <p:attrNameLst>
                                          <p:attrName>style.visibility</p:attrName>
                                        </p:attrNameLst>
                                      </p:cBhvr>
                                      <p:to>
                                        <p:strVal val="visible"/>
                                      </p:to>
                                    </p:set>
                                    <p:anim calcmode="lin" valueType="num">
                                      <p:cBhvr additive="base">
                                        <p:cTn dur="500"/>
                                        <p:tgtEl>
                                          <p:spTgt spid="545">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8" st="8"/>
                                            </p:txEl>
                                          </p:spTgt>
                                        </p:tgtEl>
                                        <p:attrNameLst>
                                          <p:attrName>style.visibility</p:attrName>
                                        </p:attrNameLst>
                                      </p:cBhvr>
                                      <p:to>
                                        <p:strVal val="visible"/>
                                      </p:to>
                                    </p:set>
                                    <p:anim calcmode="lin" valueType="num">
                                      <p:cBhvr additive="base">
                                        <p:cTn dur="500"/>
                                        <p:tgtEl>
                                          <p:spTgt spid="545">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9" st="9"/>
                                            </p:txEl>
                                          </p:spTgt>
                                        </p:tgtEl>
                                        <p:attrNameLst>
                                          <p:attrName>style.visibility</p:attrName>
                                        </p:attrNameLst>
                                      </p:cBhvr>
                                      <p:to>
                                        <p:strVal val="visible"/>
                                      </p:to>
                                    </p:set>
                                    <p:anim calcmode="lin" valueType="num">
                                      <p:cBhvr additive="base">
                                        <p:cTn dur="500"/>
                                        <p:tgtEl>
                                          <p:spTgt spid="545">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xEl>
                                              <p:pRg end="10" st="10"/>
                                            </p:txEl>
                                          </p:spTgt>
                                        </p:tgtEl>
                                        <p:attrNameLst>
                                          <p:attrName>style.visibility</p:attrName>
                                        </p:attrNameLst>
                                      </p:cBhvr>
                                      <p:to>
                                        <p:strVal val="visible"/>
                                      </p:to>
                                    </p:set>
                                    <p:anim calcmode="lin" valueType="num">
                                      <p:cBhvr additive="base">
                                        <p:cTn dur="500"/>
                                        <p:tgtEl>
                                          <p:spTgt spid="545">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Memory Cell Operation</a:t>
            </a:r>
            <a:endParaRPr/>
          </a:p>
        </p:txBody>
      </p:sp>
      <p:pic>
        <p:nvPicPr>
          <p:cNvPr id="130" name="Google Shape;130;p17"/>
          <p:cNvPicPr preferRelativeResize="0"/>
          <p:nvPr/>
        </p:nvPicPr>
        <p:blipFill rotWithShape="1">
          <a:blip r:embed="rId3">
            <a:alphaModFix/>
          </a:blip>
          <a:srcRect b="38136" l="16282" r="17502" t="22496"/>
          <a:stretch/>
        </p:blipFill>
        <p:spPr>
          <a:xfrm>
            <a:off x="533400" y="1889125"/>
            <a:ext cx="8001000" cy="3673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9" name="Shape 549"/>
        <p:cNvGrpSpPr/>
        <p:nvPr/>
      </p:nvGrpSpPr>
      <p:grpSpPr>
        <a:xfrm>
          <a:off x="0" y="0"/>
          <a:ext cx="0" cy="0"/>
          <a:chOff x="0" y="0"/>
          <a:chExt cx="0" cy="0"/>
        </a:xfrm>
      </p:grpSpPr>
      <p:sp>
        <p:nvSpPr>
          <p:cNvPr id="550" name="Google Shape;550;p53"/>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Q4: What Happens on a Write?</a:t>
            </a:r>
            <a:endParaRPr/>
          </a:p>
        </p:txBody>
      </p:sp>
      <p:sp>
        <p:nvSpPr>
          <p:cNvPr id="551" name="Google Shape;551;p53"/>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800"/>
              <a:buFont typeface="Arial"/>
              <a:buChar char="•"/>
            </a:pPr>
            <a:r>
              <a:rPr b="1" i="0" lang="en-US" sz="2800" u="none">
                <a:solidFill>
                  <a:schemeClr val="dk1"/>
                </a:solidFill>
                <a:latin typeface="Arial"/>
                <a:ea typeface="Arial"/>
                <a:cs typeface="Arial"/>
                <a:sym typeface="Arial"/>
              </a:rPr>
              <a:t>Since data does not have to be brought into the cache on a write miss, there are two options:</a:t>
            </a:r>
            <a:endParaRPr/>
          </a:p>
          <a:p>
            <a:pPr indent="-228600" lvl="1" marL="68580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Write allocate</a:t>
            </a:r>
            <a:endParaRPr/>
          </a:p>
          <a:p>
            <a:pPr indent="-228600" lvl="2" marL="114300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The block is brought into the cache on a write miss</a:t>
            </a:r>
            <a:endParaRPr/>
          </a:p>
          <a:p>
            <a:pPr indent="-228600" lvl="2" marL="114300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Used with write-back caches</a:t>
            </a:r>
            <a:endParaRPr/>
          </a:p>
          <a:p>
            <a:pPr indent="-228600" lvl="2" marL="114300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Hope subsequent writes to the block hit in cache</a:t>
            </a:r>
            <a:endParaRPr/>
          </a:p>
          <a:p>
            <a:pPr indent="-228600" lvl="1" marL="68580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No-write allocate</a:t>
            </a:r>
            <a:endParaRPr/>
          </a:p>
          <a:p>
            <a:pPr indent="-228600" lvl="2" marL="114300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The block is modified in memory, but not brought into the cach</a:t>
            </a:r>
            <a:endParaRPr/>
          </a:p>
          <a:p>
            <a:pPr indent="-228600" lvl="2" marL="114300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Used with write-through caches</a:t>
            </a:r>
            <a:endParaRPr/>
          </a:p>
          <a:p>
            <a:pPr indent="-228600" lvl="2" marL="114300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Writes have to go to memory anyway, so why bring the block into the cache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0" st="0"/>
                                            </p:txEl>
                                          </p:spTgt>
                                        </p:tgtEl>
                                        <p:attrNameLst>
                                          <p:attrName>style.visibility</p:attrName>
                                        </p:attrNameLst>
                                      </p:cBhvr>
                                      <p:to>
                                        <p:strVal val="visible"/>
                                      </p:to>
                                    </p:set>
                                    <p:anim calcmode="lin" valueType="num">
                                      <p:cBhvr additive="base">
                                        <p:cTn dur="500"/>
                                        <p:tgtEl>
                                          <p:spTgt spid="5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1" st="1"/>
                                            </p:txEl>
                                          </p:spTgt>
                                        </p:tgtEl>
                                        <p:attrNameLst>
                                          <p:attrName>style.visibility</p:attrName>
                                        </p:attrNameLst>
                                      </p:cBhvr>
                                      <p:to>
                                        <p:strVal val="visible"/>
                                      </p:to>
                                    </p:set>
                                    <p:anim calcmode="lin" valueType="num">
                                      <p:cBhvr additive="base">
                                        <p:cTn dur="500"/>
                                        <p:tgtEl>
                                          <p:spTgt spid="5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2" st="2"/>
                                            </p:txEl>
                                          </p:spTgt>
                                        </p:tgtEl>
                                        <p:attrNameLst>
                                          <p:attrName>style.visibility</p:attrName>
                                        </p:attrNameLst>
                                      </p:cBhvr>
                                      <p:to>
                                        <p:strVal val="visible"/>
                                      </p:to>
                                    </p:set>
                                    <p:anim calcmode="lin" valueType="num">
                                      <p:cBhvr additive="base">
                                        <p:cTn dur="500"/>
                                        <p:tgtEl>
                                          <p:spTgt spid="55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3" st="3"/>
                                            </p:txEl>
                                          </p:spTgt>
                                        </p:tgtEl>
                                        <p:attrNameLst>
                                          <p:attrName>style.visibility</p:attrName>
                                        </p:attrNameLst>
                                      </p:cBhvr>
                                      <p:to>
                                        <p:strVal val="visible"/>
                                      </p:to>
                                    </p:set>
                                    <p:anim calcmode="lin" valueType="num">
                                      <p:cBhvr additive="base">
                                        <p:cTn dur="500"/>
                                        <p:tgtEl>
                                          <p:spTgt spid="55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4" st="4"/>
                                            </p:txEl>
                                          </p:spTgt>
                                        </p:tgtEl>
                                        <p:attrNameLst>
                                          <p:attrName>style.visibility</p:attrName>
                                        </p:attrNameLst>
                                      </p:cBhvr>
                                      <p:to>
                                        <p:strVal val="visible"/>
                                      </p:to>
                                    </p:set>
                                    <p:anim calcmode="lin" valueType="num">
                                      <p:cBhvr additive="base">
                                        <p:cTn dur="500"/>
                                        <p:tgtEl>
                                          <p:spTgt spid="55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5" st="5"/>
                                            </p:txEl>
                                          </p:spTgt>
                                        </p:tgtEl>
                                        <p:attrNameLst>
                                          <p:attrName>style.visibility</p:attrName>
                                        </p:attrNameLst>
                                      </p:cBhvr>
                                      <p:to>
                                        <p:strVal val="visible"/>
                                      </p:to>
                                    </p:set>
                                    <p:anim calcmode="lin" valueType="num">
                                      <p:cBhvr additive="base">
                                        <p:cTn dur="500"/>
                                        <p:tgtEl>
                                          <p:spTgt spid="55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6" st="6"/>
                                            </p:txEl>
                                          </p:spTgt>
                                        </p:tgtEl>
                                        <p:attrNameLst>
                                          <p:attrName>style.visibility</p:attrName>
                                        </p:attrNameLst>
                                      </p:cBhvr>
                                      <p:to>
                                        <p:strVal val="visible"/>
                                      </p:to>
                                    </p:set>
                                    <p:anim calcmode="lin" valueType="num">
                                      <p:cBhvr additive="base">
                                        <p:cTn dur="500"/>
                                        <p:tgtEl>
                                          <p:spTgt spid="55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7" st="7"/>
                                            </p:txEl>
                                          </p:spTgt>
                                        </p:tgtEl>
                                        <p:attrNameLst>
                                          <p:attrName>style.visibility</p:attrName>
                                        </p:attrNameLst>
                                      </p:cBhvr>
                                      <p:to>
                                        <p:strVal val="visible"/>
                                      </p:to>
                                    </p:set>
                                    <p:anim calcmode="lin" valueType="num">
                                      <p:cBhvr additive="base">
                                        <p:cTn dur="500"/>
                                        <p:tgtEl>
                                          <p:spTgt spid="551">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1">
                                            <p:txEl>
                                              <p:pRg end="8" st="8"/>
                                            </p:txEl>
                                          </p:spTgt>
                                        </p:tgtEl>
                                        <p:attrNameLst>
                                          <p:attrName>style.visibility</p:attrName>
                                        </p:attrNameLst>
                                      </p:cBhvr>
                                      <p:to>
                                        <p:strVal val="visible"/>
                                      </p:to>
                                    </p:set>
                                    <p:anim calcmode="lin" valueType="num">
                                      <p:cBhvr additive="base">
                                        <p:cTn dur="500"/>
                                        <p:tgtEl>
                                          <p:spTgt spid="551">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4"/>
          <p:cNvSpPr txBox="1"/>
          <p:nvPr>
            <p:ph type="title"/>
          </p:nvPr>
        </p:nvSpPr>
        <p:spPr>
          <a:xfrm>
            <a:off x="685800" y="339725"/>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Measuring Cache Performance</a:t>
            </a:r>
            <a:endParaRPr/>
          </a:p>
        </p:txBody>
      </p:sp>
      <p:sp>
        <p:nvSpPr>
          <p:cNvPr id="557" name="Google Shape;557;p54"/>
          <p:cNvSpPr txBox="1"/>
          <p:nvPr>
            <p:ph idx="1" type="body"/>
          </p:nvPr>
        </p:nvSpPr>
        <p:spPr>
          <a:xfrm>
            <a:off x="685800" y="1544637"/>
            <a:ext cx="7772400" cy="41148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CPU time = (CPU execution clock cycles + </a:t>
            </a:r>
            <a:endParaRPr/>
          </a:p>
          <a:p>
            <a:pPr indent="-285750" lvl="0" marL="285750" rtl="0" algn="l">
              <a:lnSpc>
                <a:spcPct val="90000"/>
              </a:lnSpc>
              <a:spcBef>
                <a:spcPts val="6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Memory stall clock cycles) × Clock-cycle time</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Memory stall clock cycles = </a:t>
            </a:r>
            <a:endParaRPr/>
          </a:p>
          <a:p>
            <a:pPr indent="-285750" lvl="0" marL="285750" rtl="0" algn="l">
              <a:lnSpc>
                <a:spcPct val="90000"/>
              </a:lnSpc>
              <a:spcBef>
                <a:spcPts val="6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Read-stall cycles + Write-stall cycles</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Read-stall cycles = Reads/program × Read miss rate ×</a:t>
            </a:r>
            <a:endParaRPr/>
          </a:p>
          <a:p>
            <a:pPr indent="-285750" lvl="0" marL="285750" rtl="0" algn="l">
              <a:lnSpc>
                <a:spcPct val="90000"/>
              </a:lnSpc>
              <a:spcBef>
                <a:spcPts val="6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Read miss penalty</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Write-stall cycles = (Writes/program × Write miss rate ×</a:t>
            </a:r>
            <a:endParaRPr/>
          </a:p>
          <a:p>
            <a:pPr indent="-285750" lvl="0" marL="285750" rtl="0" algn="l">
              <a:lnSpc>
                <a:spcPct val="90000"/>
              </a:lnSpc>
              <a:spcBef>
                <a:spcPts val="6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Write miss penalty) + Write buffer stalls</a:t>
            </a:r>
            <a:endParaRPr/>
          </a:p>
          <a:p>
            <a:pPr indent="-285750" lvl="0" marL="285750" rtl="0" algn="l">
              <a:lnSpc>
                <a:spcPct val="90000"/>
              </a:lnSpc>
              <a:spcBef>
                <a:spcPts val="6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(assumes write-through cache)</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Write buffer stalls should be negligible and write and read miss penalties equal (cost to fetch block from memory)</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Memory stall clock cycles = Mem access/program × miss rate × miss penalty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5"/>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Example I</a:t>
            </a:r>
            <a:endParaRPr/>
          </a:p>
        </p:txBody>
      </p:sp>
      <p:sp>
        <p:nvSpPr>
          <p:cNvPr id="563" name="Google Shape;563;p55"/>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8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Assume I-miss rate of 2% and D-miss rate of 4% (gcc) </a:t>
            </a:r>
            <a:endParaRPr/>
          </a:p>
          <a:p>
            <a:pPr indent="-285750" lvl="0" marL="285750" rtl="0" algn="l">
              <a:lnSpc>
                <a:spcPct val="8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Assume CPI = 2 (without stalls) and miss penalty of 40 cycles</a:t>
            </a:r>
            <a:endParaRPr/>
          </a:p>
          <a:p>
            <a:pPr indent="-285750" lvl="0" marL="285750" rtl="0" algn="l">
              <a:lnSpc>
                <a:spcPct val="8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Assume 36% loads/stores</a:t>
            </a:r>
            <a:endParaRPr/>
          </a:p>
          <a:p>
            <a:pPr indent="-285750" lvl="0" marL="285750" rtl="0" algn="l">
              <a:lnSpc>
                <a:spcPct val="8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What is the CPI with memory stalls?</a:t>
            </a:r>
            <a:endParaRPr/>
          </a:p>
          <a:p>
            <a:pPr indent="-285750" lvl="0" marL="285750" rtl="0" algn="l">
              <a:lnSpc>
                <a:spcPct val="8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How much faster would a machine with perfect cache run?</a:t>
            </a:r>
            <a:endParaRPr/>
          </a:p>
          <a:p>
            <a:pPr indent="-285750" lvl="0" marL="285750" rtl="0" algn="l">
              <a:lnSpc>
                <a:spcPct val="8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What happens if the processor is made faster, but the memory system stays the same (e.g. reduce CPI to 1)?</a:t>
            </a:r>
            <a:endParaRPr/>
          </a:p>
          <a:p>
            <a:pPr indent="-133350" lvl="0" marL="285750" rtl="0" algn="l">
              <a:lnSpc>
                <a:spcPct val="8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8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How does Amdahls’s law come into play?</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6"/>
          <p:cNvSpPr txBox="1"/>
          <p:nvPr>
            <p:ph type="title"/>
          </p:nvPr>
        </p:nvSpPr>
        <p:spPr>
          <a:xfrm>
            <a:off x="990600" y="304800"/>
            <a:ext cx="7162800" cy="508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Calculation I</a:t>
            </a:r>
            <a:endParaRPr/>
          </a:p>
        </p:txBody>
      </p:sp>
      <p:sp>
        <p:nvSpPr>
          <p:cNvPr id="569" name="Google Shape;569;p56"/>
          <p:cNvSpPr txBox="1"/>
          <p:nvPr>
            <p:ph idx="1" type="body"/>
          </p:nvPr>
        </p:nvSpPr>
        <p:spPr>
          <a:xfrm>
            <a:off x="685800" y="1543050"/>
            <a:ext cx="7772400" cy="455295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Instruction miss cycles = I x 100% x 2% x 40 = .80 x I</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Data miss cycles = I x 36% x 4% x 40 = .58 x I</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Total miss cycles = .80 x I + .58 x I = 1.38 x I </a:t>
            </a:r>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CPI = 2 + 1.38 = 3.38</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Perf</a:t>
            </a:r>
            <a:r>
              <a:rPr b="1" baseline="-25000" i="0" lang="en-US" sz="2000" u="none">
                <a:solidFill>
                  <a:schemeClr val="dk1"/>
                </a:solidFill>
                <a:latin typeface="Arial"/>
                <a:ea typeface="Arial"/>
                <a:cs typeface="Arial"/>
                <a:sym typeface="Arial"/>
              </a:rPr>
              <a:t>Perf</a:t>
            </a:r>
            <a:r>
              <a:rPr b="1" i="0" lang="en-US" sz="2000" u="none">
                <a:solidFill>
                  <a:schemeClr val="dk1"/>
                </a:solidFill>
                <a:latin typeface="Arial"/>
                <a:ea typeface="Arial"/>
                <a:cs typeface="Arial"/>
                <a:sym typeface="Arial"/>
              </a:rPr>
              <a:t> / Perf</a:t>
            </a:r>
            <a:r>
              <a:rPr b="1" baseline="-25000" i="0" lang="en-US" sz="2000" u="none">
                <a:solidFill>
                  <a:schemeClr val="dk1"/>
                </a:solidFill>
                <a:latin typeface="Arial"/>
                <a:ea typeface="Arial"/>
                <a:cs typeface="Arial"/>
                <a:sym typeface="Arial"/>
              </a:rPr>
              <a:t>Stall</a:t>
            </a:r>
            <a:r>
              <a:rPr b="1" i="0" lang="en-US" sz="2000" u="none">
                <a:solidFill>
                  <a:schemeClr val="dk1"/>
                </a:solidFill>
                <a:latin typeface="Arial"/>
                <a:ea typeface="Arial"/>
                <a:cs typeface="Arial"/>
                <a:sym typeface="Arial"/>
              </a:rPr>
              <a:t> = 3.38/2 = 1.69</a:t>
            </a:r>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For a processor with base CPI = 1:</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CPI = 1 + 1.38 = 2.38   🡺 Perf</a:t>
            </a:r>
            <a:r>
              <a:rPr b="1" baseline="-25000" i="0" lang="en-US" sz="2000" u="none">
                <a:solidFill>
                  <a:schemeClr val="dk1"/>
                </a:solidFill>
                <a:latin typeface="Arial"/>
                <a:ea typeface="Arial"/>
                <a:cs typeface="Arial"/>
                <a:sym typeface="Arial"/>
              </a:rPr>
              <a:t>Perf</a:t>
            </a:r>
            <a:r>
              <a:rPr b="1" i="0" lang="en-US" sz="2000" u="none">
                <a:solidFill>
                  <a:schemeClr val="dk1"/>
                </a:solidFill>
                <a:latin typeface="Arial"/>
                <a:ea typeface="Arial"/>
                <a:cs typeface="Arial"/>
                <a:sym typeface="Arial"/>
              </a:rPr>
              <a:t> / Perf</a:t>
            </a:r>
            <a:r>
              <a:rPr b="1" baseline="-25000" i="0" lang="en-US" sz="2000" u="none">
                <a:solidFill>
                  <a:schemeClr val="dk1"/>
                </a:solidFill>
                <a:latin typeface="Arial"/>
                <a:ea typeface="Arial"/>
                <a:cs typeface="Arial"/>
                <a:sym typeface="Arial"/>
              </a:rPr>
              <a:t>Stall</a:t>
            </a:r>
            <a:r>
              <a:rPr b="1" i="0" lang="en-US" sz="2000" u="none">
                <a:solidFill>
                  <a:schemeClr val="dk1"/>
                </a:solidFill>
                <a:latin typeface="Arial"/>
                <a:ea typeface="Arial"/>
                <a:cs typeface="Arial"/>
                <a:sym typeface="Arial"/>
              </a:rPr>
              <a:t> = 2.38</a:t>
            </a:r>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Time spent on stalls for slower processor 1.38/3.38 = 41%</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Time spent on stalls for faster processor 1.38/2.38 = 58%</a:t>
            </a:r>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7"/>
          <p:cNvSpPr txBox="1"/>
          <p:nvPr>
            <p:ph type="title"/>
          </p:nvPr>
        </p:nvSpPr>
        <p:spPr>
          <a:xfrm>
            <a:off x="685800" y="0"/>
            <a:ext cx="7772400" cy="1255712"/>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Example II</a:t>
            </a:r>
            <a:endParaRPr/>
          </a:p>
        </p:txBody>
      </p:sp>
      <p:sp>
        <p:nvSpPr>
          <p:cNvPr id="575" name="Google Shape;575;p57"/>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Suppose the performance of the machine in the previous example is improved by doubling the clock speed (main memory speed remains the same).  Hint:  since the clock rate is doubled and the memory speed remains the same, the miss penalty becomes twice as much (80 cycles).</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How much faster will the machine be assuming the same miss rate as the previous example?</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8"/>
          <p:cNvSpPr txBox="1"/>
          <p:nvPr>
            <p:ph type="title"/>
          </p:nvPr>
        </p:nvSpPr>
        <p:spPr>
          <a:xfrm>
            <a:off x="990600" y="0"/>
            <a:ext cx="7162800" cy="554037"/>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Calculation II</a:t>
            </a:r>
            <a:endParaRPr/>
          </a:p>
        </p:txBody>
      </p:sp>
      <p:sp>
        <p:nvSpPr>
          <p:cNvPr id="581" name="Google Shape;581;p58"/>
          <p:cNvSpPr txBox="1"/>
          <p:nvPr>
            <p:ph idx="1" type="body"/>
          </p:nvPr>
        </p:nvSpPr>
        <p:spPr>
          <a:xfrm>
            <a:off x="685800" y="1793875"/>
            <a:ext cx="7772400" cy="4302125"/>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If clock speed is doubled but memory speed remains same:</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Instruction miss cycles = I x 100% x 2% x 80 = 1.60 x I</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Data miss cycles = I x 36% x 4% x 80 = 1.16 x I</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Total miss cycles = 1.60 x I + 1.16 x I = 2.76 x I </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CPI = 2 + 2.76 = 4.76</a:t>
            </a:r>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Perf</a:t>
            </a:r>
            <a:r>
              <a:rPr b="1" baseline="-25000" i="0" lang="en-US" sz="2000" u="none">
                <a:solidFill>
                  <a:schemeClr val="dk1"/>
                </a:solidFill>
                <a:latin typeface="Arial"/>
                <a:ea typeface="Arial"/>
                <a:cs typeface="Arial"/>
                <a:sym typeface="Arial"/>
              </a:rPr>
              <a:t>Fast</a:t>
            </a:r>
            <a:r>
              <a:rPr b="1" i="0" lang="en-US" sz="2000" u="none">
                <a:solidFill>
                  <a:schemeClr val="dk1"/>
                </a:solidFill>
                <a:latin typeface="Arial"/>
                <a:ea typeface="Arial"/>
                <a:cs typeface="Arial"/>
                <a:sym typeface="Arial"/>
              </a:rPr>
              <a:t> / Perf</a:t>
            </a:r>
            <a:r>
              <a:rPr b="1" baseline="-25000" i="0" lang="en-US" sz="2000" u="none">
                <a:solidFill>
                  <a:schemeClr val="dk1"/>
                </a:solidFill>
                <a:latin typeface="Arial"/>
                <a:ea typeface="Arial"/>
                <a:cs typeface="Arial"/>
                <a:sym typeface="Arial"/>
              </a:rPr>
              <a:t>Slow</a:t>
            </a:r>
            <a:r>
              <a:rPr b="1" i="0" lang="en-US" sz="2000" u="none">
                <a:solidFill>
                  <a:schemeClr val="dk1"/>
                </a:solidFill>
                <a:latin typeface="Arial"/>
                <a:ea typeface="Arial"/>
                <a:cs typeface="Arial"/>
                <a:sym typeface="Arial"/>
              </a:rPr>
              <a:t> = ( I x 3.38 x L ) / ( I x 4.76 x L/2 ) = 1.41</a:t>
            </a:r>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Conclusion:  Relative cache penalties increase as the machine becomes faster.</a:t>
            </a:r>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9"/>
          <p:cNvSpPr txBox="1"/>
          <p:nvPr>
            <p:ph type="title"/>
          </p:nvPr>
        </p:nvSpPr>
        <p:spPr>
          <a:xfrm>
            <a:off x="685800" y="403225"/>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200"/>
              <a:buFont typeface="Arial"/>
              <a:buNone/>
            </a:pPr>
            <a:r>
              <a:rPr b="1" i="0" lang="en-US" sz="3200" u="none">
                <a:solidFill>
                  <a:schemeClr val="hlink"/>
                </a:solidFill>
                <a:latin typeface="Arial"/>
                <a:ea typeface="Arial"/>
                <a:cs typeface="Arial"/>
                <a:sym typeface="Arial"/>
              </a:rPr>
              <a:t>Reducing Cache Misses with a more Flexible Replacement Strategy</a:t>
            </a:r>
            <a:endParaRPr/>
          </a:p>
        </p:txBody>
      </p:sp>
      <p:sp>
        <p:nvSpPr>
          <p:cNvPr id="587" name="Google Shape;587;p59"/>
          <p:cNvSpPr txBox="1"/>
          <p:nvPr>
            <p:ph idx="1" type="body"/>
          </p:nvPr>
        </p:nvSpPr>
        <p:spPr>
          <a:xfrm>
            <a:off x="685800" y="1639887"/>
            <a:ext cx="7772400" cy="41148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In a </a:t>
            </a:r>
            <a:r>
              <a:rPr b="1" i="0" lang="en-US" sz="2400" u="sng">
                <a:solidFill>
                  <a:schemeClr val="dk1"/>
                </a:solidFill>
                <a:latin typeface="Arial"/>
                <a:ea typeface="Arial"/>
                <a:cs typeface="Arial"/>
                <a:sym typeface="Arial"/>
              </a:rPr>
              <a:t>direct mapped</a:t>
            </a:r>
            <a:r>
              <a:rPr b="1" i="0" lang="en-US" sz="2400" u="none">
                <a:solidFill>
                  <a:schemeClr val="dk1"/>
                </a:solidFill>
                <a:latin typeface="Arial"/>
                <a:ea typeface="Arial"/>
                <a:cs typeface="Arial"/>
                <a:sym typeface="Arial"/>
              </a:rPr>
              <a:t> cache a block can go in exactly one place in cache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In a </a:t>
            </a:r>
            <a:r>
              <a:rPr b="1" i="0" lang="en-US" sz="2400" u="sng">
                <a:solidFill>
                  <a:schemeClr val="dk1"/>
                </a:solidFill>
                <a:latin typeface="Arial"/>
                <a:ea typeface="Arial"/>
                <a:cs typeface="Arial"/>
                <a:sym typeface="Arial"/>
              </a:rPr>
              <a:t>fully associative cache</a:t>
            </a:r>
            <a:r>
              <a:rPr b="1" i="0" lang="en-US" sz="2400" u="none">
                <a:solidFill>
                  <a:schemeClr val="dk1"/>
                </a:solidFill>
                <a:latin typeface="Arial"/>
                <a:ea typeface="Arial"/>
                <a:cs typeface="Arial"/>
                <a:sym typeface="Arial"/>
              </a:rPr>
              <a:t> a block can go anywhere in cache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 compromise is to use a </a:t>
            </a:r>
            <a:r>
              <a:rPr b="1" i="0" lang="en-US" sz="2400" u="sng">
                <a:solidFill>
                  <a:schemeClr val="dk1"/>
                </a:solidFill>
                <a:latin typeface="Arial"/>
                <a:ea typeface="Arial"/>
                <a:cs typeface="Arial"/>
                <a:sym typeface="Arial"/>
              </a:rPr>
              <a:t>set associative cache</a:t>
            </a:r>
            <a:r>
              <a:rPr b="1" i="0" lang="en-US" sz="2400" u="none">
                <a:solidFill>
                  <a:schemeClr val="dk1"/>
                </a:solidFill>
                <a:latin typeface="Arial"/>
                <a:ea typeface="Arial"/>
                <a:cs typeface="Arial"/>
                <a:sym typeface="Arial"/>
              </a:rPr>
              <a:t> where a block can go into a fixed number of locations in cache, determined by:</a:t>
            </a:r>
            <a:endParaRPr/>
          </a:p>
          <a:p>
            <a:pPr indent="-285750" lvl="0" marL="28575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(Block number) mod (Number of sets in cache)</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p:txBody>
      </p:sp>
      <p:pic>
        <p:nvPicPr>
          <p:cNvPr descr="f0715" id="588" name="Google Shape;588;p59"/>
          <p:cNvPicPr preferRelativeResize="0"/>
          <p:nvPr/>
        </p:nvPicPr>
        <p:blipFill rotWithShape="1">
          <a:blip r:embed="rId3">
            <a:alphaModFix/>
          </a:blip>
          <a:srcRect b="0" l="0" r="0" t="2796"/>
          <a:stretch/>
        </p:blipFill>
        <p:spPr>
          <a:xfrm>
            <a:off x="2286000" y="4724400"/>
            <a:ext cx="4332287" cy="1765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0"/>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Example</a:t>
            </a:r>
            <a:endParaRPr/>
          </a:p>
        </p:txBody>
      </p:sp>
      <p:sp>
        <p:nvSpPr>
          <p:cNvPr id="594" name="Google Shape;594;p60"/>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Three small 4 word caches:</a:t>
            </a:r>
            <a:endParaRPr/>
          </a:p>
          <a:p>
            <a:pPr indent="-285750" lvl="0" marL="28575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     Direct mapped, two-way set associative, fully associative</a:t>
            </a:r>
            <a:endParaRPr/>
          </a:p>
          <a:p>
            <a:pPr indent="-2857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How many misses in the sequence of block addresses:      0, 8, 0, 6, 8?</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How does this change with 8 words, 16 words?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1"/>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Locating a Block in Cache</a:t>
            </a:r>
            <a:endParaRPr/>
          </a:p>
        </p:txBody>
      </p:sp>
      <p:sp>
        <p:nvSpPr>
          <p:cNvPr id="600" name="Google Shape;600;p61"/>
          <p:cNvSpPr txBox="1"/>
          <p:nvPr>
            <p:ph idx="1" type="body"/>
          </p:nvPr>
        </p:nvSpPr>
        <p:spPr>
          <a:xfrm>
            <a:off x="304800" y="1295400"/>
            <a:ext cx="3551237" cy="41148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Check the tag of every cache block in the appropriate set</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Address consists of 3 parts </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Replacement strategy:</a:t>
            </a:r>
            <a:endParaRPr/>
          </a:p>
          <a:p>
            <a:pPr indent="-285750" lvl="0" marL="285750" rtl="0" algn="l">
              <a:lnSpc>
                <a:spcPct val="90000"/>
              </a:lnSpc>
              <a:spcBef>
                <a:spcPts val="72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E.G. Least Recently Used (LRU)</a:t>
            </a:r>
            <a:endParaRPr/>
          </a:p>
        </p:txBody>
      </p:sp>
      <p:pic>
        <p:nvPicPr>
          <p:cNvPr id="601" name="Google Shape;601;p61"/>
          <p:cNvPicPr preferRelativeResize="0"/>
          <p:nvPr/>
        </p:nvPicPr>
        <p:blipFill rotWithShape="1">
          <a:blip r:embed="rId3">
            <a:alphaModFix/>
          </a:blip>
          <a:srcRect b="0" l="0" r="0" t="0"/>
          <a:stretch/>
        </p:blipFill>
        <p:spPr>
          <a:xfrm>
            <a:off x="1752600" y="2819400"/>
            <a:ext cx="2201862" cy="193675"/>
          </a:xfrm>
          <a:prstGeom prst="rect">
            <a:avLst/>
          </a:prstGeom>
          <a:noFill/>
          <a:ln>
            <a:noFill/>
          </a:ln>
        </p:spPr>
      </p:pic>
      <p:pic>
        <p:nvPicPr>
          <p:cNvPr id="602" name="Google Shape;602;p61"/>
          <p:cNvPicPr preferRelativeResize="0"/>
          <p:nvPr/>
        </p:nvPicPr>
        <p:blipFill rotWithShape="1">
          <a:blip r:embed="rId4">
            <a:alphaModFix/>
          </a:blip>
          <a:srcRect b="0" l="0" r="0" t="0"/>
          <a:stretch/>
        </p:blipFill>
        <p:spPr>
          <a:xfrm>
            <a:off x="742950" y="5083175"/>
            <a:ext cx="4060825" cy="766762"/>
          </a:xfrm>
          <a:prstGeom prst="rect">
            <a:avLst/>
          </a:prstGeom>
          <a:noFill/>
          <a:ln>
            <a:noFill/>
          </a:ln>
        </p:spPr>
      </p:pic>
      <p:pic>
        <p:nvPicPr>
          <p:cNvPr descr="f0719" id="603" name="Google Shape;603;p61"/>
          <p:cNvPicPr preferRelativeResize="0"/>
          <p:nvPr/>
        </p:nvPicPr>
        <p:blipFill rotWithShape="1">
          <a:blip r:embed="rId5">
            <a:alphaModFix/>
          </a:blip>
          <a:srcRect b="0" l="0" r="0" t="0"/>
          <a:stretch/>
        </p:blipFill>
        <p:spPr>
          <a:xfrm>
            <a:off x="4192587" y="1906587"/>
            <a:ext cx="4227512" cy="35258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2"/>
          <p:cNvSpPr txBox="1"/>
          <p:nvPr>
            <p:ph type="title"/>
          </p:nvPr>
        </p:nvSpPr>
        <p:spPr>
          <a:xfrm>
            <a:off x="990600" y="457200"/>
            <a:ext cx="7162800" cy="627062"/>
          </a:xfrm>
          <a:prstGeom prst="rect">
            <a:avLst/>
          </a:prstGeom>
          <a:noFill/>
          <a:ln>
            <a:noFill/>
          </a:ln>
        </p:spPr>
        <p:txBody>
          <a:bodyPr anchorCtr="0" anchor="ctr" bIns="44450" lIns="90475" spcFirstLastPara="1" rIns="90475" wrap="square" tIns="44450">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Effect of associativity on performance</a:t>
            </a:r>
            <a:endParaRPr/>
          </a:p>
        </p:txBody>
      </p:sp>
      <p:pic>
        <p:nvPicPr>
          <p:cNvPr id="610" name="Google Shape;610;p62"/>
          <p:cNvPicPr preferRelativeResize="0"/>
          <p:nvPr/>
        </p:nvPicPr>
        <p:blipFill rotWithShape="1">
          <a:blip r:embed="rId3">
            <a:alphaModFix/>
          </a:blip>
          <a:srcRect b="0" l="0" r="0" t="0"/>
          <a:stretch/>
        </p:blipFill>
        <p:spPr>
          <a:xfrm>
            <a:off x="1536700" y="1936750"/>
            <a:ext cx="5715000" cy="405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Dynamic RAM</a:t>
            </a:r>
            <a:endParaRPr/>
          </a:p>
        </p:txBody>
      </p:sp>
      <p:sp>
        <p:nvSpPr>
          <p:cNvPr id="137" name="Google Shape;137;p18"/>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Bits stored as charge in capacitors</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Charges leak</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Need refreshing even when powered</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Simpler construction</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Smaller per bit</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Less expensive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Need refresh circuits</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Slower</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Main memory</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Essentially analogue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Level of charge determines value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3"/>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Size of Tags vs. Associativity</a:t>
            </a:r>
            <a:endParaRPr/>
          </a:p>
        </p:txBody>
      </p:sp>
      <p:sp>
        <p:nvSpPr>
          <p:cNvPr id="616" name="Google Shape;616;p63"/>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Increasing associativity requires more comparators, as well as more tag bits per cache block.</a:t>
            </a:r>
            <a:endParaRPr/>
          </a:p>
          <a:p>
            <a:pPr indent="-1333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Assume a cache with 4K 4-word blocks and 32 bit addresses</a:t>
            </a:r>
            <a:endParaRPr/>
          </a:p>
          <a:p>
            <a:pPr indent="-285750" lvl="0" marL="285750" rtl="0" algn="l">
              <a:lnSpc>
                <a:spcPct val="90000"/>
              </a:lnSpc>
              <a:spcBef>
                <a:spcPts val="72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Find the total number of sets and the total number of tag bits for a </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direct mapped cache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two-way set associative cache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four-way set associative cache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fully associative cache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4"/>
          <p:cNvSpPr txBox="1"/>
          <p:nvPr>
            <p:ph type="title"/>
          </p:nvPr>
        </p:nvSpPr>
        <p:spPr>
          <a:xfrm>
            <a:off x="685800" y="471487"/>
            <a:ext cx="7772400" cy="86995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Size of Tags vs. Associativity</a:t>
            </a:r>
            <a:endParaRPr/>
          </a:p>
        </p:txBody>
      </p:sp>
      <p:sp>
        <p:nvSpPr>
          <p:cNvPr id="622" name="Google Shape;622;p64"/>
          <p:cNvSpPr txBox="1"/>
          <p:nvPr>
            <p:ph idx="1" type="body"/>
          </p:nvPr>
        </p:nvSpPr>
        <p:spPr>
          <a:xfrm>
            <a:off x="685800" y="1517650"/>
            <a:ext cx="7772400" cy="457835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Total cache size 4K x 4 words/block x 4 bytes/word = 64Kb</a:t>
            </a:r>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Direct mapped cache:</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16 bytes/block 🡺 28 bits for tag and index</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 sets = # blocks</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Log(4K) = 12 bits for index 🡺 16 bits for tag</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Total # of tag bits = 16 bits x 4K locations = 64 Kbits</a:t>
            </a:r>
            <a:endParaRPr/>
          </a:p>
          <a:p>
            <a:pPr indent="-127000" lvl="1" marL="685800" rtl="0" algn="l">
              <a:lnSpc>
                <a:spcPct val="90000"/>
              </a:lnSpc>
              <a:spcBef>
                <a:spcPts val="48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Two-way set-associative cache:</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32 bytes / set</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16 bytes/block 🡺 28 bits for tag and index </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 sets = # blocks /  2 🡺 2K sets</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Log(2K) = 11 bits for index 🡺 17 bits for tag</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Total # of tag bits = 17 bits x 2 location / set x 2K sets = 68 Kbits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5"/>
          <p:cNvSpPr txBox="1"/>
          <p:nvPr>
            <p:ph type="title"/>
          </p:nvPr>
        </p:nvSpPr>
        <p:spPr>
          <a:xfrm>
            <a:off x="685800" y="471487"/>
            <a:ext cx="7772400" cy="86995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Size of Tags vs. Associativity</a:t>
            </a:r>
            <a:endParaRPr/>
          </a:p>
        </p:txBody>
      </p:sp>
      <p:sp>
        <p:nvSpPr>
          <p:cNvPr id="628" name="Google Shape;628;p65"/>
          <p:cNvSpPr txBox="1"/>
          <p:nvPr>
            <p:ph idx="1" type="body"/>
          </p:nvPr>
        </p:nvSpPr>
        <p:spPr>
          <a:xfrm>
            <a:off x="685800" y="1517650"/>
            <a:ext cx="7772400" cy="4578350"/>
          </a:xfrm>
          <a:prstGeom prst="rect">
            <a:avLst/>
          </a:prstGeom>
          <a:noFill/>
          <a:ln>
            <a:noFill/>
          </a:ln>
        </p:spPr>
        <p:txBody>
          <a:bodyPr anchorCtr="0" anchor="t" bIns="46025" lIns="92075" spcFirstLastPara="1" rIns="92075" wrap="square" tIns="46025">
            <a:noAutofit/>
          </a:bodyPr>
          <a:lstStyle/>
          <a:p>
            <a:pPr indent="-133350" lvl="0" marL="285750" rtl="0" algn="l">
              <a:lnSpc>
                <a:spcPct val="90000"/>
              </a:lnSpc>
              <a:spcBef>
                <a:spcPts val="0"/>
              </a:spcBef>
              <a:spcAft>
                <a:spcPts val="0"/>
              </a:spcAft>
              <a:buClr>
                <a:schemeClr val="dk1"/>
              </a:buClr>
              <a:buSzPts val="2400"/>
              <a:buFont typeface="Arial"/>
              <a:buNone/>
            </a:pPr>
            <a:r>
              <a:t/>
            </a:r>
            <a:endParaRPr b="1" i="0" sz="24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Four-way set-associative cache: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64 bytes / set</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16 bytes/block 🡺 28 bits for tag and index </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sets = # blocks /  4 🡺 1K sets</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Log(1K) = 10 bits for index 🡺 18 bits for tag</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Total # of tag bits = 18 bits x 4 location / set x 1K sets = 72 Kbits</a:t>
            </a:r>
            <a:endParaRPr/>
          </a:p>
          <a:p>
            <a:pPr indent="-114300" lvl="1" marL="685800" rtl="0" algn="l">
              <a:lnSpc>
                <a:spcPct val="90000"/>
              </a:lnSpc>
              <a:spcBef>
                <a:spcPts val="54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Fully associative cache: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1 set of 4 K blocks 🡺 28 bits for tag and index</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Index = 0 bits 🡺 tag will have 28 bits</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Total # of tag bits = 28 bits x 4K location / set x 1 set = 112 Kbits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6"/>
          <p:cNvSpPr txBox="1"/>
          <p:nvPr>
            <p:ph type="title"/>
          </p:nvPr>
        </p:nvSpPr>
        <p:spPr>
          <a:xfrm>
            <a:off x="685800" y="403225"/>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Reducing the Miss Penalty using Multilevel Caches</a:t>
            </a:r>
            <a:endParaRPr/>
          </a:p>
        </p:txBody>
      </p:sp>
      <p:sp>
        <p:nvSpPr>
          <p:cNvPr id="634" name="Google Shape;634;p66"/>
          <p:cNvSpPr txBox="1"/>
          <p:nvPr>
            <p:ph idx="1" type="body"/>
          </p:nvPr>
        </p:nvSpPr>
        <p:spPr>
          <a:xfrm>
            <a:off x="685800" y="1639887"/>
            <a:ext cx="7772400" cy="4518025"/>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To further reduce the gap between fast clock rates of CPUs and the relatively long time to access memory additional levels of cache are used (level two and level three caches).</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The primary cache is optimized for a fast hit rate, which implies a relatively small size</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A secondary cache is optimized to reduce the miss rate and penalty needed to go to memory.</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Example:</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Assume CPI = 1 (with all hits)  and 5 GHz clock</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100 ns main memory access time</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2% miss rate for primary cache</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Secondary cache with 5 ns access time and miss rate of .5%</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What is the total CPI with and without secondary cache?</a:t>
            </a:r>
            <a:endParaRPr/>
          </a:p>
          <a:p>
            <a:pPr indent="-228600" lvl="1" marL="685800" rtl="0" algn="l">
              <a:lnSpc>
                <a:spcPct val="90000"/>
              </a:lnSpc>
              <a:spcBef>
                <a:spcPts val="480"/>
              </a:spcBef>
              <a:spcAft>
                <a:spcPts val="0"/>
              </a:spcAft>
              <a:buClr>
                <a:schemeClr val="dk1"/>
              </a:buClr>
              <a:buSzPts val="1600"/>
              <a:buFont typeface="Arial"/>
              <a:buChar char="–"/>
            </a:pPr>
            <a:r>
              <a:rPr b="1" i="0" lang="en-US" sz="1600" u="none">
                <a:solidFill>
                  <a:schemeClr val="dk1"/>
                </a:solidFill>
                <a:latin typeface="Arial"/>
                <a:ea typeface="Arial"/>
                <a:cs typeface="Arial"/>
                <a:sym typeface="Arial"/>
              </a:rPr>
              <a:t>How much of an improvement does secondary cache provide?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7"/>
          <p:cNvSpPr txBox="1"/>
          <p:nvPr>
            <p:ph type="title"/>
          </p:nvPr>
        </p:nvSpPr>
        <p:spPr>
          <a:xfrm>
            <a:off x="685800" y="403225"/>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Reducing the Miss Penalty using Multilevel Caches</a:t>
            </a:r>
            <a:endParaRPr/>
          </a:p>
        </p:txBody>
      </p:sp>
      <p:sp>
        <p:nvSpPr>
          <p:cNvPr id="640" name="Google Shape;640;p67"/>
          <p:cNvSpPr txBox="1"/>
          <p:nvPr>
            <p:ph idx="1" type="body"/>
          </p:nvPr>
        </p:nvSpPr>
        <p:spPr>
          <a:xfrm>
            <a:off x="685800" y="1639887"/>
            <a:ext cx="7772400" cy="4518025"/>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The miss penalty to main memory: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100 ns / .2 ns per cycle = 500 cycles</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For the processor with only L1 cache: </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Total CPI =  1 + 2% x 500 = 11</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The miss penalty to access L2 cache:</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5 ns / .2 ns per cycle = 25 cycles</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If the miss is satisfied by L2 cache, then this is the only miss penalty.</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If the miss has to be resolved by the main memory, then the total miss penalty is the sum of both</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For the processor with both L1 and L2 caches:</a:t>
            </a:r>
            <a:br>
              <a:rPr b="1" i="0" lang="en-US" sz="20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Total CPI = 1 + 2% x 25 + 0.5% x 500 = 4</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The performance ratio: 11 / 4 = 2.8!</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8"/>
          <p:cNvSpPr txBox="1"/>
          <p:nvPr>
            <p:ph type="title"/>
          </p:nvPr>
        </p:nvSpPr>
        <p:spPr>
          <a:xfrm>
            <a:off x="914400" y="228600"/>
            <a:ext cx="71628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Memory Hierarchy Framework</a:t>
            </a:r>
            <a:endParaRPr/>
          </a:p>
        </p:txBody>
      </p:sp>
      <p:sp>
        <p:nvSpPr>
          <p:cNvPr id="646" name="Google Shape;646;p68"/>
          <p:cNvSpPr txBox="1"/>
          <p:nvPr>
            <p:ph idx="1" type="body"/>
          </p:nvPr>
        </p:nvSpPr>
        <p:spPr>
          <a:xfrm>
            <a:off x="762000" y="1524000"/>
            <a:ext cx="8229600" cy="51054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Arial"/>
                <a:ea typeface="Arial"/>
                <a:cs typeface="Arial"/>
                <a:sym typeface="Arial"/>
              </a:rPr>
              <a:t>Three Cs used to model our memory hierarchy</a:t>
            </a:r>
            <a:endParaRPr/>
          </a:p>
          <a:p>
            <a:pPr indent="-457200" lvl="1" marL="914400" marR="0" rtl="0" algn="l">
              <a:lnSpc>
                <a:spcPct val="90000"/>
              </a:lnSpc>
              <a:spcBef>
                <a:spcPts val="6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Compulsory misses</a:t>
            </a:r>
            <a:endParaRPr/>
          </a:p>
          <a:p>
            <a:pPr indent="-381000" lvl="2" marL="1295400" marR="0" rtl="0" algn="l">
              <a:lnSpc>
                <a:spcPct val="90000"/>
              </a:lnSpc>
              <a:spcBef>
                <a:spcPts val="600"/>
              </a:spcBef>
              <a:spcAft>
                <a:spcPts val="0"/>
              </a:spcAft>
              <a:buClr>
                <a:schemeClr val="dk1"/>
              </a:buClr>
              <a:buSzPts val="2000"/>
              <a:buFont typeface="Arial"/>
              <a:buChar char="»"/>
            </a:pPr>
            <a:r>
              <a:rPr b="1" i="1" lang="en-US" sz="2000" u="none" cap="none" strike="noStrike">
                <a:solidFill>
                  <a:schemeClr val="dk1"/>
                </a:solidFill>
                <a:latin typeface="Arial"/>
                <a:ea typeface="Arial"/>
                <a:cs typeface="Arial"/>
                <a:sym typeface="Arial"/>
              </a:rPr>
              <a:t>Cold-start misses</a:t>
            </a:r>
            <a:r>
              <a:rPr b="1" i="0" lang="en-US" sz="2000" u="none" cap="none" strike="noStrike">
                <a:solidFill>
                  <a:schemeClr val="dk1"/>
                </a:solidFill>
                <a:latin typeface="Arial"/>
                <a:ea typeface="Arial"/>
                <a:cs typeface="Arial"/>
                <a:sym typeface="Arial"/>
              </a:rPr>
              <a:t> caused by the first access to a block</a:t>
            </a:r>
            <a:endParaRPr/>
          </a:p>
          <a:p>
            <a:pPr indent="-381000" lvl="2" marL="1295400" marR="0" rtl="0" algn="l">
              <a:lnSpc>
                <a:spcPct val="90000"/>
              </a:lnSpc>
              <a:spcBef>
                <a:spcPts val="6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Solution is to increase the block size</a:t>
            </a:r>
            <a:endParaRPr/>
          </a:p>
          <a:p>
            <a:pPr indent="-457200" lvl="1" marL="914400" marR="0" rtl="0" algn="l">
              <a:lnSpc>
                <a:spcPct val="90000"/>
              </a:lnSpc>
              <a:spcBef>
                <a:spcPts val="6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Capacity misses</a:t>
            </a:r>
            <a:endParaRPr/>
          </a:p>
          <a:p>
            <a:pPr indent="-381000" lvl="2" marL="1295400" marR="0" rtl="0" algn="l">
              <a:lnSpc>
                <a:spcPct val="90000"/>
              </a:lnSpc>
              <a:spcBef>
                <a:spcPts val="6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Caused when the cache is full and block needs to be replaced</a:t>
            </a:r>
            <a:endParaRPr/>
          </a:p>
          <a:p>
            <a:pPr indent="-381000" lvl="2" marL="1295400" marR="0" rtl="0" algn="l">
              <a:lnSpc>
                <a:spcPct val="90000"/>
              </a:lnSpc>
              <a:spcBef>
                <a:spcPts val="6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Solution is to enlarge the cache</a:t>
            </a:r>
            <a:endParaRPr/>
          </a:p>
          <a:p>
            <a:pPr indent="-457200" lvl="1" marL="914400" marR="0" rtl="0" algn="l">
              <a:lnSpc>
                <a:spcPct val="90000"/>
              </a:lnSpc>
              <a:spcBef>
                <a:spcPts val="6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Conflict misses</a:t>
            </a:r>
            <a:endParaRPr/>
          </a:p>
          <a:p>
            <a:pPr indent="-381000" lvl="2" marL="1295400" marR="0" rtl="0" algn="l">
              <a:lnSpc>
                <a:spcPct val="90000"/>
              </a:lnSpc>
              <a:spcBef>
                <a:spcPts val="600"/>
              </a:spcBef>
              <a:spcAft>
                <a:spcPts val="0"/>
              </a:spcAft>
              <a:buClr>
                <a:schemeClr val="dk1"/>
              </a:buClr>
              <a:buSzPts val="2000"/>
              <a:buFont typeface="Arial"/>
              <a:buChar char="»"/>
            </a:pPr>
            <a:r>
              <a:rPr b="1" i="1" lang="en-US" sz="2000" u="none" cap="none" strike="noStrike">
                <a:solidFill>
                  <a:schemeClr val="dk1"/>
                </a:solidFill>
                <a:latin typeface="Arial"/>
                <a:ea typeface="Arial"/>
                <a:cs typeface="Arial"/>
                <a:sym typeface="Arial"/>
              </a:rPr>
              <a:t>Collision misses</a:t>
            </a:r>
            <a:r>
              <a:rPr b="1" i="0" lang="en-US" sz="2000" u="none" cap="none" strike="noStrike">
                <a:solidFill>
                  <a:schemeClr val="dk1"/>
                </a:solidFill>
                <a:latin typeface="Arial"/>
                <a:ea typeface="Arial"/>
                <a:cs typeface="Arial"/>
                <a:sym typeface="Arial"/>
              </a:rPr>
              <a:t> caused when multiple blocks compete for the same set, in the case of set-associative and fully-associative mappings</a:t>
            </a:r>
            <a:endParaRPr/>
          </a:p>
          <a:p>
            <a:pPr indent="-381000" lvl="2" marL="1295400" marR="0" rtl="0" algn="l">
              <a:lnSpc>
                <a:spcPct val="90000"/>
              </a:lnSpc>
              <a:spcBef>
                <a:spcPts val="6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Solution is to increase associativity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69"/>
          <p:cNvSpPr txBox="1"/>
          <p:nvPr>
            <p:ph type="title"/>
          </p:nvPr>
        </p:nvSpPr>
        <p:spPr>
          <a:xfrm>
            <a:off x="762000" y="0"/>
            <a:ext cx="71628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Design Tradeoffs</a:t>
            </a:r>
            <a:endParaRPr/>
          </a:p>
        </p:txBody>
      </p:sp>
      <p:sp>
        <p:nvSpPr>
          <p:cNvPr id="652" name="Google Shape;652;p69"/>
          <p:cNvSpPr txBox="1"/>
          <p:nvPr>
            <p:ph idx="1" type="body"/>
          </p:nvPr>
        </p:nvSpPr>
        <p:spPr>
          <a:xfrm>
            <a:off x="685800" y="2057400"/>
            <a:ext cx="8153400" cy="1752600"/>
          </a:xfrm>
          <a:prstGeom prst="rect">
            <a:avLst/>
          </a:prstGeom>
          <a:noFill/>
          <a:ln>
            <a:noFill/>
          </a:ln>
        </p:spPr>
        <p:txBody>
          <a:bodyPr anchorCtr="0" anchor="t" bIns="46025" lIns="92075" spcFirstLastPara="1" rIns="92075" wrap="square" tIns="46025">
            <a:noAutofit/>
          </a:bodyPr>
          <a:lstStyle/>
          <a:p>
            <a:pPr indent="-533400" lvl="0" marL="533400" marR="0" rtl="0" algn="l">
              <a:lnSpc>
                <a:spcPct val="9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As in everything in engineering, multiple design tradeoffs exist when discussing memory hierarchies</a:t>
            </a:r>
            <a:endParaRPr/>
          </a:p>
          <a:p>
            <a:pPr indent="-533400" lvl="0" marL="533400" marR="0" rtl="0" algn="l">
              <a:lnSpc>
                <a:spcPct val="90000"/>
              </a:lnSpc>
              <a:spcBef>
                <a:spcPts val="54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There are many more factors involved, but the presented ones are the most important and accessible ones</a:t>
            </a:r>
            <a:endParaRPr/>
          </a:p>
        </p:txBody>
      </p:sp>
      <p:pic>
        <p:nvPicPr>
          <p:cNvPr id="653" name="Google Shape;653;p69"/>
          <p:cNvPicPr preferRelativeResize="0"/>
          <p:nvPr>
            <p:ph idx="2" type="body"/>
          </p:nvPr>
        </p:nvPicPr>
        <p:blipFill rotWithShape="1">
          <a:blip r:embed="rId3">
            <a:alphaModFix/>
          </a:blip>
          <a:srcRect b="0" l="0" r="0" t="0"/>
          <a:stretch/>
        </p:blipFill>
        <p:spPr>
          <a:xfrm>
            <a:off x="228600" y="3733800"/>
            <a:ext cx="8485187" cy="183038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0"/>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Example</a:t>
            </a:r>
            <a:endParaRPr/>
          </a:p>
        </p:txBody>
      </p:sp>
      <p:sp>
        <p:nvSpPr>
          <p:cNvPr id="659" name="Google Shape;659;p70"/>
          <p:cNvSpPr txBox="1"/>
          <p:nvPr>
            <p:ph idx="1" type="body"/>
          </p:nvPr>
        </p:nvSpPr>
        <p:spPr>
          <a:xfrm>
            <a:off x="990600" y="990600"/>
            <a:ext cx="7162800" cy="53340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computer system contains a main memory of 32K 16-bit words. It has also a 4Kword cache divided into 4-line sets with 64 words per line. The processor fetches words from locations 0, 1, 2,…, 4351 in that order sequentially 10 times. The cache is 10 times faster than the main memory. Assume LRU policy.</a:t>
            </a:r>
            <a:endParaRPr/>
          </a:p>
          <a:p>
            <a:pPr indent="-285750" lvl="0" marL="285750" rtl="0" algn="l">
              <a:lnSpc>
                <a:spcPct val="90000"/>
              </a:lnSpc>
              <a:spcBef>
                <a:spcPts val="54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0" marL="285750" rtl="0" algn="l">
              <a:lnSpc>
                <a:spcPct val="90000"/>
              </a:lnSpc>
              <a:spcBef>
                <a:spcPts val="54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With no cache</a:t>
            </a:r>
            <a:endParaRPr/>
          </a:p>
          <a:p>
            <a:pPr indent="-285750" lvl="0" marL="285750" rtl="0" algn="l">
              <a:lnSpc>
                <a:spcPct val="90000"/>
              </a:lnSpc>
              <a:spcBef>
                <a:spcPts val="54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Fetch time = (10 passes) (68 blocks/pass) (10T/block) = 6800T</a:t>
            </a:r>
            <a:endParaRPr/>
          </a:p>
          <a:p>
            <a:pPr indent="-285750" lvl="0" marL="285750" rtl="0" algn="l">
              <a:lnSpc>
                <a:spcPct val="90000"/>
              </a:lnSpc>
              <a:spcBef>
                <a:spcPts val="54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0" marL="285750" rtl="0" algn="l">
              <a:lnSpc>
                <a:spcPct val="90000"/>
              </a:lnSpc>
              <a:spcBef>
                <a:spcPts val="54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With cache</a:t>
            </a:r>
            <a:endParaRPr/>
          </a:p>
          <a:p>
            <a:pPr indent="-285750" lvl="0" marL="285750" rtl="0" algn="l">
              <a:lnSpc>
                <a:spcPct val="90000"/>
              </a:lnSpc>
              <a:spcBef>
                <a:spcPts val="54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Fetch time	=		(68) (11T) 	first pass</a:t>
            </a:r>
            <a:endParaRPr/>
          </a:p>
          <a:p>
            <a:pPr indent="-285750" lvl="0" marL="285750" rtl="0" algn="l">
              <a:lnSpc>
                <a:spcPct val="90000"/>
              </a:lnSpc>
              <a:spcBef>
                <a:spcPts val="54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(9) (48) (T) + (9) (20) (11T)		other passes</a:t>
            </a:r>
            <a:endParaRPr/>
          </a:p>
          <a:p>
            <a:pPr indent="-285750" lvl="0" marL="285750" rtl="0" algn="l">
              <a:lnSpc>
                <a:spcPct val="90000"/>
              </a:lnSpc>
              <a:spcBef>
                <a:spcPts val="54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3160T</a:t>
            </a:r>
            <a:endParaRPr/>
          </a:p>
          <a:p>
            <a:pPr indent="-285750" lvl="0" marL="285750" rtl="0" algn="l">
              <a:lnSpc>
                <a:spcPct val="90000"/>
              </a:lnSpc>
              <a:spcBef>
                <a:spcPts val="54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0" marL="285750" rtl="0" algn="l">
              <a:lnSpc>
                <a:spcPct val="90000"/>
              </a:lnSpc>
              <a:spcBef>
                <a:spcPts val="54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Improvement  = 2.15</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1"/>
          <p:cNvSpPr txBox="1"/>
          <p:nvPr>
            <p:ph type="title"/>
          </p:nvPr>
        </p:nvSpPr>
        <p:spPr>
          <a:xfrm>
            <a:off x="990600" y="0"/>
            <a:ext cx="7162800" cy="838200"/>
          </a:xfrm>
          <a:prstGeom prst="rect">
            <a:avLst/>
          </a:prstGeom>
          <a:noFill/>
          <a:ln>
            <a:noFill/>
          </a:ln>
        </p:spPr>
        <p:txBody>
          <a:bodyPr anchorCtr="0" anchor="ctr" bIns="44450" lIns="90475" spcFirstLastPara="1" rIns="90475" wrap="square" tIns="44450">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Modern Systems</a:t>
            </a:r>
            <a:endParaRPr/>
          </a:p>
        </p:txBody>
      </p:sp>
      <p:sp>
        <p:nvSpPr>
          <p:cNvPr id="666" name="Google Shape;666;p71"/>
          <p:cNvSpPr txBox="1"/>
          <p:nvPr>
            <p:ph idx="1" type="body"/>
          </p:nvPr>
        </p:nvSpPr>
        <p:spPr>
          <a:xfrm>
            <a:off x="0" y="914400"/>
            <a:ext cx="8382000" cy="4114800"/>
          </a:xfrm>
          <a:prstGeom prst="rect">
            <a:avLst/>
          </a:prstGeom>
          <a:noFill/>
          <a:ln>
            <a:noFill/>
          </a:ln>
        </p:spPr>
        <p:txBody>
          <a:bodyPr anchorCtr="0" anchor="t" bIns="44450" lIns="90475" spcFirstLastPara="1" rIns="90475" wrap="square" tIns="44450">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 </a:t>
            </a:r>
            <a:endParaRPr/>
          </a:p>
        </p:txBody>
      </p:sp>
      <p:pic>
        <p:nvPicPr>
          <p:cNvPr id="667" name="Google Shape;667;p71"/>
          <p:cNvPicPr preferRelativeResize="0"/>
          <p:nvPr/>
        </p:nvPicPr>
        <p:blipFill rotWithShape="1">
          <a:blip r:embed="rId3">
            <a:alphaModFix/>
          </a:blip>
          <a:srcRect b="0" l="0" r="0" t="0"/>
          <a:stretch/>
        </p:blipFill>
        <p:spPr>
          <a:xfrm>
            <a:off x="381000" y="1219200"/>
            <a:ext cx="9144000" cy="539591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2"/>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Questions</a:t>
            </a:r>
            <a:endParaRPr/>
          </a:p>
        </p:txBody>
      </p:sp>
      <p:sp>
        <p:nvSpPr>
          <p:cNvPr id="673" name="Google Shape;673;p72"/>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What is the difference between DRAM and SRAM in terms of applications?</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What is the difference between DRAM and SRAM in terms of characteristics such as speed, size and cost?</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Explain why one type of RAM is considered to be analog and the other digital.</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What is the distinction between spatial and temporal locality?</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What are the strategies for exploring spatial and temporal locality?</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What is the difference among direct mapping, associative mapping and set-associative mapping?</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List the fields of the direct memory cache.</a:t>
            </a:r>
            <a:endParaRPr/>
          </a:p>
          <a:p>
            <a:pPr indent="-285750" lvl="0" marL="285750" rtl="0" algn="l">
              <a:lnSpc>
                <a:spcPct val="90000"/>
              </a:lnSpc>
              <a:spcBef>
                <a:spcPts val="600"/>
              </a:spcBef>
              <a:spcAft>
                <a:spcPts val="0"/>
              </a:spcAft>
              <a:buClr>
                <a:schemeClr val="dk1"/>
              </a:buClr>
              <a:buSzPts val="2000"/>
              <a:buFont typeface="Arial"/>
              <a:buChar char="•"/>
            </a:pPr>
            <a:r>
              <a:rPr b="1" i="0" lang="en-US" sz="2000" u="none">
                <a:solidFill>
                  <a:schemeClr val="dk1"/>
                </a:solidFill>
                <a:latin typeface="Arial"/>
                <a:ea typeface="Arial"/>
                <a:cs typeface="Arial"/>
                <a:sym typeface="Arial"/>
              </a:rPr>
              <a:t>List the fields of associative and set- associative caches.</a:t>
            </a:r>
            <a:endParaRPr/>
          </a:p>
          <a:p>
            <a:pPr indent="-158750" lvl="0" marL="285750" rtl="0" algn="l">
              <a:lnSpc>
                <a:spcPct val="90000"/>
              </a:lnSpc>
              <a:spcBef>
                <a:spcPts val="60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914400" y="228600"/>
            <a:ext cx="71628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Dynamic RAM Structure</a:t>
            </a:r>
            <a:endParaRPr/>
          </a:p>
        </p:txBody>
      </p:sp>
      <p:pic>
        <p:nvPicPr>
          <p:cNvPr id="143" name="Google Shape;143;p19"/>
          <p:cNvPicPr preferRelativeResize="0"/>
          <p:nvPr/>
        </p:nvPicPr>
        <p:blipFill rotWithShape="1">
          <a:blip r:embed="rId3">
            <a:alphaModFix/>
          </a:blip>
          <a:srcRect b="35881" l="9837" r="59766" t="23872"/>
          <a:stretch/>
        </p:blipFill>
        <p:spPr>
          <a:xfrm>
            <a:off x="1574800" y="1066800"/>
            <a:ext cx="5664200" cy="579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DRAM Operation</a:t>
            </a:r>
            <a:endParaRPr/>
          </a:p>
        </p:txBody>
      </p:sp>
      <p:sp>
        <p:nvSpPr>
          <p:cNvPr id="149" name="Google Shape;149;p20"/>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Address line active when bit read or written</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Transistor switch closed (current flows)</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Write</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Voltage to bit line</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High for 1 low for 0</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Then signal address line</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Transfers charge to capacitor</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Read</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Address line selected</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transistor turns on</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Charge from capacitor fed via bit line to sense amplifier</a:t>
            </a:r>
            <a:endParaRPr/>
          </a:p>
          <a:p>
            <a:pPr indent="-228600" lvl="2" marL="11430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Compares with reference value to determine 0 or 1</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Capacitor charge must be restored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990600" y="0"/>
            <a:ext cx="7162800" cy="8382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Static RAM</a:t>
            </a:r>
            <a:endParaRPr/>
          </a:p>
        </p:txBody>
      </p:sp>
      <p:sp>
        <p:nvSpPr>
          <p:cNvPr id="156" name="Google Shape;156;p21"/>
          <p:cNvSpPr txBox="1"/>
          <p:nvPr>
            <p:ph idx="1" type="body"/>
          </p:nvPr>
        </p:nvSpPr>
        <p:spPr>
          <a:xfrm>
            <a:off x="990600" y="990600"/>
            <a:ext cx="7162800" cy="5029200"/>
          </a:xfrm>
          <a:prstGeom prst="rect">
            <a:avLst/>
          </a:prstGeom>
          <a:noFill/>
          <a:ln>
            <a:noFill/>
          </a:ln>
        </p:spPr>
        <p:txBody>
          <a:bodyPr anchorCtr="0" anchor="t" bIns="46025" lIns="92075" spcFirstLastPara="1" rIns="92075" wrap="square" tIns="46025">
            <a:noAutofit/>
          </a:bodyPr>
          <a:lstStyle/>
          <a:p>
            <a:pPr indent="-285750" lvl="0" marL="28575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Bits stored as on/off switches</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No charges to leak</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No refreshing needed when powered</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More complex construction</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Larger per bit</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More expensive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Does not need refresh circuits</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Faster</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Cache</a:t>
            </a:r>
            <a:endParaRPr/>
          </a:p>
          <a:p>
            <a:pPr indent="-285750" lvl="0" marL="285750" rtl="0" algn="l">
              <a:lnSpc>
                <a:spcPct val="90000"/>
              </a:lnSpc>
              <a:spcBef>
                <a:spcPts val="72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Digital</a:t>
            </a:r>
            <a:endParaRPr/>
          </a:p>
          <a:p>
            <a:pPr indent="-228600" lvl="1" marL="685800" rtl="0" algn="l">
              <a:lnSpc>
                <a:spcPct val="90000"/>
              </a:lnSpc>
              <a:spcBef>
                <a:spcPts val="54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Uses flip-flops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143000" y="0"/>
            <a:ext cx="7162800" cy="1143000"/>
          </a:xfrm>
          <a:prstGeom prst="rect">
            <a:avLst/>
          </a:prstGeom>
          <a:noFill/>
          <a:ln>
            <a:noFill/>
          </a:ln>
        </p:spPr>
        <p:txBody>
          <a:bodyPr anchorCtr="0" anchor="ctr" bIns="46025" lIns="92075" spcFirstLastPara="1" rIns="92075" wrap="square" tIns="46025">
            <a:noAutofit/>
          </a:bodyPr>
          <a:lstStyle/>
          <a:p>
            <a:pPr indent="0" lvl="0" marL="0" rtl="0" algn="ctr">
              <a:lnSpc>
                <a:spcPct val="90000"/>
              </a:lnSpc>
              <a:spcBef>
                <a:spcPts val="0"/>
              </a:spcBef>
              <a:spcAft>
                <a:spcPts val="0"/>
              </a:spcAft>
              <a:buClr>
                <a:schemeClr val="hlink"/>
              </a:buClr>
              <a:buSzPts val="3600"/>
              <a:buFont typeface="Arial"/>
              <a:buNone/>
            </a:pPr>
            <a:r>
              <a:rPr b="1" i="0" lang="en-US" sz="3600" u="none">
                <a:solidFill>
                  <a:schemeClr val="hlink"/>
                </a:solidFill>
                <a:latin typeface="Arial"/>
                <a:ea typeface="Arial"/>
                <a:cs typeface="Arial"/>
                <a:sym typeface="Arial"/>
              </a:rPr>
              <a:t>Stating RAM Structure</a:t>
            </a:r>
            <a:endParaRPr/>
          </a:p>
        </p:txBody>
      </p:sp>
      <p:pic>
        <p:nvPicPr>
          <p:cNvPr id="162" name="Google Shape;162;p22"/>
          <p:cNvPicPr preferRelativeResize="0"/>
          <p:nvPr/>
        </p:nvPicPr>
        <p:blipFill rotWithShape="1">
          <a:blip r:embed="rId3">
            <a:alphaModFix/>
          </a:blip>
          <a:srcRect b="28295" l="50000" r="6580" t="17662"/>
          <a:stretch/>
        </p:blipFill>
        <p:spPr>
          <a:xfrm>
            <a:off x="1524000" y="1090612"/>
            <a:ext cx="5943600" cy="571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ce201">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