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669075" cy="9926625"/>
  <p:embeddedFontLst>
    <p:embeddedFont>
      <p:font typeface="Tahoma"/>
      <p:regular r:id="rId41"/>
      <p:bold r:id="rId42"/>
    </p:embeddedFont>
    <p:embeddedFont>
      <p:font typeface="Noto Sans Symbol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0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6.xml"/><Relationship Id="rId44" Type="http://schemas.openxmlformats.org/officeDocument/2006/relationships/font" Target="fonts/NotoSansSymbols-bold.fntdata"/><Relationship Id="rId21" Type="http://schemas.openxmlformats.org/officeDocument/2006/relationships/slide" Target="slides/slide15.xml"/><Relationship Id="rId43" Type="http://schemas.openxmlformats.org/officeDocument/2006/relationships/font" Target="fonts/NotoSansSymbols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9837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2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3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862013" y="750888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852488" y="744538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87" name="Google Shape;87;p1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8" name="Google Shape;88;p12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2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0" name="Google Shape;90;p12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1" name="Google Shape;91;p12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2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93" name="Google Shape;93;p12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6" name="Google Shape;96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43000" y="1066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COD Ch. 7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Large and Fast: Exploiting Memory Hierarchy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225425" y="31273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MIPS style: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 locality are we taking advantage of?</a:t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Direct Mapped Cache</a:t>
            </a:r>
            <a:endParaRPr/>
          </a:p>
        </p:txBody>
      </p:sp>
      <p:pic>
        <p:nvPicPr>
          <p:cNvPr descr="C:\Work\Architecture\CODbookFigures\F0707.wmf"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487" y="1981200"/>
            <a:ext cx="4391025" cy="4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3429000" y="1752600"/>
            <a:ext cx="25034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showing bit 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343400" y="5791200"/>
            <a:ext cx="46482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with 1024 1-word blocks: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(least 2 significant bits) is ignored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 10 bits used to index into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Cache Read Hit/Miss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read hit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no action needed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cache read miss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original PC value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PC – 4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as PC has already been incremented in first step of instruction cycle) to memory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 main memory to perform read and wait for memory to complete access –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stall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read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read completes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cache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entry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Restart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instruction execution at first step to refetch instruction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cache read miss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to instruction cache miss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reduce data miss penalty allow processor to execute instructions while waiting for the read to complete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until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word is required –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stall on use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(why won’t this work for instruction misses?)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143000" y="457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DECStation 3100 Cache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(MIPS R2000 processor) 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:\Work\Architecture\CODbookFigures\F0708.WMF"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676400"/>
            <a:ext cx="4098925" cy="48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3505200" y="1447800"/>
            <a:ext cx="25034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showing bit 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267200" y="5791200"/>
            <a:ext cx="45291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with 16K 1-word blocks: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(least 2 significant bits) is ignored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 14 bits used to index into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225425" y="312737"/>
            <a:ext cx="2279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990600" y="13716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Write-through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scheme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replace data in cache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with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hit to avoid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inconsistency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write the word into cache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– obviously no need to read missed word from memory!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Write-through is slow because of always required memory write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is improved with a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buffer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where words are stored while waiting to be written to memory – processor can continue execution until write buffer is full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word in the write buffer completes writing into main that buffer slot is freed and becomes available for future writes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 3100 write buffer has 4 words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Write-back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scheme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the data block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into the cache and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write-back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block to main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when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 is replaced in 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efficient than write-through, more complex to implement</a:t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Cache Write Hit/Miss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143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Taking advantage of spatial locality with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larger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blocks: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1150937" y="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Direct Mapped Cache: Taking Advantage of Spatial Locality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2154237"/>
            <a:ext cx="6172200" cy="4017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2895600" y="1905000"/>
            <a:ext cx="25034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showing bit 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609600" y="6124575"/>
            <a:ext cx="8153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with 4K 4-word blocks: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 offset</a:t>
            </a: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(least 2 significant bits) is ignored, next 2 bits are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offset</a:t>
            </a: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the next 12 bits are used to index into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Direct Mapped Cache: Taking Advantage of Spatial Locality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182687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replacement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large (multiword) blocks: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miss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read entire block from main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miss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cannot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simply write word and tag!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writing in a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write-through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cache: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hit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i.e., tag of requested address and and cache entry are equal, continue as for 1-word blocks by replacing word and writing block to both cache and memory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miss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i.e., tags are unequal, fetch block from memory, replace word that caused miss, and write block to both cache and memory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unlike case of 1-word blocks, a write miss with a multiword block causes a memory read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4572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rate falls at first with increasing block size as expected, but, as block size becomes a large fraction of total cache size, miss rate may go up because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few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competition for blocks increases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blocks get ejected before most of their words are accessed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thrashing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cache)</a:t>
            </a:r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1150937" y="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Direct Mapped Cache: Taking Advantage of Spatial Locality</a:t>
            </a:r>
            <a:endParaRPr/>
          </a:p>
        </p:txBody>
      </p:sp>
      <p:pic>
        <p:nvPicPr>
          <p:cNvPr descr="C:\Work\Architecture\CODbookFigures\F0712.wmf"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429000"/>
            <a:ext cx="44196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3833812" y="5972175"/>
            <a:ext cx="28717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rate vs. block size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various cache sizes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Problem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066800" y="2133600"/>
            <a:ext cx="716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total bits are required for a direct-mapped cache with 128 KB of data and 1-word block size, assuming a 32-bit address?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data = 128 KB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bytes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words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entry size = block data bits  + tag bits + valid bit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= 32 + (32 – 15 – 2) + 1 = 48 bits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cache size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48 bits =                        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(1.5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32) bits = 1.5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bits = 1.5 Mbits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bits in cache = 128 KB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= 1 Mbits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cache size/actual cache data = 1.5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Problem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182687" y="2017712"/>
            <a:ext cx="71993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total bits are required for a direct-mapped cache with 128 KB of data and 4-word block size, assuming a 32-bit address?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size = 128 KB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bytes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words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entry size = block data bits  + tag bits + valid bit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= 128 + (32 – 13 – 2 – 2) + 1 = 144 bits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cache size =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144 bits =                       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(1.25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128) bits = 1.25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bits = 1.25 Mbits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bits in cache = 128 KB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= 1 Mbits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cache size/actual cache data = 1.25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Problem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cache with 64 blocks and a block size of 16 bytes. What block number does byte address 1200 map to?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block size = 16 bytes: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byte address 1200 ⇒ block address ⎣1200/16 ⎦ = 75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cache size = 64 blocks: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block address 75 ⇒ cache block (75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64) = 11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225425" y="312737"/>
            <a:ext cx="17907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90600" y="838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DRAM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(Dynamic Random Access Memory):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is stored as a charge on capacitor that must be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periodically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refreshed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is why it is called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very small – 1 transistor per bit – but factor of 5 to 10 slower than SRAM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for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SRAM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(Static Random Access Memory):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is stored on a pair of inverting gates that will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exist indefinitely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long as there is power, which is why it is called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very fast but takes up more space than DRAM – 4 to 6 transistors per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for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</a:t>
            </a:r>
            <a:b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Memories:  Review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C:\Work\Architecture\CODbookFigures\F0701.WMF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4113212"/>
            <a:ext cx="3962400" cy="236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/>
        </p:nvSpPr>
        <p:spPr>
          <a:xfrm>
            <a:off x="225425" y="312737"/>
            <a:ext cx="195421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066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split caches for instruction and data because there is more spatial locality in instruction references: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reading multiple words (higher bandwidth) possible by increasing physical or logical width of the system…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990600" y="1219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Improving Cache Performance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412" y="3214687"/>
            <a:ext cx="7037387" cy="143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2438400" y="4676775"/>
            <a:ext cx="482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rates for gcc and spice in a MIPS R2000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one and four word block sizes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225425" y="312737"/>
            <a:ext cx="25050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990600" y="1371600"/>
            <a:ext cx="7961312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block of </a:t>
            </a: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clock cycle to send address to memory address buffer (1 bus trip)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 clock cycles for each memory data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clock cycle to send data to memory data buffer (1 bus trip)</a:t>
            </a:r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1150937" y="228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Improving Cache Performance by Increasing Bandwidth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124200"/>
            <a:ext cx="5257800" cy="32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4114800" y="6096000"/>
            <a:ext cx="1631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penalties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152400" y="6278562"/>
            <a:ext cx="20764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+ 4*15 + 4*1 = 65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1676400" y="5592762"/>
            <a:ext cx="2028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+ 1*15 +1*1 = 17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 rot="-5400000">
            <a:off x="2590800" y="4343400"/>
            <a:ext cx="152400" cy="182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1676400" y="5257800"/>
            <a:ext cx="2192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word wide memory and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3914775" y="5592762"/>
            <a:ext cx="2028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+1*15 + 4*1 = 20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4006850" y="5257800"/>
            <a:ext cx="19367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word wide memory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 rot="-5400000">
            <a:off x="4876800" y="4343400"/>
            <a:ext cx="152400" cy="182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2" name="Google Shape;292;p34"/>
          <p:cNvCxnSpPr/>
          <p:nvPr/>
        </p:nvCxnSpPr>
        <p:spPr>
          <a:xfrm>
            <a:off x="6096000" y="3733800"/>
            <a:ext cx="289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34"/>
          <p:cNvSpPr txBox="1"/>
          <p:nvPr/>
        </p:nvSpPr>
        <p:spPr>
          <a:xfrm>
            <a:off x="6096000" y="3962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6705600" y="3962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7315200" y="3962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7924800" y="3962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8534400" y="3962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6324600" y="3733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8763000" y="3733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34"/>
          <p:cNvCxnSpPr/>
          <p:nvPr/>
        </p:nvCxnSpPr>
        <p:spPr>
          <a:xfrm>
            <a:off x="8153400" y="3733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34"/>
          <p:cNvCxnSpPr/>
          <p:nvPr/>
        </p:nvCxnSpPr>
        <p:spPr>
          <a:xfrm>
            <a:off x="7543800" y="3733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34"/>
          <p:cNvCxnSpPr/>
          <p:nvPr/>
        </p:nvCxnSpPr>
        <p:spPr>
          <a:xfrm>
            <a:off x="6934200" y="3733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34"/>
          <p:cNvSpPr txBox="1"/>
          <p:nvPr/>
        </p:nvSpPr>
        <p:spPr>
          <a:xfrm>
            <a:off x="6096000" y="3978275"/>
            <a:ext cx="50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6651625" y="3978275"/>
            <a:ext cx="58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bank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7870825" y="3978275"/>
            <a:ext cx="58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bank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8480425" y="3978275"/>
            <a:ext cx="58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bank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7261225" y="3978275"/>
            <a:ext cx="58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bank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7302500" y="3505200"/>
            <a:ext cx="39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5410200" y="3263900"/>
            <a:ext cx="1600200" cy="393700"/>
          </a:xfrm>
          <a:custGeom>
            <a:rect b="b" l="l" r="r" t="t"/>
            <a:pathLst>
              <a:path extrusionOk="0" h="248" w="1008">
                <a:moveTo>
                  <a:pt x="0" y="248"/>
                </a:moveTo>
                <a:cubicBezTo>
                  <a:pt x="156" y="132"/>
                  <a:pt x="312" y="16"/>
                  <a:pt x="480" y="8"/>
                </a:cubicBezTo>
                <a:cubicBezTo>
                  <a:pt x="648" y="0"/>
                  <a:pt x="828" y="100"/>
                  <a:pt x="1008" y="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6705600" y="4648200"/>
            <a:ext cx="192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Interleaved memory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compete for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Simplified model assuming equal read and write miss penalties: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time = (execution cycles + memory stall cycles)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cycle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stall cycles = memory accesses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miss rate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two ways to improve performance in cache: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decrease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decrease miss penalty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increase block size?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Problems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for a given machine and program: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cache miss rate 2%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cache miss rate 4%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penalty always 40 cycles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CPI of 2 without memory stalls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frequency of load/stores 36% of instructions</a:t>
            </a:r>
            <a:endParaRPr/>
          </a:p>
          <a:p>
            <a:pPr indent="-394335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faster is a machine with a perfect cache that never misses?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speed up the machine by reducing its CPI to 1 without changing the clock rate?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speed up the machine by doubling its clock rate, but if the absolute time for a miss penalty remains same?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990600" y="1905000"/>
            <a:ext cx="8001000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instruction count = 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miss cycles = I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2%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40 = 0.8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miss cycles = I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36%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4%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40 = 0.576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So, total memory-stall cycles = 0.8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 + 0.576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 = 1.376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other words, 1.376 stall cycles per instruction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CPI with memory stalls = 2 + 1.376 = 3.376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Assuming instruction count and clock rate remain same for a perfect cache and a cache that misses: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CPU time with stalls / CPU time with perfect cache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 3.376 / 2 = 1.688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with a perfect cache is better by a factor of 1.688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 (cont.)</a:t>
            </a:r>
            <a:endParaRPr/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1066800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CPI without stall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CPI with stall = 1 + 1.376 = 2.376 (clock has not changed so 	                                            stall cycles per instruction 	                                            remains same)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time with stalls / CPU time with perfect cache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 CPI with stall / CPI without stall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 2.376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with a perfect cache is better by a factor of 2.376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Conclusion: with higher CPI cache misses “hurt more” than with lower CPI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 (cont.)</a:t>
            </a:r>
            <a:endParaRPr/>
          </a:p>
        </p:txBody>
      </p:sp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722312" y="2057400"/>
            <a:ext cx="81930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doubled clock rate, miss penalty = 2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 = 80 clock cycles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Stall cycles per instruction = (I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2%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80) + (I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36%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4%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= 2.752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So, faster machine with cache miss has CPI = 2 + 2.752 = 4.752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time with stalls / CPU time with perfect cache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 CPI with stall / CPI without stall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 4.752 / 2 = 2.376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with a perfect cache is better by a factor of 2.376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Conclusion: with higher clock rate cache misses “hurt more” than with lower clock rate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762000" y="2017712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mapped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one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unique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cache location for each memory block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block address = memory block address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cache size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associative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each memory block can locate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anywhere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cache entries are searched (in parallel) to locate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associative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each memory block can place in a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unique set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cache locations – if the set is of size n it is n-way set-associative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set address = memory block address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number of sets in 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cache entries in the corresponding set are searched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parallel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to locate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Increasing degree of associativity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reduces miss rate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increases hit time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because of the parallel search and then fetch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4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Decreasing Miss Rates with Associative Block Placment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/>
        </p:nvSpPr>
        <p:spPr>
          <a:xfrm>
            <a:off x="225425" y="312737"/>
            <a:ext cx="29432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355" name="Google Shape;355;p4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Decreasing Miss Rates with Associative Block Placment</a:t>
            </a:r>
            <a:endParaRPr/>
          </a:p>
        </p:txBody>
      </p:sp>
      <p:pic>
        <p:nvPicPr>
          <p:cNvPr descr="C:\Work\Architecture\CODbookFigures\F0715.WMF" id="356" name="Google Shape;3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2743200"/>
            <a:ext cx="6781800" cy="28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1447800" y="2438400"/>
            <a:ext cx="1773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 Mapped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3352800" y="2438400"/>
            <a:ext cx="27511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2-way Set Associative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6172200" y="2438400"/>
            <a:ext cx="2262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Fully Associative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1219200" y="5867400"/>
            <a:ext cx="72104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 of a memory block with address 12 in a cache with 8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different degrees of associativity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1860550" y="4343400"/>
            <a:ext cx="1111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mod 8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343400" y="4343400"/>
            <a:ext cx="1111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mod 4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Work\Architecture\CODbookFigures\F0716.wmf" id="367" name="Google Shape;3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027237"/>
            <a:ext cx="5257800" cy="41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22860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One-way set associative</a:t>
            </a:r>
            <a:endParaRPr/>
          </a:p>
        </p:txBody>
      </p:sp>
      <p:sp>
        <p:nvSpPr>
          <p:cNvPr id="369" name="Google Shape;369;p4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Decreasing Miss Rates with Associative Block Placment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746125" y="6172200"/>
            <a:ext cx="7681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Configurations of an 8-block cache with different degrees of associativity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25425" y="312737"/>
            <a:ext cx="42846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430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 want large and fast memories…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expensive and they don’t like to pay…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it seem like they have what they want…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hierarchy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hierarchy is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inclusive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every level is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lower level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depends on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hit rates</a:t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1143000" y="228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Hierarchy</a:t>
            </a:r>
            <a:endParaRPr/>
          </a:p>
        </p:txBody>
      </p:sp>
      <p:pic>
        <p:nvPicPr>
          <p:cNvPr descr="C:\Work\Architecture\CODbookFigures\F0702.wmf"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86200"/>
            <a:ext cx="233203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Work\Architecture\CODbookFigures\F0703.wmf"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711575"/>
            <a:ext cx="4572000" cy="291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6"/>
          <p:cNvCxnSpPr/>
          <p:nvPr/>
        </p:nvCxnSpPr>
        <p:spPr>
          <a:xfrm flipH="1">
            <a:off x="1447800" y="4191000"/>
            <a:ext cx="1524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2906712" y="4038600"/>
            <a:ext cx="16494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(unit of data copy)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Problems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number of misses for a cache with four 1-word blocks given the following sequence of memory block accesses:                             			0, 8, 0, 6, 8,                                                                         for each of the following cache configurations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mapped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set associative (use LRU replacement policy)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associative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 about LRU replacement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2-way set associative cache LRU replacement can be implemented with one bit at each set whose value indicates the mostly recently referenced block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1182687" y="1752600"/>
            <a:ext cx="77327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 (direct-mapped)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misses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2571750" y="2133600"/>
            <a:ext cx="3295650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Block address     Cache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            0 (= 0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6                 2 (= 6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8                 0 (= 8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668337" y="3733800"/>
            <a:ext cx="7640637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memory     Hit or              Contents of cache blocks after 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block accessed         miss                  0                 1                  2                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               miss 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8                     miss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0                     miss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6                     miss         Memory[0]             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8                     miss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Memory[8]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Memory[6]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1770062" y="3244850"/>
            <a:ext cx="52403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address translation in direct-mapped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842962" y="5759450"/>
            <a:ext cx="7234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contents after each reference – red indicates new entry added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 (cont.)</a:t>
            </a:r>
            <a:endParaRPr/>
          </a:p>
        </p:txBody>
      </p:sp>
      <p:sp>
        <p:nvSpPr>
          <p:cNvPr id="392" name="Google Shape;392;p45"/>
          <p:cNvSpPr txBox="1"/>
          <p:nvPr>
            <p:ph idx="1" type="body"/>
          </p:nvPr>
        </p:nvSpPr>
        <p:spPr>
          <a:xfrm>
            <a:off x="1182687" y="1752600"/>
            <a:ext cx="79613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 (two-way set-associative)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Four misses</a:t>
            </a:r>
            <a:endParaRPr/>
          </a:p>
        </p:txBody>
      </p:sp>
      <p:sp>
        <p:nvSpPr>
          <p:cNvPr id="393" name="Google Shape;393;p45"/>
          <p:cNvSpPr txBox="1"/>
          <p:nvPr/>
        </p:nvSpPr>
        <p:spPr>
          <a:xfrm>
            <a:off x="2495550" y="2133600"/>
            <a:ext cx="3295650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Block address     Cache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            0 (= 0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6                 0 (= 6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8                 0 (= 8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668337" y="3733800"/>
            <a:ext cx="7862887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memory     Hit or                Contents of cache blocks after 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block accessed         miss               Set 0              Set 0            Set 1            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               miss 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8                     miss         Memory[0]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     Memory[8]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0                     hit            Memory[0]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6                     miss         Memory[0]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8                     miss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Memory[8]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Memory[6]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1239837" y="3244850"/>
            <a:ext cx="6410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address translation in a two-way set-associative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995362" y="5791200"/>
            <a:ext cx="7234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contents after each reference – red indicates new entry added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 (cont.)</a:t>
            </a:r>
            <a:endParaRPr/>
          </a:p>
        </p:txBody>
      </p:sp>
      <p:sp>
        <p:nvSpPr>
          <p:cNvPr id="402" name="Google Shape;402;p4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(fully associative)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misses</a:t>
            </a:r>
            <a:endParaRPr/>
          </a:p>
        </p:txBody>
      </p:sp>
      <p:sp>
        <p:nvSpPr>
          <p:cNvPr id="403" name="Google Shape;403;p46"/>
          <p:cNvSpPr txBox="1"/>
          <p:nvPr/>
        </p:nvSpPr>
        <p:spPr>
          <a:xfrm>
            <a:off x="304800" y="2743200"/>
            <a:ext cx="8523287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memory     Hit or                     Contents of cache blocks after 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block accessed         miss               Block 0           Block 1            Block 2          Block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               miss   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8                     miss         Memory[0]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      Memory[8]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0                     hit            Memory[0]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6                     miss         Memory[0]       Memory[8]       </a:t>
            </a: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Memory[6]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8                     hit            Memory[0]       Memory[8]       Memory[6]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919162" y="4845050"/>
            <a:ext cx="7234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contents after each reference – red indicates new entry added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1150937" y="304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Implementation of a Set-Associative Cache</a:t>
            </a:r>
            <a:endParaRPr/>
          </a:p>
        </p:txBody>
      </p:sp>
      <p:pic>
        <p:nvPicPr>
          <p:cNvPr id="411" name="Google Shape;4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00200"/>
            <a:ext cx="5791200" cy="448786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 txBox="1"/>
          <p:nvPr/>
        </p:nvSpPr>
        <p:spPr>
          <a:xfrm>
            <a:off x="3819525" y="1447800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512762" y="5988050"/>
            <a:ext cx="80200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4-way set-associative cache with 4 comparators and one 4-to-1 multiplexor: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 of cache is 1K blocks = 256 sets * 4-block set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2057400" y="3124200"/>
            <a:ext cx="5791200" cy="3810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7832725" y="3168650"/>
            <a:ext cx="47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Locality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143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Locality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principle that makes having a memory hierarchy a good idea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 item is referenced then because 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temporal locality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it will tend to be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again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referenced soon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spatial locality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nearby items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will tend to be referenced soon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code have locality  – consider instruction and data?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150937" y="304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Hit and Miss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143000" y="1905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adjacent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levels – called,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upper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(closer to CPU) and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lower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(farther from CPU) – in the memory hierarchy, because each block copy is always between two adjacent levels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Terminology: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minimum unit of data to move between levels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data requested is in upper level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data requested is not in upper level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hit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fraction of memory accesses that are hits (i.e., found at upper level)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fraction of memory accesses that are not hits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rate = 1 – hit rate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hit time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time to determine if the access is indeed a hit + time to access and deliver the data from the upper level to the CPU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 penalty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time to determine if the access is a miss + time to replace block at upper level with corresponding block at lower level + time to deliver the block to the CPU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225425" y="312737"/>
            <a:ext cx="102711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62000" y="13716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simple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block size = one word of data</a:t>
            </a:r>
            <a:endParaRPr/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Issues: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know if a data item is in the cache?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is, how do we find it?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not, what do we do?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depends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addressing scheme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1143000" y="838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Caches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C:\Work\Architecture\CODbookFigures\F0704.wmf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3505200" cy="23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6272212" y="2486025"/>
            <a:ext cx="1576387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 to X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causes miss so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fetched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 flipH="1">
            <a:off x="5334000" y="28194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225425" y="31273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81000" y="1752600"/>
            <a:ext cx="84978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Addressing scheme in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mapped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cache: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cache block address = memory block address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cache size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unique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cache size = 2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cache address = lower m bits of n-bit memory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remaining upper n-m bits kept kept as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tag bits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 each cache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need a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 bit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recognize valid entry</a:t>
            </a:r>
            <a:endParaRPr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Direct Mapped Cache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132137"/>
            <a:ext cx="5257800" cy="349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Accessing Cache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                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822325" y="2927350"/>
            <a:ext cx="2301875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  V  Tag 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 N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572000" y="2895600"/>
            <a:ext cx="32766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  V  Tag 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 N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  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Y  10 Mem(10110)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38200" y="2514600"/>
            <a:ext cx="1947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(0) Initial state: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572000" y="2438400"/>
            <a:ext cx="40846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Address referred 10110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838200" y="1066800"/>
            <a:ext cx="32766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  V  Tag 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 N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  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Y  11 Mem(11010)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  Y  10 Mem(10110)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38200" y="609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Address referred 11010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5105400" y="1066800"/>
            <a:ext cx="32766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  V  Tag 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 N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  Y  11 Mem(11010)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  Y  10 Mem(10110)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105400" y="609600"/>
            <a:ext cx="3873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(3) Address referred 10110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914400" y="4114800"/>
            <a:ext cx="32766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  V  Tag 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 N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  Y  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Mem(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  Y  10 Mem(10110)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914400" y="3657600"/>
            <a:ext cx="40846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 Address referred 10010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7391400" y="2730500"/>
            <a:ext cx="1219200" cy="317500"/>
          </a:xfrm>
          <a:custGeom>
            <a:rect b="b" l="l" r="r" t="t"/>
            <a:pathLst>
              <a:path extrusionOk="0" h="200" w="768">
                <a:moveTo>
                  <a:pt x="0" y="200"/>
                </a:moveTo>
                <a:cubicBezTo>
                  <a:pt x="104" y="108"/>
                  <a:pt x="208" y="16"/>
                  <a:pt x="336" y="8"/>
                </a:cubicBezTo>
                <a:cubicBezTo>
                  <a:pt x="464" y="0"/>
                  <a:pt x="616" y="76"/>
                  <a:pt x="768" y="15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664450" y="2468562"/>
            <a:ext cx="641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