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307" r:id="rId12"/>
    <p:sldId id="269" r:id="rId13"/>
    <p:sldId id="270" r:id="rId14"/>
    <p:sldId id="271" r:id="rId15"/>
    <p:sldId id="272" r:id="rId16"/>
    <p:sldId id="273" r:id="rId17"/>
    <p:sldId id="274" r:id="rId18"/>
    <p:sldId id="309" r:id="rId19"/>
    <p:sldId id="275" r:id="rId20"/>
    <p:sldId id="276" r:id="rId21"/>
    <p:sldId id="277" r:id="rId22"/>
    <p:sldId id="278" r:id="rId23"/>
    <p:sldId id="279" r:id="rId24"/>
    <p:sldId id="280" r:id="rId25"/>
    <p:sldId id="282" r:id="rId26"/>
    <p:sldId id="310" r:id="rId27"/>
    <p:sldId id="281" r:id="rId28"/>
    <p:sldId id="283" r:id="rId29"/>
    <p:sldId id="284" r:id="rId30"/>
    <p:sldId id="285" r:id="rId31"/>
    <p:sldId id="286" r:id="rId32"/>
    <p:sldId id="287" r:id="rId33"/>
    <p:sldId id="288" r:id="rId34"/>
    <p:sldId id="290" r:id="rId35"/>
    <p:sldId id="291" r:id="rId36"/>
    <p:sldId id="298" r:id="rId37"/>
    <p:sldId id="292" r:id="rId38"/>
    <p:sldId id="294" r:id="rId39"/>
    <p:sldId id="293" r:id="rId40"/>
    <p:sldId id="295" r:id="rId41"/>
    <p:sldId id="297" r:id="rId42"/>
    <p:sldId id="299" r:id="rId43"/>
    <p:sldId id="300" r:id="rId44"/>
    <p:sldId id="301" r:id="rId45"/>
    <p:sldId id="30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1"/>
    <p:restoredTop sz="94722"/>
  </p:normalViewPr>
  <p:slideViewPr>
    <p:cSldViewPr>
      <p:cViewPr varScale="1">
        <p:scale>
          <a:sx n="118" d="100"/>
          <a:sy n="118" d="100"/>
        </p:scale>
        <p:origin x="1757"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en.wikipedia.org/wiki/Megabit_per_secon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Baseband" TargetMode="External"/><Relationship Id="rId2" Type="http://schemas.openxmlformats.org/officeDocument/2006/relationships/hyperlink" Target="http://en.wikipedia.org/wiki/Megabit_per_secon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802.11" TargetMode="External"/><Relationship Id="rId2" Type="http://schemas.openxmlformats.org/officeDocument/2006/relationships/hyperlink" Target="http://en.wikipedia.org/wiki/Category_5_cabl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13 Lecture 8</a:t>
            </a:r>
            <a:endParaRPr lang="en-MY" dirty="0"/>
          </a:p>
        </p:txBody>
      </p:sp>
      <p:sp>
        <p:nvSpPr>
          <p:cNvPr id="3" name="Subtitle 2"/>
          <p:cNvSpPr>
            <a:spLocks noGrp="1"/>
          </p:cNvSpPr>
          <p:nvPr>
            <p:ph type="subTitle" idx="1"/>
          </p:nvPr>
        </p:nvSpPr>
        <p:spPr/>
        <p:txBody>
          <a:bodyPr/>
          <a:lstStyle/>
          <a:p>
            <a:r>
              <a:rPr lang="en-US" dirty="0"/>
              <a:t>Md. </a:t>
            </a:r>
            <a:r>
              <a:rPr lang="en-US" dirty="0" err="1"/>
              <a:t>Akhtaruzzaman</a:t>
            </a:r>
            <a:r>
              <a:rPr lang="en-US" dirty="0"/>
              <a:t> </a:t>
            </a:r>
            <a:r>
              <a:rPr lang="en-US" dirty="0" err="1"/>
              <a:t>Adnan</a:t>
            </a:r>
            <a:endParaRPr 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Length or type</a:t>
            </a:r>
          </a:p>
        </p:txBody>
      </p:sp>
      <p:sp>
        <p:nvSpPr>
          <p:cNvPr id="3" name="Content Placeholder 2"/>
          <p:cNvSpPr>
            <a:spLocks noGrp="1"/>
          </p:cNvSpPr>
          <p:nvPr>
            <p:ph idx="1"/>
          </p:nvPr>
        </p:nvSpPr>
        <p:spPr/>
        <p:txBody>
          <a:bodyPr>
            <a:normAutofit/>
          </a:bodyPr>
          <a:lstStyle/>
          <a:p>
            <a:r>
              <a:rPr lang="en-MY" dirty="0"/>
              <a:t>This field is defined as a type field or length field. </a:t>
            </a:r>
          </a:p>
          <a:p>
            <a:r>
              <a:rPr lang="en-MY" dirty="0"/>
              <a:t>The IEEE standard used it as the length field to define the number of bytes in the data field. </a:t>
            </a:r>
          </a:p>
        </p:txBody>
      </p:sp>
      <p:pic>
        <p:nvPicPr>
          <p:cNvPr id="4" name="Picture 10"/>
          <p:cNvPicPr>
            <a:picLocks noChangeAspect="1" noChangeArrowheads="1"/>
          </p:cNvPicPr>
          <p:nvPr/>
        </p:nvPicPr>
        <p:blipFill>
          <a:blip r:embed="rId2" cstate="print"/>
          <a:srcRect/>
          <a:stretch>
            <a:fillRect/>
          </a:stretch>
        </p:blipFill>
        <p:spPr bwMode="auto">
          <a:xfrm>
            <a:off x="381000" y="5326613"/>
            <a:ext cx="8458200" cy="145518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D54175-DCAD-DE40-85AF-73C41423EA15}"/>
              </a:ext>
            </a:extLst>
          </p:cNvPr>
          <p:cNvSpPr>
            <a:spLocks noGrp="1"/>
          </p:cNvSpPr>
          <p:nvPr>
            <p:ph type="title"/>
          </p:nvPr>
        </p:nvSpPr>
        <p:spPr>
          <a:xfrm>
            <a:off x="785059" y="586822"/>
            <a:ext cx="2670189" cy="1645920"/>
          </a:xfrm>
        </p:spPr>
        <p:txBody>
          <a:bodyPr>
            <a:noAutofit/>
          </a:bodyPr>
          <a:lstStyle/>
          <a:p>
            <a:r>
              <a:rPr lang="en-BD" altLang="en-BD" sz="1600" dirty="0">
                <a:latin typeface="Segoe UI" panose="020B0502040204020203" pitchFamily="34" charset="0"/>
              </a:rPr>
              <a:t>Modern LAN implementations mostly use the IP protocol in the network layer. There are two variants of the IP protocol; IPv4 and IPv6.            </a:t>
            </a:r>
            <a:endParaRPr lang="en-BD" sz="1600" dirty="0"/>
          </a:p>
        </p:txBody>
      </p:sp>
      <p:sp>
        <p:nvSpPr>
          <p:cNvPr id="75" name="Rectangle 7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866428-6E54-794D-9CE0-48190A635D24}"/>
              </a:ext>
            </a:extLst>
          </p:cNvPr>
          <p:cNvSpPr>
            <a:spLocks noGrp="1"/>
          </p:cNvSpPr>
          <p:nvPr>
            <p:ph idx="1"/>
          </p:nvPr>
        </p:nvSpPr>
        <p:spPr>
          <a:xfrm>
            <a:off x="4013373" y="586822"/>
            <a:ext cx="4583511" cy="1775378"/>
          </a:xfrm>
        </p:spPr>
        <p:txBody>
          <a:bodyPr anchor="ctr">
            <a:noAutofit/>
          </a:bodyPr>
          <a:lstStyle/>
          <a:p>
            <a:pPr marL="0" lvl="0" indent="0" eaLnBrk="0" fontAlgn="base" hangingPunct="0">
              <a:lnSpc>
                <a:spcPct val="90000"/>
              </a:lnSpc>
              <a:spcBef>
                <a:spcPct val="0"/>
              </a:spcBef>
              <a:spcAft>
                <a:spcPts val="600"/>
              </a:spcAft>
              <a:buNone/>
            </a:pPr>
            <a:r>
              <a:rPr lang="en-BD" altLang="en-BD" sz="1600" dirty="0">
                <a:latin typeface="Segoe UI" panose="020B0502040204020203" pitchFamily="34" charset="0"/>
              </a:rPr>
              <a:t>    If the type field has value IP or ox800, the frame is carrying the data of the IPv4 protocol. If the type field has value IPv6 or 0x86dd, the frame is carrying the data of the IPv6 protocol.</a:t>
            </a:r>
            <a:endParaRPr lang="en-BD" altLang="en-BD" sz="1600" dirty="0"/>
          </a:p>
          <a:p>
            <a:pPr marL="0" lvl="0" indent="0" eaLnBrk="0" fontAlgn="base" hangingPunct="0">
              <a:lnSpc>
                <a:spcPct val="90000"/>
              </a:lnSpc>
              <a:spcBef>
                <a:spcPct val="0"/>
              </a:spcBef>
              <a:spcAft>
                <a:spcPts val="600"/>
              </a:spcAft>
              <a:buNone/>
            </a:pPr>
            <a:r>
              <a:rPr lang="en-BD" altLang="en-BD" sz="1600" dirty="0">
                <a:latin typeface="Segoe UI" panose="020B0502040204020203" pitchFamily="34" charset="0"/>
              </a:rPr>
              <a:t>The following image shows an example of the type field for both IP variants.</a:t>
            </a:r>
            <a:endParaRPr lang="en-BD" altLang="en-BD" sz="1600" dirty="0"/>
          </a:p>
          <a:p>
            <a:pPr marL="0" marR="0" lvl="0" indent="0" defTabSz="914400" rtl="0" eaLnBrk="0" fontAlgn="base" latinLnBrk="0" hangingPunct="0">
              <a:lnSpc>
                <a:spcPct val="90000"/>
              </a:lnSpc>
              <a:spcBef>
                <a:spcPct val="0"/>
              </a:spcBef>
              <a:spcAft>
                <a:spcPts val="600"/>
              </a:spcAft>
              <a:buClrTx/>
              <a:buSzTx/>
              <a:buFontTx/>
              <a:buNone/>
              <a:tabLst/>
            </a:pPr>
            <a:endParaRPr kumimoji="0" lang="en-BD" altLang="en-BD" sz="1600" b="0" i="0" u="none" strike="noStrike" cap="none" normalizeH="0" baseline="0" dirty="0">
              <a:ln>
                <a:noFill/>
              </a:ln>
              <a:effectLst/>
              <a:latin typeface="Arial" panose="020B0604020202020204" pitchFamily="34" charset="0"/>
            </a:endParaRPr>
          </a:p>
        </p:txBody>
      </p:sp>
      <p:pic>
        <p:nvPicPr>
          <p:cNvPr id="1026" name="Picture 2" descr="type field of ethernet frame">
            <a:extLst>
              <a:ext uri="{FF2B5EF4-FFF2-40B4-BE49-F238E27FC236}">
                <a16:creationId xmlns:a16="http://schemas.microsoft.com/office/drawing/2014/main" id="{F1F34E01-B6A5-2047-9D0A-614121F474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3017307"/>
            <a:ext cx="8373618" cy="291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26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Data</a:t>
            </a:r>
          </a:p>
        </p:txBody>
      </p:sp>
      <p:sp>
        <p:nvSpPr>
          <p:cNvPr id="3" name="Content Placeholder 2"/>
          <p:cNvSpPr>
            <a:spLocks noGrp="1"/>
          </p:cNvSpPr>
          <p:nvPr>
            <p:ph idx="1"/>
          </p:nvPr>
        </p:nvSpPr>
        <p:spPr/>
        <p:txBody>
          <a:bodyPr/>
          <a:lstStyle/>
          <a:p>
            <a:pPr algn="just"/>
            <a:r>
              <a:rPr lang="en-MY" dirty="0"/>
              <a:t>This field carries data encapsulated from the upper-layer protocols. </a:t>
            </a:r>
          </a:p>
          <a:p>
            <a:pPr algn="just"/>
            <a:r>
              <a:rPr lang="en-MY" dirty="0"/>
              <a:t>It is a minimum of 46 and a maximum of 1500 bytes</a:t>
            </a:r>
          </a:p>
        </p:txBody>
      </p:sp>
      <p:pic>
        <p:nvPicPr>
          <p:cNvPr id="4" name="Picture 10"/>
          <p:cNvPicPr>
            <a:picLocks noChangeAspect="1" noChangeArrowheads="1"/>
          </p:cNvPicPr>
          <p:nvPr/>
        </p:nvPicPr>
        <p:blipFill>
          <a:blip r:embed="rId2" cstate="print"/>
          <a:srcRect/>
          <a:stretch>
            <a:fillRect/>
          </a:stretch>
        </p:blipFill>
        <p:spPr bwMode="auto">
          <a:xfrm>
            <a:off x="381000" y="5326613"/>
            <a:ext cx="8458200" cy="145518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MY" sz="2800" dirty="0"/>
              <a:t>CRC </a:t>
            </a:r>
            <a:r>
              <a:rPr lang="en-MY" sz="2800" b="1" dirty="0"/>
              <a:t>cyclic redundancy check</a:t>
            </a:r>
            <a:br>
              <a:rPr lang="en-MY" sz="2800" b="1" dirty="0"/>
            </a:br>
            <a:r>
              <a:rPr lang="en-GB" sz="2800"/>
              <a:t>Also known </a:t>
            </a:r>
            <a:r>
              <a:rPr lang="en-GB" sz="2800" dirty="0"/>
              <a:t>as</a:t>
            </a:r>
            <a:br>
              <a:rPr lang="en-GB" sz="2800" dirty="0"/>
            </a:br>
            <a:r>
              <a:rPr lang="en-GB" sz="2800" dirty="0"/>
              <a:t>FCS (Frame Check Sequence)</a:t>
            </a:r>
            <a:br>
              <a:rPr lang="en-GB" sz="2800" dirty="0"/>
            </a:br>
            <a:endParaRPr lang="en-MY" sz="2800" dirty="0"/>
          </a:p>
        </p:txBody>
      </p:sp>
      <p:sp>
        <p:nvSpPr>
          <p:cNvPr id="3" name="Content Placeholder 2"/>
          <p:cNvSpPr>
            <a:spLocks noGrp="1"/>
          </p:cNvSpPr>
          <p:nvPr>
            <p:ph idx="1"/>
          </p:nvPr>
        </p:nvSpPr>
        <p:spPr>
          <a:xfrm>
            <a:off x="457200" y="1295400"/>
            <a:ext cx="8229600" cy="4525963"/>
          </a:xfrm>
        </p:spPr>
        <p:txBody>
          <a:bodyPr>
            <a:normAutofit/>
          </a:bodyPr>
          <a:lstStyle/>
          <a:p>
            <a:r>
              <a:rPr lang="en-GB" sz="2000" dirty="0"/>
              <a:t>This field is 4 bytes long. This field stores a 4 bytes value that is used to check whether the received frame is intact or not. </a:t>
            </a:r>
          </a:p>
          <a:p>
            <a:r>
              <a:rPr lang="en-GB" sz="2000" dirty="0"/>
              <a:t>The sender device takes all fields of the frame except the FCS field, and runs them through an algorithm, known as the CRC (Cyclic Redundancy Check). The CRC algorithm generates a 4-byte result, which is placed in this FCS field.</a:t>
            </a:r>
          </a:p>
          <a:p>
            <a:r>
              <a:rPr lang="en-GB" sz="2000" dirty="0"/>
              <a:t>When the destination device receives a frame, it takes the same fields and runs them through the same algorithm. If the result matches with the value stored in the FCS field, the frame is considered good and is processed further. </a:t>
            </a:r>
          </a:p>
          <a:p>
            <a:r>
              <a:rPr lang="en-GB" sz="2000" dirty="0"/>
              <a:t>If both values do not match, the frame is considered bad and is dropped.</a:t>
            </a:r>
          </a:p>
        </p:txBody>
      </p:sp>
      <p:pic>
        <p:nvPicPr>
          <p:cNvPr id="4" name="Picture 10"/>
          <p:cNvPicPr>
            <a:picLocks noChangeAspect="1" noChangeArrowheads="1"/>
          </p:cNvPicPr>
          <p:nvPr/>
        </p:nvPicPr>
        <p:blipFill>
          <a:blip r:embed="rId2" cstate="print"/>
          <a:srcRect/>
          <a:stretch>
            <a:fillRect/>
          </a:stretch>
        </p:blipFill>
        <p:spPr bwMode="auto">
          <a:xfrm>
            <a:off x="381000" y="5326613"/>
            <a:ext cx="8458200" cy="145518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i="1" dirty="0"/>
              <a:t>Frame Length</a:t>
            </a:r>
            <a:br>
              <a:rPr lang="en-MY" i="1" dirty="0"/>
            </a:br>
            <a:endParaRPr lang="en-MY" dirty="0"/>
          </a:p>
        </p:txBody>
      </p:sp>
      <p:sp>
        <p:nvSpPr>
          <p:cNvPr id="3" name="Content Placeholder 2"/>
          <p:cNvSpPr>
            <a:spLocks noGrp="1"/>
          </p:cNvSpPr>
          <p:nvPr>
            <p:ph idx="1"/>
          </p:nvPr>
        </p:nvSpPr>
        <p:spPr/>
        <p:txBody>
          <a:bodyPr/>
          <a:lstStyle/>
          <a:p>
            <a:r>
              <a:rPr lang="en-MY" dirty="0"/>
              <a:t>Ethernet has imposed restrictions on both the minimum and maximum lengths of a frame</a:t>
            </a:r>
          </a:p>
        </p:txBody>
      </p:sp>
      <p:pic>
        <p:nvPicPr>
          <p:cNvPr id="4" name="Picture 10"/>
          <p:cNvPicPr>
            <a:picLocks noChangeAspect="1" noChangeArrowheads="1"/>
          </p:cNvPicPr>
          <p:nvPr/>
        </p:nvPicPr>
        <p:blipFill>
          <a:blip r:embed="rId2" cstate="print"/>
          <a:srcRect/>
          <a:stretch>
            <a:fillRect/>
          </a:stretch>
        </p:blipFill>
        <p:spPr bwMode="auto">
          <a:xfrm>
            <a:off x="381000" y="4114800"/>
            <a:ext cx="8583612" cy="242411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MY" dirty="0"/>
              <a:t>Minimum length of frame</a:t>
            </a:r>
          </a:p>
        </p:txBody>
      </p:sp>
      <p:sp>
        <p:nvSpPr>
          <p:cNvPr id="3" name="Content Placeholder 2"/>
          <p:cNvSpPr>
            <a:spLocks noGrp="1"/>
          </p:cNvSpPr>
          <p:nvPr>
            <p:ph idx="1"/>
          </p:nvPr>
        </p:nvSpPr>
        <p:spPr>
          <a:xfrm>
            <a:off x="457200" y="762000"/>
            <a:ext cx="8229600" cy="4525963"/>
          </a:xfrm>
        </p:spPr>
        <p:txBody>
          <a:bodyPr>
            <a:normAutofit fontScale="85000" lnSpcReduction="20000"/>
          </a:bodyPr>
          <a:lstStyle/>
          <a:p>
            <a:pPr algn="just"/>
            <a:r>
              <a:rPr lang="en-MY" dirty="0"/>
              <a:t>The minimum length restriction is required for the correct operation of </a:t>
            </a:r>
            <a:r>
              <a:rPr lang="en-MY" i="1" dirty="0" err="1"/>
              <a:t>CSMAlCD</a:t>
            </a:r>
            <a:r>
              <a:rPr lang="en-MY" dirty="0"/>
              <a:t>.</a:t>
            </a:r>
          </a:p>
          <a:p>
            <a:pPr algn="just"/>
            <a:r>
              <a:rPr lang="en-MY" dirty="0"/>
              <a:t> An Ethernet frame needs to have a minimum length of 512 bits or 64 bytes. </a:t>
            </a:r>
          </a:p>
          <a:p>
            <a:pPr algn="just"/>
            <a:r>
              <a:rPr lang="en-MY" dirty="0"/>
              <a:t>Part of this length is the header and the trailer.</a:t>
            </a:r>
          </a:p>
          <a:p>
            <a:pPr algn="just"/>
            <a:r>
              <a:rPr lang="en-MY" dirty="0"/>
              <a:t>If we count 18 bytes of header and trailer </a:t>
            </a:r>
            <a:r>
              <a:rPr lang="en-MY" b="1" dirty="0"/>
              <a:t>(6 bytes of source address, 6 bytes of destination address, 2 bytes of length or type, and 4 bytes of CRC), </a:t>
            </a:r>
            <a:r>
              <a:rPr lang="en-MY" dirty="0"/>
              <a:t>then the minimum length of data from the upper layer is :</a:t>
            </a:r>
          </a:p>
          <a:p>
            <a:pPr algn="ctr">
              <a:buNone/>
            </a:pPr>
            <a:r>
              <a:rPr lang="en-MY" dirty="0"/>
              <a:t>	64 - 18 = 46 bytes</a:t>
            </a:r>
          </a:p>
          <a:p>
            <a:pPr algn="just">
              <a:buNone/>
            </a:pPr>
            <a:r>
              <a:rPr lang="en-MY" dirty="0"/>
              <a:t> If the upper-layer packet is less than 46 bytes, padding is added to make up the difference.</a:t>
            </a:r>
          </a:p>
        </p:txBody>
      </p:sp>
      <p:pic>
        <p:nvPicPr>
          <p:cNvPr id="4" name="Picture 10"/>
          <p:cNvPicPr>
            <a:picLocks noChangeAspect="1" noChangeArrowheads="1"/>
          </p:cNvPicPr>
          <p:nvPr/>
        </p:nvPicPr>
        <p:blipFill>
          <a:blip r:embed="rId2" cstate="print"/>
          <a:srcRect/>
          <a:stretch>
            <a:fillRect/>
          </a:stretch>
        </p:blipFill>
        <p:spPr bwMode="auto">
          <a:xfrm>
            <a:off x="381000" y="5105400"/>
            <a:ext cx="8583612" cy="1676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length of frame</a:t>
            </a:r>
            <a:endParaRPr lang="en-MY" dirty="0"/>
          </a:p>
        </p:txBody>
      </p:sp>
      <p:sp>
        <p:nvSpPr>
          <p:cNvPr id="3" name="Content Placeholder 2"/>
          <p:cNvSpPr>
            <a:spLocks noGrp="1"/>
          </p:cNvSpPr>
          <p:nvPr>
            <p:ph idx="1"/>
          </p:nvPr>
        </p:nvSpPr>
        <p:spPr/>
        <p:txBody>
          <a:bodyPr>
            <a:normAutofit/>
          </a:bodyPr>
          <a:lstStyle/>
          <a:p>
            <a:pPr algn="just"/>
            <a:r>
              <a:rPr lang="en-MY" dirty="0"/>
              <a:t>The standard defines the maximum length of a frame (without preamble and SFD field) as 1518 bytes. If we subtract the 18 bytes of header and trailer, the maximum length of the payload is 1500 bytes. </a:t>
            </a:r>
          </a:p>
        </p:txBody>
      </p:sp>
      <p:pic>
        <p:nvPicPr>
          <p:cNvPr id="4" name="Picture 10"/>
          <p:cNvPicPr>
            <a:picLocks noChangeAspect="1" noChangeArrowheads="1"/>
          </p:cNvPicPr>
          <p:nvPr/>
        </p:nvPicPr>
        <p:blipFill>
          <a:blip r:embed="rId2" cstate="print"/>
          <a:srcRect/>
          <a:stretch>
            <a:fillRect/>
          </a:stretch>
        </p:blipFill>
        <p:spPr bwMode="auto">
          <a:xfrm>
            <a:off x="381000" y="4114800"/>
            <a:ext cx="8583612" cy="242411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92500"/>
          </a:bodyPr>
          <a:lstStyle/>
          <a:p>
            <a:pPr algn="just"/>
            <a:r>
              <a:rPr lang="en-MY" dirty="0"/>
              <a:t>The maximum length restriction has two historical reasons:</a:t>
            </a:r>
          </a:p>
          <a:p>
            <a:pPr algn="just"/>
            <a:r>
              <a:rPr lang="en-MY" dirty="0"/>
              <a:t>First, memory was very expensive when Ethernet was designed: a maximum length restriction helped to reduce the size of the buffer. </a:t>
            </a:r>
          </a:p>
          <a:p>
            <a:pPr algn="just"/>
            <a:r>
              <a:rPr lang="en-MY" dirty="0"/>
              <a:t>Second, the maximum length restriction prevents one station from monopolizing the shared medium, blocking other stations that have data to send.</a:t>
            </a:r>
          </a:p>
          <a:p>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DF9B-BC33-404B-BD82-F9DF503E285C}"/>
              </a:ext>
            </a:extLst>
          </p:cNvPr>
          <p:cNvSpPr>
            <a:spLocks noGrp="1"/>
          </p:cNvSpPr>
          <p:nvPr>
            <p:ph type="title"/>
          </p:nvPr>
        </p:nvSpPr>
        <p:spPr/>
        <p:txBody>
          <a:bodyPr/>
          <a:lstStyle/>
          <a:p>
            <a:r>
              <a:rPr lang="en-BD" dirty="0"/>
              <a:t>CRC calculation</a:t>
            </a:r>
          </a:p>
        </p:txBody>
      </p:sp>
      <p:sp>
        <p:nvSpPr>
          <p:cNvPr id="3" name="Content Placeholder 2">
            <a:extLst>
              <a:ext uri="{FF2B5EF4-FFF2-40B4-BE49-F238E27FC236}">
                <a16:creationId xmlns:a16="http://schemas.microsoft.com/office/drawing/2014/main" id="{8EEBC44E-142A-5B4D-BEDF-6876F91F0D60}"/>
              </a:ext>
            </a:extLst>
          </p:cNvPr>
          <p:cNvSpPr>
            <a:spLocks noGrp="1"/>
          </p:cNvSpPr>
          <p:nvPr>
            <p:ph idx="1"/>
          </p:nvPr>
        </p:nvSpPr>
        <p:spPr/>
        <p:txBody>
          <a:bodyPr/>
          <a:lstStyle/>
          <a:p>
            <a:r>
              <a:rPr lang="en-GB" dirty="0"/>
              <a:t>S</a:t>
            </a:r>
            <a:r>
              <a:rPr lang="en-BD" dirty="0"/>
              <a:t>ee attached file</a:t>
            </a:r>
          </a:p>
        </p:txBody>
      </p:sp>
    </p:spTree>
    <p:extLst>
      <p:ext uri="{BB962C8B-B14F-4D97-AF65-F5344CB8AC3E}">
        <p14:creationId xmlns:p14="http://schemas.microsoft.com/office/powerpoint/2010/main" val="96594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i="1" dirty="0"/>
              <a:t>Addressing</a:t>
            </a:r>
            <a:br>
              <a:rPr lang="en-MY" i="1" dirty="0"/>
            </a:br>
            <a:endParaRPr lang="en-MY" dirty="0"/>
          </a:p>
        </p:txBody>
      </p:sp>
      <p:sp>
        <p:nvSpPr>
          <p:cNvPr id="3" name="Content Placeholder 2"/>
          <p:cNvSpPr>
            <a:spLocks noGrp="1"/>
          </p:cNvSpPr>
          <p:nvPr>
            <p:ph idx="1"/>
          </p:nvPr>
        </p:nvSpPr>
        <p:spPr>
          <a:xfrm>
            <a:off x="457200" y="1600201"/>
            <a:ext cx="8229600" cy="3657600"/>
          </a:xfrm>
        </p:spPr>
        <p:txBody>
          <a:bodyPr>
            <a:normAutofit fontScale="92500" lnSpcReduction="10000"/>
          </a:bodyPr>
          <a:lstStyle/>
          <a:p>
            <a:pPr algn="just"/>
            <a:r>
              <a:rPr lang="en-MY" dirty="0"/>
              <a:t>Each station on an Ethernet network (such as a PC, workstation, or printer) has its own network interface card (NIC). </a:t>
            </a:r>
          </a:p>
          <a:p>
            <a:pPr algn="just"/>
            <a:r>
              <a:rPr lang="en-MY" dirty="0"/>
              <a:t>The NIC fits inside the station/PC and provides the station with a 6-byte physical address. </a:t>
            </a:r>
          </a:p>
          <a:p>
            <a:pPr algn="just"/>
            <a:r>
              <a:rPr lang="en-MY" dirty="0"/>
              <a:t>As shown in here, the Ethernet address is 6 bytes (48 bits), normally written in hexadecimal notation, with a colon between the bytes.</a:t>
            </a:r>
          </a:p>
        </p:txBody>
      </p:sp>
      <p:pic>
        <p:nvPicPr>
          <p:cNvPr id="4" name="Picture 10"/>
          <p:cNvPicPr>
            <a:picLocks noChangeAspect="1" noChangeArrowheads="1"/>
          </p:cNvPicPr>
          <p:nvPr/>
        </p:nvPicPr>
        <p:blipFill>
          <a:blip r:embed="rId2" cstate="print"/>
          <a:srcRect/>
          <a:stretch>
            <a:fillRect/>
          </a:stretch>
        </p:blipFill>
        <p:spPr bwMode="auto">
          <a:xfrm>
            <a:off x="2455863" y="5530850"/>
            <a:ext cx="4230687" cy="565150"/>
          </a:xfrm>
          <a:prstGeom prst="rect">
            <a:avLst/>
          </a:prstGeom>
          <a:noFill/>
          <a:ln w="9525">
            <a:noFill/>
            <a:miter lim="800000"/>
            <a:headEnd/>
            <a:tailEnd/>
          </a:ln>
          <a:effectLst/>
        </p:spPr>
      </p:pic>
      <p:sp>
        <p:nvSpPr>
          <p:cNvPr id="5" name="Rectangle 4"/>
          <p:cNvSpPr/>
          <p:nvPr/>
        </p:nvSpPr>
        <p:spPr>
          <a:xfrm>
            <a:off x="3200400" y="6248400"/>
            <a:ext cx="3001591" cy="369332"/>
          </a:xfrm>
          <a:prstGeom prst="rect">
            <a:avLst/>
          </a:prstGeom>
        </p:spPr>
        <p:txBody>
          <a:bodyPr wrap="none">
            <a:spAutoFit/>
          </a:bodyPr>
          <a:lstStyle/>
          <a:p>
            <a:r>
              <a:rPr lang="en-MY" dirty="0"/>
              <a:t>6 bytes =12 hex digits =48 bits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a:t>
            </a:r>
            <a:endParaRPr lang="en-MY" dirty="0"/>
          </a:p>
        </p:txBody>
      </p:sp>
      <p:sp>
        <p:nvSpPr>
          <p:cNvPr id="3" name="Content Placeholder 2"/>
          <p:cNvSpPr>
            <a:spLocks noGrp="1"/>
          </p:cNvSpPr>
          <p:nvPr>
            <p:ph idx="1"/>
          </p:nvPr>
        </p:nvSpPr>
        <p:spPr/>
        <p:txBody>
          <a:bodyPr/>
          <a:lstStyle/>
          <a:p>
            <a:r>
              <a:rPr lang="en-MY" dirty="0"/>
              <a:t>The LAN market has seen several technologies such as Ethernet, Token Ring, Token Bus, FDDI, and ATM LAN. Some of these technologies survived for a while, but Ethernet is by far the dominant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err="1"/>
              <a:t>Unicast</a:t>
            </a:r>
            <a:r>
              <a:rPr lang="en-MY" dirty="0"/>
              <a:t>, Multicast, and Broadcast Addresses</a:t>
            </a:r>
          </a:p>
        </p:txBody>
      </p:sp>
      <p:sp>
        <p:nvSpPr>
          <p:cNvPr id="3" name="Content Placeholder 2"/>
          <p:cNvSpPr>
            <a:spLocks noGrp="1"/>
          </p:cNvSpPr>
          <p:nvPr>
            <p:ph idx="1"/>
          </p:nvPr>
        </p:nvSpPr>
        <p:spPr/>
        <p:txBody>
          <a:bodyPr>
            <a:normAutofit/>
          </a:bodyPr>
          <a:lstStyle/>
          <a:p>
            <a:pPr algn="just"/>
            <a:r>
              <a:rPr lang="en-MY" dirty="0"/>
              <a:t>A source address is always a </a:t>
            </a:r>
            <a:r>
              <a:rPr lang="en-MY" dirty="0" err="1"/>
              <a:t>unicast</a:t>
            </a:r>
            <a:r>
              <a:rPr lang="en-MY" dirty="0"/>
              <a:t> address-the frame comes from only one station.</a:t>
            </a:r>
          </a:p>
          <a:p>
            <a:pPr algn="just"/>
            <a:r>
              <a:rPr lang="en-MY" dirty="0"/>
              <a:t> The destination address, however, can be </a:t>
            </a:r>
            <a:r>
              <a:rPr lang="en-MY" dirty="0" err="1"/>
              <a:t>unicast</a:t>
            </a:r>
            <a:r>
              <a:rPr lang="en-MY" dirty="0"/>
              <a:t>, multicast, or broadcast.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algn="just"/>
            <a:r>
              <a:rPr lang="en-MY" dirty="0"/>
              <a:t>Figure shows how to distinguish a </a:t>
            </a:r>
            <a:r>
              <a:rPr lang="en-MY" dirty="0" err="1"/>
              <a:t>unicast</a:t>
            </a:r>
            <a:r>
              <a:rPr lang="en-MY" dirty="0"/>
              <a:t> address from a multicast address.</a:t>
            </a:r>
          </a:p>
          <a:p>
            <a:pPr algn="just"/>
            <a:r>
              <a:rPr lang="en-MY" dirty="0"/>
              <a:t> </a:t>
            </a:r>
            <a:r>
              <a:rPr lang="en-MY" dirty="0">
                <a:solidFill>
                  <a:srgbClr val="FF0000"/>
                </a:solidFill>
              </a:rPr>
              <a:t>If the least significant bit of the first byte </a:t>
            </a:r>
            <a:r>
              <a:rPr lang="en-MY" dirty="0"/>
              <a:t>in a destination address is 0, the address is </a:t>
            </a:r>
            <a:r>
              <a:rPr lang="en-MY" dirty="0" err="1"/>
              <a:t>unicast</a:t>
            </a:r>
            <a:r>
              <a:rPr lang="en-MY" dirty="0"/>
              <a:t>; otherwise, it is multicast.</a:t>
            </a:r>
          </a:p>
          <a:p>
            <a:endParaRPr lang="en-MY" dirty="0"/>
          </a:p>
        </p:txBody>
      </p:sp>
      <p:pic>
        <p:nvPicPr>
          <p:cNvPr id="4" name="Picture 10"/>
          <p:cNvPicPr>
            <a:picLocks noChangeAspect="1" noChangeArrowheads="1"/>
          </p:cNvPicPr>
          <p:nvPr/>
        </p:nvPicPr>
        <p:blipFill>
          <a:blip r:embed="rId2" cstate="print"/>
          <a:srcRect/>
          <a:stretch>
            <a:fillRect/>
          </a:stretch>
        </p:blipFill>
        <p:spPr bwMode="auto">
          <a:xfrm>
            <a:off x="2362200" y="4641850"/>
            <a:ext cx="6781800" cy="1835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92500" lnSpcReduction="20000"/>
          </a:bodyPr>
          <a:lstStyle/>
          <a:p>
            <a:pPr algn="just"/>
            <a:r>
              <a:rPr lang="en-MY" dirty="0"/>
              <a:t>A </a:t>
            </a:r>
            <a:r>
              <a:rPr lang="en-MY" dirty="0" err="1"/>
              <a:t>unicast</a:t>
            </a:r>
            <a:r>
              <a:rPr lang="en-MY" dirty="0"/>
              <a:t> destination address defines only one recipient; the relationship between the sender and the receiver is one-to-one. </a:t>
            </a:r>
          </a:p>
          <a:p>
            <a:pPr algn="just"/>
            <a:r>
              <a:rPr lang="en-MY" dirty="0"/>
              <a:t>A multicast destination address defines a group</a:t>
            </a:r>
          </a:p>
          <a:p>
            <a:pPr algn="just">
              <a:buNone/>
            </a:pPr>
            <a:r>
              <a:rPr lang="en-MY" dirty="0"/>
              <a:t>	of addresses; the relationship between the sender and the receivers is one-to-many.</a:t>
            </a:r>
          </a:p>
          <a:p>
            <a:pPr algn="just"/>
            <a:r>
              <a:rPr lang="en-MY" dirty="0"/>
              <a:t>The broadcast address is a special case of the multicast address; the recipients are all the stations on the LAN. </a:t>
            </a:r>
          </a:p>
          <a:p>
            <a:pPr algn="just"/>
            <a:r>
              <a:rPr lang="en-MY" b="1" dirty="0"/>
              <a:t>A broadcast destination address is forty-eight 1’s</a:t>
            </a:r>
            <a:r>
              <a:rPr lang="en-MY"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r>
              <a:rPr lang="en-MY" dirty="0"/>
              <a:t>Define the type of the following destination addresses:</a:t>
            </a:r>
          </a:p>
          <a:p>
            <a:r>
              <a:rPr lang="en-MY" dirty="0"/>
              <a:t>a. 4A:30:10:21:1O:1A</a:t>
            </a:r>
          </a:p>
          <a:p>
            <a:r>
              <a:rPr lang="en-MY" dirty="0"/>
              <a:t>b. 47:20:1B:2E:08:EE</a:t>
            </a:r>
          </a:p>
          <a:p>
            <a:r>
              <a:rPr lang="en-MY" dirty="0"/>
              <a:t>c. FF:FF:FF:FF:FF:FF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Solution</a:t>
            </a:r>
            <a:br>
              <a:rPr lang="en-MY" dirty="0"/>
            </a:br>
            <a:endParaRPr lang="en-MY" dirty="0"/>
          </a:p>
        </p:txBody>
      </p:sp>
      <p:sp>
        <p:nvSpPr>
          <p:cNvPr id="3" name="Content Placeholder 2"/>
          <p:cNvSpPr>
            <a:spLocks noGrp="1"/>
          </p:cNvSpPr>
          <p:nvPr>
            <p:ph idx="1"/>
          </p:nvPr>
        </p:nvSpPr>
        <p:spPr/>
        <p:txBody>
          <a:bodyPr>
            <a:normAutofit/>
          </a:bodyPr>
          <a:lstStyle/>
          <a:p>
            <a:r>
              <a:rPr lang="en-MY" dirty="0"/>
              <a:t>To find the type of the address, we need to look at the second hexadecimal digit from the left.</a:t>
            </a:r>
          </a:p>
          <a:p>
            <a:r>
              <a:rPr lang="en-MY" dirty="0"/>
              <a:t>If it is even, the address is </a:t>
            </a:r>
            <a:r>
              <a:rPr lang="en-MY" dirty="0" err="1"/>
              <a:t>unicast</a:t>
            </a:r>
            <a:r>
              <a:rPr lang="en-MY" dirty="0"/>
              <a:t>. </a:t>
            </a:r>
          </a:p>
          <a:p>
            <a:r>
              <a:rPr lang="en-MY" dirty="0"/>
              <a:t>If it is odd, the address is multicast.</a:t>
            </a:r>
          </a:p>
          <a:p>
            <a:r>
              <a:rPr lang="en-MY" dirty="0"/>
              <a:t> If all digits are F's, the address is broadcast.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dirty="0"/>
          </a:p>
        </p:txBody>
      </p:sp>
      <p:sp>
        <p:nvSpPr>
          <p:cNvPr id="3" name="Content Placeholder 2"/>
          <p:cNvSpPr>
            <a:spLocks noGrp="1"/>
          </p:cNvSpPr>
          <p:nvPr>
            <p:ph idx="1"/>
          </p:nvPr>
        </p:nvSpPr>
        <p:spPr/>
        <p:txBody>
          <a:bodyPr>
            <a:normAutofit fontScale="92500" lnSpcReduction="20000"/>
          </a:bodyPr>
          <a:lstStyle/>
          <a:p>
            <a:r>
              <a:rPr lang="en-MY" dirty="0"/>
              <a:t>a. 4A:30:10:21:1O:1A</a:t>
            </a:r>
          </a:p>
          <a:p>
            <a:r>
              <a:rPr lang="en-MY" dirty="0"/>
              <a:t>b. 47:20:1B:2E:08:EE</a:t>
            </a:r>
          </a:p>
          <a:p>
            <a:r>
              <a:rPr lang="en-MY" dirty="0"/>
              <a:t>c. FF:FF:FF:FF:FF:FF</a:t>
            </a:r>
          </a:p>
          <a:p>
            <a:endParaRPr lang="en-MY" dirty="0"/>
          </a:p>
          <a:p>
            <a:r>
              <a:rPr lang="en-MY" dirty="0"/>
              <a:t>a. This is a </a:t>
            </a:r>
            <a:r>
              <a:rPr lang="en-MY" dirty="0" err="1"/>
              <a:t>unicast</a:t>
            </a:r>
            <a:r>
              <a:rPr lang="en-MY" dirty="0"/>
              <a:t> address because A in binary is 1010 (even).</a:t>
            </a:r>
          </a:p>
          <a:p>
            <a:r>
              <a:rPr lang="en-MY" dirty="0"/>
              <a:t>b. This is a multicast address because 7 in binary is 0111 (odd).</a:t>
            </a:r>
          </a:p>
          <a:p>
            <a:r>
              <a:rPr lang="en-MY" dirty="0"/>
              <a:t>c. This is a broadcast address because all digits are F's (1111).</a:t>
            </a:r>
          </a:p>
          <a:p>
            <a:endParaRPr lang="en-MY" dirty="0"/>
          </a:p>
          <a:p>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8797-718C-2C4B-AB40-00E8B246D317}"/>
              </a:ext>
            </a:extLst>
          </p:cNvPr>
          <p:cNvSpPr>
            <a:spLocks noGrp="1"/>
          </p:cNvSpPr>
          <p:nvPr>
            <p:ph type="title"/>
          </p:nvPr>
        </p:nvSpPr>
        <p:spPr/>
        <p:txBody>
          <a:bodyPr>
            <a:normAutofit fontScale="90000"/>
          </a:bodyPr>
          <a:lstStyle/>
          <a:p>
            <a:r>
              <a:rPr lang="en-GB" dirty="0"/>
              <a:t>S</a:t>
            </a:r>
            <a:r>
              <a:rPr lang="en-BD" dirty="0"/>
              <a:t>olve it and put your result in chat box</a:t>
            </a:r>
          </a:p>
        </p:txBody>
      </p:sp>
      <p:sp>
        <p:nvSpPr>
          <p:cNvPr id="3" name="Content Placeholder 2">
            <a:extLst>
              <a:ext uri="{FF2B5EF4-FFF2-40B4-BE49-F238E27FC236}">
                <a16:creationId xmlns:a16="http://schemas.microsoft.com/office/drawing/2014/main" id="{FEADFA7A-9B63-2145-B3F3-45CDCCDB1567}"/>
              </a:ext>
            </a:extLst>
          </p:cNvPr>
          <p:cNvSpPr>
            <a:spLocks noGrp="1"/>
          </p:cNvSpPr>
          <p:nvPr>
            <p:ph idx="1"/>
          </p:nvPr>
        </p:nvSpPr>
        <p:spPr/>
        <p:txBody>
          <a:bodyPr/>
          <a:lstStyle/>
          <a:p>
            <a:r>
              <a:rPr lang="en-BD" dirty="0"/>
              <a:t>1.     2B:</a:t>
            </a:r>
            <a:r>
              <a:rPr lang="en-MY" dirty="0"/>
              <a:t>30:10:21:1O:1A</a:t>
            </a:r>
          </a:p>
          <a:p>
            <a:r>
              <a:rPr lang="en-MY" dirty="0"/>
              <a:t>2.     1C:A0:1B:2E:08:EE</a:t>
            </a:r>
          </a:p>
          <a:p>
            <a:r>
              <a:rPr lang="en-MY" dirty="0"/>
              <a:t>3.     4E:A1:BB:BA:AC:22</a:t>
            </a:r>
          </a:p>
          <a:p>
            <a:endParaRPr lang="en-BD" dirty="0"/>
          </a:p>
        </p:txBody>
      </p:sp>
    </p:spTree>
    <p:extLst>
      <p:ext uri="{BB962C8B-B14F-4D97-AF65-F5344CB8AC3E}">
        <p14:creationId xmlns:p14="http://schemas.microsoft.com/office/powerpoint/2010/main" val="2144764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92500"/>
          </a:bodyPr>
          <a:lstStyle/>
          <a:p>
            <a:pPr algn="just"/>
            <a:r>
              <a:rPr lang="en-MY" dirty="0"/>
              <a:t>The way the addresses are sent out on line is different from the way they are written in hexadecimal notation.</a:t>
            </a:r>
          </a:p>
          <a:p>
            <a:pPr algn="just"/>
            <a:r>
              <a:rPr lang="en-MY" dirty="0"/>
              <a:t>The transmission is left-to-right, byte by byte; however, for each byte, the least significant bit is sent first and the most significant bit is sent last.</a:t>
            </a:r>
          </a:p>
          <a:p>
            <a:pPr algn="just"/>
            <a:r>
              <a:rPr lang="en-MY" dirty="0"/>
              <a:t>This means that the bit that defines an address as </a:t>
            </a:r>
            <a:r>
              <a:rPr lang="en-MY" dirty="0" err="1"/>
              <a:t>unicast</a:t>
            </a:r>
            <a:r>
              <a:rPr lang="en-MY" dirty="0"/>
              <a:t> or multicast arrives first at the receiver.</a:t>
            </a:r>
          </a:p>
          <a:p>
            <a:endParaRPr lang="en-MY" dirty="0"/>
          </a:p>
        </p:txBody>
      </p:sp>
      <p:pic>
        <p:nvPicPr>
          <p:cNvPr id="1026" name="Picture 2">
            <a:extLst>
              <a:ext uri="{FF2B5EF4-FFF2-40B4-BE49-F238E27FC236}">
                <a16:creationId xmlns:a16="http://schemas.microsoft.com/office/drawing/2014/main" id="{726CEF8D-C80F-C54A-8725-892349A43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9888"/>
            <a:ext cx="9144000" cy="6116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Physical Layer</a:t>
            </a:r>
          </a:p>
        </p:txBody>
      </p:sp>
      <p:sp>
        <p:nvSpPr>
          <p:cNvPr id="3" name="Content Placeholder 2"/>
          <p:cNvSpPr>
            <a:spLocks noGrp="1"/>
          </p:cNvSpPr>
          <p:nvPr>
            <p:ph idx="1"/>
          </p:nvPr>
        </p:nvSpPr>
        <p:spPr/>
        <p:txBody>
          <a:bodyPr/>
          <a:lstStyle/>
          <a:p>
            <a:pPr algn="just"/>
            <a:r>
              <a:rPr lang="en-MY" dirty="0"/>
              <a:t>The Standard Ethernet defines several physical layer implementations; four of the most</a:t>
            </a:r>
          </a:p>
          <a:p>
            <a:pPr algn="just">
              <a:buNone/>
            </a:pPr>
            <a:r>
              <a:rPr lang="en-MY" dirty="0"/>
              <a:t>	common</a:t>
            </a:r>
          </a:p>
        </p:txBody>
      </p:sp>
      <p:pic>
        <p:nvPicPr>
          <p:cNvPr id="4" name="Picture 10"/>
          <p:cNvPicPr>
            <a:picLocks noChangeAspect="1" noChangeArrowheads="1"/>
          </p:cNvPicPr>
          <p:nvPr/>
        </p:nvPicPr>
        <p:blipFill>
          <a:blip r:embed="rId2" cstate="print"/>
          <a:srcRect/>
          <a:stretch>
            <a:fillRect/>
          </a:stretch>
        </p:blipFill>
        <p:spPr bwMode="auto">
          <a:xfrm>
            <a:off x="760413" y="3352800"/>
            <a:ext cx="7623175" cy="25050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i="1" dirty="0"/>
              <a:t>10Base5: Thick Ethernet</a:t>
            </a:r>
            <a:endParaRPr lang="en-MY" dirty="0"/>
          </a:p>
        </p:txBody>
      </p:sp>
      <p:sp>
        <p:nvSpPr>
          <p:cNvPr id="3" name="Content Placeholder 2"/>
          <p:cNvSpPr>
            <a:spLocks noGrp="1"/>
          </p:cNvSpPr>
          <p:nvPr>
            <p:ph idx="1"/>
          </p:nvPr>
        </p:nvSpPr>
        <p:spPr/>
        <p:txBody>
          <a:bodyPr>
            <a:normAutofit fontScale="92500" lnSpcReduction="10000"/>
          </a:bodyPr>
          <a:lstStyle/>
          <a:p>
            <a:r>
              <a:rPr lang="en-MY" dirty="0"/>
              <a:t>The first implementation is called </a:t>
            </a:r>
            <a:r>
              <a:rPr lang="en-MY" b="1" dirty="0"/>
              <a:t>10Base5, thick Ethernet, or </a:t>
            </a:r>
            <a:r>
              <a:rPr lang="en-MY" b="1" dirty="0" err="1"/>
              <a:t>Thicknet</a:t>
            </a:r>
            <a:r>
              <a:rPr lang="en-MY" b="1" dirty="0"/>
              <a:t>. </a:t>
            </a:r>
          </a:p>
          <a:p>
            <a:pPr algn="just"/>
            <a:r>
              <a:rPr lang="en-MY" dirty="0"/>
              <a:t>The </a:t>
            </a:r>
            <a:r>
              <a:rPr lang="en-MY" i="1" dirty="0"/>
              <a:t>10</a:t>
            </a:r>
            <a:r>
              <a:rPr lang="en-MY" dirty="0"/>
              <a:t> refers to its transmission speed of 10 </a:t>
            </a:r>
            <a:r>
              <a:rPr lang="en-MY" dirty="0" err="1">
                <a:hlinkClick r:id="rId2" tooltip="Megabit per second"/>
              </a:rPr>
              <a:t>Mbit</a:t>
            </a:r>
            <a:r>
              <a:rPr lang="en-MY" dirty="0">
                <a:hlinkClick r:id="rId2" tooltip="Megabit per second"/>
              </a:rPr>
              <a:t>/s</a:t>
            </a:r>
            <a:r>
              <a:rPr lang="en-MY" dirty="0"/>
              <a:t>. The </a:t>
            </a:r>
            <a:r>
              <a:rPr lang="en-MY" i="1" dirty="0"/>
              <a:t>BASE</a:t>
            </a:r>
            <a:r>
              <a:rPr lang="en-MY" dirty="0"/>
              <a:t> is short for baseband signalling , and the </a:t>
            </a:r>
            <a:r>
              <a:rPr lang="en-MY" i="1" dirty="0"/>
              <a:t>5</a:t>
            </a:r>
            <a:r>
              <a:rPr lang="en-MY" dirty="0"/>
              <a:t> stands for the maximum segment length of 500 metres .</a:t>
            </a:r>
          </a:p>
          <a:p>
            <a:pPr algn="just"/>
            <a:r>
              <a:rPr lang="en-MY" dirty="0"/>
              <a:t>10Base5 was the first Ethernet specification to</a:t>
            </a:r>
          </a:p>
          <a:p>
            <a:pPr algn="just">
              <a:buNone/>
            </a:pPr>
            <a:r>
              <a:rPr lang="en-MY" dirty="0"/>
              <a:t>	use a bus topology with an external </a:t>
            </a:r>
            <a:r>
              <a:rPr lang="en-MY" b="1" dirty="0"/>
              <a:t>transceiver (transmitter/receiver) connected via a </a:t>
            </a:r>
            <a:r>
              <a:rPr lang="en-MY" dirty="0"/>
              <a:t>tap to a thick coaxial cable.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t>STANDARD ETHERNET</a:t>
            </a:r>
            <a:endParaRPr lang="en-MY" dirty="0"/>
          </a:p>
        </p:txBody>
      </p:sp>
      <p:sp>
        <p:nvSpPr>
          <p:cNvPr id="3" name="Content Placeholder 2"/>
          <p:cNvSpPr>
            <a:spLocks noGrp="1"/>
          </p:cNvSpPr>
          <p:nvPr>
            <p:ph idx="1"/>
          </p:nvPr>
        </p:nvSpPr>
        <p:spPr/>
        <p:txBody>
          <a:bodyPr/>
          <a:lstStyle/>
          <a:p>
            <a:r>
              <a:rPr lang="en-MY" dirty="0"/>
              <a:t>MAC </a:t>
            </a:r>
            <a:r>
              <a:rPr lang="en-MY" dirty="0" err="1"/>
              <a:t>Sublayer</a:t>
            </a:r>
            <a:endParaRPr lang="en-MY" dirty="0"/>
          </a:p>
          <a:p>
            <a:pPr algn="just"/>
            <a:r>
              <a:rPr lang="en-MY" dirty="0"/>
              <a:t>In Standard Ethernet, the MAC sub layer governs the operation of the access method. It also frames data received from the upper layer and passes them to the physical layer.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 name="Picture 10"/>
          <p:cNvPicPr>
            <a:picLocks noGrp="1" noChangeAspect="1" noChangeArrowheads="1"/>
          </p:cNvPicPr>
          <p:nvPr>
            <p:ph idx="1"/>
          </p:nvPr>
        </p:nvPicPr>
        <p:blipFill>
          <a:blip r:embed="rId2" cstate="print"/>
          <a:srcRect/>
          <a:stretch>
            <a:fillRect/>
          </a:stretch>
        </p:blipFill>
        <p:spPr bwMode="auto">
          <a:xfrm>
            <a:off x="1292326" y="1600200"/>
            <a:ext cx="6559348" cy="45259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026" name="Picture 2" descr="D:\UAP materials\network\power point presentation\10BASE5Node.jpg"/>
          <p:cNvPicPr>
            <a:picLocks noGrp="1" noChangeAspect="1" noChangeArrowheads="1"/>
          </p:cNvPicPr>
          <p:nvPr>
            <p:ph idx="1"/>
          </p:nvPr>
        </p:nvPicPr>
        <p:blipFill>
          <a:blip r:embed="rId2" cstate="print"/>
          <a:srcRect/>
          <a:stretch>
            <a:fillRect/>
          </a:stretch>
        </p:blipFill>
        <p:spPr bwMode="auto">
          <a:xfrm>
            <a:off x="1143000" y="1290661"/>
            <a:ext cx="6858000" cy="514504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i="1" dirty="0"/>
              <a:t>10Base2: Thin Ethernet</a:t>
            </a:r>
            <a:br>
              <a:rPr lang="en-MY" i="1" dirty="0"/>
            </a:br>
            <a:endParaRPr lang="en-MY" dirty="0"/>
          </a:p>
        </p:txBody>
      </p:sp>
      <p:sp>
        <p:nvSpPr>
          <p:cNvPr id="3" name="Content Placeholder 2"/>
          <p:cNvSpPr>
            <a:spLocks noGrp="1"/>
          </p:cNvSpPr>
          <p:nvPr>
            <p:ph idx="1"/>
          </p:nvPr>
        </p:nvSpPr>
        <p:spPr/>
        <p:txBody>
          <a:bodyPr>
            <a:normAutofit/>
          </a:bodyPr>
          <a:lstStyle/>
          <a:p>
            <a:pPr algn="just"/>
            <a:r>
              <a:rPr lang="en-MY" dirty="0"/>
              <a:t>The second implementation is called 10Base2, </a:t>
            </a:r>
            <a:r>
              <a:rPr lang="en-MY" b="1" dirty="0"/>
              <a:t>thin Ethernet, or </a:t>
            </a:r>
            <a:r>
              <a:rPr lang="en-MY" b="1" dirty="0" err="1"/>
              <a:t>Cheapernet</a:t>
            </a:r>
            <a:r>
              <a:rPr lang="en-MY" b="1" dirty="0"/>
              <a:t>. </a:t>
            </a:r>
          </a:p>
          <a:p>
            <a:pPr algn="just"/>
            <a:r>
              <a:rPr lang="en-MY" b="1" dirty="0"/>
              <a:t>10Base2 </a:t>
            </a:r>
            <a:r>
              <a:rPr lang="en-MY" dirty="0"/>
              <a:t>also uses a bus topology, but the cable is much thinner and more flexible. </a:t>
            </a:r>
          </a:p>
          <a:p>
            <a:pPr algn="just"/>
            <a:r>
              <a:rPr lang="en-MY" dirty="0"/>
              <a:t>The cable can be bent to pass very close to the stations. In this case, the transceiver is normally part of the network interface card (NIC), which is installed inside the station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endParaRPr lang="en-MY"/>
          </a:p>
        </p:txBody>
      </p:sp>
      <p:pic>
        <p:nvPicPr>
          <p:cNvPr id="4" name="Picture 10"/>
          <p:cNvPicPr>
            <a:picLocks noChangeAspect="1" noChangeArrowheads="1"/>
          </p:cNvPicPr>
          <p:nvPr/>
        </p:nvPicPr>
        <p:blipFill>
          <a:blip r:embed="rId2" cstate="print"/>
          <a:srcRect/>
          <a:stretch>
            <a:fillRect/>
          </a:stretch>
        </p:blipFill>
        <p:spPr bwMode="auto">
          <a:xfrm>
            <a:off x="374650" y="1981200"/>
            <a:ext cx="8464550" cy="36449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algn="just"/>
            <a:r>
              <a:rPr lang="en-MY" dirty="0"/>
              <a:t>The </a:t>
            </a:r>
            <a:r>
              <a:rPr lang="en-MY" i="1" dirty="0"/>
              <a:t>10</a:t>
            </a:r>
            <a:r>
              <a:rPr lang="en-MY" dirty="0"/>
              <a:t> comes from the maximum transmission speed of 10 </a:t>
            </a:r>
            <a:r>
              <a:rPr lang="en-MY" dirty="0" err="1">
                <a:hlinkClick r:id="rId2" tooltip="Megabit per second"/>
              </a:rPr>
              <a:t>Mbit</a:t>
            </a:r>
            <a:r>
              <a:rPr lang="en-MY" dirty="0">
                <a:hlinkClick r:id="rId2" tooltip="Megabit per second"/>
              </a:rPr>
              <a:t>/s</a:t>
            </a:r>
            <a:r>
              <a:rPr lang="en-MY" dirty="0"/>
              <a:t>. The </a:t>
            </a:r>
            <a:r>
              <a:rPr lang="en-MY" i="1" dirty="0"/>
              <a:t>BASE</a:t>
            </a:r>
            <a:r>
              <a:rPr lang="en-MY" dirty="0"/>
              <a:t> stands for </a:t>
            </a:r>
            <a:r>
              <a:rPr lang="en-MY" dirty="0">
                <a:hlinkClick r:id="rId3" tooltip="Baseband"/>
              </a:rPr>
              <a:t>baseband</a:t>
            </a:r>
            <a:r>
              <a:rPr lang="en-MY" dirty="0"/>
              <a:t> signalling, and the </a:t>
            </a:r>
            <a:r>
              <a:rPr lang="en-MY" i="1" dirty="0"/>
              <a:t>2</a:t>
            </a:r>
            <a:r>
              <a:rPr lang="en-MY" dirty="0"/>
              <a:t> supposedly refers to the maximum segment length of 200 meters, though in practical use it can only run up to 185 meters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i="1" dirty="0"/>
              <a:t>10Base2 </a:t>
            </a:r>
            <a:r>
              <a:rPr lang="en-MY" i="1" dirty="0" err="1"/>
              <a:t>vs</a:t>
            </a:r>
            <a:r>
              <a:rPr lang="en-MY" i="1" dirty="0"/>
              <a:t> 10Base5</a:t>
            </a:r>
            <a:endParaRPr lang="en-MY" dirty="0"/>
          </a:p>
        </p:txBody>
      </p:sp>
      <p:sp>
        <p:nvSpPr>
          <p:cNvPr id="3" name="Content Placeholder 2"/>
          <p:cNvSpPr>
            <a:spLocks noGrp="1"/>
          </p:cNvSpPr>
          <p:nvPr>
            <p:ph idx="1"/>
          </p:nvPr>
        </p:nvSpPr>
        <p:spPr/>
        <p:txBody>
          <a:bodyPr/>
          <a:lstStyle/>
          <a:p>
            <a:pPr algn="just"/>
            <a:r>
              <a:rPr lang="en-MY" i="1" dirty="0"/>
              <a:t>10Base2 </a:t>
            </a:r>
            <a:r>
              <a:rPr lang="en-MY" dirty="0"/>
              <a:t>is more cost effective than 10Base5 because thin coaxial cable is less expensive than thick coaxial and the tee connections are much cheaper than taps. Installation is simpler because the thin coaxial cable is very flexible.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lnSpcReduction="10000"/>
          </a:bodyPr>
          <a:lstStyle/>
          <a:p>
            <a:pPr algn="just"/>
            <a:r>
              <a:rPr lang="en-MY" dirty="0"/>
              <a:t>During the mid to late 1980s 10BASE2 and 10BASE5 these were the dominant 10 </a:t>
            </a:r>
            <a:r>
              <a:rPr lang="en-MY" dirty="0" err="1"/>
              <a:t>Mbit</a:t>
            </a:r>
            <a:r>
              <a:rPr lang="en-MY" dirty="0"/>
              <a:t>/s Ethernet standard</a:t>
            </a:r>
          </a:p>
          <a:p>
            <a:pPr algn="just"/>
            <a:r>
              <a:rPr lang="en-MY" dirty="0"/>
              <a:t>But due to the immense demand for high speed networking, the low cost of </a:t>
            </a:r>
            <a:r>
              <a:rPr lang="en-MY" dirty="0">
                <a:hlinkClick r:id="rId2" tooltip="Category 5 cable"/>
              </a:rPr>
              <a:t>Category 5</a:t>
            </a:r>
            <a:r>
              <a:rPr lang="en-MY" dirty="0"/>
              <a:t> Ethernet cable, and the popularity of </a:t>
            </a:r>
            <a:r>
              <a:rPr lang="en-MY" dirty="0">
                <a:hlinkClick r:id="rId3" tooltip="802.11"/>
              </a:rPr>
              <a:t>802.11</a:t>
            </a:r>
            <a:r>
              <a:rPr lang="en-MY" dirty="0"/>
              <a:t> wireless networks, both 10BASE2 and 10BASE5 have become increasingly obsolete, though they still exist in some locations.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i="1" dirty="0"/>
              <a:t>10Base-T: Twisted-Pair Ethernet</a:t>
            </a:r>
            <a:br>
              <a:rPr lang="en-MY" i="1" dirty="0"/>
            </a:br>
            <a:endParaRPr lang="en-MY" dirty="0"/>
          </a:p>
        </p:txBody>
      </p:sp>
      <p:sp>
        <p:nvSpPr>
          <p:cNvPr id="3" name="Content Placeholder 2"/>
          <p:cNvSpPr>
            <a:spLocks noGrp="1"/>
          </p:cNvSpPr>
          <p:nvPr>
            <p:ph idx="1"/>
          </p:nvPr>
        </p:nvSpPr>
        <p:spPr/>
        <p:txBody>
          <a:bodyPr/>
          <a:lstStyle/>
          <a:p>
            <a:r>
              <a:rPr lang="en-MY" dirty="0"/>
              <a:t>The third implementation is called 10Base-T or twisted-pair Ethernet. </a:t>
            </a:r>
          </a:p>
          <a:p>
            <a:r>
              <a:rPr lang="en-MY" dirty="0"/>
              <a:t>10Base-T uses a physical star topology. The stations are connected to a hub via two pairs of twisted cable.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 name="Picture 10"/>
          <p:cNvPicPr>
            <a:picLocks noGrp="1" noChangeAspect="1" noChangeArrowheads="1"/>
          </p:cNvPicPr>
          <p:nvPr>
            <p:ph idx="1"/>
          </p:nvPr>
        </p:nvPicPr>
        <p:blipFill>
          <a:blip r:embed="rId2" cstate="print"/>
          <a:srcRect/>
          <a:stretch>
            <a:fillRect/>
          </a:stretch>
        </p:blipFill>
        <p:spPr bwMode="auto">
          <a:xfrm>
            <a:off x="457200" y="2443951"/>
            <a:ext cx="8229600" cy="283846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i="1" dirty="0"/>
              <a:t>10Base-FL: Fibre Link Ethernet</a:t>
            </a:r>
            <a:br>
              <a:rPr lang="en-MY" i="1" dirty="0"/>
            </a:br>
            <a:endParaRPr lang="en-MY" dirty="0"/>
          </a:p>
        </p:txBody>
      </p:sp>
      <p:sp>
        <p:nvSpPr>
          <p:cNvPr id="3" name="Content Placeholder 2"/>
          <p:cNvSpPr>
            <a:spLocks noGrp="1"/>
          </p:cNvSpPr>
          <p:nvPr>
            <p:ph idx="1"/>
          </p:nvPr>
        </p:nvSpPr>
        <p:spPr/>
        <p:txBody>
          <a:bodyPr/>
          <a:lstStyle/>
          <a:p>
            <a:r>
              <a:rPr lang="en-MY" dirty="0"/>
              <a:t>Although there are several types of optical </a:t>
            </a:r>
            <a:r>
              <a:rPr lang="en-MY" dirty="0" err="1"/>
              <a:t>fiber</a:t>
            </a:r>
            <a:r>
              <a:rPr lang="en-MY" dirty="0"/>
              <a:t> 10-Mbps Ethernet, the most common is</a:t>
            </a:r>
          </a:p>
          <a:p>
            <a:pPr>
              <a:buNone/>
            </a:pPr>
            <a:r>
              <a:rPr lang="en-MY" dirty="0"/>
              <a:t>	called 10Base-FL. </a:t>
            </a:r>
          </a:p>
          <a:p>
            <a:r>
              <a:rPr lang="en-MY" dirty="0"/>
              <a:t>10Base-FL uses a star topology to connect stations to a hub. </a:t>
            </a:r>
          </a:p>
          <a:p>
            <a:r>
              <a:rPr lang="en-MY" dirty="0"/>
              <a:t>The stations are connected to the hub using two fibre-optic cables.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i="1" dirty="0"/>
              <a:t>Frame Format</a:t>
            </a:r>
            <a:br>
              <a:rPr lang="en-MY" i="1" dirty="0"/>
            </a:br>
            <a:endParaRPr lang="en-MY" dirty="0"/>
          </a:p>
        </p:txBody>
      </p:sp>
      <p:sp>
        <p:nvSpPr>
          <p:cNvPr id="3" name="Content Placeholder 2"/>
          <p:cNvSpPr>
            <a:spLocks noGrp="1"/>
          </p:cNvSpPr>
          <p:nvPr>
            <p:ph idx="1"/>
          </p:nvPr>
        </p:nvSpPr>
        <p:spPr/>
        <p:txBody>
          <a:bodyPr>
            <a:normAutofit fontScale="92500" lnSpcReduction="20000"/>
          </a:bodyPr>
          <a:lstStyle/>
          <a:p>
            <a:pPr>
              <a:buNone/>
            </a:pPr>
            <a:r>
              <a:rPr lang="en-MY" dirty="0"/>
              <a:t>The Ethernet frame contains seven fields:</a:t>
            </a:r>
          </a:p>
          <a:p>
            <a:endParaRPr lang="en-MY" dirty="0"/>
          </a:p>
          <a:p>
            <a:r>
              <a:rPr lang="en-MY" dirty="0"/>
              <a:t>preamble, </a:t>
            </a:r>
          </a:p>
          <a:p>
            <a:r>
              <a:rPr lang="en-MY" dirty="0"/>
              <a:t>SFD, </a:t>
            </a:r>
          </a:p>
          <a:p>
            <a:r>
              <a:rPr lang="en-MY" dirty="0"/>
              <a:t>DA, </a:t>
            </a:r>
          </a:p>
          <a:p>
            <a:r>
              <a:rPr lang="en-MY" dirty="0"/>
              <a:t>SA, </a:t>
            </a:r>
          </a:p>
          <a:p>
            <a:r>
              <a:rPr lang="en-MY" dirty="0"/>
              <a:t>length or type of protocol data unit (PDU),</a:t>
            </a:r>
          </a:p>
          <a:p>
            <a:r>
              <a:rPr lang="en-MY" dirty="0"/>
              <a:t>upper-layer data,</a:t>
            </a:r>
          </a:p>
          <a:p>
            <a:r>
              <a:rPr lang="en-MY" dirty="0"/>
              <a:t> and the CRC.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endParaRPr lang="en-MY"/>
          </a:p>
        </p:txBody>
      </p:sp>
      <p:pic>
        <p:nvPicPr>
          <p:cNvPr id="4" name="Picture 10"/>
          <p:cNvPicPr>
            <a:picLocks noChangeAspect="1" noChangeArrowheads="1"/>
          </p:cNvPicPr>
          <p:nvPr/>
        </p:nvPicPr>
        <p:blipFill>
          <a:blip r:embed="rId2" cstate="print"/>
          <a:srcRect/>
          <a:stretch>
            <a:fillRect/>
          </a:stretch>
        </p:blipFill>
        <p:spPr bwMode="auto">
          <a:xfrm>
            <a:off x="1038225" y="1993900"/>
            <a:ext cx="7038975" cy="35687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algn="just"/>
            <a:r>
              <a:rPr lang="en-MY" dirty="0"/>
              <a:t>The use of fibre optic cable provides advantages over copper cables (Ethernet) for multiple reasons. </a:t>
            </a:r>
          </a:p>
          <a:p>
            <a:pPr algn="just"/>
            <a:r>
              <a:rPr lang="en-MY" dirty="0"/>
              <a:t>Fibre optic cable is immune to electrical and magnetic interference so it can be used in high interference environment. </a:t>
            </a:r>
          </a:p>
          <a:p>
            <a:pPr algn="just"/>
            <a:r>
              <a:rPr lang="en-MY" dirty="0"/>
              <a:t>10BASE-FL can reach 2000 meters while 10BASE-T is limited to 100 meters.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FAST ETHERNET</a:t>
            </a:r>
            <a:br>
              <a:rPr lang="en-MY" b="1" dirty="0"/>
            </a:br>
            <a:endParaRPr lang="en-MY" dirty="0"/>
          </a:p>
        </p:txBody>
      </p:sp>
      <p:sp>
        <p:nvSpPr>
          <p:cNvPr id="3" name="Content Placeholder 2"/>
          <p:cNvSpPr>
            <a:spLocks noGrp="1"/>
          </p:cNvSpPr>
          <p:nvPr>
            <p:ph idx="1"/>
          </p:nvPr>
        </p:nvSpPr>
        <p:spPr/>
        <p:txBody>
          <a:bodyPr>
            <a:normAutofit/>
          </a:bodyPr>
          <a:lstStyle/>
          <a:p>
            <a:r>
              <a:rPr lang="en-MY" dirty="0"/>
              <a:t>Fast Ethernet was designed to compete with LAN protocols such as FDDI or </a:t>
            </a:r>
            <a:r>
              <a:rPr lang="en-MY" dirty="0" err="1"/>
              <a:t>Fiber</a:t>
            </a:r>
            <a:r>
              <a:rPr lang="en-MY" dirty="0"/>
              <a:t> Channel.</a:t>
            </a:r>
          </a:p>
          <a:p>
            <a:r>
              <a:rPr lang="en-MY" dirty="0"/>
              <a:t>IEEE created Fast Ethernet under the name 802.3u. </a:t>
            </a:r>
          </a:p>
          <a:p>
            <a:r>
              <a:rPr lang="en-MY" dirty="0"/>
              <a:t>Fast Ethernet is backward-compatible with Standard Ethernet, but it can transmit data 10 times faster at a rate of 100 Mbps.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pPr>
              <a:buNone/>
            </a:pPr>
            <a:r>
              <a:rPr lang="en-MY" dirty="0"/>
              <a:t>The goals of Fast Ethernet can be summarized as follows:</a:t>
            </a:r>
          </a:p>
          <a:p>
            <a:pPr>
              <a:buNone/>
            </a:pPr>
            <a:r>
              <a:rPr lang="en-MY" dirty="0"/>
              <a:t>1. Upgrade the data rate to 100 Mbps.</a:t>
            </a:r>
          </a:p>
          <a:p>
            <a:pPr>
              <a:buNone/>
            </a:pPr>
            <a:r>
              <a:rPr lang="en-MY" dirty="0"/>
              <a:t>2. Make it compatible with Standard Ethernet.</a:t>
            </a:r>
          </a:p>
          <a:p>
            <a:pPr>
              <a:buNone/>
            </a:pPr>
            <a:r>
              <a:rPr lang="en-MY" dirty="0"/>
              <a:t>3. Keep the same 48-bit address.</a:t>
            </a:r>
          </a:p>
          <a:p>
            <a:pPr>
              <a:buNone/>
            </a:pPr>
            <a:r>
              <a:rPr lang="en-MY" dirty="0"/>
              <a:t>4. Keep the same frame format.</a:t>
            </a:r>
          </a:p>
          <a:p>
            <a:pPr>
              <a:buNone/>
            </a:pPr>
            <a:r>
              <a:rPr lang="en-MY" dirty="0"/>
              <a:t>5. Keep the same minimum and maximum frame lengths.</a:t>
            </a:r>
          </a:p>
          <a:p>
            <a:endParaRPr lang="en-MY"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MY" dirty="0"/>
              <a:t>A new feature added to Fast Ethernet is called </a:t>
            </a:r>
            <a:r>
              <a:rPr lang="en-MY" b="1" dirty="0"/>
              <a:t>auto negotiation. </a:t>
            </a:r>
          </a:p>
          <a:p>
            <a:pPr algn="just"/>
            <a:r>
              <a:rPr lang="en-MY" dirty="0"/>
              <a:t>It allows a station or a hub a range of capabilities. </a:t>
            </a:r>
          </a:p>
          <a:p>
            <a:r>
              <a:rPr lang="en-MY" dirty="0"/>
              <a:t>Auto negotiation allows two devices to negotiate the mode or data rate of operation. </a:t>
            </a:r>
          </a:p>
          <a:p>
            <a:r>
              <a:rPr lang="en-MY" dirty="0"/>
              <a:t>It was designed particularly for the following purposes:</a:t>
            </a:r>
          </a:p>
          <a:p>
            <a:r>
              <a:rPr lang="en-MY" dirty="0"/>
              <a:t>To allow incompatible devices to connect to one another. For example, a device with a maximum capacity of 10 Mbps can communicate with a device with a 100 Mbps capacity (but can work at a lower rate).</a:t>
            </a:r>
          </a:p>
          <a:p>
            <a:pPr marL="0" indent="0">
              <a:buNone/>
            </a:pPr>
            <a:endParaRPr lang="en-MY"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GIGABIT ETHERNET</a:t>
            </a:r>
            <a:br>
              <a:rPr lang="en-MY" b="1" dirty="0"/>
            </a:br>
            <a:endParaRPr lang="en-MY" dirty="0"/>
          </a:p>
        </p:txBody>
      </p:sp>
      <p:sp>
        <p:nvSpPr>
          <p:cNvPr id="3" name="Content Placeholder 2"/>
          <p:cNvSpPr>
            <a:spLocks noGrp="1"/>
          </p:cNvSpPr>
          <p:nvPr>
            <p:ph idx="1"/>
          </p:nvPr>
        </p:nvSpPr>
        <p:spPr>
          <a:xfrm>
            <a:off x="457200" y="1600200"/>
            <a:ext cx="8458200" cy="4724400"/>
          </a:xfrm>
        </p:spPr>
        <p:txBody>
          <a:bodyPr>
            <a:normAutofit fontScale="85000" lnSpcReduction="20000"/>
          </a:bodyPr>
          <a:lstStyle/>
          <a:p>
            <a:r>
              <a:rPr lang="en-MY" dirty="0"/>
              <a:t>The need for an even higher data rate resulted in the design of the Gigabit Ethernet protocol (1000 Mbps). </a:t>
            </a:r>
          </a:p>
          <a:p>
            <a:r>
              <a:rPr lang="en-MY" dirty="0"/>
              <a:t>The IEEE committee calls the Standard 802.3z. </a:t>
            </a:r>
          </a:p>
          <a:p>
            <a:r>
              <a:rPr lang="en-MY" dirty="0"/>
              <a:t>The goals of the Gigabit Ethernet design can be summarized as follows:</a:t>
            </a:r>
          </a:p>
          <a:p>
            <a:pPr>
              <a:buNone/>
            </a:pPr>
            <a:r>
              <a:rPr lang="en-MY" dirty="0"/>
              <a:t>1. Upgrade the data rate to 1 </a:t>
            </a:r>
            <a:r>
              <a:rPr lang="en-MY" dirty="0" err="1"/>
              <a:t>Gbps</a:t>
            </a:r>
            <a:r>
              <a:rPr lang="en-MY" dirty="0"/>
              <a:t>.</a:t>
            </a:r>
          </a:p>
          <a:p>
            <a:pPr>
              <a:buNone/>
            </a:pPr>
            <a:r>
              <a:rPr lang="en-MY" dirty="0"/>
              <a:t>2. Make it compatible with Standard or Fast Ethernet.</a:t>
            </a:r>
          </a:p>
          <a:p>
            <a:pPr>
              <a:buNone/>
            </a:pPr>
            <a:r>
              <a:rPr lang="en-MY" dirty="0"/>
              <a:t>3. Use the same 48-bit address.</a:t>
            </a:r>
          </a:p>
          <a:p>
            <a:pPr>
              <a:buNone/>
            </a:pPr>
            <a:r>
              <a:rPr lang="en-MY" dirty="0"/>
              <a:t>4. Use the same frame format.</a:t>
            </a:r>
          </a:p>
          <a:p>
            <a:pPr>
              <a:buNone/>
            </a:pPr>
            <a:r>
              <a:rPr lang="en-MY" dirty="0"/>
              <a:t>5. Keep the same minimum and maximum frame lengths.</a:t>
            </a:r>
          </a:p>
          <a:p>
            <a:pPr>
              <a:buNone/>
            </a:pPr>
            <a:r>
              <a:rPr lang="en-MY" dirty="0"/>
              <a:t>6. To support auto negotiation as defined in Fast Ethernet.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itchFamily="18" charset="0"/>
              </a:rPr>
              <a:t>802.3 MAC frame</a:t>
            </a:r>
            <a:br>
              <a:rPr lang="en-US" altLang="en-US" dirty="0">
                <a:latin typeface="Times New Roman" pitchFamily="18" charset="0"/>
              </a:rPr>
            </a:br>
            <a:endParaRPr lang="en-MY"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457200" y="2590801"/>
            <a:ext cx="8458200" cy="191238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Preamble</a:t>
            </a:r>
          </a:p>
        </p:txBody>
      </p:sp>
      <p:sp>
        <p:nvSpPr>
          <p:cNvPr id="3" name="Content Placeholder 2"/>
          <p:cNvSpPr>
            <a:spLocks noGrp="1"/>
          </p:cNvSpPr>
          <p:nvPr>
            <p:ph idx="1"/>
          </p:nvPr>
        </p:nvSpPr>
        <p:spPr>
          <a:xfrm>
            <a:off x="457200" y="1371600"/>
            <a:ext cx="8229600" cy="3962400"/>
          </a:xfrm>
        </p:spPr>
        <p:txBody>
          <a:bodyPr>
            <a:normAutofit lnSpcReduction="10000"/>
          </a:bodyPr>
          <a:lstStyle/>
          <a:p>
            <a:r>
              <a:rPr lang="en-MY" dirty="0"/>
              <a:t>The first field contains 7 bytes (56 bits) of alternating 0s and 1s that </a:t>
            </a:r>
            <a:r>
              <a:rPr lang="en-MY" dirty="0">
                <a:solidFill>
                  <a:srgbClr val="FF0000"/>
                </a:solidFill>
              </a:rPr>
              <a:t>alerts the receiving system to the coming frame and enables it to synchronize its input timing</a:t>
            </a:r>
            <a:r>
              <a:rPr lang="en-MY" dirty="0"/>
              <a:t>. </a:t>
            </a:r>
          </a:p>
          <a:p>
            <a:r>
              <a:rPr lang="en-MY" dirty="0"/>
              <a:t>The pattern provides only an alert and a timing pulse.</a:t>
            </a:r>
          </a:p>
          <a:p>
            <a:r>
              <a:rPr lang="en-MY" dirty="0"/>
              <a:t>The preamble is actually added at the physical layer and is not (formally) part of the frame.</a:t>
            </a:r>
          </a:p>
        </p:txBody>
      </p:sp>
      <p:pic>
        <p:nvPicPr>
          <p:cNvPr id="4" name="Picture 10"/>
          <p:cNvPicPr>
            <a:picLocks noChangeAspect="1" noChangeArrowheads="1"/>
          </p:cNvPicPr>
          <p:nvPr/>
        </p:nvPicPr>
        <p:blipFill>
          <a:blip r:embed="rId2" cstate="print"/>
          <a:srcRect/>
          <a:stretch>
            <a:fillRect/>
          </a:stretch>
        </p:blipFill>
        <p:spPr bwMode="auto">
          <a:xfrm>
            <a:off x="381000" y="5326613"/>
            <a:ext cx="8458200" cy="145518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Start frame delimiter (SFD)</a:t>
            </a:r>
          </a:p>
        </p:txBody>
      </p:sp>
      <p:sp>
        <p:nvSpPr>
          <p:cNvPr id="3" name="Content Placeholder 2"/>
          <p:cNvSpPr>
            <a:spLocks noGrp="1"/>
          </p:cNvSpPr>
          <p:nvPr>
            <p:ph idx="1"/>
          </p:nvPr>
        </p:nvSpPr>
        <p:spPr/>
        <p:txBody>
          <a:bodyPr/>
          <a:lstStyle/>
          <a:p>
            <a:r>
              <a:rPr lang="en-MY" dirty="0"/>
              <a:t>The second field (l byte: 10101011) </a:t>
            </a:r>
          </a:p>
          <a:p>
            <a:r>
              <a:rPr lang="en-MY" dirty="0"/>
              <a:t>Signals the beginning of the frame. </a:t>
            </a:r>
          </a:p>
          <a:p>
            <a:r>
              <a:rPr lang="en-MY" dirty="0"/>
              <a:t>The SFD warns the station or stations that this is the last chance for synchronization.</a:t>
            </a:r>
          </a:p>
          <a:p>
            <a:r>
              <a:rPr lang="en-MY" dirty="0"/>
              <a:t> The last 2 bits is 11 and alerts the receiver that the next field is the destination address.</a:t>
            </a:r>
          </a:p>
        </p:txBody>
      </p:sp>
      <p:pic>
        <p:nvPicPr>
          <p:cNvPr id="4" name="Picture 10"/>
          <p:cNvPicPr>
            <a:picLocks noChangeAspect="1" noChangeArrowheads="1"/>
          </p:cNvPicPr>
          <p:nvPr/>
        </p:nvPicPr>
        <p:blipFill>
          <a:blip r:embed="rId2" cstate="print"/>
          <a:srcRect/>
          <a:stretch>
            <a:fillRect/>
          </a:stretch>
        </p:blipFill>
        <p:spPr bwMode="auto">
          <a:xfrm>
            <a:off x="381000" y="5326613"/>
            <a:ext cx="8458200" cy="145518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Destination address (DA)</a:t>
            </a:r>
          </a:p>
        </p:txBody>
      </p:sp>
      <p:sp>
        <p:nvSpPr>
          <p:cNvPr id="3" name="Content Placeholder 2"/>
          <p:cNvSpPr>
            <a:spLocks noGrp="1"/>
          </p:cNvSpPr>
          <p:nvPr>
            <p:ph idx="1"/>
          </p:nvPr>
        </p:nvSpPr>
        <p:spPr/>
        <p:txBody>
          <a:bodyPr/>
          <a:lstStyle/>
          <a:p>
            <a:pPr algn="just"/>
            <a:r>
              <a:rPr lang="en-MY" dirty="0"/>
              <a:t>The DA field is 6 bytes and contains the physical address of the destination station or stations to receive the packet.</a:t>
            </a:r>
          </a:p>
        </p:txBody>
      </p:sp>
      <p:pic>
        <p:nvPicPr>
          <p:cNvPr id="4" name="Picture 10"/>
          <p:cNvPicPr>
            <a:picLocks noChangeAspect="1" noChangeArrowheads="1"/>
          </p:cNvPicPr>
          <p:nvPr/>
        </p:nvPicPr>
        <p:blipFill>
          <a:blip r:embed="rId2" cstate="print"/>
          <a:srcRect/>
          <a:stretch>
            <a:fillRect/>
          </a:stretch>
        </p:blipFill>
        <p:spPr bwMode="auto">
          <a:xfrm>
            <a:off x="342900" y="4530206"/>
            <a:ext cx="8458200" cy="145518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Source address (SA)</a:t>
            </a:r>
          </a:p>
        </p:txBody>
      </p:sp>
      <p:sp>
        <p:nvSpPr>
          <p:cNvPr id="3" name="Content Placeholder 2"/>
          <p:cNvSpPr>
            <a:spLocks noGrp="1"/>
          </p:cNvSpPr>
          <p:nvPr>
            <p:ph idx="1"/>
          </p:nvPr>
        </p:nvSpPr>
        <p:spPr/>
        <p:txBody>
          <a:bodyPr/>
          <a:lstStyle/>
          <a:p>
            <a:r>
              <a:rPr lang="en-MY" dirty="0"/>
              <a:t>The SA field is also 6 bytes and contains the physical address of the sender of the packet.</a:t>
            </a:r>
          </a:p>
        </p:txBody>
      </p:sp>
      <p:pic>
        <p:nvPicPr>
          <p:cNvPr id="5" name="Picture 10"/>
          <p:cNvPicPr>
            <a:picLocks noChangeAspect="1" noChangeArrowheads="1"/>
          </p:cNvPicPr>
          <p:nvPr/>
        </p:nvPicPr>
        <p:blipFill>
          <a:blip r:embed="rId2" cstate="print"/>
          <a:srcRect/>
          <a:stretch>
            <a:fillRect/>
          </a:stretch>
        </p:blipFill>
        <p:spPr bwMode="auto">
          <a:xfrm>
            <a:off x="381000" y="5326613"/>
            <a:ext cx="8458200" cy="14551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2224</TotalTime>
  <Words>2113</Words>
  <Application>Microsoft Office PowerPoint</Application>
  <PresentationFormat>On-screen Show (4:3)</PresentationFormat>
  <Paragraphs>152</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Segoe UI</vt:lpstr>
      <vt:lpstr>Times New Roman</vt:lpstr>
      <vt:lpstr>Office Theme</vt:lpstr>
      <vt:lpstr>Chapter 13 Lecture 8</vt:lpstr>
      <vt:lpstr>LAN</vt:lpstr>
      <vt:lpstr>STANDARD ETHERNET</vt:lpstr>
      <vt:lpstr>Frame Format </vt:lpstr>
      <vt:lpstr>802.3 MAC frame </vt:lpstr>
      <vt:lpstr>Preamble</vt:lpstr>
      <vt:lpstr>Start frame delimiter (SFD)</vt:lpstr>
      <vt:lpstr>Destination address (DA)</vt:lpstr>
      <vt:lpstr>Source address (SA)</vt:lpstr>
      <vt:lpstr>Length or type</vt:lpstr>
      <vt:lpstr>Modern LAN implementations mostly use the IP protocol in the network layer. There are two variants of the IP protocol; IPv4 and IPv6.            </vt:lpstr>
      <vt:lpstr>Data</vt:lpstr>
      <vt:lpstr>CRC cyclic redundancy check Also known as FCS (Frame Check Sequence) </vt:lpstr>
      <vt:lpstr>Frame Length </vt:lpstr>
      <vt:lpstr>Minimum length of frame</vt:lpstr>
      <vt:lpstr>Max length of frame</vt:lpstr>
      <vt:lpstr>PowerPoint Presentation</vt:lpstr>
      <vt:lpstr>CRC calculation</vt:lpstr>
      <vt:lpstr>Addressing </vt:lpstr>
      <vt:lpstr>Unicast, Multicast, and Broadcast Addresses</vt:lpstr>
      <vt:lpstr>PowerPoint Presentation</vt:lpstr>
      <vt:lpstr>PowerPoint Presentation</vt:lpstr>
      <vt:lpstr>PowerPoint Presentation</vt:lpstr>
      <vt:lpstr>Solution </vt:lpstr>
      <vt:lpstr>PowerPoint Presentation</vt:lpstr>
      <vt:lpstr>Solve it and put your result in chat box</vt:lpstr>
      <vt:lpstr>PowerPoint Presentation</vt:lpstr>
      <vt:lpstr>Physical Layer</vt:lpstr>
      <vt:lpstr>10Base5: Thick Ethernet</vt:lpstr>
      <vt:lpstr>PowerPoint Presentation</vt:lpstr>
      <vt:lpstr>PowerPoint Presentation</vt:lpstr>
      <vt:lpstr>10Base2: Thin Ethernet </vt:lpstr>
      <vt:lpstr>PowerPoint Presentation</vt:lpstr>
      <vt:lpstr>PowerPoint Presentation</vt:lpstr>
      <vt:lpstr>10Base2 vs 10Base5</vt:lpstr>
      <vt:lpstr>PowerPoint Presentation</vt:lpstr>
      <vt:lpstr>10Base-T: Twisted-Pair Ethernet </vt:lpstr>
      <vt:lpstr>PowerPoint Presentation</vt:lpstr>
      <vt:lpstr>10Base-FL: Fibre Link Ethernet </vt:lpstr>
      <vt:lpstr>PowerPoint Presentation</vt:lpstr>
      <vt:lpstr>PowerPoint Presentation</vt:lpstr>
      <vt:lpstr>FAST ETHERNET </vt:lpstr>
      <vt:lpstr>PowerPoint Presentation</vt:lpstr>
      <vt:lpstr>PowerPoint Presentation</vt:lpstr>
      <vt:lpstr>GIGABIT ETHERNET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Lecture 8</dc:title>
  <dc:creator>SAMSUNG</dc:creator>
  <cp:lastModifiedBy>faizuna wadud</cp:lastModifiedBy>
  <cp:revision>31</cp:revision>
  <dcterms:created xsi:type="dcterms:W3CDTF">2006-08-16T00:00:00Z</dcterms:created>
  <dcterms:modified xsi:type="dcterms:W3CDTF">2022-03-23T10:57:56Z</dcterms:modified>
</cp:coreProperties>
</file>