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395" r:id="rId3"/>
    <p:sldId id="404" r:id="rId4"/>
    <p:sldId id="420" r:id="rId5"/>
    <p:sldId id="402" r:id="rId6"/>
    <p:sldId id="403" r:id="rId7"/>
    <p:sldId id="405" r:id="rId8"/>
    <p:sldId id="408" r:id="rId9"/>
    <p:sldId id="410" r:id="rId10"/>
    <p:sldId id="399" r:id="rId11"/>
    <p:sldId id="407" r:id="rId12"/>
    <p:sldId id="411" r:id="rId13"/>
    <p:sldId id="398" r:id="rId14"/>
    <p:sldId id="412" r:id="rId15"/>
    <p:sldId id="400" r:id="rId16"/>
    <p:sldId id="401" r:id="rId17"/>
    <p:sldId id="413" r:id="rId18"/>
    <p:sldId id="414" r:id="rId19"/>
    <p:sldId id="416" r:id="rId20"/>
    <p:sldId id="418" r:id="rId21"/>
    <p:sldId id="419" r:id="rId22"/>
    <p:sldId id="415" r:id="rId23"/>
    <p:sldId id="33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82"/>
    <a:srgbClr val="E4580A"/>
    <a:srgbClr val="009900"/>
    <a:srgbClr val="28A010"/>
    <a:srgbClr val="FFA401"/>
    <a:srgbClr val="339933"/>
    <a:srgbClr val="006600"/>
    <a:srgbClr val="91E509"/>
    <a:srgbClr val="72E509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9" autoAdjust="0"/>
    <p:restoredTop sz="76173" autoAdjust="0"/>
  </p:normalViewPr>
  <p:slideViewPr>
    <p:cSldViewPr>
      <p:cViewPr varScale="1">
        <p:scale>
          <a:sx n="73" d="100"/>
          <a:sy n="73" d="100"/>
        </p:scale>
        <p:origin x="1644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9FF40-1E4B-4022-B095-5F1B0D419755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0495F-B77E-4F9C-B54C-CC1559B68E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3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4F73-76E2-433A-BAF5-01D9E20E7798}" type="datetime5">
              <a:rPr lang="en-US" smtClean="0"/>
              <a:t>18-Jan-23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1620-B032-47B1-863A-6996BE3C0C6C}" type="datetime5">
              <a:rPr lang="en-US" smtClean="0"/>
              <a:t>18-Jan-23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2FD8-4A8A-489D-836A-F662150951AC}" type="datetime5">
              <a:rPr lang="en-US" smtClean="0"/>
              <a:t>18-Jan-23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7E22-7686-4A9A-9B72-7225E35F4468}" type="datetime5">
              <a:rPr lang="en-US" smtClean="0"/>
              <a:t>18-Jan-23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0099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0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5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57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4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28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14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0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28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A259-6D65-465C-BF43-338AB63CE5EE}" type="datetime5">
              <a:rPr lang="en-US" smtClean="0"/>
              <a:t>18-Jan-23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462-EAA0-48F8-AD9C-BF8DC20B8371}" type="datetime5">
              <a:rPr lang="en-US" smtClean="0"/>
              <a:t>18-Jan-23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CB4D-EA2C-4301-B848-85C94091B8B9}" type="datetime5">
              <a:rPr lang="en-US" smtClean="0"/>
              <a:t>18-Jan-23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F8BF-33D4-410C-8F55-FD147C1D308A}" type="datetime5">
              <a:rPr lang="en-US" smtClean="0"/>
              <a:t>18-Jan-23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D4DA8-5FA6-41DF-A258-66D43C0F2B1B}" type="datetime5">
              <a:rPr lang="en-US" smtClean="0"/>
              <a:t>18-Jan-23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28A01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2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FAA4-059C-46F3-A0E1-EE7131523ADA}" type="datetime5">
              <a:rPr lang="en-US" smtClean="0"/>
              <a:t>18-Jan-23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57" indent="0">
              <a:buNone/>
              <a:defRPr sz="2100"/>
            </a:lvl2pPr>
            <a:lvl3pPr marL="685715" indent="0">
              <a:buNone/>
              <a:defRPr sz="1800"/>
            </a:lvl3pPr>
            <a:lvl4pPr marL="1028573" indent="0">
              <a:buNone/>
              <a:defRPr sz="1500"/>
            </a:lvl4pPr>
            <a:lvl5pPr marL="1371430" indent="0">
              <a:buNone/>
              <a:defRPr sz="1500"/>
            </a:lvl5pPr>
            <a:lvl6pPr marL="1714289" indent="0">
              <a:buNone/>
              <a:defRPr sz="1500"/>
            </a:lvl6pPr>
            <a:lvl7pPr marL="2057144" indent="0">
              <a:buNone/>
              <a:defRPr sz="1500"/>
            </a:lvl7pPr>
            <a:lvl8pPr marL="2400000" indent="0">
              <a:buNone/>
              <a:defRPr sz="1500"/>
            </a:lvl8pPr>
            <a:lvl9pPr marL="2742857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5C1B-B5CC-4DED-BA57-F119C3317EEA}" type="datetime5">
              <a:rPr lang="en-US" smtClean="0"/>
              <a:t>18-Jan-23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9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25" y="64484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0000"/>
                </a:solidFill>
              </a:defRPr>
            </a:lvl1pPr>
          </a:lstStyle>
          <a:p>
            <a:fld id="{30F62808-5BEC-4527-8796-12554B43F9B5}" type="datetime5">
              <a:rPr lang="en-US" smtClean="0"/>
              <a:t>18-Jan-23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0875" y="64928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00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962698" y="6650056"/>
            <a:ext cx="1148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baseline="0" dirty="0" smtClean="0">
                <a:solidFill>
                  <a:srgbClr val="002060"/>
                </a:solidFill>
                <a:latin typeface="Lucida Bright" panose="02040602050505020304" pitchFamily="18" charset="0"/>
                <a:cs typeface="Aharoni" panose="02010803020104030203" pitchFamily="2" charset="-79"/>
              </a:rPr>
              <a:t>  Fall</a:t>
            </a:r>
            <a:r>
              <a:rPr lang="en-US" sz="900" b="0" dirty="0" smtClean="0">
                <a:solidFill>
                  <a:srgbClr val="002060"/>
                </a:solidFill>
                <a:latin typeface="Lucida Bright" panose="02040602050505020304" pitchFamily="18" charset="0"/>
                <a:cs typeface="Aharoni" panose="02010803020104030203" pitchFamily="2" charset="-79"/>
              </a:rPr>
              <a:t>_22</a:t>
            </a:r>
            <a:r>
              <a:rPr lang="en-US" sz="1100" b="0" i="1" dirty="0" smtClean="0">
                <a:solidFill>
                  <a:srgbClr val="C00000"/>
                </a:solidFill>
                <a:latin typeface="Forte" panose="03060902040502070203" pitchFamily="66" charset="0"/>
                <a:cs typeface="Aharoni" panose="02010803020104030203" pitchFamily="2" charset="-79"/>
              </a:rPr>
              <a:t>©</a:t>
            </a:r>
            <a:r>
              <a:rPr lang="en-US" sz="1100" b="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100" b="0" i="0" dirty="0" smtClean="0">
                <a:solidFill>
                  <a:srgbClr val="009900"/>
                </a:solidFill>
                <a:latin typeface="Forte" panose="03060902040502070203" pitchFamily="66" charset="0"/>
                <a:cs typeface="Aharoni" panose="02010803020104030203" pitchFamily="2" charset="-79"/>
              </a:rPr>
              <a:t>FM D</a:t>
            </a:r>
            <a:endParaRPr lang="en-US" sz="1100" b="0" i="0" dirty="0">
              <a:solidFill>
                <a:srgbClr val="009900"/>
              </a:solidFill>
              <a:latin typeface="Forte" panose="03060902040502070203" pitchFamily="66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92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685715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44" indent="-257144" algn="l" defTabSz="68571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3" indent="-214288" algn="l" defTabSz="685715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00" indent="-171430" algn="l" defTabSz="685715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57" indent="-171430" algn="l" defTabSz="685715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15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3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9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5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9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4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ubtitle 2">
            <a:extLst>
              <a:ext uri="{FF2B5EF4-FFF2-40B4-BE49-F238E27FC236}">
                <a16:creationId xmlns:a16="http://schemas.microsoft.com/office/drawing/2014/main" id="{B9994641-FDD5-4191-A4CE-DF07C7915E89}"/>
              </a:ext>
            </a:extLst>
          </p:cNvPr>
          <p:cNvSpPr txBox="1">
            <a:spLocks/>
          </p:cNvSpPr>
          <p:nvPr/>
        </p:nvSpPr>
        <p:spPr>
          <a:xfrm>
            <a:off x="1270993" y="5088232"/>
            <a:ext cx="6343649" cy="12287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Fahad Ahmed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Lecturer, Dept. of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fahadahmed@uap-bd.edu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DF5A0B-3F2C-4188-9624-856948B63B3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6846E3-5EC8-4890-9987-7F42A01985C6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8933" y="2235834"/>
            <a:ext cx="89242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CSE- </a:t>
            </a:r>
            <a:r>
              <a:rPr lang="en-US" sz="6000" dirty="0" smtClean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322</a:t>
            </a:r>
          </a:p>
          <a:p>
            <a:pPr algn="ctr"/>
            <a:r>
              <a:rPr lang="en-US" sz="4800" dirty="0">
                <a:solidFill>
                  <a:srgbClr val="00B0F0"/>
                </a:solidFill>
                <a:latin typeface="Lucida Calligraphy" panose="03010101010101010101" pitchFamily="66" charset="0"/>
                <a:ea typeface="+mj-ea"/>
                <a:cs typeface="+mj-cs"/>
              </a:rPr>
              <a:t>Software  </a:t>
            </a:r>
            <a:r>
              <a:rPr lang="en-GB" sz="4800" dirty="0" smtClean="0">
                <a:solidFill>
                  <a:srgbClr val="00B0F0"/>
                </a:solidFill>
                <a:latin typeface="Lucida Calligraphy" panose="03010101010101010101" pitchFamily="66" charset="0"/>
                <a:ea typeface="+mj-ea"/>
                <a:cs typeface="+mj-cs"/>
              </a:rPr>
              <a:t>Engineering Lab</a:t>
            </a:r>
            <a:endParaRPr lang="en-US" sz="4800" dirty="0">
              <a:solidFill>
                <a:srgbClr val="00B0F0"/>
              </a:solidFill>
              <a:latin typeface="Lucida Calligraphy" panose="03010101010101010101" pitchFamily="66" charset="0"/>
              <a:ea typeface="+mj-ea"/>
              <a:cs typeface="+mj-cs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971079" y="3975688"/>
            <a:ext cx="4943475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715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C00000"/>
                </a:solidFill>
              </a:rPr>
              <a:t>Lab: 01 </a:t>
            </a:r>
            <a:r>
              <a:rPr lang="en-US" sz="4000" dirty="0">
                <a:solidFill>
                  <a:schemeClr val="tx1"/>
                </a:solidFill>
              </a:rPr>
              <a:t/>
            </a:r>
            <a:br>
              <a:rPr lang="en-US" sz="4000" dirty="0">
                <a:solidFill>
                  <a:schemeClr val="tx1"/>
                </a:solidFill>
              </a:rPr>
            </a:br>
            <a:endParaRPr lang="en-US" altLang="en-US" sz="4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358" y="341774"/>
            <a:ext cx="1249388" cy="121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8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Complex Engineering Problems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18-Jan-23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10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529355"/>
            <a:ext cx="6934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How to Demonstrate </a:t>
            </a:r>
            <a:r>
              <a:rPr lang="en-GB" sz="2800" dirty="0"/>
              <a:t>through </a:t>
            </a:r>
            <a:r>
              <a:rPr lang="en-GB" sz="2800" dirty="0" smtClean="0"/>
              <a:t>Projects?</a:t>
            </a:r>
            <a:endParaRPr lang="en-GB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50" y="1077975"/>
            <a:ext cx="7526815" cy="47153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81225" y="5840336"/>
            <a:ext cx="5567467" cy="83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5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101566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Engineering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: </a:t>
            </a:r>
          </a:p>
          <a:p>
            <a:pPr algn="ctr"/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Profile (K)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18-Jan-23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11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173" y="2079834"/>
            <a:ext cx="462887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7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Engineering Problems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18-Jan-23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" y="615109"/>
            <a:ext cx="828675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0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Engineering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 (P)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18-Jan-23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13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618346"/>
            <a:ext cx="9107533" cy="576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0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Engineering 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 (A)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18-Jan-23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14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42" y="864799"/>
            <a:ext cx="8292032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5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Complex Engineering Problems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18-Jan-23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15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0" y="1076736"/>
            <a:ext cx="9144000" cy="431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0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Idea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18-Jan-23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16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1600" y="1600200"/>
            <a:ext cx="6477000" cy="310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GB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This are not complex engineering problem (CEP), try to make it  into CEP 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n-GB" sz="24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800" dirty="0">
                <a:solidFill>
                  <a:srgbClr val="28A01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https://nevonprojects.com/year-projects-for-computer-engineering/ </a:t>
            </a:r>
            <a:endParaRPr lang="en-GB" sz="2800" dirty="0" smtClean="0">
              <a:solidFill>
                <a:srgbClr val="28A01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endParaRPr lang="en-GB" sz="2800" dirty="0" smtClean="0">
              <a:solidFill>
                <a:srgbClr val="28A01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800" dirty="0" smtClean="0">
                <a:solidFill>
                  <a:srgbClr val="28A01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https</a:t>
            </a:r>
            <a:r>
              <a:rPr lang="en-GB" sz="2800" dirty="0">
                <a:solidFill>
                  <a:srgbClr val="28A01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://1000projects.org/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2147" y="1008232"/>
            <a:ext cx="473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619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18-Jan-23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17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2" y="783422"/>
            <a:ext cx="9117058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9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18-Jan-23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18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036138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85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18-Jan-23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19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9758" y="1051050"/>
            <a:ext cx="86106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Design </a:t>
            </a:r>
            <a:r>
              <a:rPr lang="en-GB" sz="2400" b="1" dirty="0">
                <a:solidFill>
                  <a:srgbClr val="FF0000"/>
                </a:solidFill>
                <a:latin typeface="Arial Narrow" panose="020B0606020202030204" pitchFamily="34" charset="0"/>
              </a:rPr>
              <a:t>a simple Bangla Speech Recognition system.   </a:t>
            </a:r>
            <a:endParaRPr lang="en-GB" sz="2400" b="1" dirty="0" smtClean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algn="just"/>
            <a:endParaRPr lang="en-GB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en-GB" b="1" dirty="0">
                <a:solidFill>
                  <a:srgbClr val="000000"/>
                </a:solidFill>
                <a:latin typeface="Arial Narrow" panose="020B0606020202030204" pitchFamily="34" charset="0"/>
              </a:rPr>
              <a:t>Such a system can be incorporated with a wheelchair to make it </a:t>
            </a:r>
            <a:r>
              <a:rPr lang="en-GB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voice controlled and </a:t>
            </a:r>
            <a:r>
              <a:rPr lang="en-GB" b="1" dirty="0">
                <a:solidFill>
                  <a:srgbClr val="000000"/>
                </a:solidFill>
                <a:latin typeface="Arial Narrow" panose="020B0606020202030204" pitchFamily="34" charset="0"/>
              </a:rPr>
              <a:t>thus enables a physically handicapped person to move </a:t>
            </a:r>
            <a:r>
              <a:rPr lang="en-GB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freely </a:t>
            </a:r>
            <a:r>
              <a:rPr lang="en-GB" b="1" dirty="0">
                <a:solidFill>
                  <a:srgbClr val="000000"/>
                </a:solidFill>
                <a:latin typeface="Arial Narrow" panose="020B0606020202030204" pitchFamily="34" charset="0"/>
              </a:rPr>
              <a:t>without the help of a constant care-giver. Moreover, the ability </a:t>
            </a:r>
            <a:r>
              <a:rPr lang="en-GB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to give </a:t>
            </a:r>
            <a:r>
              <a:rPr lang="en-GB" b="1" dirty="0">
                <a:solidFill>
                  <a:srgbClr val="000000"/>
                </a:solidFill>
                <a:latin typeface="Arial Narrow" panose="020B0606020202030204" pitchFamily="34" charset="0"/>
              </a:rPr>
              <a:t>commands in Bangla will make the system more user-friendly in </a:t>
            </a:r>
            <a:r>
              <a:rPr lang="en-GB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the context </a:t>
            </a:r>
            <a:r>
              <a:rPr lang="en-GB" b="1" dirty="0">
                <a:solidFill>
                  <a:srgbClr val="000000"/>
                </a:solidFill>
                <a:latin typeface="Arial Narrow" panose="020B0606020202030204" pitchFamily="34" charset="0"/>
              </a:rPr>
              <a:t>of Bangladesh.</a:t>
            </a:r>
          </a:p>
          <a:p>
            <a:pPr algn="just"/>
            <a:endParaRPr lang="en-GB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en-GB" b="1" dirty="0">
                <a:solidFill>
                  <a:srgbClr val="000000"/>
                </a:solidFill>
                <a:latin typeface="Arial Narrow" panose="020B0606020202030204" pitchFamily="34" charset="0"/>
              </a:rPr>
              <a:t>The system should be speaker-independent, i.e. it is required that </a:t>
            </a:r>
            <a:r>
              <a:rPr lang="en-GB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the Bangla </a:t>
            </a:r>
            <a:r>
              <a:rPr lang="en-GB" b="1" dirty="0">
                <a:solidFill>
                  <a:srgbClr val="000000"/>
                </a:solidFill>
                <a:latin typeface="Arial Narrow" panose="020B0606020202030204" pitchFamily="34" charset="0"/>
              </a:rPr>
              <a:t>speech recognition system should work satisfactorily </a:t>
            </a:r>
            <a:r>
              <a:rPr lang="en-GB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irrespective of </a:t>
            </a:r>
            <a:r>
              <a:rPr lang="en-GB" b="1" dirty="0">
                <a:solidFill>
                  <a:srgbClr val="000000"/>
                </a:solidFill>
                <a:latin typeface="Arial Narrow" panose="020B0606020202030204" pitchFamily="34" charset="0"/>
              </a:rPr>
              <a:t>sex, age-group, or dialect of the speaker.</a:t>
            </a:r>
          </a:p>
          <a:p>
            <a:pPr algn="just"/>
            <a:r>
              <a:rPr lang="en-GB" b="1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</a:p>
          <a:p>
            <a:pPr algn="just"/>
            <a:r>
              <a:rPr lang="en-GB" b="1" dirty="0">
                <a:solidFill>
                  <a:srgbClr val="E4580A"/>
                </a:solidFill>
                <a:latin typeface="Arial Narrow" panose="020B0606020202030204" pitchFamily="34" charset="0"/>
              </a:rPr>
              <a:t>Students are required to explore different methodologies to </a:t>
            </a:r>
            <a:r>
              <a:rPr lang="en-GB" b="1" dirty="0" smtClean="0">
                <a:solidFill>
                  <a:srgbClr val="E4580A"/>
                </a:solidFill>
                <a:latin typeface="Arial Narrow" panose="020B0606020202030204" pitchFamily="34" charset="0"/>
              </a:rPr>
              <a:t>investigate the </a:t>
            </a:r>
            <a:r>
              <a:rPr lang="en-GB" b="1" dirty="0">
                <a:solidFill>
                  <a:srgbClr val="E4580A"/>
                </a:solidFill>
                <a:latin typeface="Arial Narrow" panose="020B0606020202030204" pitchFamily="34" charset="0"/>
              </a:rPr>
              <a:t>problem through design of experiment and data analysis and select or </a:t>
            </a:r>
            <a:r>
              <a:rPr lang="en-GB" b="1" dirty="0" smtClean="0">
                <a:solidFill>
                  <a:srgbClr val="E4580A"/>
                </a:solidFill>
                <a:latin typeface="Arial Narrow" panose="020B0606020202030204" pitchFamily="34" charset="0"/>
              </a:rPr>
              <a:t> develop </a:t>
            </a:r>
            <a:r>
              <a:rPr lang="en-GB" b="1" dirty="0">
                <a:solidFill>
                  <a:srgbClr val="E4580A"/>
                </a:solidFill>
                <a:latin typeface="Arial Narrow" panose="020B0606020202030204" pitchFamily="34" charset="0"/>
              </a:rPr>
              <a:t>an optimal methodology for design of the system. </a:t>
            </a:r>
            <a:endParaRPr lang="en-GB" dirty="0">
              <a:solidFill>
                <a:srgbClr val="E458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11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Synopsis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18-Jan-23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4058" y="1253051"/>
            <a:ext cx="8382000" cy="4653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material presented in this course is intended to acquaint students with some of the </a:t>
            </a:r>
            <a:r>
              <a:rPr lang="en-GB" sz="2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elementary software testing methods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tools and techniques currently being used by different software testing organizations in the industry. Students learn and apply different Black Box software testing tools followed by some ideas on </a:t>
            </a:r>
            <a:r>
              <a:rPr lang="en-GB" sz="2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White Box testing 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as well. As the tools </a:t>
            </a:r>
            <a:r>
              <a:rPr lang="en-GB" sz="2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for Black Box Testing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2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Selenium, 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QTP </a:t>
            </a:r>
            <a:r>
              <a:rPr lang="en-GB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etc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tool will be used and necessary platforms and language essentials, if necessary to complete the task, are demonstrated to the students. For testing purpose, students </a:t>
            </a:r>
            <a:r>
              <a:rPr lang="en-GB" sz="2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 the same software projects those they have </a:t>
            </a:r>
            <a:r>
              <a:rPr lang="en-GB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developed in these lab.</a:t>
            </a:r>
            <a:r>
              <a:rPr lang="en-GB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Black Box Testing tools are not limited to the mentioned ones and can be designed as course instructor wants to.</a:t>
            </a:r>
            <a:endParaRPr lang="en-GB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43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18-Jan-23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20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61" y="1551152"/>
            <a:ext cx="8658593" cy="372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9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18-Jan-23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21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" y="957262"/>
            <a:ext cx="8905875" cy="4943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9" y="68948"/>
            <a:ext cx="2049632" cy="138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6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Proposal (Next lab) 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18-Jan-23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6870" y="838200"/>
            <a:ext cx="875347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Project Title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Project Member’s </a:t>
            </a:r>
            <a:endParaRPr lang="en-GB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lvl="1"/>
            <a:r>
              <a:rPr lang="en-GB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{ version control system profile}</a:t>
            </a:r>
            <a:endParaRPr lang="en-GB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Problem Definition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Objective 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Solution &amp; </a:t>
            </a: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Project Outputs </a:t>
            </a:r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(web-app, mobile app/ cross platform/ game) 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Requirement analysis (</a:t>
            </a:r>
            <a:r>
              <a:rPr lang="en-GB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functional according to </a:t>
            </a:r>
            <a:r>
              <a:rPr lang="en-GB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SRS</a:t>
            </a:r>
            <a:r>
              <a:rPr lang="en-GB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) </a:t>
            </a:r>
            <a:endParaRPr lang="en-GB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Impact on Society 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Project Management (</a:t>
            </a:r>
            <a:r>
              <a:rPr lang="en-GB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Time-table – </a:t>
            </a:r>
            <a:r>
              <a:rPr lang="en-GB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grantt</a:t>
            </a:r>
            <a:r>
              <a:rPr lang="en-GB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chart) </a:t>
            </a:r>
            <a:endParaRPr lang="en-GB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Project </a:t>
            </a:r>
            <a:r>
              <a:rPr lang="en-GB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cost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b="1" strike="sngStrike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How P and K s are addressed through the project and mapping</a:t>
            </a:r>
            <a:endParaRPr lang="en-GB" strike="sngStrike" dirty="0" smtClean="0">
              <a:solidFill>
                <a:srgbClr val="FF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66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442CBDB-4699-4E2B-80AF-540B19877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63" y="1371600"/>
            <a:ext cx="4829696" cy="2343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C8A73A-14F4-43C6-8E31-9819981E0325}"/>
              </a:ext>
            </a:extLst>
          </p:cNvPr>
          <p:cNvSpPr txBox="1"/>
          <p:nvPr/>
        </p:nvSpPr>
        <p:spPr bwMode="auto">
          <a:xfrm>
            <a:off x="2086235" y="4171952"/>
            <a:ext cx="5343525" cy="110799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Thanks to All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FF661-2A93-455E-BE22-2838481C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2546-02E8-4889-90BF-2283B0D02777}" type="datetime5">
              <a:rPr lang="en-US" smtClean="0"/>
              <a:t>18-Jan-23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32DBB-99E4-4868-92CA-A8BD5B86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8477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class room code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18-Jan-23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3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Google Classroom – Technology in the Curricul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610228"/>
            <a:ext cx="2819400" cy="214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05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8477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Groups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18-Jan-23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4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72199" y="2209800"/>
            <a:ext cx="66028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800" dirty="0" smtClean="0"/>
              <a:t>Project group</a:t>
            </a:r>
          </a:p>
          <a:p>
            <a:pPr algn="ctr"/>
            <a:r>
              <a:rPr lang="en-GB" sz="4800" dirty="0" smtClean="0"/>
              <a:t> maximum 3 members**</a:t>
            </a:r>
          </a:p>
          <a:p>
            <a:pPr algn="ctr"/>
            <a:r>
              <a:rPr lang="en-GB" sz="4800" dirty="0" smtClean="0"/>
              <a:t> 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17028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8477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CO-PO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18-Jan-23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5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050380"/>
              </p:ext>
            </p:extLst>
          </p:nvPr>
        </p:nvGraphicFramePr>
        <p:xfrm>
          <a:off x="76200" y="776377"/>
          <a:ext cx="8662171" cy="556047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816861">
                  <a:extLst>
                    <a:ext uri="{9D8B030D-6E8A-4147-A177-3AD203B41FA5}">
                      <a16:colId xmlns:a16="http://schemas.microsoft.com/office/drawing/2014/main" val="168919150"/>
                    </a:ext>
                  </a:extLst>
                </a:gridCol>
                <a:gridCol w="5183651">
                  <a:extLst>
                    <a:ext uri="{9D8B030D-6E8A-4147-A177-3AD203B41FA5}">
                      <a16:colId xmlns:a16="http://schemas.microsoft.com/office/drawing/2014/main" val="4182531294"/>
                    </a:ext>
                  </a:extLst>
                </a:gridCol>
                <a:gridCol w="2661659">
                  <a:extLst>
                    <a:ext uri="{9D8B030D-6E8A-4147-A177-3AD203B41FA5}">
                      <a16:colId xmlns:a16="http://schemas.microsoft.com/office/drawing/2014/main" val="312686124"/>
                    </a:ext>
                  </a:extLst>
                </a:gridCol>
              </a:tblGrid>
              <a:tr h="10721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CO</a:t>
                      </a:r>
                      <a:endParaRPr lang="en-GB" sz="1800" b="1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No.</a:t>
                      </a:r>
                      <a:endParaRPr lang="en-GB" sz="18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CO Statements:</a:t>
                      </a:r>
                      <a:endParaRPr lang="en-GB" sz="1800" b="1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Upon successful completion of the course, students should be able to</a:t>
                      </a:r>
                      <a:r>
                        <a:rPr lang="en-US" sz="1800" b="1" dirty="0" smtClean="0">
                          <a:effectLst/>
                        </a:rPr>
                        <a:t>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18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Corresponding</a:t>
                      </a:r>
                      <a:endParaRPr lang="en-GB" sz="1800" b="1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POs</a:t>
                      </a:r>
                      <a:endParaRPr lang="en-GB" sz="1800" b="1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18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extLst>
                  <a:ext uri="{0D108BD9-81ED-4DB2-BD59-A6C34878D82A}">
                    <a16:rowId xmlns:a16="http://schemas.microsoft.com/office/drawing/2014/main" val="3896511402"/>
                  </a:ext>
                </a:extLst>
              </a:tr>
              <a:tr h="8628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CO1</a:t>
                      </a:r>
                      <a:endParaRPr lang="en-GB" sz="18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Apply the Engineering knowledge to provide a working solution on a complex engineering problem and submit a mapping of the solution.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857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effectLst/>
                        </a:rPr>
                        <a:t>a-Engineering Knowledge</a:t>
                      </a:r>
                      <a:endParaRPr lang="en-GB" sz="1800" b="1" dirty="0" smtClean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extLst>
                  <a:ext uri="{0D108BD9-81ED-4DB2-BD59-A6C34878D82A}">
                    <a16:rowId xmlns:a16="http://schemas.microsoft.com/office/drawing/2014/main" val="534551997"/>
                  </a:ext>
                </a:extLst>
              </a:tr>
              <a:tr h="7478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CO2</a:t>
                      </a:r>
                      <a:endParaRPr lang="en-GB" sz="18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Identify functional and non-functional requirements of the proposed solution     considering based on requirement analysis.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857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effectLst/>
                        </a:rPr>
                        <a:t>b-Problem Analysis</a:t>
                      </a:r>
                      <a:endParaRPr lang="en-GB" sz="1800" b="1" dirty="0" smtClean="0">
                        <a:effectLst/>
                      </a:endParaRPr>
                    </a:p>
                    <a:p>
                      <a:pPr algn="l"/>
                      <a:endParaRPr lang="en-GB" sz="1800" b="1" dirty="0">
                        <a:latin typeface="+mn-lt"/>
                      </a:endParaRPr>
                    </a:p>
                  </a:txBody>
                  <a:tcPr marL="52823" marR="52823" marT="0" marB="0"/>
                </a:tc>
                <a:extLst>
                  <a:ext uri="{0D108BD9-81ED-4DB2-BD59-A6C34878D82A}">
                    <a16:rowId xmlns:a16="http://schemas.microsoft.com/office/drawing/2014/main" val="3714301820"/>
                  </a:ext>
                </a:extLst>
              </a:tr>
              <a:tr h="7478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CO3</a:t>
                      </a:r>
                      <a:endParaRPr lang="en-GB" sz="18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Develop a working solution for proposed software-intensive systems  and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verify, validate </a:t>
                      </a:r>
                      <a:r>
                        <a:rPr lang="en-US" sz="1600" dirty="0">
                          <a:effectLst/>
                        </a:rPr>
                        <a:t>the solution using the industrial state of the practice, which indicates a high-quality software-intensive system.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c-Design/ development of solutions</a:t>
                      </a:r>
                      <a:endParaRPr lang="en-GB" sz="18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extLst>
                  <a:ext uri="{0D108BD9-81ED-4DB2-BD59-A6C34878D82A}">
                    <a16:rowId xmlns:a16="http://schemas.microsoft.com/office/drawing/2014/main" val="2306120241"/>
                  </a:ext>
                </a:extLst>
              </a:tr>
              <a:tr h="7478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CO4</a:t>
                      </a:r>
                      <a:endParaRPr lang="en-GB" sz="18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Use a modern/popular IDE to test complex software-intensive systems.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e-Modern Tool Usage</a:t>
                      </a:r>
                      <a:endParaRPr lang="en-GB" sz="18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extLst>
                  <a:ext uri="{0D108BD9-81ED-4DB2-BD59-A6C34878D82A}">
                    <a16:rowId xmlns:a16="http://schemas.microsoft.com/office/drawing/2014/main" val="2439594037"/>
                  </a:ext>
                </a:extLst>
              </a:tr>
              <a:tr h="8895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CO5</a:t>
                      </a:r>
                      <a:endParaRPr lang="en-GB" sz="18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Assess societal, health, safety, legal and cultural issues related to the project.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f-The Engineer and Society</a:t>
                      </a:r>
                      <a:endParaRPr lang="en-GB" sz="18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extLst>
                  <a:ext uri="{0D108BD9-81ED-4DB2-BD59-A6C34878D82A}">
                    <a16:rowId xmlns:a16="http://schemas.microsoft.com/office/drawing/2014/main" val="1950325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37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8477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CO-PO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18-Jan-23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6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965605"/>
              </p:ext>
            </p:extLst>
          </p:nvPr>
        </p:nvGraphicFramePr>
        <p:xfrm>
          <a:off x="99672" y="687747"/>
          <a:ext cx="8890771" cy="605275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838418">
                  <a:extLst>
                    <a:ext uri="{9D8B030D-6E8A-4147-A177-3AD203B41FA5}">
                      <a16:colId xmlns:a16="http://schemas.microsoft.com/office/drawing/2014/main" val="168919150"/>
                    </a:ext>
                  </a:extLst>
                </a:gridCol>
                <a:gridCol w="5320451">
                  <a:extLst>
                    <a:ext uri="{9D8B030D-6E8A-4147-A177-3AD203B41FA5}">
                      <a16:colId xmlns:a16="http://schemas.microsoft.com/office/drawing/2014/main" val="4182531294"/>
                    </a:ext>
                  </a:extLst>
                </a:gridCol>
                <a:gridCol w="2731902">
                  <a:extLst>
                    <a:ext uri="{9D8B030D-6E8A-4147-A177-3AD203B41FA5}">
                      <a16:colId xmlns:a16="http://schemas.microsoft.com/office/drawing/2014/main" val="312686124"/>
                    </a:ext>
                  </a:extLst>
                </a:gridCol>
              </a:tblGrid>
              <a:tr h="331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CO</a:t>
                      </a:r>
                      <a:endParaRPr lang="en-GB" sz="1800" b="1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No.</a:t>
                      </a:r>
                      <a:endParaRPr lang="en-GB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CO Statements:</a:t>
                      </a:r>
                      <a:endParaRPr lang="en-GB" sz="1800" b="1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Upon successful completion of the course, students should be able to:</a:t>
                      </a:r>
                      <a:endParaRPr lang="en-GB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Corresponding</a:t>
                      </a:r>
                      <a:endParaRPr lang="en-GB" sz="1800" b="1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POs</a:t>
                      </a:r>
                      <a:endParaRPr lang="en-GB" sz="1800" b="1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3" marR="52823" marT="0" marB="0"/>
                </a:tc>
                <a:extLst>
                  <a:ext uri="{0D108BD9-81ED-4DB2-BD59-A6C34878D82A}">
                    <a16:rowId xmlns:a16="http://schemas.microsoft.com/office/drawing/2014/main" val="38965114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CO6</a:t>
                      </a:r>
                      <a:endParaRPr lang="en-GB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Practice professional ethics and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Responsibilities and norms of engineering practice.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857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effectLst/>
                        </a:rPr>
                        <a:t>h-Ethics </a:t>
                      </a:r>
                      <a:endParaRPr lang="en-GB" sz="1800" b="1" dirty="0" smtClean="0">
                        <a:effectLst/>
                      </a:endParaRPr>
                    </a:p>
                    <a:p>
                      <a:pPr algn="ctr"/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823" marR="52823" marT="0" marB="0"/>
                </a:tc>
                <a:extLst>
                  <a:ext uri="{0D108BD9-81ED-4DB2-BD59-A6C34878D82A}">
                    <a16:rowId xmlns:a16="http://schemas.microsoft.com/office/drawing/2014/main" val="1204544727"/>
                  </a:ext>
                </a:extLst>
              </a:tr>
              <a:tr h="8132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CO7</a:t>
                      </a:r>
                      <a:endParaRPr lang="en-GB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Work as a team and fulfil individual responsibility.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 smtClean="0">
                          <a:effectLst/>
                        </a:rPr>
                        <a:t>i</a:t>
                      </a:r>
                      <a:r>
                        <a:rPr lang="en-US" sz="1800" b="1" dirty="0" smtClean="0">
                          <a:effectLst/>
                        </a:rPr>
                        <a:t>-Individual and Team work</a:t>
                      </a:r>
                      <a:endParaRPr lang="en-GB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3" marR="52823" marT="0" marB="0"/>
                </a:tc>
                <a:extLst>
                  <a:ext uri="{0D108BD9-81ED-4DB2-BD59-A6C34878D82A}">
                    <a16:rowId xmlns:a16="http://schemas.microsoft.com/office/drawing/2014/main" val="1957060543"/>
                  </a:ext>
                </a:extLst>
              </a:tr>
              <a:tr h="7487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CO8</a:t>
                      </a:r>
                      <a:endParaRPr lang="en-GB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Communicate effectively  through presentation and write effective reports and documentation on the project.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j-Communication</a:t>
                      </a:r>
                      <a:endParaRPr lang="en-GB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3" marR="52823" marT="0" marB="0"/>
                </a:tc>
                <a:extLst>
                  <a:ext uri="{0D108BD9-81ED-4DB2-BD59-A6C34878D82A}">
                    <a16:rowId xmlns:a16="http://schemas.microsoft.com/office/drawing/2014/main" val="1907833718"/>
                  </a:ext>
                </a:extLst>
              </a:tr>
              <a:tr h="1252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CO9</a:t>
                      </a:r>
                      <a:endParaRPr lang="en-GB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Apply project management principles using Version Control System, and predict project operating cost, and financial risk analysis for complex software-intensive systems.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k-Project Management and Finance</a:t>
                      </a:r>
                      <a:endParaRPr lang="en-GB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3" marR="52823" marT="0" marB="0"/>
                </a:tc>
                <a:extLst>
                  <a:ext uri="{0D108BD9-81ED-4DB2-BD59-A6C34878D82A}">
                    <a16:rowId xmlns:a16="http://schemas.microsoft.com/office/drawing/2014/main" val="1892702286"/>
                  </a:ext>
                </a:extLst>
              </a:tr>
              <a:tr h="14081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CO10</a:t>
                      </a:r>
                      <a:endParaRPr lang="en-GB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Recognize the need for, and have the preparation and ability to engage in independent and life-long learning for art of project management, distributed and collaborative software development and risk analysis for developing complex software-intensive systems.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l-Lifelong learning</a:t>
                      </a:r>
                      <a:endParaRPr lang="en-GB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23" marR="52823" marT="0" marB="0"/>
                </a:tc>
                <a:extLst>
                  <a:ext uri="{0D108BD9-81ED-4DB2-BD59-A6C34878D82A}">
                    <a16:rowId xmlns:a16="http://schemas.microsoft.com/office/drawing/2014/main" val="10655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86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Weighting COs with Assessment 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18-Jan-23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7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541736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Will be changed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752847"/>
              </p:ext>
            </p:extLst>
          </p:nvPr>
        </p:nvGraphicFramePr>
        <p:xfrm>
          <a:off x="304800" y="957121"/>
          <a:ext cx="8660129" cy="563722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11470">
                  <a:extLst>
                    <a:ext uri="{9D8B030D-6E8A-4147-A177-3AD203B41FA5}">
                      <a16:colId xmlns:a16="http://schemas.microsoft.com/office/drawing/2014/main" val="2084455855"/>
                    </a:ext>
                  </a:extLst>
                </a:gridCol>
                <a:gridCol w="690382">
                  <a:extLst>
                    <a:ext uri="{9D8B030D-6E8A-4147-A177-3AD203B41FA5}">
                      <a16:colId xmlns:a16="http://schemas.microsoft.com/office/drawing/2014/main" val="514580514"/>
                    </a:ext>
                  </a:extLst>
                </a:gridCol>
                <a:gridCol w="546407">
                  <a:extLst>
                    <a:ext uri="{9D8B030D-6E8A-4147-A177-3AD203B41FA5}">
                      <a16:colId xmlns:a16="http://schemas.microsoft.com/office/drawing/2014/main" val="2369647002"/>
                    </a:ext>
                  </a:extLst>
                </a:gridCol>
                <a:gridCol w="618395">
                  <a:extLst>
                    <a:ext uri="{9D8B030D-6E8A-4147-A177-3AD203B41FA5}">
                      <a16:colId xmlns:a16="http://schemas.microsoft.com/office/drawing/2014/main" val="575068608"/>
                    </a:ext>
                  </a:extLst>
                </a:gridCol>
                <a:gridCol w="900272">
                  <a:extLst>
                    <a:ext uri="{9D8B030D-6E8A-4147-A177-3AD203B41FA5}">
                      <a16:colId xmlns:a16="http://schemas.microsoft.com/office/drawing/2014/main" val="304317261"/>
                    </a:ext>
                  </a:extLst>
                </a:gridCol>
                <a:gridCol w="624466">
                  <a:extLst>
                    <a:ext uri="{9D8B030D-6E8A-4147-A177-3AD203B41FA5}">
                      <a16:colId xmlns:a16="http://schemas.microsoft.com/office/drawing/2014/main" val="3569710949"/>
                    </a:ext>
                  </a:extLst>
                </a:gridCol>
                <a:gridCol w="624466">
                  <a:extLst>
                    <a:ext uri="{9D8B030D-6E8A-4147-A177-3AD203B41FA5}">
                      <a16:colId xmlns:a16="http://schemas.microsoft.com/office/drawing/2014/main" val="1481496518"/>
                    </a:ext>
                  </a:extLst>
                </a:gridCol>
                <a:gridCol w="546407">
                  <a:extLst>
                    <a:ext uri="{9D8B030D-6E8A-4147-A177-3AD203B41FA5}">
                      <a16:colId xmlns:a16="http://schemas.microsoft.com/office/drawing/2014/main" val="788132960"/>
                    </a:ext>
                  </a:extLst>
                </a:gridCol>
                <a:gridCol w="546407">
                  <a:extLst>
                    <a:ext uri="{9D8B030D-6E8A-4147-A177-3AD203B41FA5}">
                      <a16:colId xmlns:a16="http://schemas.microsoft.com/office/drawing/2014/main" val="2827120910"/>
                    </a:ext>
                  </a:extLst>
                </a:gridCol>
                <a:gridCol w="624466">
                  <a:extLst>
                    <a:ext uri="{9D8B030D-6E8A-4147-A177-3AD203B41FA5}">
                      <a16:colId xmlns:a16="http://schemas.microsoft.com/office/drawing/2014/main" val="1657338608"/>
                    </a:ext>
                  </a:extLst>
                </a:gridCol>
                <a:gridCol w="624466">
                  <a:extLst>
                    <a:ext uri="{9D8B030D-6E8A-4147-A177-3AD203B41FA5}">
                      <a16:colId xmlns:a16="http://schemas.microsoft.com/office/drawing/2014/main" val="1130190600"/>
                    </a:ext>
                  </a:extLst>
                </a:gridCol>
                <a:gridCol w="702525">
                  <a:extLst>
                    <a:ext uri="{9D8B030D-6E8A-4147-A177-3AD203B41FA5}">
                      <a16:colId xmlns:a16="http://schemas.microsoft.com/office/drawing/2014/main" val="3993154432"/>
                    </a:ext>
                  </a:extLst>
                </a:gridCol>
              </a:tblGrid>
              <a:tr h="9033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Assessment Type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% weight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CO1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CO2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CO3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CO4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CO5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CO6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CO7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CO8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CO9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CO10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8241427"/>
                  </a:ext>
                </a:extLst>
              </a:tr>
              <a:tr h="4197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Presentation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10%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5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5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7539528"/>
                  </a:ext>
                </a:extLst>
              </a:tr>
              <a:tr h="15773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Report (video+ word/pdf)+ CEP Mapping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50%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5 mapping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5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(video demo)+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15 report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Testing 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5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5 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5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3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2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0631064"/>
                  </a:ext>
                </a:extLst>
              </a:tr>
              <a:tr h="838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Viva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18%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5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5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5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3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32968640"/>
                  </a:ext>
                </a:extLst>
              </a:tr>
              <a:tr h="838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Continuous Project Evaluation 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22%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10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5 ide use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5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2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6391318"/>
                  </a:ext>
                </a:extLst>
              </a:tr>
              <a:tr h="648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Total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100%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10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10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30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5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5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10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10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10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5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5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5606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94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84663" y="1844675"/>
            <a:ext cx="1655762" cy="914400"/>
          </a:xfrm>
          <a:prstGeom prst="rect">
            <a:avLst/>
          </a:prstGeom>
          <a:solidFill>
            <a:srgbClr val="800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Final Year Design Project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11863" y="1844675"/>
            <a:ext cx="2736850" cy="914400"/>
          </a:xfrm>
          <a:prstGeom prst="rect">
            <a:avLst/>
          </a:prstGeom>
          <a:solidFill>
            <a:srgbClr val="800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Final Year Courses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8313" y="2924175"/>
            <a:ext cx="8280400" cy="914400"/>
          </a:xfrm>
          <a:prstGeom prst="rect">
            <a:avLst/>
          </a:prstGeom>
          <a:solidFill>
            <a:srgbClr val="800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Third Year Courses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8313" y="4005263"/>
            <a:ext cx="8280400" cy="914400"/>
          </a:xfrm>
          <a:prstGeom prst="rect">
            <a:avLst/>
          </a:prstGeom>
          <a:solidFill>
            <a:srgbClr val="800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Second Year Courses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8313" y="5084763"/>
            <a:ext cx="8280400" cy="914400"/>
          </a:xfrm>
          <a:prstGeom prst="rect">
            <a:avLst/>
          </a:prstGeom>
          <a:solidFill>
            <a:srgbClr val="800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First Year Courses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68313" y="1844675"/>
            <a:ext cx="3743325" cy="914400"/>
          </a:xfrm>
          <a:prstGeom prst="rect">
            <a:avLst/>
          </a:prstGeom>
          <a:solidFill>
            <a:srgbClr val="800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Final Year Project</a:t>
            </a:r>
          </a:p>
        </p:txBody>
      </p:sp>
      <p:sp>
        <p:nvSpPr>
          <p:cNvPr id="297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PO Attainment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472687"/>
              </p:ext>
            </p:extLst>
          </p:nvPr>
        </p:nvGraphicFramePr>
        <p:xfrm>
          <a:off x="-8245475" y="1844675"/>
          <a:ext cx="8280400" cy="1044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8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4457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4" marR="91434" marT="45740" marB="45740"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4" marR="91434" marT="45740" marB="4574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4" marR="91434" marT="45740" marB="4574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375658"/>
              </p:ext>
            </p:extLst>
          </p:nvPr>
        </p:nvGraphicFramePr>
        <p:xfrm>
          <a:off x="-8245475" y="2889250"/>
          <a:ext cx="8280400" cy="1044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4457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4" marR="91434" marT="45740" marB="45740"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4" marR="91434" marT="45740" marB="45740"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4" marR="91434" marT="45740" marB="45740">
                    <a:solidFill>
                      <a:srgbClr val="FAC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34574" y="1844675"/>
            <a:ext cx="3743325" cy="914400"/>
          </a:xfrm>
          <a:prstGeom prst="rect">
            <a:avLst/>
          </a:prstGeom>
          <a:solidFill>
            <a:srgbClr val="800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Final Year Project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284663" y="1844675"/>
            <a:ext cx="1655762" cy="914400"/>
          </a:xfrm>
          <a:prstGeom prst="rect">
            <a:avLst/>
          </a:prstGeom>
          <a:solidFill>
            <a:srgbClr val="800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Final Year </a:t>
            </a:r>
            <a:r>
              <a:rPr lang="en-GB" dirty="0" smtClean="0">
                <a:solidFill>
                  <a:schemeClr val="lt1"/>
                </a:solidFill>
              </a:rPr>
              <a:t>Thesis-</a:t>
            </a:r>
            <a:r>
              <a:rPr lang="en-US" dirty="0" smtClean="0">
                <a:solidFill>
                  <a:schemeClr val="lt1"/>
                </a:solidFill>
                <a:latin typeface="+mn-lt"/>
                <a:ea typeface="+mn-ea"/>
              </a:rPr>
              <a:t>Project</a:t>
            </a: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11863" y="1844675"/>
            <a:ext cx="2736850" cy="914400"/>
          </a:xfrm>
          <a:prstGeom prst="rect">
            <a:avLst/>
          </a:prstGeom>
          <a:solidFill>
            <a:srgbClr val="800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Final Year Courses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68313" y="2924175"/>
            <a:ext cx="8280400" cy="914400"/>
          </a:xfrm>
          <a:prstGeom prst="rect">
            <a:avLst/>
          </a:prstGeom>
          <a:solidFill>
            <a:srgbClr val="800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Third Year </a:t>
            </a:r>
            <a:r>
              <a:rPr lang="en-US" dirty="0" smtClean="0">
                <a:solidFill>
                  <a:schemeClr val="lt1"/>
                </a:solidFill>
                <a:latin typeface="+mn-lt"/>
                <a:ea typeface="+mn-ea"/>
              </a:rPr>
              <a:t>Courses + Course Projects</a:t>
            </a: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68313" y="4005263"/>
            <a:ext cx="8280400" cy="914400"/>
          </a:xfrm>
          <a:prstGeom prst="rect">
            <a:avLst/>
          </a:prstGeom>
          <a:solidFill>
            <a:srgbClr val="800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Second Year Courses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68313" y="5084763"/>
            <a:ext cx="8280400" cy="914400"/>
          </a:xfrm>
          <a:prstGeom prst="rect">
            <a:avLst/>
          </a:prstGeom>
          <a:solidFill>
            <a:srgbClr val="800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First Year Courses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538467"/>
              </p:ext>
            </p:extLst>
          </p:nvPr>
        </p:nvGraphicFramePr>
        <p:xfrm>
          <a:off x="-8245475" y="3933825"/>
          <a:ext cx="8280400" cy="10429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6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5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4298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4" marR="91434" marT="45671" marB="45671"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4" marR="91434" marT="45671" marB="45671"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4" marR="91434" marT="45671" marB="45671">
                    <a:solidFill>
                      <a:srgbClr val="FAC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705475"/>
              </p:ext>
            </p:extLst>
          </p:nvPr>
        </p:nvGraphicFramePr>
        <p:xfrm>
          <a:off x="-8245475" y="4976813"/>
          <a:ext cx="8280400" cy="1044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1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4457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Knowledge and Skills</a:t>
                      </a:r>
                      <a:endParaRPr lang="en-US" sz="2800" dirty="0"/>
                    </a:p>
                  </a:txBody>
                  <a:tcPr marL="91434" marR="91434" marT="45740" marB="45740"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91434" marR="91434" marT="45740" marB="45740"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91434" marR="91434" marT="45740" marB="45740">
                    <a:solidFill>
                      <a:srgbClr val="FAC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82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95644 0 " pathEditMode="relative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95644 0 " pathEditMode="relative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95644 0 " pathEditMode="relative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95644 0 " pathEditMode="relative" ptsTypes="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IEA and CEP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18-Jan-23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9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2773" y="651544"/>
            <a:ext cx="7341670" cy="2272705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33408" y="3168973"/>
            <a:ext cx="8280400" cy="3254072"/>
          </a:xfrm>
          <a:prstGeom prst="rect">
            <a:avLst/>
          </a:prstGeom>
        </p:spPr>
        <p:txBody>
          <a:bodyPr/>
          <a:lstStyle>
            <a:lvl1pPr marL="257144" indent="-257144" algn="l" defTabSz="68571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43" indent="-214288" algn="l" defTabSz="68571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144" indent="-171430" algn="l" defTabSz="68571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00" indent="-171430" algn="l" defTabSz="68571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857" indent="-171430" algn="l" defTabSz="68571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715" indent="-171430" algn="l" defTabSz="68571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573" indent="-171430" algn="l" defTabSz="68571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430" indent="-171430" algn="l" defTabSz="68571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289" indent="-171430" algn="l" defTabSz="68571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altLang="en-US" sz="3600" i="1" dirty="0" smtClean="0">
                <a:latin typeface="Constantia" panose="02030602050306030303" pitchFamily="18" charset="0"/>
                <a:ea typeface="ＭＳ Ｐゴシック" panose="020B0600070205080204" pitchFamily="34" charset="-128"/>
              </a:rPr>
              <a:t>According</a:t>
            </a:r>
            <a:r>
              <a:rPr lang="en-US" altLang="en-US" sz="3600" i="1" dirty="0" smtClean="0">
                <a:latin typeface="Constantia" panose="02030602050306030303" pitchFamily="18" charset="0"/>
                <a:ea typeface="ＭＳ Ｐゴシック" panose="020B0600070205080204" pitchFamily="34" charset="-128"/>
              </a:rPr>
              <a:t> to </a:t>
            </a:r>
            <a:r>
              <a:rPr lang="en-US" altLang="en-US" sz="3600" b="1" dirty="0" smtClean="0">
                <a:solidFill>
                  <a:srgbClr val="FF0000"/>
                </a:solidFill>
                <a:latin typeface="Constantia" panose="02030602050306030303" pitchFamily="18" charset="0"/>
                <a:ea typeface="ＭＳ Ｐゴシック" panose="020B0600070205080204" pitchFamily="34" charset="-128"/>
              </a:rPr>
              <a:t>Washington Accord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3600" b="1" dirty="0" smtClean="0">
              <a:solidFill>
                <a:srgbClr val="FF0000"/>
              </a:solidFill>
              <a:latin typeface="Constantia" panose="02030602050306030303" pitchFamily="18" charset="0"/>
              <a:ea typeface="ＭＳ Ｐゴシック" panose="020B0600070205080204" pitchFamily="34" charset="-128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en-US" sz="3200" b="1" dirty="0" smtClean="0">
                <a:latin typeface="Constantia" panose="02030602050306030303" pitchFamily="18" charset="0"/>
                <a:ea typeface="ＭＳ Ｐゴシック" panose="020B0600070205080204" pitchFamily="34" charset="-128"/>
              </a:rPr>
              <a:t>Knowledge Profile (K)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3200" b="1" dirty="0" smtClean="0">
                <a:latin typeface="Constantia" panose="02030602050306030303" pitchFamily="18" charset="0"/>
                <a:ea typeface="ＭＳ Ｐゴシック" panose="020B0600070205080204" pitchFamily="34" charset="-128"/>
              </a:rPr>
              <a:t>Level of Problem Solving(P) 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3200" b="1" dirty="0" smtClean="0">
                <a:latin typeface="Constantia" panose="02030602050306030303" pitchFamily="18" charset="0"/>
                <a:ea typeface="ＭＳ Ｐゴシック" panose="020B0600070205080204" pitchFamily="34" charset="-128"/>
              </a:rPr>
              <a:t>Attributes(A)</a:t>
            </a:r>
          </a:p>
        </p:txBody>
      </p:sp>
    </p:spTree>
    <p:extLst>
      <p:ext uri="{BB962C8B-B14F-4D97-AF65-F5344CB8AC3E}">
        <p14:creationId xmlns:p14="http://schemas.microsoft.com/office/powerpoint/2010/main" val="95652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theme/theme1.xml><?xml version="1.0" encoding="utf-8"?>
<a:theme xmlns:a="http://schemas.openxmlformats.org/drawingml/2006/main" name="SH_radial_light_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4521</TotalTime>
  <Words>899</Words>
  <Application>Microsoft Office PowerPoint</Application>
  <PresentationFormat>On-screen Show (4:3)</PresentationFormat>
  <Paragraphs>237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MS PGothic</vt:lpstr>
      <vt:lpstr>Aharoni</vt:lpstr>
      <vt:lpstr>Arial</vt:lpstr>
      <vt:lpstr>Arial Narrow</vt:lpstr>
      <vt:lpstr>Calibri</vt:lpstr>
      <vt:lpstr>Cambria</vt:lpstr>
      <vt:lpstr>Constantia</vt:lpstr>
      <vt:lpstr>Forte</vt:lpstr>
      <vt:lpstr>Lucida Bright</vt:lpstr>
      <vt:lpstr>Lucida Calligraphy</vt:lpstr>
      <vt:lpstr>Times New Roman</vt:lpstr>
      <vt:lpstr>Wingdings</vt:lpstr>
      <vt:lpstr>SH_radial_light_grey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 Attainment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SlideHunter</dc:creator>
  <cp:lastModifiedBy>DELL</cp:lastModifiedBy>
  <cp:revision>450</cp:revision>
  <dcterms:created xsi:type="dcterms:W3CDTF">2014-02-03T19:53:25Z</dcterms:created>
  <dcterms:modified xsi:type="dcterms:W3CDTF">2023-01-18T03:51:30Z</dcterms:modified>
</cp:coreProperties>
</file>