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61" r:id="rId4"/>
    <p:sldId id="262" r:id="rId5"/>
    <p:sldId id="258" r:id="rId6"/>
    <p:sldId id="263" r:id="rId7"/>
    <p:sldId id="264" r:id="rId8"/>
    <p:sldId id="266" r:id="rId9"/>
    <p:sldId id="265" r:id="rId10"/>
    <p:sldId id="274" r:id="rId11"/>
    <p:sldId id="269" r:id="rId12"/>
    <p:sldId id="280" r:id="rId13"/>
    <p:sldId id="270" r:id="rId14"/>
    <p:sldId id="271" r:id="rId15"/>
    <p:sldId id="272" r:id="rId16"/>
    <p:sldId id="276" r:id="rId17"/>
    <p:sldId id="277" r:id="rId18"/>
    <p:sldId id="278" r:id="rId19"/>
    <p:sldId id="279" r:id="rId20"/>
    <p:sldId id="273" r:id="rId21"/>
    <p:sldId id="275" r:id="rId22"/>
    <p:sldId id="281" r:id="rId23"/>
    <p:sldId id="282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4" r:id="rId32"/>
    <p:sldId id="295" r:id="rId33"/>
    <p:sldId id="296" r:id="rId34"/>
    <p:sldId id="299" r:id="rId35"/>
    <p:sldId id="283" r:id="rId36"/>
    <p:sldId id="297" r:id="rId37"/>
    <p:sldId id="29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3B823-7EB9-4A2C-B6DC-3F23271BA683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15FD9-3061-4F9D-A6A0-47E9BD48BB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17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15FD9-3061-4F9D-A6A0-47E9BD48BB8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74FC0B-7826-4F27-8361-314C4623D1EC}" type="slidenum">
              <a:rPr lang="en-US">
                <a:latin typeface="Arial" pitchFamily="34" charset="0"/>
              </a:rPr>
              <a:pPr/>
              <a:t>27</a:t>
            </a:fld>
            <a:endParaRPr lang="en-US">
              <a:latin typeface="Arial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78CA85-DD95-422D-AEFB-8CB3F8D77445}" type="slidenum">
              <a:rPr lang="en-US">
                <a:latin typeface="Arial" pitchFamily="34" charset="0"/>
              </a:rPr>
              <a:pPr/>
              <a:t>28</a:t>
            </a:fld>
            <a:endParaRPr lang="en-US">
              <a:latin typeface="Arial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77C172-86F3-4085-8CD4-21955E46DED4}" type="slidenum">
              <a:rPr lang="en-US">
                <a:latin typeface="Arial" pitchFamily="34" charset="0"/>
              </a:rPr>
              <a:pPr/>
              <a:t>29</a:t>
            </a:fld>
            <a:endParaRPr lang="en-US">
              <a:latin typeface="Arial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7FB732-0890-401F-A0BC-0CA5A233D0BD}" type="slidenum">
              <a:rPr lang="en-US">
                <a:latin typeface="Arial" pitchFamily="34" charset="0"/>
              </a:rPr>
              <a:pPr/>
              <a:t>30</a:t>
            </a:fld>
            <a:endParaRPr lang="en-US">
              <a:latin typeface="Arial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DA3568-67A2-4CFE-9D1B-9509A7AA042F}" type="slidenum">
              <a:rPr lang="en-US">
                <a:latin typeface="Arial" pitchFamily="34" charset="0"/>
              </a:rPr>
              <a:pPr/>
              <a:t>31</a:t>
            </a:fld>
            <a:endParaRPr lang="en-US">
              <a:latin typeface="Arial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ED9B09-667D-41BD-8E4F-79F6196A691F}" type="slidenum">
              <a:rPr lang="en-US">
                <a:latin typeface="Arial" pitchFamily="34" charset="0"/>
              </a:rPr>
              <a:pPr/>
              <a:t>32</a:t>
            </a:fld>
            <a:endParaRPr lang="en-US">
              <a:latin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04CEA6-B91A-41AE-8587-D3AD72FFC9D8}" type="slidenum">
              <a:rPr lang="en-US">
                <a:latin typeface="Arial" pitchFamily="34" charset="0"/>
              </a:rPr>
              <a:pPr/>
              <a:t>33</a:t>
            </a:fld>
            <a:endParaRPr lang="en-US">
              <a:latin typeface="Arial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276114-CA8E-46F0-B01F-B139E238C470}" type="slidenum">
              <a:rPr lang="en-US"/>
              <a:pPr/>
              <a:t>16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0626C8-5296-4E87-8781-A3317B224212}" type="slidenum">
              <a:rPr lang="en-US"/>
              <a:pPr/>
              <a:t>17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A9BE9E-6ECE-4A50-8F9C-5A075E077020}" type="slidenum">
              <a:rPr lang="en-US"/>
              <a:pPr/>
              <a:t>18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DBA449-8078-414F-9C0B-2E6551A95A2C}" type="slidenum">
              <a:rPr lang="en-US"/>
              <a:pPr/>
              <a:t>19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026208-BD0A-4039-94E1-3A875DADCC22}" type="slidenum">
              <a:rPr lang="en-US">
                <a:latin typeface="Arial" pitchFamily="34" charset="0"/>
              </a:rPr>
              <a:pPr/>
              <a:t>22</a:t>
            </a:fld>
            <a:endParaRPr lang="en-US">
              <a:latin typeface="Arial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380138-E3B0-43B4-9618-DC41E3AFDC2C}" type="slidenum">
              <a:rPr lang="en-US">
                <a:latin typeface="Arial" pitchFamily="34" charset="0"/>
              </a:rPr>
              <a:pPr/>
              <a:t>23</a:t>
            </a:fld>
            <a:endParaRPr lang="en-US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4C621A-CE79-448F-9182-82F2C714C665}" type="slidenum">
              <a:rPr lang="en-US">
                <a:latin typeface="Arial" pitchFamily="34" charset="0"/>
              </a:rPr>
              <a:pPr/>
              <a:t>25</a:t>
            </a:fld>
            <a:endParaRPr lang="en-US">
              <a:latin typeface="Arial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8B83A6-FFF3-41CC-8D37-B99637082443}" type="slidenum">
              <a:rPr lang="en-US">
                <a:latin typeface="Arial" pitchFamily="34" charset="0"/>
              </a:rPr>
              <a:pPr/>
              <a:t>26</a:t>
            </a:fld>
            <a:endParaRPr lang="en-US">
              <a:latin typeface="Arial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ADVERSARIAL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Muhtasim</a:t>
            </a:r>
            <a:r>
              <a:rPr lang="en-US" dirty="0" smtClean="0"/>
              <a:t> Noor </a:t>
            </a:r>
            <a:r>
              <a:rPr lang="en-US" dirty="0" err="1" smtClean="0"/>
              <a:t>Alif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Game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876800"/>
          </a:xfrm>
        </p:spPr>
        <p:txBody>
          <a:bodyPr>
            <a:normAutofit/>
          </a:bodyPr>
          <a:lstStyle/>
          <a:p>
            <a:r>
              <a:rPr lang="en-US" b="1" dirty="0" smtClean="0"/>
              <a:t>Two players: MAX and MIN</a:t>
            </a:r>
            <a:endParaRPr lang="en-US" dirty="0" smtClean="0"/>
          </a:p>
          <a:p>
            <a:r>
              <a:rPr lang="en-US" sz="3400" b="1" dirty="0" smtClean="0"/>
              <a:t>MAX tries to maximize the utility </a:t>
            </a:r>
          </a:p>
          <a:p>
            <a:r>
              <a:rPr lang="en-US" dirty="0" smtClean="0"/>
              <a:t>MAX moves first and they take turns until the game is over</a:t>
            </a:r>
          </a:p>
          <a:p>
            <a:r>
              <a:rPr lang="en-US" dirty="0" smtClean="0"/>
              <a:t>MAX uses </a:t>
            </a:r>
            <a:r>
              <a:rPr lang="en-US" dirty="0" smtClean="0">
                <a:solidFill>
                  <a:srgbClr val="FF0000"/>
                </a:solidFill>
              </a:rPr>
              <a:t>search tree </a:t>
            </a:r>
            <a:r>
              <a:rPr lang="en-US" dirty="0" smtClean="0"/>
              <a:t>to determine next move.</a:t>
            </a:r>
          </a:p>
          <a:p>
            <a:r>
              <a:rPr lang="en-US" dirty="0" smtClean="0"/>
              <a:t>We plan as MAX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Partial Game Tree for Tic-</a:t>
            </a:r>
            <a:r>
              <a:rPr lang="en-US" dirty="0" err="1" smtClean="0"/>
              <a:t>Tac</a:t>
            </a:r>
            <a:r>
              <a:rPr lang="en-US" dirty="0" smtClean="0"/>
              <a:t>-Toe</a:t>
            </a:r>
            <a:r>
              <a:rPr lang="en-US" sz="8800" dirty="0" smtClean="0"/>
              <a:t/>
            </a:r>
            <a:br>
              <a:rPr lang="en-US" sz="8800" dirty="0" smtClean="0"/>
            </a:b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3400" y="1219200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143000"/>
            <a:ext cx="7442864" cy="514757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search trees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1524000"/>
            <a:ext cx="7848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 = branching factor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 = number of moves by both players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Search tree is O(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3200" b="0" i="0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Chess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 ~ 35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 ~100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-   search tree is ~ 10 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154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(!!)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-   completely impractical to search this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6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Game-playing emphasizes being able to make optimal decisions in a finite amount of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An optimal strategy leads to outcomes </a:t>
            </a:r>
            <a:r>
              <a:rPr lang="en-US" dirty="0" smtClean="0">
                <a:solidFill>
                  <a:srgbClr val="FF0000"/>
                </a:solidFill>
              </a:rPr>
              <a:t>at least as good</a:t>
            </a:r>
            <a:r>
              <a:rPr lang="en-US" dirty="0" smtClean="0"/>
              <a:t> as any other strategy when the opponent plays optimally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4400" dirty="0" smtClean="0"/>
              <a:t>The </a:t>
            </a:r>
            <a:r>
              <a:rPr lang="en-US" sz="4400" dirty="0" err="1" smtClean="0"/>
              <a:t>minimax</a:t>
            </a:r>
            <a:r>
              <a:rPr lang="en-US" sz="4400" dirty="0" smtClean="0"/>
              <a:t>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minimax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the optimal </a:t>
            </a:r>
            <a:r>
              <a:rPr lang="en-US" i="1" dirty="0" smtClean="0"/>
              <a:t>strategy</a:t>
            </a:r>
            <a:r>
              <a:rPr lang="en-US" dirty="0" smtClean="0"/>
              <a:t> for MAX assuming an optimal MIN opponent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Assumption: Both players play optimally!</a:t>
            </a:r>
          </a:p>
          <a:p>
            <a:endParaRPr lang="en-US" dirty="0" smtClean="0"/>
          </a:p>
          <a:p>
            <a:pPr>
              <a:buFontTx/>
              <a:buNone/>
            </a:pPr>
            <a:endParaRPr lang="en-US" sz="16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Two-Ply Game Tree</a:t>
            </a:r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514600"/>
            <a:ext cx="7620000" cy="3022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2971800"/>
            <a:ext cx="762000" cy="447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3048000"/>
            <a:ext cx="304800" cy="2968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1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2905125"/>
            <a:ext cx="762000" cy="447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1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4200525"/>
            <a:ext cx="762000" cy="447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1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0" y="4343400"/>
            <a:ext cx="304800" cy="219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17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15200" y="4495800"/>
            <a:ext cx="304800" cy="179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18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2400" y="4495800"/>
            <a:ext cx="304800" cy="179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19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2400" y="4386263"/>
            <a:ext cx="152400" cy="1095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20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4452938"/>
            <a:ext cx="304800" cy="17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2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4343400"/>
            <a:ext cx="152400" cy="109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22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4468813"/>
            <a:ext cx="304800" cy="17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23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4359275"/>
            <a:ext cx="152400" cy="109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24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4452938"/>
            <a:ext cx="304800" cy="17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25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4343400"/>
            <a:ext cx="152400" cy="109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26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4468813"/>
            <a:ext cx="457200" cy="269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27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57600" y="4359275"/>
            <a:ext cx="228600" cy="165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28" name="Picture 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4452938"/>
            <a:ext cx="304800" cy="17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29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4343400"/>
            <a:ext cx="152400" cy="109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30" name="Picture 2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4452938"/>
            <a:ext cx="304800" cy="17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31" name="Picture 2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4343400"/>
            <a:ext cx="152400" cy="109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32" name="Picture 2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4600" y="5181600"/>
            <a:ext cx="6324600" cy="377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33" name="Picture 2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33800" y="3638550"/>
            <a:ext cx="3810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34" name="Picture 2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0" y="3581400"/>
            <a:ext cx="3810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35" name="Picture 2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43800" y="3581400"/>
            <a:ext cx="3810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8636" name="Picture 2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1200" y="2514600"/>
            <a:ext cx="3810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Two-Ply Game Tree</a:t>
            </a:r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514600"/>
            <a:ext cx="7620000" cy="3022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2971800"/>
            <a:ext cx="762000" cy="447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3048000"/>
            <a:ext cx="304800" cy="2968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6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2905125"/>
            <a:ext cx="762000" cy="447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6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4200525"/>
            <a:ext cx="762000" cy="447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6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0" y="4343400"/>
            <a:ext cx="304800" cy="219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65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15200" y="4495800"/>
            <a:ext cx="304800" cy="179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66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2400" y="4495800"/>
            <a:ext cx="304800" cy="179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67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2400" y="4386263"/>
            <a:ext cx="152400" cy="1095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68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4452938"/>
            <a:ext cx="304800" cy="17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69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4343400"/>
            <a:ext cx="152400" cy="109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70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4468813"/>
            <a:ext cx="304800" cy="17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71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4359275"/>
            <a:ext cx="152400" cy="109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72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4452938"/>
            <a:ext cx="304800" cy="17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73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4343400"/>
            <a:ext cx="152400" cy="109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74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4468813"/>
            <a:ext cx="457200" cy="269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75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57600" y="4359275"/>
            <a:ext cx="228600" cy="165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76" name="Picture 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4452938"/>
            <a:ext cx="304800" cy="17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77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4343400"/>
            <a:ext cx="152400" cy="109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78" name="Picture 2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4452938"/>
            <a:ext cx="304800" cy="17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79" name="Picture 2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4343400"/>
            <a:ext cx="152400" cy="109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80" name="Picture 2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33800" y="3638550"/>
            <a:ext cx="3810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81" name="Picture 2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0" y="3581400"/>
            <a:ext cx="3810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82" name="Picture 2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43800" y="3581400"/>
            <a:ext cx="3810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0683" name="Picture 2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1200" y="2514600"/>
            <a:ext cx="3810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Two-Ply Game Tree</a:t>
            </a: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514600"/>
            <a:ext cx="7620000" cy="3022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2971800"/>
            <a:ext cx="762000" cy="447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3048000"/>
            <a:ext cx="304800" cy="2968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271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2905125"/>
            <a:ext cx="762000" cy="447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271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1200" y="2514600"/>
            <a:ext cx="3810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72712" name="Oval 8"/>
          <p:cNvSpPr>
            <a:spLocks noChangeArrowheads="1"/>
          </p:cNvSpPr>
          <p:nvPr/>
        </p:nvSpPr>
        <p:spPr bwMode="auto">
          <a:xfrm>
            <a:off x="2514600" y="5105400"/>
            <a:ext cx="304800" cy="304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2713" name="AutoShape 9"/>
          <p:cNvCxnSpPr>
            <a:cxnSpLocks noChangeShapeType="1"/>
            <a:stCxn id="72712" idx="2"/>
          </p:cNvCxnSpPr>
          <p:nvPr/>
        </p:nvCxnSpPr>
        <p:spPr bwMode="auto">
          <a:xfrm rot="10800000" flipH="1">
            <a:off x="2514600" y="3810000"/>
            <a:ext cx="914400" cy="1447800"/>
          </a:xfrm>
          <a:prstGeom prst="curvedConnector4">
            <a:avLst>
              <a:gd name="adj1" fmla="val -25000"/>
              <a:gd name="adj2" fmla="val 78398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72714" name="Oval 10"/>
          <p:cNvSpPr>
            <a:spLocks noChangeArrowheads="1"/>
          </p:cNvSpPr>
          <p:nvPr/>
        </p:nvSpPr>
        <p:spPr bwMode="auto">
          <a:xfrm>
            <a:off x="8458200" y="5105400"/>
            <a:ext cx="304800" cy="304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Oval 11"/>
          <p:cNvSpPr>
            <a:spLocks noChangeArrowheads="1"/>
          </p:cNvSpPr>
          <p:nvPr/>
        </p:nvSpPr>
        <p:spPr bwMode="auto">
          <a:xfrm>
            <a:off x="4724400" y="5105400"/>
            <a:ext cx="304800" cy="304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6" name="Rectangle 12"/>
          <p:cNvSpPr>
            <a:spLocks noChangeArrowheads="1"/>
          </p:cNvSpPr>
          <p:nvPr/>
        </p:nvSpPr>
        <p:spPr bwMode="auto">
          <a:xfrm flipH="1">
            <a:off x="5334000" y="3810000"/>
            <a:ext cx="76200" cy="152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2717" name="AutoShape 13"/>
          <p:cNvCxnSpPr>
            <a:cxnSpLocks noChangeShapeType="1"/>
            <a:stCxn id="72715" idx="2"/>
            <a:endCxn id="72716" idx="0"/>
          </p:cNvCxnSpPr>
          <p:nvPr/>
        </p:nvCxnSpPr>
        <p:spPr bwMode="auto">
          <a:xfrm rot="10800000" flipH="1">
            <a:off x="4724400" y="3810000"/>
            <a:ext cx="647700" cy="1447800"/>
          </a:xfrm>
          <a:prstGeom prst="curvedConnector4">
            <a:avLst>
              <a:gd name="adj1" fmla="val -35296"/>
              <a:gd name="adj2" fmla="val 95833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72718" name="AutoShape 14"/>
          <p:cNvCxnSpPr>
            <a:cxnSpLocks noChangeShapeType="1"/>
            <a:stCxn id="72714" idx="6"/>
          </p:cNvCxnSpPr>
          <p:nvPr/>
        </p:nvCxnSpPr>
        <p:spPr bwMode="auto">
          <a:xfrm flipH="1" flipV="1">
            <a:off x="7772400" y="3721100"/>
            <a:ext cx="990600" cy="1536700"/>
          </a:xfrm>
          <a:prstGeom prst="curvedConnector4">
            <a:avLst>
              <a:gd name="adj1" fmla="val -23079"/>
              <a:gd name="adj2" fmla="val 98343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Two-Ply Game Tree</a:t>
            </a:r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514600"/>
            <a:ext cx="7620000" cy="3022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74756" name="Oval 4"/>
          <p:cNvSpPr>
            <a:spLocks noChangeArrowheads="1"/>
          </p:cNvSpPr>
          <p:nvPr/>
        </p:nvSpPr>
        <p:spPr bwMode="auto">
          <a:xfrm>
            <a:off x="3657600" y="3581400"/>
            <a:ext cx="304800" cy="304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4757" name="AutoShape 5"/>
          <p:cNvCxnSpPr>
            <a:cxnSpLocks noChangeShapeType="1"/>
            <a:stCxn id="74756" idx="2"/>
          </p:cNvCxnSpPr>
          <p:nvPr/>
        </p:nvCxnSpPr>
        <p:spPr bwMode="auto">
          <a:xfrm rot="10800000" flipH="1">
            <a:off x="3657600" y="2667000"/>
            <a:ext cx="1752600" cy="1066800"/>
          </a:xfrm>
          <a:prstGeom prst="curvedConnector3">
            <a:avLst>
              <a:gd name="adj1" fmla="val -13042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2895600" y="2359025"/>
            <a:ext cx="2405063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i="1">
                <a:solidFill>
                  <a:srgbClr val="FF0000"/>
                </a:solidFill>
                <a:latin typeface="Verdana" pitchFamily="34" charset="0"/>
              </a:rPr>
              <a:t>The minimax decision</a:t>
            </a: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609600" y="1412875"/>
            <a:ext cx="6837363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Verdana" pitchFamily="34" charset="0"/>
              </a:rPr>
              <a:t>Minimax maximizes the utility for the worst-case outcome for max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Learning how to act when the </a:t>
            </a:r>
            <a:r>
              <a:rPr lang="en-US" dirty="0" smtClean="0">
                <a:solidFill>
                  <a:srgbClr val="FF0000"/>
                </a:solidFill>
              </a:rPr>
              <a:t>other agents</a:t>
            </a:r>
            <a:r>
              <a:rPr lang="en-US" dirty="0" smtClean="0"/>
              <a:t> are</a:t>
            </a:r>
          </a:p>
          <a:p>
            <a:pPr algn="ctr">
              <a:buNone/>
            </a:pPr>
            <a:r>
              <a:rPr lang="en-US" dirty="0" smtClean="0"/>
              <a:t>acting against us</a:t>
            </a:r>
            <a:endParaRPr lang="en-US" dirty="0"/>
          </a:p>
        </p:txBody>
      </p:sp>
      <p:pic>
        <p:nvPicPr>
          <p:cNvPr id="7" name="Picture 6" descr="ches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124200"/>
            <a:ext cx="4942238" cy="30801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minimax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Minimax</a:t>
            </a:r>
            <a:r>
              <a:rPr lang="en-US" dirty="0" smtClean="0"/>
              <a:t> value is the utility of MAX for being in the corresponding state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sz="3600" dirty="0" smtClean="0"/>
              <a:t>	</a:t>
            </a:r>
            <a:r>
              <a:rPr lang="en-US" b="1" dirty="0" smtClean="0"/>
              <a:t>MINIMAX-VALUE(</a:t>
            </a:r>
            <a:r>
              <a:rPr lang="en-US" b="1" i="1" dirty="0" smtClean="0"/>
              <a:t>n</a:t>
            </a:r>
            <a:r>
              <a:rPr lang="en-US" b="1" dirty="0" smtClean="0"/>
              <a:t>)</a:t>
            </a:r>
          </a:p>
          <a:p>
            <a:pPr>
              <a:buFontTx/>
              <a:buNone/>
            </a:pPr>
            <a:r>
              <a:rPr lang="en-US" b="1" dirty="0" smtClean="0"/>
              <a:t>		UTILITY(</a:t>
            </a:r>
            <a:r>
              <a:rPr lang="en-US" b="1" i="1" dirty="0" smtClean="0"/>
              <a:t>n</a:t>
            </a:r>
            <a:r>
              <a:rPr lang="en-US" b="1" dirty="0" smtClean="0"/>
              <a:t>)				If </a:t>
            </a:r>
            <a:r>
              <a:rPr lang="en-US" b="1" i="1" dirty="0" smtClean="0"/>
              <a:t>n</a:t>
            </a:r>
            <a:r>
              <a:rPr lang="en-US" b="1" dirty="0" smtClean="0"/>
              <a:t> is a terminal</a:t>
            </a:r>
          </a:p>
          <a:p>
            <a:pPr>
              <a:buFontTx/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max</a:t>
            </a:r>
            <a:r>
              <a:rPr lang="en-US" b="1" i="1" baseline="-25000" dirty="0" err="1" smtClean="0"/>
              <a:t>s</a:t>
            </a:r>
            <a:r>
              <a:rPr lang="en-US" b="1" i="1" baseline="-25000" dirty="0" smtClean="0"/>
              <a:t> </a:t>
            </a:r>
            <a:r>
              <a:rPr lang="en-US" b="1" i="1" baseline="-25000" dirty="0" smtClean="0">
                <a:sym typeface="Symbol" pitchFamily="18" charset="2"/>
              </a:rPr>
              <a:t> </a:t>
            </a:r>
            <a:r>
              <a:rPr lang="en-US" b="1" i="1" baseline="-25000" dirty="0" smtClean="0"/>
              <a:t>successors(n)</a:t>
            </a:r>
            <a:r>
              <a:rPr lang="en-US" b="1" dirty="0" smtClean="0"/>
              <a:t> MINIMAX-VALUE(</a:t>
            </a:r>
            <a:r>
              <a:rPr lang="en-US" b="1" i="1" dirty="0" smtClean="0"/>
              <a:t>s</a:t>
            </a:r>
            <a:r>
              <a:rPr lang="en-US" b="1" dirty="0" smtClean="0"/>
              <a:t>) 	</a:t>
            </a:r>
          </a:p>
          <a:p>
            <a:pPr>
              <a:buFontTx/>
              <a:buNone/>
            </a:pPr>
            <a:r>
              <a:rPr lang="en-US" b="1" dirty="0" smtClean="0"/>
              <a:t>					If </a:t>
            </a:r>
            <a:r>
              <a:rPr lang="en-US" b="1" i="1" dirty="0" smtClean="0"/>
              <a:t>n</a:t>
            </a:r>
            <a:r>
              <a:rPr lang="en-US" b="1" dirty="0" smtClean="0"/>
              <a:t> is a max node</a:t>
            </a:r>
          </a:p>
          <a:p>
            <a:pPr>
              <a:buFontTx/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min</a:t>
            </a:r>
            <a:r>
              <a:rPr lang="en-US" b="1" i="1" baseline="-25000" dirty="0" err="1" smtClean="0"/>
              <a:t>s</a:t>
            </a:r>
            <a:r>
              <a:rPr lang="en-US" b="1" i="1" baseline="-25000" dirty="0" smtClean="0"/>
              <a:t> </a:t>
            </a:r>
            <a:r>
              <a:rPr lang="en-US" b="1" i="1" baseline="-25000" dirty="0" smtClean="0">
                <a:sym typeface="Symbol" pitchFamily="18" charset="2"/>
              </a:rPr>
              <a:t> </a:t>
            </a:r>
            <a:r>
              <a:rPr lang="en-US" b="1" i="1" baseline="-25000" dirty="0" smtClean="0"/>
              <a:t>successors(n)</a:t>
            </a:r>
            <a:r>
              <a:rPr lang="en-US" b="1" dirty="0" smtClean="0"/>
              <a:t> MINIMAX-VALUE(</a:t>
            </a:r>
            <a:r>
              <a:rPr lang="en-US" b="1" i="1" dirty="0" smtClean="0"/>
              <a:t>s</a:t>
            </a:r>
            <a:r>
              <a:rPr lang="en-US" b="1" dirty="0" smtClean="0"/>
              <a:t>) 					If </a:t>
            </a:r>
            <a:r>
              <a:rPr lang="en-US" b="1" i="1" dirty="0" smtClean="0"/>
              <a:t>n</a:t>
            </a:r>
            <a:r>
              <a:rPr lang="en-US" b="1" dirty="0" smtClean="0"/>
              <a:t> is a min node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Minimax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algorithm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 l="15625" t="25000" r="15625" b="11458"/>
          <a:stretch>
            <a:fillRect/>
          </a:stretch>
        </p:blipFill>
        <p:spPr bwMode="auto">
          <a:xfrm>
            <a:off x="914400" y="1371600"/>
            <a:ext cx="7162800" cy="496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D6B613-782A-4DD1-BB68-4C0D2930EA16}" type="slidenum">
              <a:rPr lang="en-US">
                <a:latin typeface="Arial" pitchFamily="34" charset="0"/>
              </a:rPr>
              <a:pPr/>
              <a:t>22</a:t>
            </a:fld>
            <a:endParaRPr lang="en-US">
              <a:latin typeface="Arial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Minimax</a:t>
            </a:r>
            <a:r>
              <a:rPr lang="en-US" dirty="0" smtClean="0"/>
              <a:t> is done depth-first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946525" y="1868488"/>
            <a:ext cx="698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    </a:t>
            </a:r>
            <a:endParaRPr lang="en-US" sz="1600"/>
          </a:p>
          <a:p>
            <a:r>
              <a:rPr lang="en-US" sz="1600"/>
              <a:t>         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3733800" y="1484313"/>
            <a:ext cx="7651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       </a:t>
            </a:r>
          </a:p>
          <a:p>
            <a:r>
              <a:rPr lang="en-US" sz="1800"/>
              <a:t>   </a:t>
            </a:r>
            <a:r>
              <a:rPr lang="en-US" sz="2000"/>
              <a:t> </a:t>
            </a:r>
            <a:r>
              <a:rPr lang="en-US" sz="1800"/>
              <a:t>        </a:t>
            </a:r>
          </a:p>
          <a:p>
            <a:endParaRPr lang="en-US" sz="1800"/>
          </a:p>
        </p:txBody>
      </p:sp>
      <p:sp>
        <p:nvSpPr>
          <p:cNvPr id="13318" name="Line 7"/>
          <p:cNvSpPr>
            <a:spLocks noChangeShapeType="1"/>
          </p:cNvSpPr>
          <p:nvPr/>
        </p:nvSpPr>
        <p:spPr bwMode="auto">
          <a:xfrm>
            <a:off x="3886200" y="1600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Line 8"/>
          <p:cNvSpPr>
            <a:spLocks noChangeShapeType="1"/>
          </p:cNvSpPr>
          <p:nvPr/>
        </p:nvSpPr>
        <p:spPr bwMode="auto">
          <a:xfrm>
            <a:off x="4267200" y="1600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0" name="Line 9"/>
          <p:cNvSpPr>
            <a:spLocks noChangeShapeType="1"/>
          </p:cNvSpPr>
          <p:nvPr/>
        </p:nvSpPr>
        <p:spPr bwMode="auto">
          <a:xfrm>
            <a:off x="365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1" name="Line 10"/>
          <p:cNvSpPr>
            <a:spLocks noChangeShapeType="1"/>
          </p:cNvSpPr>
          <p:nvPr/>
        </p:nvSpPr>
        <p:spPr bwMode="auto">
          <a:xfrm>
            <a:off x="3657600" y="2133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2" name="Line 11"/>
          <p:cNvSpPr>
            <a:spLocks noChangeShapeType="1"/>
          </p:cNvSpPr>
          <p:nvPr/>
        </p:nvSpPr>
        <p:spPr bwMode="auto">
          <a:xfrm flipH="1">
            <a:off x="2895600" y="2438400"/>
            <a:ext cx="1143000" cy="6096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3" name="Oval 12"/>
          <p:cNvSpPr>
            <a:spLocks noChangeArrowheads="1"/>
          </p:cNvSpPr>
          <p:nvPr/>
        </p:nvSpPr>
        <p:spPr bwMode="auto">
          <a:xfrm>
            <a:off x="2667000" y="3048000"/>
            <a:ext cx="381000" cy="3810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Line 13"/>
          <p:cNvSpPr>
            <a:spLocks noChangeShapeType="1"/>
          </p:cNvSpPr>
          <p:nvPr/>
        </p:nvSpPr>
        <p:spPr bwMode="auto">
          <a:xfrm flipH="1">
            <a:off x="1981200" y="3429000"/>
            <a:ext cx="838200" cy="5334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5" name="Oval 14"/>
          <p:cNvSpPr>
            <a:spLocks noChangeArrowheads="1"/>
          </p:cNvSpPr>
          <p:nvPr/>
        </p:nvSpPr>
        <p:spPr bwMode="auto">
          <a:xfrm>
            <a:off x="1752600" y="3962400"/>
            <a:ext cx="381000" cy="3810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Oval 15"/>
          <p:cNvSpPr>
            <a:spLocks noChangeArrowheads="1"/>
          </p:cNvSpPr>
          <p:nvPr/>
        </p:nvSpPr>
        <p:spPr bwMode="auto">
          <a:xfrm>
            <a:off x="2590800" y="3962400"/>
            <a:ext cx="381000" cy="3810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Oval 16"/>
          <p:cNvSpPr>
            <a:spLocks noChangeArrowheads="1"/>
          </p:cNvSpPr>
          <p:nvPr/>
        </p:nvSpPr>
        <p:spPr bwMode="auto">
          <a:xfrm>
            <a:off x="3429000" y="3962400"/>
            <a:ext cx="381000" cy="3810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Line 17"/>
          <p:cNvSpPr>
            <a:spLocks noChangeShapeType="1"/>
          </p:cNvSpPr>
          <p:nvPr/>
        </p:nvSpPr>
        <p:spPr bwMode="auto">
          <a:xfrm>
            <a:off x="2819400" y="3429000"/>
            <a:ext cx="0" cy="5334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9" name="Line 18"/>
          <p:cNvSpPr>
            <a:spLocks noChangeShapeType="1"/>
          </p:cNvSpPr>
          <p:nvPr/>
        </p:nvSpPr>
        <p:spPr bwMode="auto">
          <a:xfrm>
            <a:off x="2819400" y="3429000"/>
            <a:ext cx="762000" cy="5334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0" name="Oval 19"/>
          <p:cNvSpPr>
            <a:spLocks noChangeArrowheads="1"/>
          </p:cNvSpPr>
          <p:nvPr/>
        </p:nvSpPr>
        <p:spPr bwMode="auto">
          <a:xfrm>
            <a:off x="762000" y="4876800"/>
            <a:ext cx="381000" cy="3810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Oval 20"/>
          <p:cNvSpPr>
            <a:spLocks noChangeArrowheads="1"/>
          </p:cNvSpPr>
          <p:nvPr/>
        </p:nvSpPr>
        <p:spPr bwMode="auto">
          <a:xfrm>
            <a:off x="1447800" y="4876800"/>
            <a:ext cx="381000" cy="3810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Oval 21"/>
          <p:cNvSpPr>
            <a:spLocks noChangeArrowheads="1"/>
          </p:cNvSpPr>
          <p:nvPr/>
        </p:nvSpPr>
        <p:spPr bwMode="auto">
          <a:xfrm>
            <a:off x="2209800" y="4876800"/>
            <a:ext cx="381000" cy="381000"/>
          </a:xfrm>
          <a:prstGeom prst="ellipse">
            <a:avLst/>
          </a:prstGeom>
          <a:solidFill>
            <a:srgbClr val="0033CC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Line 22"/>
          <p:cNvSpPr>
            <a:spLocks noChangeShapeType="1"/>
          </p:cNvSpPr>
          <p:nvPr/>
        </p:nvSpPr>
        <p:spPr bwMode="auto">
          <a:xfrm flipH="1">
            <a:off x="914400" y="4343400"/>
            <a:ext cx="1066800" cy="5334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4" name="Line 23"/>
          <p:cNvSpPr>
            <a:spLocks noChangeShapeType="1"/>
          </p:cNvSpPr>
          <p:nvPr/>
        </p:nvSpPr>
        <p:spPr bwMode="auto">
          <a:xfrm flipH="1">
            <a:off x="1676400" y="4343400"/>
            <a:ext cx="228600" cy="5334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5" name="Line 24"/>
          <p:cNvSpPr>
            <a:spLocks noChangeShapeType="1"/>
          </p:cNvSpPr>
          <p:nvPr/>
        </p:nvSpPr>
        <p:spPr bwMode="auto">
          <a:xfrm>
            <a:off x="1905000" y="4343400"/>
            <a:ext cx="381000" cy="53340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6" name="Text Box 25"/>
          <p:cNvSpPr txBox="1">
            <a:spLocks noChangeArrowheads="1"/>
          </p:cNvSpPr>
          <p:nvPr/>
        </p:nvSpPr>
        <p:spPr bwMode="auto">
          <a:xfrm>
            <a:off x="4937125" y="1639888"/>
            <a:ext cx="760413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</a:rPr>
              <a:t>max</a:t>
            </a:r>
          </a:p>
          <a:p>
            <a:endParaRPr lang="en-US">
              <a:solidFill>
                <a:srgbClr val="0033CC"/>
              </a:solidFill>
            </a:endParaRPr>
          </a:p>
          <a:p>
            <a:endParaRPr lang="en-US">
              <a:solidFill>
                <a:srgbClr val="0033CC"/>
              </a:solidFill>
            </a:endParaRPr>
          </a:p>
          <a:p>
            <a:r>
              <a:rPr lang="en-US">
                <a:solidFill>
                  <a:srgbClr val="0033CC"/>
                </a:solidFill>
              </a:rPr>
              <a:t>min</a:t>
            </a:r>
          </a:p>
          <a:p>
            <a:endParaRPr lang="en-US">
              <a:solidFill>
                <a:srgbClr val="0033CC"/>
              </a:solidFill>
            </a:endParaRPr>
          </a:p>
          <a:p>
            <a:endParaRPr lang="en-US">
              <a:solidFill>
                <a:srgbClr val="0033CC"/>
              </a:solidFill>
            </a:endParaRPr>
          </a:p>
          <a:p>
            <a:r>
              <a:rPr lang="en-US">
                <a:solidFill>
                  <a:srgbClr val="0033CC"/>
                </a:solidFill>
              </a:rPr>
              <a:t>max</a:t>
            </a:r>
          </a:p>
          <a:p>
            <a:endParaRPr lang="en-US">
              <a:solidFill>
                <a:srgbClr val="0033CC"/>
              </a:solidFill>
            </a:endParaRPr>
          </a:p>
          <a:p>
            <a:endParaRPr lang="en-US">
              <a:solidFill>
                <a:srgbClr val="0033CC"/>
              </a:solidFill>
            </a:endParaRPr>
          </a:p>
          <a:p>
            <a:r>
              <a:rPr lang="en-US">
                <a:solidFill>
                  <a:srgbClr val="0033CC"/>
                </a:solidFill>
              </a:rPr>
              <a:t>leaf</a:t>
            </a:r>
          </a:p>
        </p:txBody>
      </p:sp>
      <p:sp>
        <p:nvSpPr>
          <p:cNvPr id="13337" name="Text Box 27"/>
          <p:cNvSpPr txBox="1">
            <a:spLocks noChangeArrowheads="1"/>
          </p:cNvSpPr>
          <p:nvPr/>
        </p:nvSpPr>
        <p:spPr bwMode="auto">
          <a:xfrm>
            <a:off x="669925" y="5373688"/>
            <a:ext cx="195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CC"/>
                </a:solidFill>
              </a:rPr>
              <a:t>2       5        1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3D2AB0-11C4-4684-AE0A-B819BB717FB0}" type="slidenum">
              <a:rPr lang="en-US">
                <a:latin typeface="Arial" pitchFamily="34" charset="0"/>
              </a:rPr>
              <a:pPr/>
              <a:t>23</a:t>
            </a:fld>
            <a:endParaRPr lang="en-US">
              <a:latin typeface="Arial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Properties of </a:t>
            </a:r>
            <a:r>
              <a:rPr lang="en-US" dirty="0" err="1" smtClean="0"/>
              <a:t>Minimax</a:t>
            </a:r>
            <a:endParaRPr lang="en-US" dirty="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35814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sz="2400" u="sng" dirty="0" smtClean="0">
                <a:solidFill>
                  <a:srgbClr val="CC0099"/>
                </a:solidFill>
              </a:rPr>
              <a:t>Complete?</a:t>
            </a:r>
            <a:r>
              <a:rPr lang="en-US" sz="2400" dirty="0" smtClean="0"/>
              <a:t> Yes (if tree is finite)</a:t>
            </a:r>
          </a:p>
          <a:p>
            <a:pPr eaLnBrk="1" hangingPunct="1"/>
            <a:r>
              <a:rPr lang="en-US" sz="2400" u="sng" dirty="0" smtClean="0">
                <a:solidFill>
                  <a:srgbClr val="CC0099"/>
                </a:solidFill>
              </a:rPr>
              <a:t>Optimal?</a:t>
            </a:r>
            <a:r>
              <a:rPr lang="en-US" sz="2400" dirty="0" smtClean="0"/>
              <a:t> Yes (against an optimal opponent)</a:t>
            </a:r>
          </a:p>
          <a:p>
            <a:pPr eaLnBrk="1" hangingPunct="1"/>
            <a:r>
              <a:rPr lang="en-US" sz="2400" u="sng" dirty="0" smtClean="0">
                <a:solidFill>
                  <a:srgbClr val="CC0099"/>
                </a:solidFill>
              </a:rPr>
              <a:t>Time complexity?</a:t>
            </a:r>
            <a:r>
              <a:rPr lang="en-US" sz="2400" dirty="0" smtClean="0"/>
              <a:t> O(</a:t>
            </a:r>
            <a:r>
              <a:rPr lang="en-US" sz="2400" dirty="0" err="1" smtClean="0"/>
              <a:t>b</a:t>
            </a:r>
            <a:r>
              <a:rPr lang="en-US" sz="2400" baseline="30000" dirty="0" err="1" smtClean="0"/>
              <a:t>m</a:t>
            </a:r>
            <a:r>
              <a:rPr lang="en-US" sz="2400" dirty="0" smtClean="0"/>
              <a:t>)</a:t>
            </a:r>
          </a:p>
          <a:p>
            <a:pPr eaLnBrk="1" hangingPunct="1"/>
            <a:r>
              <a:rPr lang="en-US" sz="2400" u="sng" dirty="0" smtClean="0">
                <a:solidFill>
                  <a:srgbClr val="CC0099"/>
                </a:solidFill>
              </a:rPr>
              <a:t>Space complexity?</a:t>
            </a:r>
            <a:r>
              <a:rPr lang="en-US" sz="2400" dirty="0" smtClean="0"/>
              <a:t> O(</a:t>
            </a:r>
            <a:r>
              <a:rPr lang="en-US" sz="2400" dirty="0" err="1" smtClean="0"/>
              <a:t>bm</a:t>
            </a:r>
            <a:r>
              <a:rPr lang="en-US" sz="2400" dirty="0" smtClean="0"/>
              <a:t>) (depth-first exploration)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For chess, b </a:t>
            </a:r>
            <a:r>
              <a:rPr lang="en-US" sz="2400" dirty="0" smtClean="0">
                <a:cs typeface="Arial" pitchFamily="34" charset="0"/>
              </a:rPr>
              <a:t>≈</a:t>
            </a:r>
            <a:r>
              <a:rPr lang="en-US" sz="2400" dirty="0" smtClean="0"/>
              <a:t> 35, m </a:t>
            </a:r>
            <a:r>
              <a:rPr lang="en-US" sz="2400" dirty="0" smtClean="0">
                <a:cs typeface="Arial" pitchFamily="34" charset="0"/>
              </a:rPr>
              <a:t>≈</a:t>
            </a:r>
            <a:r>
              <a:rPr lang="en-US" sz="2400" dirty="0" smtClean="0"/>
              <a:t>100 for "reasonable" games</a:t>
            </a:r>
            <a:br>
              <a:rPr lang="en-US" sz="2400" dirty="0" smtClean="0"/>
            </a:br>
            <a:r>
              <a:rPr lang="en-US" sz="2400" dirty="0" smtClean="0">
                <a:cs typeface="Arial" pitchFamily="34" charset="0"/>
                <a:sym typeface="Wingdings" pitchFamily="2" charset="2"/>
              </a:rPr>
              <a:t></a:t>
            </a:r>
            <a:r>
              <a:rPr lang="en-US" sz="2400" dirty="0" smtClean="0"/>
              <a:t> exact solution completely infeasible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1431925" y="5526088"/>
            <a:ext cx="351807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Need to speed it up</a:t>
            </a:r>
            <a:r>
              <a:rPr lang="en-US" dirty="0">
                <a:solidFill>
                  <a:srgbClr val="0033CC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4400" dirty="0" smtClean="0"/>
              <a:t>Alpha Beta Pruning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7A75F4-CDAB-4A34-95F0-9E8838BC9931}" type="slidenum">
              <a:rPr lang="en-US">
                <a:latin typeface="Arial" pitchFamily="34" charset="0"/>
              </a:rPr>
              <a:pPr/>
              <a:t>25</a:t>
            </a:fld>
            <a:endParaRPr lang="en-US">
              <a:latin typeface="Arial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Alpha-Beta Procedure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dirty="0" smtClean="0"/>
              <a:t>The alpha-beta procedure can speed up a depth-first </a:t>
            </a:r>
            <a:r>
              <a:rPr lang="en-US" dirty="0" err="1" smtClean="0"/>
              <a:t>minimax</a:t>
            </a:r>
            <a:r>
              <a:rPr lang="en-US" dirty="0" smtClean="0"/>
              <a:t> search.</a:t>
            </a:r>
          </a:p>
          <a:p>
            <a:pPr eaLnBrk="1" hangingPunct="1"/>
            <a:r>
              <a:rPr lang="en-US" dirty="0" smtClean="0"/>
              <a:t>Alpha: a lower bound on the value that a max node may ultimately be assigned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Beta: an upper bound on the value that a minimizing node may ultimately be assigned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2498725" y="3768725"/>
            <a:ext cx="7120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v </a:t>
            </a:r>
            <a:r>
              <a:rPr lang="en-US" sz="2000" b="1" dirty="0">
                <a:solidFill>
                  <a:srgbClr val="FF0000"/>
                </a:solidFill>
                <a:cs typeface="Arial" pitchFamily="34" charset="0"/>
              </a:rPr>
              <a:t>&gt; </a:t>
            </a:r>
            <a:r>
              <a:rPr lang="en-US" sz="2000" b="1" dirty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</a:t>
            </a:r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2819400" y="4114800"/>
            <a:ext cx="152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2574925" y="5673725"/>
            <a:ext cx="6912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v &lt; </a:t>
            </a:r>
            <a:r>
              <a:rPr lang="en-US" sz="2000" b="1" dirty="0">
                <a:solidFill>
                  <a:srgbClr val="FF0000"/>
                </a:solidFill>
                <a:sym typeface="Symbol" pitchFamily="18" charset="2"/>
              </a:rPr>
              <a:t></a:t>
            </a:r>
          </a:p>
        </p:txBody>
      </p:sp>
      <p:sp>
        <p:nvSpPr>
          <p:cNvPr id="15368" name="Line 7"/>
          <p:cNvSpPr>
            <a:spLocks noChangeShapeType="1"/>
          </p:cNvSpPr>
          <p:nvPr/>
        </p:nvSpPr>
        <p:spPr bwMode="auto">
          <a:xfrm>
            <a:off x="2895600" y="6019800"/>
            <a:ext cx="152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6F4270-C5AF-427F-91CA-F45A052F135E}" type="slidenum">
              <a:rPr lang="en-US">
                <a:latin typeface="Arial" pitchFamily="34" charset="0"/>
              </a:rPr>
              <a:pPr/>
              <a:t>26</a:t>
            </a:fld>
            <a:endParaRPr lang="en-US">
              <a:latin typeface="Arial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α-β pruning example</a:t>
            </a:r>
          </a:p>
        </p:txBody>
      </p:sp>
      <p:pic>
        <p:nvPicPr>
          <p:cNvPr id="16388" name="Picture 3" descr="alpha-beta-progress1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00200"/>
            <a:ext cx="8229600" cy="376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E58D4C-4E5F-4335-BA14-BC0A5553FE7A}" type="slidenum">
              <a:rPr lang="en-US">
                <a:latin typeface="Arial" pitchFamily="34" charset="0"/>
              </a:rPr>
              <a:pPr/>
              <a:t>27</a:t>
            </a:fld>
            <a:endParaRPr lang="en-US">
              <a:latin typeface="Arial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α-β pruning example</a:t>
            </a:r>
          </a:p>
        </p:txBody>
      </p:sp>
      <p:pic>
        <p:nvPicPr>
          <p:cNvPr id="17412" name="Picture 3" descr="alpha-beta-progress2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00200"/>
            <a:ext cx="8229600" cy="376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4708525" y="4687888"/>
            <a:ext cx="176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alpha cutoff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5622925" y="1787525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00"/>
                </a:solidFill>
                <a:sym typeface="Symbol" pitchFamily="18" charset="2"/>
              </a:rPr>
              <a:t> =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76EA76-086C-4E8D-BB4A-ADA4DF440818}" type="slidenum">
              <a:rPr lang="en-US">
                <a:latin typeface="Arial" pitchFamily="34" charset="0"/>
              </a:rPr>
              <a:pPr/>
              <a:t>28</a:t>
            </a:fld>
            <a:endParaRPr lang="en-US">
              <a:latin typeface="Arial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α-β pruning example</a:t>
            </a:r>
          </a:p>
        </p:txBody>
      </p:sp>
      <p:pic>
        <p:nvPicPr>
          <p:cNvPr id="18436" name="Picture 3" descr="alpha-beta-progress3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00200"/>
            <a:ext cx="8229600" cy="376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4646C6-FF07-4A8A-8C53-66AF3B5FD911}" type="slidenum">
              <a:rPr lang="en-US">
                <a:latin typeface="Arial" pitchFamily="34" charset="0"/>
              </a:rPr>
              <a:pPr/>
              <a:t>29</a:t>
            </a:fld>
            <a:endParaRPr lang="en-US">
              <a:latin typeface="Arial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α-β pruning example</a:t>
            </a:r>
          </a:p>
        </p:txBody>
      </p:sp>
      <p:pic>
        <p:nvPicPr>
          <p:cNvPr id="19460" name="Picture 3" descr="alpha-beta-progress4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00200"/>
            <a:ext cx="8229600" cy="376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Games</a:t>
            </a:r>
            <a:endParaRPr lang="en-US" dirty="0"/>
          </a:p>
        </p:txBody>
      </p:sp>
      <p:pic>
        <p:nvPicPr>
          <p:cNvPr id="6" name="Content Placeholder 5" descr="tt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514600"/>
            <a:ext cx="2743200" cy="2315980"/>
          </a:xfrm>
        </p:spPr>
      </p:pic>
      <p:pic>
        <p:nvPicPr>
          <p:cNvPr id="7" name="Picture 6" descr="chess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743200"/>
            <a:ext cx="2895600" cy="19873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80A97C-4A93-4B74-956A-F5B95521471B}" type="slidenum">
              <a:rPr lang="en-US">
                <a:latin typeface="Arial" pitchFamily="34" charset="0"/>
              </a:rPr>
              <a:pPr/>
              <a:t>30</a:t>
            </a:fld>
            <a:endParaRPr lang="en-US">
              <a:latin typeface="Arial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α-β pruning example</a:t>
            </a:r>
          </a:p>
        </p:txBody>
      </p:sp>
      <p:pic>
        <p:nvPicPr>
          <p:cNvPr id="20484" name="Picture 3" descr="alpha-beta-progress5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524000"/>
            <a:ext cx="8229600" cy="377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3C172E-A444-4C8B-B6B0-E24FC62262C1}" type="slidenum">
              <a:rPr lang="en-US">
                <a:latin typeface="Arial" pitchFamily="34" charset="0"/>
              </a:rPr>
              <a:pPr/>
              <a:t>31</a:t>
            </a:fld>
            <a:endParaRPr lang="en-US">
              <a:latin typeface="Arial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Properties of α-β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6576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Pruning </a:t>
            </a:r>
            <a:r>
              <a:rPr lang="en-US" sz="2400" dirty="0" smtClean="0">
                <a:solidFill>
                  <a:srgbClr val="FF0000"/>
                </a:solidFill>
              </a:rPr>
              <a:t>does not</a:t>
            </a:r>
            <a:r>
              <a:rPr lang="en-US" sz="2400" dirty="0" smtClean="0"/>
              <a:t> affect final result. This means that it </a:t>
            </a:r>
            <a:r>
              <a:rPr lang="en-US" sz="2400" dirty="0" smtClean="0">
                <a:solidFill>
                  <a:srgbClr val="0033CC"/>
                </a:solidFill>
              </a:rPr>
              <a:t>gets the exact same result as does full </a:t>
            </a:r>
            <a:r>
              <a:rPr lang="en-US" sz="2400" dirty="0" err="1" smtClean="0">
                <a:solidFill>
                  <a:srgbClr val="0033CC"/>
                </a:solidFill>
              </a:rPr>
              <a:t>minimax</a:t>
            </a:r>
            <a:r>
              <a:rPr lang="en-US" sz="2400" dirty="0" smtClean="0"/>
              <a:t>.</a:t>
            </a:r>
          </a:p>
          <a:p>
            <a:pPr lvl="4"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Good move ordering improves effectiveness of pruning</a:t>
            </a:r>
          </a:p>
          <a:p>
            <a:pPr lvl="4"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With "perfect ordering," time complexity = O(</a:t>
            </a:r>
            <a:r>
              <a:rPr lang="en-US" sz="2400" dirty="0" err="1" smtClean="0"/>
              <a:t>b</a:t>
            </a:r>
            <a:r>
              <a:rPr lang="en-US" sz="2400" baseline="30000" dirty="0" err="1" smtClean="0"/>
              <a:t>m</a:t>
            </a:r>
            <a:r>
              <a:rPr lang="en-US" sz="2400" baseline="30000" dirty="0" smtClean="0"/>
              <a:t>/2</a:t>
            </a:r>
            <a:r>
              <a:rPr lang="en-US" sz="2400" dirty="0" smtClean="0"/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doubles</a:t>
            </a:r>
            <a:r>
              <a:rPr lang="en-US" sz="2000" dirty="0" smtClean="0"/>
              <a:t> depth of search</a:t>
            </a:r>
          </a:p>
          <a:p>
            <a:pPr lvl="4" eaLnBrk="1" hangingPunct="1">
              <a:lnSpc>
                <a:spcPct val="90000"/>
              </a:lnSpc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ADA7B6-057B-4384-9347-A659509764CC}" type="slidenum">
              <a:rPr lang="en-US">
                <a:latin typeface="Arial" pitchFamily="34" charset="0"/>
              </a:rPr>
              <a:pPr/>
              <a:t>32</a:t>
            </a:fld>
            <a:endParaRPr lang="en-US">
              <a:latin typeface="Arial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α-β algorithm</a:t>
            </a:r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3"/>
          <a:srcRect l="16406" t="25000" r="15625" b="15625"/>
          <a:stretch>
            <a:fillRect/>
          </a:stretch>
        </p:blipFill>
        <p:spPr bwMode="auto">
          <a:xfrm>
            <a:off x="685800" y="1295400"/>
            <a:ext cx="7620000" cy="49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B18EB1-7464-489B-B886-6313B824D577}" type="slidenum">
              <a:rPr lang="en-US">
                <a:latin typeface="Arial" pitchFamily="34" charset="0"/>
              </a:rPr>
              <a:pPr/>
              <a:t>33</a:t>
            </a:fld>
            <a:endParaRPr lang="en-US">
              <a:latin typeface="Arial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α-β algorithm</a:t>
            </a:r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/>
          <a:srcRect l="15625" t="25000" r="15625" b="33333"/>
          <a:stretch>
            <a:fillRect/>
          </a:stretch>
        </p:blipFill>
        <p:spPr bwMode="auto">
          <a:xfrm>
            <a:off x="685800" y="1524000"/>
            <a:ext cx="7772400" cy="353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 descr="prun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812" y="2162969"/>
            <a:ext cx="5286375" cy="3400425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676400"/>
            <a:ext cx="6781800" cy="4458752"/>
          </a:xfrm>
        </p:spPr>
      </p:pic>
      <p:pic>
        <p:nvPicPr>
          <p:cNvPr id="5" name="Content Placeholder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00200"/>
            <a:ext cx="6781800" cy="4458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7" name="Content Placeholder 6" descr="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371600"/>
            <a:ext cx="7291747" cy="48442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</a:p>
          <a:p>
            <a:pPr lvl="1"/>
            <a:r>
              <a:rPr lang="en-US" dirty="0" smtClean="0"/>
              <a:t>5.1, 5.2, 5.3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Games vs.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– </a:t>
            </a:r>
            <a:r>
              <a:rPr lang="en-US" dirty="0" smtClean="0">
                <a:solidFill>
                  <a:srgbClr val="FF0000"/>
                </a:solidFill>
              </a:rPr>
              <a:t>no adversary</a:t>
            </a:r>
          </a:p>
          <a:p>
            <a:pPr lvl="1"/>
            <a:r>
              <a:rPr lang="en-US" sz="2400" dirty="0" smtClean="0"/>
              <a:t>Examples: path planning, scheduling activities</a:t>
            </a:r>
          </a:p>
          <a:p>
            <a:pPr lvl="1"/>
            <a:endParaRPr lang="en-US" sz="1400" dirty="0" smtClean="0"/>
          </a:p>
          <a:p>
            <a:r>
              <a:rPr lang="en-US" sz="2800" dirty="0" smtClean="0"/>
              <a:t>Games – </a:t>
            </a:r>
            <a:r>
              <a:rPr lang="en-US" sz="2800" dirty="0" smtClean="0">
                <a:solidFill>
                  <a:srgbClr val="FF0000"/>
                </a:solidFill>
              </a:rPr>
              <a:t>adversary</a:t>
            </a:r>
          </a:p>
          <a:p>
            <a:pPr lvl="1"/>
            <a:r>
              <a:rPr lang="en-US" sz="2400" b="1" dirty="0" smtClean="0"/>
              <a:t>Unpredictable opponent(s)</a:t>
            </a:r>
          </a:p>
          <a:p>
            <a:pPr lvl="1"/>
            <a:r>
              <a:rPr lang="en-US" sz="2400" dirty="0" smtClean="0"/>
              <a:t>Solution is strategy (strategy specifies move for every possible opponent reply).</a:t>
            </a:r>
          </a:p>
          <a:p>
            <a:pPr lvl="1"/>
            <a:r>
              <a:rPr lang="en-US" b="1" dirty="0" smtClean="0"/>
              <a:t>Time limits force an </a:t>
            </a:r>
            <a:r>
              <a:rPr lang="en-US" b="1" i="1" dirty="0" smtClean="0"/>
              <a:t>approximate</a:t>
            </a:r>
            <a:r>
              <a:rPr lang="en-US" b="1" dirty="0" smtClean="0"/>
              <a:t> solution</a:t>
            </a:r>
          </a:p>
          <a:p>
            <a:pPr lvl="1"/>
            <a:r>
              <a:rPr lang="en-US" b="1" dirty="0" smtClean="0"/>
              <a:t>Inefficiency is intolerable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Sum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pay off to all players is the same for every instance of games</a:t>
            </a:r>
          </a:p>
          <a:p>
            <a:r>
              <a:rPr lang="en-US" dirty="0" smtClean="0"/>
              <a:t>Chess/Tic-tac-toe: </a:t>
            </a:r>
          </a:p>
          <a:p>
            <a:pPr lvl="1"/>
            <a:r>
              <a:rPr lang="en-US" dirty="0" smtClean="0"/>
              <a:t>Win – 1</a:t>
            </a:r>
          </a:p>
          <a:p>
            <a:pPr lvl="1"/>
            <a:r>
              <a:rPr lang="en-US" dirty="0" smtClean="0"/>
              <a:t>Lose – 0</a:t>
            </a:r>
          </a:p>
          <a:p>
            <a:pPr lvl="1"/>
            <a:r>
              <a:rPr lang="en-US" dirty="0" smtClean="0"/>
              <a:t>Draw – ½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47800"/>
            <a:ext cx="6324600" cy="501952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When I </a:t>
            </a:r>
            <a:r>
              <a:rPr lang="en-US" b="1" dirty="0" smtClean="0">
                <a:solidFill>
                  <a:srgbClr val="92D050"/>
                </a:solidFill>
              </a:rPr>
              <a:t>Win</a:t>
            </a:r>
            <a:r>
              <a:rPr lang="en-US" dirty="0" smtClean="0"/>
              <a:t> – You </a:t>
            </a:r>
            <a:r>
              <a:rPr lang="en-US" dirty="0" smtClean="0">
                <a:solidFill>
                  <a:srgbClr val="FF0000"/>
                </a:solidFill>
              </a:rPr>
              <a:t>Lose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zs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762000"/>
            <a:ext cx="6654800" cy="49911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Two agents acting alternately</a:t>
            </a:r>
          </a:p>
          <a:p>
            <a:r>
              <a:rPr lang="en-US" b="1" dirty="0" smtClean="0"/>
              <a:t>Utility values for each agent are the opposite of the other</a:t>
            </a:r>
          </a:p>
          <a:p>
            <a:r>
              <a:rPr lang="en-US" sz="3000" dirty="0" smtClean="0"/>
              <a:t>Deterministic</a:t>
            </a:r>
          </a:p>
          <a:p>
            <a:r>
              <a:rPr lang="en-US" sz="3000" dirty="0" smtClean="0"/>
              <a:t>Fully observable</a:t>
            </a:r>
          </a:p>
          <a:p>
            <a:r>
              <a:rPr lang="en-US" sz="3000" dirty="0" smtClean="0"/>
              <a:t>Can generalize to stochastic games, multiple players, non zero-sum, etc</a:t>
            </a:r>
          </a:p>
          <a:p>
            <a:r>
              <a:rPr lang="en-US" sz="3000" dirty="0" smtClean="0"/>
              <a:t>In game theory terms: </a:t>
            </a:r>
          </a:p>
          <a:p>
            <a:pPr lvl="1"/>
            <a:r>
              <a:rPr lang="en-US" sz="2600" dirty="0" smtClean="0"/>
              <a:t>“Deterministic, turn-taking, zero-sum games of perfect information”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Games as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87680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Initial state: e.g. board configuration of chess</a:t>
            </a:r>
          </a:p>
          <a:p>
            <a:pPr lvl="1"/>
            <a:r>
              <a:rPr lang="en-US" dirty="0" smtClean="0"/>
              <a:t>Player: which player to give </a:t>
            </a:r>
            <a:r>
              <a:rPr lang="en-US" smtClean="0"/>
              <a:t>the current move</a:t>
            </a:r>
          </a:p>
          <a:p>
            <a:pPr lvl="1"/>
            <a:r>
              <a:rPr lang="en-US" dirty="0" smtClean="0"/>
              <a:t>Successor function: list of (</a:t>
            </a:r>
            <a:r>
              <a:rPr lang="en-US" dirty="0" err="1" smtClean="0"/>
              <a:t>move,state</a:t>
            </a:r>
            <a:r>
              <a:rPr lang="en-US" dirty="0" smtClean="0"/>
              <a:t>) pairs specifying legal moves.</a:t>
            </a:r>
          </a:p>
          <a:p>
            <a:pPr lvl="1"/>
            <a:r>
              <a:rPr lang="en-US" dirty="0" smtClean="0"/>
              <a:t>Terminal test: Is the game finished?</a:t>
            </a:r>
          </a:p>
          <a:p>
            <a:pPr lvl="1"/>
            <a:r>
              <a:rPr lang="en-US" dirty="0" smtClean="0"/>
              <a:t>Utility function: Gives numerical value of terminal states. E.g. win (+1), lose (-1) and draw (0) in tic-tac-toe  or chess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644</Words>
  <Application>Microsoft Office PowerPoint</Application>
  <PresentationFormat>On-screen Show (4:3)</PresentationFormat>
  <Paragraphs>161</Paragraphs>
  <Slides>37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ADVERSARIAL SEARCH</vt:lpstr>
      <vt:lpstr>Objectives</vt:lpstr>
      <vt:lpstr>Games</vt:lpstr>
      <vt:lpstr>Games vs. Search</vt:lpstr>
      <vt:lpstr>Zero Sum Game</vt:lpstr>
      <vt:lpstr>When I Win – You Lose</vt:lpstr>
      <vt:lpstr>PowerPoint Presentation</vt:lpstr>
      <vt:lpstr>Assumptions</vt:lpstr>
      <vt:lpstr>Games as search</vt:lpstr>
      <vt:lpstr>Game Setup</vt:lpstr>
      <vt:lpstr>Partial Game Tree for Tic-Tac-Toe </vt:lpstr>
      <vt:lpstr>Size of search trees</vt:lpstr>
      <vt:lpstr>Optimal Strategy</vt:lpstr>
      <vt:lpstr>Strategy 1</vt:lpstr>
      <vt:lpstr>The minimax algorithm</vt:lpstr>
      <vt:lpstr>Two-Ply Game Tree</vt:lpstr>
      <vt:lpstr>Two-Ply Game Tree</vt:lpstr>
      <vt:lpstr>Two-Ply Game Tree</vt:lpstr>
      <vt:lpstr>Two-Ply Game Tree</vt:lpstr>
      <vt:lpstr>The minimax algorithm</vt:lpstr>
      <vt:lpstr>PowerPoint Presentation</vt:lpstr>
      <vt:lpstr>Minimax is done depth-first</vt:lpstr>
      <vt:lpstr>Properties of Minimax</vt:lpstr>
      <vt:lpstr>Strategy 2</vt:lpstr>
      <vt:lpstr>Alpha-Beta Procedure</vt:lpstr>
      <vt:lpstr>α-β pruning example</vt:lpstr>
      <vt:lpstr>α-β pruning example</vt:lpstr>
      <vt:lpstr>α-β pruning example</vt:lpstr>
      <vt:lpstr>α-β pruning example</vt:lpstr>
      <vt:lpstr>α-β pruning example</vt:lpstr>
      <vt:lpstr>Properties of α-β</vt:lpstr>
      <vt:lpstr>The α-β algorithm</vt:lpstr>
      <vt:lpstr>The α-β algorithm</vt:lpstr>
      <vt:lpstr>Example</vt:lpstr>
      <vt:lpstr>Example</vt:lpstr>
      <vt:lpstr>Example</vt:lpstr>
      <vt:lpstr>Resource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SEARCH</dc:title>
  <dc:creator>Azad</dc:creator>
  <cp:lastModifiedBy>Asus</cp:lastModifiedBy>
  <cp:revision>58</cp:revision>
  <dcterms:created xsi:type="dcterms:W3CDTF">2006-08-16T00:00:00Z</dcterms:created>
  <dcterms:modified xsi:type="dcterms:W3CDTF">2023-09-22T12:12:41Z</dcterms:modified>
</cp:coreProperties>
</file>