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96" y="-78"/>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8/30/2023</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Certifying Authority</a:t>
            </a:r>
            <a:endParaRPr lang="en-US" dirty="0"/>
          </a:p>
        </p:txBody>
      </p:sp>
      <p:sp>
        <p:nvSpPr>
          <p:cNvPr id="3" name="Subtitle 2"/>
          <p:cNvSpPr>
            <a:spLocks noGrp="1"/>
          </p:cNvSpPr>
          <p:nvPr>
            <p:ph type="subTitle" idx="1"/>
          </p:nvPr>
        </p:nvSpPr>
        <p:spPr/>
        <p:txBody>
          <a:bodyPr/>
          <a:lstStyle/>
          <a:p>
            <a:r>
              <a:rPr lang="en-US" dirty="0" smtClean="0"/>
              <a:t>Licensing Procedure</a:t>
            </a:r>
            <a:endParaRPr lang="en-US" dirty="0"/>
          </a:p>
        </p:txBody>
      </p:sp>
    </p:spTree>
    <p:extLst>
      <p:ext uri="{BB962C8B-B14F-4D97-AF65-F5344CB8AC3E}">
        <p14:creationId xmlns:p14="http://schemas.microsoft.com/office/powerpoint/2010/main" val="385509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for violations by CAs</a:t>
            </a:r>
          </a:p>
        </p:txBody>
      </p:sp>
      <p:sp>
        <p:nvSpPr>
          <p:cNvPr id="3" name="Content Placeholder 2"/>
          <p:cNvSpPr>
            <a:spLocks noGrp="1"/>
          </p:cNvSpPr>
          <p:nvPr>
            <p:ph idx="1"/>
          </p:nvPr>
        </p:nvSpPr>
        <p:spPr/>
        <p:txBody>
          <a:bodyPr>
            <a:normAutofit fontScale="85000" lnSpcReduction="20000"/>
          </a:bodyPr>
          <a:lstStyle/>
          <a:p>
            <a:r>
              <a:rPr lang="en-US" dirty="0"/>
              <a:t>58. Punishment for failure to surrender </a:t>
            </a:r>
            <a:r>
              <a:rPr lang="en-US" dirty="0" err="1"/>
              <a:t>licence</a:t>
            </a:r>
            <a:r>
              <a:rPr lang="en-US" dirty="0"/>
              <a:t>.--(1) Where any Certifying Authority fails to surrender a </a:t>
            </a:r>
            <a:r>
              <a:rPr lang="en-US" dirty="0" err="1"/>
              <a:t>licence</a:t>
            </a:r>
            <a:r>
              <a:rPr lang="en-US" dirty="0"/>
              <a:t> under section 34 of this Act, the person in whose </a:t>
            </a:r>
            <a:r>
              <a:rPr lang="en-US" dirty="0" err="1"/>
              <a:t>favour</a:t>
            </a:r>
            <a:r>
              <a:rPr lang="en-US" dirty="0"/>
              <a:t> the </a:t>
            </a:r>
            <a:r>
              <a:rPr lang="en-US" dirty="0" err="1"/>
              <a:t>licence</a:t>
            </a:r>
            <a:r>
              <a:rPr lang="en-US" dirty="0"/>
              <a:t> is issued, the failure of the person shall be an offence. </a:t>
            </a:r>
            <a:endParaRPr lang="en-US" dirty="0" smtClean="0"/>
          </a:p>
          <a:p>
            <a:r>
              <a:rPr lang="en-US" dirty="0" smtClean="0"/>
              <a:t>(</a:t>
            </a:r>
            <a:r>
              <a:rPr lang="en-US" dirty="0"/>
              <a:t>2) Whoever commits offence under sub-section (1) of this section he shall be punishable with imprisonment for a term which may extend to six months, or with fine which may extend to Taka ten thousands, or with both. </a:t>
            </a:r>
            <a:endParaRPr lang="en-US" dirty="0" smtClean="0"/>
          </a:p>
        </p:txBody>
      </p:sp>
    </p:spTree>
    <p:extLst>
      <p:ext uri="{BB962C8B-B14F-4D97-AF65-F5344CB8AC3E}">
        <p14:creationId xmlns:p14="http://schemas.microsoft.com/office/powerpoint/2010/main" val="265689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Punishments for violations by CAs</a:t>
            </a:r>
            <a:endParaRPr lang="en-US" dirty="0"/>
          </a:p>
        </p:txBody>
      </p:sp>
      <p:sp>
        <p:nvSpPr>
          <p:cNvPr id="3" name="Content Placeholder 2"/>
          <p:cNvSpPr>
            <a:spLocks noGrp="1"/>
          </p:cNvSpPr>
          <p:nvPr>
            <p:ph idx="1"/>
          </p:nvPr>
        </p:nvSpPr>
        <p:spPr/>
        <p:txBody>
          <a:bodyPr>
            <a:normAutofit fontScale="92500" lnSpcReduction="20000"/>
          </a:bodyPr>
          <a:lstStyle/>
          <a:p>
            <a:r>
              <a:rPr lang="en-US" dirty="0"/>
              <a:t>59. Punishment for failure to comply with order.--(1) Any person who fails to comply with any order made under section 45 of this Act, then this activity of his will be regarded as an offence. </a:t>
            </a:r>
            <a:endParaRPr lang="en-US" dirty="0" smtClean="0"/>
          </a:p>
          <a:p>
            <a:r>
              <a:rPr lang="en-US" dirty="0" smtClean="0"/>
              <a:t>(</a:t>
            </a:r>
            <a:r>
              <a:rPr lang="en-US" dirty="0"/>
              <a:t>2) Whoever commits offence under sub-section (1) of this section he shall be punishable with imprisonment for a term which may extend to one year, or with fine which may extend to Taka one lakh, or with both. </a:t>
            </a:r>
          </a:p>
          <a:p>
            <a:pPr marL="0" indent="0">
              <a:buNone/>
            </a:pPr>
            <a:endParaRPr lang="en-US" dirty="0"/>
          </a:p>
        </p:txBody>
      </p:sp>
    </p:spTree>
    <p:extLst>
      <p:ext uri="{BB962C8B-B14F-4D97-AF65-F5344CB8AC3E}">
        <p14:creationId xmlns:p14="http://schemas.microsoft.com/office/powerpoint/2010/main" val="373039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Punishments for violations by CAs</a:t>
            </a:r>
            <a:endParaRPr lang="en-US" dirty="0"/>
          </a:p>
        </p:txBody>
      </p:sp>
      <p:sp>
        <p:nvSpPr>
          <p:cNvPr id="3" name="Content Placeholder 2"/>
          <p:cNvSpPr>
            <a:spLocks noGrp="1"/>
          </p:cNvSpPr>
          <p:nvPr>
            <p:ph idx="1"/>
          </p:nvPr>
        </p:nvSpPr>
        <p:spPr/>
        <p:txBody>
          <a:bodyPr>
            <a:normAutofit fontScale="85000" lnSpcReduction="10000"/>
          </a:bodyPr>
          <a:lstStyle/>
          <a:p>
            <a:r>
              <a:rPr lang="en-US" dirty="0"/>
              <a:t>60. Punishment for failure to comply with order made by the Controller in emergency -- (1) Any person who fails to comply with any order made under section 46 of this Act, then this activity of his will be regarded as an offence. </a:t>
            </a:r>
            <a:endParaRPr lang="en-US" dirty="0" smtClean="0"/>
          </a:p>
          <a:p>
            <a:r>
              <a:rPr lang="en-US" dirty="0" smtClean="0"/>
              <a:t>(</a:t>
            </a:r>
            <a:r>
              <a:rPr lang="en-US" dirty="0"/>
              <a:t>2) Whoever commits offence under sub-section (1) of this section he shall be punishable with imprisonment for a term which may extend to five years, or with fine which may extend to Taka five lakhs, or with both. </a:t>
            </a:r>
          </a:p>
        </p:txBody>
      </p:sp>
    </p:spTree>
    <p:extLst>
      <p:ext uri="{BB962C8B-B14F-4D97-AF65-F5344CB8AC3E}">
        <p14:creationId xmlns:p14="http://schemas.microsoft.com/office/powerpoint/2010/main" val="2771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a:t>
            </a:r>
            <a:r>
              <a:rPr lang="en-US" dirty="0" smtClean="0"/>
              <a:t>under ICT Act</a:t>
            </a:r>
            <a:endParaRPr lang="en-US" dirty="0"/>
          </a:p>
        </p:txBody>
      </p:sp>
      <p:sp>
        <p:nvSpPr>
          <p:cNvPr id="3" name="Content Placeholder 2"/>
          <p:cNvSpPr>
            <a:spLocks noGrp="1"/>
          </p:cNvSpPr>
          <p:nvPr>
            <p:ph idx="1"/>
          </p:nvPr>
        </p:nvSpPr>
        <p:spPr/>
        <p:txBody>
          <a:bodyPr>
            <a:normAutofit fontScale="85000" lnSpcReduction="10000"/>
          </a:bodyPr>
          <a:lstStyle/>
          <a:p>
            <a:r>
              <a:rPr lang="en-US" dirty="0"/>
              <a:t>61. Punishment for unauthorized access to protected systems.--(1) Any person who secures access or attempts to secure access to protected system in contraventions of section 47 of this Act, then this activity of his will be regarded as an offence. </a:t>
            </a:r>
            <a:endParaRPr lang="en-US" dirty="0" smtClean="0"/>
          </a:p>
          <a:p>
            <a:r>
              <a:rPr lang="en-US" dirty="0" smtClean="0"/>
              <a:t>(</a:t>
            </a:r>
            <a:r>
              <a:rPr lang="en-US" dirty="0"/>
              <a:t>2) Whoever commits offence under sub-section (1) of this section he shall be punishable with imprisonment for a term which may extend to ten years, or with fine which may extend to Taka ten lakhs, or with both</a:t>
            </a:r>
          </a:p>
        </p:txBody>
      </p:sp>
    </p:spTree>
    <p:extLst>
      <p:ext uri="{BB962C8B-B14F-4D97-AF65-F5344CB8AC3E}">
        <p14:creationId xmlns:p14="http://schemas.microsoft.com/office/powerpoint/2010/main" val="291657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under ICT Act</a:t>
            </a:r>
          </a:p>
        </p:txBody>
      </p:sp>
      <p:sp>
        <p:nvSpPr>
          <p:cNvPr id="3" name="Content Placeholder 2"/>
          <p:cNvSpPr>
            <a:spLocks noGrp="1"/>
          </p:cNvSpPr>
          <p:nvPr>
            <p:ph idx="1"/>
          </p:nvPr>
        </p:nvSpPr>
        <p:spPr/>
        <p:txBody>
          <a:bodyPr>
            <a:normAutofit fontScale="77500" lnSpcReduction="20000"/>
          </a:bodyPr>
          <a:lstStyle/>
          <a:p>
            <a:r>
              <a:rPr lang="en-US" dirty="0"/>
              <a:t>62. Punishment for misrepresentation and obscuring information.--Whoever makes any misrepresentation to, or suppresses any material fact from the Controller or the Certifying Authority for obtaining any </a:t>
            </a:r>
            <a:r>
              <a:rPr lang="en-US" dirty="0" err="1"/>
              <a:t>licence</a:t>
            </a:r>
            <a:r>
              <a:rPr lang="en-US" dirty="0"/>
              <a:t> or Digital Signature Certificate shall be regarded as an offence. </a:t>
            </a:r>
            <a:endParaRPr lang="en-US" dirty="0" smtClean="0"/>
          </a:p>
          <a:p>
            <a:r>
              <a:rPr lang="en-US" dirty="0"/>
              <a:t>(2) Whoever commits any offence under sub-section (1) of this section he shall be punishable with imprisonment for a term which may extend to two years, or with fine which may extend to Taka two lakhs, or with both. </a:t>
            </a:r>
          </a:p>
        </p:txBody>
      </p:sp>
    </p:spTree>
    <p:extLst>
      <p:ext uri="{BB962C8B-B14F-4D97-AF65-F5344CB8AC3E}">
        <p14:creationId xmlns:p14="http://schemas.microsoft.com/office/powerpoint/2010/main" val="263275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under ICT Act</a:t>
            </a:r>
          </a:p>
        </p:txBody>
      </p:sp>
      <p:sp>
        <p:nvSpPr>
          <p:cNvPr id="3" name="Content Placeholder 2"/>
          <p:cNvSpPr>
            <a:spLocks noGrp="1"/>
          </p:cNvSpPr>
          <p:nvPr>
            <p:ph idx="1"/>
          </p:nvPr>
        </p:nvSpPr>
        <p:spPr/>
        <p:txBody>
          <a:bodyPr>
            <a:normAutofit fontScale="62500" lnSpcReduction="20000"/>
          </a:bodyPr>
          <a:lstStyle/>
          <a:p>
            <a:r>
              <a:rPr lang="en-US" dirty="0"/>
              <a:t>63. Punishment for disclosure of confidentiality and privacy.--Save as otherwise provided by this Act or any other law for the time being in force, </a:t>
            </a:r>
            <a:r>
              <a:rPr lang="en-US" dirty="0" smtClean="0"/>
              <a:t>if any </a:t>
            </a:r>
            <a:r>
              <a:rPr lang="en-US" dirty="0"/>
              <a:t>person who, in pursuance of any of the powers conferred under this Act, or rules and regulations made thereunder, has secured access to any electronic record, book, register, correspondence, information, document or other </a:t>
            </a:r>
            <a:r>
              <a:rPr lang="en-US" dirty="0" smtClean="0"/>
              <a:t>material, </a:t>
            </a:r>
            <a:r>
              <a:rPr lang="en-US" dirty="0"/>
              <a:t>without the consent of the person concerned, </a:t>
            </a:r>
            <a:r>
              <a:rPr lang="en-US" dirty="0" smtClean="0"/>
              <a:t>discloses </a:t>
            </a:r>
            <a:r>
              <a:rPr lang="en-US" dirty="0"/>
              <a:t>such electronic record, book, register, correspondence, information, document or other material to any other </a:t>
            </a:r>
            <a:r>
              <a:rPr lang="en-US" dirty="0" smtClean="0"/>
              <a:t>person, then such act shall </a:t>
            </a:r>
            <a:r>
              <a:rPr lang="en-US" dirty="0"/>
              <a:t>be regarded as an offence. </a:t>
            </a:r>
            <a:endParaRPr lang="en-US" dirty="0" smtClean="0"/>
          </a:p>
          <a:p>
            <a:r>
              <a:rPr lang="en-US" dirty="0" smtClean="0"/>
              <a:t>(</a:t>
            </a:r>
            <a:r>
              <a:rPr lang="en-US" dirty="0"/>
              <a:t>2) Whoever commits any offence under sub-section (1) of this section he shall be punishable with imprisonment for a term which may extend to two years, or with fine which may extend to Taka two lakhs, or with both. </a:t>
            </a:r>
          </a:p>
        </p:txBody>
      </p:sp>
    </p:spTree>
    <p:extLst>
      <p:ext uri="{BB962C8B-B14F-4D97-AF65-F5344CB8AC3E}">
        <p14:creationId xmlns:p14="http://schemas.microsoft.com/office/powerpoint/2010/main" val="22818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under ICT Act</a:t>
            </a:r>
          </a:p>
        </p:txBody>
      </p:sp>
      <p:sp>
        <p:nvSpPr>
          <p:cNvPr id="3" name="Content Placeholder 2"/>
          <p:cNvSpPr>
            <a:spLocks noGrp="1"/>
          </p:cNvSpPr>
          <p:nvPr>
            <p:ph idx="1"/>
          </p:nvPr>
        </p:nvSpPr>
        <p:spPr/>
        <p:txBody>
          <a:bodyPr>
            <a:normAutofit fontScale="62500" lnSpcReduction="20000"/>
          </a:bodyPr>
          <a:lstStyle/>
          <a:p>
            <a:r>
              <a:rPr lang="en-US" dirty="0"/>
              <a:t>63. Punishment for disclosure of confidentiality and privacy.--Save as otherwise provided by this Act or any other law for the time being in force, </a:t>
            </a:r>
            <a:r>
              <a:rPr lang="en-US" dirty="0" smtClean="0"/>
              <a:t>if any </a:t>
            </a:r>
            <a:r>
              <a:rPr lang="en-US" dirty="0"/>
              <a:t>person who, in pursuance of any of the powers conferred under this Act, or rules and regulations made thereunder, has secured access to any electronic record, book, register, correspondence, information, document or other </a:t>
            </a:r>
            <a:r>
              <a:rPr lang="en-US" dirty="0" smtClean="0"/>
              <a:t>material, </a:t>
            </a:r>
            <a:r>
              <a:rPr lang="en-US" dirty="0"/>
              <a:t>without the consent of the person concerned, </a:t>
            </a:r>
            <a:r>
              <a:rPr lang="en-US" dirty="0" smtClean="0"/>
              <a:t>discloses </a:t>
            </a:r>
            <a:r>
              <a:rPr lang="en-US" dirty="0"/>
              <a:t>such electronic record, book, register, correspondence, information, document or other material to any other </a:t>
            </a:r>
            <a:r>
              <a:rPr lang="en-US" dirty="0" smtClean="0"/>
              <a:t>person, then such act shall </a:t>
            </a:r>
            <a:r>
              <a:rPr lang="en-US" dirty="0"/>
              <a:t>be regarded as an offence. </a:t>
            </a:r>
            <a:endParaRPr lang="en-US" dirty="0" smtClean="0"/>
          </a:p>
          <a:p>
            <a:r>
              <a:rPr lang="en-US" dirty="0" smtClean="0"/>
              <a:t>(</a:t>
            </a:r>
            <a:r>
              <a:rPr lang="en-US" dirty="0"/>
              <a:t>2) Whoever commits any offence under sub-section (1) of this section he shall be punishable with imprisonment for a term which may extend to two years, or with fine which may extend to Taka two lakhs, or with both. </a:t>
            </a:r>
          </a:p>
        </p:txBody>
      </p:sp>
    </p:spTree>
    <p:extLst>
      <p:ext uri="{BB962C8B-B14F-4D97-AF65-F5344CB8AC3E}">
        <p14:creationId xmlns:p14="http://schemas.microsoft.com/office/powerpoint/2010/main" val="31070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under ICT Act</a:t>
            </a:r>
          </a:p>
        </p:txBody>
      </p:sp>
      <p:sp>
        <p:nvSpPr>
          <p:cNvPr id="3" name="Content Placeholder 2"/>
          <p:cNvSpPr>
            <a:spLocks noGrp="1"/>
          </p:cNvSpPr>
          <p:nvPr>
            <p:ph idx="1"/>
          </p:nvPr>
        </p:nvSpPr>
        <p:spPr/>
        <p:txBody>
          <a:bodyPr>
            <a:normAutofit fontScale="62500" lnSpcReduction="20000"/>
          </a:bodyPr>
          <a:lstStyle/>
          <a:p>
            <a:r>
              <a:rPr lang="en-US" dirty="0"/>
              <a:t>64. Punishment for publishing false Digital Signature Certificate.--No person shall publish a Digital Signature Certificate or otherwise make it available to any other person knowing that-- (a) the Certifying Authority listed in the certificate has not issued it; or (b) the subscriber listed in the certificate has not accepted it; or (c) the certificate has been revoked or suspended; unless such publication is for the purpose of verifying a digital signature created prior to such suspension or revocation and by breaching the rules such Digital Signature Certificate is published or otherwise make it available to others shall be regarded as an offence. </a:t>
            </a:r>
            <a:endParaRPr lang="en-US" dirty="0" smtClean="0"/>
          </a:p>
          <a:p>
            <a:r>
              <a:rPr lang="en-US" dirty="0" smtClean="0"/>
              <a:t>(</a:t>
            </a:r>
            <a:r>
              <a:rPr lang="en-US" dirty="0"/>
              <a:t>2) Whoever commits any offence under sub-section (1) of this section he shall be punishable with imprisonment for a term which may extend to two years, or with fine which may extend to Taka two lakhs, or with both. </a:t>
            </a:r>
          </a:p>
        </p:txBody>
      </p:sp>
    </p:spTree>
    <p:extLst>
      <p:ext uri="{BB962C8B-B14F-4D97-AF65-F5344CB8AC3E}">
        <p14:creationId xmlns:p14="http://schemas.microsoft.com/office/powerpoint/2010/main" val="348990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Punishments under ICT Act</a:t>
            </a:r>
          </a:p>
        </p:txBody>
      </p:sp>
      <p:sp>
        <p:nvSpPr>
          <p:cNvPr id="3" name="Content Placeholder 2"/>
          <p:cNvSpPr>
            <a:spLocks noGrp="1"/>
          </p:cNvSpPr>
          <p:nvPr>
            <p:ph idx="1"/>
          </p:nvPr>
        </p:nvSpPr>
        <p:spPr/>
        <p:txBody>
          <a:bodyPr>
            <a:normAutofit fontScale="77500" lnSpcReduction="20000"/>
          </a:bodyPr>
          <a:lstStyle/>
          <a:p>
            <a:r>
              <a:rPr lang="en-US" b="1" dirty="0"/>
              <a:t>65. Punishment for publishing Digital Signature Certificate for fraudulent purpose etc.--</a:t>
            </a:r>
          </a:p>
          <a:p>
            <a:r>
              <a:rPr lang="en-US" dirty="0"/>
              <a:t>Whosoever knowingly creates and publishes or otherwise makes available a Digital </a:t>
            </a:r>
            <a:r>
              <a:rPr lang="en-US" dirty="0" smtClean="0"/>
              <a:t>Signature Certificate </a:t>
            </a:r>
            <a:r>
              <a:rPr lang="en-US" dirty="0"/>
              <a:t>for any fraudulent or unlawful purpose shall be regarded as an offence.</a:t>
            </a:r>
          </a:p>
          <a:p>
            <a:r>
              <a:rPr lang="en-US" dirty="0"/>
              <a:t>(2) Whoever commits any offence under sub-section (1) of this section he shall </a:t>
            </a:r>
            <a:r>
              <a:rPr lang="en-US" dirty="0" smtClean="0"/>
              <a:t>be punishable </a:t>
            </a:r>
            <a:r>
              <a:rPr lang="en-US" dirty="0"/>
              <a:t>with imprisonment for a term which may extend to two years, or with fine which </a:t>
            </a:r>
            <a:r>
              <a:rPr lang="en-US" dirty="0" smtClean="0"/>
              <a:t>may extend </a:t>
            </a:r>
            <a:r>
              <a:rPr lang="en-US" dirty="0"/>
              <a:t>to Taka two lakh, or with both.</a:t>
            </a:r>
            <a:endParaRPr lang="en-US" dirty="0"/>
          </a:p>
        </p:txBody>
      </p:sp>
    </p:spTree>
    <p:extLst>
      <p:ext uri="{BB962C8B-B14F-4D97-AF65-F5344CB8AC3E}">
        <p14:creationId xmlns:p14="http://schemas.microsoft.com/office/powerpoint/2010/main" val="336082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Controller of Certifying Authorities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Sections 18 and 19 outline the formation and functions of CCA. </a:t>
            </a:r>
          </a:p>
          <a:p>
            <a:r>
              <a:rPr lang="en-US" dirty="0" smtClean="0"/>
              <a:t>CCA is authority to issue license for CAs.</a:t>
            </a:r>
          </a:p>
          <a:p>
            <a:r>
              <a:rPr lang="en-US" dirty="0" smtClean="0"/>
              <a:t>Subject </a:t>
            </a:r>
            <a:r>
              <a:rPr lang="en-US" dirty="0"/>
              <a:t>to such conditions and restrictions as may be specified by regulations, the Controller may, with the previous approval of the Government, and by notification in the Official Gazette and additionally optionally in Electronic Gazette, </a:t>
            </a:r>
            <a:r>
              <a:rPr lang="en-US" b="1" dirty="0"/>
              <a:t>recognize any foreign Certifying Authority as a Certifying Authority </a:t>
            </a:r>
            <a:r>
              <a:rPr lang="en-US" dirty="0"/>
              <a:t>for the purposes of this Act.  </a:t>
            </a:r>
            <a:r>
              <a:rPr lang="en-US" dirty="0" smtClean="0"/>
              <a:t>(</a:t>
            </a:r>
            <a:r>
              <a:rPr lang="en-US" dirty="0"/>
              <a:t>Section </a:t>
            </a:r>
            <a:r>
              <a:rPr lang="en-US" dirty="0" smtClean="0"/>
              <a:t>20</a:t>
            </a:r>
            <a:r>
              <a:rPr lang="en-US" dirty="0"/>
              <a:t>)</a:t>
            </a:r>
          </a:p>
        </p:txBody>
      </p:sp>
    </p:spTree>
    <p:extLst>
      <p:ext uri="{BB962C8B-B14F-4D97-AF65-F5344CB8AC3E}">
        <p14:creationId xmlns:p14="http://schemas.microsoft.com/office/powerpoint/2010/main" val="27453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to act as </a:t>
            </a:r>
            <a:r>
              <a:rPr lang="en-US" dirty="0" smtClean="0"/>
              <a:t>repository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a:t>1) The Controller shall be the repository of all Digital Signature Certificates issued under this Act. </a:t>
            </a:r>
            <a:endParaRPr lang="en-US" dirty="0" smtClean="0"/>
          </a:p>
          <a:p>
            <a:r>
              <a:rPr lang="en-US" dirty="0" smtClean="0"/>
              <a:t>(</a:t>
            </a:r>
            <a:r>
              <a:rPr lang="en-US" dirty="0"/>
              <a:t>2) The Controller shall ensure that the secrecy and security of the digital signature are assured and in order to do so shall make use of hardware, software and procedures that are secure from intrusion and misuse and follow such standards as may be prescribed</a:t>
            </a:r>
            <a:r>
              <a:rPr lang="en-US" dirty="0" smtClean="0"/>
              <a:t>. (S 21</a:t>
            </a:r>
            <a:r>
              <a:rPr lang="en-US" dirty="0"/>
              <a:t>)</a:t>
            </a:r>
            <a:endParaRPr lang="en-US" dirty="0" smtClean="0"/>
          </a:p>
        </p:txBody>
      </p:sp>
    </p:spTree>
    <p:extLst>
      <p:ext uri="{BB962C8B-B14F-4D97-AF65-F5344CB8AC3E}">
        <p14:creationId xmlns:p14="http://schemas.microsoft.com/office/powerpoint/2010/main" val="1391459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License </a:t>
            </a:r>
            <a:r>
              <a:rPr lang="en-US" sz="3600" dirty="0"/>
              <a:t>to issue Digital Signature Certificate</a:t>
            </a:r>
          </a:p>
        </p:txBody>
      </p:sp>
      <p:sp>
        <p:nvSpPr>
          <p:cNvPr id="3" name="Content Placeholder 2"/>
          <p:cNvSpPr>
            <a:spLocks noGrp="1"/>
          </p:cNvSpPr>
          <p:nvPr>
            <p:ph idx="1"/>
          </p:nvPr>
        </p:nvSpPr>
        <p:spPr>
          <a:xfrm>
            <a:off x="457200" y="1333500"/>
            <a:ext cx="8229600" cy="3962400"/>
          </a:xfrm>
        </p:spPr>
        <p:txBody>
          <a:bodyPr>
            <a:normAutofit fontScale="70000" lnSpcReduction="20000"/>
          </a:bodyPr>
          <a:lstStyle/>
          <a:p>
            <a:r>
              <a:rPr lang="en-US" dirty="0" smtClean="0"/>
              <a:t>(</a:t>
            </a:r>
            <a:r>
              <a:rPr lang="en-US" dirty="0"/>
              <a:t>1) Subject to the provision of subsection (2) of this section, any person may make an application to the Controller for a </a:t>
            </a:r>
            <a:r>
              <a:rPr lang="en-US" dirty="0" err="1"/>
              <a:t>licence</a:t>
            </a:r>
            <a:r>
              <a:rPr lang="en-US" dirty="0"/>
              <a:t> to issue Digital Signature Certificates. </a:t>
            </a:r>
            <a:endParaRPr lang="en-US" dirty="0" smtClean="0"/>
          </a:p>
          <a:p>
            <a:r>
              <a:rPr lang="en-US" dirty="0" smtClean="0"/>
              <a:t>(</a:t>
            </a:r>
            <a:r>
              <a:rPr lang="en-US" dirty="0"/>
              <a:t>2) No </a:t>
            </a:r>
            <a:r>
              <a:rPr lang="en-US" dirty="0" smtClean="0"/>
              <a:t>licenses </a:t>
            </a:r>
            <a:r>
              <a:rPr lang="en-US" dirty="0"/>
              <a:t>shall be issued under sub-section (1) of this section unless the applicant fulfills such requirements with respect to qualification, expertise, manpower, financial resources and other infrastructure facilities which are necessary to issue Digital Signature Certificates. </a:t>
            </a:r>
            <a:endParaRPr lang="en-US" dirty="0" smtClean="0"/>
          </a:p>
          <a:p>
            <a:r>
              <a:rPr lang="en-US" dirty="0" smtClean="0"/>
              <a:t>(</a:t>
            </a:r>
            <a:r>
              <a:rPr lang="en-US" dirty="0"/>
              <a:t>3) A </a:t>
            </a:r>
            <a:r>
              <a:rPr lang="en-US" dirty="0" smtClean="0"/>
              <a:t>license </a:t>
            </a:r>
            <a:r>
              <a:rPr lang="en-US" dirty="0"/>
              <a:t>granted under sub-section (1) of this section— </a:t>
            </a:r>
            <a:endParaRPr lang="en-US" dirty="0" smtClean="0"/>
          </a:p>
          <a:p>
            <a:pPr lvl="1"/>
            <a:r>
              <a:rPr lang="en-US" dirty="0" smtClean="0"/>
              <a:t>(</a:t>
            </a:r>
            <a:r>
              <a:rPr lang="en-US" dirty="0"/>
              <a:t>a) shall be valid for certain period; </a:t>
            </a:r>
            <a:endParaRPr lang="en-US" dirty="0" smtClean="0"/>
          </a:p>
          <a:p>
            <a:pPr lvl="1"/>
            <a:r>
              <a:rPr lang="en-US" dirty="0" smtClean="0"/>
              <a:t>(</a:t>
            </a:r>
            <a:r>
              <a:rPr lang="en-US" dirty="0"/>
              <a:t>b) shall be delivered subject to fulfilling defined terms and conditions; and </a:t>
            </a:r>
            <a:endParaRPr lang="en-US" dirty="0" smtClean="0"/>
          </a:p>
          <a:p>
            <a:pPr lvl="1"/>
            <a:r>
              <a:rPr lang="en-US" dirty="0" smtClean="0"/>
              <a:t>(</a:t>
            </a:r>
            <a:r>
              <a:rPr lang="en-US" dirty="0"/>
              <a:t>c) shall not be transferable or heritable</a:t>
            </a:r>
            <a:r>
              <a:rPr lang="en-US" dirty="0" smtClean="0"/>
              <a:t>. (S 22</a:t>
            </a:r>
            <a:r>
              <a:rPr lang="en-US" dirty="0"/>
              <a:t>)</a:t>
            </a:r>
          </a:p>
        </p:txBody>
      </p:sp>
    </p:spTree>
    <p:extLst>
      <p:ext uri="{BB962C8B-B14F-4D97-AF65-F5344CB8AC3E}">
        <p14:creationId xmlns:p14="http://schemas.microsoft.com/office/powerpoint/2010/main" val="73563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for </a:t>
            </a:r>
            <a:r>
              <a:rPr lang="en-US" dirty="0" err="1" smtClean="0"/>
              <a:t>licence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
            </a:r>
            <a:r>
              <a:rPr lang="en-US" dirty="0"/>
              <a:t>1) Every application for issue of a </a:t>
            </a:r>
            <a:r>
              <a:rPr lang="en-US" dirty="0" err="1"/>
              <a:t>licence</a:t>
            </a:r>
            <a:r>
              <a:rPr lang="en-US" dirty="0"/>
              <a:t> shall be submitted in a </a:t>
            </a:r>
            <a:r>
              <a:rPr lang="en-US" b="1" dirty="0"/>
              <a:t>prescribed form</a:t>
            </a:r>
            <a:r>
              <a:rPr lang="en-US" dirty="0"/>
              <a:t>. </a:t>
            </a:r>
            <a:endParaRPr lang="en-US" dirty="0" smtClean="0"/>
          </a:p>
          <a:p>
            <a:r>
              <a:rPr lang="en-US" dirty="0" smtClean="0"/>
              <a:t>(</a:t>
            </a:r>
            <a:r>
              <a:rPr lang="en-US" dirty="0"/>
              <a:t>2) Every application of sub-section (1) of this section shall be accompanied by— </a:t>
            </a:r>
            <a:endParaRPr lang="en-US" dirty="0" smtClean="0"/>
          </a:p>
          <a:p>
            <a:pPr lvl="1"/>
            <a:r>
              <a:rPr lang="en-US" dirty="0" smtClean="0"/>
              <a:t>(</a:t>
            </a:r>
            <a:r>
              <a:rPr lang="en-US" dirty="0"/>
              <a:t>a) a certification practice statement; </a:t>
            </a:r>
          </a:p>
          <a:p>
            <a:pPr lvl="1"/>
            <a:r>
              <a:rPr lang="en-US" dirty="0" smtClean="0"/>
              <a:t>(</a:t>
            </a:r>
            <a:r>
              <a:rPr lang="en-US" dirty="0"/>
              <a:t>b) necessary documents with respect to identification of the applicant; </a:t>
            </a:r>
            <a:endParaRPr lang="en-US" dirty="0" smtClean="0"/>
          </a:p>
          <a:p>
            <a:pPr lvl="1"/>
            <a:r>
              <a:rPr lang="en-US" dirty="0" smtClean="0"/>
              <a:t>(</a:t>
            </a:r>
            <a:r>
              <a:rPr lang="en-US" dirty="0"/>
              <a:t>c) evidence of payment of defined fees; </a:t>
            </a:r>
            <a:endParaRPr lang="en-US" dirty="0" smtClean="0"/>
          </a:p>
          <a:p>
            <a:pPr lvl="1"/>
            <a:r>
              <a:rPr lang="en-US" dirty="0" smtClean="0"/>
              <a:t>(</a:t>
            </a:r>
            <a:r>
              <a:rPr lang="en-US" dirty="0"/>
              <a:t>d) such other documents as may be prescribed</a:t>
            </a:r>
            <a:r>
              <a:rPr lang="en-US" dirty="0" smtClean="0"/>
              <a:t>.</a:t>
            </a:r>
          </a:p>
          <a:p>
            <a:pPr marL="457200" lvl="1" indent="0" algn="ctr">
              <a:buNone/>
            </a:pPr>
            <a:r>
              <a:rPr lang="en-US" dirty="0" smtClean="0"/>
              <a:t>(S 23)</a:t>
            </a:r>
            <a:endParaRPr lang="en-US" dirty="0"/>
          </a:p>
        </p:txBody>
      </p:sp>
    </p:spTree>
    <p:extLst>
      <p:ext uri="{BB962C8B-B14F-4D97-AF65-F5344CB8AC3E}">
        <p14:creationId xmlns:p14="http://schemas.microsoft.com/office/powerpoint/2010/main" val="400918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Renewal </a:t>
            </a:r>
            <a:r>
              <a:rPr lang="en-US" dirty="0"/>
              <a:t>of </a:t>
            </a:r>
            <a:r>
              <a:rPr lang="en-US" dirty="0" err="1" smtClean="0"/>
              <a:t>licence</a:t>
            </a:r>
            <a:r>
              <a:rPr lang="en-US" dirty="0" smtClean="0"/>
              <a:t> (S 24</a:t>
            </a:r>
            <a:r>
              <a:rPr lang="en-US" dirty="0"/>
              <a:t>)</a:t>
            </a:r>
          </a:p>
        </p:txBody>
      </p:sp>
      <p:sp>
        <p:nvSpPr>
          <p:cNvPr id="3" name="Content Placeholder 2"/>
          <p:cNvSpPr>
            <a:spLocks noGrp="1"/>
          </p:cNvSpPr>
          <p:nvPr>
            <p:ph idx="1"/>
          </p:nvPr>
        </p:nvSpPr>
        <p:spPr/>
        <p:txBody>
          <a:bodyPr/>
          <a:lstStyle/>
          <a:p>
            <a:r>
              <a:rPr lang="en-US" dirty="0" err="1" smtClean="0"/>
              <a:t>Licence</a:t>
            </a:r>
            <a:r>
              <a:rPr lang="en-US" dirty="0" smtClean="0"/>
              <a:t> </a:t>
            </a:r>
            <a:r>
              <a:rPr lang="en-US" dirty="0"/>
              <a:t>issued under this Act shall be renewed automatically for a certain period subject to paying fees in a prescribed procedure.</a:t>
            </a:r>
          </a:p>
        </p:txBody>
      </p:sp>
    </p:spTree>
    <p:extLst>
      <p:ext uri="{BB962C8B-B14F-4D97-AF65-F5344CB8AC3E}">
        <p14:creationId xmlns:p14="http://schemas.microsoft.com/office/powerpoint/2010/main" val="2558157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Procedure for grant or rejection of </a:t>
            </a:r>
            <a:r>
              <a:rPr lang="en-US" sz="3200" dirty="0" err="1" smtClean="0"/>
              <a:t>licence</a:t>
            </a:r>
            <a:r>
              <a:rPr lang="en-US" sz="3200" dirty="0" smtClean="0"/>
              <a:t> (S 25)</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Controller may, on receipt an application under sub-section (1) of section 22 of this Act, after considering the documents accompanying the application and such other factors as he deems fit, grant the </a:t>
            </a:r>
            <a:r>
              <a:rPr lang="en-US" dirty="0" err="1"/>
              <a:t>licence</a:t>
            </a:r>
            <a:r>
              <a:rPr lang="en-US" dirty="0"/>
              <a:t> or reject the application: </a:t>
            </a:r>
            <a:endParaRPr lang="en-US" dirty="0" smtClean="0"/>
          </a:p>
          <a:p>
            <a:r>
              <a:rPr lang="en-US" dirty="0" smtClean="0"/>
              <a:t>Provided </a:t>
            </a:r>
            <a:r>
              <a:rPr lang="en-US" dirty="0"/>
              <a:t>that no application shall be rejected under this section unless the applicant has been given a reasonable opportunity of presenting his case.</a:t>
            </a:r>
          </a:p>
        </p:txBody>
      </p:sp>
    </p:spTree>
    <p:extLst>
      <p:ext uri="{BB962C8B-B14F-4D97-AF65-F5344CB8AC3E}">
        <p14:creationId xmlns:p14="http://schemas.microsoft.com/office/powerpoint/2010/main" val="12556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Revocation </a:t>
            </a:r>
            <a:r>
              <a:rPr lang="en-US" sz="3200" dirty="0"/>
              <a:t>and suspension of </a:t>
            </a:r>
            <a:r>
              <a:rPr lang="en-US" sz="3200" dirty="0" err="1" smtClean="0"/>
              <a:t>licence</a:t>
            </a:r>
            <a:r>
              <a:rPr lang="en-US" sz="3200" dirty="0" smtClean="0"/>
              <a:t> (S 26)</a:t>
            </a:r>
            <a:endParaRPr lang="en-US" sz="3200"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Controller may suspend or revoke any </a:t>
            </a:r>
            <a:r>
              <a:rPr lang="en-US" dirty="0" err="1"/>
              <a:t>licence</a:t>
            </a:r>
            <a:r>
              <a:rPr lang="en-US" dirty="0"/>
              <a:t> under this Act, if he is satisfied after making such inquiry, as he may think fit, that a Certifying Authority has— </a:t>
            </a:r>
            <a:endParaRPr lang="en-US" dirty="0" smtClean="0"/>
          </a:p>
          <a:p>
            <a:r>
              <a:rPr lang="en-US" dirty="0" smtClean="0"/>
              <a:t>(</a:t>
            </a:r>
            <a:r>
              <a:rPr lang="en-US" dirty="0"/>
              <a:t>a) made statement in, or in relation to, the application for the issue or renewal of the </a:t>
            </a:r>
            <a:r>
              <a:rPr lang="en-US" dirty="0" err="1"/>
              <a:t>licence</a:t>
            </a:r>
            <a:r>
              <a:rPr lang="en-US" dirty="0"/>
              <a:t>, which is incorrect or false in material particulars; </a:t>
            </a:r>
            <a:endParaRPr lang="en-US" dirty="0" smtClean="0"/>
          </a:p>
          <a:p>
            <a:r>
              <a:rPr lang="en-US" dirty="0" smtClean="0"/>
              <a:t>(</a:t>
            </a:r>
            <a:r>
              <a:rPr lang="en-US" dirty="0"/>
              <a:t>b) failed to comply with the terms and conditions subject to which the </a:t>
            </a:r>
            <a:r>
              <a:rPr lang="en-US" dirty="0" err="1"/>
              <a:t>licence</a:t>
            </a:r>
            <a:r>
              <a:rPr lang="en-US" dirty="0"/>
              <a:t> was granted</a:t>
            </a:r>
            <a:r>
              <a:rPr lang="en-US" dirty="0" smtClean="0"/>
              <a:t>;</a:t>
            </a:r>
          </a:p>
          <a:p>
            <a:r>
              <a:rPr lang="en-US" dirty="0" smtClean="0"/>
              <a:t>(</a:t>
            </a:r>
            <a:r>
              <a:rPr lang="en-US" dirty="0"/>
              <a:t>c) failed to main the standards specified under section 21(2) of this Act; </a:t>
            </a:r>
            <a:endParaRPr lang="en-US" dirty="0" smtClean="0"/>
          </a:p>
          <a:p>
            <a:r>
              <a:rPr lang="en-US" dirty="0" smtClean="0"/>
              <a:t>(</a:t>
            </a:r>
            <a:r>
              <a:rPr lang="en-US" dirty="0"/>
              <a:t>d) contravened any provisions of this Act, rules, regulations or orders made thereunder. </a:t>
            </a:r>
            <a:endParaRPr lang="en-US" dirty="0" smtClean="0"/>
          </a:p>
          <a:p>
            <a:r>
              <a:rPr lang="en-US" sz="2900" dirty="0" smtClean="0"/>
              <a:t>(</a:t>
            </a:r>
            <a:r>
              <a:rPr lang="en-US" sz="2900" dirty="0"/>
              <a:t>2) No </a:t>
            </a:r>
            <a:r>
              <a:rPr lang="en-US" sz="2900" dirty="0" err="1"/>
              <a:t>licence</a:t>
            </a:r>
            <a:r>
              <a:rPr lang="en-US" sz="2900" dirty="0"/>
              <a:t> shall be revoked unless the Certifying Authority has been given reasonable opportunity of showing cause against the proposed revocation under sub-section (1) of this section.</a:t>
            </a:r>
          </a:p>
        </p:txBody>
      </p:sp>
    </p:spTree>
    <p:extLst>
      <p:ext uri="{BB962C8B-B14F-4D97-AF65-F5344CB8AC3E}">
        <p14:creationId xmlns:p14="http://schemas.microsoft.com/office/powerpoint/2010/main" val="38041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Certifying Authority to follow certain </a:t>
            </a:r>
            <a:r>
              <a:rPr lang="en-US" sz="2800" dirty="0" smtClean="0"/>
              <a:t>procedures (S 31)</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Every </a:t>
            </a:r>
            <a:r>
              <a:rPr lang="en-US" dirty="0"/>
              <a:t>Certifying Authority shall— </a:t>
            </a:r>
            <a:endParaRPr lang="en-US" dirty="0" smtClean="0"/>
          </a:p>
          <a:p>
            <a:r>
              <a:rPr lang="en-US" dirty="0" smtClean="0"/>
              <a:t>(</a:t>
            </a:r>
            <a:r>
              <a:rPr lang="en-US" dirty="0"/>
              <a:t>a) make use of hardware, software and procedures that are </a:t>
            </a:r>
            <a:r>
              <a:rPr lang="en-US" b="1" dirty="0"/>
              <a:t>secure</a:t>
            </a:r>
            <a:r>
              <a:rPr lang="en-US" dirty="0"/>
              <a:t> from intrusion and misuse; </a:t>
            </a:r>
            <a:endParaRPr lang="en-US" dirty="0" smtClean="0"/>
          </a:p>
          <a:p>
            <a:r>
              <a:rPr lang="en-US" dirty="0" smtClean="0"/>
              <a:t>(</a:t>
            </a:r>
            <a:r>
              <a:rPr lang="en-US" dirty="0"/>
              <a:t>b) provide a reasonable level of </a:t>
            </a:r>
            <a:r>
              <a:rPr lang="en-US" b="1" dirty="0"/>
              <a:t>reliability in its services </a:t>
            </a:r>
            <a:r>
              <a:rPr lang="en-US" dirty="0"/>
              <a:t>which are reasonable suited to the performance of intended function under this Act; </a:t>
            </a:r>
            <a:endParaRPr lang="en-US" dirty="0" smtClean="0"/>
          </a:p>
          <a:p>
            <a:r>
              <a:rPr lang="en-US" dirty="0" smtClean="0"/>
              <a:t>(</a:t>
            </a:r>
            <a:r>
              <a:rPr lang="en-US" dirty="0"/>
              <a:t>c) adhere to security procedures to ensure that the </a:t>
            </a:r>
            <a:r>
              <a:rPr lang="en-US" b="1" dirty="0"/>
              <a:t>secrecy and privacy</a:t>
            </a:r>
            <a:r>
              <a:rPr lang="en-US" dirty="0"/>
              <a:t> of digital signatures are assured; and </a:t>
            </a:r>
            <a:endParaRPr lang="en-US" dirty="0" smtClean="0"/>
          </a:p>
          <a:p>
            <a:r>
              <a:rPr lang="en-US" dirty="0" smtClean="0"/>
              <a:t>(</a:t>
            </a:r>
            <a:r>
              <a:rPr lang="en-US" dirty="0"/>
              <a:t>d) observe such other standards as may be specified by regulations.</a:t>
            </a:r>
          </a:p>
        </p:txBody>
      </p:sp>
    </p:spTree>
    <p:extLst>
      <p:ext uri="{BB962C8B-B14F-4D97-AF65-F5344CB8AC3E}">
        <p14:creationId xmlns:p14="http://schemas.microsoft.com/office/powerpoint/2010/main" val="22560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1807</Words>
  <Application>Microsoft Office PowerPoint</Application>
  <PresentationFormat>On-screen Show (16:10)</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Certifying Authority</vt:lpstr>
      <vt:lpstr>Controller of Certifying Authorities</vt:lpstr>
      <vt:lpstr>Controller to act as repository</vt:lpstr>
      <vt:lpstr>License to issue Digital Signature Certificate</vt:lpstr>
      <vt:lpstr>Application for licence</vt:lpstr>
      <vt:lpstr>Renewal of licence (S 24)</vt:lpstr>
      <vt:lpstr>Procedure for grant or rejection of licence (S 25)</vt:lpstr>
      <vt:lpstr>Revocation and suspension of licence (S 26)</vt:lpstr>
      <vt:lpstr>Certifying Authority to follow certain procedures (S 31)</vt:lpstr>
      <vt:lpstr>Punishments for violations by CAs</vt:lpstr>
      <vt:lpstr>Punishments for violations by CAs</vt:lpstr>
      <vt:lpstr>Punishments for violations by CAs</vt:lpstr>
      <vt:lpstr>Punishments under ICT Act</vt:lpstr>
      <vt:lpstr>Punishments under ICT Act</vt:lpstr>
      <vt:lpstr>Punishments under ICT Act</vt:lpstr>
      <vt:lpstr>Punishments under ICT Act</vt:lpstr>
      <vt:lpstr>Punishments under ICT Act</vt:lpstr>
      <vt:lpstr>Punishments under ICT Act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Certifying Authority</dc:title>
  <dc:creator>LBN</dc:creator>
  <cp:lastModifiedBy>Nazia</cp:lastModifiedBy>
  <cp:revision>7</cp:revision>
  <dcterms:created xsi:type="dcterms:W3CDTF">2006-08-16T00:00:00Z</dcterms:created>
  <dcterms:modified xsi:type="dcterms:W3CDTF">2023-08-30T08:41:53Z</dcterms:modified>
</cp:coreProperties>
</file>