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8" r:id="rId6"/>
    <p:sldId id="314" r:id="rId7"/>
    <p:sldId id="315" r:id="rId8"/>
    <p:sldId id="316" r:id="rId9"/>
    <p:sldId id="288" r:id="rId10"/>
  </p:sldIdLst>
  <p:sldSz cx="9144000" cy="5143500" type="screen16x9"/>
  <p:notesSz cx="6858000" cy="9144000"/>
  <p:embeddedFontLst>
    <p:embeddedFont>
      <p:font typeface="Exo" panose="020B0604020202020204" charset="0"/>
      <p:regular r:id="rId12"/>
      <p:bold r:id="rId13"/>
      <p:italic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D8FB1-83FB-4B70-B22B-8B08153D6E19}">
  <a:tblStyle styleId="{3C2D8FB1-83FB-4B70-B22B-8B08153D6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30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9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2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gedfa3e31c0_2_19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9" name="Google Shape;4399;gedfa3e31c0_2_19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8" r:id="rId6"/>
    <p:sldLayoutId id="214748366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rc.gov.b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BTRC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0160-4307-1EC1-69CB-8F05EAA0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049" y="2102100"/>
            <a:ext cx="4200423" cy="3416400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Presented by:</a:t>
            </a:r>
          </a:p>
          <a:p>
            <a:pPr marL="152400" indent="0">
              <a:buNone/>
            </a:pPr>
            <a:r>
              <a:rPr lang="en-US" sz="1800" b="1" dirty="0"/>
              <a:t>Name: Sheikh Nafez Sadnan</a:t>
            </a:r>
          </a:p>
          <a:p>
            <a:pPr marL="152400" indent="0">
              <a:buNone/>
            </a:pPr>
            <a:r>
              <a:rPr lang="en-US" sz="1800" b="1" dirty="0"/>
              <a:t>ID: 20101106</a:t>
            </a:r>
          </a:p>
          <a:p>
            <a:pPr marL="152400" indent="0">
              <a:buNone/>
            </a:pPr>
            <a:r>
              <a:rPr lang="en-US" sz="1800" b="1" dirty="0"/>
              <a:t>Course Code: CSE 407</a:t>
            </a:r>
          </a:p>
          <a:p>
            <a:pPr marL="152400" indent="0">
              <a:buNone/>
            </a:pPr>
            <a:r>
              <a:rPr lang="en-US" sz="1800" b="1" dirty="0"/>
              <a:t>Course Title: ICT Law, Policy &amp; Ethics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0A176F-ECF4-1FF7-CB4A-6BD98F0757FB}"/>
              </a:ext>
            </a:extLst>
          </p:cNvPr>
          <p:cNvSpPr txBox="1">
            <a:spLocks/>
          </p:cNvSpPr>
          <p:nvPr/>
        </p:nvSpPr>
        <p:spPr>
          <a:xfrm>
            <a:off x="4710386" y="2102100"/>
            <a:ext cx="420042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Font typeface="PT Sans"/>
              <a:buNone/>
            </a:pPr>
            <a:r>
              <a:rPr lang="en-US" sz="1800" b="1" dirty="0"/>
              <a:t>Presented to:</a:t>
            </a:r>
          </a:p>
          <a:p>
            <a:pPr marL="152400" indent="0">
              <a:buFont typeface="PT Sans"/>
              <a:buNone/>
            </a:pPr>
            <a:r>
              <a:rPr lang="en-US" sz="1800" b="1" dirty="0"/>
              <a:t>Md. Lokman Hussain</a:t>
            </a:r>
          </a:p>
          <a:p>
            <a:pPr marL="152400" indent="0">
              <a:buFont typeface="PT Sans"/>
              <a:buNone/>
            </a:pPr>
            <a:r>
              <a:rPr lang="en-US" sz="1800" b="1" dirty="0"/>
              <a:t>Assistant Professor</a:t>
            </a:r>
          </a:p>
          <a:p>
            <a:pPr marL="152400" indent="0">
              <a:buFont typeface="PT Sans"/>
              <a:buNone/>
            </a:pPr>
            <a:r>
              <a:rPr lang="en-US" sz="1800" b="1" dirty="0"/>
              <a:t>Department of Law &amp; Human Rights</a:t>
            </a:r>
          </a:p>
          <a:p>
            <a:pPr marL="152400" indent="0">
              <a:buFont typeface="PT Sans"/>
              <a:buNone/>
            </a:pPr>
            <a:r>
              <a:rPr lang="en-US" sz="1800" b="1" dirty="0"/>
              <a:t>University of Asia Pacific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65ACE-EC9F-057A-9BD6-A256FBF4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68275" y="453586"/>
            <a:ext cx="1974906" cy="15404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675754" y="354038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chemeClr val="accent2"/>
                </a:solidFill>
              </a:rPr>
              <a:t>BTRC?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689064" y="1560609"/>
            <a:ext cx="4401600" cy="2228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u="sng" dirty="0"/>
              <a:t>Bangladesh Telecommunication Regulatory Commission (BTRC) </a:t>
            </a:r>
            <a:r>
              <a:rPr lang="en-US" dirty="0"/>
              <a:t>is an independent commission established under the Bangladesh Telecommunication Act, 2001. The BTRC is responsible for regulating all matters related to telecommunications, including </a:t>
            </a:r>
            <a:r>
              <a:rPr lang="en-US" i="1" dirty="0">
                <a:solidFill>
                  <a:srgbClr val="FFFF00"/>
                </a:solidFill>
              </a:rPr>
              <a:t>wire, cellular, satellite, and cable communications </a:t>
            </a:r>
            <a:r>
              <a:rPr lang="en-US" dirty="0"/>
              <a:t>in Bangladesh. The commission began its operations on January 31, 2002. It is located at Plot: E-5/A, Agargaon Administrative Area, Sher-E-Bangla Nagar, Dhaka-1207.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>
          <a:blip r:embed="rId3"/>
          <a:srcRect l="49" r="49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673014" y="3966977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388174" y="47364"/>
            <a:ext cx="5133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STRUCTURE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093316" y="620064"/>
            <a:ext cx="7350078" cy="531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Bangladesh Telecommunication Regulatory Commission (BTRC) is structured with a chairman at the helm. The chairman of the commission has the status of a judge of the Bangladesh High Court. The current chairman is </a:t>
            </a:r>
            <a:r>
              <a:rPr lang="en-US" sz="1600" dirty="0">
                <a:highlight>
                  <a:srgbClr val="000080"/>
                </a:highlight>
              </a:rPr>
              <a:t>Shyam Sunder </a:t>
            </a:r>
            <a:r>
              <a:rPr lang="en-US" sz="1600" dirty="0" err="1">
                <a:highlight>
                  <a:srgbClr val="000080"/>
                </a:highlight>
              </a:rPr>
              <a:t>Sikder</a:t>
            </a:r>
            <a:r>
              <a:rPr lang="en-US" sz="1600" dirty="0">
                <a:highlight>
                  <a:srgbClr val="000080"/>
                </a:highlight>
              </a:rPr>
              <a:t>. </a:t>
            </a:r>
            <a:r>
              <a:rPr lang="en-US" sz="1600" dirty="0"/>
              <a:t>The BTRC has had several chairmen since its inception. Here are some of them along with their terms: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</a:t>
            </a:r>
            <a:r>
              <a:rPr lang="en-US" sz="1800" b="1" i="1" dirty="0"/>
              <a:t>Syed </a:t>
            </a:r>
            <a:r>
              <a:rPr lang="en-US" sz="1800" b="1" i="1" dirty="0" err="1"/>
              <a:t>Margub</a:t>
            </a:r>
            <a:r>
              <a:rPr lang="en-US" sz="1800" b="1" i="1" dirty="0"/>
              <a:t> </a:t>
            </a:r>
            <a:r>
              <a:rPr lang="en-US" sz="1800" b="1" i="1" dirty="0" err="1"/>
              <a:t>Murshed</a:t>
            </a:r>
            <a:r>
              <a:rPr lang="en-US" sz="1800" b="1" i="1" dirty="0"/>
              <a:t> (31 January 2002 - 30 January 2005)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Muhammad Omar Farooq (31 March 2005 - 15 March 2007)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Major General </a:t>
            </a:r>
            <a:r>
              <a:rPr lang="en-US" sz="1800" b="1" i="1" dirty="0" err="1"/>
              <a:t>Manzurul</a:t>
            </a:r>
            <a:r>
              <a:rPr lang="en-US" sz="1800" b="1" i="1" dirty="0"/>
              <a:t> Alam (22 April 2007 - 10 February 2009)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Major General Zia Ahmed (26 February 2009 - 10 September 2012)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Md. </a:t>
            </a:r>
            <a:r>
              <a:rPr lang="en-US" sz="1800" b="1" i="1" dirty="0" err="1"/>
              <a:t>Giashuddin</a:t>
            </a:r>
            <a:r>
              <a:rPr lang="en-US" sz="1800" b="1" i="1" dirty="0"/>
              <a:t> Ahmed (10 September 2012 - 22 October 2012)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Sunil Kanti Bose (23 October 2012 - 23 September 2015)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Shahjahan Mahmood (24 September 2015 - 1 September 2018)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Md </a:t>
            </a:r>
            <a:r>
              <a:rPr lang="en-US" sz="1800" b="1" i="1" dirty="0" err="1"/>
              <a:t>Jahurul</a:t>
            </a:r>
            <a:r>
              <a:rPr lang="en-US" sz="1800" b="1" i="1" dirty="0"/>
              <a:t> Haque (31 January 2019 - 4 December 2020)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    Shyam Sunder </a:t>
            </a:r>
            <a:r>
              <a:rPr lang="en-US" sz="1800" b="1" i="1" dirty="0" err="1"/>
              <a:t>Sikder</a:t>
            </a:r>
            <a:r>
              <a:rPr lang="en-US" sz="1800" b="1" i="1" dirty="0"/>
              <a:t> (14 December 2020 - Present)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95754" y="4068666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8331122" y="3830162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7371625" y="491425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8575070" y="3504166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979016" y="4405390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4205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DEPARTMENTS</a:t>
            </a:r>
            <a:endParaRPr dirty="0"/>
          </a:p>
        </p:txBody>
      </p:sp>
      <p:sp>
        <p:nvSpPr>
          <p:cNvPr id="3239" name="Google Shape;3239;p45"/>
          <p:cNvSpPr txBox="1"/>
          <p:nvPr/>
        </p:nvSpPr>
        <p:spPr>
          <a:xfrm>
            <a:off x="884322" y="925129"/>
            <a:ext cx="7924912" cy="361382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Administration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Finance, Accounts and Revenue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Legal and Licensing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Engineering and Operations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Spectrum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Systems and Services Department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Enforcement and Inspection Directorate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Commission Secretariat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Media Communication and Publication Wing</a:t>
            </a:r>
            <a:r>
              <a:rPr lang="en-US" sz="8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8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4205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LAW &amp; POLICY</a:t>
            </a:r>
            <a:endParaRPr dirty="0"/>
          </a:p>
        </p:txBody>
      </p:sp>
      <p:sp>
        <p:nvSpPr>
          <p:cNvPr id="3239" name="Google Shape;3239;p45"/>
          <p:cNvSpPr txBox="1"/>
          <p:nvPr/>
        </p:nvSpPr>
        <p:spPr>
          <a:xfrm>
            <a:off x="862538" y="706879"/>
            <a:ext cx="4238272" cy="361382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sng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Law: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Telegraph Act 1885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Wireless Telegraph Act 1933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Telecommunications Act 2001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Policy: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Telecom Policy 1998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ICT Policy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8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:</a:t>
            </a:r>
            <a:endParaRPr sz="800" b="1" dirty="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A4B4A4-9FC6-F1DE-94EE-A24A66BD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Telecommunications Act 2001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9E232-E45C-5CE5-F32B-40EE0633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31" y="1685580"/>
            <a:ext cx="3507269" cy="24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4205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PROVIDED BY BTRC</a:t>
            </a:r>
            <a:endParaRPr dirty="0"/>
          </a:p>
        </p:txBody>
      </p:sp>
      <p:sp>
        <p:nvSpPr>
          <p:cNvPr id="3239" name="Google Shape;3239;p45"/>
          <p:cNvSpPr txBox="1"/>
          <p:nvPr/>
        </p:nvSpPr>
        <p:spPr>
          <a:xfrm>
            <a:off x="1098691" y="1215853"/>
            <a:ext cx="7924912" cy="337900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Regulation of Telecommunication Services</a:t>
            </a:r>
            <a:r>
              <a:rPr lang="en-US" sz="1800" b="1" dirty="0">
                <a:solidFill>
                  <a:srgbClr val="92D050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1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Licensing</a:t>
            </a:r>
            <a:endParaRPr kumimoji="0" lang="en-US" altLang="en-US" sz="1800" b="0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1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Value-Added Services (VAS)</a:t>
            </a:r>
            <a:r>
              <a:rPr kumimoji="0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1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Consumer Complaints Handling</a:t>
            </a:r>
            <a:endParaRPr kumimoji="0" lang="en-US" altLang="en-US" sz="1800" b="0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1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Quality of Service (QoS) Standards</a:t>
            </a:r>
            <a:r>
              <a:rPr kumimoji="0" lang="en-US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1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Reporting and Record Keeping</a:t>
            </a:r>
            <a:endParaRPr kumimoji="0" lang="en-US" altLang="en-US" sz="1800" b="0" i="0" u="sng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endParaRPr lang="en-US" sz="1800" b="1" dirty="0"/>
          </a:p>
          <a:p>
            <a:endParaRPr lang="en-US" sz="1800" dirty="0"/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A4B4A4-9FC6-F1DE-94EE-A24A66BD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Telecommunications Act 2001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880-8F31-386C-54FE-3995272F9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90" y="2412694"/>
            <a:ext cx="1325019" cy="2495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A366E-B3D6-3B01-9C44-6A9F41F34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684" y="1179509"/>
            <a:ext cx="1110230" cy="9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5"/>
          <p:cNvSpPr txBox="1">
            <a:spLocks noGrp="1"/>
          </p:cNvSpPr>
          <p:nvPr>
            <p:ph type="title"/>
          </p:nvPr>
        </p:nvSpPr>
        <p:spPr>
          <a:xfrm>
            <a:off x="713100" y="42052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PROVIDED BY BTRC (cont.)</a:t>
            </a:r>
            <a:endParaRPr dirty="0"/>
          </a:p>
        </p:txBody>
      </p:sp>
      <p:sp>
        <p:nvSpPr>
          <p:cNvPr id="3239" name="Google Shape;3239;p45"/>
          <p:cNvSpPr txBox="1"/>
          <p:nvPr/>
        </p:nvSpPr>
        <p:spPr>
          <a:xfrm>
            <a:off x="1098691" y="1272530"/>
            <a:ext cx="4872451" cy="332233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8FFFF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u="sng" dirty="0">
                <a:solidFill>
                  <a:srgbClr val="92D050"/>
                </a:solidFill>
              </a:rPr>
              <a:t>Telecommunication System Development</a:t>
            </a:r>
          </a:p>
          <a:p>
            <a:endParaRPr lang="en-US" sz="1800" b="1" u="sng" dirty="0">
              <a:solidFill>
                <a:srgbClr val="92D050"/>
              </a:solidFill>
            </a:endParaRPr>
          </a:p>
          <a:p>
            <a:r>
              <a:rPr lang="en-US" sz="1800" b="1" u="sng" dirty="0">
                <a:solidFill>
                  <a:srgbClr val="92D050"/>
                </a:solidFill>
              </a:rPr>
              <a:t>Access to Services</a:t>
            </a:r>
          </a:p>
          <a:p>
            <a:endParaRPr lang="en-US" sz="1800" b="1" u="sng" dirty="0">
              <a:solidFill>
                <a:srgbClr val="92D050"/>
              </a:solidFill>
            </a:endParaRPr>
          </a:p>
          <a:p>
            <a:r>
              <a:rPr lang="en-US" sz="1800" b="1" u="sng" dirty="0">
                <a:solidFill>
                  <a:srgbClr val="92D050"/>
                </a:solidFill>
              </a:rPr>
              <a:t>Prevention of Discrimination</a:t>
            </a:r>
          </a:p>
          <a:p>
            <a:endParaRPr lang="en-US" sz="1800" b="1" u="sng" dirty="0">
              <a:solidFill>
                <a:srgbClr val="92D050"/>
              </a:solidFill>
            </a:endParaRPr>
          </a:p>
          <a:p>
            <a:r>
              <a:rPr lang="en-US" sz="1800" b="1" u="sng" dirty="0">
                <a:solidFill>
                  <a:srgbClr val="92D050"/>
                </a:solidFill>
              </a:rPr>
              <a:t>Encouragement of New Services</a:t>
            </a:r>
          </a:p>
          <a:p>
            <a:endParaRPr lang="en-US" sz="1800" b="1" u="sng" dirty="0">
              <a:solidFill>
                <a:srgbClr val="92D050"/>
              </a:solidFill>
            </a:endParaRPr>
          </a:p>
          <a:p>
            <a:r>
              <a:rPr lang="en-US" sz="1800" b="1" u="sng" dirty="0">
                <a:solidFill>
                  <a:srgbClr val="92D050"/>
                </a:solidFill>
              </a:rPr>
              <a:t>Short Code Services</a:t>
            </a:r>
            <a:endParaRPr lang="en-US" sz="1800" u="sng" dirty="0">
              <a:solidFill>
                <a:srgbClr val="92D050"/>
              </a:solidFill>
            </a:endParaRPr>
          </a:p>
        </p:txBody>
      </p:sp>
      <p:grpSp>
        <p:nvGrpSpPr>
          <p:cNvPr id="3303" name="Google Shape;3303;p45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04" name="Google Shape;3304;p45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5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6" name="Google Shape;3306;p45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07" name="Google Shape;330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A4B4A4-9FC6-F1DE-94EE-A24A66BD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Telecommunications Act 2001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400F72-3654-46C3-191B-FA2AFE38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87" y="3580187"/>
            <a:ext cx="1444322" cy="1272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758741-3F1C-8B16-930C-BE24FEAA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082" y="1308253"/>
            <a:ext cx="1558167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p65"/>
          <p:cNvSpPr/>
          <p:nvPr/>
        </p:nvSpPr>
        <p:spPr>
          <a:xfrm>
            <a:off x="1714650" y="3024975"/>
            <a:ext cx="57147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65"/>
          <p:cNvSpPr txBox="1">
            <a:spLocks noGrp="1"/>
          </p:cNvSpPr>
          <p:nvPr>
            <p:ph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7000" b="1" i="0" u="none" strike="noStrike" kern="0" cap="none" spc="0" normalizeH="0" baseline="0" noProof="0" dirty="0">
                <a:ln>
                  <a:noFill/>
                </a:ln>
                <a:solidFill>
                  <a:srgbClr val="8FFFFF"/>
                </a:solidFill>
                <a:effectLst/>
                <a:uLnTx/>
                <a:uFillTx/>
                <a:latin typeface="Exo"/>
                <a:sym typeface="Exo"/>
              </a:rPr>
              <a:t>Thanks!</a:t>
            </a:r>
            <a:endParaRPr dirty="0"/>
          </a:p>
        </p:txBody>
      </p:sp>
      <p:sp>
        <p:nvSpPr>
          <p:cNvPr id="4403" name="Google Shape;4403;p65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20101106@uap-bd.edu</a:t>
            </a:r>
            <a:endParaRPr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404" name="Google Shape;4404;p65"/>
          <p:cNvGrpSpPr/>
          <p:nvPr/>
        </p:nvGrpSpPr>
        <p:grpSpPr>
          <a:xfrm rot="10800000">
            <a:off x="2282077" y="3981653"/>
            <a:ext cx="883262" cy="242091"/>
            <a:chOff x="2300350" y="2601250"/>
            <a:chExt cx="2275275" cy="623625"/>
          </a:xfrm>
        </p:grpSpPr>
        <p:sp>
          <p:nvSpPr>
            <p:cNvPr id="4405" name="Google Shape;4405;p6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430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PT Sans</vt:lpstr>
      <vt:lpstr>Wingdings</vt:lpstr>
      <vt:lpstr>Roboto Condensed Light</vt:lpstr>
      <vt:lpstr>Arial</vt:lpstr>
      <vt:lpstr>Exo</vt:lpstr>
      <vt:lpstr>Arial Unicode MS</vt:lpstr>
      <vt:lpstr>Data Center Business Plan by Slidesgo</vt:lpstr>
      <vt:lpstr>BTRC</vt:lpstr>
      <vt:lpstr>PowerPoint Presentation</vt:lpstr>
      <vt:lpstr>WHAT IS BTRC?</vt:lpstr>
      <vt:lpstr>STRUCTURE</vt:lpstr>
      <vt:lpstr>DEPARTMENTS</vt:lpstr>
      <vt:lpstr>LAW &amp; POLICY</vt:lpstr>
      <vt:lpstr>SERVICES PROVIDED BY BTRC</vt:lpstr>
      <vt:lpstr>SERVICES PROVIDED BY BTRC (cont.)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BTRC</dc:title>
  <cp:lastModifiedBy>trust</cp:lastModifiedBy>
  <cp:revision>3</cp:revision>
  <dcterms:modified xsi:type="dcterms:W3CDTF">2023-10-31T17:32:52Z</dcterms:modified>
</cp:coreProperties>
</file>