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75" r:id="rId9"/>
    <p:sldId id="276" r:id="rId10"/>
    <p:sldId id="277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99CC"/>
    <a:srgbClr val="CCFFCC"/>
    <a:srgbClr val="CCECFF"/>
    <a:srgbClr val="000000"/>
    <a:srgbClr val="00F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00DE9A-59C2-48C9-B35A-0045519E3D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47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3124200"/>
            <a:ext cx="4038600" cy="1752600"/>
          </a:xfrm>
        </p:spPr>
        <p:txBody>
          <a:bodyPr/>
          <a:lstStyle>
            <a:lvl1pPr marL="0" indent="0" algn="ctr">
              <a:buFontTx/>
              <a:buNone/>
              <a:defRPr i="1"/>
            </a:lvl1pPr>
          </a:lstStyle>
          <a:p>
            <a:pPr lvl="0"/>
            <a:r>
              <a:rPr lang="en-US" noProof="0"/>
              <a:t>An Introduction to Management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391400" y="1174750"/>
            <a:ext cx="1066800" cy="990600"/>
          </a:xfrm>
        </p:spPr>
        <p:txBody>
          <a:bodyPr/>
          <a:lstStyle>
            <a:lvl1pPr>
              <a:defRPr sz="4000">
                <a:solidFill>
                  <a:srgbClr val="C69A17"/>
                </a:solidFill>
              </a:defRPr>
            </a:lvl1pPr>
          </a:lstStyle>
          <a:p>
            <a:pPr lvl="0"/>
            <a:r>
              <a:rPr lang="en-US" noProof="0"/>
              <a:t>22</a:t>
            </a:r>
          </a:p>
        </p:txBody>
      </p:sp>
      <p:sp>
        <p:nvSpPr>
          <p:cNvPr id="38916" name="Text Box 4"/>
          <p:cNvSpPr txBox="1">
            <a:spLocks noChangeArrowheads="1"/>
          </p:cNvSpPr>
          <p:nvPr userDrawn="1"/>
        </p:nvSpPr>
        <p:spPr bwMode="auto">
          <a:xfrm>
            <a:off x="695325" y="6148388"/>
            <a:ext cx="7753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Slide content created by Joseph B. Mosca, Monmouth University. 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Copyright © Houghton Mifflin Company. All rights reserved.</a:t>
            </a:r>
            <a:endParaRPr lang="en-US" sz="1400" b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E1102E83-3179-4642-9FBF-D54C133E6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522A3F49-6406-448B-BA73-C4EE18CAA5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4953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A7CFDCD5-2AEA-4D55-A2B0-99E7892A0F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2DDFE5BD-CE7E-4CA2-B27E-2CC6E0C694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E24665D2-F68A-4504-AD32-E7B4177FB7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A5E3CD4C-22DE-4045-A4CE-9B56AF2650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1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0FAB8CAF-1BA3-4841-88B5-DBFC34FA1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5E12C976-6764-42AE-9CE4-3438F4304A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4940715F-5286-4E6A-A3B6-107A2E28B7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3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BC1EA08C-8397-46F6-AEE8-BE8F4C4472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7 - </a:t>
            </a:r>
            <a:fld id="{30FF7969-89E0-4479-8892-33592370A6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495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7 - </a:t>
            </a:r>
            <a:fld id="{61BBAC6A-103D-47D6-9562-873091B33A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87226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87226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 /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 /><Relationship Id="rId1" Type="http://schemas.openxmlformats.org/officeDocument/2006/relationships/slideLayout" Target="../slideLayouts/slideLayout1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 /><Relationship Id="rId1" Type="http://schemas.openxmlformats.org/officeDocument/2006/relationships/slideLayout" Target="../slideLayouts/slideLayout1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 /><Relationship Id="rId1" Type="http://schemas.openxmlformats.org/officeDocument/2006/relationships/slideLayout" Target="../slideLayouts/slideLayout1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7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2438400"/>
            <a:ext cx="4038600" cy="2133600"/>
          </a:xfrm>
        </p:spPr>
        <p:txBody>
          <a:bodyPr/>
          <a:lstStyle/>
          <a:p>
            <a:r>
              <a:rPr lang="en-US" sz="1800" b="1" i="0"/>
              <a:t>Ready Notes</a:t>
            </a:r>
            <a:endParaRPr lang="en-US"/>
          </a:p>
          <a:p>
            <a:r>
              <a:rPr lang="en-US"/>
              <a:t>Basic Elements of Planning and Decision Making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257800" y="4724400"/>
            <a:ext cx="3352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>
                <a:latin typeface="Arial" charset="0"/>
              </a:rPr>
              <a:t>For in-class note taking, choose Handouts or Notes Pages from the print options, with three slides per page.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A352A332-4FC4-4B26-91C1-A3CC750AAF56}" type="slidenum">
              <a:rPr lang="en-US"/>
              <a:pPr/>
              <a:t>10</a:t>
            </a:fld>
            <a:endParaRPr lang="en-US"/>
          </a:p>
        </p:txBody>
      </p:sp>
      <p:sp>
        <p:nvSpPr>
          <p:cNvPr id="3688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Planning Important?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2514600" y="2895600"/>
            <a:ext cx="3962400" cy="18288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 cap="sq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A task can not be </a:t>
            </a:r>
          </a:p>
          <a:p>
            <a:pPr algn="ctr"/>
            <a:r>
              <a:rPr lang="en-US" b="1">
                <a:latin typeface="Arial" charset="0"/>
              </a:rPr>
              <a:t>accomplished if the</a:t>
            </a:r>
          </a:p>
          <a:p>
            <a:pPr algn="ctr"/>
            <a:r>
              <a:rPr lang="en-US" b="1">
                <a:latin typeface="Arial" charset="0"/>
              </a:rPr>
              <a:t>manager is not </a:t>
            </a:r>
          </a:p>
          <a:p>
            <a:pPr algn="ctr"/>
            <a:r>
              <a:rPr lang="en-US" b="1">
                <a:latin typeface="Arial" charset="0"/>
              </a:rPr>
              <a:t>aware of:</a:t>
            </a:r>
          </a:p>
        </p:txBody>
      </p: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914400" y="4648200"/>
            <a:ext cx="1676400" cy="1295400"/>
            <a:chOff x="528" y="2976"/>
            <a:chExt cx="1056" cy="816"/>
          </a:xfrm>
        </p:grpSpPr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V="1">
              <a:off x="1344" y="2976"/>
              <a:ext cx="24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528" y="3072"/>
              <a:ext cx="1008" cy="720"/>
            </a:xfrm>
            <a:prstGeom prst="ellipse">
              <a:avLst/>
            </a:prstGeom>
            <a:solidFill>
              <a:srgbClr val="CCFFCC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Arial" charset="0"/>
                </a:rPr>
                <a:t>How is</a:t>
              </a:r>
            </a:p>
            <a:p>
              <a:pPr algn="ctr"/>
              <a:r>
                <a:rPr lang="en-US" sz="2000" b="1">
                  <a:latin typeface="Arial" charset="0"/>
                </a:rPr>
                <a:t>it to be</a:t>
              </a:r>
            </a:p>
            <a:p>
              <a:pPr algn="ctr"/>
              <a:r>
                <a:rPr lang="en-US" sz="2000" b="1">
                  <a:latin typeface="Arial" charset="0"/>
                </a:rPr>
                <a:t>done</a:t>
              </a:r>
            </a:p>
          </p:txBody>
        </p:sp>
      </p:grpSp>
      <p:grpSp>
        <p:nvGrpSpPr>
          <p:cNvPr id="36877" name="Group 13"/>
          <p:cNvGrpSpPr>
            <a:grpSpLocks/>
          </p:cNvGrpSpPr>
          <p:nvPr/>
        </p:nvGrpSpPr>
        <p:grpSpPr bwMode="auto">
          <a:xfrm>
            <a:off x="3733800" y="1524000"/>
            <a:ext cx="1676400" cy="1371600"/>
            <a:chOff x="2304" y="1008"/>
            <a:chExt cx="1056" cy="864"/>
          </a:xfrm>
        </p:grpSpPr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2304" y="1008"/>
              <a:ext cx="1056" cy="720"/>
            </a:xfrm>
            <a:prstGeom prst="ellipse">
              <a:avLst/>
            </a:prstGeom>
            <a:solidFill>
              <a:srgbClr val="CCEC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Arial" charset="0"/>
                </a:rPr>
                <a:t>What</a:t>
              </a:r>
            </a:p>
            <a:p>
              <a:pPr algn="ctr"/>
              <a:r>
                <a:rPr lang="en-US" sz="2000" b="1">
                  <a:latin typeface="Arial" charset="0"/>
                </a:rPr>
                <a:t>has to</a:t>
              </a:r>
            </a:p>
            <a:p>
              <a:pPr algn="ctr"/>
              <a:r>
                <a:rPr lang="en-US" sz="2000" b="1">
                  <a:latin typeface="Arial" charset="0"/>
                </a:rPr>
                <a:t>be done</a:t>
              </a:r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 flipV="1">
              <a:off x="2832" y="172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6477000" y="4572000"/>
            <a:ext cx="1828800" cy="1295400"/>
            <a:chOff x="4032" y="2928"/>
            <a:chExt cx="1152" cy="816"/>
          </a:xfrm>
        </p:grpSpPr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4176" y="3072"/>
              <a:ext cx="1008" cy="672"/>
            </a:xfrm>
            <a:prstGeom prst="ellipse">
              <a:avLst/>
            </a:prstGeom>
            <a:solidFill>
              <a:srgbClr val="CCEC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Arial" charset="0"/>
                </a:rPr>
                <a:t>When is</a:t>
              </a:r>
            </a:p>
            <a:p>
              <a:pPr algn="ctr"/>
              <a:r>
                <a:rPr lang="en-US" sz="2000" b="1">
                  <a:latin typeface="Arial" charset="0"/>
                </a:rPr>
                <a:t>it to be</a:t>
              </a:r>
            </a:p>
            <a:p>
              <a:pPr algn="ctr"/>
              <a:r>
                <a:rPr lang="en-US" sz="2000" b="1">
                  <a:latin typeface="Arial" charset="0"/>
                </a:rPr>
                <a:t>done</a:t>
              </a:r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 flipH="1" flipV="1">
              <a:off x="4032" y="2928"/>
              <a:ext cx="24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  <p:bldP spid="36871" grpId="0" animBg="1"/>
      <p:bldP spid="36870" grpId="0" animBg="1"/>
      <p:bldP spid="368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2ECC27E7-3F54-4AC2-8C74-E4A656EA7AA3}" type="slidenum">
              <a:rPr lang="en-US"/>
              <a:pPr/>
              <a:t>11</a:t>
            </a:fld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Planning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800"/>
              <a:t>Kinds of organizational plans:</a:t>
            </a:r>
          </a:p>
          <a:p>
            <a:pPr marL="514350" lvl="1"/>
            <a:r>
              <a:rPr lang="en-US" sz="2400"/>
              <a:t>Strategic plan: a general plan outlining decisions of allocation, priorities, and action steps necessary to reach strategic goals.</a:t>
            </a:r>
          </a:p>
        </p:txBody>
      </p:sp>
      <p:pic>
        <p:nvPicPr>
          <p:cNvPr id="13322" name="Picture 10" descr="j02330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2209800"/>
            <a:ext cx="2574925" cy="2773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9F012241-9E1E-4C06-8FCD-02AFCF300DE3}" type="slidenum">
              <a:rPr lang="en-US"/>
              <a:pPr/>
              <a:t>12</a:t>
            </a:fld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Tactical Plans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plan aimed at achieving tactical and developed to implement specific parts of a strategic plan.</a:t>
            </a:r>
          </a:p>
          <a:p>
            <a:pPr>
              <a:lnSpc>
                <a:spcPct val="90000"/>
              </a:lnSpc>
            </a:pPr>
            <a:r>
              <a:rPr lang="en-US" sz="2800"/>
              <a:t>Operational plan: a plan that focuses on carrying out tactical plans to achieve operational goals.</a:t>
            </a:r>
          </a:p>
        </p:txBody>
      </p:sp>
      <p:pic>
        <p:nvPicPr>
          <p:cNvPr id="16394" name="Picture 10" descr="j0331639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2289175"/>
            <a:ext cx="2490788" cy="3070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F19B5422-C62F-4F7A-8687-6200B716B93B}" type="slidenum">
              <a:rPr lang="en-US"/>
              <a:pPr/>
              <a:t>13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Frames for Plans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Long-range plan: covers many years, perhaps even decades; common long-range plans are for five years or more.</a:t>
            </a:r>
          </a:p>
          <a:p>
            <a:r>
              <a:rPr lang="en-US"/>
              <a:t>Intermediate plan: usually covers periods from one to five years.</a:t>
            </a:r>
          </a:p>
          <a:p>
            <a:r>
              <a:rPr lang="en-US"/>
              <a:t>Short-range plan: generally covers a span of one year or less.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2366D635-F8CA-4119-9D68-F33CE7F20F8A}" type="slidenum">
              <a:rPr lang="en-US"/>
              <a:pPr/>
              <a:t>14</a:t>
            </a:fld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Types of Plans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Action plan: used to put into operation any other kind of plan.</a:t>
            </a:r>
          </a:p>
          <a:p>
            <a:r>
              <a:rPr lang="en-US" sz="2800"/>
              <a:t>Reaction plan: designed to allow the company to react to an unforeseen circumstance.</a:t>
            </a:r>
          </a:p>
        </p:txBody>
      </p:sp>
      <p:pic>
        <p:nvPicPr>
          <p:cNvPr id="19466" name="Picture 10" descr="j014948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0438" y="1965325"/>
            <a:ext cx="3298825" cy="355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808A201B-78B0-4F41-93B1-22A330A62479}" type="slidenum">
              <a:rPr lang="en-US"/>
              <a:pPr/>
              <a:t>15</a:t>
            </a:fld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Responsibilities for Planning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Planning staff: some large organizations develop a professional planning staff.</a:t>
            </a:r>
          </a:p>
          <a:p>
            <a:r>
              <a:rPr lang="en-US"/>
              <a:t>Planning task force: often comprised of line managers with special interest in the relevant area of planning.</a:t>
            </a:r>
          </a:p>
          <a:p>
            <a:r>
              <a:rPr lang="en-US"/>
              <a:t>Board of directors: establish the corporate mission and strategy, and in some companies take part in the planning process.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794EFE3E-1BAE-4A71-AACA-2E0C43FFDB1D}" type="slidenum">
              <a:rPr lang="en-US"/>
              <a:pPr/>
              <a:t>16</a:t>
            </a:fld>
            <a:endParaRPr lang="en-US"/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Contingency Planning</a:t>
            </a:r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The determination of alternative courses of action to be taken if an intended plan of action is unexpectedly disrupted or rendered inappropriate.</a:t>
            </a:r>
          </a:p>
        </p:txBody>
      </p:sp>
      <p:sp>
        <p:nvSpPr>
          <p:cNvPr id="22539" name="UTurnArrow"/>
          <p:cNvSpPr>
            <a:spLocks noEditPoints="1" noChangeArrowheads="1"/>
          </p:cNvSpPr>
          <p:nvPr/>
        </p:nvSpPr>
        <p:spPr bwMode="auto">
          <a:xfrm>
            <a:off x="5486400" y="2536825"/>
            <a:ext cx="2057400" cy="1752600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22540" name="Picture 12" descr="BD21298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1400" y="3810000"/>
            <a:ext cx="595313" cy="63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D43E8911-BAFA-498E-931F-D87EAA03527B}" type="slidenum">
              <a:rPr lang="en-US"/>
              <a:pPr/>
              <a:t>17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Crisis Management</a:t>
            </a:r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The set of procedures the organization uses in the event of a disaster or other unexpected calamity.</a:t>
            </a:r>
          </a:p>
          <a:p>
            <a:r>
              <a:rPr lang="en-US" sz="2400"/>
              <a:t>A related concept is the set of procedures the organization uses in the event of a disaster or other unexpected calamity.</a:t>
            </a:r>
          </a:p>
        </p:txBody>
      </p:sp>
      <p:pic>
        <p:nvPicPr>
          <p:cNvPr id="24586" name="Picture 10" descr="BS01165_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413000"/>
            <a:ext cx="3810000" cy="2946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1A5BCB95-5AE0-4CC8-B7AC-156D70AB3D8D}" type="slidenum">
              <a:rPr lang="en-US"/>
              <a:pPr/>
              <a:t>18</a:t>
            </a:fld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Tactical Planning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The development and executing of tactical plans:</a:t>
            </a:r>
          </a:p>
          <a:p>
            <a:pPr lvl="1"/>
            <a:r>
              <a:rPr lang="en-US"/>
              <a:t>Tactical plans are used to accomplish specific parts of a strategic plan. Each strategic plan is generally implemented through several tactical plans. Effective tactical planning involves both development and execution.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138EB2C4-C4FF-48DB-858C-B48EEAF67D4A}" type="slidenum">
              <a:rPr lang="en-US"/>
              <a:pPr/>
              <a:t>19</a:t>
            </a:fld>
            <a:endParaRPr lang="en-US"/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Tactical Plan </a:t>
            </a:r>
            <a:br>
              <a:rPr lang="en-US"/>
            </a:br>
            <a:r>
              <a:rPr lang="en-US"/>
              <a:t>Development and Execution</a:t>
            </a:r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962400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/>
              <a:t>Development:</a:t>
            </a:r>
          </a:p>
          <a:p>
            <a:pPr marL="514350" lvl="1"/>
            <a:r>
              <a:rPr lang="en-US" sz="2000"/>
              <a:t>Recognize and understand overarching strategic plans and tactical goals.</a:t>
            </a:r>
          </a:p>
          <a:p>
            <a:pPr marL="514350" lvl="1"/>
            <a:r>
              <a:rPr lang="en-US" sz="2000"/>
              <a:t>Specify relevant resource and time issues.</a:t>
            </a:r>
          </a:p>
          <a:p>
            <a:pPr marL="514350" lvl="1"/>
            <a:r>
              <a:rPr lang="en-US" sz="2000"/>
              <a:t>Identify and articulate human resource commitments.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400"/>
              <a:t>Execution:</a:t>
            </a:r>
          </a:p>
          <a:p>
            <a:pPr marL="514350" lvl="1"/>
            <a:r>
              <a:rPr lang="en-US" sz="2000"/>
              <a:t>Evaluate each course of action in light of its goals.</a:t>
            </a:r>
          </a:p>
          <a:p>
            <a:pPr marL="514350" lvl="1"/>
            <a:r>
              <a:rPr lang="en-US" sz="2000"/>
              <a:t>Obtain and distribute information and resources.</a:t>
            </a:r>
          </a:p>
          <a:p>
            <a:pPr marL="514350" lvl="1"/>
            <a:r>
              <a:rPr lang="en-US" sz="2000"/>
              <a:t>Monitor horizontal and vertical communication and integration of activities.</a:t>
            </a:r>
          </a:p>
          <a:p>
            <a:pPr marL="514350" lvl="1"/>
            <a:r>
              <a:rPr lang="en-US" sz="2000"/>
              <a:t>Monitor ongoing activities for goal achievement.</a:t>
            </a:r>
          </a:p>
        </p:txBody>
      </p:sp>
      <p:pic>
        <p:nvPicPr>
          <p:cNvPr id="27655" name="Picture 7" descr="j02317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19600"/>
            <a:ext cx="31972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build="p" autoUpdateAnimBg="0"/>
      <p:bldP spid="2765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D2D926DE-7690-4F07-9437-783484B0265B}" type="slidenum">
              <a:rPr lang="en-US"/>
              <a:pPr/>
              <a:t>2</a:t>
            </a:fld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Goals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Goals are critical to organizational effectiveness and serve a number of purposes.</a:t>
            </a:r>
          </a:p>
          <a:p>
            <a:r>
              <a:rPr lang="en-US" sz="2400"/>
              <a:t>Purposes of goals:</a:t>
            </a:r>
          </a:p>
          <a:p>
            <a:pPr lvl="1"/>
            <a:r>
              <a:rPr lang="en-US" sz="2000"/>
              <a:t>Provide guidance.</a:t>
            </a:r>
          </a:p>
          <a:p>
            <a:pPr lvl="1"/>
            <a:r>
              <a:rPr lang="en-US" sz="2000"/>
              <a:t>Promote good planning.</a:t>
            </a:r>
          </a:p>
          <a:p>
            <a:pPr lvl="1"/>
            <a:r>
              <a:rPr lang="en-US" sz="2000"/>
              <a:t>Serve as sources of motivation.</a:t>
            </a:r>
          </a:p>
          <a:p>
            <a:pPr lvl="1"/>
            <a:r>
              <a:rPr lang="en-US" sz="2000"/>
              <a:t>Mechanism for evaluation and control.</a:t>
            </a:r>
          </a:p>
        </p:txBody>
      </p:sp>
      <p:pic>
        <p:nvPicPr>
          <p:cNvPr id="5130" name="Picture 10" descr="j01986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2057400"/>
            <a:ext cx="3276600" cy="3116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2B6B6516-F4B8-4459-B254-085A1AFBDAA2}" type="slidenum">
              <a:rPr lang="en-US"/>
              <a:pPr/>
              <a:t>20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Operational Planning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Single-use plan: developed to carry out a course of action not likely to be repeated in the future.</a:t>
            </a:r>
          </a:p>
          <a:p>
            <a:r>
              <a:rPr lang="en-US"/>
              <a:t>For a program, a plan for a large set of activities.</a:t>
            </a:r>
          </a:p>
          <a:p>
            <a:r>
              <a:rPr lang="en-US"/>
              <a:t>For a project, a plan of less scope and complexity than a program.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E4B45C6B-87F7-4830-99DD-4AA41111454F}" type="slidenum">
              <a:rPr lang="en-US"/>
              <a:pPr/>
              <a:t>21</a:t>
            </a:fld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Standing Plan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Developed for activities that recur regularly over a period of time:</a:t>
            </a:r>
          </a:p>
          <a:p>
            <a:pPr lvl="1">
              <a:lnSpc>
                <a:spcPct val="90000"/>
              </a:lnSpc>
            </a:pPr>
            <a:r>
              <a:rPr lang="en-US"/>
              <a:t>For a policy, a standing plan specifying the organization’s general response to a designated problem or situation.</a:t>
            </a:r>
          </a:p>
          <a:p>
            <a:pPr lvl="1">
              <a:lnSpc>
                <a:spcPct val="90000"/>
              </a:lnSpc>
            </a:pPr>
            <a:r>
              <a:rPr lang="en-US"/>
              <a:t>Standard operating procedure: a standing plan outlining steps to be followed in particular circumstances.</a:t>
            </a:r>
          </a:p>
          <a:p>
            <a:pPr lvl="1">
              <a:lnSpc>
                <a:spcPct val="90000"/>
              </a:lnSpc>
            </a:pPr>
            <a:r>
              <a:rPr lang="en-US"/>
              <a:t>Rules and regulations: standing plans describing exactly how specific activities are to be carried out.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60F2D09E-27E8-487E-BCD2-D8A8142B053C}" type="slidenum">
              <a:rPr lang="en-US"/>
              <a:pPr/>
              <a:t>22</a:t>
            </a:fld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 to </a:t>
            </a:r>
            <a:br>
              <a:rPr lang="en-US"/>
            </a:br>
            <a:r>
              <a:rPr lang="en-US"/>
              <a:t>Goal Setting and Planning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Major Barriers</a:t>
            </a:r>
          </a:p>
          <a:p>
            <a:pPr marL="514350" lvl="1"/>
            <a:r>
              <a:rPr lang="en-US"/>
              <a:t>Inappropriate goals.</a:t>
            </a:r>
          </a:p>
          <a:p>
            <a:pPr marL="514350" lvl="1"/>
            <a:r>
              <a:rPr lang="en-US"/>
              <a:t>Improper reward system.</a:t>
            </a:r>
          </a:p>
          <a:p>
            <a:pPr marL="514350" lvl="1"/>
            <a:r>
              <a:rPr lang="en-US"/>
              <a:t>Dynamic and complex environment.</a:t>
            </a:r>
          </a:p>
          <a:p>
            <a:pPr marL="514350" lvl="1"/>
            <a:r>
              <a:rPr lang="en-US"/>
              <a:t>Reluctance to establish goals.</a:t>
            </a:r>
          </a:p>
          <a:p>
            <a:pPr marL="514350" lvl="1"/>
            <a:r>
              <a:rPr lang="en-US"/>
              <a:t>Resistance to change.</a:t>
            </a:r>
          </a:p>
          <a:p>
            <a:pPr marL="514350" lvl="1"/>
            <a:r>
              <a:rPr lang="en-US"/>
              <a:t>Constraints. </a:t>
            </a:r>
          </a:p>
        </p:txBody>
      </p:sp>
      <p:sp>
        <p:nvSpPr>
          <p:cNvPr id="31752" name="Rectangle 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Overcoming Barriers</a:t>
            </a:r>
          </a:p>
          <a:p>
            <a:pPr marL="514350" lvl="1"/>
            <a:r>
              <a:rPr lang="en-US"/>
              <a:t>Understanding the purposes of goals and planning.</a:t>
            </a:r>
          </a:p>
          <a:p>
            <a:pPr marL="514350" lvl="1"/>
            <a:r>
              <a:rPr lang="en-US"/>
              <a:t>Communication and participation.</a:t>
            </a:r>
          </a:p>
          <a:p>
            <a:pPr marL="514350" lvl="1"/>
            <a:r>
              <a:rPr lang="en-US"/>
              <a:t>Consistency, revision, and updating.</a:t>
            </a:r>
          </a:p>
          <a:p>
            <a:pPr marL="514350" lvl="1"/>
            <a:r>
              <a:rPr lang="en-US"/>
              <a:t>Effective reward system.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uild="p" autoUpdateAnimBg="0"/>
      <p:bldP spid="3175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FBC528D4-38CF-49A0-A131-D86679D73454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33808" name="Group 16"/>
          <p:cNvGrpSpPr>
            <a:grpSpLocks/>
          </p:cNvGrpSpPr>
          <p:nvPr/>
        </p:nvGrpSpPr>
        <p:grpSpPr bwMode="auto">
          <a:xfrm>
            <a:off x="1028700" y="1866900"/>
            <a:ext cx="2933700" cy="1638300"/>
            <a:chOff x="648" y="1176"/>
            <a:chExt cx="1848" cy="1032"/>
          </a:xfrm>
        </p:grpSpPr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1728" y="1440"/>
              <a:ext cx="76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648" y="1176"/>
              <a:ext cx="1152" cy="432"/>
            </a:xfrm>
            <a:prstGeom prst="rect">
              <a:avLst/>
            </a:prstGeom>
            <a:solidFill>
              <a:srgbClr val="CC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Identification</a:t>
              </a:r>
            </a:p>
          </p:txBody>
        </p:sp>
      </p:grpSp>
      <p:grpSp>
        <p:nvGrpSpPr>
          <p:cNvPr id="33809" name="Group 17"/>
          <p:cNvGrpSpPr>
            <a:grpSpLocks/>
          </p:cNvGrpSpPr>
          <p:nvPr/>
        </p:nvGrpSpPr>
        <p:grpSpPr bwMode="auto">
          <a:xfrm>
            <a:off x="5105400" y="1866900"/>
            <a:ext cx="3124200" cy="1562100"/>
            <a:chOff x="3216" y="1176"/>
            <a:chExt cx="1968" cy="984"/>
          </a:xfrm>
        </p:grpSpPr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 flipH="1">
              <a:off x="3216" y="1440"/>
              <a:ext cx="912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4080" y="1176"/>
              <a:ext cx="1104" cy="432"/>
            </a:xfrm>
            <a:prstGeom prst="rect">
              <a:avLst/>
            </a:prstGeom>
            <a:solidFill>
              <a:srgbClr val="CC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Integration</a:t>
              </a:r>
            </a:p>
          </p:txBody>
        </p:sp>
      </p:grpSp>
      <p:grpSp>
        <p:nvGrpSpPr>
          <p:cNvPr id="33810" name="Group 18"/>
          <p:cNvGrpSpPr>
            <a:grpSpLocks/>
          </p:cNvGrpSpPr>
          <p:nvPr/>
        </p:nvGrpSpPr>
        <p:grpSpPr bwMode="auto">
          <a:xfrm>
            <a:off x="1066800" y="4038600"/>
            <a:ext cx="2971800" cy="1676400"/>
            <a:chOff x="672" y="2544"/>
            <a:chExt cx="1872" cy="1056"/>
          </a:xfrm>
        </p:grpSpPr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 flipV="1">
              <a:off x="1680" y="2544"/>
              <a:ext cx="86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672" y="3168"/>
              <a:ext cx="1104" cy="432"/>
            </a:xfrm>
            <a:prstGeom prst="rect">
              <a:avLst/>
            </a:prstGeom>
            <a:solidFill>
              <a:srgbClr val="CC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Adaptation</a:t>
              </a:r>
            </a:p>
          </p:txBody>
        </p:sp>
      </p:grpSp>
      <p:grpSp>
        <p:nvGrpSpPr>
          <p:cNvPr id="33812" name="Group 20"/>
          <p:cNvGrpSpPr>
            <a:grpSpLocks/>
          </p:cNvGrpSpPr>
          <p:nvPr/>
        </p:nvGrpSpPr>
        <p:grpSpPr bwMode="auto">
          <a:xfrm>
            <a:off x="5029200" y="3886200"/>
            <a:ext cx="3162300" cy="1828800"/>
            <a:chOff x="3168" y="2448"/>
            <a:chExt cx="1992" cy="1152"/>
          </a:xfrm>
        </p:grpSpPr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100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4104" y="3168"/>
              <a:ext cx="1056" cy="432"/>
            </a:xfrm>
            <a:prstGeom prst="rect">
              <a:avLst/>
            </a:prstGeom>
            <a:solidFill>
              <a:srgbClr val="CC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Revitalization</a:t>
              </a:r>
            </a:p>
          </p:txBody>
        </p:sp>
      </p:grpSp>
      <p:grpSp>
        <p:nvGrpSpPr>
          <p:cNvPr id="33811" name="Group 19"/>
          <p:cNvGrpSpPr>
            <a:grpSpLocks/>
          </p:cNvGrpSpPr>
          <p:nvPr/>
        </p:nvGrpSpPr>
        <p:grpSpPr bwMode="auto">
          <a:xfrm>
            <a:off x="3657600" y="4343400"/>
            <a:ext cx="1905000" cy="1371600"/>
            <a:chOff x="2304" y="2736"/>
            <a:chExt cx="1200" cy="864"/>
          </a:xfrm>
        </p:grpSpPr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2304" y="3168"/>
              <a:ext cx="1200" cy="432"/>
            </a:xfrm>
            <a:prstGeom prst="rect">
              <a:avLst/>
            </a:prstGeom>
            <a:solidFill>
              <a:srgbClr val="CCFF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Collaboration</a:t>
              </a:r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 flipV="1">
              <a:off x="2880" y="273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80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Organizations Have a Purpose—</a:t>
            </a:r>
            <a:br>
              <a:rPr lang="en-US"/>
            </a:br>
            <a:r>
              <a:rPr lang="en-US"/>
              <a:t>That Is Why They Need Goals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3733800" y="2895600"/>
            <a:ext cx="1676400" cy="1524000"/>
          </a:xfrm>
          <a:prstGeom prst="ellipse">
            <a:avLst/>
          </a:prstGeom>
          <a:solidFill>
            <a:srgbClr val="CCECFF"/>
          </a:solidFill>
          <a:ln w="38100" cap="sq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b="1">
              <a:latin typeface="Arial" charset="0"/>
            </a:endParaRPr>
          </a:p>
          <a:p>
            <a:pPr algn="ctr"/>
            <a:r>
              <a:rPr lang="en-US" sz="1600" b="1">
                <a:latin typeface="Arial" charset="0"/>
              </a:rPr>
              <a:t>Organizational</a:t>
            </a:r>
          </a:p>
          <a:p>
            <a:pPr algn="ctr"/>
            <a:r>
              <a:rPr lang="en-US" sz="1600" b="1">
                <a:latin typeface="Arial" charset="0"/>
              </a:rPr>
              <a:t>purpose for</a:t>
            </a:r>
          </a:p>
          <a:p>
            <a:pPr algn="ctr"/>
            <a:r>
              <a:rPr lang="en-US" sz="1600" b="1">
                <a:latin typeface="Arial" charset="0"/>
              </a:rPr>
              <a:t>goals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 animBg="1"/>
      <p:bldP spid="33801" grpId="0" animBg="1"/>
      <p:bldP spid="33800" grpId="0" animBg="1"/>
      <p:bldP spid="3379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86313C0E-26E3-46CE-9F3F-E60BC786E89A}" type="slidenum">
              <a:rPr lang="en-US"/>
              <a:pPr/>
              <a:t>4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Kinds of Goals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Goals vary by level, area, and time frame.</a:t>
            </a:r>
          </a:p>
          <a:p>
            <a:r>
              <a:rPr lang="en-US" sz="2800"/>
              <a:t>Mission: a statement of an organization’s fundamental purpose.</a:t>
            </a:r>
          </a:p>
          <a:p>
            <a:r>
              <a:rPr lang="en-US" sz="2800"/>
              <a:t>Strategic goal: a goal set by and for top management of the organization.</a:t>
            </a:r>
          </a:p>
          <a:p>
            <a:r>
              <a:rPr lang="en-US" sz="2800"/>
              <a:t>Tactical goal: set by and for middle managers of the organization.</a:t>
            </a:r>
          </a:p>
          <a:p>
            <a:r>
              <a:rPr lang="en-US" sz="2800"/>
              <a:t>Operational goal: set by and for lower managers of the organization.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4910DB2D-5AC8-4536-8B2B-FE5A4B5274D0}" type="slidenum">
              <a:rPr lang="en-US"/>
              <a:pPr/>
              <a:t>5</a:t>
            </a:fld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Goals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Area: organizations also set goals for different areas. </a:t>
            </a:r>
          </a:p>
          <a:p>
            <a:r>
              <a:rPr lang="en-US" sz="2800"/>
              <a:t>Time frame: organizations also set goals across different time frames.</a:t>
            </a:r>
          </a:p>
          <a:p>
            <a:endParaRPr lang="en-US" sz="2800"/>
          </a:p>
        </p:txBody>
      </p:sp>
      <p:pic>
        <p:nvPicPr>
          <p:cNvPr id="8202" name="Picture 10" descr="j0198342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1935163"/>
            <a:ext cx="3124200" cy="2986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8ED51B8B-F5C1-45B4-83FA-ED08566B6787}" type="slidenum">
              <a:rPr lang="en-US"/>
              <a:pPr/>
              <a:t>6</a:t>
            </a:fld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Responsibilities for Setting Goals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800"/>
              <a:t>Who sets goals?</a:t>
            </a:r>
          </a:p>
          <a:p>
            <a:pPr marL="511175" lvl="1"/>
            <a:r>
              <a:rPr lang="en-US" sz="2400"/>
              <a:t>All managers should be involved in the goal setting process.</a:t>
            </a:r>
          </a:p>
          <a:p>
            <a:pPr marL="511175" lvl="1"/>
            <a:r>
              <a:rPr lang="en-US" sz="2400"/>
              <a:t>Each manager has responsibilities for setting goals that correspond to their level.</a:t>
            </a:r>
          </a:p>
        </p:txBody>
      </p:sp>
      <p:pic>
        <p:nvPicPr>
          <p:cNvPr id="9226" name="Picture 10" descr="bd19623_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2141538"/>
            <a:ext cx="3048000" cy="2573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21BFB5C6-FD60-42F1-B185-67581B9D034C}" type="slidenum">
              <a:rPr lang="en-US"/>
              <a:pPr/>
              <a:t>7</a:t>
            </a:fld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Multiple Goals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4267200" cy="4724400"/>
          </a:xfrm>
        </p:spPr>
        <p:txBody>
          <a:bodyPr/>
          <a:lstStyle/>
          <a:p>
            <a:r>
              <a:rPr lang="en-US" sz="2400"/>
              <a:t>When setting goals organizations sometimes experience conflicts or contradictions among goals.</a:t>
            </a:r>
          </a:p>
          <a:p>
            <a:r>
              <a:rPr lang="en-US" sz="2400"/>
              <a:t>Conflicts are addressed through the use of the Optimizing concept:</a:t>
            </a:r>
          </a:p>
          <a:p>
            <a:pPr marL="685800" lvl="1" indent="-228600"/>
            <a:r>
              <a:rPr lang="en-US" sz="2000"/>
              <a:t>Optimizing: balancing and reconciling possible conflicts among goals.</a:t>
            </a:r>
          </a:p>
        </p:txBody>
      </p:sp>
      <p:pic>
        <p:nvPicPr>
          <p:cNvPr id="12298" name="Picture 10" descr="j0310168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37225" y="2208213"/>
            <a:ext cx="2230438" cy="2644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FFF6E7FB-83D0-4ACA-9403-CAEC473FE7AD}" type="slidenum">
              <a:rPr lang="en-US"/>
              <a:pPr/>
              <a:t>8</a:t>
            </a:fld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3429000" y="2743200"/>
            <a:ext cx="2514600" cy="1828800"/>
          </a:xfrm>
          <a:prstGeom prst="ellipse">
            <a:avLst/>
          </a:prstGeom>
          <a:solidFill>
            <a:srgbClr val="CCECFF"/>
          </a:solidFill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The planning</a:t>
            </a:r>
          </a:p>
          <a:p>
            <a:pPr algn="ctr"/>
            <a:r>
              <a:rPr lang="en-US" b="1">
                <a:latin typeface="Arial" charset="0"/>
              </a:rPr>
              <a:t>function</a:t>
            </a:r>
          </a:p>
          <a:p>
            <a:pPr algn="ctr"/>
            <a:r>
              <a:rPr lang="en-US" b="1">
                <a:latin typeface="Arial" charset="0"/>
              </a:rPr>
              <a:t>consists of:</a:t>
            </a:r>
          </a:p>
        </p:txBody>
      </p: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457200" y="762000"/>
            <a:ext cx="3733800" cy="2057400"/>
            <a:chOff x="288" y="480"/>
            <a:chExt cx="2352" cy="1296"/>
          </a:xfrm>
        </p:grpSpPr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288" y="480"/>
              <a:ext cx="1968" cy="62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bg2"/>
              </a:solidFill>
              <a:prstDash val="sysDot"/>
              <a:miter lim="800000"/>
              <a:headEnd type="none" w="sm" len="sm"/>
              <a:tailEnd type="none" w="sm" len="sm"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b="1">
                  <a:latin typeface="Arial" charset="0"/>
                </a:rPr>
                <a:t>What is to be</a:t>
              </a:r>
            </a:p>
            <a:p>
              <a:pPr algn="ctr"/>
              <a:r>
                <a:rPr lang="en-US" b="1">
                  <a:latin typeface="Arial" charset="0"/>
                </a:rPr>
                <a:t>accomplished?</a:t>
              </a: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2208" y="1104"/>
              <a:ext cx="43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826" name="Group 10"/>
          <p:cNvGrpSpPr>
            <a:grpSpLocks/>
          </p:cNvGrpSpPr>
          <p:nvPr/>
        </p:nvGrpSpPr>
        <p:grpSpPr bwMode="auto">
          <a:xfrm>
            <a:off x="5334000" y="4495800"/>
            <a:ext cx="3581400" cy="1752600"/>
            <a:chOff x="3360" y="2832"/>
            <a:chExt cx="2256" cy="1104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3696" y="3312"/>
              <a:ext cx="1920" cy="62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bg2"/>
              </a:solidFill>
              <a:prstDash val="sysDot"/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b="1">
                  <a:latin typeface="Arial" charset="0"/>
                </a:rPr>
                <a:t>How is it to be</a:t>
              </a:r>
            </a:p>
            <a:p>
              <a:pPr algn="ctr"/>
              <a:r>
                <a:rPr lang="en-US" b="1">
                  <a:latin typeface="Arial" charset="0"/>
                </a:rPr>
                <a:t>accomplished?</a:t>
              </a: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flipH="1" flipV="1">
              <a:off x="3360" y="2832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 autoUpdateAnimBg="0"/>
      <p:bldP spid="34821" grpId="0" animBg="1"/>
      <p:bldP spid="348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7 - </a:t>
            </a:r>
            <a:fld id="{AA5C4188-09A6-482A-B0F4-F6EE574DCB5E}" type="slidenum">
              <a:rPr lang="en-US"/>
              <a:pPr/>
              <a:t>9</a:t>
            </a:fld>
            <a:endParaRPr lang="en-US"/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3429000" y="2286000"/>
            <a:ext cx="2209800" cy="1524000"/>
          </a:xfrm>
          <a:prstGeom prst="octagon">
            <a:avLst>
              <a:gd name="adj" fmla="val 29287"/>
            </a:avLst>
          </a:prstGeom>
          <a:solidFill>
            <a:srgbClr val="CCECFF"/>
          </a:solidFill>
          <a:ln w="381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Planning</a:t>
            </a:r>
          </a:p>
          <a:p>
            <a:pPr algn="ctr"/>
            <a:r>
              <a:rPr lang="en-US" b="1">
                <a:latin typeface="Arial" charset="0"/>
              </a:rPr>
              <a:t>has 4</a:t>
            </a:r>
          </a:p>
          <a:p>
            <a:pPr algn="ctr"/>
            <a:r>
              <a:rPr lang="en-US" b="1">
                <a:latin typeface="Arial" charset="0"/>
              </a:rPr>
              <a:t>elements:</a:t>
            </a:r>
          </a:p>
        </p:txBody>
      </p:sp>
      <p:grpSp>
        <p:nvGrpSpPr>
          <p:cNvPr id="35853" name="Group 13"/>
          <p:cNvGrpSpPr>
            <a:grpSpLocks/>
          </p:cNvGrpSpPr>
          <p:nvPr/>
        </p:nvGrpSpPr>
        <p:grpSpPr bwMode="auto">
          <a:xfrm>
            <a:off x="609600" y="381000"/>
            <a:ext cx="2971800" cy="2133600"/>
            <a:chOff x="384" y="240"/>
            <a:chExt cx="1872" cy="1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384" y="240"/>
              <a:ext cx="1296" cy="672"/>
            </a:xfrm>
            <a:prstGeom prst="rect">
              <a:avLst/>
            </a:prstGeom>
            <a:solidFill>
              <a:srgbClr val="0099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Arial" charset="0"/>
                </a:rPr>
                <a:t>Objectives</a:t>
              </a:r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1680" y="912"/>
              <a:ext cx="576" cy="672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854" name="Group 14"/>
          <p:cNvGrpSpPr>
            <a:grpSpLocks/>
          </p:cNvGrpSpPr>
          <p:nvPr/>
        </p:nvGrpSpPr>
        <p:grpSpPr bwMode="auto">
          <a:xfrm>
            <a:off x="5410200" y="457200"/>
            <a:ext cx="3048000" cy="2057400"/>
            <a:chOff x="3408" y="288"/>
            <a:chExt cx="1920" cy="1296"/>
          </a:xfrm>
        </p:grpSpPr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3984" y="288"/>
              <a:ext cx="1344" cy="672"/>
            </a:xfrm>
            <a:prstGeom prst="rect">
              <a:avLst/>
            </a:prstGeom>
            <a:solidFill>
              <a:srgbClr val="0099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Arial" charset="0"/>
                </a:rPr>
                <a:t>Actions</a:t>
              </a:r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H="1">
              <a:off x="3408" y="960"/>
              <a:ext cx="576" cy="62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855" name="Group 15"/>
          <p:cNvGrpSpPr>
            <a:grpSpLocks/>
          </p:cNvGrpSpPr>
          <p:nvPr/>
        </p:nvGrpSpPr>
        <p:grpSpPr bwMode="auto">
          <a:xfrm>
            <a:off x="762000" y="3581400"/>
            <a:ext cx="2819400" cy="2590800"/>
            <a:chOff x="480" y="2256"/>
            <a:chExt cx="1776" cy="1632"/>
          </a:xfrm>
        </p:grpSpPr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480" y="3216"/>
              <a:ext cx="1344" cy="672"/>
            </a:xfrm>
            <a:prstGeom prst="rect">
              <a:avLst/>
            </a:prstGeom>
            <a:solidFill>
              <a:srgbClr val="0099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Arial" charset="0"/>
                </a:rPr>
                <a:t>Resources</a:t>
              </a:r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flipV="1">
              <a:off x="1824" y="2256"/>
              <a:ext cx="432" cy="96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5410200" y="3581400"/>
            <a:ext cx="3200400" cy="2590800"/>
            <a:chOff x="3408" y="2256"/>
            <a:chExt cx="2016" cy="1632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936" y="3312"/>
              <a:ext cx="1488" cy="576"/>
            </a:xfrm>
            <a:prstGeom prst="rect">
              <a:avLst/>
            </a:prstGeom>
            <a:solidFill>
              <a:srgbClr val="0099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Arial" charset="0"/>
                </a:rPr>
                <a:t>Implementation</a:t>
              </a:r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H="1" flipV="1">
              <a:off x="3408" y="2256"/>
              <a:ext cx="528" cy="1056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 autoUpdateAnimBg="0"/>
      <p:bldP spid="35845" grpId="0" animBg="1"/>
      <p:bldP spid="35846" grpId="0" animBg="1"/>
      <p:bldP spid="35847" grpId="0" animBg="1"/>
      <p:bldP spid="35848" grpId="0" animBg="1"/>
    </p:bldLst>
  </p:timing>
</p:sld>
</file>

<file path=ppt/theme/theme1.xml><?xml version="1.0" encoding="utf-8"?>
<a:theme xmlns:a="http://schemas.openxmlformats.org/drawingml/2006/main" name="griffin_template">
  <a:themeElements>
    <a:clrScheme name="griffi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ffi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iffi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ffi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Settings\fournij\Desktop\griffin_template.pot</Template>
  <TotalTime>702</TotalTime>
  <Words>1126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griffin_template</vt:lpstr>
      <vt:lpstr>7</vt:lpstr>
      <vt:lpstr>Organizational Goals</vt:lpstr>
      <vt:lpstr>Organizations Have a Purpose— That Is Why They Need Goals</vt:lpstr>
      <vt:lpstr>Kinds of Goals</vt:lpstr>
      <vt:lpstr>Other Goals</vt:lpstr>
      <vt:lpstr>Responsibilities for Setting Goals</vt:lpstr>
      <vt:lpstr>Managing Multiple Goals</vt:lpstr>
      <vt:lpstr>PowerPoint Presentation</vt:lpstr>
      <vt:lpstr>PowerPoint Presentation</vt:lpstr>
      <vt:lpstr>Why Is Planning Important?</vt:lpstr>
      <vt:lpstr>Organizational Planning</vt:lpstr>
      <vt:lpstr>Tactical Plans</vt:lpstr>
      <vt:lpstr>Time Frames for Plans</vt:lpstr>
      <vt:lpstr>More Types of Plans</vt:lpstr>
      <vt:lpstr>Responsibilities for Planning</vt:lpstr>
      <vt:lpstr>Contingency Planning</vt:lpstr>
      <vt:lpstr>Crisis Management</vt:lpstr>
      <vt:lpstr>Tactical Planning</vt:lpstr>
      <vt:lpstr>Tactical Plan  Development and Execution</vt:lpstr>
      <vt:lpstr>Types of Operational Planning</vt:lpstr>
      <vt:lpstr>Standing Plan</vt:lpstr>
      <vt:lpstr>Barriers to  Goal Setting and Planning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Professor Md. Abul  Kashem</cp:lastModifiedBy>
  <cp:revision>18</cp:revision>
  <dcterms:created xsi:type="dcterms:W3CDTF">2003-06-12T03:45:13Z</dcterms:created>
  <dcterms:modified xsi:type="dcterms:W3CDTF">2024-02-28T11:06:25Z</dcterms:modified>
</cp:coreProperties>
</file>