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426" r:id="rId2"/>
    <p:sldId id="429" r:id="rId3"/>
    <p:sldId id="427" r:id="rId4"/>
    <p:sldId id="428" r:id="rId5"/>
    <p:sldId id="322" r:id="rId6"/>
    <p:sldId id="413" r:id="rId7"/>
    <p:sldId id="323" r:id="rId8"/>
    <p:sldId id="324" r:id="rId9"/>
    <p:sldId id="325" r:id="rId10"/>
    <p:sldId id="326" r:id="rId11"/>
    <p:sldId id="327" r:id="rId12"/>
    <p:sldId id="328" r:id="rId13"/>
    <p:sldId id="331" r:id="rId14"/>
    <p:sldId id="329" r:id="rId15"/>
    <p:sldId id="330" r:id="rId16"/>
    <p:sldId id="332" r:id="rId17"/>
    <p:sldId id="333" r:id="rId18"/>
    <p:sldId id="334" r:id="rId19"/>
    <p:sldId id="335" r:id="rId20"/>
    <p:sldId id="336" r:id="rId21"/>
    <p:sldId id="337" r:id="rId22"/>
    <p:sldId id="338" r:id="rId23"/>
    <p:sldId id="414" r:id="rId24"/>
    <p:sldId id="339" r:id="rId25"/>
    <p:sldId id="340" r:id="rId26"/>
    <p:sldId id="341" r:id="rId27"/>
    <p:sldId id="342" r:id="rId28"/>
    <p:sldId id="343" r:id="rId29"/>
    <p:sldId id="344" r:id="rId30"/>
    <p:sldId id="345" r:id="rId31"/>
    <p:sldId id="346" r:id="rId32"/>
    <p:sldId id="347" r:id="rId33"/>
    <p:sldId id="348" r:id="rId34"/>
    <p:sldId id="362" r:id="rId35"/>
    <p:sldId id="349" r:id="rId36"/>
    <p:sldId id="350" r:id="rId37"/>
    <p:sldId id="351" r:id="rId38"/>
    <p:sldId id="352" r:id="rId39"/>
    <p:sldId id="353" r:id="rId40"/>
    <p:sldId id="354" r:id="rId41"/>
    <p:sldId id="355" r:id="rId42"/>
    <p:sldId id="356" r:id="rId43"/>
    <p:sldId id="357" r:id="rId44"/>
    <p:sldId id="358" r:id="rId45"/>
    <p:sldId id="415" r:id="rId46"/>
    <p:sldId id="416" r:id="rId47"/>
    <p:sldId id="417" r:id="rId48"/>
    <p:sldId id="418" r:id="rId49"/>
    <p:sldId id="419"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420" r:id="rId82"/>
    <p:sldId id="394" r:id="rId83"/>
    <p:sldId id="421" r:id="rId84"/>
    <p:sldId id="396" r:id="rId85"/>
    <p:sldId id="397" r:id="rId86"/>
    <p:sldId id="422" r:id="rId87"/>
    <p:sldId id="398" r:id="rId88"/>
    <p:sldId id="399" r:id="rId89"/>
    <p:sldId id="400" r:id="rId90"/>
    <p:sldId id="401" r:id="rId91"/>
    <p:sldId id="402" r:id="rId92"/>
    <p:sldId id="403" r:id="rId93"/>
    <p:sldId id="406" r:id="rId94"/>
    <p:sldId id="407" r:id="rId95"/>
    <p:sldId id="423" r:id="rId96"/>
    <p:sldId id="424" r:id="rId97"/>
    <p:sldId id="425" r:id="rId98"/>
    <p:sldId id="411" r:id="rId99"/>
    <p:sldId id="41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81" autoAdjust="0"/>
    <p:restoredTop sz="90255" autoAdjust="0"/>
  </p:normalViewPr>
  <p:slideViewPr>
    <p:cSldViewPr>
      <p:cViewPr varScale="1">
        <p:scale>
          <a:sx n="104" d="100"/>
          <a:sy n="104" d="100"/>
        </p:scale>
        <p:origin x="1446" y="78"/>
      </p:cViewPr>
      <p:guideLst>
        <p:guide orient="horz" pos="2160"/>
        <p:guide pos="2880"/>
      </p:guideLst>
    </p:cSldViewPr>
  </p:slideViewPr>
  <p:outlineViewPr>
    <p:cViewPr>
      <p:scale>
        <a:sx n="33" d="100"/>
        <a:sy n="33" d="100"/>
      </p:scale>
      <p:origin x="0" y="-613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969A09-F679-4C27-8FC1-89F4ACC9EF15}" type="datetimeFigureOut">
              <a:rPr lang="en-US" smtClean="0"/>
              <a:t>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A4A808-6977-4D0A-82D1-44B0E36978EB}" type="slidenum">
              <a:rPr lang="en-US" smtClean="0"/>
              <a:t>‹#›</a:t>
            </a:fld>
            <a:endParaRPr lang="en-US"/>
          </a:p>
        </p:txBody>
      </p:sp>
    </p:spTree>
    <p:extLst>
      <p:ext uri="{BB962C8B-B14F-4D97-AF65-F5344CB8AC3E}">
        <p14:creationId xmlns:p14="http://schemas.microsoft.com/office/powerpoint/2010/main" val="58429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Accounting</a:t>
            </a:r>
            <a:r>
              <a:rPr lang="en-US" altLang="en-US" b="1" dirty="0"/>
              <a:t> </a:t>
            </a:r>
            <a:r>
              <a:rPr lang="en-US" altLang="en-US" dirty="0"/>
              <a:t>is an information and measurement system that identifies, records, and communicates relevant, reliable, and comparable information about an organization’s business activities. </a:t>
            </a:r>
          </a:p>
          <a:p>
            <a:endParaRPr lang="en-US" altLang="en-US" i="1" dirty="0"/>
          </a:p>
          <a:p>
            <a:r>
              <a:rPr lang="en-US" altLang="en-US" i="1" dirty="0"/>
              <a:t>Identifying  </a:t>
            </a:r>
            <a:r>
              <a:rPr lang="en-US" altLang="en-US" dirty="0"/>
              <a:t>business activities requires that we select relevant transactions and events.</a:t>
            </a:r>
          </a:p>
          <a:p>
            <a:endParaRPr lang="en-US" altLang="en-US" dirty="0"/>
          </a:p>
          <a:p>
            <a:r>
              <a:rPr lang="en-US" altLang="en-US" i="1" dirty="0"/>
              <a:t>Recording  </a:t>
            </a:r>
            <a:r>
              <a:rPr lang="en-US" altLang="en-US" dirty="0"/>
              <a:t>business activities requires that we keep a chronological log of transactions and events measured in dollars.</a:t>
            </a:r>
          </a:p>
          <a:p>
            <a:endParaRPr lang="en-US" altLang="en-US" dirty="0"/>
          </a:p>
          <a:p>
            <a:r>
              <a:rPr lang="en-US" altLang="en-US" i="1" dirty="0"/>
              <a:t>Communicating  </a:t>
            </a:r>
            <a:r>
              <a:rPr lang="en-US" altLang="en-US" dirty="0"/>
              <a:t>business activities includes preparing accounting reports such as financial statements, which we analyze and interpret.</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8</a:t>
            </a:fld>
            <a:endParaRPr lang="en-US"/>
          </a:p>
        </p:txBody>
      </p:sp>
    </p:spTree>
    <p:extLst>
      <p:ext uri="{BB962C8B-B14F-4D97-AF65-F5344CB8AC3E}">
        <p14:creationId xmlns:p14="http://schemas.microsoft.com/office/powerpoint/2010/main" val="3641483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Financial accounting is governed by concepts and rules known as </a:t>
            </a:r>
            <a:r>
              <a:rPr lang="en-US" altLang="en-US" b="1" dirty="0"/>
              <a:t>generally accepted accounting principles (GAAP). </a:t>
            </a:r>
            <a:r>
              <a:rPr lang="en-US" altLang="en-US" dirty="0"/>
              <a:t>GAAP aims to make information </a:t>
            </a:r>
            <a:r>
              <a:rPr lang="en-US" altLang="en-US" i="1" dirty="0"/>
              <a:t>relevant, reliable, </a:t>
            </a:r>
            <a:r>
              <a:rPr lang="en-US" altLang="en-US" dirty="0"/>
              <a:t>and </a:t>
            </a:r>
            <a:r>
              <a:rPr lang="en-US" altLang="en-US" i="1" dirty="0"/>
              <a:t>comparable</a:t>
            </a:r>
            <a:r>
              <a:rPr lang="en-US" altLang="en-US" dirty="0"/>
              <a:t>. Relevant information affects decisions of users. Reliable information is trusted by users. Comparable information is helpful in contrasting organizations.</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29</a:t>
            </a:fld>
            <a:endParaRPr lang="en-US"/>
          </a:p>
        </p:txBody>
      </p:sp>
    </p:spTree>
    <p:extLst>
      <p:ext uri="{BB962C8B-B14F-4D97-AF65-F5344CB8AC3E}">
        <p14:creationId xmlns:p14="http://schemas.microsoft.com/office/powerpoint/2010/main" val="926881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today’s global economy, there is increased demand by external users for comparability in accounting reports. This demand often arises when companies wish to raise money from lenders and investors in different countries. To that end, the International Accounting Standards Board (IASB), an independent group (consisting of individuals from many countries), issues International Financial Reporting Standards (IFRS) that identify preferred accounting practices.</a:t>
            </a:r>
          </a:p>
          <a:p>
            <a:endParaRPr lang="en-US" altLang="en-US" dirty="0"/>
          </a:p>
          <a:p>
            <a:r>
              <a:rPr lang="en-US" altLang="en-US" dirty="0"/>
              <a:t>Differences between U.S. GAAP and IFRS are decreasing as the FASB and IASB pursue a </a:t>
            </a:r>
            <a:r>
              <a:rPr lang="en-US" altLang="en-US" i="1" dirty="0"/>
              <a:t>convergence </a:t>
            </a:r>
            <a:r>
              <a:rPr lang="en-US" altLang="en-US" dirty="0"/>
              <a:t>process aimed to achieve a single set of accounting standards for global use.</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30</a:t>
            </a:fld>
            <a:endParaRPr lang="en-US"/>
          </a:p>
        </p:txBody>
      </p:sp>
    </p:spTree>
    <p:extLst>
      <p:ext uri="{BB962C8B-B14F-4D97-AF65-F5344CB8AC3E}">
        <p14:creationId xmlns:p14="http://schemas.microsoft.com/office/powerpoint/2010/main" val="344216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itchFamily="34" charset="-128"/>
                <a:cs typeface="ＭＳ Ｐゴシック" pitchFamily="-107" charset="-128"/>
              </a:rPr>
              <a:t>The FASB and IASB are attempting to converge and enhance the </a:t>
            </a:r>
            <a:r>
              <a:rPr lang="en-US" sz="1200" b="1" kern="1200" dirty="0">
                <a:solidFill>
                  <a:schemeClr val="tx1"/>
                </a:solidFill>
                <a:effectLst/>
                <a:latin typeface="+mn-lt"/>
                <a:ea typeface="MS PGothic" pitchFamily="34" charset="-128"/>
                <a:cs typeface="ＭＳ Ｐゴシック" pitchFamily="-107" charset="-128"/>
              </a:rPr>
              <a:t>conceptual framework </a:t>
            </a:r>
            <a:r>
              <a:rPr lang="en-US" sz="1200" kern="1200" dirty="0">
                <a:solidFill>
                  <a:schemeClr val="tx1"/>
                </a:solidFill>
                <a:effectLst/>
                <a:latin typeface="+mn-lt"/>
                <a:ea typeface="MS PGothic" pitchFamily="34" charset="-128"/>
                <a:cs typeface="ＭＳ Ｐゴシック" pitchFamily="-107" charset="-128"/>
              </a:rPr>
              <a:t>that guides standard setting. The FASB framework consists broadly of the following:</a:t>
            </a:r>
          </a:p>
          <a:p>
            <a:pPr marL="171450" indent="-171450">
              <a:buFont typeface="Arial" panose="020B0604020202020204" pitchFamily="34" charset="0"/>
              <a:buChar char="•"/>
            </a:pPr>
            <a:r>
              <a:rPr lang="en-US" sz="1200" b="1" kern="1200" dirty="0">
                <a:solidFill>
                  <a:schemeClr val="tx1"/>
                </a:solidFill>
                <a:effectLst/>
                <a:latin typeface="+mn-lt"/>
                <a:ea typeface="MS PGothic" pitchFamily="34" charset="-128"/>
                <a:cs typeface="ＭＳ Ｐゴシック" pitchFamily="-107" charset="-128"/>
              </a:rPr>
              <a:t>Objectives</a:t>
            </a:r>
            <a:r>
              <a:rPr lang="en-US" sz="1200" kern="1200" dirty="0">
                <a:solidFill>
                  <a:schemeClr val="tx1"/>
                </a:solidFill>
                <a:effectLst/>
                <a:latin typeface="+mn-lt"/>
                <a:ea typeface="MS PGothic" pitchFamily="34" charset="-128"/>
                <a:cs typeface="ＭＳ Ｐゴシック" pitchFamily="-107" charset="-128"/>
              </a:rPr>
              <a:t>—to provide information useful to investors, creditors, and others.</a:t>
            </a:r>
            <a:r>
              <a:rPr lang="en-US" dirty="0">
                <a:effectLst/>
              </a:rPr>
              <a:t> </a:t>
            </a:r>
          </a:p>
          <a:p>
            <a:pPr marL="171450" indent="-171450">
              <a:buFont typeface="Arial" panose="020B0604020202020204" pitchFamily="34" charset="0"/>
              <a:buChar char="•"/>
            </a:pPr>
            <a:r>
              <a:rPr lang="en-US" sz="1200" b="1" kern="1200" dirty="0">
                <a:solidFill>
                  <a:schemeClr val="tx1"/>
                </a:solidFill>
                <a:effectLst/>
                <a:latin typeface="+mn-lt"/>
                <a:ea typeface="MS PGothic" pitchFamily="34" charset="-128"/>
                <a:cs typeface="ＭＳ Ｐゴシック" pitchFamily="-107" charset="-128"/>
              </a:rPr>
              <a:t>Qualitative Characteristics</a:t>
            </a:r>
            <a:r>
              <a:rPr lang="en-US" sz="1200" kern="1200" dirty="0">
                <a:solidFill>
                  <a:schemeClr val="tx1"/>
                </a:solidFill>
                <a:effectLst/>
                <a:latin typeface="+mn-lt"/>
                <a:ea typeface="MS PGothic" pitchFamily="34" charset="-128"/>
                <a:cs typeface="ＭＳ Ｐゴシック" pitchFamily="-107" charset="-128"/>
              </a:rPr>
              <a:t>—to require information that is </a:t>
            </a:r>
            <a:r>
              <a:rPr lang="en-US" sz="1200" i="1" kern="1200" dirty="0">
                <a:solidFill>
                  <a:schemeClr val="tx1"/>
                </a:solidFill>
                <a:effectLst/>
                <a:latin typeface="+mn-lt"/>
                <a:ea typeface="MS PGothic" pitchFamily="34" charset="-128"/>
                <a:cs typeface="ＭＳ Ｐゴシック" pitchFamily="-107" charset="-128"/>
              </a:rPr>
              <a:t>relevant, reliable, </a:t>
            </a:r>
            <a:r>
              <a:rPr lang="en-US" sz="1200" kern="1200" dirty="0">
                <a:solidFill>
                  <a:schemeClr val="tx1"/>
                </a:solidFill>
                <a:effectLst/>
                <a:latin typeface="+mn-lt"/>
                <a:ea typeface="MS PGothic" pitchFamily="34" charset="-128"/>
                <a:cs typeface="ＭＳ Ｐゴシック" pitchFamily="-107" charset="-128"/>
              </a:rPr>
              <a:t>and </a:t>
            </a:r>
            <a:r>
              <a:rPr lang="en-US" sz="1200" i="1" kern="1200" dirty="0">
                <a:solidFill>
                  <a:schemeClr val="tx1"/>
                </a:solidFill>
                <a:effectLst/>
                <a:latin typeface="+mn-lt"/>
                <a:ea typeface="MS PGothic" pitchFamily="34" charset="-128"/>
                <a:cs typeface="ＭＳ Ｐゴシック" pitchFamily="-107" charset="-128"/>
              </a:rPr>
              <a:t>comparable.</a:t>
            </a:r>
            <a:endParaRPr lang="en-US" sz="1200" kern="1200" dirty="0">
              <a:solidFill>
                <a:schemeClr val="tx1"/>
              </a:solidFill>
              <a:effectLst/>
              <a:latin typeface="+mn-lt"/>
              <a:ea typeface="MS PGothic" pitchFamily="34" charset="-128"/>
              <a:cs typeface="ＭＳ Ｐゴシック" pitchFamily="-107" charset="-128"/>
            </a:endParaRPr>
          </a:p>
          <a:p>
            <a:pPr marL="171450" indent="-171450">
              <a:buFont typeface="Arial" panose="020B0604020202020204" pitchFamily="34" charset="0"/>
              <a:buChar char="•"/>
            </a:pPr>
            <a:r>
              <a:rPr lang="en-US" sz="1200" b="1" kern="1200" dirty="0">
                <a:solidFill>
                  <a:schemeClr val="tx1"/>
                </a:solidFill>
                <a:effectLst/>
                <a:latin typeface="+mn-lt"/>
                <a:ea typeface="MS PGothic" pitchFamily="34" charset="-128"/>
                <a:cs typeface="ＭＳ Ｐゴシック" pitchFamily="-107" charset="-128"/>
              </a:rPr>
              <a:t>Elements</a:t>
            </a:r>
            <a:r>
              <a:rPr lang="en-US" sz="1200" kern="1200" dirty="0">
                <a:solidFill>
                  <a:schemeClr val="tx1"/>
                </a:solidFill>
                <a:effectLst/>
                <a:latin typeface="+mn-lt"/>
                <a:ea typeface="MS PGothic" pitchFamily="34" charset="-128"/>
                <a:cs typeface="ＭＳ Ｐゴシック" pitchFamily="-107" charset="-128"/>
              </a:rPr>
              <a:t>—to define items that financial statements can contain.</a:t>
            </a:r>
          </a:p>
          <a:p>
            <a:pPr marL="171450" indent="-171450">
              <a:buFont typeface="Arial" panose="020B0604020202020204" pitchFamily="34" charset="0"/>
              <a:buChar char="•"/>
            </a:pPr>
            <a:r>
              <a:rPr lang="en-US" sz="1200" b="1" kern="1200" dirty="0">
                <a:solidFill>
                  <a:schemeClr val="tx1"/>
                </a:solidFill>
                <a:effectLst/>
                <a:latin typeface="+mn-lt"/>
                <a:ea typeface="MS PGothic" pitchFamily="34" charset="-128"/>
                <a:cs typeface="ＭＳ Ｐゴシック" pitchFamily="-107" charset="-128"/>
              </a:rPr>
              <a:t>Recognition and Measurement</a:t>
            </a:r>
            <a:r>
              <a:rPr lang="en-US" sz="1200" kern="1200" dirty="0">
                <a:solidFill>
                  <a:schemeClr val="tx1"/>
                </a:solidFill>
                <a:effectLst/>
                <a:latin typeface="+mn-lt"/>
                <a:ea typeface="MS PGothic" pitchFamily="34" charset="-128"/>
                <a:cs typeface="ＭＳ Ｐゴシック" pitchFamily="-107" charset="-128"/>
              </a:rPr>
              <a:t>—to set criteria that an item must meet for it to be recognized as an element; and how to measure that element.</a:t>
            </a:r>
          </a:p>
          <a:p>
            <a:endParaRPr lang="en-US" altLang="en-US" dirty="0"/>
          </a:p>
          <a:p>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32</a:t>
            </a:fld>
            <a:endParaRPr lang="en-US"/>
          </a:p>
        </p:txBody>
      </p:sp>
    </p:spTree>
    <p:extLst>
      <p:ext uri="{BB962C8B-B14F-4D97-AF65-F5344CB8AC3E}">
        <p14:creationId xmlns:p14="http://schemas.microsoft.com/office/powerpoint/2010/main" val="1659237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80000"/>
              </a:lnSpc>
              <a:spcBef>
                <a:spcPct val="30000"/>
              </a:spcBef>
              <a:spcAft>
                <a:spcPct val="0"/>
              </a:spcAft>
              <a:buClrTx/>
              <a:buSzTx/>
              <a:buFontTx/>
              <a:buNone/>
              <a:tabLst/>
              <a:defRPr/>
            </a:pPr>
            <a:r>
              <a:rPr lang="en-US" sz="1200" kern="1200" dirty="0">
                <a:solidFill>
                  <a:schemeClr val="tx1"/>
                </a:solidFill>
                <a:latin typeface="+mn-lt"/>
                <a:ea typeface="MS PGothic" pitchFamily="34" charset="-128"/>
                <a:cs typeface="ＭＳ Ｐゴシック" pitchFamily="-107" charset="-128"/>
              </a:rPr>
              <a:t>Accounting principles (and assumptions) are of two types. </a:t>
            </a:r>
            <a:r>
              <a:rPr lang="en-US" sz="1200" i="1" kern="1200" dirty="0">
                <a:solidFill>
                  <a:schemeClr val="tx1"/>
                </a:solidFill>
                <a:latin typeface="+mn-lt"/>
                <a:ea typeface="MS PGothic" pitchFamily="34" charset="-128"/>
                <a:cs typeface="ＭＳ Ｐゴシック" pitchFamily="-107" charset="-128"/>
              </a:rPr>
              <a:t>General principles </a:t>
            </a:r>
            <a:r>
              <a:rPr lang="en-US" sz="1200" kern="1200" dirty="0">
                <a:solidFill>
                  <a:schemeClr val="tx1"/>
                </a:solidFill>
                <a:latin typeface="+mn-lt"/>
                <a:ea typeface="MS PGothic" pitchFamily="34" charset="-128"/>
                <a:cs typeface="ＭＳ Ｐゴシック" pitchFamily="-107" charset="-128"/>
              </a:rPr>
              <a:t>are the basic assumptions, concepts, and guidelines for preparing financial statements. </a:t>
            </a:r>
            <a:r>
              <a:rPr lang="en-US" sz="1200" i="1" kern="1200" dirty="0">
                <a:solidFill>
                  <a:schemeClr val="tx1"/>
                </a:solidFill>
                <a:latin typeface="+mn-lt"/>
                <a:ea typeface="MS PGothic" pitchFamily="34" charset="-128"/>
                <a:cs typeface="ＭＳ Ｐゴシック" pitchFamily="-107" charset="-128"/>
              </a:rPr>
              <a:t>Specific principles </a:t>
            </a:r>
            <a:r>
              <a:rPr lang="en-US" sz="1200" kern="1200" dirty="0">
                <a:solidFill>
                  <a:schemeClr val="tx1"/>
                </a:solidFill>
                <a:latin typeface="+mn-lt"/>
                <a:ea typeface="MS PGothic" pitchFamily="34" charset="-128"/>
                <a:cs typeface="ＭＳ Ｐゴシック" pitchFamily="-107" charset="-128"/>
              </a:rPr>
              <a:t>are detailed rules used in reporting business transactions and events. General principles stem from long-used accounting practices. Specific principles arise more often from the rulings of authoritative groups.</a:t>
            </a:r>
          </a:p>
          <a:p>
            <a:pPr>
              <a:lnSpc>
                <a:spcPct val="80000"/>
              </a:lnSpc>
            </a:pPr>
            <a:endParaRPr lang="en-US" altLang="en-US" sz="1200"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35</a:t>
            </a:fld>
            <a:endParaRPr lang="en-US"/>
          </a:p>
        </p:txBody>
      </p:sp>
    </p:spTree>
    <p:extLst>
      <p:ext uri="{BB962C8B-B14F-4D97-AF65-F5344CB8AC3E}">
        <p14:creationId xmlns:p14="http://schemas.microsoft.com/office/powerpoint/2010/main" val="3680588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36</a:t>
            </a:fld>
            <a:endParaRPr lang="en-US"/>
          </a:p>
        </p:txBody>
      </p:sp>
    </p:spTree>
    <p:extLst>
      <p:ext uri="{BB962C8B-B14F-4D97-AF65-F5344CB8AC3E}">
        <p14:creationId xmlns:p14="http://schemas.microsoft.com/office/powerpoint/2010/main" val="307031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dirty="0"/>
              <a:t>The </a:t>
            </a:r>
            <a:r>
              <a:rPr lang="en-US" altLang="en-US" sz="1200" b="1" dirty="0"/>
              <a:t>measurement principle</a:t>
            </a:r>
            <a:r>
              <a:rPr lang="en-US" altLang="en-US" sz="1200" b="0" dirty="0"/>
              <a:t>,</a:t>
            </a:r>
            <a:r>
              <a:rPr lang="en-US" altLang="en-US" sz="1200" b="1" dirty="0"/>
              <a:t> </a:t>
            </a:r>
            <a:r>
              <a:rPr lang="en-US" altLang="en-US" sz="1200" dirty="0"/>
              <a:t>also called the </a:t>
            </a:r>
            <a:r>
              <a:rPr lang="en-US" altLang="en-US" sz="1200" b="1" dirty="0"/>
              <a:t>cost principle</a:t>
            </a:r>
            <a:r>
              <a:rPr lang="en-US" altLang="en-US" sz="1200" b="0" dirty="0"/>
              <a:t>,</a:t>
            </a:r>
            <a:r>
              <a:rPr lang="en-US" altLang="en-US" sz="1200" b="1" dirty="0"/>
              <a:t> </a:t>
            </a:r>
            <a:r>
              <a:rPr lang="en-US" altLang="en-US" sz="1200" dirty="0"/>
              <a:t>usually means that accounting information is based on actual cost (with a potential for subsequent adjustments to market). Cost is measured on a cash or equal-to-cash basis. This means if cash is given for a service, its cost is measured as the amount of cash paid.</a:t>
            </a:r>
          </a:p>
          <a:p>
            <a:pPr>
              <a:lnSpc>
                <a:spcPct val="80000"/>
              </a:lnSpc>
            </a:pPr>
            <a:endParaRPr lang="en-US" altLang="en-US" sz="1200" dirty="0"/>
          </a:p>
          <a:p>
            <a:pPr>
              <a:lnSpc>
                <a:spcPct val="80000"/>
              </a:lnSpc>
            </a:pPr>
            <a:r>
              <a:rPr lang="en-US" altLang="en-US" sz="1200" dirty="0"/>
              <a:t>Three concepts are important </a:t>
            </a:r>
            <a:r>
              <a:rPr lang="en-US" altLang="en-US" sz="1200" b="1" dirty="0"/>
              <a:t>to the revenue recognition principle</a:t>
            </a:r>
            <a:r>
              <a:rPr lang="en-US" altLang="en-US" sz="1200" dirty="0"/>
              <a:t>. </a:t>
            </a:r>
          </a:p>
          <a:p>
            <a:pPr>
              <a:lnSpc>
                <a:spcPct val="80000"/>
              </a:lnSpc>
              <a:buFontTx/>
              <a:buAutoNum type="arabicParenBoth"/>
            </a:pPr>
            <a:r>
              <a:rPr lang="en-US" altLang="en-US" sz="1200" dirty="0"/>
              <a:t> Revenue is recognized when earned. The earnings process is normally complete when services are performed or a seller transfers ownership of products to the buyer. </a:t>
            </a:r>
          </a:p>
          <a:p>
            <a:pPr>
              <a:lnSpc>
                <a:spcPct val="80000"/>
              </a:lnSpc>
              <a:buFontTx/>
              <a:buAutoNum type="arabicParenBoth"/>
            </a:pPr>
            <a:r>
              <a:rPr lang="en-US" altLang="en-US" sz="1200" dirty="0"/>
              <a:t> Proceeds from selling products and services need not be in cash. A common noncash proceed received by a seller is a customer’s promise to pay at a future date, called credit sales. </a:t>
            </a:r>
          </a:p>
          <a:p>
            <a:pPr>
              <a:lnSpc>
                <a:spcPct val="80000"/>
              </a:lnSpc>
              <a:buFontTx/>
              <a:buAutoNum type="arabicParenBoth"/>
            </a:pPr>
            <a:r>
              <a:rPr lang="en-US" altLang="en-US" sz="1200" dirty="0"/>
              <a:t> Revenue is measured by the cash received plus the cash value of any other items received.</a:t>
            </a:r>
          </a:p>
          <a:p>
            <a:pPr>
              <a:lnSpc>
                <a:spcPct val="80000"/>
              </a:lnSpc>
            </a:pPr>
            <a:endParaRPr lang="en-US" altLang="en-US" sz="1200" dirty="0"/>
          </a:p>
          <a:p>
            <a:pPr>
              <a:lnSpc>
                <a:spcPct val="80000"/>
              </a:lnSpc>
            </a:pPr>
            <a:r>
              <a:rPr lang="en-US" altLang="en-US" sz="1200" dirty="0"/>
              <a:t>The </a:t>
            </a:r>
            <a:r>
              <a:rPr lang="en-US" altLang="en-US" sz="1200" b="1" dirty="0"/>
              <a:t>expense recognition principle</a:t>
            </a:r>
            <a:r>
              <a:rPr lang="en-US" altLang="en-US" sz="1200" dirty="0"/>
              <a:t>, also called the </a:t>
            </a:r>
            <a:r>
              <a:rPr lang="en-US" altLang="en-US" sz="1200" b="1" dirty="0"/>
              <a:t>matching principle</a:t>
            </a:r>
            <a:r>
              <a:rPr lang="en-US" altLang="en-US" sz="1200" dirty="0"/>
              <a:t>, prescribes that a company record the expenses it incurred to generate the revenue reported. The principles of matching and revenue recognition are key to modern accounting.</a:t>
            </a:r>
          </a:p>
          <a:p>
            <a:pPr>
              <a:lnSpc>
                <a:spcPct val="80000"/>
              </a:lnSpc>
            </a:pPr>
            <a:endParaRPr lang="en-US" altLang="en-US" sz="1200" dirty="0"/>
          </a:p>
          <a:p>
            <a:pPr>
              <a:lnSpc>
                <a:spcPct val="80000"/>
              </a:lnSpc>
            </a:pPr>
            <a:r>
              <a:rPr lang="en-US" altLang="en-US" sz="1200" dirty="0">
                <a:latin typeface="Times New Roman" pitchFamily="-107" charset="0"/>
              </a:rPr>
              <a:t>The </a:t>
            </a:r>
            <a:r>
              <a:rPr lang="en-US" altLang="en-US" sz="1200" b="1" dirty="0">
                <a:latin typeface="Times New Roman" pitchFamily="-107" charset="0"/>
              </a:rPr>
              <a:t>full disclosure principle </a:t>
            </a:r>
            <a:r>
              <a:rPr lang="en-US" altLang="en-US" sz="1200" dirty="0">
                <a:latin typeface="Times New Roman" pitchFamily="-107" charset="0"/>
              </a:rPr>
              <a:t>states that a company is required to report the details behind the financial statements if the details so disclosed would impact the users’ decision-making process. Most of the details are reported in the notes to the financial statements. </a:t>
            </a:r>
            <a:endParaRPr lang="en-US" altLang="en-US" sz="1200" b="1" dirty="0">
              <a:latin typeface="Times New Roman" pitchFamily="-107" charset="0"/>
            </a:endParaRPr>
          </a:p>
          <a:p>
            <a:pPr>
              <a:lnSpc>
                <a:spcPct val="80000"/>
              </a:lnSpc>
            </a:pPr>
            <a:endParaRPr lang="en-US" altLang="en-US" sz="1200" dirty="0"/>
          </a:p>
          <a:p>
            <a:endParaRPr 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37</a:t>
            </a:fld>
            <a:endParaRPr lang="en-US"/>
          </a:p>
        </p:txBody>
      </p:sp>
    </p:spTree>
    <p:extLst>
      <p:ext uri="{BB962C8B-B14F-4D97-AF65-F5344CB8AC3E}">
        <p14:creationId xmlns:p14="http://schemas.microsoft.com/office/powerpoint/2010/main" val="2473978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Now we will look at four fundamental assumptions of accounting. The going-concern assumption states that, in the absence of information to the contrary, the business entity is assumed to continue operations into the foreseeable future. The monetary unit assumption tells us that we will only record accounting information that can be expressed in monetary units, usually dollars in the United States. The business entity assumption tells us that we must separate out the transaction of individual owners of a business from those of the business. Finally, the time period assumption presumes that the life of a company can be divided into time periods such as months and years, and that useful reports can be prepared for those periods.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39</a:t>
            </a:fld>
            <a:endParaRPr lang="en-US"/>
          </a:p>
        </p:txBody>
      </p:sp>
    </p:spTree>
    <p:extLst>
      <p:ext uri="{BB962C8B-B14F-4D97-AF65-F5344CB8AC3E}">
        <p14:creationId xmlns:p14="http://schemas.microsoft.com/office/powerpoint/2010/main" val="520250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itchFamily="34" charset="-128"/>
                <a:cs typeface="ＭＳ Ｐゴシック" pitchFamily="-107" charset="-128"/>
              </a:rPr>
              <a:t>A </a:t>
            </a:r>
            <a:r>
              <a:rPr lang="en-US" sz="1200" b="1" kern="1200" dirty="0">
                <a:solidFill>
                  <a:schemeClr val="tx1"/>
                </a:solidFill>
                <a:effectLst/>
                <a:latin typeface="+mn-lt"/>
                <a:ea typeface="MS PGothic" pitchFamily="34" charset="-128"/>
                <a:cs typeface="ＭＳ Ｐゴシック" pitchFamily="-107" charset="-128"/>
              </a:rPr>
              <a:t>sole proprietorship, </a:t>
            </a:r>
            <a:r>
              <a:rPr lang="en-US" sz="1200" kern="1200" dirty="0">
                <a:solidFill>
                  <a:schemeClr val="tx1"/>
                </a:solidFill>
                <a:effectLst/>
                <a:latin typeface="+mn-lt"/>
                <a:ea typeface="MS PGothic" pitchFamily="34" charset="-128"/>
                <a:cs typeface="ＭＳ Ｐゴシック" pitchFamily="-107" charset="-128"/>
              </a:rPr>
              <a:t>or simply </a:t>
            </a:r>
            <a:r>
              <a:rPr lang="en-US" sz="1200" b="1" kern="1200" dirty="0">
                <a:solidFill>
                  <a:schemeClr val="tx1"/>
                </a:solidFill>
                <a:effectLst/>
                <a:latin typeface="+mn-lt"/>
                <a:ea typeface="MS PGothic" pitchFamily="34" charset="-128"/>
                <a:cs typeface="ＭＳ Ｐゴシック" pitchFamily="-107" charset="-128"/>
              </a:rPr>
              <a:t>proprietorship, </a:t>
            </a:r>
            <a:r>
              <a:rPr lang="en-US" sz="1200" kern="1200" dirty="0">
                <a:solidFill>
                  <a:schemeClr val="tx1"/>
                </a:solidFill>
                <a:effectLst/>
                <a:latin typeface="+mn-lt"/>
                <a:ea typeface="MS PGothic" pitchFamily="34" charset="-128"/>
                <a:cs typeface="ＭＳ Ｐゴシック" pitchFamily="-107" charset="-128"/>
              </a:rPr>
              <a:t>is a business owned by one person. The business is a separate entity for accounting purposes. However, the business is </a:t>
            </a:r>
            <a:r>
              <a:rPr lang="en-US" sz="1200" i="1" kern="1200" dirty="0">
                <a:solidFill>
                  <a:schemeClr val="tx1"/>
                </a:solidFill>
                <a:effectLst/>
                <a:latin typeface="+mn-lt"/>
                <a:ea typeface="MS PGothic" pitchFamily="34" charset="-128"/>
                <a:cs typeface="ＭＳ Ｐゴシック" pitchFamily="-107" charset="-128"/>
              </a:rPr>
              <a:t>not </a:t>
            </a:r>
            <a:r>
              <a:rPr lang="en-US" sz="1200" kern="1200" dirty="0">
                <a:solidFill>
                  <a:schemeClr val="tx1"/>
                </a:solidFill>
                <a:effectLst/>
                <a:latin typeface="+mn-lt"/>
                <a:ea typeface="MS PGothic" pitchFamily="34" charset="-128"/>
                <a:cs typeface="ＭＳ Ｐゴシック" pitchFamily="-107" charset="-128"/>
              </a:rPr>
              <a:t>a separate legal entity from its owner. </a:t>
            </a:r>
          </a:p>
          <a:p>
            <a:endParaRPr lang="en-US" sz="1200" kern="1200" dirty="0">
              <a:solidFill>
                <a:schemeClr val="tx1"/>
              </a:solidFill>
              <a:effectLst/>
              <a:latin typeface="+mn-lt"/>
              <a:ea typeface="MS PGothic" pitchFamily="34" charset="-128"/>
              <a:cs typeface="+mn-cs"/>
            </a:endParaRPr>
          </a:p>
          <a:p>
            <a:r>
              <a:rPr lang="en-US" sz="1200" kern="1200" dirty="0">
                <a:solidFill>
                  <a:schemeClr val="tx1"/>
                </a:solidFill>
                <a:effectLst/>
                <a:latin typeface="+mn-lt"/>
                <a:ea typeface="MS PGothic" pitchFamily="34" charset="-128"/>
                <a:cs typeface="+mn-cs"/>
              </a:rPr>
              <a:t>A </a:t>
            </a:r>
            <a:r>
              <a:rPr lang="en-US" sz="1200" b="1" kern="1200" dirty="0">
                <a:solidFill>
                  <a:schemeClr val="tx1"/>
                </a:solidFill>
                <a:effectLst/>
                <a:latin typeface="+mn-lt"/>
                <a:ea typeface="MS PGothic" pitchFamily="34" charset="-128"/>
                <a:cs typeface="+mn-cs"/>
              </a:rPr>
              <a:t>partnership </a:t>
            </a:r>
            <a:r>
              <a:rPr lang="en-US" sz="1200" kern="1200" dirty="0">
                <a:solidFill>
                  <a:schemeClr val="tx1"/>
                </a:solidFill>
                <a:effectLst/>
                <a:latin typeface="+mn-lt"/>
                <a:ea typeface="MS PGothic" pitchFamily="34" charset="-128"/>
                <a:cs typeface="+mn-cs"/>
              </a:rPr>
              <a:t>is a business owned by two or more people, called </a:t>
            </a:r>
            <a:r>
              <a:rPr lang="en-US" sz="1200" i="1" kern="1200" dirty="0">
                <a:solidFill>
                  <a:schemeClr val="tx1"/>
                </a:solidFill>
                <a:effectLst/>
                <a:latin typeface="+mn-lt"/>
                <a:ea typeface="MS PGothic" pitchFamily="34" charset="-128"/>
                <a:cs typeface="+mn-cs"/>
              </a:rPr>
              <a:t>partners, </a:t>
            </a:r>
            <a:r>
              <a:rPr lang="en-US" sz="1200" kern="1200" dirty="0">
                <a:solidFill>
                  <a:schemeClr val="tx1"/>
                </a:solidFill>
                <a:effectLst/>
                <a:latin typeface="+mn-lt"/>
                <a:ea typeface="MS PGothic" pitchFamily="34" charset="-128"/>
                <a:cs typeface="+mn-cs"/>
              </a:rPr>
              <a:t>which are jointly liable for tax and other obligations. Like a proprietorship, no special legal requirements must be met in starting a partnership. The only requirement is an agreement between partners to run a business together. The agreement can be either oral or written and </a:t>
            </a:r>
            <a:r>
              <a:rPr lang="en-US" sz="1200" kern="1200" dirty="0">
                <a:solidFill>
                  <a:schemeClr val="tx1"/>
                </a:solidFill>
                <a:effectLst/>
                <a:latin typeface="+mn-lt"/>
                <a:ea typeface="MS PGothic" pitchFamily="34" charset="-128"/>
                <a:cs typeface="ＭＳ Ｐゴシック" pitchFamily="-107" charset="-128"/>
              </a:rPr>
              <a:t>usually indicates how income and losses are to be shared. A partnership, like a proprietorship, is </a:t>
            </a:r>
            <a:r>
              <a:rPr lang="en-US" sz="1200" i="1" kern="1200" dirty="0">
                <a:solidFill>
                  <a:schemeClr val="tx1"/>
                </a:solidFill>
                <a:effectLst/>
                <a:latin typeface="+mn-lt"/>
                <a:ea typeface="MS PGothic" pitchFamily="34" charset="-128"/>
                <a:cs typeface="ＭＳ Ｐゴシック" pitchFamily="-107" charset="-128"/>
              </a:rPr>
              <a:t>not </a:t>
            </a:r>
            <a:r>
              <a:rPr lang="en-US" sz="1200" kern="1200" dirty="0">
                <a:solidFill>
                  <a:schemeClr val="tx1"/>
                </a:solidFill>
                <a:effectLst/>
                <a:latin typeface="+mn-lt"/>
                <a:ea typeface="MS PGothic" pitchFamily="34" charset="-128"/>
                <a:cs typeface="ＭＳ Ｐゴシック" pitchFamily="-107" charset="-128"/>
              </a:rPr>
              <a:t>legally separate from its owners. </a:t>
            </a:r>
          </a:p>
          <a:p>
            <a:endParaRPr lang="en-US" sz="1200" kern="1200" dirty="0">
              <a:solidFill>
                <a:schemeClr val="tx1"/>
              </a:solidFill>
              <a:effectLst/>
              <a:latin typeface="+mn-lt"/>
              <a:ea typeface="MS PGothic" pitchFamily="34" charset="-128"/>
              <a:cs typeface="+mn-cs"/>
            </a:endParaRPr>
          </a:p>
          <a:p>
            <a:r>
              <a:rPr lang="en-US" sz="1200" kern="1200" dirty="0">
                <a:solidFill>
                  <a:schemeClr val="tx1"/>
                </a:solidFill>
                <a:effectLst/>
                <a:latin typeface="+mn-lt"/>
                <a:ea typeface="MS PGothic" pitchFamily="34" charset="-128"/>
                <a:cs typeface="ＭＳ Ｐゴシック" pitchFamily="-107" charset="-128"/>
              </a:rPr>
              <a:t>A </a:t>
            </a:r>
            <a:r>
              <a:rPr lang="en-US" sz="1200" b="1" kern="1200" dirty="0">
                <a:solidFill>
                  <a:schemeClr val="tx1"/>
                </a:solidFill>
                <a:effectLst/>
                <a:latin typeface="+mn-lt"/>
                <a:ea typeface="MS PGothic" pitchFamily="34" charset="-128"/>
                <a:cs typeface="ＭＳ Ｐゴシック" pitchFamily="-107" charset="-128"/>
              </a:rPr>
              <a:t>corporation, </a:t>
            </a:r>
            <a:r>
              <a:rPr lang="en-US" sz="1200" kern="1200" dirty="0">
                <a:solidFill>
                  <a:schemeClr val="tx1"/>
                </a:solidFill>
                <a:effectLst/>
                <a:latin typeface="+mn-lt"/>
                <a:ea typeface="MS PGothic" pitchFamily="34" charset="-128"/>
                <a:cs typeface="ＭＳ Ｐゴシック" pitchFamily="-107" charset="-128"/>
              </a:rPr>
              <a:t>also called a </a:t>
            </a:r>
            <a:r>
              <a:rPr lang="en-US" sz="1200" i="1" kern="1200" dirty="0">
                <a:solidFill>
                  <a:schemeClr val="tx1"/>
                </a:solidFill>
                <a:effectLst/>
                <a:latin typeface="+mn-lt"/>
                <a:ea typeface="MS PGothic" pitchFamily="34" charset="-128"/>
                <a:cs typeface="ＭＳ Ｐゴシック" pitchFamily="-107" charset="-128"/>
              </a:rPr>
              <a:t>C corporation, </a:t>
            </a:r>
            <a:r>
              <a:rPr lang="en-US" sz="1200" kern="1200" dirty="0">
                <a:solidFill>
                  <a:schemeClr val="tx1"/>
                </a:solidFill>
                <a:effectLst/>
                <a:latin typeface="+mn-lt"/>
                <a:ea typeface="MS PGothic" pitchFamily="34" charset="-128"/>
                <a:cs typeface="ＭＳ Ｐゴシック" pitchFamily="-107" charset="-128"/>
              </a:rPr>
              <a:t>is a business legally separate from its owner or owners, meaning it is responsible for its own acts and its own debts. Separate legal status means that a corporation can conduct business with the rights, duties, and responsibilities of a person. A corporation acts through its managers, who are its legal agents. Separate legal status also means that its owners, who are called </a:t>
            </a:r>
            <a:r>
              <a:rPr lang="en-US" sz="1200" b="1" kern="1200" dirty="0">
                <a:solidFill>
                  <a:schemeClr val="tx1"/>
                </a:solidFill>
                <a:effectLst/>
                <a:latin typeface="+mn-lt"/>
                <a:ea typeface="MS PGothic" pitchFamily="34" charset="-128"/>
                <a:cs typeface="ＭＳ Ｐゴシック" pitchFamily="-107" charset="-128"/>
              </a:rPr>
              <a:t>shareholders </a:t>
            </a:r>
            <a:r>
              <a:rPr lang="en-US" sz="1200" kern="1200" dirty="0">
                <a:solidFill>
                  <a:schemeClr val="tx1"/>
                </a:solidFill>
                <a:effectLst/>
                <a:latin typeface="+mn-lt"/>
                <a:ea typeface="MS PGothic" pitchFamily="34" charset="-128"/>
                <a:cs typeface="ＭＳ Ｐゴシック" pitchFamily="-107" charset="-128"/>
              </a:rPr>
              <a:t>(or </a:t>
            </a:r>
            <a:r>
              <a:rPr lang="en-US" sz="1200" b="1" kern="1200" dirty="0">
                <a:solidFill>
                  <a:schemeClr val="tx1"/>
                </a:solidFill>
                <a:effectLst/>
                <a:latin typeface="+mn-lt"/>
                <a:ea typeface="MS PGothic" pitchFamily="34" charset="-128"/>
                <a:cs typeface="ＭＳ Ｐゴシック" pitchFamily="-107" charset="-128"/>
              </a:rPr>
              <a:t>stockholders</a:t>
            </a:r>
            <a:r>
              <a:rPr lang="en-US" sz="1200" kern="1200" dirty="0">
                <a:solidFill>
                  <a:schemeClr val="tx1"/>
                </a:solidFill>
                <a:effectLst/>
                <a:latin typeface="+mn-lt"/>
                <a:ea typeface="MS PGothic" pitchFamily="34" charset="-128"/>
                <a:cs typeface="ＭＳ Ｐゴシック" pitchFamily="-107" charset="-128"/>
              </a:rPr>
              <a:t>), are not personally liable for corporate acts and debts. </a:t>
            </a:r>
            <a:endParaRPr lang="en-US" sz="1200" kern="1200" dirty="0">
              <a:solidFill>
                <a:schemeClr val="tx1"/>
              </a:solidFill>
              <a:effectLst/>
              <a:latin typeface="+mn-lt"/>
              <a:ea typeface="MS PGothic" pitchFamily="34" charset="-128"/>
              <a:cs typeface="+mn-cs"/>
            </a:endParaRPr>
          </a:p>
          <a:p>
            <a:r>
              <a:rPr lang="en-US" sz="1100" kern="1200" dirty="0">
                <a:solidFill>
                  <a:schemeClr val="tx1"/>
                </a:solidFill>
                <a:effectLst/>
                <a:latin typeface="+mn-lt"/>
                <a:ea typeface="MS PGothic" pitchFamily="34" charset="-128"/>
                <a:cs typeface="ＭＳ Ｐゴシック" pitchFamily="-107" charset="-128"/>
              </a:rPr>
              <a:t/>
            </a:r>
            <a:br>
              <a:rPr lang="en-US" sz="1100" kern="1200" dirty="0">
                <a:solidFill>
                  <a:schemeClr val="tx1"/>
                </a:solidFill>
                <a:effectLst/>
                <a:latin typeface="+mn-lt"/>
                <a:ea typeface="MS PGothic" pitchFamily="34" charset="-128"/>
                <a:cs typeface="ＭＳ Ｐゴシック" pitchFamily="-107" charset="-128"/>
              </a:rPr>
            </a:br>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41</a:t>
            </a:fld>
            <a:endParaRPr lang="en-US"/>
          </a:p>
        </p:txBody>
      </p:sp>
    </p:spTree>
    <p:extLst>
      <p:ext uri="{BB962C8B-B14F-4D97-AF65-F5344CB8AC3E}">
        <p14:creationId xmlns:p14="http://schemas.microsoft.com/office/powerpoint/2010/main" val="2946509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There are two basic constraints</a:t>
            </a:r>
            <a:r>
              <a:rPr lang="en-US" altLang="en-US" baseline="0" dirty="0"/>
              <a:t> on financial reporting including the </a:t>
            </a:r>
            <a:r>
              <a:rPr lang="en-US" altLang="en-US" b="1" baseline="0" dirty="0"/>
              <a:t>Materiality constraint </a:t>
            </a:r>
            <a:r>
              <a:rPr lang="en-US" altLang="en-US" baseline="0" dirty="0"/>
              <a:t>that prescribes that information that would influence the decisions of a reasonable person need to be disclosed.  Both importance and relative size are reviewed.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The </a:t>
            </a:r>
            <a:r>
              <a:rPr lang="en-US" altLang="en-US" b="1" baseline="0" dirty="0"/>
              <a:t>Cost-benefit constraint </a:t>
            </a:r>
            <a:r>
              <a:rPr lang="en-US" altLang="en-US" baseline="0" dirty="0"/>
              <a:t>prescribes that only information with benefits which are greater than their costs need to be disclosed.</a:t>
            </a:r>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42</a:t>
            </a:fld>
            <a:endParaRPr lang="en-US"/>
          </a:p>
        </p:txBody>
      </p:sp>
    </p:spTree>
    <p:extLst>
      <p:ext uri="{BB962C8B-B14F-4D97-AF65-F5344CB8AC3E}">
        <p14:creationId xmlns:p14="http://schemas.microsoft.com/office/powerpoint/2010/main" val="2333058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mn-ea"/>
                <a:cs typeface="+mn-cs"/>
              </a:rPr>
              <a:t>Identify the following terms/phrases as an accounting principle, assumption, or constraint. </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43</a:t>
            </a:fld>
            <a:endParaRPr lang="en-US"/>
          </a:p>
        </p:txBody>
      </p:sp>
    </p:spTree>
    <p:extLst>
      <p:ext uri="{BB962C8B-B14F-4D97-AF65-F5344CB8AC3E}">
        <p14:creationId xmlns:p14="http://schemas.microsoft.com/office/powerpoint/2010/main" val="396304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itchFamily="34" charset="-128"/>
                <a:cs typeface="ＭＳ Ｐゴシック" pitchFamily="-107" charset="-128"/>
              </a:rPr>
              <a:t>Accounting is called the </a:t>
            </a:r>
            <a:r>
              <a:rPr lang="en-US" sz="1200" i="1" kern="1200" dirty="0">
                <a:solidFill>
                  <a:schemeClr val="tx1"/>
                </a:solidFill>
                <a:effectLst/>
                <a:latin typeface="+mn-lt"/>
                <a:ea typeface="MS PGothic" pitchFamily="34" charset="-128"/>
                <a:cs typeface="ＭＳ Ｐゴシック" pitchFamily="-107" charset="-128"/>
              </a:rPr>
              <a:t>language of business </a:t>
            </a:r>
            <a:r>
              <a:rPr lang="en-US" sz="1200" kern="1200" dirty="0">
                <a:solidFill>
                  <a:schemeClr val="tx1"/>
                </a:solidFill>
                <a:effectLst/>
                <a:latin typeface="+mn-lt"/>
                <a:ea typeface="MS PGothic" pitchFamily="34" charset="-128"/>
                <a:cs typeface="ＭＳ Ｐゴシック" pitchFamily="-107" charset="-128"/>
              </a:rPr>
              <a:t>because all organizations set up an accounting information system to communicate data to help people make better decisions. </a:t>
            </a:r>
            <a:r>
              <a:rPr lang="en-US" sz="1200" kern="1200" baseline="0" dirty="0">
                <a:solidFill>
                  <a:schemeClr val="tx1"/>
                </a:solidFill>
                <a:effectLst/>
                <a:latin typeface="+mn-lt"/>
                <a:ea typeface="MS PGothic" pitchFamily="34" charset="-128"/>
                <a:cs typeface="ＭＳ Ｐゴシック" pitchFamily="-107" charset="-128"/>
              </a:rPr>
              <a:t> </a:t>
            </a:r>
            <a:r>
              <a:rPr lang="en-US" sz="1200" kern="1200" dirty="0">
                <a:solidFill>
                  <a:schemeClr val="tx1"/>
                </a:solidFill>
                <a:effectLst/>
                <a:latin typeface="+mn-lt"/>
                <a:ea typeface="MS PGothic" pitchFamily="34" charset="-128"/>
                <a:cs typeface="ＭＳ Ｐゴシック" pitchFamily="-107" charset="-128"/>
              </a:rPr>
              <a:t>Accounting serves many users, who can be divided into two groups: external users and internal users.</a:t>
            </a:r>
          </a:p>
          <a:p>
            <a:endParaRPr lang="en-US" altLang="en-US" dirty="0"/>
          </a:p>
          <a:p>
            <a:r>
              <a:rPr lang="en-US" sz="1200" b="1" kern="1200" dirty="0">
                <a:solidFill>
                  <a:schemeClr val="tx1"/>
                </a:solidFill>
                <a:effectLst/>
                <a:latin typeface="+mn-lt"/>
                <a:ea typeface="MS PGothic" pitchFamily="34" charset="-128"/>
                <a:cs typeface="ＭＳ Ｐゴシック" pitchFamily="-107" charset="-128"/>
              </a:rPr>
              <a:t>External users </a:t>
            </a:r>
            <a:r>
              <a:rPr lang="en-US" sz="1200" kern="1200" dirty="0">
                <a:solidFill>
                  <a:schemeClr val="tx1"/>
                </a:solidFill>
                <a:effectLst/>
                <a:latin typeface="+mn-lt"/>
                <a:ea typeface="MS PGothic" pitchFamily="34" charset="-128"/>
                <a:cs typeface="ＭＳ Ｐゴシック" pitchFamily="-107" charset="-128"/>
              </a:rPr>
              <a:t>of accounting information are </a:t>
            </a:r>
            <a:r>
              <a:rPr lang="en-US" sz="1200" i="1" kern="1200" dirty="0">
                <a:solidFill>
                  <a:schemeClr val="tx1"/>
                </a:solidFill>
                <a:effectLst/>
                <a:latin typeface="+mn-lt"/>
                <a:ea typeface="MS PGothic" pitchFamily="34" charset="-128"/>
                <a:cs typeface="ＭＳ Ｐゴシック" pitchFamily="-107" charset="-128"/>
              </a:rPr>
              <a:t>not </a:t>
            </a:r>
            <a:r>
              <a:rPr lang="en-US" sz="1200" kern="1200" dirty="0">
                <a:solidFill>
                  <a:schemeClr val="tx1"/>
                </a:solidFill>
                <a:effectLst/>
                <a:latin typeface="+mn-lt"/>
                <a:ea typeface="MS PGothic" pitchFamily="34" charset="-128"/>
                <a:cs typeface="ＭＳ Ｐゴシック" pitchFamily="-107" charset="-128"/>
              </a:rPr>
              <a:t>directly involved in running the organization. They include shareholders (investors), lenders, directors, customers, suppliers, regulators, lawyers, brokers, and the press. External users have limited access to an organization’s information. Yet their business decisions depend on information that is reliable, relevant, and comparable. </a:t>
            </a:r>
          </a:p>
          <a:p>
            <a:endParaRPr lang="en-US" altLang="en-US" dirty="0"/>
          </a:p>
          <a:p>
            <a:r>
              <a:rPr lang="en-US" sz="1200" b="1" kern="1200" dirty="0">
                <a:solidFill>
                  <a:schemeClr val="tx1"/>
                </a:solidFill>
                <a:effectLst/>
                <a:latin typeface="+mn-lt"/>
                <a:ea typeface="MS PGothic" pitchFamily="34" charset="-128"/>
                <a:cs typeface="ＭＳ Ｐゴシック" pitchFamily="-107" charset="-128"/>
              </a:rPr>
              <a:t>Internal users </a:t>
            </a:r>
            <a:r>
              <a:rPr lang="en-US" sz="1200" kern="1200" dirty="0">
                <a:solidFill>
                  <a:schemeClr val="tx1"/>
                </a:solidFill>
                <a:effectLst/>
                <a:latin typeface="+mn-lt"/>
                <a:ea typeface="MS PGothic" pitchFamily="34" charset="-128"/>
                <a:cs typeface="ＭＳ Ｐゴシック" pitchFamily="-107" charset="-128"/>
              </a:rPr>
              <a:t>of accounting information are those directly involved in managing and operating an organization such as the chief executive officer (CEO), chief financial officer (CFO), chief audit executive (CAE), treasurer, and other executive and managerial-level employees. They use the information to help improve the efficiency and effectiveness of an organization.</a:t>
            </a:r>
          </a:p>
          <a:p>
            <a:endParaRPr lang="en-US" altLang="en-US" sz="1200" kern="1200" dirty="0">
              <a:solidFill>
                <a:schemeClr val="tx1"/>
              </a:solidFill>
              <a:effectLst/>
              <a:latin typeface="+mn-lt"/>
              <a:ea typeface="MS PGothic" pitchFamily="34" charset="-128"/>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11</a:t>
            </a:fld>
            <a:endParaRPr lang="en-US"/>
          </a:p>
        </p:txBody>
      </p:sp>
    </p:spTree>
    <p:extLst>
      <p:ext uri="{BB962C8B-B14F-4D97-AF65-F5344CB8AC3E}">
        <p14:creationId xmlns:p14="http://schemas.microsoft.com/office/powerpoint/2010/main" val="856602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mn-ea"/>
                <a:cs typeface="+mn-cs"/>
              </a:rPr>
              <a:t>Principles govern the amount and/or timing of information to be reported in the financial statements. There are four principles.</a:t>
            </a:r>
          </a:p>
          <a:p>
            <a:pPr>
              <a:defRPr/>
            </a:pPr>
            <a:r>
              <a:rPr lang="en-US" dirty="0">
                <a:ea typeface="+mn-ea"/>
                <a:cs typeface="+mn-cs"/>
              </a:rPr>
              <a:t> </a:t>
            </a:r>
          </a:p>
          <a:p>
            <a:pPr>
              <a:defRPr/>
            </a:pPr>
            <a:r>
              <a:rPr lang="en-US" dirty="0">
                <a:ea typeface="+mn-ea"/>
                <a:cs typeface="+mn-cs"/>
              </a:rPr>
              <a:t>The measurement principle, which is also called the cost principle, states that cost is measured on a cash or equal-to-cash basis. The measurement principle governs the valuation of assets and liabilities on the balance sheet. </a:t>
            </a:r>
          </a:p>
          <a:p>
            <a:pPr>
              <a:defRPr/>
            </a:pPr>
            <a:r>
              <a:rPr lang="en-US" dirty="0">
                <a:ea typeface="+mn-ea"/>
                <a:cs typeface="+mn-cs"/>
              </a:rPr>
              <a:t>The revenue recognition principle which governs the timing of revenues recognized on the income statement. Revenue is recognized when it's earned, at the time the work is performed. </a:t>
            </a:r>
          </a:p>
          <a:p>
            <a:pPr>
              <a:defRPr/>
            </a:pPr>
            <a:r>
              <a:rPr lang="en-US" dirty="0">
                <a:ea typeface="+mn-ea"/>
                <a:cs typeface="+mn-cs"/>
              </a:rPr>
              <a:t>The expense recognition principle is also called the matching principle. It governs the timing of expenses reported on the income statement. Expenses are recognized in the same time period as the revenues they help generate. </a:t>
            </a:r>
          </a:p>
          <a:p>
            <a:pPr>
              <a:defRPr/>
            </a:pPr>
            <a:r>
              <a:rPr lang="en-US" dirty="0">
                <a:ea typeface="+mn-ea"/>
                <a:cs typeface="+mn-cs"/>
              </a:rPr>
              <a:t>And the full disclosure principle requires that a company must report the details behind financial statements that would impact users' decisions. Disclosures are often in the footnotes to the financial statements.</a:t>
            </a:r>
          </a:p>
          <a:p>
            <a:pPr>
              <a:defRPr/>
            </a:pPr>
            <a:endParaRPr lang="en-US" dirty="0">
              <a:ea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44</a:t>
            </a:fld>
            <a:endParaRPr lang="en-US"/>
          </a:p>
        </p:txBody>
      </p:sp>
    </p:spTree>
    <p:extLst>
      <p:ext uri="{BB962C8B-B14F-4D97-AF65-F5344CB8AC3E}">
        <p14:creationId xmlns:p14="http://schemas.microsoft.com/office/powerpoint/2010/main" val="3113217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45</a:t>
            </a:fld>
            <a:endParaRPr lang="en-US"/>
          </a:p>
        </p:txBody>
      </p:sp>
    </p:spTree>
    <p:extLst>
      <p:ext uri="{BB962C8B-B14F-4D97-AF65-F5344CB8AC3E}">
        <p14:creationId xmlns:p14="http://schemas.microsoft.com/office/powerpoint/2010/main" val="957148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46</a:t>
            </a:fld>
            <a:endParaRPr lang="en-US"/>
          </a:p>
        </p:txBody>
      </p:sp>
    </p:spTree>
    <p:extLst>
      <p:ext uri="{BB962C8B-B14F-4D97-AF65-F5344CB8AC3E}">
        <p14:creationId xmlns:p14="http://schemas.microsoft.com/office/powerpoint/2010/main" val="1687862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mn-ea"/>
                <a:cs typeface="+mn-cs"/>
              </a:rPr>
              <a:t>There are four accounting assumptions. And a trick to identifying the assumptions is that we can generally find the information in the financial statement headings. </a:t>
            </a:r>
          </a:p>
          <a:p>
            <a:pPr>
              <a:defRPr/>
            </a:pPr>
            <a:r>
              <a:rPr lang="en-US" dirty="0">
                <a:ea typeface="+mn-ea"/>
                <a:cs typeface="+mn-cs"/>
              </a:rPr>
              <a:t> </a:t>
            </a:r>
          </a:p>
          <a:p>
            <a:pPr>
              <a:defRPr/>
            </a:pPr>
            <a:r>
              <a:rPr lang="en-US" dirty="0">
                <a:ea typeface="+mn-ea"/>
                <a:cs typeface="+mn-cs"/>
              </a:rPr>
              <a:t>The first assumption is the going concern assumption. There has been no decision that the business, whose name is reported on the financial statement heading, is going to be closed or sold. </a:t>
            </a:r>
          </a:p>
          <a:p>
            <a:pPr>
              <a:defRPr/>
            </a:pPr>
            <a:r>
              <a:rPr lang="en-US" dirty="0">
                <a:ea typeface="+mn-ea"/>
                <a:cs typeface="+mn-cs"/>
              </a:rPr>
              <a:t>The monetary unit assumption states that we can express transactions and events in monetary units. </a:t>
            </a:r>
          </a:p>
          <a:p>
            <a:pPr>
              <a:defRPr/>
            </a:pPr>
            <a:r>
              <a:rPr lang="en-US" dirty="0">
                <a:ea typeface="+mn-ea"/>
                <a:cs typeface="+mn-cs"/>
              </a:rPr>
              <a:t>The time period assumption presumes that the life of a company can be divided into time periods, and that useful reports can be prepared for those periods. </a:t>
            </a:r>
          </a:p>
          <a:p>
            <a:pPr>
              <a:defRPr/>
            </a:pPr>
            <a:r>
              <a:rPr lang="en-US" dirty="0">
                <a:ea typeface="+mn-ea"/>
                <a:cs typeface="+mn-cs"/>
              </a:rPr>
              <a:t>The business entity assumption states that a business is accounted for separately from other business entities, including its owner.</a:t>
            </a:r>
          </a:p>
          <a:p>
            <a:pPr>
              <a:defRPr/>
            </a:pPr>
            <a:r>
              <a:rPr lang="en-US" dirty="0">
                <a:ea typeface="+mn-ea"/>
                <a:cs typeface="+mn-cs"/>
              </a:rPr>
              <a:t> </a:t>
            </a:r>
          </a:p>
          <a:p>
            <a:pPr eaLnBrk="1" fontAlgn="auto" hangingPunct="1">
              <a:spcBef>
                <a:spcPts val="0"/>
              </a:spcBef>
              <a:spcAft>
                <a:spcPts val="0"/>
              </a:spcAft>
              <a:defRPr/>
            </a:pPr>
            <a:r>
              <a:rPr lang="en-US" dirty="0">
                <a:ea typeface="+mn-ea"/>
                <a:cs typeface="+mn-cs"/>
              </a:rPr>
              <a:t>And there are two constraints. Constraints relate to the reasonableness of the information to be reported. The first constraint is materiality.  Materiality states that only information that would influence the decisions of a reasonable person needs to be disclosed. Materiality is a function of the nature of the item and/or the dollar amount. And the benefits must exceed the cost. The benefits of the information disclosed must be greater than the cost of providing the information.</a:t>
            </a:r>
          </a:p>
          <a:p>
            <a:pPr>
              <a:defRPr/>
            </a:pPr>
            <a:endParaRPr lang="en-US" dirty="0">
              <a:ea typeface="+mn-ea"/>
              <a:cs typeface="+mn-cs"/>
            </a:endParaRPr>
          </a:p>
          <a:p>
            <a:pPr>
              <a:defRPr/>
            </a:pPr>
            <a:endParaRPr lang="en-US" dirty="0">
              <a:ea typeface="ＭＳ Ｐゴシック" pitchFamily="-107" charset="-128"/>
            </a:endParaRPr>
          </a:p>
          <a:p>
            <a:endParaRPr 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47</a:t>
            </a:fld>
            <a:endParaRPr lang="en-US"/>
          </a:p>
        </p:txBody>
      </p:sp>
    </p:spTree>
    <p:extLst>
      <p:ext uri="{BB962C8B-B14F-4D97-AF65-F5344CB8AC3E}">
        <p14:creationId xmlns:p14="http://schemas.microsoft.com/office/powerpoint/2010/main" val="3266889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48</a:t>
            </a:fld>
            <a:endParaRPr lang="en-US"/>
          </a:p>
        </p:txBody>
      </p:sp>
    </p:spTree>
    <p:extLst>
      <p:ext uri="{BB962C8B-B14F-4D97-AF65-F5344CB8AC3E}">
        <p14:creationId xmlns:p14="http://schemas.microsoft.com/office/powerpoint/2010/main" val="2362427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49</a:t>
            </a:fld>
            <a:endParaRPr lang="en-US"/>
          </a:p>
        </p:txBody>
      </p:sp>
    </p:spTree>
    <p:extLst>
      <p:ext uri="{BB962C8B-B14F-4D97-AF65-F5344CB8AC3E}">
        <p14:creationId xmlns:p14="http://schemas.microsoft.com/office/powerpoint/2010/main" val="2416104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mn-ea"/>
                <a:cs typeface="+mn-cs"/>
              </a:rPr>
              <a:t>So, to review:  Materiality is a constraint. If an item is so small either in terms of absolute dollar amounts or its nature, the item does not need to be disclosed in the financial statements. Measurement is a principle, Assets and liabilities reported on the balance sheet are valued at cash or the cash equivalent. Business entity is an assumption. Remember, assumptions generally relate to information found in the headings to the financial statements. </a:t>
            </a:r>
          </a:p>
          <a:p>
            <a:pPr>
              <a:defRPr/>
            </a:pPr>
            <a:r>
              <a:rPr lang="en-US" dirty="0">
                <a:ea typeface="+mn-ea"/>
                <a:cs typeface="+mn-cs"/>
              </a:rPr>
              <a:t> </a:t>
            </a:r>
          </a:p>
          <a:p>
            <a:pPr>
              <a:defRPr/>
            </a:pPr>
            <a:r>
              <a:rPr lang="en-US" dirty="0">
                <a:ea typeface="+mn-ea"/>
                <a:cs typeface="+mn-cs"/>
              </a:rPr>
              <a:t>The business entity, in this case, is Accounting Today. The financial statements for Accounting Today are separate from other entities, and from the financial statements of the owner. Going concern is also an assumption. There has been no decision that Accounting Today will be closed in the near future. Expense recognition is a principle. Principles govern the dollar amounts and timing of information to be reported on the financial statements. The expense recognition principle, the matching principle, states that expenses are reported in the same time period as the revenues they help generate. Time period is an assumption. The time period is reported in the headings to the financial statements. In this case, the income statement is being reported for the month ended December 31, 2014.  Full disclosure is also a principle. Disclosures are reported in the footnotes to the financial statements. And revenue recognition is also a principle. Revenue recognition governs the timing of revenues. The amount of revenue to be reported on the income statement represents the amount of work actually done during the month of December, 2014.</a:t>
            </a:r>
          </a:p>
          <a:p>
            <a:pPr>
              <a:defRPr/>
            </a:pPr>
            <a:endParaRPr lang="en-US" dirty="0">
              <a:ea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50</a:t>
            </a:fld>
            <a:endParaRPr lang="en-US"/>
          </a:p>
        </p:txBody>
      </p:sp>
    </p:spTree>
    <p:extLst>
      <p:ext uri="{BB962C8B-B14F-4D97-AF65-F5344CB8AC3E}">
        <p14:creationId xmlns:p14="http://schemas.microsoft.com/office/powerpoint/2010/main" val="3033104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100" dirty="0"/>
              <a:t>The accounting system reflects two basic aspects of a company: what it owns and what it owes. </a:t>
            </a:r>
            <a:r>
              <a:rPr lang="en-US" altLang="en-US" sz="1100" i="1" dirty="0"/>
              <a:t>Assets </a:t>
            </a:r>
            <a:r>
              <a:rPr lang="en-US" altLang="en-US" sz="1100" dirty="0"/>
              <a:t>are resources a company owns or controls. Examples are cash, supplies, equipment, and land, where each carries expected benefits. The claims on a company’s assets—what it owes—are separated into owner and non-owner claims. </a:t>
            </a:r>
            <a:r>
              <a:rPr lang="en-US" altLang="en-US" sz="1100" i="1" dirty="0"/>
              <a:t>Liabilities </a:t>
            </a:r>
            <a:r>
              <a:rPr lang="en-US" altLang="en-US" sz="1100" dirty="0"/>
              <a:t>are what a company owes its non-owners (creditors) in future payments, products, or services. </a:t>
            </a:r>
            <a:r>
              <a:rPr lang="en-US" altLang="en-US" sz="1100" i="1" dirty="0"/>
              <a:t>Equity </a:t>
            </a:r>
            <a:r>
              <a:rPr lang="en-US" altLang="en-US" sz="1100" dirty="0"/>
              <a:t>(also called owner’s equity or capital) refers to the claims of its owner(s). Together, liabilities and equity are the source of funds to acquire assets.</a:t>
            </a:r>
            <a:endParaRPr lang="en-US" altLang="en-US" sz="1100" b="1" dirty="0"/>
          </a:p>
          <a:p>
            <a:endParaRPr lang="en-US" altLang="en-US" sz="1100" b="1" dirty="0"/>
          </a:p>
          <a:p>
            <a:r>
              <a:rPr lang="en-US" altLang="en-US" sz="1200" b="1" dirty="0"/>
              <a:t>Assets </a:t>
            </a:r>
            <a:r>
              <a:rPr lang="en-US" altLang="en-US" sz="1200" dirty="0"/>
              <a:t>are resources a company owns or controls. These resources are expected to yield future benefits. Examples are Web servers for an online services company, musical instruments for a rock band, and land for a vegetable grower. The term </a:t>
            </a:r>
            <a:r>
              <a:rPr lang="en-US" altLang="en-US" sz="1200" i="1" dirty="0"/>
              <a:t>receivable </a:t>
            </a:r>
            <a:r>
              <a:rPr lang="en-US" altLang="en-US" sz="1200" dirty="0"/>
              <a:t>is used to refer to an asset that promises a future inflow of resources. A company that provides a service or product on credit is said to have an account receivable from that customer. </a:t>
            </a:r>
          </a:p>
          <a:p>
            <a:endParaRPr lang="en-US" altLang="en-US" sz="1200" dirty="0"/>
          </a:p>
          <a:p>
            <a:r>
              <a:rPr lang="en-US" altLang="en-US" sz="1200" b="1" dirty="0"/>
              <a:t>Liabilities </a:t>
            </a:r>
            <a:r>
              <a:rPr lang="en-US" altLang="en-US" sz="1200" dirty="0"/>
              <a:t>are creditors’ claims on assets. These claims reflect company obligations to provide assets, products, or services to others. The term </a:t>
            </a:r>
            <a:r>
              <a:rPr lang="en-US" altLang="en-US" sz="1200" i="1" dirty="0"/>
              <a:t>payable </a:t>
            </a:r>
            <a:r>
              <a:rPr lang="en-US" altLang="en-US" sz="1200" dirty="0"/>
              <a:t>refers to a liability that promises a future outflow of resources. Examples are wages payable to workers, accounts payable to suppliers, notes payable to banks, and taxes payable to the government.</a:t>
            </a:r>
          </a:p>
          <a:p>
            <a:endParaRPr lang="en-US" altLang="en-US" sz="1200" b="1" dirty="0"/>
          </a:p>
          <a:p>
            <a:r>
              <a:rPr lang="en-US" altLang="en-US" sz="1200" b="1" dirty="0"/>
              <a:t>Equity </a:t>
            </a:r>
            <a:r>
              <a:rPr lang="en-US" altLang="en-US" sz="1200" dirty="0"/>
              <a:t>is the owner’s claim on assets, and is equal to assets minus liabilities. This is the reason equity is also called </a:t>
            </a:r>
            <a:r>
              <a:rPr lang="en-US" altLang="en-US" sz="1200" i="1" dirty="0"/>
              <a:t>net assets </a:t>
            </a:r>
            <a:r>
              <a:rPr lang="en-US" altLang="en-US" sz="1200" dirty="0"/>
              <a:t>or </a:t>
            </a:r>
            <a:r>
              <a:rPr lang="en-US" altLang="en-US" sz="1200" i="1" dirty="0"/>
              <a:t>residual equity</a:t>
            </a:r>
            <a:r>
              <a:rPr lang="en-US" altLang="en-US" sz="1200" dirty="0"/>
              <a:t>.  Equity is increased by owner investments, called stock issuances, and from revenues.  It is decreased by dividends and expenses.</a:t>
            </a:r>
          </a:p>
          <a:p>
            <a:endParaRPr lang="en-US" altLang="en-US" sz="1200" dirty="0"/>
          </a:p>
          <a:p>
            <a:r>
              <a:rPr lang="en-US" altLang="en-US" sz="1200" dirty="0"/>
              <a:t>Equity consists of four elements: Contributed capital</a:t>
            </a:r>
            <a:r>
              <a:rPr lang="en-US" altLang="en-US" sz="1200" baseline="0" dirty="0"/>
              <a:t> or common stock; dividends, revenues and expenses.  Net income occurs when revenues exceed expenses.  Net income increases equity.  A net loss o</a:t>
            </a:r>
            <a:endParaRPr lang="en-US" altLang="en-US" sz="1200" dirty="0"/>
          </a:p>
          <a:p>
            <a:endParaRPr lang="en-US" alt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ea typeface="ＭＳ Ｐゴシック" pitchFamily="-84" charset="-128"/>
              </a:rPr>
              <a:t>Review what you have learned in the following NEED-TO-KNOW Slides.</a:t>
            </a:r>
          </a:p>
          <a:p>
            <a:endParaRPr lang="en-US" altLang="en-US" sz="1200"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53</a:t>
            </a:fld>
            <a:endParaRPr lang="en-US"/>
          </a:p>
        </p:txBody>
      </p:sp>
    </p:spTree>
    <p:extLst>
      <p:ext uri="{BB962C8B-B14F-4D97-AF65-F5344CB8AC3E}">
        <p14:creationId xmlns:p14="http://schemas.microsoft.com/office/powerpoint/2010/main" val="2625076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mn-ea"/>
                <a:cs typeface="+mn-cs"/>
              </a:rPr>
              <a:t>Use the accounting equation to compute the missing financial statement amounts. We know that the accounting equations states that total assets must equal the sum of total liabilities plus equity. For Bose Co., $150 of assets equals liabilities of $30 plus equity of $120. For Vogue Co., $100 of liabilities plus $300 of equity equals total assets of $400.</a:t>
            </a:r>
          </a:p>
          <a:p>
            <a:pPr>
              <a:defRPr/>
            </a:pPr>
            <a:r>
              <a:rPr lang="en-US" dirty="0">
                <a:ea typeface="+mn-ea"/>
                <a:cs typeface="+mn-cs"/>
              </a:rPr>
              <a:t> </a:t>
            </a:r>
          </a:p>
          <a:p>
            <a:pPr>
              <a:defRPr/>
            </a:pPr>
            <a:r>
              <a:rPr lang="en-US" dirty="0">
                <a:ea typeface="+mn-ea"/>
                <a:cs typeface="+mn-cs"/>
              </a:rPr>
              <a:t>Use the expanded accounting equation to compute the missing financial statement amounts. For Nikon Company, $200 of assets and $80 of liabilities equals equity of $120.</a:t>
            </a:r>
          </a:p>
          <a:p>
            <a:pPr>
              <a:defRPr/>
            </a:pPr>
            <a:r>
              <a:rPr lang="en-US" dirty="0">
                <a:ea typeface="+mn-ea"/>
                <a:cs typeface="+mn-cs"/>
              </a:rPr>
              <a:t> </a:t>
            </a:r>
          </a:p>
          <a:p>
            <a:pPr>
              <a:defRPr/>
            </a:pPr>
            <a:r>
              <a:rPr lang="en-US" dirty="0">
                <a:ea typeface="+mn-ea"/>
                <a:cs typeface="+mn-cs"/>
              </a:rPr>
              <a:t>There are four subsets of equity. Equity increases for the amount of common stock and any revenues generated, and equity decreases for any dividends and expenses incurred. Nikon Company has $100 of common stock, no dividends, but incurred $40 of expenses. Total equity for these three components is a total of $60. Since total equity is $120, revenues represent the remaining $60. YouTube has total equity of $240, $400 of assets minus $160 of liabilities. YouTube has $220 of common stock, generated $120 of revenues, and incurred $90 of expenses. $220 plus $120 is $340, minus $90 is $250. Since total equity is only $240, we know that YouTube must have dividends of $10.</a:t>
            </a:r>
          </a:p>
          <a:p>
            <a:pPr>
              <a:defRPr/>
            </a:pPr>
            <a:endParaRPr lang="en-US" dirty="0">
              <a:ea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54</a:t>
            </a:fld>
            <a:endParaRPr lang="en-US"/>
          </a:p>
        </p:txBody>
      </p:sp>
    </p:spTree>
    <p:extLst>
      <p:ext uri="{BB962C8B-B14F-4D97-AF65-F5344CB8AC3E}">
        <p14:creationId xmlns:p14="http://schemas.microsoft.com/office/powerpoint/2010/main" val="2307842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Let’s look at the identification and recording of business transactions. We can begin by analyzing a transaction where Chas Taylor forms</a:t>
            </a:r>
            <a:r>
              <a:rPr lang="en-US" baseline="0" dirty="0">
                <a:latin typeface="Times New Roman" panose="02020603050405020304" pitchFamily="18" charset="0"/>
              </a:rPr>
              <a:t> a consulting business, named </a:t>
            </a:r>
            <a:r>
              <a:rPr lang="en-US" baseline="0" dirty="0" err="1">
                <a:latin typeface="Times New Roman" panose="02020603050405020304" pitchFamily="18" charset="0"/>
              </a:rPr>
              <a:t>FastForward</a:t>
            </a:r>
            <a:r>
              <a:rPr lang="en-US" baseline="0" dirty="0">
                <a:latin typeface="Times New Roman" panose="02020603050405020304" pitchFamily="18" charset="0"/>
              </a:rPr>
              <a:t> and set up as a corporation. Taylor personally invests</a:t>
            </a:r>
            <a:r>
              <a:rPr lang="en-US" dirty="0">
                <a:latin typeface="Times New Roman" panose="02020603050405020304" pitchFamily="18" charset="0"/>
              </a:rPr>
              <a:t> thirty thousand dollars cash in the new company</a:t>
            </a:r>
            <a:r>
              <a:rPr lang="en-US" baseline="0" dirty="0">
                <a:latin typeface="Times New Roman" panose="02020603050405020304" pitchFamily="18" charset="0"/>
              </a:rPr>
              <a:t> and deposits the cash in a bank account opened under the name of </a:t>
            </a:r>
            <a:r>
              <a:rPr lang="en-US" baseline="0" dirty="0" err="1">
                <a:latin typeface="Times New Roman" panose="02020603050405020304" pitchFamily="18" charset="0"/>
              </a:rPr>
              <a:t>FastForward</a:t>
            </a:r>
            <a:r>
              <a:rPr lang="en-US" dirty="0">
                <a:latin typeface="Times New Roman" panose="02020603050405020304" pitchFamily="18" charset="0"/>
              </a:rPr>
              <a:t>. First, we have to identify the assets, liability or equity accounts involved in this transaction. We can see that the cash account will increase by thirty thousand dollars and the common stock account will also increase by thirty thousand dollars. Let’s see how the books of the company will appear after we record this transaction.</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56</a:t>
            </a:fld>
            <a:endParaRPr lang="en-US"/>
          </a:p>
        </p:txBody>
      </p:sp>
    </p:spTree>
    <p:extLst>
      <p:ext uri="{BB962C8B-B14F-4D97-AF65-F5344CB8AC3E}">
        <p14:creationId xmlns:p14="http://schemas.microsoft.com/office/powerpoint/2010/main" val="4114927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Accounting information is in all aspects of our lives. When we earn money, pay taxes, invest savings, budget earnings, and plan for the future, we use accounting.</a:t>
            </a:r>
          </a:p>
          <a:p>
            <a:endParaRPr lang="en-US" altLang="en-US" dirty="0"/>
          </a:p>
          <a:p>
            <a:r>
              <a:rPr lang="en-US" altLang="en-US" dirty="0"/>
              <a:t>The majority of opportunities are in </a:t>
            </a:r>
            <a:r>
              <a:rPr lang="en-US" altLang="en-US" i="1" dirty="0"/>
              <a:t>private accounting, </a:t>
            </a:r>
            <a:r>
              <a:rPr lang="en-US" altLang="en-US" dirty="0"/>
              <a:t>which are employees working for businesses. </a:t>
            </a:r>
            <a:r>
              <a:rPr lang="en-US" altLang="en-US" i="1" dirty="0"/>
              <a:t>Public accounting </a:t>
            </a:r>
            <a:r>
              <a:rPr lang="en-US" altLang="en-US" dirty="0"/>
              <a:t>offers the next largest number of opportunities, which involve services such as auditing and tax advice. Still other opportunities exist in government and not-for-profit agencies, including business regulation and investigation of law violations.</a:t>
            </a:r>
          </a:p>
          <a:p>
            <a:endParaRPr lang="en-US" altLang="en-US" dirty="0"/>
          </a:p>
          <a:p>
            <a:r>
              <a:rPr lang="en-US" altLang="en-US" dirty="0"/>
              <a:t>Accounting specialists are highly regarded. Their professional standing often is denoted by a certificate. Certified public accountants (CPAs) must meet education and experience requirements, pass an examination, and exhibit ethical character.</a:t>
            </a:r>
          </a:p>
          <a:p>
            <a:endParaRPr lang="en-US"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ea typeface="ＭＳ Ｐゴシック" pitchFamily="-84" charset="-128"/>
              </a:rPr>
              <a:t>Review what you have learned in the following NEED-TO-KNOW Slide.</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14</a:t>
            </a:fld>
            <a:endParaRPr lang="en-US"/>
          </a:p>
        </p:txBody>
      </p:sp>
    </p:spTree>
    <p:extLst>
      <p:ext uri="{BB962C8B-B14F-4D97-AF65-F5344CB8AC3E}">
        <p14:creationId xmlns:p14="http://schemas.microsoft.com/office/powerpoint/2010/main" val="2373842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Here we show the increase in the asset account, cash, and the increase in the equity account, common stock, by thirty thousand dollars. Our basic accounting equation is in balance. Assets have a total balance of thirty thousand dollars and liabilities plus equity have a total balance of thirty thousand dollars. Let’ move on to another transaction.</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57</a:t>
            </a:fld>
            <a:endParaRPr lang="en-US"/>
          </a:p>
        </p:txBody>
      </p:sp>
    </p:spTree>
    <p:extLst>
      <p:ext uri="{BB962C8B-B14F-4D97-AF65-F5344CB8AC3E}">
        <p14:creationId xmlns:p14="http://schemas.microsoft.com/office/powerpoint/2010/main" val="2937472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In this transaction, the company purchases general office supplies by paying two thousand,</a:t>
            </a:r>
            <a:r>
              <a:rPr lang="en-US" baseline="0" dirty="0">
                <a:latin typeface="Times New Roman" panose="02020603050405020304" pitchFamily="18" charset="0"/>
              </a:rPr>
              <a:t> five hundred </a:t>
            </a:r>
            <a:r>
              <a:rPr lang="en-US" dirty="0">
                <a:latin typeface="Times New Roman" panose="02020603050405020304" pitchFamily="18" charset="0"/>
              </a:rPr>
              <a:t>dollars cash. The asset account, cash, will decrease by the two thousand,</a:t>
            </a:r>
            <a:r>
              <a:rPr lang="en-US" baseline="0" dirty="0">
                <a:latin typeface="Times New Roman" panose="02020603050405020304" pitchFamily="18" charset="0"/>
              </a:rPr>
              <a:t> five hundred </a:t>
            </a:r>
            <a:r>
              <a:rPr lang="en-US" dirty="0">
                <a:latin typeface="Times New Roman" panose="02020603050405020304" pitchFamily="18" charset="0"/>
              </a:rPr>
              <a:t>dollars cash paid. The asset account, supplies, will increase by two thousand,</a:t>
            </a:r>
            <a:r>
              <a:rPr lang="en-US" baseline="0" dirty="0">
                <a:latin typeface="Times New Roman" panose="02020603050405020304" pitchFamily="18" charset="0"/>
              </a:rPr>
              <a:t> five hundred </a:t>
            </a:r>
            <a:r>
              <a:rPr lang="en-US" dirty="0">
                <a:latin typeface="Times New Roman" panose="02020603050405020304" pitchFamily="18" charset="0"/>
              </a:rPr>
              <a:t>dollars, the cost of the supplies. In this transaction we are giving up one asset, cash, and receiving another asset, supplies. Let’s look at our books after this transaction is recorded.</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58</a:t>
            </a:fld>
            <a:endParaRPr lang="en-US"/>
          </a:p>
        </p:txBody>
      </p:sp>
    </p:spTree>
    <p:extLst>
      <p:ext uri="{BB962C8B-B14F-4D97-AF65-F5344CB8AC3E}">
        <p14:creationId xmlns:p14="http://schemas.microsoft.com/office/powerpoint/2010/main" val="998720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We can see the decrease in cash and the increase in supplies. The total assets are still equal to thirty thousand dollars but are divided between cash and supplies. There is no change on the liabilities plus equity section of our books.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59</a:t>
            </a:fld>
            <a:endParaRPr lang="en-US"/>
          </a:p>
        </p:txBody>
      </p:sp>
    </p:spTree>
    <p:extLst>
      <p:ext uri="{BB962C8B-B14F-4D97-AF65-F5344CB8AC3E}">
        <p14:creationId xmlns:p14="http://schemas.microsoft.com/office/powerpoint/2010/main" val="2800758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This transaction is similar to the last one we recorded. Here we purchase equipment by paying twenty six thousand dollars cash. The asset account, cash, will decrease by twenty six thousand dollars. The asset account, equipment, will increase by twenty six thousand dollars. Once again, we are exchanging one asset for another. Can you predict what our books will look like after recording this transaction?</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60</a:t>
            </a:fld>
            <a:endParaRPr lang="en-US"/>
          </a:p>
        </p:txBody>
      </p:sp>
    </p:spTree>
    <p:extLst>
      <p:ext uri="{BB962C8B-B14F-4D97-AF65-F5344CB8AC3E}">
        <p14:creationId xmlns:p14="http://schemas.microsoft.com/office/powerpoint/2010/main" val="706167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Cash is reduced by twenty six thousand dollars and equipment is increased by twenty six thousand dollars. The balance in our cash account is now one thousand five hundred dollars. We have a current balance in supplies of two thousand five hundred</a:t>
            </a:r>
            <a:r>
              <a:rPr lang="en-US" baseline="0" dirty="0">
                <a:latin typeface="Times New Roman" panose="02020603050405020304" pitchFamily="18" charset="0"/>
              </a:rPr>
              <a:t> </a:t>
            </a:r>
            <a:r>
              <a:rPr lang="en-US" dirty="0">
                <a:latin typeface="Times New Roman" panose="02020603050405020304" pitchFamily="18" charset="0"/>
              </a:rPr>
              <a:t>dollars, and equipment of twenty six thousand dollars. The three asset accounts total thirty thousand dollars. Once again, there has been no change in the liabilities plus equity side of the equation.</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61</a:t>
            </a:fld>
            <a:endParaRPr lang="en-US"/>
          </a:p>
        </p:txBody>
      </p:sp>
    </p:spTree>
    <p:extLst>
      <p:ext uri="{BB962C8B-B14F-4D97-AF65-F5344CB8AC3E}">
        <p14:creationId xmlns:p14="http://schemas.microsoft.com/office/powerpoint/2010/main" val="1374949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In this transaction, the company purchases supplies seventy one hundred dollars on credit. We do not pay cash, but agree to pay off the account at some point in the future. The asset account, supplies increases by seventy one hundred dollars</a:t>
            </a:r>
            <a:r>
              <a:rPr lang="en-US" baseline="0" dirty="0">
                <a:latin typeface="Times New Roman" panose="02020603050405020304" pitchFamily="18" charset="0"/>
              </a:rPr>
              <a:t> and </a:t>
            </a:r>
            <a:r>
              <a:rPr lang="en-US" dirty="0">
                <a:latin typeface="Times New Roman" panose="02020603050405020304" pitchFamily="18" charset="0"/>
              </a:rPr>
              <a:t>the liability account, accounts payable, increases by seventy one hundred dollars as</a:t>
            </a:r>
            <a:r>
              <a:rPr lang="en-US" baseline="0" dirty="0">
                <a:latin typeface="Times New Roman" panose="02020603050405020304" pitchFamily="18" charset="0"/>
              </a:rPr>
              <a:t> well</a:t>
            </a:r>
            <a:r>
              <a:rPr lang="en-US" dirty="0">
                <a:latin typeface="Times New Roman" panose="02020603050405020304" pitchFamily="18" charset="0"/>
              </a:rPr>
              <a:t>. Let’s see what our books look like now.</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62</a:t>
            </a:fld>
            <a:endParaRPr lang="en-US"/>
          </a:p>
        </p:txBody>
      </p:sp>
    </p:spTree>
    <p:extLst>
      <p:ext uri="{BB962C8B-B14F-4D97-AF65-F5344CB8AC3E}">
        <p14:creationId xmlns:p14="http://schemas.microsoft.com/office/powerpoint/2010/main" val="2359839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You can see the balance in the cash, supplies and equipment accounts. The total on the asset side of the equation is thirty seven thousand, one hundred dollars. We acquired the assets without paying cash. If you use a credit card to purchase gas for your car, you receive an asset, gas, and incur an account payable to the credit card company. The balance in the liabilities accounts is now seventy one hundred dollars, and the common stock account balance is still thirty thousand dollars.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63</a:t>
            </a:fld>
            <a:endParaRPr lang="en-US"/>
          </a:p>
        </p:txBody>
      </p:sp>
    </p:spTree>
    <p:extLst>
      <p:ext uri="{BB962C8B-B14F-4D97-AF65-F5344CB8AC3E}">
        <p14:creationId xmlns:p14="http://schemas.microsoft.com/office/powerpoint/2010/main" val="2130553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To this point, we have </a:t>
            </a:r>
            <a:r>
              <a:rPr lang="en-US" b="1" dirty="0">
                <a:latin typeface="Times New Roman" panose="02020603050405020304" pitchFamily="18" charset="0"/>
              </a:rPr>
              <a:t>not</a:t>
            </a:r>
            <a:r>
              <a:rPr lang="en-US" dirty="0">
                <a:latin typeface="Times New Roman" panose="02020603050405020304" pitchFamily="18" charset="0"/>
              </a:rPr>
              <a:t> looked at transactions involving revenues, expenses, and dividends. In the next few slides we</a:t>
            </a:r>
            <a:r>
              <a:rPr lang="en-US" baseline="0" dirty="0">
                <a:latin typeface="Times New Roman" panose="02020603050405020304" pitchFamily="18" charset="0"/>
              </a:rPr>
              <a:t> will</a:t>
            </a:r>
            <a:r>
              <a:rPr lang="en-US" dirty="0">
                <a:latin typeface="Times New Roman" panose="02020603050405020304" pitchFamily="18" charset="0"/>
              </a:rPr>
              <a:t> address these accounts.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64</a:t>
            </a:fld>
            <a:endParaRPr lang="en-US"/>
          </a:p>
        </p:txBody>
      </p:sp>
    </p:spTree>
    <p:extLst>
      <p:ext uri="{BB962C8B-B14F-4D97-AF65-F5344CB8AC3E}">
        <p14:creationId xmlns:p14="http://schemas.microsoft.com/office/powerpoint/2010/main" val="4270066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The company rendered consulting services to a customer receiving forty two hundred dollars cash in full payment. The asset account, cash, will increase by forty two hundred dollars. The equity account, revenues, will also increase by the same amount. Let’s look at our expanded book balances.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65</a:t>
            </a:fld>
            <a:endParaRPr lang="en-US"/>
          </a:p>
        </p:txBody>
      </p:sp>
    </p:spTree>
    <p:extLst>
      <p:ext uri="{BB962C8B-B14F-4D97-AF65-F5344CB8AC3E}">
        <p14:creationId xmlns:p14="http://schemas.microsoft.com/office/powerpoint/2010/main" val="1204326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You see that our cash account increases by forty two hundred dollars, to a current balance of five thousand seven hundred dollars. Total assets amount to forty one thousand, three hundred dollars. The revenue account also increased by forty</a:t>
            </a:r>
            <a:r>
              <a:rPr lang="en-US" baseline="0" dirty="0">
                <a:latin typeface="Times New Roman" panose="02020603050405020304" pitchFamily="18" charset="0"/>
              </a:rPr>
              <a:t> two hundred </a:t>
            </a:r>
            <a:r>
              <a:rPr lang="en-US" dirty="0">
                <a:latin typeface="Times New Roman" panose="02020603050405020304" pitchFamily="18" charset="0"/>
              </a:rPr>
              <a:t>dollars. Recall that from our expanded accounting equation that revenues increase equity and expenses decrease equity. The total of our liabilities plus equity is now forty one thousand, three hundred dollars.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66</a:t>
            </a:fld>
            <a:endParaRPr lang="en-US"/>
          </a:p>
        </p:txBody>
      </p:sp>
    </p:spTree>
    <p:extLst>
      <p:ext uri="{BB962C8B-B14F-4D97-AF65-F5344CB8AC3E}">
        <p14:creationId xmlns:p14="http://schemas.microsoft.com/office/powerpoint/2010/main" val="215889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mn-ea"/>
                <a:cs typeface="+mn-cs"/>
              </a:rPr>
              <a:t>Identify the following users of accounting information as either an external or an internal user. External users are not directly involved in running the organization. Internal users of accounting information are directly involved in managing and operating an organization.</a:t>
            </a:r>
          </a:p>
          <a:p>
            <a:pPr>
              <a:defRPr/>
            </a:pPr>
            <a:r>
              <a:rPr lang="en-US" dirty="0">
                <a:ea typeface="+mn-ea"/>
                <a:cs typeface="+mn-cs"/>
              </a:rPr>
              <a:t> </a:t>
            </a:r>
          </a:p>
          <a:p>
            <a:pPr eaLnBrk="1" fontAlgn="auto" hangingPunct="1">
              <a:spcBef>
                <a:spcPts val="0"/>
              </a:spcBef>
              <a:spcAft>
                <a:spcPts val="0"/>
              </a:spcAft>
              <a:defRPr/>
            </a:pPr>
            <a:r>
              <a:rPr lang="en-US" dirty="0">
                <a:ea typeface="+mn-ea"/>
                <a:cs typeface="+mn-cs"/>
              </a:rPr>
              <a:t>Regulators are not directly involved; they're external users. The CEO is very involved; he/she is an internal user. Shareholders are not directly involved in actually running the corporation; shareholders are external users. The controller is very involved in managing and operating an organization; the controller is an internal user. An executive employee is directly involved; he/she is an internal user. The external auditor is not actually running the organization; external auditors are external users. The production manager is directly involved in managing the organization; production managers are internal users. A nonexecutive employee, although they certainly have a stake in the organization, is not directly involved in running the organization; nonexecutive employees are external users.</a:t>
            </a:r>
          </a:p>
          <a:p>
            <a:pPr>
              <a:defRPr/>
            </a:pPr>
            <a:endParaRPr lang="en-US" dirty="0">
              <a:ea typeface="+mn-ea"/>
              <a:cs typeface="+mn-cs"/>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19</a:t>
            </a:fld>
            <a:endParaRPr lang="en-US"/>
          </a:p>
        </p:txBody>
      </p:sp>
    </p:spTree>
    <p:extLst>
      <p:ext uri="{BB962C8B-B14F-4D97-AF65-F5344CB8AC3E}">
        <p14:creationId xmlns:p14="http://schemas.microsoft.com/office/powerpoint/2010/main" val="24957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The company paid cash rent</a:t>
            </a:r>
            <a:r>
              <a:rPr lang="en-US" baseline="0" dirty="0">
                <a:latin typeface="Times New Roman" panose="02020603050405020304" pitchFamily="18" charset="0"/>
              </a:rPr>
              <a:t> of $1,000 and cash </a:t>
            </a:r>
            <a:r>
              <a:rPr lang="en-US" dirty="0">
                <a:latin typeface="Times New Roman" panose="02020603050405020304" pitchFamily="18" charset="0"/>
              </a:rPr>
              <a:t>salaries of $700 to employees. The asset account, cash, decreases by one thousand seven hundred dollars. The equity account, rent expense increases by $1,000 and salaries expense increases by $700. Remember, an increase in an expense account will </a:t>
            </a:r>
            <a:r>
              <a:rPr lang="en-US" u="sng" dirty="0">
                <a:latin typeface="Times New Roman" panose="02020603050405020304" pitchFamily="18" charset="0"/>
              </a:rPr>
              <a:t>decrease</a:t>
            </a:r>
            <a:r>
              <a:rPr lang="en-US" dirty="0">
                <a:latin typeface="Times New Roman" panose="02020603050405020304" pitchFamily="18" charset="0"/>
              </a:rPr>
              <a:t> total equity. Do you think you can get this transaction recorded properly in our books?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67</a:t>
            </a:fld>
            <a:endParaRPr lang="en-US"/>
          </a:p>
        </p:txBody>
      </p:sp>
    </p:spTree>
    <p:extLst>
      <p:ext uri="{BB962C8B-B14F-4D97-AF65-F5344CB8AC3E}">
        <p14:creationId xmlns:p14="http://schemas.microsoft.com/office/powerpoint/2010/main" val="11639402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How did you do? You got the decrease in the cash account, but did you remember to show the increase in expenses as a decrease in total equity. Our expanded equation is getting to look more and more complicated. Don’t worry, practice will help you fully understand the recording of these and similar transactions. Our books are still in balance.</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68</a:t>
            </a:fld>
            <a:endParaRPr lang="en-US"/>
          </a:p>
        </p:txBody>
      </p:sp>
    </p:spTree>
    <p:extLst>
      <p:ext uri="{BB962C8B-B14F-4D97-AF65-F5344CB8AC3E}">
        <p14:creationId xmlns:p14="http://schemas.microsoft.com/office/powerpoint/2010/main" val="31534909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The company provided consulting services of $1,600 and rented its</a:t>
            </a:r>
            <a:r>
              <a:rPr lang="en-US" baseline="0" dirty="0">
                <a:latin typeface="Times New Roman" panose="02020603050405020304" pitchFamily="18" charset="0"/>
              </a:rPr>
              <a:t> test facilities for $300 </a:t>
            </a:r>
            <a:r>
              <a:rPr lang="en-US" dirty="0">
                <a:latin typeface="Times New Roman" panose="02020603050405020304" pitchFamily="18" charset="0"/>
              </a:rPr>
              <a:t>to a customer. The asset account, Accounts receivable, will increase by $1,900. The equity account, Consulting revenue will increase by $1,600</a:t>
            </a:r>
            <a:r>
              <a:rPr lang="en-US" baseline="0" dirty="0">
                <a:latin typeface="Times New Roman" panose="02020603050405020304" pitchFamily="18" charset="0"/>
              </a:rPr>
              <a:t> and the equity account Rental Revenue</a:t>
            </a:r>
            <a:r>
              <a:rPr lang="en-US" dirty="0">
                <a:latin typeface="Times New Roman" panose="02020603050405020304" pitchFamily="18" charset="0"/>
              </a:rPr>
              <a:t>, will also increase by the $300. Let’s look at our expanded book balances.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69</a:t>
            </a:fld>
            <a:endParaRPr lang="en-US"/>
          </a:p>
        </p:txBody>
      </p:sp>
    </p:spTree>
    <p:extLst>
      <p:ext uri="{BB962C8B-B14F-4D97-AF65-F5344CB8AC3E}">
        <p14:creationId xmlns:p14="http://schemas.microsoft.com/office/powerpoint/2010/main" val="415381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Our expanded equation is getting to look more and more complicated. Don’t worry, practice will help you fully understand the recording of these and similar transactions. Our books are still in balance.</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70</a:t>
            </a:fld>
            <a:endParaRPr lang="en-US"/>
          </a:p>
        </p:txBody>
      </p:sp>
    </p:spTree>
    <p:extLst>
      <p:ext uri="{BB962C8B-B14F-4D97-AF65-F5344CB8AC3E}">
        <p14:creationId xmlns:p14="http://schemas.microsoft.com/office/powerpoint/2010/main" val="39992053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The client in transaction 8 pays $1,900 10 days after it is billed for consulting services. </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71</a:t>
            </a:fld>
            <a:endParaRPr lang="en-US"/>
          </a:p>
        </p:txBody>
      </p:sp>
    </p:spTree>
    <p:extLst>
      <p:ext uri="{BB962C8B-B14F-4D97-AF65-F5344CB8AC3E}">
        <p14:creationId xmlns:p14="http://schemas.microsoft.com/office/powerpoint/2010/main" val="37295605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The client in transaction 8 pays $1,900 10 days after it is billed for consulting services.  The total amount of assets remains</a:t>
            </a:r>
            <a:r>
              <a:rPr lang="en-US" baseline="0" dirty="0">
                <a:latin typeface="Times New Roman" panose="02020603050405020304" pitchFamily="18" charset="0"/>
              </a:rPr>
              <a:t> the same, and liabilities and equity remain the same as well.</a:t>
            </a:r>
            <a:endParaRPr 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72</a:t>
            </a:fld>
            <a:endParaRPr lang="en-US"/>
          </a:p>
        </p:txBody>
      </p:sp>
    </p:spTree>
    <p:extLst>
      <p:ext uri="{BB962C8B-B14F-4D97-AF65-F5344CB8AC3E}">
        <p14:creationId xmlns:p14="http://schemas.microsoft.com/office/powerpoint/2010/main" val="3251702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a:latin typeface="Arial" panose="020B0604020202020204" pitchFamily="34" charset="0"/>
              </a:rPr>
              <a:t>FastForward</a:t>
            </a:r>
            <a:r>
              <a:rPr lang="en-US" sz="1200" b="0" dirty="0">
                <a:latin typeface="Arial" panose="020B0604020202020204" pitchFamily="34" charset="0"/>
              </a:rPr>
              <a:t> pays $900 as</a:t>
            </a:r>
            <a:r>
              <a:rPr lang="en-US" sz="1200" b="0" baseline="0" dirty="0">
                <a:latin typeface="Arial" panose="020B0604020202020204" pitchFamily="34" charset="0"/>
              </a:rPr>
              <a:t> </a:t>
            </a:r>
            <a:r>
              <a:rPr lang="en-US" sz="1200" b="0" dirty="0">
                <a:latin typeface="Arial" panose="020B0604020202020204" pitchFamily="34" charset="0"/>
              </a:rPr>
              <a:t>partial payment for its earlier purchase of supplies purchased in transaction 4 leaving $6,200 balance unpaid.</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73</a:t>
            </a:fld>
            <a:endParaRPr lang="en-US"/>
          </a:p>
        </p:txBody>
      </p:sp>
    </p:spTree>
    <p:extLst>
      <p:ext uri="{BB962C8B-B14F-4D97-AF65-F5344CB8AC3E}">
        <p14:creationId xmlns:p14="http://schemas.microsoft.com/office/powerpoint/2010/main" val="36120354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a:latin typeface="Arial" panose="020B0604020202020204" pitchFamily="34" charset="0"/>
              </a:rPr>
              <a:t>FastForward</a:t>
            </a:r>
            <a:r>
              <a:rPr lang="en-US" sz="1200" b="0" dirty="0">
                <a:latin typeface="Arial" panose="020B0604020202020204" pitchFamily="34" charset="0"/>
              </a:rPr>
              <a:t> pays $900 as</a:t>
            </a:r>
            <a:r>
              <a:rPr lang="en-US" sz="1200" b="0" baseline="0" dirty="0">
                <a:latin typeface="Arial" panose="020B0604020202020204" pitchFamily="34" charset="0"/>
              </a:rPr>
              <a:t> </a:t>
            </a:r>
            <a:r>
              <a:rPr lang="en-US" sz="1200" b="0" dirty="0">
                <a:latin typeface="Arial" panose="020B0604020202020204" pitchFamily="34" charset="0"/>
              </a:rPr>
              <a:t>partial payment for its earlier purchase of supplies purchased in transaction 4 leaving $6,200 balance unpaid</a:t>
            </a:r>
            <a:r>
              <a:rPr lang="en-US" sz="1200" b="0" baseline="0" dirty="0">
                <a:latin typeface="Arial" panose="020B0604020202020204" pitchFamily="34" charset="0"/>
              </a:rPr>
              <a:t> in its Accounts payable account.</a:t>
            </a:r>
            <a:endParaRPr lang="en-US" sz="1200" b="0" dirty="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74</a:t>
            </a:fld>
            <a:endParaRPr lang="en-US"/>
          </a:p>
        </p:txBody>
      </p:sp>
    </p:spTree>
    <p:extLst>
      <p:ext uri="{BB962C8B-B14F-4D97-AF65-F5344CB8AC3E}">
        <p14:creationId xmlns:p14="http://schemas.microsoft.com/office/powerpoint/2010/main" val="35715898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rPr>
              <a:t>FastForward</a:t>
            </a:r>
            <a:r>
              <a:rPr lang="en-US" dirty="0">
                <a:latin typeface="Times New Roman" panose="02020603050405020304" pitchFamily="18" charset="0"/>
              </a:rPr>
              <a:t> declares and pays a $200 cash dividend to its owner (the sole shareholder). The company’s cash account decreased by $200. The equity account, Dividends, increased by $200. Once again, refer back to the expanded accounting equation and you will see that dividends decrease total equity.</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75</a:t>
            </a:fld>
            <a:endParaRPr lang="en-US"/>
          </a:p>
        </p:txBody>
      </p:sp>
    </p:spTree>
    <p:extLst>
      <p:ext uri="{BB962C8B-B14F-4D97-AF65-F5344CB8AC3E}">
        <p14:creationId xmlns:p14="http://schemas.microsoft.com/office/powerpoint/2010/main" val="21665063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rPr>
              <a:t>The company’s cash account decreased by $200. The equity account, Dividends, increased by $200. </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76</a:t>
            </a:fld>
            <a:endParaRPr lang="en-US"/>
          </a:p>
        </p:txBody>
      </p:sp>
    </p:spTree>
    <p:extLst>
      <p:ext uri="{BB962C8B-B14F-4D97-AF65-F5344CB8AC3E}">
        <p14:creationId xmlns:p14="http://schemas.microsoft.com/office/powerpoint/2010/main" val="472295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goal of accounting is to provide useful information for decisions. For information to be useful, it must be trusted. This demands ethics in accounting. Ethics</a:t>
            </a:r>
            <a:r>
              <a:rPr lang="en-US" altLang="en-US" b="1" dirty="0"/>
              <a:t> </a:t>
            </a:r>
            <a:r>
              <a:rPr lang="en-US" altLang="en-US" dirty="0"/>
              <a:t>are beliefs that distinguish right from wrong. They are accepted standards of good and bad behavior.</a:t>
            </a:r>
          </a:p>
          <a:p>
            <a:endParaRPr lang="en-US" altLang="en-US" dirty="0"/>
          </a:p>
          <a:p>
            <a:r>
              <a:rPr lang="en-US" altLang="en-US" dirty="0"/>
              <a:t>When faced with an ethical concern, the first step is to recognize it as such. Next, we should analyze all of our options (both good and bad). Finally, we must choose the best option after weighing all the consequences.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22</a:t>
            </a:fld>
            <a:endParaRPr lang="en-US"/>
          </a:p>
        </p:txBody>
      </p:sp>
    </p:spTree>
    <p:extLst>
      <p:ext uri="{BB962C8B-B14F-4D97-AF65-F5344CB8AC3E}">
        <p14:creationId xmlns:p14="http://schemas.microsoft.com/office/powerpoint/2010/main" val="1796702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dirty="0">
                <a:ea typeface="+mn-ea"/>
                <a:cs typeface="+mn-cs"/>
              </a:rPr>
              <a:t>Assume Tata began operations on January 1 and completed the following transactions during its first month of operations. Arrange the following asset, liability, and equity titles in a table: Cash; Accounts Receivable; Equipment; Accounts Payable,</a:t>
            </a:r>
            <a:r>
              <a:rPr lang="en-US" sz="1200" baseline="0" dirty="0">
                <a:ea typeface="+mn-ea"/>
                <a:cs typeface="+mn-cs"/>
              </a:rPr>
              <a:t> Common Stock</a:t>
            </a:r>
            <a:r>
              <a:rPr lang="en-US" sz="1200" dirty="0">
                <a:ea typeface="+mn-ea"/>
                <a:cs typeface="+mn-cs"/>
              </a:rPr>
              <a:t>; Dividends; Revenues; and Expenses. The assets include Cash, Accounts receivable, and Equipment. Accounts Payable is a liability. Equity includes four subsets.</a:t>
            </a:r>
          </a:p>
          <a:p>
            <a:pPr>
              <a:defRPr/>
            </a:pPr>
            <a:r>
              <a:rPr lang="en-US" sz="1200" dirty="0">
                <a:ea typeface="+mn-ea"/>
                <a:cs typeface="+mn-cs"/>
              </a:rPr>
              <a:t> </a:t>
            </a:r>
          </a:p>
          <a:p>
            <a:pPr>
              <a:defRPr/>
            </a:pPr>
            <a:r>
              <a:rPr lang="en-US" sz="1200" dirty="0">
                <a:ea typeface="+mn-ea"/>
                <a:cs typeface="+mn-cs"/>
              </a:rPr>
              <a:t>Equity increases as a result of common stock and any revenues generated. Equity decreases as a result of dividends</a:t>
            </a:r>
            <a:r>
              <a:rPr lang="en-US" sz="1200" baseline="0" dirty="0">
                <a:ea typeface="+mn-ea"/>
                <a:cs typeface="+mn-cs"/>
              </a:rPr>
              <a:t> </a:t>
            </a:r>
            <a:r>
              <a:rPr lang="en-US" sz="1200" dirty="0">
                <a:ea typeface="+mn-ea"/>
                <a:cs typeface="+mn-cs"/>
              </a:rPr>
              <a:t>and expenses incurred. On Jan. 1, </a:t>
            </a:r>
            <a:r>
              <a:rPr lang="en-US" sz="1200" dirty="0" err="1">
                <a:ea typeface="+mn-ea"/>
                <a:cs typeface="+mn-cs"/>
              </a:rPr>
              <a:t>Jamsetji</a:t>
            </a:r>
            <a:r>
              <a:rPr lang="en-US" sz="1200" dirty="0">
                <a:ea typeface="+mn-ea"/>
                <a:cs typeface="+mn-cs"/>
              </a:rPr>
              <a:t> invested $4,000 cash in the Tata Company in exchange for its common stock. This transaction increases both assets and equity. We increase the asset, Cash, by $4,000, and we increase equity by increasing the balance in the Common Stock</a:t>
            </a:r>
            <a:r>
              <a:rPr lang="en-US" sz="1200" baseline="0" dirty="0">
                <a:ea typeface="+mn-ea"/>
                <a:cs typeface="+mn-cs"/>
              </a:rPr>
              <a:t> </a:t>
            </a:r>
            <a:r>
              <a:rPr lang="en-US" sz="1200" dirty="0">
                <a:ea typeface="+mn-ea"/>
                <a:cs typeface="+mn-cs"/>
              </a:rPr>
              <a:t>account. On Jan. 5, the company purchased $2,000 of equipment on credit. Whenever we see the term "on credit,” we know that it's not a cash transaction; instead, it was charged. This transaction increases both assets and liabilities. We increase the asset, Equipment, by $2,000, and increase the liability, Accounts Payable, by the same amount. This transaction has no impact on equity. On Jan. 14, the company provided $540 of services for a client on credit. Again we see the term "on credit,” so this was not a cash customer, it's a credit customer. The transaction increases both assets and equity. We record the growth in assets by increasing the balance in Accounts Receivable by $540, and we increase equity by recording $540 of revenues. On Jan. 21, the company paid $250 cash for an employee’s salary. This transaction decreases both assets and equity. We decrease the asset, Cash, by $250, and decrease equity by recording a $250 expense. Expenses always reduce equity. At the end of January, the company has $3,750 of Cash, $540 of Accounts Receivable, and $2,000 of Equipment; total assets, $6,290. Total liabilities include Accounts Payable of $2,000. We can calculate total equity by subtracting the $2,000 of liabilities from the $6,290 of assets. Total equity is $4,290. This is equal to the balance in the Common Stock</a:t>
            </a:r>
            <a:r>
              <a:rPr lang="en-US" sz="1200" baseline="0" dirty="0">
                <a:ea typeface="+mn-ea"/>
                <a:cs typeface="+mn-cs"/>
              </a:rPr>
              <a:t> </a:t>
            </a:r>
            <a:r>
              <a:rPr lang="en-US" sz="1200" dirty="0">
                <a:ea typeface="+mn-ea"/>
                <a:cs typeface="+mn-cs"/>
              </a:rPr>
              <a:t>account, $4,000, plus the balance in the Revenues, $540, minus the Dividends of $0, minus the Expenses of $250. Total equity is $4,290.</a:t>
            </a:r>
            <a:endParaRPr lang="en-US" sz="1200" dirty="0">
              <a:ea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77</a:t>
            </a:fld>
            <a:endParaRPr lang="en-US"/>
          </a:p>
        </p:txBody>
      </p:sp>
    </p:spTree>
    <p:extLst>
      <p:ext uri="{BB962C8B-B14F-4D97-AF65-F5344CB8AC3E}">
        <p14:creationId xmlns:p14="http://schemas.microsoft.com/office/powerpoint/2010/main" val="35775158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section introduces us to how financial statements are prepared from the analysis of business transactions. The four financial statements and their purposes are:</a:t>
            </a:r>
          </a:p>
          <a:p>
            <a:pPr>
              <a:buFont typeface="Calibri" pitchFamily="-107" charset="0"/>
              <a:buAutoNum type="arabicPeriod"/>
            </a:pPr>
            <a:r>
              <a:rPr lang="en-US" altLang="en-US" b="1" dirty="0"/>
              <a:t> Income statement </a:t>
            </a:r>
            <a:r>
              <a:rPr lang="en-US" altLang="en-US" dirty="0"/>
              <a:t>— describes a company’s revenues and expenses along with the resulting net income or loss over a period of time due to earnings activities.</a:t>
            </a:r>
          </a:p>
          <a:p>
            <a:pPr>
              <a:buFont typeface="Calibri" pitchFamily="-107" charset="0"/>
              <a:buAutoNum type="arabicPeriod"/>
            </a:pPr>
            <a:r>
              <a:rPr lang="en-US" altLang="en-US" b="1" dirty="0"/>
              <a:t> Statement of retained earnings</a:t>
            </a:r>
            <a:r>
              <a:rPr lang="en-US" altLang="en-US" dirty="0"/>
              <a:t>— explains changes in equity from net income (or loss) and from any dividends over a period of time.</a:t>
            </a:r>
          </a:p>
          <a:p>
            <a:pPr>
              <a:buFont typeface="Calibri" pitchFamily="-107" charset="0"/>
              <a:buAutoNum type="arabicPeriod"/>
            </a:pPr>
            <a:r>
              <a:rPr lang="en-US" altLang="en-US" b="1" dirty="0"/>
              <a:t> Balance sheet </a:t>
            </a:r>
            <a:r>
              <a:rPr lang="en-US" altLang="en-US" dirty="0"/>
              <a:t>— describes a company’s financial position (types and amounts of assets, liabilities, and equity) at a point in time.</a:t>
            </a:r>
          </a:p>
          <a:p>
            <a:pPr>
              <a:buFont typeface="Calibri" pitchFamily="-107" charset="0"/>
              <a:buAutoNum type="arabicPeriod"/>
            </a:pPr>
            <a:r>
              <a:rPr lang="en-US" altLang="en-US" b="1" dirty="0"/>
              <a:t> Statement of cash flows </a:t>
            </a:r>
            <a:r>
              <a:rPr lang="en-US" altLang="en-US" dirty="0"/>
              <a:t>— identifies cash inflows (receipts) and cash outflows (payments) over a period of time. </a:t>
            </a:r>
          </a:p>
          <a:p>
            <a:pPr>
              <a:buFont typeface="Calibri" pitchFamily="-107" charset="0"/>
              <a:buAutoNum type="arabicPeriod"/>
            </a:pPr>
            <a:endParaRPr lang="en-US" altLang="en-US" dirty="0"/>
          </a:p>
          <a:p>
            <a:pPr marL="0" marR="0" indent="0" algn="l" defTabSz="914400" rtl="0" eaLnBrk="0" fontAlgn="base" latinLnBrk="0" hangingPunct="0">
              <a:lnSpc>
                <a:spcPct val="100000"/>
              </a:lnSpc>
              <a:spcBef>
                <a:spcPct val="30000"/>
              </a:spcBef>
              <a:spcAft>
                <a:spcPct val="0"/>
              </a:spcAft>
              <a:buClrTx/>
              <a:buSzTx/>
              <a:buFont typeface="Calibri" pitchFamily="-107" charset="0"/>
              <a:buNone/>
              <a:tabLst/>
              <a:defRPr/>
            </a:pPr>
            <a:r>
              <a:rPr lang="en-US" b="1" dirty="0">
                <a:ea typeface="ＭＳ Ｐゴシック" pitchFamily="-84" charset="-128"/>
              </a:rPr>
              <a:t>Review what you have learned in the following NEED-TO-KNOW Slides.</a:t>
            </a:r>
          </a:p>
          <a:p>
            <a:pPr>
              <a:buFont typeface="Calibri" pitchFamily="-107" charset="0"/>
              <a:buNone/>
            </a:pPr>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80</a:t>
            </a:fld>
            <a:endParaRPr lang="en-US"/>
          </a:p>
        </p:txBody>
      </p:sp>
    </p:spTree>
    <p:extLst>
      <p:ext uri="{BB962C8B-B14F-4D97-AF65-F5344CB8AC3E}">
        <p14:creationId xmlns:p14="http://schemas.microsoft.com/office/powerpoint/2010/main" val="14760894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section introduces us to how financial statements are prepared from the analysis of business transactions. The four financial statements and their purposes are:</a:t>
            </a:r>
          </a:p>
          <a:p>
            <a:pPr>
              <a:buFont typeface="Calibri" pitchFamily="-107" charset="0"/>
              <a:buAutoNum type="arabicPeriod"/>
            </a:pPr>
            <a:r>
              <a:rPr lang="en-US" altLang="en-US" b="1" dirty="0"/>
              <a:t> Income statement </a:t>
            </a:r>
            <a:r>
              <a:rPr lang="en-US" altLang="en-US" dirty="0"/>
              <a:t>— describes a company’s revenues and expenses along with the resulting net income or loss over a period of time due to earnings activities.</a:t>
            </a:r>
          </a:p>
          <a:p>
            <a:pPr>
              <a:buFont typeface="Calibri" pitchFamily="-107" charset="0"/>
              <a:buAutoNum type="arabicPeriod"/>
            </a:pPr>
            <a:r>
              <a:rPr lang="en-US" altLang="en-US" b="1" dirty="0"/>
              <a:t> Statement of retained earnings</a:t>
            </a:r>
            <a:r>
              <a:rPr lang="en-US" altLang="en-US" dirty="0"/>
              <a:t>— explains changes in equity from net income (or loss) and from any dividends over a period of time.</a:t>
            </a:r>
          </a:p>
          <a:p>
            <a:pPr>
              <a:buFont typeface="Calibri" pitchFamily="-107" charset="0"/>
              <a:buAutoNum type="arabicPeriod"/>
            </a:pPr>
            <a:r>
              <a:rPr lang="en-US" altLang="en-US" b="1" dirty="0"/>
              <a:t> Balance sheet </a:t>
            </a:r>
            <a:r>
              <a:rPr lang="en-US" altLang="en-US" dirty="0"/>
              <a:t>— describes a company’s financial position (types and amounts of assets, liabilities, and equity) at a point in time.</a:t>
            </a:r>
          </a:p>
          <a:p>
            <a:pPr>
              <a:buFont typeface="Calibri" pitchFamily="-107" charset="0"/>
              <a:buAutoNum type="arabicPeriod"/>
            </a:pPr>
            <a:r>
              <a:rPr lang="en-US" altLang="en-US" b="1" dirty="0"/>
              <a:t> Statement of cash flows </a:t>
            </a:r>
            <a:r>
              <a:rPr lang="en-US" altLang="en-US" dirty="0"/>
              <a:t>— identifies cash inflows (receipts) and cash outflows (payments) over a period of time. </a:t>
            </a:r>
          </a:p>
          <a:p>
            <a:pPr>
              <a:buFont typeface="Calibri" pitchFamily="-107" charset="0"/>
              <a:buAutoNum type="arabicPeriod"/>
            </a:pPr>
            <a:endParaRPr lang="en-US" altLang="en-US" dirty="0"/>
          </a:p>
          <a:p>
            <a:pPr marL="0" marR="0" indent="0" algn="l" defTabSz="914400" rtl="0" eaLnBrk="0" fontAlgn="base" latinLnBrk="0" hangingPunct="0">
              <a:lnSpc>
                <a:spcPct val="100000"/>
              </a:lnSpc>
              <a:spcBef>
                <a:spcPct val="30000"/>
              </a:spcBef>
              <a:spcAft>
                <a:spcPct val="0"/>
              </a:spcAft>
              <a:buClrTx/>
              <a:buSzTx/>
              <a:buFont typeface="Calibri" pitchFamily="-107" charset="0"/>
              <a:buNone/>
              <a:tabLst/>
              <a:defRPr/>
            </a:pPr>
            <a:r>
              <a:rPr lang="en-US" b="1" dirty="0">
                <a:ea typeface="ＭＳ Ｐゴシック" pitchFamily="-84" charset="-128"/>
              </a:rPr>
              <a:t>Review what you have learned in the following NEED-TO-KNOW Slides.</a:t>
            </a:r>
          </a:p>
          <a:p>
            <a:pPr>
              <a:buFont typeface="Calibri" pitchFamily="-107" charset="0"/>
              <a:buNone/>
            </a:pPr>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81</a:t>
            </a:fld>
            <a:endParaRPr lang="en-US"/>
          </a:p>
        </p:txBody>
      </p:sp>
    </p:spTree>
    <p:extLst>
      <p:ext uri="{BB962C8B-B14F-4D97-AF65-F5344CB8AC3E}">
        <p14:creationId xmlns:p14="http://schemas.microsoft.com/office/powerpoint/2010/main" val="541223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Statements and Their</a:t>
            </a:r>
            <a:r>
              <a:rPr lang="en-US" baseline="0" dirty="0"/>
              <a:t> Links.</a:t>
            </a:r>
          </a:p>
          <a:p>
            <a:endParaRPr lang="en-US" baseline="0" dirty="0"/>
          </a:p>
          <a:p>
            <a:r>
              <a:rPr lang="en-US" baseline="0" dirty="0"/>
              <a:t>Income Statement for </a:t>
            </a:r>
            <a:r>
              <a:rPr lang="en-US" baseline="0" dirty="0" err="1"/>
              <a:t>FastForward</a:t>
            </a:r>
            <a:r>
              <a:rPr lang="en-US" baseline="0" dirty="0"/>
              <a:t> includes revenues of $6,100 and expenses which total $1,700 for a Net Income of $4,400.</a:t>
            </a:r>
          </a:p>
          <a:p>
            <a:endParaRPr lang="en-US" baseline="0" dirty="0"/>
          </a:p>
          <a:p>
            <a:r>
              <a:rPr lang="en-US" baseline="0" dirty="0"/>
              <a:t>The Statement of Retained Earnings has a beginning Retained earnings balance of 0, adds the net income of $4,400 from the Income Statement, and subtracts Dividends of $200 for an ending Retained earnings balance of $4,200. </a:t>
            </a:r>
          </a:p>
          <a:p>
            <a:endParaRPr lang="en-US" baseline="0" dirty="0"/>
          </a:p>
          <a:p>
            <a:r>
              <a:rPr lang="en-US" baseline="0" dirty="0"/>
              <a:t>The Balance Sheet shows total assets of $40,400 and total liabilities and equity of $40,400.  Notice that the ending Retained earnings balance from the Statement of Retained Earnings of $4,200 is brought forward into the Equity section of the Balance sheet and added to the $30,000 Common stock balance for total equity of $34,200.  Adding the total liabilities of $6,200, we get Total liabilities and equity of $40,400.</a:t>
            </a:r>
            <a:endParaRPr 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82</a:t>
            </a:fld>
            <a:endParaRPr lang="en-US"/>
          </a:p>
        </p:txBody>
      </p:sp>
    </p:spTree>
    <p:extLst>
      <p:ext uri="{BB962C8B-B14F-4D97-AF65-F5344CB8AC3E}">
        <p14:creationId xmlns:p14="http://schemas.microsoft.com/office/powerpoint/2010/main" val="33380431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sz="1200" kern="1200" dirty="0" err="1">
                <a:solidFill>
                  <a:schemeClr val="tx1"/>
                </a:solidFill>
                <a:effectLst/>
                <a:latin typeface="+mn-lt"/>
                <a:ea typeface="MS PGothic" pitchFamily="34" charset="-128"/>
                <a:cs typeface="ＭＳ Ｐゴシック" pitchFamily="-107" charset="-128"/>
              </a:rPr>
              <a:t>FastForward’s</a:t>
            </a:r>
            <a:r>
              <a:rPr lang="en-US" sz="1200" kern="1200" dirty="0">
                <a:solidFill>
                  <a:schemeClr val="tx1"/>
                </a:solidFill>
                <a:effectLst/>
                <a:latin typeface="+mn-lt"/>
                <a:ea typeface="MS PGothic" pitchFamily="34" charset="-128"/>
                <a:cs typeface="ＭＳ Ｐゴシック" pitchFamily="-107" charset="-128"/>
              </a:rPr>
              <a:t> statement of cash flows is the final report in Exhibit 1.10. The first section reports cash flows from operating activities. It shows the $6,100 cash received from clients and the $5,100 cash paid for supplies, rent, and employee salaries. Outflows are in parentheses to denote subtraction. Net cash provided by operating activities for December is $1,000. </a:t>
            </a:r>
          </a:p>
          <a:p>
            <a:endParaRPr lang="en-US" sz="1200" kern="1200" dirty="0">
              <a:solidFill>
                <a:schemeClr val="tx1"/>
              </a:solidFill>
              <a:effectLst/>
              <a:latin typeface="+mn-lt"/>
              <a:ea typeface="MS PGothic" pitchFamily="34" charset="-128"/>
              <a:cs typeface="ＭＳ Ｐゴシック" pitchFamily="-107" charset="-128"/>
            </a:endParaRPr>
          </a:p>
          <a:p>
            <a:r>
              <a:rPr lang="en-US" sz="1200" kern="1200" dirty="0">
                <a:solidFill>
                  <a:schemeClr val="tx1"/>
                </a:solidFill>
                <a:effectLst/>
                <a:latin typeface="+mn-lt"/>
                <a:ea typeface="MS PGothic" pitchFamily="34" charset="-128"/>
                <a:cs typeface="ＭＳ Ｐゴシック" pitchFamily="-107" charset="-128"/>
              </a:rPr>
              <a:t>The second section reports investing activities, which involve buying and selling assets such as land and equipment that are held for </a:t>
            </a:r>
          </a:p>
          <a:p>
            <a:r>
              <a:rPr lang="en-US" sz="1200" kern="1200" dirty="0">
                <a:solidFill>
                  <a:schemeClr val="tx1"/>
                </a:solidFill>
                <a:effectLst/>
                <a:latin typeface="+mn-lt"/>
                <a:ea typeface="MS PGothic" pitchFamily="34" charset="-128"/>
                <a:cs typeface="ＭＳ Ｐゴシック" pitchFamily="-107" charset="-128"/>
              </a:rPr>
              <a:t>long-term use (typically more than one year). The only investing activity is the $26,000 purchase of equipment. </a:t>
            </a:r>
          </a:p>
          <a:p>
            <a:endParaRPr lang="en-US" sz="1200" kern="1200" dirty="0">
              <a:solidFill>
                <a:schemeClr val="tx1"/>
              </a:solidFill>
              <a:effectLst/>
              <a:latin typeface="+mn-lt"/>
              <a:ea typeface="MS PGothic" pitchFamily="34" charset="-128"/>
              <a:cs typeface="ＭＳ Ｐゴシック" pitchFamily="-107" charset="-128"/>
            </a:endParaRPr>
          </a:p>
          <a:p>
            <a:r>
              <a:rPr lang="en-US" sz="1200" kern="1200" dirty="0">
                <a:solidFill>
                  <a:schemeClr val="tx1"/>
                </a:solidFill>
                <a:effectLst/>
                <a:latin typeface="+mn-lt"/>
                <a:ea typeface="MS PGothic" pitchFamily="34" charset="-128"/>
                <a:cs typeface="ＭＳ Ｐゴシック" pitchFamily="-107" charset="-128"/>
              </a:rPr>
              <a:t>The third section shows cash flows from financing activities, which include long-term borrowing and repaying of cash from lenders and the cash investments from, and dividends to stockholders. </a:t>
            </a:r>
            <a:r>
              <a:rPr lang="en-US" sz="1200" kern="1200" dirty="0" err="1">
                <a:solidFill>
                  <a:schemeClr val="tx1"/>
                </a:solidFill>
                <a:effectLst/>
                <a:latin typeface="+mn-lt"/>
                <a:ea typeface="MS PGothic" pitchFamily="34" charset="-128"/>
                <a:cs typeface="ＭＳ Ｐゴシック" pitchFamily="-107" charset="-128"/>
              </a:rPr>
              <a:t>FastForward</a:t>
            </a:r>
            <a:r>
              <a:rPr lang="en-US" sz="1200" kern="1200" dirty="0">
                <a:solidFill>
                  <a:schemeClr val="tx1"/>
                </a:solidFill>
                <a:effectLst/>
                <a:latin typeface="+mn-lt"/>
                <a:ea typeface="MS PGothic" pitchFamily="34" charset="-128"/>
                <a:cs typeface="ＭＳ Ｐゴシック" pitchFamily="-107" charset="-128"/>
              </a:rPr>
              <a:t> reports $30,000 from the owner’s initial investment and a $200 cash dividend. The net cash effect of all financing transactions is a $29,800 cash inflow. The final part of the statement </a:t>
            </a:r>
          </a:p>
          <a:p>
            <a:r>
              <a:rPr lang="en-US" sz="1200" kern="1200" dirty="0">
                <a:solidFill>
                  <a:schemeClr val="tx1"/>
                </a:solidFill>
                <a:effectLst/>
                <a:latin typeface="+mn-lt"/>
                <a:ea typeface="MS PGothic" pitchFamily="34" charset="-128"/>
                <a:cs typeface="ＭＳ Ｐゴシック" pitchFamily="-107" charset="-128"/>
              </a:rPr>
              <a:t>shows an increased cash balance of $4,800. The ending balance is also $4,800 as it started with no cash—see line 3.</a:t>
            </a:r>
            <a:r>
              <a:rPr lang="en-US" sz="1200" kern="1200" baseline="0" dirty="0">
                <a:solidFill>
                  <a:schemeClr val="tx1"/>
                </a:solidFill>
                <a:effectLst/>
                <a:latin typeface="+mn-lt"/>
                <a:ea typeface="MS PGothic" pitchFamily="34" charset="-128"/>
                <a:cs typeface="ＭＳ Ｐゴシック" pitchFamily="-107" charset="-128"/>
              </a:rPr>
              <a:t> </a:t>
            </a:r>
            <a:r>
              <a:rPr lang="en-US" dirty="0"/>
              <a:t>Statement of cash flows identifies</a:t>
            </a:r>
            <a:r>
              <a:rPr lang="en-US" baseline="0" dirty="0"/>
              <a:t> the cash inflows (receipts) and cash outflows (payments) over a period of time.  </a:t>
            </a:r>
            <a:endParaRPr 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83</a:t>
            </a:fld>
            <a:endParaRPr lang="en-US"/>
          </a:p>
        </p:txBody>
      </p:sp>
    </p:spTree>
    <p:extLst>
      <p:ext uri="{BB962C8B-B14F-4D97-AF65-F5344CB8AC3E}">
        <p14:creationId xmlns:p14="http://schemas.microsoft.com/office/powerpoint/2010/main" val="21615719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solidFill>
                  <a:prstClr val="black"/>
                </a:solidFill>
                <a:ea typeface="+mn-ea"/>
                <a:cs typeface="+mn-cs"/>
              </a:rPr>
              <a:t>Prepare the (a) income statement, (b) statement of retained earnings, and c) balance sheet, for Apple using the following condensed data from its fiscal year ended September 26, 20x2. Every account is an asset, a liability, or a subset of equity. There are four subsets of equity. Common stock and revenues increase equity, and dividends and expenses decrease equity. Each asset account, along with its balance, appears directly on the balance sheet. Each liability account, along with its balance, will also appear on the balance sheet. The amount of common stock in the current period appears on the balance sheet</a:t>
            </a:r>
            <a:r>
              <a:rPr lang="en-US" baseline="0" dirty="0">
                <a:solidFill>
                  <a:prstClr val="black"/>
                </a:solidFill>
                <a:ea typeface="+mn-ea"/>
                <a:cs typeface="+mn-cs"/>
              </a:rPr>
              <a:t> and</a:t>
            </a:r>
            <a:r>
              <a:rPr lang="en-US" dirty="0">
                <a:solidFill>
                  <a:prstClr val="black"/>
                </a:solidFill>
                <a:ea typeface="+mn-ea"/>
                <a:cs typeface="+mn-cs"/>
              </a:rPr>
              <a:t> are added in the equity section. Dividends during the period are subtracted on the statement of retained earnings. Each revenue account, along with its balance, appears on the income statement. And each expense account, along with its balance, appears on the income statement as a reduction in net income. The final amount reported on the income statement is net income or net loss; total revenues minus total expenses. The amount of net income or loss is transferred to the statement of retained</a:t>
            </a:r>
            <a:r>
              <a:rPr lang="en-US" baseline="0" dirty="0">
                <a:solidFill>
                  <a:prstClr val="black"/>
                </a:solidFill>
                <a:ea typeface="+mn-ea"/>
                <a:cs typeface="+mn-cs"/>
              </a:rPr>
              <a:t> earnings</a:t>
            </a:r>
            <a:r>
              <a:rPr lang="en-US" dirty="0">
                <a:solidFill>
                  <a:prstClr val="black"/>
                </a:solidFill>
                <a:ea typeface="+mn-ea"/>
                <a:cs typeface="+mn-cs"/>
              </a:rPr>
              <a:t>. Net income is added to the retained earnings balance and net losses are subtracted from retained earnings. The final amount reported on the statement of retained earnings is the retained earnings ending balance. This balance is reported on the balance sheet. </a:t>
            </a:r>
          </a:p>
          <a:p>
            <a:pPr>
              <a:defRPr/>
            </a:pPr>
            <a:endParaRPr lang="en-US" dirty="0">
              <a:ea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84</a:t>
            </a:fld>
            <a:endParaRPr lang="en-US"/>
          </a:p>
        </p:txBody>
      </p:sp>
    </p:spTree>
    <p:extLst>
      <p:ext uri="{BB962C8B-B14F-4D97-AF65-F5344CB8AC3E}">
        <p14:creationId xmlns:p14="http://schemas.microsoft.com/office/powerpoint/2010/main" val="28459572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mn-ea"/>
                <a:cs typeface="+mn-cs"/>
              </a:rPr>
              <a:t>So now let's prepare the financial statements. The balance sheet is the accounting equation; Assets = Liabilities + Equity. And every amount given ultimately appears on the balance sheet, either in detail (the assets and liabilities) or as a summarized amount, total equity. So let's use each of the account balances to prepare the financial statements. Accounts payable and Other liabilities are liability accounts. Liabilities appear on the balance sheet. Cost of sales is an expense. Expenses appear on the income statement. Cash is an asset; assets appear on the balance sheet. The beginning balance in the</a:t>
            </a:r>
            <a:r>
              <a:rPr lang="en-US" baseline="0" dirty="0">
                <a:ea typeface="+mn-ea"/>
                <a:cs typeface="+mn-cs"/>
              </a:rPr>
              <a:t> retained earnings </a:t>
            </a:r>
            <a:r>
              <a:rPr lang="en-US" dirty="0">
                <a:ea typeface="+mn-ea"/>
                <a:cs typeface="+mn-cs"/>
              </a:rPr>
              <a:t>account appears on the statement of retained earnings. Dividends are subtracted on the statement of retained earnings. Revenues appear on the income statement. </a:t>
            </a:r>
          </a:p>
          <a:p>
            <a:pPr>
              <a:defRPr/>
            </a:pPr>
            <a:endParaRPr lang="en-US" dirty="0">
              <a:ea typeface="+mn-ea"/>
              <a:cs typeface="+mn-cs"/>
            </a:endParaRPr>
          </a:p>
          <a:p>
            <a:pPr>
              <a:defRPr/>
            </a:pPr>
            <a:r>
              <a:rPr lang="en-US" dirty="0">
                <a:ea typeface="+mn-ea"/>
                <a:cs typeface="+mn-cs"/>
              </a:rPr>
              <a:t>Investments and other assets appear on the balance sheet, along with the assets, land and equipment. Selling and other expense appears on the income statement. Accounts receivable is an asset. We're told that net income is $53,394. </a:t>
            </a:r>
          </a:p>
          <a:p>
            <a:pPr>
              <a:defRPr/>
            </a:pPr>
            <a:endParaRPr lang="en-US" dirty="0">
              <a:ea typeface="+mn-ea"/>
              <a:cs typeface="+mn-cs"/>
            </a:endParaRPr>
          </a:p>
          <a:p>
            <a:pPr>
              <a:defRPr/>
            </a:pPr>
            <a:r>
              <a:rPr lang="en-US" sz="1200" kern="1200" dirty="0">
                <a:solidFill>
                  <a:schemeClr val="tx1"/>
                </a:solidFill>
                <a:latin typeface="+mn-lt"/>
                <a:ea typeface="MS PGothic" pitchFamily="34" charset="-128"/>
                <a:cs typeface="ＭＳ Ｐゴシック" pitchFamily="-107" charset="-128"/>
              </a:rPr>
              <a:t>Total revenues, $233,715 minus total expenses of $180,321, agrees with net income, given at $53,394. The amount of net income is transferred from the income statement to the statement of retained earnings and added to the retained earnings beginning balance. Retained earnings, at the beginning of the year, $87,152, plus net income, $53,394, minus the amount of dividends, $45,586, equals the retained earnings ending capital balance, $92,284. This summarized equity amount, the ending retained earnings balance, is transferred to the balance sheet. All four subsets of equity are now included on the balance sheet. Revenues and expenses have flowed from the income statement to the statement of retained earnings. Net income has been added to the retained earnings balance. Dividends have been subtracted from the retained earnings balance, and the ending retained earnings balance flows to the balance sheet. Total assets are $290,479; total liabilities; $171,124; and total equity is $119,355. Total liabilities and equity, $290,479. Our accounting equation, the balance sheet, is in balance.</a:t>
            </a:r>
          </a:p>
          <a:p>
            <a:endParaRPr 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86</a:t>
            </a:fld>
            <a:endParaRPr lang="en-US"/>
          </a:p>
        </p:txBody>
      </p:sp>
    </p:spTree>
    <p:extLst>
      <p:ext uri="{BB962C8B-B14F-4D97-AF65-F5344CB8AC3E}">
        <p14:creationId xmlns:p14="http://schemas.microsoft.com/office/powerpoint/2010/main" val="26407966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1" hangingPunct="1">
              <a:defRPr/>
            </a:pPr>
            <a:r>
              <a:rPr lang="en-US" b="1" u="sng" dirty="0">
                <a:solidFill>
                  <a:srgbClr val="000000"/>
                </a:solidFill>
                <a:latin typeface="Calibri" pitchFamily="-107" charset="0"/>
              </a:rPr>
              <a:t>Sustainability Accounting Standards Board (SASB)</a:t>
            </a:r>
          </a:p>
          <a:p>
            <a:pPr algn="ctr" eaLnBrk="1" hangingPunct="1">
              <a:defRPr/>
            </a:pPr>
            <a:endParaRPr lang="en-US" dirty="0">
              <a:solidFill>
                <a:srgbClr val="000000"/>
              </a:solidFill>
              <a:latin typeface="Calibri" pitchFamily="-107" charset="0"/>
            </a:endParaRPr>
          </a:p>
          <a:p>
            <a:pPr marL="0" indent="0" eaLnBrk="1" hangingPunct="1">
              <a:buFont typeface="Wingdings" panose="05000000000000000000" pitchFamily="2" charset="2"/>
              <a:buNone/>
              <a:defRPr/>
            </a:pPr>
            <a:r>
              <a:rPr lang="en-US" dirty="0">
                <a:solidFill>
                  <a:srgbClr val="000000"/>
                </a:solidFill>
                <a:latin typeface="Calibri" pitchFamily="-107" charset="0"/>
              </a:rPr>
              <a:t>Nonprofit entity engaged in creating and disseminating sustainability accounting standards for companies. </a:t>
            </a:r>
          </a:p>
          <a:p>
            <a:pPr marL="0" indent="0" eaLnBrk="1" hangingPunct="1">
              <a:buFont typeface="Wingdings" panose="05000000000000000000" pitchFamily="2" charset="2"/>
              <a:buNone/>
              <a:defRPr/>
            </a:pPr>
            <a:endParaRPr lang="en-US" dirty="0">
              <a:solidFill>
                <a:srgbClr val="000000"/>
              </a:solidFill>
              <a:latin typeface="Calibri" pitchFamily="-107" charset="0"/>
            </a:endParaRPr>
          </a:p>
          <a:p>
            <a:pPr marL="0" indent="0" eaLnBrk="1" hangingPunct="1">
              <a:buFont typeface="Wingdings" panose="05000000000000000000" pitchFamily="2" charset="2"/>
              <a:buNone/>
              <a:defRPr/>
            </a:pPr>
            <a:r>
              <a:rPr lang="en-US" b="1" dirty="0">
                <a:solidFill>
                  <a:srgbClr val="000000"/>
                </a:solidFill>
                <a:latin typeface="Calibri" pitchFamily="-107" charset="0"/>
              </a:rPr>
              <a:t>Sustainability </a:t>
            </a:r>
            <a:r>
              <a:rPr lang="en-US" dirty="0">
                <a:solidFill>
                  <a:srgbClr val="000000"/>
                </a:solidFill>
                <a:latin typeface="Calibri" pitchFamily="-107" charset="0"/>
              </a:rPr>
              <a:t>refers to environmental, social and governance.  Social aspects include donations to hospitals, colleges, etc.</a:t>
            </a:r>
          </a:p>
          <a:p>
            <a:pPr marL="0" indent="0" eaLnBrk="1" hangingPunct="1">
              <a:buFont typeface="Wingdings" panose="05000000000000000000" pitchFamily="2" charset="2"/>
              <a:buNone/>
              <a:defRPr/>
            </a:pPr>
            <a:endParaRPr lang="en-US" b="1" dirty="0">
              <a:solidFill>
                <a:srgbClr val="000000"/>
              </a:solidFill>
              <a:latin typeface="Calibri" pitchFamily="-107" charset="0"/>
            </a:endParaRPr>
          </a:p>
          <a:p>
            <a:pPr marL="0" indent="0" eaLnBrk="1" hangingPunct="1">
              <a:buFont typeface="Wingdings" panose="05000000000000000000" pitchFamily="2" charset="2"/>
              <a:buNone/>
              <a:defRPr/>
            </a:pPr>
            <a:r>
              <a:rPr lang="en-US" dirty="0">
                <a:solidFill>
                  <a:srgbClr val="000000"/>
                </a:solidFill>
                <a:latin typeface="Calibri" pitchFamily="-107" charset="0"/>
              </a:rPr>
              <a:t>Environmental aspects include programs to reduce pollution and support green activities.</a:t>
            </a:r>
          </a:p>
          <a:p>
            <a:pPr marL="0" indent="0" eaLnBrk="1" hangingPunct="1">
              <a:buFont typeface="Wingdings" panose="05000000000000000000" pitchFamily="2" charset="2"/>
              <a:buNone/>
              <a:defRPr/>
            </a:pPr>
            <a:endParaRPr lang="en-US" dirty="0">
              <a:solidFill>
                <a:srgbClr val="000000"/>
              </a:solidFill>
              <a:latin typeface="Calibri" pitchFamily="-107" charset="0"/>
            </a:endParaRPr>
          </a:p>
          <a:p>
            <a:pPr marL="0" indent="0" eaLnBrk="1" hangingPunct="1">
              <a:buFont typeface="Wingdings" panose="05000000000000000000" pitchFamily="2" charset="2"/>
              <a:buNone/>
              <a:defRPr/>
            </a:pPr>
            <a:r>
              <a:rPr lang="en-US" dirty="0">
                <a:solidFill>
                  <a:srgbClr val="000000"/>
                </a:solidFill>
                <a:latin typeface="Calibri" pitchFamily="-107" charset="0"/>
              </a:rPr>
              <a:t>These standards intended to complement financial accounting standards.  SASB has created their own Conceptual Framework</a:t>
            </a:r>
            <a:r>
              <a:rPr lang="en-US" baseline="0" dirty="0">
                <a:solidFill>
                  <a:srgbClr val="000000"/>
                </a:solidFill>
                <a:latin typeface="Calibri" pitchFamily="-107" charset="0"/>
              </a:rPr>
              <a:t> to guide the development of sustainability standards.  It has also developed a set of principles which provide a minimum criteria.</a:t>
            </a:r>
            <a:endParaRPr lang="en-US" dirty="0">
              <a:solidFill>
                <a:srgbClr val="000000"/>
              </a:solidFill>
              <a:latin typeface="Calibri" pitchFamily="-107" charset="0"/>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87</a:t>
            </a:fld>
            <a:endParaRPr lang="en-US"/>
          </a:p>
        </p:txBody>
      </p:sp>
    </p:spTree>
    <p:extLst>
      <p:ext uri="{BB962C8B-B14F-4D97-AF65-F5344CB8AC3E}">
        <p14:creationId xmlns:p14="http://schemas.microsoft.com/office/powerpoint/2010/main" val="34351389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itchFamily="34" charset="-128"/>
                <a:cs typeface="ＭＳ Ｐゴシック" pitchFamily="-107" charset="-128"/>
              </a:rPr>
              <a:t>This chapter presents a profitability measure: return on assets. Return on assets is useful in evaluating management, analyzing and forecasting profits, and planning activities. </a:t>
            </a:r>
            <a:r>
              <a:rPr lang="en-US" sz="1200" b="1" kern="1200" dirty="0">
                <a:solidFill>
                  <a:schemeClr val="tx1"/>
                </a:solidFill>
                <a:effectLst/>
                <a:latin typeface="+mn-lt"/>
                <a:ea typeface="MS PGothic" pitchFamily="34" charset="-128"/>
                <a:cs typeface="ＭＳ Ｐゴシック" pitchFamily="-107" charset="-128"/>
              </a:rPr>
              <a:t>Dell </a:t>
            </a:r>
            <a:r>
              <a:rPr lang="en-US" sz="1200" kern="1200" dirty="0">
                <a:solidFill>
                  <a:schemeClr val="tx1"/>
                </a:solidFill>
                <a:effectLst/>
                <a:latin typeface="+mn-lt"/>
                <a:ea typeface="MS PGothic" pitchFamily="34" charset="-128"/>
                <a:cs typeface="ＭＳ Ｐゴシック" pitchFamily="-107" charset="-128"/>
              </a:rPr>
              <a:t>has its marketing department compute return on assets for </a:t>
            </a:r>
            <a:r>
              <a:rPr lang="en-US" sz="1200" i="1" kern="1200" dirty="0">
                <a:solidFill>
                  <a:schemeClr val="tx1"/>
                </a:solidFill>
                <a:effectLst/>
                <a:latin typeface="+mn-lt"/>
                <a:ea typeface="MS PGothic" pitchFamily="34" charset="-128"/>
                <a:cs typeface="ＭＳ Ｐゴシック" pitchFamily="-107" charset="-128"/>
              </a:rPr>
              <a:t>every </a:t>
            </a:r>
            <a:r>
              <a:rPr lang="en-US" sz="1200" kern="1200" dirty="0">
                <a:solidFill>
                  <a:schemeClr val="tx1"/>
                </a:solidFill>
                <a:effectLst/>
                <a:latin typeface="+mn-lt"/>
                <a:ea typeface="MS PGothic" pitchFamily="34" charset="-128"/>
                <a:cs typeface="ＭＳ Ｐゴシック" pitchFamily="-107" charset="-128"/>
              </a:rPr>
              <a:t>order. </a:t>
            </a:r>
            <a:r>
              <a:rPr lang="en-US" sz="1200" b="1" kern="1200" dirty="0">
                <a:solidFill>
                  <a:schemeClr val="tx1"/>
                </a:solidFill>
                <a:effectLst/>
                <a:latin typeface="+mn-lt"/>
                <a:ea typeface="MS PGothic" pitchFamily="34" charset="-128"/>
                <a:cs typeface="ＭＳ Ｐゴシック" pitchFamily="-107" charset="-128"/>
              </a:rPr>
              <a:t>Return on assets (ROA), </a:t>
            </a:r>
            <a:r>
              <a:rPr lang="en-US" sz="1200" kern="1200" dirty="0">
                <a:solidFill>
                  <a:schemeClr val="tx1"/>
                </a:solidFill>
                <a:effectLst/>
                <a:latin typeface="+mn-lt"/>
                <a:ea typeface="MS PGothic" pitchFamily="34" charset="-128"/>
                <a:cs typeface="ＭＳ Ｐゴシック" pitchFamily="-107" charset="-128"/>
              </a:rPr>
              <a:t>also called </a:t>
            </a:r>
            <a:r>
              <a:rPr lang="en-US" sz="1200" i="1" kern="1200" dirty="0">
                <a:solidFill>
                  <a:schemeClr val="tx1"/>
                </a:solidFill>
                <a:effectLst/>
                <a:latin typeface="+mn-lt"/>
                <a:ea typeface="MS PGothic" pitchFamily="34" charset="-128"/>
                <a:cs typeface="ＭＳ Ｐゴシック" pitchFamily="-107" charset="-128"/>
              </a:rPr>
              <a:t>return on investment </a:t>
            </a:r>
            <a:r>
              <a:rPr lang="en-US" sz="1200" kern="1200" dirty="0">
                <a:solidFill>
                  <a:schemeClr val="tx1"/>
                </a:solidFill>
                <a:effectLst/>
                <a:latin typeface="+mn-lt"/>
                <a:ea typeface="MS PGothic" pitchFamily="34" charset="-128"/>
                <a:cs typeface="ＭＳ Ｐゴシック" pitchFamily="-107" charset="-128"/>
              </a:rPr>
              <a:t>(</a:t>
            </a:r>
            <a:r>
              <a:rPr lang="en-US" sz="1200" i="1" kern="1200" dirty="0">
                <a:solidFill>
                  <a:schemeClr val="tx1"/>
                </a:solidFill>
                <a:effectLst/>
                <a:latin typeface="+mn-lt"/>
                <a:ea typeface="MS PGothic" pitchFamily="34" charset="-128"/>
                <a:cs typeface="ＭＳ Ｐゴシック" pitchFamily="-107" charset="-128"/>
              </a:rPr>
              <a:t>ROI</a:t>
            </a:r>
            <a:r>
              <a:rPr lang="en-US" sz="1200" kern="1200" dirty="0">
                <a:solidFill>
                  <a:schemeClr val="tx1"/>
                </a:solidFill>
                <a:effectLst/>
                <a:latin typeface="+mn-lt"/>
                <a:ea typeface="MS PGothic" pitchFamily="34" charset="-128"/>
                <a:cs typeface="ＭＳ Ｐゴシック" pitchFamily="-107" charset="-128"/>
              </a:rPr>
              <a:t>), is defined as</a:t>
            </a:r>
            <a:r>
              <a:rPr lang="en-US" sz="1200" kern="1200" baseline="0" dirty="0">
                <a:solidFill>
                  <a:schemeClr val="tx1"/>
                </a:solidFill>
                <a:effectLst/>
                <a:latin typeface="+mn-lt"/>
                <a:ea typeface="MS PGothic" pitchFamily="34" charset="-128"/>
                <a:cs typeface="ＭＳ Ｐゴシック" pitchFamily="-107" charset="-128"/>
              </a:rPr>
              <a:t> net income divided by total average assets</a:t>
            </a:r>
            <a:r>
              <a:rPr lang="en-US" sz="1200" kern="1200" dirty="0">
                <a:solidFill>
                  <a:schemeClr val="tx1"/>
                </a:solidFill>
                <a:effectLst/>
                <a:latin typeface="+mn-lt"/>
                <a:ea typeface="MS PGothic" pitchFamily="34" charset="-128"/>
                <a:cs typeface="ＭＳ Ｐゴシック" pitchFamily="-107"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itchFamily="34" charset="-128"/>
                <a:cs typeface="ＭＳ Ｐゴシック" pitchFamily="-107" charset="-128"/>
              </a:rPr>
              <a:t>Net income is from the annual income statement, and average total assets is computed by adding the beginning and ending amounts for that same period and dividing by 2. </a:t>
            </a:r>
          </a:p>
          <a:p>
            <a:endParaRPr lang="en-US" altLang="en-US" dirty="0"/>
          </a:p>
          <a:p>
            <a:r>
              <a:rPr lang="en-US" sz="1200" kern="1200" dirty="0">
                <a:solidFill>
                  <a:schemeClr val="tx1"/>
                </a:solidFill>
                <a:effectLst/>
                <a:latin typeface="+mn-lt"/>
                <a:ea typeface="MS PGothic" pitchFamily="34" charset="-128"/>
                <a:cs typeface="ＭＳ Ｐゴシック" pitchFamily="-107" charset="-128"/>
              </a:rPr>
              <a:t>Verizon shows a fairly stable pattern of good returns that reflect its productive use of assets. There is a higher than usual return in 2013 reflecting some unusual items. We compare Verizon’s return to the normal return for similar manufacturers of computers (third column). We compute industry norms from services such as </a:t>
            </a:r>
            <a:r>
              <a:rPr lang="en-US" sz="1200" b="1" kern="1200" dirty="0">
                <a:solidFill>
                  <a:schemeClr val="tx1"/>
                </a:solidFill>
                <a:effectLst/>
                <a:latin typeface="+mn-lt"/>
                <a:ea typeface="MS PGothic" pitchFamily="34" charset="-128"/>
                <a:cs typeface="ＭＳ Ｐゴシック" pitchFamily="-107" charset="-128"/>
              </a:rPr>
              <a:t>Dun &amp; Bradstreet</a:t>
            </a:r>
            <a:r>
              <a:rPr lang="en-US" sz="1200" kern="1200" dirty="0">
                <a:solidFill>
                  <a:schemeClr val="tx1"/>
                </a:solidFill>
                <a:effectLst/>
                <a:latin typeface="+mn-lt"/>
                <a:ea typeface="MS PGothic" pitchFamily="34" charset="-128"/>
                <a:cs typeface="ＭＳ Ｐゴシック" pitchFamily="-107" charset="-128"/>
              </a:rPr>
              <a:t>’s </a:t>
            </a:r>
            <a:r>
              <a:rPr lang="en-US" sz="1200" i="1" kern="1200" dirty="0">
                <a:solidFill>
                  <a:schemeClr val="tx1"/>
                </a:solidFill>
                <a:effectLst/>
                <a:latin typeface="+mn-lt"/>
                <a:ea typeface="MS PGothic" pitchFamily="34" charset="-128"/>
                <a:cs typeface="ＭＳ Ｐゴシック" pitchFamily="-107" charset="-128"/>
              </a:rPr>
              <a:t>Industry Norms and Key Ratios </a:t>
            </a:r>
            <a:r>
              <a:rPr lang="en-US" sz="1200" kern="1200" dirty="0">
                <a:solidFill>
                  <a:schemeClr val="tx1"/>
                </a:solidFill>
                <a:effectLst/>
                <a:latin typeface="+mn-lt"/>
                <a:ea typeface="MS PGothic" pitchFamily="34" charset="-128"/>
                <a:cs typeface="ＭＳ Ｐゴシック" pitchFamily="-107" charset="-128"/>
              </a:rPr>
              <a:t>and </a:t>
            </a:r>
            <a:r>
              <a:rPr lang="en-US" sz="1200" b="1" kern="1200" dirty="0">
                <a:solidFill>
                  <a:schemeClr val="tx1"/>
                </a:solidFill>
                <a:effectLst/>
                <a:latin typeface="+mn-lt"/>
                <a:ea typeface="MS PGothic" pitchFamily="34" charset="-128"/>
                <a:cs typeface="ＭＳ Ｐゴシック" pitchFamily="-107" charset="-128"/>
              </a:rPr>
              <a:t>The Risk Management Association </a:t>
            </a:r>
            <a:r>
              <a:rPr lang="en-US" sz="1200" i="1" kern="1200" dirty="0">
                <a:solidFill>
                  <a:schemeClr val="tx1"/>
                </a:solidFill>
                <a:effectLst/>
                <a:latin typeface="+mn-lt"/>
                <a:ea typeface="MS PGothic" pitchFamily="34" charset="-128"/>
                <a:cs typeface="ＭＳ Ｐゴシック" pitchFamily="-107" charset="-128"/>
              </a:rPr>
              <a:t>Annual Statement Studies</a:t>
            </a:r>
            <a:r>
              <a:rPr lang="en-US" sz="1200" kern="1200" dirty="0">
                <a:solidFill>
                  <a:schemeClr val="tx1"/>
                </a:solidFill>
                <a:effectLst/>
                <a:latin typeface="+mn-lt"/>
                <a:ea typeface="MS PGothic" pitchFamily="34" charset="-128"/>
                <a:cs typeface="ＭＳ Ｐゴシック" pitchFamily="-107" charset="-128"/>
              </a:rPr>
              <a:t>. When compared to the industry, Verizon often performs slightly better.</a:t>
            </a:r>
            <a:endParaRPr lang="en-US" altLang="en-US" sz="1200" kern="1200" dirty="0">
              <a:solidFill>
                <a:schemeClr val="tx1"/>
              </a:solidFill>
              <a:effectLst/>
              <a:latin typeface="+mn-lt"/>
              <a:ea typeface="MS PGothic" pitchFamily="34" charset="-128"/>
            </a:endParaRPr>
          </a:p>
          <a:p>
            <a:endParaRPr lang="en-US" altLang="en-US" sz="1200" kern="1200" dirty="0">
              <a:solidFill>
                <a:schemeClr val="tx1"/>
              </a:solidFill>
              <a:effectLst/>
              <a:latin typeface="+mn-lt"/>
              <a:ea typeface="MS PGothic" pitchFamily="34" charset="-128"/>
            </a:endParaRP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89</a:t>
            </a:fld>
            <a:endParaRPr lang="en-US"/>
          </a:p>
        </p:txBody>
      </p:sp>
    </p:spTree>
    <p:extLst>
      <p:ext uri="{BB962C8B-B14F-4D97-AF65-F5344CB8AC3E}">
        <p14:creationId xmlns:p14="http://schemas.microsoft.com/office/powerpoint/2010/main" val="29902584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Net income is often linked to return. Return on assets (ROA) is stated in ratio form as income divided by assets invested. For example, banks report return from a savings account in the form of an interest return such as 4%. If we invest in a savings account or in U.S. Treasury bills, we expect a return of around 1% to 5%. How do we decide among these investment options? The answer depends on our trade-off between return and risk.</a:t>
            </a:r>
          </a:p>
          <a:p>
            <a:endParaRPr lang="en-US" altLang="en-US" dirty="0"/>
          </a:p>
          <a:p>
            <a:r>
              <a:rPr lang="en-US" altLang="en-US" dirty="0"/>
              <a:t>Risk is the</a:t>
            </a:r>
            <a:r>
              <a:rPr lang="en-US" altLang="en-US" baseline="0" dirty="0"/>
              <a:t> uncertainty about the return we will earn. </a:t>
            </a:r>
            <a:r>
              <a:rPr lang="en-US" altLang="en-US" dirty="0"/>
              <a:t>All business investments involve risk, but some investments involve more risk than others. The lower the risk of an investment, the lower is our expected return. The bar graph shows recent returns for 10-year bonds with different risks. Bonds are written promises by organizations to repay amounts loaned with interest. U.S. Treasury bonds provide a low expected return, but they also offer low risk since they are backed by the U.S. government. High-risk corporate bonds offer a much larger potential return but with much higher risk.</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91</a:t>
            </a:fld>
            <a:endParaRPr lang="en-US"/>
          </a:p>
        </p:txBody>
      </p:sp>
    </p:spTree>
    <p:extLst>
      <p:ext uri="{BB962C8B-B14F-4D97-AF65-F5344CB8AC3E}">
        <p14:creationId xmlns:p14="http://schemas.microsoft.com/office/powerpoint/2010/main" val="4165610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23</a:t>
            </a:fld>
            <a:endParaRPr lang="en-US"/>
          </a:p>
        </p:txBody>
      </p:sp>
    </p:spTree>
    <p:extLst>
      <p:ext uri="{BB962C8B-B14F-4D97-AF65-F5344CB8AC3E}">
        <p14:creationId xmlns:p14="http://schemas.microsoft.com/office/powerpoint/2010/main" val="35245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There are three major types of business activities.</a:t>
            </a:r>
          </a:p>
          <a:p>
            <a:pPr>
              <a:buFont typeface="Wingdings" pitchFamily="-107" charset="2"/>
              <a:buNone/>
            </a:pPr>
            <a:endParaRPr lang="en-US" altLang="en-US" i="1" dirty="0"/>
          </a:p>
          <a:p>
            <a:r>
              <a:rPr lang="en-US" sz="1200" b="0" i="1" u="none" strike="noStrike" kern="1200" baseline="0" dirty="0">
                <a:solidFill>
                  <a:schemeClr val="tx1"/>
                </a:solidFill>
                <a:latin typeface="+mn-lt"/>
                <a:ea typeface="MS PGothic" pitchFamily="34" charset="-128"/>
                <a:cs typeface="ＭＳ Ｐゴシック" pitchFamily="-107" charset="-128"/>
              </a:rPr>
              <a:t>Financing activities </a:t>
            </a:r>
            <a:r>
              <a:rPr lang="en-US" sz="1200" b="0" i="0" u="none" strike="noStrike" kern="1200" baseline="0" dirty="0">
                <a:solidFill>
                  <a:schemeClr val="tx1"/>
                </a:solidFill>
                <a:latin typeface="+mn-lt"/>
                <a:ea typeface="MS PGothic" pitchFamily="34" charset="-128"/>
                <a:cs typeface="ＭＳ Ｐゴシック" pitchFamily="-107" charset="-128"/>
              </a:rPr>
              <a:t>provide the means organizations use to pay for resources such as land, buildings, and equipment to carry out plans. Organizations are careful in acquiring and managing financing activities because they can determine success or failure. The two sources of financing are owner and </a:t>
            </a:r>
            <a:r>
              <a:rPr lang="en-US" sz="1200" b="0" i="0" u="none" strike="noStrike" kern="1200" baseline="0" dirty="0" err="1">
                <a:solidFill>
                  <a:schemeClr val="tx1"/>
                </a:solidFill>
                <a:latin typeface="+mn-lt"/>
                <a:ea typeface="MS PGothic" pitchFamily="34" charset="-128"/>
                <a:cs typeface="ＭＳ Ｐゴシック" pitchFamily="-107" charset="-128"/>
              </a:rPr>
              <a:t>nonowner</a:t>
            </a:r>
            <a:r>
              <a:rPr lang="en-US" sz="1200" b="0" i="0" u="none" strike="noStrike" kern="1200" baseline="0" dirty="0">
                <a:solidFill>
                  <a:schemeClr val="tx1"/>
                </a:solidFill>
                <a:latin typeface="+mn-lt"/>
                <a:ea typeface="MS PGothic" pitchFamily="34" charset="-128"/>
                <a:cs typeface="ＭＳ Ｐゴシック" pitchFamily="-107" charset="-128"/>
              </a:rPr>
              <a:t>. </a:t>
            </a:r>
            <a:r>
              <a:rPr lang="en-US" sz="1200" b="0" i="1" u="none" strike="noStrike" kern="1200" baseline="0" dirty="0">
                <a:solidFill>
                  <a:schemeClr val="tx1"/>
                </a:solidFill>
                <a:latin typeface="+mn-lt"/>
                <a:ea typeface="MS PGothic" pitchFamily="34" charset="-128"/>
                <a:cs typeface="ＭＳ Ｐゴシック" pitchFamily="-107" charset="-128"/>
              </a:rPr>
              <a:t>Owner financing </a:t>
            </a:r>
            <a:r>
              <a:rPr lang="en-US" sz="1200" b="0" i="0" u="none" strike="noStrike" kern="1200" baseline="0" dirty="0">
                <a:solidFill>
                  <a:schemeClr val="tx1"/>
                </a:solidFill>
                <a:latin typeface="+mn-lt"/>
                <a:ea typeface="MS PGothic" pitchFamily="34" charset="-128"/>
                <a:cs typeface="ＭＳ Ｐゴシック" pitchFamily="-107" charset="-128"/>
              </a:rPr>
              <a:t>refers to resources contributed by the owner along with any income the owner leaves in the organization. </a:t>
            </a:r>
            <a:r>
              <a:rPr lang="en-US" sz="1200" b="0" i="1" u="none" strike="noStrike" kern="1200" baseline="0" dirty="0" err="1">
                <a:solidFill>
                  <a:schemeClr val="tx1"/>
                </a:solidFill>
                <a:latin typeface="+mn-lt"/>
                <a:ea typeface="MS PGothic" pitchFamily="34" charset="-128"/>
                <a:cs typeface="ＭＳ Ｐゴシック" pitchFamily="-107" charset="-128"/>
              </a:rPr>
              <a:t>Nonowner</a:t>
            </a:r>
            <a:r>
              <a:rPr lang="en-US" sz="1200" b="0" i="1" u="none" strike="noStrike" kern="1200" baseline="0" dirty="0">
                <a:solidFill>
                  <a:schemeClr val="tx1"/>
                </a:solidFill>
                <a:latin typeface="+mn-lt"/>
                <a:ea typeface="MS PGothic" pitchFamily="34" charset="-128"/>
                <a:cs typeface="ＭＳ Ｐゴシック" pitchFamily="-107" charset="-128"/>
              </a:rPr>
              <a:t> </a:t>
            </a:r>
            <a:r>
              <a:rPr lang="en-US" sz="1200" b="0" i="0" u="none" strike="noStrike" kern="1200" baseline="0" dirty="0">
                <a:solidFill>
                  <a:schemeClr val="tx1"/>
                </a:solidFill>
                <a:latin typeface="+mn-lt"/>
                <a:ea typeface="MS PGothic" pitchFamily="34" charset="-128"/>
                <a:cs typeface="ＭＳ Ｐゴシック" pitchFamily="-107" charset="-128"/>
              </a:rPr>
              <a:t>(or </a:t>
            </a:r>
            <a:r>
              <a:rPr lang="en-US" sz="1200" b="0" i="1" u="none" strike="noStrike" kern="1200" baseline="0" dirty="0">
                <a:solidFill>
                  <a:schemeClr val="tx1"/>
                </a:solidFill>
                <a:latin typeface="+mn-lt"/>
                <a:ea typeface="MS PGothic" pitchFamily="34" charset="-128"/>
                <a:cs typeface="ＭＳ Ｐゴシック" pitchFamily="-107" charset="-128"/>
              </a:rPr>
              <a:t>creditor</a:t>
            </a:r>
            <a:r>
              <a:rPr lang="en-US" sz="1200" b="0" i="0" u="none" strike="noStrike" kern="1200" baseline="0" dirty="0">
                <a:solidFill>
                  <a:schemeClr val="tx1"/>
                </a:solidFill>
                <a:latin typeface="+mn-lt"/>
                <a:ea typeface="MS PGothic" pitchFamily="34" charset="-128"/>
                <a:cs typeface="ＭＳ Ｐゴシック" pitchFamily="-107" charset="-128"/>
              </a:rPr>
              <a:t>) </a:t>
            </a:r>
            <a:r>
              <a:rPr lang="en-US" sz="1200" b="0" i="1" u="none" strike="noStrike" kern="1200" baseline="0" dirty="0">
                <a:solidFill>
                  <a:schemeClr val="tx1"/>
                </a:solidFill>
                <a:latin typeface="+mn-lt"/>
                <a:ea typeface="MS PGothic" pitchFamily="34" charset="-128"/>
                <a:cs typeface="ＭＳ Ｐゴシック" pitchFamily="-107" charset="-128"/>
              </a:rPr>
              <a:t>financing </a:t>
            </a:r>
            <a:r>
              <a:rPr lang="en-US" sz="1200" b="0" i="0" u="none" strike="noStrike" kern="1200" baseline="0" dirty="0">
                <a:solidFill>
                  <a:schemeClr val="tx1"/>
                </a:solidFill>
                <a:latin typeface="+mn-lt"/>
                <a:ea typeface="MS PGothic" pitchFamily="34" charset="-128"/>
                <a:cs typeface="ＭＳ Ｐゴシック" pitchFamily="-107" charset="-128"/>
              </a:rPr>
              <a:t>refers to resources contributed by creditors (lenders). </a:t>
            </a:r>
            <a:r>
              <a:rPr lang="en-US" sz="1200" b="0" i="1" u="none" strike="noStrike" kern="1200" baseline="0" dirty="0">
                <a:solidFill>
                  <a:schemeClr val="tx1"/>
                </a:solidFill>
                <a:latin typeface="+mn-lt"/>
                <a:ea typeface="MS PGothic" pitchFamily="34" charset="-128"/>
                <a:cs typeface="ＭＳ Ｐゴシック" pitchFamily="-107" charset="-128"/>
              </a:rPr>
              <a:t>Financial management </a:t>
            </a:r>
            <a:r>
              <a:rPr lang="en-US" sz="1200" b="0" i="0" u="none" strike="noStrike" kern="1200" baseline="0" dirty="0">
                <a:solidFill>
                  <a:schemeClr val="tx1"/>
                </a:solidFill>
                <a:latin typeface="+mn-lt"/>
                <a:ea typeface="MS PGothic" pitchFamily="34" charset="-128"/>
                <a:cs typeface="ＭＳ Ｐゴシック" pitchFamily="-107" charset="-128"/>
              </a:rPr>
              <a:t>is the task of planning how to obtain these resources and to set the right mix between owner and creditor financing.</a:t>
            </a:r>
            <a:endParaRPr lang="en-US" altLang="en-US" i="1"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94</a:t>
            </a:fld>
            <a:endParaRPr lang="en-US"/>
          </a:p>
        </p:txBody>
      </p:sp>
    </p:spTree>
    <p:extLst>
      <p:ext uri="{BB962C8B-B14F-4D97-AF65-F5344CB8AC3E}">
        <p14:creationId xmlns:p14="http://schemas.microsoft.com/office/powerpoint/2010/main" val="14063442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95</a:t>
            </a:fld>
            <a:endParaRPr lang="en-US"/>
          </a:p>
        </p:txBody>
      </p:sp>
    </p:spTree>
    <p:extLst>
      <p:ext uri="{BB962C8B-B14F-4D97-AF65-F5344CB8AC3E}">
        <p14:creationId xmlns:p14="http://schemas.microsoft.com/office/powerpoint/2010/main" val="2073209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S PGothic" pitchFamily="34" charset="-128"/>
                <a:cs typeface="ＭＳ Ｐゴシック" pitchFamily="-107" charset="-128"/>
              </a:rPr>
              <a:t>Investing activities </a:t>
            </a:r>
            <a:r>
              <a:rPr lang="en-US" sz="1200" b="0" i="0" u="none" strike="noStrike" kern="1200" baseline="0" dirty="0">
                <a:solidFill>
                  <a:schemeClr val="tx1"/>
                </a:solidFill>
                <a:latin typeface="+mn-lt"/>
                <a:ea typeface="MS PGothic" pitchFamily="34" charset="-128"/>
                <a:cs typeface="ＭＳ Ｐゴシック" pitchFamily="-107" charset="-128"/>
              </a:rPr>
              <a:t>are the acquiring and disposing of resources (assets) that an organization uses to acquire and sell its products or services. Assets are funded by an organization’s financing. Organizations differ on the amount and makeup of assets. Some require land and factories to operate. Others need only an office. Determining the amount and type of assets for operations is called </a:t>
            </a:r>
            <a:r>
              <a:rPr lang="en-US" sz="1200" b="0" i="1" u="none" strike="noStrike" kern="1200" baseline="0" dirty="0">
                <a:solidFill>
                  <a:schemeClr val="tx1"/>
                </a:solidFill>
                <a:latin typeface="+mn-lt"/>
                <a:ea typeface="MS PGothic" pitchFamily="34" charset="-128"/>
                <a:cs typeface="ＭＳ Ｐゴシック" pitchFamily="-107" charset="-128"/>
              </a:rPr>
              <a:t>asset management</a:t>
            </a:r>
            <a:r>
              <a:rPr lang="en-US" sz="1200" b="0" i="0" u="none" strike="noStrike" kern="1200" baseline="0" dirty="0">
                <a:solidFill>
                  <a:schemeClr val="tx1"/>
                </a:solidFill>
                <a:latin typeface="+mn-lt"/>
                <a:ea typeface="MS PGothic" pitchFamily="34" charset="-128"/>
                <a:cs typeface="ＭＳ Ｐゴシック" pitchFamily="-107" charset="-128"/>
              </a:rPr>
              <a:t>. Invested amounts are referred to as </a:t>
            </a:r>
            <a:r>
              <a:rPr lang="en-US" sz="1200" b="0" i="1" u="none" strike="noStrike" kern="1200" baseline="0" dirty="0">
                <a:solidFill>
                  <a:schemeClr val="tx1"/>
                </a:solidFill>
                <a:latin typeface="+mn-lt"/>
                <a:ea typeface="MS PGothic" pitchFamily="34" charset="-128"/>
                <a:cs typeface="ＭＳ Ｐゴシック" pitchFamily="-107" charset="-128"/>
              </a:rPr>
              <a:t>assets. </a:t>
            </a:r>
            <a:r>
              <a:rPr lang="en-US" sz="1200" b="0" i="0" u="none" strike="noStrike" kern="1200" baseline="0" dirty="0">
                <a:solidFill>
                  <a:schemeClr val="tx1"/>
                </a:solidFill>
                <a:latin typeface="+mn-lt"/>
                <a:ea typeface="MS PGothic" pitchFamily="34" charset="-128"/>
                <a:cs typeface="ＭＳ Ｐゴシック" pitchFamily="-107" charset="-128"/>
              </a:rPr>
              <a:t>Financing is made up of creditor and owner financing, which hold claims on assets.</a:t>
            </a:r>
          </a:p>
          <a:p>
            <a:r>
              <a:rPr lang="en-US" sz="1200" b="0" i="0" u="none" strike="noStrike" kern="1200" baseline="0" dirty="0">
                <a:solidFill>
                  <a:schemeClr val="tx1"/>
                </a:solidFill>
                <a:latin typeface="+mn-lt"/>
                <a:ea typeface="MS PGothic" pitchFamily="34" charset="-128"/>
                <a:cs typeface="ＭＳ Ｐゴシック" pitchFamily="-107" charset="-128"/>
              </a:rPr>
              <a:t>Creditors’ claims are called </a:t>
            </a:r>
            <a:r>
              <a:rPr lang="en-US" sz="1200" b="0" i="1" u="none" strike="noStrike" kern="1200" baseline="0" dirty="0">
                <a:solidFill>
                  <a:schemeClr val="tx1"/>
                </a:solidFill>
                <a:latin typeface="+mn-lt"/>
                <a:ea typeface="MS PGothic" pitchFamily="34" charset="-128"/>
                <a:cs typeface="ＭＳ Ｐゴシック" pitchFamily="-107" charset="-128"/>
              </a:rPr>
              <a:t>liabilities, </a:t>
            </a:r>
            <a:r>
              <a:rPr lang="en-US" sz="1200" b="0" i="0" u="none" strike="noStrike" kern="1200" baseline="0" dirty="0">
                <a:solidFill>
                  <a:schemeClr val="tx1"/>
                </a:solidFill>
                <a:latin typeface="+mn-lt"/>
                <a:ea typeface="MS PGothic" pitchFamily="34" charset="-128"/>
                <a:cs typeface="ＭＳ Ｐゴシック" pitchFamily="-107" charset="-128"/>
              </a:rPr>
              <a:t>and the owner’s claim is called </a:t>
            </a:r>
            <a:r>
              <a:rPr lang="en-US" sz="1200" b="0" i="1" u="none" strike="noStrike" kern="1200" baseline="0" dirty="0">
                <a:solidFill>
                  <a:schemeClr val="tx1"/>
                </a:solidFill>
                <a:latin typeface="+mn-lt"/>
                <a:ea typeface="MS PGothic" pitchFamily="34" charset="-128"/>
                <a:cs typeface="ＭＳ Ｐゴシック" pitchFamily="-107" charset="-128"/>
              </a:rPr>
              <a:t>equity.</a:t>
            </a:r>
            <a:endParaRPr lang="en-US" altLang="en-US" i="1" dirty="0"/>
          </a:p>
          <a:p>
            <a:endParaRPr 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96</a:t>
            </a:fld>
            <a:endParaRPr lang="en-US"/>
          </a:p>
        </p:txBody>
      </p:sp>
    </p:spTree>
    <p:extLst>
      <p:ext uri="{BB962C8B-B14F-4D97-AF65-F5344CB8AC3E}">
        <p14:creationId xmlns:p14="http://schemas.microsoft.com/office/powerpoint/2010/main" val="18533838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S PGothic" pitchFamily="34" charset="-128"/>
                <a:cs typeface="ＭＳ Ｐゴシック" pitchFamily="-107" charset="-128"/>
              </a:rPr>
              <a:t>Investing activities </a:t>
            </a:r>
            <a:r>
              <a:rPr lang="en-US" sz="1200" b="0" i="0" u="none" strike="noStrike" kern="1200" baseline="0" dirty="0">
                <a:solidFill>
                  <a:schemeClr val="tx1"/>
                </a:solidFill>
                <a:latin typeface="+mn-lt"/>
                <a:ea typeface="MS PGothic" pitchFamily="34" charset="-128"/>
                <a:cs typeface="ＭＳ Ｐゴシック" pitchFamily="-107" charset="-128"/>
              </a:rPr>
              <a:t>are the acquiring and disposing of resources (assets) that an organization uses to acquire and sell its products or services. Assets are funded by an organization’s financing. Organizations differ on the amount and makeup of assets. Some require land and factories to operate. Others need only an office. Determining the amount and type of assets for operations is called </a:t>
            </a:r>
            <a:r>
              <a:rPr lang="en-US" sz="1200" b="0" i="1" u="none" strike="noStrike" kern="1200" baseline="0" dirty="0">
                <a:solidFill>
                  <a:schemeClr val="tx1"/>
                </a:solidFill>
                <a:latin typeface="+mn-lt"/>
                <a:ea typeface="MS PGothic" pitchFamily="34" charset="-128"/>
                <a:cs typeface="ＭＳ Ｐゴシック" pitchFamily="-107" charset="-128"/>
              </a:rPr>
              <a:t>asset management</a:t>
            </a:r>
            <a:r>
              <a:rPr lang="en-US" sz="1200" b="0" i="0" u="none" strike="noStrike" kern="1200" baseline="0" dirty="0">
                <a:solidFill>
                  <a:schemeClr val="tx1"/>
                </a:solidFill>
                <a:latin typeface="+mn-lt"/>
                <a:ea typeface="MS PGothic" pitchFamily="34" charset="-128"/>
                <a:cs typeface="ＭＳ Ｐゴシック" pitchFamily="-107" charset="-128"/>
              </a:rPr>
              <a:t>. Invested amounts are referred to as </a:t>
            </a:r>
            <a:r>
              <a:rPr lang="en-US" sz="1200" b="0" i="1" u="none" strike="noStrike" kern="1200" baseline="0" dirty="0">
                <a:solidFill>
                  <a:schemeClr val="tx1"/>
                </a:solidFill>
                <a:latin typeface="+mn-lt"/>
                <a:ea typeface="MS PGothic" pitchFamily="34" charset="-128"/>
                <a:cs typeface="ＭＳ Ｐゴシック" pitchFamily="-107" charset="-128"/>
              </a:rPr>
              <a:t>assets. </a:t>
            </a:r>
            <a:r>
              <a:rPr lang="en-US" sz="1200" b="0" i="0" u="none" strike="noStrike" kern="1200" baseline="0" dirty="0">
                <a:solidFill>
                  <a:schemeClr val="tx1"/>
                </a:solidFill>
                <a:latin typeface="+mn-lt"/>
                <a:ea typeface="MS PGothic" pitchFamily="34" charset="-128"/>
                <a:cs typeface="ＭＳ Ｐゴシック" pitchFamily="-107" charset="-128"/>
              </a:rPr>
              <a:t>Financing is made up of creditor and owner financing, which hold claims on assets.</a:t>
            </a:r>
          </a:p>
          <a:p>
            <a:r>
              <a:rPr lang="en-US" sz="1200" b="0" i="0" u="none" strike="noStrike" kern="1200" baseline="0" dirty="0">
                <a:solidFill>
                  <a:schemeClr val="tx1"/>
                </a:solidFill>
                <a:latin typeface="+mn-lt"/>
                <a:ea typeface="MS PGothic" pitchFamily="34" charset="-128"/>
                <a:cs typeface="ＭＳ Ｐゴシック" pitchFamily="-107" charset="-128"/>
              </a:rPr>
              <a:t>Creditors’ claims are called </a:t>
            </a:r>
            <a:r>
              <a:rPr lang="en-US" sz="1200" b="0" i="1" u="none" strike="noStrike" kern="1200" baseline="0" dirty="0">
                <a:solidFill>
                  <a:schemeClr val="tx1"/>
                </a:solidFill>
                <a:latin typeface="+mn-lt"/>
                <a:ea typeface="MS PGothic" pitchFamily="34" charset="-128"/>
                <a:cs typeface="ＭＳ Ｐゴシック" pitchFamily="-107" charset="-128"/>
              </a:rPr>
              <a:t>liabilities, </a:t>
            </a:r>
            <a:r>
              <a:rPr lang="en-US" sz="1200" b="0" i="0" u="none" strike="noStrike" kern="1200" baseline="0" dirty="0">
                <a:solidFill>
                  <a:schemeClr val="tx1"/>
                </a:solidFill>
                <a:latin typeface="+mn-lt"/>
                <a:ea typeface="MS PGothic" pitchFamily="34" charset="-128"/>
                <a:cs typeface="ＭＳ Ｐゴシック" pitchFamily="-107" charset="-128"/>
              </a:rPr>
              <a:t>and the owner’s claim is called </a:t>
            </a:r>
            <a:r>
              <a:rPr lang="en-US" sz="1200" b="0" i="1" u="none" strike="noStrike" kern="1200" baseline="0" dirty="0">
                <a:solidFill>
                  <a:schemeClr val="tx1"/>
                </a:solidFill>
                <a:latin typeface="+mn-lt"/>
                <a:ea typeface="MS PGothic" pitchFamily="34" charset="-128"/>
                <a:cs typeface="ＭＳ Ｐゴシック" pitchFamily="-107" charset="-128"/>
              </a:rPr>
              <a:t>equity.</a:t>
            </a:r>
            <a:endParaRPr lang="en-US" altLang="en-US" i="1" dirty="0"/>
          </a:p>
          <a:p>
            <a:endParaRPr 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97</a:t>
            </a:fld>
            <a:endParaRPr lang="en-US"/>
          </a:p>
        </p:txBody>
      </p:sp>
    </p:spTree>
    <p:extLst>
      <p:ext uri="{BB962C8B-B14F-4D97-AF65-F5344CB8AC3E}">
        <p14:creationId xmlns:p14="http://schemas.microsoft.com/office/powerpoint/2010/main" val="36434455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This illustration</a:t>
            </a:r>
            <a:r>
              <a:rPr lang="en-US" altLang="en-US" baseline="0" dirty="0"/>
              <a:t> summarizes business activities. </a:t>
            </a:r>
            <a:r>
              <a:rPr lang="en-GB" sz="1200" b="0" i="0" u="none" strike="noStrike" kern="1200" baseline="0" dirty="0">
                <a:solidFill>
                  <a:schemeClr val="tx1"/>
                </a:solidFill>
                <a:latin typeface="+mn-lt"/>
                <a:ea typeface="MS PGothic" pitchFamily="34" charset="-128"/>
                <a:cs typeface="ＭＳ Ｐゴシック" pitchFamily="-107" charset="-128"/>
              </a:rPr>
              <a:t>Planning is </a:t>
            </a:r>
            <a:r>
              <a:rPr lang="en-US" sz="1200" b="0" i="0" u="none" strike="noStrike" kern="1200" baseline="0" dirty="0">
                <a:solidFill>
                  <a:schemeClr val="tx1"/>
                </a:solidFill>
                <a:latin typeface="+mn-lt"/>
                <a:ea typeface="MS PGothic" pitchFamily="34" charset="-128"/>
                <a:cs typeface="ＭＳ Ｐゴシック" pitchFamily="-107" charset="-128"/>
              </a:rPr>
              <a:t>part of each activity and gives them meaning and focus. Investing (assets) and financing (liabilities and equity) are set opposite each other to stress their balance. Operating activities are below investing and financing activities to show that operating activities are the result of investing and </a:t>
            </a:r>
            <a:r>
              <a:rPr lang="en-GB" sz="1200" b="0" i="0" u="none" strike="noStrike" kern="1200" baseline="0" dirty="0">
                <a:solidFill>
                  <a:schemeClr val="tx1"/>
                </a:solidFill>
                <a:latin typeface="+mn-lt"/>
                <a:ea typeface="MS PGothic" pitchFamily="34" charset="-128"/>
                <a:cs typeface="ＭＳ Ｐゴシック" pitchFamily="-107" charset="-128"/>
              </a:rPr>
              <a:t>financing.</a:t>
            </a:r>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98</a:t>
            </a:fld>
            <a:endParaRPr lang="en-US"/>
          </a:p>
        </p:txBody>
      </p:sp>
    </p:spTree>
    <p:extLst>
      <p:ext uri="{BB962C8B-B14F-4D97-AF65-F5344CB8AC3E}">
        <p14:creationId xmlns:p14="http://schemas.microsoft.com/office/powerpoint/2010/main" val="274850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itchFamily="34" charset="-128"/>
                <a:cs typeface="ＭＳ Ｐゴシック" pitchFamily="-107" charset="-128"/>
              </a:rPr>
              <a:t>The fraud triangle is a model created by a criminologist that asserts the following </a:t>
            </a:r>
            <a:r>
              <a:rPr lang="en-US" sz="1200" i="1" kern="1200" dirty="0">
                <a:solidFill>
                  <a:schemeClr val="tx1"/>
                </a:solidFill>
                <a:effectLst/>
                <a:latin typeface="+mn-lt"/>
                <a:ea typeface="MS PGothic" pitchFamily="34" charset="-128"/>
                <a:cs typeface="ＭＳ Ｐゴシック" pitchFamily="-107" charset="-128"/>
              </a:rPr>
              <a:t>three </a:t>
            </a:r>
            <a:r>
              <a:rPr lang="en-US" sz="1200" kern="1200" dirty="0">
                <a:solidFill>
                  <a:schemeClr val="tx1"/>
                </a:solidFill>
                <a:effectLst/>
                <a:latin typeface="+mn-lt"/>
                <a:ea typeface="MS PGothic" pitchFamily="34" charset="-128"/>
                <a:cs typeface="ＭＳ Ｐゴシック" pitchFamily="-107" charset="-128"/>
              </a:rPr>
              <a:t>factors must exist for a person to commit fraud: opportunity, pressure, and rationalization.</a:t>
            </a:r>
          </a:p>
          <a:p>
            <a:endParaRPr lang="en-US" sz="1200" kern="1200" dirty="0">
              <a:solidFill>
                <a:schemeClr val="tx1"/>
              </a:solidFill>
              <a:effectLst/>
              <a:latin typeface="+mn-lt"/>
              <a:ea typeface="MS PGothic" pitchFamily="34" charset="-128"/>
              <a:cs typeface="ＭＳ Ｐゴシック" pitchFamily="-107" charset="-128"/>
            </a:endParaRPr>
          </a:p>
          <a:p>
            <a:r>
              <a:rPr lang="en-US" sz="1200" i="1" kern="1200" dirty="0">
                <a:solidFill>
                  <a:schemeClr val="tx1"/>
                </a:solidFill>
                <a:effectLst/>
                <a:latin typeface="+mn-lt"/>
                <a:ea typeface="MS PGothic" pitchFamily="34" charset="-128"/>
                <a:cs typeface="ＭＳ Ｐゴシック" pitchFamily="-107" charset="-128"/>
              </a:rPr>
              <a:t>Opportunity</a:t>
            </a:r>
            <a:r>
              <a:rPr lang="en-US" sz="1200" kern="1200" dirty="0">
                <a:solidFill>
                  <a:schemeClr val="tx1"/>
                </a:solidFill>
                <a:effectLst/>
                <a:latin typeface="+mn-lt"/>
                <a:ea typeface="MS PGothic" pitchFamily="34" charset="-128"/>
                <a:cs typeface="ＭＳ Ｐゴシック" pitchFamily="-107" charset="-128"/>
              </a:rPr>
              <a:t>. A person must envision a way to commit fraud with a low perceived risk of getting caught. Employers can directly reduce this risk. An example of some control on opportunity is a pre-employment background check.</a:t>
            </a:r>
          </a:p>
          <a:p>
            <a:endParaRPr lang="en-US" sz="1200" kern="1200" dirty="0">
              <a:solidFill>
                <a:schemeClr val="tx1"/>
              </a:solidFill>
              <a:effectLst/>
              <a:latin typeface="+mn-lt"/>
              <a:ea typeface="MS PGothic" pitchFamily="34" charset="-128"/>
              <a:cs typeface="ＭＳ Ｐゴシック" pitchFamily="-107" charset="-128"/>
            </a:endParaRPr>
          </a:p>
          <a:p>
            <a:r>
              <a:rPr lang="en-US" sz="1200" i="1" kern="1200" dirty="0">
                <a:solidFill>
                  <a:schemeClr val="tx1"/>
                </a:solidFill>
                <a:effectLst/>
                <a:latin typeface="+mn-lt"/>
                <a:ea typeface="MS PGothic" pitchFamily="34" charset="-128"/>
                <a:cs typeface="ＭＳ Ｐゴシック" pitchFamily="-107" charset="-128"/>
              </a:rPr>
              <a:t>Pressure, </a:t>
            </a:r>
            <a:r>
              <a:rPr lang="en-US" sz="1200" kern="1200" dirty="0">
                <a:solidFill>
                  <a:schemeClr val="tx1"/>
                </a:solidFill>
                <a:effectLst/>
                <a:latin typeface="+mn-lt"/>
                <a:ea typeface="MS PGothic" pitchFamily="34" charset="-128"/>
                <a:cs typeface="ＭＳ Ｐゴシック" pitchFamily="-107" charset="-128"/>
              </a:rPr>
              <a:t>or incentive. A person must have some pressure to commit fraud. Examples are unpaid bills and addictions.</a:t>
            </a:r>
          </a:p>
          <a:p>
            <a:endParaRPr lang="en-US" sz="1200" kern="1200" dirty="0">
              <a:solidFill>
                <a:schemeClr val="tx1"/>
              </a:solidFill>
              <a:effectLst/>
              <a:latin typeface="+mn-lt"/>
              <a:ea typeface="MS PGothic" pitchFamily="34" charset="-128"/>
              <a:cs typeface="ＭＳ Ｐゴシック" pitchFamily="-107" charset="-128"/>
            </a:endParaRPr>
          </a:p>
          <a:p>
            <a:r>
              <a:rPr lang="en-US" sz="1200" i="1" kern="1200" dirty="0">
                <a:solidFill>
                  <a:schemeClr val="tx1"/>
                </a:solidFill>
                <a:effectLst/>
                <a:latin typeface="+mn-lt"/>
                <a:ea typeface="MS PGothic" pitchFamily="34" charset="-128"/>
                <a:cs typeface="ＭＳ Ｐゴシック" pitchFamily="-107" charset="-128"/>
              </a:rPr>
              <a:t>Rationalization, </a:t>
            </a:r>
            <a:r>
              <a:rPr lang="en-US" sz="1200" kern="1200" dirty="0">
                <a:solidFill>
                  <a:schemeClr val="tx1"/>
                </a:solidFill>
                <a:effectLst/>
                <a:latin typeface="+mn-lt"/>
                <a:ea typeface="MS PGothic" pitchFamily="34" charset="-128"/>
                <a:cs typeface="ＭＳ Ｐゴシック" pitchFamily="-107" charset="-128"/>
              </a:rPr>
              <a:t>or attitude. A person who rationalizes fails to see the criminal nature of the fraud or justifies the action.</a:t>
            </a:r>
          </a:p>
          <a:p>
            <a:endParaRPr lang="en-US" sz="1200" kern="1200" dirty="0">
              <a:solidFill>
                <a:schemeClr val="tx1"/>
              </a:solidFill>
              <a:effectLst/>
              <a:latin typeface="+mn-lt"/>
              <a:ea typeface="MS PGothic" pitchFamily="34" charset="-128"/>
              <a:cs typeface="ＭＳ Ｐゴシック" pitchFamily="-107" charset="-128"/>
            </a:endParaRPr>
          </a:p>
          <a:p>
            <a:r>
              <a:rPr lang="en-US" sz="1200" kern="1200" dirty="0">
                <a:solidFill>
                  <a:schemeClr val="tx1"/>
                </a:solidFill>
                <a:effectLst/>
                <a:latin typeface="+mn-lt"/>
                <a:ea typeface="MS PGothic" pitchFamily="34" charset="-128"/>
                <a:cs typeface="ＭＳ Ｐゴシック" pitchFamily="-107" charset="-128"/>
              </a:rPr>
              <a:t>It is important to recognize that all three factors of the fraud triangle must usually exist for fraud to occur. The absence of one or more factors suggests fraud is unlikely. The key to dealing with fraud is to focus on prevention. It is less expensive and more effective to prevent fraud from happening than it is to try to detect the crime. By the time the fraud is discovered, the money is gone and chances are slim that it will be recovered. Additionally, it is costly and time-consuming to investigate a fraud.</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24</a:t>
            </a:fld>
            <a:endParaRPr lang="en-US"/>
          </a:p>
        </p:txBody>
      </p:sp>
    </p:spTree>
    <p:extLst>
      <p:ext uri="{BB962C8B-B14F-4D97-AF65-F5344CB8AC3E}">
        <p14:creationId xmlns:p14="http://schemas.microsoft.com/office/powerpoint/2010/main" val="13776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Congress passed the Sarbanes–Oxley Act</a:t>
            </a:r>
            <a:r>
              <a:rPr lang="en-US" altLang="en-US" i="1" dirty="0"/>
              <a:t> </a:t>
            </a:r>
            <a:r>
              <a:rPr lang="en-US" altLang="en-US" dirty="0"/>
              <a:t>to help curb financial abuses at companies that issue their stock to the public. SOX requires that these public companies apply both accounting oversight and stringent internal controls. The desired results include more transparency, accountability, and truthfulness in reporting transactions.</a:t>
            </a:r>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25</a:t>
            </a:fld>
            <a:endParaRPr lang="en-US"/>
          </a:p>
        </p:txBody>
      </p:sp>
    </p:spTree>
    <p:extLst>
      <p:ext uri="{BB962C8B-B14F-4D97-AF65-F5344CB8AC3E}">
        <p14:creationId xmlns:p14="http://schemas.microsoft.com/office/powerpoint/2010/main" val="4202594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Dodd-Frank Wall Street Reform and Consumer Protection Act was passed by Congress and designed to:</a:t>
            </a:r>
          </a:p>
          <a:p>
            <a:pPr>
              <a:buFont typeface="Calibri" pitchFamily="-107" charset="0"/>
              <a:buAutoNum type="arabicPeriod"/>
            </a:pPr>
            <a:r>
              <a:rPr lang="en-US" altLang="en-US" dirty="0"/>
              <a:t> promote accountability and transparency in the financial system,</a:t>
            </a:r>
          </a:p>
          <a:p>
            <a:pPr>
              <a:buFont typeface="Calibri" pitchFamily="-107" charset="0"/>
              <a:buAutoNum type="arabicPeriod"/>
            </a:pPr>
            <a:r>
              <a:rPr lang="en-US" altLang="en-US" dirty="0"/>
              <a:t> put an end to the notion of “too big to fail,” </a:t>
            </a:r>
          </a:p>
          <a:p>
            <a:pPr>
              <a:buFont typeface="Calibri" pitchFamily="-107" charset="0"/>
              <a:buAutoNum type="arabicPeriod"/>
            </a:pPr>
            <a:r>
              <a:rPr lang="en-US" altLang="en-US" dirty="0"/>
              <a:t> protect the taxpayer by ending bailouts, and</a:t>
            </a:r>
          </a:p>
          <a:p>
            <a:pPr>
              <a:buFont typeface="Calibri" pitchFamily="-107" charset="0"/>
              <a:buAutoNum type="arabicPeriod"/>
            </a:pPr>
            <a:r>
              <a:rPr lang="en-US" altLang="en-US" dirty="0"/>
              <a:t> protect consumers from abusive financial services.</a:t>
            </a:r>
          </a:p>
          <a:p>
            <a:pPr>
              <a:buFont typeface="Calibri" pitchFamily="-107" charset="0"/>
              <a:buAutoNum type="arabicPeriod"/>
            </a:pPr>
            <a:endParaRPr lang="en-US" altLang="en-US" dirty="0"/>
          </a:p>
          <a:p>
            <a:pPr marL="0" marR="0" indent="0" algn="l" defTabSz="914400" rtl="0" eaLnBrk="0" fontAlgn="base" latinLnBrk="0" hangingPunct="0">
              <a:lnSpc>
                <a:spcPct val="100000"/>
              </a:lnSpc>
              <a:spcBef>
                <a:spcPct val="30000"/>
              </a:spcBef>
              <a:spcAft>
                <a:spcPct val="0"/>
              </a:spcAft>
              <a:buClrTx/>
              <a:buSzTx/>
              <a:buFont typeface="Calibri" pitchFamily="-107" charset="0"/>
              <a:buNone/>
              <a:tabLst/>
              <a:defRPr/>
            </a:pPr>
            <a:r>
              <a:rPr lang="en-US" b="1" dirty="0">
                <a:ea typeface="ＭＳ Ｐゴシック" pitchFamily="-84" charset="-128"/>
              </a:rPr>
              <a:t>Review what you have learned in the following NEED-TO-KNOW slides.</a:t>
            </a:r>
          </a:p>
          <a:p>
            <a:pPr>
              <a:buFont typeface="Calibri" pitchFamily="-107" charset="0"/>
              <a:buNone/>
            </a:pPr>
            <a:endParaRPr lang="en-US" altLang="en-US" dirty="0"/>
          </a:p>
          <a:p>
            <a:endParaRPr lang="en-US" dirty="0"/>
          </a:p>
        </p:txBody>
      </p:sp>
      <p:sp>
        <p:nvSpPr>
          <p:cNvPr id="4" name="Slide Number Placeholder 3"/>
          <p:cNvSpPr>
            <a:spLocks noGrp="1"/>
          </p:cNvSpPr>
          <p:nvPr>
            <p:ph type="sldNum" sz="quarter" idx="10"/>
          </p:nvPr>
        </p:nvSpPr>
        <p:spPr/>
        <p:txBody>
          <a:bodyPr/>
          <a:lstStyle/>
          <a:p>
            <a:fld id="{AFA4A808-6977-4D0A-82D1-44B0E36978EB}" type="slidenum">
              <a:rPr lang="en-US" smtClean="0"/>
              <a:t>27</a:t>
            </a:fld>
            <a:endParaRPr lang="en-US"/>
          </a:p>
        </p:txBody>
      </p:sp>
    </p:spTree>
    <p:extLst>
      <p:ext uri="{BB962C8B-B14F-4D97-AF65-F5344CB8AC3E}">
        <p14:creationId xmlns:p14="http://schemas.microsoft.com/office/powerpoint/2010/main" val="333214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057400"/>
            <a:ext cx="7315200" cy="8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5018087"/>
            <a:ext cx="7315200" cy="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457200" y="2286000"/>
            <a:ext cx="8305800" cy="2590800"/>
          </a:xfrm>
        </p:spPr>
        <p:txBody>
          <a:bodyPr/>
          <a:lstStyle>
            <a:lvl1pPr>
              <a:defRPr sz="3600">
                <a:latin typeface="Verdana" pitchFamily="34" charset="0"/>
                <a:ea typeface="Verdana" pitchFamily="34" charset="0"/>
                <a:cs typeface="Verdana" pitchFamily="34" charset="0"/>
              </a:defRPr>
            </a:lvl1pPr>
          </a:lstStyle>
          <a:p>
            <a:r>
              <a:rPr lang="en-US" dirty="0"/>
              <a:t>Click to edit Master title style</a:t>
            </a:r>
          </a:p>
        </p:txBody>
      </p:sp>
      <p:sp>
        <p:nvSpPr>
          <p:cNvPr id="7" name="Rectangle 6"/>
          <p:cNvSpPr/>
          <p:nvPr userDrawn="1"/>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Slide Number Placeholder 5"/>
          <p:cNvSpPr txBox="1">
            <a:spLocks/>
          </p:cNvSpPr>
          <p:nvPr userDrawn="1"/>
        </p:nvSpPr>
        <p:spPr>
          <a:xfrm>
            <a:off x="8229600" y="6400800"/>
            <a:ext cx="914400" cy="457200"/>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defRPr/>
            </a:pPr>
            <a:r>
              <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rPr>
              <a:t>1-</a:t>
            </a:r>
            <a:fld id="{6F94BB01-2447-4377-8194-F82F4D072C18}" type="slidenum">
              <a:rPr lang="en-US" sz="1200" smtClean="0">
                <a:solidFill>
                  <a:prstClr val="black"/>
                </a:solidFill>
                <a:latin typeface="Verdana" panose="020B0604030504040204" pitchFamily="34" charset="0"/>
                <a:ea typeface="Verdana" panose="020B0604030504040204" pitchFamily="34" charset="0"/>
                <a:cs typeface="Verdana" panose="020B0604030504040204" pitchFamily="34" charset="0"/>
              </a:rPr>
              <a:pPr algn="ctr">
                <a:defRPr/>
              </a:pPr>
              <a:t>‹#›</a:t>
            </a:fld>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3"/>
          <p:cNvSpPr txBox="1">
            <a:spLocks/>
          </p:cNvSpPr>
          <p:nvPr userDrawn="1"/>
        </p:nvSpPr>
        <p:spPr>
          <a:xfrm>
            <a:off x="863600" y="6400800"/>
            <a:ext cx="7404100" cy="457200"/>
          </a:xfrm>
          <a:prstGeom prst="rect">
            <a:avLst/>
          </a:prstGeom>
        </p:spPr>
        <p:txBody>
          <a:bodyPr anchor="ctr"/>
          <a:lstStyle>
            <a:lvl1pPr marL="0" indent="0" algn="l" defTabSz="914400" rtl="0" eaLnBrk="1" latinLnBrk="0" hangingPunct="1">
              <a:spcBef>
                <a:spcPct val="20000"/>
              </a:spcBef>
              <a:buFont typeface="Arial" pitchFamily="34" charset="0"/>
              <a:buNone/>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prstClr val="black"/>
                </a:solidFill>
              </a:rPr>
              <a:t>© McGraw-Hill Education.</a:t>
            </a:r>
          </a:p>
        </p:txBody>
      </p:sp>
    </p:spTree>
    <p:extLst>
      <p:ext uri="{BB962C8B-B14F-4D97-AF65-F5344CB8AC3E}">
        <p14:creationId xmlns:p14="http://schemas.microsoft.com/office/powerpoint/2010/main" val="407143470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a:t>Click to edit Master title style</a:t>
            </a:r>
          </a:p>
        </p:txBody>
      </p:sp>
      <p:sp>
        <p:nvSpPr>
          <p:cNvPr id="4" name="Text Placeholder 3"/>
          <p:cNvSpPr txBox="1">
            <a:spLocks/>
          </p:cNvSpPr>
          <p:nvPr userDrawn="1"/>
        </p:nvSpPr>
        <p:spPr>
          <a:xfrm>
            <a:off x="0" y="6248400"/>
            <a:ext cx="8305800" cy="609600"/>
          </a:xfrm>
          <a:prstGeom prst="rect">
            <a:avLst/>
          </a:prstGeom>
        </p:spPr>
        <p:txBody>
          <a:bodyPr anchor="ctr"/>
          <a:lstStyle>
            <a:lvl1pPr marL="0" indent="0" algn="l" defTabSz="914400" rtl="0" eaLnBrk="1" latinLnBrk="0" hangingPunct="1">
              <a:spcBef>
                <a:spcPct val="20000"/>
              </a:spcBef>
              <a:buFont typeface="Arial" pitchFamily="34" charset="0"/>
              <a:buNone/>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t>© McGraw-Hill Education. All rights reserved. Authorized only for instructor use in the classroom. No reproduction or further distribution permitted without the prior written consent of McGraw-Hill Education.</a:t>
            </a:r>
          </a:p>
        </p:txBody>
      </p:sp>
      <p:sp>
        <p:nvSpPr>
          <p:cNvPr id="5" name="Rectangle 4"/>
          <p:cNvSpPr/>
          <p:nvPr userDrawn="1"/>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Slide Number Placeholder 5"/>
          <p:cNvSpPr txBox="1">
            <a:spLocks/>
          </p:cNvSpPr>
          <p:nvPr userDrawn="1"/>
        </p:nvSpPr>
        <p:spPr>
          <a:xfrm>
            <a:off x="8229600" y="6400800"/>
            <a:ext cx="914400" cy="457200"/>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defRPr/>
            </a:pPr>
            <a:r>
              <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rPr>
              <a:t>1-</a:t>
            </a:r>
            <a:fld id="{6F94BB01-2447-4377-8194-F82F4D072C18}" type="slidenum">
              <a:rPr lang="en-US" sz="1200" smtClean="0">
                <a:solidFill>
                  <a:prstClr val="black"/>
                </a:solidFill>
                <a:latin typeface="Verdana" panose="020B0604030504040204" pitchFamily="34" charset="0"/>
                <a:ea typeface="Verdana" panose="020B0604030504040204" pitchFamily="34" charset="0"/>
                <a:cs typeface="Verdana" panose="020B0604030504040204" pitchFamily="34" charset="0"/>
              </a:rPr>
              <a:pPr algn="ctr">
                <a:defRPr/>
              </a:pPr>
              <a:t>‹#›</a:t>
            </a:fld>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7172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457200" y="2438400"/>
            <a:ext cx="8229600" cy="1066800"/>
          </a:xfrm>
        </p:spPr>
        <p:txBody>
          <a:bodyPr/>
          <a:lstStyle>
            <a:lvl4pPr>
              <a:defRPr>
                <a:latin typeface="Verdana" pitchFamily="34" charset="0"/>
                <a:ea typeface="Verdana" pitchFamily="34" charset="0"/>
                <a:cs typeface="Verdana"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p:cNvSpPr>
            <a:spLocks noGrp="1"/>
          </p:cNvSpPr>
          <p:nvPr>
            <p:ph type="title"/>
          </p:nvPr>
        </p:nvSpPr>
        <p:spPr>
          <a:xfrm>
            <a:off x="76200" y="609600"/>
            <a:ext cx="8991600" cy="1066800"/>
          </a:xfrm>
        </p:spPr>
        <p:txBody>
          <a:bodyPr>
            <a:normAutofit/>
          </a:bodyPr>
          <a:lstStyle>
            <a:lvl1pPr>
              <a:defRPr sz="3600">
                <a:latin typeface="Verdana" pitchFamily="34" charset="0"/>
                <a:ea typeface="Verdana" pitchFamily="34" charset="0"/>
                <a:cs typeface="Verdana" pitchFamily="34" charset="0"/>
              </a:defRPr>
            </a:lvl1pPr>
          </a:lstStyle>
          <a:p>
            <a:r>
              <a:rPr lang="en-US" dirty="0"/>
              <a:t>Click to edit Master title style</a:t>
            </a:r>
          </a:p>
        </p:txBody>
      </p:sp>
      <p:sp>
        <p:nvSpPr>
          <p:cNvPr id="15" name="Text Placeholder 8"/>
          <p:cNvSpPr>
            <a:spLocks noGrp="1"/>
          </p:cNvSpPr>
          <p:nvPr>
            <p:ph type="body" sz="quarter" idx="13"/>
          </p:nvPr>
        </p:nvSpPr>
        <p:spPr>
          <a:xfrm>
            <a:off x="381000" y="1752600"/>
            <a:ext cx="8382000" cy="381000"/>
          </a:xfrm>
        </p:spPr>
        <p:txBody>
          <a:bodyPr/>
          <a:lstStyle>
            <a:lvl1pPr marL="0" indent="0" algn="ctr">
              <a:buNone/>
              <a:defRPr sz="1800">
                <a:latin typeface="Verdana" pitchFamily="34" charset="0"/>
                <a:ea typeface="Verdana" pitchFamily="34" charset="0"/>
                <a:cs typeface="Verdana" pitchFamily="34" charset="0"/>
              </a:defRPr>
            </a:lvl1pPr>
          </a:lstStyle>
          <a:p>
            <a:pPr lvl="0"/>
            <a:r>
              <a:rPr lang="en-US" dirty="0"/>
              <a:t>Click to edit Master text styles</a:t>
            </a:r>
          </a:p>
        </p:txBody>
      </p:sp>
      <p:sp>
        <p:nvSpPr>
          <p:cNvPr id="8" name="Rectangle 7"/>
          <p:cNvSpPr/>
          <p:nvPr userDrawn="1"/>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 name="Content Placeholder 2"/>
          <p:cNvSpPr>
            <a:spLocks noGrp="1"/>
          </p:cNvSpPr>
          <p:nvPr>
            <p:ph sz="quarter" idx="18"/>
          </p:nvPr>
        </p:nvSpPr>
        <p:spPr>
          <a:xfrm>
            <a:off x="457200" y="3657600"/>
            <a:ext cx="8229600" cy="129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txBox="1">
            <a:spLocks/>
          </p:cNvSpPr>
          <p:nvPr userDrawn="1"/>
        </p:nvSpPr>
        <p:spPr>
          <a:xfrm>
            <a:off x="8229600" y="6400800"/>
            <a:ext cx="914400" cy="457200"/>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defRPr/>
            </a:pPr>
            <a:r>
              <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rPr>
              <a:t>1-</a:t>
            </a:r>
            <a:fld id="{6F94BB01-2447-4377-8194-F82F4D072C18}" type="slidenum">
              <a:rPr lang="en-US" sz="1200" smtClean="0">
                <a:solidFill>
                  <a:prstClr val="black"/>
                </a:solidFill>
                <a:latin typeface="Verdana" panose="020B0604030504040204" pitchFamily="34" charset="0"/>
                <a:ea typeface="Verdana" panose="020B0604030504040204" pitchFamily="34" charset="0"/>
                <a:cs typeface="Verdana" panose="020B0604030504040204" pitchFamily="34" charset="0"/>
              </a:rPr>
              <a:pPr algn="ctr">
                <a:defRPr/>
              </a:pPr>
              <a:t>‹#›</a:t>
            </a:fld>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 Placeholder 3"/>
          <p:cNvSpPr txBox="1">
            <a:spLocks/>
          </p:cNvSpPr>
          <p:nvPr userDrawn="1"/>
        </p:nvSpPr>
        <p:spPr>
          <a:xfrm>
            <a:off x="863600" y="6400800"/>
            <a:ext cx="7404100" cy="457200"/>
          </a:xfrm>
          <a:prstGeom prst="rect">
            <a:avLst/>
          </a:prstGeom>
        </p:spPr>
        <p:txBody>
          <a:bodyPr anchor="ctr"/>
          <a:lstStyle>
            <a:lvl1pPr marL="0" indent="0" algn="l" defTabSz="914400" rtl="0" eaLnBrk="1" latinLnBrk="0" hangingPunct="1">
              <a:spcBef>
                <a:spcPct val="20000"/>
              </a:spcBef>
              <a:buFont typeface="Arial" pitchFamily="34" charset="0"/>
              <a:buNone/>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prstClr val="black"/>
                </a:solidFill>
              </a:rPr>
              <a:t>© McGraw-Hill Education.</a:t>
            </a:r>
          </a:p>
        </p:txBody>
      </p:sp>
      <p:sp>
        <p:nvSpPr>
          <p:cNvPr id="4" name="Picture Placeholder 3"/>
          <p:cNvSpPr>
            <a:spLocks noGrp="1"/>
          </p:cNvSpPr>
          <p:nvPr>
            <p:ph type="pic" sz="quarter" idx="19"/>
          </p:nvPr>
        </p:nvSpPr>
        <p:spPr>
          <a:xfrm>
            <a:off x="1143000" y="5181600"/>
            <a:ext cx="2667000" cy="1066800"/>
          </a:xfrm>
        </p:spPr>
        <p:txBody>
          <a:bodyPr/>
          <a:lstStyle/>
          <a:p>
            <a:endParaRPr lang="en-US"/>
          </a:p>
        </p:txBody>
      </p:sp>
      <p:sp>
        <p:nvSpPr>
          <p:cNvPr id="7" name="Picture Placeholder 6"/>
          <p:cNvSpPr>
            <a:spLocks noGrp="1"/>
          </p:cNvSpPr>
          <p:nvPr>
            <p:ph type="pic" sz="quarter" idx="20"/>
          </p:nvPr>
        </p:nvSpPr>
        <p:spPr>
          <a:xfrm>
            <a:off x="5257800" y="5181600"/>
            <a:ext cx="3009900" cy="990600"/>
          </a:xfrm>
        </p:spPr>
        <p:txBody>
          <a:bodyPr/>
          <a:lstStyle/>
          <a:p>
            <a:endParaRPr lang="en-US"/>
          </a:p>
        </p:txBody>
      </p:sp>
    </p:spTree>
    <p:extLst>
      <p:ext uri="{BB962C8B-B14F-4D97-AF65-F5344CB8AC3E}">
        <p14:creationId xmlns:p14="http://schemas.microsoft.com/office/powerpoint/2010/main" val="20178992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609600"/>
            <a:ext cx="8991600" cy="1066800"/>
          </a:xfrm>
        </p:spPr>
        <p:txBody>
          <a:bodyPr>
            <a:normAutofit/>
          </a:bodyPr>
          <a:lstStyle>
            <a:lvl1pPr>
              <a:defRPr sz="3600">
                <a:latin typeface="Verdana" pitchFamily="34" charset="0"/>
                <a:ea typeface="Verdana" pitchFamily="34" charset="0"/>
                <a:cs typeface="Verdana" pitchFamily="34" charset="0"/>
              </a:defRPr>
            </a:lvl1pPr>
          </a:lstStyle>
          <a:p>
            <a:r>
              <a:rPr lang="en-US" dirty="0"/>
              <a:t>Click to edit Master title style</a:t>
            </a:r>
          </a:p>
        </p:txBody>
      </p:sp>
      <p:sp>
        <p:nvSpPr>
          <p:cNvPr id="3" name="Content Placeholder 2"/>
          <p:cNvSpPr>
            <a:spLocks noGrp="1"/>
          </p:cNvSpPr>
          <p:nvPr>
            <p:ph idx="1"/>
          </p:nvPr>
        </p:nvSpPr>
        <p:spPr>
          <a:xfrm>
            <a:off x="457200" y="2438400"/>
            <a:ext cx="8001000" cy="1143000"/>
          </a:xfrm>
        </p:spPr>
        <p:txBody>
          <a:bodyPr/>
          <a:lstStyle>
            <a:lvl1pPr marL="461963" indent="-461963">
              <a:defRPr/>
            </a:lvl1pPr>
            <a:lvl2pPr marL="914400" indent="-457200">
              <a:defRPr/>
            </a:lvl2pPr>
            <a:lvl3pPr marL="1376363" indent="-461963">
              <a:defRPr/>
            </a:lvl3pPr>
            <a:lvl4pPr marL="1828800" indent="-4572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381000" y="1752600"/>
            <a:ext cx="8382000" cy="381000"/>
          </a:xfrm>
        </p:spPr>
        <p:txBody>
          <a:bodyPr/>
          <a:lstStyle>
            <a:lvl1pPr marL="0" indent="0" algn="ctr">
              <a:buNone/>
              <a:defRPr sz="1800">
                <a:latin typeface="Verdana" pitchFamily="34" charset="0"/>
                <a:ea typeface="Verdana" pitchFamily="34" charset="0"/>
                <a:cs typeface="Verdana" pitchFamily="34" charset="0"/>
              </a:defRPr>
            </a:lvl1pPr>
          </a:lstStyle>
          <a:p>
            <a:pPr lvl="0"/>
            <a:r>
              <a:rPr lang="en-US" dirty="0"/>
              <a:t>Click to edit Master text styles</a:t>
            </a:r>
          </a:p>
        </p:txBody>
      </p:sp>
      <p:sp>
        <p:nvSpPr>
          <p:cNvPr id="7" name="Rectangle 6"/>
          <p:cNvSpPr/>
          <p:nvPr userDrawn="1"/>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Content Placeholder 4"/>
          <p:cNvSpPr>
            <a:spLocks noGrp="1"/>
          </p:cNvSpPr>
          <p:nvPr>
            <p:ph sz="quarter" idx="14"/>
          </p:nvPr>
        </p:nvSpPr>
        <p:spPr>
          <a:xfrm>
            <a:off x="533400" y="3886200"/>
            <a:ext cx="8077200" cy="106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txBox="1">
            <a:spLocks/>
          </p:cNvSpPr>
          <p:nvPr userDrawn="1"/>
        </p:nvSpPr>
        <p:spPr>
          <a:xfrm>
            <a:off x="8229600" y="6400800"/>
            <a:ext cx="914400" cy="457200"/>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defRPr/>
            </a:pPr>
            <a:r>
              <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rPr>
              <a:t>1-</a:t>
            </a:r>
            <a:fld id="{6F94BB01-2447-4377-8194-F82F4D072C18}" type="slidenum">
              <a:rPr lang="en-US" sz="1200" smtClean="0">
                <a:solidFill>
                  <a:prstClr val="black"/>
                </a:solidFill>
                <a:latin typeface="Verdana" panose="020B0604030504040204" pitchFamily="34" charset="0"/>
                <a:ea typeface="Verdana" panose="020B0604030504040204" pitchFamily="34" charset="0"/>
                <a:cs typeface="Verdana" panose="020B0604030504040204" pitchFamily="34" charset="0"/>
              </a:rPr>
              <a:pPr algn="ctr">
                <a:defRPr/>
              </a:pPr>
              <a:t>‹#›</a:t>
            </a:fld>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3"/>
          <p:cNvSpPr txBox="1">
            <a:spLocks/>
          </p:cNvSpPr>
          <p:nvPr userDrawn="1"/>
        </p:nvSpPr>
        <p:spPr>
          <a:xfrm>
            <a:off x="863600" y="6400800"/>
            <a:ext cx="7404100" cy="457200"/>
          </a:xfrm>
          <a:prstGeom prst="rect">
            <a:avLst/>
          </a:prstGeom>
        </p:spPr>
        <p:txBody>
          <a:bodyPr anchor="ctr"/>
          <a:lstStyle>
            <a:lvl1pPr marL="0" indent="0" algn="l" defTabSz="914400" rtl="0" eaLnBrk="1" latinLnBrk="0" hangingPunct="1">
              <a:spcBef>
                <a:spcPct val="20000"/>
              </a:spcBef>
              <a:buFont typeface="Arial" pitchFamily="34" charset="0"/>
              <a:buNone/>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prstClr val="black"/>
                </a:solidFill>
              </a:rPr>
              <a:t>© McGraw-Hill Education.</a:t>
            </a:r>
          </a:p>
        </p:txBody>
      </p:sp>
    </p:spTree>
    <p:extLst>
      <p:ext uri="{BB962C8B-B14F-4D97-AF65-F5344CB8AC3E}">
        <p14:creationId xmlns:p14="http://schemas.microsoft.com/office/powerpoint/2010/main" val="15971560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50" y="538162"/>
            <a:ext cx="8267700" cy="490537"/>
          </a:xfrm>
        </p:spPr>
        <p:txBody>
          <a:bodyPr/>
          <a:lstStyle/>
          <a:p>
            <a:r>
              <a:rPr lang="en-US" dirty="0"/>
              <a:t>Click to edit Master title style</a:t>
            </a:r>
          </a:p>
        </p:txBody>
      </p:sp>
      <p:sp>
        <p:nvSpPr>
          <p:cNvPr id="3" name="Subtitle 2"/>
          <p:cNvSpPr>
            <a:spLocks noGrp="1"/>
          </p:cNvSpPr>
          <p:nvPr>
            <p:ph type="subTitle" idx="1"/>
          </p:nvPr>
        </p:nvSpPr>
        <p:spPr>
          <a:xfrm>
            <a:off x="3886200" y="3352800"/>
            <a:ext cx="5105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Rectangle 4"/>
          <p:cNvSpPr/>
          <p:nvPr userDrawn="1"/>
        </p:nvSpPr>
        <p:spPr>
          <a:xfrm>
            <a:off x="0" y="0"/>
            <a:ext cx="9144000" cy="533400"/>
          </a:xfrm>
          <a:prstGeom prst="rect">
            <a:avLst/>
          </a:prstGeom>
          <a:solidFill>
            <a:srgbClr val="00699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Picture Placeholder 5"/>
          <p:cNvSpPr>
            <a:spLocks noGrp="1"/>
          </p:cNvSpPr>
          <p:nvPr>
            <p:ph type="pic" sz="quarter" idx="10"/>
          </p:nvPr>
        </p:nvSpPr>
        <p:spPr>
          <a:xfrm>
            <a:off x="457200" y="1600200"/>
            <a:ext cx="2819400" cy="4495800"/>
          </a:xfrm>
        </p:spPr>
        <p:txBody>
          <a:bodyPr/>
          <a:lstStyle>
            <a:lvl1pPr marL="0" indent="0">
              <a:buNone/>
              <a:defRPr/>
            </a:lvl1pPr>
          </a:lstStyle>
          <a:p>
            <a:endParaRPr lang="en-US" dirty="0"/>
          </a:p>
        </p:txBody>
      </p:sp>
      <p:sp>
        <p:nvSpPr>
          <p:cNvPr id="8" name="Text Placeholder 7"/>
          <p:cNvSpPr>
            <a:spLocks noGrp="1"/>
          </p:cNvSpPr>
          <p:nvPr>
            <p:ph type="body" sz="quarter" idx="11"/>
          </p:nvPr>
        </p:nvSpPr>
        <p:spPr>
          <a:xfrm>
            <a:off x="3429000" y="6248400"/>
            <a:ext cx="4038600" cy="304800"/>
          </a:xfrm>
        </p:spPr>
        <p:txBody>
          <a:bodyPr/>
          <a:lstStyle>
            <a:lvl1pPr marL="0" indent="0">
              <a:buNone/>
              <a:defRPr/>
            </a:lvl1pPr>
          </a:lstStyle>
          <a:p>
            <a:pPr lvl="0"/>
            <a:endParaRPr lang="en-US" dirty="0"/>
          </a:p>
        </p:txBody>
      </p:sp>
      <p:sp>
        <p:nvSpPr>
          <p:cNvPr id="9" name="Text Placeholder 8"/>
          <p:cNvSpPr>
            <a:spLocks noGrp="1"/>
          </p:cNvSpPr>
          <p:nvPr>
            <p:ph type="body" sz="quarter" idx="12"/>
          </p:nvPr>
        </p:nvSpPr>
        <p:spPr>
          <a:xfrm>
            <a:off x="152400" y="1143000"/>
            <a:ext cx="8839200" cy="38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94179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916302"/>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5" r:id="rId3"/>
    <p:sldLayoutId id="2147483673" r:id="rId4"/>
    <p:sldLayoutId id="2147483678" r:id="rId5"/>
  </p:sldLayoutIdLst>
  <p:txStyles>
    <p:titleStyle>
      <a:lvl1pPr algn="ctr" defTabSz="914400" rtl="0" eaLnBrk="1" latinLnBrk="0" hangingPunct="1">
        <a:spcBef>
          <a:spcPct val="0"/>
        </a:spcBef>
        <a:buNone/>
        <a:defRPr sz="36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Verdana" pitchFamily="34" charset="0"/>
          <a:cs typeface="Verdana" pitchFamily="34" charset="0"/>
        </a:defRPr>
      </a:lvl1pPr>
      <a:lvl2pPr marL="800100" indent="-342900" algn="l" defTabSz="914400" rtl="0" eaLnBrk="1" latinLnBrk="0" hangingPunct="1">
        <a:spcBef>
          <a:spcPct val="20000"/>
        </a:spcBef>
        <a:buFont typeface="Arial" pitchFamily="34" charset="0"/>
        <a:buChar char="–"/>
        <a:tabLst>
          <a:tab pos="749300" algn="l"/>
        </a:tabLst>
        <a:defRPr sz="2400" kern="1200">
          <a:solidFill>
            <a:schemeClr val="tx1"/>
          </a:solidFill>
          <a:latin typeface="Verdana" pitchFamily="34" charset="0"/>
          <a:ea typeface="Verdana" pitchFamily="34" charset="0"/>
          <a:cs typeface="Verdana" pitchFamily="34" charset="0"/>
        </a:defRPr>
      </a:lvl2pPr>
      <a:lvl3pPr marL="1257300" indent="-342900" algn="l" defTabSz="914400" rtl="0" eaLnBrk="1" latinLnBrk="0" hangingPunct="1">
        <a:spcBef>
          <a:spcPct val="20000"/>
        </a:spcBef>
        <a:buFont typeface="Wingdings" pitchFamily="2" charset="2"/>
        <a:buChar char="§"/>
        <a:defRPr sz="2200" kern="1200">
          <a:solidFill>
            <a:schemeClr val="tx1"/>
          </a:solidFill>
          <a:latin typeface="Verdana" pitchFamily="34" charset="0"/>
          <a:ea typeface="Verdana" pitchFamily="34" charset="0"/>
          <a:cs typeface="Verdana" pitchFamily="34" charset="0"/>
        </a:defRPr>
      </a:lvl3pPr>
      <a:lvl4pPr marL="1714500" indent="-342900" algn="l" defTabSz="914400" rtl="0" eaLnBrk="1" latinLnBrk="0" hangingPunct="1">
        <a:spcBef>
          <a:spcPct val="20000"/>
        </a:spcBef>
        <a:buFont typeface="Courier New" pitchFamily="49" charset="0"/>
        <a:buChar char="o"/>
        <a:defRPr sz="2000" kern="1200">
          <a:solidFill>
            <a:schemeClr val="tx1"/>
          </a:solidFill>
          <a:latin typeface="Verdana" pitchFamily="34" charset="0"/>
          <a:ea typeface="Verdana" pitchFamily="34" charset="0"/>
          <a:cs typeface="Verdana" pitchFamily="34" charset="0"/>
        </a:defRPr>
      </a:lvl4pPr>
      <a:lvl5pPr marL="2171700" indent="-342900" algn="l" defTabSz="914400" rtl="0" eaLnBrk="1" latinLnBrk="0" hangingPunct="1">
        <a:spcBef>
          <a:spcPct val="20000"/>
        </a:spcBef>
        <a:buFont typeface="Wingdings" pitchFamily="2" charset="2"/>
        <a:buChar char="Ø"/>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499" r="13499"/>
          <a:stretch>
            <a:fillRect/>
          </a:stretch>
        </p:blipFill>
        <p:spPr/>
      </p:pic>
      <p:pic>
        <p:nvPicPr>
          <p:cNvPr id="7" name="Picture 6"/>
          <p:cNvPicPr>
            <a:picLocks noChangeAspect="1"/>
          </p:cNvPicPr>
          <p:nvPr/>
        </p:nvPicPr>
        <p:blipFill>
          <a:blip r:embed="rId3"/>
          <a:stretch>
            <a:fillRect/>
          </a:stretch>
        </p:blipFill>
        <p:spPr>
          <a:xfrm>
            <a:off x="-57150" y="35169"/>
            <a:ext cx="9256568" cy="7239000"/>
          </a:xfrm>
          <a:prstGeom prst="rect">
            <a:avLst/>
          </a:prstGeom>
        </p:spPr>
      </p:pic>
    </p:spTree>
    <p:extLst>
      <p:ext uri="{BB962C8B-B14F-4D97-AF65-F5344CB8AC3E}">
        <p14:creationId xmlns:p14="http://schemas.microsoft.com/office/powerpoint/2010/main" val="2103155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altLang="en-US" b="1" dirty="0"/>
              <a:t>Learning Objective</a:t>
            </a:r>
            <a:r>
              <a:rPr lang="en-US" altLang="en-US" dirty="0"/>
              <a:t> </a:t>
            </a:r>
            <a:r>
              <a:rPr lang="en-US" altLang="en-US" b="1" dirty="0"/>
              <a:t>C2: </a:t>
            </a:r>
            <a:r>
              <a:rPr lang="en-US" dirty="0"/>
              <a:t>Identify users and uses of, and opportunities in, accounting.</a:t>
            </a:r>
          </a:p>
        </p:txBody>
      </p:sp>
    </p:spTree>
    <p:extLst>
      <p:ext uri="{BB962C8B-B14F-4D97-AF65-F5344CB8AC3E}">
        <p14:creationId xmlns:p14="http://schemas.microsoft.com/office/powerpoint/2010/main" val="307608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143000"/>
          </a:xfrm>
        </p:spPr>
        <p:txBody>
          <a:bodyPr>
            <a:normAutofit fontScale="90000"/>
          </a:bodyPr>
          <a:lstStyle/>
          <a:p>
            <a:r>
              <a:rPr lang="en-US" sz="4000" kern="0" dirty="0"/>
              <a:t>Exhibit 1.2 </a:t>
            </a:r>
            <a:r>
              <a:rPr lang="en-US" altLang="en-US" sz="4000" dirty="0"/>
              <a:t>Users of Financial Information (1 of 3)</a:t>
            </a:r>
            <a:endParaRPr lang="en-US" dirty="0"/>
          </a:p>
        </p:txBody>
      </p:sp>
      <p:sp>
        <p:nvSpPr>
          <p:cNvPr id="8" name="Text Placeholder 7"/>
          <p:cNvSpPr>
            <a:spLocks noGrp="1"/>
          </p:cNvSpPr>
          <p:nvPr>
            <p:ph type="body" sz="quarter" idx="13"/>
          </p:nvPr>
        </p:nvSpPr>
        <p:spPr>
          <a:xfrm>
            <a:off x="381000" y="1752600"/>
            <a:ext cx="8382000" cy="685800"/>
          </a:xfrm>
        </p:spPr>
        <p:txBody>
          <a:bodyPr>
            <a:noAutofit/>
          </a:bodyPr>
          <a:lstStyle/>
          <a:p>
            <a:r>
              <a:rPr lang="en-US" altLang="en-US" b="1" kern="0" dirty="0">
                <a:solidFill>
                  <a:prstClr val="black"/>
                </a:solidFill>
              </a:rPr>
              <a:t>Learning Objective C2:</a:t>
            </a:r>
            <a:r>
              <a:rPr lang="en-US" altLang="en-US" kern="0" dirty="0">
                <a:solidFill>
                  <a:prstClr val="black"/>
                </a:solidFill>
              </a:rPr>
              <a:t> I</a:t>
            </a:r>
            <a:r>
              <a:rPr lang="en-US" kern="0" dirty="0">
                <a:solidFill>
                  <a:prstClr val="black"/>
                </a:solidFill>
              </a:rPr>
              <a:t>dentify users and uses of, and opportunities in, accounting.</a:t>
            </a:r>
          </a:p>
        </p:txBody>
      </p:sp>
      <p:sp>
        <p:nvSpPr>
          <p:cNvPr id="3" name="Content Placeholder 2"/>
          <p:cNvSpPr>
            <a:spLocks noGrp="1"/>
          </p:cNvSpPr>
          <p:nvPr>
            <p:ph idx="1"/>
          </p:nvPr>
        </p:nvSpPr>
        <p:spPr>
          <a:xfrm>
            <a:off x="381000" y="2438400"/>
            <a:ext cx="8382000" cy="3581400"/>
          </a:xfrm>
        </p:spPr>
        <p:txBody>
          <a:bodyPr>
            <a:noAutofit/>
          </a:bodyPr>
          <a:lstStyle/>
          <a:p>
            <a:r>
              <a:rPr lang="en-US" altLang="en-US" sz="2400" dirty="0"/>
              <a:t>Accounting is called the </a:t>
            </a:r>
            <a:r>
              <a:rPr lang="en-US" altLang="en-US" sz="2400" b="1" i="1" dirty="0"/>
              <a:t>language of business </a:t>
            </a:r>
            <a:r>
              <a:rPr lang="en-US" altLang="en-US" sz="2400" dirty="0"/>
              <a:t>because all organizations set up an accounting information system to communicate data to help people make better decisions. Accounting serves many users who can be divided into two groups: external users and internal users.</a:t>
            </a:r>
          </a:p>
        </p:txBody>
      </p:sp>
    </p:spTree>
    <p:extLst>
      <p:ext uri="{BB962C8B-B14F-4D97-AF65-F5344CB8AC3E}">
        <p14:creationId xmlns:p14="http://schemas.microsoft.com/office/powerpoint/2010/main" val="5947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066800"/>
          </a:xfrm>
        </p:spPr>
        <p:txBody>
          <a:bodyPr>
            <a:noAutofit/>
          </a:bodyPr>
          <a:lstStyle/>
          <a:p>
            <a:r>
              <a:rPr lang="en-US" kern="0" dirty="0"/>
              <a:t>Exhibit 1.2 </a:t>
            </a:r>
            <a:r>
              <a:rPr lang="en-US" altLang="en-US" dirty="0"/>
              <a:t>Users of Financial Information (2 of 3)</a:t>
            </a:r>
            <a:endParaRPr lang="en-US" dirty="0"/>
          </a:p>
        </p:txBody>
      </p:sp>
      <p:sp>
        <p:nvSpPr>
          <p:cNvPr id="8" name="Text Placeholder 7"/>
          <p:cNvSpPr>
            <a:spLocks noGrp="1"/>
          </p:cNvSpPr>
          <p:nvPr>
            <p:ph type="body" sz="quarter" idx="13"/>
          </p:nvPr>
        </p:nvSpPr>
        <p:spPr>
          <a:xfrm>
            <a:off x="381000" y="1752600"/>
            <a:ext cx="8382000" cy="609600"/>
          </a:xfrm>
        </p:spPr>
        <p:txBody>
          <a:bodyPr>
            <a:noAutofit/>
          </a:bodyPr>
          <a:lstStyle/>
          <a:p>
            <a:r>
              <a:rPr lang="en-US" altLang="en-US" b="1" kern="0" dirty="0">
                <a:solidFill>
                  <a:prstClr val="black"/>
                </a:solidFill>
              </a:rPr>
              <a:t>Learning Objective C2:</a:t>
            </a:r>
            <a:r>
              <a:rPr lang="en-US" altLang="en-US" kern="0" dirty="0">
                <a:solidFill>
                  <a:prstClr val="black"/>
                </a:solidFill>
              </a:rPr>
              <a:t> I</a:t>
            </a:r>
            <a:r>
              <a:rPr lang="en-US" kern="0" dirty="0">
                <a:solidFill>
                  <a:prstClr val="black"/>
                </a:solidFill>
              </a:rPr>
              <a:t>dentify users and uses of, and opportunities in, accounting.</a:t>
            </a:r>
          </a:p>
        </p:txBody>
      </p:sp>
      <p:sp>
        <p:nvSpPr>
          <p:cNvPr id="4" name="Content Placeholder 3"/>
          <p:cNvSpPr>
            <a:spLocks noGrp="1"/>
          </p:cNvSpPr>
          <p:nvPr>
            <p:ph idx="1"/>
          </p:nvPr>
        </p:nvSpPr>
        <p:spPr>
          <a:xfrm>
            <a:off x="381000" y="2514600"/>
            <a:ext cx="8382000" cy="3733800"/>
          </a:xfrm>
        </p:spPr>
        <p:txBody>
          <a:bodyPr>
            <a:noAutofit/>
          </a:bodyPr>
          <a:lstStyle/>
          <a:p>
            <a:r>
              <a:rPr lang="en-US" dirty="0"/>
              <a:t>External users</a:t>
            </a:r>
          </a:p>
          <a:p>
            <a:pPr lvl="1"/>
            <a:r>
              <a:rPr lang="en-US" dirty="0"/>
              <a:t>Lenders </a:t>
            </a:r>
          </a:p>
          <a:p>
            <a:pPr lvl="1"/>
            <a:r>
              <a:rPr lang="en-US" dirty="0"/>
              <a:t>Shareholders</a:t>
            </a:r>
          </a:p>
          <a:p>
            <a:pPr lvl="1"/>
            <a:r>
              <a:rPr lang="en-US" dirty="0"/>
              <a:t>Governments</a:t>
            </a:r>
          </a:p>
          <a:p>
            <a:pPr lvl="1"/>
            <a:r>
              <a:rPr lang="en-US" dirty="0"/>
              <a:t>Consumer groups</a:t>
            </a:r>
          </a:p>
          <a:p>
            <a:pPr lvl="1"/>
            <a:r>
              <a:rPr lang="en-US" dirty="0"/>
              <a:t>External auditors</a:t>
            </a:r>
          </a:p>
          <a:p>
            <a:pPr lvl="1"/>
            <a:r>
              <a:rPr lang="en-US" dirty="0"/>
              <a:t>Customers </a:t>
            </a:r>
          </a:p>
        </p:txBody>
      </p:sp>
    </p:spTree>
    <p:extLst>
      <p:ext uri="{BB962C8B-B14F-4D97-AF65-F5344CB8AC3E}">
        <p14:creationId xmlns:p14="http://schemas.microsoft.com/office/powerpoint/2010/main" val="313852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066800"/>
          </a:xfrm>
        </p:spPr>
        <p:txBody>
          <a:bodyPr>
            <a:noAutofit/>
          </a:bodyPr>
          <a:lstStyle/>
          <a:p>
            <a:r>
              <a:rPr lang="en-US" kern="0" dirty="0"/>
              <a:t>Exhibit 1.2 </a:t>
            </a:r>
            <a:r>
              <a:rPr lang="en-US" altLang="en-US" dirty="0"/>
              <a:t>Users of Financial Information (3 of 3)</a:t>
            </a:r>
            <a:endParaRPr lang="en-US" dirty="0"/>
          </a:p>
        </p:txBody>
      </p:sp>
      <p:sp>
        <p:nvSpPr>
          <p:cNvPr id="8" name="Text Placeholder 7"/>
          <p:cNvSpPr>
            <a:spLocks noGrp="1"/>
          </p:cNvSpPr>
          <p:nvPr>
            <p:ph type="body" sz="quarter" idx="13"/>
          </p:nvPr>
        </p:nvSpPr>
        <p:spPr>
          <a:xfrm>
            <a:off x="381000" y="1752600"/>
            <a:ext cx="8382000" cy="685800"/>
          </a:xfrm>
        </p:spPr>
        <p:txBody>
          <a:bodyPr>
            <a:noAutofit/>
          </a:bodyPr>
          <a:lstStyle/>
          <a:p>
            <a:r>
              <a:rPr lang="en-US" altLang="en-US" b="1" kern="0" dirty="0">
                <a:solidFill>
                  <a:prstClr val="black"/>
                </a:solidFill>
              </a:rPr>
              <a:t>Learning Objective C2:</a:t>
            </a:r>
            <a:r>
              <a:rPr lang="en-US" altLang="en-US" kern="0" dirty="0">
                <a:solidFill>
                  <a:prstClr val="black"/>
                </a:solidFill>
              </a:rPr>
              <a:t> I</a:t>
            </a:r>
            <a:r>
              <a:rPr lang="en-US" kern="0" dirty="0">
                <a:solidFill>
                  <a:prstClr val="black"/>
                </a:solidFill>
              </a:rPr>
              <a:t>dentify users and uses of, and opportunities in, accounting.</a:t>
            </a:r>
          </a:p>
        </p:txBody>
      </p:sp>
      <p:sp>
        <p:nvSpPr>
          <p:cNvPr id="4" name="Content Placeholder 3"/>
          <p:cNvSpPr>
            <a:spLocks noGrp="1"/>
          </p:cNvSpPr>
          <p:nvPr>
            <p:ph idx="1"/>
          </p:nvPr>
        </p:nvSpPr>
        <p:spPr>
          <a:xfrm>
            <a:off x="381000" y="2514600"/>
            <a:ext cx="8382000" cy="3810000"/>
          </a:xfrm>
        </p:spPr>
        <p:txBody>
          <a:bodyPr>
            <a:noAutofit/>
          </a:bodyPr>
          <a:lstStyle/>
          <a:p>
            <a:r>
              <a:rPr lang="en-US" dirty="0"/>
              <a:t>Internal users </a:t>
            </a:r>
          </a:p>
          <a:p>
            <a:pPr lvl="1"/>
            <a:r>
              <a:rPr lang="en-US" dirty="0"/>
              <a:t>Officers</a:t>
            </a:r>
          </a:p>
          <a:p>
            <a:pPr lvl="1"/>
            <a:r>
              <a:rPr lang="en-US" dirty="0"/>
              <a:t>Managers</a:t>
            </a:r>
          </a:p>
          <a:p>
            <a:pPr lvl="1"/>
            <a:r>
              <a:rPr lang="en-US" dirty="0"/>
              <a:t>Internal auditors</a:t>
            </a:r>
          </a:p>
          <a:p>
            <a:pPr lvl="1"/>
            <a:r>
              <a:rPr lang="en-US" dirty="0"/>
              <a:t>Sales staff</a:t>
            </a:r>
          </a:p>
          <a:p>
            <a:pPr lvl="1"/>
            <a:r>
              <a:rPr lang="en-US" dirty="0"/>
              <a:t>Budget officers</a:t>
            </a:r>
          </a:p>
          <a:p>
            <a:pPr lvl="1"/>
            <a:r>
              <a:rPr lang="en-US" dirty="0"/>
              <a:t>Controllers</a:t>
            </a:r>
          </a:p>
        </p:txBody>
      </p:sp>
    </p:spTree>
    <p:extLst>
      <p:ext uri="{BB962C8B-B14F-4D97-AF65-F5344CB8AC3E}">
        <p14:creationId xmlns:p14="http://schemas.microsoft.com/office/powerpoint/2010/main" val="345378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9144000" cy="1066800"/>
          </a:xfrm>
        </p:spPr>
        <p:txBody>
          <a:bodyPr>
            <a:normAutofit fontScale="90000"/>
          </a:bodyPr>
          <a:lstStyle/>
          <a:p>
            <a:r>
              <a:rPr lang="en-US" sz="4000" kern="0" dirty="0"/>
              <a:t>Exhibit 1.3 </a:t>
            </a:r>
            <a:r>
              <a:rPr lang="en-US" altLang="en-US" sz="4000" dirty="0"/>
              <a:t>Opportunities in Accounting (1 of 5)</a:t>
            </a:r>
            <a:endParaRPr lang="en-US" dirty="0"/>
          </a:p>
        </p:txBody>
      </p:sp>
      <p:sp>
        <p:nvSpPr>
          <p:cNvPr id="8" name="Text Placeholder 7"/>
          <p:cNvSpPr>
            <a:spLocks noGrp="1"/>
          </p:cNvSpPr>
          <p:nvPr>
            <p:ph type="body" sz="quarter" idx="13"/>
          </p:nvPr>
        </p:nvSpPr>
        <p:spPr>
          <a:xfrm>
            <a:off x="381000" y="1752600"/>
            <a:ext cx="8382000" cy="609600"/>
          </a:xfrm>
        </p:spPr>
        <p:txBody>
          <a:bodyPr>
            <a:noAutofit/>
          </a:bodyPr>
          <a:lstStyle/>
          <a:p>
            <a:r>
              <a:rPr lang="en-US" altLang="en-US" b="1" kern="0" dirty="0">
                <a:solidFill>
                  <a:prstClr val="black"/>
                </a:solidFill>
              </a:rPr>
              <a:t>Learning Objective C2: </a:t>
            </a:r>
            <a:r>
              <a:rPr lang="en-US" altLang="en-US" kern="0" dirty="0">
                <a:solidFill>
                  <a:prstClr val="black"/>
                </a:solidFill>
              </a:rPr>
              <a:t>I</a:t>
            </a:r>
            <a:r>
              <a:rPr lang="en-US" kern="0" dirty="0">
                <a:solidFill>
                  <a:prstClr val="black"/>
                </a:solidFill>
              </a:rPr>
              <a:t>dentify users and uses of, and opportunities in, accounting</a:t>
            </a:r>
            <a:endParaRPr lang="en-US" dirty="0"/>
          </a:p>
        </p:txBody>
      </p:sp>
      <p:sp>
        <p:nvSpPr>
          <p:cNvPr id="7" name="Content Placeholder 6"/>
          <p:cNvSpPr>
            <a:spLocks noGrp="1"/>
          </p:cNvSpPr>
          <p:nvPr>
            <p:ph idx="1"/>
          </p:nvPr>
        </p:nvSpPr>
        <p:spPr>
          <a:xfrm>
            <a:off x="380999" y="2561771"/>
            <a:ext cx="8382001" cy="3839029"/>
          </a:xfrm>
        </p:spPr>
        <p:txBody>
          <a:bodyPr>
            <a:noAutofit/>
          </a:bodyPr>
          <a:lstStyle/>
          <a:p>
            <a:r>
              <a:rPr lang="en-US" sz="2400" dirty="0"/>
              <a:t>Opportunities in Accounting</a:t>
            </a:r>
          </a:p>
          <a:p>
            <a:pPr lvl="1"/>
            <a:r>
              <a:rPr lang="en-US" sz="2200" dirty="0"/>
              <a:t>Financial </a:t>
            </a:r>
          </a:p>
          <a:p>
            <a:pPr lvl="2"/>
            <a:r>
              <a:rPr lang="en-US" sz="2000" dirty="0"/>
              <a:t>Preparation </a:t>
            </a:r>
          </a:p>
          <a:p>
            <a:pPr lvl="2"/>
            <a:r>
              <a:rPr lang="en-US" sz="2000" dirty="0"/>
              <a:t>Analysis</a:t>
            </a:r>
          </a:p>
          <a:p>
            <a:pPr lvl="2"/>
            <a:r>
              <a:rPr lang="en-US" sz="2000" dirty="0"/>
              <a:t>Auditing</a:t>
            </a:r>
          </a:p>
          <a:p>
            <a:pPr lvl="2"/>
            <a:r>
              <a:rPr lang="en-US" sz="2000" dirty="0"/>
              <a:t>Regulatory</a:t>
            </a:r>
          </a:p>
          <a:p>
            <a:pPr lvl="2"/>
            <a:r>
              <a:rPr lang="en-US" sz="2000" dirty="0"/>
              <a:t>Consulting</a:t>
            </a:r>
          </a:p>
          <a:p>
            <a:pPr lvl="2"/>
            <a:r>
              <a:rPr lang="en-US" sz="2000" dirty="0"/>
              <a:t>Planning </a:t>
            </a:r>
          </a:p>
          <a:p>
            <a:pPr lvl="2"/>
            <a:r>
              <a:rPr lang="en-US" sz="2000" dirty="0"/>
              <a:t>Criminal investigation</a:t>
            </a:r>
          </a:p>
        </p:txBody>
      </p:sp>
    </p:spTree>
    <p:extLst>
      <p:ext uri="{BB962C8B-B14F-4D97-AF65-F5344CB8AC3E}">
        <p14:creationId xmlns:p14="http://schemas.microsoft.com/office/powerpoint/2010/main" val="66787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9144000" cy="1066800"/>
          </a:xfrm>
        </p:spPr>
        <p:txBody>
          <a:bodyPr>
            <a:normAutofit fontScale="90000"/>
          </a:bodyPr>
          <a:lstStyle/>
          <a:p>
            <a:r>
              <a:rPr lang="en-US" sz="4000" kern="0" dirty="0"/>
              <a:t>Exhibit 1.3 </a:t>
            </a:r>
            <a:r>
              <a:rPr lang="en-US" altLang="en-US" sz="4000" dirty="0"/>
              <a:t>Opportunities in Accounting (2 of 5)</a:t>
            </a:r>
            <a:endParaRPr lang="en-US" dirty="0"/>
          </a:p>
        </p:txBody>
      </p:sp>
      <p:sp>
        <p:nvSpPr>
          <p:cNvPr id="8" name="Text Placeholder 7"/>
          <p:cNvSpPr>
            <a:spLocks noGrp="1"/>
          </p:cNvSpPr>
          <p:nvPr>
            <p:ph type="body" sz="quarter" idx="13"/>
          </p:nvPr>
        </p:nvSpPr>
        <p:spPr>
          <a:xfrm>
            <a:off x="381000" y="1752600"/>
            <a:ext cx="8382000" cy="609600"/>
          </a:xfrm>
        </p:spPr>
        <p:txBody>
          <a:bodyPr>
            <a:noAutofit/>
          </a:bodyPr>
          <a:lstStyle/>
          <a:p>
            <a:r>
              <a:rPr lang="en-US" altLang="en-US" b="1" kern="0" dirty="0">
                <a:solidFill>
                  <a:prstClr val="black"/>
                </a:solidFill>
              </a:rPr>
              <a:t>Learning Objective C2: </a:t>
            </a:r>
            <a:r>
              <a:rPr lang="en-US" altLang="en-US" kern="0" dirty="0">
                <a:solidFill>
                  <a:prstClr val="black"/>
                </a:solidFill>
              </a:rPr>
              <a:t>I</a:t>
            </a:r>
            <a:r>
              <a:rPr lang="en-US" kern="0" dirty="0">
                <a:solidFill>
                  <a:prstClr val="black"/>
                </a:solidFill>
              </a:rPr>
              <a:t>dentify users and uses of, and opportunities in, accounting</a:t>
            </a:r>
            <a:endParaRPr lang="en-US" dirty="0"/>
          </a:p>
        </p:txBody>
      </p:sp>
      <p:sp>
        <p:nvSpPr>
          <p:cNvPr id="7" name="Content Placeholder 6"/>
          <p:cNvSpPr>
            <a:spLocks noGrp="1"/>
          </p:cNvSpPr>
          <p:nvPr>
            <p:ph idx="1"/>
          </p:nvPr>
        </p:nvSpPr>
        <p:spPr>
          <a:xfrm>
            <a:off x="464457" y="2590800"/>
            <a:ext cx="8298543" cy="3810000"/>
          </a:xfrm>
        </p:spPr>
        <p:txBody>
          <a:bodyPr>
            <a:noAutofit/>
          </a:bodyPr>
          <a:lstStyle/>
          <a:p>
            <a:pPr lvl="1"/>
            <a:r>
              <a:rPr lang="en-US" sz="2200" dirty="0"/>
              <a:t>Managerial </a:t>
            </a:r>
          </a:p>
          <a:p>
            <a:pPr lvl="2"/>
            <a:r>
              <a:rPr lang="en-US" sz="2000" dirty="0"/>
              <a:t>General accounting</a:t>
            </a:r>
          </a:p>
          <a:p>
            <a:pPr lvl="2"/>
            <a:r>
              <a:rPr lang="en-US" sz="2000" dirty="0"/>
              <a:t>Cost accounting</a:t>
            </a:r>
          </a:p>
          <a:p>
            <a:pPr lvl="2"/>
            <a:r>
              <a:rPr lang="en-US" sz="2000" dirty="0"/>
              <a:t>Budgeting</a:t>
            </a:r>
          </a:p>
          <a:p>
            <a:pPr lvl="2"/>
            <a:r>
              <a:rPr lang="en-US" sz="2000" dirty="0"/>
              <a:t>Internal auditing </a:t>
            </a:r>
          </a:p>
          <a:p>
            <a:pPr lvl="2"/>
            <a:r>
              <a:rPr lang="en-US" sz="2000" dirty="0"/>
              <a:t>Consulting </a:t>
            </a:r>
          </a:p>
          <a:p>
            <a:pPr lvl="2"/>
            <a:r>
              <a:rPr lang="en-US" sz="2000" dirty="0"/>
              <a:t>Controller</a:t>
            </a:r>
          </a:p>
          <a:p>
            <a:pPr lvl="2"/>
            <a:r>
              <a:rPr lang="en-US" sz="2000" dirty="0"/>
              <a:t>Treasurer </a:t>
            </a:r>
          </a:p>
          <a:p>
            <a:pPr lvl="2"/>
            <a:r>
              <a:rPr lang="en-US" sz="2000" dirty="0"/>
              <a:t>Strategy</a:t>
            </a:r>
          </a:p>
        </p:txBody>
      </p:sp>
    </p:spTree>
    <p:extLst>
      <p:ext uri="{BB962C8B-B14F-4D97-AF65-F5344CB8AC3E}">
        <p14:creationId xmlns:p14="http://schemas.microsoft.com/office/powerpoint/2010/main" val="91610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9144000" cy="1066800"/>
          </a:xfrm>
        </p:spPr>
        <p:txBody>
          <a:bodyPr>
            <a:normAutofit fontScale="90000"/>
          </a:bodyPr>
          <a:lstStyle/>
          <a:p>
            <a:r>
              <a:rPr lang="en-US" sz="4000" kern="0" dirty="0"/>
              <a:t>Exhibit 1.3 </a:t>
            </a:r>
            <a:r>
              <a:rPr lang="en-US" altLang="en-US" sz="4000" dirty="0"/>
              <a:t>Opportunities in Accounting</a:t>
            </a:r>
            <a:r>
              <a:rPr lang="en-US" altLang="en-US" sz="4000" kern="0" dirty="0"/>
              <a:t> </a:t>
            </a:r>
            <a:r>
              <a:rPr lang="en-US" altLang="en-US" sz="4000" dirty="0"/>
              <a:t>(3 of 5)</a:t>
            </a:r>
            <a:endParaRPr lang="en-US" sz="4000" dirty="0"/>
          </a:p>
        </p:txBody>
      </p:sp>
      <p:sp>
        <p:nvSpPr>
          <p:cNvPr id="8" name="Text Placeholder 7"/>
          <p:cNvSpPr>
            <a:spLocks noGrp="1"/>
          </p:cNvSpPr>
          <p:nvPr>
            <p:ph type="body" sz="quarter" idx="13"/>
          </p:nvPr>
        </p:nvSpPr>
        <p:spPr>
          <a:xfrm>
            <a:off x="381000" y="1752600"/>
            <a:ext cx="8382000" cy="609600"/>
          </a:xfrm>
        </p:spPr>
        <p:txBody>
          <a:bodyPr>
            <a:noAutofit/>
          </a:bodyPr>
          <a:lstStyle/>
          <a:p>
            <a:r>
              <a:rPr lang="en-US" altLang="en-US" b="1" kern="0" dirty="0">
                <a:solidFill>
                  <a:prstClr val="black"/>
                </a:solidFill>
              </a:rPr>
              <a:t>Learning Objective C2: </a:t>
            </a:r>
            <a:r>
              <a:rPr lang="en-US" altLang="en-US" kern="0" dirty="0">
                <a:solidFill>
                  <a:prstClr val="black"/>
                </a:solidFill>
              </a:rPr>
              <a:t>I</a:t>
            </a:r>
            <a:r>
              <a:rPr lang="en-US" kern="0" dirty="0">
                <a:solidFill>
                  <a:prstClr val="black"/>
                </a:solidFill>
              </a:rPr>
              <a:t>dentify users and uses of, and opportunities in, accounting</a:t>
            </a:r>
            <a:endParaRPr lang="en-US" dirty="0"/>
          </a:p>
        </p:txBody>
      </p:sp>
      <p:sp>
        <p:nvSpPr>
          <p:cNvPr id="7" name="Content Placeholder 6"/>
          <p:cNvSpPr>
            <a:spLocks noGrp="1"/>
          </p:cNvSpPr>
          <p:nvPr>
            <p:ph idx="1"/>
          </p:nvPr>
        </p:nvSpPr>
        <p:spPr>
          <a:xfrm>
            <a:off x="464457" y="2514600"/>
            <a:ext cx="8298543" cy="3810000"/>
          </a:xfrm>
        </p:spPr>
        <p:txBody>
          <a:bodyPr>
            <a:noAutofit/>
          </a:bodyPr>
          <a:lstStyle/>
          <a:p>
            <a:pPr lvl="1"/>
            <a:r>
              <a:rPr lang="en-US" sz="2200" dirty="0"/>
              <a:t>Taxation </a:t>
            </a:r>
          </a:p>
          <a:p>
            <a:pPr lvl="2"/>
            <a:r>
              <a:rPr lang="en-US" sz="2000" dirty="0"/>
              <a:t>Preparation</a:t>
            </a:r>
          </a:p>
          <a:p>
            <a:pPr lvl="2"/>
            <a:r>
              <a:rPr lang="en-US" sz="2000" dirty="0"/>
              <a:t>Planning </a:t>
            </a:r>
          </a:p>
          <a:p>
            <a:pPr lvl="2"/>
            <a:r>
              <a:rPr lang="en-US" sz="2000" dirty="0"/>
              <a:t>Regulatory</a:t>
            </a:r>
          </a:p>
          <a:p>
            <a:pPr lvl="2"/>
            <a:r>
              <a:rPr lang="en-US" sz="2000" dirty="0"/>
              <a:t>Investigations</a:t>
            </a:r>
          </a:p>
          <a:p>
            <a:pPr lvl="2"/>
            <a:r>
              <a:rPr lang="en-US" sz="2000" dirty="0"/>
              <a:t>Consulting </a:t>
            </a:r>
          </a:p>
          <a:p>
            <a:pPr lvl="2"/>
            <a:r>
              <a:rPr lang="en-US" sz="2000" dirty="0"/>
              <a:t>Enforcement</a:t>
            </a:r>
          </a:p>
          <a:p>
            <a:pPr lvl="2"/>
            <a:r>
              <a:rPr lang="en-US" sz="2000" dirty="0"/>
              <a:t>Legal services</a:t>
            </a:r>
          </a:p>
          <a:p>
            <a:pPr lvl="2"/>
            <a:r>
              <a:rPr lang="en-US" sz="2000" dirty="0"/>
              <a:t>Estate plans</a:t>
            </a:r>
          </a:p>
        </p:txBody>
      </p:sp>
    </p:spTree>
    <p:extLst>
      <p:ext uri="{BB962C8B-B14F-4D97-AF65-F5344CB8AC3E}">
        <p14:creationId xmlns:p14="http://schemas.microsoft.com/office/powerpoint/2010/main" val="2229995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9144000" cy="1143000"/>
          </a:xfrm>
        </p:spPr>
        <p:txBody>
          <a:bodyPr>
            <a:normAutofit fontScale="90000"/>
          </a:bodyPr>
          <a:lstStyle/>
          <a:p>
            <a:r>
              <a:rPr lang="en-US" sz="4000" kern="0" dirty="0"/>
              <a:t>Exhibit 1.3 </a:t>
            </a:r>
            <a:r>
              <a:rPr lang="en-US" altLang="en-US" sz="4000" dirty="0"/>
              <a:t>Opportunities in Accounting</a:t>
            </a:r>
            <a:r>
              <a:rPr lang="en-US" altLang="en-US" sz="4000" kern="0" dirty="0"/>
              <a:t> </a:t>
            </a:r>
            <a:r>
              <a:rPr lang="en-US" altLang="en-US" sz="4000" dirty="0"/>
              <a:t>(4 of 5)</a:t>
            </a:r>
            <a:endParaRPr lang="en-US" sz="4000" dirty="0"/>
          </a:p>
        </p:txBody>
      </p:sp>
      <p:sp>
        <p:nvSpPr>
          <p:cNvPr id="8" name="Text Placeholder 7"/>
          <p:cNvSpPr>
            <a:spLocks noGrp="1"/>
          </p:cNvSpPr>
          <p:nvPr>
            <p:ph type="body" sz="quarter" idx="13"/>
          </p:nvPr>
        </p:nvSpPr>
        <p:spPr>
          <a:xfrm>
            <a:off x="381000" y="1752600"/>
            <a:ext cx="8382000" cy="609600"/>
          </a:xfrm>
        </p:spPr>
        <p:txBody>
          <a:bodyPr>
            <a:noAutofit/>
          </a:bodyPr>
          <a:lstStyle/>
          <a:p>
            <a:r>
              <a:rPr lang="en-US" altLang="en-US" b="1" kern="0" dirty="0">
                <a:solidFill>
                  <a:prstClr val="black"/>
                </a:solidFill>
              </a:rPr>
              <a:t>Learning Objective C2: </a:t>
            </a:r>
            <a:r>
              <a:rPr lang="en-US" altLang="en-US" kern="0" dirty="0">
                <a:solidFill>
                  <a:prstClr val="black"/>
                </a:solidFill>
              </a:rPr>
              <a:t>I</a:t>
            </a:r>
            <a:r>
              <a:rPr lang="en-US" kern="0" dirty="0">
                <a:solidFill>
                  <a:prstClr val="black"/>
                </a:solidFill>
              </a:rPr>
              <a:t>dentify users and uses of, and opportunities in, accounting</a:t>
            </a:r>
            <a:endParaRPr lang="en-US" dirty="0"/>
          </a:p>
        </p:txBody>
      </p:sp>
      <p:sp>
        <p:nvSpPr>
          <p:cNvPr id="7" name="Content Placeholder 6"/>
          <p:cNvSpPr>
            <a:spLocks noGrp="1"/>
          </p:cNvSpPr>
          <p:nvPr>
            <p:ph idx="1"/>
          </p:nvPr>
        </p:nvSpPr>
        <p:spPr>
          <a:xfrm>
            <a:off x="464457" y="2514600"/>
            <a:ext cx="8298543" cy="3810000"/>
          </a:xfrm>
        </p:spPr>
        <p:txBody>
          <a:bodyPr>
            <a:noAutofit/>
          </a:bodyPr>
          <a:lstStyle/>
          <a:p>
            <a:pPr lvl="1"/>
            <a:r>
              <a:rPr lang="en-US" sz="2200" dirty="0"/>
              <a:t>Accounting-related</a:t>
            </a:r>
          </a:p>
          <a:p>
            <a:pPr lvl="2"/>
            <a:r>
              <a:rPr lang="en-US" sz="2000" dirty="0"/>
              <a:t>Lenders</a:t>
            </a:r>
          </a:p>
          <a:p>
            <a:pPr lvl="2"/>
            <a:r>
              <a:rPr lang="en-US" sz="2000" dirty="0"/>
              <a:t>Consultants</a:t>
            </a:r>
          </a:p>
          <a:p>
            <a:pPr lvl="2"/>
            <a:r>
              <a:rPr lang="en-US" sz="2000" dirty="0"/>
              <a:t>Analysts</a:t>
            </a:r>
          </a:p>
          <a:p>
            <a:pPr lvl="2"/>
            <a:r>
              <a:rPr lang="en-US" sz="2000" dirty="0"/>
              <a:t>Traders</a:t>
            </a:r>
          </a:p>
          <a:p>
            <a:pPr lvl="2"/>
            <a:r>
              <a:rPr lang="en-US" sz="2000" dirty="0"/>
              <a:t>Directors</a:t>
            </a:r>
          </a:p>
          <a:p>
            <a:pPr lvl="2"/>
            <a:r>
              <a:rPr lang="en-US" sz="2000" dirty="0"/>
              <a:t>Underwriters</a:t>
            </a:r>
          </a:p>
          <a:p>
            <a:pPr lvl="2"/>
            <a:r>
              <a:rPr lang="en-US" sz="2000" dirty="0"/>
              <a:t>Planners</a:t>
            </a:r>
          </a:p>
          <a:p>
            <a:pPr lvl="2"/>
            <a:r>
              <a:rPr lang="en-US" sz="2000" dirty="0"/>
              <a:t>Appraisers</a:t>
            </a:r>
          </a:p>
          <a:p>
            <a:pPr lvl="2"/>
            <a:r>
              <a:rPr lang="en-US" sz="2000" dirty="0"/>
              <a:t>FBI investigators </a:t>
            </a:r>
          </a:p>
        </p:txBody>
      </p:sp>
    </p:spTree>
    <p:extLst>
      <p:ext uri="{BB962C8B-B14F-4D97-AF65-F5344CB8AC3E}">
        <p14:creationId xmlns:p14="http://schemas.microsoft.com/office/powerpoint/2010/main" val="304835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9144000" cy="1066800"/>
          </a:xfrm>
        </p:spPr>
        <p:txBody>
          <a:bodyPr>
            <a:normAutofit fontScale="90000"/>
          </a:bodyPr>
          <a:lstStyle/>
          <a:p>
            <a:r>
              <a:rPr lang="en-US" sz="4000" kern="0" dirty="0"/>
              <a:t>Exhibit 1.3 </a:t>
            </a:r>
            <a:r>
              <a:rPr lang="en-US" altLang="en-US" sz="4000" dirty="0"/>
              <a:t>Opportunities in Accounting</a:t>
            </a:r>
            <a:r>
              <a:rPr lang="en-US" altLang="en-US" sz="4000" kern="0" dirty="0"/>
              <a:t> </a:t>
            </a:r>
            <a:r>
              <a:rPr lang="en-US" altLang="en-US" sz="4000" dirty="0"/>
              <a:t>(5 of 5)</a:t>
            </a:r>
            <a:endParaRPr lang="en-US" sz="4000" dirty="0"/>
          </a:p>
        </p:txBody>
      </p:sp>
      <p:sp>
        <p:nvSpPr>
          <p:cNvPr id="8" name="Text Placeholder 7"/>
          <p:cNvSpPr>
            <a:spLocks noGrp="1"/>
          </p:cNvSpPr>
          <p:nvPr>
            <p:ph type="body" sz="quarter" idx="13"/>
          </p:nvPr>
        </p:nvSpPr>
        <p:spPr>
          <a:xfrm>
            <a:off x="381000" y="1752600"/>
            <a:ext cx="8382000" cy="685800"/>
          </a:xfrm>
        </p:spPr>
        <p:txBody>
          <a:bodyPr>
            <a:noAutofit/>
          </a:bodyPr>
          <a:lstStyle/>
          <a:p>
            <a:r>
              <a:rPr lang="en-US" altLang="en-US" b="1" kern="0" dirty="0">
                <a:solidFill>
                  <a:prstClr val="black"/>
                </a:solidFill>
              </a:rPr>
              <a:t>Learning Objective C2: </a:t>
            </a:r>
            <a:r>
              <a:rPr lang="en-US" altLang="en-US" kern="0" dirty="0">
                <a:solidFill>
                  <a:prstClr val="black"/>
                </a:solidFill>
              </a:rPr>
              <a:t>I</a:t>
            </a:r>
            <a:r>
              <a:rPr lang="en-US" kern="0" dirty="0">
                <a:solidFill>
                  <a:prstClr val="black"/>
                </a:solidFill>
              </a:rPr>
              <a:t>dentify users and uses of, and opportunities in, accounting</a:t>
            </a:r>
            <a:endParaRPr lang="en-US" dirty="0"/>
          </a:p>
        </p:txBody>
      </p:sp>
      <p:sp>
        <p:nvSpPr>
          <p:cNvPr id="7" name="Content Placeholder 6"/>
          <p:cNvSpPr>
            <a:spLocks noGrp="1"/>
          </p:cNvSpPr>
          <p:nvPr>
            <p:ph idx="1"/>
          </p:nvPr>
        </p:nvSpPr>
        <p:spPr>
          <a:xfrm>
            <a:off x="464457" y="2514600"/>
            <a:ext cx="8298543" cy="3886200"/>
          </a:xfrm>
        </p:spPr>
        <p:txBody>
          <a:bodyPr>
            <a:noAutofit/>
          </a:bodyPr>
          <a:lstStyle/>
          <a:p>
            <a:pPr lvl="2"/>
            <a:r>
              <a:rPr lang="en-US" sz="2000" dirty="0"/>
              <a:t>Marketing researchers</a:t>
            </a:r>
          </a:p>
          <a:p>
            <a:pPr lvl="2"/>
            <a:r>
              <a:rPr lang="en-US" sz="2000" dirty="0"/>
              <a:t>Systems designers</a:t>
            </a:r>
          </a:p>
          <a:p>
            <a:pPr lvl="2"/>
            <a:r>
              <a:rPr lang="en-US" sz="2000" dirty="0"/>
              <a:t>Merger services</a:t>
            </a:r>
          </a:p>
          <a:p>
            <a:pPr lvl="2"/>
            <a:r>
              <a:rPr lang="en-US" sz="2000" dirty="0"/>
              <a:t>Business valuation</a:t>
            </a:r>
          </a:p>
          <a:p>
            <a:pPr lvl="2"/>
            <a:r>
              <a:rPr lang="en-US" sz="2000" dirty="0"/>
              <a:t>Forensic accounting</a:t>
            </a:r>
          </a:p>
          <a:p>
            <a:pPr lvl="2"/>
            <a:r>
              <a:rPr lang="en-US" sz="2000" dirty="0"/>
              <a:t>Litigation support</a:t>
            </a:r>
          </a:p>
          <a:p>
            <a:pPr lvl="2"/>
            <a:r>
              <a:rPr lang="en-US" sz="2000" dirty="0"/>
              <a:t>Entrepreneurs</a:t>
            </a:r>
          </a:p>
          <a:p>
            <a:pPr marL="0" lvl="2" indent="0">
              <a:buNone/>
            </a:pPr>
            <a:r>
              <a:rPr lang="en-US" sz="2400" dirty="0"/>
              <a:t>Accounting information is in all aspects of our lives. When we earn money, pay taxes, invest savings, budget earnings, and plan for the future, we use accounting.</a:t>
            </a:r>
          </a:p>
        </p:txBody>
      </p:sp>
    </p:spTree>
    <p:extLst>
      <p:ext uri="{BB962C8B-B14F-4D97-AF65-F5344CB8AC3E}">
        <p14:creationId xmlns:p14="http://schemas.microsoft.com/office/powerpoint/2010/main" val="298118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noAutofit/>
          </a:bodyPr>
          <a:lstStyle/>
          <a:p>
            <a:r>
              <a:rPr lang="en-US" dirty="0"/>
              <a:t>NEED-TO-KNOW 1-1 (1 of 2)</a:t>
            </a:r>
          </a:p>
        </p:txBody>
      </p:sp>
      <p:sp>
        <p:nvSpPr>
          <p:cNvPr id="4" name="Text Placeholder 3"/>
          <p:cNvSpPr>
            <a:spLocks noGrp="1"/>
          </p:cNvSpPr>
          <p:nvPr>
            <p:ph type="body" sz="quarter" idx="13"/>
          </p:nvPr>
        </p:nvSpPr>
        <p:spPr>
          <a:xfrm>
            <a:off x="304800" y="1371600"/>
            <a:ext cx="8534400" cy="1143000"/>
          </a:xfrm>
        </p:spPr>
        <p:txBody>
          <a:bodyPr>
            <a:noAutofit/>
          </a:bodyPr>
          <a:lstStyle/>
          <a:p>
            <a:pPr lvl="0" eaLnBrk="0" hangingPunct="0">
              <a:spcBef>
                <a:spcPts val="0"/>
              </a:spcBef>
              <a:defRPr/>
            </a:pPr>
            <a:r>
              <a:rPr lang="en-US" altLang="en-US" b="1" kern="0" dirty="0">
                <a:solidFill>
                  <a:prstClr val="black"/>
                </a:solidFill>
              </a:rPr>
              <a:t>Learning Objective C1:</a:t>
            </a:r>
            <a:r>
              <a:rPr lang="en-US" altLang="en-US" kern="0" dirty="0">
                <a:solidFill>
                  <a:prstClr val="black"/>
                </a:solidFill>
              </a:rPr>
              <a:t> Explain the purpose and importance of accounting.</a:t>
            </a:r>
          </a:p>
          <a:p>
            <a:pPr lvl="0" eaLnBrk="0" hangingPunct="0">
              <a:spcBef>
                <a:spcPts val="0"/>
              </a:spcBef>
              <a:defRPr/>
            </a:pPr>
            <a:r>
              <a:rPr lang="en-US" altLang="en-US" b="1" kern="0" dirty="0">
                <a:solidFill>
                  <a:prstClr val="black"/>
                </a:solidFill>
              </a:rPr>
              <a:t>Learning Objective C2: </a:t>
            </a:r>
            <a:r>
              <a:rPr lang="en-US" altLang="en-US" kern="0" dirty="0">
                <a:solidFill>
                  <a:prstClr val="black"/>
                </a:solidFill>
              </a:rPr>
              <a:t>I</a:t>
            </a:r>
            <a:r>
              <a:rPr lang="en-US" kern="0" dirty="0">
                <a:solidFill>
                  <a:prstClr val="black"/>
                </a:solidFill>
              </a:rPr>
              <a:t>dentify users and uses of, and opportunities in, accounting</a:t>
            </a:r>
            <a:endParaRPr lang="en-US" altLang="en-US" kern="0" dirty="0">
              <a:solidFill>
                <a:prstClr val="black"/>
              </a:solidFill>
            </a:endParaRPr>
          </a:p>
        </p:txBody>
      </p:sp>
      <p:sp>
        <p:nvSpPr>
          <p:cNvPr id="3" name="Content Placeholder 2"/>
          <p:cNvSpPr>
            <a:spLocks noGrp="1"/>
          </p:cNvSpPr>
          <p:nvPr>
            <p:ph idx="1"/>
          </p:nvPr>
        </p:nvSpPr>
        <p:spPr>
          <a:xfrm>
            <a:off x="533400" y="2667000"/>
            <a:ext cx="8077200" cy="838200"/>
          </a:xfrm>
        </p:spPr>
        <p:txBody>
          <a:bodyPr>
            <a:normAutofit/>
          </a:bodyPr>
          <a:lstStyle/>
          <a:p>
            <a:pPr marL="0" indent="0">
              <a:buNone/>
            </a:pPr>
            <a:r>
              <a:rPr lang="en-US" sz="2200" dirty="0">
                <a:solidFill>
                  <a:srgbClr val="000000"/>
                </a:solidFill>
              </a:rPr>
              <a:t>Identify the following users of accounting information as either an (a) external or (b) internal user.</a:t>
            </a:r>
          </a:p>
        </p:txBody>
      </p:sp>
      <p:graphicFrame>
        <p:nvGraphicFramePr>
          <p:cNvPr id="6" name="Table 5"/>
          <p:cNvGraphicFramePr>
            <a:graphicFrameLocks noGrp="1"/>
          </p:cNvGraphicFramePr>
          <p:nvPr>
            <p:extLst>
              <p:ext uri="{D42A27DB-BD31-4B8C-83A1-F6EECF244321}">
                <p14:modId xmlns:p14="http://schemas.microsoft.com/office/powerpoint/2010/main" val="1269181662"/>
              </p:ext>
            </p:extLst>
          </p:nvPr>
        </p:nvGraphicFramePr>
        <p:xfrm>
          <a:off x="1905000" y="3581400"/>
          <a:ext cx="5410200" cy="2743199"/>
        </p:xfrm>
        <a:graphic>
          <a:graphicData uri="http://schemas.openxmlformats.org/drawingml/2006/table">
            <a:tbl>
              <a:tblPr firstRow="1" bandRow="1">
                <a:tableStyleId>{5940675A-B579-460E-94D1-54222C63F5DA}</a:tableStyleId>
              </a:tblPr>
              <a:tblGrid>
                <a:gridCol w="2736187">
                  <a:extLst>
                    <a:ext uri="{9D8B030D-6E8A-4147-A177-3AD203B41FA5}">
                      <a16:colId xmlns:a16="http://schemas.microsoft.com/office/drawing/2014/main" val="20000"/>
                    </a:ext>
                  </a:extLst>
                </a:gridCol>
                <a:gridCol w="2674013">
                  <a:extLst>
                    <a:ext uri="{9D8B030D-6E8A-4147-A177-3AD203B41FA5}">
                      <a16:colId xmlns:a16="http://schemas.microsoft.com/office/drawing/2014/main" val="20001"/>
                    </a:ext>
                  </a:extLst>
                </a:gridCol>
              </a:tblGrid>
              <a:tr h="34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Regulator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a)  External user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0"/>
                  </a:ext>
                </a:extLst>
              </a:tr>
              <a:tr h="34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CEO</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b)  Internal user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1"/>
                  </a:ext>
                </a:extLst>
              </a:tr>
              <a:tr h="34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Shareholder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a)  External user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2"/>
                  </a:ext>
                </a:extLst>
              </a:tr>
              <a:tr h="34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Controller</a:t>
                      </a:r>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lphaLcParenR" startAt="2"/>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Internal user</a:t>
                      </a:r>
                    </a:p>
                  </a:txBody>
                  <a:tcPr/>
                </a:tc>
                <a:extLst>
                  <a:ext uri="{0D108BD9-81ED-4DB2-BD59-A6C34878D82A}">
                    <a16:rowId xmlns:a16="http://schemas.microsoft.com/office/drawing/2014/main" val="10003"/>
                  </a:ext>
                </a:extLst>
              </a:tr>
              <a:tr h="3578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Executive Employee</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b)  Internal user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4"/>
                  </a:ext>
                </a:extLst>
              </a:tr>
              <a:tr h="34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External Auditor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a)  External user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5"/>
                  </a:ext>
                </a:extLst>
              </a:tr>
              <a:tr h="34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Production Manager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b)  Internal user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6"/>
                  </a:ext>
                </a:extLst>
              </a:tr>
              <a:tr h="340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Nonexecutive Employee</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a)  External user</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0911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400" y="533400"/>
            <a:ext cx="8839200" cy="6324600"/>
          </a:xfrm>
          <a:prstGeom prst="rect">
            <a:avLst/>
          </a:prstGeom>
        </p:spPr>
      </p:pic>
      <p:sp>
        <p:nvSpPr>
          <p:cNvPr id="8" name="TextBox 7"/>
          <p:cNvSpPr txBox="1"/>
          <p:nvPr/>
        </p:nvSpPr>
        <p:spPr>
          <a:xfrm rot="10800000" flipV="1">
            <a:off x="304799" y="4627604"/>
            <a:ext cx="3352800" cy="1477328"/>
          </a:xfrm>
          <a:prstGeom prst="rect">
            <a:avLst/>
          </a:prstGeom>
          <a:noFill/>
        </p:spPr>
        <p:txBody>
          <a:bodyPr wrap="square" rtlCol="0">
            <a:spAutoFit/>
          </a:bodyPr>
          <a:lstStyle/>
          <a:p>
            <a:r>
              <a:rPr lang="en-US" b="1" dirty="0" smtClean="0"/>
              <a:t>Slides Prepared by: </a:t>
            </a:r>
          </a:p>
          <a:p>
            <a:r>
              <a:rPr lang="en-US" dirty="0" smtClean="0">
                <a:solidFill>
                  <a:srgbClr val="FF0000"/>
                </a:solidFill>
              </a:rPr>
              <a:t>Professor Mohammad Kashem</a:t>
            </a:r>
          </a:p>
          <a:p>
            <a:r>
              <a:rPr lang="en-US" dirty="0" smtClean="0">
                <a:solidFill>
                  <a:srgbClr val="FF0000"/>
                </a:solidFill>
              </a:rPr>
              <a:t>Department of MIS</a:t>
            </a:r>
          </a:p>
          <a:p>
            <a:r>
              <a:rPr lang="en-US" dirty="0" smtClean="0">
                <a:solidFill>
                  <a:srgbClr val="FF0000"/>
                </a:solidFill>
              </a:rPr>
              <a:t>University of Dhaka </a:t>
            </a:r>
          </a:p>
          <a:p>
            <a:r>
              <a:rPr lang="en-US" dirty="0" smtClean="0">
                <a:solidFill>
                  <a:srgbClr val="FF0000"/>
                </a:solidFill>
              </a:rPr>
              <a:t>Dhaka  </a:t>
            </a:r>
            <a:endParaRPr lang="en-US" dirty="0">
              <a:solidFill>
                <a:srgbClr val="FF0000"/>
              </a:solidFill>
            </a:endParaRPr>
          </a:p>
        </p:txBody>
      </p:sp>
    </p:spTree>
    <p:extLst>
      <p:ext uri="{BB962C8B-B14F-4D97-AF65-F5344CB8AC3E}">
        <p14:creationId xmlns:p14="http://schemas.microsoft.com/office/powerpoint/2010/main" val="181910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noAutofit/>
          </a:bodyPr>
          <a:lstStyle/>
          <a:p>
            <a:r>
              <a:rPr lang="en-US" dirty="0"/>
              <a:t>NEED-TO-KNOW 1-1 (2 of 2) </a:t>
            </a:r>
          </a:p>
        </p:txBody>
      </p:sp>
      <p:sp>
        <p:nvSpPr>
          <p:cNvPr id="4" name="Text Placeholder 3"/>
          <p:cNvSpPr>
            <a:spLocks noGrp="1"/>
          </p:cNvSpPr>
          <p:nvPr>
            <p:ph type="body" sz="quarter" idx="13"/>
          </p:nvPr>
        </p:nvSpPr>
        <p:spPr>
          <a:xfrm>
            <a:off x="304800" y="1371600"/>
            <a:ext cx="8534400" cy="1143000"/>
          </a:xfrm>
        </p:spPr>
        <p:txBody>
          <a:bodyPr>
            <a:noAutofit/>
          </a:bodyPr>
          <a:lstStyle/>
          <a:p>
            <a:pPr lvl="0" eaLnBrk="0" hangingPunct="0">
              <a:spcBef>
                <a:spcPts val="0"/>
              </a:spcBef>
              <a:defRPr/>
            </a:pPr>
            <a:r>
              <a:rPr lang="en-US" altLang="en-US" b="1" kern="0" dirty="0">
                <a:solidFill>
                  <a:prstClr val="black"/>
                </a:solidFill>
              </a:rPr>
              <a:t>Learning Objective C1:</a:t>
            </a:r>
            <a:r>
              <a:rPr lang="en-US" altLang="en-US" kern="0" dirty="0">
                <a:solidFill>
                  <a:prstClr val="black"/>
                </a:solidFill>
              </a:rPr>
              <a:t> Explain the purpose and importance of accounting.</a:t>
            </a:r>
          </a:p>
          <a:p>
            <a:pPr lvl="0" eaLnBrk="0" hangingPunct="0">
              <a:spcBef>
                <a:spcPts val="0"/>
              </a:spcBef>
              <a:defRPr/>
            </a:pPr>
            <a:r>
              <a:rPr lang="en-US" altLang="en-US" b="1" kern="0" dirty="0">
                <a:solidFill>
                  <a:prstClr val="black"/>
                </a:solidFill>
              </a:rPr>
              <a:t>Learning Objective C2: </a:t>
            </a:r>
            <a:r>
              <a:rPr lang="en-US" altLang="en-US" kern="0" dirty="0">
                <a:solidFill>
                  <a:prstClr val="black"/>
                </a:solidFill>
              </a:rPr>
              <a:t>I</a:t>
            </a:r>
            <a:r>
              <a:rPr lang="en-US" kern="0" dirty="0">
                <a:solidFill>
                  <a:prstClr val="black"/>
                </a:solidFill>
              </a:rPr>
              <a:t>dentify users and uses of, and opportunities in, accounting</a:t>
            </a:r>
            <a:endParaRPr lang="en-US" altLang="en-US" kern="0" dirty="0">
              <a:solidFill>
                <a:prstClr val="black"/>
              </a:solidFill>
            </a:endParaRPr>
          </a:p>
        </p:txBody>
      </p:sp>
      <p:sp>
        <p:nvSpPr>
          <p:cNvPr id="3" name="Content Placeholder 2"/>
          <p:cNvSpPr>
            <a:spLocks noGrp="1"/>
          </p:cNvSpPr>
          <p:nvPr>
            <p:ph idx="1"/>
          </p:nvPr>
        </p:nvSpPr>
        <p:spPr>
          <a:xfrm>
            <a:off x="381000" y="2743200"/>
            <a:ext cx="8382000" cy="3657600"/>
          </a:xfrm>
        </p:spPr>
        <p:txBody>
          <a:bodyPr>
            <a:noAutofit/>
          </a:bodyPr>
          <a:lstStyle/>
          <a:p>
            <a:pPr>
              <a:spcBef>
                <a:spcPts val="600"/>
              </a:spcBef>
            </a:pPr>
            <a:r>
              <a:rPr lang="en-US" sz="2400" b="1" dirty="0"/>
              <a:t>External users </a:t>
            </a:r>
            <a:r>
              <a:rPr lang="en-US" sz="2400" dirty="0"/>
              <a:t>of accounting information are </a:t>
            </a:r>
            <a:r>
              <a:rPr lang="en-US" sz="2400" u="sng" dirty="0"/>
              <a:t>NOT directly involved</a:t>
            </a:r>
            <a:r>
              <a:rPr lang="en-US" sz="2400" dirty="0"/>
              <a:t> in running the organization.</a:t>
            </a:r>
          </a:p>
          <a:p>
            <a:pPr>
              <a:spcBef>
                <a:spcPts val="600"/>
              </a:spcBef>
            </a:pPr>
            <a:r>
              <a:rPr lang="en-US" sz="2400" b="1" dirty="0"/>
              <a:t>Internal users </a:t>
            </a:r>
            <a:r>
              <a:rPr lang="en-US" sz="2400" dirty="0"/>
              <a:t>of accounting information </a:t>
            </a:r>
            <a:r>
              <a:rPr lang="en-US" sz="2400" u="sng" dirty="0"/>
              <a:t>ARE directly involved</a:t>
            </a:r>
            <a:r>
              <a:rPr lang="en-US" sz="2400" dirty="0"/>
              <a:t> in managing and operating an organization.</a:t>
            </a:r>
          </a:p>
        </p:txBody>
      </p:sp>
    </p:spTree>
    <p:extLst>
      <p:ext uri="{BB962C8B-B14F-4D97-AF65-F5344CB8AC3E}">
        <p14:creationId xmlns:p14="http://schemas.microsoft.com/office/powerpoint/2010/main" val="3386736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altLang="en-US" b="1" dirty="0"/>
              <a:t>Learning Objective C3:</a:t>
            </a:r>
            <a:r>
              <a:rPr lang="en-US" altLang="en-US" dirty="0"/>
              <a:t> </a:t>
            </a:r>
            <a:r>
              <a:rPr lang="en-US" dirty="0"/>
              <a:t>Explain why ethics are crucial to accounting.</a:t>
            </a:r>
          </a:p>
        </p:txBody>
      </p:sp>
    </p:spTree>
    <p:extLst>
      <p:ext uri="{BB962C8B-B14F-4D97-AF65-F5344CB8AC3E}">
        <p14:creationId xmlns:p14="http://schemas.microsoft.com/office/powerpoint/2010/main" val="311118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637" y="533400"/>
            <a:ext cx="8312727" cy="1066800"/>
          </a:xfrm>
        </p:spPr>
        <p:txBody>
          <a:bodyPr>
            <a:noAutofit/>
          </a:bodyPr>
          <a:lstStyle/>
          <a:p>
            <a:r>
              <a:rPr lang="en-US" kern="0" dirty="0"/>
              <a:t>Exhibit 1.6 </a:t>
            </a:r>
            <a:r>
              <a:rPr lang="en-US" altLang="en-US" dirty="0"/>
              <a:t>Ethics – A Key Concept (1 of 2)</a:t>
            </a:r>
            <a:endParaRPr lang="en-US" dirty="0"/>
          </a:p>
        </p:txBody>
      </p:sp>
      <p:sp>
        <p:nvSpPr>
          <p:cNvPr id="5" name="Text Placeholder 4"/>
          <p:cNvSpPr>
            <a:spLocks noGrp="1"/>
          </p:cNvSpPr>
          <p:nvPr>
            <p:ph type="body" sz="quarter" idx="13"/>
          </p:nvPr>
        </p:nvSpPr>
        <p:spPr>
          <a:xfrm>
            <a:off x="381000" y="1676400"/>
            <a:ext cx="8382000" cy="3048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endParaRPr lang="en-US" altLang="en-US" kern="1200" dirty="0">
              <a:solidFill>
                <a:schemeClr val="tx1"/>
              </a:solidFill>
            </a:endParaRPr>
          </a:p>
        </p:txBody>
      </p:sp>
      <p:sp>
        <p:nvSpPr>
          <p:cNvPr id="4" name="Content Placeholder 3"/>
          <p:cNvSpPr>
            <a:spLocks noGrp="1"/>
          </p:cNvSpPr>
          <p:nvPr>
            <p:ph idx="1"/>
          </p:nvPr>
        </p:nvSpPr>
        <p:spPr>
          <a:xfrm>
            <a:off x="381000" y="2286000"/>
            <a:ext cx="8347364" cy="4038600"/>
          </a:xfrm>
        </p:spPr>
        <p:txBody>
          <a:bodyPr>
            <a:noAutofit/>
          </a:bodyPr>
          <a:lstStyle/>
          <a:p>
            <a:pPr>
              <a:lnSpc>
                <a:spcPct val="110000"/>
              </a:lnSpc>
            </a:pPr>
            <a:r>
              <a:rPr lang="en-US" sz="2400" dirty="0">
                <a:solidFill>
                  <a:srgbClr val="000000"/>
                </a:solidFill>
              </a:rPr>
              <a:t>The goal of accounting is to provide useful information for decisions. For information to be useful, it must be trusted. This demands ethics in accounting. Ethics</a:t>
            </a:r>
            <a:r>
              <a:rPr lang="en-US" sz="2400" b="1" dirty="0">
                <a:solidFill>
                  <a:srgbClr val="000000"/>
                </a:solidFill>
              </a:rPr>
              <a:t> </a:t>
            </a:r>
            <a:r>
              <a:rPr lang="en-US" sz="2400" dirty="0">
                <a:solidFill>
                  <a:srgbClr val="000000"/>
                </a:solidFill>
              </a:rPr>
              <a:t>are beliefs that distinguish right from wrong. They are accepted standards of good and bad behavior.</a:t>
            </a:r>
          </a:p>
        </p:txBody>
      </p:sp>
    </p:spTree>
    <p:extLst>
      <p:ext uri="{BB962C8B-B14F-4D97-AF65-F5344CB8AC3E}">
        <p14:creationId xmlns:p14="http://schemas.microsoft.com/office/powerpoint/2010/main" val="1812306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637" y="533400"/>
            <a:ext cx="8312727" cy="1066800"/>
          </a:xfrm>
        </p:spPr>
        <p:txBody>
          <a:bodyPr>
            <a:noAutofit/>
          </a:bodyPr>
          <a:lstStyle/>
          <a:p>
            <a:r>
              <a:rPr lang="en-US" kern="0" dirty="0"/>
              <a:t>Exhibit 1.6 </a:t>
            </a:r>
            <a:r>
              <a:rPr lang="en-US" altLang="en-US" dirty="0"/>
              <a:t>Ethics – A Key Concept (2 of 2)</a:t>
            </a:r>
            <a:endParaRPr lang="en-US" dirty="0"/>
          </a:p>
        </p:txBody>
      </p:sp>
      <p:sp>
        <p:nvSpPr>
          <p:cNvPr id="5" name="Text Placeholder 4"/>
          <p:cNvSpPr>
            <a:spLocks noGrp="1"/>
          </p:cNvSpPr>
          <p:nvPr>
            <p:ph type="body" sz="quarter" idx="13"/>
          </p:nvPr>
        </p:nvSpPr>
        <p:spPr>
          <a:xfrm>
            <a:off x="381000" y="1676400"/>
            <a:ext cx="8382000" cy="3048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endParaRPr lang="en-US" altLang="en-US" kern="1200" dirty="0">
              <a:solidFill>
                <a:schemeClr val="tx1"/>
              </a:solidFill>
            </a:endParaRPr>
          </a:p>
        </p:txBody>
      </p:sp>
      <p:sp>
        <p:nvSpPr>
          <p:cNvPr id="4" name="Content Placeholder 3"/>
          <p:cNvSpPr>
            <a:spLocks noGrp="1"/>
          </p:cNvSpPr>
          <p:nvPr>
            <p:ph idx="1"/>
          </p:nvPr>
        </p:nvSpPr>
        <p:spPr>
          <a:xfrm>
            <a:off x="381000" y="2286000"/>
            <a:ext cx="8347364" cy="4038600"/>
          </a:xfrm>
        </p:spPr>
        <p:txBody>
          <a:bodyPr>
            <a:noAutofit/>
          </a:bodyPr>
          <a:lstStyle/>
          <a:p>
            <a:pPr>
              <a:lnSpc>
                <a:spcPct val="110000"/>
              </a:lnSpc>
            </a:pPr>
            <a:r>
              <a:rPr lang="en-US" dirty="0">
                <a:solidFill>
                  <a:srgbClr val="000000"/>
                </a:solidFill>
              </a:rPr>
              <a:t>Identifying ethical concerns</a:t>
            </a:r>
          </a:p>
          <a:p>
            <a:pPr lvl="1">
              <a:lnSpc>
                <a:spcPct val="110000"/>
              </a:lnSpc>
            </a:pPr>
            <a:r>
              <a:rPr lang="en-US" dirty="0">
                <a:solidFill>
                  <a:srgbClr val="000000"/>
                </a:solidFill>
              </a:rPr>
              <a:t>Use personal ethics to recognize an ethical concern.</a:t>
            </a:r>
          </a:p>
          <a:p>
            <a:pPr>
              <a:lnSpc>
                <a:spcPct val="110000"/>
              </a:lnSpc>
            </a:pPr>
            <a:r>
              <a:rPr lang="en-US" dirty="0">
                <a:solidFill>
                  <a:srgbClr val="000000"/>
                </a:solidFill>
              </a:rPr>
              <a:t>Analyze options</a:t>
            </a:r>
          </a:p>
          <a:p>
            <a:pPr lvl="1">
              <a:lnSpc>
                <a:spcPct val="110000"/>
              </a:lnSpc>
            </a:pPr>
            <a:r>
              <a:rPr lang="en-US" dirty="0">
                <a:solidFill>
                  <a:srgbClr val="000000"/>
                </a:solidFill>
              </a:rPr>
              <a:t>Consider all good and bad consequences. </a:t>
            </a:r>
          </a:p>
          <a:p>
            <a:pPr>
              <a:lnSpc>
                <a:spcPct val="110000"/>
              </a:lnSpc>
            </a:pPr>
            <a:r>
              <a:rPr lang="en-US" dirty="0">
                <a:solidFill>
                  <a:srgbClr val="000000"/>
                </a:solidFill>
              </a:rPr>
              <a:t>Make ethical decision</a:t>
            </a:r>
          </a:p>
          <a:p>
            <a:pPr lvl="1">
              <a:lnSpc>
                <a:spcPct val="110000"/>
              </a:lnSpc>
            </a:pPr>
            <a:r>
              <a:rPr lang="en-US" dirty="0">
                <a:solidFill>
                  <a:srgbClr val="000000"/>
                </a:solidFill>
              </a:rPr>
              <a:t>Choose best option after weighing all consequences.</a:t>
            </a:r>
          </a:p>
        </p:txBody>
      </p:sp>
    </p:spTree>
    <p:extLst>
      <p:ext uri="{BB962C8B-B14F-4D97-AF65-F5344CB8AC3E}">
        <p14:creationId xmlns:p14="http://schemas.microsoft.com/office/powerpoint/2010/main" val="2272970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Fraud Triangle</a:t>
            </a:r>
            <a:endParaRPr lang="en-US" dirty="0"/>
          </a:p>
        </p:txBody>
      </p:sp>
      <p:sp>
        <p:nvSpPr>
          <p:cNvPr id="4" name="Text Placeholder 3"/>
          <p:cNvSpPr>
            <a:spLocks noGrp="1"/>
          </p:cNvSpPr>
          <p:nvPr>
            <p:ph type="body" sz="quarter" idx="13"/>
          </p:nvPr>
        </p:nvSpPr>
        <p:spPr>
          <a:xfrm>
            <a:off x="381000" y="1447800"/>
            <a:ext cx="8382000" cy="381000"/>
          </a:xfrm>
        </p:spPr>
        <p:txBody>
          <a:bodyPr>
            <a:normAutofit fontScale="85000" lnSpcReduction="10000"/>
          </a:bodyPr>
          <a:lstStyle/>
          <a:p>
            <a:r>
              <a:rPr lang="en-US" altLang="en-US" sz="2100" b="1" kern="0" dirty="0">
                <a:solidFill>
                  <a:prstClr val="black"/>
                </a:solidFill>
              </a:rPr>
              <a:t>Learning Objective C3: </a:t>
            </a:r>
            <a:r>
              <a:rPr lang="en-US" altLang="en-US" sz="2100" kern="0" dirty="0">
                <a:solidFill>
                  <a:prstClr val="black"/>
                </a:solidFill>
              </a:rPr>
              <a:t>Explain why ethics are crucial to accounting.</a:t>
            </a:r>
            <a:endParaRPr lang="en-US" sz="2100" kern="0" dirty="0">
              <a:solidFill>
                <a:prstClr val="black"/>
              </a:solidFill>
            </a:endParaRPr>
          </a:p>
        </p:txBody>
      </p:sp>
      <p:sp>
        <p:nvSpPr>
          <p:cNvPr id="3" name="Content Placeholder 2"/>
          <p:cNvSpPr>
            <a:spLocks noGrp="1"/>
          </p:cNvSpPr>
          <p:nvPr>
            <p:ph idx="1"/>
          </p:nvPr>
        </p:nvSpPr>
        <p:spPr>
          <a:xfrm>
            <a:off x="381000" y="2057400"/>
            <a:ext cx="8382000" cy="4419600"/>
          </a:xfrm>
        </p:spPr>
        <p:txBody>
          <a:bodyPr>
            <a:noAutofit/>
          </a:bodyPr>
          <a:lstStyle/>
          <a:p>
            <a:pPr marL="0" indent="0">
              <a:spcBef>
                <a:spcPts val="600"/>
              </a:spcBef>
              <a:buNone/>
            </a:pPr>
            <a:r>
              <a:rPr lang="en-US" sz="2400" dirty="0"/>
              <a:t>Three factors must exist for a person to commit fraud: opportunity, pressure, and rationalization.</a:t>
            </a:r>
          </a:p>
          <a:p>
            <a:pPr>
              <a:spcBef>
                <a:spcPts val="600"/>
              </a:spcBef>
            </a:pPr>
            <a:r>
              <a:rPr lang="en-US" sz="2400" dirty="0"/>
              <a:t>Opportunity</a:t>
            </a:r>
          </a:p>
          <a:p>
            <a:pPr lvl="1">
              <a:spcBef>
                <a:spcPts val="600"/>
              </a:spcBef>
            </a:pPr>
            <a:r>
              <a:rPr lang="en-US" altLang="en-US" sz="2200" dirty="0"/>
              <a:t>Envision a way to commit fraud with a low perceived risk of getting caught</a:t>
            </a:r>
          </a:p>
          <a:p>
            <a:pPr>
              <a:spcBef>
                <a:spcPts val="600"/>
              </a:spcBef>
            </a:pPr>
            <a:r>
              <a:rPr lang="en-US" sz="2400" dirty="0"/>
              <a:t>Rationalization</a:t>
            </a:r>
          </a:p>
          <a:p>
            <a:pPr lvl="1">
              <a:spcBef>
                <a:spcPts val="600"/>
              </a:spcBef>
            </a:pPr>
            <a:r>
              <a:rPr lang="en-US" altLang="en-US" sz="2200" dirty="0"/>
              <a:t>Fails to see the criminal nature of the fraud or justifies the action</a:t>
            </a:r>
          </a:p>
          <a:p>
            <a:pPr>
              <a:spcBef>
                <a:spcPts val="600"/>
              </a:spcBef>
            </a:pPr>
            <a:r>
              <a:rPr lang="en-US" sz="2400" dirty="0"/>
              <a:t>Financial pressure </a:t>
            </a:r>
          </a:p>
          <a:p>
            <a:pPr lvl="1">
              <a:spcBef>
                <a:spcPts val="600"/>
              </a:spcBef>
            </a:pPr>
            <a:r>
              <a:rPr lang="en-US" altLang="en-US" sz="2200" dirty="0"/>
              <a:t>Must have some pressure to commit fraud, like unpaid bills</a:t>
            </a:r>
          </a:p>
        </p:txBody>
      </p:sp>
    </p:spTree>
    <p:extLst>
      <p:ext uri="{BB962C8B-B14F-4D97-AF65-F5344CB8AC3E}">
        <p14:creationId xmlns:p14="http://schemas.microsoft.com/office/powerpoint/2010/main" val="231560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Sarbanes–Oxley (SOX) (1 of 2)</a:t>
            </a:r>
            <a:endParaRPr lang="en-US" dirty="0"/>
          </a:p>
        </p:txBody>
      </p:sp>
      <p:sp>
        <p:nvSpPr>
          <p:cNvPr id="4" name="Text Placeholder 3"/>
          <p:cNvSpPr>
            <a:spLocks noGrp="1"/>
          </p:cNvSpPr>
          <p:nvPr>
            <p:ph type="body" sz="quarter" idx="13"/>
          </p:nvPr>
        </p:nvSpPr>
        <p:spPr>
          <a:xfrm>
            <a:off x="381000" y="1447800"/>
            <a:ext cx="8382000" cy="4572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endParaRPr lang="en-US" kern="0" dirty="0">
              <a:solidFill>
                <a:prstClr val="black"/>
              </a:solidFill>
            </a:endParaRPr>
          </a:p>
        </p:txBody>
      </p:sp>
      <p:sp>
        <p:nvSpPr>
          <p:cNvPr id="3" name="Content Placeholder 2"/>
          <p:cNvSpPr>
            <a:spLocks noGrp="1"/>
          </p:cNvSpPr>
          <p:nvPr>
            <p:ph idx="1"/>
          </p:nvPr>
        </p:nvSpPr>
        <p:spPr>
          <a:xfrm>
            <a:off x="457200" y="2133600"/>
            <a:ext cx="8153400" cy="4343400"/>
          </a:xfrm>
        </p:spPr>
        <p:txBody>
          <a:bodyPr>
            <a:normAutofit/>
          </a:bodyPr>
          <a:lstStyle/>
          <a:p>
            <a:pPr marL="0" indent="0">
              <a:buNone/>
              <a:defRPr/>
            </a:pPr>
            <a:r>
              <a:rPr lang="en-US" sz="2400" dirty="0"/>
              <a:t>Congress passed the Sarbanes–Oxley Act</a:t>
            </a:r>
            <a:r>
              <a:rPr lang="en-US" sz="2400" i="1" dirty="0"/>
              <a:t> </a:t>
            </a:r>
            <a:r>
              <a:rPr lang="en-US" sz="2400" dirty="0"/>
              <a:t>to help curb financial abuses at companies that issue their stock to the public. SOX requires that these public companies apply both accounting oversight and stringent internal controls. The desired results include more transparency, accountability, and truthfulness in reporting transactions.</a:t>
            </a:r>
          </a:p>
        </p:txBody>
      </p:sp>
    </p:spTree>
    <p:extLst>
      <p:ext uri="{BB962C8B-B14F-4D97-AF65-F5344CB8AC3E}">
        <p14:creationId xmlns:p14="http://schemas.microsoft.com/office/powerpoint/2010/main" val="1196817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Sarbanes–Oxley (SOX) (2 of 2)</a:t>
            </a:r>
            <a:endParaRPr lang="en-US" dirty="0"/>
          </a:p>
        </p:txBody>
      </p:sp>
      <p:sp>
        <p:nvSpPr>
          <p:cNvPr id="4" name="Text Placeholder 3"/>
          <p:cNvSpPr>
            <a:spLocks noGrp="1"/>
          </p:cNvSpPr>
          <p:nvPr>
            <p:ph type="body" sz="quarter" idx="13"/>
          </p:nvPr>
        </p:nvSpPr>
        <p:spPr>
          <a:xfrm>
            <a:off x="381000" y="1371600"/>
            <a:ext cx="8382000" cy="3810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endParaRPr lang="en-US" kern="0"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10382145"/>
              </p:ext>
            </p:extLst>
          </p:nvPr>
        </p:nvGraphicFramePr>
        <p:xfrm>
          <a:off x="381000" y="2026920"/>
          <a:ext cx="8417561" cy="3992880"/>
        </p:xfrm>
        <a:graphic>
          <a:graphicData uri="http://schemas.openxmlformats.org/drawingml/2006/table">
            <a:tbl>
              <a:tblPr firstRow="1" bandRow="1">
                <a:tableStyleId>{5940675A-B579-460E-94D1-54222C63F5DA}</a:tableStyleId>
              </a:tblPr>
              <a:tblGrid>
                <a:gridCol w="3438843">
                  <a:extLst>
                    <a:ext uri="{9D8B030D-6E8A-4147-A177-3AD203B41FA5}">
                      <a16:colId xmlns:a16="http://schemas.microsoft.com/office/drawing/2014/main" val="20000"/>
                    </a:ext>
                  </a:extLst>
                </a:gridCol>
                <a:gridCol w="4978718">
                  <a:extLst>
                    <a:ext uri="{9D8B030D-6E8A-4147-A177-3AD203B41FA5}">
                      <a16:colId xmlns:a16="http://schemas.microsoft.com/office/drawing/2014/main" val="20001"/>
                    </a:ext>
                  </a:extLst>
                </a:gridCol>
              </a:tblGrid>
              <a:tr h="287215">
                <a:tc>
                  <a:txBody>
                    <a:bodyPr/>
                    <a:lstStyle/>
                    <a:p>
                      <a:pPr algn="ctr"/>
                      <a:r>
                        <a:rPr lang="en-US" sz="1600" b="1" dirty="0">
                          <a:latin typeface="Verdana" panose="020B0604030504040204" pitchFamily="34" charset="0"/>
                          <a:ea typeface="Verdana" panose="020B0604030504040204" pitchFamily="34" charset="0"/>
                          <a:cs typeface="Verdana" panose="020B0604030504040204" pitchFamily="34" charset="0"/>
                        </a:rPr>
                        <a:t>Company </a:t>
                      </a:r>
                    </a:p>
                  </a:txBody>
                  <a:tcPr/>
                </a:tc>
                <a:tc>
                  <a:txBody>
                    <a:bodyPr/>
                    <a:lstStyle/>
                    <a:p>
                      <a:pPr algn="ctr"/>
                      <a:r>
                        <a:rPr lang="en-US" sz="1600" b="1" dirty="0">
                          <a:latin typeface="Verdana" panose="020B0604030504040204" pitchFamily="34" charset="0"/>
                          <a:ea typeface="Verdana" panose="020B0604030504040204" pitchFamily="34" charset="0"/>
                          <a:cs typeface="Verdana" panose="020B0604030504040204" pitchFamily="34" charset="0"/>
                        </a:rPr>
                        <a:t>Alleged Accounting Abuses</a:t>
                      </a:r>
                    </a:p>
                  </a:txBody>
                  <a:tcPr/>
                </a:tc>
                <a:extLst>
                  <a:ext uri="{0D108BD9-81ED-4DB2-BD59-A6C34878D82A}">
                    <a16:rowId xmlns:a16="http://schemas.microsoft.com/office/drawing/2014/main" val="10000"/>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Enron</a:t>
                      </a:r>
                      <a:r>
                        <a:rPr lang="en-US" sz="1400" baseline="0" dirty="0">
                          <a:latin typeface="Verdana" panose="020B0604030504040204" pitchFamily="34" charset="0"/>
                          <a:ea typeface="Verdana" panose="020B0604030504040204" pitchFamily="34" charset="0"/>
                          <a:cs typeface="Verdana" panose="020B0604030504040204" pitchFamily="34" charset="0"/>
                        </a:rPr>
                        <a:t>  </a:t>
                      </a:r>
                      <a:r>
                        <a:rPr lang="en-US" sz="1400" dirty="0">
                          <a:latin typeface="Verdana" panose="020B0604030504040204" pitchFamily="34" charset="0"/>
                          <a:ea typeface="Verdana" panose="020B0604030504040204" pitchFamily="34" charset="0"/>
                          <a:cs typeface="Verdana" panose="020B0604030504040204" pitchFamily="34" charset="0"/>
                        </a:rPr>
                        <a:t>…………………………………………….</a:t>
                      </a:r>
                    </a:p>
                  </a:txBody>
                  <a:tcPr/>
                </a:tc>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Inflated income, hid debt,</a:t>
                      </a:r>
                      <a:r>
                        <a:rPr lang="en-US" sz="1400" baseline="0" dirty="0">
                          <a:latin typeface="Verdana" panose="020B0604030504040204" pitchFamily="34" charset="0"/>
                          <a:ea typeface="Verdana" panose="020B0604030504040204" pitchFamily="34" charset="0"/>
                          <a:cs typeface="Verdana" panose="020B0604030504040204" pitchFamily="34" charset="0"/>
                        </a:rPr>
                        <a:t> and bribed officials</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1"/>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WorldCom</a:t>
                      </a:r>
                      <a:r>
                        <a:rPr lang="en-US" sz="1400" baseline="0" dirty="0">
                          <a:latin typeface="Verdana" panose="020B0604030504040204" pitchFamily="34" charset="0"/>
                          <a:ea typeface="Verdana" panose="020B0604030504040204" pitchFamily="34" charset="0"/>
                          <a:cs typeface="Verdana" panose="020B0604030504040204" pitchFamily="34" charset="0"/>
                        </a:rPr>
                        <a:t>  …………………………………….</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Understated expenses to inflate income and hid debt</a:t>
                      </a:r>
                    </a:p>
                  </a:txBody>
                  <a:tcPr/>
                </a:tc>
                <a:extLst>
                  <a:ext uri="{0D108BD9-81ED-4DB2-BD59-A6C34878D82A}">
                    <a16:rowId xmlns:a16="http://schemas.microsoft.com/office/drawing/2014/main" val="10002"/>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Fannie Mae  ………………………………….</a:t>
                      </a:r>
                    </a:p>
                  </a:txBody>
                  <a:tcPr/>
                </a:tc>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Inflated income</a:t>
                      </a:r>
                    </a:p>
                  </a:txBody>
                  <a:tcPr/>
                </a:tc>
                <a:extLst>
                  <a:ext uri="{0D108BD9-81ED-4DB2-BD59-A6C34878D82A}">
                    <a16:rowId xmlns:a16="http://schemas.microsoft.com/office/drawing/2014/main" val="10003"/>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Adelphia Communications</a:t>
                      </a:r>
                      <a:r>
                        <a:rPr lang="en-US" sz="1400" baseline="0" dirty="0">
                          <a:latin typeface="Verdana" panose="020B0604030504040204" pitchFamily="34" charset="0"/>
                          <a:ea typeface="Verdana" panose="020B0604030504040204" pitchFamily="34" charset="0"/>
                          <a:cs typeface="Verdana" panose="020B0604030504040204" pitchFamily="34" charset="0"/>
                        </a:rPr>
                        <a:t>  …………..</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Understated expenses to inflate income and hid debt</a:t>
                      </a:r>
                    </a:p>
                  </a:txBody>
                  <a:tcPr/>
                </a:tc>
                <a:extLst>
                  <a:ext uri="{0D108BD9-81ED-4DB2-BD59-A6C34878D82A}">
                    <a16:rowId xmlns:a16="http://schemas.microsoft.com/office/drawing/2014/main" val="10004"/>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AOL</a:t>
                      </a:r>
                      <a:r>
                        <a:rPr lang="en-US" sz="1400" baseline="0" dirty="0">
                          <a:latin typeface="Verdana" panose="020B0604030504040204" pitchFamily="34" charset="0"/>
                          <a:ea typeface="Verdana" panose="020B0604030504040204" pitchFamily="34" charset="0"/>
                          <a:cs typeface="Verdana" panose="020B0604030504040204" pitchFamily="34" charset="0"/>
                        </a:rPr>
                        <a:t> Time Warner  ……………………….</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Inflated revenues and income</a:t>
                      </a:r>
                    </a:p>
                  </a:txBody>
                  <a:tcPr/>
                </a:tc>
                <a:extLst>
                  <a:ext uri="{0D108BD9-81ED-4DB2-BD59-A6C34878D82A}">
                    <a16:rowId xmlns:a16="http://schemas.microsoft.com/office/drawing/2014/main" val="10005"/>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Xerox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Inflated income</a:t>
                      </a:r>
                    </a:p>
                  </a:txBody>
                  <a:tcPr/>
                </a:tc>
                <a:extLst>
                  <a:ext uri="{0D108BD9-81ED-4DB2-BD59-A6C34878D82A}">
                    <a16:rowId xmlns:a16="http://schemas.microsoft.com/office/drawing/2014/main" val="10006"/>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Bristol-Myers Squibb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Inflated revenues and income</a:t>
                      </a:r>
                    </a:p>
                  </a:txBody>
                  <a:tcPr/>
                </a:tc>
                <a:extLst>
                  <a:ext uri="{0D108BD9-81ED-4DB2-BD59-A6C34878D82A}">
                    <a16:rowId xmlns:a16="http://schemas.microsoft.com/office/drawing/2014/main" val="10007"/>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Nortel Networks  ………………………….</a:t>
                      </a:r>
                    </a:p>
                  </a:txBody>
                  <a:tcPr/>
                </a:tc>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Understated expenses to inflate income </a:t>
                      </a:r>
                    </a:p>
                  </a:txBody>
                  <a:tcPr/>
                </a:tc>
                <a:extLst>
                  <a:ext uri="{0D108BD9-81ED-4DB2-BD59-A6C34878D82A}">
                    <a16:rowId xmlns:a16="http://schemas.microsoft.com/office/drawing/2014/main" val="10008"/>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Global Crossing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Inflated revenues and income</a:t>
                      </a:r>
                    </a:p>
                  </a:txBody>
                  <a:tcPr/>
                </a:tc>
                <a:extLst>
                  <a:ext uri="{0D108BD9-81ED-4DB2-BD59-A6C34878D82A}">
                    <a16:rowId xmlns:a16="http://schemas.microsoft.com/office/drawing/2014/main" val="10009"/>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Tyco  ……………………………………………..</a:t>
                      </a:r>
                    </a:p>
                  </a:txBody>
                  <a:tcPr/>
                </a:tc>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Hid debt,</a:t>
                      </a:r>
                      <a:r>
                        <a:rPr lang="en-US" sz="1400" baseline="0" dirty="0">
                          <a:latin typeface="Verdana" panose="020B0604030504040204" pitchFamily="34" charset="0"/>
                          <a:ea typeface="Verdana" panose="020B0604030504040204" pitchFamily="34" charset="0"/>
                          <a:cs typeface="Verdana" panose="020B0604030504040204" pitchFamily="34" charset="0"/>
                        </a:rPr>
                        <a:t> and CEO evaded taxes</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10"/>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Halliburton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Inflated revenues and income</a:t>
                      </a:r>
                    </a:p>
                  </a:txBody>
                  <a:tcPr/>
                </a:tc>
                <a:extLst>
                  <a:ext uri="{0D108BD9-81ED-4DB2-BD59-A6C34878D82A}">
                    <a16:rowId xmlns:a16="http://schemas.microsoft.com/office/drawing/2014/main" val="10011"/>
                  </a:ext>
                </a:extLst>
              </a:tr>
              <a:tr h="287215">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Qwest Communications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Inflated revenues and income</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33200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066800"/>
          </a:xfrm>
        </p:spPr>
        <p:txBody>
          <a:bodyPr>
            <a:noAutofit/>
          </a:bodyPr>
          <a:lstStyle/>
          <a:p>
            <a:r>
              <a:rPr lang="en-US" altLang="en-US" dirty="0"/>
              <a:t>Dodd-Frank Wall Street Reform and Consumer Protection Act</a:t>
            </a:r>
            <a:endParaRPr lang="en-US" dirty="0"/>
          </a:p>
        </p:txBody>
      </p:sp>
      <p:sp>
        <p:nvSpPr>
          <p:cNvPr id="4" name="Text Placeholder 3"/>
          <p:cNvSpPr>
            <a:spLocks noGrp="1"/>
          </p:cNvSpPr>
          <p:nvPr>
            <p:ph type="body" sz="quarter" idx="13"/>
          </p:nvPr>
        </p:nvSpPr>
        <p:spPr>
          <a:xfrm>
            <a:off x="381000" y="1752600"/>
            <a:ext cx="8382000" cy="381000"/>
          </a:xfrm>
        </p:spPr>
        <p:txBody>
          <a:bodyPr>
            <a:norm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endParaRPr lang="en-US" kern="0" dirty="0">
              <a:solidFill>
                <a:prstClr val="black"/>
              </a:solidFill>
            </a:endParaRPr>
          </a:p>
        </p:txBody>
      </p:sp>
      <p:sp>
        <p:nvSpPr>
          <p:cNvPr id="3" name="Content Placeholder 2"/>
          <p:cNvSpPr>
            <a:spLocks noGrp="1"/>
          </p:cNvSpPr>
          <p:nvPr>
            <p:ph idx="1"/>
          </p:nvPr>
        </p:nvSpPr>
        <p:spPr>
          <a:xfrm>
            <a:off x="457200" y="2362200"/>
            <a:ext cx="8229600" cy="4038600"/>
          </a:xfrm>
        </p:spPr>
        <p:txBody>
          <a:bodyPr>
            <a:normAutofit/>
          </a:bodyPr>
          <a:lstStyle/>
          <a:p>
            <a:pPr marL="0" indent="0">
              <a:buNone/>
              <a:defRPr/>
            </a:pPr>
            <a:r>
              <a:rPr lang="en-US" dirty="0">
                <a:solidFill>
                  <a:srgbClr val="000000"/>
                </a:solidFill>
              </a:rPr>
              <a:t>This act was designed to:</a:t>
            </a:r>
          </a:p>
          <a:p>
            <a:pPr>
              <a:buFont typeface="+mj-lt"/>
              <a:buAutoNum type="arabicPeriod"/>
              <a:defRPr/>
            </a:pPr>
            <a:r>
              <a:rPr lang="en-US" dirty="0">
                <a:solidFill>
                  <a:srgbClr val="000000"/>
                </a:solidFill>
              </a:rPr>
              <a:t>promote accountability and transparency in the financial system,</a:t>
            </a:r>
          </a:p>
          <a:p>
            <a:pPr>
              <a:buFont typeface="Calibri" pitchFamily="-107" charset="0"/>
              <a:buAutoNum type="arabicPeriod"/>
              <a:defRPr/>
            </a:pPr>
            <a:r>
              <a:rPr lang="en-US" dirty="0">
                <a:solidFill>
                  <a:srgbClr val="000000"/>
                </a:solidFill>
              </a:rPr>
              <a:t>put an end to the notion of “too big to fail,” </a:t>
            </a:r>
          </a:p>
          <a:p>
            <a:pPr>
              <a:buFont typeface="Calibri" pitchFamily="-107" charset="0"/>
              <a:buAutoNum type="arabicPeriod"/>
              <a:defRPr/>
            </a:pPr>
            <a:r>
              <a:rPr lang="en-US" dirty="0">
                <a:solidFill>
                  <a:srgbClr val="000000"/>
                </a:solidFill>
              </a:rPr>
              <a:t>protect the taxpayer by ending bailouts, and</a:t>
            </a:r>
          </a:p>
          <a:p>
            <a:pPr>
              <a:buFont typeface="Calibri" pitchFamily="-107" charset="0"/>
              <a:buAutoNum type="arabicPeriod"/>
              <a:defRPr/>
            </a:pPr>
            <a:r>
              <a:rPr lang="en-US" dirty="0">
                <a:solidFill>
                  <a:srgbClr val="000000"/>
                </a:solidFill>
              </a:rPr>
              <a:t>protect consumers from abusive financial services.</a:t>
            </a:r>
          </a:p>
        </p:txBody>
      </p:sp>
    </p:spTree>
    <p:extLst>
      <p:ext uri="{BB962C8B-B14F-4D97-AF65-F5344CB8AC3E}">
        <p14:creationId xmlns:p14="http://schemas.microsoft.com/office/powerpoint/2010/main" val="2963558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altLang="en-US" b="1" dirty="0"/>
              <a:t>Learning Objective</a:t>
            </a:r>
            <a:r>
              <a:rPr lang="en-US" altLang="en-US" dirty="0"/>
              <a:t> </a:t>
            </a:r>
            <a:r>
              <a:rPr lang="en-US" altLang="en-US" b="1" dirty="0"/>
              <a:t>C4: </a:t>
            </a:r>
            <a:r>
              <a:rPr lang="en-US" dirty="0"/>
              <a:t>Explain generally accepted accounting principles and define and apply several accounting principles.</a:t>
            </a:r>
          </a:p>
        </p:txBody>
      </p:sp>
    </p:spTree>
    <p:extLst>
      <p:ext uri="{BB962C8B-B14F-4D97-AF65-F5344CB8AC3E}">
        <p14:creationId xmlns:p14="http://schemas.microsoft.com/office/powerpoint/2010/main" val="31483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1066800"/>
          </a:xfrm>
        </p:spPr>
        <p:txBody>
          <a:bodyPr>
            <a:noAutofit/>
          </a:bodyPr>
          <a:lstStyle/>
          <a:p>
            <a:r>
              <a:rPr lang="en-US" altLang="en-US" dirty="0"/>
              <a:t>Generally Accepted Accounting Principles (GAAP)</a:t>
            </a:r>
            <a:endParaRPr lang="en-US" dirty="0"/>
          </a:p>
        </p:txBody>
      </p:sp>
      <p:sp>
        <p:nvSpPr>
          <p:cNvPr id="5" name="Text Placeholder 4"/>
          <p:cNvSpPr>
            <a:spLocks noGrp="1"/>
          </p:cNvSpPr>
          <p:nvPr>
            <p:ph type="body" sz="quarter" idx="13"/>
          </p:nvPr>
        </p:nvSpPr>
        <p:spPr>
          <a:xfrm>
            <a:off x="381000" y="17526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4" name="Content Placeholder 3"/>
          <p:cNvSpPr>
            <a:spLocks noGrp="1"/>
          </p:cNvSpPr>
          <p:nvPr>
            <p:ph idx="1"/>
          </p:nvPr>
        </p:nvSpPr>
        <p:spPr>
          <a:xfrm>
            <a:off x="381000" y="2590800"/>
            <a:ext cx="8382000" cy="3810000"/>
          </a:xfrm>
        </p:spPr>
        <p:txBody>
          <a:bodyPr>
            <a:normAutofit/>
          </a:bodyPr>
          <a:lstStyle/>
          <a:p>
            <a:r>
              <a:rPr lang="en-US" sz="2400" dirty="0"/>
              <a:t>Financial accounting is governed by concepts and rules known as </a:t>
            </a:r>
            <a:r>
              <a:rPr lang="en-US" sz="2400" b="1" dirty="0"/>
              <a:t>generally accepted accounting principles (GAAP). </a:t>
            </a:r>
            <a:r>
              <a:rPr lang="en-US" sz="2400" dirty="0"/>
              <a:t>GAAP aims to make information </a:t>
            </a:r>
            <a:r>
              <a:rPr lang="en-US" sz="2400" i="1" dirty="0"/>
              <a:t>relevant, reliable, </a:t>
            </a:r>
            <a:r>
              <a:rPr lang="en-US" sz="2400" dirty="0"/>
              <a:t>and </a:t>
            </a:r>
            <a:r>
              <a:rPr lang="en-US" sz="2400" i="1" dirty="0"/>
              <a:t>comparable</a:t>
            </a:r>
            <a:r>
              <a:rPr lang="en-US" sz="2400" dirty="0"/>
              <a:t>. </a:t>
            </a:r>
          </a:p>
          <a:p>
            <a:pPr lvl="1"/>
            <a:r>
              <a:rPr lang="en-US" altLang="en-US" sz="2200" dirty="0"/>
              <a:t>Reliable information is trusted by users.</a:t>
            </a:r>
          </a:p>
          <a:p>
            <a:pPr lvl="1"/>
            <a:r>
              <a:rPr lang="en-US" altLang="en-US" sz="2200" dirty="0"/>
              <a:t>Relevant information affects decisions of users. </a:t>
            </a:r>
          </a:p>
          <a:p>
            <a:pPr lvl="1"/>
            <a:r>
              <a:rPr lang="en-US" altLang="en-US" sz="2200" dirty="0"/>
              <a:t>Comparable information is helpful in contrasting organizations.</a:t>
            </a:r>
          </a:p>
        </p:txBody>
      </p:sp>
    </p:spTree>
    <p:extLst>
      <p:ext uri="{BB962C8B-B14F-4D97-AF65-F5344CB8AC3E}">
        <p14:creationId xmlns:p14="http://schemas.microsoft.com/office/powerpoint/2010/main" val="101009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57200" y="609600"/>
            <a:ext cx="8305800" cy="5638800"/>
          </a:xfrm>
        </p:spPr>
        <p:txBody>
          <a:bodyPr/>
          <a:lstStyle/>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067800" cy="6172200"/>
          </a:xfrm>
          <a:prstGeom prst="rect">
            <a:avLst/>
          </a:prstGeom>
        </p:spPr>
      </p:pic>
    </p:spTree>
    <p:extLst>
      <p:ext uri="{BB962C8B-B14F-4D97-AF65-F5344CB8AC3E}">
        <p14:creationId xmlns:p14="http://schemas.microsoft.com/office/powerpoint/2010/main" val="1337443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International Standards (1 of 2)</a:t>
            </a:r>
            <a:endParaRPr lang="en-US" dirty="0"/>
          </a:p>
        </p:txBody>
      </p:sp>
      <p:sp>
        <p:nvSpPr>
          <p:cNvPr id="4" name="Text Placeholder 3"/>
          <p:cNvSpPr>
            <a:spLocks noGrp="1"/>
          </p:cNvSpPr>
          <p:nvPr>
            <p:ph type="body" sz="quarter" idx="13"/>
          </p:nvPr>
        </p:nvSpPr>
        <p:spPr>
          <a:xfrm>
            <a:off x="381000" y="13716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209800"/>
            <a:ext cx="8382000" cy="4267200"/>
          </a:xfrm>
        </p:spPr>
        <p:txBody>
          <a:bodyPr>
            <a:noAutofit/>
          </a:bodyPr>
          <a:lstStyle/>
          <a:p>
            <a:r>
              <a:rPr lang="en-US" sz="2400" dirty="0"/>
              <a:t>In today’s global economy, there is increased demand by external users for comparability in accounting reports. This demand often arises when companies wish to raise money from lenders and investors in different countries.</a:t>
            </a:r>
          </a:p>
          <a:p>
            <a:r>
              <a:rPr lang="en-US" altLang="en-US" sz="2400" dirty="0"/>
              <a:t>International Accounting Standards Board (IASB) </a:t>
            </a:r>
          </a:p>
          <a:p>
            <a:pPr lvl="1"/>
            <a:r>
              <a:rPr lang="en-US" altLang="en-US" sz="2200" dirty="0"/>
              <a:t>An independent group (consisting of individuals from many countries), issues International Financial Reporting Standards (IFRS)</a:t>
            </a:r>
          </a:p>
        </p:txBody>
      </p:sp>
    </p:spTree>
    <p:extLst>
      <p:ext uri="{BB962C8B-B14F-4D97-AF65-F5344CB8AC3E}">
        <p14:creationId xmlns:p14="http://schemas.microsoft.com/office/powerpoint/2010/main" val="1326249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International Standards (2 of 2)</a:t>
            </a:r>
            <a:endParaRPr lang="en-US" dirty="0"/>
          </a:p>
        </p:txBody>
      </p:sp>
      <p:sp>
        <p:nvSpPr>
          <p:cNvPr id="4" name="Text Placeholder 3"/>
          <p:cNvSpPr>
            <a:spLocks noGrp="1"/>
          </p:cNvSpPr>
          <p:nvPr>
            <p:ph type="body" sz="quarter" idx="13"/>
          </p:nvPr>
        </p:nvSpPr>
        <p:spPr>
          <a:xfrm>
            <a:off x="381000" y="13716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209800"/>
            <a:ext cx="8382000" cy="4114800"/>
          </a:xfrm>
        </p:spPr>
        <p:txBody>
          <a:bodyPr>
            <a:normAutofit/>
          </a:bodyPr>
          <a:lstStyle/>
          <a:p>
            <a:pPr>
              <a:spcBef>
                <a:spcPts val="600"/>
              </a:spcBef>
            </a:pPr>
            <a:r>
              <a:rPr lang="en-US" altLang="en-US" sz="2400" dirty="0"/>
              <a:t>International Financial Reporting Standards (IFRS) </a:t>
            </a:r>
          </a:p>
          <a:p>
            <a:pPr lvl="1">
              <a:spcBef>
                <a:spcPts val="600"/>
              </a:spcBef>
            </a:pPr>
            <a:r>
              <a:rPr lang="en-US" altLang="en-US" sz="2200" dirty="0"/>
              <a:t>Identify preferred accounting practices    </a:t>
            </a:r>
          </a:p>
          <a:p>
            <a:pPr>
              <a:spcBef>
                <a:spcPts val="600"/>
              </a:spcBef>
              <a:defRPr/>
            </a:pPr>
            <a:r>
              <a:rPr lang="en-US" sz="2400" dirty="0"/>
              <a:t>Differences between U.S. GAAP and IFRS are decreasing as the FASB and IASB pursue a </a:t>
            </a:r>
            <a:r>
              <a:rPr lang="en-US" sz="2400" i="1" dirty="0"/>
              <a:t>convergence </a:t>
            </a:r>
            <a:r>
              <a:rPr lang="en-US" sz="2400" dirty="0"/>
              <a:t>process aimed to achieve a single set of accounting standards for global use.</a:t>
            </a:r>
          </a:p>
        </p:txBody>
      </p:sp>
    </p:spTree>
    <p:extLst>
      <p:ext uri="{BB962C8B-B14F-4D97-AF65-F5344CB8AC3E}">
        <p14:creationId xmlns:p14="http://schemas.microsoft.com/office/powerpoint/2010/main" val="1706099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914400"/>
          </a:xfrm>
        </p:spPr>
        <p:txBody>
          <a:bodyPr/>
          <a:lstStyle/>
          <a:p>
            <a:r>
              <a:rPr lang="en-US" altLang="en-US" dirty="0"/>
              <a:t>Conceptual Framework (1 of 3)</a:t>
            </a:r>
            <a:endParaRPr lang="en-US" dirty="0"/>
          </a:p>
        </p:txBody>
      </p:sp>
      <p:sp>
        <p:nvSpPr>
          <p:cNvPr id="4" name="Text Placeholder 3"/>
          <p:cNvSpPr>
            <a:spLocks noGrp="1"/>
          </p:cNvSpPr>
          <p:nvPr>
            <p:ph type="body" sz="quarter" idx="13"/>
          </p:nvPr>
        </p:nvSpPr>
        <p:spPr>
          <a:xfrm>
            <a:off x="381000" y="14478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15" name="Content Placeholder 14"/>
          <p:cNvSpPr>
            <a:spLocks noGrp="1"/>
          </p:cNvSpPr>
          <p:nvPr>
            <p:ph idx="1"/>
          </p:nvPr>
        </p:nvSpPr>
        <p:spPr>
          <a:xfrm>
            <a:off x="381000" y="2286000"/>
            <a:ext cx="8382000" cy="4038600"/>
          </a:xfrm>
        </p:spPr>
        <p:txBody>
          <a:bodyPr>
            <a:noAutofit/>
          </a:bodyPr>
          <a:lstStyle/>
          <a:p>
            <a:r>
              <a:rPr lang="en-US" sz="2400" dirty="0"/>
              <a:t>The FASB and IASB are attempting to converge and enhance the </a:t>
            </a:r>
            <a:r>
              <a:rPr lang="en-US" sz="2400" b="1" dirty="0"/>
              <a:t>conceptual framework </a:t>
            </a:r>
            <a:r>
              <a:rPr lang="en-US" sz="2400" dirty="0"/>
              <a:t>that guides standard setting. The framework consists broadly of the following: </a:t>
            </a:r>
          </a:p>
          <a:p>
            <a:pPr lvl="1"/>
            <a:r>
              <a:rPr lang="en-US" sz="2200" b="1" dirty="0"/>
              <a:t>Objectives-</a:t>
            </a:r>
            <a:r>
              <a:rPr lang="en-US" sz="2200" dirty="0"/>
              <a:t> to provide information useful to investors, creditors, and others.</a:t>
            </a:r>
          </a:p>
          <a:p>
            <a:pPr lvl="1"/>
            <a:r>
              <a:rPr lang="en-US" sz="2200" b="1" dirty="0"/>
              <a:t>Qualitative Characteristics- </a:t>
            </a:r>
            <a:r>
              <a:rPr lang="en-US" sz="2200" dirty="0"/>
              <a:t>to require information that is relevant, reliable, and comparable.</a:t>
            </a:r>
          </a:p>
        </p:txBody>
      </p:sp>
    </p:spTree>
    <p:extLst>
      <p:ext uri="{BB962C8B-B14F-4D97-AF65-F5344CB8AC3E}">
        <p14:creationId xmlns:p14="http://schemas.microsoft.com/office/powerpoint/2010/main" val="2076282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914400"/>
          </a:xfrm>
        </p:spPr>
        <p:txBody>
          <a:bodyPr/>
          <a:lstStyle/>
          <a:p>
            <a:r>
              <a:rPr lang="en-US" altLang="en-US" dirty="0"/>
              <a:t>Conceptual Framework (2 of 3)</a:t>
            </a:r>
            <a:endParaRPr lang="en-US" dirty="0"/>
          </a:p>
        </p:txBody>
      </p:sp>
      <p:sp>
        <p:nvSpPr>
          <p:cNvPr id="4" name="Text Placeholder 3"/>
          <p:cNvSpPr>
            <a:spLocks noGrp="1"/>
          </p:cNvSpPr>
          <p:nvPr>
            <p:ph type="body" sz="quarter" idx="13"/>
          </p:nvPr>
        </p:nvSpPr>
        <p:spPr>
          <a:xfrm>
            <a:off x="381000" y="14478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15" name="Content Placeholder 14"/>
          <p:cNvSpPr>
            <a:spLocks noGrp="1"/>
          </p:cNvSpPr>
          <p:nvPr>
            <p:ph idx="1"/>
          </p:nvPr>
        </p:nvSpPr>
        <p:spPr>
          <a:xfrm>
            <a:off x="457200" y="2362200"/>
            <a:ext cx="8305800" cy="4038600"/>
          </a:xfrm>
        </p:spPr>
        <p:txBody>
          <a:bodyPr>
            <a:noAutofit/>
          </a:bodyPr>
          <a:lstStyle/>
          <a:p>
            <a:pPr lvl="1"/>
            <a:r>
              <a:rPr lang="en-US" sz="2200" b="1" dirty="0"/>
              <a:t>Elements-</a:t>
            </a:r>
            <a:r>
              <a:rPr lang="en-US" sz="2200" dirty="0"/>
              <a:t> to define items that financial statements can contain.</a:t>
            </a:r>
          </a:p>
          <a:p>
            <a:pPr lvl="1"/>
            <a:r>
              <a:rPr lang="en-US" sz="2200" b="1" dirty="0"/>
              <a:t>Recognition and Measurement- </a:t>
            </a:r>
            <a:r>
              <a:rPr lang="en-US" sz="2200" dirty="0"/>
              <a:t>to set criteria that an item must meet for it to be recognized as an element; and how to measure that element.</a:t>
            </a:r>
          </a:p>
        </p:txBody>
      </p:sp>
    </p:spTree>
    <p:extLst>
      <p:ext uri="{BB962C8B-B14F-4D97-AF65-F5344CB8AC3E}">
        <p14:creationId xmlns:p14="http://schemas.microsoft.com/office/powerpoint/2010/main" val="1527292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Conceptual Framework (3 of 3)</a:t>
            </a:r>
            <a:endParaRPr lang="en-US" dirty="0"/>
          </a:p>
        </p:txBody>
      </p:sp>
      <p:sp>
        <p:nvSpPr>
          <p:cNvPr id="4" name="Text Placeholder 3"/>
          <p:cNvSpPr>
            <a:spLocks noGrp="1"/>
          </p:cNvSpPr>
          <p:nvPr>
            <p:ph type="body" sz="quarter" idx="13"/>
          </p:nvPr>
        </p:nvSpPr>
        <p:spPr>
          <a:xfrm>
            <a:off x="381000" y="14478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pic>
        <p:nvPicPr>
          <p:cNvPr id="5" name="Picture 3" descr="A pyramid is shown with recognition and measurement on the bottom. The middle layer is qualitative characteristics and elements. The top is objectives of financial accounting.&#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151" y="2229656"/>
            <a:ext cx="6134071" cy="417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90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066800"/>
          </a:xfrm>
        </p:spPr>
        <p:txBody>
          <a:bodyPr>
            <a:noAutofit/>
          </a:bodyPr>
          <a:lstStyle/>
          <a:p>
            <a:r>
              <a:rPr lang="en-US" kern="0" dirty="0"/>
              <a:t>Exhibit 1.7 </a:t>
            </a:r>
            <a:r>
              <a:rPr lang="en-US" altLang="en-US" dirty="0"/>
              <a:t>Principles and Assumptions of Accounting (1 of 2)</a:t>
            </a:r>
            <a:endParaRPr lang="en-US" dirty="0"/>
          </a:p>
        </p:txBody>
      </p:sp>
      <p:sp>
        <p:nvSpPr>
          <p:cNvPr id="4" name="Text Placeholder 3"/>
          <p:cNvSpPr>
            <a:spLocks noGrp="1"/>
          </p:cNvSpPr>
          <p:nvPr>
            <p:ph type="body" sz="quarter" idx="13"/>
          </p:nvPr>
        </p:nvSpPr>
        <p:spPr>
          <a:xfrm>
            <a:off x="381000" y="17526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pic>
        <p:nvPicPr>
          <p:cNvPr id="7" name="Picture 8" descr="Building from constraints (materiality and benefits &gt; cost) to Assumptions (going concern, monetary unit, time period, business entity), and Principles (measurement, full disclosure, revenue recognition, expense recognition), roofed by GAAP.&#10;"/>
          <p:cNvPicPr>
            <a:picLocks noChangeAspect="1" noChangeArrowheads="1"/>
          </p:cNvPicPr>
          <p:nvPr/>
        </p:nvPicPr>
        <p:blipFill>
          <a:blip r:embed="rId3" cstate="print"/>
          <a:srcRect/>
          <a:stretch>
            <a:fillRect/>
          </a:stretch>
        </p:blipFill>
        <p:spPr bwMode="auto">
          <a:xfrm>
            <a:off x="1143000" y="2461069"/>
            <a:ext cx="6559788" cy="3964685"/>
          </a:xfrm>
          <a:prstGeom prst="rect">
            <a:avLst/>
          </a:prstGeom>
          <a:noFill/>
          <a:ln w="9525">
            <a:noFill/>
            <a:miter lim="800000"/>
            <a:headEnd/>
            <a:tailEnd/>
          </a:ln>
        </p:spPr>
      </p:pic>
    </p:spTree>
    <p:extLst>
      <p:ext uri="{BB962C8B-B14F-4D97-AF65-F5344CB8AC3E}">
        <p14:creationId xmlns:p14="http://schemas.microsoft.com/office/powerpoint/2010/main" val="3033643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066800"/>
          </a:xfrm>
        </p:spPr>
        <p:txBody>
          <a:bodyPr>
            <a:noAutofit/>
          </a:bodyPr>
          <a:lstStyle/>
          <a:p>
            <a:r>
              <a:rPr lang="en-US" kern="0" dirty="0"/>
              <a:t>Exhibit 1.7 </a:t>
            </a:r>
            <a:r>
              <a:rPr lang="en-US" altLang="en-US" dirty="0"/>
              <a:t>Principles and Assumptions of Accounting (2 of 2)</a:t>
            </a:r>
            <a:endParaRPr lang="en-US" dirty="0"/>
          </a:p>
        </p:txBody>
      </p:sp>
      <p:sp>
        <p:nvSpPr>
          <p:cNvPr id="4" name="Text Placeholder 3"/>
          <p:cNvSpPr>
            <a:spLocks noGrp="1"/>
          </p:cNvSpPr>
          <p:nvPr>
            <p:ph type="body" sz="quarter" idx="13"/>
          </p:nvPr>
        </p:nvSpPr>
        <p:spPr>
          <a:xfrm>
            <a:off x="381000" y="17526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590800"/>
            <a:ext cx="8382000" cy="3733800"/>
          </a:xfrm>
        </p:spPr>
        <p:txBody>
          <a:bodyPr>
            <a:normAutofit/>
          </a:bodyPr>
          <a:lstStyle/>
          <a:p>
            <a:r>
              <a:rPr lang="en-US" sz="2400" i="1" dirty="0">
                <a:solidFill>
                  <a:srgbClr val="000000"/>
                </a:solidFill>
              </a:rPr>
              <a:t>General principles </a:t>
            </a:r>
            <a:r>
              <a:rPr lang="en-US" sz="2400" dirty="0">
                <a:solidFill>
                  <a:srgbClr val="000000"/>
                </a:solidFill>
              </a:rPr>
              <a:t>are the basic assumptions, concepts, and guidelines for preparing financial statements. General principles stem from long-used accounting practices. </a:t>
            </a:r>
          </a:p>
          <a:p>
            <a:r>
              <a:rPr lang="en-US" sz="2400" i="1" dirty="0">
                <a:solidFill>
                  <a:srgbClr val="000000"/>
                </a:solidFill>
              </a:rPr>
              <a:t>Specific principles </a:t>
            </a:r>
            <a:r>
              <a:rPr lang="en-US" sz="2400" dirty="0">
                <a:solidFill>
                  <a:srgbClr val="000000"/>
                </a:solidFill>
              </a:rPr>
              <a:t>are detailed rules used in reporting business transactions and events. Specific principles arise more often from the rulings of authoritative groups.</a:t>
            </a:r>
          </a:p>
        </p:txBody>
      </p:sp>
    </p:spTree>
    <p:extLst>
      <p:ext uri="{BB962C8B-B14F-4D97-AF65-F5344CB8AC3E}">
        <p14:creationId xmlns:p14="http://schemas.microsoft.com/office/powerpoint/2010/main" val="2733330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Accounting Principles (1 of 2)</a:t>
            </a:r>
            <a:endParaRPr lang="en-US" dirty="0"/>
          </a:p>
        </p:txBody>
      </p:sp>
      <p:sp>
        <p:nvSpPr>
          <p:cNvPr id="4" name="Text Placeholder 3"/>
          <p:cNvSpPr>
            <a:spLocks noGrp="1"/>
          </p:cNvSpPr>
          <p:nvPr>
            <p:ph type="body" sz="quarter" idx="13"/>
          </p:nvPr>
        </p:nvSpPr>
        <p:spPr>
          <a:xfrm>
            <a:off x="381000" y="14478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286000"/>
            <a:ext cx="8382000" cy="4114800"/>
          </a:xfrm>
        </p:spPr>
        <p:txBody>
          <a:bodyPr>
            <a:noAutofit/>
          </a:bodyPr>
          <a:lstStyle/>
          <a:p>
            <a:r>
              <a:rPr lang="en-US" altLang="en-US" sz="2400" b="1" dirty="0"/>
              <a:t>Measurement Principle (or Cost Principle)</a:t>
            </a:r>
          </a:p>
          <a:p>
            <a:pPr lvl="1"/>
            <a:r>
              <a:rPr lang="en-US" altLang="en-US" sz="2200" dirty="0"/>
              <a:t>Accounting information is based on actual cost. Actual cost is considered objective.</a:t>
            </a:r>
          </a:p>
          <a:p>
            <a:pPr>
              <a:defRPr/>
            </a:pPr>
            <a:r>
              <a:rPr lang="en-US" sz="2400" b="1" dirty="0"/>
              <a:t>Revenue Recognition Principle</a:t>
            </a:r>
          </a:p>
          <a:p>
            <a:pPr lvl="1" indent="-463550">
              <a:buFontTx/>
              <a:buAutoNum type="arabicPeriod"/>
              <a:tabLst>
                <a:tab pos="914400" algn="l"/>
              </a:tabLst>
              <a:defRPr/>
            </a:pPr>
            <a:r>
              <a:rPr lang="en-US" sz="2200" dirty="0"/>
              <a:t>Recognize revenue when it is earned.</a:t>
            </a:r>
          </a:p>
          <a:p>
            <a:pPr lvl="1" indent="-463550">
              <a:buFontTx/>
              <a:buAutoNum type="arabicPeriod"/>
              <a:tabLst>
                <a:tab pos="914400" algn="l"/>
              </a:tabLst>
              <a:defRPr/>
            </a:pPr>
            <a:r>
              <a:rPr lang="en-US" sz="2200" dirty="0"/>
              <a:t>Proceeds need not be in cash.</a:t>
            </a:r>
          </a:p>
          <a:p>
            <a:pPr lvl="1" indent="-463550">
              <a:buFontTx/>
              <a:buAutoNum type="arabicPeriod"/>
              <a:tabLst>
                <a:tab pos="914400" algn="l"/>
              </a:tabLst>
              <a:defRPr/>
            </a:pPr>
            <a:r>
              <a:rPr lang="en-US" sz="2200" dirty="0"/>
              <a:t>Measure revenue by cash received plus cash value of items received. </a:t>
            </a:r>
          </a:p>
        </p:txBody>
      </p:sp>
    </p:spTree>
    <p:extLst>
      <p:ext uri="{BB962C8B-B14F-4D97-AF65-F5344CB8AC3E}">
        <p14:creationId xmlns:p14="http://schemas.microsoft.com/office/powerpoint/2010/main" val="2791811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Accounting Principles (2 of 2)</a:t>
            </a:r>
            <a:endParaRPr lang="en-US" dirty="0"/>
          </a:p>
        </p:txBody>
      </p:sp>
      <p:sp>
        <p:nvSpPr>
          <p:cNvPr id="4" name="Text Placeholder 3"/>
          <p:cNvSpPr>
            <a:spLocks noGrp="1"/>
          </p:cNvSpPr>
          <p:nvPr>
            <p:ph type="body" sz="quarter" idx="13"/>
          </p:nvPr>
        </p:nvSpPr>
        <p:spPr>
          <a:xfrm>
            <a:off x="381000" y="14478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286000"/>
            <a:ext cx="8382000" cy="4191000"/>
          </a:xfrm>
        </p:spPr>
        <p:txBody>
          <a:bodyPr vert="horz" lIns="91440" tIns="45720" rIns="91440" bIns="45720" rtlCol="0">
            <a:noAutofit/>
          </a:bodyPr>
          <a:lstStyle/>
          <a:p>
            <a:r>
              <a:rPr lang="en-US" sz="2400" b="1" dirty="0"/>
              <a:t>Expense Recognition Principle (or Matching Principle)</a:t>
            </a:r>
          </a:p>
          <a:p>
            <a:pPr lvl="1"/>
            <a:r>
              <a:rPr lang="en-US" sz="2200" dirty="0"/>
              <a:t>A company must record its expenses incurred to generate the revenue reported.</a:t>
            </a:r>
          </a:p>
          <a:p>
            <a:r>
              <a:rPr lang="en-US" sz="2400" b="1" dirty="0"/>
              <a:t>Full Disclosure Principle</a:t>
            </a:r>
          </a:p>
          <a:p>
            <a:pPr lvl="1"/>
            <a:r>
              <a:rPr lang="en-US" sz="2200" dirty="0"/>
              <a:t>A company is required to report the details behind financial statements that would impact users’ decisions.</a:t>
            </a:r>
          </a:p>
        </p:txBody>
      </p:sp>
    </p:spTree>
    <p:extLst>
      <p:ext uri="{BB962C8B-B14F-4D97-AF65-F5344CB8AC3E}">
        <p14:creationId xmlns:p14="http://schemas.microsoft.com/office/powerpoint/2010/main" val="2212057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Accounting Assumptions (1 of 2) </a:t>
            </a:r>
            <a:endParaRPr lang="en-US" dirty="0"/>
          </a:p>
        </p:txBody>
      </p:sp>
      <p:sp>
        <p:nvSpPr>
          <p:cNvPr id="4" name="Text Placeholder 3"/>
          <p:cNvSpPr>
            <a:spLocks noGrp="1"/>
          </p:cNvSpPr>
          <p:nvPr>
            <p:ph type="body" sz="quarter" idx="13"/>
          </p:nvPr>
        </p:nvSpPr>
        <p:spPr>
          <a:xfrm>
            <a:off x="381000" y="14478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286000"/>
            <a:ext cx="8382000" cy="4114800"/>
          </a:xfrm>
        </p:spPr>
        <p:txBody>
          <a:bodyPr vert="horz" lIns="91440" tIns="45720" rIns="91440" bIns="45720" rtlCol="0">
            <a:noAutofit/>
          </a:bodyPr>
          <a:lstStyle/>
          <a:p>
            <a:r>
              <a:rPr lang="en-US" sz="2400" b="1" dirty="0"/>
              <a:t>Going-Concern Assumption</a:t>
            </a:r>
          </a:p>
          <a:p>
            <a:pPr lvl="1"/>
            <a:r>
              <a:rPr lang="en-US" sz="2200" dirty="0"/>
              <a:t>Reflects assumption that the business will continue operating instead of being closed or sold.</a:t>
            </a:r>
          </a:p>
          <a:p>
            <a:r>
              <a:rPr lang="en-US" sz="2400" b="1" dirty="0"/>
              <a:t>Monetary Unit Assumption</a:t>
            </a:r>
          </a:p>
          <a:p>
            <a:pPr lvl="1"/>
            <a:r>
              <a:rPr lang="en-US" sz="2200" dirty="0"/>
              <a:t>Express transactions and events in monetary, or money, units.</a:t>
            </a:r>
          </a:p>
          <a:p>
            <a:r>
              <a:rPr lang="en-US" sz="2400" b="1" dirty="0"/>
              <a:t>Business Entity Assumption</a:t>
            </a:r>
          </a:p>
          <a:p>
            <a:pPr lvl="1"/>
            <a:r>
              <a:rPr lang="en-US" sz="2200" dirty="0"/>
              <a:t>A business is accounted for separately from other business entities, including its owner.</a:t>
            </a:r>
          </a:p>
        </p:txBody>
      </p:sp>
    </p:spTree>
    <p:extLst>
      <p:ext uri="{BB962C8B-B14F-4D97-AF65-F5344CB8AC3E}">
        <p14:creationId xmlns:p14="http://schemas.microsoft.com/office/powerpoint/2010/main" val="345113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6388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533400"/>
            <a:ext cx="8229600" cy="5638800"/>
          </a:xfrm>
          <a:prstGeom prst="rect">
            <a:avLst/>
          </a:prstGeom>
        </p:spPr>
      </p:pic>
    </p:spTree>
    <p:extLst>
      <p:ext uri="{BB962C8B-B14F-4D97-AF65-F5344CB8AC3E}">
        <p14:creationId xmlns:p14="http://schemas.microsoft.com/office/powerpoint/2010/main" val="722766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Accounting Assumptions (2 of 2) </a:t>
            </a:r>
            <a:endParaRPr lang="en-US" dirty="0"/>
          </a:p>
        </p:txBody>
      </p:sp>
      <p:sp>
        <p:nvSpPr>
          <p:cNvPr id="4" name="Text Placeholder 3"/>
          <p:cNvSpPr>
            <a:spLocks noGrp="1"/>
          </p:cNvSpPr>
          <p:nvPr>
            <p:ph type="body" sz="quarter" idx="13"/>
          </p:nvPr>
        </p:nvSpPr>
        <p:spPr>
          <a:xfrm>
            <a:off x="381000" y="14478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286000"/>
            <a:ext cx="8382000" cy="4038600"/>
          </a:xfrm>
        </p:spPr>
        <p:txBody>
          <a:bodyPr vert="horz" lIns="91440" tIns="45720" rIns="91440" bIns="45720" rtlCol="0">
            <a:noAutofit/>
          </a:bodyPr>
          <a:lstStyle/>
          <a:p>
            <a:r>
              <a:rPr lang="en-US" altLang="en-US" sz="2400" b="1" dirty="0"/>
              <a:t>Time Period Assumption</a:t>
            </a:r>
          </a:p>
          <a:p>
            <a:pPr lvl="1"/>
            <a:r>
              <a:rPr lang="en-US" altLang="en-US" sz="2200" dirty="0"/>
              <a:t>Presumes that the life of a company </a:t>
            </a:r>
          </a:p>
          <a:p>
            <a:pPr lvl="1"/>
            <a:r>
              <a:rPr lang="en-US" altLang="en-US" sz="2200" dirty="0"/>
              <a:t>can be divided into time periods, </a:t>
            </a:r>
          </a:p>
          <a:p>
            <a:pPr lvl="1"/>
            <a:r>
              <a:rPr lang="en-US" altLang="en-US" sz="2200" dirty="0"/>
              <a:t>such as months and years.</a:t>
            </a:r>
          </a:p>
        </p:txBody>
      </p:sp>
    </p:spTree>
    <p:extLst>
      <p:ext uri="{BB962C8B-B14F-4D97-AF65-F5344CB8AC3E}">
        <p14:creationId xmlns:p14="http://schemas.microsoft.com/office/powerpoint/2010/main" val="2786578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066800"/>
          </a:xfrm>
        </p:spPr>
        <p:txBody>
          <a:bodyPr>
            <a:noAutofit/>
          </a:bodyPr>
          <a:lstStyle/>
          <a:p>
            <a:r>
              <a:rPr lang="en-US" kern="0" dirty="0"/>
              <a:t>Exhibit 1.8 </a:t>
            </a:r>
            <a:r>
              <a:rPr lang="en-US" altLang="en-US" dirty="0"/>
              <a:t>Proprietorship, Partnership, and Corporation</a:t>
            </a:r>
            <a:endParaRPr lang="en-US" dirty="0"/>
          </a:p>
        </p:txBody>
      </p:sp>
      <p:sp>
        <p:nvSpPr>
          <p:cNvPr id="4" name="Text Placeholder 3"/>
          <p:cNvSpPr>
            <a:spLocks noGrp="1"/>
          </p:cNvSpPr>
          <p:nvPr>
            <p:ph type="body" sz="quarter" idx="13"/>
          </p:nvPr>
        </p:nvSpPr>
        <p:spPr>
          <a:xfrm>
            <a:off x="381000" y="1752600"/>
            <a:ext cx="8382000" cy="533400"/>
          </a:xfrm>
        </p:spPr>
        <p:txBody>
          <a:bodyPr>
            <a:normAutofit fontScale="92500" lnSpcReduction="20000"/>
          </a:bodyPr>
          <a:lstStyle/>
          <a:p>
            <a:r>
              <a:rPr lang="en-US" altLang="en-US" sz="1900" b="1" kern="0" dirty="0">
                <a:solidFill>
                  <a:prstClr val="black"/>
                </a:solidFill>
              </a:rPr>
              <a:t>Learning Objective C4: </a:t>
            </a:r>
            <a:r>
              <a:rPr lang="en-US" altLang="en-US" sz="1900" kern="0" dirty="0">
                <a:solidFill>
                  <a:prstClr val="black"/>
                </a:solidFill>
              </a:rPr>
              <a:t>Explain generally accepted accounting principles and define and apply several accounting principles.</a:t>
            </a:r>
            <a:endParaRPr lang="en-US" sz="1900" kern="0" dirty="0">
              <a:solidFill>
                <a:prstClr val="black"/>
              </a:solidFill>
            </a:endParaRPr>
          </a:p>
        </p:txBody>
      </p:sp>
      <p:sp>
        <p:nvSpPr>
          <p:cNvPr id="3" name="Content Placeholder 2"/>
          <p:cNvSpPr>
            <a:spLocks noGrp="1"/>
          </p:cNvSpPr>
          <p:nvPr>
            <p:ph idx="1"/>
          </p:nvPr>
        </p:nvSpPr>
        <p:spPr>
          <a:xfrm>
            <a:off x="381000" y="2438400"/>
            <a:ext cx="8382000" cy="762000"/>
          </a:xfrm>
        </p:spPr>
        <p:txBody>
          <a:bodyPr>
            <a:normAutofit/>
          </a:bodyPr>
          <a:lstStyle/>
          <a:p>
            <a:r>
              <a:rPr lang="en-US" altLang="en-US" sz="2200" dirty="0"/>
              <a:t>Here are some of the major attributes of proprietorships, partnerships, and corporations:</a:t>
            </a:r>
          </a:p>
        </p:txBody>
      </p:sp>
      <p:graphicFrame>
        <p:nvGraphicFramePr>
          <p:cNvPr id="6" name="Table 5"/>
          <p:cNvGraphicFramePr>
            <a:graphicFrameLocks noGrp="1"/>
          </p:cNvGraphicFramePr>
          <p:nvPr>
            <p:extLst>
              <p:ext uri="{D42A27DB-BD31-4B8C-83A1-F6EECF244321}">
                <p14:modId xmlns:p14="http://schemas.microsoft.com/office/powerpoint/2010/main" val="4085882640"/>
              </p:ext>
            </p:extLst>
          </p:nvPr>
        </p:nvGraphicFramePr>
        <p:xfrm>
          <a:off x="838200" y="3352800"/>
          <a:ext cx="7407593" cy="2133600"/>
        </p:xfrm>
        <a:graphic>
          <a:graphicData uri="http://schemas.openxmlformats.org/drawingml/2006/table">
            <a:tbl>
              <a:tblPr firstRow="1" bandRow="1">
                <a:tableStyleId>{5940675A-B579-460E-94D1-54222C63F5DA}</a:tableStyleId>
              </a:tblPr>
              <a:tblGrid>
                <a:gridCol w="2225993">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152401">
                <a:tc>
                  <a:txBody>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Attribute</a:t>
                      </a:r>
                      <a:r>
                        <a:rPr lang="en-US" sz="1400" b="1" baseline="0" dirty="0">
                          <a:latin typeface="Verdana" panose="020B0604030504040204" pitchFamily="34" charset="0"/>
                          <a:ea typeface="Verdana" panose="020B0604030504040204" pitchFamily="34" charset="0"/>
                          <a:cs typeface="Verdana" panose="020B0604030504040204" pitchFamily="34" charset="0"/>
                        </a:rPr>
                        <a:t> Present</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Proprietorship</a:t>
                      </a:r>
                    </a:p>
                  </a:txBody>
                  <a:tcPr anchor="ctr"/>
                </a:tc>
                <a:tc>
                  <a:txBody>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Partnership </a:t>
                      </a:r>
                    </a:p>
                  </a:txBody>
                  <a:tcPr anchor="ctr"/>
                </a:tc>
                <a:tc>
                  <a:txBody>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Corporation </a:t>
                      </a:r>
                    </a:p>
                  </a:txBody>
                  <a:tcPr anchor="ctr"/>
                </a:tc>
                <a:extLst>
                  <a:ext uri="{0D108BD9-81ED-4DB2-BD59-A6C34878D82A}">
                    <a16:rowId xmlns:a16="http://schemas.microsoft.com/office/drawing/2014/main" val="10000"/>
                  </a:ext>
                </a:extLst>
              </a:tr>
              <a:tr h="152401">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One owner allowed…. </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yes</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no</a:t>
                      </a:r>
                    </a:p>
                  </a:txBody>
                  <a:tcPr anchor="ctr"/>
                </a:tc>
                <a:tc>
                  <a:txBody>
                    <a:bodyPr/>
                    <a:lstStyle/>
                    <a:p>
                      <a:pPr algn="ctr"/>
                      <a:r>
                        <a:rPr lang="en-US" sz="1400">
                          <a:latin typeface="Verdana" panose="020B0604030504040204" pitchFamily="34" charset="0"/>
                          <a:ea typeface="Verdana" panose="020B0604030504040204" pitchFamily="34" charset="0"/>
                          <a:cs typeface="Verdana" panose="020B0604030504040204" pitchFamily="34" charset="0"/>
                        </a:rPr>
                        <a:t>yes</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1"/>
                  </a:ext>
                </a:extLst>
              </a:tr>
              <a:tr h="152401">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Business taxed…………</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no</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no</a:t>
                      </a:r>
                    </a:p>
                  </a:txBody>
                  <a:tcPr anchor="ctr"/>
                </a:tc>
                <a:tc>
                  <a:txBody>
                    <a:bodyPr/>
                    <a:lstStyle/>
                    <a:p>
                      <a:pPr algn="ctr"/>
                      <a:r>
                        <a:rPr lang="en-US" sz="1400">
                          <a:latin typeface="Verdana" panose="020B0604030504040204" pitchFamily="34" charset="0"/>
                          <a:ea typeface="Verdana" panose="020B0604030504040204" pitchFamily="34" charset="0"/>
                          <a:cs typeface="Verdana" panose="020B0604030504040204" pitchFamily="34" charset="0"/>
                        </a:rPr>
                        <a:t>yes</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2"/>
                  </a:ext>
                </a:extLst>
              </a:tr>
              <a:tr h="152401">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Limited liability…………</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no*</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no*</a:t>
                      </a:r>
                    </a:p>
                  </a:txBody>
                  <a:tcPr anchor="ctr"/>
                </a:tc>
                <a:tc>
                  <a:txBody>
                    <a:bodyPr/>
                    <a:lstStyle/>
                    <a:p>
                      <a:pPr algn="ctr"/>
                      <a:r>
                        <a:rPr lang="en-US" sz="1400">
                          <a:latin typeface="Verdana" panose="020B0604030504040204" pitchFamily="34" charset="0"/>
                          <a:ea typeface="Verdana" panose="020B0604030504040204" pitchFamily="34" charset="0"/>
                          <a:cs typeface="Verdana" panose="020B0604030504040204" pitchFamily="34" charset="0"/>
                        </a:rPr>
                        <a:t>yes</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3"/>
                  </a:ext>
                </a:extLst>
              </a:tr>
              <a:tr h="152401">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Business entity…………</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yes</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yes</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yes</a:t>
                      </a:r>
                    </a:p>
                  </a:txBody>
                  <a:tcPr anchor="ctr"/>
                </a:tc>
                <a:extLst>
                  <a:ext uri="{0D108BD9-81ED-4DB2-BD59-A6C34878D82A}">
                    <a16:rowId xmlns:a16="http://schemas.microsoft.com/office/drawing/2014/main" val="10004"/>
                  </a:ext>
                </a:extLst>
              </a:tr>
              <a:tr h="152401">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Legal entity………………</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no</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no</a:t>
                      </a:r>
                    </a:p>
                  </a:txBody>
                  <a:tcPr anchor="ctr"/>
                </a:tc>
                <a:tc>
                  <a:txBody>
                    <a:bodyPr/>
                    <a:lstStyle/>
                    <a:p>
                      <a:pPr algn="ctr"/>
                      <a:r>
                        <a:rPr lang="en-US" sz="1400">
                          <a:latin typeface="Verdana" panose="020B0604030504040204" pitchFamily="34" charset="0"/>
                          <a:ea typeface="Verdana" panose="020B0604030504040204" pitchFamily="34" charset="0"/>
                          <a:cs typeface="Verdana" panose="020B0604030504040204" pitchFamily="34" charset="0"/>
                        </a:rPr>
                        <a:t>yes</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5"/>
                  </a:ext>
                </a:extLst>
              </a:tr>
              <a:tr h="152401">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Unlimited life……………</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no</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no</a:t>
                      </a:r>
                    </a:p>
                  </a:txBody>
                  <a:tcPr anchor="ct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yes</a:t>
                      </a:r>
                    </a:p>
                  </a:txBody>
                  <a:tcPr anchor="ctr"/>
                </a:tc>
                <a:extLst>
                  <a:ext uri="{0D108BD9-81ED-4DB2-BD59-A6C34878D82A}">
                    <a16:rowId xmlns:a16="http://schemas.microsoft.com/office/drawing/2014/main" val="10006"/>
                  </a:ext>
                </a:extLst>
              </a:tr>
            </a:tbl>
          </a:graphicData>
        </a:graphic>
      </p:graphicFrame>
      <p:sp>
        <p:nvSpPr>
          <p:cNvPr id="7" name="Content Placeholder 4"/>
          <p:cNvSpPr>
            <a:spLocks noGrp="1"/>
          </p:cNvSpPr>
          <p:nvPr>
            <p:ph sz="quarter" idx="14"/>
          </p:nvPr>
        </p:nvSpPr>
        <p:spPr>
          <a:xfrm>
            <a:off x="457200" y="5715000"/>
            <a:ext cx="8229600" cy="685800"/>
          </a:xfrm>
        </p:spPr>
        <p:txBody>
          <a:bodyPr>
            <a:normAutofit lnSpcReduction="10000"/>
          </a:bodyPr>
          <a:lstStyle/>
          <a:p>
            <a:pPr marL="0" indent="0">
              <a:buNone/>
            </a:pPr>
            <a:r>
              <a:rPr lang="en-US" sz="2000" dirty="0"/>
              <a:t>*Proprietorship and partnerships that are set up as LLCs provide limited liability.</a:t>
            </a:r>
          </a:p>
        </p:txBody>
      </p:sp>
    </p:spTree>
    <p:extLst>
      <p:ext uri="{BB962C8B-B14F-4D97-AF65-F5344CB8AC3E}">
        <p14:creationId xmlns:p14="http://schemas.microsoft.com/office/powerpoint/2010/main" val="7229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838200"/>
          </a:xfrm>
        </p:spPr>
        <p:txBody>
          <a:bodyPr/>
          <a:lstStyle/>
          <a:p>
            <a:r>
              <a:rPr lang="en-US" altLang="en-US" dirty="0"/>
              <a:t>Accounting Constraints</a:t>
            </a:r>
            <a:endParaRPr lang="en-US" dirty="0"/>
          </a:p>
        </p:txBody>
      </p:sp>
      <p:sp>
        <p:nvSpPr>
          <p:cNvPr id="4" name="Text Placeholder 3"/>
          <p:cNvSpPr>
            <a:spLocks noGrp="1"/>
          </p:cNvSpPr>
          <p:nvPr>
            <p:ph type="body" sz="quarter" idx="13"/>
          </p:nvPr>
        </p:nvSpPr>
        <p:spPr>
          <a:xfrm>
            <a:off x="381000" y="1447800"/>
            <a:ext cx="8382000" cy="685800"/>
          </a:xfrm>
        </p:spPr>
        <p:txBody>
          <a:bodyPr>
            <a:normAutofit/>
          </a:bodyPr>
          <a:lstStyle/>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362200"/>
            <a:ext cx="8382000" cy="3962400"/>
          </a:xfrm>
        </p:spPr>
        <p:txBody>
          <a:bodyPr>
            <a:normAutofit/>
          </a:bodyPr>
          <a:lstStyle/>
          <a:p>
            <a:pPr>
              <a:defRPr/>
            </a:pPr>
            <a:r>
              <a:rPr lang="en-US" b="1" dirty="0"/>
              <a:t>Materiality</a:t>
            </a:r>
          </a:p>
          <a:p>
            <a:pPr lvl="1">
              <a:defRPr/>
            </a:pPr>
            <a:r>
              <a:rPr lang="en-US" dirty="0"/>
              <a:t>Only information that would influence the decisions of a reasonable person need be disclosed.</a:t>
            </a:r>
          </a:p>
          <a:p>
            <a:pPr>
              <a:defRPr/>
            </a:pPr>
            <a:r>
              <a:rPr lang="en-US" b="1" dirty="0"/>
              <a:t>Cost-benefit</a:t>
            </a:r>
          </a:p>
          <a:p>
            <a:pPr lvl="1">
              <a:defRPr/>
            </a:pPr>
            <a:r>
              <a:rPr lang="en-US" dirty="0"/>
              <a:t>Only information with benefits of disclosure greater than their cost need be disclosed.</a:t>
            </a:r>
          </a:p>
        </p:txBody>
      </p:sp>
    </p:spTree>
    <p:extLst>
      <p:ext uri="{BB962C8B-B14F-4D97-AF65-F5344CB8AC3E}">
        <p14:creationId xmlns:p14="http://schemas.microsoft.com/office/powerpoint/2010/main" val="3058650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normAutofit fontScale="90000"/>
          </a:bodyPr>
          <a:lstStyle/>
          <a:p>
            <a:r>
              <a:rPr lang="en-US" sz="4000" dirty="0"/>
              <a:t>NEED-TO-KNOW 1-2 Part 1 (1 of 7)</a:t>
            </a:r>
            <a:endParaRPr lang="en-US" dirty="0"/>
          </a:p>
        </p:txBody>
      </p:sp>
      <p:sp>
        <p:nvSpPr>
          <p:cNvPr id="4" name="Text Placeholder 3"/>
          <p:cNvSpPr>
            <a:spLocks noGrp="1"/>
          </p:cNvSpPr>
          <p:nvPr>
            <p:ph type="body" sz="quarter" idx="13"/>
          </p:nvPr>
        </p:nvSpPr>
        <p:spPr>
          <a:xfrm>
            <a:off x="381000" y="1447800"/>
            <a:ext cx="8382000" cy="8382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p>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457200" y="2590800"/>
            <a:ext cx="8153400" cy="1066800"/>
          </a:xfrm>
        </p:spPr>
        <p:txBody>
          <a:bodyPr>
            <a:normAutofit lnSpcReduction="10000"/>
          </a:bodyPr>
          <a:lstStyle/>
          <a:p>
            <a:pPr marL="0" indent="0">
              <a:buNone/>
            </a:pPr>
            <a:r>
              <a:rPr lang="en-US" sz="2200" dirty="0">
                <a:solidFill>
                  <a:srgbClr val="000000"/>
                </a:solidFill>
              </a:rPr>
              <a:t>Identify the following terms/phrases as either an accounting (a) principle, (b) assumption, or (c) constraint.</a:t>
            </a:r>
            <a:endParaRPr lang="en-US" sz="2200" dirty="0">
              <a:solidFill>
                <a:prstClr val="black"/>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657572337"/>
              </p:ext>
            </p:extLst>
          </p:nvPr>
        </p:nvGraphicFramePr>
        <p:xfrm>
          <a:off x="3124200" y="3810000"/>
          <a:ext cx="2667000" cy="2438400"/>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val="20000"/>
                    </a:ext>
                  </a:extLst>
                </a:gridCol>
              </a:tblGrid>
              <a:tr h="15240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Materiality</a:t>
                      </a:r>
                    </a:p>
                  </a:txBody>
                  <a:tcPr/>
                </a:tc>
                <a:extLst>
                  <a:ext uri="{0D108BD9-81ED-4DB2-BD59-A6C34878D82A}">
                    <a16:rowId xmlns:a16="http://schemas.microsoft.com/office/drawing/2014/main" val="10000"/>
                  </a:ext>
                </a:extLst>
              </a:tr>
              <a:tr h="15240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Measurement</a:t>
                      </a:r>
                    </a:p>
                  </a:txBody>
                  <a:tcPr/>
                </a:tc>
                <a:extLst>
                  <a:ext uri="{0D108BD9-81ED-4DB2-BD59-A6C34878D82A}">
                    <a16:rowId xmlns:a16="http://schemas.microsoft.com/office/drawing/2014/main" val="10001"/>
                  </a:ext>
                </a:extLst>
              </a:tr>
              <a:tr h="15240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Business Entity</a:t>
                      </a:r>
                    </a:p>
                  </a:txBody>
                  <a:tcPr/>
                </a:tc>
                <a:extLst>
                  <a:ext uri="{0D108BD9-81ED-4DB2-BD59-A6C34878D82A}">
                    <a16:rowId xmlns:a16="http://schemas.microsoft.com/office/drawing/2014/main" val="10002"/>
                  </a:ext>
                </a:extLst>
              </a:tr>
              <a:tr h="15240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Going Concern</a:t>
                      </a:r>
                    </a:p>
                  </a:txBody>
                  <a:tcPr/>
                </a:tc>
                <a:extLst>
                  <a:ext uri="{0D108BD9-81ED-4DB2-BD59-A6C34878D82A}">
                    <a16:rowId xmlns:a16="http://schemas.microsoft.com/office/drawing/2014/main" val="10003"/>
                  </a:ext>
                </a:extLst>
              </a:tr>
              <a:tr h="15240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Expense Recognition</a:t>
                      </a:r>
                    </a:p>
                  </a:txBody>
                  <a:tcPr/>
                </a:tc>
                <a:extLst>
                  <a:ext uri="{0D108BD9-81ED-4DB2-BD59-A6C34878D82A}">
                    <a16:rowId xmlns:a16="http://schemas.microsoft.com/office/drawing/2014/main" val="10004"/>
                  </a:ext>
                </a:extLst>
              </a:tr>
              <a:tr h="15240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Time Period</a:t>
                      </a:r>
                    </a:p>
                  </a:txBody>
                  <a:tcPr/>
                </a:tc>
                <a:extLst>
                  <a:ext uri="{0D108BD9-81ED-4DB2-BD59-A6C34878D82A}">
                    <a16:rowId xmlns:a16="http://schemas.microsoft.com/office/drawing/2014/main" val="10005"/>
                  </a:ext>
                </a:extLst>
              </a:tr>
              <a:tr h="15240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Full</a:t>
                      </a:r>
                      <a:r>
                        <a:rPr lang="en-US" sz="1400" baseline="0" dirty="0">
                          <a:latin typeface="Verdana" panose="020B0604030504040204" pitchFamily="34" charset="0"/>
                          <a:ea typeface="Verdana" panose="020B0604030504040204" pitchFamily="34" charset="0"/>
                          <a:cs typeface="Verdana" panose="020B0604030504040204" pitchFamily="34" charset="0"/>
                        </a:rPr>
                        <a:t> Disclosure</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6"/>
                  </a:ext>
                </a:extLst>
              </a:tr>
              <a:tr h="15240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Revenue Recognition</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64259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noAutofit/>
          </a:bodyPr>
          <a:lstStyle/>
          <a:p>
            <a:r>
              <a:rPr lang="en-US" dirty="0"/>
              <a:t>NEED-TO-KNOW 1-2 Part 1 (2 of 7)</a:t>
            </a:r>
          </a:p>
        </p:txBody>
      </p:sp>
      <p:sp>
        <p:nvSpPr>
          <p:cNvPr id="4" name="Text Placeholder 3"/>
          <p:cNvSpPr>
            <a:spLocks noGrp="1"/>
          </p:cNvSpPr>
          <p:nvPr>
            <p:ph type="body" sz="quarter" idx="13"/>
          </p:nvPr>
        </p:nvSpPr>
        <p:spPr>
          <a:xfrm>
            <a:off x="381000" y="1447800"/>
            <a:ext cx="8382000" cy="9906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p>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590800"/>
            <a:ext cx="8382000" cy="3810000"/>
          </a:xfrm>
        </p:spPr>
        <p:txBody>
          <a:bodyPr>
            <a:noAutofit/>
          </a:bodyPr>
          <a:lstStyle/>
          <a:p>
            <a:pPr marL="0" indent="0">
              <a:buNone/>
            </a:pPr>
            <a:r>
              <a:rPr lang="en-US" sz="2400" b="1" dirty="0">
                <a:solidFill>
                  <a:srgbClr val="000000"/>
                </a:solidFill>
              </a:rPr>
              <a:t>Principles: Govern the amount and/or timing of information to be reported in financial statements.</a:t>
            </a:r>
            <a:endParaRPr lang="en-US" sz="2400" b="1" dirty="0">
              <a:solidFill>
                <a:prstClr val="black"/>
              </a:solidFill>
            </a:endParaRPr>
          </a:p>
          <a:p>
            <a:r>
              <a:rPr lang="en-US" sz="2400" dirty="0"/>
              <a:t>Measurement principal</a:t>
            </a:r>
          </a:p>
          <a:p>
            <a:pPr lvl="1"/>
            <a:r>
              <a:rPr lang="en-US" sz="2200" dirty="0">
                <a:solidFill>
                  <a:prstClr val="black"/>
                </a:solidFill>
              </a:rPr>
              <a:t>Also called the cost principal</a:t>
            </a:r>
          </a:p>
          <a:p>
            <a:pPr lvl="1"/>
            <a:r>
              <a:rPr lang="en-US" sz="2200" dirty="0">
                <a:solidFill>
                  <a:srgbClr val="000000"/>
                </a:solidFill>
              </a:rPr>
              <a:t>Cost is measured on a cash or equal-to-cash basis.</a:t>
            </a:r>
          </a:p>
          <a:p>
            <a:pPr lvl="1"/>
            <a:r>
              <a:rPr lang="en-US" sz="2200" dirty="0">
                <a:solidFill>
                  <a:srgbClr val="000000"/>
                </a:solidFill>
              </a:rPr>
              <a:t>Governs valuation of assets and liabilities on the balance sheet.</a:t>
            </a:r>
          </a:p>
        </p:txBody>
      </p:sp>
    </p:spTree>
    <p:extLst>
      <p:ext uri="{BB962C8B-B14F-4D97-AF65-F5344CB8AC3E}">
        <p14:creationId xmlns:p14="http://schemas.microsoft.com/office/powerpoint/2010/main" val="3699451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noAutofit/>
          </a:bodyPr>
          <a:lstStyle/>
          <a:p>
            <a:r>
              <a:rPr lang="en-US" dirty="0"/>
              <a:t>NEED-TO-KNOW 1-2 Part 1 (3 of 7)</a:t>
            </a:r>
          </a:p>
        </p:txBody>
      </p:sp>
      <p:sp>
        <p:nvSpPr>
          <p:cNvPr id="4" name="Text Placeholder 3"/>
          <p:cNvSpPr>
            <a:spLocks noGrp="1"/>
          </p:cNvSpPr>
          <p:nvPr>
            <p:ph type="body" sz="quarter" idx="13"/>
          </p:nvPr>
        </p:nvSpPr>
        <p:spPr>
          <a:xfrm>
            <a:off x="381000" y="1447800"/>
            <a:ext cx="8382000" cy="9906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p>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514600"/>
            <a:ext cx="8382000" cy="3886200"/>
          </a:xfrm>
        </p:spPr>
        <p:txBody>
          <a:bodyPr>
            <a:noAutofit/>
          </a:bodyPr>
          <a:lstStyle/>
          <a:p>
            <a:r>
              <a:rPr lang="en-US" sz="2400" dirty="0">
                <a:solidFill>
                  <a:srgbClr val="000000"/>
                </a:solidFill>
              </a:rPr>
              <a:t>Revenue recognition principle</a:t>
            </a:r>
            <a:endParaRPr lang="en-US" sz="2400" dirty="0">
              <a:solidFill>
                <a:prstClr val="black"/>
              </a:solidFill>
            </a:endParaRPr>
          </a:p>
          <a:p>
            <a:pPr lvl="1"/>
            <a:r>
              <a:rPr lang="en-US" sz="2200" dirty="0">
                <a:solidFill>
                  <a:srgbClr val="000000"/>
                </a:solidFill>
              </a:rPr>
              <a:t>Governs the timing of revenues recognized on the income statement.</a:t>
            </a:r>
          </a:p>
          <a:p>
            <a:pPr lvl="1"/>
            <a:r>
              <a:rPr lang="en-US" sz="2200" dirty="0">
                <a:solidFill>
                  <a:srgbClr val="000000"/>
                </a:solidFill>
              </a:rPr>
              <a:t>Revenue is recognized when earned.</a:t>
            </a:r>
          </a:p>
          <a:p>
            <a:r>
              <a:rPr lang="en-US" sz="2400" dirty="0">
                <a:solidFill>
                  <a:srgbClr val="000000"/>
                </a:solidFill>
              </a:rPr>
              <a:t>Expense recognition principle</a:t>
            </a:r>
          </a:p>
          <a:p>
            <a:pPr lvl="1"/>
            <a:r>
              <a:rPr lang="en-US" sz="2200" dirty="0">
                <a:solidFill>
                  <a:srgbClr val="000000"/>
                </a:solidFill>
              </a:rPr>
              <a:t>Also called the matching principle</a:t>
            </a:r>
            <a:endParaRPr lang="en-US" sz="2200" dirty="0">
              <a:solidFill>
                <a:prstClr val="black"/>
              </a:solidFill>
            </a:endParaRPr>
          </a:p>
          <a:p>
            <a:pPr lvl="1"/>
            <a:r>
              <a:rPr lang="en-US" sz="2200" dirty="0">
                <a:solidFill>
                  <a:srgbClr val="000000"/>
                </a:solidFill>
              </a:rPr>
              <a:t>Governs the timing of expenses reported on the income statement.</a:t>
            </a:r>
          </a:p>
          <a:p>
            <a:pPr lvl="1"/>
            <a:r>
              <a:rPr lang="en-US" sz="2200" dirty="0">
                <a:solidFill>
                  <a:srgbClr val="000000"/>
                </a:solidFill>
              </a:rPr>
              <a:t>Expenses are recognized in the same time period as the revenues they help generate.</a:t>
            </a:r>
            <a:endParaRPr lang="en-US" sz="2200" dirty="0">
              <a:solidFill>
                <a:prstClr val="black"/>
              </a:solidFill>
            </a:endParaRPr>
          </a:p>
        </p:txBody>
      </p:sp>
    </p:spTree>
    <p:extLst>
      <p:ext uri="{BB962C8B-B14F-4D97-AF65-F5344CB8AC3E}">
        <p14:creationId xmlns:p14="http://schemas.microsoft.com/office/powerpoint/2010/main" val="883421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noAutofit/>
          </a:bodyPr>
          <a:lstStyle/>
          <a:p>
            <a:r>
              <a:rPr lang="en-US" dirty="0"/>
              <a:t>NEED-TO-KNOW 1-2 Part 1 (4 of 7)</a:t>
            </a:r>
          </a:p>
        </p:txBody>
      </p:sp>
      <p:sp>
        <p:nvSpPr>
          <p:cNvPr id="4" name="Text Placeholder 3"/>
          <p:cNvSpPr>
            <a:spLocks noGrp="1"/>
          </p:cNvSpPr>
          <p:nvPr>
            <p:ph type="body" sz="quarter" idx="13"/>
          </p:nvPr>
        </p:nvSpPr>
        <p:spPr>
          <a:xfrm>
            <a:off x="381000" y="1447800"/>
            <a:ext cx="8382000" cy="9906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p>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514600"/>
            <a:ext cx="8382000" cy="3886200"/>
          </a:xfrm>
        </p:spPr>
        <p:txBody>
          <a:bodyPr>
            <a:noAutofit/>
          </a:bodyPr>
          <a:lstStyle/>
          <a:p>
            <a:r>
              <a:rPr lang="en-US" sz="2400" dirty="0">
                <a:solidFill>
                  <a:srgbClr val="000000"/>
                </a:solidFill>
              </a:rPr>
              <a:t>Full disclosure principle</a:t>
            </a:r>
            <a:endParaRPr lang="en-US" sz="2400" dirty="0">
              <a:solidFill>
                <a:prstClr val="black"/>
              </a:solidFill>
            </a:endParaRPr>
          </a:p>
          <a:p>
            <a:pPr lvl="1"/>
            <a:r>
              <a:rPr lang="en-US" sz="2200" dirty="0">
                <a:solidFill>
                  <a:srgbClr val="000000"/>
                </a:solidFill>
              </a:rPr>
              <a:t>A company must report the details behind financial statements that would impact users' decisions.</a:t>
            </a:r>
          </a:p>
          <a:p>
            <a:pPr lvl="1"/>
            <a:r>
              <a:rPr lang="en-US" sz="2200" dirty="0">
                <a:solidFill>
                  <a:srgbClr val="000000"/>
                </a:solidFill>
              </a:rPr>
              <a:t>Disclosures are often in the footnotes to the financial statements.</a:t>
            </a:r>
            <a:endParaRPr lang="en-US" sz="2200" dirty="0">
              <a:solidFill>
                <a:prstClr val="black"/>
              </a:solidFill>
            </a:endParaRPr>
          </a:p>
        </p:txBody>
      </p:sp>
    </p:spTree>
    <p:extLst>
      <p:ext uri="{BB962C8B-B14F-4D97-AF65-F5344CB8AC3E}">
        <p14:creationId xmlns:p14="http://schemas.microsoft.com/office/powerpoint/2010/main" val="2333835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noAutofit/>
          </a:bodyPr>
          <a:lstStyle/>
          <a:p>
            <a:r>
              <a:rPr lang="en-US" dirty="0"/>
              <a:t>NEED-TO-KNOW 1-2 Part 1 (5 of 7)</a:t>
            </a:r>
          </a:p>
        </p:txBody>
      </p:sp>
      <p:sp>
        <p:nvSpPr>
          <p:cNvPr id="4" name="Text Placeholder 3"/>
          <p:cNvSpPr>
            <a:spLocks noGrp="1"/>
          </p:cNvSpPr>
          <p:nvPr>
            <p:ph type="body" sz="quarter" idx="13"/>
          </p:nvPr>
        </p:nvSpPr>
        <p:spPr>
          <a:xfrm>
            <a:off x="381000" y="1447800"/>
            <a:ext cx="8382000" cy="9906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p>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514600"/>
            <a:ext cx="8382000" cy="3886200"/>
          </a:xfrm>
        </p:spPr>
        <p:txBody>
          <a:bodyPr>
            <a:noAutofit/>
          </a:bodyPr>
          <a:lstStyle/>
          <a:p>
            <a:pPr marL="0" lvl="1" indent="0">
              <a:buNone/>
            </a:pPr>
            <a:r>
              <a:rPr lang="en-US" b="1" dirty="0">
                <a:solidFill>
                  <a:srgbClr val="000000"/>
                </a:solidFill>
              </a:rPr>
              <a:t>Assumptions: Generally related to the financial statement headings.</a:t>
            </a:r>
          </a:p>
          <a:p>
            <a:pPr marL="461963" lvl="1" indent="-461963">
              <a:buFont typeface="Arial" pitchFamily="34" charset="0"/>
              <a:buChar char="•"/>
            </a:pPr>
            <a:r>
              <a:rPr lang="en-US" dirty="0">
                <a:solidFill>
                  <a:srgbClr val="000000"/>
                </a:solidFill>
              </a:rPr>
              <a:t>Going concern assumption</a:t>
            </a:r>
          </a:p>
          <a:p>
            <a:pPr lvl="1"/>
            <a:r>
              <a:rPr lang="en-US" sz="2200" dirty="0">
                <a:solidFill>
                  <a:srgbClr val="000000"/>
                </a:solidFill>
              </a:rPr>
              <a:t>Presumption that the business will continue operating instead of being closed or sold.</a:t>
            </a:r>
          </a:p>
          <a:p>
            <a:pPr marL="461963" lvl="1" indent="-461963">
              <a:buFont typeface="Arial" pitchFamily="34" charset="0"/>
              <a:buChar char="•"/>
            </a:pPr>
            <a:r>
              <a:rPr lang="en-US" dirty="0">
                <a:solidFill>
                  <a:srgbClr val="000000"/>
                </a:solidFill>
              </a:rPr>
              <a:t>Monetary unit assumption</a:t>
            </a:r>
          </a:p>
          <a:p>
            <a:pPr lvl="1"/>
            <a:r>
              <a:rPr lang="en-US" sz="2200" dirty="0">
                <a:solidFill>
                  <a:srgbClr val="000000"/>
                </a:solidFill>
              </a:rPr>
              <a:t>We can express transactions and events in monetary units. (i.e., Dollars, Pesos, Euros)</a:t>
            </a:r>
          </a:p>
        </p:txBody>
      </p:sp>
    </p:spTree>
    <p:extLst>
      <p:ext uri="{BB962C8B-B14F-4D97-AF65-F5344CB8AC3E}">
        <p14:creationId xmlns:p14="http://schemas.microsoft.com/office/powerpoint/2010/main" val="1363509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noAutofit/>
          </a:bodyPr>
          <a:lstStyle/>
          <a:p>
            <a:r>
              <a:rPr lang="en-US" dirty="0"/>
              <a:t>NEED-TO-KNOW 1-2 Part 1 (6 of 7)</a:t>
            </a:r>
          </a:p>
        </p:txBody>
      </p:sp>
      <p:sp>
        <p:nvSpPr>
          <p:cNvPr id="4" name="Text Placeholder 3"/>
          <p:cNvSpPr>
            <a:spLocks noGrp="1"/>
          </p:cNvSpPr>
          <p:nvPr>
            <p:ph type="body" sz="quarter" idx="13"/>
          </p:nvPr>
        </p:nvSpPr>
        <p:spPr>
          <a:xfrm>
            <a:off x="381000" y="1447800"/>
            <a:ext cx="8382000" cy="9906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p>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514600"/>
            <a:ext cx="8382000" cy="3886200"/>
          </a:xfrm>
        </p:spPr>
        <p:txBody>
          <a:bodyPr>
            <a:noAutofit/>
          </a:bodyPr>
          <a:lstStyle/>
          <a:p>
            <a:pPr marL="461963" lvl="1" indent="-461963">
              <a:buFont typeface="Arial" pitchFamily="34" charset="0"/>
              <a:buChar char="•"/>
            </a:pPr>
            <a:r>
              <a:rPr lang="en-US" dirty="0">
                <a:solidFill>
                  <a:srgbClr val="000000"/>
                </a:solidFill>
              </a:rPr>
              <a:t>Time period assumption</a:t>
            </a:r>
          </a:p>
          <a:p>
            <a:pPr lvl="1"/>
            <a:r>
              <a:rPr lang="en-US" sz="2200" dirty="0">
                <a:solidFill>
                  <a:srgbClr val="000000"/>
                </a:solidFill>
              </a:rPr>
              <a:t>Presumes that the life of a company can be divided into time periods, and that useful reports can be prepared for those periods.</a:t>
            </a:r>
          </a:p>
          <a:p>
            <a:pPr marL="461963" lvl="1" indent="-461963">
              <a:buFont typeface="Arial" pitchFamily="34" charset="0"/>
              <a:buChar char="•"/>
            </a:pPr>
            <a:r>
              <a:rPr lang="en-US" dirty="0">
                <a:solidFill>
                  <a:srgbClr val="000000"/>
                </a:solidFill>
              </a:rPr>
              <a:t>Business entity assumption</a:t>
            </a:r>
          </a:p>
          <a:p>
            <a:pPr marL="923926" lvl="2">
              <a:buFont typeface="Verdana" panose="020B0604030504040204" pitchFamily="34" charset="0"/>
              <a:buChar char="–"/>
            </a:pPr>
            <a:r>
              <a:rPr lang="en-US" dirty="0">
                <a:solidFill>
                  <a:srgbClr val="000000"/>
                </a:solidFill>
              </a:rPr>
              <a:t>A business is accounted for separately from other business entities, including its owner(s).</a:t>
            </a:r>
          </a:p>
        </p:txBody>
      </p:sp>
    </p:spTree>
    <p:extLst>
      <p:ext uri="{BB962C8B-B14F-4D97-AF65-F5344CB8AC3E}">
        <p14:creationId xmlns:p14="http://schemas.microsoft.com/office/powerpoint/2010/main" val="4185128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noAutofit/>
          </a:bodyPr>
          <a:lstStyle/>
          <a:p>
            <a:r>
              <a:rPr lang="en-US" dirty="0"/>
              <a:t>NEED-TO-KNOW 1-2 Part 1 (7 of 7)</a:t>
            </a:r>
          </a:p>
        </p:txBody>
      </p:sp>
      <p:sp>
        <p:nvSpPr>
          <p:cNvPr id="4" name="Text Placeholder 3"/>
          <p:cNvSpPr>
            <a:spLocks noGrp="1"/>
          </p:cNvSpPr>
          <p:nvPr>
            <p:ph type="body" sz="quarter" idx="13"/>
          </p:nvPr>
        </p:nvSpPr>
        <p:spPr>
          <a:xfrm>
            <a:off x="381000" y="1447800"/>
            <a:ext cx="8382000" cy="9906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p>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514600"/>
            <a:ext cx="8382000" cy="3886200"/>
          </a:xfrm>
        </p:spPr>
        <p:txBody>
          <a:bodyPr>
            <a:noAutofit/>
          </a:bodyPr>
          <a:lstStyle/>
          <a:p>
            <a:pPr marL="115888" lvl="2" indent="0">
              <a:buNone/>
            </a:pPr>
            <a:r>
              <a:rPr lang="en-US" sz="2400" b="1" dirty="0">
                <a:solidFill>
                  <a:srgbClr val="000000"/>
                </a:solidFill>
              </a:rPr>
              <a:t>Accounting constraints: Reasonableness of information to be reported.</a:t>
            </a:r>
          </a:p>
          <a:p>
            <a:pPr marL="461963" lvl="1" indent="-461963">
              <a:buFont typeface="Arial" pitchFamily="34" charset="0"/>
              <a:buChar char="•"/>
            </a:pPr>
            <a:r>
              <a:rPr lang="en-US" dirty="0">
                <a:solidFill>
                  <a:srgbClr val="000000"/>
                </a:solidFill>
              </a:rPr>
              <a:t>Materiality</a:t>
            </a:r>
          </a:p>
          <a:p>
            <a:pPr marL="911225" lvl="2" indent="-342900">
              <a:buFont typeface="Verdana" panose="020B0604030504040204" pitchFamily="34" charset="0"/>
              <a:buChar char="–"/>
            </a:pPr>
            <a:r>
              <a:rPr lang="en-US" dirty="0">
                <a:solidFill>
                  <a:srgbClr val="000000"/>
                </a:solidFill>
              </a:rPr>
              <a:t>Only information that would influence the decisions of a reasonable person needs to be disclosed.</a:t>
            </a:r>
          </a:p>
          <a:p>
            <a:pPr marL="911225" lvl="2" indent="-342900">
              <a:buFont typeface="Verdana" panose="020B0604030504040204" pitchFamily="34" charset="0"/>
              <a:buChar char="–"/>
            </a:pPr>
            <a:r>
              <a:rPr lang="en-US" dirty="0">
                <a:solidFill>
                  <a:srgbClr val="000000"/>
                </a:solidFill>
              </a:rPr>
              <a:t>Materiality is a function of the nature of the item and/or dollar amount.</a:t>
            </a:r>
          </a:p>
          <a:p>
            <a:pPr marL="461963" lvl="1" indent="-461963">
              <a:buFont typeface="Arial" pitchFamily="34" charset="0"/>
              <a:buChar char="•"/>
            </a:pPr>
            <a:r>
              <a:rPr lang="en-US" dirty="0">
                <a:solidFill>
                  <a:srgbClr val="000000"/>
                </a:solidFill>
              </a:rPr>
              <a:t>Benefits exceed cost</a:t>
            </a:r>
          </a:p>
          <a:p>
            <a:pPr marL="911225" lvl="2" indent="-342900">
              <a:buFont typeface="Verdana" panose="020B0604030504040204" pitchFamily="34" charset="0"/>
              <a:buChar char="–"/>
            </a:pPr>
            <a:r>
              <a:rPr lang="en-US" dirty="0">
                <a:solidFill>
                  <a:srgbClr val="000000"/>
                </a:solidFill>
              </a:rPr>
              <a:t>The benefits of the information disclosed must be greater than the costs of providing the information.</a:t>
            </a:r>
          </a:p>
        </p:txBody>
      </p:sp>
    </p:spTree>
    <p:extLst>
      <p:ext uri="{BB962C8B-B14F-4D97-AF65-F5344CB8AC3E}">
        <p14:creationId xmlns:p14="http://schemas.microsoft.com/office/powerpoint/2010/main" val="177887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533400"/>
            <a:ext cx="9144000" cy="1066800"/>
          </a:xfrm>
        </p:spPr>
        <p:txBody>
          <a:bodyPr>
            <a:normAutofit/>
          </a:bodyPr>
          <a:lstStyle/>
          <a:p>
            <a:r>
              <a:rPr lang="en-US" altLang="en-US" dirty="0"/>
              <a:t>Learning Objectives (1 of 2)</a:t>
            </a:r>
            <a:endParaRPr lang="en-US" dirty="0"/>
          </a:p>
        </p:txBody>
      </p:sp>
      <p:sp>
        <p:nvSpPr>
          <p:cNvPr id="8" name="Content Placeholder 7"/>
          <p:cNvSpPr>
            <a:spLocks noGrp="1"/>
          </p:cNvSpPr>
          <p:nvPr>
            <p:ph idx="1"/>
          </p:nvPr>
        </p:nvSpPr>
        <p:spPr>
          <a:xfrm>
            <a:off x="457200" y="1676400"/>
            <a:ext cx="8229600" cy="4648200"/>
          </a:xfrm>
        </p:spPr>
        <p:txBody>
          <a:bodyPr>
            <a:noAutofit/>
          </a:bodyPr>
          <a:lstStyle/>
          <a:p>
            <a:pPr marL="914400" indent="-914400">
              <a:buNone/>
            </a:pPr>
            <a:r>
              <a:rPr lang="en-US" sz="2400" b="1" dirty="0"/>
              <a:t>CONCEPTUAL</a:t>
            </a:r>
          </a:p>
          <a:p>
            <a:pPr marL="914400" indent="-914400">
              <a:buNone/>
            </a:pPr>
            <a:r>
              <a:rPr lang="en-US" sz="2400" b="1" dirty="0"/>
              <a:t>C1	</a:t>
            </a:r>
            <a:r>
              <a:rPr lang="en-US" sz="2400" dirty="0"/>
              <a:t>Explain the purpose and importance of accounting.</a:t>
            </a:r>
          </a:p>
          <a:p>
            <a:pPr marL="914400" indent="-914400">
              <a:buNone/>
            </a:pPr>
            <a:r>
              <a:rPr lang="en-US" sz="2400" b="1" dirty="0"/>
              <a:t>C2	</a:t>
            </a:r>
            <a:r>
              <a:rPr lang="en-US" sz="2400" dirty="0"/>
              <a:t>Identify users and uses of, and opportunities in, accounting.</a:t>
            </a:r>
          </a:p>
          <a:p>
            <a:pPr marL="914400" indent="-914400">
              <a:buNone/>
            </a:pPr>
            <a:r>
              <a:rPr lang="en-US" sz="2400" b="1" dirty="0"/>
              <a:t>C3	</a:t>
            </a:r>
            <a:r>
              <a:rPr lang="en-US" sz="2400" dirty="0"/>
              <a:t>Explain why ethics are crucial to accounting.</a:t>
            </a:r>
          </a:p>
          <a:p>
            <a:pPr marL="914400" indent="-914400">
              <a:buNone/>
            </a:pPr>
            <a:r>
              <a:rPr lang="en-US" sz="2400" b="1" dirty="0"/>
              <a:t>C4	</a:t>
            </a:r>
            <a:r>
              <a:rPr lang="en-US" sz="2400" dirty="0"/>
              <a:t>Explain generally accepted accounting principles and define and apply several accounting principles.</a:t>
            </a:r>
          </a:p>
          <a:p>
            <a:pPr marL="914400" indent="-914400">
              <a:buNone/>
            </a:pPr>
            <a:r>
              <a:rPr lang="en-US" sz="2400" b="1" dirty="0"/>
              <a:t>C5	Appendix 1B </a:t>
            </a:r>
            <a:r>
              <a:rPr lang="en-US" sz="2400" dirty="0"/>
              <a:t>Identify and describe the three major activities of organizations.</a:t>
            </a:r>
          </a:p>
        </p:txBody>
      </p:sp>
    </p:spTree>
    <p:extLst>
      <p:ext uri="{BB962C8B-B14F-4D97-AF65-F5344CB8AC3E}">
        <p14:creationId xmlns:p14="http://schemas.microsoft.com/office/powerpoint/2010/main" val="776022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noAutofit/>
          </a:bodyPr>
          <a:lstStyle/>
          <a:p>
            <a:r>
              <a:rPr lang="en-US" dirty="0"/>
              <a:t>NEED-TO-KNOW Part 1 Solution </a:t>
            </a:r>
          </a:p>
        </p:txBody>
      </p:sp>
      <p:sp>
        <p:nvSpPr>
          <p:cNvPr id="7" name="Text Placeholder 3"/>
          <p:cNvSpPr>
            <a:spLocks noGrp="1"/>
          </p:cNvSpPr>
          <p:nvPr>
            <p:ph type="body" sz="quarter" idx="13"/>
          </p:nvPr>
        </p:nvSpPr>
        <p:spPr>
          <a:xfrm>
            <a:off x="381000" y="1447800"/>
            <a:ext cx="8382000" cy="9906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p>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457200" y="2590800"/>
            <a:ext cx="8305800" cy="1066800"/>
          </a:xfrm>
        </p:spPr>
        <p:txBody>
          <a:bodyPr vert="horz" lIns="91440" tIns="45720" rIns="91440" bIns="45720" rtlCol="0">
            <a:noAutofit/>
          </a:bodyPr>
          <a:lstStyle/>
          <a:p>
            <a:pPr marL="115888" lvl="2" indent="0">
              <a:buNone/>
            </a:pPr>
            <a:r>
              <a:rPr lang="en-US" dirty="0">
                <a:solidFill>
                  <a:srgbClr val="000000"/>
                </a:solidFill>
              </a:rPr>
              <a:t>Identify the following terms/phrases as either an accounting (a) principle, (b) assumption, or (c) constraint.</a:t>
            </a:r>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91449239"/>
              </p:ext>
            </p:extLst>
          </p:nvPr>
        </p:nvGraphicFramePr>
        <p:xfrm>
          <a:off x="1524000" y="3810000"/>
          <a:ext cx="6096000" cy="24384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Materiality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c)  Constraint</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0"/>
                  </a:ext>
                </a:extLst>
              </a:tr>
              <a:tr h="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Measurement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a)  Principle</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1"/>
                  </a:ext>
                </a:extLst>
              </a:tr>
              <a:tr h="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Business Entity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b)  Assumption</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2"/>
                  </a:ext>
                </a:extLst>
              </a:tr>
              <a:tr h="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Going Concern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b)  Assumption</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3"/>
                  </a:ext>
                </a:extLst>
              </a:tr>
              <a:tr h="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Expense Recognition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a)  Principle</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4"/>
                  </a:ext>
                </a:extLst>
              </a:tr>
              <a:tr h="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Time Period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b)  Assumption</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5"/>
                  </a:ext>
                </a:extLst>
              </a:tr>
              <a:tr h="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Full</a:t>
                      </a:r>
                      <a:r>
                        <a:rPr lang="en-US" sz="1400" baseline="0" dirty="0">
                          <a:latin typeface="Verdana" panose="020B0604030504040204" pitchFamily="34" charset="0"/>
                          <a:ea typeface="Verdana" panose="020B0604030504040204" pitchFamily="34" charset="0"/>
                          <a:cs typeface="Verdana" panose="020B0604030504040204" pitchFamily="34" charset="0"/>
                        </a:rPr>
                        <a:t> Disclosure</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a)  Principle</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6"/>
                  </a:ext>
                </a:extLst>
              </a:tr>
              <a:tr h="0">
                <a:tc>
                  <a:txBody>
                    <a:bodyPr/>
                    <a:lstStyle/>
                    <a:p>
                      <a:r>
                        <a:rPr lang="en-US" sz="1400" dirty="0">
                          <a:latin typeface="Verdana" panose="020B0604030504040204" pitchFamily="34" charset="0"/>
                          <a:ea typeface="Verdana" panose="020B0604030504040204" pitchFamily="34" charset="0"/>
                          <a:cs typeface="Verdana" panose="020B0604030504040204" pitchFamily="34" charset="0"/>
                        </a:rPr>
                        <a:t>Revenue Recognition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a)  Principle</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521715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914400"/>
          </a:xfrm>
        </p:spPr>
        <p:txBody>
          <a:bodyPr>
            <a:noAutofit/>
          </a:bodyPr>
          <a:lstStyle/>
          <a:p>
            <a:r>
              <a:rPr lang="en-US" dirty="0"/>
              <a:t>NEED-TO-KNOW 1-2 Part 2</a:t>
            </a:r>
          </a:p>
        </p:txBody>
      </p:sp>
      <p:sp>
        <p:nvSpPr>
          <p:cNvPr id="7" name="Text Placeholder 3"/>
          <p:cNvSpPr>
            <a:spLocks noGrp="1"/>
          </p:cNvSpPr>
          <p:nvPr>
            <p:ph type="body" sz="quarter" idx="13"/>
          </p:nvPr>
        </p:nvSpPr>
        <p:spPr>
          <a:xfrm>
            <a:off x="381000" y="1447800"/>
            <a:ext cx="8382000" cy="990600"/>
          </a:xfrm>
        </p:spPr>
        <p:txBody>
          <a:bodyPr>
            <a:noAutofit/>
          </a:bodyPr>
          <a:lstStyle/>
          <a:p>
            <a:r>
              <a:rPr lang="en-US" altLang="en-US" b="1" kern="0" dirty="0">
                <a:solidFill>
                  <a:prstClr val="black"/>
                </a:solidFill>
              </a:rPr>
              <a:t>Learning Objective C3: </a:t>
            </a:r>
            <a:r>
              <a:rPr lang="en-US" altLang="en-US" kern="0" dirty="0">
                <a:solidFill>
                  <a:prstClr val="black"/>
                </a:solidFill>
              </a:rPr>
              <a:t>Explain why ethics are crucial to accounting.</a:t>
            </a:r>
          </a:p>
          <a:p>
            <a:r>
              <a:rPr lang="en-US" altLang="en-US" b="1" kern="0" dirty="0">
                <a:solidFill>
                  <a:prstClr val="black"/>
                </a:solidFill>
              </a:rPr>
              <a:t>Learning Objective C4: </a:t>
            </a:r>
            <a:r>
              <a:rPr lang="en-US" altLang="en-US" kern="0" dirty="0">
                <a:solidFill>
                  <a:prstClr val="black"/>
                </a:solidFill>
              </a:rPr>
              <a:t>Explain generally accepted accounting principles and define and apply several accounting principles.</a:t>
            </a:r>
            <a:endParaRPr lang="en-US" kern="0" dirty="0">
              <a:solidFill>
                <a:prstClr val="black"/>
              </a:solidFill>
            </a:endParaRPr>
          </a:p>
        </p:txBody>
      </p:sp>
      <p:sp>
        <p:nvSpPr>
          <p:cNvPr id="3" name="Content Placeholder 2"/>
          <p:cNvSpPr>
            <a:spLocks noGrp="1"/>
          </p:cNvSpPr>
          <p:nvPr>
            <p:ph idx="1"/>
          </p:nvPr>
        </p:nvSpPr>
        <p:spPr>
          <a:xfrm>
            <a:off x="381000" y="2590800"/>
            <a:ext cx="8382000" cy="1066800"/>
          </a:xfrm>
        </p:spPr>
        <p:txBody>
          <a:bodyPr vert="horz" lIns="91440" tIns="45720" rIns="91440" bIns="45720" rtlCol="0">
            <a:noAutofit/>
          </a:bodyPr>
          <a:lstStyle/>
          <a:p>
            <a:pPr marL="115888" lvl="2" indent="0">
              <a:buNone/>
            </a:pPr>
            <a:r>
              <a:rPr lang="en-US" dirty="0">
                <a:solidFill>
                  <a:srgbClr val="000000"/>
                </a:solidFill>
              </a:rPr>
              <a:t>Complete the following table with either a yes or a no regarding the attributes of a partnership and a corporation.</a:t>
            </a:r>
            <a:endParaRPr 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33182152"/>
              </p:ext>
            </p:extLst>
          </p:nvPr>
        </p:nvGraphicFramePr>
        <p:xfrm>
          <a:off x="1447800" y="3881120"/>
          <a:ext cx="6291580" cy="1854200"/>
        </p:xfrm>
        <a:graphic>
          <a:graphicData uri="http://schemas.openxmlformats.org/drawingml/2006/table">
            <a:tbl>
              <a:tblPr firstRow="1" bandRow="1">
                <a:tableStyleId>{5940675A-B579-460E-94D1-54222C63F5DA}</a:tableStyleId>
              </a:tblPr>
              <a:tblGrid>
                <a:gridCol w="222758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Verdana" panose="020B0604030504040204" pitchFamily="34" charset="0"/>
                          <a:ea typeface="Verdana" panose="020B0604030504040204" pitchFamily="34" charset="0"/>
                          <a:cs typeface="Verdana" panose="020B0604030504040204" pitchFamily="34" charset="0"/>
                        </a:rPr>
                        <a:t>Attribute Present</a:t>
                      </a:r>
                      <a:endParaRPr lang="en-US" sz="16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Verdana" panose="020B0604030504040204" pitchFamily="34" charset="0"/>
                          <a:ea typeface="Verdana" panose="020B0604030504040204" pitchFamily="34" charset="0"/>
                          <a:cs typeface="Verdana" panose="020B0604030504040204" pitchFamily="34" charset="0"/>
                        </a:rPr>
                        <a:t>Partnership</a:t>
                      </a:r>
                      <a:endParaRPr lang="en-US" sz="16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Verdana" panose="020B0604030504040204" pitchFamily="34" charset="0"/>
                          <a:ea typeface="Verdana" panose="020B0604030504040204" pitchFamily="34" charset="0"/>
                          <a:cs typeface="Verdana" panose="020B0604030504040204" pitchFamily="34" charset="0"/>
                        </a:rPr>
                        <a:t>Corporation</a:t>
                      </a:r>
                      <a:endParaRPr lang="en-US" sz="16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Business taxed</a:t>
                      </a:r>
                      <a:endPar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1600" dirty="0">
                          <a:latin typeface="Verdana" panose="020B0604030504040204" pitchFamily="34" charset="0"/>
                          <a:ea typeface="Verdana" panose="020B0604030504040204" pitchFamily="34" charset="0"/>
                          <a:cs typeface="Verdana" panose="020B0604030504040204" pitchFamily="34" charset="0"/>
                        </a:rPr>
                        <a:t>no </a:t>
                      </a:r>
                    </a:p>
                  </a:txBody>
                  <a:tcPr anchor="ctr"/>
                </a:tc>
                <a:tc>
                  <a:txBody>
                    <a:bodyPr/>
                    <a:lstStyle/>
                    <a:p>
                      <a:pPr algn="ctr"/>
                      <a:r>
                        <a:rPr lang="en-US" sz="1600" dirty="0">
                          <a:latin typeface="Verdana" panose="020B0604030504040204" pitchFamily="34" charset="0"/>
                          <a:ea typeface="Verdana" panose="020B0604030504040204" pitchFamily="34" charset="0"/>
                          <a:cs typeface="Verdana" panose="020B0604030504040204" pitchFamily="34" charset="0"/>
                        </a:rPr>
                        <a:t>yes </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Limited liability</a:t>
                      </a:r>
                      <a:endPar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Verdana" panose="020B0604030504040204" pitchFamily="34" charset="0"/>
                          <a:ea typeface="Verdana" panose="020B0604030504040204" pitchFamily="34" charset="0"/>
                          <a:cs typeface="Verdana" panose="020B0604030504040204" pitchFamily="34" charset="0"/>
                        </a:rPr>
                        <a:t>no </a:t>
                      </a:r>
                    </a:p>
                  </a:txBody>
                  <a:tcPr anchor="ctr"/>
                </a:tc>
                <a:tc>
                  <a:txBody>
                    <a:bodyPr/>
                    <a:lstStyle/>
                    <a:p>
                      <a:pPr algn="ctr"/>
                      <a:r>
                        <a:rPr lang="en-US" sz="1600">
                          <a:latin typeface="Verdana" panose="020B0604030504040204" pitchFamily="34" charset="0"/>
                          <a:ea typeface="Verdana" panose="020B0604030504040204" pitchFamily="34" charset="0"/>
                          <a:cs typeface="Verdana" panose="020B0604030504040204" pitchFamily="34" charset="0"/>
                        </a:rPr>
                        <a:t>yes </a:t>
                      </a: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Legal entity</a:t>
                      </a:r>
                      <a:endPar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Verdana" panose="020B0604030504040204" pitchFamily="34" charset="0"/>
                          <a:ea typeface="Verdana" panose="020B0604030504040204" pitchFamily="34" charset="0"/>
                          <a:cs typeface="Verdana" panose="020B0604030504040204" pitchFamily="34" charset="0"/>
                        </a:rPr>
                        <a:t>no </a:t>
                      </a:r>
                    </a:p>
                  </a:txBody>
                  <a:tcPr anchor="ctr"/>
                </a:tc>
                <a:tc>
                  <a:txBody>
                    <a:bodyPr/>
                    <a:lstStyle/>
                    <a:p>
                      <a:pPr algn="ctr"/>
                      <a:r>
                        <a:rPr lang="en-US" sz="1600">
                          <a:latin typeface="Verdana" panose="020B0604030504040204" pitchFamily="34" charset="0"/>
                          <a:ea typeface="Verdana" panose="020B0604030504040204" pitchFamily="34" charset="0"/>
                          <a:cs typeface="Verdana" panose="020B0604030504040204" pitchFamily="34" charset="0"/>
                        </a:rPr>
                        <a:t>yes </a:t>
                      </a: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Unlimited life</a:t>
                      </a:r>
                      <a:endParaRPr lang="en-US" sz="16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Verdana" panose="020B0604030504040204" pitchFamily="34" charset="0"/>
                          <a:ea typeface="Verdana" panose="020B0604030504040204" pitchFamily="34" charset="0"/>
                          <a:cs typeface="Verdana" panose="020B0604030504040204" pitchFamily="34" charset="0"/>
                        </a:rPr>
                        <a:t>no </a:t>
                      </a:r>
                    </a:p>
                  </a:txBody>
                  <a:tcPr anchor="ctr"/>
                </a:tc>
                <a:tc>
                  <a:txBody>
                    <a:bodyPr/>
                    <a:lstStyle/>
                    <a:p>
                      <a:pPr algn="ctr"/>
                      <a:r>
                        <a:rPr lang="en-US" sz="1600" dirty="0">
                          <a:latin typeface="Verdana" panose="020B0604030504040204" pitchFamily="34" charset="0"/>
                          <a:ea typeface="Verdana" panose="020B0604030504040204" pitchFamily="34" charset="0"/>
                          <a:cs typeface="Verdana" panose="020B0604030504040204" pitchFamily="34" charset="0"/>
                        </a:rPr>
                        <a:t>yes </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65517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altLang="en-US" b="1" dirty="0">
                <a:solidFill>
                  <a:prstClr val="black"/>
                </a:solidFill>
              </a:rPr>
              <a:t>Learning Objective</a:t>
            </a:r>
            <a:r>
              <a:rPr lang="en-US" altLang="en-US" dirty="0"/>
              <a:t> </a:t>
            </a:r>
            <a:r>
              <a:rPr lang="en-US" altLang="en-US" b="1" dirty="0"/>
              <a:t>A1: </a:t>
            </a:r>
            <a:r>
              <a:rPr lang="en-US" dirty="0"/>
              <a:t>Define and interpret the accounting equation and each of its components.</a:t>
            </a:r>
          </a:p>
        </p:txBody>
      </p:sp>
    </p:spTree>
    <p:extLst>
      <p:ext uri="{BB962C8B-B14F-4D97-AF65-F5344CB8AC3E}">
        <p14:creationId xmlns:p14="http://schemas.microsoft.com/office/powerpoint/2010/main" val="1618519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1066800"/>
          </a:xfrm>
        </p:spPr>
        <p:txBody>
          <a:bodyPr>
            <a:noAutofit/>
          </a:bodyPr>
          <a:lstStyle/>
          <a:p>
            <a:r>
              <a:rPr lang="en-US" altLang="en-US" dirty="0"/>
              <a:t>Transaction Analysis and the Accounting Equation</a:t>
            </a:r>
            <a:endParaRPr lang="en-US" dirty="0"/>
          </a:p>
        </p:txBody>
      </p:sp>
      <p:sp>
        <p:nvSpPr>
          <p:cNvPr id="5" name="Text Placeholder 4"/>
          <p:cNvSpPr>
            <a:spLocks noGrp="1"/>
          </p:cNvSpPr>
          <p:nvPr>
            <p:ph type="body" sz="quarter" idx="13"/>
          </p:nvPr>
        </p:nvSpPr>
        <p:spPr>
          <a:xfrm>
            <a:off x="381000" y="1752600"/>
            <a:ext cx="8382000" cy="685800"/>
          </a:xfrm>
        </p:spPr>
        <p:txBody>
          <a:bodyPr>
            <a:noAutofit/>
          </a:bodyPr>
          <a:lstStyle/>
          <a:p>
            <a:r>
              <a:rPr lang="en-US" altLang="en-US" b="1" kern="0" dirty="0">
                <a:solidFill>
                  <a:prstClr val="black"/>
                </a:solidFill>
              </a:rPr>
              <a:t>Learning Objective A1</a:t>
            </a:r>
            <a:r>
              <a:rPr lang="en-US" altLang="en-US" kern="0" dirty="0">
                <a:solidFill>
                  <a:prstClr val="black"/>
                </a:solidFill>
              </a:rPr>
              <a:t>: Define and interpret the accounting equation and each of its components.</a:t>
            </a:r>
            <a:endParaRPr lang="en-US" kern="0" dirty="0">
              <a:solidFill>
                <a:prstClr val="black"/>
              </a:solidFill>
            </a:endParaRPr>
          </a:p>
        </p:txBody>
      </p:sp>
      <p:sp>
        <p:nvSpPr>
          <p:cNvPr id="4" name="Content Placeholder 3"/>
          <p:cNvSpPr>
            <a:spLocks noGrp="1"/>
          </p:cNvSpPr>
          <p:nvPr>
            <p:ph idx="1"/>
          </p:nvPr>
        </p:nvSpPr>
        <p:spPr>
          <a:xfrm>
            <a:off x="457200" y="2514600"/>
            <a:ext cx="8229600" cy="3886200"/>
          </a:xfrm>
        </p:spPr>
        <p:txBody>
          <a:bodyPr>
            <a:normAutofit/>
          </a:bodyPr>
          <a:lstStyle/>
          <a:p>
            <a:pPr marL="0" indent="0">
              <a:spcBef>
                <a:spcPts val="600"/>
              </a:spcBef>
              <a:buNone/>
            </a:pPr>
            <a:r>
              <a:rPr lang="en-US" sz="2200" dirty="0"/>
              <a:t>The Accounting Equation:</a:t>
            </a:r>
          </a:p>
          <a:p>
            <a:pPr marL="0" indent="0">
              <a:spcBef>
                <a:spcPts val="600"/>
              </a:spcBef>
              <a:buNone/>
            </a:pPr>
            <a:r>
              <a:rPr lang="en-US" sz="2200" dirty="0"/>
              <a:t>Assets </a:t>
            </a:r>
            <a:r>
              <a:rPr lang="en-US" altLang="en-US" sz="2200" dirty="0"/>
              <a:t>= </a:t>
            </a:r>
            <a:r>
              <a:rPr lang="en-US" sz="2200" dirty="0"/>
              <a:t>Liabilities </a:t>
            </a:r>
            <a:r>
              <a:rPr lang="en-US" altLang="en-US" sz="2200" dirty="0"/>
              <a:t>+ </a:t>
            </a:r>
            <a:r>
              <a:rPr lang="en-US" sz="2200" dirty="0"/>
              <a:t>Equity</a:t>
            </a:r>
          </a:p>
          <a:p>
            <a:pPr marL="0" indent="0">
              <a:spcBef>
                <a:spcPts val="600"/>
              </a:spcBef>
              <a:buNone/>
            </a:pPr>
            <a:r>
              <a:rPr lang="en-US" altLang="en-US" sz="2200" dirty="0"/>
              <a:t>Expanded Accounting Equation:</a:t>
            </a:r>
          </a:p>
          <a:p>
            <a:pPr marL="1317625" indent="-1317625">
              <a:spcBef>
                <a:spcPts val="600"/>
              </a:spcBef>
              <a:buNone/>
            </a:pPr>
            <a:r>
              <a:rPr lang="en-US" altLang="en-US" sz="2200" dirty="0"/>
              <a:t>Assets = Liabilities + Contributed Capital + Retained      earnings</a:t>
            </a:r>
          </a:p>
          <a:p>
            <a:pPr marL="1317625" indent="-282575">
              <a:spcBef>
                <a:spcPts val="600"/>
              </a:spcBef>
              <a:buNone/>
            </a:pPr>
            <a:r>
              <a:rPr lang="en-US" altLang="en-US" sz="2200" dirty="0"/>
              <a:t>= Liabilities + Common Stock – Dividends + Revenues – Expenses </a:t>
            </a:r>
          </a:p>
          <a:p>
            <a:pPr marL="0" indent="0">
              <a:spcBef>
                <a:spcPts val="600"/>
              </a:spcBef>
              <a:buNone/>
            </a:pPr>
            <a:r>
              <a:rPr lang="en-US" altLang="en-US" sz="2200" dirty="0"/>
              <a:t>(Equity = Contributed Capital + Retained earnings)</a:t>
            </a:r>
          </a:p>
          <a:p>
            <a:pPr marL="0" indent="0">
              <a:spcBef>
                <a:spcPts val="600"/>
              </a:spcBef>
              <a:buNone/>
            </a:pPr>
            <a:r>
              <a:rPr lang="en-US" altLang="en-US" sz="2200" dirty="0"/>
              <a:t>(Net income = Revenues – Expenses)</a:t>
            </a:r>
          </a:p>
        </p:txBody>
      </p:sp>
    </p:spTree>
    <p:extLst>
      <p:ext uri="{BB962C8B-B14F-4D97-AF65-F5344CB8AC3E}">
        <p14:creationId xmlns:p14="http://schemas.microsoft.com/office/powerpoint/2010/main" val="3841047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685800"/>
          </a:xfrm>
        </p:spPr>
        <p:txBody>
          <a:bodyPr>
            <a:normAutofit/>
          </a:bodyPr>
          <a:lstStyle/>
          <a:p>
            <a:r>
              <a:rPr lang="en-US" dirty="0"/>
              <a:t>NEED-TO-KNOW 1-3</a:t>
            </a:r>
          </a:p>
        </p:txBody>
      </p:sp>
      <p:sp>
        <p:nvSpPr>
          <p:cNvPr id="4" name="Text Placeholder 3"/>
          <p:cNvSpPr>
            <a:spLocks noGrp="1"/>
          </p:cNvSpPr>
          <p:nvPr>
            <p:ph type="body" sz="quarter" idx="13"/>
          </p:nvPr>
        </p:nvSpPr>
        <p:spPr>
          <a:xfrm>
            <a:off x="381000" y="1295400"/>
            <a:ext cx="8382000" cy="609600"/>
          </a:xfrm>
        </p:spPr>
        <p:txBody>
          <a:bodyPr>
            <a:normAutofit lnSpcReduction="10000"/>
          </a:bodyPr>
          <a:lstStyle/>
          <a:p>
            <a:r>
              <a:rPr lang="en-US" altLang="en-US" b="1" kern="0" dirty="0">
                <a:solidFill>
                  <a:prstClr val="black"/>
                </a:solidFill>
              </a:rPr>
              <a:t>Learning Objective A1: </a:t>
            </a:r>
            <a:r>
              <a:rPr lang="en-US" altLang="en-US" kern="0" dirty="0">
                <a:solidFill>
                  <a:prstClr val="black"/>
                </a:solidFill>
              </a:rPr>
              <a:t>Define and interpret the accounting equation and each of its components.</a:t>
            </a:r>
          </a:p>
        </p:txBody>
      </p:sp>
      <p:sp>
        <p:nvSpPr>
          <p:cNvPr id="3" name="Content Placeholder 2"/>
          <p:cNvSpPr>
            <a:spLocks noGrp="1"/>
          </p:cNvSpPr>
          <p:nvPr>
            <p:ph idx="1"/>
          </p:nvPr>
        </p:nvSpPr>
        <p:spPr>
          <a:xfrm>
            <a:off x="457200" y="2057400"/>
            <a:ext cx="8153400" cy="762000"/>
          </a:xfrm>
        </p:spPr>
        <p:txBody>
          <a:bodyPr>
            <a:normAutofit/>
          </a:bodyPr>
          <a:lstStyle/>
          <a:p>
            <a:pPr marL="0" indent="0">
              <a:buNone/>
            </a:pPr>
            <a:r>
              <a:rPr lang="en-US" sz="2200" dirty="0">
                <a:solidFill>
                  <a:srgbClr val="000000"/>
                </a:solidFill>
              </a:rPr>
              <a:t>Use the accounting equation to compute the missing financial statement amounts.</a:t>
            </a:r>
            <a:endParaRPr lang="en-US" sz="2200" dirty="0">
              <a:solidFill>
                <a:prstClr val="black"/>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62028912"/>
              </p:ext>
            </p:extLst>
          </p:nvPr>
        </p:nvGraphicFramePr>
        <p:xfrm>
          <a:off x="1066800" y="2956560"/>
          <a:ext cx="7010398" cy="853440"/>
        </p:xfrm>
        <a:graphic>
          <a:graphicData uri="http://schemas.openxmlformats.org/drawingml/2006/table">
            <a:tbl>
              <a:tblPr firstRow="1" bandRow="1">
                <a:tableStyleId>{5940675A-B579-460E-94D1-54222C63F5DA}</a:tableStyleId>
              </a:tblPr>
              <a:tblGrid>
                <a:gridCol w="1412241">
                  <a:extLst>
                    <a:ext uri="{9D8B030D-6E8A-4147-A177-3AD203B41FA5}">
                      <a16:colId xmlns:a16="http://schemas.microsoft.com/office/drawing/2014/main" val="20000"/>
                    </a:ext>
                  </a:extLst>
                </a:gridCol>
                <a:gridCol w="1412241">
                  <a:extLst>
                    <a:ext uri="{9D8B030D-6E8A-4147-A177-3AD203B41FA5}">
                      <a16:colId xmlns:a16="http://schemas.microsoft.com/office/drawing/2014/main" val="20001"/>
                    </a:ext>
                  </a:extLst>
                </a:gridCol>
                <a:gridCol w="452118">
                  <a:extLst>
                    <a:ext uri="{9D8B030D-6E8A-4147-A177-3AD203B41FA5}">
                      <a16:colId xmlns:a16="http://schemas.microsoft.com/office/drawing/2014/main" val="20002"/>
                    </a:ext>
                  </a:extLst>
                </a:gridCol>
                <a:gridCol w="1847509">
                  <a:extLst>
                    <a:ext uri="{9D8B030D-6E8A-4147-A177-3AD203B41FA5}">
                      <a16:colId xmlns:a16="http://schemas.microsoft.com/office/drawing/2014/main" val="20003"/>
                    </a:ext>
                  </a:extLst>
                </a:gridCol>
                <a:gridCol w="474048">
                  <a:extLst>
                    <a:ext uri="{9D8B030D-6E8A-4147-A177-3AD203B41FA5}">
                      <a16:colId xmlns:a16="http://schemas.microsoft.com/office/drawing/2014/main" val="20004"/>
                    </a:ext>
                  </a:extLst>
                </a:gridCol>
                <a:gridCol w="1412241">
                  <a:extLst>
                    <a:ext uri="{9D8B030D-6E8A-4147-A177-3AD203B41FA5}">
                      <a16:colId xmlns:a16="http://schemas.microsoft.com/office/drawing/2014/main" val="20005"/>
                    </a:ext>
                  </a:extLst>
                </a:gridCol>
              </a:tblGrid>
              <a:tr h="304800">
                <a:tc>
                  <a:txBody>
                    <a:body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Assets</a:t>
                      </a: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a:t>
                      </a: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Liabilities</a:t>
                      </a: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a:t>
                      </a: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Equity </a:t>
                      </a:r>
                    </a:p>
                  </a:txBody>
                  <a:tcPr anchor="ctr"/>
                </a:tc>
                <a:extLst>
                  <a:ext uri="{0D108BD9-81ED-4DB2-BD59-A6C34878D82A}">
                    <a16:rowId xmlns:a16="http://schemas.microsoft.com/office/drawing/2014/main" val="10000"/>
                  </a:ext>
                </a:extLst>
              </a:tr>
              <a:tr h="243840">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Bose</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$150</a:t>
                      </a:r>
                    </a:p>
                  </a:txBody>
                  <a:tcPr anchor="ct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$30</a:t>
                      </a:r>
                    </a:p>
                  </a:txBody>
                  <a:tcPr anchor="ct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a:t>
                      </a:r>
                    </a:p>
                  </a:txBody>
                  <a:tcPr anchor="ctr"/>
                </a:tc>
                <a:tc>
                  <a:txBody>
                    <a:bodyPr/>
                    <a:lstStyle/>
                    <a:p>
                      <a:pPr algn="r"/>
                      <a:r>
                        <a:rPr lang="en-US" sz="1200" b="1" dirty="0">
                          <a:latin typeface="Verdana" panose="020B0604030504040204" pitchFamily="34" charset="0"/>
                          <a:ea typeface="Verdana" panose="020B0604030504040204" pitchFamily="34" charset="0"/>
                          <a:cs typeface="Verdana" panose="020B0604030504040204" pitchFamily="34" charset="0"/>
                        </a:rPr>
                        <a:t>$120</a:t>
                      </a:r>
                      <a:r>
                        <a:rPr lang="en-US" sz="1200" b="1" baseline="0" dirty="0">
                          <a:latin typeface="Verdana" panose="020B0604030504040204" pitchFamily="34" charset="0"/>
                          <a:ea typeface="Verdana" panose="020B0604030504040204" pitchFamily="34" charset="0"/>
                          <a:cs typeface="Verdana" panose="020B0604030504040204" pitchFamily="34" charset="0"/>
                        </a:rPr>
                        <a:t> </a:t>
                      </a:r>
                      <a:endParaRPr lang="en-US" sz="1200" b="1"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1"/>
                  </a:ext>
                </a:extLst>
              </a:tr>
              <a:tr h="274320">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Vogue</a:t>
                      </a:r>
                    </a:p>
                  </a:txBody>
                  <a:tcPr anchor="ctr"/>
                </a:tc>
                <a:tc>
                  <a:txBody>
                    <a:bodyPr/>
                    <a:lstStyle/>
                    <a:p>
                      <a:pPr algn="r"/>
                      <a:r>
                        <a:rPr lang="en-US" sz="1200" b="1" dirty="0">
                          <a:latin typeface="Verdana" panose="020B0604030504040204" pitchFamily="34" charset="0"/>
                          <a:ea typeface="Verdana" panose="020B0604030504040204" pitchFamily="34" charset="0"/>
                          <a:cs typeface="Verdana" panose="020B0604030504040204" pitchFamily="34" charset="0"/>
                        </a:rPr>
                        <a:t>$400</a:t>
                      </a:r>
                    </a:p>
                  </a:txBody>
                  <a:tcPr anchor="ct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$100</a:t>
                      </a:r>
                    </a:p>
                  </a:txBody>
                  <a:tcPr anchor="ctr"/>
                </a:tc>
                <a:tc>
                  <a:txBody>
                    <a:bodyPr/>
                    <a:lstStyle/>
                    <a:p>
                      <a:pPr algn="ctr"/>
                      <a:r>
                        <a:rPr lang="en-US" sz="1200" dirty="0">
                          <a:latin typeface="Verdana" panose="020B0604030504040204" pitchFamily="34" charset="0"/>
                          <a:ea typeface="Verdana" panose="020B0604030504040204" pitchFamily="34" charset="0"/>
                          <a:cs typeface="Verdana" panose="020B0604030504040204" pitchFamily="34" charset="0"/>
                        </a:rPr>
                        <a:t>+</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$300</a:t>
                      </a:r>
                    </a:p>
                  </a:txBody>
                  <a:tcPr anchor="ctr"/>
                </a:tc>
                <a:extLst>
                  <a:ext uri="{0D108BD9-81ED-4DB2-BD59-A6C34878D82A}">
                    <a16:rowId xmlns:a16="http://schemas.microsoft.com/office/drawing/2014/main" val="10002"/>
                  </a:ext>
                </a:extLst>
              </a:tr>
            </a:tbl>
          </a:graphicData>
        </a:graphic>
      </p:graphicFrame>
      <p:sp>
        <p:nvSpPr>
          <p:cNvPr id="9" name="Content Placeholder 4"/>
          <p:cNvSpPr>
            <a:spLocks noGrp="1"/>
          </p:cNvSpPr>
          <p:nvPr>
            <p:ph sz="quarter" idx="14"/>
          </p:nvPr>
        </p:nvSpPr>
        <p:spPr>
          <a:xfrm>
            <a:off x="461962" y="3962400"/>
            <a:ext cx="8301038" cy="838200"/>
          </a:xfrm>
        </p:spPr>
        <p:txBody>
          <a:bodyPr>
            <a:normAutofit/>
          </a:bodyPr>
          <a:lstStyle/>
          <a:p>
            <a:pPr marL="0" indent="0">
              <a:buNone/>
            </a:pPr>
            <a:r>
              <a:rPr lang="en-US" sz="2400" dirty="0">
                <a:solidFill>
                  <a:srgbClr val="000000"/>
                </a:solidFill>
              </a:rPr>
              <a:t>Use the expanded accounting equation to compute the missing financial statement amounts.</a:t>
            </a:r>
            <a:endParaRPr lang="en-US" sz="2400" dirty="0">
              <a:solidFill>
                <a:prstClr val="black"/>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171840172"/>
              </p:ext>
            </p:extLst>
          </p:nvPr>
        </p:nvGraphicFramePr>
        <p:xfrm>
          <a:off x="685800" y="4924419"/>
          <a:ext cx="7848600" cy="1476381"/>
        </p:xfrm>
        <a:graphic>
          <a:graphicData uri="http://schemas.openxmlformats.org/drawingml/2006/table">
            <a:tbl>
              <a:tblPr firstRow="1" bandRow="1">
                <a:tableStyleId>{5940675A-B579-460E-94D1-54222C63F5DA}</a:tableStyleId>
              </a:tblPr>
              <a:tblGrid>
                <a:gridCol w="871157">
                  <a:extLst>
                    <a:ext uri="{9D8B030D-6E8A-4147-A177-3AD203B41FA5}">
                      <a16:colId xmlns:a16="http://schemas.microsoft.com/office/drawing/2014/main" val="20000"/>
                    </a:ext>
                  </a:extLst>
                </a:gridCol>
                <a:gridCol w="856018">
                  <a:extLst>
                    <a:ext uri="{9D8B030D-6E8A-4147-A177-3AD203B41FA5}">
                      <a16:colId xmlns:a16="http://schemas.microsoft.com/office/drawing/2014/main" val="20001"/>
                    </a:ext>
                  </a:extLst>
                </a:gridCol>
                <a:gridCol w="1092225">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1066800">
                  <a:extLst>
                    <a:ext uri="{9D8B030D-6E8A-4147-A177-3AD203B41FA5}">
                      <a16:colId xmlns:a16="http://schemas.microsoft.com/office/drawing/2014/main" val="20007"/>
                    </a:ext>
                  </a:extLst>
                </a:gridCol>
              </a:tblGrid>
              <a:tr h="619300">
                <a:tc>
                  <a:txBody>
                    <a:body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Assets </a:t>
                      </a:r>
                    </a:p>
                  </a:txBody>
                  <a:tcPr anchor="ctr"/>
                </a:tc>
                <a:tc>
                  <a:txBody>
                    <a:bodyPr/>
                    <a:lstStyle/>
                    <a:p>
                      <a:pPr algn="ctr"/>
                      <a:r>
                        <a:rPr lang="en-US" sz="1200" b="1" baseline="0" dirty="0">
                          <a:latin typeface="Verdana" panose="020B0604030504040204" pitchFamily="34" charset="0"/>
                          <a:ea typeface="Verdana" panose="020B0604030504040204" pitchFamily="34" charset="0"/>
                          <a:cs typeface="Verdana" panose="020B0604030504040204" pitchFamily="34" charset="0"/>
                        </a:rPr>
                        <a:t>= Liabilities</a:t>
                      </a:r>
                      <a:endParaRPr lang="en-US" sz="12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a:t>
                      </a:r>
                      <a:r>
                        <a:rPr lang="en-US" sz="1200" b="1" baseline="0"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Equity</a:t>
                      </a: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 Common Stock </a:t>
                      </a: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 Dividends</a:t>
                      </a: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 Revenues </a:t>
                      </a:r>
                    </a:p>
                  </a:txBody>
                  <a:tcPr anchor="ctr"/>
                </a:tc>
                <a:tc>
                  <a:txBody>
                    <a:bodyPr/>
                    <a:lstStyle/>
                    <a:p>
                      <a:pPr algn="ctr"/>
                      <a:r>
                        <a:rPr lang="en-US" sz="1200" b="1" dirty="0">
                          <a:latin typeface="Verdana" panose="020B0604030504040204" pitchFamily="34" charset="0"/>
                          <a:ea typeface="Verdana" panose="020B0604030504040204" pitchFamily="34" charset="0"/>
                          <a:cs typeface="Verdana" panose="020B0604030504040204" pitchFamily="34" charset="0"/>
                        </a:rPr>
                        <a:t>- Expenses</a:t>
                      </a:r>
                    </a:p>
                  </a:txBody>
                  <a:tcPr anchor="ctr"/>
                </a:tc>
                <a:extLst>
                  <a:ext uri="{0D108BD9-81ED-4DB2-BD59-A6C34878D82A}">
                    <a16:rowId xmlns:a16="http://schemas.microsoft.com/office/drawing/2014/main" val="10000"/>
                  </a:ext>
                </a:extLst>
              </a:tr>
              <a:tr h="412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Tesla</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$200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$80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$120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$100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$0</a:t>
                      </a:r>
                    </a:p>
                  </a:txBody>
                  <a:tcPr anchor="ctr"/>
                </a:tc>
                <a:tc>
                  <a:txBody>
                    <a:bodyPr/>
                    <a:lstStyle/>
                    <a:p>
                      <a:pPr algn="r"/>
                      <a:r>
                        <a:rPr lang="en-US" sz="1200" b="1" dirty="0">
                          <a:latin typeface="Verdana" panose="020B0604030504040204" pitchFamily="34" charset="0"/>
                          <a:ea typeface="Verdana" panose="020B0604030504040204" pitchFamily="34" charset="0"/>
                          <a:cs typeface="Verdana" panose="020B0604030504040204" pitchFamily="34" charset="0"/>
                        </a:rPr>
                        <a:t>$60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($40)</a:t>
                      </a:r>
                    </a:p>
                  </a:txBody>
                  <a:tcPr anchor="ctr"/>
                </a:tc>
                <a:extLst>
                  <a:ext uri="{0D108BD9-81ED-4DB2-BD59-A6C34878D82A}">
                    <a16:rowId xmlns:a16="http://schemas.microsoft.com/office/drawing/2014/main" val="10001"/>
                  </a:ext>
                </a:extLst>
              </a:tr>
              <a:tr h="4234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YouTube</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$400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$160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$240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$220</a:t>
                      </a:r>
                    </a:p>
                  </a:txBody>
                  <a:tcPr anchor="ctr"/>
                </a:tc>
                <a:tc>
                  <a:txBody>
                    <a:bodyPr/>
                    <a:lstStyle/>
                    <a:p>
                      <a:pPr algn="r"/>
                      <a:r>
                        <a:rPr lang="en-US" sz="1200" b="1" dirty="0">
                          <a:latin typeface="Verdana" panose="020B0604030504040204" pitchFamily="34" charset="0"/>
                          <a:ea typeface="Verdana" panose="020B0604030504040204" pitchFamily="34" charset="0"/>
                          <a:cs typeface="Verdana" panose="020B0604030504040204" pitchFamily="34" charset="0"/>
                        </a:rPr>
                        <a:t>($10)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$120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($90)</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53745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en-US" b="1" dirty="0">
                <a:solidFill>
                  <a:prstClr val="black"/>
                </a:solidFill>
              </a:rPr>
              <a:t>Learning Objective</a:t>
            </a:r>
            <a:r>
              <a:rPr lang="en-US" altLang="en-US" dirty="0"/>
              <a:t> </a:t>
            </a:r>
            <a:r>
              <a:rPr lang="en-US" altLang="en-US" b="1" dirty="0"/>
              <a:t>P1: </a:t>
            </a:r>
            <a:r>
              <a:rPr lang="en-US" dirty="0"/>
              <a:t>Analyze business transactions using the accounting equation.</a:t>
            </a:r>
          </a:p>
        </p:txBody>
      </p:sp>
    </p:spTree>
    <p:extLst>
      <p:ext uri="{BB962C8B-B14F-4D97-AF65-F5344CB8AC3E}">
        <p14:creationId xmlns:p14="http://schemas.microsoft.com/office/powerpoint/2010/main" val="4176648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762000"/>
          </a:xfrm>
        </p:spPr>
        <p:txBody>
          <a:bodyPr/>
          <a:lstStyle/>
          <a:p>
            <a:r>
              <a:rPr lang="en-US" dirty="0"/>
              <a:t>Transaction 1:</a:t>
            </a:r>
          </a:p>
        </p:txBody>
      </p:sp>
      <p:sp>
        <p:nvSpPr>
          <p:cNvPr id="5" name="Text Placeholder 4"/>
          <p:cNvSpPr>
            <a:spLocks noGrp="1"/>
          </p:cNvSpPr>
          <p:nvPr>
            <p:ph type="body" sz="quarter" idx="13"/>
          </p:nvPr>
        </p:nvSpPr>
        <p:spPr>
          <a:xfrm>
            <a:off x="381000" y="1295400"/>
            <a:ext cx="8382000" cy="5334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4" name="Content Placeholder 3"/>
          <p:cNvSpPr>
            <a:spLocks noGrp="1"/>
          </p:cNvSpPr>
          <p:nvPr>
            <p:ph idx="1"/>
          </p:nvPr>
        </p:nvSpPr>
        <p:spPr>
          <a:xfrm>
            <a:off x="449451" y="2133600"/>
            <a:ext cx="8305800" cy="4267200"/>
          </a:xfrm>
        </p:spPr>
        <p:txBody>
          <a:bodyPr>
            <a:normAutofit/>
          </a:bodyPr>
          <a:lstStyle/>
          <a:p>
            <a:pPr marL="0" indent="0">
              <a:buNone/>
            </a:pPr>
            <a:r>
              <a:rPr lang="en-US" dirty="0">
                <a:solidFill>
                  <a:prstClr val="black"/>
                </a:solidFill>
              </a:rPr>
              <a:t>Chas Taylor invests $30,000 cash to start a company.</a:t>
            </a:r>
            <a:endParaRPr lang="en-US" dirty="0">
              <a:solidFill>
                <a:srgbClr val="9900CC"/>
              </a:solidFill>
            </a:endParaRPr>
          </a:p>
          <a:p>
            <a:pPr>
              <a:buFont typeface="Wingdings" panose="05000000000000000000" pitchFamily="2" charset="2"/>
              <a:buNone/>
            </a:pPr>
            <a:r>
              <a:rPr lang="en-US" dirty="0"/>
              <a:t>The accounts involved are:</a:t>
            </a:r>
          </a:p>
          <a:p>
            <a:pPr marL="573088" indent="-573088">
              <a:buFont typeface="+mj-lt"/>
              <a:buAutoNum type="arabicParenR"/>
            </a:pPr>
            <a:r>
              <a:rPr lang="en-US" dirty="0"/>
              <a:t>Cash (asset) ↑</a:t>
            </a:r>
          </a:p>
          <a:p>
            <a:pPr marL="573088" indent="-573088">
              <a:buFont typeface="+mj-lt"/>
              <a:buAutoNum type="arabicParenR"/>
            </a:pPr>
            <a:r>
              <a:rPr lang="en-US" dirty="0"/>
              <a:t>Common Stock (equity) ↑</a:t>
            </a:r>
          </a:p>
        </p:txBody>
      </p:sp>
    </p:spTree>
    <p:extLst>
      <p:ext uri="{BB962C8B-B14F-4D97-AF65-F5344CB8AC3E}">
        <p14:creationId xmlns:p14="http://schemas.microsoft.com/office/powerpoint/2010/main" val="2213672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9144000" cy="838200"/>
          </a:xfrm>
        </p:spPr>
        <p:txBody>
          <a:bodyPr>
            <a:noAutofit/>
          </a:bodyPr>
          <a:lstStyle/>
          <a:p>
            <a:r>
              <a:rPr lang="en-US" dirty="0"/>
              <a:t>Accounting Equation for Transaction 1: </a:t>
            </a:r>
          </a:p>
        </p:txBody>
      </p:sp>
      <p:sp>
        <p:nvSpPr>
          <p:cNvPr id="7" name="Text Placeholder 6"/>
          <p:cNvSpPr>
            <a:spLocks noGrp="1"/>
          </p:cNvSpPr>
          <p:nvPr>
            <p:ph type="body" sz="quarter" idx="13"/>
          </p:nvPr>
        </p:nvSpPr>
        <p:spPr>
          <a:xfrm>
            <a:off x="381000" y="1295400"/>
            <a:ext cx="8382000" cy="55245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8" name="Content Placeholder 7"/>
          <p:cNvSpPr>
            <a:spLocks noGrp="1"/>
          </p:cNvSpPr>
          <p:nvPr>
            <p:ph sz="quarter" idx="15"/>
          </p:nvPr>
        </p:nvSpPr>
        <p:spPr>
          <a:xfrm>
            <a:off x="457200" y="2286000"/>
            <a:ext cx="8229600" cy="838200"/>
          </a:xfrm>
        </p:spPr>
        <p:txBody>
          <a:bodyPr>
            <a:normAutofit/>
          </a:bodyPr>
          <a:lstStyle/>
          <a:p>
            <a:pPr marL="0" indent="0">
              <a:buNone/>
            </a:pPr>
            <a:r>
              <a:rPr lang="en-US" sz="2400" dirty="0">
                <a:solidFill>
                  <a:prstClr val="black"/>
                </a:solidFill>
              </a:rPr>
              <a:t>Chas Taylor invests $30,000 cash to start the business, </a:t>
            </a:r>
            <a:r>
              <a:rPr lang="en-US" sz="2400" i="1" dirty="0">
                <a:solidFill>
                  <a:prstClr val="black"/>
                </a:solidFill>
              </a:rPr>
              <a:t>Fast Forward</a:t>
            </a:r>
            <a:r>
              <a:rPr lang="en-US" sz="2400" dirty="0">
                <a:solidFill>
                  <a:prstClr val="black"/>
                </a:solidFill>
              </a:rPr>
              <a:t>.</a:t>
            </a:r>
          </a:p>
        </p:txBody>
      </p:sp>
      <p:pic>
        <p:nvPicPr>
          <p:cNvPr id="12" name="Picture 11" descr="Table showing Assets = Liabilities + Equity&#10;Assets are shown  in the amount of $30,000 cash = $0 Liabilities + $30,000 Equity  as Common Stock. So $30,000 equals $30,000."/>
          <p:cNvPicPr>
            <a:picLocks noChangeAspect="1"/>
          </p:cNvPicPr>
          <p:nvPr/>
        </p:nvPicPr>
        <p:blipFill>
          <a:blip r:embed="rId3"/>
          <a:stretch>
            <a:fillRect/>
          </a:stretch>
        </p:blipFill>
        <p:spPr>
          <a:xfrm>
            <a:off x="1211984" y="3276600"/>
            <a:ext cx="6756015" cy="3158656"/>
          </a:xfrm>
          <a:prstGeom prst="rect">
            <a:avLst/>
          </a:prstGeom>
        </p:spPr>
      </p:pic>
    </p:spTree>
    <p:extLst>
      <p:ext uri="{BB962C8B-B14F-4D97-AF65-F5344CB8AC3E}">
        <p14:creationId xmlns:p14="http://schemas.microsoft.com/office/powerpoint/2010/main" val="1317752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762000"/>
          </a:xfrm>
        </p:spPr>
        <p:txBody>
          <a:bodyPr/>
          <a:lstStyle/>
          <a:p>
            <a:r>
              <a:rPr lang="en-US" dirty="0"/>
              <a:t>Transaction 2:</a:t>
            </a:r>
          </a:p>
        </p:txBody>
      </p:sp>
      <p:sp>
        <p:nvSpPr>
          <p:cNvPr id="12" name="Text Placeholder 11"/>
          <p:cNvSpPr>
            <a:spLocks noGrp="1"/>
          </p:cNvSpPr>
          <p:nvPr>
            <p:ph type="body" sz="quarter" idx="13"/>
          </p:nvPr>
        </p:nvSpPr>
        <p:spPr>
          <a:xfrm>
            <a:off x="381000" y="1295400"/>
            <a:ext cx="8382000" cy="685800"/>
          </a:xfrm>
        </p:spPr>
        <p:txBody>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13" name="Content Placeholder 12"/>
          <p:cNvSpPr>
            <a:spLocks noGrp="1"/>
          </p:cNvSpPr>
          <p:nvPr>
            <p:ph sz="quarter" idx="15"/>
          </p:nvPr>
        </p:nvSpPr>
        <p:spPr>
          <a:xfrm>
            <a:off x="457200" y="2133600"/>
            <a:ext cx="8305800" cy="4343400"/>
          </a:xfrm>
        </p:spPr>
        <p:txBody>
          <a:bodyPr>
            <a:noAutofit/>
          </a:bodyPr>
          <a:lstStyle/>
          <a:p>
            <a:pPr marL="0" indent="0">
              <a:buNone/>
            </a:pPr>
            <a:r>
              <a:rPr lang="en-US" dirty="0">
                <a:solidFill>
                  <a:prstClr val="black"/>
                </a:solidFill>
              </a:rPr>
              <a:t>Company purchased supplies paying $2,500 cash.</a:t>
            </a:r>
          </a:p>
          <a:p>
            <a:pPr>
              <a:buFont typeface="Wingdings" panose="05000000000000000000" pitchFamily="2" charset="2"/>
              <a:buNone/>
            </a:pPr>
            <a:r>
              <a:rPr lang="en-US" dirty="0"/>
              <a:t>The accounts involved are:</a:t>
            </a:r>
          </a:p>
          <a:p>
            <a:pPr marL="514350" indent="-514350">
              <a:buFont typeface="+mj-lt"/>
              <a:buAutoNum type="arabicParenR"/>
            </a:pPr>
            <a:r>
              <a:rPr lang="en-US" dirty="0"/>
              <a:t>Cash (asset) ↓</a:t>
            </a:r>
          </a:p>
          <a:p>
            <a:pPr marL="514350" indent="-514350">
              <a:buFont typeface="+mj-lt"/>
              <a:buAutoNum type="arabicParenR"/>
            </a:pPr>
            <a:r>
              <a:rPr lang="en-US" dirty="0"/>
              <a:t>Supplies (asset) ↑</a:t>
            </a:r>
          </a:p>
        </p:txBody>
      </p:sp>
    </p:spTree>
    <p:extLst>
      <p:ext uri="{BB962C8B-B14F-4D97-AF65-F5344CB8AC3E}">
        <p14:creationId xmlns:p14="http://schemas.microsoft.com/office/powerpoint/2010/main" val="1062509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838199"/>
          </a:xfrm>
        </p:spPr>
        <p:txBody>
          <a:bodyPr vert="horz" lIns="91440" tIns="45720" rIns="91440" bIns="45720" rtlCol="0" anchor="ctr">
            <a:normAutofit/>
          </a:bodyPr>
          <a:lstStyle/>
          <a:p>
            <a:r>
              <a:rPr lang="en-US" dirty="0"/>
              <a:t>Accounting Equation for Transaction 2:</a:t>
            </a:r>
          </a:p>
        </p:txBody>
      </p:sp>
      <p:sp>
        <p:nvSpPr>
          <p:cNvPr id="4" name="Text Placeholder 3"/>
          <p:cNvSpPr>
            <a:spLocks noGrp="1"/>
          </p:cNvSpPr>
          <p:nvPr>
            <p:ph type="body" sz="quarter" idx="13"/>
          </p:nvPr>
        </p:nvSpPr>
        <p:spPr>
          <a:xfrm>
            <a:off x="381000" y="1295400"/>
            <a:ext cx="8382000" cy="711725"/>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2" name="Content Placeholder 1"/>
          <p:cNvSpPr>
            <a:spLocks noGrp="1"/>
          </p:cNvSpPr>
          <p:nvPr>
            <p:ph sz="quarter" idx="15"/>
          </p:nvPr>
        </p:nvSpPr>
        <p:spPr>
          <a:xfrm>
            <a:off x="457200" y="2209800"/>
            <a:ext cx="8153400" cy="457200"/>
          </a:xfrm>
        </p:spPr>
        <p:txBody>
          <a:bodyPr>
            <a:normAutofit/>
          </a:bodyPr>
          <a:lstStyle/>
          <a:p>
            <a:pPr marL="0" indent="0">
              <a:buNone/>
            </a:pPr>
            <a:r>
              <a:rPr lang="en-US" sz="2200" dirty="0">
                <a:solidFill>
                  <a:prstClr val="black"/>
                </a:solidFill>
              </a:rPr>
              <a:t>Company purchased supplies paying $2,500 cash. </a:t>
            </a:r>
          </a:p>
        </p:txBody>
      </p:sp>
      <p:pic>
        <p:nvPicPr>
          <p:cNvPr id="8" name="Picture 7" descr="Same image of Assets = liabilities + equity. This time $2,500 is paid in cash and $2,500 in supplies are acquired. The accounting equation of $30,000 assets still equals $30,000 liabilities plus equity."/>
          <p:cNvPicPr>
            <a:picLocks noChangeAspect="1"/>
          </p:cNvPicPr>
          <p:nvPr/>
        </p:nvPicPr>
        <p:blipFill>
          <a:blip r:embed="rId3"/>
          <a:stretch>
            <a:fillRect/>
          </a:stretch>
        </p:blipFill>
        <p:spPr>
          <a:xfrm>
            <a:off x="1295400" y="2793476"/>
            <a:ext cx="6553200" cy="3073924"/>
          </a:xfrm>
          <a:prstGeom prst="rect">
            <a:avLst/>
          </a:prstGeom>
        </p:spPr>
      </p:pic>
      <p:sp>
        <p:nvSpPr>
          <p:cNvPr id="10" name="Content Placeholder 4"/>
          <p:cNvSpPr>
            <a:spLocks noGrp="1"/>
          </p:cNvSpPr>
          <p:nvPr>
            <p:ph sz="quarter" idx="18"/>
          </p:nvPr>
        </p:nvSpPr>
        <p:spPr>
          <a:xfrm>
            <a:off x="381000" y="6019800"/>
            <a:ext cx="8382000" cy="381000"/>
          </a:xfrm>
        </p:spPr>
        <p:txBody>
          <a:bodyPr>
            <a:noAutofit/>
          </a:bodyPr>
          <a:lstStyle/>
          <a:p>
            <a:pPr marL="0" indent="0">
              <a:buNone/>
            </a:pPr>
            <a:r>
              <a:rPr lang="en-US" sz="2200" dirty="0"/>
              <a:t>$ 30,000: Accounting Equation must remain in balance!!</a:t>
            </a:r>
          </a:p>
        </p:txBody>
      </p:sp>
    </p:spTree>
    <p:extLst>
      <p:ext uri="{BB962C8B-B14F-4D97-AF65-F5344CB8AC3E}">
        <p14:creationId xmlns:p14="http://schemas.microsoft.com/office/powerpoint/2010/main" val="85806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533400"/>
            <a:ext cx="9144000" cy="1066800"/>
          </a:xfrm>
        </p:spPr>
        <p:txBody>
          <a:bodyPr>
            <a:normAutofit/>
          </a:bodyPr>
          <a:lstStyle/>
          <a:p>
            <a:r>
              <a:rPr lang="en-US" altLang="en-US" dirty="0"/>
              <a:t>Learning Objectives (2 of 2)</a:t>
            </a:r>
            <a:endParaRPr lang="en-US" dirty="0"/>
          </a:p>
        </p:txBody>
      </p:sp>
      <p:sp>
        <p:nvSpPr>
          <p:cNvPr id="8" name="Content Placeholder 7"/>
          <p:cNvSpPr>
            <a:spLocks noGrp="1"/>
          </p:cNvSpPr>
          <p:nvPr>
            <p:ph idx="1"/>
          </p:nvPr>
        </p:nvSpPr>
        <p:spPr>
          <a:xfrm>
            <a:off x="457200" y="1676400"/>
            <a:ext cx="8229600" cy="4724400"/>
          </a:xfrm>
        </p:spPr>
        <p:txBody>
          <a:bodyPr>
            <a:noAutofit/>
          </a:bodyPr>
          <a:lstStyle/>
          <a:p>
            <a:pPr marL="914400" indent="-914400">
              <a:buNone/>
            </a:pPr>
            <a:r>
              <a:rPr lang="en-US" sz="2400" b="1" dirty="0"/>
              <a:t>ANALYTICAL</a:t>
            </a:r>
          </a:p>
          <a:p>
            <a:pPr marL="914400" indent="-914400">
              <a:buNone/>
            </a:pPr>
            <a:r>
              <a:rPr lang="en-US" sz="2400" b="1" dirty="0"/>
              <a:t>A1	</a:t>
            </a:r>
            <a:r>
              <a:rPr lang="en-US" sz="2400" dirty="0"/>
              <a:t>Define and interpret the accounting equation and each of its components.</a:t>
            </a:r>
          </a:p>
          <a:p>
            <a:pPr marL="914400" indent="-914400">
              <a:buNone/>
            </a:pPr>
            <a:r>
              <a:rPr lang="en-US" sz="2400" b="1" dirty="0"/>
              <a:t>A2	</a:t>
            </a:r>
            <a:r>
              <a:rPr lang="en-US" sz="2400" dirty="0"/>
              <a:t>Compute and interpret return on assets.</a:t>
            </a:r>
          </a:p>
          <a:p>
            <a:pPr marL="914400" indent="-914400">
              <a:buNone/>
            </a:pPr>
            <a:r>
              <a:rPr lang="en-US" sz="2400" b="1" dirty="0"/>
              <a:t>A3	Appendix 1A </a:t>
            </a:r>
            <a:r>
              <a:rPr lang="en-US" sz="2400" dirty="0"/>
              <a:t>Explain the relation between return and risk.</a:t>
            </a:r>
          </a:p>
          <a:p>
            <a:pPr marL="914400" indent="-914400">
              <a:buNone/>
            </a:pPr>
            <a:r>
              <a:rPr lang="en-US" sz="2400" b="1" dirty="0"/>
              <a:t>PROCEDURAL</a:t>
            </a:r>
          </a:p>
          <a:p>
            <a:pPr marL="914400" indent="-914400">
              <a:buNone/>
            </a:pPr>
            <a:r>
              <a:rPr lang="en-US" sz="2400" b="1" dirty="0"/>
              <a:t>P1	</a:t>
            </a:r>
            <a:r>
              <a:rPr lang="en-US" sz="2400" dirty="0"/>
              <a:t>Analyze business transactions using the accounting equation.</a:t>
            </a:r>
          </a:p>
          <a:p>
            <a:pPr marL="914400" indent="-914400">
              <a:buNone/>
            </a:pPr>
            <a:r>
              <a:rPr lang="en-US" sz="2400" b="1" dirty="0"/>
              <a:t>P2	</a:t>
            </a:r>
            <a:r>
              <a:rPr lang="en-US" sz="2400" dirty="0"/>
              <a:t>Identify and prepare basic financial statements and explain how they interrelate.</a:t>
            </a:r>
          </a:p>
        </p:txBody>
      </p:sp>
    </p:spTree>
    <p:extLst>
      <p:ext uri="{BB962C8B-B14F-4D97-AF65-F5344CB8AC3E}">
        <p14:creationId xmlns:p14="http://schemas.microsoft.com/office/powerpoint/2010/main" val="10409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838200"/>
          </a:xfrm>
        </p:spPr>
        <p:txBody>
          <a:bodyPr vert="horz" lIns="91440" tIns="45720" rIns="91440" bIns="45720" rtlCol="0" anchor="ctr">
            <a:normAutofit/>
          </a:bodyPr>
          <a:lstStyle/>
          <a:p>
            <a:r>
              <a:rPr lang="en-US" dirty="0"/>
              <a:t>Transaction 3:</a:t>
            </a:r>
          </a:p>
        </p:txBody>
      </p:sp>
      <p:sp>
        <p:nvSpPr>
          <p:cNvPr id="10" name="Text Placeholder 9"/>
          <p:cNvSpPr>
            <a:spLocks noGrp="1"/>
          </p:cNvSpPr>
          <p:nvPr>
            <p:ph type="body" sz="quarter" idx="13"/>
          </p:nvPr>
        </p:nvSpPr>
        <p:spPr>
          <a:xfrm>
            <a:off x="381000" y="1295400"/>
            <a:ext cx="8382000" cy="609600"/>
          </a:xfrm>
        </p:spPr>
        <p:txBody>
          <a:bodyPr>
            <a:noAutofit/>
          </a:bodyPr>
          <a:lstStyle/>
          <a:p>
            <a:pPr>
              <a:lnSpc>
                <a:spcPct val="110000"/>
              </a:lnSpc>
            </a:pPr>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9" name="Content Placeholder 8"/>
          <p:cNvSpPr>
            <a:spLocks noGrp="1"/>
          </p:cNvSpPr>
          <p:nvPr>
            <p:ph idx="1"/>
          </p:nvPr>
        </p:nvSpPr>
        <p:spPr>
          <a:xfrm>
            <a:off x="457200" y="2362200"/>
            <a:ext cx="8153400" cy="3962400"/>
          </a:xfrm>
        </p:spPr>
        <p:txBody>
          <a:bodyPr>
            <a:noAutofit/>
          </a:bodyPr>
          <a:lstStyle/>
          <a:p>
            <a:pPr marL="0" indent="0">
              <a:buNone/>
            </a:pPr>
            <a:r>
              <a:rPr lang="en-US" dirty="0">
                <a:solidFill>
                  <a:prstClr val="black"/>
                </a:solidFill>
              </a:rPr>
              <a:t>Purchased equipment for $26,000 cash.</a:t>
            </a:r>
          </a:p>
          <a:p>
            <a:pPr>
              <a:buFont typeface="Wingdings" panose="05000000000000000000" pitchFamily="2" charset="2"/>
              <a:buNone/>
            </a:pPr>
            <a:r>
              <a:rPr lang="en-US" dirty="0"/>
              <a:t>The accounts involved are:</a:t>
            </a:r>
          </a:p>
          <a:p>
            <a:pPr marL="514350" indent="-514350">
              <a:buFont typeface="+mj-lt"/>
              <a:buAutoNum type="arabicParenR"/>
            </a:pPr>
            <a:r>
              <a:rPr lang="en-US" dirty="0"/>
              <a:t>Cash (asset) ↓ </a:t>
            </a:r>
          </a:p>
          <a:p>
            <a:pPr marL="514350" indent="-514350">
              <a:buFont typeface="+mj-lt"/>
              <a:buAutoNum type="arabicParenR"/>
            </a:pPr>
            <a:r>
              <a:rPr lang="en-US" dirty="0"/>
              <a:t>Equipment (asset) ↑</a:t>
            </a:r>
            <a:endParaRPr lang="en-US" dirty="0">
              <a:solidFill>
                <a:prstClr val="black"/>
              </a:solidFill>
            </a:endParaRPr>
          </a:p>
        </p:txBody>
      </p:sp>
    </p:spTree>
    <p:extLst>
      <p:ext uri="{BB962C8B-B14F-4D97-AF65-F5344CB8AC3E}">
        <p14:creationId xmlns:p14="http://schemas.microsoft.com/office/powerpoint/2010/main" val="3960410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9144000" cy="762000"/>
          </a:xfrm>
        </p:spPr>
        <p:txBody>
          <a:bodyPr/>
          <a:lstStyle/>
          <a:p>
            <a:r>
              <a:rPr lang="en-US" dirty="0"/>
              <a:t>Accounting Equation for Transaction 3:</a:t>
            </a:r>
          </a:p>
        </p:txBody>
      </p:sp>
      <p:sp>
        <p:nvSpPr>
          <p:cNvPr id="7" name="Text Placeholder 6"/>
          <p:cNvSpPr>
            <a:spLocks noGrp="1"/>
          </p:cNvSpPr>
          <p:nvPr>
            <p:ph type="body" sz="quarter" idx="13"/>
          </p:nvPr>
        </p:nvSpPr>
        <p:spPr>
          <a:xfrm>
            <a:off x="381000" y="1295400"/>
            <a:ext cx="8382000" cy="5334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8" name="Content Placeholder 7"/>
          <p:cNvSpPr>
            <a:spLocks noGrp="1"/>
          </p:cNvSpPr>
          <p:nvPr>
            <p:ph sz="quarter" idx="15"/>
          </p:nvPr>
        </p:nvSpPr>
        <p:spPr>
          <a:xfrm>
            <a:off x="457200" y="2209800"/>
            <a:ext cx="8238316" cy="392787"/>
          </a:xfrm>
        </p:spPr>
        <p:txBody>
          <a:bodyPr>
            <a:noAutofit/>
          </a:bodyPr>
          <a:lstStyle/>
          <a:p>
            <a:pPr marL="0" indent="0">
              <a:buNone/>
            </a:pPr>
            <a:r>
              <a:rPr lang="en-US" sz="2200" dirty="0">
                <a:solidFill>
                  <a:prstClr val="black"/>
                </a:solidFill>
              </a:rPr>
              <a:t>Purchased equipment for $26,000 cash.</a:t>
            </a:r>
          </a:p>
        </p:txBody>
      </p:sp>
      <p:pic>
        <p:nvPicPr>
          <p:cNvPr id="15" name="Picture 14" descr="Same image showing assets = liabilities + equity. This time a $26,000 in cash is spent on $26,000 of equipment. $30,000 in assets still equals $30,000 liabilities plus equity."/>
          <p:cNvPicPr>
            <a:picLocks noChangeAspect="1"/>
          </p:cNvPicPr>
          <p:nvPr/>
        </p:nvPicPr>
        <p:blipFill>
          <a:blip r:embed="rId3"/>
          <a:stretch>
            <a:fillRect/>
          </a:stretch>
        </p:blipFill>
        <p:spPr>
          <a:xfrm>
            <a:off x="1122706" y="2754987"/>
            <a:ext cx="6878295" cy="3188613"/>
          </a:xfrm>
          <a:prstGeom prst="rect">
            <a:avLst/>
          </a:prstGeom>
        </p:spPr>
      </p:pic>
      <p:sp>
        <p:nvSpPr>
          <p:cNvPr id="9" name="Content Placeholder 4"/>
          <p:cNvSpPr>
            <a:spLocks noGrp="1"/>
          </p:cNvSpPr>
          <p:nvPr>
            <p:ph sz="quarter" idx="18"/>
          </p:nvPr>
        </p:nvSpPr>
        <p:spPr>
          <a:xfrm>
            <a:off x="381000" y="6019800"/>
            <a:ext cx="8382000" cy="381000"/>
          </a:xfrm>
        </p:spPr>
        <p:txBody>
          <a:bodyPr>
            <a:noAutofit/>
          </a:bodyPr>
          <a:lstStyle/>
          <a:p>
            <a:pPr marL="0" indent="0" algn="ctr">
              <a:buNone/>
            </a:pPr>
            <a:r>
              <a:rPr lang="en-US" sz="2200" dirty="0"/>
              <a:t>$ 30,000: Accounting Equation </a:t>
            </a:r>
            <a:r>
              <a:rPr lang="en-US" sz="2200" u="sng" dirty="0"/>
              <a:t>still</a:t>
            </a:r>
            <a:r>
              <a:rPr lang="en-US" sz="2200" dirty="0"/>
              <a:t> remains in balance!!</a:t>
            </a:r>
          </a:p>
        </p:txBody>
      </p:sp>
    </p:spTree>
    <p:extLst>
      <p:ext uri="{BB962C8B-B14F-4D97-AF65-F5344CB8AC3E}">
        <p14:creationId xmlns:p14="http://schemas.microsoft.com/office/powerpoint/2010/main" val="146599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533400"/>
            <a:ext cx="9144000" cy="762000"/>
          </a:xfrm>
        </p:spPr>
        <p:txBody>
          <a:bodyPr/>
          <a:lstStyle/>
          <a:p>
            <a:r>
              <a:rPr lang="en-US" dirty="0"/>
              <a:t>Transaction 4:</a:t>
            </a:r>
          </a:p>
        </p:txBody>
      </p:sp>
      <p:sp>
        <p:nvSpPr>
          <p:cNvPr id="11" name="Text Placeholder 10"/>
          <p:cNvSpPr>
            <a:spLocks noGrp="1"/>
          </p:cNvSpPr>
          <p:nvPr>
            <p:ph type="body" sz="quarter" idx="13"/>
          </p:nvPr>
        </p:nvSpPr>
        <p:spPr>
          <a:xfrm>
            <a:off x="381000" y="1295400"/>
            <a:ext cx="8382000" cy="685800"/>
          </a:xfrm>
        </p:spPr>
        <p:txBody>
          <a:bodyPr>
            <a:norm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10" name="Content Placeholder 9"/>
          <p:cNvSpPr>
            <a:spLocks noGrp="1"/>
          </p:cNvSpPr>
          <p:nvPr>
            <p:ph idx="1"/>
          </p:nvPr>
        </p:nvSpPr>
        <p:spPr>
          <a:xfrm>
            <a:off x="457200" y="2209800"/>
            <a:ext cx="8305800" cy="4114800"/>
          </a:xfrm>
        </p:spPr>
        <p:txBody>
          <a:bodyPr>
            <a:noAutofit/>
          </a:bodyPr>
          <a:lstStyle/>
          <a:p>
            <a:pPr marL="0" indent="0">
              <a:buNone/>
            </a:pPr>
            <a:r>
              <a:rPr lang="en-US" dirty="0">
                <a:solidFill>
                  <a:prstClr val="black"/>
                </a:solidFill>
              </a:rPr>
              <a:t>Purchased supplies of $7,100 on credit.</a:t>
            </a:r>
          </a:p>
          <a:p>
            <a:pPr>
              <a:buFont typeface="Wingdings" panose="05000000000000000000" pitchFamily="2" charset="2"/>
              <a:buNone/>
            </a:pPr>
            <a:r>
              <a:rPr lang="en-US" dirty="0"/>
              <a:t>The accounts involved are:</a:t>
            </a:r>
          </a:p>
          <a:p>
            <a:pPr marL="571500" indent="-571500">
              <a:buFont typeface="+mj-lt"/>
              <a:buAutoNum type="arabicParenR"/>
            </a:pPr>
            <a:r>
              <a:rPr lang="en-US" dirty="0"/>
              <a:t>Supplies (asset) ↑</a:t>
            </a:r>
          </a:p>
          <a:p>
            <a:pPr marL="571500" indent="-571500">
              <a:buFont typeface="+mj-lt"/>
              <a:buAutoNum type="arabicParenR"/>
            </a:pPr>
            <a:r>
              <a:rPr lang="en-US" dirty="0"/>
              <a:t>Accounts Payable (liability) ↑</a:t>
            </a:r>
            <a:endParaRPr lang="en-US" dirty="0">
              <a:solidFill>
                <a:prstClr val="black"/>
              </a:solidFill>
            </a:endParaRPr>
          </a:p>
        </p:txBody>
      </p:sp>
    </p:spTree>
    <p:extLst>
      <p:ext uri="{BB962C8B-B14F-4D97-AF65-F5344CB8AC3E}">
        <p14:creationId xmlns:p14="http://schemas.microsoft.com/office/powerpoint/2010/main" val="3006938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9144000" cy="838200"/>
          </a:xfrm>
        </p:spPr>
        <p:txBody>
          <a:bodyPr>
            <a:normAutofit/>
          </a:bodyPr>
          <a:lstStyle/>
          <a:p>
            <a:r>
              <a:rPr lang="en-US" dirty="0"/>
              <a:t>Accounting Equation for Transaction 4:</a:t>
            </a:r>
          </a:p>
        </p:txBody>
      </p:sp>
      <p:sp>
        <p:nvSpPr>
          <p:cNvPr id="7" name="Text Placeholder 6"/>
          <p:cNvSpPr>
            <a:spLocks noGrp="1"/>
          </p:cNvSpPr>
          <p:nvPr>
            <p:ph type="body" sz="quarter" idx="13"/>
          </p:nvPr>
        </p:nvSpPr>
        <p:spPr>
          <a:xfrm>
            <a:off x="381000" y="1295400"/>
            <a:ext cx="8382000" cy="6096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8" name="Content Placeholder 7"/>
          <p:cNvSpPr>
            <a:spLocks noGrp="1"/>
          </p:cNvSpPr>
          <p:nvPr>
            <p:ph sz="quarter" idx="15"/>
          </p:nvPr>
        </p:nvSpPr>
        <p:spPr>
          <a:xfrm>
            <a:off x="457199" y="2057400"/>
            <a:ext cx="8270701" cy="609600"/>
          </a:xfrm>
        </p:spPr>
        <p:txBody>
          <a:bodyPr>
            <a:normAutofit/>
          </a:bodyPr>
          <a:lstStyle/>
          <a:p>
            <a:pPr marL="0" indent="0" algn="ctr">
              <a:buNone/>
            </a:pPr>
            <a:r>
              <a:rPr lang="en-US" sz="2400" dirty="0">
                <a:solidFill>
                  <a:prstClr val="black"/>
                </a:solidFill>
              </a:rPr>
              <a:t>Purchased Supplies of $7,100 on credit.</a:t>
            </a:r>
          </a:p>
        </p:txBody>
      </p:sp>
      <p:pic>
        <p:nvPicPr>
          <p:cNvPr id="12" name="Picture 11" descr="Same image showing assets = liabilities + equity. &#10;This time assets of $7,100 of supplies is added on credit and $7,100 is owed under accounts payable. Assets of $37,100 equals liabilities plus equity of $37,100."/>
          <p:cNvPicPr>
            <a:picLocks noChangeAspect="1"/>
          </p:cNvPicPr>
          <p:nvPr/>
        </p:nvPicPr>
        <p:blipFill>
          <a:blip r:embed="rId3"/>
          <a:stretch>
            <a:fillRect/>
          </a:stretch>
        </p:blipFill>
        <p:spPr>
          <a:xfrm>
            <a:off x="1158695" y="2667000"/>
            <a:ext cx="6826608" cy="3048000"/>
          </a:xfrm>
          <a:prstGeom prst="rect">
            <a:avLst/>
          </a:prstGeom>
        </p:spPr>
      </p:pic>
      <p:sp>
        <p:nvSpPr>
          <p:cNvPr id="9" name="Content Placeholder 4"/>
          <p:cNvSpPr>
            <a:spLocks noGrp="1"/>
          </p:cNvSpPr>
          <p:nvPr>
            <p:ph sz="quarter" idx="18"/>
          </p:nvPr>
        </p:nvSpPr>
        <p:spPr>
          <a:xfrm>
            <a:off x="381000" y="5943600"/>
            <a:ext cx="8382000" cy="381000"/>
          </a:xfrm>
        </p:spPr>
        <p:txBody>
          <a:bodyPr>
            <a:noAutofit/>
          </a:bodyPr>
          <a:lstStyle/>
          <a:p>
            <a:pPr marL="0" indent="0" algn="ctr">
              <a:buNone/>
            </a:pPr>
            <a:r>
              <a:rPr lang="en-US" sz="2200" dirty="0"/>
              <a:t>$ 37,100: Accounting Equation </a:t>
            </a:r>
            <a:r>
              <a:rPr lang="en-US" sz="2200" u="sng" dirty="0"/>
              <a:t>still</a:t>
            </a:r>
            <a:r>
              <a:rPr lang="en-US" sz="2200" dirty="0"/>
              <a:t> remains in balance!!</a:t>
            </a:r>
          </a:p>
        </p:txBody>
      </p:sp>
    </p:spTree>
    <p:extLst>
      <p:ext uri="{BB962C8B-B14F-4D97-AF65-F5344CB8AC3E}">
        <p14:creationId xmlns:p14="http://schemas.microsoft.com/office/powerpoint/2010/main" val="1124176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762000"/>
          </a:xfrm>
        </p:spPr>
        <p:txBody>
          <a:bodyPr/>
          <a:lstStyle/>
          <a:p>
            <a:r>
              <a:rPr lang="en-US" dirty="0"/>
              <a:t>Transaction Analysis</a:t>
            </a:r>
          </a:p>
        </p:txBody>
      </p:sp>
      <p:sp>
        <p:nvSpPr>
          <p:cNvPr id="10" name="Text Placeholder 9"/>
          <p:cNvSpPr>
            <a:spLocks noGrp="1"/>
          </p:cNvSpPr>
          <p:nvPr>
            <p:ph type="body" sz="quarter" idx="13"/>
          </p:nvPr>
        </p:nvSpPr>
        <p:spPr>
          <a:xfrm>
            <a:off x="381000" y="1295400"/>
            <a:ext cx="8382000" cy="6858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dirty="0"/>
          </a:p>
        </p:txBody>
      </p:sp>
      <p:sp>
        <p:nvSpPr>
          <p:cNvPr id="9" name="Content Placeholder 8"/>
          <p:cNvSpPr>
            <a:spLocks noGrp="1"/>
          </p:cNvSpPr>
          <p:nvPr>
            <p:ph idx="1"/>
          </p:nvPr>
        </p:nvSpPr>
        <p:spPr>
          <a:xfrm>
            <a:off x="457200" y="2133600"/>
            <a:ext cx="8229600" cy="4191000"/>
          </a:xfrm>
        </p:spPr>
        <p:txBody>
          <a:bodyPr>
            <a:normAutofit/>
          </a:bodyPr>
          <a:lstStyle/>
          <a:p>
            <a:pPr marL="0" indent="0">
              <a:buNone/>
            </a:pPr>
            <a:r>
              <a:rPr lang="en-US" dirty="0"/>
              <a:t>Now, let’s look at transactions involving revenues, expenses and dividends.</a:t>
            </a:r>
          </a:p>
        </p:txBody>
      </p:sp>
    </p:spTree>
    <p:extLst>
      <p:ext uri="{BB962C8B-B14F-4D97-AF65-F5344CB8AC3E}">
        <p14:creationId xmlns:p14="http://schemas.microsoft.com/office/powerpoint/2010/main" val="13641847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lstStyle/>
          <a:p>
            <a:r>
              <a:rPr lang="en-US" dirty="0"/>
              <a:t>Transaction 5:</a:t>
            </a:r>
          </a:p>
        </p:txBody>
      </p:sp>
      <p:sp>
        <p:nvSpPr>
          <p:cNvPr id="4" name="Text Placeholder 3"/>
          <p:cNvSpPr>
            <a:spLocks noGrp="1"/>
          </p:cNvSpPr>
          <p:nvPr>
            <p:ph type="body" sz="quarter" idx="13"/>
          </p:nvPr>
        </p:nvSpPr>
        <p:spPr>
          <a:xfrm>
            <a:off x="381000" y="1295400"/>
            <a:ext cx="8382000" cy="5334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3" name="Content Placeholder 2"/>
          <p:cNvSpPr>
            <a:spLocks noGrp="1"/>
          </p:cNvSpPr>
          <p:nvPr>
            <p:ph idx="1"/>
          </p:nvPr>
        </p:nvSpPr>
        <p:spPr>
          <a:xfrm>
            <a:off x="457200" y="2133600"/>
            <a:ext cx="8229600" cy="4267200"/>
          </a:xfrm>
        </p:spPr>
        <p:txBody>
          <a:bodyPr>
            <a:noAutofit/>
          </a:bodyPr>
          <a:lstStyle/>
          <a:p>
            <a:pPr marL="0" indent="0">
              <a:buNone/>
            </a:pPr>
            <a:r>
              <a:rPr lang="en-US" dirty="0"/>
              <a:t>Provided </a:t>
            </a:r>
            <a:r>
              <a:rPr lang="en-US" u="sng" dirty="0"/>
              <a:t>consulting services</a:t>
            </a:r>
            <a:r>
              <a:rPr lang="en-US" dirty="0"/>
              <a:t> to a customer </a:t>
            </a:r>
            <a:br>
              <a:rPr lang="en-US" dirty="0"/>
            </a:br>
            <a:r>
              <a:rPr lang="en-US" dirty="0"/>
              <a:t>and received $4,200 cash right away.</a:t>
            </a:r>
          </a:p>
          <a:p>
            <a:pPr>
              <a:buFont typeface="Wingdings" panose="05000000000000000000" pitchFamily="2" charset="2"/>
              <a:buNone/>
            </a:pPr>
            <a:r>
              <a:rPr lang="en-US" dirty="0"/>
              <a:t>The accounts involved are:</a:t>
            </a:r>
          </a:p>
          <a:p>
            <a:pPr marL="514350" indent="-514350">
              <a:buFont typeface="+mj-lt"/>
              <a:buAutoNum type="arabicParenR"/>
            </a:pPr>
            <a:r>
              <a:rPr lang="en-US" dirty="0"/>
              <a:t>Cash (asset) ↑</a:t>
            </a:r>
          </a:p>
          <a:p>
            <a:pPr marL="514350" indent="-514350">
              <a:buFont typeface="+mj-lt"/>
              <a:buAutoNum type="arabicParenR"/>
            </a:pPr>
            <a:r>
              <a:rPr lang="en-US" dirty="0"/>
              <a:t>Revenues (equity) ↑</a:t>
            </a:r>
          </a:p>
        </p:txBody>
      </p:sp>
    </p:spTree>
    <p:extLst>
      <p:ext uri="{BB962C8B-B14F-4D97-AF65-F5344CB8AC3E}">
        <p14:creationId xmlns:p14="http://schemas.microsoft.com/office/powerpoint/2010/main" val="36469611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399"/>
            <a:ext cx="9129713" cy="766763"/>
          </a:xfrm>
        </p:spPr>
        <p:txBody>
          <a:bodyPr/>
          <a:lstStyle/>
          <a:p>
            <a:r>
              <a:rPr lang="en-US" dirty="0"/>
              <a:t>Accounting Equation Transaction 5:</a:t>
            </a:r>
          </a:p>
        </p:txBody>
      </p:sp>
      <p:sp>
        <p:nvSpPr>
          <p:cNvPr id="7" name="Text Placeholder 6"/>
          <p:cNvSpPr>
            <a:spLocks noGrp="1"/>
          </p:cNvSpPr>
          <p:nvPr>
            <p:ph type="body" sz="quarter" idx="13"/>
          </p:nvPr>
        </p:nvSpPr>
        <p:spPr>
          <a:xfrm>
            <a:off x="381000" y="1295400"/>
            <a:ext cx="8382000" cy="6096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dirty="0"/>
          </a:p>
        </p:txBody>
      </p:sp>
      <p:sp>
        <p:nvSpPr>
          <p:cNvPr id="8" name="Content Placeholder 7"/>
          <p:cNvSpPr>
            <a:spLocks noGrp="1"/>
          </p:cNvSpPr>
          <p:nvPr>
            <p:ph sz="quarter" idx="15"/>
          </p:nvPr>
        </p:nvSpPr>
        <p:spPr>
          <a:xfrm>
            <a:off x="457200" y="2133600"/>
            <a:ext cx="8305800" cy="838200"/>
          </a:xfrm>
        </p:spPr>
        <p:txBody>
          <a:bodyPr>
            <a:normAutofit/>
          </a:bodyPr>
          <a:lstStyle/>
          <a:p>
            <a:pPr marL="0" indent="0">
              <a:buNone/>
            </a:pPr>
            <a:r>
              <a:rPr lang="en-US" sz="2400" dirty="0"/>
              <a:t>Provided consulting services to a customer </a:t>
            </a:r>
            <a:br>
              <a:rPr lang="en-US" sz="2400" dirty="0"/>
            </a:br>
            <a:r>
              <a:rPr lang="en-US" sz="2400" dirty="0"/>
              <a:t>and received $4,200 cash right away.</a:t>
            </a:r>
          </a:p>
        </p:txBody>
      </p:sp>
      <p:pic>
        <p:nvPicPr>
          <p:cNvPr id="12" name="Picture 11" descr="Same image showing assets = liabilities plus equity.&#10;This time $4,200 is received in the &quot;cash&quot; column and $4,200 is listed in the &quot;revenue&quot; column under &quot;Equity&quot;.&#10;Assets of $41,300 equals liabilities plus equity of $41,300."/>
          <p:cNvPicPr>
            <a:picLocks noChangeAspect="1"/>
          </p:cNvPicPr>
          <p:nvPr/>
        </p:nvPicPr>
        <p:blipFill>
          <a:blip r:embed="rId3"/>
          <a:stretch>
            <a:fillRect/>
          </a:stretch>
        </p:blipFill>
        <p:spPr>
          <a:xfrm>
            <a:off x="575437" y="3181350"/>
            <a:ext cx="8035163" cy="3067050"/>
          </a:xfrm>
          <a:prstGeom prst="rect">
            <a:avLst/>
          </a:prstGeom>
        </p:spPr>
      </p:pic>
    </p:spTree>
    <p:extLst>
      <p:ext uri="{BB962C8B-B14F-4D97-AF65-F5344CB8AC3E}">
        <p14:creationId xmlns:p14="http://schemas.microsoft.com/office/powerpoint/2010/main" val="13894852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838200"/>
          </a:xfrm>
        </p:spPr>
        <p:txBody>
          <a:bodyPr/>
          <a:lstStyle/>
          <a:p>
            <a:r>
              <a:rPr lang="en-US" dirty="0"/>
              <a:t>Transactions 6 and 7:</a:t>
            </a:r>
          </a:p>
        </p:txBody>
      </p:sp>
      <p:sp>
        <p:nvSpPr>
          <p:cNvPr id="10" name="Text Placeholder 9"/>
          <p:cNvSpPr>
            <a:spLocks noGrp="1"/>
          </p:cNvSpPr>
          <p:nvPr>
            <p:ph type="body" sz="quarter" idx="13"/>
          </p:nvPr>
        </p:nvSpPr>
        <p:spPr>
          <a:xfrm>
            <a:off x="381000" y="1295400"/>
            <a:ext cx="8382000" cy="6858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9" name="Content Placeholder 8"/>
          <p:cNvSpPr>
            <a:spLocks noGrp="1"/>
          </p:cNvSpPr>
          <p:nvPr>
            <p:ph idx="1"/>
          </p:nvPr>
        </p:nvSpPr>
        <p:spPr>
          <a:xfrm>
            <a:off x="457200" y="2133600"/>
            <a:ext cx="8305800" cy="4267200"/>
          </a:xfrm>
        </p:spPr>
        <p:txBody>
          <a:bodyPr>
            <a:noAutofit/>
          </a:bodyPr>
          <a:lstStyle/>
          <a:p>
            <a:pPr marL="0" indent="0">
              <a:buNone/>
            </a:pPr>
            <a:r>
              <a:rPr lang="en-US" sz="2400" dirty="0">
                <a:solidFill>
                  <a:prstClr val="black"/>
                </a:solidFill>
              </a:rPr>
              <a:t>Paid rent of $1,000 and salaries of $700 to employees.</a:t>
            </a:r>
          </a:p>
          <a:p>
            <a:pPr>
              <a:buFont typeface="Wingdings" panose="05000000000000000000" pitchFamily="2" charset="2"/>
              <a:buNone/>
            </a:pPr>
            <a:r>
              <a:rPr lang="en-US" sz="2400" dirty="0"/>
              <a:t>The accounts involved are:</a:t>
            </a:r>
          </a:p>
          <a:p>
            <a:pPr marL="514350" indent="-514350">
              <a:buFont typeface="+mj-lt"/>
              <a:buAutoNum type="arabicParenR"/>
            </a:pPr>
            <a:r>
              <a:rPr lang="en-US" sz="2400" dirty="0"/>
              <a:t>Cash (asset) ↓</a:t>
            </a:r>
          </a:p>
          <a:p>
            <a:pPr marL="514350" indent="-514350">
              <a:buFont typeface="+mj-lt"/>
              <a:buAutoNum type="arabicParenR"/>
            </a:pPr>
            <a:r>
              <a:rPr lang="en-US" sz="2400" dirty="0"/>
              <a:t>Rent expense ↑ (equity) ↓</a:t>
            </a:r>
          </a:p>
          <a:p>
            <a:pPr marL="514350" indent="-514350">
              <a:buFont typeface="+mj-lt"/>
              <a:buAutoNum type="arabicParenR"/>
            </a:pPr>
            <a:r>
              <a:rPr lang="en-US" sz="2400" dirty="0"/>
              <a:t>Salaries expense ↑ (equity) ↓</a:t>
            </a:r>
          </a:p>
          <a:p>
            <a:pPr marL="457200" indent="-457200"/>
            <a:r>
              <a:rPr lang="en-US" sz="2400" dirty="0">
                <a:solidFill>
                  <a:prstClr val="black"/>
                </a:solidFill>
              </a:rPr>
              <a:t>Remember that the balance in the </a:t>
            </a:r>
            <a:r>
              <a:rPr lang="en-US" sz="2400" i="1" dirty="0">
                <a:solidFill>
                  <a:prstClr val="black"/>
                </a:solidFill>
              </a:rPr>
              <a:t>Expense</a:t>
            </a:r>
            <a:r>
              <a:rPr lang="en-US" sz="2400" dirty="0">
                <a:solidFill>
                  <a:prstClr val="black"/>
                </a:solidFill>
              </a:rPr>
              <a:t> accounts actually </a:t>
            </a:r>
            <a:r>
              <a:rPr lang="en-US" sz="2400" u="sng" dirty="0">
                <a:solidFill>
                  <a:prstClr val="black"/>
                </a:solidFill>
              </a:rPr>
              <a:t>increase</a:t>
            </a:r>
            <a:r>
              <a:rPr lang="en-US" sz="2400" dirty="0">
                <a:solidFill>
                  <a:prstClr val="black"/>
                </a:solidFill>
              </a:rPr>
              <a:t>.  </a:t>
            </a:r>
          </a:p>
          <a:p>
            <a:pPr marL="457200" indent="-457200"/>
            <a:r>
              <a:rPr lang="en-US" sz="2400" dirty="0">
                <a:solidFill>
                  <a:prstClr val="black"/>
                </a:solidFill>
              </a:rPr>
              <a:t>But, total Equity </a:t>
            </a:r>
            <a:r>
              <a:rPr lang="en-US" sz="2400" u="sng" dirty="0">
                <a:solidFill>
                  <a:prstClr val="black"/>
                </a:solidFill>
              </a:rPr>
              <a:t>decreases,</a:t>
            </a:r>
            <a:r>
              <a:rPr lang="en-US" sz="2400" dirty="0">
                <a:solidFill>
                  <a:prstClr val="black"/>
                </a:solidFill>
              </a:rPr>
              <a:t> because expenses </a:t>
            </a:r>
            <a:r>
              <a:rPr lang="en-US" sz="2400" u="sng" dirty="0">
                <a:solidFill>
                  <a:prstClr val="black"/>
                </a:solidFill>
              </a:rPr>
              <a:t>reduce</a:t>
            </a:r>
            <a:r>
              <a:rPr lang="en-US" sz="2400" dirty="0">
                <a:solidFill>
                  <a:prstClr val="black"/>
                </a:solidFill>
              </a:rPr>
              <a:t> equity.</a:t>
            </a:r>
          </a:p>
        </p:txBody>
      </p:sp>
    </p:spTree>
    <p:extLst>
      <p:ext uri="{BB962C8B-B14F-4D97-AF65-F5344CB8AC3E}">
        <p14:creationId xmlns:p14="http://schemas.microsoft.com/office/powerpoint/2010/main" val="36311295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15637" y="533400"/>
            <a:ext cx="8312727" cy="1066800"/>
          </a:xfrm>
        </p:spPr>
        <p:txBody>
          <a:bodyPr>
            <a:noAutofit/>
          </a:bodyPr>
          <a:lstStyle/>
          <a:p>
            <a:r>
              <a:rPr lang="en-US" dirty="0"/>
              <a:t>Accounting Equation Transactions 6 and 7:</a:t>
            </a:r>
          </a:p>
        </p:txBody>
      </p:sp>
      <p:sp>
        <p:nvSpPr>
          <p:cNvPr id="13" name="Text Placeholder 12"/>
          <p:cNvSpPr>
            <a:spLocks noGrp="1"/>
          </p:cNvSpPr>
          <p:nvPr>
            <p:ph type="body" sz="quarter" idx="13"/>
          </p:nvPr>
        </p:nvSpPr>
        <p:spPr>
          <a:xfrm>
            <a:off x="381000" y="1600200"/>
            <a:ext cx="8382000" cy="5334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14" name="Content Placeholder 13"/>
          <p:cNvSpPr>
            <a:spLocks noGrp="1"/>
          </p:cNvSpPr>
          <p:nvPr>
            <p:ph sz="quarter" idx="15"/>
          </p:nvPr>
        </p:nvSpPr>
        <p:spPr>
          <a:xfrm>
            <a:off x="457200" y="2362200"/>
            <a:ext cx="8153400" cy="533400"/>
          </a:xfrm>
        </p:spPr>
        <p:txBody>
          <a:bodyPr>
            <a:noAutofit/>
          </a:bodyPr>
          <a:lstStyle/>
          <a:p>
            <a:pPr marL="0" indent="0">
              <a:buNone/>
            </a:pPr>
            <a:r>
              <a:rPr lang="en-US" sz="2200" dirty="0">
                <a:solidFill>
                  <a:prstClr val="black"/>
                </a:solidFill>
              </a:rPr>
              <a:t>Paid rent of $1,000 and salaries of $700 to employees.</a:t>
            </a:r>
          </a:p>
        </p:txBody>
      </p:sp>
      <p:pic>
        <p:nvPicPr>
          <p:cNvPr id="18" name="Picture 17" descr="Image showing assets = liabilities plus equity.&#10;The time cash is reduced by $1,000 and $700 and expenses (in the equity column) show negative 1,000 and negative 700. Assets of $39,600 equals liabilities plus equity of $39,600."/>
          <p:cNvPicPr>
            <a:picLocks noChangeAspect="1"/>
          </p:cNvPicPr>
          <p:nvPr/>
        </p:nvPicPr>
        <p:blipFill>
          <a:blip r:embed="rId3"/>
          <a:stretch>
            <a:fillRect/>
          </a:stretch>
        </p:blipFill>
        <p:spPr>
          <a:xfrm>
            <a:off x="904499" y="2971800"/>
            <a:ext cx="7411715" cy="2773639"/>
          </a:xfrm>
          <a:prstGeom prst="rect">
            <a:avLst/>
          </a:prstGeom>
        </p:spPr>
      </p:pic>
      <p:sp>
        <p:nvSpPr>
          <p:cNvPr id="10" name="Content Placeholder 1"/>
          <p:cNvSpPr>
            <a:spLocks noGrp="1"/>
          </p:cNvSpPr>
          <p:nvPr>
            <p:ph sz="quarter" idx="18"/>
          </p:nvPr>
        </p:nvSpPr>
        <p:spPr>
          <a:xfrm>
            <a:off x="533913" y="5943600"/>
            <a:ext cx="8076687" cy="381000"/>
          </a:xfrm>
        </p:spPr>
        <p:txBody>
          <a:bodyPr>
            <a:noAutofit/>
          </a:bodyPr>
          <a:lstStyle/>
          <a:p>
            <a:pPr marL="0" indent="0">
              <a:buNone/>
            </a:pPr>
            <a:r>
              <a:rPr lang="en-US" sz="2200" dirty="0"/>
              <a:t>Remember that expenses </a:t>
            </a:r>
            <a:r>
              <a:rPr lang="en-US" sz="2200" b="1" dirty="0"/>
              <a:t>decrease</a:t>
            </a:r>
            <a:r>
              <a:rPr lang="en-US" sz="2200" dirty="0"/>
              <a:t> equity.</a:t>
            </a:r>
          </a:p>
        </p:txBody>
      </p:sp>
    </p:spTree>
    <p:extLst>
      <p:ext uri="{BB962C8B-B14F-4D97-AF65-F5344CB8AC3E}">
        <p14:creationId xmlns:p14="http://schemas.microsoft.com/office/powerpoint/2010/main" val="38551752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533400"/>
            <a:ext cx="9144000" cy="762000"/>
          </a:xfrm>
        </p:spPr>
        <p:txBody>
          <a:bodyPr/>
          <a:lstStyle/>
          <a:p>
            <a:r>
              <a:rPr lang="en-US" dirty="0"/>
              <a:t>Transaction 8:</a:t>
            </a:r>
          </a:p>
        </p:txBody>
      </p:sp>
      <p:sp>
        <p:nvSpPr>
          <p:cNvPr id="11" name="Text Placeholder 10"/>
          <p:cNvSpPr>
            <a:spLocks noGrp="1"/>
          </p:cNvSpPr>
          <p:nvPr>
            <p:ph type="body" sz="quarter" idx="13"/>
          </p:nvPr>
        </p:nvSpPr>
        <p:spPr>
          <a:xfrm>
            <a:off x="381000" y="1295400"/>
            <a:ext cx="8382000" cy="6096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10" name="Content Placeholder 9"/>
          <p:cNvSpPr>
            <a:spLocks noGrp="1"/>
          </p:cNvSpPr>
          <p:nvPr>
            <p:ph idx="1"/>
          </p:nvPr>
        </p:nvSpPr>
        <p:spPr>
          <a:xfrm>
            <a:off x="533400" y="2133600"/>
            <a:ext cx="8077200" cy="4267200"/>
          </a:xfrm>
        </p:spPr>
        <p:txBody>
          <a:bodyPr>
            <a:normAutofit/>
          </a:bodyPr>
          <a:lstStyle/>
          <a:p>
            <a:pPr marL="0" indent="0">
              <a:buNone/>
            </a:pPr>
            <a:r>
              <a:rPr lang="en-US" dirty="0">
                <a:solidFill>
                  <a:prstClr val="black"/>
                </a:solidFill>
              </a:rPr>
              <a:t>Provided consulting services of $1,600 and rents facilities for $300 to a customer for credit.</a:t>
            </a:r>
          </a:p>
          <a:p>
            <a:pPr>
              <a:buFont typeface="Wingdings" panose="05000000000000000000" pitchFamily="2" charset="2"/>
              <a:buNone/>
            </a:pPr>
            <a:r>
              <a:rPr lang="en-US" dirty="0"/>
              <a:t>The accounts involved are:</a:t>
            </a:r>
          </a:p>
          <a:p>
            <a:pPr marL="514350" indent="-514350">
              <a:buFont typeface="+mj-lt"/>
              <a:buAutoNum type="arabicParenR"/>
            </a:pPr>
            <a:r>
              <a:rPr lang="en-US" dirty="0"/>
              <a:t>Accounts receivable (asset) ↑</a:t>
            </a:r>
          </a:p>
          <a:p>
            <a:pPr marL="342900" indent="-514350">
              <a:buFont typeface="+mj-lt"/>
              <a:buAutoNum type="arabicParenR"/>
            </a:pPr>
            <a:r>
              <a:rPr lang="en-US" dirty="0"/>
              <a:t>Consulting Revenues (equity) ↑</a:t>
            </a:r>
          </a:p>
          <a:p>
            <a:pPr marL="514350" indent="-514350">
              <a:buFont typeface="+mj-lt"/>
              <a:buAutoNum type="arabicParenR"/>
            </a:pPr>
            <a:r>
              <a:rPr lang="en-US" dirty="0"/>
              <a:t>Rental Revenue (equity) ↑</a:t>
            </a:r>
          </a:p>
        </p:txBody>
      </p:sp>
    </p:spTree>
    <p:extLst>
      <p:ext uri="{BB962C8B-B14F-4D97-AF65-F5344CB8AC3E}">
        <p14:creationId xmlns:p14="http://schemas.microsoft.com/office/powerpoint/2010/main" val="149955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7200" y="2286000"/>
            <a:ext cx="8305800" cy="2590800"/>
          </a:xfrm>
        </p:spPr>
        <p:txBody>
          <a:bodyPr>
            <a:normAutofit/>
          </a:bodyPr>
          <a:lstStyle/>
          <a:p>
            <a:r>
              <a:rPr lang="en-US" altLang="en-US" b="1" dirty="0"/>
              <a:t>Learning Objective</a:t>
            </a:r>
            <a:r>
              <a:rPr lang="en-US" altLang="en-US" dirty="0"/>
              <a:t> </a:t>
            </a:r>
            <a:r>
              <a:rPr lang="en-US" altLang="en-US" b="1" dirty="0"/>
              <a:t>C1:</a:t>
            </a:r>
            <a:r>
              <a:rPr lang="en-US" altLang="en-US" dirty="0"/>
              <a:t> </a:t>
            </a:r>
            <a:r>
              <a:rPr lang="en-US" dirty="0"/>
              <a:t>Explain the purpose and importance of accounting.</a:t>
            </a:r>
          </a:p>
        </p:txBody>
      </p:sp>
    </p:spTree>
    <p:extLst>
      <p:ext uri="{BB962C8B-B14F-4D97-AF65-F5344CB8AC3E}">
        <p14:creationId xmlns:p14="http://schemas.microsoft.com/office/powerpoint/2010/main" val="1708209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533400"/>
            <a:ext cx="9144000" cy="685800"/>
          </a:xfrm>
        </p:spPr>
        <p:txBody>
          <a:bodyPr>
            <a:normAutofit/>
          </a:bodyPr>
          <a:lstStyle/>
          <a:p>
            <a:r>
              <a:rPr lang="en-US" dirty="0"/>
              <a:t>Accounting Equation for Transaction 8:</a:t>
            </a:r>
          </a:p>
        </p:txBody>
      </p:sp>
      <p:sp>
        <p:nvSpPr>
          <p:cNvPr id="7" name="Text Placeholder 6"/>
          <p:cNvSpPr>
            <a:spLocks noGrp="1"/>
          </p:cNvSpPr>
          <p:nvPr>
            <p:ph type="body" sz="quarter" idx="13"/>
          </p:nvPr>
        </p:nvSpPr>
        <p:spPr>
          <a:xfrm>
            <a:off x="381000" y="1295400"/>
            <a:ext cx="8382000" cy="6858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8" name="Content Placeholder 7"/>
          <p:cNvSpPr>
            <a:spLocks noGrp="1"/>
          </p:cNvSpPr>
          <p:nvPr>
            <p:ph sz="quarter" idx="15"/>
          </p:nvPr>
        </p:nvSpPr>
        <p:spPr>
          <a:xfrm>
            <a:off x="457200" y="2133600"/>
            <a:ext cx="8229600" cy="838200"/>
          </a:xfrm>
        </p:spPr>
        <p:txBody>
          <a:bodyPr>
            <a:normAutofit/>
          </a:bodyPr>
          <a:lstStyle/>
          <a:p>
            <a:pPr marL="0" indent="0">
              <a:buNone/>
            </a:pPr>
            <a:r>
              <a:rPr lang="en-US" sz="2400" dirty="0"/>
              <a:t>Provided consulting services of $1,600 and rents facilities for $300 to a customer for credit.</a:t>
            </a:r>
          </a:p>
        </p:txBody>
      </p:sp>
      <p:pic>
        <p:nvPicPr>
          <p:cNvPr id="12" name="Picture 11" descr="Image showing assets = liabilities plus equity.&#10;Assets now have accounts receivable of $1,900 which are also listed in the equity column under revenue as $1,600 and $300."/>
          <p:cNvPicPr>
            <a:picLocks noChangeAspect="1"/>
          </p:cNvPicPr>
          <p:nvPr/>
        </p:nvPicPr>
        <p:blipFill>
          <a:blip r:embed="rId3"/>
          <a:stretch>
            <a:fillRect/>
          </a:stretch>
        </p:blipFill>
        <p:spPr>
          <a:xfrm>
            <a:off x="466466" y="3301841"/>
            <a:ext cx="8178148" cy="3007043"/>
          </a:xfrm>
          <a:prstGeom prst="rect">
            <a:avLst/>
          </a:prstGeom>
        </p:spPr>
      </p:pic>
    </p:spTree>
    <p:extLst>
      <p:ext uri="{BB962C8B-B14F-4D97-AF65-F5344CB8AC3E}">
        <p14:creationId xmlns:p14="http://schemas.microsoft.com/office/powerpoint/2010/main" val="198873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762000"/>
          </a:xfrm>
        </p:spPr>
        <p:txBody>
          <a:bodyPr/>
          <a:lstStyle/>
          <a:p>
            <a:r>
              <a:rPr lang="en-US" dirty="0"/>
              <a:t>Transaction 9:</a:t>
            </a:r>
          </a:p>
        </p:txBody>
      </p:sp>
      <p:sp>
        <p:nvSpPr>
          <p:cNvPr id="10" name="Text Placeholder 9"/>
          <p:cNvSpPr>
            <a:spLocks noGrp="1"/>
          </p:cNvSpPr>
          <p:nvPr>
            <p:ph type="body" sz="quarter" idx="13"/>
          </p:nvPr>
        </p:nvSpPr>
        <p:spPr>
          <a:xfrm>
            <a:off x="381000" y="1295400"/>
            <a:ext cx="8382000" cy="57906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9" name="Content Placeholder 8"/>
          <p:cNvSpPr>
            <a:spLocks noGrp="1"/>
          </p:cNvSpPr>
          <p:nvPr>
            <p:ph idx="1"/>
          </p:nvPr>
        </p:nvSpPr>
        <p:spPr>
          <a:xfrm>
            <a:off x="533400" y="2209800"/>
            <a:ext cx="8077200" cy="4191000"/>
          </a:xfrm>
        </p:spPr>
        <p:txBody>
          <a:bodyPr>
            <a:normAutofit/>
          </a:bodyPr>
          <a:lstStyle/>
          <a:p>
            <a:pPr marL="0" indent="0">
              <a:buNone/>
            </a:pPr>
            <a:r>
              <a:rPr lang="en-US" b="1" dirty="0">
                <a:solidFill>
                  <a:prstClr val="black"/>
                </a:solidFill>
              </a:rPr>
              <a:t>Client in transaction 8 pays $1,900 for consulting services.</a:t>
            </a:r>
          </a:p>
          <a:p>
            <a:pPr>
              <a:buFont typeface="Wingdings" panose="05000000000000000000" pitchFamily="2" charset="2"/>
              <a:buNone/>
            </a:pPr>
            <a:r>
              <a:rPr lang="en-US" dirty="0"/>
              <a:t>The accounts involved are:</a:t>
            </a:r>
          </a:p>
          <a:p>
            <a:pPr marL="514350" indent="-514350">
              <a:buFont typeface="+mj-lt"/>
              <a:buAutoNum type="arabicParenR"/>
            </a:pPr>
            <a:r>
              <a:rPr lang="en-US" dirty="0"/>
              <a:t>Cash (asset) ↑</a:t>
            </a:r>
          </a:p>
          <a:p>
            <a:pPr marL="514350" indent="-514350">
              <a:buFont typeface="+mj-lt"/>
              <a:buAutoNum type="arabicParenR"/>
            </a:pPr>
            <a:r>
              <a:rPr lang="en-US" dirty="0"/>
              <a:t>Accounts receivable (asset) </a:t>
            </a:r>
            <a:r>
              <a:rPr lang="en-US" sz="2800" dirty="0"/>
              <a:t>↓</a:t>
            </a:r>
            <a:endParaRPr lang="en-US" b="1" dirty="0">
              <a:solidFill>
                <a:prstClr val="black"/>
              </a:solidFill>
            </a:endParaRPr>
          </a:p>
        </p:txBody>
      </p:sp>
    </p:spTree>
    <p:extLst>
      <p:ext uri="{BB962C8B-B14F-4D97-AF65-F5344CB8AC3E}">
        <p14:creationId xmlns:p14="http://schemas.microsoft.com/office/powerpoint/2010/main" val="2309645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normAutofit/>
          </a:bodyPr>
          <a:lstStyle/>
          <a:p>
            <a:r>
              <a:rPr lang="en-US" dirty="0"/>
              <a:t>Accounting Equation for Transaction 9:</a:t>
            </a:r>
          </a:p>
        </p:txBody>
      </p:sp>
      <p:sp>
        <p:nvSpPr>
          <p:cNvPr id="6" name="Text Placeholder 5"/>
          <p:cNvSpPr>
            <a:spLocks noGrp="1"/>
          </p:cNvSpPr>
          <p:nvPr>
            <p:ph type="body" sz="quarter" idx="13"/>
          </p:nvPr>
        </p:nvSpPr>
        <p:spPr>
          <a:xfrm>
            <a:off x="381000" y="1295400"/>
            <a:ext cx="8382000" cy="6858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7" name="Content Placeholder 6"/>
          <p:cNvSpPr>
            <a:spLocks noGrp="1"/>
          </p:cNvSpPr>
          <p:nvPr>
            <p:ph sz="quarter" idx="15"/>
          </p:nvPr>
        </p:nvSpPr>
        <p:spPr>
          <a:xfrm>
            <a:off x="457200" y="2133600"/>
            <a:ext cx="8305800" cy="762000"/>
          </a:xfrm>
        </p:spPr>
        <p:txBody>
          <a:bodyPr>
            <a:normAutofit lnSpcReduction="10000"/>
          </a:bodyPr>
          <a:lstStyle/>
          <a:p>
            <a:pPr marL="0" indent="0">
              <a:buNone/>
            </a:pPr>
            <a:r>
              <a:rPr lang="en-US" sz="2400" dirty="0">
                <a:solidFill>
                  <a:prstClr val="black"/>
                </a:solidFill>
              </a:rPr>
              <a:t>Client in transaction 8 pays $1,900 for consulting services.</a:t>
            </a:r>
          </a:p>
        </p:txBody>
      </p:sp>
      <p:pic>
        <p:nvPicPr>
          <p:cNvPr id="11" name="Picture 10" descr="Image showing assets = liabilities plus equity.&#10;This time Cash shows $1,900 which is also listed under accounts receivable as negative $1,900. Assets of $41,500 equals liabilities plus equity of $41,500."/>
          <p:cNvPicPr>
            <a:picLocks noChangeAspect="1"/>
          </p:cNvPicPr>
          <p:nvPr/>
        </p:nvPicPr>
        <p:blipFill>
          <a:blip r:embed="rId3"/>
          <a:stretch>
            <a:fillRect/>
          </a:stretch>
        </p:blipFill>
        <p:spPr>
          <a:xfrm>
            <a:off x="533400" y="3276600"/>
            <a:ext cx="8097652" cy="2895600"/>
          </a:xfrm>
          <a:prstGeom prst="rect">
            <a:avLst/>
          </a:prstGeom>
        </p:spPr>
      </p:pic>
    </p:spTree>
    <p:extLst>
      <p:ext uri="{BB962C8B-B14F-4D97-AF65-F5344CB8AC3E}">
        <p14:creationId xmlns:p14="http://schemas.microsoft.com/office/powerpoint/2010/main" val="2034187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838200"/>
          </a:xfrm>
        </p:spPr>
        <p:txBody>
          <a:bodyPr/>
          <a:lstStyle/>
          <a:p>
            <a:r>
              <a:rPr lang="en-US" dirty="0"/>
              <a:t>Transaction 10:</a:t>
            </a:r>
          </a:p>
        </p:txBody>
      </p:sp>
      <p:sp>
        <p:nvSpPr>
          <p:cNvPr id="10" name="Text Placeholder 9"/>
          <p:cNvSpPr>
            <a:spLocks noGrp="1"/>
          </p:cNvSpPr>
          <p:nvPr>
            <p:ph type="body" sz="quarter" idx="13"/>
          </p:nvPr>
        </p:nvSpPr>
        <p:spPr>
          <a:xfrm>
            <a:off x="381000" y="1295400"/>
            <a:ext cx="8382000" cy="685800"/>
          </a:xfrm>
        </p:spPr>
        <p:txBody>
          <a:bodyPr>
            <a:norm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9" name="Content Placeholder 8"/>
          <p:cNvSpPr>
            <a:spLocks noGrp="1"/>
          </p:cNvSpPr>
          <p:nvPr>
            <p:ph idx="1"/>
          </p:nvPr>
        </p:nvSpPr>
        <p:spPr>
          <a:xfrm>
            <a:off x="457200" y="2133600"/>
            <a:ext cx="8305800" cy="4343400"/>
          </a:xfrm>
        </p:spPr>
        <p:txBody>
          <a:bodyPr>
            <a:normAutofit/>
          </a:bodyPr>
          <a:lstStyle/>
          <a:p>
            <a:pPr marL="0" indent="0">
              <a:buNone/>
            </a:pPr>
            <a:r>
              <a:rPr lang="en-US" dirty="0" err="1">
                <a:solidFill>
                  <a:prstClr val="black"/>
                </a:solidFill>
              </a:rPr>
              <a:t>FastForward</a:t>
            </a:r>
            <a:r>
              <a:rPr lang="en-US" dirty="0">
                <a:solidFill>
                  <a:prstClr val="black"/>
                </a:solidFill>
              </a:rPr>
              <a:t> pays $900 as partial payment for supplies purchased in transaction 4.</a:t>
            </a:r>
          </a:p>
          <a:p>
            <a:pPr>
              <a:buFont typeface="Wingdings" panose="05000000000000000000" pitchFamily="2" charset="2"/>
              <a:buNone/>
            </a:pPr>
            <a:r>
              <a:rPr lang="en-US" dirty="0"/>
              <a:t>The accounts involved are:</a:t>
            </a:r>
          </a:p>
          <a:p>
            <a:pPr marL="514350" indent="-514350">
              <a:buFont typeface="+mj-lt"/>
              <a:buAutoNum type="arabicParenR"/>
            </a:pPr>
            <a:r>
              <a:rPr lang="en-US" dirty="0"/>
              <a:t>Cash (asset) ↓</a:t>
            </a:r>
          </a:p>
          <a:p>
            <a:pPr marL="514350" indent="-514350">
              <a:buFont typeface="+mj-lt"/>
              <a:buAutoNum type="arabicParenR"/>
            </a:pPr>
            <a:r>
              <a:rPr lang="en-US" dirty="0"/>
              <a:t>Accounts payable (liability) ↓ </a:t>
            </a:r>
            <a:endParaRPr lang="en-US" dirty="0">
              <a:solidFill>
                <a:prstClr val="black"/>
              </a:solidFill>
            </a:endParaRPr>
          </a:p>
        </p:txBody>
      </p:sp>
    </p:spTree>
    <p:extLst>
      <p:ext uri="{BB962C8B-B14F-4D97-AF65-F5344CB8AC3E}">
        <p14:creationId xmlns:p14="http://schemas.microsoft.com/office/powerpoint/2010/main" val="3838720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5637" y="533400"/>
            <a:ext cx="8346973" cy="1066800"/>
          </a:xfrm>
        </p:spPr>
        <p:txBody>
          <a:bodyPr>
            <a:noAutofit/>
          </a:bodyPr>
          <a:lstStyle/>
          <a:p>
            <a:r>
              <a:rPr lang="en-US" dirty="0"/>
              <a:t>Accounting Equation for Transaction 10:</a:t>
            </a:r>
          </a:p>
        </p:txBody>
      </p:sp>
      <p:sp>
        <p:nvSpPr>
          <p:cNvPr id="7" name="Text Placeholder 6"/>
          <p:cNvSpPr>
            <a:spLocks noGrp="1"/>
          </p:cNvSpPr>
          <p:nvPr>
            <p:ph type="body" sz="quarter" idx="13"/>
          </p:nvPr>
        </p:nvSpPr>
        <p:spPr>
          <a:xfrm>
            <a:off x="420914" y="1676400"/>
            <a:ext cx="8382000" cy="609600"/>
          </a:xfrm>
        </p:spPr>
        <p:txBody>
          <a:bodyPr>
            <a:noAutofit/>
          </a:bodyPr>
          <a:lstStyle/>
          <a:p>
            <a:pPr>
              <a:lnSpc>
                <a:spcPct val="110000"/>
              </a:lnSpc>
            </a:pPr>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8" name="Content Placeholder 7"/>
          <p:cNvSpPr>
            <a:spLocks noGrp="1"/>
          </p:cNvSpPr>
          <p:nvPr>
            <p:ph sz="quarter" idx="15"/>
          </p:nvPr>
        </p:nvSpPr>
        <p:spPr>
          <a:xfrm>
            <a:off x="533400" y="2590800"/>
            <a:ext cx="8001000" cy="838200"/>
          </a:xfrm>
        </p:spPr>
        <p:txBody>
          <a:bodyPr>
            <a:normAutofit/>
          </a:bodyPr>
          <a:lstStyle/>
          <a:p>
            <a:pPr marL="0" indent="0">
              <a:buNone/>
            </a:pPr>
            <a:r>
              <a:rPr lang="en-US" sz="2400" dirty="0" err="1">
                <a:solidFill>
                  <a:prstClr val="black"/>
                </a:solidFill>
              </a:rPr>
              <a:t>FastForward</a:t>
            </a:r>
            <a:r>
              <a:rPr lang="en-US" sz="2400" dirty="0">
                <a:solidFill>
                  <a:prstClr val="black"/>
                </a:solidFill>
              </a:rPr>
              <a:t> pays $900 as partial payment for supplies purchased in transaction 4.</a:t>
            </a:r>
          </a:p>
        </p:txBody>
      </p:sp>
      <p:pic>
        <p:nvPicPr>
          <p:cNvPr id="12" name="Picture 11" descr="Image showing Assets = Liabilities + equity.&#10;This time Cash shows negative $900 and accounts payable shows negative $900. Assets of $40,600 equals liabilities plus equity of $40,600."/>
          <p:cNvPicPr>
            <a:picLocks noChangeAspect="1"/>
          </p:cNvPicPr>
          <p:nvPr/>
        </p:nvPicPr>
        <p:blipFill>
          <a:blip r:embed="rId3"/>
          <a:stretch>
            <a:fillRect/>
          </a:stretch>
        </p:blipFill>
        <p:spPr>
          <a:xfrm>
            <a:off x="769793" y="3562350"/>
            <a:ext cx="7612207" cy="2838450"/>
          </a:xfrm>
          <a:prstGeom prst="rect">
            <a:avLst/>
          </a:prstGeom>
        </p:spPr>
      </p:pic>
    </p:spTree>
    <p:extLst>
      <p:ext uri="{BB962C8B-B14F-4D97-AF65-F5344CB8AC3E}">
        <p14:creationId xmlns:p14="http://schemas.microsoft.com/office/powerpoint/2010/main" val="15749381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762000"/>
          </a:xfrm>
        </p:spPr>
        <p:txBody>
          <a:bodyPr/>
          <a:lstStyle/>
          <a:p>
            <a:r>
              <a:rPr lang="en-US" dirty="0"/>
              <a:t>Transaction 11:</a:t>
            </a:r>
          </a:p>
        </p:txBody>
      </p:sp>
      <p:sp>
        <p:nvSpPr>
          <p:cNvPr id="10" name="Text Placeholder 9"/>
          <p:cNvSpPr>
            <a:spLocks noGrp="1"/>
          </p:cNvSpPr>
          <p:nvPr>
            <p:ph type="body" sz="quarter" idx="13"/>
          </p:nvPr>
        </p:nvSpPr>
        <p:spPr>
          <a:xfrm>
            <a:off x="381000" y="1295400"/>
            <a:ext cx="8382000" cy="5334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9" name="Content Placeholder 8"/>
          <p:cNvSpPr>
            <a:spLocks noGrp="1"/>
          </p:cNvSpPr>
          <p:nvPr>
            <p:ph idx="1"/>
          </p:nvPr>
        </p:nvSpPr>
        <p:spPr>
          <a:xfrm>
            <a:off x="533400" y="2133600"/>
            <a:ext cx="8229600" cy="4343400"/>
          </a:xfrm>
        </p:spPr>
        <p:txBody>
          <a:bodyPr>
            <a:normAutofit/>
          </a:bodyPr>
          <a:lstStyle/>
          <a:p>
            <a:pPr marL="0" indent="0">
              <a:buNone/>
            </a:pPr>
            <a:r>
              <a:rPr lang="en-US" sz="2400" dirty="0">
                <a:solidFill>
                  <a:prstClr val="black"/>
                </a:solidFill>
              </a:rPr>
              <a:t>Dividends of $200 are paid to shareholders.</a:t>
            </a:r>
          </a:p>
          <a:p>
            <a:pPr>
              <a:buFont typeface="Wingdings" panose="05000000000000000000" pitchFamily="2" charset="2"/>
              <a:buNone/>
            </a:pPr>
            <a:r>
              <a:rPr lang="en-US" sz="2400" dirty="0"/>
              <a:t>The accounts involved are:</a:t>
            </a:r>
          </a:p>
          <a:p>
            <a:pPr>
              <a:buFont typeface="+mj-lt"/>
              <a:buAutoNum type="arabicParenR"/>
            </a:pPr>
            <a:r>
              <a:rPr lang="en-US" sz="2400" dirty="0"/>
              <a:t>Cash (asset) ↓</a:t>
            </a:r>
          </a:p>
          <a:p>
            <a:pPr>
              <a:buFont typeface="+mj-lt"/>
              <a:buAutoNum type="arabicParenR"/>
            </a:pPr>
            <a:r>
              <a:rPr lang="en-US" sz="2400" dirty="0"/>
              <a:t>Dividends  (equity) ↑</a:t>
            </a:r>
          </a:p>
          <a:p>
            <a:pPr marL="285750" indent="-285750"/>
            <a:r>
              <a:rPr lang="en-US" sz="2400" dirty="0">
                <a:solidFill>
                  <a:prstClr val="black"/>
                </a:solidFill>
              </a:rPr>
              <a:t>Remember that the </a:t>
            </a:r>
            <a:r>
              <a:rPr lang="en-US" sz="2400" i="1" dirty="0">
                <a:solidFill>
                  <a:prstClr val="black"/>
                </a:solidFill>
              </a:rPr>
              <a:t>Dividend</a:t>
            </a:r>
            <a:r>
              <a:rPr lang="en-US" sz="2400" dirty="0">
                <a:solidFill>
                  <a:prstClr val="black"/>
                </a:solidFill>
              </a:rPr>
              <a:t> account actually </a:t>
            </a:r>
            <a:r>
              <a:rPr lang="en-US" sz="2400" u="sng" dirty="0">
                <a:solidFill>
                  <a:prstClr val="black"/>
                </a:solidFill>
              </a:rPr>
              <a:t>increases</a:t>
            </a:r>
            <a:r>
              <a:rPr lang="en-US" sz="2400" dirty="0">
                <a:solidFill>
                  <a:prstClr val="black"/>
                </a:solidFill>
              </a:rPr>
              <a:t> (just like our Expenses account . . . )</a:t>
            </a:r>
          </a:p>
          <a:p>
            <a:pPr marL="285750" indent="-285750"/>
            <a:r>
              <a:rPr lang="en-US" sz="2400" dirty="0">
                <a:solidFill>
                  <a:prstClr val="black"/>
                </a:solidFill>
              </a:rPr>
              <a:t>But, </a:t>
            </a:r>
            <a:r>
              <a:rPr lang="en-US" sz="2400" u="sng" dirty="0">
                <a:solidFill>
                  <a:prstClr val="black"/>
                </a:solidFill>
              </a:rPr>
              <a:t>total Equity</a:t>
            </a:r>
            <a:r>
              <a:rPr lang="en-US" sz="2400" dirty="0">
                <a:solidFill>
                  <a:prstClr val="black"/>
                </a:solidFill>
              </a:rPr>
              <a:t> decreases because dividends </a:t>
            </a:r>
            <a:r>
              <a:rPr lang="en-US" sz="2400" u="sng" dirty="0">
                <a:solidFill>
                  <a:prstClr val="black"/>
                </a:solidFill>
              </a:rPr>
              <a:t>cause </a:t>
            </a:r>
            <a:r>
              <a:rPr lang="en-US" sz="2400" dirty="0">
                <a:solidFill>
                  <a:prstClr val="black"/>
                </a:solidFill>
              </a:rPr>
              <a:t>equity to go down !!</a:t>
            </a:r>
          </a:p>
        </p:txBody>
      </p:sp>
    </p:spTree>
    <p:extLst>
      <p:ext uri="{BB962C8B-B14F-4D97-AF65-F5344CB8AC3E}">
        <p14:creationId xmlns:p14="http://schemas.microsoft.com/office/powerpoint/2010/main" val="10345746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637" y="533400"/>
            <a:ext cx="8347363" cy="1066800"/>
          </a:xfrm>
        </p:spPr>
        <p:txBody>
          <a:bodyPr>
            <a:noAutofit/>
          </a:bodyPr>
          <a:lstStyle/>
          <a:p>
            <a:r>
              <a:rPr lang="en-US" dirty="0"/>
              <a:t>Accounting Equation for Transaction 11 :</a:t>
            </a:r>
          </a:p>
        </p:txBody>
      </p:sp>
      <p:sp>
        <p:nvSpPr>
          <p:cNvPr id="4" name="Text Placeholder 3"/>
          <p:cNvSpPr>
            <a:spLocks noGrp="1"/>
          </p:cNvSpPr>
          <p:nvPr>
            <p:ph type="body" sz="quarter" idx="13"/>
          </p:nvPr>
        </p:nvSpPr>
        <p:spPr>
          <a:xfrm>
            <a:off x="381000" y="1676400"/>
            <a:ext cx="8382000" cy="533400"/>
          </a:xfrm>
        </p:spPr>
        <p:txBody>
          <a:bodyPr>
            <a:noAutofit/>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2" name="Content Placeholder 1"/>
          <p:cNvSpPr>
            <a:spLocks noGrp="1"/>
          </p:cNvSpPr>
          <p:nvPr>
            <p:ph sz="quarter" idx="15"/>
          </p:nvPr>
        </p:nvSpPr>
        <p:spPr>
          <a:xfrm>
            <a:off x="457200" y="2514600"/>
            <a:ext cx="8153400" cy="457200"/>
          </a:xfrm>
        </p:spPr>
        <p:txBody>
          <a:bodyPr>
            <a:normAutofit/>
          </a:bodyPr>
          <a:lstStyle/>
          <a:p>
            <a:pPr marL="0" indent="0">
              <a:buNone/>
            </a:pPr>
            <a:r>
              <a:rPr lang="en-US" sz="2400" dirty="0">
                <a:solidFill>
                  <a:prstClr val="black"/>
                </a:solidFill>
              </a:rPr>
              <a:t>Dividends of $200 are paid to shareholders.</a:t>
            </a:r>
          </a:p>
        </p:txBody>
      </p:sp>
      <p:pic>
        <p:nvPicPr>
          <p:cNvPr id="9" name="Picture 8" descr="Image showing Assets = Liabilities + equity.&#10;($200) is shown under cash and ($200) is shown under equity as &quot;Dividends.&quot;"/>
          <p:cNvPicPr>
            <a:picLocks noChangeAspect="1"/>
          </p:cNvPicPr>
          <p:nvPr/>
        </p:nvPicPr>
        <p:blipFill>
          <a:blip r:embed="rId3"/>
          <a:stretch>
            <a:fillRect/>
          </a:stretch>
        </p:blipFill>
        <p:spPr>
          <a:xfrm>
            <a:off x="381000" y="3124200"/>
            <a:ext cx="8404698" cy="3048000"/>
          </a:xfrm>
          <a:prstGeom prst="rect">
            <a:avLst/>
          </a:prstGeom>
        </p:spPr>
      </p:pic>
    </p:spTree>
    <p:extLst>
      <p:ext uri="{BB962C8B-B14F-4D97-AF65-F5344CB8AC3E}">
        <p14:creationId xmlns:p14="http://schemas.microsoft.com/office/powerpoint/2010/main" val="18571019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838200"/>
          </a:xfrm>
        </p:spPr>
        <p:txBody>
          <a:bodyPr>
            <a:normAutofit/>
          </a:bodyPr>
          <a:lstStyle/>
          <a:p>
            <a:r>
              <a:rPr lang="en-US" dirty="0"/>
              <a:t>NEED-TO-KNOW 1-4 (1 of 2)</a:t>
            </a:r>
          </a:p>
        </p:txBody>
      </p:sp>
      <p:sp>
        <p:nvSpPr>
          <p:cNvPr id="10" name="Text Placeholder 9"/>
          <p:cNvSpPr>
            <a:spLocks noGrp="1"/>
          </p:cNvSpPr>
          <p:nvPr>
            <p:ph type="body" sz="quarter" idx="13"/>
          </p:nvPr>
        </p:nvSpPr>
        <p:spPr>
          <a:xfrm>
            <a:off x="381000" y="1295400"/>
            <a:ext cx="8382000" cy="685800"/>
          </a:xfrm>
        </p:spPr>
        <p:txBody>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sp>
        <p:nvSpPr>
          <p:cNvPr id="9" name="Content Placeholder 8"/>
          <p:cNvSpPr>
            <a:spLocks noGrp="1"/>
          </p:cNvSpPr>
          <p:nvPr>
            <p:ph idx="1"/>
          </p:nvPr>
        </p:nvSpPr>
        <p:spPr>
          <a:xfrm>
            <a:off x="481012" y="2133600"/>
            <a:ext cx="8153401" cy="1143000"/>
          </a:xfrm>
        </p:spPr>
        <p:txBody>
          <a:bodyPr>
            <a:normAutofit/>
          </a:bodyPr>
          <a:lstStyle/>
          <a:p>
            <a:pPr marL="0" indent="0">
              <a:buNone/>
            </a:pPr>
            <a:r>
              <a:rPr lang="en-US" sz="2200" dirty="0">
                <a:solidFill>
                  <a:srgbClr val="000000"/>
                </a:solidFill>
              </a:rPr>
              <a:t>Assume Tata Company began operations on January 1 and completed the following transactions during its first month of operations. </a:t>
            </a:r>
            <a:endParaRPr lang="en-US" sz="2200" dirty="0">
              <a:solidFill>
                <a:prstClr val="black"/>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151946158"/>
              </p:ext>
            </p:extLst>
          </p:nvPr>
        </p:nvGraphicFramePr>
        <p:xfrm>
          <a:off x="710311" y="3352800"/>
          <a:ext cx="7671689" cy="1553029"/>
        </p:xfrm>
        <a:graphic>
          <a:graphicData uri="http://schemas.openxmlformats.org/drawingml/2006/table">
            <a:tbl>
              <a:tblPr firstRow="1" bandRow="1">
                <a:tableStyleId>{5940675A-B579-460E-94D1-54222C63F5DA}</a:tableStyleId>
              </a:tblPr>
              <a:tblGrid>
                <a:gridCol w="798830">
                  <a:extLst>
                    <a:ext uri="{9D8B030D-6E8A-4147-A177-3AD203B41FA5}">
                      <a16:colId xmlns:a16="http://schemas.microsoft.com/office/drawing/2014/main" val="20000"/>
                    </a:ext>
                  </a:extLst>
                </a:gridCol>
                <a:gridCol w="6872859">
                  <a:extLst>
                    <a:ext uri="{9D8B030D-6E8A-4147-A177-3AD203B41FA5}">
                      <a16:colId xmlns:a16="http://schemas.microsoft.com/office/drawing/2014/main" val="20001"/>
                    </a:ext>
                  </a:extLst>
                </a:gridCol>
              </a:tblGrid>
              <a:tr h="410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Jan. 1</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000000"/>
                          </a:solidFill>
                          <a:latin typeface="Verdana" panose="020B0604030504040204" pitchFamily="34" charset="0"/>
                          <a:ea typeface="Verdana" panose="020B0604030504040204" pitchFamily="34" charset="0"/>
                          <a:cs typeface="Verdana" panose="020B0604030504040204" pitchFamily="34" charset="0"/>
                        </a:rPr>
                        <a:t>Jamsetji</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 invested $4,000 cash in the Tata company in exchange for its common stock.</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0"/>
                  </a:ext>
                </a:extLst>
              </a:tr>
              <a:tr h="333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Jan. 5</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The company purchased $2,000 of equipment on credit.</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1"/>
                  </a:ext>
                </a:extLst>
              </a:tr>
              <a:tr h="428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Jan. 14</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The company provided $540 of services for a client on credit.</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2"/>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Jan. 21</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defRPr/>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The company paid $250 cash for an employee’s salary</a:t>
                      </a:r>
                      <a:endPar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3"/>
                  </a:ext>
                </a:extLst>
              </a:tr>
            </a:tbl>
          </a:graphicData>
        </a:graphic>
      </p:graphicFrame>
      <p:sp>
        <p:nvSpPr>
          <p:cNvPr id="11" name="Content Placeholder 1"/>
          <p:cNvSpPr>
            <a:spLocks noGrp="1"/>
          </p:cNvSpPr>
          <p:nvPr>
            <p:ph sz="quarter" idx="14"/>
          </p:nvPr>
        </p:nvSpPr>
        <p:spPr>
          <a:xfrm>
            <a:off x="457200" y="5029200"/>
            <a:ext cx="8305800" cy="1371600"/>
          </a:xfrm>
        </p:spPr>
        <p:txBody>
          <a:bodyPr>
            <a:noAutofit/>
          </a:bodyPr>
          <a:lstStyle/>
          <a:p>
            <a:pPr marL="0" indent="0">
              <a:buNone/>
              <a:defRPr/>
            </a:pPr>
            <a:r>
              <a:rPr lang="en-US" sz="2200" dirty="0">
                <a:solidFill>
                  <a:srgbClr val="000000"/>
                </a:solidFill>
              </a:rPr>
              <a:t>Arrange the following asset, liability, and equity titles in a table: Cash; Accounts Receivable; Equipment; Accounts Payable; Common Stock; Dividends; Revenues; and Expenses.</a:t>
            </a:r>
            <a:endParaRPr lang="en-US" sz="2200" dirty="0">
              <a:solidFill>
                <a:prstClr val="black"/>
              </a:solidFill>
            </a:endParaRPr>
          </a:p>
        </p:txBody>
      </p:sp>
    </p:spTree>
    <p:extLst>
      <p:ext uri="{BB962C8B-B14F-4D97-AF65-F5344CB8AC3E}">
        <p14:creationId xmlns:p14="http://schemas.microsoft.com/office/powerpoint/2010/main" val="1083580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762000"/>
          </a:xfrm>
        </p:spPr>
        <p:txBody>
          <a:bodyPr>
            <a:normAutofit/>
          </a:bodyPr>
          <a:lstStyle/>
          <a:p>
            <a:r>
              <a:rPr lang="en-US" dirty="0"/>
              <a:t>NEED-TO-KNOW 1-4 (2 of 2) </a:t>
            </a:r>
          </a:p>
        </p:txBody>
      </p:sp>
      <p:sp>
        <p:nvSpPr>
          <p:cNvPr id="10" name="Text Placeholder 9"/>
          <p:cNvSpPr>
            <a:spLocks noGrp="1"/>
          </p:cNvSpPr>
          <p:nvPr>
            <p:ph type="body" sz="quarter" idx="13"/>
          </p:nvPr>
        </p:nvSpPr>
        <p:spPr>
          <a:xfrm>
            <a:off x="381000" y="1295400"/>
            <a:ext cx="8382000" cy="685800"/>
          </a:xfrm>
        </p:spPr>
        <p:txBody>
          <a:bodyPr/>
          <a:lstStyle/>
          <a:p>
            <a:r>
              <a:rPr lang="en-US" altLang="en-US" b="1" kern="0" dirty="0">
                <a:solidFill>
                  <a:prstClr val="black"/>
                </a:solidFill>
              </a:rPr>
              <a:t>Learning Objective P1: </a:t>
            </a:r>
            <a:r>
              <a:rPr lang="en-US" altLang="en-US" kern="0" dirty="0">
                <a:solidFill>
                  <a:prstClr val="black"/>
                </a:solidFill>
              </a:rPr>
              <a:t>Analyze business transactions using the accounting equation.</a:t>
            </a:r>
            <a:endParaRPr lang="en-US" kern="0"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10717586"/>
              </p:ext>
            </p:extLst>
          </p:nvPr>
        </p:nvGraphicFramePr>
        <p:xfrm>
          <a:off x="2590800" y="4572000"/>
          <a:ext cx="3962400" cy="1066800"/>
        </p:xfrm>
        <a:graphic>
          <a:graphicData uri="http://schemas.openxmlformats.org/drawingml/2006/table">
            <a:tbl>
              <a:tblPr firstRow="1" bandRow="1">
                <a:tableStyleId>{5940675A-B579-460E-94D1-54222C63F5DA}</a:tableStyleId>
              </a:tblPr>
              <a:tblGrid>
                <a:gridCol w="2292791">
                  <a:extLst>
                    <a:ext uri="{9D8B030D-6E8A-4147-A177-3AD203B41FA5}">
                      <a16:colId xmlns:a16="http://schemas.microsoft.com/office/drawing/2014/main" val="20000"/>
                    </a:ext>
                  </a:extLst>
                </a:gridCol>
                <a:gridCol w="1669609">
                  <a:extLst>
                    <a:ext uri="{9D8B030D-6E8A-4147-A177-3AD203B41FA5}">
                      <a16:colId xmlns:a16="http://schemas.microsoft.com/office/drawing/2014/main" val="20001"/>
                    </a:ext>
                  </a:extLst>
                </a:gridCol>
              </a:tblGrid>
              <a:tr h="3502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Total Assets</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$6,290</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0"/>
                  </a:ext>
                </a:extLst>
              </a:tr>
              <a:tr h="3502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Total Liabilities</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u="sng" dirty="0">
                          <a:solidFill>
                            <a:srgbClr val="000000"/>
                          </a:solidFill>
                          <a:latin typeface="Verdana" panose="020B0604030504040204" pitchFamily="34" charset="0"/>
                          <a:ea typeface="Verdana" panose="020B0604030504040204" pitchFamily="34" charset="0"/>
                          <a:cs typeface="Verdana" panose="020B0604030504040204" pitchFamily="34" charset="0"/>
                        </a:rPr>
                        <a:t>$2,000</a:t>
                      </a:r>
                      <a:endParaRPr lang="en-US" sz="1400" u="sng"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1"/>
                  </a:ext>
                </a:extLst>
              </a:tr>
              <a:tr h="366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Verdana" panose="020B0604030504040204" pitchFamily="34" charset="0"/>
                          <a:ea typeface="Verdana" panose="020B0604030504040204" pitchFamily="34" charset="0"/>
                          <a:cs typeface="Verdana" panose="020B0604030504040204" pitchFamily="34" charset="0"/>
                        </a:rPr>
                        <a:t>Total Equity</a:t>
                      </a:r>
                      <a:endPar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u="sng" dirty="0">
                          <a:solidFill>
                            <a:srgbClr val="000000"/>
                          </a:solidFill>
                          <a:latin typeface="Verdana" panose="020B0604030504040204" pitchFamily="34" charset="0"/>
                          <a:ea typeface="Verdana" panose="020B0604030504040204" pitchFamily="34" charset="0"/>
                          <a:cs typeface="Verdana" panose="020B0604030504040204" pitchFamily="34" charset="0"/>
                        </a:rPr>
                        <a:t>$4,290</a:t>
                      </a:r>
                      <a:endParaRPr lang="en-US" sz="1400" u="sng"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6" name="Table 5" descr="Assets = liabilities plus equity.&#10;&#10;Table showing columns for date, cash, accounts receivable, equipment, accounts payable, plus J. Tata, Capital, minus J. Tata Withdrawls, Plus Revenue, Minus Expenses.&#10;&#10;Jan 1 - $4,000 cash and $4,000 J. Tata, Capital&#10;Jan 5 - $2,000 equipment and $2,000 accounts payable.&#10;Jan 14 - $540 accounts receivable, and $540 plus revenues&#10;Jan 21 - Negative $250 cash and negative 250 expenses." title="Need to know 1-4">
            <a:extLst>
              <a:ext uri="{FF2B5EF4-FFF2-40B4-BE49-F238E27FC236}">
                <a16:creationId xmlns:a16="http://schemas.microsoft.com/office/drawing/2014/main" id="{D70CFBDF-3196-4B6F-BB47-4F70DDBB7302}"/>
              </a:ext>
            </a:extLst>
          </p:cNvPr>
          <p:cNvGraphicFramePr>
            <a:graphicFrameLocks noGrp="1"/>
          </p:cNvGraphicFramePr>
          <p:nvPr>
            <p:extLst>
              <p:ext uri="{D42A27DB-BD31-4B8C-83A1-F6EECF244321}">
                <p14:modId xmlns:p14="http://schemas.microsoft.com/office/powerpoint/2010/main" val="2566718425"/>
              </p:ext>
            </p:extLst>
          </p:nvPr>
        </p:nvGraphicFramePr>
        <p:xfrm>
          <a:off x="195256" y="1959006"/>
          <a:ext cx="8948744" cy="2482226"/>
        </p:xfrm>
        <a:graphic>
          <a:graphicData uri="http://schemas.openxmlformats.org/drawingml/2006/table">
            <a:tbl>
              <a:tblPr firstRow="1" bandRow="1">
                <a:tableStyleId>{5940675A-B579-460E-94D1-54222C63F5DA}</a:tableStyleId>
              </a:tblPr>
              <a:tblGrid>
                <a:gridCol w="839562">
                  <a:extLst>
                    <a:ext uri="{9D8B030D-6E8A-4147-A177-3AD203B41FA5}">
                      <a16:colId xmlns:a16="http://schemas.microsoft.com/office/drawing/2014/main" val="20000"/>
                    </a:ext>
                  </a:extLst>
                </a:gridCol>
                <a:gridCol w="793976">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76557">
                  <a:extLst>
                    <a:ext uri="{9D8B030D-6E8A-4147-A177-3AD203B41FA5}">
                      <a16:colId xmlns:a16="http://schemas.microsoft.com/office/drawing/2014/main" val="20004"/>
                    </a:ext>
                  </a:extLst>
                </a:gridCol>
                <a:gridCol w="1161567">
                  <a:extLst>
                    <a:ext uri="{9D8B030D-6E8A-4147-A177-3AD203B41FA5}">
                      <a16:colId xmlns:a16="http://schemas.microsoft.com/office/drawing/2014/main" val="20005"/>
                    </a:ext>
                  </a:extLst>
                </a:gridCol>
                <a:gridCol w="1138476">
                  <a:extLst>
                    <a:ext uri="{9D8B030D-6E8A-4147-A177-3AD203B41FA5}">
                      <a16:colId xmlns:a16="http://schemas.microsoft.com/office/drawing/2014/main" val="20006"/>
                    </a:ext>
                  </a:extLst>
                </a:gridCol>
                <a:gridCol w="978648">
                  <a:extLst>
                    <a:ext uri="{9D8B030D-6E8A-4147-A177-3AD203B41FA5}">
                      <a16:colId xmlns:a16="http://schemas.microsoft.com/office/drawing/2014/main" val="20007"/>
                    </a:ext>
                  </a:extLst>
                </a:gridCol>
                <a:gridCol w="926358">
                  <a:extLst>
                    <a:ext uri="{9D8B030D-6E8A-4147-A177-3AD203B41FA5}">
                      <a16:colId xmlns:a16="http://schemas.microsoft.com/office/drawing/2014/main" val="20008"/>
                    </a:ext>
                  </a:extLst>
                </a:gridCol>
              </a:tblGrid>
              <a:tr h="413373">
                <a:tc>
                  <a:txBody>
                    <a:bodyPr/>
                    <a:lstStyle/>
                    <a:p>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1"/>
                    </a:solidFill>
                  </a:tcPr>
                </a:tc>
                <a:tc>
                  <a:txBody>
                    <a:bodyPr/>
                    <a:lstStyle/>
                    <a:p>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1"/>
                    </a:solidFill>
                  </a:tcPr>
                </a:tc>
                <a:tc>
                  <a:txBody>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Assets</a:t>
                      </a:r>
                    </a:p>
                  </a:txBody>
                  <a:tcPr anchor="ctr">
                    <a:solidFill>
                      <a:schemeClr val="tx1"/>
                    </a:solidFill>
                  </a:tcPr>
                </a:tc>
                <a:tc>
                  <a:txBody>
                    <a:bodyPr/>
                    <a:lstStyle/>
                    <a:p>
                      <a:pPr algn="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p>
                  </a:txBody>
                  <a:tcPr anchor="ctr">
                    <a:solidFill>
                      <a:schemeClr val="tx1"/>
                    </a:solidFill>
                  </a:tcPr>
                </a:tc>
                <a:tc>
                  <a:txBody>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Liabilities</a:t>
                      </a:r>
                    </a:p>
                  </a:txBody>
                  <a:tcPr anchor="ctr">
                    <a:solidFill>
                      <a:schemeClr val="tx1"/>
                    </a:solidFill>
                  </a:tcPr>
                </a:tc>
                <a:tc>
                  <a:txBody>
                    <a:bodyPr/>
                    <a:lstStyle/>
                    <a:p>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1"/>
                    </a:solidFill>
                  </a:tcPr>
                </a:tc>
                <a:tc>
                  <a:txBody>
                    <a:bodyPr/>
                    <a:lstStyle/>
                    <a:p>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1"/>
                    </a:solidFill>
                  </a:tcPr>
                </a:tc>
                <a:tc>
                  <a:txBody>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 Equity</a:t>
                      </a:r>
                    </a:p>
                  </a:txBody>
                  <a:tcPr anchor="ctr">
                    <a:solidFill>
                      <a:schemeClr val="tx1"/>
                    </a:solidFill>
                  </a:tcPr>
                </a:tc>
                <a:tc>
                  <a:txBody>
                    <a:bodyPr/>
                    <a:lstStyle/>
                    <a:p>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tx1"/>
                    </a:solidFill>
                  </a:tcPr>
                </a:tc>
                <a:extLst>
                  <a:ext uri="{0D108BD9-81ED-4DB2-BD59-A6C34878D82A}">
                    <a16:rowId xmlns:a16="http://schemas.microsoft.com/office/drawing/2014/main" val="10000"/>
                  </a:ext>
                </a:extLst>
              </a:tr>
              <a:tr h="642155">
                <a:tc>
                  <a:txBody>
                    <a:bodyPr/>
                    <a:lstStyle/>
                    <a:p>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noFill/>
                  </a:tcPr>
                </a:tc>
                <a:tc>
                  <a:txBody>
                    <a:bodyPr/>
                    <a:lstStyle/>
                    <a:p>
                      <a:pPr algn="ctr"/>
                      <a:r>
                        <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rPr>
                        <a:t>Cash</a:t>
                      </a:r>
                    </a:p>
                  </a:txBody>
                  <a:tcPr anchor="ctr">
                    <a:noFill/>
                  </a:tcPr>
                </a:tc>
                <a:tc>
                  <a:txBody>
                    <a:bodyPr/>
                    <a:lstStyle/>
                    <a:p>
                      <a:r>
                        <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rPr>
                        <a:t>Accounts</a:t>
                      </a:r>
                    </a:p>
                    <a:p>
                      <a:pPr algn="ctr"/>
                      <a:r>
                        <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rPr>
                        <a:t>Receivable</a:t>
                      </a:r>
                    </a:p>
                  </a:txBody>
                  <a:tcPr anchor="ctr">
                    <a:noFill/>
                  </a:tcPr>
                </a:tc>
                <a:tc>
                  <a:txBody>
                    <a:bodyPr/>
                    <a:lstStyle/>
                    <a:p>
                      <a:pPr algn="ctr"/>
                      <a:r>
                        <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rPr>
                        <a:t>Equipment</a:t>
                      </a:r>
                    </a:p>
                  </a:txBody>
                  <a:tcPr anchor="ctr">
                    <a:noFill/>
                  </a:tcPr>
                </a:tc>
                <a:tc>
                  <a:txBody>
                    <a:bodyPr/>
                    <a:lstStyle/>
                    <a:p>
                      <a:r>
                        <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rPr>
                        <a:t>Accounts</a:t>
                      </a:r>
                    </a:p>
                    <a:p>
                      <a:pPr algn="ctr"/>
                      <a:r>
                        <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rPr>
                        <a:t>Payable</a:t>
                      </a:r>
                    </a:p>
                  </a:txBody>
                  <a:tcPr anchor="ctr">
                    <a:noFill/>
                  </a:tcPr>
                </a:tc>
                <a:tc>
                  <a:txBody>
                    <a:bodyPr/>
                    <a:lstStyle/>
                    <a:p>
                      <a:pPr algn="ctr"/>
                      <a:r>
                        <a:rPr lang="en-US" sz="1200" b="0" i="1" dirty="0">
                          <a:solidFill>
                            <a:schemeClr val="tx1"/>
                          </a:solidFill>
                          <a:latin typeface="Verdana" panose="020B0604030504040204" pitchFamily="34" charset="0"/>
                          <a:ea typeface="Verdana" panose="020B0604030504040204" pitchFamily="34" charset="0"/>
                          <a:cs typeface="Verdana" panose="020B0604030504040204" pitchFamily="34" charset="0"/>
                        </a:rPr>
                        <a:t>+ Common Stock</a:t>
                      </a:r>
                    </a:p>
                  </a:txBody>
                  <a:tcPr anchor="ctr">
                    <a:noFill/>
                  </a:tcPr>
                </a:tc>
                <a:tc>
                  <a:txBody>
                    <a:bodyPr/>
                    <a:lstStyle/>
                    <a:p>
                      <a:pPr algn="ctr"/>
                      <a:r>
                        <a:rPr lang="en-US" sz="1200" b="0" i="1" dirty="0">
                          <a:solidFill>
                            <a:schemeClr val="tx1"/>
                          </a:solidFill>
                          <a:latin typeface="Verdana" panose="020B0604030504040204" pitchFamily="34" charset="0"/>
                          <a:ea typeface="Verdana" panose="020B0604030504040204" pitchFamily="34" charset="0"/>
                          <a:cs typeface="Verdana" panose="020B0604030504040204" pitchFamily="34" charset="0"/>
                        </a:rPr>
                        <a:t>- Dividends</a:t>
                      </a:r>
                    </a:p>
                  </a:txBody>
                  <a:tcPr anchor="ctr">
                    <a:noFill/>
                  </a:tcPr>
                </a:tc>
                <a:tc>
                  <a:txBody>
                    <a:bodyPr/>
                    <a:lstStyle/>
                    <a:p>
                      <a:pPr algn="ctr"/>
                      <a:r>
                        <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rPr>
                        <a:t>+ Revenues</a:t>
                      </a:r>
                    </a:p>
                  </a:txBody>
                  <a:tcPr anchor="ctr">
                    <a:noFill/>
                  </a:tcPr>
                </a:tc>
                <a:tc>
                  <a:txBody>
                    <a:bodyPr/>
                    <a:lstStyle/>
                    <a:p>
                      <a:pPr algn="ctr"/>
                      <a:r>
                        <a:rPr lang="en-US" sz="1200" b="0" i="1" dirty="0">
                          <a:solidFill>
                            <a:schemeClr val="tx1"/>
                          </a:solidFill>
                          <a:latin typeface="Verdana" panose="020B0604030504040204" pitchFamily="34" charset="0"/>
                          <a:ea typeface="Verdana" panose="020B0604030504040204" pitchFamily="34" charset="0"/>
                          <a:cs typeface="Verdana" panose="020B0604030504040204" pitchFamily="34" charset="0"/>
                        </a:rPr>
                        <a:t>-Expenses</a:t>
                      </a:r>
                    </a:p>
                  </a:txBody>
                  <a:tcPr anchor="ctr">
                    <a:noFill/>
                  </a:tcPr>
                </a:tc>
                <a:extLst>
                  <a:ext uri="{0D108BD9-81ED-4DB2-BD59-A6C34878D82A}">
                    <a16:rowId xmlns:a16="http://schemas.microsoft.com/office/drawing/2014/main" val="10001"/>
                  </a:ext>
                </a:extLst>
              </a:tr>
              <a:tr h="275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Jan. 1</a:t>
                      </a:r>
                      <a:endParaRPr kumimoji="0" 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$4,000</a:t>
                      </a: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$4,000</a:t>
                      </a: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2"/>
                  </a:ext>
                </a:extLst>
              </a:tr>
              <a:tr h="275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Jan. 5</a:t>
                      </a:r>
                      <a:endParaRPr kumimoji="0" 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$2,000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$2,000</a:t>
                      </a: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3"/>
                  </a:ext>
                </a:extLst>
              </a:tr>
              <a:tr h="278622">
                <a:tc>
                  <a:txBody>
                    <a:bodyPr/>
                    <a:lstStyle/>
                    <a:p>
                      <a:r>
                        <a:rPr kumimoji="0" lang="en-US" sz="1200"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Jan. 14</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$540</a:t>
                      </a: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b="1"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$540</a:t>
                      </a: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4"/>
                  </a:ext>
                </a:extLst>
              </a:tr>
              <a:tr h="278622">
                <a:tc>
                  <a:txBody>
                    <a:bodyPr/>
                    <a:lstStyle/>
                    <a:p>
                      <a:r>
                        <a:rPr kumimoji="0" lang="en-US" sz="1200"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Verdana" panose="020B0604030504040204" pitchFamily="34" charset="0"/>
                        </a:rPr>
                        <a:t>Jan. 21</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($250)</a:t>
                      </a: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b="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($250)</a:t>
                      </a:r>
                    </a:p>
                  </a:txBody>
                  <a:tcPr anchor="ctr"/>
                </a:tc>
                <a:extLst>
                  <a:ext uri="{0D108BD9-81ED-4DB2-BD59-A6C34878D82A}">
                    <a16:rowId xmlns:a16="http://schemas.microsoft.com/office/drawing/2014/main" val="10005"/>
                  </a:ext>
                </a:extLst>
              </a:tr>
              <a:tr h="275209">
                <a:tc>
                  <a:txBody>
                    <a:body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US" sz="1200" dirty="0">
                          <a:latin typeface="Verdana" panose="020B0604030504040204" pitchFamily="34" charset="0"/>
                          <a:ea typeface="Verdana" panose="020B0604030504040204" pitchFamily="34" charset="0"/>
                          <a:cs typeface="Verdana" panose="020B0604030504040204" pitchFamily="34" charset="0"/>
                        </a:rPr>
                        <a:t>$3,750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$540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$2,000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$2,000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$4,000</a:t>
                      </a: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0" dirty="0">
                          <a:latin typeface="Verdana" panose="020B0604030504040204" pitchFamily="34" charset="0"/>
                          <a:ea typeface="Verdana" panose="020B0604030504040204" pitchFamily="34" charset="0"/>
                          <a:cs typeface="Verdana" panose="020B0604030504040204" pitchFamily="34" charset="0"/>
                        </a:rPr>
                        <a:t>$0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$540</a:t>
                      </a:r>
                    </a:p>
                  </a:txBody>
                  <a:tcPr anchor="ctr"/>
                </a:tc>
                <a:tc>
                  <a:txBody>
                    <a:bodyPr/>
                    <a:lstStyle/>
                    <a:p>
                      <a:pPr algn="r"/>
                      <a:r>
                        <a:rPr lang="en-US" sz="1200" dirty="0">
                          <a:latin typeface="Verdana" panose="020B0604030504040204" pitchFamily="34" charset="0"/>
                          <a:ea typeface="Verdana" panose="020B0604030504040204" pitchFamily="34" charset="0"/>
                          <a:cs typeface="Verdana" panose="020B0604030504040204" pitchFamily="34" charset="0"/>
                        </a:rPr>
                        <a:t>($250)</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837281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altLang="en-US" b="1" dirty="0">
                <a:solidFill>
                  <a:prstClr val="black"/>
                </a:solidFill>
              </a:rPr>
              <a:t>Learning Objective </a:t>
            </a:r>
            <a:r>
              <a:rPr lang="en-US" altLang="en-US" b="1" dirty="0"/>
              <a:t>P2: </a:t>
            </a:r>
            <a:r>
              <a:rPr lang="en-US" dirty="0"/>
              <a:t>Identify and prepare basic financial statements and explain how they interrelate.</a:t>
            </a:r>
          </a:p>
        </p:txBody>
      </p:sp>
    </p:spTree>
    <p:extLst>
      <p:ext uri="{BB962C8B-B14F-4D97-AF65-F5344CB8AC3E}">
        <p14:creationId xmlns:p14="http://schemas.microsoft.com/office/powerpoint/2010/main" val="5244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1143000"/>
          </a:xfrm>
        </p:spPr>
        <p:txBody>
          <a:bodyPr>
            <a:noAutofit/>
          </a:bodyPr>
          <a:lstStyle/>
          <a:p>
            <a:r>
              <a:rPr lang="en-US" kern="0" dirty="0"/>
              <a:t>Exhibit 1.1 </a:t>
            </a:r>
            <a:r>
              <a:rPr lang="en-US" altLang="en-US" dirty="0"/>
              <a:t>Importance of Accounting (1 of 2)</a:t>
            </a:r>
            <a:endParaRPr lang="en-US" dirty="0"/>
          </a:p>
        </p:txBody>
      </p:sp>
      <p:sp>
        <p:nvSpPr>
          <p:cNvPr id="5" name="Text Placeholder 4"/>
          <p:cNvSpPr>
            <a:spLocks noGrp="1"/>
          </p:cNvSpPr>
          <p:nvPr>
            <p:ph type="body" sz="quarter" idx="13"/>
          </p:nvPr>
        </p:nvSpPr>
        <p:spPr>
          <a:xfrm>
            <a:off x="381000" y="1752600"/>
            <a:ext cx="8382000" cy="685800"/>
          </a:xfrm>
        </p:spPr>
        <p:txBody>
          <a:bodyPr>
            <a:noAutofit/>
          </a:bodyPr>
          <a:lstStyle/>
          <a:p>
            <a:pPr lvl="0"/>
            <a:r>
              <a:rPr lang="en-US" altLang="en-US" b="1" kern="0" dirty="0">
                <a:solidFill>
                  <a:prstClr val="black"/>
                </a:solidFill>
              </a:rPr>
              <a:t>Learning Objective C1: </a:t>
            </a:r>
            <a:r>
              <a:rPr lang="en-US" altLang="en-US" kern="0" dirty="0">
                <a:solidFill>
                  <a:prstClr val="black"/>
                </a:solidFill>
              </a:rPr>
              <a:t>Explain the purpose and importance of accounting.</a:t>
            </a:r>
            <a:endParaRPr lang="en-US" kern="0" dirty="0">
              <a:solidFill>
                <a:prstClr val="black"/>
              </a:solidFill>
            </a:endParaRPr>
          </a:p>
        </p:txBody>
      </p:sp>
      <p:sp>
        <p:nvSpPr>
          <p:cNvPr id="4" name="Content Placeholder 3"/>
          <p:cNvSpPr>
            <a:spLocks noGrp="1"/>
          </p:cNvSpPr>
          <p:nvPr>
            <p:ph idx="1"/>
          </p:nvPr>
        </p:nvSpPr>
        <p:spPr>
          <a:xfrm>
            <a:off x="381000" y="2590800"/>
            <a:ext cx="8382000" cy="3886200"/>
          </a:xfrm>
        </p:spPr>
        <p:txBody>
          <a:bodyPr>
            <a:normAutofit lnSpcReduction="10000"/>
          </a:bodyPr>
          <a:lstStyle/>
          <a:p>
            <a:r>
              <a:rPr lang="en-US" dirty="0"/>
              <a:t>Identifying</a:t>
            </a:r>
          </a:p>
          <a:p>
            <a:pPr lvl="1"/>
            <a:r>
              <a:rPr lang="en-US" dirty="0"/>
              <a:t>Select transactions and events</a:t>
            </a:r>
          </a:p>
          <a:p>
            <a:pPr lvl="2"/>
            <a:r>
              <a:rPr lang="en-US" dirty="0"/>
              <a:t>For example, the sale by Apple of an iPhone.</a:t>
            </a:r>
          </a:p>
          <a:p>
            <a:r>
              <a:rPr lang="en-US" dirty="0"/>
              <a:t>Recording</a:t>
            </a:r>
          </a:p>
          <a:p>
            <a:pPr lvl="1"/>
            <a:r>
              <a:rPr lang="en-US" dirty="0"/>
              <a:t>Input, measure, and log</a:t>
            </a:r>
          </a:p>
          <a:p>
            <a:pPr lvl="2"/>
            <a:r>
              <a:rPr lang="en-US" dirty="0"/>
              <a:t>Keep a chronological log of transactions.</a:t>
            </a:r>
          </a:p>
          <a:p>
            <a:r>
              <a:rPr lang="en-US" dirty="0"/>
              <a:t>Communicating</a:t>
            </a:r>
          </a:p>
          <a:p>
            <a:pPr lvl="1"/>
            <a:r>
              <a:rPr lang="en-US" dirty="0"/>
              <a:t>Prepare, analyze, and interpret</a:t>
            </a:r>
          </a:p>
          <a:p>
            <a:pPr lvl="2"/>
            <a:r>
              <a:rPr lang="en-US" altLang="en-US" dirty="0"/>
              <a:t>Prepare reports such as financial statements.</a:t>
            </a:r>
          </a:p>
        </p:txBody>
      </p:sp>
    </p:spTree>
    <p:extLst>
      <p:ext uri="{BB962C8B-B14F-4D97-AF65-F5344CB8AC3E}">
        <p14:creationId xmlns:p14="http://schemas.microsoft.com/office/powerpoint/2010/main" val="32008685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685800"/>
          </a:xfrm>
        </p:spPr>
        <p:txBody>
          <a:bodyPr/>
          <a:lstStyle/>
          <a:p>
            <a:r>
              <a:rPr lang="en-US" altLang="en-US" dirty="0"/>
              <a:t>Financial Statements (1 of 2)</a:t>
            </a:r>
            <a:endParaRPr lang="en-US" dirty="0"/>
          </a:p>
        </p:txBody>
      </p:sp>
      <p:sp>
        <p:nvSpPr>
          <p:cNvPr id="5" name="Text Placeholder 4"/>
          <p:cNvSpPr>
            <a:spLocks noGrp="1"/>
          </p:cNvSpPr>
          <p:nvPr>
            <p:ph type="body" sz="quarter" idx="13"/>
          </p:nvPr>
        </p:nvSpPr>
        <p:spPr>
          <a:xfrm>
            <a:off x="381000" y="1295400"/>
            <a:ext cx="8382000" cy="685800"/>
          </a:xfrm>
        </p:spPr>
        <p:txBody>
          <a:bodyPr>
            <a:normAutofit/>
          </a:bodyPr>
          <a:lstStyle/>
          <a:p>
            <a:r>
              <a:rPr lang="en-US" altLang="en-US" b="1" kern="0" dirty="0">
                <a:solidFill>
                  <a:prstClr val="black"/>
                </a:solidFill>
              </a:rPr>
              <a:t>Learning Objective P2: </a:t>
            </a:r>
            <a:r>
              <a:rPr lang="en-US" altLang="en-US" kern="0" dirty="0">
                <a:solidFill>
                  <a:prstClr val="black"/>
                </a:solidFill>
              </a:rPr>
              <a:t>Identify and prepare basic financial statements and explain how they interrelate.</a:t>
            </a:r>
            <a:endParaRPr lang="en-US" kern="0" dirty="0">
              <a:solidFill>
                <a:prstClr val="black"/>
              </a:solidFill>
            </a:endParaRPr>
          </a:p>
        </p:txBody>
      </p:sp>
      <p:sp>
        <p:nvSpPr>
          <p:cNvPr id="4" name="Content Placeholder 3"/>
          <p:cNvSpPr>
            <a:spLocks noGrp="1"/>
          </p:cNvSpPr>
          <p:nvPr>
            <p:ph idx="1"/>
          </p:nvPr>
        </p:nvSpPr>
        <p:spPr>
          <a:xfrm>
            <a:off x="533400" y="2133600"/>
            <a:ext cx="8077200" cy="4267200"/>
          </a:xfrm>
        </p:spPr>
        <p:txBody>
          <a:bodyPr>
            <a:noAutofit/>
          </a:bodyPr>
          <a:lstStyle/>
          <a:p>
            <a:pPr marL="0" indent="0">
              <a:buNone/>
              <a:defRPr/>
            </a:pPr>
            <a:r>
              <a:rPr lang="en-US" sz="2200" dirty="0">
                <a:solidFill>
                  <a:srgbClr val="000000"/>
                </a:solidFill>
              </a:rPr>
              <a:t>The four financial statements and their purposes are:</a:t>
            </a:r>
          </a:p>
          <a:p>
            <a:pPr marL="571500" indent="-571500">
              <a:buFont typeface="Calibri" pitchFamily="-107" charset="0"/>
              <a:buAutoNum type="arabicPeriod"/>
              <a:defRPr/>
            </a:pPr>
            <a:r>
              <a:rPr lang="en-US" sz="2200" b="1" dirty="0">
                <a:solidFill>
                  <a:srgbClr val="000000"/>
                </a:solidFill>
              </a:rPr>
              <a:t>Income statement </a:t>
            </a:r>
            <a:r>
              <a:rPr lang="en-US" sz="2200" dirty="0">
                <a:solidFill>
                  <a:srgbClr val="000000"/>
                </a:solidFill>
              </a:rPr>
              <a:t>— describes a company’s revenues and expenses along with the resulting net income or loss over a period of time due to earnings activities.</a:t>
            </a:r>
          </a:p>
          <a:p>
            <a:pPr marL="571500" indent="-571500">
              <a:buFont typeface="Calibri" pitchFamily="-107" charset="0"/>
              <a:buAutoNum type="arabicPeriod"/>
              <a:defRPr/>
            </a:pPr>
            <a:r>
              <a:rPr lang="en-US" sz="2200" b="1" dirty="0">
                <a:solidFill>
                  <a:srgbClr val="000000"/>
                </a:solidFill>
              </a:rPr>
              <a:t>Statement of retained earnings</a:t>
            </a:r>
            <a:r>
              <a:rPr lang="en-US" sz="2200" dirty="0">
                <a:solidFill>
                  <a:srgbClr val="000000"/>
                </a:solidFill>
              </a:rPr>
              <a:t>— explains changes in equity from net income (or loss) and from any dividends over a period of time.</a:t>
            </a:r>
          </a:p>
        </p:txBody>
      </p:sp>
    </p:spTree>
    <p:extLst>
      <p:ext uri="{BB962C8B-B14F-4D97-AF65-F5344CB8AC3E}">
        <p14:creationId xmlns:p14="http://schemas.microsoft.com/office/powerpoint/2010/main" val="11429452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685800"/>
          </a:xfrm>
        </p:spPr>
        <p:txBody>
          <a:bodyPr/>
          <a:lstStyle/>
          <a:p>
            <a:r>
              <a:rPr lang="en-US" altLang="en-US" dirty="0"/>
              <a:t>Financial Statements (2 of 2)</a:t>
            </a:r>
            <a:endParaRPr lang="en-US" dirty="0"/>
          </a:p>
        </p:txBody>
      </p:sp>
      <p:sp>
        <p:nvSpPr>
          <p:cNvPr id="5" name="Text Placeholder 4"/>
          <p:cNvSpPr>
            <a:spLocks noGrp="1"/>
          </p:cNvSpPr>
          <p:nvPr>
            <p:ph type="body" sz="quarter" idx="13"/>
          </p:nvPr>
        </p:nvSpPr>
        <p:spPr>
          <a:xfrm>
            <a:off x="381000" y="1295400"/>
            <a:ext cx="8382000" cy="685800"/>
          </a:xfrm>
        </p:spPr>
        <p:txBody>
          <a:bodyPr>
            <a:normAutofit/>
          </a:bodyPr>
          <a:lstStyle/>
          <a:p>
            <a:r>
              <a:rPr lang="en-US" altLang="en-US" b="1" kern="0" dirty="0">
                <a:solidFill>
                  <a:prstClr val="black"/>
                </a:solidFill>
              </a:rPr>
              <a:t>Learning Objective P2: </a:t>
            </a:r>
            <a:r>
              <a:rPr lang="en-US" altLang="en-US" kern="0" dirty="0">
                <a:solidFill>
                  <a:prstClr val="black"/>
                </a:solidFill>
              </a:rPr>
              <a:t>Identify and prepare basic financial statements and explain how they interrelate.</a:t>
            </a:r>
            <a:endParaRPr lang="en-US" kern="0" dirty="0">
              <a:solidFill>
                <a:prstClr val="black"/>
              </a:solidFill>
            </a:endParaRPr>
          </a:p>
        </p:txBody>
      </p:sp>
      <p:sp>
        <p:nvSpPr>
          <p:cNvPr id="4" name="Content Placeholder 3"/>
          <p:cNvSpPr>
            <a:spLocks noGrp="1"/>
          </p:cNvSpPr>
          <p:nvPr>
            <p:ph idx="1"/>
          </p:nvPr>
        </p:nvSpPr>
        <p:spPr>
          <a:xfrm>
            <a:off x="533400" y="2133600"/>
            <a:ext cx="8077200" cy="4267200"/>
          </a:xfrm>
        </p:spPr>
        <p:txBody>
          <a:bodyPr>
            <a:noAutofit/>
          </a:bodyPr>
          <a:lstStyle/>
          <a:p>
            <a:pPr marL="571500" indent="-571500">
              <a:buFont typeface="+mj-lt"/>
              <a:buAutoNum type="arabicPeriod" startAt="3"/>
              <a:defRPr/>
            </a:pPr>
            <a:r>
              <a:rPr lang="en-US" sz="2200" b="1" dirty="0">
                <a:solidFill>
                  <a:srgbClr val="000000"/>
                </a:solidFill>
              </a:rPr>
              <a:t>Balance sheet </a:t>
            </a:r>
            <a:r>
              <a:rPr lang="en-US" sz="2200" dirty="0">
                <a:solidFill>
                  <a:srgbClr val="000000"/>
                </a:solidFill>
              </a:rPr>
              <a:t>— describes a company’s financial position (types and amounts of assets, liabilities, and equity) at a point in time.</a:t>
            </a:r>
          </a:p>
          <a:p>
            <a:pPr marL="571500" indent="-571500">
              <a:buFont typeface="Calibri" pitchFamily="-107" charset="0"/>
              <a:buAutoNum type="arabicPeriod" startAt="3"/>
              <a:defRPr/>
            </a:pPr>
            <a:r>
              <a:rPr lang="en-US" sz="2200" b="1" dirty="0">
                <a:solidFill>
                  <a:srgbClr val="000000"/>
                </a:solidFill>
              </a:rPr>
              <a:t>Statement of cash flows </a:t>
            </a:r>
            <a:r>
              <a:rPr lang="en-US" sz="2200" dirty="0">
                <a:solidFill>
                  <a:srgbClr val="000000"/>
                </a:solidFill>
              </a:rPr>
              <a:t>— identifies cash inflows (receipts) and cash outflows (payments) over a period of time.</a:t>
            </a:r>
          </a:p>
        </p:txBody>
      </p:sp>
    </p:spTree>
    <p:extLst>
      <p:ext uri="{BB962C8B-B14F-4D97-AF65-F5344CB8AC3E}">
        <p14:creationId xmlns:p14="http://schemas.microsoft.com/office/powerpoint/2010/main" val="28555452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399"/>
            <a:ext cx="9144000" cy="1116578"/>
          </a:xfrm>
        </p:spPr>
        <p:txBody>
          <a:bodyPr>
            <a:noAutofit/>
          </a:bodyPr>
          <a:lstStyle/>
          <a:p>
            <a:pPr marL="0" indent="0"/>
            <a:r>
              <a:rPr lang="en-US" dirty="0">
                <a:solidFill>
                  <a:prstClr val="black"/>
                </a:solidFill>
              </a:rPr>
              <a:t>Exhibit 1.10 Financial Statements and Their Links (1 of 2)</a:t>
            </a:r>
            <a:endParaRPr lang="en-US" dirty="0"/>
          </a:p>
        </p:txBody>
      </p:sp>
      <p:sp>
        <p:nvSpPr>
          <p:cNvPr id="7" name="Text Placeholder 6"/>
          <p:cNvSpPr>
            <a:spLocks noGrp="1"/>
          </p:cNvSpPr>
          <p:nvPr>
            <p:ph type="body" sz="quarter" idx="13"/>
          </p:nvPr>
        </p:nvSpPr>
        <p:spPr>
          <a:xfrm>
            <a:off x="381000" y="1752600"/>
            <a:ext cx="8382000" cy="685800"/>
          </a:xfrm>
        </p:spPr>
        <p:txBody>
          <a:bodyPr anchor="t">
            <a:noAutofit/>
          </a:bodyPr>
          <a:lstStyle/>
          <a:p>
            <a:r>
              <a:rPr lang="en-US" altLang="en-US" b="1" kern="0" dirty="0">
                <a:solidFill>
                  <a:prstClr val="black"/>
                </a:solidFill>
              </a:rPr>
              <a:t>Learning Objective P2: </a:t>
            </a:r>
            <a:r>
              <a:rPr lang="en-US" altLang="en-US" kern="0" dirty="0">
                <a:solidFill>
                  <a:prstClr val="black"/>
                </a:solidFill>
              </a:rPr>
              <a:t>Identify and prepare basic financial statements and explain how they interrelate.</a:t>
            </a:r>
            <a:endParaRPr lang="en-US" kern="0" dirty="0">
              <a:solidFill>
                <a:prstClr val="black"/>
              </a:solidFill>
            </a:endParaRPr>
          </a:p>
        </p:txBody>
      </p:sp>
      <p:pic>
        <p:nvPicPr>
          <p:cNvPr id="12" name="Picture 11" descr="FASTFORWARD&#10;Income Statement&#10;For Month Ended December 31, 2017&#10;Revenues  &#10;Consulting revenue ($4,200 + $1,600) $5,800 &#10;Rental revenue 300 &#10;Total revenues  $6,100&#10;Expenses  &#10;Rent expense 1,000 &#10;Salaries expense 700 &#10;Total expenses  1,700&#10;Net Income  $4,400&#10;An arrow is drawn from $4,400 Net income in the Income Statement to $4,400 Net income in the Statement of Retained Earnings, which follows.&#10;FASTFORWARD&#10;Statement of Retained Earnings&#10;For Month Ended December 31, 2017&#10;Retained earnings, December 1, 2017  $0&#10;Plus: Net income  4,400&#10;  4,400&#10;Less: Dividends  200&#10;Retained earnings, December 31, 2017  $4,200&#10;An arrow is drawn from Retained earnings, $4,200 in the Statement of Retained Earnings to Retained earnings, $4,200 in the Balance Sheet, which follows. &#10;FASTFORWARD&#10;Balance Sheet&#10; December 31, 2017&#10;Assets Liabilities&#10;Cash $4,800 Accounts payable $6,200&#10;Supplies 9,600 Total liabilities 6,200&#10;Equipment 26,000 Equity&#10;  Common stock 30,000&#10;  Retained earnings 4,200&#10;  Total equity 34,200&#10;Total assets $40,400 Total liabilities and equity $40,400&#10;An arrow is drawn from $4,800 Cash in the Balance Sheet to $4,800 Cash balance, December 31, 2017, in the Statement of Cash Flows, which follows.&#10;"/>
          <p:cNvPicPr>
            <a:picLocks noChangeAspect="1"/>
          </p:cNvPicPr>
          <p:nvPr/>
        </p:nvPicPr>
        <p:blipFill>
          <a:blip r:embed="rId3"/>
          <a:stretch>
            <a:fillRect/>
          </a:stretch>
        </p:blipFill>
        <p:spPr>
          <a:xfrm>
            <a:off x="2743200" y="2486025"/>
            <a:ext cx="3656492" cy="3990975"/>
          </a:xfrm>
          <a:prstGeom prst="rect">
            <a:avLst/>
          </a:prstGeom>
        </p:spPr>
      </p:pic>
    </p:spTree>
    <p:extLst>
      <p:ext uri="{BB962C8B-B14F-4D97-AF65-F5344CB8AC3E}">
        <p14:creationId xmlns:p14="http://schemas.microsoft.com/office/powerpoint/2010/main" val="37379551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399"/>
            <a:ext cx="9144000" cy="1116578"/>
          </a:xfrm>
        </p:spPr>
        <p:txBody>
          <a:bodyPr>
            <a:noAutofit/>
          </a:bodyPr>
          <a:lstStyle/>
          <a:p>
            <a:pPr marL="0" indent="0"/>
            <a:r>
              <a:rPr lang="en-US" dirty="0">
                <a:solidFill>
                  <a:prstClr val="black"/>
                </a:solidFill>
              </a:rPr>
              <a:t>Exhibit 1.10 Financial Statements and Their Links (2 of 2)</a:t>
            </a:r>
            <a:endParaRPr lang="en-US" dirty="0"/>
          </a:p>
        </p:txBody>
      </p:sp>
      <p:sp>
        <p:nvSpPr>
          <p:cNvPr id="7" name="Text Placeholder 6"/>
          <p:cNvSpPr>
            <a:spLocks noGrp="1"/>
          </p:cNvSpPr>
          <p:nvPr>
            <p:ph type="body" sz="quarter" idx="13"/>
          </p:nvPr>
        </p:nvSpPr>
        <p:spPr>
          <a:xfrm>
            <a:off x="381000" y="1752600"/>
            <a:ext cx="8382000" cy="685800"/>
          </a:xfrm>
        </p:spPr>
        <p:txBody>
          <a:bodyPr anchor="t">
            <a:noAutofit/>
          </a:bodyPr>
          <a:lstStyle/>
          <a:p>
            <a:r>
              <a:rPr lang="en-US" altLang="en-US" b="1" kern="0" dirty="0">
                <a:solidFill>
                  <a:prstClr val="black"/>
                </a:solidFill>
              </a:rPr>
              <a:t>Learning Objective P2: </a:t>
            </a:r>
            <a:r>
              <a:rPr lang="en-US" altLang="en-US" kern="0" dirty="0">
                <a:solidFill>
                  <a:prstClr val="black"/>
                </a:solidFill>
              </a:rPr>
              <a:t>Identify and prepare basic financial statements and explain how they interrelate.</a:t>
            </a:r>
            <a:endParaRPr lang="en-US" kern="0" dirty="0">
              <a:solidFill>
                <a:prstClr val="black"/>
              </a:solidFill>
            </a:endParaRPr>
          </a:p>
        </p:txBody>
      </p:sp>
      <p:pic>
        <p:nvPicPr>
          <p:cNvPr id="5" name="Picture 4" descr="FASTFORWARD&#10;Balance Sheet&#10; December 31, 2017&#10;Assets Liabilities&#10;Cash $4,800 Accounts payable $6,200&#10;Supplies 9,600 Total liabilities 6,200&#10;Equipment 26,000 Equity&#10;  Common stock 30,000&#10;  Retained earnings 4,200&#10;  Total equity 34,200&#10;Total assets $40,400 Total liabilities and equity $40,400&#10;An arrow is drawn from $4,800 Cash in the Balance Sheet to $4,800 Cash balance, December 31, 2017, in the Statement of Cash Flows, which follows.&#10;FASTFORWARD&#10;Statement of Cash Flows&#10;For Month Ended December 31, 2017&#10;Cash flows from operating activities  &#10;Cash received from clients ($4,200 + $1,900) $6,100 &#10;Cash paid for expenses ($2,500 + $900 + $1,000 + $700) (5,100) &#10;Net cash provided by operating activities  $1,000&#10;Cash flows from investing activities  &#10;Cash paid for equipment (26,000) &#10;Net cash used by investing activities  (26,000)&#10;Cash flows from financing activities  &#10;Cash investments from shareholders 30,000 &#10;Cash dividends to shareholders (200) &#10;Net cash provided by financing activities  29,800&#10;Net increase in cash  $4,800&#10;Cash balance, December 1, 2017  0&#10;Cash balance, December 31, 2017  $4,800&#10;&#10;"/>
          <p:cNvPicPr>
            <a:picLocks noChangeAspect="1"/>
          </p:cNvPicPr>
          <p:nvPr/>
        </p:nvPicPr>
        <p:blipFill>
          <a:blip r:embed="rId3"/>
          <a:stretch>
            <a:fillRect/>
          </a:stretch>
        </p:blipFill>
        <p:spPr>
          <a:xfrm>
            <a:off x="2514600" y="2514600"/>
            <a:ext cx="4082646" cy="3886200"/>
          </a:xfrm>
          <a:prstGeom prst="rect">
            <a:avLst/>
          </a:prstGeom>
        </p:spPr>
      </p:pic>
    </p:spTree>
    <p:extLst>
      <p:ext uri="{BB962C8B-B14F-4D97-AF65-F5344CB8AC3E}">
        <p14:creationId xmlns:p14="http://schemas.microsoft.com/office/powerpoint/2010/main" val="12331612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838200"/>
          </a:xfrm>
        </p:spPr>
        <p:txBody>
          <a:bodyPr>
            <a:noAutofit/>
          </a:bodyPr>
          <a:lstStyle/>
          <a:p>
            <a:r>
              <a:rPr lang="en-US" dirty="0"/>
              <a:t>NEED-TO-KNOW 1-5 (1 of 3)</a:t>
            </a:r>
          </a:p>
        </p:txBody>
      </p:sp>
      <p:sp>
        <p:nvSpPr>
          <p:cNvPr id="10" name="Text Placeholder 9"/>
          <p:cNvSpPr>
            <a:spLocks noGrp="1"/>
          </p:cNvSpPr>
          <p:nvPr>
            <p:ph type="body" sz="quarter" idx="13"/>
          </p:nvPr>
        </p:nvSpPr>
        <p:spPr>
          <a:xfrm>
            <a:off x="381000" y="1295400"/>
            <a:ext cx="8382000" cy="685800"/>
          </a:xfrm>
        </p:spPr>
        <p:txBody>
          <a:bodyPr>
            <a:normAutofit/>
          </a:bodyPr>
          <a:lstStyle/>
          <a:p>
            <a:r>
              <a:rPr lang="en-US" altLang="en-US" b="1" kern="0" dirty="0">
                <a:solidFill>
                  <a:prstClr val="black"/>
                </a:solidFill>
              </a:rPr>
              <a:t>Learning Objective P2: </a:t>
            </a:r>
            <a:r>
              <a:rPr lang="en-US" altLang="en-US" kern="0" dirty="0">
                <a:solidFill>
                  <a:prstClr val="black"/>
                </a:solidFill>
              </a:rPr>
              <a:t>Identify and prepare basic financial statements and explain how they interrelate.</a:t>
            </a:r>
            <a:endParaRPr lang="en-US" kern="0" dirty="0">
              <a:solidFill>
                <a:prstClr val="black"/>
              </a:solidFill>
            </a:endParaRPr>
          </a:p>
        </p:txBody>
      </p:sp>
      <p:sp>
        <p:nvSpPr>
          <p:cNvPr id="9" name="Content Placeholder 8"/>
          <p:cNvSpPr>
            <a:spLocks noGrp="1"/>
          </p:cNvSpPr>
          <p:nvPr>
            <p:ph idx="1"/>
          </p:nvPr>
        </p:nvSpPr>
        <p:spPr>
          <a:xfrm>
            <a:off x="533400" y="2057400"/>
            <a:ext cx="8153400" cy="1371600"/>
          </a:xfrm>
        </p:spPr>
        <p:txBody>
          <a:bodyPr>
            <a:noAutofit/>
          </a:bodyPr>
          <a:lstStyle/>
          <a:p>
            <a:pPr marL="0" indent="0">
              <a:buNone/>
            </a:pPr>
            <a:r>
              <a:rPr lang="en-US" altLang="en-US" sz="2200" dirty="0">
                <a:solidFill>
                  <a:srgbClr val="000000"/>
                </a:solidFill>
              </a:rPr>
              <a:t>Prepare the (a) income statement, (b) statement of retained earnings, and (c) balance sheet, for Apple using the following condensed data from its fiscal year ended September 26, 20X2.</a:t>
            </a:r>
            <a:endParaRPr lang="en-US" altLang="en-US" sz="2200" dirty="0">
              <a:solidFill>
                <a:prstClr val="black"/>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212206074"/>
              </p:ext>
            </p:extLst>
          </p:nvPr>
        </p:nvGraphicFramePr>
        <p:xfrm>
          <a:off x="200025" y="3718560"/>
          <a:ext cx="4347147" cy="1920240"/>
        </p:xfrm>
        <a:graphic>
          <a:graphicData uri="http://schemas.openxmlformats.org/drawingml/2006/table">
            <a:tbl>
              <a:tblPr firstRow="1" bandRow="1">
                <a:tableStyleId>{5940675A-B579-460E-94D1-54222C63F5DA}</a:tableStyleId>
              </a:tblPr>
              <a:tblGrid>
                <a:gridCol w="3305175">
                  <a:extLst>
                    <a:ext uri="{9D8B030D-6E8A-4147-A177-3AD203B41FA5}">
                      <a16:colId xmlns:a16="http://schemas.microsoft.com/office/drawing/2014/main" val="20000"/>
                    </a:ext>
                  </a:extLst>
                </a:gridCol>
                <a:gridCol w="1041972">
                  <a:extLst>
                    <a:ext uri="{9D8B030D-6E8A-4147-A177-3AD203B41FA5}">
                      <a16:colId xmlns:a16="http://schemas.microsoft.com/office/drawing/2014/main" val="20001"/>
                    </a:ext>
                  </a:extLst>
                </a:gridCol>
              </a:tblGrid>
              <a:tr h="233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Accounts payable</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$35,490</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Other liabilities</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135,634</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1"/>
                  </a:ext>
                </a:extLst>
              </a:tr>
              <a:tr h="1374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Cost of sales (expense)</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140,089</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Cash</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21,120</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3"/>
                  </a:ext>
                </a:extLst>
              </a:tr>
              <a:tr h="1222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Retained earnings, September 29, 20X1</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 87,152</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4"/>
                  </a:ext>
                </a:extLst>
              </a:tr>
              <a:tr h="1527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Dividends in fiscal year 20X2</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48,262</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Revenues</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233,715</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4335105"/>
              </p:ext>
            </p:extLst>
          </p:nvPr>
        </p:nvGraphicFramePr>
        <p:xfrm>
          <a:off x="4648200" y="3718560"/>
          <a:ext cx="4289489" cy="1920240"/>
        </p:xfrm>
        <a:graphic>
          <a:graphicData uri="http://schemas.openxmlformats.org/drawingml/2006/table">
            <a:tbl>
              <a:tblPr firstRow="1" bandRow="1">
                <a:tableStyleId>{5940675A-B579-460E-94D1-54222C63F5DA}</a:tableStyleId>
              </a:tblPr>
              <a:tblGrid>
                <a:gridCol w="3319209">
                  <a:extLst>
                    <a:ext uri="{9D8B030D-6E8A-4147-A177-3AD203B41FA5}">
                      <a16:colId xmlns:a16="http://schemas.microsoft.com/office/drawing/2014/main" val="20000"/>
                    </a:ext>
                  </a:extLst>
                </a:gridCol>
                <a:gridCol w="970280">
                  <a:extLst>
                    <a:ext uri="{9D8B030D-6E8A-4147-A177-3AD203B41FA5}">
                      <a16:colId xmlns:a16="http://schemas.microsoft.com/office/drawing/2014/main" val="20001"/>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Investments and other assets</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$230,039</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Land and equipment</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22,471</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1"/>
                  </a:ext>
                </a:extLst>
              </a:tr>
              <a:tr h="137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Selling and other expense</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40,232</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Accounts receivable</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16,849</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3"/>
                  </a:ext>
                </a:extLst>
              </a:tr>
              <a:tr h="121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Net income</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53,394</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4"/>
                  </a:ext>
                </a:extLst>
              </a:tr>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Retained earnings, September 26, 20X2</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 92,284</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Common stock</a:t>
                      </a:r>
                      <a:endParaRPr lang="en-US" altLang="en-US" sz="1200" dirty="0">
                        <a:solidFill>
                          <a:prstClr val="black"/>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r"/>
                      <a:r>
                        <a:rPr lang="en-US" alt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 27,071</a:t>
                      </a:r>
                      <a:endParaRPr lang="en-US" sz="1200" dirty="0">
                        <a:latin typeface="Verdana" panose="020B0604030504040204" pitchFamily="34" charset="0"/>
                        <a:ea typeface="Verdana" panose="020B0604030504040204" pitchFamily="34" charset="0"/>
                        <a:cs typeface="Verdana" panose="020B0604030504040204"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248892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762000"/>
          </a:xfrm>
        </p:spPr>
        <p:txBody>
          <a:bodyPr>
            <a:noAutofit/>
          </a:bodyPr>
          <a:lstStyle/>
          <a:p>
            <a:r>
              <a:rPr lang="en-US" dirty="0"/>
              <a:t>NEED-TO-KNOW 1-5 (2 of 3) </a:t>
            </a:r>
          </a:p>
        </p:txBody>
      </p:sp>
      <p:sp>
        <p:nvSpPr>
          <p:cNvPr id="10" name="Text Placeholder 9"/>
          <p:cNvSpPr>
            <a:spLocks noGrp="1"/>
          </p:cNvSpPr>
          <p:nvPr>
            <p:ph type="body" sz="quarter" idx="13"/>
          </p:nvPr>
        </p:nvSpPr>
        <p:spPr>
          <a:xfrm>
            <a:off x="381000" y="1295400"/>
            <a:ext cx="8382000" cy="685800"/>
          </a:xfrm>
        </p:spPr>
        <p:txBody>
          <a:bodyPr>
            <a:noAutofit/>
          </a:bodyPr>
          <a:lstStyle/>
          <a:p>
            <a:r>
              <a:rPr lang="en-US" altLang="en-US" b="1" kern="0" dirty="0">
                <a:solidFill>
                  <a:prstClr val="black"/>
                </a:solidFill>
              </a:rPr>
              <a:t>Learning Objective P2: </a:t>
            </a:r>
            <a:r>
              <a:rPr lang="en-US" altLang="en-US" kern="0" dirty="0">
                <a:solidFill>
                  <a:prstClr val="black"/>
                </a:solidFill>
              </a:rPr>
              <a:t>Identify and prepare basic financial statements and explain how they interrelate.</a:t>
            </a:r>
            <a:endParaRPr lang="en-US" kern="0" dirty="0">
              <a:solidFill>
                <a:prstClr val="black"/>
              </a:solidFill>
            </a:endParaRPr>
          </a:p>
        </p:txBody>
      </p:sp>
      <p:pic>
        <p:nvPicPr>
          <p:cNvPr id="7" name="Picture 6" descr="Table showing that Assets belong on the balance sheet - detail of assets.&#10;Liabilities belong on the balance sheet - detail of liabilities&#10;Equity is on the statement of retained earnings as beginning retained earnings. Minus dividends are on the statement of retained earnings. Plus revenues are on the income statement as detail of revenues as well as minus expenses which total the net income or loss.  The net income or loss is transferred to the statement of retained earnings and is summed with the beginning retained earnings minus dividends to determine the ending retained earnings."/>
          <p:cNvPicPr>
            <a:picLocks noChangeAspect="1"/>
          </p:cNvPicPr>
          <p:nvPr/>
        </p:nvPicPr>
        <p:blipFill>
          <a:blip r:embed="rId2"/>
          <a:stretch>
            <a:fillRect/>
          </a:stretch>
        </p:blipFill>
        <p:spPr>
          <a:xfrm>
            <a:off x="650362" y="2286000"/>
            <a:ext cx="7843276" cy="1953663"/>
          </a:xfrm>
          <a:prstGeom prst="rect">
            <a:avLst/>
          </a:prstGeom>
        </p:spPr>
      </p:pic>
    </p:spTree>
    <p:extLst>
      <p:ext uri="{BB962C8B-B14F-4D97-AF65-F5344CB8AC3E}">
        <p14:creationId xmlns:p14="http://schemas.microsoft.com/office/powerpoint/2010/main" val="886468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533400"/>
            <a:ext cx="9144000" cy="762000"/>
          </a:xfrm>
        </p:spPr>
        <p:txBody>
          <a:bodyPr>
            <a:noAutofit/>
          </a:bodyPr>
          <a:lstStyle/>
          <a:p>
            <a:r>
              <a:rPr lang="en-US" dirty="0"/>
              <a:t>NEED-TO-KNOW 1-5 (3 of 3) </a:t>
            </a:r>
          </a:p>
        </p:txBody>
      </p:sp>
      <p:sp>
        <p:nvSpPr>
          <p:cNvPr id="10" name="Text Placeholder 9"/>
          <p:cNvSpPr>
            <a:spLocks noGrp="1"/>
          </p:cNvSpPr>
          <p:nvPr>
            <p:ph type="body" sz="quarter" idx="13"/>
          </p:nvPr>
        </p:nvSpPr>
        <p:spPr>
          <a:xfrm>
            <a:off x="381000" y="1295400"/>
            <a:ext cx="8382000" cy="685800"/>
          </a:xfrm>
        </p:spPr>
        <p:txBody>
          <a:bodyPr>
            <a:noAutofit/>
          </a:bodyPr>
          <a:lstStyle/>
          <a:p>
            <a:r>
              <a:rPr lang="en-US" altLang="en-US" b="1" kern="0" dirty="0">
                <a:solidFill>
                  <a:prstClr val="black"/>
                </a:solidFill>
              </a:rPr>
              <a:t>Learning Objective P2: </a:t>
            </a:r>
            <a:r>
              <a:rPr lang="en-US" altLang="en-US" kern="0" dirty="0">
                <a:solidFill>
                  <a:prstClr val="black"/>
                </a:solidFill>
              </a:rPr>
              <a:t>Identify and prepare basic financial statements and explain how they interrelate.</a:t>
            </a:r>
            <a:endParaRPr lang="en-US" kern="0" dirty="0">
              <a:solidFill>
                <a:prstClr val="black"/>
              </a:solidFill>
            </a:endParaRPr>
          </a:p>
        </p:txBody>
      </p:sp>
      <p:pic>
        <p:nvPicPr>
          <p:cNvPr id="2" name="Picture 1" descr="APPLE&#10;Income Statement&#10;For Fiscal Year Ended September 26, 20X2&#10;Revenues  $233,715&#10;&#10;Expenses  &#10;Cost of sales $140,089 &#10;Selling and other expenses 40,232&#10;Total expenses 180,321 &#10;Net Income $53,394&#10;&#10;An arrow points from net income on the income statement to net income on the statement of retained earnings.&#10;&#10;APPLE&#10;Statement of Retained Earnings&#10;For Fiscal Year Ended September 26, 20X2&#10;&#10;Retained earnings, Sep. 29, 20X1 $87,152&#10;Plus: Net income 53,394&#10;Less: Dividends 48,262&#10;Retained earnings, Sep. 28 20X2 is $92,284.&#10;&#10;&#10;An arrow points from ending retained earnings on the statement of retained earnings to retained earnings on the balance sheet.&#10;&#10;APPLE&#10;Balance Sheet&#10;September 26, 20X2&#10;Assets &#10;Cash $21,120&#10;Accounts receivable 16,849 &#10;Land and equipment (net) 22,471 &#10;Investments and other assets 230,039 &#10;Total assets $290,479 &#10;&#10;Liabilities&#10;Accounts payable $35,490&#10;Other liabilities 135,634&#10;Total liabilities 171,124&#10;&#10;Equity&#10;Common stock 27,071&#10;Retained earnings $92,284&#10;Total equity 119,355&#10;Total liabilities and equity $290,479"/>
          <p:cNvPicPr>
            <a:picLocks noChangeAspect="1"/>
          </p:cNvPicPr>
          <p:nvPr/>
        </p:nvPicPr>
        <p:blipFill>
          <a:blip r:embed="rId3"/>
          <a:stretch>
            <a:fillRect/>
          </a:stretch>
        </p:blipFill>
        <p:spPr>
          <a:xfrm>
            <a:off x="792306" y="2057400"/>
            <a:ext cx="7559386" cy="4364182"/>
          </a:xfrm>
          <a:prstGeom prst="rect">
            <a:avLst/>
          </a:prstGeom>
        </p:spPr>
      </p:pic>
    </p:spTree>
    <p:extLst>
      <p:ext uri="{BB962C8B-B14F-4D97-AF65-F5344CB8AC3E}">
        <p14:creationId xmlns:p14="http://schemas.microsoft.com/office/powerpoint/2010/main" val="18131750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762000"/>
          </a:xfrm>
        </p:spPr>
        <p:txBody>
          <a:bodyPr/>
          <a:lstStyle/>
          <a:p>
            <a:r>
              <a:rPr lang="en-US" altLang="en-US" dirty="0"/>
              <a:t>Sustainability and Accounting</a:t>
            </a:r>
            <a:endParaRPr lang="en-US" dirty="0"/>
          </a:p>
        </p:txBody>
      </p:sp>
      <p:sp>
        <p:nvSpPr>
          <p:cNvPr id="6" name="Content Placeholder 5"/>
          <p:cNvSpPr>
            <a:spLocks noGrp="1"/>
          </p:cNvSpPr>
          <p:nvPr>
            <p:ph idx="1"/>
          </p:nvPr>
        </p:nvSpPr>
        <p:spPr>
          <a:xfrm>
            <a:off x="381000" y="1524000"/>
            <a:ext cx="8382000" cy="4953000"/>
          </a:xfrm>
        </p:spPr>
        <p:txBody>
          <a:bodyPr>
            <a:noAutofit/>
          </a:bodyPr>
          <a:lstStyle/>
          <a:p>
            <a:pPr marL="0" indent="0" algn="ctr">
              <a:spcBef>
                <a:spcPts val="600"/>
              </a:spcBef>
              <a:buNone/>
              <a:defRPr/>
            </a:pPr>
            <a:r>
              <a:rPr lang="en-US" sz="2200" b="1" u="sng" dirty="0">
                <a:solidFill>
                  <a:srgbClr val="000000"/>
                </a:solidFill>
              </a:rPr>
              <a:t>Sustainability Accounting Standards Board (SASB)</a:t>
            </a:r>
            <a:endParaRPr lang="en-US" sz="2200" dirty="0">
              <a:solidFill>
                <a:srgbClr val="000000"/>
              </a:solidFill>
            </a:endParaRPr>
          </a:p>
          <a:p>
            <a:pPr>
              <a:spcBef>
                <a:spcPts val="600"/>
              </a:spcBef>
              <a:defRPr/>
            </a:pPr>
            <a:r>
              <a:rPr lang="en-US" sz="2200" dirty="0">
                <a:solidFill>
                  <a:srgbClr val="000000"/>
                </a:solidFill>
              </a:rPr>
              <a:t>Nonprofit entity engaged in creating and disseminating sustainability accounting standards for companies. </a:t>
            </a:r>
          </a:p>
          <a:p>
            <a:pPr>
              <a:spcBef>
                <a:spcPts val="600"/>
              </a:spcBef>
              <a:defRPr/>
            </a:pPr>
            <a:r>
              <a:rPr lang="en-US" sz="2200" b="1" dirty="0">
                <a:solidFill>
                  <a:srgbClr val="000000"/>
                </a:solidFill>
              </a:rPr>
              <a:t>Sustainability </a:t>
            </a:r>
            <a:r>
              <a:rPr lang="en-US" sz="2200" dirty="0">
                <a:solidFill>
                  <a:srgbClr val="000000"/>
                </a:solidFill>
              </a:rPr>
              <a:t>refers to environmental, social and governance.</a:t>
            </a:r>
            <a:endParaRPr lang="en-US" sz="2200" b="1" dirty="0">
              <a:solidFill>
                <a:srgbClr val="000000"/>
              </a:solidFill>
            </a:endParaRPr>
          </a:p>
          <a:p>
            <a:pPr>
              <a:spcBef>
                <a:spcPts val="600"/>
              </a:spcBef>
              <a:defRPr/>
            </a:pPr>
            <a:r>
              <a:rPr lang="en-US" sz="2200" dirty="0">
                <a:solidFill>
                  <a:srgbClr val="000000"/>
                </a:solidFill>
              </a:rPr>
              <a:t>Environmental aspects include programs to reduce pollution and support green activities.</a:t>
            </a:r>
          </a:p>
          <a:p>
            <a:pPr>
              <a:spcBef>
                <a:spcPts val="600"/>
              </a:spcBef>
              <a:defRPr/>
            </a:pPr>
            <a:r>
              <a:rPr lang="en-US" sz="2200" dirty="0">
                <a:solidFill>
                  <a:srgbClr val="000000"/>
                </a:solidFill>
              </a:rPr>
              <a:t>Standards intended to complement financial accounting standards.</a:t>
            </a:r>
          </a:p>
          <a:p>
            <a:pPr>
              <a:spcBef>
                <a:spcPts val="600"/>
              </a:spcBef>
              <a:defRPr/>
            </a:pPr>
            <a:r>
              <a:rPr lang="en-US" sz="2200" dirty="0">
                <a:solidFill>
                  <a:srgbClr val="000000"/>
                </a:solidFill>
              </a:rPr>
              <a:t>SASB created their own Conceptual Framework. </a:t>
            </a:r>
          </a:p>
        </p:txBody>
      </p:sp>
    </p:spTree>
    <p:extLst>
      <p:ext uri="{BB962C8B-B14F-4D97-AF65-F5344CB8AC3E}">
        <p14:creationId xmlns:p14="http://schemas.microsoft.com/office/powerpoint/2010/main" val="27414792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0" y="2286000"/>
            <a:ext cx="8382000" cy="2590800"/>
          </a:xfrm>
        </p:spPr>
        <p:txBody>
          <a:bodyPr>
            <a:normAutofit/>
          </a:bodyPr>
          <a:lstStyle/>
          <a:p>
            <a:r>
              <a:rPr lang="en-US" altLang="en-US" b="1" dirty="0">
                <a:solidFill>
                  <a:prstClr val="black"/>
                </a:solidFill>
              </a:rPr>
              <a:t>Learning Objective</a:t>
            </a:r>
            <a:r>
              <a:rPr lang="en-US" altLang="en-US" dirty="0"/>
              <a:t> </a:t>
            </a:r>
            <a:r>
              <a:rPr lang="en-US" altLang="en-US" b="1" dirty="0"/>
              <a:t>A2: </a:t>
            </a:r>
            <a:r>
              <a:rPr lang="en-US" dirty="0"/>
              <a:t>Compute and interpret return on assets.</a:t>
            </a:r>
          </a:p>
        </p:txBody>
      </p:sp>
    </p:spTree>
    <p:extLst>
      <p:ext uri="{BB962C8B-B14F-4D97-AF65-F5344CB8AC3E}">
        <p14:creationId xmlns:p14="http://schemas.microsoft.com/office/powerpoint/2010/main" val="40272531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533400"/>
            <a:ext cx="9144000" cy="723900"/>
          </a:xfrm>
        </p:spPr>
        <p:txBody>
          <a:bodyPr/>
          <a:lstStyle/>
          <a:p>
            <a:r>
              <a:rPr lang="en-US" altLang="en-US" dirty="0"/>
              <a:t>Return on Assets</a:t>
            </a:r>
            <a:endParaRPr lang="en-US" dirty="0"/>
          </a:p>
        </p:txBody>
      </p:sp>
      <p:sp>
        <p:nvSpPr>
          <p:cNvPr id="8" name="Text Placeholder 7"/>
          <p:cNvSpPr>
            <a:spLocks noGrp="1"/>
          </p:cNvSpPr>
          <p:nvPr>
            <p:ph type="body" sz="quarter" idx="13"/>
          </p:nvPr>
        </p:nvSpPr>
        <p:spPr>
          <a:xfrm>
            <a:off x="381000" y="1295400"/>
            <a:ext cx="8382000" cy="419100"/>
          </a:xfrm>
        </p:spPr>
        <p:txBody>
          <a:bodyPr/>
          <a:lstStyle/>
          <a:p>
            <a:r>
              <a:rPr lang="en-US" altLang="en-US" b="1" kern="0" dirty="0">
                <a:solidFill>
                  <a:prstClr val="black"/>
                </a:solidFill>
              </a:rPr>
              <a:t>Learning Objective A2: </a:t>
            </a:r>
            <a:r>
              <a:rPr lang="en-US" altLang="en-US" kern="0" dirty="0">
                <a:solidFill>
                  <a:prstClr val="black"/>
                </a:solidFill>
              </a:rPr>
              <a:t>Compute and interpret return on assets.</a:t>
            </a:r>
            <a:endParaRPr lang="en-US" kern="0" dirty="0">
              <a:solidFill>
                <a:prstClr val="black"/>
              </a:solidFill>
            </a:endParaRPr>
          </a:p>
        </p:txBody>
      </p:sp>
      <p:sp>
        <p:nvSpPr>
          <p:cNvPr id="9" name="Content Placeholder 8"/>
          <p:cNvSpPr>
            <a:spLocks noGrp="1"/>
          </p:cNvSpPr>
          <p:nvPr>
            <p:ph sz="quarter" idx="15"/>
          </p:nvPr>
        </p:nvSpPr>
        <p:spPr>
          <a:xfrm>
            <a:off x="457200" y="1905000"/>
            <a:ext cx="8153400" cy="1295740"/>
          </a:xfrm>
        </p:spPr>
        <p:txBody>
          <a:bodyPr>
            <a:normAutofit/>
          </a:bodyPr>
          <a:lstStyle/>
          <a:p>
            <a:pPr marL="0" indent="0">
              <a:buNone/>
            </a:pPr>
            <a:r>
              <a:rPr lang="en-US" sz="2400" dirty="0"/>
              <a:t>Return on assets (ROA) is stated in ratio form as net income divided by the average total assets invested.</a:t>
            </a:r>
          </a:p>
        </p:txBody>
      </p:sp>
      <p:graphicFrame>
        <p:nvGraphicFramePr>
          <p:cNvPr id="15" name="Object 14"/>
          <p:cNvGraphicFramePr>
            <a:graphicFrameLocks noChangeAspect="1"/>
          </p:cNvGraphicFramePr>
          <p:nvPr>
            <p:extLst>
              <p:ext uri="{D42A27DB-BD31-4B8C-83A1-F6EECF244321}">
                <p14:modId xmlns:p14="http://schemas.microsoft.com/office/powerpoint/2010/main" val="264564249"/>
              </p:ext>
            </p:extLst>
          </p:nvPr>
        </p:nvGraphicFramePr>
        <p:xfrm>
          <a:off x="1589780" y="3200400"/>
          <a:ext cx="5964439" cy="841457"/>
        </p:xfrm>
        <a:graphic>
          <a:graphicData uri="http://schemas.openxmlformats.org/presentationml/2006/ole">
            <mc:AlternateContent xmlns:mc="http://schemas.openxmlformats.org/markup-compatibility/2006">
              <mc:Choice xmlns:v="urn:schemas-microsoft-com:vml" Requires="v">
                <p:oleObj spid="_x0000_s1103" name="Equation" r:id="rId4" imgW="3060360" imgH="431640" progId="Equation.3">
                  <p:embed/>
                </p:oleObj>
              </mc:Choice>
              <mc:Fallback>
                <p:oleObj name="Equation" r:id="rId4" imgW="3060360" imgH="431640" progId="Equation.3">
                  <p:embed/>
                  <p:pic>
                    <p:nvPicPr>
                      <p:cNvPr id="0" name=""/>
                      <p:cNvPicPr/>
                      <p:nvPr/>
                    </p:nvPicPr>
                    <p:blipFill>
                      <a:blip r:embed="rId5"/>
                      <a:stretch>
                        <a:fillRect/>
                      </a:stretch>
                    </p:blipFill>
                    <p:spPr>
                      <a:xfrm>
                        <a:off x="1589780" y="3200400"/>
                        <a:ext cx="5964439" cy="841457"/>
                      </a:xfrm>
                      <a:prstGeom prst="rect">
                        <a:avLst/>
                      </a:prstGeom>
                    </p:spPr>
                  </p:pic>
                </p:oleObj>
              </mc:Fallback>
            </mc:AlternateContent>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81479303"/>
              </p:ext>
            </p:extLst>
          </p:nvPr>
        </p:nvGraphicFramePr>
        <p:xfrm>
          <a:off x="304800" y="4224737"/>
          <a:ext cx="8590597"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3218180">
                  <a:extLst>
                    <a:ext uri="{9D8B030D-6E8A-4147-A177-3AD203B41FA5}">
                      <a16:colId xmlns:a16="http://schemas.microsoft.com/office/drawing/2014/main" val="20001"/>
                    </a:ext>
                  </a:extLst>
                </a:gridCol>
                <a:gridCol w="3340417">
                  <a:extLst>
                    <a:ext uri="{9D8B030D-6E8A-4147-A177-3AD203B41FA5}">
                      <a16:colId xmlns:a16="http://schemas.microsoft.com/office/drawing/2014/main" val="20002"/>
                    </a:ext>
                  </a:extLst>
                </a:gridCol>
              </a:tblGrid>
              <a:tr h="370840">
                <a:tc>
                  <a:txBody>
                    <a:bodyPr/>
                    <a:lstStyle/>
                    <a:p>
                      <a:pPr algn="ctr"/>
                      <a:r>
                        <a:rPr lang="en-US" sz="1600" b="1" dirty="0">
                          <a:latin typeface="Verdana" panose="020B0604030504040204" pitchFamily="34" charset="0"/>
                          <a:ea typeface="Verdana" panose="020B0604030504040204" pitchFamily="34" charset="0"/>
                          <a:cs typeface="Verdana" panose="020B0604030504040204" pitchFamily="34" charset="0"/>
                        </a:rPr>
                        <a:t>Fiscal Year</a:t>
                      </a:r>
                    </a:p>
                  </a:txBody>
                  <a:tcPr anchor="ctr"/>
                </a:tc>
                <a:tc>
                  <a:txBody>
                    <a:bodyPr/>
                    <a:lstStyle/>
                    <a:p>
                      <a:pPr algn="ctr"/>
                      <a:r>
                        <a:rPr lang="en-US" sz="1600" b="1" dirty="0">
                          <a:latin typeface="Verdana" panose="020B0604030504040204" pitchFamily="34" charset="0"/>
                          <a:ea typeface="Verdana" panose="020B0604030504040204" pitchFamily="34" charset="0"/>
                          <a:cs typeface="Verdana" panose="020B0604030504040204" pitchFamily="34" charset="0"/>
                        </a:rPr>
                        <a:t>Return on Assets: Verizon</a:t>
                      </a:r>
                    </a:p>
                  </a:txBody>
                  <a:tcPr anchor="ctr"/>
                </a:tc>
                <a:tc>
                  <a:txBody>
                    <a:bodyPr/>
                    <a:lstStyle/>
                    <a:p>
                      <a:pPr algn="ctr"/>
                      <a:r>
                        <a:rPr lang="en-US" sz="1600" b="1" dirty="0">
                          <a:latin typeface="Verdana" panose="020B0604030504040204" pitchFamily="34" charset="0"/>
                          <a:ea typeface="Verdana" panose="020B0604030504040204" pitchFamily="34" charset="0"/>
                          <a:cs typeface="Verdana" panose="020B0604030504040204" pitchFamily="34" charset="0"/>
                        </a:rPr>
                        <a:t>Return on Assets:</a:t>
                      </a:r>
                      <a:r>
                        <a:rPr lang="en-US" sz="1600" b="1" baseline="0" dirty="0">
                          <a:latin typeface="Verdana" panose="020B0604030504040204" pitchFamily="34" charset="0"/>
                          <a:ea typeface="Verdana" panose="020B0604030504040204" pitchFamily="34" charset="0"/>
                          <a:cs typeface="Verdana" panose="020B0604030504040204" pitchFamily="34" charset="0"/>
                        </a:rPr>
                        <a:t> Industry</a:t>
                      </a:r>
                      <a:endParaRPr lang="en-US" sz="1600" b="1"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10000"/>
                  </a:ext>
                </a:extLst>
              </a:tr>
              <a:tr h="370840">
                <a:tc>
                  <a:txBody>
                    <a:bodyPr/>
                    <a:lstStyle/>
                    <a:p>
                      <a:r>
                        <a:rPr lang="en-US" sz="1600" dirty="0">
                          <a:latin typeface="Verdana" panose="020B0604030504040204" pitchFamily="34" charset="0"/>
                          <a:ea typeface="Verdana" panose="020B0604030504040204" pitchFamily="34" charset="0"/>
                          <a:cs typeface="Verdana" panose="020B0604030504040204" pitchFamily="34" charset="0"/>
                        </a:rPr>
                        <a:t>2015…………………..</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7.7%</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4.8%</a:t>
                      </a:r>
                    </a:p>
                  </a:txBody>
                  <a:tcPr anchor="ctr"/>
                </a:tc>
                <a:extLst>
                  <a:ext uri="{0D108BD9-81ED-4DB2-BD59-A6C34878D82A}">
                    <a16:rowId xmlns:a16="http://schemas.microsoft.com/office/drawing/2014/main" val="10001"/>
                  </a:ext>
                </a:extLst>
              </a:tr>
              <a:tr h="370840">
                <a:tc>
                  <a:txBody>
                    <a:bodyPr/>
                    <a:lstStyle/>
                    <a:p>
                      <a:r>
                        <a:rPr lang="en-US" sz="1600" dirty="0">
                          <a:latin typeface="Verdana" panose="020B0604030504040204" pitchFamily="34" charset="0"/>
                          <a:ea typeface="Verdana" panose="020B0604030504040204" pitchFamily="34" charset="0"/>
                          <a:cs typeface="Verdana" panose="020B0604030504040204" pitchFamily="34" charset="0"/>
                        </a:rPr>
                        <a:t>2014…………………..</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4.7</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4.1</a:t>
                      </a:r>
                    </a:p>
                  </a:txBody>
                  <a:tcPr anchor="ctr"/>
                </a:tc>
                <a:extLst>
                  <a:ext uri="{0D108BD9-81ED-4DB2-BD59-A6C34878D82A}">
                    <a16:rowId xmlns:a16="http://schemas.microsoft.com/office/drawing/2014/main" val="10002"/>
                  </a:ext>
                </a:extLst>
              </a:tr>
              <a:tr h="370840">
                <a:tc>
                  <a:txBody>
                    <a:bodyPr/>
                    <a:lstStyle/>
                    <a:p>
                      <a:r>
                        <a:rPr lang="en-US" sz="1600" dirty="0">
                          <a:latin typeface="Verdana" panose="020B0604030504040204" pitchFamily="34" charset="0"/>
                          <a:ea typeface="Verdana" panose="020B0604030504040204" pitchFamily="34" charset="0"/>
                          <a:cs typeface="Verdana" panose="020B0604030504040204" pitchFamily="34" charset="0"/>
                        </a:rPr>
                        <a:t>2013……………………</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9.4</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5.4</a:t>
                      </a:r>
                    </a:p>
                  </a:txBody>
                  <a:tcPr anchor="ctr"/>
                </a:tc>
                <a:extLst>
                  <a:ext uri="{0D108BD9-81ED-4DB2-BD59-A6C34878D82A}">
                    <a16:rowId xmlns:a16="http://schemas.microsoft.com/office/drawing/2014/main" val="10003"/>
                  </a:ext>
                </a:extLst>
              </a:tr>
              <a:tr h="370840">
                <a:tc>
                  <a:txBody>
                    <a:bodyPr/>
                    <a:lstStyle/>
                    <a:p>
                      <a:r>
                        <a:rPr lang="en-US" sz="1600" dirty="0">
                          <a:latin typeface="Verdana" panose="020B0604030504040204" pitchFamily="34" charset="0"/>
                          <a:ea typeface="Verdana" panose="020B0604030504040204" pitchFamily="34" charset="0"/>
                          <a:cs typeface="Verdana" panose="020B0604030504040204" pitchFamily="34" charset="0"/>
                        </a:rPr>
                        <a:t>2012……………………</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4.6</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3.3</a:t>
                      </a:r>
                    </a:p>
                  </a:txBody>
                  <a:tcPr anchor="ctr"/>
                </a:tc>
                <a:extLst>
                  <a:ext uri="{0D108BD9-81ED-4DB2-BD59-A6C34878D82A}">
                    <a16:rowId xmlns:a16="http://schemas.microsoft.com/office/drawing/2014/main" val="10004"/>
                  </a:ext>
                </a:extLst>
              </a:tr>
              <a:tr h="370840">
                <a:tc>
                  <a:txBody>
                    <a:bodyPr/>
                    <a:lstStyle/>
                    <a:p>
                      <a:r>
                        <a:rPr lang="en-US" sz="1600" dirty="0">
                          <a:latin typeface="Verdana" panose="020B0604030504040204" pitchFamily="34" charset="0"/>
                          <a:ea typeface="Verdana" panose="020B0604030504040204" pitchFamily="34" charset="0"/>
                          <a:cs typeface="Verdana" panose="020B0604030504040204" pitchFamily="34" charset="0"/>
                        </a:rPr>
                        <a:t>2011……………………</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4.5</a:t>
                      </a:r>
                    </a:p>
                  </a:txBody>
                  <a:tcPr anchor="ctr"/>
                </a:tc>
                <a:tc>
                  <a:txBody>
                    <a:bodyPr/>
                    <a:lstStyle/>
                    <a:p>
                      <a:pPr algn="r"/>
                      <a:r>
                        <a:rPr lang="en-US" sz="1600" dirty="0">
                          <a:latin typeface="Verdana" panose="020B0604030504040204" pitchFamily="34" charset="0"/>
                          <a:ea typeface="Verdana" panose="020B0604030504040204" pitchFamily="34" charset="0"/>
                          <a:cs typeface="Verdana" panose="020B0604030504040204" pitchFamily="34" charset="0"/>
                        </a:rPr>
                        <a:t>3.1</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985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1143000"/>
          </a:xfrm>
        </p:spPr>
        <p:txBody>
          <a:bodyPr>
            <a:noAutofit/>
          </a:bodyPr>
          <a:lstStyle/>
          <a:p>
            <a:r>
              <a:rPr lang="en-US" kern="0" dirty="0"/>
              <a:t>Exhibit 1.1 </a:t>
            </a:r>
            <a:r>
              <a:rPr lang="en-US" altLang="en-US" dirty="0"/>
              <a:t>Importance of Accounting (2 of 2)</a:t>
            </a:r>
            <a:endParaRPr lang="en-US" dirty="0"/>
          </a:p>
        </p:txBody>
      </p:sp>
      <p:sp>
        <p:nvSpPr>
          <p:cNvPr id="5" name="Text Placeholder 4"/>
          <p:cNvSpPr>
            <a:spLocks noGrp="1"/>
          </p:cNvSpPr>
          <p:nvPr>
            <p:ph type="body" sz="quarter" idx="13"/>
          </p:nvPr>
        </p:nvSpPr>
        <p:spPr>
          <a:xfrm>
            <a:off x="381000" y="1752600"/>
            <a:ext cx="8382000" cy="685800"/>
          </a:xfrm>
        </p:spPr>
        <p:txBody>
          <a:bodyPr>
            <a:noAutofit/>
          </a:bodyPr>
          <a:lstStyle/>
          <a:p>
            <a:pPr lvl="0"/>
            <a:r>
              <a:rPr lang="en-US" altLang="en-US" b="1" kern="0" dirty="0">
                <a:solidFill>
                  <a:prstClr val="black"/>
                </a:solidFill>
              </a:rPr>
              <a:t>Learning Objective C1: </a:t>
            </a:r>
            <a:r>
              <a:rPr lang="en-US" altLang="en-US" kern="0" dirty="0">
                <a:solidFill>
                  <a:prstClr val="black"/>
                </a:solidFill>
              </a:rPr>
              <a:t>Explain the purpose and importance of accounting.</a:t>
            </a:r>
            <a:endParaRPr lang="en-US" kern="0" dirty="0">
              <a:solidFill>
                <a:prstClr val="black"/>
              </a:solidFill>
            </a:endParaRPr>
          </a:p>
        </p:txBody>
      </p:sp>
      <p:sp>
        <p:nvSpPr>
          <p:cNvPr id="4" name="Content Placeholder 3"/>
          <p:cNvSpPr>
            <a:spLocks noGrp="1"/>
          </p:cNvSpPr>
          <p:nvPr>
            <p:ph idx="1"/>
          </p:nvPr>
        </p:nvSpPr>
        <p:spPr>
          <a:xfrm>
            <a:off x="381000" y="2590800"/>
            <a:ext cx="8382000" cy="3733800"/>
          </a:xfrm>
        </p:spPr>
        <p:txBody>
          <a:bodyPr>
            <a:normAutofit/>
          </a:bodyPr>
          <a:lstStyle/>
          <a:p>
            <a:pPr marL="0" indent="0">
              <a:buNone/>
            </a:pPr>
            <a:r>
              <a:rPr lang="en-US" altLang="en-US" sz="2800" dirty="0"/>
              <a:t>Accounting</a:t>
            </a:r>
            <a:r>
              <a:rPr lang="en-US" altLang="en-US" sz="2800" b="1" dirty="0"/>
              <a:t> </a:t>
            </a:r>
            <a:r>
              <a:rPr lang="en-US" altLang="en-US" sz="2800" dirty="0"/>
              <a:t>is an information and measurement system that identifies, records, and communicates relevant, reliable, and comparable information about an organization’s business activities. </a:t>
            </a:r>
          </a:p>
        </p:txBody>
      </p:sp>
    </p:spTree>
    <p:extLst>
      <p:ext uri="{BB962C8B-B14F-4D97-AF65-F5344CB8AC3E}">
        <p14:creationId xmlns:p14="http://schemas.microsoft.com/office/powerpoint/2010/main" val="36293740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8305800" cy="2590800"/>
          </a:xfrm>
        </p:spPr>
        <p:txBody>
          <a:bodyPr>
            <a:normAutofit/>
          </a:bodyPr>
          <a:lstStyle/>
          <a:p>
            <a:r>
              <a:rPr lang="en-US" altLang="en-US" b="1" dirty="0"/>
              <a:t>Learning Objective A3 (Appendix 1A): </a:t>
            </a:r>
            <a:r>
              <a:rPr lang="en-US" dirty="0"/>
              <a:t>Explain the relation between return and risk. </a:t>
            </a:r>
          </a:p>
        </p:txBody>
      </p:sp>
    </p:spTree>
    <p:extLst>
      <p:ext uri="{BB962C8B-B14F-4D97-AF65-F5344CB8AC3E}">
        <p14:creationId xmlns:p14="http://schemas.microsoft.com/office/powerpoint/2010/main" val="3953921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1066800"/>
          </a:xfrm>
        </p:spPr>
        <p:txBody>
          <a:bodyPr>
            <a:noAutofit/>
          </a:bodyPr>
          <a:lstStyle/>
          <a:p>
            <a:r>
              <a:rPr lang="en-US" kern="0" dirty="0"/>
              <a:t>Exhibit 1A.1 </a:t>
            </a:r>
            <a:r>
              <a:rPr lang="en-US" altLang="en-US" dirty="0"/>
              <a:t>Appendix 1A Return and Risk Analysis (1 of 2)</a:t>
            </a:r>
            <a:endParaRPr lang="en-US" dirty="0"/>
          </a:p>
        </p:txBody>
      </p:sp>
      <p:sp>
        <p:nvSpPr>
          <p:cNvPr id="5" name="Text Placeholder 4"/>
          <p:cNvSpPr>
            <a:spLocks noGrp="1"/>
          </p:cNvSpPr>
          <p:nvPr>
            <p:ph type="body" sz="quarter" idx="13"/>
          </p:nvPr>
        </p:nvSpPr>
        <p:spPr>
          <a:xfrm>
            <a:off x="381000" y="1752600"/>
            <a:ext cx="8382000" cy="381000"/>
          </a:xfrm>
        </p:spPr>
        <p:txBody>
          <a:bodyPr>
            <a:normAutofit/>
          </a:bodyPr>
          <a:lstStyle/>
          <a:p>
            <a:r>
              <a:rPr lang="en-US" altLang="en-US" b="1" kern="0" dirty="0">
                <a:solidFill>
                  <a:prstClr val="black"/>
                </a:solidFill>
              </a:rPr>
              <a:t>Learning Objective A3: </a:t>
            </a:r>
            <a:r>
              <a:rPr lang="en-US" altLang="en-US" kern="0" dirty="0">
                <a:solidFill>
                  <a:prstClr val="black"/>
                </a:solidFill>
              </a:rPr>
              <a:t>Explain the relation between return and risk.</a:t>
            </a:r>
            <a:endParaRPr lang="en-US" kern="0" dirty="0">
              <a:solidFill>
                <a:prstClr val="black"/>
              </a:solidFill>
            </a:endParaRPr>
          </a:p>
        </p:txBody>
      </p:sp>
      <p:sp>
        <p:nvSpPr>
          <p:cNvPr id="4" name="Content Placeholder 3"/>
          <p:cNvSpPr>
            <a:spLocks noGrp="1"/>
          </p:cNvSpPr>
          <p:nvPr>
            <p:ph idx="1"/>
          </p:nvPr>
        </p:nvSpPr>
        <p:spPr>
          <a:xfrm>
            <a:off x="381000" y="2362200"/>
            <a:ext cx="8382000" cy="4038600"/>
          </a:xfrm>
        </p:spPr>
        <p:txBody>
          <a:bodyPr>
            <a:normAutofit/>
          </a:bodyPr>
          <a:lstStyle/>
          <a:p>
            <a:r>
              <a:rPr lang="en-US" dirty="0">
                <a:cs typeface="Arial" charset="0"/>
              </a:rPr>
              <a:t>Many different returns may be reported.</a:t>
            </a:r>
          </a:p>
          <a:p>
            <a:pPr lvl="1"/>
            <a:r>
              <a:rPr lang="en-US" altLang="en-US" dirty="0"/>
              <a:t>ROA</a:t>
            </a:r>
          </a:p>
          <a:p>
            <a:pPr lvl="1"/>
            <a:r>
              <a:rPr lang="en-US" altLang="en-US" dirty="0"/>
              <a:t>Interest return on savings accounts.</a:t>
            </a:r>
          </a:p>
          <a:p>
            <a:pPr lvl="1"/>
            <a:r>
              <a:rPr lang="en-US" altLang="en-US" dirty="0"/>
              <a:t>Interest return on corporate bonds.</a:t>
            </a:r>
          </a:p>
          <a:p>
            <a:r>
              <a:rPr lang="en-US" dirty="0">
                <a:cs typeface="Arial" charset="0"/>
              </a:rPr>
              <a:t>Risk is the uncertainty about the return we will earn.</a:t>
            </a:r>
          </a:p>
        </p:txBody>
      </p:sp>
    </p:spTree>
    <p:extLst>
      <p:ext uri="{BB962C8B-B14F-4D97-AF65-F5344CB8AC3E}">
        <p14:creationId xmlns:p14="http://schemas.microsoft.com/office/powerpoint/2010/main" val="33979251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3400"/>
            <a:ext cx="9144000" cy="1121152"/>
          </a:xfrm>
        </p:spPr>
        <p:txBody>
          <a:bodyPr vert="horz" lIns="91440" tIns="45720" rIns="91440" bIns="45720" rtlCol="0" anchor="ctr">
            <a:noAutofit/>
          </a:bodyPr>
          <a:lstStyle/>
          <a:p>
            <a:r>
              <a:rPr lang="en-US" kern="0" dirty="0"/>
              <a:t>Exhibit 1A.1 </a:t>
            </a:r>
            <a:r>
              <a:rPr lang="en-US" altLang="en-US" kern="0" dirty="0"/>
              <a:t>Appendix 1A Return and Risk Analysis (2 of 2) </a:t>
            </a:r>
            <a:endParaRPr lang="en-US" kern="0" dirty="0"/>
          </a:p>
        </p:txBody>
      </p:sp>
      <p:sp>
        <p:nvSpPr>
          <p:cNvPr id="5" name="Text Placeholder 4"/>
          <p:cNvSpPr>
            <a:spLocks noGrp="1"/>
          </p:cNvSpPr>
          <p:nvPr>
            <p:ph type="body" sz="quarter" idx="13"/>
          </p:nvPr>
        </p:nvSpPr>
        <p:spPr>
          <a:xfrm>
            <a:off x="381000" y="1752600"/>
            <a:ext cx="8382000" cy="304800"/>
          </a:xfrm>
        </p:spPr>
        <p:txBody>
          <a:bodyPr>
            <a:noAutofit/>
          </a:bodyPr>
          <a:lstStyle/>
          <a:p>
            <a:r>
              <a:rPr lang="en-US" altLang="en-US" b="1" kern="0" dirty="0">
                <a:solidFill>
                  <a:prstClr val="black"/>
                </a:solidFill>
              </a:rPr>
              <a:t>Learning Objective A3: </a:t>
            </a:r>
            <a:r>
              <a:rPr lang="en-US" altLang="en-US" kern="0" dirty="0">
                <a:solidFill>
                  <a:prstClr val="black"/>
                </a:solidFill>
              </a:rPr>
              <a:t>Explain the relation between return and risk.</a:t>
            </a:r>
            <a:endParaRPr lang="en-US" kern="0" dirty="0">
              <a:solidFill>
                <a:prstClr val="black"/>
              </a:solidFill>
            </a:endParaRPr>
          </a:p>
        </p:txBody>
      </p:sp>
      <p:sp>
        <p:nvSpPr>
          <p:cNvPr id="10" name="Content Placeholder 8"/>
          <p:cNvSpPr>
            <a:spLocks noGrp="1"/>
          </p:cNvSpPr>
          <p:nvPr>
            <p:ph sz="quarter" idx="14"/>
          </p:nvPr>
        </p:nvSpPr>
        <p:spPr>
          <a:xfrm>
            <a:off x="533400" y="2286000"/>
            <a:ext cx="8077200" cy="583284"/>
          </a:xfrm>
        </p:spPr>
        <p:txBody>
          <a:bodyPr/>
          <a:lstStyle/>
          <a:p>
            <a:pPr marL="0" lvl="1" indent="0">
              <a:buNone/>
              <a:tabLst/>
            </a:pPr>
            <a:r>
              <a:rPr lang="en-US" altLang="en-US" dirty="0"/>
              <a:t>The lower the risk, the lower our expected return.</a:t>
            </a:r>
          </a:p>
        </p:txBody>
      </p:sp>
      <p:pic>
        <p:nvPicPr>
          <p:cNvPr id="7" name="Picture 6" descr="A bar graph shows average returns for 10-year bonds with different risks. &#10;In the bar graph, U.S. Treasury bonds averaged 2.5 percent.  Low-risk corporate bonds averaged 5.8 percent. Medium-risk corporate bonds averaged 8.3 percent and lastly high-risk corporate bonds averaged the highest at 10.9 percent.&#10;"/>
          <p:cNvPicPr>
            <a:picLocks noChangeAspect="1"/>
          </p:cNvPicPr>
          <p:nvPr/>
        </p:nvPicPr>
        <p:blipFill>
          <a:blip r:embed="rId2"/>
          <a:stretch>
            <a:fillRect/>
          </a:stretch>
        </p:blipFill>
        <p:spPr>
          <a:xfrm>
            <a:off x="1803845" y="2959265"/>
            <a:ext cx="5578221" cy="3441535"/>
          </a:xfrm>
          <a:prstGeom prst="rect">
            <a:avLst/>
          </a:prstGeom>
        </p:spPr>
      </p:pic>
    </p:spTree>
    <p:extLst>
      <p:ext uri="{BB962C8B-B14F-4D97-AF65-F5344CB8AC3E}">
        <p14:creationId xmlns:p14="http://schemas.microsoft.com/office/powerpoint/2010/main" val="31888134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0" y="2286000"/>
            <a:ext cx="8382000" cy="2590800"/>
          </a:xfrm>
        </p:spPr>
        <p:txBody>
          <a:bodyPr>
            <a:noAutofit/>
          </a:bodyPr>
          <a:lstStyle/>
          <a:p>
            <a:r>
              <a:rPr lang="en-US" altLang="en-US" b="1" dirty="0">
                <a:solidFill>
                  <a:prstClr val="black"/>
                </a:solidFill>
              </a:rPr>
              <a:t>Learning Objective C5 (Appendix 1B): </a:t>
            </a:r>
            <a:r>
              <a:rPr lang="en-US" dirty="0">
                <a:solidFill>
                  <a:prstClr val="black"/>
                </a:solidFill>
              </a:rPr>
              <a:t>Identify and describe the three major activities of organizations.</a:t>
            </a:r>
            <a:endParaRPr lang="en-US" dirty="0"/>
          </a:p>
        </p:txBody>
      </p:sp>
    </p:spTree>
    <p:extLst>
      <p:ext uri="{BB962C8B-B14F-4D97-AF65-F5344CB8AC3E}">
        <p14:creationId xmlns:p14="http://schemas.microsoft.com/office/powerpoint/2010/main" val="204124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33400"/>
            <a:ext cx="9144000" cy="1066800"/>
          </a:xfrm>
        </p:spPr>
        <p:txBody>
          <a:bodyPr>
            <a:noAutofit/>
          </a:bodyPr>
          <a:lstStyle/>
          <a:p>
            <a:r>
              <a:rPr lang="en-US" altLang="en-US" dirty="0"/>
              <a:t>Appendix 1B Business Activities and the Accounting Equation (1 of 5)</a:t>
            </a:r>
            <a:endParaRPr lang="en-US" dirty="0"/>
          </a:p>
        </p:txBody>
      </p:sp>
      <p:sp>
        <p:nvSpPr>
          <p:cNvPr id="6" name="Text Placeholder 5"/>
          <p:cNvSpPr>
            <a:spLocks noGrp="1"/>
          </p:cNvSpPr>
          <p:nvPr>
            <p:ph type="body" sz="quarter" idx="13"/>
          </p:nvPr>
        </p:nvSpPr>
        <p:spPr>
          <a:xfrm>
            <a:off x="381000" y="1752600"/>
            <a:ext cx="8382000" cy="609600"/>
          </a:xfrm>
        </p:spPr>
        <p:txBody>
          <a:bodyPr>
            <a:noAutofit/>
          </a:bodyPr>
          <a:lstStyle/>
          <a:p>
            <a:pPr>
              <a:lnSpc>
                <a:spcPct val="110000"/>
              </a:lnSpc>
            </a:pPr>
            <a:r>
              <a:rPr lang="en-US" altLang="en-US" b="1" kern="0" dirty="0">
                <a:solidFill>
                  <a:prstClr val="black"/>
                </a:solidFill>
              </a:rPr>
              <a:t>Learning Objective C5: </a:t>
            </a:r>
            <a:r>
              <a:rPr lang="en-US" altLang="en-US" kern="0" dirty="0">
                <a:solidFill>
                  <a:prstClr val="black"/>
                </a:solidFill>
              </a:rPr>
              <a:t>Identify and describe the three major activities of organizations.</a:t>
            </a:r>
            <a:endParaRPr lang="en-US" kern="0" dirty="0">
              <a:solidFill>
                <a:prstClr val="black"/>
              </a:solidFill>
            </a:endParaRPr>
          </a:p>
        </p:txBody>
      </p:sp>
      <p:sp>
        <p:nvSpPr>
          <p:cNvPr id="5" name="Content Placeholder 4"/>
          <p:cNvSpPr>
            <a:spLocks noGrp="1"/>
          </p:cNvSpPr>
          <p:nvPr>
            <p:ph idx="1"/>
          </p:nvPr>
        </p:nvSpPr>
        <p:spPr>
          <a:xfrm>
            <a:off x="381000" y="2514600"/>
            <a:ext cx="8382000" cy="3962400"/>
          </a:xfrm>
        </p:spPr>
        <p:txBody>
          <a:bodyPr>
            <a:noAutofit/>
          </a:bodyPr>
          <a:lstStyle/>
          <a:p>
            <a:r>
              <a:rPr lang="en-US" altLang="en-US" dirty="0"/>
              <a:t>Three major types of business activities:</a:t>
            </a:r>
          </a:p>
          <a:p>
            <a:pPr lvl="1"/>
            <a:r>
              <a:rPr lang="en-US" altLang="en-US" b="1" i="1" dirty="0"/>
              <a:t>Financing activities </a:t>
            </a:r>
            <a:r>
              <a:rPr lang="en-US" altLang="en-US" dirty="0"/>
              <a:t>provide the means organizations use to pay for resources such as land, buildings, and equipment to carry out plans.</a:t>
            </a:r>
          </a:p>
          <a:p>
            <a:pPr lvl="2"/>
            <a:r>
              <a:rPr lang="en-US" altLang="en-US" b="1" i="1" dirty="0"/>
              <a:t>Owner</a:t>
            </a:r>
            <a:r>
              <a:rPr lang="en-US" altLang="en-US" i="1" dirty="0"/>
              <a:t> </a:t>
            </a:r>
            <a:r>
              <a:rPr lang="en-US" altLang="en-US" b="1" i="1" dirty="0"/>
              <a:t>financing</a:t>
            </a:r>
            <a:r>
              <a:rPr lang="en-US" altLang="en-US" i="1" dirty="0"/>
              <a:t>—</a:t>
            </a:r>
            <a:r>
              <a:rPr lang="en-US" dirty="0">
                <a:ea typeface="MS PGothic" pitchFamily="34" charset="-128"/>
                <a:cs typeface="ＭＳ Ｐゴシック" pitchFamily="-107" charset="-128"/>
              </a:rPr>
              <a:t>resources contributed by the owner along with any income the owner leaves in the organization.</a:t>
            </a:r>
          </a:p>
        </p:txBody>
      </p:sp>
    </p:spTree>
    <p:extLst>
      <p:ext uri="{BB962C8B-B14F-4D97-AF65-F5344CB8AC3E}">
        <p14:creationId xmlns:p14="http://schemas.microsoft.com/office/powerpoint/2010/main" val="26257655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33400"/>
            <a:ext cx="9144000" cy="1066800"/>
          </a:xfrm>
        </p:spPr>
        <p:txBody>
          <a:bodyPr>
            <a:noAutofit/>
          </a:bodyPr>
          <a:lstStyle/>
          <a:p>
            <a:r>
              <a:rPr lang="en-US" altLang="en-US" dirty="0"/>
              <a:t>Appendix 1B Business Activities and the Accounting Equation (2 of 5)</a:t>
            </a:r>
            <a:endParaRPr lang="en-US" dirty="0"/>
          </a:p>
        </p:txBody>
      </p:sp>
      <p:sp>
        <p:nvSpPr>
          <p:cNvPr id="6" name="Text Placeholder 5"/>
          <p:cNvSpPr>
            <a:spLocks noGrp="1"/>
          </p:cNvSpPr>
          <p:nvPr>
            <p:ph type="body" sz="quarter" idx="13"/>
          </p:nvPr>
        </p:nvSpPr>
        <p:spPr>
          <a:xfrm>
            <a:off x="381000" y="1752600"/>
            <a:ext cx="8382000" cy="609600"/>
          </a:xfrm>
        </p:spPr>
        <p:txBody>
          <a:bodyPr>
            <a:noAutofit/>
          </a:bodyPr>
          <a:lstStyle/>
          <a:p>
            <a:pPr>
              <a:lnSpc>
                <a:spcPct val="110000"/>
              </a:lnSpc>
            </a:pPr>
            <a:r>
              <a:rPr lang="en-US" altLang="en-US" b="1" kern="0" dirty="0">
                <a:solidFill>
                  <a:prstClr val="black"/>
                </a:solidFill>
              </a:rPr>
              <a:t>Learning Objective C5: </a:t>
            </a:r>
            <a:r>
              <a:rPr lang="en-US" altLang="en-US" kern="0" dirty="0">
                <a:solidFill>
                  <a:prstClr val="black"/>
                </a:solidFill>
              </a:rPr>
              <a:t>Identify and describe the three major activities of organizations.</a:t>
            </a:r>
            <a:endParaRPr lang="en-US" kern="0" dirty="0">
              <a:solidFill>
                <a:prstClr val="black"/>
              </a:solidFill>
            </a:endParaRPr>
          </a:p>
        </p:txBody>
      </p:sp>
      <p:sp>
        <p:nvSpPr>
          <p:cNvPr id="5" name="Content Placeholder 4"/>
          <p:cNvSpPr>
            <a:spLocks noGrp="1"/>
          </p:cNvSpPr>
          <p:nvPr>
            <p:ph idx="1"/>
          </p:nvPr>
        </p:nvSpPr>
        <p:spPr>
          <a:xfrm>
            <a:off x="381000" y="2514600"/>
            <a:ext cx="8382000" cy="3962400"/>
          </a:xfrm>
        </p:spPr>
        <p:txBody>
          <a:bodyPr>
            <a:noAutofit/>
          </a:bodyPr>
          <a:lstStyle/>
          <a:p>
            <a:pPr lvl="2"/>
            <a:r>
              <a:rPr lang="en-US" altLang="en-US" b="1" i="1" dirty="0" err="1">
                <a:ea typeface="MS PGothic" pitchFamily="34" charset="-128"/>
              </a:rPr>
              <a:t>Nonowner</a:t>
            </a:r>
            <a:r>
              <a:rPr lang="en-US" altLang="en-US" i="1" dirty="0">
                <a:ea typeface="MS PGothic" pitchFamily="34" charset="-128"/>
              </a:rPr>
              <a:t> </a:t>
            </a:r>
            <a:r>
              <a:rPr lang="en-US" altLang="en-US" b="1" i="1" dirty="0">
                <a:ea typeface="MS PGothic" pitchFamily="34" charset="-128"/>
              </a:rPr>
              <a:t>financing</a:t>
            </a:r>
            <a:r>
              <a:rPr lang="en-US" altLang="en-US" dirty="0">
                <a:ea typeface="MS PGothic" pitchFamily="34" charset="-128"/>
              </a:rPr>
              <a:t>—</a:t>
            </a:r>
            <a:r>
              <a:rPr lang="en-US" dirty="0">
                <a:ea typeface="MS PGothic" pitchFamily="34" charset="-128"/>
                <a:cs typeface="ＭＳ Ｐゴシック" pitchFamily="-107" charset="-128"/>
              </a:rPr>
              <a:t>resources contributed by creditors (lenders). </a:t>
            </a:r>
          </a:p>
          <a:p>
            <a:pPr lvl="2"/>
            <a:r>
              <a:rPr lang="en-US" b="1" i="1" dirty="0">
                <a:ea typeface="MS PGothic" pitchFamily="34" charset="-128"/>
                <a:cs typeface="ＭＳ Ｐゴシック" pitchFamily="-107" charset="-128"/>
              </a:rPr>
              <a:t>Financial</a:t>
            </a:r>
            <a:r>
              <a:rPr lang="en-US" i="1" dirty="0">
                <a:ea typeface="MS PGothic" pitchFamily="34" charset="-128"/>
                <a:cs typeface="ＭＳ Ｐゴシック" pitchFamily="-107" charset="-128"/>
              </a:rPr>
              <a:t> </a:t>
            </a:r>
            <a:r>
              <a:rPr lang="en-US" b="1" i="1" dirty="0">
                <a:ea typeface="MS PGothic" pitchFamily="34" charset="-128"/>
                <a:cs typeface="ＭＳ Ｐゴシック" pitchFamily="-107" charset="-128"/>
              </a:rPr>
              <a:t>management</a:t>
            </a:r>
            <a:r>
              <a:rPr lang="en-US" i="1" dirty="0">
                <a:ea typeface="MS PGothic" pitchFamily="34" charset="-128"/>
                <a:cs typeface="ＭＳ Ｐゴシック" pitchFamily="-107" charset="-128"/>
              </a:rPr>
              <a:t> </a:t>
            </a:r>
            <a:r>
              <a:rPr lang="en-US" dirty="0">
                <a:ea typeface="MS PGothic" pitchFamily="34" charset="-128"/>
                <a:cs typeface="ＭＳ Ｐゴシック" pitchFamily="-107" charset="-128"/>
              </a:rPr>
              <a:t>—the task of planning how to obtain these resources and to set the right mix between owner and creditor financing.</a:t>
            </a:r>
            <a:endParaRPr lang="en-US" altLang="en-US" i="1" dirty="0"/>
          </a:p>
        </p:txBody>
      </p:sp>
    </p:spTree>
    <p:extLst>
      <p:ext uri="{BB962C8B-B14F-4D97-AF65-F5344CB8AC3E}">
        <p14:creationId xmlns:p14="http://schemas.microsoft.com/office/powerpoint/2010/main" val="620515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33400"/>
            <a:ext cx="9144000" cy="1066800"/>
          </a:xfrm>
        </p:spPr>
        <p:txBody>
          <a:bodyPr>
            <a:noAutofit/>
          </a:bodyPr>
          <a:lstStyle/>
          <a:p>
            <a:r>
              <a:rPr lang="en-US" altLang="en-US" dirty="0"/>
              <a:t>Appendix 1B Business Activities and the Accounting Equation (3 of 5)</a:t>
            </a:r>
            <a:endParaRPr lang="en-US" dirty="0"/>
          </a:p>
        </p:txBody>
      </p:sp>
      <p:sp>
        <p:nvSpPr>
          <p:cNvPr id="6" name="Text Placeholder 5"/>
          <p:cNvSpPr>
            <a:spLocks noGrp="1"/>
          </p:cNvSpPr>
          <p:nvPr>
            <p:ph type="body" sz="quarter" idx="13"/>
          </p:nvPr>
        </p:nvSpPr>
        <p:spPr>
          <a:xfrm>
            <a:off x="381000" y="1752600"/>
            <a:ext cx="8382000" cy="609600"/>
          </a:xfrm>
        </p:spPr>
        <p:txBody>
          <a:bodyPr>
            <a:noAutofit/>
          </a:bodyPr>
          <a:lstStyle/>
          <a:p>
            <a:pPr>
              <a:lnSpc>
                <a:spcPct val="110000"/>
              </a:lnSpc>
            </a:pPr>
            <a:r>
              <a:rPr lang="en-US" altLang="en-US" b="1" kern="0" dirty="0">
                <a:solidFill>
                  <a:prstClr val="black"/>
                </a:solidFill>
              </a:rPr>
              <a:t>Learning Objective C5: </a:t>
            </a:r>
            <a:r>
              <a:rPr lang="en-US" altLang="en-US" kern="0" dirty="0">
                <a:solidFill>
                  <a:prstClr val="black"/>
                </a:solidFill>
              </a:rPr>
              <a:t>Identify and describe the three major activities of organizations.</a:t>
            </a:r>
            <a:endParaRPr lang="en-US" kern="0" dirty="0">
              <a:solidFill>
                <a:prstClr val="black"/>
              </a:solidFill>
            </a:endParaRPr>
          </a:p>
        </p:txBody>
      </p:sp>
      <p:sp>
        <p:nvSpPr>
          <p:cNvPr id="5" name="Content Placeholder 4"/>
          <p:cNvSpPr>
            <a:spLocks noGrp="1"/>
          </p:cNvSpPr>
          <p:nvPr>
            <p:ph idx="1"/>
          </p:nvPr>
        </p:nvSpPr>
        <p:spPr>
          <a:xfrm>
            <a:off x="381000" y="2514600"/>
            <a:ext cx="8382000" cy="3962400"/>
          </a:xfrm>
        </p:spPr>
        <p:txBody>
          <a:bodyPr>
            <a:noAutofit/>
          </a:bodyPr>
          <a:lstStyle/>
          <a:p>
            <a:pPr lvl="1"/>
            <a:r>
              <a:rPr lang="en-US" altLang="en-US" b="1" i="1" dirty="0"/>
              <a:t>Investing activities </a:t>
            </a:r>
            <a:r>
              <a:rPr lang="en-US" altLang="en-US" dirty="0"/>
              <a:t>are the acquiring and disposing of resources (assets) that an organization uses to acquire and sell its products or services.</a:t>
            </a:r>
          </a:p>
          <a:p>
            <a:pPr lvl="2"/>
            <a:r>
              <a:rPr lang="en-US" altLang="en-US" b="1" i="1" dirty="0">
                <a:ea typeface="MS PGothic" pitchFamily="34" charset="-128"/>
              </a:rPr>
              <a:t>Asset management</a:t>
            </a:r>
            <a:r>
              <a:rPr lang="en-US" altLang="en-US" dirty="0">
                <a:ea typeface="MS PGothic" pitchFamily="34" charset="-128"/>
              </a:rPr>
              <a:t>—</a:t>
            </a:r>
            <a:r>
              <a:rPr lang="en-US" dirty="0">
                <a:ea typeface="MS PGothic" pitchFamily="34" charset="-128"/>
              </a:rPr>
              <a:t>determining the amount and type of assets for operations.</a:t>
            </a:r>
          </a:p>
          <a:p>
            <a:pPr lvl="2"/>
            <a:r>
              <a:rPr lang="en-US" altLang="en-US" b="1" i="1" dirty="0">
                <a:ea typeface="MS PGothic" pitchFamily="34" charset="-128"/>
              </a:rPr>
              <a:t>Assets</a:t>
            </a:r>
            <a:r>
              <a:rPr lang="en-US" altLang="en-US" dirty="0">
                <a:ea typeface="MS PGothic" pitchFamily="34" charset="-128"/>
              </a:rPr>
              <a:t>—</a:t>
            </a:r>
            <a:r>
              <a:rPr lang="en-US" dirty="0">
                <a:ea typeface="MS PGothic" pitchFamily="34" charset="-128"/>
              </a:rPr>
              <a:t>invested amounts.</a:t>
            </a:r>
          </a:p>
          <a:p>
            <a:pPr lvl="2"/>
            <a:r>
              <a:rPr lang="en-US" b="1" i="1" dirty="0">
                <a:ea typeface="MS PGothic" pitchFamily="34" charset="-128"/>
              </a:rPr>
              <a:t>Liabilities</a:t>
            </a:r>
            <a:r>
              <a:rPr lang="en-US" dirty="0">
                <a:ea typeface="MS PGothic" pitchFamily="34" charset="-128"/>
              </a:rPr>
              <a:t>—creditors’ claims.</a:t>
            </a:r>
          </a:p>
          <a:p>
            <a:pPr lvl="2"/>
            <a:r>
              <a:rPr lang="en-US" b="1" i="1" dirty="0">
                <a:ea typeface="MS PGothic" pitchFamily="34" charset="-128"/>
              </a:rPr>
              <a:t>Equity</a:t>
            </a:r>
            <a:r>
              <a:rPr lang="en-US" dirty="0">
                <a:ea typeface="MS PGothic" pitchFamily="34" charset="-128"/>
              </a:rPr>
              <a:t>—owner’s claim.</a:t>
            </a:r>
            <a:endParaRPr lang="en-US" sz="2400" dirty="0"/>
          </a:p>
        </p:txBody>
      </p:sp>
    </p:spTree>
    <p:extLst>
      <p:ext uri="{BB962C8B-B14F-4D97-AF65-F5344CB8AC3E}">
        <p14:creationId xmlns:p14="http://schemas.microsoft.com/office/powerpoint/2010/main" val="31332435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33400"/>
            <a:ext cx="9144000" cy="1066800"/>
          </a:xfrm>
        </p:spPr>
        <p:txBody>
          <a:bodyPr>
            <a:noAutofit/>
          </a:bodyPr>
          <a:lstStyle/>
          <a:p>
            <a:r>
              <a:rPr lang="en-US" altLang="en-US" dirty="0"/>
              <a:t>Appendix 1B Business Activities and the Accounting Equation (4 of 5)</a:t>
            </a:r>
            <a:endParaRPr lang="en-US" dirty="0"/>
          </a:p>
        </p:txBody>
      </p:sp>
      <p:sp>
        <p:nvSpPr>
          <p:cNvPr id="6" name="Text Placeholder 5"/>
          <p:cNvSpPr>
            <a:spLocks noGrp="1"/>
          </p:cNvSpPr>
          <p:nvPr>
            <p:ph type="body" sz="quarter" idx="13"/>
          </p:nvPr>
        </p:nvSpPr>
        <p:spPr>
          <a:xfrm>
            <a:off x="381000" y="1752600"/>
            <a:ext cx="8382000" cy="609600"/>
          </a:xfrm>
        </p:spPr>
        <p:txBody>
          <a:bodyPr>
            <a:noAutofit/>
          </a:bodyPr>
          <a:lstStyle/>
          <a:p>
            <a:pPr>
              <a:lnSpc>
                <a:spcPct val="110000"/>
              </a:lnSpc>
            </a:pPr>
            <a:r>
              <a:rPr lang="en-US" altLang="en-US" b="1" kern="0" dirty="0">
                <a:solidFill>
                  <a:prstClr val="black"/>
                </a:solidFill>
              </a:rPr>
              <a:t>Learning Objective C5: </a:t>
            </a:r>
            <a:r>
              <a:rPr lang="en-US" altLang="en-US" kern="0" dirty="0">
                <a:solidFill>
                  <a:prstClr val="black"/>
                </a:solidFill>
              </a:rPr>
              <a:t>Identify and describe the three major activities of organizations.</a:t>
            </a:r>
            <a:endParaRPr lang="en-US" kern="0" dirty="0">
              <a:solidFill>
                <a:prstClr val="black"/>
              </a:solidFill>
            </a:endParaRPr>
          </a:p>
        </p:txBody>
      </p:sp>
      <p:sp>
        <p:nvSpPr>
          <p:cNvPr id="5" name="Content Placeholder 4"/>
          <p:cNvSpPr>
            <a:spLocks noGrp="1"/>
          </p:cNvSpPr>
          <p:nvPr>
            <p:ph idx="1"/>
          </p:nvPr>
        </p:nvSpPr>
        <p:spPr>
          <a:xfrm>
            <a:off x="381000" y="2514600"/>
            <a:ext cx="8382000" cy="3962400"/>
          </a:xfrm>
        </p:spPr>
        <p:txBody>
          <a:bodyPr>
            <a:noAutofit/>
          </a:bodyPr>
          <a:lstStyle/>
          <a:p>
            <a:pPr lvl="1"/>
            <a:r>
              <a:rPr lang="en-US" altLang="en-US" b="1" i="1" dirty="0"/>
              <a:t>Operating activities </a:t>
            </a:r>
            <a:r>
              <a:rPr lang="en-US" altLang="en-US" dirty="0"/>
              <a:t>involve using resources to research, develop, purchase, produce, distribute, and market products and services.</a:t>
            </a:r>
          </a:p>
          <a:p>
            <a:pPr lvl="2"/>
            <a:r>
              <a:rPr lang="en-US" b="1" i="1" dirty="0">
                <a:ea typeface="MS PGothic" pitchFamily="34" charset="-128"/>
              </a:rPr>
              <a:t>Strategic management</a:t>
            </a:r>
            <a:r>
              <a:rPr lang="en-US" altLang="en-US" dirty="0">
                <a:ea typeface="MS PGothic" pitchFamily="34" charset="-128"/>
              </a:rPr>
              <a:t>—</a:t>
            </a:r>
            <a:r>
              <a:rPr lang="en-US" dirty="0">
                <a:ea typeface="MS PGothic" pitchFamily="34" charset="-128"/>
              </a:rPr>
              <a:t>the process of determining the right mix of operating activities for the type of organization, its plans, and its market.</a:t>
            </a:r>
            <a:endParaRPr lang="en-US" altLang="en-US" dirty="0">
              <a:ea typeface="MS PGothic" pitchFamily="34" charset="-128"/>
            </a:endParaRPr>
          </a:p>
        </p:txBody>
      </p:sp>
    </p:spTree>
    <p:extLst>
      <p:ext uri="{BB962C8B-B14F-4D97-AF65-F5344CB8AC3E}">
        <p14:creationId xmlns:p14="http://schemas.microsoft.com/office/powerpoint/2010/main" val="14090343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33400"/>
            <a:ext cx="9144000" cy="1066800"/>
          </a:xfrm>
        </p:spPr>
        <p:txBody>
          <a:bodyPr vert="horz" lIns="91440" tIns="45720" rIns="91440" bIns="45720" rtlCol="0" anchor="ctr">
            <a:normAutofit fontScale="90000"/>
          </a:bodyPr>
          <a:lstStyle/>
          <a:p>
            <a:r>
              <a:rPr lang="en-US" altLang="en-US" sz="4000" dirty="0"/>
              <a:t>Appendix 1B Business Activities and the Accounting Equation (5 of 5)</a:t>
            </a:r>
            <a:endParaRPr lang="en-US" sz="4400" dirty="0"/>
          </a:p>
        </p:txBody>
      </p:sp>
      <p:sp>
        <p:nvSpPr>
          <p:cNvPr id="6" name="Text Placeholder 5"/>
          <p:cNvSpPr>
            <a:spLocks noGrp="1"/>
          </p:cNvSpPr>
          <p:nvPr>
            <p:ph type="body" sz="quarter" idx="13"/>
          </p:nvPr>
        </p:nvSpPr>
        <p:spPr>
          <a:xfrm>
            <a:off x="381000" y="1752600"/>
            <a:ext cx="8382000" cy="685800"/>
          </a:xfrm>
        </p:spPr>
        <p:txBody>
          <a:bodyPr>
            <a:normAutofit/>
          </a:bodyPr>
          <a:lstStyle/>
          <a:p>
            <a:r>
              <a:rPr lang="en-US" altLang="en-US" b="1" kern="0" dirty="0">
                <a:solidFill>
                  <a:prstClr val="black"/>
                </a:solidFill>
              </a:rPr>
              <a:t>Learning Objective C5: </a:t>
            </a:r>
            <a:r>
              <a:rPr lang="en-US" altLang="en-US" kern="0" dirty="0">
                <a:solidFill>
                  <a:prstClr val="black"/>
                </a:solidFill>
              </a:rPr>
              <a:t>Identify and describe the three major activities of organizations.</a:t>
            </a:r>
            <a:endParaRPr lang="en-US" kern="0" dirty="0">
              <a:solidFill>
                <a:prstClr val="black"/>
              </a:solidFill>
            </a:endParaRPr>
          </a:p>
        </p:txBody>
      </p:sp>
      <p:sp>
        <p:nvSpPr>
          <p:cNvPr id="11" name="Content Placeholder 1"/>
          <p:cNvSpPr>
            <a:spLocks noGrp="1"/>
          </p:cNvSpPr>
          <p:nvPr>
            <p:ph sz="quarter" idx="15"/>
          </p:nvPr>
        </p:nvSpPr>
        <p:spPr>
          <a:xfrm>
            <a:off x="457200" y="3962400"/>
            <a:ext cx="4114800" cy="838200"/>
          </a:xfrm>
        </p:spPr>
        <p:txBody>
          <a:bodyPr>
            <a:normAutofit/>
          </a:bodyPr>
          <a:lstStyle/>
          <a:p>
            <a:pPr marL="0" indent="0">
              <a:buNone/>
            </a:pPr>
            <a:r>
              <a:rPr lang="en-US" sz="2200" kern="0" dirty="0"/>
              <a:t>Exhibit 1B.1</a:t>
            </a:r>
          </a:p>
          <a:p>
            <a:pPr marL="0" indent="0">
              <a:buNone/>
            </a:pPr>
            <a:r>
              <a:rPr lang="en-US" sz="2200" dirty="0"/>
              <a:t>Activities of Organizations</a:t>
            </a:r>
          </a:p>
        </p:txBody>
      </p:sp>
      <p:pic>
        <p:nvPicPr>
          <p:cNvPr id="10" name="Picture 2" descr="Investing and Financing are on a balance. The fulcrum is Operating. Arrows show flow among them . A larger circle surrounds all three with arrows showing a circular flow labeled, “planning.”&#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2586037"/>
            <a:ext cx="4267200" cy="378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618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t>End of Presentation</a:t>
            </a:r>
            <a:endParaRPr lang="en-US" dirty="0"/>
          </a:p>
        </p:txBody>
      </p:sp>
    </p:spTree>
    <p:extLst>
      <p:ext uri="{BB962C8B-B14F-4D97-AF65-F5344CB8AC3E}">
        <p14:creationId xmlns:p14="http://schemas.microsoft.com/office/powerpoint/2010/main" val="27650521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1710</TotalTime>
  <Words>11030</Words>
  <Application>Microsoft Office PowerPoint</Application>
  <PresentationFormat>On-screen Show (4:3)</PresentationFormat>
  <Paragraphs>977</Paragraphs>
  <Slides>99</Slides>
  <Notes>64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9" baseType="lpstr">
      <vt:lpstr>MS PGothic</vt:lpstr>
      <vt:lpstr>MS PGothic</vt:lpstr>
      <vt:lpstr>Arial</vt:lpstr>
      <vt:lpstr>Calibri</vt:lpstr>
      <vt:lpstr>Courier New</vt:lpstr>
      <vt:lpstr>Times New Roman</vt:lpstr>
      <vt:lpstr>Verdana</vt:lpstr>
      <vt:lpstr>Wingdings</vt:lpstr>
      <vt:lpstr>Custom Design</vt:lpstr>
      <vt:lpstr>Equation</vt:lpstr>
      <vt:lpstr>PowerPoint Presentation</vt:lpstr>
      <vt:lpstr>PowerPoint Presentation</vt:lpstr>
      <vt:lpstr>PowerPoint Presentation</vt:lpstr>
      <vt:lpstr>PowerPoint Presentation</vt:lpstr>
      <vt:lpstr>Learning Objectives (1 of 2)</vt:lpstr>
      <vt:lpstr>Learning Objectives (2 of 2)</vt:lpstr>
      <vt:lpstr>Learning Objective C1: Explain the purpose and importance of accounting.</vt:lpstr>
      <vt:lpstr>Exhibit 1.1 Importance of Accounting (1 of 2)</vt:lpstr>
      <vt:lpstr>Exhibit 1.1 Importance of Accounting (2 of 2)</vt:lpstr>
      <vt:lpstr>Learning Objective C2: Identify users and uses of, and opportunities in, accounting.</vt:lpstr>
      <vt:lpstr>Exhibit 1.2 Users of Financial Information (1 of 3)</vt:lpstr>
      <vt:lpstr>Exhibit 1.2 Users of Financial Information (2 of 3)</vt:lpstr>
      <vt:lpstr>Exhibit 1.2 Users of Financial Information (3 of 3)</vt:lpstr>
      <vt:lpstr>Exhibit 1.3 Opportunities in Accounting (1 of 5)</vt:lpstr>
      <vt:lpstr>Exhibit 1.3 Opportunities in Accounting (2 of 5)</vt:lpstr>
      <vt:lpstr>Exhibit 1.3 Opportunities in Accounting (3 of 5)</vt:lpstr>
      <vt:lpstr>Exhibit 1.3 Opportunities in Accounting (4 of 5)</vt:lpstr>
      <vt:lpstr>Exhibit 1.3 Opportunities in Accounting (5 of 5)</vt:lpstr>
      <vt:lpstr>NEED-TO-KNOW 1-1 (1 of 2)</vt:lpstr>
      <vt:lpstr>NEED-TO-KNOW 1-1 (2 of 2) </vt:lpstr>
      <vt:lpstr>Learning Objective C3: Explain why ethics are crucial to accounting.</vt:lpstr>
      <vt:lpstr>Exhibit 1.6 Ethics – A Key Concept (1 of 2)</vt:lpstr>
      <vt:lpstr>Exhibit 1.6 Ethics – A Key Concept (2 of 2)</vt:lpstr>
      <vt:lpstr>Fraud Triangle</vt:lpstr>
      <vt:lpstr>Sarbanes–Oxley (SOX) (1 of 2)</vt:lpstr>
      <vt:lpstr>Sarbanes–Oxley (SOX) (2 of 2)</vt:lpstr>
      <vt:lpstr>Dodd-Frank Wall Street Reform and Consumer Protection Act</vt:lpstr>
      <vt:lpstr>Learning Objective C4: Explain generally accepted accounting principles and define and apply several accounting principles.</vt:lpstr>
      <vt:lpstr>Generally Accepted Accounting Principles (GAAP)</vt:lpstr>
      <vt:lpstr>International Standards (1 of 2)</vt:lpstr>
      <vt:lpstr>International Standards (2 of 2)</vt:lpstr>
      <vt:lpstr>Conceptual Framework (1 of 3)</vt:lpstr>
      <vt:lpstr>Conceptual Framework (2 of 3)</vt:lpstr>
      <vt:lpstr>Conceptual Framework (3 of 3)</vt:lpstr>
      <vt:lpstr>Exhibit 1.7 Principles and Assumptions of Accounting (1 of 2)</vt:lpstr>
      <vt:lpstr>Exhibit 1.7 Principles and Assumptions of Accounting (2 of 2)</vt:lpstr>
      <vt:lpstr>Accounting Principles (1 of 2)</vt:lpstr>
      <vt:lpstr>Accounting Principles (2 of 2)</vt:lpstr>
      <vt:lpstr>Accounting Assumptions (1 of 2) </vt:lpstr>
      <vt:lpstr>Accounting Assumptions (2 of 2) </vt:lpstr>
      <vt:lpstr>Exhibit 1.8 Proprietorship, Partnership, and Corporation</vt:lpstr>
      <vt:lpstr>Accounting Constraints</vt:lpstr>
      <vt:lpstr>NEED-TO-KNOW 1-2 Part 1 (1 of 7)</vt:lpstr>
      <vt:lpstr>NEED-TO-KNOW 1-2 Part 1 (2 of 7)</vt:lpstr>
      <vt:lpstr>NEED-TO-KNOW 1-2 Part 1 (3 of 7)</vt:lpstr>
      <vt:lpstr>NEED-TO-KNOW 1-2 Part 1 (4 of 7)</vt:lpstr>
      <vt:lpstr>NEED-TO-KNOW 1-2 Part 1 (5 of 7)</vt:lpstr>
      <vt:lpstr>NEED-TO-KNOW 1-2 Part 1 (6 of 7)</vt:lpstr>
      <vt:lpstr>NEED-TO-KNOW 1-2 Part 1 (7 of 7)</vt:lpstr>
      <vt:lpstr>NEED-TO-KNOW Part 1 Solution </vt:lpstr>
      <vt:lpstr>NEED-TO-KNOW 1-2 Part 2</vt:lpstr>
      <vt:lpstr>Learning Objective A1: Define and interpret the accounting equation and each of its components.</vt:lpstr>
      <vt:lpstr>Transaction Analysis and the Accounting Equation</vt:lpstr>
      <vt:lpstr>NEED-TO-KNOW 1-3</vt:lpstr>
      <vt:lpstr>Learning Objective P1: Analyze business transactions using the accounting equation.</vt:lpstr>
      <vt:lpstr>Transaction 1:</vt:lpstr>
      <vt:lpstr>Accounting Equation for Transaction 1: </vt:lpstr>
      <vt:lpstr>Transaction 2:</vt:lpstr>
      <vt:lpstr>Accounting Equation for Transaction 2:</vt:lpstr>
      <vt:lpstr>Transaction 3:</vt:lpstr>
      <vt:lpstr>Accounting Equation for Transaction 3:</vt:lpstr>
      <vt:lpstr>Transaction 4:</vt:lpstr>
      <vt:lpstr>Accounting Equation for Transaction 4:</vt:lpstr>
      <vt:lpstr>Transaction Analysis</vt:lpstr>
      <vt:lpstr>Transaction 5:</vt:lpstr>
      <vt:lpstr>Accounting Equation Transaction 5:</vt:lpstr>
      <vt:lpstr>Transactions 6 and 7:</vt:lpstr>
      <vt:lpstr>Accounting Equation Transactions 6 and 7:</vt:lpstr>
      <vt:lpstr>Transaction 8:</vt:lpstr>
      <vt:lpstr>Accounting Equation for Transaction 8:</vt:lpstr>
      <vt:lpstr>Transaction 9:</vt:lpstr>
      <vt:lpstr>Accounting Equation for Transaction 9:</vt:lpstr>
      <vt:lpstr>Transaction 10:</vt:lpstr>
      <vt:lpstr>Accounting Equation for Transaction 10:</vt:lpstr>
      <vt:lpstr>Transaction 11:</vt:lpstr>
      <vt:lpstr>Accounting Equation for Transaction 11 :</vt:lpstr>
      <vt:lpstr>NEED-TO-KNOW 1-4 (1 of 2)</vt:lpstr>
      <vt:lpstr>NEED-TO-KNOW 1-4 (2 of 2) </vt:lpstr>
      <vt:lpstr>Learning Objective P2: Identify and prepare basic financial statements and explain how they interrelate.</vt:lpstr>
      <vt:lpstr>Financial Statements (1 of 2)</vt:lpstr>
      <vt:lpstr>Financial Statements (2 of 2)</vt:lpstr>
      <vt:lpstr>Exhibit 1.10 Financial Statements and Their Links (1 of 2)</vt:lpstr>
      <vt:lpstr>Exhibit 1.10 Financial Statements and Their Links (2 of 2)</vt:lpstr>
      <vt:lpstr>NEED-TO-KNOW 1-5 (1 of 3)</vt:lpstr>
      <vt:lpstr>NEED-TO-KNOW 1-5 (2 of 3) </vt:lpstr>
      <vt:lpstr>NEED-TO-KNOW 1-5 (3 of 3) </vt:lpstr>
      <vt:lpstr>Sustainability and Accounting</vt:lpstr>
      <vt:lpstr>Learning Objective A2: Compute and interpret return on assets.</vt:lpstr>
      <vt:lpstr>Return on Assets</vt:lpstr>
      <vt:lpstr>Learning Objective A3 (Appendix 1A): Explain the relation between return and risk. </vt:lpstr>
      <vt:lpstr>Exhibit 1A.1 Appendix 1A Return and Risk Analysis (1 of 2)</vt:lpstr>
      <vt:lpstr>Exhibit 1A.1 Appendix 1A Return and Risk Analysis (2 of 2) </vt:lpstr>
      <vt:lpstr>Learning Objective C5 (Appendix 1B): Identify and describe the three major activities of organizations.</vt:lpstr>
      <vt:lpstr>Appendix 1B Business Activities and the Accounting Equation (1 of 5)</vt:lpstr>
      <vt:lpstr>Appendix 1B Business Activities and the Accounting Equation (2 of 5)</vt:lpstr>
      <vt:lpstr>Appendix 1B Business Activities and the Accounting Equation (3 of 5)</vt:lpstr>
      <vt:lpstr>Appendix 1B Business Activities and the Accounting Equation (4 of 5)</vt:lpstr>
      <vt:lpstr>Appendix 1B Business Activities and the Accounting Equation (5 of 5)</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Accounting in Business</dc:title>
  <dc:creator>Wild</dc:creator>
  <cp:keywords>Financial &amp; Managerial Accounting</cp:keywords>
  <cp:lastModifiedBy>U GOOD</cp:lastModifiedBy>
  <cp:revision>297</cp:revision>
  <dcterms:created xsi:type="dcterms:W3CDTF">2017-04-11T03:09:38Z</dcterms:created>
  <dcterms:modified xsi:type="dcterms:W3CDTF">2022-01-16T14:53:58Z</dcterms:modified>
  <cp:category>Seventh Edition</cp:category>
</cp:coreProperties>
</file>