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318" r:id="rId3"/>
    <p:sldId id="290" r:id="rId4"/>
    <p:sldId id="317" r:id="rId5"/>
    <p:sldId id="319" r:id="rId6"/>
    <p:sldId id="291" r:id="rId7"/>
    <p:sldId id="320" r:id="rId8"/>
    <p:sldId id="321" r:id="rId9"/>
    <p:sldId id="322" r:id="rId10"/>
    <p:sldId id="323" r:id="rId11"/>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EBBCCC-AEEA-49F0-88BF-1CD2C78BACA5}" type="datetimeFigureOut">
              <a:rPr lang="en-US" smtClean="0"/>
              <a:t>1/30/2024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C1AD23-3EDC-4503-9173-AF2D12AE59B0}" type="slidenum">
              <a:rPr lang="en-US" smtClean="0"/>
              <a:t>‹#›</a:t>
            </a:fld>
            <a:endParaRPr lang="en-US"/>
          </a:p>
        </p:txBody>
      </p:sp>
    </p:spTree>
    <p:extLst>
      <p:ext uri="{BB962C8B-B14F-4D97-AF65-F5344CB8AC3E}">
        <p14:creationId xmlns:p14="http://schemas.microsoft.com/office/powerpoint/2010/main" val="389858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EA553-D56E-C810-01BB-5637E1BD0A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2FF07F-4CCC-8A0A-6753-D636982459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991AC2-BABE-0E7F-C9E5-02D453EC0FF9}"/>
              </a:ext>
            </a:extLst>
          </p:cNvPr>
          <p:cNvSpPr>
            <a:spLocks noGrp="1"/>
          </p:cNvSpPr>
          <p:nvPr>
            <p:ph type="dt" sz="half" idx="10"/>
          </p:nvPr>
        </p:nvSpPr>
        <p:spPr/>
        <p:txBody>
          <a:bodyPr/>
          <a:lstStyle/>
          <a:p>
            <a:fld id="{70EB3F96-319F-478C-9FB7-1AEB64080E4B}" type="datetimeFigureOut">
              <a:rPr lang="en-US" smtClean="0"/>
              <a:t>1/30/2024</a:t>
            </a:fld>
            <a:endParaRPr lang="en-US"/>
          </a:p>
        </p:txBody>
      </p:sp>
      <p:sp>
        <p:nvSpPr>
          <p:cNvPr id="5" name="Footer Placeholder 4">
            <a:extLst>
              <a:ext uri="{FF2B5EF4-FFF2-40B4-BE49-F238E27FC236}">
                <a16:creationId xmlns:a16="http://schemas.microsoft.com/office/drawing/2014/main" id="{5E2CD0E6-66B5-10A2-E788-C2B0874436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4EE5D2-9AF2-5FFC-1E12-0A043E35E782}"/>
              </a:ext>
            </a:extLst>
          </p:cNvPr>
          <p:cNvSpPr>
            <a:spLocks noGrp="1"/>
          </p:cNvSpPr>
          <p:nvPr>
            <p:ph type="sldNum" sz="quarter" idx="12"/>
          </p:nvPr>
        </p:nvSpPr>
        <p:spPr/>
        <p:txBody>
          <a:bodyPr/>
          <a:lstStyle/>
          <a:p>
            <a:fld id="{7D228C5B-C6D1-4A40-AD07-259F4303AE12}" type="slidenum">
              <a:rPr lang="en-US" smtClean="0"/>
              <a:t>‹#›</a:t>
            </a:fld>
            <a:endParaRPr lang="en-US"/>
          </a:p>
        </p:txBody>
      </p:sp>
    </p:spTree>
    <p:extLst>
      <p:ext uri="{BB962C8B-B14F-4D97-AF65-F5344CB8AC3E}">
        <p14:creationId xmlns:p14="http://schemas.microsoft.com/office/powerpoint/2010/main" val="2907820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48A33-FC59-A80B-11DC-CE100F356F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94FE97-84F1-9CDA-90D7-9730E7C3E3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AD067B-EE16-9F6D-CCA0-55806F714D86}"/>
              </a:ext>
            </a:extLst>
          </p:cNvPr>
          <p:cNvSpPr>
            <a:spLocks noGrp="1"/>
          </p:cNvSpPr>
          <p:nvPr>
            <p:ph type="dt" sz="half" idx="10"/>
          </p:nvPr>
        </p:nvSpPr>
        <p:spPr/>
        <p:txBody>
          <a:bodyPr/>
          <a:lstStyle/>
          <a:p>
            <a:fld id="{70EB3F96-319F-478C-9FB7-1AEB64080E4B}" type="datetimeFigureOut">
              <a:rPr lang="en-US" smtClean="0"/>
              <a:t>1/30/2024</a:t>
            </a:fld>
            <a:endParaRPr lang="en-US"/>
          </a:p>
        </p:txBody>
      </p:sp>
      <p:sp>
        <p:nvSpPr>
          <p:cNvPr id="5" name="Footer Placeholder 4">
            <a:extLst>
              <a:ext uri="{FF2B5EF4-FFF2-40B4-BE49-F238E27FC236}">
                <a16:creationId xmlns:a16="http://schemas.microsoft.com/office/drawing/2014/main" id="{845967B2-8B75-C7AA-5F06-47B4623EAA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0A318-6324-4C08-8BAF-80D2FF5E606A}"/>
              </a:ext>
            </a:extLst>
          </p:cNvPr>
          <p:cNvSpPr>
            <a:spLocks noGrp="1"/>
          </p:cNvSpPr>
          <p:nvPr>
            <p:ph type="sldNum" sz="quarter" idx="12"/>
          </p:nvPr>
        </p:nvSpPr>
        <p:spPr/>
        <p:txBody>
          <a:bodyPr/>
          <a:lstStyle/>
          <a:p>
            <a:fld id="{7D228C5B-C6D1-4A40-AD07-259F4303AE12}" type="slidenum">
              <a:rPr lang="en-US" smtClean="0"/>
              <a:t>‹#›</a:t>
            </a:fld>
            <a:endParaRPr lang="en-US"/>
          </a:p>
        </p:txBody>
      </p:sp>
    </p:spTree>
    <p:extLst>
      <p:ext uri="{BB962C8B-B14F-4D97-AF65-F5344CB8AC3E}">
        <p14:creationId xmlns:p14="http://schemas.microsoft.com/office/powerpoint/2010/main" val="1756892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8DC950-8B8A-7D6C-1797-A02682DE3D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BBA974-91A8-0104-447A-0D5893B2ED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188F2-29CA-AEA5-3089-9EEF650F1CD1}"/>
              </a:ext>
            </a:extLst>
          </p:cNvPr>
          <p:cNvSpPr>
            <a:spLocks noGrp="1"/>
          </p:cNvSpPr>
          <p:nvPr>
            <p:ph type="dt" sz="half" idx="10"/>
          </p:nvPr>
        </p:nvSpPr>
        <p:spPr/>
        <p:txBody>
          <a:bodyPr/>
          <a:lstStyle/>
          <a:p>
            <a:fld id="{70EB3F96-319F-478C-9FB7-1AEB64080E4B}" type="datetimeFigureOut">
              <a:rPr lang="en-US" smtClean="0"/>
              <a:t>1/30/2024</a:t>
            </a:fld>
            <a:endParaRPr lang="en-US"/>
          </a:p>
        </p:txBody>
      </p:sp>
      <p:sp>
        <p:nvSpPr>
          <p:cNvPr id="5" name="Footer Placeholder 4">
            <a:extLst>
              <a:ext uri="{FF2B5EF4-FFF2-40B4-BE49-F238E27FC236}">
                <a16:creationId xmlns:a16="http://schemas.microsoft.com/office/drawing/2014/main" id="{D9D297BF-E802-8C66-9A76-6E018EC8C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9995A-C64A-DE29-A883-1106F7D2FC26}"/>
              </a:ext>
            </a:extLst>
          </p:cNvPr>
          <p:cNvSpPr>
            <a:spLocks noGrp="1"/>
          </p:cNvSpPr>
          <p:nvPr>
            <p:ph type="sldNum" sz="quarter" idx="12"/>
          </p:nvPr>
        </p:nvSpPr>
        <p:spPr/>
        <p:txBody>
          <a:bodyPr/>
          <a:lstStyle/>
          <a:p>
            <a:fld id="{7D228C5B-C6D1-4A40-AD07-259F4303AE12}" type="slidenum">
              <a:rPr lang="en-US" smtClean="0"/>
              <a:t>‹#›</a:t>
            </a:fld>
            <a:endParaRPr lang="en-US"/>
          </a:p>
        </p:txBody>
      </p:sp>
    </p:spTree>
    <p:extLst>
      <p:ext uri="{BB962C8B-B14F-4D97-AF65-F5344CB8AC3E}">
        <p14:creationId xmlns:p14="http://schemas.microsoft.com/office/powerpoint/2010/main" val="189687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207C-F4A0-3BA4-973E-49967A5C49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E1415B-B894-267D-9718-D5C0C9A3F8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17E578-DE6D-F862-E455-FCE6AF420DB6}"/>
              </a:ext>
            </a:extLst>
          </p:cNvPr>
          <p:cNvSpPr>
            <a:spLocks noGrp="1"/>
          </p:cNvSpPr>
          <p:nvPr>
            <p:ph type="dt" sz="half" idx="10"/>
          </p:nvPr>
        </p:nvSpPr>
        <p:spPr/>
        <p:txBody>
          <a:bodyPr/>
          <a:lstStyle/>
          <a:p>
            <a:fld id="{70EB3F96-319F-478C-9FB7-1AEB64080E4B}" type="datetimeFigureOut">
              <a:rPr lang="en-US" smtClean="0"/>
              <a:t>1/30/2024</a:t>
            </a:fld>
            <a:endParaRPr lang="en-US"/>
          </a:p>
        </p:txBody>
      </p:sp>
      <p:sp>
        <p:nvSpPr>
          <p:cNvPr id="5" name="Footer Placeholder 4">
            <a:extLst>
              <a:ext uri="{FF2B5EF4-FFF2-40B4-BE49-F238E27FC236}">
                <a16:creationId xmlns:a16="http://schemas.microsoft.com/office/drawing/2014/main" id="{E0DF4622-CFB1-9EFB-AF39-FA7967849F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F2333-3F98-DA08-1075-065645121BFD}"/>
              </a:ext>
            </a:extLst>
          </p:cNvPr>
          <p:cNvSpPr>
            <a:spLocks noGrp="1"/>
          </p:cNvSpPr>
          <p:nvPr>
            <p:ph type="sldNum" sz="quarter" idx="12"/>
          </p:nvPr>
        </p:nvSpPr>
        <p:spPr/>
        <p:txBody>
          <a:bodyPr/>
          <a:lstStyle/>
          <a:p>
            <a:fld id="{7D228C5B-C6D1-4A40-AD07-259F4303AE12}" type="slidenum">
              <a:rPr lang="en-US" smtClean="0"/>
              <a:t>‹#›</a:t>
            </a:fld>
            <a:endParaRPr lang="en-US"/>
          </a:p>
        </p:txBody>
      </p:sp>
    </p:spTree>
    <p:extLst>
      <p:ext uri="{BB962C8B-B14F-4D97-AF65-F5344CB8AC3E}">
        <p14:creationId xmlns:p14="http://schemas.microsoft.com/office/powerpoint/2010/main" val="1626403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B12C-C8F9-9DCC-544B-24DE9EAEAC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62499F-E694-024A-BF3D-DFD921607A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688A28-873C-10E0-56EA-7DF382845BE4}"/>
              </a:ext>
            </a:extLst>
          </p:cNvPr>
          <p:cNvSpPr>
            <a:spLocks noGrp="1"/>
          </p:cNvSpPr>
          <p:nvPr>
            <p:ph type="dt" sz="half" idx="10"/>
          </p:nvPr>
        </p:nvSpPr>
        <p:spPr/>
        <p:txBody>
          <a:bodyPr/>
          <a:lstStyle/>
          <a:p>
            <a:fld id="{70EB3F96-319F-478C-9FB7-1AEB64080E4B}" type="datetimeFigureOut">
              <a:rPr lang="en-US" smtClean="0"/>
              <a:t>1/30/2024</a:t>
            </a:fld>
            <a:endParaRPr lang="en-US"/>
          </a:p>
        </p:txBody>
      </p:sp>
      <p:sp>
        <p:nvSpPr>
          <p:cNvPr id="5" name="Footer Placeholder 4">
            <a:extLst>
              <a:ext uri="{FF2B5EF4-FFF2-40B4-BE49-F238E27FC236}">
                <a16:creationId xmlns:a16="http://schemas.microsoft.com/office/drawing/2014/main" id="{53D11420-C29F-BD01-E7CC-2221742A8E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5FAB8-AEDA-FA8F-4700-946FF24A4A46}"/>
              </a:ext>
            </a:extLst>
          </p:cNvPr>
          <p:cNvSpPr>
            <a:spLocks noGrp="1"/>
          </p:cNvSpPr>
          <p:nvPr>
            <p:ph type="sldNum" sz="quarter" idx="12"/>
          </p:nvPr>
        </p:nvSpPr>
        <p:spPr/>
        <p:txBody>
          <a:bodyPr/>
          <a:lstStyle/>
          <a:p>
            <a:fld id="{7D228C5B-C6D1-4A40-AD07-259F4303AE12}" type="slidenum">
              <a:rPr lang="en-US" smtClean="0"/>
              <a:t>‹#›</a:t>
            </a:fld>
            <a:endParaRPr lang="en-US"/>
          </a:p>
        </p:txBody>
      </p:sp>
    </p:spTree>
    <p:extLst>
      <p:ext uri="{BB962C8B-B14F-4D97-AF65-F5344CB8AC3E}">
        <p14:creationId xmlns:p14="http://schemas.microsoft.com/office/powerpoint/2010/main" val="427886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77423-A8F4-C6DF-1F09-6315330C35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9C0244-F71F-8721-A070-17CC36C3DF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F5664A-6124-80B0-AE08-5A85AD0FD7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509D54-46FC-9502-5066-CE150C31761F}"/>
              </a:ext>
            </a:extLst>
          </p:cNvPr>
          <p:cNvSpPr>
            <a:spLocks noGrp="1"/>
          </p:cNvSpPr>
          <p:nvPr>
            <p:ph type="dt" sz="half" idx="10"/>
          </p:nvPr>
        </p:nvSpPr>
        <p:spPr/>
        <p:txBody>
          <a:bodyPr/>
          <a:lstStyle/>
          <a:p>
            <a:fld id="{70EB3F96-319F-478C-9FB7-1AEB64080E4B}" type="datetimeFigureOut">
              <a:rPr lang="en-US" smtClean="0"/>
              <a:t>1/30/2024</a:t>
            </a:fld>
            <a:endParaRPr lang="en-US"/>
          </a:p>
        </p:txBody>
      </p:sp>
      <p:sp>
        <p:nvSpPr>
          <p:cNvPr id="6" name="Footer Placeholder 5">
            <a:extLst>
              <a:ext uri="{FF2B5EF4-FFF2-40B4-BE49-F238E27FC236}">
                <a16:creationId xmlns:a16="http://schemas.microsoft.com/office/drawing/2014/main" id="{2E8F17FE-8B74-D108-50BC-A8637D8136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083622-259F-F525-007E-60A1543D6D72}"/>
              </a:ext>
            </a:extLst>
          </p:cNvPr>
          <p:cNvSpPr>
            <a:spLocks noGrp="1"/>
          </p:cNvSpPr>
          <p:nvPr>
            <p:ph type="sldNum" sz="quarter" idx="12"/>
          </p:nvPr>
        </p:nvSpPr>
        <p:spPr/>
        <p:txBody>
          <a:bodyPr/>
          <a:lstStyle/>
          <a:p>
            <a:fld id="{7D228C5B-C6D1-4A40-AD07-259F4303AE12}" type="slidenum">
              <a:rPr lang="en-US" smtClean="0"/>
              <a:t>‹#›</a:t>
            </a:fld>
            <a:endParaRPr lang="en-US"/>
          </a:p>
        </p:txBody>
      </p:sp>
    </p:spTree>
    <p:extLst>
      <p:ext uri="{BB962C8B-B14F-4D97-AF65-F5344CB8AC3E}">
        <p14:creationId xmlns:p14="http://schemas.microsoft.com/office/powerpoint/2010/main" val="1540144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6D11-7291-C6D9-F214-F9D793C52C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90CE7D-A85F-CCE8-AC5B-E4E855376C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A5AB3-858A-866D-6133-CFCDF0BF9F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6BEECC-BB03-EA1F-FBDA-BCF8E7DB9C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73E634-3BE1-34B6-D137-350454ACAB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9EF296-7846-6687-93BC-134E1FE66714}"/>
              </a:ext>
            </a:extLst>
          </p:cNvPr>
          <p:cNvSpPr>
            <a:spLocks noGrp="1"/>
          </p:cNvSpPr>
          <p:nvPr>
            <p:ph type="dt" sz="half" idx="10"/>
          </p:nvPr>
        </p:nvSpPr>
        <p:spPr/>
        <p:txBody>
          <a:bodyPr/>
          <a:lstStyle/>
          <a:p>
            <a:fld id="{70EB3F96-319F-478C-9FB7-1AEB64080E4B}" type="datetimeFigureOut">
              <a:rPr lang="en-US" smtClean="0"/>
              <a:t>1/30/2024</a:t>
            </a:fld>
            <a:endParaRPr lang="en-US"/>
          </a:p>
        </p:txBody>
      </p:sp>
      <p:sp>
        <p:nvSpPr>
          <p:cNvPr id="8" name="Footer Placeholder 7">
            <a:extLst>
              <a:ext uri="{FF2B5EF4-FFF2-40B4-BE49-F238E27FC236}">
                <a16:creationId xmlns:a16="http://schemas.microsoft.com/office/drawing/2014/main" id="{8A81CB68-A528-A599-DFA5-D2BCD1FDF7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CB9BDC-2B99-36FF-3237-F1C97E75823E}"/>
              </a:ext>
            </a:extLst>
          </p:cNvPr>
          <p:cNvSpPr>
            <a:spLocks noGrp="1"/>
          </p:cNvSpPr>
          <p:nvPr>
            <p:ph type="sldNum" sz="quarter" idx="12"/>
          </p:nvPr>
        </p:nvSpPr>
        <p:spPr/>
        <p:txBody>
          <a:bodyPr/>
          <a:lstStyle/>
          <a:p>
            <a:fld id="{7D228C5B-C6D1-4A40-AD07-259F4303AE12}" type="slidenum">
              <a:rPr lang="en-US" smtClean="0"/>
              <a:t>‹#›</a:t>
            </a:fld>
            <a:endParaRPr lang="en-US"/>
          </a:p>
        </p:txBody>
      </p:sp>
    </p:spTree>
    <p:extLst>
      <p:ext uri="{BB962C8B-B14F-4D97-AF65-F5344CB8AC3E}">
        <p14:creationId xmlns:p14="http://schemas.microsoft.com/office/powerpoint/2010/main" val="3518366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5B995-0458-F3EC-4A83-8EC624633C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C0B68F-115A-AED8-5CBF-8959F5F2C606}"/>
              </a:ext>
            </a:extLst>
          </p:cNvPr>
          <p:cNvSpPr>
            <a:spLocks noGrp="1"/>
          </p:cNvSpPr>
          <p:nvPr>
            <p:ph type="dt" sz="half" idx="10"/>
          </p:nvPr>
        </p:nvSpPr>
        <p:spPr/>
        <p:txBody>
          <a:bodyPr/>
          <a:lstStyle/>
          <a:p>
            <a:fld id="{70EB3F96-319F-478C-9FB7-1AEB64080E4B}" type="datetimeFigureOut">
              <a:rPr lang="en-US" smtClean="0"/>
              <a:t>1/30/2024</a:t>
            </a:fld>
            <a:endParaRPr lang="en-US"/>
          </a:p>
        </p:txBody>
      </p:sp>
      <p:sp>
        <p:nvSpPr>
          <p:cNvPr id="4" name="Footer Placeholder 3">
            <a:extLst>
              <a:ext uri="{FF2B5EF4-FFF2-40B4-BE49-F238E27FC236}">
                <a16:creationId xmlns:a16="http://schemas.microsoft.com/office/drawing/2014/main" id="{BED56B2D-7713-7D1E-A32C-4E600EFFE8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9995B4-CC98-A3F9-699F-559FA5FF0D17}"/>
              </a:ext>
            </a:extLst>
          </p:cNvPr>
          <p:cNvSpPr>
            <a:spLocks noGrp="1"/>
          </p:cNvSpPr>
          <p:nvPr>
            <p:ph type="sldNum" sz="quarter" idx="12"/>
          </p:nvPr>
        </p:nvSpPr>
        <p:spPr/>
        <p:txBody>
          <a:bodyPr/>
          <a:lstStyle/>
          <a:p>
            <a:fld id="{7D228C5B-C6D1-4A40-AD07-259F4303AE12}" type="slidenum">
              <a:rPr lang="en-US" smtClean="0"/>
              <a:t>‹#›</a:t>
            </a:fld>
            <a:endParaRPr lang="en-US"/>
          </a:p>
        </p:txBody>
      </p:sp>
    </p:spTree>
    <p:extLst>
      <p:ext uri="{BB962C8B-B14F-4D97-AF65-F5344CB8AC3E}">
        <p14:creationId xmlns:p14="http://schemas.microsoft.com/office/powerpoint/2010/main" val="4033069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1E0E2E-EE6E-9D80-B7C8-95DF13E68062}"/>
              </a:ext>
            </a:extLst>
          </p:cNvPr>
          <p:cNvSpPr>
            <a:spLocks noGrp="1"/>
          </p:cNvSpPr>
          <p:nvPr>
            <p:ph type="dt" sz="half" idx="10"/>
          </p:nvPr>
        </p:nvSpPr>
        <p:spPr/>
        <p:txBody>
          <a:bodyPr/>
          <a:lstStyle/>
          <a:p>
            <a:fld id="{70EB3F96-319F-478C-9FB7-1AEB64080E4B}" type="datetimeFigureOut">
              <a:rPr lang="en-US" smtClean="0"/>
              <a:t>1/30/2024</a:t>
            </a:fld>
            <a:endParaRPr lang="en-US"/>
          </a:p>
        </p:txBody>
      </p:sp>
      <p:sp>
        <p:nvSpPr>
          <p:cNvPr id="3" name="Footer Placeholder 2">
            <a:extLst>
              <a:ext uri="{FF2B5EF4-FFF2-40B4-BE49-F238E27FC236}">
                <a16:creationId xmlns:a16="http://schemas.microsoft.com/office/drawing/2014/main" id="{BB681101-02FF-92F6-2D37-E045D4237F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9BFCA6-236D-77B9-1768-7848251D0F88}"/>
              </a:ext>
            </a:extLst>
          </p:cNvPr>
          <p:cNvSpPr>
            <a:spLocks noGrp="1"/>
          </p:cNvSpPr>
          <p:nvPr>
            <p:ph type="sldNum" sz="quarter" idx="12"/>
          </p:nvPr>
        </p:nvSpPr>
        <p:spPr/>
        <p:txBody>
          <a:bodyPr/>
          <a:lstStyle/>
          <a:p>
            <a:fld id="{7D228C5B-C6D1-4A40-AD07-259F4303AE12}" type="slidenum">
              <a:rPr lang="en-US" smtClean="0"/>
              <a:t>‹#›</a:t>
            </a:fld>
            <a:endParaRPr lang="en-US"/>
          </a:p>
        </p:txBody>
      </p:sp>
    </p:spTree>
    <p:extLst>
      <p:ext uri="{BB962C8B-B14F-4D97-AF65-F5344CB8AC3E}">
        <p14:creationId xmlns:p14="http://schemas.microsoft.com/office/powerpoint/2010/main" val="2693378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648A5-7E8D-9C3D-8B53-14486EBD43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63A497-1BDE-20CF-2907-1ABFF16079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EE2EE3-B109-8394-EFC2-2F4A2A2430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2E58A7-9DD3-F1EC-8437-CF14DA7289E4}"/>
              </a:ext>
            </a:extLst>
          </p:cNvPr>
          <p:cNvSpPr>
            <a:spLocks noGrp="1"/>
          </p:cNvSpPr>
          <p:nvPr>
            <p:ph type="dt" sz="half" idx="10"/>
          </p:nvPr>
        </p:nvSpPr>
        <p:spPr/>
        <p:txBody>
          <a:bodyPr/>
          <a:lstStyle/>
          <a:p>
            <a:fld id="{70EB3F96-319F-478C-9FB7-1AEB64080E4B}" type="datetimeFigureOut">
              <a:rPr lang="en-US" smtClean="0"/>
              <a:t>1/30/2024</a:t>
            </a:fld>
            <a:endParaRPr lang="en-US"/>
          </a:p>
        </p:txBody>
      </p:sp>
      <p:sp>
        <p:nvSpPr>
          <p:cNvPr id="6" name="Footer Placeholder 5">
            <a:extLst>
              <a:ext uri="{FF2B5EF4-FFF2-40B4-BE49-F238E27FC236}">
                <a16:creationId xmlns:a16="http://schemas.microsoft.com/office/drawing/2014/main" id="{263D3B24-A248-0CC3-C78C-2C3A1C5D33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FE64F7-4662-FDAC-A2C7-B5C24888E227}"/>
              </a:ext>
            </a:extLst>
          </p:cNvPr>
          <p:cNvSpPr>
            <a:spLocks noGrp="1"/>
          </p:cNvSpPr>
          <p:nvPr>
            <p:ph type="sldNum" sz="quarter" idx="12"/>
          </p:nvPr>
        </p:nvSpPr>
        <p:spPr/>
        <p:txBody>
          <a:bodyPr/>
          <a:lstStyle/>
          <a:p>
            <a:fld id="{7D228C5B-C6D1-4A40-AD07-259F4303AE12}" type="slidenum">
              <a:rPr lang="en-US" smtClean="0"/>
              <a:t>‹#›</a:t>
            </a:fld>
            <a:endParaRPr lang="en-US"/>
          </a:p>
        </p:txBody>
      </p:sp>
    </p:spTree>
    <p:extLst>
      <p:ext uri="{BB962C8B-B14F-4D97-AF65-F5344CB8AC3E}">
        <p14:creationId xmlns:p14="http://schemas.microsoft.com/office/powerpoint/2010/main" val="274444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0F2D5-C792-F264-BFAE-78506B3E56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1194BD-D945-7672-560D-DBC034BE46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DE413A-95F5-2277-BBE6-CC7CE27C2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361DDF-3AE6-0B17-F5B9-5845256C04EC}"/>
              </a:ext>
            </a:extLst>
          </p:cNvPr>
          <p:cNvSpPr>
            <a:spLocks noGrp="1"/>
          </p:cNvSpPr>
          <p:nvPr>
            <p:ph type="dt" sz="half" idx="10"/>
          </p:nvPr>
        </p:nvSpPr>
        <p:spPr/>
        <p:txBody>
          <a:bodyPr/>
          <a:lstStyle/>
          <a:p>
            <a:fld id="{70EB3F96-319F-478C-9FB7-1AEB64080E4B}" type="datetimeFigureOut">
              <a:rPr lang="en-US" smtClean="0"/>
              <a:t>1/30/2024</a:t>
            </a:fld>
            <a:endParaRPr lang="en-US"/>
          </a:p>
        </p:txBody>
      </p:sp>
      <p:sp>
        <p:nvSpPr>
          <p:cNvPr id="6" name="Footer Placeholder 5">
            <a:extLst>
              <a:ext uri="{FF2B5EF4-FFF2-40B4-BE49-F238E27FC236}">
                <a16:creationId xmlns:a16="http://schemas.microsoft.com/office/drawing/2014/main" id="{BC623A84-AE6B-5C1E-F7FE-3029C4528C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17602F-84ED-03D9-4FED-DAF82BC5345C}"/>
              </a:ext>
            </a:extLst>
          </p:cNvPr>
          <p:cNvSpPr>
            <a:spLocks noGrp="1"/>
          </p:cNvSpPr>
          <p:nvPr>
            <p:ph type="sldNum" sz="quarter" idx="12"/>
          </p:nvPr>
        </p:nvSpPr>
        <p:spPr/>
        <p:txBody>
          <a:bodyPr/>
          <a:lstStyle/>
          <a:p>
            <a:fld id="{7D228C5B-C6D1-4A40-AD07-259F4303AE12}" type="slidenum">
              <a:rPr lang="en-US" smtClean="0"/>
              <a:t>‹#›</a:t>
            </a:fld>
            <a:endParaRPr lang="en-US"/>
          </a:p>
        </p:txBody>
      </p:sp>
    </p:spTree>
    <p:extLst>
      <p:ext uri="{BB962C8B-B14F-4D97-AF65-F5344CB8AC3E}">
        <p14:creationId xmlns:p14="http://schemas.microsoft.com/office/powerpoint/2010/main" val="2391237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5789F4-5ED1-7D2E-6AA5-838A504E30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562EB6-7D4A-0331-E902-9D4A727EE9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AAFA-1D1E-37D8-E301-2E01AC804C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EB3F96-319F-478C-9FB7-1AEB64080E4B}" type="datetimeFigureOut">
              <a:rPr lang="en-US" smtClean="0"/>
              <a:t>1/30/2024</a:t>
            </a:fld>
            <a:endParaRPr lang="en-US"/>
          </a:p>
        </p:txBody>
      </p:sp>
      <p:sp>
        <p:nvSpPr>
          <p:cNvPr id="5" name="Footer Placeholder 4">
            <a:extLst>
              <a:ext uri="{FF2B5EF4-FFF2-40B4-BE49-F238E27FC236}">
                <a16:creationId xmlns:a16="http://schemas.microsoft.com/office/drawing/2014/main" id="{109372C6-2448-F986-7DE6-8C0D308E69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7917A0-8C66-4B3F-2077-6C4B8E4B13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228C5B-C6D1-4A40-AD07-259F4303AE12}" type="slidenum">
              <a:rPr lang="en-US" smtClean="0"/>
              <a:t>‹#›</a:t>
            </a:fld>
            <a:endParaRPr lang="en-US"/>
          </a:p>
        </p:txBody>
      </p:sp>
    </p:spTree>
    <p:extLst>
      <p:ext uri="{BB962C8B-B14F-4D97-AF65-F5344CB8AC3E}">
        <p14:creationId xmlns:p14="http://schemas.microsoft.com/office/powerpoint/2010/main" val="854451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5D1D44-250E-7E4D-3109-6A84ADAA532C}"/>
              </a:ext>
            </a:extLst>
          </p:cNvPr>
          <p:cNvSpPr/>
          <p:nvPr/>
        </p:nvSpPr>
        <p:spPr>
          <a:xfrm>
            <a:off x="-411957" y="2418188"/>
            <a:ext cx="13015913" cy="177165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1E2E173-91BC-B0EC-1102-A4BDCB0D48E7}"/>
              </a:ext>
            </a:extLst>
          </p:cNvPr>
          <p:cNvSpPr txBox="1"/>
          <p:nvPr/>
        </p:nvSpPr>
        <p:spPr>
          <a:xfrm>
            <a:off x="2899533" y="558104"/>
            <a:ext cx="6392931" cy="954107"/>
          </a:xfrm>
          <a:prstGeom prst="rect">
            <a:avLst/>
          </a:prstGeom>
          <a:noFill/>
        </p:spPr>
        <p:txBody>
          <a:bodyPr wrap="square" rtlCol="0">
            <a:spAutoFit/>
          </a:bodyPr>
          <a:lstStyle/>
          <a:p>
            <a:pPr algn="ctr"/>
            <a:r>
              <a:rPr lang="en-US" sz="2800" b="1" dirty="0"/>
              <a:t>Business and Entrepreneurship (Lab) </a:t>
            </a:r>
            <a:r>
              <a:rPr lang="en-US" sz="2800" dirty="0"/>
              <a:t>Course Code: BUS 402</a:t>
            </a:r>
          </a:p>
        </p:txBody>
      </p:sp>
      <p:sp>
        <p:nvSpPr>
          <p:cNvPr id="8" name="TextBox 7">
            <a:extLst>
              <a:ext uri="{FF2B5EF4-FFF2-40B4-BE49-F238E27FC236}">
                <a16:creationId xmlns:a16="http://schemas.microsoft.com/office/drawing/2014/main" id="{CE3810A9-18DA-66AA-BD15-130E9C586D9B}"/>
              </a:ext>
            </a:extLst>
          </p:cNvPr>
          <p:cNvSpPr txBox="1"/>
          <p:nvPr/>
        </p:nvSpPr>
        <p:spPr>
          <a:xfrm>
            <a:off x="1127521" y="2842348"/>
            <a:ext cx="9936956" cy="923330"/>
          </a:xfrm>
          <a:prstGeom prst="rect">
            <a:avLst/>
          </a:prstGeom>
          <a:noFill/>
        </p:spPr>
        <p:txBody>
          <a:bodyPr wrap="square" rtlCol="0">
            <a:spAutoFit/>
          </a:bodyPr>
          <a:lstStyle/>
          <a:p>
            <a:pPr algn="ctr"/>
            <a:r>
              <a:rPr lang="en-US" sz="5400" b="1" dirty="0">
                <a:solidFill>
                  <a:schemeClr val="bg1"/>
                </a:solidFill>
              </a:rPr>
              <a:t>Let’s Build a Business</a:t>
            </a:r>
          </a:p>
        </p:txBody>
      </p:sp>
      <p:sp>
        <p:nvSpPr>
          <p:cNvPr id="9" name="TextBox 8">
            <a:extLst>
              <a:ext uri="{FF2B5EF4-FFF2-40B4-BE49-F238E27FC236}">
                <a16:creationId xmlns:a16="http://schemas.microsoft.com/office/drawing/2014/main" id="{97F6A0EB-2C26-D82C-3FC7-3CFF74484839}"/>
              </a:ext>
            </a:extLst>
          </p:cNvPr>
          <p:cNvSpPr txBox="1"/>
          <p:nvPr/>
        </p:nvSpPr>
        <p:spPr>
          <a:xfrm>
            <a:off x="10160792" y="6488668"/>
            <a:ext cx="2443163" cy="369332"/>
          </a:xfrm>
          <a:prstGeom prst="rect">
            <a:avLst/>
          </a:prstGeom>
          <a:noFill/>
        </p:spPr>
        <p:txBody>
          <a:bodyPr wrap="square" rtlCol="0">
            <a:spAutoFit/>
          </a:bodyPr>
          <a:lstStyle/>
          <a:p>
            <a:r>
              <a:rPr lang="en-US" dirty="0"/>
              <a:t>Towfiq Ahmed (TFA)</a:t>
            </a:r>
          </a:p>
        </p:txBody>
      </p:sp>
    </p:spTree>
    <p:extLst>
      <p:ext uri="{BB962C8B-B14F-4D97-AF65-F5344CB8AC3E}">
        <p14:creationId xmlns:p14="http://schemas.microsoft.com/office/powerpoint/2010/main" val="2339284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7F6A0EB-2C26-D82C-3FC7-3CFF74484839}"/>
              </a:ext>
            </a:extLst>
          </p:cNvPr>
          <p:cNvSpPr txBox="1"/>
          <p:nvPr/>
        </p:nvSpPr>
        <p:spPr>
          <a:xfrm>
            <a:off x="10160792" y="6488668"/>
            <a:ext cx="2443163" cy="369332"/>
          </a:xfrm>
          <a:prstGeom prst="rect">
            <a:avLst/>
          </a:prstGeom>
          <a:noFill/>
        </p:spPr>
        <p:txBody>
          <a:bodyPr wrap="square" rtlCol="0">
            <a:spAutoFit/>
          </a:bodyPr>
          <a:lstStyle/>
          <a:p>
            <a:r>
              <a:rPr lang="en-US" dirty="0"/>
              <a:t>Towfiq Ahmed (TFA)</a:t>
            </a:r>
          </a:p>
        </p:txBody>
      </p:sp>
      <p:sp>
        <p:nvSpPr>
          <p:cNvPr id="2" name="Rectangle 1">
            <a:extLst>
              <a:ext uri="{FF2B5EF4-FFF2-40B4-BE49-F238E27FC236}">
                <a16:creationId xmlns:a16="http://schemas.microsoft.com/office/drawing/2014/main" id="{82C7DABD-5E0C-688A-2A39-D87A47B72EFF}"/>
              </a:ext>
            </a:extLst>
          </p:cNvPr>
          <p:cNvSpPr/>
          <p:nvPr/>
        </p:nvSpPr>
        <p:spPr>
          <a:xfrm>
            <a:off x="-247650" y="314325"/>
            <a:ext cx="12687300" cy="9144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44D861F-3A21-0103-9F81-612C8D0F26CC}"/>
              </a:ext>
            </a:extLst>
          </p:cNvPr>
          <p:cNvSpPr txBox="1"/>
          <p:nvPr/>
        </p:nvSpPr>
        <p:spPr>
          <a:xfrm>
            <a:off x="385762" y="479137"/>
            <a:ext cx="7552289" cy="584775"/>
          </a:xfrm>
          <a:prstGeom prst="rect">
            <a:avLst/>
          </a:prstGeom>
          <a:noFill/>
        </p:spPr>
        <p:txBody>
          <a:bodyPr wrap="square" rtlCol="0">
            <a:spAutoFit/>
          </a:bodyPr>
          <a:lstStyle/>
          <a:p>
            <a:r>
              <a:rPr lang="en-US" sz="3200" b="1" dirty="0">
                <a:solidFill>
                  <a:schemeClr val="bg1"/>
                </a:solidFill>
              </a:rPr>
              <a:t>Task for Next Week (Business Proposal)</a:t>
            </a:r>
          </a:p>
        </p:txBody>
      </p:sp>
      <p:sp>
        <p:nvSpPr>
          <p:cNvPr id="10" name="Rectangle 9">
            <a:extLst>
              <a:ext uri="{FF2B5EF4-FFF2-40B4-BE49-F238E27FC236}">
                <a16:creationId xmlns:a16="http://schemas.microsoft.com/office/drawing/2014/main" id="{991DC888-88DE-41EA-B06A-8F3221F81C82}"/>
              </a:ext>
            </a:extLst>
          </p:cNvPr>
          <p:cNvSpPr/>
          <p:nvPr/>
        </p:nvSpPr>
        <p:spPr>
          <a:xfrm>
            <a:off x="820390" y="1393537"/>
            <a:ext cx="10561983" cy="369332"/>
          </a:xfrm>
          <a:prstGeom prst="rect">
            <a:avLst/>
          </a:prstGeom>
        </p:spPr>
        <p:txBody>
          <a:bodyPr wrap="square">
            <a:spAutoFit/>
          </a:bodyPr>
          <a:lstStyle/>
          <a:p>
            <a:endParaRPr lang="en-US" dirty="0"/>
          </a:p>
        </p:txBody>
      </p:sp>
      <p:sp>
        <p:nvSpPr>
          <p:cNvPr id="4" name="Rectangle 3">
            <a:extLst>
              <a:ext uri="{FF2B5EF4-FFF2-40B4-BE49-F238E27FC236}">
                <a16:creationId xmlns:a16="http://schemas.microsoft.com/office/drawing/2014/main" id="{36270931-78AB-459C-A314-D9420119BC58}"/>
              </a:ext>
            </a:extLst>
          </p:cNvPr>
          <p:cNvSpPr/>
          <p:nvPr/>
        </p:nvSpPr>
        <p:spPr>
          <a:xfrm>
            <a:off x="950700" y="1498743"/>
            <a:ext cx="9870394" cy="2092881"/>
          </a:xfrm>
          <a:prstGeom prst="rect">
            <a:avLst/>
          </a:prstGeom>
        </p:spPr>
        <p:txBody>
          <a:bodyPr wrap="none">
            <a:spAutoFit/>
          </a:bodyPr>
          <a:lstStyle/>
          <a:p>
            <a:pPr marL="342900" indent="-342900">
              <a:buFont typeface="+mj-lt"/>
              <a:buAutoNum type="arabicPeriod"/>
            </a:pPr>
            <a:r>
              <a:rPr lang="en-US" sz="2800" dirty="0"/>
              <a:t>The problem and the idea</a:t>
            </a:r>
          </a:p>
          <a:p>
            <a:pPr marL="342900" indent="-342900">
              <a:buFont typeface="+mj-lt"/>
              <a:buAutoNum type="arabicPeriod"/>
            </a:pPr>
            <a:r>
              <a:rPr lang="en-US" sz="2800" dirty="0"/>
              <a:t>Target Audience and Market Gap</a:t>
            </a:r>
          </a:p>
          <a:p>
            <a:pPr marL="342900" indent="-342900">
              <a:buFont typeface="+mj-lt"/>
              <a:buAutoNum type="arabicPeriod"/>
            </a:pPr>
            <a:r>
              <a:rPr lang="en-US" sz="2800" dirty="0"/>
              <a:t>Competitive Landscape (Competitors and how you are different)</a:t>
            </a:r>
          </a:p>
          <a:p>
            <a:pPr marL="342900" indent="-342900">
              <a:buFont typeface="+mj-lt"/>
              <a:buAutoNum type="arabicPeriod"/>
            </a:pPr>
            <a:r>
              <a:rPr lang="en-US" sz="2800" dirty="0"/>
              <a:t>Unique Selling Proposition (USP)</a:t>
            </a:r>
          </a:p>
          <a:p>
            <a:endParaRPr lang="en-US" dirty="0"/>
          </a:p>
        </p:txBody>
      </p:sp>
    </p:spTree>
    <p:extLst>
      <p:ext uri="{BB962C8B-B14F-4D97-AF65-F5344CB8AC3E}">
        <p14:creationId xmlns:p14="http://schemas.microsoft.com/office/powerpoint/2010/main" val="61567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7F6A0EB-2C26-D82C-3FC7-3CFF74484839}"/>
              </a:ext>
            </a:extLst>
          </p:cNvPr>
          <p:cNvSpPr txBox="1"/>
          <p:nvPr/>
        </p:nvSpPr>
        <p:spPr>
          <a:xfrm>
            <a:off x="10160792" y="6488668"/>
            <a:ext cx="2443163" cy="369332"/>
          </a:xfrm>
          <a:prstGeom prst="rect">
            <a:avLst/>
          </a:prstGeom>
          <a:noFill/>
        </p:spPr>
        <p:txBody>
          <a:bodyPr wrap="square" rtlCol="0">
            <a:spAutoFit/>
          </a:bodyPr>
          <a:lstStyle/>
          <a:p>
            <a:r>
              <a:rPr lang="en-US" dirty="0"/>
              <a:t>Towfiq Ahmed (TFA)</a:t>
            </a:r>
          </a:p>
        </p:txBody>
      </p:sp>
      <p:sp>
        <p:nvSpPr>
          <p:cNvPr id="2" name="Rectangle 1">
            <a:extLst>
              <a:ext uri="{FF2B5EF4-FFF2-40B4-BE49-F238E27FC236}">
                <a16:creationId xmlns:a16="http://schemas.microsoft.com/office/drawing/2014/main" id="{82C7DABD-5E0C-688A-2A39-D87A47B72EFF}"/>
              </a:ext>
            </a:extLst>
          </p:cNvPr>
          <p:cNvSpPr/>
          <p:nvPr/>
        </p:nvSpPr>
        <p:spPr>
          <a:xfrm>
            <a:off x="-247650" y="2459935"/>
            <a:ext cx="12687300" cy="193813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44D861F-3A21-0103-9F81-612C8D0F26CC}"/>
              </a:ext>
            </a:extLst>
          </p:cNvPr>
          <p:cNvSpPr txBox="1"/>
          <p:nvPr/>
        </p:nvSpPr>
        <p:spPr>
          <a:xfrm>
            <a:off x="4401172" y="2921168"/>
            <a:ext cx="5029200" cy="1015663"/>
          </a:xfrm>
          <a:prstGeom prst="rect">
            <a:avLst/>
          </a:prstGeom>
          <a:noFill/>
        </p:spPr>
        <p:txBody>
          <a:bodyPr wrap="square" rtlCol="0">
            <a:spAutoFit/>
          </a:bodyPr>
          <a:lstStyle/>
          <a:p>
            <a:r>
              <a:rPr lang="en-US" sz="6000" b="1" dirty="0">
                <a:solidFill>
                  <a:schemeClr val="bg1"/>
                </a:solidFill>
              </a:rPr>
              <a:t>Thank You</a:t>
            </a:r>
          </a:p>
        </p:txBody>
      </p:sp>
    </p:spTree>
    <p:extLst>
      <p:ext uri="{BB962C8B-B14F-4D97-AF65-F5344CB8AC3E}">
        <p14:creationId xmlns:p14="http://schemas.microsoft.com/office/powerpoint/2010/main" val="1314851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7F6A0EB-2C26-D82C-3FC7-3CFF74484839}"/>
              </a:ext>
            </a:extLst>
          </p:cNvPr>
          <p:cNvSpPr txBox="1"/>
          <p:nvPr/>
        </p:nvSpPr>
        <p:spPr>
          <a:xfrm>
            <a:off x="10160792" y="6488668"/>
            <a:ext cx="2443163" cy="369332"/>
          </a:xfrm>
          <a:prstGeom prst="rect">
            <a:avLst/>
          </a:prstGeom>
          <a:noFill/>
        </p:spPr>
        <p:txBody>
          <a:bodyPr wrap="square" rtlCol="0">
            <a:spAutoFit/>
          </a:bodyPr>
          <a:lstStyle/>
          <a:p>
            <a:r>
              <a:rPr lang="en-US" dirty="0"/>
              <a:t>Towfiq Ahmed (TFA)</a:t>
            </a:r>
          </a:p>
        </p:txBody>
      </p:sp>
      <p:sp>
        <p:nvSpPr>
          <p:cNvPr id="2" name="Rectangle 1">
            <a:extLst>
              <a:ext uri="{FF2B5EF4-FFF2-40B4-BE49-F238E27FC236}">
                <a16:creationId xmlns:a16="http://schemas.microsoft.com/office/drawing/2014/main" id="{82C7DABD-5E0C-688A-2A39-D87A47B72EFF}"/>
              </a:ext>
            </a:extLst>
          </p:cNvPr>
          <p:cNvSpPr/>
          <p:nvPr/>
        </p:nvSpPr>
        <p:spPr>
          <a:xfrm>
            <a:off x="-247650" y="314325"/>
            <a:ext cx="12687300" cy="9144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44D861F-3A21-0103-9F81-612C8D0F26CC}"/>
              </a:ext>
            </a:extLst>
          </p:cNvPr>
          <p:cNvSpPr txBox="1"/>
          <p:nvPr/>
        </p:nvSpPr>
        <p:spPr>
          <a:xfrm>
            <a:off x="385762" y="479137"/>
            <a:ext cx="6743907" cy="584775"/>
          </a:xfrm>
          <a:prstGeom prst="rect">
            <a:avLst/>
          </a:prstGeom>
          <a:noFill/>
        </p:spPr>
        <p:txBody>
          <a:bodyPr wrap="square" rtlCol="0">
            <a:spAutoFit/>
          </a:bodyPr>
          <a:lstStyle/>
          <a:p>
            <a:r>
              <a:rPr lang="en-US" sz="3200" b="1" dirty="0">
                <a:solidFill>
                  <a:schemeClr val="bg1"/>
                </a:solidFill>
              </a:rPr>
              <a:t>Build a Team (5 Minutes)</a:t>
            </a:r>
          </a:p>
        </p:txBody>
      </p:sp>
      <p:sp>
        <p:nvSpPr>
          <p:cNvPr id="6" name="Rectangle 5">
            <a:extLst>
              <a:ext uri="{FF2B5EF4-FFF2-40B4-BE49-F238E27FC236}">
                <a16:creationId xmlns:a16="http://schemas.microsoft.com/office/drawing/2014/main" id="{0CA5E55B-5613-4109-8A6E-17E396D5A0F1}"/>
              </a:ext>
            </a:extLst>
          </p:cNvPr>
          <p:cNvSpPr/>
          <p:nvPr/>
        </p:nvSpPr>
        <p:spPr>
          <a:xfrm>
            <a:off x="907208" y="3073866"/>
            <a:ext cx="10633259" cy="1569660"/>
          </a:xfrm>
          <a:prstGeom prst="rect">
            <a:avLst/>
          </a:prstGeom>
        </p:spPr>
        <p:txBody>
          <a:bodyPr wrap="square">
            <a:spAutoFit/>
          </a:bodyPr>
          <a:lstStyle/>
          <a:p>
            <a:pPr algn="just"/>
            <a:r>
              <a:rPr lang="en-US" sz="3200" dirty="0"/>
              <a:t>For this course, you will need to build a team of 3 members. Choose partners carefully. Coursework will require hectic market research and continuous cooperation. </a:t>
            </a:r>
          </a:p>
        </p:txBody>
      </p:sp>
    </p:spTree>
    <p:extLst>
      <p:ext uri="{BB962C8B-B14F-4D97-AF65-F5344CB8AC3E}">
        <p14:creationId xmlns:p14="http://schemas.microsoft.com/office/powerpoint/2010/main" val="1972734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7F6A0EB-2C26-D82C-3FC7-3CFF74484839}"/>
              </a:ext>
            </a:extLst>
          </p:cNvPr>
          <p:cNvSpPr txBox="1"/>
          <p:nvPr/>
        </p:nvSpPr>
        <p:spPr>
          <a:xfrm>
            <a:off x="10160792" y="6488668"/>
            <a:ext cx="2443163" cy="369332"/>
          </a:xfrm>
          <a:prstGeom prst="rect">
            <a:avLst/>
          </a:prstGeom>
          <a:noFill/>
        </p:spPr>
        <p:txBody>
          <a:bodyPr wrap="square" rtlCol="0">
            <a:spAutoFit/>
          </a:bodyPr>
          <a:lstStyle/>
          <a:p>
            <a:r>
              <a:rPr lang="en-US" dirty="0"/>
              <a:t>Towfiq Ahmed (TFA)</a:t>
            </a:r>
          </a:p>
        </p:txBody>
      </p:sp>
      <p:sp>
        <p:nvSpPr>
          <p:cNvPr id="2" name="Rectangle 1">
            <a:extLst>
              <a:ext uri="{FF2B5EF4-FFF2-40B4-BE49-F238E27FC236}">
                <a16:creationId xmlns:a16="http://schemas.microsoft.com/office/drawing/2014/main" id="{82C7DABD-5E0C-688A-2A39-D87A47B72EFF}"/>
              </a:ext>
            </a:extLst>
          </p:cNvPr>
          <p:cNvSpPr/>
          <p:nvPr/>
        </p:nvSpPr>
        <p:spPr>
          <a:xfrm>
            <a:off x="-247650" y="314325"/>
            <a:ext cx="12687300" cy="9144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44D861F-3A21-0103-9F81-612C8D0F26CC}"/>
              </a:ext>
            </a:extLst>
          </p:cNvPr>
          <p:cNvSpPr txBox="1"/>
          <p:nvPr/>
        </p:nvSpPr>
        <p:spPr>
          <a:xfrm>
            <a:off x="385762" y="479137"/>
            <a:ext cx="6743907" cy="584775"/>
          </a:xfrm>
          <a:prstGeom prst="rect">
            <a:avLst/>
          </a:prstGeom>
          <a:noFill/>
        </p:spPr>
        <p:txBody>
          <a:bodyPr wrap="square" rtlCol="0">
            <a:spAutoFit/>
          </a:bodyPr>
          <a:lstStyle/>
          <a:p>
            <a:r>
              <a:rPr lang="en-US" sz="3200" b="1" dirty="0">
                <a:solidFill>
                  <a:schemeClr val="bg1"/>
                </a:solidFill>
              </a:rPr>
              <a:t>Brainstorming Session (30 Minutes)</a:t>
            </a:r>
          </a:p>
        </p:txBody>
      </p:sp>
      <p:sp>
        <p:nvSpPr>
          <p:cNvPr id="6" name="Rectangle 5">
            <a:extLst>
              <a:ext uri="{FF2B5EF4-FFF2-40B4-BE49-F238E27FC236}">
                <a16:creationId xmlns:a16="http://schemas.microsoft.com/office/drawing/2014/main" id="{0CA5E55B-5613-4109-8A6E-17E396D5A0F1}"/>
              </a:ext>
            </a:extLst>
          </p:cNvPr>
          <p:cNvSpPr/>
          <p:nvPr/>
        </p:nvSpPr>
        <p:spPr>
          <a:xfrm>
            <a:off x="721678" y="1393537"/>
            <a:ext cx="10633259" cy="5262979"/>
          </a:xfrm>
          <a:prstGeom prst="rect">
            <a:avLst/>
          </a:prstGeom>
        </p:spPr>
        <p:txBody>
          <a:bodyPr wrap="square">
            <a:spAutoFit/>
          </a:bodyPr>
          <a:lstStyle/>
          <a:p>
            <a:pPr algn="just"/>
            <a:r>
              <a:rPr lang="en-US" sz="2800" dirty="0"/>
              <a:t>Welcome to the Brainstorming Session. Our goal is to foster creativity, innovation, and the identification of unique opportunities in the tech space. Here are some basic guidelines you must follow while generating ideas.</a:t>
            </a:r>
          </a:p>
          <a:p>
            <a:pPr algn="just"/>
            <a:endParaRPr lang="en-US" sz="2800" dirty="0"/>
          </a:p>
          <a:p>
            <a:pPr algn="just"/>
            <a:r>
              <a:rPr lang="en-US" sz="2800" dirty="0"/>
              <a:t>General Guidelines:</a:t>
            </a:r>
          </a:p>
          <a:p>
            <a:pPr algn="just"/>
            <a:endParaRPr lang="en-US" sz="2800" dirty="0"/>
          </a:p>
          <a:p>
            <a:pPr marL="342900" indent="-342900" algn="just">
              <a:buAutoNum type="arabicPeriod"/>
            </a:pPr>
            <a:r>
              <a:rPr lang="en-US" sz="2800" dirty="0"/>
              <a:t>Your Business Idea must be related to technology. You can also integrate other industries with the use of technology. App-based ideas are also encouraged.</a:t>
            </a:r>
          </a:p>
          <a:p>
            <a:pPr marL="342900" indent="-342900" algn="just">
              <a:buAutoNum type="arabicPeriod"/>
            </a:pPr>
            <a:endParaRPr lang="en-US" sz="2800" dirty="0"/>
          </a:p>
          <a:p>
            <a:pPr marL="342900" indent="-342900" algn="just">
              <a:buAutoNum type="arabicPeriod"/>
            </a:pPr>
            <a:r>
              <a:rPr lang="en-US" sz="2800" dirty="0"/>
              <a:t>Try to solve a problem.</a:t>
            </a:r>
          </a:p>
        </p:txBody>
      </p:sp>
    </p:spTree>
    <p:extLst>
      <p:ext uri="{BB962C8B-B14F-4D97-AF65-F5344CB8AC3E}">
        <p14:creationId xmlns:p14="http://schemas.microsoft.com/office/powerpoint/2010/main" val="2448872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7F6A0EB-2C26-D82C-3FC7-3CFF74484839}"/>
              </a:ext>
            </a:extLst>
          </p:cNvPr>
          <p:cNvSpPr txBox="1"/>
          <p:nvPr/>
        </p:nvSpPr>
        <p:spPr>
          <a:xfrm>
            <a:off x="10160792" y="6488668"/>
            <a:ext cx="2443163" cy="369332"/>
          </a:xfrm>
          <a:prstGeom prst="rect">
            <a:avLst/>
          </a:prstGeom>
          <a:noFill/>
        </p:spPr>
        <p:txBody>
          <a:bodyPr wrap="square" rtlCol="0">
            <a:spAutoFit/>
          </a:bodyPr>
          <a:lstStyle/>
          <a:p>
            <a:r>
              <a:rPr lang="en-US" dirty="0"/>
              <a:t>Towfiq Ahmed (TFA)</a:t>
            </a:r>
          </a:p>
        </p:txBody>
      </p:sp>
      <p:sp>
        <p:nvSpPr>
          <p:cNvPr id="2" name="Rectangle 1">
            <a:extLst>
              <a:ext uri="{FF2B5EF4-FFF2-40B4-BE49-F238E27FC236}">
                <a16:creationId xmlns:a16="http://schemas.microsoft.com/office/drawing/2014/main" id="{82C7DABD-5E0C-688A-2A39-D87A47B72EFF}"/>
              </a:ext>
            </a:extLst>
          </p:cNvPr>
          <p:cNvSpPr/>
          <p:nvPr/>
        </p:nvSpPr>
        <p:spPr>
          <a:xfrm>
            <a:off x="-247650" y="314325"/>
            <a:ext cx="12687300" cy="9144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44D861F-3A21-0103-9F81-612C8D0F26CC}"/>
              </a:ext>
            </a:extLst>
          </p:cNvPr>
          <p:cNvSpPr txBox="1"/>
          <p:nvPr/>
        </p:nvSpPr>
        <p:spPr>
          <a:xfrm>
            <a:off x="385762" y="479137"/>
            <a:ext cx="6743907" cy="584775"/>
          </a:xfrm>
          <a:prstGeom prst="rect">
            <a:avLst/>
          </a:prstGeom>
          <a:noFill/>
        </p:spPr>
        <p:txBody>
          <a:bodyPr wrap="square" rtlCol="0">
            <a:spAutoFit/>
          </a:bodyPr>
          <a:lstStyle/>
          <a:p>
            <a:r>
              <a:rPr lang="en-US" sz="3200" b="1" dirty="0">
                <a:solidFill>
                  <a:schemeClr val="bg1"/>
                </a:solidFill>
              </a:rPr>
              <a:t>Brainstorming Session (30 Minutes)</a:t>
            </a:r>
          </a:p>
        </p:txBody>
      </p:sp>
      <p:sp>
        <p:nvSpPr>
          <p:cNvPr id="6" name="Rectangle 5">
            <a:extLst>
              <a:ext uri="{FF2B5EF4-FFF2-40B4-BE49-F238E27FC236}">
                <a16:creationId xmlns:a16="http://schemas.microsoft.com/office/drawing/2014/main" id="{0CA5E55B-5613-4109-8A6E-17E396D5A0F1}"/>
              </a:ext>
            </a:extLst>
          </p:cNvPr>
          <p:cNvSpPr/>
          <p:nvPr/>
        </p:nvSpPr>
        <p:spPr>
          <a:xfrm>
            <a:off x="721678" y="1393537"/>
            <a:ext cx="10633259" cy="3046988"/>
          </a:xfrm>
          <a:prstGeom prst="rect">
            <a:avLst/>
          </a:prstGeom>
        </p:spPr>
        <p:txBody>
          <a:bodyPr wrap="square">
            <a:spAutoFit/>
          </a:bodyPr>
          <a:lstStyle/>
          <a:p>
            <a:pPr algn="just"/>
            <a:r>
              <a:rPr lang="en-US" sz="3200" dirty="0"/>
              <a:t>3. Try to keep initial costs low to ensure feasibility. Avoid capital-intensive ideas.</a:t>
            </a:r>
          </a:p>
          <a:p>
            <a:pPr algn="just"/>
            <a:endParaRPr lang="en-US" sz="3200" dirty="0"/>
          </a:p>
          <a:p>
            <a:pPr algn="just"/>
            <a:r>
              <a:rPr lang="en-US" sz="3200" dirty="0"/>
              <a:t>4. Try to avoid ideas that are already in the market. Your idea should not be a replica of another product. But you can differentiate the product or ensure cost leadership.</a:t>
            </a:r>
          </a:p>
        </p:txBody>
      </p:sp>
    </p:spTree>
    <p:extLst>
      <p:ext uri="{BB962C8B-B14F-4D97-AF65-F5344CB8AC3E}">
        <p14:creationId xmlns:p14="http://schemas.microsoft.com/office/powerpoint/2010/main" val="3491599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7F6A0EB-2C26-D82C-3FC7-3CFF74484839}"/>
              </a:ext>
            </a:extLst>
          </p:cNvPr>
          <p:cNvSpPr txBox="1"/>
          <p:nvPr/>
        </p:nvSpPr>
        <p:spPr>
          <a:xfrm>
            <a:off x="10160792" y="6488668"/>
            <a:ext cx="2443163" cy="369332"/>
          </a:xfrm>
          <a:prstGeom prst="rect">
            <a:avLst/>
          </a:prstGeom>
          <a:noFill/>
        </p:spPr>
        <p:txBody>
          <a:bodyPr wrap="square" rtlCol="0">
            <a:spAutoFit/>
          </a:bodyPr>
          <a:lstStyle/>
          <a:p>
            <a:r>
              <a:rPr lang="en-US" dirty="0"/>
              <a:t>Towfiq Ahmed (TFA)</a:t>
            </a:r>
          </a:p>
        </p:txBody>
      </p:sp>
      <p:sp>
        <p:nvSpPr>
          <p:cNvPr id="2" name="Rectangle 1">
            <a:extLst>
              <a:ext uri="{FF2B5EF4-FFF2-40B4-BE49-F238E27FC236}">
                <a16:creationId xmlns:a16="http://schemas.microsoft.com/office/drawing/2014/main" id="{82C7DABD-5E0C-688A-2A39-D87A47B72EFF}"/>
              </a:ext>
            </a:extLst>
          </p:cNvPr>
          <p:cNvSpPr/>
          <p:nvPr/>
        </p:nvSpPr>
        <p:spPr>
          <a:xfrm>
            <a:off x="-247650" y="2372139"/>
            <a:ext cx="12687300" cy="2054087"/>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44D861F-3A21-0103-9F81-612C8D0F26CC}"/>
              </a:ext>
            </a:extLst>
          </p:cNvPr>
          <p:cNvSpPr txBox="1"/>
          <p:nvPr/>
        </p:nvSpPr>
        <p:spPr>
          <a:xfrm>
            <a:off x="3725699" y="2967335"/>
            <a:ext cx="5126754" cy="923330"/>
          </a:xfrm>
          <a:prstGeom prst="rect">
            <a:avLst/>
          </a:prstGeom>
          <a:noFill/>
        </p:spPr>
        <p:txBody>
          <a:bodyPr wrap="square" rtlCol="0">
            <a:spAutoFit/>
          </a:bodyPr>
          <a:lstStyle/>
          <a:p>
            <a:r>
              <a:rPr lang="en-US" sz="5400" b="1" dirty="0">
                <a:solidFill>
                  <a:schemeClr val="bg1"/>
                </a:solidFill>
              </a:rPr>
              <a:t>Present the Idea</a:t>
            </a:r>
          </a:p>
        </p:txBody>
      </p:sp>
    </p:spTree>
    <p:extLst>
      <p:ext uri="{BB962C8B-B14F-4D97-AF65-F5344CB8AC3E}">
        <p14:creationId xmlns:p14="http://schemas.microsoft.com/office/powerpoint/2010/main" val="2404408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7F6A0EB-2C26-D82C-3FC7-3CFF74484839}"/>
              </a:ext>
            </a:extLst>
          </p:cNvPr>
          <p:cNvSpPr txBox="1"/>
          <p:nvPr/>
        </p:nvSpPr>
        <p:spPr>
          <a:xfrm>
            <a:off x="10160792" y="6488668"/>
            <a:ext cx="2443163" cy="369332"/>
          </a:xfrm>
          <a:prstGeom prst="rect">
            <a:avLst/>
          </a:prstGeom>
          <a:noFill/>
        </p:spPr>
        <p:txBody>
          <a:bodyPr wrap="square" rtlCol="0">
            <a:spAutoFit/>
          </a:bodyPr>
          <a:lstStyle/>
          <a:p>
            <a:r>
              <a:rPr lang="en-US" dirty="0"/>
              <a:t>Towfiq Ahmed (TFA)</a:t>
            </a:r>
          </a:p>
        </p:txBody>
      </p:sp>
      <p:sp>
        <p:nvSpPr>
          <p:cNvPr id="2" name="Rectangle 1">
            <a:extLst>
              <a:ext uri="{FF2B5EF4-FFF2-40B4-BE49-F238E27FC236}">
                <a16:creationId xmlns:a16="http://schemas.microsoft.com/office/drawing/2014/main" id="{82C7DABD-5E0C-688A-2A39-D87A47B72EFF}"/>
              </a:ext>
            </a:extLst>
          </p:cNvPr>
          <p:cNvSpPr/>
          <p:nvPr/>
        </p:nvSpPr>
        <p:spPr>
          <a:xfrm>
            <a:off x="-247650" y="314325"/>
            <a:ext cx="12687300" cy="9144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44D861F-3A21-0103-9F81-612C8D0F26CC}"/>
              </a:ext>
            </a:extLst>
          </p:cNvPr>
          <p:cNvSpPr txBox="1"/>
          <p:nvPr/>
        </p:nvSpPr>
        <p:spPr>
          <a:xfrm>
            <a:off x="385762" y="479137"/>
            <a:ext cx="7552289" cy="584775"/>
          </a:xfrm>
          <a:prstGeom prst="rect">
            <a:avLst/>
          </a:prstGeom>
          <a:noFill/>
        </p:spPr>
        <p:txBody>
          <a:bodyPr wrap="square" rtlCol="0">
            <a:spAutoFit/>
          </a:bodyPr>
          <a:lstStyle/>
          <a:p>
            <a:r>
              <a:rPr lang="en-US" sz="3200" b="1" dirty="0">
                <a:solidFill>
                  <a:schemeClr val="bg1"/>
                </a:solidFill>
              </a:rPr>
              <a:t>Let’s move to details</a:t>
            </a:r>
          </a:p>
        </p:txBody>
      </p:sp>
      <p:sp>
        <p:nvSpPr>
          <p:cNvPr id="10" name="Rectangle 9">
            <a:extLst>
              <a:ext uri="{FF2B5EF4-FFF2-40B4-BE49-F238E27FC236}">
                <a16:creationId xmlns:a16="http://schemas.microsoft.com/office/drawing/2014/main" id="{991DC888-88DE-41EA-B06A-8F3221F81C82}"/>
              </a:ext>
            </a:extLst>
          </p:cNvPr>
          <p:cNvSpPr/>
          <p:nvPr/>
        </p:nvSpPr>
        <p:spPr>
          <a:xfrm>
            <a:off x="820390" y="1393537"/>
            <a:ext cx="10561983" cy="369332"/>
          </a:xfrm>
          <a:prstGeom prst="rect">
            <a:avLst/>
          </a:prstGeom>
        </p:spPr>
        <p:txBody>
          <a:bodyPr wrap="square">
            <a:spAutoFit/>
          </a:bodyPr>
          <a:lstStyle/>
          <a:p>
            <a:endParaRPr lang="en-US" dirty="0"/>
          </a:p>
        </p:txBody>
      </p:sp>
      <p:sp>
        <p:nvSpPr>
          <p:cNvPr id="4" name="Rectangle 3">
            <a:extLst>
              <a:ext uri="{FF2B5EF4-FFF2-40B4-BE49-F238E27FC236}">
                <a16:creationId xmlns:a16="http://schemas.microsoft.com/office/drawing/2014/main" id="{491F27D8-A5FB-4872-9EC8-AE75EC838DCC}"/>
              </a:ext>
            </a:extLst>
          </p:cNvPr>
          <p:cNvSpPr/>
          <p:nvPr/>
        </p:nvSpPr>
        <p:spPr>
          <a:xfrm>
            <a:off x="820391" y="1393537"/>
            <a:ext cx="10561982" cy="1200329"/>
          </a:xfrm>
          <a:prstGeom prst="rect">
            <a:avLst/>
          </a:prstGeom>
        </p:spPr>
        <p:txBody>
          <a:bodyPr wrap="square">
            <a:spAutoFit/>
          </a:bodyPr>
          <a:lstStyle/>
          <a:p>
            <a:pPr algn="just"/>
            <a:r>
              <a:rPr lang="en-US" sz="2400" dirty="0"/>
              <a:t>You have generated an idea. This whole course we will work on the idea we presented today. We will define and refine the idea and dive deeper into the specifics of their concept. </a:t>
            </a:r>
          </a:p>
        </p:txBody>
      </p:sp>
      <p:sp>
        <p:nvSpPr>
          <p:cNvPr id="5" name="Rectangle 4">
            <a:extLst>
              <a:ext uri="{FF2B5EF4-FFF2-40B4-BE49-F238E27FC236}">
                <a16:creationId xmlns:a16="http://schemas.microsoft.com/office/drawing/2014/main" id="{1561FDED-51CA-4E59-BD90-C819AA5FF300}"/>
              </a:ext>
            </a:extLst>
          </p:cNvPr>
          <p:cNvSpPr/>
          <p:nvPr/>
        </p:nvSpPr>
        <p:spPr>
          <a:xfrm>
            <a:off x="815009" y="2758678"/>
            <a:ext cx="10561982" cy="4062651"/>
          </a:xfrm>
          <a:prstGeom prst="rect">
            <a:avLst/>
          </a:prstGeom>
        </p:spPr>
        <p:txBody>
          <a:bodyPr wrap="square">
            <a:spAutoFit/>
          </a:bodyPr>
          <a:lstStyle/>
          <a:p>
            <a:r>
              <a:rPr lang="en-US" sz="2400" b="1" dirty="0"/>
              <a:t>Define the Problem Clearly:</a:t>
            </a:r>
          </a:p>
          <a:p>
            <a:endParaRPr lang="en-US" sz="2400" dirty="0"/>
          </a:p>
          <a:p>
            <a:pPr marL="457200" indent="-457200">
              <a:buFont typeface="+mj-lt"/>
              <a:buAutoNum type="arabicPeriod"/>
            </a:pPr>
            <a:r>
              <a:rPr lang="en-US" sz="2400" dirty="0"/>
              <a:t> Identify the problem your business is addressing clearly.</a:t>
            </a:r>
          </a:p>
          <a:p>
            <a:pPr marL="457200" indent="-457200">
              <a:buFont typeface="+mj-lt"/>
              <a:buAutoNum type="arabicPeriod"/>
            </a:pPr>
            <a:r>
              <a:rPr lang="en-US" sz="2400" dirty="0"/>
              <a:t> Provide real-world examples or scenarios to illustrate the problem's impact.</a:t>
            </a:r>
          </a:p>
          <a:p>
            <a:pPr marL="457200" indent="-457200">
              <a:buFont typeface="+mj-lt"/>
              <a:buAutoNum type="arabicPeriod"/>
            </a:pPr>
            <a:endParaRPr lang="en-US" sz="2400" dirty="0"/>
          </a:p>
          <a:p>
            <a:r>
              <a:rPr lang="en-US" sz="2400" b="1" dirty="0"/>
              <a:t>Highlight the Pain Points:</a:t>
            </a:r>
          </a:p>
          <a:p>
            <a:endParaRPr lang="en-US" sz="2400" b="1" dirty="0"/>
          </a:p>
          <a:p>
            <a:pPr marL="457200" indent="-457200" algn="just">
              <a:buFont typeface="+mj-lt"/>
              <a:buAutoNum type="arabicPeriod"/>
            </a:pPr>
            <a:r>
              <a:rPr lang="en-US" sz="2400" dirty="0"/>
              <a:t>Identify the specific pain points experienced by the target audience.</a:t>
            </a:r>
          </a:p>
          <a:p>
            <a:pPr marL="457200" indent="-457200" algn="just">
              <a:buFont typeface="+mj-lt"/>
              <a:buAutoNum type="arabicPeriod"/>
            </a:pPr>
            <a:r>
              <a:rPr lang="en-US" sz="2400" dirty="0"/>
              <a:t>Discuss the consequences or challenges associated with the unresolved problem.</a:t>
            </a:r>
          </a:p>
          <a:p>
            <a:pPr marL="457200" indent="-457200">
              <a:buFont typeface="+mj-lt"/>
              <a:buAutoNum type="arabicPeriod"/>
            </a:pPr>
            <a:endParaRPr lang="en-US" dirty="0"/>
          </a:p>
        </p:txBody>
      </p:sp>
    </p:spTree>
    <p:extLst>
      <p:ext uri="{BB962C8B-B14F-4D97-AF65-F5344CB8AC3E}">
        <p14:creationId xmlns:p14="http://schemas.microsoft.com/office/powerpoint/2010/main" val="3975171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7F6A0EB-2C26-D82C-3FC7-3CFF74484839}"/>
              </a:ext>
            </a:extLst>
          </p:cNvPr>
          <p:cNvSpPr txBox="1"/>
          <p:nvPr/>
        </p:nvSpPr>
        <p:spPr>
          <a:xfrm>
            <a:off x="10160792" y="6488668"/>
            <a:ext cx="2443163" cy="369332"/>
          </a:xfrm>
          <a:prstGeom prst="rect">
            <a:avLst/>
          </a:prstGeom>
          <a:noFill/>
        </p:spPr>
        <p:txBody>
          <a:bodyPr wrap="square" rtlCol="0">
            <a:spAutoFit/>
          </a:bodyPr>
          <a:lstStyle/>
          <a:p>
            <a:r>
              <a:rPr lang="en-US" dirty="0"/>
              <a:t>Towfiq Ahmed (TFA)</a:t>
            </a:r>
          </a:p>
        </p:txBody>
      </p:sp>
      <p:sp>
        <p:nvSpPr>
          <p:cNvPr id="2" name="Rectangle 1">
            <a:extLst>
              <a:ext uri="{FF2B5EF4-FFF2-40B4-BE49-F238E27FC236}">
                <a16:creationId xmlns:a16="http://schemas.microsoft.com/office/drawing/2014/main" id="{82C7DABD-5E0C-688A-2A39-D87A47B72EFF}"/>
              </a:ext>
            </a:extLst>
          </p:cNvPr>
          <p:cNvSpPr/>
          <p:nvPr/>
        </p:nvSpPr>
        <p:spPr>
          <a:xfrm>
            <a:off x="-247650" y="314325"/>
            <a:ext cx="12687300" cy="9144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44D861F-3A21-0103-9F81-612C8D0F26CC}"/>
              </a:ext>
            </a:extLst>
          </p:cNvPr>
          <p:cNvSpPr txBox="1"/>
          <p:nvPr/>
        </p:nvSpPr>
        <p:spPr>
          <a:xfrm>
            <a:off x="385762" y="479137"/>
            <a:ext cx="7552289" cy="584775"/>
          </a:xfrm>
          <a:prstGeom prst="rect">
            <a:avLst/>
          </a:prstGeom>
          <a:noFill/>
        </p:spPr>
        <p:txBody>
          <a:bodyPr wrap="square" rtlCol="0">
            <a:spAutoFit/>
          </a:bodyPr>
          <a:lstStyle/>
          <a:p>
            <a:r>
              <a:rPr lang="en-US" sz="3200" b="1" dirty="0">
                <a:solidFill>
                  <a:schemeClr val="bg1"/>
                </a:solidFill>
              </a:rPr>
              <a:t>Let’s move to details</a:t>
            </a:r>
          </a:p>
        </p:txBody>
      </p:sp>
      <p:sp>
        <p:nvSpPr>
          <p:cNvPr id="10" name="Rectangle 9">
            <a:extLst>
              <a:ext uri="{FF2B5EF4-FFF2-40B4-BE49-F238E27FC236}">
                <a16:creationId xmlns:a16="http://schemas.microsoft.com/office/drawing/2014/main" id="{991DC888-88DE-41EA-B06A-8F3221F81C82}"/>
              </a:ext>
            </a:extLst>
          </p:cNvPr>
          <p:cNvSpPr/>
          <p:nvPr/>
        </p:nvSpPr>
        <p:spPr>
          <a:xfrm>
            <a:off x="820390" y="1393537"/>
            <a:ext cx="10561983" cy="369332"/>
          </a:xfrm>
          <a:prstGeom prst="rect">
            <a:avLst/>
          </a:prstGeom>
        </p:spPr>
        <p:txBody>
          <a:bodyPr wrap="square">
            <a:spAutoFit/>
          </a:bodyPr>
          <a:lstStyle/>
          <a:p>
            <a:endParaRPr lang="en-US" dirty="0"/>
          </a:p>
        </p:txBody>
      </p:sp>
      <p:sp>
        <p:nvSpPr>
          <p:cNvPr id="4" name="Rectangle 3">
            <a:extLst>
              <a:ext uri="{FF2B5EF4-FFF2-40B4-BE49-F238E27FC236}">
                <a16:creationId xmlns:a16="http://schemas.microsoft.com/office/drawing/2014/main" id="{491F27D8-A5FB-4872-9EC8-AE75EC838DCC}"/>
              </a:ext>
            </a:extLst>
          </p:cNvPr>
          <p:cNvSpPr/>
          <p:nvPr/>
        </p:nvSpPr>
        <p:spPr>
          <a:xfrm>
            <a:off x="820391" y="1393537"/>
            <a:ext cx="10561982" cy="1200329"/>
          </a:xfrm>
          <a:prstGeom prst="rect">
            <a:avLst/>
          </a:prstGeom>
        </p:spPr>
        <p:txBody>
          <a:bodyPr wrap="square">
            <a:spAutoFit/>
          </a:bodyPr>
          <a:lstStyle/>
          <a:p>
            <a:pPr algn="just"/>
            <a:r>
              <a:rPr lang="en-US" sz="2400" dirty="0"/>
              <a:t>You have generated an idea. This whole course we will work on the idea we presented today. We will define and refine the idea and dive deeper into the specifics of their concept. </a:t>
            </a:r>
          </a:p>
        </p:txBody>
      </p:sp>
      <p:sp>
        <p:nvSpPr>
          <p:cNvPr id="5" name="Rectangle 4">
            <a:extLst>
              <a:ext uri="{FF2B5EF4-FFF2-40B4-BE49-F238E27FC236}">
                <a16:creationId xmlns:a16="http://schemas.microsoft.com/office/drawing/2014/main" id="{1561FDED-51CA-4E59-BD90-C819AA5FF300}"/>
              </a:ext>
            </a:extLst>
          </p:cNvPr>
          <p:cNvSpPr/>
          <p:nvPr/>
        </p:nvSpPr>
        <p:spPr>
          <a:xfrm>
            <a:off x="815009" y="2758678"/>
            <a:ext cx="10561982" cy="4062651"/>
          </a:xfrm>
          <a:prstGeom prst="rect">
            <a:avLst/>
          </a:prstGeom>
        </p:spPr>
        <p:txBody>
          <a:bodyPr wrap="square">
            <a:spAutoFit/>
          </a:bodyPr>
          <a:lstStyle/>
          <a:p>
            <a:r>
              <a:rPr lang="en-US" sz="2400" b="1" dirty="0"/>
              <a:t>Define the Problem Clearly:</a:t>
            </a:r>
          </a:p>
          <a:p>
            <a:endParaRPr lang="en-US" sz="2400" dirty="0"/>
          </a:p>
          <a:p>
            <a:pPr marL="457200" indent="-457200">
              <a:buFont typeface="+mj-lt"/>
              <a:buAutoNum type="arabicPeriod"/>
            </a:pPr>
            <a:r>
              <a:rPr lang="en-US" sz="2400" dirty="0"/>
              <a:t> Identify the problem your business is addressing clearly.</a:t>
            </a:r>
          </a:p>
          <a:p>
            <a:pPr marL="457200" indent="-457200">
              <a:buFont typeface="+mj-lt"/>
              <a:buAutoNum type="arabicPeriod"/>
            </a:pPr>
            <a:r>
              <a:rPr lang="en-US" sz="2400" dirty="0"/>
              <a:t> Provide real-world examples or scenarios to illustrate the problem's impact.</a:t>
            </a:r>
          </a:p>
          <a:p>
            <a:pPr marL="457200" indent="-457200">
              <a:buFont typeface="+mj-lt"/>
              <a:buAutoNum type="arabicPeriod"/>
            </a:pPr>
            <a:endParaRPr lang="en-US" sz="2400" dirty="0"/>
          </a:p>
          <a:p>
            <a:r>
              <a:rPr lang="en-US" sz="2400" b="1" dirty="0"/>
              <a:t>Highlight the Pain Points:</a:t>
            </a:r>
          </a:p>
          <a:p>
            <a:endParaRPr lang="en-US" sz="2400" b="1" dirty="0"/>
          </a:p>
          <a:p>
            <a:pPr marL="457200" indent="-457200" algn="just">
              <a:buFont typeface="+mj-lt"/>
              <a:buAutoNum type="arabicPeriod"/>
            </a:pPr>
            <a:r>
              <a:rPr lang="en-US" sz="2400" dirty="0"/>
              <a:t>Identify the specific pain points experienced by the target audience.</a:t>
            </a:r>
          </a:p>
          <a:p>
            <a:pPr marL="457200" indent="-457200" algn="just">
              <a:buFont typeface="+mj-lt"/>
              <a:buAutoNum type="arabicPeriod"/>
            </a:pPr>
            <a:r>
              <a:rPr lang="en-US" sz="2400" dirty="0"/>
              <a:t>Discuss the consequences or challenges associated with the unresolved problem.</a:t>
            </a:r>
          </a:p>
          <a:p>
            <a:pPr marL="457200" indent="-457200">
              <a:buFont typeface="+mj-lt"/>
              <a:buAutoNum type="arabicPeriod"/>
            </a:pPr>
            <a:endParaRPr lang="en-US" dirty="0"/>
          </a:p>
        </p:txBody>
      </p:sp>
    </p:spTree>
    <p:extLst>
      <p:ext uri="{BB962C8B-B14F-4D97-AF65-F5344CB8AC3E}">
        <p14:creationId xmlns:p14="http://schemas.microsoft.com/office/powerpoint/2010/main" val="3582950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7F6A0EB-2C26-D82C-3FC7-3CFF74484839}"/>
              </a:ext>
            </a:extLst>
          </p:cNvPr>
          <p:cNvSpPr txBox="1"/>
          <p:nvPr/>
        </p:nvSpPr>
        <p:spPr>
          <a:xfrm>
            <a:off x="10160792" y="6488668"/>
            <a:ext cx="2443163" cy="369332"/>
          </a:xfrm>
          <a:prstGeom prst="rect">
            <a:avLst/>
          </a:prstGeom>
          <a:noFill/>
        </p:spPr>
        <p:txBody>
          <a:bodyPr wrap="square" rtlCol="0">
            <a:spAutoFit/>
          </a:bodyPr>
          <a:lstStyle/>
          <a:p>
            <a:r>
              <a:rPr lang="en-US" dirty="0"/>
              <a:t>Towfiq Ahmed (TFA)</a:t>
            </a:r>
          </a:p>
        </p:txBody>
      </p:sp>
      <p:sp>
        <p:nvSpPr>
          <p:cNvPr id="2" name="Rectangle 1">
            <a:extLst>
              <a:ext uri="{FF2B5EF4-FFF2-40B4-BE49-F238E27FC236}">
                <a16:creationId xmlns:a16="http://schemas.microsoft.com/office/drawing/2014/main" id="{82C7DABD-5E0C-688A-2A39-D87A47B72EFF}"/>
              </a:ext>
            </a:extLst>
          </p:cNvPr>
          <p:cNvSpPr/>
          <p:nvPr/>
        </p:nvSpPr>
        <p:spPr>
          <a:xfrm>
            <a:off x="-247650" y="314325"/>
            <a:ext cx="12687300" cy="9144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44D861F-3A21-0103-9F81-612C8D0F26CC}"/>
              </a:ext>
            </a:extLst>
          </p:cNvPr>
          <p:cNvSpPr txBox="1"/>
          <p:nvPr/>
        </p:nvSpPr>
        <p:spPr>
          <a:xfrm>
            <a:off x="385762" y="479137"/>
            <a:ext cx="7552289" cy="584775"/>
          </a:xfrm>
          <a:prstGeom prst="rect">
            <a:avLst/>
          </a:prstGeom>
          <a:noFill/>
        </p:spPr>
        <p:txBody>
          <a:bodyPr wrap="square" rtlCol="0">
            <a:spAutoFit/>
          </a:bodyPr>
          <a:lstStyle/>
          <a:p>
            <a:r>
              <a:rPr lang="en-US" sz="3200" b="1" dirty="0">
                <a:solidFill>
                  <a:schemeClr val="bg1"/>
                </a:solidFill>
              </a:rPr>
              <a:t>Let’s move to details</a:t>
            </a:r>
          </a:p>
        </p:txBody>
      </p:sp>
      <p:sp>
        <p:nvSpPr>
          <p:cNvPr id="10" name="Rectangle 9">
            <a:extLst>
              <a:ext uri="{FF2B5EF4-FFF2-40B4-BE49-F238E27FC236}">
                <a16:creationId xmlns:a16="http://schemas.microsoft.com/office/drawing/2014/main" id="{991DC888-88DE-41EA-B06A-8F3221F81C82}"/>
              </a:ext>
            </a:extLst>
          </p:cNvPr>
          <p:cNvSpPr/>
          <p:nvPr/>
        </p:nvSpPr>
        <p:spPr>
          <a:xfrm>
            <a:off x="820390" y="1393537"/>
            <a:ext cx="10561983" cy="369332"/>
          </a:xfrm>
          <a:prstGeom prst="rect">
            <a:avLst/>
          </a:prstGeom>
        </p:spPr>
        <p:txBody>
          <a:bodyPr wrap="square">
            <a:spAutoFit/>
          </a:bodyPr>
          <a:lstStyle/>
          <a:p>
            <a:endParaRPr lang="en-US" dirty="0"/>
          </a:p>
        </p:txBody>
      </p:sp>
      <p:sp>
        <p:nvSpPr>
          <p:cNvPr id="5" name="Rectangle 4">
            <a:extLst>
              <a:ext uri="{FF2B5EF4-FFF2-40B4-BE49-F238E27FC236}">
                <a16:creationId xmlns:a16="http://schemas.microsoft.com/office/drawing/2014/main" id="{1561FDED-51CA-4E59-BD90-C819AA5FF300}"/>
              </a:ext>
            </a:extLst>
          </p:cNvPr>
          <p:cNvSpPr/>
          <p:nvPr/>
        </p:nvSpPr>
        <p:spPr>
          <a:xfrm>
            <a:off x="934279" y="1393537"/>
            <a:ext cx="10561982" cy="4308872"/>
          </a:xfrm>
          <a:prstGeom prst="rect">
            <a:avLst/>
          </a:prstGeom>
        </p:spPr>
        <p:txBody>
          <a:bodyPr wrap="square">
            <a:spAutoFit/>
          </a:bodyPr>
          <a:lstStyle/>
          <a:p>
            <a:r>
              <a:rPr lang="en-US" sz="3200" b="1" dirty="0"/>
              <a:t>Identify the Market Gap:</a:t>
            </a:r>
          </a:p>
          <a:p>
            <a:pPr marL="514350" indent="-514350" algn="just">
              <a:buFont typeface="+mj-lt"/>
              <a:buAutoNum type="arabicPeriod"/>
            </a:pPr>
            <a:endParaRPr lang="en-US" sz="3200" b="1" dirty="0"/>
          </a:p>
          <a:p>
            <a:pPr marL="514350" indent="-514350" algn="just">
              <a:buFont typeface="+mj-lt"/>
              <a:buAutoNum type="arabicPeriod"/>
            </a:pPr>
            <a:r>
              <a:rPr lang="en-US" sz="3200" dirty="0"/>
              <a:t>Clearly define the gap in the market that your business is addressing.</a:t>
            </a:r>
          </a:p>
          <a:p>
            <a:pPr marL="514350" indent="-514350" algn="just">
              <a:buFont typeface="+mj-lt"/>
              <a:buAutoNum type="arabicPeriod"/>
            </a:pPr>
            <a:r>
              <a:rPr lang="en-US" sz="3200" dirty="0"/>
              <a:t>Explain why existing solutions are insufficient, creating an opportunity for your business.</a:t>
            </a:r>
          </a:p>
          <a:p>
            <a:pPr marL="514350" indent="-514350" algn="just">
              <a:buFont typeface="+mj-lt"/>
              <a:buAutoNum type="arabicPeriod"/>
            </a:pPr>
            <a:r>
              <a:rPr lang="en-US" sz="3200" dirty="0"/>
              <a:t>Specify your target audience and why they are currently underserved.</a:t>
            </a:r>
          </a:p>
          <a:p>
            <a:endParaRPr lang="en-US" dirty="0"/>
          </a:p>
        </p:txBody>
      </p:sp>
    </p:spTree>
    <p:extLst>
      <p:ext uri="{BB962C8B-B14F-4D97-AF65-F5344CB8AC3E}">
        <p14:creationId xmlns:p14="http://schemas.microsoft.com/office/powerpoint/2010/main" val="1902625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7F6A0EB-2C26-D82C-3FC7-3CFF74484839}"/>
              </a:ext>
            </a:extLst>
          </p:cNvPr>
          <p:cNvSpPr txBox="1"/>
          <p:nvPr/>
        </p:nvSpPr>
        <p:spPr>
          <a:xfrm>
            <a:off x="10160792" y="6488668"/>
            <a:ext cx="2443163" cy="369332"/>
          </a:xfrm>
          <a:prstGeom prst="rect">
            <a:avLst/>
          </a:prstGeom>
          <a:noFill/>
        </p:spPr>
        <p:txBody>
          <a:bodyPr wrap="square" rtlCol="0">
            <a:spAutoFit/>
          </a:bodyPr>
          <a:lstStyle/>
          <a:p>
            <a:r>
              <a:rPr lang="en-US" dirty="0"/>
              <a:t>Towfiq Ahmed (TFA)</a:t>
            </a:r>
          </a:p>
        </p:txBody>
      </p:sp>
      <p:sp>
        <p:nvSpPr>
          <p:cNvPr id="2" name="Rectangle 1">
            <a:extLst>
              <a:ext uri="{FF2B5EF4-FFF2-40B4-BE49-F238E27FC236}">
                <a16:creationId xmlns:a16="http://schemas.microsoft.com/office/drawing/2014/main" id="{82C7DABD-5E0C-688A-2A39-D87A47B72EFF}"/>
              </a:ext>
            </a:extLst>
          </p:cNvPr>
          <p:cNvSpPr/>
          <p:nvPr/>
        </p:nvSpPr>
        <p:spPr>
          <a:xfrm>
            <a:off x="-247650" y="314325"/>
            <a:ext cx="12687300" cy="9144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44D861F-3A21-0103-9F81-612C8D0F26CC}"/>
              </a:ext>
            </a:extLst>
          </p:cNvPr>
          <p:cNvSpPr txBox="1"/>
          <p:nvPr/>
        </p:nvSpPr>
        <p:spPr>
          <a:xfrm>
            <a:off x="385762" y="479137"/>
            <a:ext cx="7552289" cy="584775"/>
          </a:xfrm>
          <a:prstGeom prst="rect">
            <a:avLst/>
          </a:prstGeom>
          <a:noFill/>
        </p:spPr>
        <p:txBody>
          <a:bodyPr wrap="square" rtlCol="0">
            <a:spAutoFit/>
          </a:bodyPr>
          <a:lstStyle/>
          <a:p>
            <a:r>
              <a:rPr lang="en-US" sz="3200" b="1" dirty="0">
                <a:solidFill>
                  <a:schemeClr val="bg1"/>
                </a:solidFill>
              </a:rPr>
              <a:t>Name the Business</a:t>
            </a:r>
          </a:p>
        </p:txBody>
      </p:sp>
      <p:sp>
        <p:nvSpPr>
          <p:cNvPr id="10" name="Rectangle 9">
            <a:extLst>
              <a:ext uri="{FF2B5EF4-FFF2-40B4-BE49-F238E27FC236}">
                <a16:creationId xmlns:a16="http://schemas.microsoft.com/office/drawing/2014/main" id="{991DC888-88DE-41EA-B06A-8F3221F81C82}"/>
              </a:ext>
            </a:extLst>
          </p:cNvPr>
          <p:cNvSpPr/>
          <p:nvPr/>
        </p:nvSpPr>
        <p:spPr>
          <a:xfrm>
            <a:off x="820390" y="1393537"/>
            <a:ext cx="10561983" cy="369332"/>
          </a:xfrm>
          <a:prstGeom prst="rect">
            <a:avLst/>
          </a:prstGeom>
        </p:spPr>
        <p:txBody>
          <a:bodyPr wrap="square">
            <a:spAutoFit/>
          </a:bodyPr>
          <a:lstStyle/>
          <a:p>
            <a:endParaRPr lang="en-US" dirty="0"/>
          </a:p>
        </p:txBody>
      </p:sp>
      <p:sp>
        <p:nvSpPr>
          <p:cNvPr id="5" name="Rectangle 4">
            <a:extLst>
              <a:ext uri="{FF2B5EF4-FFF2-40B4-BE49-F238E27FC236}">
                <a16:creationId xmlns:a16="http://schemas.microsoft.com/office/drawing/2014/main" id="{1561FDED-51CA-4E59-BD90-C819AA5FF300}"/>
              </a:ext>
            </a:extLst>
          </p:cNvPr>
          <p:cNvSpPr/>
          <p:nvPr/>
        </p:nvSpPr>
        <p:spPr>
          <a:xfrm>
            <a:off x="934279" y="1393537"/>
            <a:ext cx="10561982" cy="6740307"/>
          </a:xfrm>
          <a:prstGeom prst="rect">
            <a:avLst/>
          </a:prstGeom>
        </p:spPr>
        <p:txBody>
          <a:bodyPr wrap="square">
            <a:spAutoFit/>
          </a:bodyPr>
          <a:lstStyle/>
          <a:p>
            <a:r>
              <a:rPr lang="en-US" sz="2400" dirty="0"/>
              <a:t>Now the most important thing. The NAME of your firm. While naming the business keep the following in mind:</a:t>
            </a:r>
          </a:p>
          <a:p>
            <a:endParaRPr lang="en-US" sz="2400" dirty="0"/>
          </a:p>
          <a:p>
            <a:pPr algn="just"/>
            <a:r>
              <a:rPr lang="en-US" sz="2400" b="1" dirty="0"/>
              <a:t>Clarity and Simplicity: </a:t>
            </a:r>
            <a:r>
              <a:rPr lang="en-US" sz="2400" dirty="0"/>
              <a:t>The name should be clear, simple, and easy to pronounce</a:t>
            </a:r>
          </a:p>
          <a:p>
            <a:pPr algn="just"/>
            <a:r>
              <a:rPr lang="en-US" sz="2400" b="1" dirty="0"/>
              <a:t>Relevance to the Business: </a:t>
            </a:r>
            <a:r>
              <a:rPr lang="en-US" sz="2400" dirty="0"/>
              <a:t>The name should reflect the nature of the business</a:t>
            </a:r>
          </a:p>
          <a:p>
            <a:pPr algn="just"/>
            <a:r>
              <a:rPr lang="en-US" sz="2400" b="1" dirty="0"/>
              <a:t>Memorability: </a:t>
            </a:r>
            <a:r>
              <a:rPr lang="en-US" sz="2400" dirty="0"/>
              <a:t>Choose a name that is memorable and easy to spell</a:t>
            </a:r>
          </a:p>
          <a:p>
            <a:pPr algn="just"/>
            <a:r>
              <a:rPr lang="en-US" sz="2400" b="1" dirty="0"/>
              <a:t>Uniqueness: </a:t>
            </a:r>
            <a:r>
              <a:rPr lang="en-US" sz="2400" dirty="0"/>
              <a:t>Ensure the name is unique to avoid confusion with other businesses</a:t>
            </a:r>
          </a:p>
          <a:p>
            <a:pPr algn="just"/>
            <a:r>
              <a:rPr lang="en-US" sz="2400" b="1" dirty="0"/>
              <a:t>Legal Availability: </a:t>
            </a:r>
            <a:r>
              <a:rPr lang="en-US" sz="2400" dirty="0"/>
              <a:t>Ensure the name is not already trademarked by another business.</a:t>
            </a:r>
          </a:p>
          <a:p>
            <a:pPr algn="just"/>
            <a:r>
              <a:rPr lang="en-US" sz="2400" b="1" dirty="0"/>
              <a:t>Scalability: </a:t>
            </a:r>
            <a:r>
              <a:rPr lang="en-US" sz="2400" dirty="0"/>
              <a:t>Choose a name that can accommodate the growth.</a:t>
            </a:r>
          </a:p>
          <a:p>
            <a:pPr algn="just"/>
            <a:endParaRPr lang="en-US" sz="2400" b="1" dirty="0"/>
          </a:p>
          <a:p>
            <a:pPr algn="just"/>
            <a:r>
              <a:rPr lang="en-US" sz="2400" b="1" dirty="0"/>
              <a:t>Domain Availability, International Implications, Feedback and Testing</a:t>
            </a:r>
          </a:p>
          <a:p>
            <a:pPr algn="just"/>
            <a:endParaRPr lang="en-US" sz="2400" b="1" dirty="0"/>
          </a:p>
          <a:p>
            <a:pPr algn="just"/>
            <a:endParaRPr lang="en-US" sz="2400" b="1" dirty="0"/>
          </a:p>
          <a:p>
            <a:pPr algn="just"/>
            <a:endParaRPr lang="en-US" sz="2400" b="1" dirty="0"/>
          </a:p>
          <a:p>
            <a:endParaRPr lang="en-US" sz="2400" b="1" dirty="0"/>
          </a:p>
          <a:p>
            <a:endParaRPr lang="en-US" sz="2400" b="1" dirty="0"/>
          </a:p>
          <a:p>
            <a:endParaRPr lang="en-US" sz="2400" dirty="0"/>
          </a:p>
        </p:txBody>
      </p:sp>
    </p:spTree>
    <p:extLst>
      <p:ext uri="{BB962C8B-B14F-4D97-AF65-F5344CB8AC3E}">
        <p14:creationId xmlns:p14="http://schemas.microsoft.com/office/powerpoint/2010/main" val="4277989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1300</TotalTime>
  <Words>631</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BA-L_TFA</dc:creator>
  <cp:lastModifiedBy>User</cp:lastModifiedBy>
  <cp:revision>79</cp:revision>
  <dcterms:created xsi:type="dcterms:W3CDTF">2023-07-17T03:28:08Z</dcterms:created>
  <dcterms:modified xsi:type="dcterms:W3CDTF">2024-01-30T18:37:23Z</dcterms:modified>
</cp:coreProperties>
</file>