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57" r:id="rId3"/>
    <p:sldId id="258" r:id="rId4"/>
    <p:sldId id="259" r:id="rId5"/>
    <p:sldId id="264" r:id="rId6"/>
    <p:sldId id="265" r:id="rId7"/>
    <p:sldId id="266" r:id="rId8"/>
    <p:sldId id="260" r:id="rId9"/>
    <p:sldId id="261" r:id="rId10"/>
    <p:sldId id="262" r:id="rId11"/>
    <p:sldId id="267" r:id="rId12"/>
    <p:sldId id="268" r:id="rId13"/>
    <p:sldId id="269" r:id="rId14"/>
    <p:sldId id="270" r:id="rId15"/>
    <p:sldId id="263" r:id="rId16"/>
    <p:sldId id="271" r:id="rId17"/>
    <p:sldId id="272" r:id="rId18"/>
    <p:sldId id="273" r:id="rId19"/>
    <p:sldId id="274" r:id="rId20"/>
    <p:sldId id="275"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A1E7F-E6D9-4103-8753-CFDF1E46368D}" type="datetimeFigureOut">
              <a:rPr lang="en-US" smtClean="0"/>
              <a:t>24-Apr-24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C69F6-FB73-40BD-BCC2-5B08A1516E35}" type="slidenum">
              <a:rPr lang="en-US" smtClean="0"/>
              <a:t>‹#›</a:t>
            </a:fld>
            <a:endParaRPr lang="en-US"/>
          </a:p>
        </p:txBody>
      </p:sp>
    </p:spTree>
    <p:extLst>
      <p:ext uri="{BB962C8B-B14F-4D97-AF65-F5344CB8AC3E}">
        <p14:creationId xmlns:p14="http://schemas.microsoft.com/office/powerpoint/2010/main" val="3164458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1D32-F55E-A8D3-0B0C-E55F7E20B0D3}"/>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65DD15F-4EF8-B7AF-FC7E-1148AC70D7E3}"/>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900620F-88DD-690A-0F56-646F789599BD}"/>
              </a:ext>
            </a:extLst>
          </p:cNvPr>
          <p:cNvSpPr>
            <a:spLocks noGrp="1"/>
          </p:cNvSpPr>
          <p:nvPr>
            <p:ph type="dt" sz="half" idx="10"/>
          </p:nvPr>
        </p:nvSpPr>
        <p:spPr/>
        <p:txBody>
          <a:bodyPr/>
          <a:lstStyle/>
          <a:p>
            <a:fld id="{F989BF73-B1B7-4DA0-BCA3-C1234539EFD4}" type="datetime1">
              <a:rPr lang="en-US" smtClean="0"/>
              <a:t>24-Apr-24</a:t>
            </a:fld>
            <a:endParaRPr lang="en-US"/>
          </a:p>
        </p:txBody>
      </p:sp>
      <p:sp>
        <p:nvSpPr>
          <p:cNvPr id="5" name="Footer Placeholder 4">
            <a:extLst>
              <a:ext uri="{FF2B5EF4-FFF2-40B4-BE49-F238E27FC236}">
                <a16:creationId xmlns:a16="http://schemas.microsoft.com/office/drawing/2014/main" id="{1D202DDA-AE69-D608-FFE9-0E8D25B0B76D}"/>
              </a:ext>
            </a:extLst>
          </p:cNvPr>
          <p:cNvSpPr>
            <a:spLocks noGrp="1"/>
          </p:cNvSpPr>
          <p:nvPr>
            <p:ph type="ftr" sz="quarter" idx="11"/>
          </p:nvPr>
        </p:nvSpPr>
        <p:spPr/>
        <p:txBody>
          <a:bodyPr/>
          <a:lstStyle/>
          <a:p>
            <a:r>
              <a:rPr lang="en-US"/>
              <a:t>Created By: Baivab Das, lecturer, Dept. of CSE, UAP</a:t>
            </a:r>
          </a:p>
        </p:txBody>
      </p:sp>
      <p:sp>
        <p:nvSpPr>
          <p:cNvPr id="6" name="Slide Number Placeholder 5">
            <a:extLst>
              <a:ext uri="{FF2B5EF4-FFF2-40B4-BE49-F238E27FC236}">
                <a16:creationId xmlns:a16="http://schemas.microsoft.com/office/drawing/2014/main" id="{259419E7-1C9E-3DF3-86B2-66B058676DCE}"/>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296701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A86D-14A1-B4E5-B539-9FEE27B0F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B7237-0BBC-3581-DCCE-16BCCF1B9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80AD1-02FF-8000-0BA3-8C3ADFE4E71F}"/>
              </a:ext>
            </a:extLst>
          </p:cNvPr>
          <p:cNvSpPr>
            <a:spLocks noGrp="1"/>
          </p:cNvSpPr>
          <p:nvPr>
            <p:ph type="dt" sz="half" idx="10"/>
          </p:nvPr>
        </p:nvSpPr>
        <p:spPr/>
        <p:txBody>
          <a:bodyPr/>
          <a:lstStyle/>
          <a:p>
            <a:fld id="{EEE301A6-245D-4429-85C3-ADC9EEBBCBA8}" type="datetime1">
              <a:rPr lang="en-US" smtClean="0"/>
              <a:t>24-Apr-24</a:t>
            </a:fld>
            <a:endParaRPr lang="en-US"/>
          </a:p>
        </p:txBody>
      </p:sp>
      <p:sp>
        <p:nvSpPr>
          <p:cNvPr id="5" name="Footer Placeholder 4">
            <a:extLst>
              <a:ext uri="{FF2B5EF4-FFF2-40B4-BE49-F238E27FC236}">
                <a16:creationId xmlns:a16="http://schemas.microsoft.com/office/drawing/2014/main" id="{3ECFD64E-076C-75DF-FE7B-2FFE04131CCB}"/>
              </a:ext>
            </a:extLst>
          </p:cNvPr>
          <p:cNvSpPr>
            <a:spLocks noGrp="1"/>
          </p:cNvSpPr>
          <p:nvPr>
            <p:ph type="ftr" sz="quarter" idx="11"/>
          </p:nvPr>
        </p:nvSpPr>
        <p:spPr/>
        <p:txBody>
          <a:bodyPr/>
          <a:lstStyle/>
          <a:p>
            <a:r>
              <a:rPr lang="en-US"/>
              <a:t>Created By: Baivab Das, lecturer, Dept. of CSE, UAP</a:t>
            </a:r>
          </a:p>
        </p:txBody>
      </p:sp>
      <p:sp>
        <p:nvSpPr>
          <p:cNvPr id="6" name="Slide Number Placeholder 5">
            <a:extLst>
              <a:ext uri="{FF2B5EF4-FFF2-40B4-BE49-F238E27FC236}">
                <a16:creationId xmlns:a16="http://schemas.microsoft.com/office/drawing/2014/main" id="{E0EC2A72-1091-D4B0-5020-54858DCFC5EF}"/>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328059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262C0-5F62-8EF8-D837-24AA5188DC43}"/>
              </a:ext>
            </a:extLst>
          </p:cNvPr>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8BA6F26B-3AF5-1E53-A947-30B90E7B79F7}"/>
              </a:ext>
            </a:extLst>
          </p:cNvPr>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146763E-6E1D-0224-CC59-667B5EE2A763}"/>
              </a:ext>
            </a:extLst>
          </p:cNvPr>
          <p:cNvSpPr>
            <a:spLocks noGrp="1"/>
          </p:cNvSpPr>
          <p:nvPr>
            <p:ph type="dt" sz="half" idx="10"/>
          </p:nvPr>
        </p:nvSpPr>
        <p:spPr/>
        <p:txBody>
          <a:bodyPr/>
          <a:lstStyle/>
          <a:p>
            <a:fld id="{E96ECDDF-CC38-4E5F-9CED-690404B0154A}" type="datetime1">
              <a:rPr lang="en-US" smtClean="0"/>
              <a:t>24-Apr-24</a:t>
            </a:fld>
            <a:endParaRPr lang="en-US"/>
          </a:p>
        </p:txBody>
      </p:sp>
      <p:sp>
        <p:nvSpPr>
          <p:cNvPr id="5" name="Footer Placeholder 4">
            <a:extLst>
              <a:ext uri="{FF2B5EF4-FFF2-40B4-BE49-F238E27FC236}">
                <a16:creationId xmlns:a16="http://schemas.microsoft.com/office/drawing/2014/main" id="{804F0A79-198C-335C-DBF2-146ADAD86B73}"/>
              </a:ext>
            </a:extLst>
          </p:cNvPr>
          <p:cNvSpPr>
            <a:spLocks noGrp="1"/>
          </p:cNvSpPr>
          <p:nvPr>
            <p:ph type="ftr" sz="quarter" idx="11"/>
          </p:nvPr>
        </p:nvSpPr>
        <p:spPr/>
        <p:txBody>
          <a:bodyPr/>
          <a:lstStyle/>
          <a:p>
            <a:r>
              <a:rPr lang="en-US"/>
              <a:t>Created By: Baivab Das, lecturer, Dept. of CSE, UAP</a:t>
            </a:r>
          </a:p>
        </p:txBody>
      </p:sp>
      <p:sp>
        <p:nvSpPr>
          <p:cNvPr id="6" name="Slide Number Placeholder 5">
            <a:extLst>
              <a:ext uri="{FF2B5EF4-FFF2-40B4-BE49-F238E27FC236}">
                <a16:creationId xmlns:a16="http://schemas.microsoft.com/office/drawing/2014/main" id="{9D72C425-226A-E9B7-6159-60A878365EC2}"/>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314543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BE76-078D-C3CD-CCA5-79C50F5DE818}"/>
              </a:ext>
            </a:extLst>
          </p:cNvPr>
          <p:cNvSpPr>
            <a:spLocks noGrp="1"/>
          </p:cNvSpPr>
          <p:nvPr>
            <p:ph type="title"/>
          </p:nvPr>
        </p:nvSpPr>
        <p:spPr>
          <a:xfrm>
            <a:off x="838200" y="365126"/>
            <a:ext cx="10515600" cy="66141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396CC00-C774-BAE2-427B-8965DD0BA579}"/>
              </a:ext>
            </a:extLst>
          </p:cNvPr>
          <p:cNvSpPr>
            <a:spLocks noGrp="1"/>
          </p:cNvSpPr>
          <p:nvPr>
            <p:ph idx="1"/>
          </p:nvPr>
        </p:nvSpPr>
        <p:spPr>
          <a:xfrm>
            <a:off x="838200" y="1293962"/>
            <a:ext cx="10515600" cy="4883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B5A89-54FC-05A6-C5D0-CDC292B345ED}"/>
              </a:ext>
            </a:extLst>
          </p:cNvPr>
          <p:cNvSpPr>
            <a:spLocks noGrp="1"/>
          </p:cNvSpPr>
          <p:nvPr>
            <p:ph type="dt" sz="half" idx="10"/>
          </p:nvPr>
        </p:nvSpPr>
        <p:spPr/>
        <p:txBody>
          <a:bodyPr/>
          <a:lstStyle/>
          <a:p>
            <a:fld id="{B454A45C-B45E-4DC5-AE16-C8794A91E8AF}" type="datetime1">
              <a:rPr lang="en-US" smtClean="0"/>
              <a:t>24-Apr-24</a:t>
            </a:fld>
            <a:endParaRPr lang="en-US"/>
          </a:p>
        </p:txBody>
      </p:sp>
      <p:sp>
        <p:nvSpPr>
          <p:cNvPr id="5" name="Footer Placeholder 4">
            <a:extLst>
              <a:ext uri="{FF2B5EF4-FFF2-40B4-BE49-F238E27FC236}">
                <a16:creationId xmlns:a16="http://schemas.microsoft.com/office/drawing/2014/main" id="{E4C7CFA5-9861-4D58-CEDF-6907702884AE}"/>
              </a:ext>
            </a:extLst>
          </p:cNvPr>
          <p:cNvSpPr>
            <a:spLocks noGrp="1"/>
          </p:cNvSpPr>
          <p:nvPr>
            <p:ph type="ftr" sz="quarter" idx="11"/>
          </p:nvPr>
        </p:nvSpPr>
        <p:spPr/>
        <p:txBody>
          <a:bodyPr/>
          <a:lstStyle/>
          <a:p>
            <a:r>
              <a:rPr lang="en-US"/>
              <a:t>Created By: Baivab Das, lecturer, Dept. of CSE, UAP</a:t>
            </a:r>
          </a:p>
        </p:txBody>
      </p:sp>
      <p:sp>
        <p:nvSpPr>
          <p:cNvPr id="6" name="Slide Number Placeholder 5">
            <a:extLst>
              <a:ext uri="{FF2B5EF4-FFF2-40B4-BE49-F238E27FC236}">
                <a16:creationId xmlns:a16="http://schemas.microsoft.com/office/drawing/2014/main" id="{B694F07A-54EE-C34C-08B1-BD687A651076}"/>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345935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7551-6654-F773-FA14-BD01458B1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8C4DA-2281-48AF-E4F7-EB16AE769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F2A2A-230E-3115-A9FC-01390CF388B3}"/>
              </a:ext>
            </a:extLst>
          </p:cNvPr>
          <p:cNvSpPr>
            <a:spLocks noGrp="1"/>
          </p:cNvSpPr>
          <p:nvPr>
            <p:ph type="dt" sz="half" idx="10"/>
          </p:nvPr>
        </p:nvSpPr>
        <p:spPr/>
        <p:txBody>
          <a:bodyPr/>
          <a:lstStyle/>
          <a:p>
            <a:fld id="{051168A4-1EBA-4566-8BEE-220C74A1330F}" type="datetime1">
              <a:rPr lang="en-US" smtClean="0"/>
              <a:t>24-Apr-24</a:t>
            </a:fld>
            <a:endParaRPr lang="en-US"/>
          </a:p>
        </p:txBody>
      </p:sp>
      <p:sp>
        <p:nvSpPr>
          <p:cNvPr id="5" name="Footer Placeholder 4">
            <a:extLst>
              <a:ext uri="{FF2B5EF4-FFF2-40B4-BE49-F238E27FC236}">
                <a16:creationId xmlns:a16="http://schemas.microsoft.com/office/drawing/2014/main" id="{DEFCF60B-0BB0-953E-E854-D9800ACC4E21}"/>
              </a:ext>
            </a:extLst>
          </p:cNvPr>
          <p:cNvSpPr>
            <a:spLocks noGrp="1"/>
          </p:cNvSpPr>
          <p:nvPr>
            <p:ph type="ftr" sz="quarter" idx="11"/>
          </p:nvPr>
        </p:nvSpPr>
        <p:spPr/>
        <p:txBody>
          <a:bodyPr/>
          <a:lstStyle/>
          <a:p>
            <a:r>
              <a:rPr lang="en-US"/>
              <a:t>Created By: Baivab Das, lecturer, Dept. of CSE, UAP</a:t>
            </a:r>
          </a:p>
        </p:txBody>
      </p:sp>
      <p:sp>
        <p:nvSpPr>
          <p:cNvPr id="6" name="Slide Number Placeholder 5">
            <a:extLst>
              <a:ext uri="{FF2B5EF4-FFF2-40B4-BE49-F238E27FC236}">
                <a16:creationId xmlns:a16="http://schemas.microsoft.com/office/drawing/2014/main" id="{D049821F-A414-A6DE-B776-A292887FBD3B}"/>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207418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AC97-A7E9-D941-C6BC-7AEC52B55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9FFD0-30FD-DD1B-BE74-0952EF0DD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BA3C8-1C97-07B4-4675-B97065E55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00283-2DDD-AA80-CFF4-FDA07A8FBA0A}"/>
              </a:ext>
            </a:extLst>
          </p:cNvPr>
          <p:cNvSpPr>
            <a:spLocks noGrp="1"/>
          </p:cNvSpPr>
          <p:nvPr>
            <p:ph type="dt" sz="half" idx="10"/>
          </p:nvPr>
        </p:nvSpPr>
        <p:spPr/>
        <p:txBody>
          <a:bodyPr/>
          <a:lstStyle/>
          <a:p>
            <a:fld id="{BD1159C8-866E-49B0-BB42-79C1636B8682}" type="datetime1">
              <a:rPr lang="en-US" smtClean="0"/>
              <a:t>24-Apr-24</a:t>
            </a:fld>
            <a:endParaRPr lang="en-US"/>
          </a:p>
        </p:txBody>
      </p:sp>
      <p:sp>
        <p:nvSpPr>
          <p:cNvPr id="6" name="Footer Placeholder 5">
            <a:extLst>
              <a:ext uri="{FF2B5EF4-FFF2-40B4-BE49-F238E27FC236}">
                <a16:creationId xmlns:a16="http://schemas.microsoft.com/office/drawing/2014/main" id="{828926A8-2518-1705-B085-CA44FC2AC1AC}"/>
              </a:ext>
            </a:extLst>
          </p:cNvPr>
          <p:cNvSpPr>
            <a:spLocks noGrp="1"/>
          </p:cNvSpPr>
          <p:nvPr>
            <p:ph type="ftr" sz="quarter" idx="11"/>
          </p:nvPr>
        </p:nvSpPr>
        <p:spPr/>
        <p:txBody>
          <a:bodyPr/>
          <a:lstStyle/>
          <a:p>
            <a:r>
              <a:rPr lang="en-US"/>
              <a:t>Created By: Baivab Das, lecturer, Dept. of CSE, UAP</a:t>
            </a:r>
          </a:p>
        </p:txBody>
      </p:sp>
      <p:sp>
        <p:nvSpPr>
          <p:cNvPr id="7" name="Slide Number Placeholder 6">
            <a:extLst>
              <a:ext uri="{FF2B5EF4-FFF2-40B4-BE49-F238E27FC236}">
                <a16:creationId xmlns:a16="http://schemas.microsoft.com/office/drawing/2014/main" id="{227C57DE-41BA-F0FA-6FCB-F310DB7DB867}"/>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16310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EA29-D2FC-C91C-732F-297BB4D839B6}"/>
              </a:ext>
            </a:extLst>
          </p:cNvPr>
          <p:cNvSpPr>
            <a:spLocks noGrp="1"/>
          </p:cNvSpPr>
          <p:nvPr>
            <p:ph type="title"/>
          </p:nvPr>
        </p:nvSpPr>
        <p:spPr>
          <a:xfrm>
            <a:off x="839788" y="365125"/>
            <a:ext cx="10515600" cy="1325563"/>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7F9A4D1D-AB59-A178-044E-DE6E675A2AE3}"/>
              </a:ext>
            </a:extLst>
          </p:cNvPr>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6535284-D9AF-F19C-C7B7-86594D80FFC1}"/>
              </a:ext>
            </a:extLst>
          </p:cNvPr>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244E8A-EA85-762E-42ED-53D0C95DB622}"/>
              </a:ext>
            </a:extLst>
          </p:cNvPr>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2813B10-A924-7F36-FEDE-A64CD1DECCC2}"/>
              </a:ext>
            </a:extLst>
          </p:cNvPr>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FA17F83-FA47-287F-823A-95DE30A524D8}"/>
              </a:ext>
            </a:extLst>
          </p:cNvPr>
          <p:cNvSpPr>
            <a:spLocks noGrp="1"/>
          </p:cNvSpPr>
          <p:nvPr>
            <p:ph type="dt" sz="half" idx="10"/>
          </p:nvPr>
        </p:nvSpPr>
        <p:spPr/>
        <p:txBody>
          <a:bodyPr/>
          <a:lstStyle/>
          <a:p>
            <a:fld id="{8FE045D2-C64C-41F7-A0DE-5C733B4ECC22}" type="datetime1">
              <a:rPr lang="en-US" smtClean="0"/>
              <a:t>24-Apr-24</a:t>
            </a:fld>
            <a:endParaRPr lang="en-US"/>
          </a:p>
        </p:txBody>
      </p:sp>
      <p:sp>
        <p:nvSpPr>
          <p:cNvPr id="8" name="Footer Placeholder 7">
            <a:extLst>
              <a:ext uri="{FF2B5EF4-FFF2-40B4-BE49-F238E27FC236}">
                <a16:creationId xmlns:a16="http://schemas.microsoft.com/office/drawing/2014/main" id="{9407766E-A59C-6E9A-B00D-0A86BE12A9D4}"/>
              </a:ext>
            </a:extLst>
          </p:cNvPr>
          <p:cNvSpPr>
            <a:spLocks noGrp="1"/>
          </p:cNvSpPr>
          <p:nvPr>
            <p:ph type="ftr" sz="quarter" idx="11"/>
          </p:nvPr>
        </p:nvSpPr>
        <p:spPr/>
        <p:txBody>
          <a:bodyPr/>
          <a:lstStyle/>
          <a:p>
            <a:r>
              <a:rPr lang="en-US"/>
              <a:t>Created By: Baivab Das, lecturer, Dept. of CSE, UAP</a:t>
            </a:r>
          </a:p>
        </p:txBody>
      </p:sp>
      <p:sp>
        <p:nvSpPr>
          <p:cNvPr id="9" name="Slide Number Placeholder 8">
            <a:extLst>
              <a:ext uri="{FF2B5EF4-FFF2-40B4-BE49-F238E27FC236}">
                <a16:creationId xmlns:a16="http://schemas.microsoft.com/office/drawing/2014/main" id="{9BD459B1-9225-7C58-251B-768EEAA44C39}"/>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354693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80C3-28AD-229E-C68C-CB2F1552FCFD}"/>
              </a:ext>
            </a:extLst>
          </p:cNvPr>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CE386AF-0D13-A858-5F3A-C0648387B2B2}"/>
              </a:ext>
            </a:extLst>
          </p:cNvPr>
          <p:cNvSpPr>
            <a:spLocks noGrp="1"/>
          </p:cNvSpPr>
          <p:nvPr>
            <p:ph type="dt" sz="half" idx="10"/>
          </p:nvPr>
        </p:nvSpPr>
        <p:spPr/>
        <p:txBody>
          <a:bodyPr/>
          <a:lstStyle/>
          <a:p>
            <a:fld id="{71DCCA56-32C0-47A7-9F27-F9A6A197E622}" type="datetime1">
              <a:rPr lang="en-US" smtClean="0"/>
              <a:t>24-Apr-24</a:t>
            </a:fld>
            <a:endParaRPr lang="en-US"/>
          </a:p>
        </p:txBody>
      </p:sp>
      <p:sp>
        <p:nvSpPr>
          <p:cNvPr id="4" name="Footer Placeholder 3">
            <a:extLst>
              <a:ext uri="{FF2B5EF4-FFF2-40B4-BE49-F238E27FC236}">
                <a16:creationId xmlns:a16="http://schemas.microsoft.com/office/drawing/2014/main" id="{EDF847F4-8EF7-8039-DD5D-020F6443D38F}"/>
              </a:ext>
            </a:extLst>
          </p:cNvPr>
          <p:cNvSpPr>
            <a:spLocks noGrp="1"/>
          </p:cNvSpPr>
          <p:nvPr>
            <p:ph type="ftr" sz="quarter" idx="11"/>
          </p:nvPr>
        </p:nvSpPr>
        <p:spPr/>
        <p:txBody>
          <a:bodyPr/>
          <a:lstStyle/>
          <a:p>
            <a:r>
              <a:rPr lang="en-US"/>
              <a:t>Created By: Baivab Das, lecturer, Dept. of CSE, UAP</a:t>
            </a:r>
          </a:p>
        </p:txBody>
      </p:sp>
      <p:sp>
        <p:nvSpPr>
          <p:cNvPr id="5" name="Slide Number Placeholder 4">
            <a:extLst>
              <a:ext uri="{FF2B5EF4-FFF2-40B4-BE49-F238E27FC236}">
                <a16:creationId xmlns:a16="http://schemas.microsoft.com/office/drawing/2014/main" id="{5D56934C-F54A-4E62-3857-697705851D38}"/>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18214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0DC62-4A14-18B6-9886-3FDF3287B10B}"/>
              </a:ext>
            </a:extLst>
          </p:cNvPr>
          <p:cNvSpPr>
            <a:spLocks noGrp="1"/>
          </p:cNvSpPr>
          <p:nvPr>
            <p:ph type="dt" sz="half" idx="10"/>
          </p:nvPr>
        </p:nvSpPr>
        <p:spPr/>
        <p:txBody>
          <a:bodyPr/>
          <a:lstStyle/>
          <a:p>
            <a:fld id="{2F5821ED-6CE9-4312-A9F6-D14B06360BE3}" type="datetime1">
              <a:rPr lang="en-US" smtClean="0"/>
              <a:t>24-Apr-24</a:t>
            </a:fld>
            <a:endParaRPr lang="en-US"/>
          </a:p>
        </p:txBody>
      </p:sp>
      <p:sp>
        <p:nvSpPr>
          <p:cNvPr id="3" name="Footer Placeholder 2">
            <a:extLst>
              <a:ext uri="{FF2B5EF4-FFF2-40B4-BE49-F238E27FC236}">
                <a16:creationId xmlns:a16="http://schemas.microsoft.com/office/drawing/2014/main" id="{134C0C2C-9600-1082-C91D-BD8C7FFDC668}"/>
              </a:ext>
            </a:extLst>
          </p:cNvPr>
          <p:cNvSpPr>
            <a:spLocks noGrp="1"/>
          </p:cNvSpPr>
          <p:nvPr>
            <p:ph type="ftr" sz="quarter" idx="11"/>
          </p:nvPr>
        </p:nvSpPr>
        <p:spPr/>
        <p:txBody>
          <a:bodyPr/>
          <a:lstStyle/>
          <a:p>
            <a:r>
              <a:rPr lang="en-US"/>
              <a:t>Created By: Baivab Das, lecturer, Dept. of CSE, UAP</a:t>
            </a:r>
          </a:p>
        </p:txBody>
      </p:sp>
      <p:sp>
        <p:nvSpPr>
          <p:cNvPr id="4" name="Slide Number Placeholder 3">
            <a:extLst>
              <a:ext uri="{FF2B5EF4-FFF2-40B4-BE49-F238E27FC236}">
                <a16:creationId xmlns:a16="http://schemas.microsoft.com/office/drawing/2014/main" id="{C107DAFD-CA5C-E4ED-426F-CFE46D65C215}"/>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9001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8FE3-2084-5639-D62C-84ED6CC22DE4}"/>
              </a:ext>
            </a:extLst>
          </p:cNvPr>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5E24B74-CF3C-8661-F6F5-A88940027910}"/>
              </a:ext>
            </a:extLst>
          </p:cNvPr>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374609-F2AE-F24E-A8B0-3939BC47C7BF}"/>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8E15926-B820-1038-C4C4-7BAE120D6BC0}"/>
              </a:ext>
            </a:extLst>
          </p:cNvPr>
          <p:cNvSpPr>
            <a:spLocks noGrp="1"/>
          </p:cNvSpPr>
          <p:nvPr>
            <p:ph type="dt" sz="half" idx="10"/>
          </p:nvPr>
        </p:nvSpPr>
        <p:spPr/>
        <p:txBody>
          <a:bodyPr/>
          <a:lstStyle/>
          <a:p>
            <a:fld id="{FE35B179-BB9B-416D-9A24-AFBEB85A5FD7}" type="datetime1">
              <a:rPr lang="en-US" smtClean="0"/>
              <a:t>24-Apr-24</a:t>
            </a:fld>
            <a:endParaRPr lang="en-US"/>
          </a:p>
        </p:txBody>
      </p:sp>
      <p:sp>
        <p:nvSpPr>
          <p:cNvPr id="6" name="Footer Placeholder 5">
            <a:extLst>
              <a:ext uri="{FF2B5EF4-FFF2-40B4-BE49-F238E27FC236}">
                <a16:creationId xmlns:a16="http://schemas.microsoft.com/office/drawing/2014/main" id="{C6371FC5-FA1D-8D1D-6161-A530110AE8EF}"/>
              </a:ext>
            </a:extLst>
          </p:cNvPr>
          <p:cNvSpPr>
            <a:spLocks noGrp="1"/>
          </p:cNvSpPr>
          <p:nvPr>
            <p:ph type="ftr" sz="quarter" idx="11"/>
          </p:nvPr>
        </p:nvSpPr>
        <p:spPr/>
        <p:txBody>
          <a:bodyPr/>
          <a:lstStyle/>
          <a:p>
            <a:r>
              <a:rPr lang="en-US"/>
              <a:t>Created By: Baivab Das, lecturer, Dept. of CSE, UAP</a:t>
            </a:r>
          </a:p>
        </p:txBody>
      </p:sp>
      <p:sp>
        <p:nvSpPr>
          <p:cNvPr id="7" name="Slide Number Placeholder 6">
            <a:extLst>
              <a:ext uri="{FF2B5EF4-FFF2-40B4-BE49-F238E27FC236}">
                <a16:creationId xmlns:a16="http://schemas.microsoft.com/office/drawing/2014/main" id="{4C2DE56D-0794-99B8-BF41-5237C1B79B04}"/>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124236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496C-FC93-4010-1A85-9CABAF7E8AE6}"/>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5A2F7E6-B30F-CEC2-624F-4BF047DD7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35C98C4-867B-D939-14EE-006479597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3A661-28CD-4FAE-59EA-FD91605BE17F}"/>
              </a:ext>
            </a:extLst>
          </p:cNvPr>
          <p:cNvSpPr>
            <a:spLocks noGrp="1"/>
          </p:cNvSpPr>
          <p:nvPr>
            <p:ph type="dt" sz="half" idx="10"/>
          </p:nvPr>
        </p:nvSpPr>
        <p:spPr/>
        <p:txBody>
          <a:bodyPr/>
          <a:lstStyle/>
          <a:p>
            <a:fld id="{454DD19B-1F2B-4688-8953-1FCA2E82028E}" type="datetime1">
              <a:rPr lang="en-US" smtClean="0"/>
              <a:t>24-Apr-24</a:t>
            </a:fld>
            <a:endParaRPr lang="en-US"/>
          </a:p>
        </p:txBody>
      </p:sp>
      <p:sp>
        <p:nvSpPr>
          <p:cNvPr id="6" name="Footer Placeholder 5">
            <a:extLst>
              <a:ext uri="{FF2B5EF4-FFF2-40B4-BE49-F238E27FC236}">
                <a16:creationId xmlns:a16="http://schemas.microsoft.com/office/drawing/2014/main" id="{F64B002A-3599-57B3-AC37-A05B7057FA52}"/>
              </a:ext>
            </a:extLst>
          </p:cNvPr>
          <p:cNvSpPr>
            <a:spLocks noGrp="1"/>
          </p:cNvSpPr>
          <p:nvPr>
            <p:ph type="ftr" sz="quarter" idx="11"/>
          </p:nvPr>
        </p:nvSpPr>
        <p:spPr/>
        <p:txBody>
          <a:bodyPr/>
          <a:lstStyle/>
          <a:p>
            <a:r>
              <a:rPr lang="en-US"/>
              <a:t>Created By: Baivab Das, lecturer, Dept. of CSE, UAP</a:t>
            </a:r>
          </a:p>
        </p:txBody>
      </p:sp>
      <p:sp>
        <p:nvSpPr>
          <p:cNvPr id="7" name="Slide Number Placeholder 6">
            <a:extLst>
              <a:ext uri="{FF2B5EF4-FFF2-40B4-BE49-F238E27FC236}">
                <a16:creationId xmlns:a16="http://schemas.microsoft.com/office/drawing/2014/main" id="{8FC4862F-17D9-0F19-4CD4-44449467D17E}"/>
              </a:ext>
            </a:extLst>
          </p:cNvPr>
          <p:cNvSpPr>
            <a:spLocks noGrp="1"/>
          </p:cNvSpPr>
          <p:nvPr>
            <p:ph type="sldNum" sz="quarter" idx="12"/>
          </p:nvPr>
        </p:nvSpPr>
        <p:spPr/>
        <p:txBody>
          <a:bodyPr/>
          <a:lstStyle/>
          <a:p>
            <a:fld id="{CDDB4280-549B-4A2A-AA27-FB3822B9276B}" type="slidenum">
              <a:rPr lang="en-US" smtClean="0"/>
              <a:t>‹#›</a:t>
            </a:fld>
            <a:endParaRPr lang="en-US"/>
          </a:p>
        </p:txBody>
      </p:sp>
    </p:spTree>
    <p:extLst>
      <p:ext uri="{BB962C8B-B14F-4D97-AF65-F5344CB8AC3E}">
        <p14:creationId xmlns:p14="http://schemas.microsoft.com/office/powerpoint/2010/main" val="126823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A7DDE-B86D-3921-E290-9BEEDC228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0A8242-2D51-5E7E-857B-5F62CE862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E7C1AC9-0454-E583-A5D6-5998D4910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BB232-CEB9-4622-AD73-CFC967852CB0}" type="datetime1">
              <a:rPr lang="en-US" smtClean="0"/>
              <a:t>24-Apr-24</a:t>
            </a:fld>
            <a:endParaRPr lang="en-US"/>
          </a:p>
        </p:txBody>
      </p:sp>
      <p:sp>
        <p:nvSpPr>
          <p:cNvPr id="5" name="Footer Placeholder 4">
            <a:extLst>
              <a:ext uri="{FF2B5EF4-FFF2-40B4-BE49-F238E27FC236}">
                <a16:creationId xmlns:a16="http://schemas.microsoft.com/office/drawing/2014/main" id="{CE502790-B589-BEB5-8F57-C068D3B1B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Baivab Das, lecturer, Dept. of CSE, UAP</a:t>
            </a:r>
          </a:p>
        </p:txBody>
      </p:sp>
      <p:sp>
        <p:nvSpPr>
          <p:cNvPr id="6" name="Slide Number Placeholder 5">
            <a:extLst>
              <a:ext uri="{FF2B5EF4-FFF2-40B4-BE49-F238E27FC236}">
                <a16:creationId xmlns:a16="http://schemas.microsoft.com/office/drawing/2014/main" id="{116733DC-37D2-DC26-E8BB-3FC661B59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B4280-549B-4A2A-AA27-FB3822B9276B}" type="slidenum">
              <a:rPr lang="en-US" smtClean="0"/>
              <a:t>‹#›</a:t>
            </a:fld>
            <a:endParaRPr lang="en-US"/>
          </a:p>
        </p:txBody>
      </p:sp>
    </p:spTree>
    <p:extLst>
      <p:ext uri="{BB962C8B-B14F-4D97-AF65-F5344CB8AC3E}">
        <p14:creationId xmlns:p14="http://schemas.microsoft.com/office/powerpoint/2010/main" val="43147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in armor and helmet sitting at a desk with a computer and a dragon in the background&#10;&#10;Description automatically generated">
            <a:extLst>
              <a:ext uri="{FF2B5EF4-FFF2-40B4-BE49-F238E27FC236}">
                <a16:creationId xmlns:a16="http://schemas.microsoft.com/office/drawing/2014/main" id="{1CF18854-8D86-BE38-5BDA-9F3117D1CF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577" r="1593" b="8569"/>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E30328-F616-34A3-0953-C15E726837C4}"/>
              </a:ext>
            </a:extLst>
          </p:cNvPr>
          <p:cNvSpPr>
            <a:spLocks noGrp="1"/>
          </p:cNvSpPr>
          <p:nvPr>
            <p:ph type="title"/>
          </p:nvPr>
        </p:nvSpPr>
        <p:spPr>
          <a:xfrm>
            <a:off x="477981" y="1206097"/>
            <a:ext cx="4023360" cy="1745861"/>
          </a:xfrm>
        </p:spPr>
        <p:txBody>
          <a:bodyPr vert="horz" lIns="91440" tIns="45720" rIns="91440" bIns="45720" rtlCol="0" anchor="b">
            <a:normAutofit fontScale="90000"/>
          </a:bodyPr>
          <a:lstStyle/>
          <a:p>
            <a:r>
              <a:rPr lang="en-US" sz="4800" dirty="0">
                <a:solidFill>
                  <a:schemeClr val="bg1"/>
                </a:solidFill>
                <a:latin typeface="Arial" panose="020B0604020202020204" pitchFamily="34" charset="0"/>
                <a:cs typeface="Arial" panose="020B0604020202020204" pitchFamily="34" charset="0"/>
              </a:rPr>
              <a:t>Intermediate Code Generation</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25DE64B0-BFA8-3E96-8264-BD36010BBBD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CDDB4280-549B-4A2A-AA27-FB3822B9276B}" type="slidenum">
              <a:rPr lang="en-US">
                <a:solidFill>
                  <a:schemeClr val="bg1"/>
                </a:solidFill>
                <a:latin typeface="Calibri" panose="020F0502020204030204"/>
              </a:rPr>
              <a:pPr>
                <a:spcAft>
                  <a:spcPts val="600"/>
                </a:spcAft>
                <a:defRPr/>
              </a:pPr>
              <a:t>1</a:t>
            </a:fld>
            <a:endParaRPr lang="en-US">
              <a:solidFill>
                <a:schemeClr val="bg1"/>
              </a:solidFill>
              <a:latin typeface="Calibri" panose="020F0502020204030204"/>
            </a:endParaRPr>
          </a:p>
        </p:txBody>
      </p:sp>
      <p:sp>
        <p:nvSpPr>
          <p:cNvPr id="6" name="Rectangle 5">
            <a:extLst>
              <a:ext uri="{FF2B5EF4-FFF2-40B4-BE49-F238E27FC236}">
                <a16:creationId xmlns:a16="http://schemas.microsoft.com/office/drawing/2014/main" id="{10ACF8C8-3B0F-E996-01D4-D69195805DB0}"/>
              </a:ext>
            </a:extLst>
          </p:cNvPr>
          <p:cNvSpPr/>
          <p:nvPr/>
        </p:nvSpPr>
        <p:spPr>
          <a:xfrm>
            <a:off x="314036" y="434109"/>
            <a:ext cx="1071419" cy="3378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5FFDDFB7-C5FD-21FC-B717-54D63AAC00B7}"/>
              </a:ext>
            </a:extLst>
          </p:cNvPr>
          <p:cNvSpPr txBox="1">
            <a:spLocks/>
          </p:cNvSpPr>
          <p:nvPr/>
        </p:nvSpPr>
        <p:spPr>
          <a:xfrm>
            <a:off x="546992" y="3696837"/>
            <a:ext cx="4023359" cy="12081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latin typeface="Arial" panose="020B0604020202020204" pitchFamily="34" charset="0"/>
                <a:cs typeface="Arial" panose="020B0604020202020204" pitchFamily="34" charset="0"/>
              </a:rPr>
              <a:t>Baivab Das</a:t>
            </a:r>
          </a:p>
          <a:p>
            <a:pPr marL="0" indent="0">
              <a:buNone/>
            </a:pPr>
            <a:r>
              <a:rPr lang="en-US" sz="1400" dirty="0">
                <a:solidFill>
                  <a:schemeClr val="bg1"/>
                </a:solidFill>
                <a:latin typeface="Arial" panose="020B0604020202020204" pitchFamily="34" charset="0"/>
                <a:cs typeface="Arial" panose="020B0604020202020204" pitchFamily="34" charset="0"/>
              </a:rPr>
              <a:t>Lecturer</a:t>
            </a:r>
          </a:p>
          <a:p>
            <a:pPr marL="0" indent="0">
              <a:buNone/>
            </a:pPr>
            <a:r>
              <a:rPr lang="en-US" sz="1400" dirty="0">
                <a:solidFill>
                  <a:schemeClr val="bg1"/>
                </a:solidFill>
                <a:latin typeface="Arial" panose="020B0604020202020204" pitchFamily="34" charset="0"/>
                <a:cs typeface="Arial" panose="020B0604020202020204" pitchFamily="34" charset="0"/>
              </a:rPr>
              <a:t>Department of CSE</a:t>
            </a:r>
          </a:p>
          <a:p>
            <a:pPr marL="0" indent="0">
              <a:buNone/>
            </a:pPr>
            <a:r>
              <a:rPr lang="en-US" sz="1400" dirty="0">
                <a:solidFill>
                  <a:schemeClr val="bg1"/>
                </a:solidFill>
                <a:latin typeface="Arial" panose="020B0604020202020204" pitchFamily="34" charset="0"/>
                <a:cs typeface="Arial" panose="020B0604020202020204" pitchFamily="34" charset="0"/>
              </a:rPr>
              <a:t>University of Asia Pacific</a:t>
            </a:r>
          </a:p>
          <a:p>
            <a:pPr marL="0" indent="0">
              <a:buNone/>
            </a:pP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0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E513-5B5C-7C04-2E2F-2265A09AB667}"/>
              </a:ext>
            </a:extLst>
          </p:cNvPr>
          <p:cNvSpPr>
            <a:spLocks noGrp="1"/>
          </p:cNvSpPr>
          <p:nvPr>
            <p:ph type="title"/>
          </p:nvPr>
        </p:nvSpPr>
        <p:spPr/>
        <p:txBody>
          <a:bodyPr>
            <a:normAutofit fontScale="90000"/>
          </a:bodyPr>
          <a:lstStyle/>
          <a:p>
            <a:r>
              <a:rPr lang="en-US" dirty="0"/>
              <a:t>Assignment Statements</a:t>
            </a:r>
          </a:p>
        </p:txBody>
      </p:sp>
      <p:sp>
        <p:nvSpPr>
          <p:cNvPr id="3" name="Content Placeholder 2">
            <a:extLst>
              <a:ext uri="{FF2B5EF4-FFF2-40B4-BE49-F238E27FC236}">
                <a16:creationId xmlns:a16="http://schemas.microsoft.com/office/drawing/2014/main" id="{74FE55D5-55D0-6501-FAEA-A562E938D8DD}"/>
              </a:ext>
            </a:extLst>
          </p:cNvPr>
          <p:cNvSpPr>
            <a:spLocks noGrp="1"/>
          </p:cNvSpPr>
          <p:nvPr>
            <p:ph idx="1"/>
          </p:nvPr>
        </p:nvSpPr>
        <p:spPr/>
        <p:txBody>
          <a:bodyPr>
            <a:normAutofit lnSpcReduction="10000"/>
          </a:bodyPr>
          <a:lstStyle/>
          <a:p>
            <a:r>
              <a:rPr lang="en-US" dirty="0"/>
              <a:t>There are three types of assignment statements:</a:t>
            </a:r>
          </a:p>
          <a:p>
            <a:pPr lvl="1"/>
            <a:r>
              <a:rPr lang="en-US" dirty="0"/>
              <a:t>x = y op z, op being a binary operator</a:t>
            </a:r>
          </a:p>
          <a:p>
            <a:pPr marL="457200" lvl="1" indent="0">
              <a:buNone/>
            </a:pPr>
            <a:r>
              <a:rPr lang="en-US" dirty="0"/>
              <a:t>		Example:  x = y and z </a:t>
            </a:r>
          </a:p>
          <a:p>
            <a:pPr lvl="1"/>
            <a:r>
              <a:rPr lang="en-US" dirty="0"/>
              <a:t>x = y op z, op being a unary operator</a:t>
            </a:r>
          </a:p>
          <a:p>
            <a:pPr marL="457200" lvl="1" indent="0">
              <a:buNone/>
            </a:pPr>
            <a:r>
              <a:rPr lang="en-US" dirty="0"/>
              <a:t>		Example: x = y not z</a:t>
            </a:r>
          </a:p>
          <a:p>
            <a:pPr lvl="1"/>
            <a:r>
              <a:rPr lang="en-US" dirty="0"/>
              <a:t>x = y</a:t>
            </a:r>
          </a:p>
          <a:p>
            <a:pPr marL="457200" lvl="1" indent="0">
              <a:buNone/>
            </a:pPr>
            <a:r>
              <a:rPr lang="en-US" dirty="0"/>
              <a:t>	no operation or copy operation, just the value of y is assigned to x</a:t>
            </a:r>
          </a:p>
          <a:p>
            <a:r>
              <a:rPr lang="en-US" dirty="0"/>
              <a:t>For all operators in the source language, there should be a counterpart in the intermediate language. Otherwise, there will be no easy code generation. </a:t>
            </a:r>
          </a:p>
          <a:p>
            <a:r>
              <a:rPr lang="en-US" dirty="0"/>
              <a:t>Complex source language operator should be converted into easier ones </a:t>
            </a:r>
          </a:p>
          <a:p>
            <a:pPr marL="457200" lvl="1" indent="0">
              <a:buNone/>
            </a:pPr>
            <a:endParaRPr lang="en-US" dirty="0"/>
          </a:p>
        </p:txBody>
      </p:sp>
      <p:sp>
        <p:nvSpPr>
          <p:cNvPr id="5" name="Slide Number Placeholder 4">
            <a:extLst>
              <a:ext uri="{FF2B5EF4-FFF2-40B4-BE49-F238E27FC236}">
                <a16:creationId xmlns:a16="http://schemas.microsoft.com/office/drawing/2014/main" id="{7D2FD2B3-8DFE-0CEE-C293-8FED0BA91ABF}"/>
              </a:ext>
            </a:extLst>
          </p:cNvPr>
          <p:cNvSpPr>
            <a:spLocks noGrp="1"/>
          </p:cNvSpPr>
          <p:nvPr>
            <p:ph type="sldNum" sz="quarter" idx="12"/>
          </p:nvPr>
        </p:nvSpPr>
        <p:spPr/>
        <p:txBody>
          <a:bodyPr/>
          <a:lstStyle/>
          <a:p>
            <a:fld id="{CDDB4280-549B-4A2A-AA27-FB3822B9276B}" type="slidenum">
              <a:rPr lang="en-US" smtClean="0"/>
              <a:t>10</a:t>
            </a:fld>
            <a:endParaRPr lang="en-US"/>
          </a:p>
        </p:txBody>
      </p:sp>
    </p:spTree>
    <p:extLst>
      <p:ext uri="{BB962C8B-B14F-4D97-AF65-F5344CB8AC3E}">
        <p14:creationId xmlns:p14="http://schemas.microsoft.com/office/powerpoint/2010/main" val="254070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70C9-8A78-5409-22B5-7FB87785422C}"/>
              </a:ext>
            </a:extLst>
          </p:cNvPr>
          <p:cNvSpPr>
            <a:spLocks noGrp="1"/>
          </p:cNvSpPr>
          <p:nvPr>
            <p:ph type="title"/>
          </p:nvPr>
        </p:nvSpPr>
        <p:spPr/>
        <p:txBody>
          <a:bodyPr>
            <a:normAutofit fontScale="90000"/>
          </a:bodyPr>
          <a:lstStyle/>
          <a:p>
            <a:r>
              <a:rPr lang="en-US" dirty="0"/>
              <a:t>Jump Statement</a:t>
            </a:r>
          </a:p>
        </p:txBody>
      </p:sp>
      <p:sp>
        <p:nvSpPr>
          <p:cNvPr id="3" name="Content Placeholder 2">
            <a:extLst>
              <a:ext uri="{FF2B5EF4-FFF2-40B4-BE49-F238E27FC236}">
                <a16:creationId xmlns:a16="http://schemas.microsoft.com/office/drawing/2014/main" id="{CB2BCBF2-4F8E-4728-D097-1F15C3F2A0D4}"/>
              </a:ext>
            </a:extLst>
          </p:cNvPr>
          <p:cNvSpPr>
            <a:spLocks noGrp="1"/>
          </p:cNvSpPr>
          <p:nvPr>
            <p:ph idx="1"/>
          </p:nvPr>
        </p:nvSpPr>
        <p:spPr/>
        <p:txBody>
          <a:bodyPr/>
          <a:lstStyle/>
          <a:p>
            <a:r>
              <a:rPr lang="en-US" dirty="0"/>
              <a:t>Both condition and unconditional jumps are required</a:t>
            </a:r>
          </a:p>
          <a:p>
            <a:r>
              <a:rPr lang="en-US" dirty="0" err="1"/>
              <a:t>Goto</a:t>
            </a:r>
            <a:r>
              <a:rPr lang="en-US" dirty="0"/>
              <a:t> L, L being a label  (L is again hypothetical)</a:t>
            </a:r>
          </a:p>
          <a:p>
            <a:pPr marL="0" indent="0">
              <a:buNone/>
            </a:pPr>
            <a:r>
              <a:rPr lang="en-US" dirty="0"/>
              <a:t>	</a:t>
            </a:r>
            <a:r>
              <a:rPr lang="en-US" dirty="0" err="1"/>
              <a:t>goto</a:t>
            </a:r>
            <a:r>
              <a:rPr lang="en-US" dirty="0"/>
              <a:t> L1</a:t>
            </a:r>
          </a:p>
          <a:p>
            <a:pPr marL="0" indent="0">
              <a:buNone/>
            </a:pPr>
            <a:r>
              <a:rPr lang="en-US" dirty="0"/>
              <a:t>	</a:t>
            </a:r>
            <a:r>
              <a:rPr lang="en-US" dirty="0" err="1"/>
              <a:t>goto</a:t>
            </a:r>
            <a:r>
              <a:rPr lang="en-US" dirty="0"/>
              <a:t> L2</a:t>
            </a:r>
          </a:p>
          <a:p>
            <a:r>
              <a:rPr lang="en-US" dirty="0"/>
              <a:t>If x </a:t>
            </a:r>
            <a:r>
              <a:rPr lang="en-US" dirty="0" err="1"/>
              <a:t>relop</a:t>
            </a:r>
            <a:r>
              <a:rPr lang="en-US" dirty="0"/>
              <a:t> y </a:t>
            </a:r>
            <a:r>
              <a:rPr lang="en-US" dirty="0" err="1"/>
              <a:t>goto</a:t>
            </a:r>
            <a:r>
              <a:rPr lang="en-US" dirty="0"/>
              <a:t> L</a:t>
            </a:r>
          </a:p>
          <a:p>
            <a:pPr marL="0" indent="0">
              <a:buNone/>
            </a:pPr>
            <a:r>
              <a:rPr lang="en-US" dirty="0"/>
              <a:t>	if this statement is here, no separate if then else statement is 	required</a:t>
            </a:r>
          </a:p>
          <a:p>
            <a:pPr marL="0" indent="0">
              <a:buNone/>
            </a:pPr>
            <a:r>
              <a:rPr lang="en-US" dirty="0"/>
              <a:t>if x&gt;y </a:t>
            </a:r>
            <a:r>
              <a:rPr lang="en-US" dirty="0" err="1"/>
              <a:t>goto</a:t>
            </a:r>
            <a:r>
              <a:rPr lang="en-US" dirty="0"/>
              <a:t> L1</a:t>
            </a:r>
          </a:p>
        </p:txBody>
      </p:sp>
      <p:sp>
        <p:nvSpPr>
          <p:cNvPr id="5" name="Slide Number Placeholder 4">
            <a:extLst>
              <a:ext uri="{FF2B5EF4-FFF2-40B4-BE49-F238E27FC236}">
                <a16:creationId xmlns:a16="http://schemas.microsoft.com/office/drawing/2014/main" id="{C3679257-26F0-7CA1-4564-621C54F9DB9F}"/>
              </a:ext>
            </a:extLst>
          </p:cNvPr>
          <p:cNvSpPr>
            <a:spLocks noGrp="1"/>
          </p:cNvSpPr>
          <p:nvPr>
            <p:ph type="sldNum" sz="quarter" idx="12"/>
          </p:nvPr>
        </p:nvSpPr>
        <p:spPr/>
        <p:txBody>
          <a:bodyPr/>
          <a:lstStyle/>
          <a:p>
            <a:fld id="{CDDB4280-549B-4A2A-AA27-FB3822B9276B}" type="slidenum">
              <a:rPr lang="en-US" smtClean="0"/>
              <a:t>11</a:t>
            </a:fld>
            <a:endParaRPr lang="en-US"/>
          </a:p>
        </p:txBody>
      </p:sp>
    </p:spTree>
    <p:extLst>
      <p:ext uri="{BB962C8B-B14F-4D97-AF65-F5344CB8AC3E}">
        <p14:creationId xmlns:p14="http://schemas.microsoft.com/office/powerpoint/2010/main" val="113619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3494-9434-9C59-DFAC-FE53E6A3A817}"/>
              </a:ext>
            </a:extLst>
          </p:cNvPr>
          <p:cNvSpPr>
            <a:spLocks noGrp="1"/>
          </p:cNvSpPr>
          <p:nvPr>
            <p:ph type="title"/>
          </p:nvPr>
        </p:nvSpPr>
        <p:spPr/>
        <p:txBody>
          <a:bodyPr>
            <a:normAutofit fontScale="90000"/>
          </a:bodyPr>
          <a:lstStyle/>
          <a:p>
            <a:r>
              <a:rPr lang="en-US" dirty="0"/>
              <a:t>Indexed Assignment</a:t>
            </a:r>
          </a:p>
        </p:txBody>
      </p:sp>
      <p:sp>
        <p:nvSpPr>
          <p:cNvPr id="3" name="Content Placeholder 2">
            <a:extLst>
              <a:ext uri="{FF2B5EF4-FFF2-40B4-BE49-F238E27FC236}">
                <a16:creationId xmlns:a16="http://schemas.microsoft.com/office/drawing/2014/main" id="{B7A9A4E9-617D-232B-A899-9AE698CB40B3}"/>
              </a:ext>
            </a:extLst>
          </p:cNvPr>
          <p:cNvSpPr>
            <a:spLocks noGrp="1"/>
          </p:cNvSpPr>
          <p:nvPr>
            <p:ph idx="1"/>
          </p:nvPr>
        </p:nvSpPr>
        <p:spPr/>
        <p:txBody>
          <a:bodyPr>
            <a:normAutofit/>
          </a:bodyPr>
          <a:lstStyle/>
          <a:p>
            <a:r>
              <a:rPr lang="en-US" dirty="0"/>
              <a:t>It also supports array type structures as array are too common</a:t>
            </a:r>
          </a:p>
          <a:p>
            <a:r>
              <a:rPr lang="en-US" dirty="0"/>
              <a:t>Multi dimension arrays are converted into one-dimensional array</a:t>
            </a:r>
          </a:p>
          <a:p>
            <a:pPr marL="0" indent="0">
              <a:buNone/>
            </a:pPr>
            <a:r>
              <a:rPr lang="en-US" dirty="0"/>
              <a:t>	x = y[</a:t>
            </a:r>
            <a:r>
              <a:rPr lang="en-US" dirty="0" err="1"/>
              <a:t>i</a:t>
            </a:r>
            <a:r>
              <a:rPr lang="en-US" dirty="0"/>
              <a:t>]</a:t>
            </a:r>
          </a:p>
          <a:p>
            <a:pPr marL="0" indent="0">
              <a:buNone/>
            </a:pPr>
            <a:r>
              <a:rPr lang="en-US" dirty="0"/>
              <a:t>	x[</a:t>
            </a:r>
            <a:r>
              <a:rPr lang="en-US" dirty="0" err="1"/>
              <a:t>i</a:t>
            </a:r>
            <a:r>
              <a:rPr lang="en-US" dirty="0"/>
              <a:t>] = y</a:t>
            </a:r>
          </a:p>
          <a:p>
            <a:pPr marL="0" indent="0">
              <a:buNone/>
            </a:pPr>
            <a:r>
              <a:rPr lang="en-US" dirty="0"/>
              <a:t>Example: </a:t>
            </a:r>
          </a:p>
          <a:p>
            <a:pPr marL="0" indent="0">
              <a:buNone/>
            </a:pPr>
            <a:r>
              <a:rPr lang="en-US" dirty="0"/>
              <a:t>a[</a:t>
            </a:r>
            <a:r>
              <a:rPr lang="en-US" dirty="0" err="1"/>
              <a:t>i</a:t>
            </a:r>
            <a:r>
              <a:rPr lang="en-US" dirty="0"/>
              <a:t>] = b[j]</a:t>
            </a:r>
          </a:p>
          <a:p>
            <a:pPr marL="0" indent="0">
              <a:buNone/>
            </a:pPr>
            <a:r>
              <a:rPr lang="en-US" dirty="0"/>
              <a:t>t = b[j]</a:t>
            </a:r>
          </a:p>
          <a:p>
            <a:pPr marL="0" indent="0">
              <a:buNone/>
            </a:pPr>
            <a:r>
              <a:rPr lang="en-US" dirty="0"/>
              <a:t>a[</a:t>
            </a:r>
            <a:r>
              <a:rPr lang="en-US" dirty="0" err="1"/>
              <a:t>i</a:t>
            </a:r>
            <a:r>
              <a:rPr lang="en-US" dirty="0"/>
              <a:t>] = t</a:t>
            </a:r>
          </a:p>
          <a:p>
            <a:pPr marL="0" indent="0">
              <a:buNone/>
            </a:pPr>
            <a:endParaRPr lang="en-US" dirty="0"/>
          </a:p>
        </p:txBody>
      </p:sp>
      <p:sp>
        <p:nvSpPr>
          <p:cNvPr id="5" name="Slide Number Placeholder 4">
            <a:extLst>
              <a:ext uri="{FF2B5EF4-FFF2-40B4-BE49-F238E27FC236}">
                <a16:creationId xmlns:a16="http://schemas.microsoft.com/office/drawing/2014/main" id="{8C3A89AC-7ACC-B75F-F43D-21721C9DF341}"/>
              </a:ext>
            </a:extLst>
          </p:cNvPr>
          <p:cNvSpPr>
            <a:spLocks noGrp="1"/>
          </p:cNvSpPr>
          <p:nvPr>
            <p:ph type="sldNum" sz="quarter" idx="12"/>
          </p:nvPr>
        </p:nvSpPr>
        <p:spPr/>
        <p:txBody>
          <a:bodyPr/>
          <a:lstStyle/>
          <a:p>
            <a:fld id="{CDDB4280-549B-4A2A-AA27-FB3822B9276B}" type="slidenum">
              <a:rPr lang="en-US" smtClean="0"/>
              <a:t>12</a:t>
            </a:fld>
            <a:endParaRPr lang="en-US"/>
          </a:p>
        </p:txBody>
      </p:sp>
    </p:spTree>
    <p:extLst>
      <p:ext uri="{BB962C8B-B14F-4D97-AF65-F5344CB8AC3E}">
        <p14:creationId xmlns:p14="http://schemas.microsoft.com/office/powerpoint/2010/main" val="397174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3B15-CE3E-FCB8-8540-611B85EAA280}"/>
              </a:ext>
            </a:extLst>
          </p:cNvPr>
          <p:cNvSpPr>
            <a:spLocks noGrp="1"/>
          </p:cNvSpPr>
          <p:nvPr>
            <p:ph type="title"/>
          </p:nvPr>
        </p:nvSpPr>
        <p:spPr/>
        <p:txBody>
          <a:bodyPr>
            <a:normAutofit fontScale="90000"/>
          </a:bodyPr>
          <a:lstStyle/>
          <a:p>
            <a:r>
              <a:rPr lang="en-US" dirty="0"/>
              <a:t>Address and Pointer Assignments</a:t>
            </a:r>
          </a:p>
        </p:txBody>
      </p:sp>
      <p:sp>
        <p:nvSpPr>
          <p:cNvPr id="3" name="Content Placeholder 2">
            <a:extLst>
              <a:ext uri="{FF2B5EF4-FFF2-40B4-BE49-F238E27FC236}">
                <a16:creationId xmlns:a16="http://schemas.microsoft.com/office/drawing/2014/main" id="{D5134001-B377-7222-F509-CFB24B8B6ADD}"/>
              </a:ext>
            </a:extLst>
          </p:cNvPr>
          <p:cNvSpPr>
            <a:spLocks noGrp="1"/>
          </p:cNvSpPr>
          <p:nvPr>
            <p:ph idx="1"/>
          </p:nvPr>
        </p:nvSpPr>
        <p:spPr/>
        <p:txBody>
          <a:bodyPr/>
          <a:lstStyle/>
          <a:p>
            <a:pPr marL="0" indent="0">
              <a:buNone/>
            </a:pPr>
            <a:r>
              <a:rPr lang="en-US" dirty="0"/>
              <a:t>Statements required are of following types:</a:t>
            </a:r>
          </a:p>
          <a:p>
            <a:r>
              <a:rPr lang="en-US" dirty="0"/>
              <a:t>x = &amp;y, address of y assigned to x</a:t>
            </a:r>
          </a:p>
          <a:p>
            <a:r>
              <a:rPr lang="en-US" dirty="0"/>
              <a:t>x =*y, content of location pointed to by y is assigned to x</a:t>
            </a:r>
          </a:p>
          <a:p>
            <a:r>
              <a:rPr lang="en-US" dirty="0"/>
              <a:t>X = y, simple pointer assignment, where x and y are pointer variables</a:t>
            </a:r>
          </a:p>
          <a:p>
            <a:endParaRPr lang="en-US" dirty="0"/>
          </a:p>
        </p:txBody>
      </p:sp>
      <p:sp>
        <p:nvSpPr>
          <p:cNvPr id="5" name="Slide Number Placeholder 4">
            <a:extLst>
              <a:ext uri="{FF2B5EF4-FFF2-40B4-BE49-F238E27FC236}">
                <a16:creationId xmlns:a16="http://schemas.microsoft.com/office/drawing/2014/main" id="{3FA2A288-F70B-FD2D-A3F2-D7C741C3D936}"/>
              </a:ext>
            </a:extLst>
          </p:cNvPr>
          <p:cNvSpPr>
            <a:spLocks noGrp="1"/>
          </p:cNvSpPr>
          <p:nvPr>
            <p:ph type="sldNum" sz="quarter" idx="12"/>
          </p:nvPr>
        </p:nvSpPr>
        <p:spPr/>
        <p:txBody>
          <a:bodyPr/>
          <a:lstStyle/>
          <a:p>
            <a:fld id="{CDDB4280-549B-4A2A-AA27-FB3822B9276B}" type="slidenum">
              <a:rPr lang="en-US" smtClean="0"/>
              <a:t>13</a:t>
            </a:fld>
            <a:endParaRPr lang="en-US"/>
          </a:p>
        </p:txBody>
      </p:sp>
    </p:spTree>
    <p:extLst>
      <p:ext uri="{BB962C8B-B14F-4D97-AF65-F5344CB8AC3E}">
        <p14:creationId xmlns:p14="http://schemas.microsoft.com/office/powerpoint/2010/main" val="5180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B4CA-FCDD-05D8-CF09-A47418901464}"/>
              </a:ext>
            </a:extLst>
          </p:cNvPr>
          <p:cNvSpPr>
            <a:spLocks noGrp="1"/>
          </p:cNvSpPr>
          <p:nvPr>
            <p:ph type="title"/>
          </p:nvPr>
        </p:nvSpPr>
        <p:spPr/>
        <p:txBody>
          <a:bodyPr>
            <a:normAutofit fontScale="90000"/>
          </a:bodyPr>
          <a:lstStyle/>
          <a:p>
            <a:r>
              <a:rPr lang="en-US" dirty="0"/>
              <a:t>Procedure Call/Return</a:t>
            </a:r>
          </a:p>
        </p:txBody>
      </p:sp>
      <p:sp>
        <p:nvSpPr>
          <p:cNvPr id="3" name="Content Placeholder 2">
            <a:extLst>
              <a:ext uri="{FF2B5EF4-FFF2-40B4-BE49-F238E27FC236}">
                <a16:creationId xmlns:a16="http://schemas.microsoft.com/office/drawing/2014/main" id="{F5E1453B-5B7B-44A6-30B7-21692E66C694}"/>
              </a:ext>
            </a:extLst>
          </p:cNvPr>
          <p:cNvSpPr>
            <a:spLocks noGrp="1"/>
          </p:cNvSpPr>
          <p:nvPr>
            <p:ph idx="1"/>
          </p:nvPr>
        </p:nvSpPr>
        <p:spPr>
          <a:xfrm>
            <a:off x="838200" y="1539240"/>
            <a:ext cx="7330440" cy="4637723"/>
          </a:xfrm>
        </p:spPr>
        <p:txBody>
          <a:bodyPr>
            <a:normAutofit fontScale="70000" lnSpcReduction="20000"/>
          </a:bodyPr>
          <a:lstStyle/>
          <a:p>
            <a:pPr marL="0" indent="0">
              <a:buNone/>
            </a:pPr>
            <a:r>
              <a:rPr lang="en-US" dirty="0"/>
              <a:t>A call to the procedure P(x1, x2, ……., </a:t>
            </a:r>
            <a:r>
              <a:rPr lang="en-US" dirty="0" err="1"/>
              <a:t>xn</a:t>
            </a:r>
            <a:r>
              <a:rPr lang="en-US" dirty="0"/>
              <a:t>) is converted as: </a:t>
            </a:r>
          </a:p>
          <a:p>
            <a:pPr marL="0" indent="0">
              <a:buNone/>
            </a:pPr>
            <a:r>
              <a:rPr lang="en-US" dirty="0"/>
              <a:t>	param x1</a:t>
            </a:r>
          </a:p>
          <a:p>
            <a:pPr marL="0" indent="0">
              <a:buNone/>
            </a:pPr>
            <a:r>
              <a:rPr lang="en-US" dirty="0"/>
              <a:t>	Param x2</a:t>
            </a:r>
          </a:p>
          <a:p>
            <a:pPr marL="0" indent="0">
              <a:buNone/>
            </a:pPr>
            <a:r>
              <a:rPr lang="en-US" dirty="0"/>
              <a:t>	….</a:t>
            </a:r>
          </a:p>
          <a:p>
            <a:pPr marL="0" indent="0">
              <a:buNone/>
            </a:pPr>
            <a:r>
              <a:rPr lang="en-US" dirty="0"/>
              <a:t>	param </a:t>
            </a:r>
            <a:r>
              <a:rPr lang="en-US" dirty="0" err="1"/>
              <a:t>xn</a:t>
            </a:r>
            <a:endParaRPr lang="en-US" dirty="0"/>
          </a:p>
          <a:p>
            <a:r>
              <a:rPr lang="en-US" dirty="0"/>
              <a:t>In runtime environment management, we create activation records. The activation record will use these parameters </a:t>
            </a:r>
          </a:p>
          <a:p>
            <a:r>
              <a:rPr lang="en-US" dirty="0"/>
              <a:t>A procedure is implemented by using the following statements:</a:t>
            </a:r>
          </a:p>
          <a:p>
            <a:pPr marL="457200" lvl="1" indent="0">
              <a:buNone/>
            </a:pPr>
            <a:r>
              <a:rPr lang="en-US" dirty="0"/>
              <a:t>	enter f, setup and initialization</a:t>
            </a:r>
          </a:p>
          <a:p>
            <a:pPr marL="457200" lvl="1" indent="0">
              <a:buNone/>
            </a:pPr>
            <a:r>
              <a:rPr lang="en-US" dirty="0"/>
              <a:t>	leave f, Cleanup actions (if any)</a:t>
            </a:r>
          </a:p>
          <a:p>
            <a:pPr marL="457200" lvl="1" indent="0">
              <a:buNone/>
            </a:pPr>
            <a:r>
              <a:rPr lang="en-US" dirty="0"/>
              <a:t>	return</a:t>
            </a:r>
          </a:p>
          <a:p>
            <a:pPr marL="457200" lvl="1" indent="0">
              <a:buNone/>
            </a:pPr>
            <a:r>
              <a:rPr lang="en-US" dirty="0"/>
              <a:t>	return x</a:t>
            </a:r>
          </a:p>
          <a:p>
            <a:pPr marL="457200" lvl="1" indent="0">
              <a:buNone/>
            </a:pPr>
            <a:r>
              <a:rPr lang="en-US" dirty="0"/>
              <a:t>	retrieve x, Save returned value in x</a:t>
            </a:r>
          </a:p>
        </p:txBody>
      </p:sp>
      <p:sp>
        <p:nvSpPr>
          <p:cNvPr id="4" name="TextBox 3">
            <a:extLst>
              <a:ext uri="{FF2B5EF4-FFF2-40B4-BE49-F238E27FC236}">
                <a16:creationId xmlns:a16="http://schemas.microsoft.com/office/drawing/2014/main" id="{AE5671F6-8954-D28A-DCED-0B3A300380E8}"/>
              </a:ext>
            </a:extLst>
          </p:cNvPr>
          <p:cNvSpPr txBox="1"/>
          <p:nvPr/>
        </p:nvSpPr>
        <p:spPr>
          <a:xfrm>
            <a:off x="8057156" y="2655242"/>
            <a:ext cx="1548501" cy="1938992"/>
          </a:xfrm>
          <a:prstGeom prst="rect">
            <a:avLst/>
          </a:prstGeom>
          <a:noFill/>
        </p:spPr>
        <p:txBody>
          <a:bodyPr wrap="none" rtlCol="0">
            <a:spAutoFit/>
          </a:bodyPr>
          <a:lstStyle/>
          <a:p>
            <a:r>
              <a:rPr lang="en-US" sz="2400" dirty="0"/>
              <a:t>Param a1</a:t>
            </a:r>
          </a:p>
          <a:p>
            <a:r>
              <a:rPr lang="en-US" sz="2400" dirty="0"/>
              <a:t>Param a2</a:t>
            </a:r>
          </a:p>
          <a:p>
            <a:r>
              <a:rPr lang="en-US" sz="2400" dirty="0">
                <a:solidFill>
                  <a:schemeClr val="accent6">
                    <a:lumMod val="75000"/>
                  </a:schemeClr>
                </a:solidFill>
              </a:rPr>
              <a:t>Enter f1</a:t>
            </a:r>
          </a:p>
          <a:p>
            <a:r>
              <a:rPr lang="en-US" sz="2400" dirty="0"/>
              <a:t>Retrieve t1</a:t>
            </a:r>
          </a:p>
          <a:p>
            <a:r>
              <a:rPr lang="en-US" sz="2400" dirty="0">
                <a:solidFill>
                  <a:srgbClr val="0070C0"/>
                </a:solidFill>
              </a:rPr>
              <a:t>x = t1</a:t>
            </a:r>
          </a:p>
        </p:txBody>
      </p:sp>
      <p:sp>
        <p:nvSpPr>
          <p:cNvPr id="5" name="TextBox 4">
            <a:extLst>
              <a:ext uri="{FF2B5EF4-FFF2-40B4-BE49-F238E27FC236}">
                <a16:creationId xmlns:a16="http://schemas.microsoft.com/office/drawing/2014/main" id="{E2EA4E03-5E9D-9ADD-949D-963A21C36F0C}"/>
              </a:ext>
            </a:extLst>
          </p:cNvPr>
          <p:cNvSpPr txBox="1"/>
          <p:nvPr/>
        </p:nvSpPr>
        <p:spPr>
          <a:xfrm>
            <a:off x="8057156" y="2224594"/>
            <a:ext cx="1326004" cy="461665"/>
          </a:xfrm>
          <a:prstGeom prst="rect">
            <a:avLst/>
          </a:prstGeom>
          <a:noFill/>
        </p:spPr>
        <p:txBody>
          <a:bodyPr wrap="none" rtlCol="0">
            <a:spAutoFit/>
          </a:bodyPr>
          <a:lstStyle/>
          <a:p>
            <a:r>
              <a:rPr lang="en-US" sz="2400" b="1" dirty="0"/>
              <a:t>f1(a1,a2)</a:t>
            </a:r>
          </a:p>
        </p:txBody>
      </p:sp>
      <p:sp>
        <p:nvSpPr>
          <p:cNvPr id="6" name="TextBox 5">
            <a:extLst>
              <a:ext uri="{FF2B5EF4-FFF2-40B4-BE49-F238E27FC236}">
                <a16:creationId xmlns:a16="http://schemas.microsoft.com/office/drawing/2014/main" id="{5B53DA8C-7CCA-6A15-8728-B99233E6194D}"/>
              </a:ext>
            </a:extLst>
          </p:cNvPr>
          <p:cNvSpPr txBox="1"/>
          <p:nvPr/>
        </p:nvSpPr>
        <p:spPr>
          <a:xfrm>
            <a:off x="10211131" y="2383899"/>
            <a:ext cx="953163" cy="461665"/>
          </a:xfrm>
          <a:prstGeom prst="rect">
            <a:avLst/>
          </a:prstGeom>
          <a:noFill/>
        </p:spPr>
        <p:txBody>
          <a:bodyPr wrap="square" rtlCol="0">
            <a:spAutoFit/>
          </a:bodyPr>
          <a:lstStyle/>
          <a:p>
            <a:r>
              <a:rPr lang="en-US" sz="2400" b="1" dirty="0"/>
              <a:t>f1</a:t>
            </a:r>
          </a:p>
        </p:txBody>
      </p:sp>
      <p:sp>
        <p:nvSpPr>
          <p:cNvPr id="7" name="TextBox 6">
            <a:extLst>
              <a:ext uri="{FF2B5EF4-FFF2-40B4-BE49-F238E27FC236}">
                <a16:creationId xmlns:a16="http://schemas.microsoft.com/office/drawing/2014/main" id="{9D281552-9447-74BD-2A3C-37F25CCF2176}"/>
              </a:ext>
            </a:extLst>
          </p:cNvPr>
          <p:cNvSpPr txBox="1"/>
          <p:nvPr/>
        </p:nvSpPr>
        <p:spPr>
          <a:xfrm>
            <a:off x="9764036" y="2753231"/>
            <a:ext cx="1743426"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solidFill>
                  <a:schemeClr val="accent6">
                    <a:lumMod val="75000"/>
                  </a:schemeClr>
                </a:solidFill>
              </a:rPr>
              <a:t>&lt;</a:t>
            </a:r>
            <a:r>
              <a:rPr lang="en-US" sz="2400" dirty="0" err="1">
                <a:solidFill>
                  <a:schemeClr val="accent6">
                    <a:lumMod val="75000"/>
                  </a:schemeClr>
                </a:solidFill>
              </a:rPr>
              <a:t>local_part</a:t>
            </a:r>
            <a:r>
              <a:rPr lang="en-US" sz="2400" dirty="0">
                <a:solidFill>
                  <a:schemeClr val="accent6">
                    <a:lumMod val="75000"/>
                  </a:schemeClr>
                </a:solidFill>
              </a:rPr>
              <a:t>&gt;</a:t>
            </a:r>
          </a:p>
          <a:p>
            <a:r>
              <a:rPr lang="en-US" sz="2400" dirty="0">
                <a:solidFill>
                  <a:schemeClr val="accent6">
                    <a:lumMod val="75000"/>
                  </a:schemeClr>
                </a:solidFill>
              </a:rPr>
              <a:t>…..</a:t>
            </a:r>
          </a:p>
          <a:p>
            <a:r>
              <a:rPr lang="en-US" sz="2400" dirty="0">
                <a:solidFill>
                  <a:schemeClr val="accent6">
                    <a:lumMod val="75000"/>
                  </a:schemeClr>
                </a:solidFill>
              </a:rPr>
              <a:t>….</a:t>
            </a:r>
          </a:p>
          <a:p>
            <a:r>
              <a:rPr lang="en-US" sz="2400" dirty="0">
                <a:solidFill>
                  <a:schemeClr val="accent6">
                    <a:lumMod val="75000"/>
                  </a:schemeClr>
                </a:solidFill>
              </a:rPr>
              <a:t>…..</a:t>
            </a:r>
          </a:p>
          <a:p>
            <a:r>
              <a:rPr lang="en-US" sz="2400" dirty="0">
                <a:solidFill>
                  <a:schemeClr val="accent6">
                    <a:lumMod val="75000"/>
                  </a:schemeClr>
                </a:solidFill>
              </a:rPr>
              <a:t>return</a:t>
            </a:r>
          </a:p>
          <a:p>
            <a:r>
              <a:rPr lang="en-US" sz="2400" dirty="0">
                <a:solidFill>
                  <a:schemeClr val="accent6">
                    <a:lumMod val="75000"/>
                  </a:schemeClr>
                </a:solidFill>
              </a:rPr>
              <a:t>Leave f1</a:t>
            </a:r>
          </a:p>
        </p:txBody>
      </p:sp>
      <p:sp>
        <p:nvSpPr>
          <p:cNvPr id="9" name="Slide Number Placeholder 8">
            <a:extLst>
              <a:ext uri="{FF2B5EF4-FFF2-40B4-BE49-F238E27FC236}">
                <a16:creationId xmlns:a16="http://schemas.microsoft.com/office/drawing/2014/main" id="{61378DE7-083A-EEA9-985B-FC037B0631F0}"/>
              </a:ext>
            </a:extLst>
          </p:cNvPr>
          <p:cNvSpPr>
            <a:spLocks noGrp="1"/>
          </p:cNvSpPr>
          <p:nvPr>
            <p:ph type="sldNum" sz="quarter" idx="12"/>
          </p:nvPr>
        </p:nvSpPr>
        <p:spPr/>
        <p:txBody>
          <a:bodyPr/>
          <a:lstStyle/>
          <a:p>
            <a:fld id="{CDDB4280-549B-4A2A-AA27-FB3822B9276B}" type="slidenum">
              <a:rPr lang="en-US" smtClean="0"/>
              <a:t>14</a:t>
            </a:fld>
            <a:endParaRPr lang="en-US"/>
          </a:p>
        </p:txBody>
      </p:sp>
    </p:spTree>
    <p:extLst>
      <p:ext uri="{BB962C8B-B14F-4D97-AF65-F5344CB8AC3E}">
        <p14:creationId xmlns:p14="http://schemas.microsoft.com/office/powerpoint/2010/main" val="25567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2C2C-BA98-B57E-1188-45EB89DF1266}"/>
              </a:ext>
            </a:extLst>
          </p:cNvPr>
          <p:cNvSpPr>
            <a:spLocks noGrp="1"/>
          </p:cNvSpPr>
          <p:nvPr>
            <p:ph type="title"/>
          </p:nvPr>
        </p:nvSpPr>
        <p:spPr/>
        <p:txBody>
          <a:bodyPr>
            <a:normAutofit fontScale="90000"/>
          </a:bodyPr>
          <a:lstStyle/>
          <a:p>
            <a:r>
              <a:rPr lang="en-US" dirty="0"/>
              <a:t>Miscellaneous Statements</a:t>
            </a:r>
          </a:p>
        </p:txBody>
      </p:sp>
      <p:sp>
        <p:nvSpPr>
          <p:cNvPr id="3" name="Content Placeholder 2">
            <a:extLst>
              <a:ext uri="{FF2B5EF4-FFF2-40B4-BE49-F238E27FC236}">
                <a16:creationId xmlns:a16="http://schemas.microsoft.com/office/drawing/2014/main" id="{623BF0EF-A635-31C8-2556-A64A6B2D0836}"/>
              </a:ext>
            </a:extLst>
          </p:cNvPr>
          <p:cNvSpPr>
            <a:spLocks noGrp="1"/>
          </p:cNvSpPr>
          <p:nvPr>
            <p:ph idx="1"/>
          </p:nvPr>
        </p:nvSpPr>
        <p:spPr/>
        <p:txBody>
          <a:bodyPr/>
          <a:lstStyle/>
          <a:p>
            <a:r>
              <a:rPr lang="en-US" dirty="0"/>
              <a:t>Depending upon the source language, more statement might be needed</a:t>
            </a:r>
          </a:p>
          <a:p>
            <a:r>
              <a:rPr lang="en-US" dirty="0"/>
              <a:t>Suppose, in C we have next or break or continue which may not be present in some other language</a:t>
            </a:r>
          </a:p>
          <a:p>
            <a:r>
              <a:rPr lang="en-US" dirty="0"/>
              <a:t>This can be done by </a:t>
            </a:r>
            <a:r>
              <a:rPr lang="en-US" dirty="0" err="1"/>
              <a:t>goto</a:t>
            </a:r>
            <a:r>
              <a:rPr lang="en-US" dirty="0"/>
              <a:t> statement</a:t>
            </a:r>
          </a:p>
        </p:txBody>
      </p:sp>
      <p:sp>
        <p:nvSpPr>
          <p:cNvPr id="5" name="Slide Number Placeholder 4">
            <a:extLst>
              <a:ext uri="{FF2B5EF4-FFF2-40B4-BE49-F238E27FC236}">
                <a16:creationId xmlns:a16="http://schemas.microsoft.com/office/drawing/2014/main" id="{9921FA7D-3669-604F-9F7B-731C5369100B}"/>
              </a:ext>
            </a:extLst>
          </p:cNvPr>
          <p:cNvSpPr>
            <a:spLocks noGrp="1"/>
          </p:cNvSpPr>
          <p:nvPr>
            <p:ph type="sldNum" sz="quarter" idx="12"/>
          </p:nvPr>
        </p:nvSpPr>
        <p:spPr/>
        <p:txBody>
          <a:bodyPr/>
          <a:lstStyle/>
          <a:p>
            <a:fld id="{CDDB4280-549B-4A2A-AA27-FB3822B9276B}" type="slidenum">
              <a:rPr lang="en-US" smtClean="0"/>
              <a:t>15</a:t>
            </a:fld>
            <a:endParaRPr lang="en-US"/>
          </a:p>
        </p:txBody>
      </p:sp>
    </p:spTree>
    <p:extLst>
      <p:ext uri="{BB962C8B-B14F-4D97-AF65-F5344CB8AC3E}">
        <p14:creationId xmlns:p14="http://schemas.microsoft.com/office/powerpoint/2010/main" val="93051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63D6-E041-1541-C303-8D15D3AE9ACD}"/>
              </a:ext>
            </a:extLst>
          </p:cNvPr>
          <p:cNvSpPr>
            <a:spLocks noGrp="1"/>
          </p:cNvSpPr>
          <p:nvPr>
            <p:ph type="title"/>
          </p:nvPr>
        </p:nvSpPr>
        <p:spPr>
          <a:xfrm>
            <a:off x="838200" y="365125"/>
            <a:ext cx="10515600" cy="1036955"/>
          </a:xfrm>
        </p:spPr>
        <p:txBody>
          <a:bodyPr/>
          <a:lstStyle/>
          <a:p>
            <a:r>
              <a:rPr lang="en-US" dirty="0"/>
              <a:t>TAC Instruction Implementation</a:t>
            </a:r>
          </a:p>
        </p:txBody>
      </p:sp>
      <p:sp>
        <p:nvSpPr>
          <p:cNvPr id="3" name="Content Placeholder 2">
            <a:extLst>
              <a:ext uri="{FF2B5EF4-FFF2-40B4-BE49-F238E27FC236}">
                <a16:creationId xmlns:a16="http://schemas.microsoft.com/office/drawing/2014/main" id="{E4B1BDC6-9BA5-C877-BBFA-9D053D54E6C7}"/>
              </a:ext>
            </a:extLst>
          </p:cNvPr>
          <p:cNvSpPr>
            <a:spLocks noGrp="1"/>
          </p:cNvSpPr>
          <p:nvPr>
            <p:ph idx="1"/>
          </p:nvPr>
        </p:nvSpPr>
        <p:spPr>
          <a:xfrm>
            <a:off x="838200" y="1402080"/>
            <a:ext cx="10515600" cy="4774883"/>
          </a:xfrm>
        </p:spPr>
        <p:txBody>
          <a:bodyPr>
            <a:normAutofit/>
          </a:bodyPr>
          <a:lstStyle/>
          <a:p>
            <a:r>
              <a:rPr lang="en-US" dirty="0"/>
              <a:t>Quadruples</a:t>
            </a:r>
          </a:p>
          <a:p>
            <a:r>
              <a:rPr lang="en-US" dirty="0"/>
              <a:t>Triples</a:t>
            </a:r>
          </a:p>
          <a:p>
            <a:r>
              <a:rPr lang="en-US" dirty="0"/>
              <a:t>Indirect Triples</a:t>
            </a:r>
          </a:p>
        </p:txBody>
      </p:sp>
      <p:sp>
        <p:nvSpPr>
          <p:cNvPr id="5" name="Slide Number Placeholder 4">
            <a:extLst>
              <a:ext uri="{FF2B5EF4-FFF2-40B4-BE49-F238E27FC236}">
                <a16:creationId xmlns:a16="http://schemas.microsoft.com/office/drawing/2014/main" id="{70AB339C-0750-4CBC-83C8-7083ABB198E1}"/>
              </a:ext>
            </a:extLst>
          </p:cNvPr>
          <p:cNvSpPr>
            <a:spLocks noGrp="1"/>
          </p:cNvSpPr>
          <p:nvPr>
            <p:ph type="sldNum" sz="quarter" idx="12"/>
          </p:nvPr>
        </p:nvSpPr>
        <p:spPr/>
        <p:txBody>
          <a:bodyPr/>
          <a:lstStyle/>
          <a:p>
            <a:fld id="{CDDB4280-549B-4A2A-AA27-FB3822B9276B}" type="slidenum">
              <a:rPr lang="en-US" smtClean="0"/>
              <a:t>16</a:t>
            </a:fld>
            <a:endParaRPr lang="en-US"/>
          </a:p>
        </p:txBody>
      </p:sp>
    </p:spTree>
    <p:extLst>
      <p:ext uri="{BB962C8B-B14F-4D97-AF65-F5344CB8AC3E}">
        <p14:creationId xmlns:p14="http://schemas.microsoft.com/office/powerpoint/2010/main" val="37220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EC42-C6D6-FD3A-E25C-734A06440DF9}"/>
              </a:ext>
            </a:extLst>
          </p:cNvPr>
          <p:cNvSpPr>
            <a:spLocks noGrp="1"/>
          </p:cNvSpPr>
          <p:nvPr>
            <p:ph type="title"/>
          </p:nvPr>
        </p:nvSpPr>
        <p:spPr/>
        <p:txBody>
          <a:bodyPr>
            <a:normAutofit fontScale="90000"/>
          </a:bodyPr>
          <a:lstStyle/>
          <a:p>
            <a:r>
              <a:rPr lang="en-US" dirty="0"/>
              <a:t>Quadruples</a:t>
            </a:r>
          </a:p>
        </p:txBody>
      </p:sp>
      <p:sp>
        <p:nvSpPr>
          <p:cNvPr id="3" name="Content Placeholder 2">
            <a:extLst>
              <a:ext uri="{FF2B5EF4-FFF2-40B4-BE49-F238E27FC236}">
                <a16:creationId xmlns:a16="http://schemas.microsoft.com/office/drawing/2014/main" id="{BEC64F58-AF5E-153A-133C-EEE03C4E499B}"/>
              </a:ext>
            </a:extLst>
          </p:cNvPr>
          <p:cNvSpPr>
            <a:spLocks noGrp="1"/>
          </p:cNvSpPr>
          <p:nvPr>
            <p:ph idx="1"/>
          </p:nvPr>
        </p:nvSpPr>
        <p:spPr/>
        <p:txBody>
          <a:bodyPr/>
          <a:lstStyle/>
          <a:p>
            <a:r>
              <a:rPr lang="en-US" dirty="0"/>
              <a:t>Each record have four fields: operator, arg1, agr2, result</a:t>
            </a:r>
          </a:p>
          <a:p>
            <a:r>
              <a:rPr lang="en-US" dirty="0"/>
              <a:t>x = y op z    (op is operator, y is arg1, z is arg2 and x is result)</a:t>
            </a:r>
          </a:p>
          <a:p>
            <a:r>
              <a:rPr lang="en-US" dirty="0"/>
              <a:t>x = op y (unary statement, no arg2)</a:t>
            </a:r>
          </a:p>
          <a:p>
            <a:r>
              <a:rPr lang="en-US" dirty="0"/>
              <a:t>x = y (assignment/copy statement, no arg2)</a:t>
            </a:r>
          </a:p>
          <a:p>
            <a:r>
              <a:rPr lang="en-US" dirty="0"/>
              <a:t>param x  (no arg2 and result)</a:t>
            </a:r>
          </a:p>
          <a:p>
            <a:r>
              <a:rPr lang="en-US" dirty="0" err="1"/>
              <a:t>goto</a:t>
            </a:r>
            <a:r>
              <a:rPr lang="en-US" dirty="0"/>
              <a:t> L  		(L is result)</a:t>
            </a:r>
          </a:p>
          <a:p>
            <a:r>
              <a:rPr lang="en-US" dirty="0"/>
              <a:t>if x </a:t>
            </a:r>
            <a:r>
              <a:rPr lang="en-US" dirty="0" err="1"/>
              <a:t>relop</a:t>
            </a:r>
            <a:r>
              <a:rPr lang="en-US" dirty="0"/>
              <a:t> y </a:t>
            </a:r>
            <a:r>
              <a:rPr lang="en-US" dirty="0" err="1"/>
              <a:t>goto</a:t>
            </a:r>
            <a:r>
              <a:rPr lang="en-US" dirty="0"/>
              <a:t> L		 (L is result)</a:t>
            </a:r>
          </a:p>
          <a:p>
            <a:endParaRPr lang="en-US" dirty="0"/>
          </a:p>
        </p:txBody>
      </p:sp>
      <p:sp>
        <p:nvSpPr>
          <p:cNvPr id="5" name="Slide Number Placeholder 4">
            <a:extLst>
              <a:ext uri="{FF2B5EF4-FFF2-40B4-BE49-F238E27FC236}">
                <a16:creationId xmlns:a16="http://schemas.microsoft.com/office/drawing/2014/main" id="{6EE907C8-8944-E2B5-F9D6-E00EE0D89F47}"/>
              </a:ext>
            </a:extLst>
          </p:cNvPr>
          <p:cNvSpPr>
            <a:spLocks noGrp="1"/>
          </p:cNvSpPr>
          <p:nvPr>
            <p:ph type="sldNum" sz="quarter" idx="12"/>
          </p:nvPr>
        </p:nvSpPr>
        <p:spPr/>
        <p:txBody>
          <a:bodyPr/>
          <a:lstStyle/>
          <a:p>
            <a:fld id="{CDDB4280-549B-4A2A-AA27-FB3822B9276B}" type="slidenum">
              <a:rPr lang="en-US" smtClean="0"/>
              <a:t>17</a:t>
            </a:fld>
            <a:endParaRPr lang="en-US"/>
          </a:p>
        </p:txBody>
      </p:sp>
    </p:spTree>
    <p:extLst>
      <p:ext uri="{BB962C8B-B14F-4D97-AF65-F5344CB8AC3E}">
        <p14:creationId xmlns:p14="http://schemas.microsoft.com/office/powerpoint/2010/main" val="32288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D171-3F4E-7AF0-022C-B33C99BA1441}"/>
              </a:ext>
            </a:extLst>
          </p:cNvPr>
          <p:cNvSpPr>
            <a:spLocks noGrp="1"/>
          </p:cNvSpPr>
          <p:nvPr>
            <p:ph type="title"/>
          </p:nvPr>
        </p:nvSpPr>
        <p:spPr/>
        <p:txBody>
          <a:bodyPr>
            <a:normAutofit fontScale="90000"/>
          </a:bodyPr>
          <a:lstStyle/>
          <a:p>
            <a:r>
              <a:rPr lang="en-US" dirty="0"/>
              <a:t>a = b * -c + b * -c</a:t>
            </a:r>
          </a:p>
        </p:txBody>
      </p:sp>
      <p:sp>
        <p:nvSpPr>
          <p:cNvPr id="3" name="Content Placeholder 2">
            <a:extLst>
              <a:ext uri="{FF2B5EF4-FFF2-40B4-BE49-F238E27FC236}">
                <a16:creationId xmlns:a16="http://schemas.microsoft.com/office/drawing/2014/main" id="{190BE529-AB95-AC7F-E01A-7106F65599A8}"/>
              </a:ext>
            </a:extLst>
          </p:cNvPr>
          <p:cNvSpPr>
            <a:spLocks noGrp="1"/>
          </p:cNvSpPr>
          <p:nvPr>
            <p:ph idx="1"/>
          </p:nvPr>
        </p:nvSpPr>
        <p:spPr/>
        <p:txBody>
          <a:bodyPr/>
          <a:lstStyle/>
          <a:p>
            <a:pPr marL="0" indent="0">
              <a:buNone/>
            </a:pPr>
            <a:r>
              <a:rPr lang="en-US" dirty="0"/>
              <a:t>t1 = </a:t>
            </a:r>
            <a:r>
              <a:rPr lang="en-US" dirty="0" err="1"/>
              <a:t>uminus</a:t>
            </a:r>
            <a:r>
              <a:rPr lang="en-US" dirty="0"/>
              <a:t> c	</a:t>
            </a:r>
          </a:p>
          <a:p>
            <a:pPr marL="0" indent="0">
              <a:buNone/>
            </a:pPr>
            <a:r>
              <a:rPr lang="en-US" dirty="0"/>
              <a:t>t2 = b * t1</a:t>
            </a:r>
          </a:p>
          <a:p>
            <a:pPr marL="0" indent="0">
              <a:buNone/>
            </a:pPr>
            <a:r>
              <a:rPr lang="en-US" dirty="0"/>
              <a:t>t3 = </a:t>
            </a:r>
            <a:r>
              <a:rPr lang="en-US" dirty="0" err="1"/>
              <a:t>uminus</a:t>
            </a:r>
            <a:r>
              <a:rPr lang="en-US" dirty="0"/>
              <a:t> c</a:t>
            </a:r>
          </a:p>
          <a:p>
            <a:pPr marL="0" indent="0">
              <a:buNone/>
            </a:pPr>
            <a:r>
              <a:rPr lang="en-US" dirty="0"/>
              <a:t>t4 = b * t3</a:t>
            </a:r>
          </a:p>
          <a:p>
            <a:pPr marL="0" indent="0">
              <a:buNone/>
            </a:pPr>
            <a:r>
              <a:rPr lang="en-US" dirty="0"/>
              <a:t>t5 = t2 + t4</a:t>
            </a:r>
          </a:p>
          <a:p>
            <a:pPr marL="0" indent="0">
              <a:buNone/>
            </a:pPr>
            <a:r>
              <a:rPr lang="en-US" dirty="0"/>
              <a:t>a =t5</a:t>
            </a:r>
          </a:p>
          <a:p>
            <a:pPr marL="0" indent="0">
              <a:buNone/>
            </a:pPr>
            <a:endParaRPr lang="en-US" dirty="0"/>
          </a:p>
          <a:p>
            <a:pPr marL="0" indent="0">
              <a:buNone/>
            </a:pPr>
            <a:endParaRPr lang="en-US" dirty="0"/>
          </a:p>
          <a:p>
            <a:pPr marL="0" indent="0">
              <a:buNone/>
            </a:pPr>
            <a:endParaRPr lang="en-US" dirty="0"/>
          </a:p>
        </p:txBody>
      </p:sp>
      <p:graphicFrame>
        <p:nvGraphicFramePr>
          <p:cNvPr id="5" name="Table 5">
            <a:extLst>
              <a:ext uri="{FF2B5EF4-FFF2-40B4-BE49-F238E27FC236}">
                <a16:creationId xmlns:a16="http://schemas.microsoft.com/office/drawing/2014/main" id="{76E13B69-A20F-85F7-9B28-B3CEA722BD63}"/>
              </a:ext>
            </a:extLst>
          </p:cNvPr>
          <p:cNvGraphicFramePr>
            <a:graphicFrameLocks noGrp="1"/>
          </p:cNvGraphicFramePr>
          <p:nvPr>
            <p:extLst>
              <p:ext uri="{D42A27DB-BD31-4B8C-83A1-F6EECF244321}">
                <p14:modId xmlns:p14="http://schemas.microsoft.com/office/powerpoint/2010/main" val="576292016"/>
              </p:ext>
            </p:extLst>
          </p:nvPr>
        </p:nvGraphicFramePr>
        <p:xfrm>
          <a:off x="5505062" y="1321355"/>
          <a:ext cx="5117425" cy="3562448"/>
        </p:xfrm>
        <a:graphic>
          <a:graphicData uri="http://schemas.openxmlformats.org/drawingml/2006/table">
            <a:tbl>
              <a:tblPr firstRow="1" bandRow="1">
                <a:tableStyleId>{69CF1AB2-1976-4502-BF36-3FF5EA218861}</a:tableStyleId>
              </a:tblPr>
              <a:tblGrid>
                <a:gridCol w="815222">
                  <a:extLst>
                    <a:ext uri="{9D8B030D-6E8A-4147-A177-3AD203B41FA5}">
                      <a16:colId xmlns:a16="http://schemas.microsoft.com/office/drawing/2014/main" val="3481040956"/>
                    </a:ext>
                  </a:extLst>
                </a:gridCol>
                <a:gridCol w="1289603">
                  <a:extLst>
                    <a:ext uri="{9D8B030D-6E8A-4147-A177-3AD203B41FA5}">
                      <a16:colId xmlns:a16="http://schemas.microsoft.com/office/drawing/2014/main" val="1870577077"/>
                    </a:ext>
                  </a:extLst>
                </a:gridCol>
                <a:gridCol w="919637">
                  <a:extLst>
                    <a:ext uri="{9D8B030D-6E8A-4147-A177-3AD203B41FA5}">
                      <a16:colId xmlns:a16="http://schemas.microsoft.com/office/drawing/2014/main" val="862376007"/>
                    </a:ext>
                  </a:extLst>
                </a:gridCol>
                <a:gridCol w="898494">
                  <a:extLst>
                    <a:ext uri="{9D8B030D-6E8A-4147-A177-3AD203B41FA5}">
                      <a16:colId xmlns:a16="http://schemas.microsoft.com/office/drawing/2014/main" val="2960868646"/>
                    </a:ext>
                  </a:extLst>
                </a:gridCol>
                <a:gridCol w="1194469">
                  <a:extLst>
                    <a:ext uri="{9D8B030D-6E8A-4147-A177-3AD203B41FA5}">
                      <a16:colId xmlns:a16="http://schemas.microsoft.com/office/drawing/2014/main" val="3758352295"/>
                    </a:ext>
                  </a:extLst>
                </a:gridCol>
              </a:tblGrid>
              <a:tr h="445306">
                <a:tc gridSpan="5">
                  <a:txBody>
                    <a:bodyPr/>
                    <a:lstStyle/>
                    <a:p>
                      <a:pPr algn="ctr"/>
                      <a:r>
                        <a:rPr lang="en-US" sz="2000" dirty="0"/>
                        <a:t>Quadruple Structure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445306">
                <a:tc>
                  <a:txBody>
                    <a:bodyPr/>
                    <a:lstStyle/>
                    <a:p>
                      <a:pPr algn="ctr"/>
                      <a:endParaRPr lang="en-US" sz="2000" dirty="0"/>
                    </a:p>
                  </a:txBody>
                  <a:tcPr/>
                </a:tc>
                <a:tc>
                  <a:txBody>
                    <a:bodyPr/>
                    <a:lstStyle/>
                    <a:p>
                      <a:pPr algn="ctr"/>
                      <a:r>
                        <a:rPr lang="en-US" sz="2000" b="1" dirty="0">
                          <a:solidFill>
                            <a:srgbClr val="C00000"/>
                          </a:solidFill>
                        </a:rPr>
                        <a:t>op</a:t>
                      </a:r>
                    </a:p>
                  </a:txBody>
                  <a:tcPr/>
                </a:tc>
                <a:tc>
                  <a:txBody>
                    <a:bodyPr/>
                    <a:lstStyle/>
                    <a:p>
                      <a:pPr algn="ctr"/>
                      <a:r>
                        <a:rPr lang="en-US" sz="2000" b="1" dirty="0">
                          <a:solidFill>
                            <a:srgbClr val="C00000"/>
                          </a:solidFill>
                        </a:rPr>
                        <a:t>arg1</a:t>
                      </a:r>
                    </a:p>
                  </a:txBody>
                  <a:tcPr/>
                </a:tc>
                <a:tc>
                  <a:txBody>
                    <a:bodyPr/>
                    <a:lstStyle/>
                    <a:p>
                      <a:pPr algn="ctr"/>
                      <a:r>
                        <a:rPr lang="en-US" sz="2000" b="1" dirty="0">
                          <a:solidFill>
                            <a:srgbClr val="C00000"/>
                          </a:solidFill>
                        </a:rPr>
                        <a:t>arg2</a:t>
                      </a:r>
                    </a:p>
                  </a:txBody>
                  <a:tcPr/>
                </a:tc>
                <a:tc>
                  <a:txBody>
                    <a:bodyPr/>
                    <a:lstStyle/>
                    <a:p>
                      <a:pPr algn="ctr"/>
                      <a:r>
                        <a:rPr lang="en-US" sz="2000" b="1" dirty="0">
                          <a:solidFill>
                            <a:srgbClr val="C00000"/>
                          </a:solidFill>
                        </a:rPr>
                        <a:t>result</a:t>
                      </a:r>
                    </a:p>
                  </a:txBody>
                  <a:tcPr/>
                </a:tc>
                <a:extLst>
                  <a:ext uri="{0D108BD9-81ED-4DB2-BD59-A6C34878D82A}">
                    <a16:rowId xmlns:a16="http://schemas.microsoft.com/office/drawing/2014/main" val="3070711382"/>
                  </a:ext>
                </a:extLst>
              </a:tr>
              <a:tr h="445306">
                <a:tc>
                  <a:txBody>
                    <a:bodyPr/>
                    <a:lstStyle/>
                    <a:p>
                      <a:pPr algn="ctr"/>
                      <a:r>
                        <a:rPr lang="en-US" sz="2000" dirty="0">
                          <a:solidFill>
                            <a:srgbClr val="C00000"/>
                          </a:solidFill>
                        </a:rPr>
                        <a:t>(0)</a:t>
                      </a:r>
                    </a:p>
                  </a:txBody>
                  <a:tcPr/>
                </a:tc>
                <a:tc>
                  <a:txBody>
                    <a:bodyPr/>
                    <a:lstStyle/>
                    <a:p>
                      <a:pPr algn="ctr"/>
                      <a:r>
                        <a:rPr lang="en-US" sz="2000" dirty="0" err="1"/>
                        <a:t>uminus</a:t>
                      </a:r>
                      <a:endParaRPr lang="en-US" sz="2000" dirty="0"/>
                    </a:p>
                  </a:txBody>
                  <a:tcPr/>
                </a:tc>
                <a:tc>
                  <a:txBody>
                    <a:bodyPr/>
                    <a:lstStyle/>
                    <a:p>
                      <a:pPr algn="ctr"/>
                      <a:r>
                        <a:rPr lang="en-US" sz="2000" dirty="0"/>
                        <a:t>c</a:t>
                      </a:r>
                    </a:p>
                  </a:txBody>
                  <a:tcPr/>
                </a:tc>
                <a:tc>
                  <a:txBody>
                    <a:bodyPr/>
                    <a:lstStyle/>
                    <a:p>
                      <a:pPr algn="ctr"/>
                      <a:endParaRPr lang="en-US" sz="2000" dirty="0"/>
                    </a:p>
                  </a:txBody>
                  <a:tcPr/>
                </a:tc>
                <a:tc>
                  <a:txBody>
                    <a:bodyPr/>
                    <a:lstStyle/>
                    <a:p>
                      <a:pPr algn="ctr"/>
                      <a:r>
                        <a:rPr lang="en-US" sz="2000" dirty="0"/>
                        <a:t>t1 </a:t>
                      </a:r>
                    </a:p>
                  </a:txBody>
                  <a:tcPr/>
                </a:tc>
                <a:extLst>
                  <a:ext uri="{0D108BD9-81ED-4DB2-BD59-A6C34878D82A}">
                    <a16:rowId xmlns:a16="http://schemas.microsoft.com/office/drawing/2014/main" val="732124322"/>
                  </a:ext>
                </a:extLst>
              </a:tr>
              <a:tr h="445306">
                <a:tc>
                  <a:txBody>
                    <a:bodyPr/>
                    <a:lstStyle/>
                    <a:p>
                      <a:pPr algn="ctr"/>
                      <a:r>
                        <a:rPr lang="en-US" sz="2000" dirty="0">
                          <a:solidFill>
                            <a:srgbClr val="C00000"/>
                          </a:solidFill>
                        </a:rPr>
                        <a:t>(1)</a:t>
                      </a:r>
                    </a:p>
                  </a:txBody>
                  <a:tcPr/>
                </a:tc>
                <a:tc>
                  <a:txBody>
                    <a:bodyPr/>
                    <a:lstStyle/>
                    <a:p>
                      <a:pPr algn="ctr"/>
                      <a:r>
                        <a:rPr lang="en-US" sz="2000" dirty="0"/>
                        <a:t>*</a:t>
                      </a:r>
                    </a:p>
                  </a:txBody>
                  <a:tcPr/>
                </a:tc>
                <a:tc>
                  <a:txBody>
                    <a:bodyPr/>
                    <a:lstStyle/>
                    <a:p>
                      <a:pPr algn="ctr"/>
                      <a:r>
                        <a:rPr lang="en-US" sz="2000" dirty="0"/>
                        <a:t>b</a:t>
                      </a:r>
                    </a:p>
                  </a:txBody>
                  <a:tcPr/>
                </a:tc>
                <a:tc>
                  <a:txBody>
                    <a:bodyPr/>
                    <a:lstStyle/>
                    <a:p>
                      <a:pPr algn="ctr"/>
                      <a:r>
                        <a:rPr lang="en-US" sz="2000" dirty="0"/>
                        <a:t>t1</a:t>
                      </a:r>
                    </a:p>
                  </a:txBody>
                  <a:tcPr/>
                </a:tc>
                <a:tc>
                  <a:txBody>
                    <a:bodyPr/>
                    <a:lstStyle/>
                    <a:p>
                      <a:pPr algn="ctr"/>
                      <a:r>
                        <a:rPr lang="en-US" sz="2000" dirty="0"/>
                        <a:t>t2</a:t>
                      </a:r>
                    </a:p>
                  </a:txBody>
                  <a:tcPr/>
                </a:tc>
                <a:extLst>
                  <a:ext uri="{0D108BD9-81ED-4DB2-BD59-A6C34878D82A}">
                    <a16:rowId xmlns:a16="http://schemas.microsoft.com/office/drawing/2014/main" val="4189234961"/>
                  </a:ext>
                </a:extLst>
              </a:tr>
              <a:tr h="445306">
                <a:tc>
                  <a:txBody>
                    <a:bodyPr/>
                    <a:lstStyle/>
                    <a:p>
                      <a:pPr algn="ctr"/>
                      <a:r>
                        <a:rPr lang="en-US" sz="2000" dirty="0">
                          <a:solidFill>
                            <a:srgbClr val="C00000"/>
                          </a:solidFill>
                        </a:rPr>
                        <a:t>(2)</a:t>
                      </a:r>
                    </a:p>
                  </a:txBody>
                  <a:tcPr/>
                </a:tc>
                <a:tc>
                  <a:txBody>
                    <a:bodyPr/>
                    <a:lstStyle/>
                    <a:p>
                      <a:pPr algn="ctr"/>
                      <a:r>
                        <a:rPr lang="en-US" sz="2000" dirty="0" err="1"/>
                        <a:t>uminus</a:t>
                      </a:r>
                      <a:endParaRPr lang="en-US" sz="2000" dirty="0"/>
                    </a:p>
                  </a:txBody>
                  <a:tcPr/>
                </a:tc>
                <a:tc>
                  <a:txBody>
                    <a:bodyPr/>
                    <a:lstStyle/>
                    <a:p>
                      <a:pPr algn="ctr"/>
                      <a:r>
                        <a:rPr lang="en-US" sz="2000" dirty="0"/>
                        <a:t>c</a:t>
                      </a:r>
                    </a:p>
                  </a:txBody>
                  <a:tcPr/>
                </a:tc>
                <a:tc>
                  <a:txBody>
                    <a:bodyPr/>
                    <a:lstStyle/>
                    <a:p>
                      <a:pPr algn="ctr"/>
                      <a:endParaRPr lang="en-US" sz="2000" dirty="0"/>
                    </a:p>
                  </a:txBody>
                  <a:tcPr/>
                </a:tc>
                <a:tc>
                  <a:txBody>
                    <a:bodyPr/>
                    <a:lstStyle/>
                    <a:p>
                      <a:pPr algn="ctr"/>
                      <a:r>
                        <a:rPr lang="en-US" sz="2000" dirty="0"/>
                        <a:t>t3</a:t>
                      </a:r>
                    </a:p>
                  </a:txBody>
                  <a:tcPr/>
                </a:tc>
                <a:extLst>
                  <a:ext uri="{0D108BD9-81ED-4DB2-BD59-A6C34878D82A}">
                    <a16:rowId xmlns:a16="http://schemas.microsoft.com/office/drawing/2014/main" val="4091009150"/>
                  </a:ext>
                </a:extLst>
              </a:tr>
              <a:tr h="445306">
                <a:tc>
                  <a:txBody>
                    <a:bodyPr/>
                    <a:lstStyle/>
                    <a:p>
                      <a:pPr algn="ctr"/>
                      <a:r>
                        <a:rPr lang="en-US" sz="2000" dirty="0">
                          <a:solidFill>
                            <a:srgbClr val="C00000"/>
                          </a:solidFill>
                        </a:rPr>
                        <a:t>(3)</a:t>
                      </a:r>
                    </a:p>
                  </a:txBody>
                  <a:tcPr/>
                </a:tc>
                <a:tc>
                  <a:txBody>
                    <a:bodyPr/>
                    <a:lstStyle/>
                    <a:p>
                      <a:pPr algn="ctr"/>
                      <a:r>
                        <a:rPr lang="en-US" sz="2000" dirty="0"/>
                        <a:t>*</a:t>
                      </a:r>
                    </a:p>
                  </a:txBody>
                  <a:tcPr/>
                </a:tc>
                <a:tc>
                  <a:txBody>
                    <a:bodyPr/>
                    <a:lstStyle/>
                    <a:p>
                      <a:pPr algn="ctr"/>
                      <a:r>
                        <a:rPr lang="en-US" sz="2000" dirty="0"/>
                        <a:t>b</a:t>
                      </a:r>
                    </a:p>
                  </a:txBody>
                  <a:tcPr/>
                </a:tc>
                <a:tc>
                  <a:txBody>
                    <a:bodyPr/>
                    <a:lstStyle/>
                    <a:p>
                      <a:pPr algn="ctr"/>
                      <a:r>
                        <a:rPr lang="en-US" sz="2000" dirty="0"/>
                        <a:t>t3</a:t>
                      </a:r>
                    </a:p>
                  </a:txBody>
                  <a:tcPr/>
                </a:tc>
                <a:tc>
                  <a:txBody>
                    <a:bodyPr/>
                    <a:lstStyle/>
                    <a:p>
                      <a:pPr algn="ctr"/>
                      <a:r>
                        <a:rPr lang="en-US" sz="2000" dirty="0"/>
                        <a:t>t4</a:t>
                      </a:r>
                    </a:p>
                  </a:txBody>
                  <a:tcPr/>
                </a:tc>
                <a:extLst>
                  <a:ext uri="{0D108BD9-81ED-4DB2-BD59-A6C34878D82A}">
                    <a16:rowId xmlns:a16="http://schemas.microsoft.com/office/drawing/2014/main" val="2489851458"/>
                  </a:ext>
                </a:extLst>
              </a:tr>
              <a:tr h="445306">
                <a:tc>
                  <a:txBody>
                    <a:bodyPr/>
                    <a:lstStyle/>
                    <a:p>
                      <a:pPr algn="ctr"/>
                      <a:r>
                        <a:rPr lang="en-US" sz="2000" dirty="0">
                          <a:solidFill>
                            <a:srgbClr val="C00000"/>
                          </a:solidFill>
                        </a:rPr>
                        <a:t>(4)</a:t>
                      </a:r>
                    </a:p>
                  </a:txBody>
                  <a:tcPr/>
                </a:tc>
                <a:tc>
                  <a:txBody>
                    <a:bodyPr/>
                    <a:lstStyle/>
                    <a:p>
                      <a:pPr algn="ctr"/>
                      <a:r>
                        <a:rPr lang="en-US" sz="2000" dirty="0"/>
                        <a:t>+</a:t>
                      </a:r>
                    </a:p>
                  </a:txBody>
                  <a:tcPr/>
                </a:tc>
                <a:tc>
                  <a:txBody>
                    <a:bodyPr/>
                    <a:lstStyle/>
                    <a:p>
                      <a:pPr algn="ctr"/>
                      <a:r>
                        <a:rPr lang="en-US" sz="2000" dirty="0"/>
                        <a:t>t2</a:t>
                      </a:r>
                    </a:p>
                  </a:txBody>
                  <a:tcPr/>
                </a:tc>
                <a:tc>
                  <a:txBody>
                    <a:bodyPr/>
                    <a:lstStyle/>
                    <a:p>
                      <a:pPr algn="ctr"/>
                      <a:r>
                        <a:rPr lang="en-US" sz="2000" dirty="0"/>
                        <a:t>t4</a:t>
                      </a:r>
                    </a:p>
                  </a:txBody>
                  <a:tcPr/>
                </a:tc>
                <a:tc>
                  <a:txBody>
                    <a:bodyPr/>
                    <a:lstStyle/>
                    <a:p>
                      <a:pPr algn="ctr"/>
                      <a:r>
                        <a:rPr lang="en-US" sz="2000" dirty="0"/>
                        <a:t>t5</a:t>
                      </a:r>
                    </a:p>
                  </a:txBody>
                  <a:tcPr/>
                </a:tc>
                <a:extLst>
                  <a:ext uri="{0D108BD9-81ED-4DB2-BD59-A6C34878D82A}">
                    <a16:rowId xmlns:a16="http://schemas.microsoft.com/office/drawing/2014/main" val="974287667"/>
                  </a:ext>
                </a:extLst>
              </a:tr>
              <a:tr h="445306">
                <a:tc>
                  <a:txBody>
                    <a:bodyPr/>
                    <a:lstStyle/>
                    <a:p>
                      <a:pPr algn="ctr"/>
                      <a:r>
                        <a:rPr lang="en-US" sz="2000" dirty="0">
                          <a:solidFill>
                            <a:srgbClr val="C00000"/>
                          </a:solidFill>
                        </a:rPr>
                        <a:t>(5)</a:t>
                      </a:r>
                    </a:p>
                  </a:txBody>
                  <a:tcPr/>
                </a:tc>
                <a:tc>
                  <a:txBody>
                    <a:bodyPr/>
                    <a:lstStyle/>
                    <a:p>
                      <a:pPr algn="ctr"/>
                      <a:r>
                        <a:rPr lang="en-US" sz="2000" dirty="0"/>
                        <a:t>=</a:t>
                      </a:r>
                    </a:p>
                  </a:txBody>
                  <a:tcPr/>
                </a:tc>
                <a:tc>
                  <a:txBody>
                    <a:bodyPr/>
                    <a:lstStyle/>
                    <a:p>
                      <a:pPr algn="ctr"/>
                      <a:r>
                        <a:rPr lang="en-US" sz="2000" dirty="0"/>
                        <a:t>t5</a:t>
                      </a:r>
                    </a:p>
                  </a:txBody>
                  <a:tcPr/>
                </a:tc>
                <a:tc>
                  <a:txBody>
                    <a:bodyPr/>
                    <a:lstStyle/>
                    <a:p>
                      <a:pPr algn="ctr"/>
                      <a:endParaRPr lang="en-US" sz="2000" dirty="0"/>
                    </a:p>
                  </a:txBody>
                  <a:tcPr/>
                </a:tc>
                <a:tc>
                  <a:txBody>
                    <a:bodyPr/>
                    <a:lstStyle/>
                    <a:p>
                      <a:pPr algn="ctr"/>
                      <a:r>
                        <a:rPr lang="en-US" sz="2000" dirty="0"/>
                        <a:t>a</a:t>
                      </a:r>
                    </a:p>
                  </a:txBody>
                  <a:tcPr/>
                </a:tc>
                <a:extLst>
                  <a:ext uri="{0D108BD9-81ED-4DB2-BD59-A6C34878D82A}">
                    <a16:rowId xmlns:a16="http://schemas.microsoft.com/office/drawing/2014/main" val="3601755807"/>
                  </a:ext>
                </a:extLst>
              </a:tr>
            </a:tbl>
          </a:graphicData>
        </a:graphic>
      </p:graphicFrame>
      <p:sp>
        <p:nvSpPr>
          <p:cNvPr id="7" name="TextBox 6">
            <a:extLst>
              <a:ext uri="{FF2B5EF4-FFF2-40B4-BE49-F238E27FC236}">
                <a16:creationId xmlns:a16="http://schemas.microsoft.com/office/drawing/2014/main" id="{754B8D1C-D1F1-9CD8-7644-3013B2E9FEBB}"/>
              </a:ext>
            </a:extLst>
          </p:cNvPr>
          <p:cNvSpPr txBox="1"/>
          <p:nvPr/>
        </p:nvSpPr>
        <p:spPr>
          <a:xfrm>
            <a:off x="5570375" y="5089174"/>
            <a:ext cx="5052111" cy="646331"/>
          </a:xfrm>
          <a:prstGeom prst="rect">
            <a:avLst/>
          </a:prstGeom>
          <a:noFill/>
        </p:spPr>
        <p:txBody>
          <a:bodyPr wrap="square">
            <a:spAutoFit/>
          </a:bodyPr>
          <a:lstStyle/>
          <a:p>
            <a:pPr algn="ctr"/>
            <a:r>
              <a:rPr lang="en-US" b="1" i="1" dirty="0"/>
              <a:t>In quadruple arg1, arg2 and result are pointers to the symbol table entry</a:t>
            </a:r>
          </a:p>
        </p:txBody>
      </p:sp>
      <p:sp>
        <p:nvSpPr>
          <p:cNvPr id="9" name="TextBox 8">
            <a:extLst>
              <a:ext uri="{FF2B5EF4-FFF2-40B4-BE49-F238E27FC236}">
                <a16:creationId xmlns:a16="http://schemas.microsoft.com/office/drawing/2014/main" id="{E6E2D459-7406-0AFE-7B3E-646634EE0767}"/>
              </a:ext>
            </a:extLst>
          </p:cNvPr>
          <p:cNvSpPr txBox="1"/>
          <p:nvPr/>
        </p:nvSpPr>
        <p:spPr>
          <a:xfrm>
            <a:off x="706794" y="5593443"/>
            <a:ext cx="6097554" cy="369332"/>
          </a:xfrm>
          <a:prstGeom prst="rect">
            <a:avLst/>
          </a:prstGeom>
          <a:noFill/>
        </p:spPr>
        <p:txBody>
          <a:bodyPr wrap="square">
            <a:spAutoFit/>
          </a:bodyPr>
          <a:lstStyle/>
          <a:p>
            <a:r>
              <a:rPr lang="en-US" dirty="0"/>
              <a:t>(</a:t>
            </a:r>
            <a:r>
              <a:rPr lang="en-US" dirty="0" err="1"/>
              <a:t>uminus</a:t>
            </a:r>
            <a:r>
              <a:rPr lang="en-US" dirty="0"/>
              <a:t> = </a:t>
            </a:r>
            <a:r>
              <a:rPr lang="en-US" dirty="0" err="1"/>
              <a:t>uniary</a:t>
            </a:r>
            <a:r>
              <a:rPr lang="en-US" dirty="0"/>
              <a:t> minus)</a:t>
            </a:r>
          </a:p>
        </p:txBody>
      </p:sp>
      <p:sp>
        <p:nvSpPr>
          <p:cNvPr id="11" name="Slide Number Placeholder 10">
            <a:extLst>
              <a:ext uri="{FF2B5EF4-FFF2-40B4-BE49-F238E27FC236}">
                <a16:creationId xmlns:a16="http://schemas.microsoft.com/office/drawing/2014/main" id="{4C320227-06A4-CA39-7395-34A243F42772}"/>
              </a:ext>
            </a:extLst>
          </p:cNvPr>
          <p:cNvSpPr>
            <a:spLocks noGrp="1"/>
          </p:cNvSpPr>
          <p:nvPr>
            <p:ph type="sldNum" sz="quarter" idx="12"/>
          </p:nvPr>
        </p:nvSpPr>
        <p:spPr/>
        <p:txBody>
          <a:bodyPr/>
          <a:lstStyle/>
          <a:p>
            <a:fld id="{CDDB4280-549B-4A2A-AA27-FB3822B9276B}" type="slidenum">
              <a:rPr lang="en-US" smtClean="0"/>
              <a:t>18</a:t>
            </a:fld>
            <a:endParaRPr lang="en-US"/>
          </a:p>
        </p:txBody>
      </p:sp>
    </p:spTree>
    <p:extLst>
      <p:ext uri="{BB962C8B-B14F-4D97-AF65-F5344CB8AC3E}">
        <p14:creationId xmlns:p14="http://schemas.microsoft.com/office/powerpoint/2010/main" val="293169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AEAA-8E5A-2A9D-18A6-45D83D699E57}"/>
              </a:ext>
            </a:extLst>
          </p:cNvPr>
          <p:cNvSpPr>
            <a:spLocks noGrp="1"/>
          </p:cNvSpPr>
          <p:nvPr>
            <p:ph type="title"/>
          </p:nvPr>
        </p:nvSpPr>
        <p:spPr>
          <a:xfrm>
            <a:off x="838200" y="18255"/>
            <a:ext cx="10515600" cy="1325563"/>
          </a:xfrm>
        </p:spPr>
        <p:txBody>
          <a:bodyPr/>
          <a:lstStyle/>
          <a:p>
            <a:r>
              <a:rPr lang="en-US" dirty="0"/>
              <a:t>Triples</a:t>
            </a:r>
          </a:p>
        </p:txBody>
      </p:sp>
      <p:sp>
        <p:nvSpPr>
          <p:cNvPr id="3" name="Content Placeholder 2">
            <a:extLst>
              <a:ext uri="{FF2B5EF4-FFF2-40B4-BE49-F238E27FC236}">
                <a16:creationId xmlns:a16="http://schemas.microsoft.com/office/drawing/2014/main" id="{0C69713B-4BD7-456C-B5BD-CDDF247F48BE}"/>
              </a:ext>
            </a:extLst>
          </p:cNvPr>
          <p:cNvSpPr>
            <a:spLocks noGrp="1"/>
          </p:cNvSpPr>
          <p:nvPr>
            <p:ph idx="1"/>
          </p:nvPr>
        </p:nvSpPr>
        <p:spPr>
          <a:xfrm>
            <a:off x="838199" y="1185307"/>
            <a:ext cx="4601547" cy="2682240"/>
          </a:xfrm>
        </p:spPr>
        <p:txBody>
          <a:bodyPr>
            <a:normAutofit/>
          </a:bodyPr>
          <a:lstStyle/>
          <a:p>
            <a:r>
              <a:rPr lang="en-US" sz="2000" dirty="0"/>
              <a:t>To avoid entering temporary variables in the symbol table, we use triples</a:t>
            </a:r>
          </a:p>
          <a:p>
            <a:r>
              <a:rPr lang="en-US" sz="2000" dirty="0"/>
              <a:t>Triples has three fields: operator, arg1, arg2</a:t>
            </a:r>
          </a:p>
          <a:p>
            <a:r>
              <a:rPr lang="en-US" sz="2000" dirty="0"/>
              <a:t>Instead of using the temporary variables, we use the </a:t>
            </a:r>
            <a:r>
              <a:rPr lang="en-US" sz="2000" b="1" dirty="0"/>
              <a:t>location</a:t>
            </a:r>
            <a:r>
              <a:rPr lang="en-US" sz="2000" dirty="0"/>
              <a:t> </a:t>
            </a:r>
          </a:p>
        </p:txBody>
      </p:sp>
      <p:graphicFrame>
        <p:nvGraphicFramePr>
          <p:cNvPr id="4" name="Table 5">
            <a:extLst>
              <a:ext uri="{FF2B5EF4-FFF2-40B4-BE49-F238E27FC236}">
                <a16:creationId xmlns:a16="http://schemas.microsoft.com/office/drawing/2014/main" id="{83B580F6-65DC-2DFF-9E53-AB3920CEE8AE}"/>
              </a:ext>
            </a:extLst>
          </p:cNvPr>
          <p:cNvGraphicFramePr>
            <a:graphicFrameLocks noGrp="1"/>
          </p:cNvGraphicFramePr>
          <p:nvPr>
            <p:extLst>
              <p:ext uri="{D42A27DB-BD31-4B8C-83A1-F6EECF244321}">
                <p14:modId xmlns:p14="http://schemas.microsoft.com/office/powerpoint/2010/main" val="745895459"/>
              </p:ext>
            </p:extLst>
          </p:nvPr>
        </p:nvGraphicFramePr>
        <p:xfrm>
          <a:off x="5826190" y="304318"/>
          <a:ext cx="3840325" cy="2926080"/>
        </p:xfrm>
        <a:graphic>
          <a:graphicData uri="http://schemas.openxmlformats.org/drawingml/2006/table">
            <a:tbl>
              <a:tblPr firstRow="1" bandRow="1">
                <a:tableStyleId>{69CF1AB2-1976-4502-BF36-3FF5EA218861}</a:tableStyleId>
              </a:tblPr>
              <a:tblGrid>
                <a:gridCol w="611776">
                  <a:extLst>
                    <a:ext uri="{9D8B030D-6E8A-4147-A177-3AD203B41FA5}">
                      <a16:colId xmlns:a16="http://schemas.microsoft.com/office/drawing/2014/main" val="3481040956"/>
                    </a:ext>
                  </a:extLst>
                </a:gridCol>
                <a:gridCol w="967772">
                  <a:extLst>
                    <a:ext uri="{9D8B030D-6E8A-4147-A177-3AD203B41FA5}">
                      <a16:colId xmlns:a16="http://schemas.microsoft.com/office/drawing/2014/main" val="1870577077"/>
                    </a:ext>
                  </a:extLst>
                </a:gridCol>
                <a:gridCol w="690133">
                  <a:extLst>
                    <a:ext uri="{9D8B030D-6E8A-4147-A177-3AD203B41FA5}">
                      <a16:colId xmlns:a16="http://schemas.microsoft.com/office/drawing/2014/main" val="862376007"/>
                    </a:ext>
                  </a:extLst>
                </a:gridCol>
                <a:gridCol w="674266">
                  <a:extLst>
                    <a:ext uri="{9D8B030D-6E8A-4147-A177-3AD203B41FA5}">
                      <a16:colId xmlns:a16="http://schemas.microsoft.com/office/drawing/2014/main" val="2960868646"/>
                    </a:ext>
                  </a:extLst>
                </a:gridCol>
                <a:gridCol w="896378">
                  <a:extLst>
                    <a:ext uri="{9D8B030D-6E8A-4147-A177-3AD203B41FA5}">
                      <a16:colId xmlns:a16="http://schemas.microsoft.com/office/drawing/2014/main" val="3758352295"/>
                    </a:ext>
                  </a:extLst>
                </a:gridCol>
              </a:tblGrid>
              <a:tr h="324599">
                <a:tc gridSpan="5">
                  <a:txBody>
                    <a:bodyPr/>
                    <a:lstStyle/>
                    <a:p>
                      <a:pPr algn="ctr"/>
                      <a:r>
                        <a:rPr lang="en-US" sz="1800" dirty="0"/>
                        <a:t>Quadruple Structure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324599">
                <a:tc>
                  <a:txBody>
                    <a:bodyPr/>
                    <a:lstStyle/>
                    <a:p>
                      <a:pPr algn="ctr"/>
                      <a:endParaRPr lang="en-US" sz="1800" dirty="0"/>
                    </a:p>
                  </a:txBody>
                  <a:tcPr/>
                </a:tc>
                <a:tc>
                  <a:txBody>
                    <a:bodyPr/>
                    <a:lstStyle/>
                    <a:p>
                      <a:pPr algn="ctr"/>
                      <a:r>
                        <a:rPr lang="en-US" sz="1800" b="1" dirty="0">
                          <a:solidFill>
                            <a:srgbClr val="C00000"/>
                          </a:solidFill>
                        </a:rPr>
                        <a:t>op</a:t>
                      </a:r>
                    </a:p>
                  </a:txBody>
                  <a:tcPr/>
                </a:tc>
                <a:tc>
                  <a:txBody>
                    <a:bodyPr/>
                    <a:lstStyle/>
                    <a:p>
                      <a:pPr algn="ctr"/>
                      <a:r>
                        <a:rPr lang="en-US" sz="1800" b="1" dirty="0">
                          <a:solidFill>
                            <a:srgbClr val="C00000"/>
                          </a:solidFill>
                        </a:rPr>
                        <a:t>arg1</a:t>
                      </a:r>
                    </a:p>
                  </a:txBody>
                  <a:tcPr/>
                </a:tc>
                <a:tc>
                  <a:txBody>
                    <a:bodyPr/>
                    <a:lstStyle/>
                    <a:p>
                      <a:pPr algn="ctr"/>
                      <a:r>
                        <a:rPr lang="en-US" sz="1800" b="1" dirty="0">
                          <a:solidFill>
                            <a:srgbClr val="C00000"/>
                          </a:solidFill>
                        </a:rPr>
                        <a:t>arg2</a:t>
                      </a:r>
                    </a:p>
                  </a:txBody>
                  <a:tcPr/>
                </a:tc>
                <a:tc>
                  <a:txBody>
                    <a:bodyPr/>
                    <a:lstStyle/>
                    <a:p>
                      <a:pPr algn="ctr"/>
                      <a:r>
                        <a:rPr lang="en-US" sz="1800" b="1" dirty="0">
                          <a:solidFill>
                            <a:srgbClr val="C00000"/>
                          </a:solidFill>
                        </a:rPr>
                        <a:t>result</a:t>
                      </a:r>
                    </a:p>
                  </a:txBody>
                  <a:tcPr/>
                </a:tc>
                <a:extLst>
                  <a:ext uri="{0D108BD9-81ED-4DB2-BD59-A6C34878D82A}">
                    <a16:rowId xmlns:a16="http://schemas.microsoft.com/office/drawing/2014/main" val="3070711382"/>
                  </a:ext>
                </a:extLst>
              </a:tr>
              <a:tr h="324599">
                <a:tc>
                  <a:txBody>
                    <a:bodyPr/>
                    <a:lstStyle/>
                    <a:p>
                      <a:pPr algn="ctr"/>
                      <a:r>
                        <a:rPr lang="en-US" sz="1800" dirty="0">
                          <a:solidFill>
                            <a:srgbClr val="C00000"/>
                          </a:solidFill>
                        </a:rPr>
                        <a:t>(0)</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tc>
                  <a:txBody>
                    <a:bodyPr/>
                    <a:lstStyle/>
                    <a:p>
                      <a:pPr algn="ctr"/>
                      <a:r>
                        <a:rPr lang="en-US" sz="1800" dirty="0"/>
                        <a:t>t1 </a:t>
                      </a:r>
                    </a:p>
                  </a:txBody>
                  <a:tcPr/>
                </a:tc>
                <a:extLst>
                  <a:ext uri="{0D108BD9-81ED-4DB2-BD59-A6C34878D82A}">
                    <a16:rowId xmlns:a16="http://schemas.microsoft.com/office/drawing/2014/main" val="732124322"/>
                  </a:ext>
                </a:extLst>
              </a:tr>
              <a:tr h="324599">
                <a:tc>
                  <a:txBody>
                    <a:bodyPr/>
                    <a:lstStyle/>
                    <a:p>
                      <a:pPr algn="ctr"/>
                      <a:r>
                        <a:rPr lang="en-US" sz="1800" dirty="0">
                          <a:solidFill>
                            <a:srgbClr val="C00000"/>
                          </a:solidFill>
                        </a:rPr>
                        <a:t>(1)</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t1</a:t>
                      </a:r>
                    </a:p>
                  </a:txBody>
                  <a:tcPr/>
                </a:tc>
                <a:tc>
                  <a:txBody>
                    <a:bodyPr/>
                    <a:lstStyle/>
                    <a:p>
                      <a:pPr algn="ctr"/>
                      <a:r>
                        <a:rPr lang="en-US" sz="1800" dirty="0"/>
                        <a:t>t2</a:t>
                      </a:r>
                    </a:p>
                  </a:txBody>
                  <a:tcPr/>
                </a:tc>
                <a:extLst>
                  <a:ext uri="{0D108BD9-81ED-4DB2-BD59-A6C34878D82A}">
                    <a16:rowId xmlns:a16="http://schemas.microsoft.com/office/drawing/2014/main" val="4189234961"/>
                  </a:ext>
                </a:extLst>
              </a:tr>
              <a:tr h="324599">
                <a:tc>
                  <a:txBody>
                    <a:bodyPr/>
                    <a:lstStyle/>
                    <a:p>
                      <a:pPr algn="ctr"/>
                      <a:r>
                        <a:rPr lang="en-US" sz="1800" dirty="0">
                          <a:solidFill>
                            <a:srgbClr val="C00000"/>
                          </a:solidFill>
                        </a:rPr>
                        <a:t>(2)</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tc>
                  <a:txBody>
                    <a:bodyPr/>
                    <a:lstStyle/>
                    <a:p>
                      <a:pPr algn="ctr"/>
                      <a:r>
                        <a:rPr lang="en-US" sz="1800" dirty="0"/>
                        <a:t>t3</a:t>
                      </a:r>
                    </a:p>
                  </a:txBody>
                  <a:tcPr/>
                </a:tc>
                <a:extLst>
                  <a:ext uri="{0D108BD9-81ED-4DB2-BD59-A6C34878D82A}">
                    <a16:rowId xmlns:a16="http://schemas.microsoft.com/office/drawing/2014/main" val="4091009150"/>
                  </a:ext>
                </a:extLst>
              </a:tr>
              <a:tr h="324599">
                <a:tc>
                  <a:txBody>
                    <a:bodyPr/>
                    <a:lstStyle/>
                    <a:p>
                      <a:pPr algn="ctr"/>
                      <a:r>
                        <a:rPr lang="en-US" sz="1800" dirty="0">
                          <a:solidFill>
                            <a:srgbClr val="C00000"/>
                          </a:solidFill>
                        </a:rPr>
                        <a:t>(3)</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t3</a:t>
                      </a:r>
                    </a:p>
                  </a:txBody>
                  <a:tcPr/>
                </a:tc>
                <a:tc>
                  <a:txBody>
                    <a:bodyPr/>
                    <a:lstStyle/>
                    <a:p>
                      <a:pPr algn="ctr"/>
                      <a:r>
                        <a:rPr lang="en-US" sz="1800" dirty="0"/>
                        <a:t>t4</a:t>
                      </a:r>
                    </a:p>
                  </a:txBody>
                  <a:tcPr/>
                </a:tc>
                <a:extLst>
                  <a:ext uri="{0D108BD9-81ED-4DB2-BD59-A6C34878D82A}">
                    <a16:rowId xmlns:a16="http://schemas.microsoft.com/office/drawing/2014/main" val="2489851458"/>
                  </a:ext>
                </a:extLst>
              </a:tr>
              <a:tr h="324599">
                <a:tc>
                  <a:txBody>
                    <a:bodyPr/>
                    <a:lstStyle/>
                    <a:p>
                      <a:pPr algn="ctr"/>
                      <a:r>
                        <a:rPr lang="en-US" sz="1800" dirty="0">
                          <a:solidFill>
                            <a:srgbClr val="C00000"/>
                          </a:solidFill>
                        </a:rPr>
                        <a:t>(4)</a:t>
                      </a:r>
                    </a:p>
                  </a:txBody>
                  <a:tcPr/>
                </a:tc>
                <a:tc>
                  <a:txBody>
                    <a:bodyPr/>
                    <a:lstStyle/>
                    <a:p>
                      <a:pPr algn="ctr"/>
                      <a:r>
                        <a:rPr lang="en-US" sz="1800" dirty="0"/>
                        <a:t>+</a:t>
                      </a:r>
                    </a:p>
                  </a:txBody>
                  <a:tcPr/>
                </a:tc>
                <a:tc>
                  <a:txBody>
                    <a:bodyPr/>
                    <a:lstStyle/>
                    <a:p>
                      <a:pPr algn="ctr"/>
                      <a:r>
                        <a:rPr lang="en-US" sz="1800" dirty="0"/>
                        <a:t>t2</a:t>
                      </a:r>
                    </a:p>
                  </a:txBody>
                  <a:tcPr/>
                </a:tc>
                <a:tc>
                  <a:txBody>
                    <a:bodyPr/>
                    <a:lstStyle/>
                    <a:p>
                      <a:pPr algn="ctr"/>
                      <a:r>
                        <a:rPr lang="en-US" sz="1800" dirty="0"/>
                        <a:t>t4</a:t>
                      </a:r>
                    </a:p>
                  </a:txBody>
                  <a:tcPr/>
                </a:tc>
                <a:tc>
                  <a:txBody>
                    <a:bodyPr/>
                    <a:lstStyle/>
                    <a:p>
                      <a:pPr algn="ctr"/>
                      <a:r>
                        <a:rPr lang="en-US" sz="1800" dirty="0"/>
                        <a:t>t5</a:t>
                      </a:r>
                    </a:p>
                  </a:txBody>
                  <a:tcPr/>
                </a:tc>
                <a:extLst>
                  <a:ext uri="{0D108BD9-81ED-4DB2-BD59-A6C34878D82A}">
                    <a16:rowId xmlns:a16="http://schemas.microsoft.com/office/drawing/2014/main" val="974287667"/>
                  </a:ext>
                </a:extLst>
              </a:tr>
              <a:tr h="324599">
                <a:tc>
                  <a:txBody>
                    <a:bodyPr/>
                    <a:lstStyle/>
                    <a:p>
                      <a:pPr algn="ctr"/>
                      <a:r>
                        <a:rPr lang="en-US" sz="1800" dirty="0">
                          <a:solidFill>
                            <a:srgbClr val="C00000"/>
                          </a:solidFill>
                        </a:rPr>
                        <a:t>(5)</a:t>
                      </a:r>
                    </a:p>
                  </a:txBody>
                  <a:tcPr/>
                </a:tc>
                <a:tc>
                  <a:txBody>
                    <a:bodyPr/>
                    <a:lstStyle/>
                    <a:p>
                      <a:pPr algn="ctr"/>
                      <a:r>
                        <a:rPr lang="en-US" sz="1800" dirty="0"/>
                        <a:t>=</a:t>
                      </a:r>
                    </a:p>
                  </a:txBody>
                  <a:tcPr/>
                </a:tc>
                <a:tc>
                  <a:txBody>
                    <a:bodyPr/>
                    <a:lstStyle/>
                    <a:p>
                      <a:pPr algn="ctr"/>
                      <a:r>
                        <a:rPr lang="en-US" sz="1800" dirty="0"/>
                        <a:t>t5</a:t>
                      </a:r>
                    </a:p>
                  </a:txBody>
                  <a:tcPr/>
                </a:tc>
                <a:tc>
                  <a:txBody>
                    <a:bodyPr/>
                    <a:lstStyle/>
                    <a:p>
                      <a:pPr algn="ctr"/>
                      <a:endParaRPr lang="en-US" sz="1800" dirty="0"/>
                    </a:p>
                  </a:txBody>
                  <a:tcPr/>
                </a:tc>
                <a:tc>
                  <a:txBody>
                    <a:bodyPr/>
                    <a:lstStyle/>
                    <a:p>
                      <a:pPr algn="ctr"/>
                      <a:r>
                        <a:rPr lang="en-US" sz="1800" dirty="0"/>
                        <a:t>a</a:t>
                      </a:r>
                    </a:p>
                  </a:txBody>
                  <a:tcPr/>
                </a:tc>
                <a:extLst>
                  <a:ext uri="{0D108BD9-81ED-4DB2-BD59-A6C34878D82A}">
                    <a16:rowId xmlns:a16="http://schemas.microsoft.com/office/drawing/2014/main" val="3601755807"/>
                  </a:ext>
                </a:extLst>
              </a:tr>
            </a:tbl>
          </a:graphicData>
        </a:graphic>
      </p:graphicFrame>
      <p:graphicFrame>
        <p:nvGraphicFramePr>
          <p:cNvPr id="5" name="Table 5">
            <a:extLst>
              <a:ext uri="{FF2B5EF4-FFF2-40B4-BE49-F238E27FC236}">
                <a16:creationId xmlns:a16="http://schemas.microsoft.com/office/drawing/2014/main" id="{1C42C7A9-F027-CF44-A4DD-FB326799F8C2}"/>
              </a:ext>
            </a:extLst>
          </p:cNvPr>
          <p:cNvGraphicFramePr>
            <a:graphicFrameLocks noGrp="1"/>
          </p:cNvGraphicFramePr>
          <p:nvPr>
            <p:extLst>
              <p:ext uri="{D42A27DB-BD31-4B8C-83A1-F6EECF244321}">
                <p14:modId xmlns:p14="http://schemas.microsoft.com/office/powerpoint/2010/main" val="36759641"/>
              </p:ext>
            </p:extLst>
          </p:nvPr>
        </p:nvGraphicFramePr>
        <p:xfrm>
          <a:off x="5826191" y="3385322"/>
          <a:ext cx="3840324" cy="2926080"/>
        </p:xfrm>
        <a:graphic>
          <a:graphicData uri="http://schemas.openxmlformats.org/drawingml/2006/table">
            <a:tbl>
              <a:tblPr firstRow="1" bandRow="1">
                <a:tableStyleId>{C4B1156A-380E-4F78-BDF5-A606A8083BF9}</a:tableStyleId>
              </a:tblPr>
              <a:tblGrid>
                <a:gridCol w="798050">
                  <a:extLst>
                    <a:ext uri="{9D8B030D-6E8A-4147-A177-3AD203B41FA5}">
                      <a16:colId xmlns:a16="http://schemas.microsoft.com/office/drawing/2014/main" val="3481040956"/>
                    </a:ext>
                  </a:extLst>
                </a:gridCol>
                <a:gridCol w="1262439">
                  <a:extLst>
                    <a:ext uri="{9D8B030D-6E8A-4147-A177-3AD203B41FA5}">
                      <a16:colId xmlns:a16="http://schemas.microsoft.com/office/drawing/2014/main" val="1870577077"/>
                    </a:ext>
                  </a:extLst>
                </a:gridCol>
                <a:gridCol w="900266">
                  <a:extLst>
                    <a:ext uri="{9D8B030D-6E8A-4147-A177-3AD203B41FA5}">
                      <a16:colId xmlns:a16="http://schemas.microsoft.com/office/drawing/2014/main" val="862376007"/>
                    </a:ext>
                  </a:extLst>
                </a:gridCol>
                <a:gridCol w="879569">
                  <a:extLst>
                    <a:ext uri="{9D8B030D-6E8A-4147-A177-3AD203B41FA5}">
                      <a16:colId xmlns:a16="http://schemas.microsoft.com/office/drawing/2014/main" val="2960868646"/>
                    </a:ext>
                  </a:extLst>
                </a:gridCol>
              </a:tblGrid>
              <a:tr h="364029">
                <a:tc gridSpan="4">
                  <a:txBody>
                    <a:bodyPr/>
                    <a:lstStyle/>
                    <a:p>
                      <a:pPr algn="ctr"/>
                      <a:r>
                        <a:rPr lang="en-US" sz="1800" dirty="0"/>
                        <a:t>Triple Structure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364029">
                <a:tc>
                  <a:txBody>
                    <a:bodyPr/>
                    <a:lstStyle/>
                    <a:p>
                      <a:pPr algn="ctr"/>
                      <a:endParaRPr lang="en-US" sz="1800" dirty="0"/>
                    </a:p>
                  </a:txBody>
                  <a:tcPr/>
                </a:tc>
                <a:tc>
                  <a:txBody>
                    <a:bodyPr/>
                    <a:lstStyle/>
                    <a:p>
                      <a:pPr algn="ctr"/>
                      <a:r>
                        <a:rPr lang="en-US" sz="1800" b="1" dirty="0">
                          <a:solidFill>
                            <a:srgbClr val="C00000"/>
                          </a:solidFill>
                        </a:rPr>
                        <a:t>op</a:t>
                      </a:r>
                    </a:p>
                  </a:txBody>
                  <a:tcPr/>
                </a:tc>
                <a:tc>
                  <a:txBody>
                    <a:bodyPr/>
                    <a:lstStyle/>
                    <a:p>
                      <a:pPr algn="ctr"/>
                      <a:r>
                        <a:rPr lang="en-US" sz="1800" b="1" dirty="0">
                          <a:solidFill>
                            <a:srgbClr val="C00000"/>
                          </a:solidFill>
                        </a:rPr>
                        <a:t>arg1</a:t>
                      </a:r>
                    </a:p>
                  </a:txBody>
                  <a:tcPr/>
                </a:tc>
                <a:tc>
                  <a:txBody>
                    <a:bodyPr/>
                    <a:lstStyle/>
                    <a:p>
                      <a:pPr algn="ctr"/>
                      <a:r>
                        <a:rPr lang="en-US" sz="1800" b="1" dirty="0">
                          <a:solidFill>
                            <a:srgbClr val="C00000"/>
                          </a:solidFill>
                        </a:rPr>
                        <a:t>arg2</a:t>
                      </a:r>
                    </a:p>
                  </a:txBody>
                  <a:tcPr/>
                </a:tc>
                <a:extLst>
                  <a:ext uri="{0D108BD9-81ED-4DB2-BD59-A6C34878D82A}">
                    <a16:rowId xmlns:a16="http://schemas.microsoft.com/office/drawing/2014/main" val="3070711382"/>
                  </a:ext>
                </a:extLst>
              </a:tr>
              <a:tr h="364029">
                <a:tc>
                  <a:txBody>
                    <a:bodyPr/>
                    <a:lstStyle/>
                    <a:p>
                      <a:pPr algn="ctr"/>
                      <a:r>
                        <a:rPr lang="en-US" sz="1800" dirty="0">
                          <a:solidFill>
                            <a:srgbClr val="C00000"/>
                          </a:solidFill>
                        </a:rPr>
                        <a:t>(0)</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extLst>
                  <a:ext uri="{0D108BD9-81ED-4DB2-BD59-A6C34878D82A}">
                    <a16:rowId xmlns:a16="http://schemas.microsoft.com/office/drawing/2014/main" val="732124322"/>
                  </a:ext>
                </a:extLst>
              </a:tr>
              <a:tr h="364029">
                <a:tc>
                  <a:txBody>
                    <a:bodyPr/>
                    <a:lstStyle/>
                    <a:p>
                      <a:pPr algn="ctr"/>
                      <a:r>
                        <a:rPr lang="en-US" sz="1800" dirty="0">
                          <a:solidFill>
                            <a:srgbClr val="C00000"/>
                          </a:solidFill>
                        </a:rPr>
                        <a:t>(1)</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(0)</a:t>
                      </a:r>
                    </a:p>
                  </a:txBody>
                  <a:tcPr/>
                </a:tc>
                <a:extLst>
                  <a:ext uri="{0D108BD9-81ED-4DB2-BD59-A6C34878D82A}">
                    <a16:rowId xmlns:a16="http://schemas.microsoft.com/office/drawing/2014/main" val="4189234961"/>
                  </a:ext>
                </a:extLst>
              </a:tr>
              <a:tr h="364029">
                <a:tc>
                  <a:txBody>
                    <a:bodyPr/>
                    <a:lstStyle/>
                    <a:p>
                      <a:pPr algn="ctr"/>
                      <a:r>
                        <a:rPr lang="en-US" sz="1800" dirty="0">
                          <a:solidFill>
                            <a:srgbClr val="C00000"/>
                          </a:solidFill>
                        </a:rPr>
                        <a:t>(2)</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extLst>
                  <a:ext uri="{0D108BD9-81ED-4DB2-BD59-A6C34878D82A}">
                    <a16:rowId xmlns:a16="http://schemas.microsoft.com/office/drawing/2014/main" val="4091009150"/>
                  </a:ext>
                </a:extLst>
              </a:tr>
              <a:tr h="364029">
                <a:tc>
                  <a:txBody>
                    <a:bodyPr/>
                    <a:lstStyle/>
                    <a:p>
                      <a:pPr algn="ctr"/>
                      <a:r>
                        <a:rPr lang="en-US" sz="1800" dirty="0">
                          <a:solidFill>
                            <a:srgbClr val="C00000"/>
                          </a:solidFill>
                        </a:rPr>
                        <a:t>(3)</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(2)</a:t>
                      </a:r>
                    </a:p>
                  </a:txBody>
                  <a:tcPr/>
                </a:tc>
                <a:extLst>
                  <a:ext uri="{0D108BD9-81ED-4DB2-BD59-A6C34878D82A}">
                    <a16:rowId xmlns:a16="http://schemas.microsoft.com/office/drawing/2014/main" val="2489851458"/>
                  </a:ext>
                </a:extLst>
              </a:tr>
              <a:tr h="364029">
                <a:tc>
                  <a:txBody>
                    <a:bodyPr/>
                    <a:lstStyle/>
                    <a:p>
                      <a:pPr algn="ctr"/>
                      <a:r>
                        <a:rPr lang="en-US" sz="1800" dirty="0">
                          <a:solidFill>
                            <a:srgbClr val="C00000"/>
                          </a:solidFill>
                        </a:rPr>
                        <a:t>(4)</a:t>
                      </a:r>
                    </a:p>
                  </a:txBody>
                  <a:tcPr/>
                </a:tc>
                <a:tc>
                  <a:txBody>
                    <a:bodyPr/>
                    <a:lstStyle/>
                    <a:p>
                      <a:pPr algn="ctr"/>
                      <a:r>
                        <a:rPr lang="en-US" sz="1800" dirty="0"/>
                        <a:t>+</a:t>
                      </a:r>
                    </a:p>
                  </a:txBody>
                  <a:tcPr/>
                </a:tc>
                <a:tc>
                  <a:txBody>
                    <a:bodyPr/>
                    <a:lstStyle/>
                    <a:p>
                      <a:pPr algn="ctr"/>
                      <a:r>
                        <a:rPr lang="en-US" sz="1800" dirty="0"/>
                        <a:t>(1)</a:t>
                      </a:r>
                    </a:p>
                  </a:txBody>
                  <a:tcPr/>
                </a:tc>
                <a:tc>
                  <a:txBody>
                    <a:bodyPr/>
                    <a:lstStyle/>
                    <a:p>
                      <a:pPr algn="ctr"/>
                      <a:r>
                        <a:rPr lang="en-US" sz="1800" dirty="0"/>
                        <a:t>(3)</a:t>
                      </a:r>
                    </a:p>
                  </a:txBody>
                  <a:tcPr/>
                </a:tc>
                <a:extLst>
                  <a:ext uri="{0D108BD9-81ED-4DB2-BD59-A6C34878D82A}">
                    <a16:rowId xmlns:a16="http://schemas.microsoft.com/office/drawing/2014/main" val="974287667"/>
                  </a:ext>
                </a:extLst>
              </a:tr>
              <a:tr h="364029">
                <a:tc>
                  <a:txBody>
                    <a:bodyPr/>
                    <a:lstStyle/>
                    <a:p>
                      <a:pPr algn="ctr"/>
                      <a:r>
                        <a:rPr lang="en-US" sz="1800" dirty="0">
                          <a:solidFill>
                            <a:srgbClr val="C00000"/>
                          </a:solidFill>
                        </a:rPr>
                        <a:t>(5)</a:t>
                      </a:r>
                    </a:p>
                  </a:txBody>
                  <a:tcPr/>
                </a:tc>
                <a:tc>
                  <a:txBody>
                    <a:bodyPr/>
                    <a:lstStyle/>
                    <a:p>
                      <a:pPr algn="ctr"/>
                      <a:r>
                        <a:rPr lang="en-US" sz="1800" dirty="0"/>
                        <a:t>=</a:t>
                      </a:r>
                    </a:p>
                  </a:txBody>
                  <a:tcPr/>
                </a:tc>
                <a:tc>
                  <a:txBody>
                    <a:bodyPr/>
                    <a:lstStyle/>
                    <a:p>
                      <a:pPr algn="ctr"/>
                      <a:r>
                        <a:rPr lang="en-US" sz="1800" dirty="0"/>
                        <a:t>a</a:t>
                      </a:r>
                    </a:p>
                  </a:txBody>
                  <a:tcPr/>
                </a:tc>
                <a:tc>
                  <a:txBody>
                    <a:bodyPr/>
                    <a:lstStyle/>
                    <a:p>
                      <a:pPr algn="ctr"/>
                      <a:r>
                        <a:rPr lang="en-US" sz="1800" dirty="0"/>
                        <a:t>(4)</a:t>
                      </a:r>
                    </a:p>
                  </a:txBody>
                  <a:tcPr/>
                </a:tc>
                <a:extLst>
                  <a:ext uri="{0D108BD9-81ED-4DB2-BD59-A6C34878D82A}">
                    <a16:rowId xmlns:a16="http://schemas.microsoft.com/office/drawing/2014/main" val="3601755807"/>
                  </a:ext>
                </a:extLst>
              </a:tr>
            </a:tbl>
          </a:graphicData>
        </a:graphic>
      </p:graphicFrame>
      <p:sp>
        <p:nvSpPr>
          <p:cNvPr id="7" name="TextBox 6">
            <a:extLst>
              <a:ext uri="{FF2B5EF4-FFF2-40B4-BE49-F238E27FC236}">
                <a16:creationId xmlns:a16="http://schemas.microsoft.com/office/drawing/2014/main" id="{20806304-43D8-BCA8-0EFE-6F96FA46DAF7}"/>
              </a:ext>
            </a:extLst>
          </p:cNvPr>
          <p:cNvSpPr txBox="1"/>
          <p:nvPr/>
        </p:nvSpPr>
        <p:spPr>
          <a:xfrm>
            <a:off x="1535666" y="4356999"/>
            <a:ext cx="2028628" cy="1938992"/>
          </a:xfrm>
          <a:prstGeom prst="rect">
            <a:avLst/>
          </a:prstGeom>
          <a:noFill/>
        </p:spPr>
        <p:txBody>
          <a:bodyPr wrap="square">
            <a:spAutoFit/>
          </a:bodyPr>
          <a:lstStyle/>
          <a:p>
            <a:pPr marL="0" indent="0">
              <a:buNone/>
            </a:pPr>
            <a:r>
              <a:rPr lang="en-US" sz="2000" dirty="0"/>
              <a:t>t1 = </a:t>
            </a:r>
            <a:r>
              <a:rPr lang="en-US" sz="2000" dirty="0" err="1"/>
              <a:t>uminus</a:t>
            </a:r>
            <a:r>
              <a:rPr lang="en-US" sz="2000" dirty="0"/>
              <a:t> c	</a:t>
            </a:r>
          </a:p>
          <a:p>
            <a:pPr marL="0" indent="0">
              <a:buNone/>
            </a:pPr>
            <a:r>
              <a:rPr lang="en-US" sz="2000" dirty="0"/>
              <a:t>t2 = b * t1</a:t>
            </a:r>
          </a:p>
          <a:p>
            <a:pPr marL="0" indent="0">
              <a:buNone/>
            </a:pPr>
            <a:r>
              <a:rPr lang="en-US" sz="2000" dirty="0"/>
              <a:t>t3 = </a:t>
            </a:r>
            <a:r>
              <a:rPr lang="en-US" sz="2000" dirty="0" err="1"/>
              <a:t>uminus</a:t>
            </a:r>
            <a:r>
              <a:rPr lang="en-US" sz="2000" dirty="0"/>
              <a:t> c</a:t>
            </a:r>
          </a:p>
          <a:p>
            <a:pPr marL="0" indent="0">
              <a:buNone/>
            </a:pPr>
            <a:r>
              <a:rPr lang="en-US" sz="2000" dirty="0"/>
              <a:t>t4 = b * t3</a:t>
            </a:r>
          </a:p>
          <a:p>
            <a:pPr marL="0" indent="0">
              <a:buNone/>
            </a:pPr>
            <a:r>
              <a:rPr lang="en-US" sz="2000" dirty="0"/>
              <a:t>t5 = t2 + t4</a:t>
            </a:r>
          </a:p>
          <a:p>
            <a:pPr marL="0" indent="0">
              <a:buNone/>
            </a:pPr>
            <a:r>
              <a:rPr lang="en-US" sz="2000" dirty="0"/>
              <a:t>a =t5</a:t>
            </a:r>
          </a:p>
        </p:txBody>
      </p:sp>
      <p:sp>
        <p:nvSpPr>
          <p:cNvPr id="9" name="TextBox 8">
            <a:extLst>
              <a:ext uri="{FF2B5EF4-FFF2-40B4-BE49-F238E27FC236}">
                <a16:creationId xmlns:a16="http://schemas.microsoft.com/office/drawing/2014/main" id="{02F3BF9E-6B56-5833-660C-D6B095A422ED}"/>
              </a:ext>
            </a:extLst>
          </p:cNvPr>
          <p:cNvSpPr txBox="1"/>
          <p:nvPr/>
        </p:nvSpPr>
        <p:spPr>
          <a:xfrm>
            <a:off x="1368986" y="3956889"/>
            <a:ext cx="2307275" cy="400110"/>
          </a:xfrm>
          <a:prstGeom prst="rect">
            <a:avLst/>
          </a:prstGeom>
          <a:noFill/>
        </p:spPr>
        <p:txBody>
          <a:bodyPr wrap="square">
            <a:spAutoFit/>
          </a:bodyPr>
          <a:lstStyle/>
          <a:p>
            <a:r>
              <a:rPr lang="en-US" sz="2000" dirty="0">
                <a:solidFill>
                  <a:srgbClr val="C00000"/>
                </a:solidFill>
              </a:rPr>
              <a:t>a = b * -c + b * -c</a:t>
            </a:r>
          </a:p>
        </p:txBody>
      </p:sp>
      <p:sp>
        <p:nvSpPr>
          <p:cNvPr id="11" name="Slide Number Placeholder 10">
            <a:extLst>
              <a:ext uri="{FF2B5EF4-FFF2-40B4-BE49-F238E27FC236}">
                <a16:creationId xmlns:a16="http://schemas.microsoft.com/office/drawing/2014/main" id="{6924919E-6267-44AE-4AD0-7229ABC06D2B}"/>
              </a:ext>
            </a:extLst>
          </p:cNvPr>
          <p:cNvSpPr>
            <a:spLocks noGrp="1"/>
          </p:cNvSpPr>
          <p:nvPr>
            <p:ph type="sldNum" sz="quarter" idx="12"/>
          </p:nvPr>
        </p:nvSpPr>
        <p:spPr/>
        <p:txBody>
          <a:bodyPr/>
          <a:lstStyle/>
          <a:p>
            <a:fld id="{CDDB4280-549B-4A2A-AA27-FB3822B9276B}" type="slidenum">
              <a:rPr lang="en-US" smtClean="0"/>
              <a:t>19</a:t>
            </a:fld>
            <a:endParaRPr lang="en-US"/>
          </a:p>
        </p:txBody>
      </p:sp>
    </p:spTree>
    <p:extLst>
      <p:ext uri="{BB962C8B-B14F-4D97-AF65-F5344CB8AC3E}">
        <p14:creationId xmlns:p14="http://schemas.microsoft.com/office/powerpoint/2010/main" val="281072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4B5-9278-2368-6882-455B70850814}"/>
              </a:ext>
            </a:extLst>
          </p:cNvPr>
          <p:cNvSpPr>
            <a:spLocks noGrp="1"/>
          </p:cNvSpPr>
          <p:nvPr>
            <p:ph type="title"/>
          </p:nvPr>
        </p:nvSpPr>
        <p:spPr>
          <a:xfrm>
            <a:off x="838200" y="365126"/>
            <a:ext cx="10515600" cy="825320"/>
          </a:xfrm>
        </p:spPr>
        <p:txBody>
          <a:bodyPr/>
          <a:lstStyle/>
          <a:p>
            <a:r>
              <a:rPr lang="en-US" b="1" dirty="0">
                <a:latin typeface="Arial" panose="020B0604020202020204" pitchFamily="34" charset="0"/>
                <a:cs typeface="Arial" panose="020B0604020202020204" pitchFamily="34" charset="0"/>
              </a:rPr>
              <a:t> Introduction</a:t>
            </a:r>
          </a:p>
        </p:txBody>
      </p:sp>
      <p:sp>
        <p:nvSpPr>
          <p:cNvPr id="3" name="Content Placeholder 2">
            <a:extLst>
              <a:ext uri="{FF2B5EF4-FFF2-40B4-BE49-F238E27FC236}">
                <a16:creationId xmlns:a16="http://schemas.microsoft.com/office/drawing/2014/main" id="{3788AF52-E6D6-7276-89D4-F78D1739D31D}"/>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IC is the representation between the source language and the target machine language programs</a:t>
            </a:r>
          </a:p>
          <a:p>
            <a:pPr algn="just"/>
            <a:r>
              <a:rPr lang="en-US" dirty="0">
                <a:latin typeface="Arial" panose="020B0604020202020204" pitchFamily="34" charset="0"/>
                <a:cs typeface="Arial" panose="020B0604020202020204" pitchFamily="34" charset="0"/>
              </a:rPr>
              <a:t>It offers several advantages:</a:t>
            </a:r>
          </a:p>
          <a:p>
            <a:pPr lvl="1" algn="just"/>
            <a:r>
              <a:rPr lang="en-US" dirty="0">
                <a:latin typeface="Arial" panose="020B0604020202020204" pitchFamily="34" charset="0"/>
                <a:cs typeface="Arial" panose="020B0604020202020204" pitchFamily="34" charset="0"/>
              </a:rPr>
              <a:t>Closer to target machine, so it is easier to generate the target code</a:t>
            </a:r>
          </a:p>
          <a:p>
            <a:pPr lvl="1" algn="just"/>
            <a:r>
              <a:rPr lang="en-US" dirty="0">
                <a:latin typeface="Arial" panose="020B0604020202020204" pitchFamily="34" charset="0"/>
                <a:cs typeface="Arial" panose="020B0604020202020204" pitchFamily="34" charset="0"/>
              </a:rPr>
              <a:t>More or less machine independent, makes it easier to re-</a:t>
            </a:r>
            <a:r>
              <a:rPr lang="en-US" dirty="0" err="1">
                <a:latin typeface="Arial" panose="020B0604020202020204" pitchFamily="34" charset="0"/>
                <a:cs typeface="Arial" panose="020B0604020202020204" pitchFamily="34" charset="0"/>
              </a:rPr>
              <a:t>targate</a:t>
            </a:r>
            <a:r>
              <a:rPr lang="en-US" dirty="0">
                <a:latin typeface="Arial" panose="020B0604020202020204" pitchFamily="34" charset="0"/>
                <a:cs typeface="Arial" panose="020B0604020202020204" pitchFamily="34" charset="0"/>
              </a:rPr>
              <a:t> the compiler to various different target processors</a:t>
            </a:r>
          </a:p>
          <a:p>
            <a:pPr lvl="1" algn="just"/>
            <a:r>
              <a:rPr lang="en-US" dirty="0">
                <a:latin typeface="Arial" panose="020B0604020202020204" pitchFamily="34" charset="0"/>
                <a:cs typeface="Arial" panose="020B0604020202020204" pitchFamily="34" charset="0"/>
              </a:rPr>
              <a:t>Allows variety of machine-independent optimizations</a:t>
            </a:r>
          </a:p>
          <a:p>
            <a:pPr algn="just"/>
            <a:r>
              <a:rPr lang="en-US" dirty="0">
                <a:latin typeface="Arial" panose="020B0604020202020204" pitchFamily="34" charset="0"/>
                <a:cs typeface="Arial" panose="020B0604020202020204" pitchFamily="34" charset="0"/>
              </a:rPr>
              <a:t>Phases till the Intermediate code is same for all the processors, the target code generator and code optimizer will depend on the processors</a:t>
            </a:r>
          </a:p>
        </p:txBody>
      </p:sp>
      <p:sp>
        <p:nvSpPr>
          <p:cNvPr id="5" name="Slide Number Placeholder 4">
            <a:extLst>
              <a:ext uri="{FF2B5EF4-FFF2-40B4-BE49-F238E27FC236}">
                <a16:creationId xmlns:a16="http://schemas.microsoft.com/office/drawing/2014/main" id="{BFAC7ABA-BF2B-C590-EE47-B64248067A24}"/>
              </a:ext>
            </a:extLst>
          </p:cNvPr>
          <p:cNvSpPr>
            <a:spLocks noGrp="1"/>
          </p:cNvSpPr>
          <p:nvPr>
            <p:ph type="sldNum" sz="quarter" idx="12"/>
          </p:nvPr>
        </p:nvSpPr>
        <p:spPr/>
        <p:txBody>
          <a:bodyPr/>
          <a:lstStyle/>
          <a:p>
            <a:fld id="{CDDB4280-549B-4A2A-AA27-FB3822B9276B}" type="slidenum">
              <a:rPr lang="en-US" smtClean="0"/>
              <a:t>2</a:t>
            </a:fld>
            <a:endParaRPr lang="en-US"/>
          </a:p>
        </p:txBody>
      </p:sp>
    </p:spTree>
    <p:extLst>
      <p:ext uri="{BB962C8B-B14F-4D97-AF65-F5344CB8AC3E}">
        <p14:creationId xmlns:p14="http://schemas.microsoft.com/office/powerpoint/2010/main" val="115465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5E7B-46B3-81F8-4D60-A231C4B42C22}"/>
              </a:ext>
            </a:extLst>
          </p:cNvPr>
          <p:cNvSpPr>
            <a:spLocks noGrp="1"/>
          </p:cNvSpPr>
          <p:nvPr>
            <p:ph type="title"/>
          </p:nvPr>
        </p:nvSpPr>
        <p:spPr>
          <a:xfrm>
            <a:off x="838200" y="-208397"/>
            <a:ext cx="10515600" cy="1325563"/>
          </a:xfrm>
        </p:spPr>
        <p:txBody>
          <a:bodyPr/>
          <a:lstStyle/>
          <a:p>
            <a:r>
              <a:rPr lang="en-US" dirty="0"/>
              <a:t>Indirect Triples</a:t>
            </a:r>
          </a:p>
        </p:txBody>
      </p:sp>
      <p:sp>
        <p:nvSpPr>
          <p:cNvPr id="3" name="Content Placeholder 2">
            <a:extLst>
              <a:ext uri="{FF2B5EF4-FFF2-40B4-BE49-F238E27FC236}">
                <a16:creationId xmlns:a16="http://schemas.microsoft.com/office/drawing/2014/main" id="{0E61CC74-0847-6AB4-698D-DB238CCAE012}"/>
              </a:ext>
            </a:extLst>
          </p:cNvPr>
          <p:cNvSpPr>
            <a:spLocks noGrp="1"/>
          </p:cNvSpPr>
          <p:nvPr>
            <p:ph idx="1"/>
          </p:nvPr>
        </p:nvSpPr>
        <p:spPr>
          <a:xfrm>
            <a:off x="838200" y="864572"/>
            <a:ext cx="10515600" cy="4351338"/>
          </a:xfrm>
        </p:spPr>
        <p:txBody>
          <a:bodyPr>
            <a:normAutofit/>
          </a:bodyPr>
          <a:lstStyle/>
          <a:p>
            <a:pPr algn="just"/>
            <a:r>
              <a:rPr lang="en-US" sz="1600" dirty="0"/>
              <a:t>Indirect triples has pointers to triple structure</a:t>
            </a:r>
          </a:p>
          <a:p>
            <a:pPr algn="just"/>
            <a:r>
              <a:rPr lang="en-US" sz="1600" dirty="0"/>
              <a:t>In optimizing compilers statements will be moved from one place to another place (statement reordering). </a:t>
            </a:r>
          </a:p>
          <a:p>
            <a:pPr algn="just"/>
            <a:r>
              <a:rPr lang="en-US" sz="1600" dirty="0"/>
              <a:t>So, in quadruples, statement reordering will preformed easily with any change but in triple, we need to change the locations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graphicFrame>
        <p:nvGraphicFramePr>
          <p:cNvPr id="4" name="Table 5">
            <a:extLst>
              <a:ext uri="{FF2B5EF4-FFF2-40B4-BE49-F238E27FC236}">
                <a16:creationId xmlns:a16="http://schemas.microsoft.com/office/drawing/2014/main" id="{0BE5A7ED-A369-7CFB-522B-34719A8ED973}"/>
              </a:ext>
            </a:extLst>
          </p:cNvPr>
          <p:cNvGraphicFramePr>
            <a:graphicFrameLocks noGrp="1"/>
          </p:cNvGraphicFramePr>
          <p:nvPr>
            <p:extLst>
              <p:ext uri="{D42A27DB-BD31-4B8C-83A1-F6EECF244321}">
                <p14:modId xmlns:p14="http://schemas.microsoft.com/office/powerpoint/2010/main" val="1498783086"/>
              </p:ext>
            </p:extLst>
          </p:nvPr>
        </p:nvGraphicFramePr>
        <p:xfrm>
          <a:off x="5359660" y="2190135"/>
          <a:ext cx="3840324" cy="2926080"/>
        </p:xfrm>
        <a:graphic>
          <a:graphicData uri="http://schemas.openxmlformats.org/drawingml/2006/table">
            <a:tbl>
              <a:tblPr firstRow="1" bandRow="1">
                <a:tableStyleId>{C4B1156A-380E-4F78-BDF5-A606A8083BF9}</a:tableStyleId>
              </a:tblPr>
              <a:tblGrid>
                <a:gridCol w="798050">
                  <a:extLst>
                    <a:ext uri="{9D8B030D-6E8A-4147-A177-3AD203B41FA5}">
                      <a16:colId xmlns:a16="http://schemas.microsoft.com/office/drawing/2014/main" val="3481040956"/>
                    </a:ext>
                  </a:extLst>
                </a:gridCol>
                <a:gridCol w="1262439">
                  <a:extLst>
                    <a:ext uri="{9D8B030D-6E8A-4147-A177-3AD203B41FA5}">
                      <a16:colId xmlns:a16="http://schemas.microsoft.com/office/drawing/2014/main" val="1870577077"/>
                    </a:ext>
                  </a:extLst>
                </a:gridCol>
                <a:gridCol w="900266">
                  <a:extLst>
                    <a:ext uri="{9D8B030D-6E8A-4147-A177-3AD203B41FA5}">
                      <a16:colId xmlns:a16="http://schemas.microsoft.com/office/drawing/2014/main" val="862376007"/>
                    </a:ext>
                  </a:extLst>
                </a:gridCol>
                <a:gridCol w="879569">
                  <a:extLst>
                    <a:ext uri="{9D8B030D-6E8A-4147-A177-3AD203B41FA5}">
                      <a16:colId xmlns:a16="http://schemas.microsoft.com/office/drawing/2014/main" val="2960868646"/>
                    </a:ext>
                  </a:extLst>
                </a:gridCol>
              </a:tblGrid>
              <a:tr h="364029">
                <a:tc gridSpan="4">
                  <a:txBody>
                    <a:bodyPr/>
                    <a:lstStyle/>
                    <a:p>
                      <a:pPr algn="ctr"/>
                      <a:r>
                        <a:rPr lang="en-US" sz="1800" dirty="0"/>
                        <a:t>Triple Structure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364029">
                <a:tc>
                  <a:txBody>
                    <a:bodyPr/>
                    <a:lstStyle/>
                    <a:p>
                      <a:pPr algn="ctr"/>
                      <a:endParaRPr lang="en-US" sz="1800" dirty="0"/>
                    </a:p>
                  </a:txBody>
                  <a:tcPr/>
                </a:tc>
                <a:tc>
                  <a:txBody>
                    <a:bodyPr/>
                    <a:lstStyle/>
                    <a:p>
                      <a:pPr algn="ctr"/>
                      <a:r>
                        <a:rPr lang="en-US" sz="1800" b="1" dirty="0">
                          <a:solidFill>
                            <a:srgbClr val="C00000"/>
                          </a:solidFill>
                        </a:rPr>
                        <a:t>op</a:t>
                      </a:r>
                    </a:p>
                  </a:txBody>
                  <a:tcPr/>
                </a:tc>
                <a:tc>
                  <a:txBody>
                    <a:bodyPr/>
                    <a:lstStyle/>
                    <a:p>
                      <a:pPr algn="ctr"/>
                      <a:r>
                        <a:rPr lang="en-US" sz="1800" b="1" dirty="0">
                          <a:solidFill>
                            <a:srgbClr val="C00000"/>
                          </a:solidFill>
                        </a:rPr>
                        <a:t>arg1</a:t>
                      </a:r>
                    </a:p>
                  </a:txBody>
                  <a:tcPr/>
                </a:tc>
                <a:tc>
                  <a:txBody>
                    <a:bodyPr/>
                    <a:lstStyle/>
                    <a:p>
                      <a:pPr algn="ctr"/>
                      <a:r>
                        <a:rPr lang="en-US" sz="1800" b="1" dirty="0">
                          <a:solidFill>
                            <a:srgbClr val="C00000"/>
                          </a:solidFill>
                        </a:rPr>
                        <a:t>arg2</a:t>
                      </a:r>
                    </a:p>
                  </a:txBody>
                  <a:tcPr/>
                </a:tc>
                <a:extLst>
                  <a:ext uri="{0D108BD9-81ED-4DB2-BD59-A6C34878D82A}">
                    <a16:rowId xmlns:a16="http://schemas.microsoft.com/office/drawing/2014/main" val="3070711382"/>
                  </a:ext>
                </a:extLst>
              </a:tr>
              <a:tr h="364029">
                <a:tc>
                  <a:txBody>
                    <a:bodyPr/>
                    <a:lstStyle/>
                    <a:p>
                      <a:pPr algn="ctr"/>
                      <a:r>
                        <a:rPr lang="en-US" sz="1800" dirty="0">
                          <a:solidFill>
                            <a:srgbClr val="C00000"/>
                          </a:solidFill>
                        </a:rPr>
                        <a:t>(0)</a:t>
                      </a:r>
                    </a:p>
                  </a:txBody>
                  <a:tcPr/>
                </a:tc>
                <a:tc>
                  <a:txBody>
                    <a:bodyPr/>
                    <a:lstStyle/>
                    <a:p>
                      <a:pPr algn="ctr"/>
                      <a:r>
                        <a:rPr lang="en-US" sz="1800" dirty="0" err="1">
                          <a:solidFill>
                            <a:srgbClr val="00B050"/>
                          </a:solidFill>
                        </a:rPr>
                        <a:t>uminus</a:t>
                      </a:r>
                      <a:endParaRPr lang="en-US" sz="1800" dirty="0">
                        <a:solidFill>
                          <a:srgbClr val="00B050"/>
                        </a:solidFill>
                      </a:endParaRPr>
                    </a:p>
                  </a:txBody>
                  <a:tcPr/>
                </a:tc>
                <a:tc>
                  <a:txBody>
                    <a:bodyPr/>
                    <a:lstStyle/>
                    <a:p>
                      <a:pPr algn="ctr"/>
                      <a:r>
                        <a:rPr lang="en-US" sz="1800" dirty="0">
                          <a:solidFill>
                            <a:srgbClr val="00B050"/>
                          </a:solidFill>
                        </a:rPr>
                        <a:t>c</a:t>
                      </a:r>
                    </a:p>
                  </a:txBody>
                  <a:tcPr/>
                </a:tc>
                <a:tc>
                  <a:txBody>
                    <a:bodyPr/>
                    <a:lstStyle/>
                    <a:p>
                      <a:pPr algn="ctr"/>
                      <a:endParaRPr lang="en-US" sz="1800" dirty="0">
                        <a:solidFill>
                          <a:srgbClr val="00B050"/>
                        </a:solidFill>
                      </a:endParaRPr>
                    </a:p>
                  </a:txBody>
                  <a:tcPr/>
                </a:tc>
                <a:extLst>
                  <a:ext uri="{0D108BD9-81ED-4DB2-BD59-A6C34878D82A}">
                    <a16:rowId xmlns:a16="http://schemas.microsoft.com/office/drawing/2014/main" val="732124322"/>
                  </a:ext>
                </a:extLst>
              </a:tr>
              <a:tr h="364029">
                <a:tc>
                  <a:txBody>
                    <a:bodyPr/>
                    <a:lstStyle/>
                    <a:p>
                      <a:pPr algn="ctr"/>
                      <a:r>
                        <a:rPr lang="en-US" sz="1800" dirty="0">
                          <a:solidFill>
                            <a:srgbClr val="C00000"/>
                          </a:solidFill>
                        </a:rPr>
                        <a:t>(1)</a:t>
                      </a:r>
                    </a:p>
                  </a:txBody>
                  <a:tcPr/>
                </a:tc>
                <a:tc>
                  <a:txBody>
                    <a:bodyPr/>
                    <a:lstStyle/>
                    <a:p>
                      <a:pPr algn="ctr"/>
                      <a:r>
                        <a:rPr lang="en-US" sz="1800" dirty="0">
                          <a:solidFill>
                            <a:schemeClr val="accent1"/>
                          </a:solidFill>
                        </a:rPr>
                        <a:t>*</a:t>
                      </a:r>
                    </a:p>
                  </a:txBody>
                  <a:tcPr/>
                </a:tc>
                <a:tc>
                  <a:txBody>
                    <a:bodyPr/>
                    <a:lstStyle/>
                    <a:p>
                      <a:pPr algn="ctr"/>
                      <a:r>
                        <a:rPr lang="en-US" sz="1800" dirty="0">
                          <a:solidFill>
                            <a:schemeClr val="accent1"/>
                          </a:solidFill>
                        </a:rPr>
                        <a:t>b</a:t>
                      </a:r>
                    </a:p>
                  </a:txBody>
                  <a:tcPr/>
                </a:tc>
                <a:tc>
                  <a:txBody>
                    <a:bodyPr/>
                    <a:lstStyle/>
                    <a:p>
                      <a:pPr algn="ctr"/>
                      <a:r>
                        <a:rPr lang="en-US" sz="1800" dirty="0"/>
                        <a:t>(0)</a:t>
                      </a:r>
                    </a:p>
                  </a:txBody>
                  <a:tcPr/>
                </a:tc>
                <a:extLst>
                  <a:ext uri="{0D108BD9-81ED-4DB2-BD59-A6C34878D82A}">
                    <a16:rowId xmlns:a16="http://schemas.microsoft.com/office/drawing/2014/main" val="4189234961"/>
                  </a:ext>
                </a:extLst>
              </a:tr>
              <a:tr h="364029">
                <a:tc>
                  <a:txBody>
                    <a:bodyPr/>
                    <a:lstStyle/>
                    <a:p>
                      <a:pPr algn="ctr"/>
                      <a:r>
                        <a:rPr lang="en-US" sz="1800" dirty="0">
                          <a:solidFill>
                            <a:srgbClr val="C00000"/>
                          </a:solidFill>
                        </a:rPr>
                        <a:t>(2)</a:t>
                      </a:r>
                    </a:p>
                  </a:txBody>
                  <a:tcPr/>
                </a:tc>
                <a:tc>
                  <a:txBody>
                    <a:bodyPr/>
                    <a:lstStyle/>
                    <a:p>
                      <a:pPr algn="ctr"/>
                      <a:r>
                        <a:rPr lang="en-US" sz="1800" dirty="0" err="1">
                          <a:solidFill>
                            <a:srgbClr val="00B050"/>
                          </a:solidFill>
                        </a:rPr>
                        <a:t>uminus</a:t>
                      </a:r>
                      <a:endParaRPr lang="en-US" sz="1800" dirty="0">
                        <a:solidFill>
                          <a:srgbClr val="00B050"/>
                        </a:solidFill>
                      </a:endParaRPr>
                    </a:p>
                  </a:txBody>
                  <a:tcPr/>
                </a:tc>
                <a:tc>
                  <a:txBody>
                    <a:bodyPr/>
                    <a:lstStyle/>
                    <a:p>
                      <a:pPr algn="ctr"/>
                      <a:r>
                        <a:rPr lang="en-US" sz="1800" dirty="0">
                          <a:solidFill>
                            <a:srgbClr val="00B050"/>
                          </a:solidFill>
                        </a:rPr>
                        <a:t>c</a:t>
                      </a:r>
                    </a:p>
                  </a:txBody>
                  <a:tcPr/>
                </a:tc>
                <a:tc>
                  <a:txBody>
                    <a:bodyPr/>
                    <a:lstStyle/>
                    <a:p>
                      <a:pPr algn="ctr"/>
                      <a:endParaRPr lang="en-US" sz="1800" dirty="0"/>
                    </a:p>
                  </a:txBody>
                  <a:tcPr/>
                </a:tc>
                <a:extLst>
                  <a:ext uri="{0D108BD9-81ED-4DB2-BD59-A6C34878D82A}">
                    <a16:rowId xmlns:a16="http://schemas.microsoft.com/office/drawing/2014/main" val="4091009150"/>
                  </a:ext>
                </a:extLst>
              </a:tr>
              <a:tr h="364029">
                <a:tc>
                  <a:txBody>
                    <a:bodyPr/>
                    <a:lstStyle/>
                    <a:p>
                      <a:pPr algn="ctr"/>
                      <a:r>
                        <a:rPr lang="en-US" sz="1800" dirty="0">
                          <a:solidFill>
                            <a:srgbClr val="C00000"/>
                          </a:solidFill>
                        </a:rPr>
                        <a:t>(3)</a:t>
                      </a:r>
                    </a:p>
                  </a:txBody>
                  <a:tcPr/>
                </a:tc>
                <a:tc>
                  <a:txBody>
                    <a:bodyPr/>
                    <a:lstStyle/>
                    <a:p>
                      <a:pPr algn="ctr"/>
                      <a:r>
                        <a:rPr lang="en-US" sz="1800" dirty="0">
                          <a:solidFill>
                            <a:schemeClr val="accent1"/>
                          </a:solidFill>
                        </a:rPr>
                        <a:t>*</a:t>
                      </a:r>
                    </a:p>
                  </a:txBody>
                  <a:tcPr/>
                </a:tc>
                <a:tc>
                  <a:txBody>
                    <a:bodyPr/>
                    <a:lstStyle/>
                    <a:p>
                      <a:pPr algn="ctr"/>
                      <a:r>
                        <a:rPr lang="en-US" sz="1800" dirty="0">
                          <a:solidFill>
                            <a:schemeClr val="accent1"/>
                          </a:solidFill>
                        </a:rPr>
                        <a:t>b</a:t>
                      </a:r>
                    </a:p>
                  </a:txBody>
                  <a:tcPr/>
                </a:tc>
                <a:tc>
                  <a:txBody>
                    <a:bodyPr/>
                    <a:lstStyle/>
                    <a:p>
                      <a:pPr algn="ctr"/>
                      <a:r>
                        <a:rPr lang="en-US" sz="1800" dirty="0"/>
                        <a:t>(2)</a:t>
                      </a:r>
                    </a:p>
                  </a:txBody>
                  <a:tcPr/>
                </a:tc>
                <a:extLst>
                  <a:ext uri="{0D108BD9-81ED-4DB2-BD59-A6C34878D82A}">
                    <a16:rowId xmlns:a16="http://schemas.microsoft.com/office/drawing/2014/main" val="2489851458"/>
                  </a:ext>
                </a:extLst>
              </a:tr>
              <a:tr h="364029">
                <a:tc>
                  <a:txBody>
                    <a:bodyPr/>
                    <a:lstStyle/>
                    <a:p>
                      <a:pPr algn="ctr"/>
                      <a:r>
                        <a:rPr lang="en-US" sz="1800" dirty="0">
                          <a:solidFill>
                            <a:srgbClr val="C00000"/>
                          </a:solidFill>
                        </a:rPr>
                        <a:t>(4)</a:t>
                      </a:r>
                    </a:p>
                  </a:txBody>
                  <a:tcPr/>
                </a:tc>
                <a:tc>
                  <a:txBody>
                    <a:bodyPr/>
                    <a:lstStyle/>
                    <a:p>
                      <a:pPr algn="ctr"/>
                      <a:r>
                        <a:rPr lang="en-US" sz="1800" dirty="0"/>
                        <a:t>+</a:t>
                      </a:r>
                    </a:p>
                  </a:txBody>
                  <a:tcPr/>
                </a:tc>
                <a:tc>
                  <a:txBody>
                    <a:bodyPr/>
                    <a:lstStyle/>
                    <a:p>
                      <a:pPr algn="ctr"/>
                      <a:r>
                        <a:rPr lang="en-US" sz="1800" dirty="0"/>
                        <a:t>(1)</a:t>
                      </a:r>
                    </a:p>
                  </a:txBody>
                  <a:tcPr/>
                </a:tc>
                <a:tc>
                  <a:txBody>
                    <a:bodyPr/>
                    <a:lstStyle/>
                    <a:p>
                      <a:pPr algn="ctr"/>
                      <a:r>
                        <a:rPr lang="en-US" sz="1800" dirty="0"/>
                        <a:t>(3)</a:t>
                      </a:r>
                    </a:p>
                  </a:txBody>
                  <a:tcPr/>
                </a:tc>
                <a:extLst>
                  <a:ext uri="{0D108BD9-81ED-4DB2-BD59-A6C34878D82A}">
                    <a16:rowId xmlns:a16="http://schemas.microsoft.com/office/drawing/2014/main" val="974287667"/>
                  </a:ext>
                </a:extLst>
              </a:tr>
              <a:tr h="364029">
                <a:tc>
                  <a:txBody>
                    <a:bodyPr/>
                    <a:lstStyle/>
                    <a:p>
                      <a:pPr algn="ctr"/>
                      <a:r>
                        <a:rPr lang="en-US" sz="1800" dirty="0">
                          <a:solidFill>
                            <a:srgbClr val="C00000"/>
                          </a:solidFill>
                        </a:rPr>
                        <a:t>(5)</a:t>
                      </a:r>
                    </a:p>
                  </a:txBody>
                  <a:tcPr/>
                </a:tc>
                <a:tc>
                  <a:txBody>
                    <a:bodyPr/>
                    <a:lstStyle/>
                    <a:p>
                      <a:pPr algn="ctr"/>
                      <a:r>
                        <a:rPr lang="en-US" sz="1800" dirty="0"/>
                        <a:t>=</a:t>
                      </a:r>
                    </a:p>
                  </a:txBody>
                  <a:tcPr/>
                </a:tc>
                <a:tc>
                  <a:txBody>
                    <a:bodyPr/>
                    <a:lstStyle/>
                    <a:p>
                      <a:pPr algn="ctr"/>
                      <a:r>
                        <a:rPr lang="en-US" sz="1800" dirty="0"/>
                        <a:t>a</a:t>
                      </a:r>
                    </a:p>
                  </a:txBody>
                  <a:tcPr/>
                </a:tc>
                <a:tc>
                  <a:txBody>
                    <a:bodyPr/>
                    <a:lstStyle/>
                    <a:p>
                      <a:pPr algn="ctr"/>
                      <a:r>
                        <a:rPr lang="en-US" sz="1800" dirty="0"/>
                        <a:t>(4)</a:t>
                      </a:r>
                    </a:p>
                  </a:txBody>
                  <a:tcPr/>
                </a:tc>
                <a:extLst>
                  <a:ext uri="{0D108BD9-81ED-4DB2-BD59-A6C34878D82A}">
                    <a16:rowId xmlns:a16="http://schemas.microsoft.com/office/drawing/2014/main" val="3601755807"/>
                  </a:ext>
                </a:extLst>
              </a:tr>
            </a:tbl>
          </a:graphicData>
        </a:graphic>
      </p:graphicFrame>
      <p:graphicFrame>
        <p:nvGraphicFramePr>
          <p:cNvPr id="5" name="Table 5">
            <a:extLst>
              <a:ext uri="{FF2B5EF4-FFF2-40B4-BE49-F238E27FC236}">
                <a16:creationId xmlns:a16="http://schemas.microsoft.com/office/drawing/2014/main" id="{411F8BF5-1884-FB49-606F-869C0A8CA2B8}"/>
              </a:ext>
            </a:extLst>
          </p:cNvPr>
          <p:cNvGraphicFramePr>
            <a:graphicFrameLocks noGrp="1"/>
          </p:cNvGraphicFramePr>
          <p:nvPr>
            <p:extLst>
              <p:ext uri="{D42A27DB-BD31-4B8C-83A1-F6EECF244321}">
                <p14:modId xmlns:p14="http://schemas.microsoft.com/office/powerpoint/2010/main" val="878079801"/>
              </p:ext>
            </p:extLst>
          </p:nvPr>
        </p:nvGraphicFramePr>
        <p:xfrm>
          <a:off x="3347359" y="2190135"/>
          <a:ext cx="1821801" cy="2926082"/>
        </p:xfrm>
        <a:graphic>
          <a:graphicData uri="http://schemas.openxmlformats.org/drawingml/2006/table">
            <a:tbl>
              <a:tblPr firstRow="1" bandRow="1">
                <a:tableStyleId>{16D9F66E-5EB9-4882-86FB-DCBF35E3C3E4}</a:tableStyleId>
              </a:tblPr>
              <a:tblGrid>
                <a:gridCol w="926034">
                  <a:extLst>
                    <a:ext uri="{9D8B030D-6E8A-4147-A177-3AD203B41FA5}">
                      <a16:colId xmlns:a16="http://schemas.microsoft.com/office/drawing/2014/main" val="3481040956"/>
                    </a:ext>
                  </a:extLst>
                </a:gridCol>
                <a:gridCol w="895767">
                  <a:extLst>
                    <a:ext uri="{9D8B030D-6E8A-4147-A177-3AD203B41FA5}">
                      <a16:colId xmlns:a16="http://schemas.microsoft.com/office/drawing/2014/main" val="1870577077"/>
                    </a:ext>
                  </a:extLst>
                </a:gridCol>
              </a:tblGrid>
              <a:tr h="660728">
                <a:tc gridSpan="2">
                  <a:txBody>
                    <a:bodyPr/>
                    <a:lstStyle/>
                    <a:p>
                      <a:pPr algn="ctr"/>
                      <a:r>
                        <a:rPr lang="en-US" sz="1800" dirty="0"/>
                        <a:t>Indirect Triple Structure</a:t>
                      </a:r>
                    </a:p>
                  </a:txBody>
                  <a:tcPr/>
                </a:tc>
                <a:tc hMerge="1">
                  <a:txBody>
                    <a:bodyPr/>
                    <a:lstStyle/>
                    <a:p>
                      <a:pPr algn="ctr"/>
                      <a:endParaRPr lang="en-US" sz="1800" dirty="0"/>
                    </a:p>
                  </a:txBody>
                  <a:tcPr/>
                </a:tc>
                <a:extLst>
                  <a:ext uri="{0D108BD9-81ED-4DB2-BD59-A6C34878D82A}">
                    <a16:rowId xmlns:a16="http://schemas.microsoft.com/office/drawing/2014/main" val="1843168565"/>
                  </a:ext>
                </a:extLst>
              </a:tr>
              <a:tr h="377559">
                <a:tc>
                  <a:txBody>
                    <a:bodyPr/>
                    <a:lstStyle/>
                    <a:p>
                      <a:pPr algn="ctr"/>
                      <a:r>
                        <a:rPr lang="en-US" sz="1800" dirty="0">
                          <a:solidFill>
                            <a:schemeClr val="accent1"/>
                          </a:solidFill>
                        </a:rPr>
                        <a:t>(</a:t>
                      </a:r>
                      <a:r>
                        <a:rPr lang="en-US" sz="1800" dirty="0" err="1">
                          <a:solidFill>
                            <a:schemeClr val="accent1"/>
                          </a:solidFill>
                        </a:rPr>
                        <a:t>i</a:t>
                      </a:r>
                      <a:r>
                        <a:rPr lang="en-US" sz="1800" dirty="0">
                          <a:solidFill>
                            <a:schemeClr val="accent1"/>
                          </a:solidFill>
                        </a:rPr>
                        <a:t>)</a:t>
                      </a:r>
                    </a:p>
                  </a:txBody>
                  <a:tcPr/>
                </a:tc>
                <a:tc>
                  <a:txBody>
                    <a:bodyPr/>
                    <a:lstStyle/>
                    <a:p>
                      <a:pPr algn="ctr"/>
                      <a:r>
                        <a:rPr lang="en-US" sz="1800" dirty="0">
                          <a:solidFill>
                            <a:srgbClr val="C00000"/>
                          </a:solidFill>
                        </a:rPr>
                        <a:t>(0)</a:t>
                      </a:r>
                    </a:p>
                  </a:txBody>
                  <a:tcPr/>
                </a:tc>
                <a:extLst>
                  <a:ext uri="{0D108BD9-81ED-4DB2-BD59-A6C34878D82A}">
                    <a16:rowId xmlns:a16="http://schemas.microsoft.com/office/drawing/2014/main" val="732124322"/>
                  </a:ext>
                </a:extLst>
              </a:tr>
              <a:tr h="377559">
                <a:tc>
                  <a:txBody>
                    <a:bodyPr/>
                    <a:lstStyle/>
                    <a:p>
                      <a:pPr algn="ctr"/>
                      <a:r>
                        <a:rPr lang="en-US" sz="1800" dirty="0">
                          <a:solidFill>
                            <a:schemeClr val="accent1"/>
                          </a:solidFill>
                        </a:rPr>
                        <a:t>(ii)</a:t>
                      </a:r>
                    </a:p>
                  </a:txBody>
                  <a:tcPr/>
                </a:tc>
                <a:tc>
                  <a:txBody>
                    <a:bodyPr/>
                    <a:lstStyle/>
                    <a:p>
                      <a:pPr algn="ctr"/>
                      <a:r>
                        <a:rPr lang="en-US" sz="1800" dirty="0">
                          <a:solidFill>
                            <a:srgbClr val="C00000"/>
                          </a:solidFill>
                        </a:rPr>
                        <a:t>(1)</a:t>
                      </a:r>
                    </a:p>
                  </a:txBody>
                  <a:tcPr/>
                </a:tc>
                <a:extLst>
                  <a:ext uri="{0D108BD9-81ED-4DB2-BD59-A6C34878D82A}">
                    <a16:rowId xmlns:a16="http://schemas.microsoft.com/office/drawing/2014/main" val="4189234961"/>
                  </a:ext>
                </a:extLst>
              </a:tr>
              <a:tr h="377559">
                <a:tc>
                  <a:txBody>
                    <a:bodyPr/>
                    <a:lstStyle/>
                    <a:p>
                      <a:pPr algn="ctr"/>
                      <a:r>
                        <a:rPr lang="en-US" sz="1800" dirty="0">
                          <a:solidFill>
                            <a:schemeClr val="accent1"/>
                          </a:solidFill>
                        </a:rPr>
                        <a:t>(iii)</a:t>
                      </a:r>
                    </a:p>
                  </a:txBody>
                  <a:tcPr/>
                </a:tc>
                <a:tc>
                  <a:txBody>
                    <a:bodyPr/>
                    <a:lstStyle/>
                    <a:p>
                      <a:pPr algn="ctr"/>
                      <a:r>
                        <a:rPr lang="en-US" sz="1800" dirty="0">
                          <a:solidFill>
                            <a:srgbClr val="C00000"/>
                          </a:solidFill>
                        </a:rPr>
                        <a:t>(2)</a:t>
                      </a:r>
                    </a:p>
                  </a:txBody>
                  <a:tcPr/>
                </a:tc>
                <a:extLst>
                  <a:ext uri="{0D108BD9-81ED-4DB2-BD59-A6C34878D82A}">
                    <a16:rowId xmlns:a16="http://schemas.microsoft.com/office/drawing/2014/main" val="4091009150"/>
                  </a:ext>
                </a:extLst>
              </a:tr>
              <a:tr h="377559">
                <a:tc>
                  <a:txBody>
                    <a:bodyPr/>
                    <a:lstStyle/>
                    <a:p>
                      <a:pPr algn="ctr"/>
                      <a:r>
                        <a:rPr lang="en-US" sz="1800" dirty="0">
                          <a:solidFill>
                            <a:schemeClr val="accent1"/>
                          </a:solidFill>
                        </a:rPr>
                        <a:t>(iv)</a:t>
                      </a:r>
                    </a:p>
                  </a:txBody>
                  <a:tcPr/>
                </a:tc>
                <a:tc>
                  <a:txBody>
                    <a:bodyPr/>
                    <a:lstStyle/>
                    <a:p>
                      <a:pPr algn="ctr"/>
                      <a:r>
                        <a:rPr lang="en-US" sz="1800" dirty="0">
                          <a:solidFill>
                            <a:srgbClr val="C00000"/>
                          </a:solidFill>
                        </a:rPr>
                        <a:t>(3)</a:t>
                      </a:r>
                    </a:p>
                  </a:txBody>
                  <a:tcPr/>
                </a:tc>
                <a:extLst>
                  <a:ext uri="{0D108BD9-81ED-4DB2-BD59-A6C34878D82A}">
                    <a16:rowId xmlns:a16="http://schemas.microsoft.com/office/drawing/2014/main" val="2489851458"/>
                  </a:ext>
                </a:extLst>
              </a:tr>
              <a:tr h="377559">
                <a:tc>
                  <a:txBody>
                    <a:bodyPr/>
                    <a:lstStyle/>
                    <a:p>
                      <a:pPr algn="ctr"/>
                      <a:r>
                        <a:rPr lang="en-US" sz="1800" dirty="0">
                          <a:solidFill>
                            <a:schemeClr val="accent1"/>
                          </a:solidFill>
                        </a:rPr>
                        <a:t>(v)</a:t>
                      </a:r>
                    </a:p>
                  </a:txBody>
                  <a:tcPr/>
                </a:tc>
                <a:tc>
                  <a:txBody>
                    <a:bodyPr/>
                    <a:lstStyle/>
                    <a:p>
                      <a:pPr algn="ctr"/>
                      <a:r>
                        <a:rPr lang="en-US" sz="1800" dirty="0">
                          <a:solidFill>
                            <a:srgbClr val="C00000"/>
                          </a:solidFill>
                        </a:rPr>
                        <a:t>(4)</a:t>
                      </a:r>
                    </a:p>
                  </a:txBody>
                  <a:tcPr/>
                </a:tc>
                <a:extLst>
                  <a:ext uri="{0D108BD9-81ED-4DB2-BD59-A6C34878D82A}">
                    <a16:rowId xmlns:a16="http://schemas.microsoft.com/office/drawing/2014/main" val="974287667"/>
                  </a:ext>
                </a:extLst>
              </a:tr>
              <a:tr h="377559">
                <a:tc>
                  <a:txBody>
                    <a:bodyPr/>
                    <a:lstStyle/>
                    <a:p>
                      <a:pPr algn="ctr"/>
                      <a:r>
                        <a:rPr lang="en-US" sz="1800" dirty="0">
                          <a:solidFill>
                            <a:schemeClr val="accent1"/>
                          </a:solidFill>
                        </a:rPr>
                        <a:t>(vi)</a:t>
                      </a:r>
                    </a:p>
                  </a:txBody>
                  <a:tcPr/>
                </a:tc>
                <a:tc>
                  <a:txBody>
                    <a:bodyPr/>
                    <a:lstStyle/>
                    <a:p>
                      <a:pPr algn="ctr"/>
                      <a:r>
                        <a:rPr lang="en-US" sz="1800" dirty="0">
                          <a:solidFill>
                            <a:srgbClr val="C00000"/>
                          </a:solidFill>
                        </a:rPr>
                        <a:t>(5)</a:t>
                      </a:r>
                    </a:p>
                  </a:txBody>
                  <a:tcPr/>
                </a:tc>
                <a:extLst>
                  <a:ext uri="{0D108BD9-81ED-4DB2-BD59-A6C34878D82A}">
                    <a16:rowId xmlns:a16="http://schemas.microsoft.com/office/drawing/2014/main" val="3601755807"/>
                  </a:ext>
                </a:extLst>
              </a:tr>
            </a:tbl>
          </a:graphicData>
        </a:graphic>
      </p:graphicFrame>
      <p:sp>
        <p:nvSpPr>
          <p:cNvPr id="6" name="Content Placeholder 2">
            <a:extLst>
              <a:ext uri="{FF2B5EF4-FFF2-40B4-BE49-F238E27FC236}">
                <a16:creationId xmlns:a16="http://schemas.microsoft.com/office/drawing/2014/main" id="{9B89CD69-BEC6-0D6B-B1C2-A15F476D72DF}"/>
              </a:ext>
            </a:extLst>
          </p:cNvPr>
          <p:cNvSpPr txBox="1">
            <a:spLocks/>
          </p:cNvSpPr>
          <p:nvPr/>
        </p:nvSpPr>
        <p:spPr>
          <a:xfrm>
            <a:off x="838200" y="5215910"/>
            <a:ext cx="10515600" cy="2276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latin typeface="Arial" panose="020B0604020202020204" pitchFamily="34" charset="0"/>
                <a:cs typeface="Arial" panose="020B0604020202020204" pitchFamily="34" charset="0"/>
              </a:rPr>
              <a:t>If we compare quadruple with triple, quadruple is better</a:t>
            </a:r>
          </a:p>
          <a:p>
            <a:pPr algn="just"/>
            <a:r>
              <a:rPr lang="en-US" sz="1600" dirty="0">
                <a:latin typeface="Arial" panose="020B0604020202020204" pitchFamily="34" charset="0"/>
                <a:cs typeface="Arial" panose="020B0604020202020204" pitchFamily="34" charset="0"/>
              </a:rPr>
              <a:t>But, if we compare quadruple with indirect triple, in indirect triple statement reordering can be done </a:t>
            </a:r>
          </a:p>
          <a:p>
            <a:pPr algn="just"/>
            <a:r>
              <a:rPr lang="en-US" sz="1600" dirty="0">
                <a:latin typeface="Arial" panose="020B0604020202020204" pitchFamily="34" charset="0"/>
                <a:cs typeface="Arial" panose="020B0604020202020204" pitchFamily="34" charset="0"/>
              </a:rPr>
              <a:t>Common expressions can also be removed</a:t>
            </a:r>
          </a:p>
        </p:txBody>
      </p:sp>
      <p:sp>
        <p:nvSpPr>
          <p:cNvPr id="8" name="Slide Number Placeholder 7">
            <a:extLst>
              <a:ext uri="{FF2B5EF4-FFF2-40B4-BE49-F238E27FC236}">
                <a16:creationId xmlns:a16="http://schemas.microsoft.com/office/drawing/2014/main" id="{552F39BC-435F-1D02-8DC9-2103A7A083A6}"/>
              </a:ext>
            </a:extLst>
          </p:cNvPr>
          <p:cNvSpPr>
            <a:spLocks noGrp="1"/>
          </p:cNvSpPr>
          <p:nvPr>
            <p:ph type="sldNum" sz="quarter" idx="12"/>
          </p:nvPr>
        </p:nvSpPr>
        <p:spPr/>
        <p:txBody>
          <a:bodyPr/>
          <a:lstStyle/>
          <a:p>
            <a:fld id="{CDDB4280-549B-4A2A-AA27-FB3822B9276B}" type="slidenum">
              <a:rPr lang="en-US" smtClean="0"/>
              <a:t>20</a:t>
            </a:fld>
            <a:endParaRPr lang="en-US"/>
          </a:p>
        </p:txBody>
      </p:sp>
    </p:spTree>
    <p:extLst>
      <p:ext uri="{BB962C8B-B14F-4D97-AF65-F5344CB8AC3E}">
        <p14:creationId xmlns:p14="http://schemas.microsoft.com/office/powerpoint/2010/main" val="12947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19ED-D719-C007-EFFF-518FB635CCFB}"/>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C090060-05E3-BF77-F33C-DA308F8F4FBB}"/>
              </a:ext>
            </a:extLst>
          </p:cNvPr>
          <p:cNvSpPr>
            <a:spLocks noGrp="1"/>
          </p:cNvSpPr>
          <p:nvPr>
            <p:ph idx="1"/>
          </p:nvPr>
        </p:nvSpPr>
        <p:spPr>
          <a:xfrm>
            <a:off x="838200" y="5467379"/>
            <a:ext cx="10515600" cy="888971"/>
          </a:xfrm>
        </p:spPr>
        <p:txBody>
          <a:bodyPr>
            <a:normAutofit/>
          </a:bodyPr>
          <a:lstStyle/>
          <a:p>
            <a:pPr algn="just"/>
            <a:r>
              <a:rPr lang="en-US" sz="1800" dirty="0"/>
              <a:t>Statements can be moved means the statements are independent. Suppose, if the value of an expression is still missing, we can move the next instruction up if the expressions are not interdependent !   </a:t>
            </a:r>
          </a:p>
        </p:txBody>
      </p:sp>
      <p:sp>
        <p:nvSpPr>
          <p:cNvPr id="5" name="Slide Number Placeholder 4">
            <a:extLst>
              <a:ext uri="{FF2B5EF4-FFF2-40B4-BE49-F238E27FC236}">
                <a16:creationId xmlns:a16="http://schemas.microsoft.com/office/drawing/2014/main" id="{E70E3C20-93A9-E154-905D-7E1BC01D8CF8}"/>
              </a:ext>
            </a:extLst>
          </p:cNvPr>
          <p:cNvSpPr>
            <a:spLocks noGrp="1"/>
          </p:cNvSpPr>
          <p:nvPr>
            <p:ph type="sldNum" sz="quarter" idx="12"/>
          </p:nvPr>
        </p:nvSpPr>
        <p:spPr/>
        <p:txBody>
          <a:bodyPr/>
          <a:lstStyle/>
          <a:p>
            <a:fld id="{CDDB4280-549B-4A2A-AA27-FB3822B9276B}" type="slidenum">
              <a:rPr lang="en-US" smtClean="0"/>
              <a:t>21</a:t>
            </a:fld>
            <a:endParaRPr lang="en-US"/>
          </a:p>
        </p:txBody>
      </p:sp>
      <p:graphicFrame>
        <p:nvGraphicFramePr>
          <p:cNvPr id="4" name="Table 5">
            <a:extLst>
              <a:ext uri="{FF2B5EF4-FFF2-40B4-BE49-F238E27FC236}">
                <a16:creationId xmlns:a16="http://schemas.microsoft.com/office/drawing/2014/main" id="{40FCD214-3E57-D849-D70B-0307A32D5C1D}"/>
              </a:ext>
            </a:extLst>
          </p:cNvPr>
          <p:cNvGraphicFramePr>
            <a:graphicFrameLocks noGrp="1"/>
          </p:cNvGraphicFramePr>
          <p:nvPr>
            <p:extLst>
              <p:ext uri="{D42A27DB-BD31-4B8C-83A1-F6EECF244321}">
                <p14:modId xmlns:p14="http://schemas.microsoft.com/office/powerpoint/2010/main" val="2562944323"/>
              </p:ext>
            </p:extLst>
          </p:nvPr>
        </p:nvGraphicFramePr>
        <p:xfrm>
          <a:off x="707824" y="1296990"/>
          <a:ext cx="4294059" cy="3840480"/>
        </p:xfrm>
        <a:graphic>
          <a:graphicData uri="http://schemas.openxmlformats.org/drawingml/2006/table">
            <a:tbl>
              <a:tblPr firstRow="1" bandRow="1">
                <a:tableStyleId>{69CF1AB2-1976-4502-BF36-3FF5EA218861}</a:tableStyleId>
              </a:tblPr>
              <a:tblGrid>
                <a:gridCol w="505862">
                  <a:extLst>
                    <a:ext uri="{9D8B030D-6E8A-4147-A177-3AD203B41FA5}">
                      <a16:colId xmlns:a16="http://schemas.microsoft.com/office/drawing/2014/main" val="3481040956"/>
                    </a:ext>
                  </a:extLst>
                </a:gridCol>
                <a:gridCol w="886221">
                  <a:extLst>
                    <a:ext uri="{9D8B030D-6E8A-4147-A177-3AD203B41FA5}">
                      <a16:colId xmlns:a16="http://schemas.microsoft.com/office/drawing/2014/main" val="1870577077"/>
                    </a:ext>
                  </a:extLst>
                </a:gridCol>
                <a:gridCol w="848489">
                  <a:extLst>
                    <a:ext uri="{9D8B030D-6E8A-4147-A177-3AD203B41FA5}">
                      <a16:colId xmlns:a16="http://schemas.microsoft.com/office/drawing/2014/main" val="862376007"/>
                    </a:ext>
                  </a:extLst>
                </a:gridCol>
                <a:gridCol w="854905">
                  <a:extLst>
                    <a:ext uri="{9D8B030D-6E8A-4147-A177-3AD203B41FA5}">
                      <a16:colId xmlns:a16="http://schemas.microsoft.com/office/drawing/2014/main" val="2960868646"/>
                    </a:ext>
                  </a:extLst>
                </a:gridCol>
                <a:gridCol w="1198582">
                  <a:extLst>
                    <a:ext uri="{9D8B030D-6E8A-4147-A177-3AD203B41FA5}">
                      <a16:colId xmlns:a16="http://schemas.microsoft.com/office/drawing/2014/main" val="3758352295"/>
                    </a:ext>
                  </a:extLst>
                </a:gridCol>
              </a:tblGrid>
              <a:tr h="363982">
                <a:tc gridSpan="5">
                  <a:txBody>
                    <a:bodyPr/>
                    <a:lstStyle/>
                    <a:p>
                      <a:pPr algn="ctr"/>
                      <a:r>
                        <a:rPr lang="en-US" sz="1800" dirty="0"/>
                        <a:t>Quadruple Structure</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363982">
                <a:tc>
                  <a:txBody>
                    <a:bodyPr/>
                    <a:lstStyle/>
                    <a:p>
                      <a:pPr algn="ctr"/>
                      <a:endParaRPr lang="en-US" sz="1800" dirty="0"/>
                    </a:p>
                  </a:txBody>
                  <a:tcPr anchor="ctr"/>
                </a:tc>
                <a:tc>
                  <a:txBody>
                    <a:bodyPr/>
                    <a:lstStyle/>
                    <a:p>
                      <a:pPr algn="ctr"/>
                      <a:r>
                        <a:rPr lang="en-US" sz="1800" b="1" dirty="0">
                          <a:solidFill>
                            <a:srgbClr val="C00000"/>
                          </a:solidFill>
                        </a:rPr>
                        <a:t>op</a:t>
                      </a:r>
                    </a:p>
                  </a:txBody>
                  <a:tcPr anchor="ctr"/>
                </a:tc>
                <a:tc>
                  <a:txBody>
                    <a:bodyPr/>
                    <a:lstStyle/>
                    <a:p>
                      <a:pPr algn="ctr"/>
                      <a:r>
                        <a:rPr lang="en-US" sz="1800" b="1" dirty="0">
                          <a:solidFill>
                            <a:srgbClr val="C00000"/>
                          </a:solidFill>
                        </a:rPr>
                        <a:t>arg1</a:t>
                      </a:r>
                    </a:p>
                  </a:txBody>
                  <a:tcPr anchor="ctr"/>
                </a:tc>
                <a:tc>
                  <a:txBody>
                    <a:bodyPr/>
                    <a:lstStyle/>
                    <a:p>
                      <a:pPr algn="ctr"/>
                      <a:r>
                        <a:rPr lang="en-US" sz="1800" b="1" dirty="0">
                          <a:solidFill>
                            <a:srgbClr val="C00000"/>
                          </a:solidFill>
                        </a:rPr>
                        <a:t>arg2</a:t>
                      </a:r>
                    </a:p>
                  </a:txBody>
                  <a:tcPr anchor="ctr"/>
                </a:tc>
                <a:tc>
                  <a:txBody>
                    <a:bodyPr/>
                    <a:lstStyle/>
                    <a:p>
                      <a:pPr algn="ctr"/>
                      <a:r>
                        <a:rPr lang="en-US" sz="1800" b="1" dirty="0">
                          <a:solidFill>
                            <a:srgbClr val="C00000"/>
                          </a:solidFill>
                        </a:rPr>
                        <a:t>result</a:t>
                      </a:r>
                    </a:p>
                  </a:txBody>
                  <a:tcPr anchor="ctr"/>
                </a:tc>
                <a:extLst>
                  <a:ext uri="{0D108BD9-81ED-4DB2-BD59-A6C34878D82A}">
                    <a16:rowId xmlns:a16="http://schemas.microsoft.com/office/drawing/2014/main" val="3070711382"/>
                  </a:ext>
                </a:extLst>
              </a:tr>
              <a:tr h="363982">
                <a:tc>
                  <a:txBody>
                    <a:bodyPr/>
                    <a:lstStyle/>
                    <a:p>
                      <a:pPr algn="ctr"/>
                      <a:r>
                        <a:rPr lang="en-US" sz="1800" dirty="0">
                          <a:solidFill>
                            <a:srgbClr val="C00000"/>
                          </a:solidFill>
                        </a:rPr>
                        <a:t>(0)</a:t>
                      </a:r>
                    </a:p>
                  </a:txBody>
                  <a:tcPr anchor="ctr"/>
                </a:tc>
                <a:tc>
                  <a:txBody>
                    <a:bodyPr/>
                    <a:lstStyle/>
                    <a:p>
                      <a:pPr algn="ctr"/>
                      <a:r>
                        <a:rPr lang="en-US" sz="1800" dirty="0" err="1"/>
                        <a:t>uminus</a:t>
                      </a:r>
                      <a:endParaRPr lang="en-US" sz="1800" dirty="0"/>
                    </a:p>
                  </a:txBody>
                  <a:tcPr anchor="ctr"/>
                </a:tc>
                <a:tc>
                  <a:txBody>
                    <a:bodyPr/>
                    <a:lstStyle/>
                    <a:p>
                      <a:pPr algn="ctr"/>
                      <a:r>
                        <a:rPr lang="en-US" sz="1800" dirty="0"/>
                        <a:t>c</a:t>
                      </a:r>
                    </a:p>
                  </a:txBody>
                  <a:tcPr anchor="ctr"/>
                </a:tc>
                <a:tc>
                  <a:txBody>
                    <a:bodyPr/>
                    <a:lstStyle/>
                    <a:p>
                      <a:pPr algn="ctr"/>
                      <a:endParaRPr lang="en-US" sz="1800" dirty="0"/>
                    </a:p>
                  </a:txBody>
                  <a:tcPr anchor="ctr"/>
                </a:tc>
                <a:tc>
                  <a:txBody>
                    <a:bodyPr/>
                    <a:lstStyle/>
                    <a:p>
                      <a:pPr algn="ctr"/>
                      <a:r>
                        <a:rPr lang="en-US" sz="1800" dirty="0"/>
                        <a:t>t1 </a:t>
                      </a:r>
                    </a:p>
                  </a:txBody>
                  <a:tcPr anchor="ctr"/>
                </a:tc>
                <a:extLst>
                  <a:ext uri="{0D108BD9-81ED-4DB2-BD59-A6C34878D82A}">
                    <a16:rowId xmlns:a16="http://schemas.microsoft.com/office/drawing/2014/main" val="732124322"/>
                  </a:ext>
                </a:extLst>
              </a:tr>
              <a:tr h="363982">
                <a:tc>
                  <a:txBody>
                    <a:bodyPr/>
                    <a:lstStyle/>
                    <a:p>
                      <a:pPr algn="ctr"/>
                      <a:r>
                        <a:rPr lang="en-US" sz="1800" dirty="0">
                          <a:solidFill>
                            <a:srgbClr val="C00000"/>
                          </a:solidFill>
                        </a:rPr>
                        <a:t>(1)</a:t>
                      </a:r>
                    </a:p>
                  </a:txBody>
                  <a:tcPr anchor="ctr"/>
                </a:tc>
                <a:tc>
                  <a:txBody>
                    <a:bodyPr/>
                    <a:lstStyle/>
                    <a:p>
                      <a:pPr algn="ctr"/>
                      <a:r>
                        <a:rPr lang="en-US" sz="1800" dirty="0"/>
                        <a:t>*</a:t>
                      </a:r>
                    </a:p>
                  </a:txBody>
                  <a:tcPr anchor="ctr"/>
                </a:tc>
                <a:tc>
                  <a:txBody>
                    <a:bodyPr/>
                    <a:lstStyle/>
                    <a:p>
                      <a:pPr algn="ctr"/>
                      <a:r>
                        <a:rPr lang="en-US" sz="1800" dirty="0"/>
                        <a:t>b</a:t>
                      </a:r>
                    </a:p>
                  </a:txBody>
                  <a:tcPr anchor="ctr"/>
                </a:tc>
                <a:tc>
                  <a:txBody>
                    <a:bodyPr/>
                    <a:lstStyle/>
                    <a:p>
                      <a:pPr algn="ctr"/>
                      <a:r>
                        <a:rPr lang="en-US" sz="1800" dirty="0"/>
                        <a:t>t1</a:t>
                      </a:r>
                    </a:p>
                  </a:txBody>
                  <a:tcPr anchor="ctr"/>
                </a:tc>
                <a:tc>
                  <a:txBody>
                    <a:bodyPr/>
                    <a:lstStyle/>
                    <a:p>
                      <a:pPr algn="ctr"/>
                      <a:r>
                        <a:rPr lang="en-US" sz="1800" dirty="0"/>
                        <a:t>t2</a:t>
                      </a:r>
                    </a:p>
                  </a:txBody>
                  <a:tcPr anchor="ctr"/>
                </a:tc>
                <a:extLst>
                  <a:ext uri="{0D108BD9-81ED-4DB2-BD59-A6C34878D82A}">
                    <a16:rowId xmlns:a16="http://schemas.microsoft.com/office/drawing/2014/main" val="4189234961"/>
                  </a:ext>
                </a:extLst>
              </a:tr>
              <a:tr h="363982">
                <a:tc>
                  <a:txBody>
                    <a:bodyPr/>
                    <a:lstStyle/>
                    <a:p>
                      <a:pPr algn="ctr"/>
                      <a:r>
                        <a:rPr lang="en-US" sz="1800" dirty="0">
                          <a:solidFill>
                            <a:srgbClr val="C00000"/>
                          </a:solidFill>
                        </a:rPr>
                        <a:t>(2)</a:t>
                      </a:r>
                    </a:p>
                  </a:txBody>
                  <a:tcPr anchor="ctr"/>
                </a:tc>
                <a:tc>
                  <a:txBody>
                    <a:bodyPr/>
                    <a:lstStyle/>
                    <a:p>
                      <a:pPr algn="ctr"/>
                      <a:r>
                        <a:rPr lang="en-US" sz="1800" dirty="0" err="1"/>
                        <a:t>uminus</a:t>
                      </a:r>
                      <a:endParaRPr lang="en-US" sz="1800" dirty="0"/>
                    </a:p>
                  </a:txBody>
                  <a:tcPr anchor="ctr"/>
                </a:tc>
                <a:tc>
                  <a:txBody>
                    <a:bodyPr/>
                    <a:lstStyle/>
                    <a:p>
                      <a:pPr algn="ctr"/>
                      <a:r>
                        <a:rPr lang="en-US" sz="1800" dirty="0"/>
                        <a:t>c</a:t>
                      </a:r>
                    </a:p>
                  </a:txBody>
                  <a:tcPr anchor="ctr"/>
                </a:tc>
                <a:tc>
                  <a:txBody>
                    <a:bodyPr/>
                    <a:lstStyle/>
                    <a:p>
                      <a:pPr algn="ctr"/>
                      <a:endParaRPr lang="en-US" sz="1800" dirty="0"/>
                    </a:p>
                  </a:txBody>
                  <a:tcPr anchor="ctr"/>
                </a:tc>
                <a:tc>
                  <a:txBody>
                    <a:bodyPr/>
                    <a:lstStyle/>
                    <a:p>
                      <a:pPr algn="ctr"/>
                      <a:r>
                        <a:rPr lang="en-US" sz="1800" dirty="0"/>
                        <a:t>t3</a:t>
                      </a:r>
                    </a:p>
                  </a:txBody>
                  <a:tcPr anchor="ctr"/>
                </a:tc>
                <a:extLst>
                  <a:ext uri="{0D108BD9-81ED-4DB2-BD59-A6C34878D82A}">
                    <a16:rowId xmlns:a16="http://schemas.microsoft.com/office/drawing/2014/main" val="4091009150"/>
                  </a:ext>
                </a:extLst>
              </a:tr>
              <a:tr h="363982">
                <a:tc>
                  <a:txBody>
                    <a:bodyPr/>
                    <a:lstStyle/>
                    <a:p>
                      <a:pPr algn="ctr"/>
                      <a:r>
                        <a:rPr lang="en-US" sz="1800" dirty="0">
                          <a:solidFill>
                            <a:srgbClr val="C00000"/>
                          </a:solidFill>
                        </a:rPr>
                        <a:t>(3)</a:t>
                      </a:r>
                    </a:p>
                  </a:txBody>
                  <a:tcPr anchor="ctr"/>
                </a:tc>
                <a:tc>
                  <a:txBody>
                    <a:bodyPr/>
                    <a:lstStyle/>
                    <a:p>
                      <a:pPr algn="ctr"/>
                      <a:r>
                        <a:rPr lang="en-US" sz="1800" dirty="0"/>
                        <a:t>*</a:t>
                      </a:r>
                    </a:p>
                  </a:txBody>
                  <a:tcPr anchor="ctr"/>
                </a:tc>
                <a:tc>
                  <a:txBody>
                    <a:bodyPr/>
                    <a:lstStyle/>
                    <a:p>
                      <a:pPr algn="ctr"/>
                      <a:r>
                        <a:rPr lang="en-US" sz="1800" dirty="0"/>
                        <a:t>b</a:t>
                      </a:r>
                    </a:p>
                  </a:txBody>
                  <a:tcPr anchor="ctr"/>
                </a:tc>
                <a:tc>
                  <a:txBody>
                    <a:bodyPr/>
                    <a:lstStyle/>
                    <a:p>
                      <a:pPr algn="ctr"/>
                      <a:r>
                        <a:rPr lang="en-US" sz="1800" dirty="0"/>
                        <a:t>t3</a:t>
                      </a:r>
                    </a:p>
                  </a:txBody>
                  <a:tcPr anchor="ctr"/>
                </a:tc>
                <a:tc>
                  <a:txBody>
                    <a:bodyPr/>
                    <a:lstStyle/>
                    <a:p>
                      <a:pPr algn="ctr"/>
                      <a:r>
                        <a:rPr lang="en-US" sz="1800" dirty="0"/>
                        <a:t>t4</a:t>
                      </a:r>
                    </a:p>
                  </a:txBody>
                  <a:tcPr anchor="ctr"/>
                </a:tc>
                <a:extLst>
                  <a:ext uri="{0D108BD9-81ED-4DB2-BD59-A6C34878D82A}">
                    <a16:rowId xmlns:a16="http://schemas.microsoft.com/office/drawing/2014/main" val="2489851458"/>
                  </a:ext>
                </a:extLst>
              </a:tr>
              <a:tr h="363982">
                <a:tc>
                  <a:txBody>
                    <a:bodyPr/>
                    <a:lstStyle/>
                    <a:p>
                      <a:pPr algn="ctr"/>
                      <a:r>
                        <a:rPr lang="en-US" sz="1800" dirty="0">
                          <a:solidFill>
                            <a:srgbClr val="C00000"/>
                          </a:solidFill>
                        </a:rPr>
                        <a:t>(4)</a:t>
                      </a:r>
                    </a:p>
                  </a:txBody>
                  <a:tcPr anchor="ctr"/>
                </a:tc>
                <a:tc>
                  <a:txBody>
                    <a:bodyPr/>
                    <a:lstStyle/>
                    <a:p>
                      <a:pPr algn="ctr"/>
                      <a:r>
                        <a:rPr lang="en-US" sz="1800" dirty="0"/>
                        <a:t>+</a:t>
                      </a:r>
                    </a:p>
                  </a:txBody>
                  <a:tcPr anchor="ctr"/>
                </a:tc>
                <a:tc>
                  <a:txBody>
                    <a:bodyPr/>
                    <a:lstStyle/>
                    <a:p>
                      <a:pPr algn="ctr"/>
                      <a:r>
                        <a:rPr lang="en-US" sz="1800" dirty="0"/>
                        <a:t>t2</a:t>
                      </a:r>
                    </a:p>
                  </a:txBody>
                  <a:tcPr anchor="ctr"/>
                </a:tc>
                <a:tc>
                  <a:txBody>
                    <a:bodyPr/>
                    <a:lstStyle/>
                    <a:p>
                      <a:pPr algn="ctr"/>
                      <a:r>
                        <a:rPr lang="en-US" sz="1800" dirty="0"/>
                        <a:t>t4</a:t>
                      </a:r>
                    </a:p>
                  </a:txBody>
                  <a:tcPr anchor="ctr"/>
                </a:tc>
                <a:tc>
                  <a:txBody>
                    <a:bodyPr/>
                    <a:lstStyle/>
                    <a:p>
                      <a:pPr algn="ctr"/>
                      <a:r>
                        <a:rPr lang="en-US" sz="1800" dirty="0"/>
                        <a:t>t5</a:t>
                      </a:r>
                    </a:p>
                  </a:txBody>
                  <a:tcPr anchor="ctr"/>
                </a:tc>
                <a:extLst>
                  <a:ext uri="{0D108BD9-81ED-4DB2-BD59-A6C34878D82A}">
                    <a16:rowId xmlns:a16="http://schemas.microsoft.com/office/drawing/2014/main" val="974287667"/>
                  </a:ext>
                </a:extLst>
              </a:tr>
              <a:tr h="363982">
                <a:tc>
                  <a:txBody>
                    <a:bodyPr/>
                    <a:lstStyle/>
                    <a:p>
                      <a:pPr algn="ctr"/>
                      <a:r>
                        <a:rPr lang="en-US" sz="1800" dirty="0">
                          <a:solidFill>
                            <a:srgbClr val="C00000"/>
                          </a:solidFill>
                        </a:rPr>
                        <a:t>(5)</a:t>
                      </a:r>
                    </a:p>
                  </a:txBody>
                  <a:tcPr anchor="ctr"/>
                </a:tc>
                <a:tc>
                  <a:txBody>
                    <a:bodyPr/>
                    <a:lstStyle/>
                    <a:p>
                      <a:pPr algn="ctr"/>
                      <a:r>
                        <a:rPr lang="en-US" sz="1800" dirty="0"/>
                        <a:t>=</a:t>
                      </a:r>
                    </a:p>
                  </a:txBody>
                  <a:tcPr anchor="ctr"/>
                </a:tc>
                <a:tc>
                  <a:txBody>
                    <a:bodyPr/>
                    <a:lstStyle/>
                    <a:p>
                      <a:pPr algn="ctr"/>
                      <a:r>
                        <a:rPr lang="en-US" sz="1800" dirty="0"/>
                        <a:t>t5</a:t>
                      </a:r>
                    </a:p>
                  </a:txBody>
                  <a:tcPr anchor="ctr"/>
                </a:tc>
                <a:tc>
                  <a:txBody>
                    <a:bodyPr/>
                    <a:lstStyle/>
                    <a:p>
                      <a:pPr algn="ctr"/>
                      <a:endParaRPr lang="en-US" sz="1800" dirty="0"/>
                    </a:p>
                  </a:txBody>
                  <a:tcPr anchor="ctr"/>
                </a:tc>
                <a:tc>
                  <a:txBody>
                    <a:bodyPr/>
                    <a:lstStyle/>
                    <a:p>
                      <a:pPr algn="ctr"/>
                      <a:r>
                        <a:rPr lang="en-US" sz="1800" dirty="0"/>
                        <a:t>a</a:t>
                      </a:r>
                    </a:p>
                  </a:txBody>
                  <a:tcPr anchor="ctr"/>
                </a:tc>
                <a:extLst>
                  <a:ext uri="{0D108BD9-81ED-4DB2-BD59-A6C34878D82A}">
                    <a16:rowId xmlns:a16="http://schemas.microsoft.com/office/drawing/2014/main" val="3601755807"/>
                  </a:ext>
                </a:extLst>
              </a:tr>
              <a:tr h="363982">
                <a:tc gridSpan="5">
                  <a:txBody>
                    <a:bodyPr/>
                    <a:lstStyle/>
                    <a:p>
                      <a:pPr algn="l"/>
                      <a:r>
                        <a:rPr lang="en-US" sz="1800" dirty="0">
                          <a:solidFill>
                            <a:srgbClr val="C00000"/>
                          </a:solidFill>
                        </a:rPr>
                        <a:t>Advantage: </a:t>
                      </a:r>
                      <a:r>
                        <a:rPr lang="en-US" sz="1800" dirty="0">
                          <a:solidFill>
                            <a:schemeClr val="tx1"/>
                          </a:solidFill>
                        </a:rPr>
                        <a:t>Statements can be moved around</a:t>
                      </a:r>
                    </a:p>
                    <a:p>
                      <a:pPr algn="l"/>
                      <a:r>
                        <a:rPr lang="en-US" sz="1800" dirty="0">
                          <a:solidFill>
                            <a:srgbClr val="C00000"/>
                          </a:solidFill>
                        </a:rPr>
                        <a:t>Disadvantage: </a:t>
                      </a:r>
                      <a:r>
                        <a:rPr lang="en-US" sz="1800" dirty="0">
                          <a:solidFill>
                            <a:schemeClr val="tx1"/>
                          </a:solidFill>
                        </a:rPr>
                        <a:t>Too much of space is wasted</a:t>
                      </a:r>
                    </a:p>
                  </a:txBody>
                  <a:tcPr anchor="ctr"/>
                </a:tc>
                <a:tc hMerge="1">
                  <a:txBody>
                    <a:bodyPr/>
                    <a:lstStyle/>
                    <a:p>
                      <a:pPr algn="ctr"/>
                      <a:endParaRPr lang="en-US" sz="1800" dirty="0"/>
                    </a:p>
                  </a:txBody>
                  <a:tcPr anchor="ctr"/>
                </a:tc>
                <a:tc hMerge="1">
                  <a:txBody>
                    <a:bodyPr/>
                    <a:lstStyle/>
                    <a:p>
                      <a:pPr algn="ctr"/>
                      <a:endParaRPr lang="en-US" sz="1800" dirty="0"/>
                    </a:p>
                  </a:txBody>
                  <a:tcPr anchor="ctr"/>
                </a:tc>
                <a:tc hMerge="1">
                  <a:txBody>
                    <a:bodyPr/>
                    <a:lstStyle/>
                    <a:p>
                      <a:pPr algn="ctr"/>
                      <a:endParaRPr lang="en-US" sz="1800" dirty="0"/>
                    </a:p>
                  </a:txBody>
                  <a:tcPr anchor="ctr"/>
                </a:tc>
                <a:tc hMerge="1">
                  <a:txBody>
                    <a:bodyPr/>
                    <a:lstStyle/>
                    <a:p>
                      <a:pPr algn="ctr"/>
                      <a:endParaRPr lang="en-US" sz="1800" dirty="0"/>
                    </a:p>
                  </a:txBody>
                  <a:tcPr anchor="ctr"/>
                </a:tc>
                <a:extLst>
                  <a:ext uri="{0D108BD9-81ED-4DB2-BD59-A6C34878D82A}">
                    <a16:rowId xmlns:a16="http://schemas.microsoft.com/office/drawing/2014/main" val="2316123947"/>
                  </a:ext>
                </a:extLst>
              </a:tr>
            </a:tbl>
          </a:graphicData>
        </a:graphic>
      </p:graphicFrame>
      <p:graphicFrame>
        <p:nvGraphicFramePr>
          <p:cNvPr id="6" name="Table 5">
            <a:extLst>
              <a:ext uri="{FF2B5EF4-FFF2-40B4-BE49-F238E27FC236}">
                <a16:creationId xmlns:a16="http://schemas.microsoft.com/office/drawing/2014/main" id="{2013CB01-E64E-68A4-F524-FFB5E147912E}"/>
              </a:ext>
            </a:extLst>
          </p:cNvPr>
          <p:cNvGraphicFramePr>
            <a:graphicFrameLocks noGrp="1"/>
          </p:cNvGraphicFramePr>
          <p:nvPr>
            <p:extLst>
              <p:ext uri="{D42A27DB-BD31-4B8C-83A1-F6EECF244321}">
                <p14:modId xmlns:p14="http://schemas.microsoft.com/office/powerpoint/2010/main" val="2649561606"/>
              </p:ext>
            </p:extLst>
          </p:nvPr>
        </p:nvGraphicFramePr>
        <p:xfrm>
          <a:off x="5132259" y="1288819"/>
          <a:ext cx="3840324" cy="3840480"/>
        </p:xfrm>
        <a:graphic>
          <a:graphicData uri="http://schemas.openxmlformats.org/drawingml/2006/table">
            <a:tbl>
              <a:tblPr firstRow="1" bandRow="1">
                <a:tableStyleId>{C4B1156A-380E-4F78-BDF5-A606A8083BF9}</a:tableStyleId>
              </a:tblPr>
              <a:tblGrid>
                <a:gridCol w="798050">
                  <a:extLst>
                    <a:ext uri="{9D8B030D-6E8A-4147-A177-3AD203B41FA5}">
                      <a16:colId xmlns:a16="http://schemas.microsoft.com/office/drawing/2014/main" val="3481040956"/>
                    </a:ext>
                  </a:extLst>
                </a:gridCol>
                <a:gridCol w="1262439">
                  <a:extLst>
                    <a:ext uri="{9D8B030D-6E8A-4147-A177-3AD203B41FA5}">
                      <a16:colId xmlns:a16="http://schemas.microsoft.com/office/drawing/2014/main" val="1870577077"/>
                    </a:ext>
                  </a:extLst>
                </a:gridCol>
                <a:gridCol w="900266">
                  <a:extLst>
                    <a:ext uri="{9D8B030D-6E8A-4147-A177-3AD203B41FA5}">
                      <a16:colId xmlns:a16="http://schemas.microsoft.com/office/drawing/2014/main" val="862376007"/>
                    </a:ext>
                  </a:extLst>
                </a:gridCol>
                <a:gridCol w="879569">
                  <a:extLst>
                    <a:ext uri="{9D8B030D-6E8A-4147-A177-3AD203B41FA5}">
                      <a16:colId xmlns:a16="http://schemas.microsoft.com/office/drawing/2014/main" val="2960868646"/>
                    </a:ext>
                  </a:extLst>
                </a:gridCol>
              </a:tblGrid>
              <a:tr h="361458">
                <a:tc gridSpan="4">
                  <a:txBody>
                    <a:bodyPr/>
                    <a:lstStyle/>
                    <a:p>
                      <a:pPr algn="ctr"/>
                      <a:r>
                        <a:rPr lang="en-US" sz="1800" dirty="0"/>
                        <a:t>Triple Structure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43168565"/>
                  </a:ext>
                </a:extLst>
              </a:tr>
              <a:tr h="364029">
                <a:tc>
                  <a:txBody>
                    <a:bodyPr/>
                    <a:lstStyle/>
                    <a:p>
                      <a:pPr algn="ctr"/>
                      <a:endParaRPr lang="en-US" sz="1800" dirty="0"/>
                    </a:p>
                  </a:txBody>
                  <a:tcPr/>
                </a:tc>
                <a:tc>
                  <a:txBody>
                    <a:bodyPr/>
                    <a:lstStyle/>
                    <a:p>
                      <a:pPr algn="ctr"/>
                      <a:r>
                        <a:rPr lang="en-US" sz="1800" b="1" dirty="0">
                          <a:solidFill>
                            <a:srgbClr val="C00000"/>
                          </a:solidFill>
                        </a:rPr>
                        <a:t>op</a:t>
                      </a:r>
                    </a:p>
                  </a:txBody>
                  <a:tcPr/>
                </a:tc>
                <a:tc>
                  <a:txBody>
                    <a:bodyPr/>
                    <a:lstStyle/>
                    <a:p>
                      <a:pPr algn="ctr"/>
                      <a:r>
                        <a:rPr lang="en-US" sz="1800" b="1" dirty="0">
                          <a:solidFill>
                            <a:srgbClr val="C00000"/>
                          </a:solidFill>
                        </a:rPr>
                        <a:t>arg1</a:t>
                      </a:r>
                    </a:p>
                  </a:txBody>
                  <a:tcPr/>
                </a:tc>
                <a:tc>
                  <a:txBody>
                    <a:bodyPr/>
                    <a:lstStyle/>
                    <a:p>
                      <a:pPr algn="ctr"/>
                      <a:r>
                        <a:rPr lang="en-US" sz="1800" b="1" dirty="0">
                          <a:solidFill>
                            <a:srgbClr val="C00000"/>
                          </a:solidFill>
                        </a:rPr>
                        <a:t>arg2</a:t>
                      </a:r>
                    </a:p>
                  </a:txBody>
                  <a:tcPr/>
                </a:tc>
                <a:extLst>
                  <a:ext uri="{0D108BD9-81ED-4DB2-BD59-A6C34878D82A}">
                    <a16:rowId xmlns:a16="http://schemas.microsoft.com/office/drawing/2014/main" val="3070711382"/>
                  </a:ext>
                </a:extLst>
              </a:tr>
              <a:tr h="364029">
                <a:tc>
                  <a:txBody>
                    <a:bodyPr/>
                    <a:lstStyle/>
                    <a:p>
                      <a:pPr algn="ctr"/>
                      <a:r>
                        <a:rPr lang="en-US" sz="1800" dirty="0">
                          <a:solidFill>
                            <a:srgbClr val="C00000"/>
                          </a:solidFill>
                        </a:rPr>
                        <a:t>(0)</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extLst>
                  <a:ext uri="{0D108BD9-81ED-4DB2-BD59-A6C34878D82A}">
                    <a16:rowId xmlns:a16="http://schemas.microsoft.com/office/drawing/2014/main" val="732124322"/>
                  </a:ext>
                </a:extLst>
              </a:tr>
              <a:tr h="364029">
                <a:tc>
                  <a:txBody>
                    <a:bodyPr/>
                    <a:lstStyle/>
                    <a:p>
                      <a:pPr algn="ctr"/>
                      <a:r>
                        <a:rPr lang="en-US" sz="1800" dirty="0">
                          <a:solidFill>
                            <a:srgbClr val="C00000"/>
                          </a:solidFill>
                        </a:rPr>
                        <a:t>(1)</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(0)</a:t>
                      </a:r>
                    </a:p>
                  </a:txBody>
                  <a:tcPr/>
                </a:tc>
                <a:extLst>
                  <a:ext uri="{0D108BD9-81ED-4DB2-BD59-A6C34878D82A}">
                    <a16:rowId xmlns:a16="http://schemas.microsoft.com/office/drawing/2014/main" val="4189234961"/>
                  </a:ext>
                </a:extLst>
              </a:tr>
              <a:tr h="364029">
                <a:tc>
                  <a:txBody>
                    <a:bodyPr/>
                    <a:lstStyle/>
                    <a:p>
                      <a:pPr algn="ctr"/>
                      <a:r>
                        <a:rPr lang="en-US" sz="1800" dirty="0">
                          <a:solidFill>
                            <a:srgbClr val="C00000"/>
                          </a:solidFill>
                        </a:rPr>
                        <a:t>(2)</a:t>
                      </a:r>
                    </a:p>
                  </a:txBody>
                  <a:tcPr/>
                </a:tc>
                <a:tc>
                  <a:txBody>
                    <a:bodyPr/>
                    <a:lstStyle/>
                    <a:p>
                      <a:pPr algn="ctr"/>
                      <a:r>
                        <a:rPr lang="en-US" sz="1800" dirty="0" err="1"/>
                        <a:t>uminus</a:t>
                      </a:r>
                      <a:endParaRPr lang="en-US" sz="1800" dirty="0"/>
                    </a:p>
                  </a:txBody>
                  <a:tcPr/>
                </a:tc>
                <a:tc>
                  <a:txBody>
                    <a:bodyPr/>
                    <a:lstStyle/>
                    <a:p>
                      <a:pPr algn="ctr"/>
                      <a:r>
                        <a:rPr lang="en-US" sz="1800" dirty="0"/>
                        <a:t>c</a:t>
                      </a:r>
                    </a:p>
                  </a:txBody>
                  <a:tcPr/>
                </a:tc>
                <a:tc>
                  <a:txBody>
                    <a:bodyPr/>
                    <a:lstStyle/>
                    <a:p>
                      <a:pPr algn="ctr"/>
                      <a:endParaRPr lang="en-US" sz="1800" dirty="0"/>
                    </a:p>
                  </a:txBody>
                  <a:tcPr/>
                </a:tc>
                <a:extLst>
                  <a:ext uri="{0D108BD9-81ED-4DB2-BD59-A6C34878D82A}">
                    <a16:rowId xmlns:a16="http://schemas.microsoft.com/office/drawing/2014/main" val="4091009150"/>
                  </a:ext>
                </a:extLst>
              </a:tr>
              <a:tr h="364029">
                <a:tc>
                  <a:txBody>
                    <a:bodyPr/>
                    <a:lstStyle/>
                    <a:p>
                      <a:pPr algn="ctr"/>
                      <a:r>
                        <a:rPr lang="en-US" sz="1800" dirty="0">
                          <a:solidFill>
                            <a:srgbClr val="C00000"/>
                          </a:solidFill>
                        </a:rPr>
                        <a:t>(3)</a:t>
                      </a:r>
                    </a:p>
                  </a:txBody>
                  <a:tcPr/>
                </a:tc>
                <a:tc>
                  <a:txBody>
                    <a:bodyPr/>
                    <a:lstStyle/>
                    <a:p>
                      <a:pPr algn="ctr"/>
                      <a:r>
                        <a:rPr lang="en-US" sz="1800" dirty="0"/>
                        <a:t>*</a:t>
                      </a:r>
                    </a:p>
                  </a:txBody>
                  <a:tcPr/>
                </a:tc>
                <a:tc>
                  <a:txBody>
                    <a:bodyPr/>
                    <a:lstStyle/>
                    <a:p>
                      <a:pPr algn="ctr"/>
                      <a:r>
                        <a:rPr lang="en-US" sz="1800" dirty="0"/>
                        <a:t>b</a:t>
                      </a:r>
                    </a:p>
                  </a:txBody>
                  <a:tcPr/>
                </a:tc>
                <a:tc>
                  <a:txBody>
                    <a:bodyPr/>
                    <a:lstStyle/>
                    <a:p>
                      <a:pPr algn="ctr"/>
                      <a:r>
                        <a:rPr lang="en-US" sz="1800" dirty="0"/>
                        <a:t>(2)</a:t>
                      </a:r>
                    </a:p>
                  </a:txBody>
                  <a:tcPr/>
                </a:tc>
                <a:extLst>
                  <a:ext uri="{0D108BD9-81ED-4DB2-BD59-A6C34878D82A}">
                    <a16:rowId xmlns:a16="http://schemas.microsoft.com/office/drawing/2014/main" val="2489851458"/>
                  </a:ext>
                </a:extLst>
              </a:tr>
              <a:tr h="364029">
                <a:tc>
                  <a:txBody>
                    <a:bodyPr/>
                    <a:lstStyle/>
                    <a:p>
                      <a:pPr algn="ctr"/>
                      <a:r>
                        <a:rPr lang="en-US" sz="1800" dirty="0">
                          <a:solidFill>
                            <a:srgbClr val="C00000"/>
                          </a:solidFill>
                        </a:rPr>
                        <a:t>(4)</a:t>
                      </a:r>
                    </a:p>
                  </a:txBody>
                  <a:tcPr/>
                </a:tc>
                <a:tc>
                  <a:txBody>
                    <a:bodyPr/>
                    <a:lstStyle/>
                    <a:p>
                      <a:pPr algn="ctr"/>
                      <a:r>
                        <a:rPr lang="en-US" sz="1800" dirty="0"/>
                        <a:t>+</a:t>
                      </a:r>
                    </a:p>
                  </a:txBody>
                  <a:tcPr/>
                </a:tc>
                <a:tc>
                  <a:txBody>
                    <a:bodyPr/>
                    <a:lstStyle/>
                    <a:p>
                      <a:pPr algn="ctr"/>
                      <a:r>
                        <a:rPr lang="en-US" sz="1800" dirty="0"/>
                        <a:t>(1)</a:t>
                      </a:r>
                    </a:p>
                  </a:txBody>
                  <a:tcPr/>
                </a:tc>
                <a:tc>
                  <a:txBody>
                    <a:bodyPr/>
                    <a:lstStyle/>
                    <a:p>
                      <a:pPr algn="ctr"/>
                      <a:r>
                        <a:rPr lang="en-US" sz="1800" dirty="0"/>
                        <a:t>(3)</a:t>
                      </a:r>
                    </a:p>
                  </a:txBody>
                  <a:tcPr/>
                </a:tc>
                <a:extLst>
                  <a:ext uri="{0D108BD9-81ED-4DB2-BD59-A6C34878D82A}">
                    <a16:rowId xmlns:a16="http://schemas.microsoft.com/office/drawing/2014/main" val="974287667"/>
                  </a:ext>
                </a:extLst>
              </a:tr>
              <a:tr h="364029">
                <a:tc>
                  <a:txBody>
                    <a:bodyPr/>
                    <a:lstStyle/>
                    <a:p>
                      <a:pPr algn="ctr"/>
                      <a:r>
                        <a:rPr lang="en-US" sz="1800" dirty="0">
                          <a:solidFill>
                            <a:srgbClr val="C00000"/>
                          </a:solidFill>
                        </a:rPr>
                        <a:t>(5)</a:t>
                      </a:r>
                    </a:p>
                  </a:txBody>
                  <a:tcPr/>
                </a:tc>
                <a:tc>
                  <a:txBody>
                    <a:bodyPr/>
                    <a:lstStyle/>
                    <a:p>
                      <a:pPr algn="ctr"/>
                      <a:r>
                        <a:rPr lang="en-US" sz="1800" dirty="0"/>
                        <a:t>=</a:t>
                      </a:r>
                    </a:p>
                  </a:txBody>
                  <a:tcPr/>
                </a:tc>
                <a:tc>
                  <a:txBody>
                    <a:bodyPr/>
                    <a:lstStyle/>
                    <a:p>
                      <a:pPr algn="ctr"/>
                      <a:r>
                        <a:rPr lang="en-US" sz="1800" dirty="0"/>
                        <a:t>a</a:t>
                      </a:r>
                    </a:p>
                  </a:txBody>
                  <a:tcPr/>
                </a:tc>
                <a:tc>
                  <a:txBody>
                    <a:bodyPr/>
                    <a:lstStyle/>
                    <a:p>
                      <a:pPr algn="ctr"/>
                      <a:r>
                        <a:rPr lang="en-US" sz="1800" dirty="0"/>
                        <a:t>(4)</a:t>
                      </a:r>
                    </a:p>
                  </a:txBody>
                  <a:tcPr/>
                </a:tc>
                <a:extLst>
                  <a:ext uri="{0D108BD9-81ED-4DB2-BD59-A6C34878D82A}">
                    <a16:rowId xmlns:a16="http://schemas.microsoft.com/office/drawing/2014/main" val="3601755807"/>
                  </a:ext>
                </a:extLst>
              </a:tr>
              <a:tr h="364029">
                <a:tc gridSpan="4">
                  <a:txBody>
                    <a:bodyPr/>
                    <a:lstStyle/>
                    <a:p>
                      <a:pPr algn="l"/>
                      <a:r>
                        <a:rPr lang="en-US" sz="1800" dirty="0">
                          <a:solidFill>
                            <a:srgbClr val="C00000"/>
                          </a:solidFill>
                        </a:rPr>
                        <a:t>Advantage: </a:t>
                      </a:r>
                      <a:r>
                        <a:rPr lang="en-US" sz="1800" dirty="0">
                          <a:solidFill>
                            <a:schemeClr val="tx1"/>
                          </a:solidFill>
                        </a:rPr>
                        <a:t>Space is not wasted</a:t>
                      </a:r>
                    </a:p>
                    <a:p>
                      <a:pPr algn="l"/>
                      <a:r>
                        <a:rPr lang="en-US" sz="1800" dirty="0">
                          <a:solidFill>
                            <a:srgbClr val="C00000"/>
                          </a:solidFill>
                        </a:rPr>
                        <a:t>Disadvantage: </a:t>
                      </a:r>
                      <a:r>
                        <a:rPr lang="en-US" sz="1800" dirty="0">
                          <a:solidFill>
                            <a:schemeClr val="tx1"/>
                          </a:solidFill>
                        </a:rPr>
                        <a:t>Statements cannot be moved</a:t>
                      </a:r>
                    </a:p>
                  </a:txBody>
                  <a:tcPr/>
                </a:tc>
                <a:tc hMerge="1">
                  <a:txBody>
                    <a:bodyPr/>
                    <a:lstStyle/>
                    <a:p>
                      <a:pPr algn="ctr"/>
                      <a:endParaRPr lang="en-US" sz="1800" dirty="0"/>
                    </a:p>
                  </a:txBody>
                  <a:tcPr/>
                </a:tc>
                <a:tc hMerge="1">
                  <a:txBody>
                    <a:bodyPr/>
                    <a:lstStyle/>
                    <a:p>
                      <a:pPr algn="ctr"/>
                      <a:endParaRPr lang="en-US" sz="1800" dirty="0"/>
                    </a:p>
                  </a:txBody>
                  <a:tcPr/>
                </a:tc>
                <a:tc hMerge="1">
                  <a:txBody>
                    <a:bodyPr/>
                    <a:lstStyle/>
                    <a:p>
                      <a:pPr algn="ctr"/>
                      <a:endParaRPr lang="en-US" sz="1800" dirty="0"/>
                    </a:p>
                  </a:txBody>
                  <a:tcPr/>
                </a:tc>
                <a:extLst>
                  <a:ext uri="{0D108BD9-81ED-4DB2-BD59-A6C34878D82A}">
                    <a16:rowId xmlns:a16="http://schemas.microsoft.com/office/drawing/2014/main" val="457180725"/>
                  </a:ext>
                </a:extLst>
              </a:tr>
            </a:tbl>
          </a:graphicData>
        </a:graphic>
      </p:graphicFrame>
      <p:graphicFrame>
        <p:nvGraphicFramePr>
          <p:cNvPr id="8" name="Table 5">
            <a:extLst>
              <a:ext uri="{FF2B5EF4-FFF2-40B4-BE49-F238E27FC236}">
                <a16:creationId xmlns:a16="http://schemas.microsoft.com/office/drawing/2014/main" id="{18749EBB-C9D0-BF4A-F960-A60A70728985}"/>
              </a:ext>
            </a:extLst>
          </p:cNvPr>
          <p:cNvGraphicFramePr>
            <a:graphicFrameLocks noGrp="1"/>
          </p:cNvGraphicFramePr>
          <p:nvPr>
            <p:extLst>
              <p:ext uri="{D42A27DB-BD31-4B8C-83A1-F6EECF244321}">
                <p14:modId xmlns:p14="http://schemas.microsoft.com/office/powerpoint/2010/main" val="325602537"/>
              </p:ext>
            </p:extLst>
          </p:nvPr>
        </p:nvGraphicFramePr>
        <p:xfrm>
          <a:off x="9145568" y="1285336"/>
          <a:ext cx="2511593" cy="4118285"/>
        </p:xfrm>
        <a:graphic>
          <a:graphicData uri="http://schemas.openxmlformats.org/drawingml/2006/table">
            <a:tbl>
              <a:tblPr firstRow="1" bandRow="1">
                <a:tableStyleId>{16D9F66E-5EB9-4882-86FB-DCBF35E3C3E4}</a:tableStyleId>
              </a:tblPr>
              <a:tblGrid>
                <a:gridCol w="1276660">
                  <a:extLst>
                    <a:ext uri="{9D8B030D-6E8A-4147-A177-3AD203B41FA5}">
                      <a16:colId xmlns:a16="http://schemas.microsoft.com/office/drawing/2014/main" val="3481040956"/>
                    </a:ext>
                  </a:extLst>
                </a:gridCol>
                <a:gridCol w="1234933">
                  <a:extLst>
                    <a:ext uri="{9D8B030D-6E8A-4147-A177-3AD203B41FA5}">
                      <a16:colId xmlns:a16="http://schemas.microsoft.com/office/drawing/2014/main" val="1870577077"/>
                    </a:ext>
                  </a:extLst>
                </a:gridCol>
              </a:tblGrid>
              <a:tr h="664211">
                <a:tc gridSpan="2">
                  <a:txBody>
                    <a:bodyPr/>
                    <a:lstStyle/>
                    <a:p>
                      <a:pPr algn="ctr"/>
                      <a:r>
                        <a:rPr lang="en-US" sz="1800" dirty="0"/>
                        <a:t>Indirect Triple Structure</a:t>
                      </a:r>
                    </a:p>
                  </a:txBody>
                  <a:tcPr/>
                </a:tc>
                <a:tc hMerge="1">
                  <a:txBody>
                    <a:bodyPr/>
                    <a:lstStyle/>
                    <a:p>
                      <a:pPr algn="ctr"/>
                      <a:endParaRPr lang="en-US" sz="1800" dirty="0"/>
                    </a:p>
                  </a:txBody>
                  <a:tcPr/>
                </a:tc>
                <a:extLst>
                  <a:ext uri="{0D108BD9-81ED-4DB2-BD59-A6C34878D82A}">
                    <a16:rowId xmlns:a16="http://schemas.microsoft.com/office/drawing/2014/main" val="1843168565"/>
                  </a:ext>
                </a:extLst>
              </a:tr>
              <a:tr h="377559">
                <a:tc>
                  <a:txBody>
                    <a:bodyPr/>
                    <a:lstStyle/>
                    <a:p>
                      <a:pPr algn="ctr"/>
                      <a:r>
                        <a:rPr lang="en-US" sz="1800" dirty="0">
                          <a:solidFill>
                            <a:schemeClr val="accent1"/>
                          </a:solidFill>
                        </a:rPr>
                        <a:t>(</a:t>
                      </a:r>
                      <a:r>
                        <a:rPr lang="en-US" sz="1800" dirty="0" err="1">
                          <a:solidFill>
                            <a:schemeClr val="accent1"/>
                          </a:solidFill>
                        </a:rPr>
                        <a:t>i</a:t>
                      </a:r>
                      <a:r>
                        <a:rPr lang="en-US" sz="1800" dirty="0">
                          <a:solidFill>
                            <a:schemeClr val="accent1"/>
                          </a:solidFill>
                        </a:rPr>
                        <a:t>)</a:t>
                      </a:r>
                    </a:p>
                  </a:txBody>
                  <a:tcPr/>
                </a:tc>
                <a:tc>
                  <a:txBody>
                    <a:bodyPr/>
                    <a:lstStyle/>
                    <a:p>
                      <a:pPr algn="ctr"/>
                      <a:r>
                        <a:rPr lang="en-US" sz="1800" dirty="0">
                          <a:solidFill>
                            <a:srgbClr val="C00000"/>
                          </a:solidFill>
                        </a:rPr>
                        <a:t>(40)</a:t>
                      </a:r>
                    </a:p>
                  </a:txBody>
                  <a:tcPr/>
                </a:tc>
                <a:extLst>
                  <a:ext uri="{0D108BD9-81ED-4DB2-BD59-A6C34878D82A}">
                    <a16:rowId xmlns:a16="http://schemas.microsoft.com/office/drawing/2014/main" val="732124322"/>
                  </a:ext>
                </a:extLst>
              </a:tr>
              <a:tr h="377559">
                <a:tc>
                  <a:txBody>
                    <a:bodyPr/>
                    <a:lstStyle/>
                    <a:p>
                      <a:pPr algn="ctr"/>
                      <a:r>
                        <a:rPr lang="en-US" sz="1800" dirty="0">
                          <a:solidFill>
                            <a:schemeClr val="accent1"/>
                          </a:solidFill>
                        </a:rPr>
                        <a:t>(ii)</a:t>
                      </a:r>
                    </a:p>
                  </a:txBody>
                  <a:tcPr/>
                </a:tc>
                <a:tc>
                  <a:txBody>
                    <a:bodyPr/>
                    <a:lstStyle/>
                    <a:p>
                      <a:pPr algn="ctr"/>
                      <a:r>
                        <a:rPr lang="en-US" sz="1800" dirty="0">
                          <a:solidFill>
                            <a:srgbClr val="C00000"/>
                          </a:solidFill>
                        </a:rPr>
                        <a:t>(41)</a:t>
                      </a:r>
                    </a:p>
                  </a:txBody>
                  <a:tcPr/>
                </a:tc>
                <a:extLst>
                  <a:ext uri="{0D108BD9-81ED-4DB2-BD59-A6C34878D82A}">
                    <a16:rowId xmlns:a16="http://schemas.microsoft.com/office/drawing/2014/main" val="4189234961"/>
                  </a:ext>
                </a:extLst>
              </a:tr>
              <a:tr h="377559">
                <a:tc>
                  <a:txBody>
                    <a:bodyPr/>
                    <a:lstStyle/>
                    <a:p>
                      <a:pPr algn="ctr"/>
                      <a:r>
                        <a:rPr lang="en-US" sz="1800" dirty="0">
                          <a:solidFill>
                            <a:schemeClr val="accent1"/>
                          </a:solidFill>
                        </a:rPr>
                        <a:t>(iii)</a:t>
                      </a:r>
                    </a:p>
                  </a:txBody>
                  <a:tcPr/>
                </a:tc>
                <a:tc>
                  <a:txBody>
                    <a:bodyPr/>
                    <a:lstStyle/>
                    <a:p>
                      <a:pPr algn="ctr"/>
                      <a:r>
                        <a:rPr lang="en-US" sz="1800" dirty="0">
                          <a:solidFill>
                            <a:srgbClr val="C00000"/>
                          </a:solidFill>
                        </a:rPr>
                        <a:t>(42)</a:t>
                      </a:r>
                    </a:p>
                  </a:txBody>
                  <a:tcPr/>
                </a:tc>
                <a:extLst>
                  <a:ext uri="{0D108BD9-81ED-4DB2-BD59-A6C34878D82A}">
                    <a16:rowId xmlns:a16="http://schemas.microsoft.com/office/drawing/2014/main" val="4091009150"/>
                  </a:ext>
                </a:extLst>
              </a:tr>
              <a:tr h="377559">
                <a:tc>
                  <a:txBody>
                    <a:bodyPr/>
                    <a:lstStyle/>
                    <a:p>
                      <a:pPr algn="ctr"/>
                      <a:r>
                        <a:rPr lang="en-US" sz="1800" dirty="0">
                          <a:solidFill>
                            <a:schemeClr val="accent1"/>
                          </a:solidFill>
                        </a:rPr>
                        <a:t>(iv)</a:t>
                      </a:r>
                    </a:p>
                  </a:txBody>
                  <a:tcPr/>
                </a:tc>
                <a:tc>
                  <a:txBody>
                    <a:bodyPr/>
                    <a:lstStyle/>
                    <a:p>
                      <a:pPr algn="ctr"/>
                      <a:r>
                        <a:rPr lang="en-US" sz="1800" dirty="0">
                          <a:solidFill>
                            <a:srgbClr val="C00000"/>
                          </a:solidFill>
                        </a:rPr>
                        <a:t>(43)</a:t>
                      </a:r>
                    </a:p>
                  </a:txBody>
                  <a:tcPr/>
                </a:tc>
                <a:extLst>
                  <a:ext uri="{0D108BD9-81ED-4DB2-BD59-A6C34878D82A}">
                    <a16:rowId xmlns:a16="http://schemas.microsoft.com/office/drawing/2014/main" val="2489851458"/>
                  </a:ext>
                </a:extLst>
              </a:tr>
              <a:tr h="377559">
                <a:tc>
                  <a:txBody>
                    <a:bodyPr/>
                    <a:lstStyle/>
                    <a:p>
                      <a:pPr algn="ctr"/>
                      <a:r>
                        <a:rPr lang="en-US" sz="1800" dirty="0">
                          <a:solidFill>
                            <a:schemeClr val="accent1"/>
                          </a:solidFill>
                        </a:rPr>
                        <a:t>(v)</a:t>
                      </a:r>
                    </a:p>
                  </a:txBody>
                  <a:tcPr/>
                </a:tc>
                <a:tc>
                  <a:txBody>
                    <a:bodyPr/>
                    <a:lstStyle/>
                    <a:p>
                      <a:pPr algn="ctr"/>
                      <a:r>
                        <a:rPr lang="en-US" sz="1800" dirty="0">
                          <a:solidFill>
                            <a:srgbClr val="C00000"/>
                          </a:solidFill>
                        </a:rPr>
                        <a:t>(44)</a:t>
                      </a:r>
                    </a:p>
                  </a:txBody>
                  <a:tcPr/>
                </a:tc>
                <a:extLst>
                  <a:ext uri="{0D108BD9-81ED-4DB2-BD59-A6C34878D82A}">
                    <a16:rowId xmlns:a16="http://schemas.microsoft.com/office/drawing/2014/main" val="974287667"/>
                  </a:ext>
                </a:extLst>
              </a:tr>
              <a:tr h="377559">
                <a:tc>
                  <a:txBody>
                    <a:bodyPr/>
                    <a:lstStyle/>
                    <a:p>
                      <a:pPr algn="ctr"/>
                      <a:r>
                        <a:rPr lang="en-US" sz="1800" dirty="0">
                          <a:solidFill>
                            <a:schemeClr val="accent1"/>
                          </a:solidFill>
                        </a:rPr>
                        <a:t>(vi)</a:t>
                      </a:r>
                    </a:p>
                  </a:txBody>
                  <a:tcPr/>
                </a:tc>
                <a:tc>
                  <a:txBody>
                    <a:bodyPr/>
                    <a:lstStyle/>
                    <a:p>
                      <a:pPr algn="ctr"/>
                      <a:r>
                        <a:rPr lang="en-US" sz="1800" dirty="0">
                          <a:solidFill>
                            <a:srgbClr val="C00000"/>
                          </a:solidFill>
                        </a:rPr>
                        <a:t>(45)</a:t>
                      </a:r>
                    </a:p>
                  </a:txBody>
                  <a:tcPr/>
                </a:tc>
                <a:extLst>
                  <a:ext uri="{0D108BD9-81ED-4DB2-BD59-A6C34878D82A}">
                    <a16:rowId xmlns:a16="http://schemas.microsoft.com/office/drawing/2014/main" val="3601755807"/>
                  </a:ext>
                </a:extLst>
              </a:tr>
              <a:tr h="377559">
                <a:tc gridSpan="2">
                  <a:txBody>
                    <a:bodyPr/>
                    <a:lstStyle/>
                    <a:p>
                      <a:pPr algn="l"/>
                      <a:r>
                        <a:rPr lang="en-US" sz="1800" dirty="0">
                          <a:solidFill>
                            <a:srgbClr val="C00000"/>
                          </a:solidFill>
                        </a:rPr>
                        <a:t>Advantage: </a:t>
                      </a:r>
                      <a:r>
                        <a:rPr lang="en-US" sz="1800" dirty="0">
                          <a:solidFill>
                            <a:schemeClr val="tx1"/>
                          </a:solidFill>
                        </a:rPr>
                        <a:t>Statements can be moved</a:t>
                      </a:r>
                    </a:p>
                    <a:p>
                      <a:pPr algn="l"/>
                      <a:r>
                        <a:rPr lang="en-US" sz="1800" dirty="0">
                          <a:solidFill>
                            <a:srgbClr val="C00000"/>
                          </a:solidFill>
                        </a:rPr>
                        <a:t>Disadvantage: </a:t>
                      </a:r>
                      <a:r>
                        <a:rPr lang="en-US" sz="1800" dirty="0">
                          <a:solidFill>
                            <a:schemeClr val="tx1"/>
                          </a:solidFill>
                        </a:rPr>
                        <a:t>Two memory access</a:t>
                      </a:r>
                    </a:p>
                  </a:txBody>
                  <a:tcPr/>
                </a:tc>
                <a:tc hMerge="1">
                  <a:txBody>
                    <a:bodyPr/>
                    <a:lstStyle/>
                    <a:p>
                      <a:pPr algn="ctr"/>
                      <a:endParaRPr lang="en-US" sz="1800" dirty="0">
                        <a:solidFill>
                          <a:srgbClr val="C00000"/>
                        </a:solidFill>
                      </a:endParaRPr>
                    </a:p>
                  </a:txBody>
                  <a:tcPr/>
                </a:tc>
                <a:extLst>
                  <a:ext uri="{0D108BD9-81ED-4DB2-BD59-A6C34878D82A}">
                    <a16:rowId xmlns:a16="http://schemas.microsoft.com/office/drawing/2014/main" val="1296502241"/>
                  </a:ext>
                </a:extLst>
              </a:tr>
            </a:tbl>
          </a:graphicData>
        </a:graphic>
      </p:graphicFrame>
    </p:spTree>
    <p:extLst>
      <p:ext uri="{BB962C8B-B14F-4D97-AF65-F5344CB8AC3E}">
        <p14:creationId xmlns:p14="http://schemas.microsoft.com/office/powerpoint/2010/main" val="397726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9017-708F-2F21-6A90-B3697CB5D1B9}"/>
              </a:ext>
            </a:extLst>
          </p:cNvPr>
          <p:cNvSpPr>
            <a:spLocks noGrp="1"/>
          </p:cNvSpPr>
          <p:nvPr>
            <p:ph type="title"/>
          </p:nvPr>
        </p:nvSpPr>
        <p:spPr>
          <a:xfrm>
            <a:off x="739775" y="126882"/>
            <a:ext cx="10515600" cy="748784"/>
          </a:xfrm>
        </p:spPr>
        <p:txBody>
          <a:bodyPr/>
          <a:lstStyle/>
          <a:p>
            <a:r>
              <a:rPr lang="en-US" b="1" dirty="0">
                <a:latin typeface="Arial" panose="020B0604020202020204" pitchFamily="34" charset="0"/>
                <a:cs typeface="Arial" panose="020B0604020202020204" pitchFamily="34" charset="0"/>
              </a:rPr>
              <a:t>Intermediate Languages</a:t>
            </a:r>
          </a:p>
        </p:txBody>
      </p:sp>
      <p:sp>
        <p:nvSpPr>
          <p:cNvPr id="5" name="Text Placeholder 4">
            <a:extLst>
              <a:ext uri="{FF2B5EF4-FFF2-40B4-BE49-F238E27FC236}">
                <a16:creationId xmlns:a16="http://schemas.microsoft.com/office/drawing/2014/main" id="{8949EFE5-6BE5-1515-B103-8C1BE0614D38}"/>
              </a:ext>
            </a:extLst>
          </p:cNvPr>
          <p:cNvSpPr>
            <a:spLocks noGrp="1"/>
          </p:cNvSpPr>
          <p:nvPr>
            <p:ph type="body" idx="1"/>
          </p:nvPr>
        </p:nvSpPr>
        <p:spPr>
          <a:xfrm>
            <a:off x="839788" y="1681163"/>
            <a:ext cx="5157787" cy="823912"/>
          </a:xfrm>
        </p:spPr>
        <p:style>
          <a:lnRef idx="3">
            <a:schemeClr val="lt1"/>
          </a:lnRef>
          <a:fillRef idx="1">
            <a:schemeClr val="accent1"/>
          </a:fillRef>
          <a:effectRef idx="1">
            <a:schemeClr val="accent1"/>
          </a:effectRef>
          <a:fontRef idx="minor">
            <a:schemeClr val="lt1"/>
          </a:fontRef>
        </p:style>
        <p:txBody>
          <a:bodyPr/>
          <a:lstStyle/>
          <a:p>
            <a:r>
              <a:rPr lang="en-US" dirty="0"/>
              <a:t>High-Level Representation		</a:t>
            </a:r>
          </a:p>
        </p:txBody>
      </p:sp>
      <p:sp>
        <p:nvSpPr>
          <p:cNvPr id="6" name="Content Placeholder 5">
            <a:extLst>
              <a:ext uri="{FF2B5EF4-FFF2-40B4-BE49-F238E27FC236}">
                <a16:creationId xmlns:a16="http://schemas.microsoft.com/office/drawing/2014/main" id="{848CD656-17F6-E6C8-12B3-566766FDED9D}"/>
              </a:ext>
            </a:extLst>
          </p:cNvPr>
          <p:cNvSpPr>
            <a:spLocks noGrp="1"/>
          </p:cNvSpPr>
          <p:nvPr>
            <p:ph sz="half" idx="2"/>
          </p:nvPr>
        </p:nvSpPr>
        <p:spPr>
          <a:xfrm>
            <a:off x="839788" y="2142827"/>
            <a:ext cx="5157787" cy="4046835"/>
          </a:xfrm>
        </p:spPr>
        <p:style>
          <a:lnRef idx="1">
            <a:schemeClr val="accent2"/>
          </a:lnRef>
          <a:fillRef idx="2">
            <a:schemeClr val="accent2"/>
          </a:fillRef>
          <a:effectRef idx="1">
            <a:schemeClr val="accent2"/>
          </a:effectRef>
          <a:fontRef idx="minor">
            <a:schemeClr val="dk1"/>
          </a:fontRef>
        </p:style>
        <p:txBody>
          <a:bodyPr/>
          <a:lstStyle/>
          <a:p>
            <a:r>
              <a:rPr lang="en-US" dirty="0"/>
              <a:t>Closer to source language program</a:t>
            </a:r>
          </a:p>
          <a:p>
            <a:r>
              <a:rPr lang="en-US" dirty="0"/>
              <a:t>Easy to generate from input program</a:t>
            </a:r>
          </a:p>
          <a:p>
            <a:r>
              <a:rPr lang="en-US" dirty="0"/>
              <a:t>Code optimization is difficult as input program is not broken down sufficiently </a:t>
            </a:r>
          </a:p>
        </p:txBody>
      </p:sp>
      <p:sp>
        <p:nvSpPr>
          <p:cNvPr id="7" name="Text Placeholder 6">
            <a:extLst>
              <a:ext uri="{FF2B5EF4-FFF2-40B4-BE49-F238E27FC236}">
                <a16:creationId xmlns:a16="http://schemas.microsoft.com/office/drawing/2014/main" id="{7B1FB0C5-DCCC-3E97-9D4D-607CAAD6143A}"/>
              </a:ext>
            </a:extLst>
          </p:cNvPr>
          <p:cNvSpPr>
            <a:spLocks noGrp="1"/>
          </p:cNvSpPr>
          <p:nvPr>
            <p:ph type="body" sz="quarter" idx="3"/>
          </p:nvPr>
        </p:nvSpPr>
        <p:spPr>
          <a:xfrm>
            <a:off x="6172200" y="1681163"/>
            <a:ext cx="5183188" cy="461665"/>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Low-Level Representation</a:t>
            </a:r>
          </a:p>
        </p:txBody>
      </p:sp>
      <p:sp>
        <p:nvSpPr>
          <p:cNvPr id="8" name="Content Placeholder 7">
            <a:extLst>
              <a:ext uri="{FF2B5EF4-FFF2-40B4-BE49-F238E27FC236}">
                <a16:creationId xmlns:a16="http://schemas.microsoft.com/office/drawing/2014/main" id="{0B815970-DD56-8F2E-0433-0F13F080B039}"/>
              </a:ext>
            </a:extLst>
          </p:cNvPr>
          <p:cNvSpPr>
            <a:spLocks noGrp="1"/>
          </p:cNvSpPr>
          <p:nvPr>
            <p:ph sz="quarter" idx="4"/>
          </p:nvPr>
        </p:nvSpPr>
        <p:spPr>
          <a:xfrm>
            <a:off x="6172200" y="2142828"/>
            <a:ext cx="5183188" cy="4046835"/>
          </a:xfrm>
        </p:spPr>
        <p:style>
          <a:lnRef idx="1">
            <a:schemeClr val="accent6"/>
          </a:lnRef>
          <a:fillRef idx="2">
            <a:schemeClr val="accent6"/>
          </a:fillRef>
          <a:effectRef idx="1">
            <a:schemeClr val="accent6"/>
          </a:effectRef>
          <a:fontRef idx="minor">
            <a:schemeClr val="dk1"/>
          </a:fontRef>
        </p:style>
        <p:txBody>
          <a:bodyPr/>
          <a:lstStyle/>
          <a:p>
            <a:r>
              <a:rPr lang="en-US" dirty="0"/>
              <a:t>Closer to </a:t>
            </a:r>
            <a:r>
              <a:rPr lang="en-US" dirty="0" err="1"/>
              <a:t>traget</a:t>
            </a:r>
            <a:r>
              <a:rPr lang="en-US" dirty="0"/>
              <a:t> machine</a:t>
            </a:r>
          </a:p>
          <a:p>
            <a:r>
              <a:rPr lang="en-US" dirty="0"/>
              <a:t>Easy to generate final code</a:t>
            </a:r>
          </a:p>
          <a:p>
            <a:r>
              <a:rPr lang="en-US" dirty="0"/>
              <a:t>Needs much effort to generate from the source code</a:t>
            </a:r>
          </a:p>
        </p:txBody>
      </p:sp>
      <p:sp>
        <p:nvSpPr>
          <p:cNvPr id="10" name="TextBox 9">
            <a:extLst>
              <a:ext uri="{FF2B5EF4-FFF2-40B4-BE49-F238E27FC236}">
                <a16:creationId xmlns:a16="http://schemas.microsoft.com/office/drawing/2014/main" id="{926A8E29-0446-D483-CCDE-40AF2C92EF41}"/>
              </a:ext>
            </a:extLst>
          </p:cNvPr>
          <p:cNvSpPr txBox="1"/>
          <p:nvPr/>
        </p:nvSpPr>
        <p:spPr>
          <a:xfrm>
            <a:off x="839788" y="909082"/>
            <a:ext cx="6097554" cy="461665"/>
          </a:xfrm>
          <a:prstGeom prst="rect">
            <a:avLst/>
          </a:prstGeom>
          <a:noFill/>
        </p:spPr>
        <p:txBody>
          <a:bodyPr wrap="square">
            <a:spAutoFit/>
          </a:bodyPr>
          <a:lstStyle/>
          <a:p>
            <a:r>
              <a:rPr lang="en-US" sz="2400" dirty="0"/>
              <a:t>IC can be classified into two types:</a:t>
            </a:r>
          </a:p>
        </p:txBody>
      </p:sp>
      <p:sp>
        <p:nvSpPr>
          <p:cNvPr id="12" name="Slide Number Placeholder 11">
            <a:extLst>
              <a:ext uri="{FF2B5EF4-FFF2-40B4-BE49-F238E27FC236}">
                <a16:creationId xmlns:a16="http://schemas.microsoft.com/office/drawing/2014/main" id="{28E8A32D-C774-54D8-148C-CBFC6F0F2637}"/>
              </a:ext>
            </a:extLst>
          </p:cNvPr>
          <p:cNvSpPr>
            <a:spLocks noGrp="1"/>
          </p:cNvSpPr>
          <p:nvPr>
            <p:ph type="sldNum" sz="quarter" idx="12"/>
          </p:nvPr>
        </p:nvSpPr>
        <p:spPr/>
        <p:txBody>
          <a:bodyPr/>
          <a:lstStyle/>
          <a:p>
            <a:fld id="{CDDB4280-549B-4A2A-AA27-FB3822B9276B}" type="slidenum">
              <a:rPr lang="en-US" smtClean="0"/>
              <a:t>3</a:t>
            </a:fld>
            <a:endParaRPr lang="en-US"/>
          </a:p>
        </p:txBody>
      </p:sp>
    </p:spTree>
    <p:extLst>
      <p:ext uri="{BB962C8B-B14F-4D97-AF65-F5344CB8AC3E}">
        <p14:creationId xmlns:p14="http://schemas.microsoft.com/office/powerpoint/2010/main" val="194587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97E-F514-0D20-32C2-2EA75D53CB41}"/>
              </a:ext>
            </a:extLst>
          </p:cNvPr>
          <p:cNvSpPr>
            <a:spLocks noGrp="1"/>
          </p:cNvSpPr>
          <p:nvPr>
            <p:ph type="title"/>
          </p:nvPr>
        </p:nvSpPr>
        <p:spPr/>
        <p:txBody>
          <a:bodyPr>
            <a:normAutofit fontScale="90000"/>
          </a:bodyPr>
          <a:lstStyle/>
          <a:p>
            <a:r>
              <a:rPr lang="en-US" dirty="0"/>
              <a:t>High-Level Representation		</a:t>
            </a:r>
          </a:p>
        </p:txBody>
      </p:sp>
      <p:sp>
        <p:nvSpPr>
          <p:cNvPr id="3" name="Content Placeholder 2">
            <a:extLst>
              <a:ext uri="{FF2B5EF4-FFF2-40B4-BE49-F238E27FC236}">
                <a16:creationId xmlns:a16="http://schemas.microsoft.com/office/drawing/2014/main" id="{B8437A5C-C1CA-008A-5D69-62262B52FFD7}"/>
              </a:ext>
            </a:extLst>
          </p:cNvPr>
          <p:cNvSpPr>
            <a:spLocks noGrp="1"/>
          </p:cNvSpPr>
          <p:nvPr>
            <p:ph idx="1"/>
          </p:nvPr>
        </p:nvSpPr>
        <p:spPr/>
        <p:txBody>
          <a:bodyPr/>
          <a:lstStyle/>
          <a:p>
            <a:r>
              <a:rPr lang="en-US" dirty="0"/>
              <a:t>Abstract Syntax Trees</a:t>
            </a:r>
          </a:p>
          <a:p>
            <a:r>
              <a:rPr lang="en-US" dirty="0"/>
              <a:t>Directed Acyclic Graphs</a:t>
            </a:r>
          </a:p>
          <a:p>
            <a:r>
              <a:rPr lang="en-US" dirty="0"/>
              <a:t>P-Code</a:t>
            </a:r>
          </a:p>
        </p:txBody>
      </p:sp>
      <p:sp>
        <p:nvSpPr>
          <p:cNvPr id="5" name="Slide Number Placeholder 4">
            <a:extLst>
              <a:ext uri="{FF2B5EF4-FFF2-40B4-BE49-F238E27FC236}">
                <a16:creationId xmlns:a16="http://schemas.microsoft.com/office/drawing/2014/main" id="{AEFF0996-FF46-1A3B-DBAA-C65E79C8C966}"/>
              </a:ext>
            </a:extLst>
          </p:cNvPr>
          <p:cNvSpPr>
            <a:spLocks noGrp="1"/>
          </p:cNvSpPr>
          <p:nvPr>
            <p:ph type="sldNum" sz="quarter" idx="12"/>
          </p:nvPr>
        </p:nvSpPr>
        <p:spPr/>
        <p:txBody>
          <a:bodyPr/>
          <a:lstStyle/>
          <a:p>
            <a:fld id="{CDDB4280-549B-4A2A-AA27-FB3822B9276B}" type="slidenum">
              <a:rPr lang="en-US" smtClean="0"/>
              <a:t>4</a:t>
            </a:fld>
            <a:endParaRPr lang="en-US"/>
          </a:p>
        </p:txBody>
      </p:sp>
    </p:spTree>
    <p:extLst>
      <p:ext uri="{BB962C8B-B14F-4D97-AF65-F5344CB8AC3E}">
        <p14:creationId xmlns:p14="http://schemas.microsoft.com/office/powerpoint/2010/main" val="310763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976E-63CA-AD83-C37F-11ADDBCA0C90}"/>
              </a:ext>
            </a:extLst>
          </p:cNvPr>
          <p:cNvSpPr>
            <a:spLocks noGrp="1"/>
          </p:cNvSpPr>
          <p:nvPr>
            <p:ph type="title"/>
          </p:nvPr>
        </p:nvSpPr>
        <p:spPr/>
        <p:txBody>
          <a:bodyPr>
            <a:normAutofit fontScale="90000"/>
          </a:bodyPr>
          <a:lstStyle/>
          <a:p>
            <a:r>
              <a:rPr lang="en-US" dirty="0"/>
              <a:t>Abstract Syntax Trees</a:t>
            </a:r>
          </a:p>
        </p:txBody>
      </p:sp>
      <p:sp>
        <p:nvSpPr>
          <p:cNvPr id="3" name="Content Placeholder 2">
            <a:extLst>
              <a:ext uri="{FF2B5EF4-FFF2-40B4-BE49-F238E27FC236}">
                <a16:creationId xmlns:a16="http://schemas.microsoft.com/office/drawing/2014/main" id="{ADD22830-0CD5-E761-EF67-57687222D296}"/>
              </a:ext>
            </a:extLst>
          </p:cNvPr>
          <p:cNvSpPr>
            <a:spLocks noGrp="1"/>
          </p:cNvSpPr>
          <p:nvPr>
            <p:ph idx="1"/>
          </p:nvPr>
        </p:nvSpPr>
        <p:spPr>
          <a:xfrm>
            <a:off x="838200" y="1825625"/>
            <a:ext cx="6712889" cy="4351338"/>
          </a:xfrm>
        </p:spPr>
        <p:txBody>
          <a:bodyPr/>
          <a:lstStyle/>
          <a:p>
            <a:r>
              <a:rPr lang="en-US" dirty="0"/>
              <a:t>Compact form of parse tree</a:t>
            </a:r>
          </a:p>
          <a:p>
            <a:r>
              <a:rPr lang="en-US" dirty="0"/>
              <a:t>Represented hierarchical structure of a program</a:t>
            </a:r>
          </a:p>
          <a:p>
            <a:r>
              <a:rPr lang="en-US" dirty="0"/>
              <a:t>Nodes represent operators, children of a node represents the operands</a:t>
            </a:r>
          </a:p>
          <a:p>
            <a:r>
              <a:rPr lang="en-US" dirty="0"/>
              <a:t>Example: “4 + 2 * 10 + 3 * (5 + 1) ”</a:t>
            </a:r>
          </a:p>
        </p:txBody>
      </p:sp>
      <p:pic>
        <p:nvPicPr>
          <p:cNvPr id="8" name="Picture 7">
            <a:extLst>
              <a:ext uri="{FF2B5EF4-FFF2-40B4-BE49-F238E27FC236}">
                <a16:creationId xmlns:a16="http://schemas.microsoft.com/office/drawing/2014/main" id="{B8A91D14-A085-DD9C-C271-1549890FCFFB}"/>
              </a:ext>
            </a:extLst>
          </p:cNvPr>
          <p:cNvPicPr>
            <a:picLocks noChangeAspect="1"/>
          </p:cNvPicPr>
          <p:nvPr/>
        </p:nvPicPr>
        <p:blipFill>
          <a:blip r:embed="rId2"/>
          <a:stretch>
            <a:fillRect/>
          </a:stretch>
        </p:blipFill>
        <p:spPr>
          <a:xfrm>
            <a:off x="7139120" y="1490658"/>
            <a:ext cx="4557155" cy="3223539"/>
          </a:xfrm>
          <a:prstGeom prst="rect">
            <a:avLst/>
          </a:prstGeom>
        </p:spPr>
      </p:pic>
      <p:sp>
        <p:nvSpPr>
          <p:cNvPr id="10" name="Slide Number Placeholder 9">
            <a:extLst>
              <a:ext uri="{FF2B5EF4-FFF2-40B4-BE49-F238E27FC236}">
                <a16:creationId xmlns:a16="http://schemas.microsoft.com/office/drawing/2014/main" id="{9D56D62D-18F7-5071-CFC3-7D23C2599481}"/>
              </a:ext>
            </a:extLst>
          </p:cNvPr>
          <p:cNvSpPr>
            <a:spLocks noGrp="1"/>
          </p:cNvSpPr>
          <p:nvPr>
            <p:ph type="sldNum" sz="quarter" idx="12"/>
          </p:nvPr>
        </p:nvSpPr>
        <p:spPr/>
        <p:txBody>
          <a:bodyPr/>
          <a:lstStyle/>
          <a:p>
            <a:fld id="{CDDB4280-549B-4A2A-AA27-FB3822B9276B}" type="slidenum">
              <a:rPr lang="en-US" smtClean="0"/>
              <a:t>5</a:t>
            </a:fld>
            <a:endParaRPr lang="en-US"/>
          </a:p>
        </p:txBody>
      </p:sp>
    </p:spTree>
    <p:extLst>
      <p:ext uri="{BB962C8B-B14F-4D97-AF65-F5344CB8AC3E}">
        <p14:creationId xmlns:p14="http://schemas.microsoft.com/office/powerpoint/2010/main" val="268156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C3D5-9049-61E5-8D01-7F46EBE7AD7A}"/>
              </a:ext>
            </a:extLst>
          </p:cNvPr>
          <p:cNvSpPr>
            <a:spLocks noGrp="1"/>
          </p:cNvSpPr>
          <p:nvPr>
            <p:ph type="title"/>
          </p:nvPr>
        </p:nvSpPr>
        <p:spPr/>
        <p:txBody>
          <a:bodyPr>
            <a:normAutofit fontScale="90000"/>
          </a:bodyPr>
          <a:lstStyle/>
          <a:p>
            <a:r>
              <a:rPr lang="en-US" dirty="0"/>
              <a:t>Directed Acyclic Graphs (DAG)</a:t>
            </a:r>
          </a:p>
        </p:txBody>
      </p:sp>
      <p:sp>
        <p:nvSpPr>
          <p:cNvPr id="3" name="Content Placeholder 2">
            <a:extLst>
              <a:ext uri="{FF2B5EF4-FFF2-40B4-BE49-F238E27FC236}">
                <a16:creationId xmlns:a16="http://schemas.microsoft.com/office/drawing/2014/main" id="{4CC0AA68-730E-19CE-160D-7AB58894309E}"/>
              </a:ext>
            </a:extLst>
          </p:cNvPr>
          <p:cNvSpPr>
            <a:spLocks noGrp="1"/>
          </p:cNvSpPr>
          <p:nvPr>
            <p:ph idx="1"/>
          </p:nvPr>
        </p:nvSpPr>
        <p:spPr>
          <a:xfrm>
            <a:off x="838200" y="1825625"/>
            <a:ext cx="6019800" cy="4351338"/>
          </a:xfrm>
        </p:spPr>
        <p:txBody>
          <a:bodyPr/>
          <a:lstStyle/>
          <a:p>
            <a:pPr algn="just"/>
            <a:r>
              <a:rPr lang="en-US" dirty="0"/>
              <a:t>A directed acyclic graph (DAG) refers to a directed graph which has no directed cycles.</a:t>
            </a:r>
          </a:p>
          <a:p>
            <a:pPr algn="just"/>
            <a:r>
              <a:rPr lang="en-US" dirty="0"/>
              <a:t>For tree, every node has a unique parent node. If a node has two parents, then it is called a graph. </a:t>
            </a:r>
          </a:p>
          <a:p>
            <a:pPr algn="just"/>
            <a:r>
              <a:rPr lang="en-US" dirty="0"/>
              <a:t>Example: </a:t>
            </a:r>
            <a:r>
              <a:rPr lang="pt-BR" dirty="0"/>
              <a:t> ( a + b ) x ( a + b + c )</a:t>
            </a:r>
            <a:endParaRPr lang="en-US" dirty="0"/>
          </a:p>
          <a:p>
            <a:pPr algn="just"/>
            <a:r>
              <a:rPr lang="en-US" dirty="0"/>
              <a:t>Mainly, we generate DAG from TAC</a:t>
            </a:r>
          </a:p>
        </p:txBody>
      </p:sp>
      <p:sp>
        <p:nvSpPr>
          <p:cNvPr id="7" name="Slide Number Placeholder 6">
            <a:extLst>
              <a:ext uri="{FF2B5EF4-FFF2-40B4-BE49-F238E27FC236}">
                <a16:creationId xmlns:a16="http://schemas.microsoft.com/office/drawing/2014/main" id="{8D8F3BCA-A3E1-39AD-0E60-630E3536BECA}"/>
              </a:ext>
            </a:extLst>
          </p:cNvPr>
          <p:cNvSpPr>
            <a:spLocks noGrp="1"/>
          </p:cNvSpPr>
          <p:nvPr>
            <p:ph type="sldNum" sz="quarter" idx="12"/>
          </p:nvPr>
        </p:nvSpPr>
        <p:spPr/>
        <p:txBody>
          <a:bodyPr/>
          <a:lstStyle/>
          <a:p>
            <a:fld id="{CDDB4280-549B-4A2A-AA27-FB3822B9276B}" type="slidenum">
              <a:rPr lang="en-US" smtClean="0"/>
              <a:t>6</a:t>
            </a:fld>
            <a:endParaRPr lang="en-US"/>
          </a:p>
        </p:txBody>
      </p:sp>
      <p:pic>
        <p:nvPicPr>
          <p:cNvPr id="25" name="Picture 24" descr="A picture containing text, traffic light&#10;&#10;Description automatically generated">
            <a:extLst>
              <a:ext uri="{FF2B5EF4-FFF2-40B4-BE49-F238E27FC236}">
                <a16:creationId xmlns:a16="http://schemas.microsoft.com/office/drawing/2014/main" id="{49D6E143-C2CF-796B-276E-85CB99F68AC0}"/>
              </a:ext>
            </a:extLst>
          </p:cNvPr>
          <p:cNvPicPr>
            <a:picLocks noChangeAspect="1"/>
          </p:cNvPicPr>
          <p:nvPr/>
        </p:nvPicPr>
        <p:blipFill rotWithShape="1">
          <a:blip r:embed="rId2">
            <a:extLst>
              <a:ext uri="{28A0092B-C50C-407E-A947-70E740481C1C}">
                <a14:useLocalDpi xmlns:a14="http://schemas.microsoft.com/office/drawing/2010/main" val="0"/>
              </a:ext>
            </a:extLst>
          </a:blip>
          <a:srcRect b="13417"/>
          <a:stretch/>
        </p:blipFill>
        <p:spPr>
          <a:xfrm>
            <a:off x="7123131" y="2100223"/>
            <a:ext cx="4585745" cy="3002610"/>
          </a:xfrm>
          <a:prstGeom prst="rect">
            <a:avLst/>
          </a:prstGeom>
        </p:spPr>
      </p:pic>
    </p:spTree>
    <p:extLst>
      <p:ext uri="{BB962C8B-B14F-4D97-AF65-F5344CB8AC3E}">
        <p14:creationId xmlns:p14="http://schemas.microsoft.com/office/powerpoint/2010/main" val="218361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423E-FDBC-228D-5399-BFEEAC20327E}"/>
              </a:ext>
            </a:extLst>
          </p:cNvPr>
          <p:cNvSpPr>
            <a:spLocks noGrp="1"/>
          </p:cNvSpPr>
          <p:nvPr>
            <p:ph type="title"/>
          </p:nvPr>
        </p:nvSpPr>
        <p:spPr/>
        <p:txBody>
          <a:bodyPr>
            <a:normAutofit fontScale="90000"/>
          </a:bodyPr>
          <a:lstStyle/>
          <a:p>
            <a:r>
              <a:rPr lang="en-US" dirty="0"/>
              <a:t>P-Code (Portable Code)</a:t>
            </a:r>
          </a:p>
        </p:txBody>
      </p:sp>
      <p:sp>
        <p:nvSpPr>
          <p:cNvPr id="3" name="Content Placeholder 2">
            <a:extLst>
              <a:ext uri="{FF2B5EF4-FFF2-40B4-BE49-F238E27FC236}">
                <a16:creationId xmlns:a16="http://schemas.microsoft.com/office/drawing/2014/main" id="{1F533E71-B79C-262C-6B77-628C0D37A378}"/>
              </a:ext>
            </a:extLst>
          </p:cNvPr>
          <p:cNvSpPr>
            <a:spLocks noGrp="1"/>
          </p:cNvSpPr>
          <p:nvPr>
            <p:ph idx="1"/>
          </p:nvPr>
        </p:nvSpPr>
        <p:spPr/>
        <p:txBody>
          <a:bodyPr/>
          <a:lstStyle/>
          <a:p>
            <a:r>
              <a:rPr lang="en-US" dirty="0"/>
              <a:t>Used for stack based Virtual machines</a:t>
            </a:r>
          </a:p>
          <a:p>
            <a:r>
              <a:rPr lang="en-US" dirty="0"/>
              <a:t>It is an assembly language for a hypothetical machine</a:t>
            </a:r>
          </a:p>
          <a:p>
            <a:r>
              <a:rPr lang="en-US" dirty="0"/>
              <a:t>Operands are always found on the top of the stack</a:t>
            </a:r>
          </a:p>
          <a:p>
            <a:r>
              <a:rPr lang="en-US" dirty="0"/>
              <a:t>May need to push operands to the stack first</a:t>
            </a:r>
          </a:p>
          <a:p>
            <a:r>
              <a:rPr lang="en-US" dirty="0"/>
              <a:t>Example of this is bytecode</a:t>
            </a:r>
          </a:p>
          <a:p>
            <a:r>
              <a:rPr lang="en-US" dirty="0"/>
              <a:t>The name bytecode stems from instruction sets, which have one byte opcodes, followed by optional parameters</a:t>
            </a:r>
          </a:p>
          <a:p>
            <a:r>
              <a:rPr lang="en-US" dirty="0"/>
              <a:t>Java uses bytecode</a:t>
            </a:r>
          </a:p>
          <a:p>
            <a:endParaRPr lang="en-US" dirty="0"/>
          </a:p>
        </p:txBody>
      </p:sp>
      <p:sp>
        <p:nvSpPr>
          <p:cNvPr id="5" name="Slide Number Placeholder 4">
            <a:extLst>
              <a:ext uri="{FF2B5EF4-FFF2-40B4-BE49-F238E27FC236}">
                <a16:creationId xmlns:a16="http://schemas.microsoft.com/office/drawing/2014/main" id="{D22D7564-3FAD-38DA-2854-8DFE710A33E3}"/>
              </a:ext>
            </a:extLst>
          </p:cNvPr>
          <p:cNvSpPr>
            <a:spLocks noGrp="1"/>
          </p:cNvSpPr>
          <p:nvPr>
            <p:ph type="sldNum" sz="quarter" idx="12"/>
          </p:nvPr>
        </p:nvSpPr>
        <p:spPr/>
        <p:txBody>
          <a:bodyPr/>
          <a:lstStyle/>
          <a:p>
            <a:fld id="{CDDB4280-549B-4A2A-AA27-FB3822B9276B}" type="slidenum">
              <a:rPr lang="en-US" smtClean="0"/>
              <a:t>7</a:t>
            </a:fld>
            <a:endParaRPr lang="en-US"/>
          </a:p>
        </p:txBody>
      </p:sp>
    </p:spTree>
    <p:extLst>
      <p:ext uri="{BB962C8B-B14F-4D97-AF65-F5344CB8AC3E}">
        <p14:creationId xmlns:p14="http://schemas.microsoft.com/office/powerpoint/2010/main" val="286817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10DA-20D2-83D4-20B0-4E7E3D2455BD}"/>
              </a:ext>
            </a:extLst>
          </p:cNvPr>
          <p:cNvSpPr>
            <a:spLocks noGrp="1"/>
          </p:cNvSpPr>
          <p:nvPr>
            <p:ph type="title"/>
          </p:nvPr>
        </p:nvSpPr>
        <p:spPr>
          <a:xfrm>
            <a:off x="838200" y="681038"/>
            <a:ext cx="10515600" cy="467995"/>
          </a:xfrm>
        </p:spPr>
        <p:txBody>
          <a:bodyPr>
            <a:normAutofit fontScale="90000"/>
          </a:bodyPr>
          <a:lstStyle/>
          <a:p>
            <a:r>
              <a:rPr lang="en-US" dirty="0"/>
              <a:t>Low-Level Representation- TAC</a:t>
            </a:r>
            <a:br>
              <a:rPr lang="en-US" dirty="0"/>
            </a:br>
            <a:endParaRPr lang="en-US" dirty="0"/>
          </a:p>
        </p:txBody>
      </p:sp>
      <p:sp>
        <p:nvSpPr>
          <p:cNvPr id="3" name="Content Placeholder 2">
            <a:extLst>
              <a:ext uri="{FF2B5EF4-FFF2-40B4-BE49-F238E27FC236}">
                <a16:creationId xmlns:a16="http://schemas.microsoft.com/office/drawing/2014/main" id="{2CF5BCE5-B6FE-0098-6CD6-BEC9F4106001}"/>
              </a:ext>
            </a:extLst>
          </p:cNvPr>
          <p:cNvSpPr>
            <a:spLocks noGrp="1"/>
          </p:cNvSpPr>
          <p:nvPr>
            <p:ph idx="1"/>
          </p:nvPr>
        </p:nvSpPr>
        <p:spPr>
          <a:xfrm>
            <a:off x="838200" y="1283367"/>
            <a:ext cx="10515600" cy="4893595"/>
          </a:xfrm>
        </p:spPr>
        <p:txBody>
          <a:bodyPr/>
          <a:lstStyle/>
          <a:p>
            <a:r>
              <a:rPr lang="en-US" dirty="0"/>
              <a:t>Sequence of instructions of the form</a:t>
            </a:r>
          </a:p>
          <a:p>
            <a:pPr marL="0" indent="0" algn="ctr">
              <a:buNone/>
            </a:pPr>
            <a:r>
              <a:rPr lang="en-US" dirty="0"/>
              <a:t>x = y op x</a:t>
            </a:r>
          </a:p>
          <a:p>
            <a:r>
              <a:rPr lang="en-US" dirty="0"/>
              <a:t>Only one operator is permitted in the right-hand side</a:t>
            </a:r>
          </a:p>
          <a:p>
            <a:r>
              <a:rPr lang="en-US" dirty="0"/>
              <a:t>Due to its simplicity, it offers better flexibility in terms of target code generation and code optimization </a:t>
            </a:r>
          </a:p>
          <a:p>
            <a:r>
              <a:rPr lang="en-US" dirty="0"/>
              <a:t>Most of the processors supports this three-address format</a:t>
            </a:r>
          </a:p>
        </p:txBody>
      </p:sp>
      <p:sp>
        <p:nvSpPr>
          <p:cNvPr id="4" name="TextBox 3">
            <a:extLst>
              <a:ext uri="{FF2B5EF4-FFF2-40B4-BE49-F238E27FC236}">
                <a16:creationId xmlns:a16="http://schemas.microsoft.com/office/drawing/2014/main" id="{A76D922D-A1A3-29D6-E326-3251A1659EA7}"/>
              </a:ext>
            </a:extLst>
          </p:cNvPr>
          <p:cNvSpPr txBox="1"/>
          <p:nvPr/>
        </p:nvSpPr>
        <p:spPr>
          <a:xfrm>
            <a:off x="3201955" y="4743635"/>
            <a:ext cx="229999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pl-PL" sz="2400" dirty="0"/>
              <a:t>x = y * z + w * a</a:t>
            </a:r>
          </a:p>
        </p:txBody>
      </p:sp>
      <p:sp>
        <p:nvSpPr>
          <p:cNvPr id="8" name="TextBox 7">
            <a:extLst>
              <a:ext uri="{FF2B5EF4-FFF2-40B4-BE49-F238E27FC236}">
                <a16:creationId xmlns:a16="http://schemas.microsoft.com/office/drawing/2014/main" id="{F3A8F528-F62A-EDBF-AFEA-5B3F21113AC6}"/>
              </a:ext>
            </a:extLst>
          </p:cNvPr>
          <p:cNvSpPr txBox="1"/>
          <p:nvPr/>
        </p:nvSpPr>
        <p:spPr>
          <a:xfrm>
            <a:off x="6917095" y="4374304"/>
            <a:ext cx="1579206"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sz="2400" dirty="0"/>
              <a:t>t1 = y * z</a:t>
            </a:r>
          </a:p>
          <a:p>
            <a:pPr algn="ctr"/>
            <a:r>
              <a:rPr lang="en-US" sz="2400" dirty="0"/>
              <a:t>t2 = w * a</a:t>
            </a:r>
          </a:p>
          <a:p>
            <a:pPr algn="ctr"/>
            <a:r>
              <a:rPr lang="en-US" sz="2400" dirty="0"/>
              <a:t>x = t1 + t2</a:t>
            </a:r>
          </a:p>
        </p:txBody>
      </p:sp>
      <p:cxnSp>
        <p:nvCxnSpPr>
          <p:cNvPr id="10" name="Straight Arrow Connector 9">
            <a:extLst>
              <a:ext uri="{FF2B5EF4-FFF2-40B4-BE49-F238E27FC236}">
                <a16:creationId xmlns:a16="http://schemas.microsoft.com/office/drawing/2014/main" id="{15BB3848-4BE1-360F-A199-7A018D89297E}"/>
              </a:ext>
            </a:extLst>
          </p:cNvPr>
          <p:cNvCxnSpPr>
            <a:cxnSpLocks/>
          </p:cNvCxnSpPr>
          <p:nvPr/>
        </p:nvCxnSpPr>
        <p:spPr>
          <a:xfrm>
            <a:off x="5572449" y="4974467"/>
            <a:ext cx="1293846"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2" name="Slide Number Placeholder 11">
            <a:extLst>
              <a:ext uri="{FF2B5EF4-FFF2-40B4-BE49-F238E27FC236}">
                <a16:creationId xmlns:a16="http://schemas.microsoft.com/office/drawing/2014/main" id="{5CB90B36-5AC4-640B-600B-F1215FB8C24E}"/>
              </a:ext>
            </a:extLst>
          </p:cNvPr>
          <p:cNvSpPr>
            <a:spLocks noGrp="1"/>
          </p:cNvSpPr>
          <p:nvPr>
            <p:ph type="sldNum" sz="quarter" idx="12"/>
          </p:nvPr>
        </p:nvSpPr>
        <p:spPr/>
        <p:txBody>
          <a:bodyPr/>
          <a:lstStyle/>
          <a:p>
            <a:fld id="{CDDB4280-549B-4A2A-AA27-FB3822B9276B}" type="slidenum">
              <a:rPr lang="en-US" smtClean="0"/>
              <a:t>8</a:t>
            </a:fld>
            <a:endParaRPr lang="en-US"/>
          </a:p>
        </p:txBody>
      </p:sp>
    </p:spTree>
    <p:extLst>
      <p:ext uri="{BB962C8B-B14F-4D97-AF65-F5344CB8AC3E}">
        <p14:creationId xmlns:p14="http://schemas.microsoft.com/office/powerpoint/2010/main" val="385695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7DE4-5136-0A73-1F92-343A29576E89}"/>
              </a:ext>
            </a:extLst>
          </p:cNvPr>
          <p:cNvSpPr>
            <a:spLocks noGrp="1"/>
          </p:cNvSpPr>
          <p:nvPr>
            <p:ph type="title"/>
          </p:nvPr>
        </p:nvSpPr>
        <p:spPr/>
        <p:txBody>
          <a:bodyPr>
            <a:normAutofit fontScale="90000"/>
          </a:bodyPr>
          <a:lstStyle/>
          <a:p>
            <a:r>
              <a:rPr lang="en-US" dirty="0"/>
              <a:t>Statements in TAC</a:t>
            </a:r>
          </a:p>
        </p:txBody>
      </p:sp>
      <p:sp>
        <p:nvSpPr>
          <p:cNvPr id="3" name="Content Placeholder 2">
            <a:extLst>
              <a:ext uri="{FF2B5EF4-FFF2-40B4-BE49-F238E27FC236}">
                <a16:creationId xmlns:a16="http://schemas.microsoft.com/office/drawing/2014/main" id="{CE73CD32-E7B8-6025-CC29-7A104E0CF856}"/>
              </a:ext>
            </a:extLst>
          </p:cNvPr>
          <p:cNvSpPr>
            <a:spLocks noGrp="1"/>
          </p:cNvSpPr>
          <p:nvPr>
            <p:ph idx="1"/>
          </p:nvPr>
        </p:nvSpPr>
        <p:spPr/>
        <p:txBody>
          <a:bodyPr/>
          <a:lstStyle/>
          <a:p>
            <a:pPr marL="0" indent="0">
              <a:buNone/>
            </a:pPr>
            <a:r>
              <a:rPr lang="en-US" dirty="0"/>
              <a:t>Statements in intermediate languages which uses TAC are: </a:t>
            </a:r>
          </a:p>
          <a:p>
            <a:r>
              <a:rPr lang="en-US" dirty="0"/>
              <a:t>Assignment</a:t>
            </a:r>
          </a:p>
          <a:p>
            <a:r>
              <a:rPr lang="en-US" dirty="0"/>
              <a:t>Jumps</a:t>
            </a:r>
          </a:p>
          <a:p>
            <a:r>
              <a:rPr lang="en-US" dirty="0"/>
              <a:t>Address and Pointer Assignments</a:t>
            </a:r>
          </a:p>
          <a:p>
            <a:r>
              <a:rPr lang="en-US" dirty="0"/>
              <a:t>Procedure Call/Return</a:t>
            </a:r>
          </a:p>
          <a:p>
            <a:r>
              <a:rPr lang="en-US" dirty="0"/>
              <a:t>Miscellaneous </a:t>
            </a:r>
          </a:p>
        </p:txBody>
      </p:sp>
      <p:sp>
        <p:nvSpPr>
          <p:cNvPr id="5" name="Slide Number Placeholder 4">
            <a:extLst>
              <a:ext uri="{FF2B5EF4-FFF2-40B4-BE49-F238E27FC236}">
                <a16:creationId xmlns:a16="http://schemas.microsoft.com/office/drawing/2014/main" id="{1AC63536-A2B1-7FBE-CE9C-0F5F76D35C88}"/>
              </a:ext>
            </a:extLst>
          </p:cNvPr>
          <p:cNvSpPr>
            <a:spLocks noGrp="1"/>
          </p:cNvSpPr>
          <p:nvPr>
            <p:ph type="sldNum" sz="quarter" idx="12"/>
          </p:nvPr>
        </p:nvSpPr>
        <p:spPr/>
        <p:txBody>
          <a:bodyPr/>
          <a:lstStyle/>
          <a:p>
            <a:fld id="{CDDB4280-549B-4A2A-AA27-FB3822B9276B}" type="slidenum">
              <a:rPr lang="en-US" smtClean="0"/>
              <a:t>9</a:t>
            </a:fld>
            <a:endParaRPr lang="en-US"/>
          </a:p>
        </p:txBody>
      </p:sp>
    </p:spTree>
    <p:extLst>
      <p:ext uri="{BB962C8B-B14F-4D97-AF65-F5344CB8AC3E}">
        <p14:creationId xmlns:p14="http://schemas.microsoft.com/office/powerpoint/2010/main" val="1686744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1637</Words>
  <Application>Microsoft Office PowerPoint</Application>
  <PresentationFormat>Widescreen</PresentationFormat>
  <Paragraphs>397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Intermediate Code Generation</vt:lpstr>
      <vt:lpstr> Introduction</vt:lpstr>
      <vt:lpstr>Intermediate Languages</vt:lpstr>
      <vt:lpstr>High-Level Representation  </vt:lpstr>
      <vt:lpstr>Abstract Syntax Trees</vt:lpstr>
      <vt:lpstr>Directed Acyclic Graphs (DAG)</vt:lpstr>
      <vt:lpstr>P-Code (Portable Code)</vt:lpstr>
      <vt:lpstr>Low-Level Representation- TAC </vt:lpstr>
      <vt:lpstr>Statements in TAC</vt:lpstr>
      <vt:lpstr>Assignment Statements</vt:lpstr>
      <vt:lpstr>Jump Statement</vt:lpstr>
      <vt:lpstr>Indexed Assignment</vt:lpstr>
      <vt:lpstr>Address and Pointer Assignments</vt:lpstr>
      <vt:lpstr>Procedure Call/Return</vt:lpstr>
      <vt:lpstr>Miscellaneous Statements</vt:lpstr>
      <vt:lpstr>TAC Instruction Implementation</vt:lpstr>
      <vt:lpstr>Quadruples</vt:lpstr>
      <vt:lpstr>a = b * -c + b * -c</vt:lpstr>
      <vt:lpstr>Triples</vt:lpstr>
      <vt:lpstr>Indirect Triples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Code Generation </dc:title>
  <dc:creator>Baivab Das</dc:creator>
  <cp:lastModifiedBy>Baivab Das</cp:lastModifiedBy>
  <cp:revision>27</cp:revision>
  <dcterms:created xsi:type="dcterms:W3CDTF">2023-04-02T18:46:03Z</dcterms:created>
  <dcterms:modified xsi:type="dcterms:W3CDTF">2024-04-24T18:15:12Z</dcterms:modified>
</cp:coreProperties>
</file>