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88" r:id="rId16"/>
    <p:sldId id="269" r:id="rId17"/>
    <p:sldId id="270" r:id="rId18"/>
    <p:sldId id="271" r:id="rId19"/>
    <p:sldId id="272" r:id="rId20"/>
    <p:sldId id="273" r:id="rId21"/>
    <p:sldId id="274" r:id="rId22"/>
    <p:sldId id="291" r:id="rId23"/>
    <p:sldId id="275" r:id="rId24"/>
    <p:sldId id="276" r:id="rId25"/>
    <p:sldId id="277" r:id="rId26"/>
    <p:sldId id="289" r:id="rId27"/>
    <p:sldId id="282" r:id="rId28"/>
    <p:sldId id="283" r:id="rId29"/>
    <p:sldId id="290" r:id="rId30"/>
    <p:sldId id="292" r:id="rId31"/>
    <p:sldId id="293" r:id="rId32"/>
    <p:sldId id="278" r:id="rId33"/>
    <p:sldId id="279" r:id="rId34"/>
    <p:sldId id="280" r:id="rId35"/>
    <p:sldId id="281" r:id="rId36"/>
    <p:sldId id="285" r:id="rId37"/>
    <p:sldId id="286" r:id="rId38"/>
    <p:sldId id="294" r:id="rId39"/>
    <p:sldId id="296" r:id="rId40"/>
    <p:sldId id="295" r:id="rId4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72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82594" y="3030727"/>
            <a:ext cx="3093211" cy="54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0102" y="1502156"/>
            <a:ext cx="79181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0102" y="1503680"/>
            <a:ext cx="6851015" cy="2005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2594" y="3030727"/>
            <a:ext cx="309181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solidFill>
                  <a:srgbClr val="CC3300"/>
                </a:solidFill>
                <a:latin typeface="Arial MT"/>
                <a:cs typeface="Arial MT"/>
              </a:rPr>
              <a:t>Lexical</a:t>
            </a:r>
            <a:r>
              <a:rPr sz="3400" spc="-8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3400" spc="-5" dirty="0">
                <a:solidFill>
                  <a:srgbClr val="CC3300"/>
                </a:solidFill>
                <a:latin typeface="Arial MT"/>
                <a:cs typeface="Arial MT"/>
              </a:rPr>
              <a:t>Analysis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4688" y="4826000"/>
            <a:ext cx="15894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Lecture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02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6393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Implementing</a:t>
            </a:r>
            <a:r>
              <a:rPr sz="2600" spc="5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a</a:t>
            </a:r>
            <a:r>
              <a:rPr sz="2600" spc="5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lexical</a:t>
            </a:r>
            <a:r>
              <a:rPr sz="2600" spc="5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analyzer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2898880" y="2501892"/>
            <a:ext cx="4581525" cy="2168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0" algn="ctr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assembly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language</a:t>
            </a:r>
            <a:endParaRPr sz="2600" dirty="0">
              <a:latin typeface="Arial MT"/>
              <a:cs typeface="Arial MT"/>
            </a:endParaRPr>
          </a:p>
          <a:p>
            <a:pPr marL="103505" marR="5080" indent="-91440" algn="ctr">
              <a:lnSpc>
                <a:spcPct val="240400"/>
              </a:lnSpc>
            </a:pPr>
            <a:r>
              <a:rPr sz="2600" spc="-5" dirty="0">
                <a:latin typeface="Arial MT"/>
                <a:cs typeface="Arial MT"/>
              </a:rPr>
              <a:t>system-programming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language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lexical-analyzer generator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199" y="2667000"/>
            <a:ext cx="720935" cy="2362200"/>
          </a:xfrm>
          <a:custGeom>
            <a:avLst/>
            <a:gdLst/>
            <a:ahLst/>
            <a:cxnLst/>
            <a:rect l="l" t="t" r="r" b="b"/>
            <a:pathLst>
              <a:path w="190500" h="2133600">
                <a:moveTo>
                  <a:pt x="190500" y="190500"/>
                </a:moveTo>
                <a:lnTo>
                  <a:pt x="95249" y="0"/>
                </a:ln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close/>
              </a:path>
              <a:path w="190500" h="2133600">
                <a:moveTo>
                  <a:pt x="114300" y="190500"/>
                </a:moveTo>
                <a:lnTo>
                  <a:pt x="114300" y="171450"/>
                </a:lnTo>
                <a:lnTo>
                  <a:pt x="76200" y="171450"/>
                </a:lnTo>
                <a:lnTo>
                  <a:pt x="76200" y="190500"/>
                </a:lnTo>
                <a:lnTo>
                  <a:pt x="114300" y="190500"/>
                </a:lnTo>
                <a:close/>
              </a:path>
              <a:path w="190500" h="2133600">
                <a:moveTo>
                  <a:pt x="114300" y="2133600"/>
                </a:moveTo>
                <a:lnTo>
                  <a:pt x="114300" y="190500"/>
                </a:lnTo>
                <a:lnTo>
                  <a:pt x="76200" y="190500"/>
                </a:lnTo>
                <a:lnTo>
                  <a:pt x="76200" y="2133600"/>
                </a:lnTo>
                <a:lnTo>
                  <a:pt x="114300" y="2133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4845" y="5105400"/>
            <a:ext cx="180403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Harder to 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implement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7545" y="5319077"/>
            <a:ext cx="10960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B050"/>
                </a:solidFill>
                <a:latin typeface="Arial"/>
                <a:cs typeface="Arial"/>
              </a:rPr>
              <a:t>Faster</a:t>
            </a:r>
            <a:endParaRPr sz="28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1A13C5E-06A0-096D-CE62-71C888D9AA77}"/>
              </a:ext>
            </a:extLst>
          </p:cNvPr>
          <p:cNvSpPr/>
          <p:nvPr/>
        </p:nvSpPr>
        <p:spPr>
          <a:xfrm>
            <a:off x="8097733" y="2667000"/>
            <a:ext cx="720935" cy="2362200"/>
          </a:xfrm>
          <a:custGeom>
            <a:avLst/>
            <a:gdLst/>
            <a:ahLst/>
            <a:cxnLst/>
            <a:rect l="l" t="t" r="r" b="b"/>
            <a:pathLst>
              <a:path w="190500" h="2133600">
                <a:moveTo>
                  <a:pt x="190500" y="190500"/>
                </a:moveTo>
                <a:lnTo>
                  <a:pt x="95249" y="0"/>
                </a:ln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close/>
              </a:path>
              <a:path w="190500" h="2133600">
                <a:moveTo>
                  <a:pt x="114300" y="190500"/>
                </a:moveTo>
                <a:lnTo>
                  <a:pt x="114300" y="171450"/>
                </a:lnTo>
                <a:lnTo>
                  <a:pt x="76200" y="171450"/>
                </a:lnTo>
                <a:lnTo>
                  <a:pt x="76200" y="190500"/>
                </a:lnTo>
                <a:lnTo>
                  <a:pt x="114300" y="190500"/>
                </a:lnTo>
                <a:close/>
              </a:path>
              <a:path w="190500" h="2133600">
                <a:moveTo>
                  <a:pt x="114300" y="2133600"/>
                </a:moveTo>
                <a:lnTo>
                  <a:pt x="114300" y="190500"/>
                </a:lnTo>
                <a:lnTo>
                  <a:pt x="76200" y="190500"/>
                </a:lnTo>
                <a:lnTo>
                  <a:pt x="76200" y="2133600"/>
                </a:lnTo>
                <a:lnTo>
                  <a:pt x="114300" y="213360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344805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600" spc="-5" dirty="0">
                <a:solidFill>
                  <a:srgbClr val="CC3300"/>
                </a:solidFill>
              </a:rPr>
              <a:t>Input Buffering</a:t>
            </a:r>
            <a:endParaRPr sz="2600" dirty="0"/>
          </a:p>
        </p:txBody>
      </p:sp>
      <p:sp>
        <p:nvSpPr>
          <p:cNvPr id="3" name="object 3"/>
          <p:cNvSpPr txBox="1"/>
          <p:nvPr/>
        </p:nvSpPr>
        <p:spPr>
          <a:xfrm>
            <a:off x="1070102" y="1483401"/>
            <a:ext cx="8073898" cy="531427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1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lang="en-US" sz="2200" dirty="0">
                <a:latin typeface="Arial MT"/>
                <a:cs typeface="Arial MT"/>
              </a:rPr>
              <a:t>For identifying the right lexeme-</a:t>
            </a:r>
          </a:p>
          <a:p>
            <a:pPr marL="812800" lvl="1" indent="-343535">
              <a:spcBef>
                <a:spcPts val="51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lang="en-US" sz="2200" dirty="0">
                <a:latin typeface="Arial MT"/>
                <a:cs typeface="Arial MT"/>
              </a:rPr>
              <a:t>We often lookahead one or more character beyond the next lexeme</a:t>
            </a:r>
          </a:p>
          <a:p>
            <a:pPr marL="355600" indent="-343535">
              <a:lnSpc>
                <a:spcPct val="100000"/>
              </a:lnSpc>
              <a:spcBef>
                <a:spcPts val="51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lang="en-US" sz="2200" spc="-5" dirty="0">
                <a:latin typeface="Arial MT"/>
                <a:cs typeface="Arial MT"/>
              </a:rPr>
              <a:t>We cannot be sure if we have seen the end of an identifier until we see a character</a:t>
            </a:r>
          </a:p>
          <a:p>
            <a:pPr marL="355600" indent="-343535">
              <a:lnSpc>
                <a:spcPct val="100000"/>
              </a:lnSpc>
              <a:spcBef>
                <a:spcPts val="51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lang="en-US" sz="2200" spc="-5" dirty="0">
                <a:latin typeface="Arial MT"/>
                <a:cs typeface="Arial MT"/>
              </a:rPr>
              <a:t>In C, we have single character operator such as -, = or &lt;</a:t>
            </a:r>
          </a:p>
          <a:p>
            <a:pPr marL="355600" indent="-343535">
              <a:lnSpc>
                <a:spcPct val="100000"/>
              </a:lnSpc>
              <a:spcBef>
                <a:spcPts val="51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lang="en-US" sz="2200" spc="-5" dirty="0">
                <a:latin typeface="Arial MT"/>
                <a:cs typeface="Arial MT"/>
              </a:rPr>
              <a:t>We also have two character operators -&gt;, == or &lt;=</a:t>
            </a:r>
          </a:p>
          <a:p>
            <a:pPr marL="355600" indent="-343535">
              <a:lnSpc>
                <a:spcPct val="100000"/>
              </a:lnSpc>
              <a:spcBef>
                <a:spcPts val="51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lang="en-US" sz="2200" spc="-5" dirty="0">
                <a:latin typeface="Arial MT"/>
                <a:cs typeface="Arial MT"/>
              </a:rPr>
              <a:t>For this, a two buffer scheme is introduced to handle large lookaheads </a:t>
            </a: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lang="en-US" sz="2200" b="1" dirty="0">
                <a:latin typeface="Arial"/>
                <a:cs typeface="Arial"/>
              </a:rPr>
              <a:t>Option</a:t>
            </a:r>
            <a:r>
              <a:rPr lang="en-US" sz="2200" b="1" spc="-10" dirty="0">
                <a:latin typeface="Arial"/>
                <a:cs typeface="Arial"/>
              </a:rPr>
              <a:t> </a:t>
            </a:r>
            <a:r>
              <a:rPr lang="en-US" sz="2200" b="1" dirty="0">
                <a:latin typeface="Arial"/>
                <a:cs typeface="Arial"/>
              </a:rPr>
              <a:t>1:</a:t>
            </a:r>
            <a:r>
              <a:rPr lang="en-US" sz="2200" b="1" spc="-10" dirty="0">
                <a:latin typeface="Arial"/>
                <a:cs typeface="Arial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Read </a:t>
            </a:r>
            <a:r>
              <a:rPr lang="en-US" sz="2200" dirty="0">
                <a:latin typeface="Arial MT"/>
                <a:cs typeface="Arial MT"/>
              </a:rPr>
              <a:t>one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char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from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OS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at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a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time with one system call</a:t>
            </a:r>
          </a:p>
          <a:p>
            <a:pPr marL="355600" indent="-343535">
              <a:lnSpc>
                <a:spcPct val="100000"/>
              </a:lnSpc>
              <a:spcBef>
                <a:spcPts val="520"/>
              </a:spcBef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lang="en-US" sz="2200" b="1" dirty="0">
                <a:latin typeface="Arial"/>
                <a:cs typeface="Arial"/>
              </a:rPr>
              <a:t>Option</a:t>
            </a:r>
            <a:r>
              <a:rPr lang="en-US" sz="2200" b="1" spc="-10" dirty="0">
                <a:latin typeface="Arial"/>
                <a:cs typeface="Arial"/>
              </a:rPr>
              <a:t> </a:t>
            </a:r>
            <a:r>
              <a:rPr lang="en-US" sz="2200" b="1" dirty="0">
                <a:latin typeface="Arial"/>
                <a:cs typeface="Arial"/>
              </a:rPr>
              <a:t>2:</a:t>
            </a:r>
            <a:r>
              <a:rPr lang="en-US" sz="2200" b="1" spc="-10" dirty="0">
                <a:latin typeface="Arial"/>
                <a:cs typeface="Arial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Read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N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characters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with single system read command</a:t>
            </a:r>
            <a:endParaRPr lang="en-US" sz="22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755015" algn="l"/>
              </a:tabLst>
            </a:pPr>
            <a:r>
              <a:rPr lang="en-US" sz="2000" spc="-5" dirty="0">
                <a:solidFill>
                  <a:srgbClr val="CC3300"/>
                </a:solidFill>
                <a:latin typeface="Arial MT"/>
                <a:cs typeface="Arial MT"/>
              </a:rPr>
              <a:t>–	</a:t>
            </a:r>
            <a:r>
              <a:rPr lang="en-US" sz="2000" spc="-5" dirty="0">
                <a:latin typeface="Arial MT"/>
                <a:cs typeface="Arial MT"/>
              </a:rPr>
              <a:t>e.g.,</a:t>
            </a:r>
            <a:r>
              <a:rPr lang="en-US" sz="2000" spc="-25" dirty="0">
                <a:latin typeface="Arial MT"/>
                <a:cs typeface="Arial MT"/>
              </a:rPr>
              <a:t> </a:t>
            </a:r>
            <a:r>
              <a:rPr lang="en-US" sz="2000" b="1" spc="-5" dirty="0">
                <a:latin typeface="Arial MT"/>
                <a:cs typeface="Arial MT"/>
              </a:rPr>
              <a:t>N</a:t>
            </a:r>
            <a:r>
              <a:rPr lang="en-US" sz="2000" b="1" spc="-25" dirty="0">
                <a:latin typeface="Arial MT"/>
                <a:cs typeface="Arial MT"/>
              </a:rPr>
              <a:t> </a:t>
            </a:r>
            <a:r>
              <a:rPr lang="en-US" sz="2000" b="1" spc="-5" dirty="0">
                <a:latin typeface="Arial MT"/>
                <a:cs typeface="Arial MT"/>
              </a:rPr>
              <a:t>=</a:t>
            </a:r>
            <a:r>
              <a:rPr lang="en-US" sz="2000" b="1" spc="-20" dirty="0">
                <a:latin typeface="Arial MT"/>
                <a:cs typeface="Arial MT"/>
              </a:rPr>
              <a:t> </a:t>
            </a:r>
            <a:r>
              <a:rPr lang="en-US" sz="2000" b="1" spc="-10" dirty="0">
                <a:latin typeface="Arial MT"/>
                <a:cs typeface="Arial MT"/>
              </a:rPr>
              <a:t>4096 </a:t>
            </a:r>
            <a:r>
              <a:rPr lang="en-US" sz="2000" spc="-10" dirty="0">
                <a:latin typeface="Arial MT"/>
                <a:cs typeface="Arial MT"/>
              </a:rPr>
              <a:t>(Size of a disk block)</a:t>
            </a:r>
            <a:endParaRPr lang="en-US" sz="2000" b="1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344805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Managing</a:t>
            </a:r>
            <a:r>
              <a:rPr sz="2600" spc="-10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Input Buffers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070102" y="1483401"/>
            <a:ext cx="5950585" cy="756617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1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lang="en-US" sz="2200" dirty="0">
                <a:latin typeface="Arial MT"/>
                <a:cs typeface="Arial MT"/>
              </a:rPr>
              <a:t>If fewer than N characters in the input file then a special character </a:t>
            </a:r>
            <a:r>
              <a:rPr lang="en-US" sz="2200" b="1" dirty="0">
                <a:latin typeface="Arial MT"/>
                <a:cs typeface="Arial MT"/>
              </a:rPr>
              <a:t>‘</a:t>
            </a:r>
            <a:r>
              <a:rPr lang="en-US" sz="2200" b="1" dirty="0" err="1">
                <a:latin typeface="Arial MT"/>
                <a:cs typeface="Arial MT"/>
              </a:rPr>
              <a:t>eof</a:t>
            </a:r>
            <a:r>
              <a:rPr lang="en-US" sz="2200" b="1" dirty="0">
                <a:latin typeface="Arial MT"/>
                <a:cs typeface="Arial MT"/>
              </a:rPr>
              <a:t>’ </a:t>
            </a:r>
            <a:r>
              <a:rPr lang="en-US" sz="2200" dirty="0">
                <a:latin typeface="Arial MT"/>
                <a:cs typeface="Arial MT"/>
              </a:rPr>
              <a:t>makes the end</a:t>
            </a:r>
            <a:endParaRPr sz="220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38471"/>
              </p:ext>
            </p:extLst>
          </p:nvPr>
        </p:nvGraphicFramePr>
        <p:xfrm>
          <a:off x="1524000" y="2456442"/>
          <a:ext cx="415416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*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*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*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 rot="3462477">
            <a:off x="4177986" y="2701140"/>
            <a:ext cx="184495" cy="630356"/>
          </a:xfrm>
          <a:custGeom>
            <a:avLst/>
            <a:gdLst/>
            <a:ahLst/>
            <a:cxnLst/>
            <a:rect l="l" t="t" r="r" b="b"/>
            <a:pathLst>
              <a:path w="76200" h="8432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843279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2" y="76200"/>
                </a:lnTo>
                <a:close/>
              </a:path>
              <a:path w="76200" h="843279">
                <a:moveTo>
                  <a:pt x="42672" y="838200"/>
                </a:moveTo>
                <a:lnTo>
                  <a:pt x="42672" y="76200"/>
                </a:lnTo>
                <a:lnTo>
                  <a:pt x="33527" y="76200"/>
                </a:lnTo>
                <a:lnTo>
                  <a:pt x="33527" y="838200"/>
                </a:lnTo>
                <a:lnTo>
                  <a:pt x="35051" y="841248"/>
                </a:lnTo>
                <a:lnTo>
                  <a:pt x="38100" y="842772"/>
                </a:lnTo>
                <a:lnTo>
                  <a:pt x="41148" y="841248"/>
                </a:lnTo>
                <a:lnTo>
                  <a:pt x="42672" y="83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 rot="19441993">
            <a:off x="4917104" y="2743455"/>
            <a:ext cx="114192" cy="545727"/>
          </a:xfrm>
          <a:custGeom>
            <a:avLst/>
            <a:gdLst/>
            <a:ahLst/>
            <a:cxnLst/>
            <a:rect l="l" t="t" r="r" b="b"/>
            <a:pathLst>
              <a:path w="76200" h="3860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86079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2" y="76200"/>
                </a:lnTo>
                <a:close/>
              </a:path>
              <a:path w="76200" h="386079">
                <a:moveTo>
                  <a:pt x="42672" y="381000"/>
                </a:moveTo>
                <a:lnTo>
                  <a:pt x="42672" y="76200"/>
                </a:lnTo>
                <a:lnTo>
                  <a:pt x="33527" y="76200"/>
                </a:lnTo>
                <a:lnTo>
                  <a:pt x="33527" y="381000"/>
                </a:lnTo>
                <a:lnTo>
                  <a:pt x="35051" y="384048"/>
                </a:lnTo>
                <a:lnTo>
                  <a:pt x="38100" y="385572"/>
                </a:lnTo>
                <a:lnTo>
                  <a:pt x="41148" y="384048"/>
                </a:lnTo>
                <a:lnTo>
                  <a:pt x="42672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0102" y="4206666"/>
            <a:ext cx="816229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0040" indent="-343535" algn="just">
              <a:lnSpc>
                <a:spcPct val="100000"/>
              </a:lnSpc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lang="en-US" sz="2200" dirty="0">
                <a:latin typeface="Arial MT"/>
                <a:cs typeface="Arial MT"/>
              </a:rPr>
              <a:t>Buffer pairs are used to store the input string</a:t>
            </a:r>
          </a:p>
          <a:p>
            <a:pPr marL="355600" marR="320040" indent="-343535" algn="just">
              <a:lnSpc>
                <a:spcPct val="100000"/>
              </a:lnSpc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lang="en-US" sz="2200" dirty="0">
                <a:latin typeface="Arial MT"/>
                <a:cs typeface="Arial MT"/>
              </a:rPr>
              <a:t>For a single buffer scheme, if the lexeme is too long, it will cross the buffer boundary and the buffer need to be refilled</a:t>
            </a:r>
          </a:p>
          <a:p>
            <a:pPr marL="355600" marR="320040" indent="-343535" algn="just">
              <a:lnSpc>
                <a:spcPct val="100000"/>
              </a:lnSpc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lang="en-US" sz="2200" dirty="0">
                <a:latin typeface="Arial MT"/>
                <a:cs typeface="Arial MT"/>
              </a:rPr>
              <a:t>Problem with single buffer scheme is that the lexeme will be </a:t>
            </a:r>
            <a:r>
              <a:rPr lang="en-US" sz="2200" dirty="0">
                <a:solidFill>
                  <a:srgbClr val="FF0000"/>
                </a:solidFill>
                <a:latin typeface="Arial MT"/>
                <a:cs typeface="Arial MT"/>
              </a:rPr>
              <a:t>overwritten</a:t>
            </a:r>
            <a:r>
              <a:rPr lang="en-US" sz="2200" dirty="0">
                <a:latin typeface="Arial MT"/>
                <a:cs typeface="Arial MT"/>
              </a:rPr>
              <a:t> </a:t>
            </a:r>
          </a:p>
          <a:p>
            <a:pPr marL="355600" marR="320040" indent="-343535" algn="just">
              <a:lnSpc>
                <a:spcPct val="100000"/>
              </a:lnSpc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lang="en-US" sz="2200" dirty="0">
                <a:latin typeface="Arial MT"/>
                <a:cs typeface="Arial MT"/>
              </a:rPr>
              <a:t>The overcome this issue, buffer pairs are used where it follows two buffer scheme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250B-4944-4369-FEF3-4EB86DD329C2}"/>
              </a:ext>
            </a:extLst>
          </p:cNvPr>
          <p:cNvSpPr txBox="1"/>
          <p:nvPr/>
        </p:nvSpPr>
        <p:spPr>
          <a:xfrm>
            <a:off x="1524000" y="3164497"/>
            <a:ext cx="27655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i="1" spc="-5" dirty="0" err="1">
                <a:solidFill>
                  <a:srgbClr val="00B050"/>
                </a:solidFill>
                <a:latin typeface="Arial MT"/>
                <a:cs typeface="Arial MT"/>
              </a:rPr>
              <a:t>lexemeBegin</a:t>
            </a:r>
            <a:r>
              <a:rPr lang="en-US" sz="1600" b="1" i="1" spc="-5" dirty="0">
                <a:latin typeface="Arial MT"/>
                <a:cs typeface="Arial MT"/>
              </a:rPr>
              <a:t>:</a:t>
            </a:r>
          </a:p>
          <a:p>
            <a:pPr algn="r"/>
            <a:r>
              <a:rPr lang="en-US" sz="1600" b="1" i="1" spc="-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lang="en-US" sz="1600" spc="-5" dirty="0">
                <a:latin typeface="Arial MT"/>
                <a:cs typeface="Arial MT"/>
              </a:rPr>
              <a:t>makes the beginning of current lexeme</a:t>
            </a:r>
            <a:endParaRPr lang="en-US" sz="1600" dirty="0"/>
          </a:p>
          <a:p>
            <a:endParaRPr lang="en-US" sz="1600" b="1" i="1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B1305A-3418-B0AE-3A08-B1A015C394E5}"/>
              </a:ext>
            </a:extLst>
          </p:cNvPr>
          <p:cNvSpPr txBox="1"/>
          <p:nvPr/>
        </p:nvSpPr>
        <p:spPr>
          <a:xfrm>
            <a:off x="4911944" y="3244502"/>
            <a:ext cx="36957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spc="-5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forward</a:t>
            </a:r>
            <a:r>
              <a:rPr lang="en-US" sz="1600" b="1" i="1" spc="-5" dirty="0">
                <a:solidFill>
                  <a:schemeClr val="accent1"/>
                </a:solidFill>
                <a:latin typeface="Arial MT"/>
                <a:cs typeface="Arial MT"/>
              </a:rPr>
              <a:t>: </a:t>
            </a:r>
            <a:r>
              <a:rPr lang="en-US" sz="1600" spc="-5" dirty="0">
                <a:latin typeface="Arial MT"/>
                <a:cs typeface="Arial MT"/>
              </a:rPr>
              <a:t>scans ahead until a pattern match is found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B549A4-7DB1-B15E-3551-6F7797339DD6}"/>
                  </a:ext>
                </a:extLst>
              </p:cNvPr>
              <p:cNvSpPr txBox="1"/>
              <p:nvPr/>
            </p:nvSpPr>
            <p:spPr>
              <a:xfrm>
                <a:off x="7889713" y="1258712"/>
                <a:ext cx="1688922" cy="1852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i="1" spc="-5" dirty="0">
                    <a:solidFill>
                      <a:srgbClr val="00B050"/>
                    </a:solidFill>
                    <a:latin typeface="Arial MT"/>
                    <a:cs typeface="Arial MT"/>
                  </a:rPr>
                  <a:t>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5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spc="-5" dirty="0" smtClean="0">
                            <a:solidFill>
                              <a:srgbClr val="00B050"/>
                            </a:solidFill>
                            <a:latin typeface="Arial MT"/>
                            <a:cs typeface="Arial MT"/>
                          </a:rPr>
                          <m:t>MC</m:t>
                        </m:r>
                      </m:e>
                      <m:sup>
                        <m:r>
                          <a:rPr lang="en-US" b="1" i="1" spc="-5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spc="-5" dirty="0">
                    <a:solidFill>
                      <a:srgbClr val="00B050"/>
                    </a:solidFill>
                    <a:latin typeface="Arial MT"/>
                    <a:cs typeface="Arial MT"/>
                  </a:rPr>
                  <a:t> </a:t>
                </a:r>
                <a:endParaRPr lang="en-US" sz="1800" b="1" i="1" spc="-5" dirty="0">
                  <a:latin typeface="Arial MT"/>
                  <a:cs typeface="Arial MT"/>
                </a:endParaRPr>
              </a:p>
              <a:p>
                <a:r>
                  <a:rPr lang="en-US" sz="1800" b="1" i="1" spc="-5" dirty="0">
                    <a:solidFill>
                      <a:srgbClr val="00B050"/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2400" b="1" spc="-5" dirty="0">
                    <a:solidFill>
                      <a:srgbClr val="FF0000"/>
                    </a:solidFill>
                    <a:latin typeface="Arial MT"/>
                    <a:cs typeface="Arial MT"/>
                  </a:rPr>
                  <a:t>**</a:t>
                </a:r>
                <a:r>
                  <a:rPr lang="en-US" sz="1800" spc="-5" dirty="0">
                    <a:latin typeface="Arial MT"/>
                    <a:cs typeface="Arial MT"/>
                  </a:rPr>
                  <a:t> is exponentiation operator in FORTRAN </a:t>
                </a:r>
                <a:endParaRPr lang="en-US" sz="1800" dirty="0"/>
              </a:p>
              <a:p>
                <a:endParaRPr lang="en-US" sz="1800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B549A4-7DB1-B15E-3551-6F7797339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713" y="1258712"/>
                <a:ext cx="1688922" cy="1852880"/>
              </a:xfrm>
              <a:prstGeom prst="rect">
                <a:avLst/>
              </a:prstGeom>
              <a:blipFill>
                <a:blip r:embed="rId2"/>
                <a:stretch>
                  <a:fillRect l="-2888" t="-987" r="-5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7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4806966"/>
            <a:ext cx="173545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Deficiency: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17538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Buffer</a:t>
            </a:r>
            <a:r>
              <a:rPr sz="2600" spc="-50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Pairs</a:t>
            </a:r>
            <a:endParaRPr sz="2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24237" y="2662237"/>
          <a:ext cx="415416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19437" y="2128837"/>
          <a:ext cx="415416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5257800"/>
            <a:ext cx="7391400" cy="1981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785"/>
              </a:lnSpc>
            </a:pPr>
            <a:r>
              <a:rPr sz="1600" b="1" spc="-5" dirty="0">
                <a:latin typeface="Arial"/>
                <a:cs typeface="Arial"/>
              </a:rPr>
              <a:t>Code:</a:t>
            </a:r>
            <a:endParaRPr sz="1600" dirty="0">
              <a:latin typeface="Arial"/>
              <a:cs typeface="Arial"/>
            </a:endParaRPr>
          </a:p>
          <a:p>
            <a:pPr marL="1010919">
              <a:lnSpc>
                <a:spcPct val="100000"/>
              </a:lnSpc>
              <a:spcBef>
                <a:spcPts val="390"/>
              </a:spcBef>
            </a:pP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</a:t>
            </a:r>
            <a:r>
              <a:rPr sz="1400" i="1" spc="-5" dirty="0">
                <a:latin typeface="Arial"/>
                <a:cs typeface="Arial"/>
              </a:rPr>
              <a:t>forward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buffer1)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then</a:t>
            </a:r>
            <a:endParaRPr sz="1400" dirty="0">
              <a:latin typeface="Arial MT"/>
              <a:cs typeface="Arial MT"/>
            </a:endParaRPr>
          </a:p>
          <a:p>
            <a:pPr marL="1925320" marR="3775710">
              <a:lnSpc>
                <a:spcPct val="100000"/>
              </a:lnSpc>
              <a:spcBef>
                <a:spcPts val="85"/>
              </a:spcBef>
            </a:pPr>
            <a:r>
              <a:rPr sz="1400" spc="-10" dirty="0">
                <a:latin typeface="Arial MT"/>
                <a:cs typeface="Arial MT"/>
              </a:rPr>
              <a:t>relaod buffer2;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forward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forward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+1;</a:t>
            </a:r>
            <a:endParaRPr sz="1400" dirty="0">
              <a:latin typeface="Arial MT"/>
              <a:cs typeface="Arial MT"/>
            </a:endParaRPr>
          </a:p>
          <a:p>
            <a:pPr marL="1925320" marR="3421379" indent="-914400">
              <a:lnSpc>
                <a:spcPts val="167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else if </a:t>
            </a:r>
            <a:r>
              <a:rPr sz="1400" spc="-10" dirty="0">
                <a:latin typeface="Arial MT"/>
                <a:cs typeface="Arial MT"/>
              </a:rPr>
              <a:t>(forward</a:t>
            </a:r>
            <a:r>
              <a:rPr sz="1400" spc="-5" dirty="0">
                <a:latin typeface="Arial MT"/>
                <a:cs typeface="Arial MT"/>
              </a:rPr>
              <a:t> at end of </a:t>
            </a:r>
            <a:r>
              <a:rPr sz="1400" spc="-10" dirty="0">
                <a:latin typeface="Arial MT"/>
                <a:cs typeface="Arial MT"/>
              </a:rPr>
              <a:t>buffer2)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relaod </a:t>
            </a:r>
            <a:r>
              <a:rPr sz="1400" spc="-5" dirty="0">
                <a:latin typeface="Arial MT"/>
                <a:cs typeface="Arial MT"/>
              </a:rPr>
              <a:t>first </a:t>
            </a:r>
            <a:r>
              <a:rPr sz="1400" spc="-10" dirty="0">
                <a:latin typeface="Arial MT"/>
                <a:cs typeface="Arial MT"/>
              </a:rPr>
              <a:t>half;</a:t>
            </a:r>
            <a:endParaRPr sz="1400" dirty="0">
              <a:latin typeface="Arial MT"/>
              <a:cs typeface="Arial MT"/>
            </a:endParaRPr>
          </a:p>
          <a:p>
            <a:pPr marL="1925320">
              <a:lnSpc>
                <a:spcPts val="1625"/>
              </a:lnSpc>
            </a:pPr>
            <a:r>
              <a:rPr sz="1400" spc="-5" dirty="0">
                <a:latin typeface="Arial MT"/>
                <a:cs typeface="Arial MT"/>
              </a:rPr>
              <a:t>move </a:t>
            </a:r>
            <a:r>
              <a:rPr sz="1400" spc="-10" dirty="0">
                <a:latin typeface="Arial MT"/>
                <a:cs typeface="Arial MT"/>
              </a:rPr>
              <a:t>forward</a:t>
            </a:r>
            <a:r>
              <a:rPr sz="1400" spc="-5" dirty="0">
                <a:latin typeface="Arial MT"/>
                <a:cs typeface="Arial MT"/>
              </a:rPr>
              <a:t> to the </a:t>
            </a:r>
            <a:r>
              <a:rPr sz="1400" spc="-10" dirty="0">
                <a:latin typeface="Arial MT"/>
                <a:cs typeface="Arial MT"/>
              </a:rPr>
              <a:t>beginning</a:t>
            </a:r>
            <a:r>
              <a:rPr sz="1400" spc="-5" dirty="0">
                <a:latin typeface="Arial MT"/>
                <a:cs typeface="Arial MT"/>
              </a:rPr>
              <a:t> of the </a:t>
            </a:r>
            <a:r>
              <a:rPr sz="1400" spc="-10" dirty="0">
                <a:latin typeface="Arial MT"/>
                <a:cs typeface="Arial MT"/>
              </a:rPr>
              <a:t>buffer1</a:t>
            </a:r>
            <a:endParaRPr sz="1400" dirty="0">
              <a:latin typeface="Arial MT"/>
              <a:cs typeface="Arial MT"/>
            </a:endParaRPr>
          </a:p>
          <a:p>
            <a:pPr marL="1010919">
              <a:lnSpc>
                <a:spcPts val="1675"/>
              </a:lnSpc>
            </a:pPr>
            <a:r>
              <a:rPr sz="1400" spc="-10" dirty="0">
                <a:latin typeface="Arial MT"/>
                <a:cs typeface="Arial MT"/>
              </a:rPr>
              <a:t>else</a:t>
            </a:r>
            <a:endParaRPr sz="1400" dirty="0">
              <a:latin typeface="Arial MT"/>
              <a:cs typeface="Arial MT"/>
            </a:endParaRPr>
          </a:p>
          <a:p>
            <a:pPr marL="1925320">
              <a:lnSpc>
                <a:spcPts val="1605"/>
              </a:lnSpc>
            </a:pPr>
            <a:r>
              <a:rPr sz="1400" spc="-10" dirty="0">
                <a:latin typeface="Arial MT"/>
                <a:cs typeface="Arial MT"/>
              </a:rPr>
              <a:t>forward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forward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+1</a:t>
            </a:r>
            <a:endParaRPr sz="1400" dirty="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31985" y="4186237"/>
          <a:ext cx="538034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8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0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*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*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*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\0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939795" y="3870197"/>
            <a:ext cx="5366385" cy="321310"/>
          </a:xfrm>
          <a:custGeom>
            <a:avLst/>
            <a:gdLst/>
            <a:ahLst/>
            <a:cxnLst/>
            <a:rect l="l" t="t" r="r" b="b"/>
            <a:pathLst>
              <a:path w="5366384" h="321310">
                <a:moveTo>
                  <a:pt x="2667000" y="304800"/>
                </a:moveTo>
                <a:lnTo>
                  <a:pt x="2659094" y="264406"/>
                </a:lnTo>
                <a:lnTo>
                  <a:pt x="2636774" y="228035"/>
                </a:lnTo>
                <a:lnTo>
                  <a:pt x="2602134" y="197167"/>
                </a:lnTo>
                <a:lnTo>
                  <a:pt x="2557271" y="173284"/>
                </a:lnTo>
                <a:lnTo>
                  <a:pt x="2504281" y="157868"/>
                </a:lnTo>
                <a:lnTo>
                  <a:pt x="2445257" y="152400"/>
                </a:lnTo>
                <a:lnTo>
                  <a:pt x="1556003" y="152400"/>
                </a:lnTo>
                <a:lnTo>
                  <a:pt x="1496924" y="146984"/>
                </a:lnTo>
                <a:lnTo>
                  <a:pt x="1443792" y="131684"/>
                </a:lnTo>
                <a:lnTo>
                  <a:pt x="1398746" y="107918"/>
                </a:lnTo>
                <a:lnTo>
                  <a:pt x="1363923" y="77103"/>
                </a:lnTo>
                <a:lnTo>
                  <a:pt x="1341462" y="40657"/>
                </a:lnTo>
                <a:lnTo>
                  <a:pt x="1333500" y="0"/>
                </a:lnTo>
                <a:lnTo>
                  <a:pt x="1325594" y="40657"/>
                </a:lnTo>
                <a:lnTo>
                  <a:pt x="1303274" y="77103"/>
                </a:lnTo>
                <a:lnTo>
                  <a:pt x="1268634" y="107918"/>
                </a:lnTo>
                <a:lnTo>
                  <a:pt x="1223771" y="131684"/>
                </a:lnTo>
                <a:lnTo>
                  <a:pt x="1170781" y="146984"/>
                </a:lnTo>
                <a:lnTo>
                  <a:pt x="1111757" y="152400"/>
                </a:lnTo>
                <a:lnTo>
                  <a:pt x="222504" y="152400"/>
                </a:lnTo>
                <a:lnTo>
                  <a:pt x="163424" y="157868"/>
                </a:lnTo>
                <a:lnTo>
                  <a:pt x="110292" y="173284"/>
                </a:lnTo>
                <a:lnTo>
                  <a:pt x="65246" y="197167"/>
                </a:lnTo>
                <a:lnTo>
                  <a:pt x="30423" y="228035"/>
                </a:lnTo>
                <a:lnTo>
                  <a:pt x="7962" y="264406"/>
                </a:lnTo>
                <a:lnTo>
                  <a:pt x="0" y="304800"/>
                </a:lnTo>
              </a:path>
              <a:path w="5366384" h="321310">
                <a:moveTo>
                  <a:pt x="5366004" y="320801"/>
                </a:moveTo>
                <a:lnTo>
                  <a:pt x="5358041" y="280408"/>
                </a:lnTo>
                <a:lnTo>
                  <a:pt x="5335580" y="244037"/>
                </a:lnTo>
                <a:lnTo>
                  <a:pt x="5300757" y="213169"/>
                </a:lnTo>
                <a:lnTo>
                  <a:pt x="5255711" y="189286"/>
                </a:lnTo>
                <a:lnTo>
                  <a:pt x="5202579" y="173870"/>
                </a:lnTo>
                <a:lnTo>
                  <a:pt x="5143500" y="168401"/>
                </a:lnTo>
                <a:lnTo>
                  <a:pt x="4255008" y="168401"/>
                </a:lnTo>
                <a:lnTo>
                  <a:pt x="4195928" y="162933"/>
                </a:lnTo>
                <a:lnTo>
                  <a:pt x="4142796" y="147517"/>
                </a:lnTo>
                <a:lnTo>
                  <a:pt x="4097750" y="123634"/>
                </a:lnTo>
                <a:lnTo>
                  <a:pt x="4062927" y="92766"/>
                </a:lnTo>
                <a:lnTo>
                  <a:pt x="4040466" y="56395"/>
                </a:lnTo>
                <a:lnTo>
                  <a:pt x="4032504" y="16001"/>
                </a:lnTo>
                <a:lnTo>
                  <a:pt x="4024541" y="56395"/>
                </a:lnTo>
                <a:lnTo>
                  <a:pt x="4002080" y="92766"/>
                </a:lnTo>
                <a:lnTo>
                  <a:pt x="3967257" y="123634"/>
                </a:lnTo>
                <a:lnTo>
                  <a:pt x="3922211" y="147517"/>
                </a:lnTo>
                <a:lnTo>
                  <a:pt x="3869079" y="162933"/>
                </a:lnTo>
                <a:lnTo>
                  <a:pt x="3810000" y="168401"/>
                </a:lnTo>
                <a:lnTo>
                  <a:pt x="2921507" y="168401"/>
                </a:lnTo>
                <a:lnTo>
                  <a:pt x="2862428" y="173870"/>
                </a:lnTo>
                <a:lnTo>
                  <a:pt x="2809296" y="189286"/>
                </a:lnTo>
                <a:lnTo>
                  <a:pt x="2764250" y="213169"/>
                </a:lnTo>
                <a:lnTo>
                  <a:pt x="2729427" y="244037"/>
                </a:lnTo>
                <a:lnTo>
                  <a:pt x="2706966" y="280408"/>
                </a:lnTo>
                <a:lnTo>
                  <a:pt x="2699004" y="320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2502" y="1701799"/>
            <a:ext cx="7363459" cy="2210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Token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could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overlap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/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span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buffer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boundaries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3300"/>
              </a:buClr>
              <a:buFont typeface="Arial MT"/>
              <a:buChar char="•"/>
            </a:pPr>
            <a:endParaRPr sz="265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12.46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4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b="1" dirty="0">
                <a:latin typeface="Arial MT"/>
                <a:cs typeface="Arial MT"/>
              </a:rPr>
              <a:t>Solution:</a:t>
            </a:r>
            <a:r>
              <a:rPr sz="2200" b="1" spc="-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00B050"/>
                </a:solidFill>
                <a:latin typeface="Arial MT"/>
                <a:cs typeface="Arial MT"/>
              </a:rPr>
              <a:t>paired buffer </a:t>
            </a:r>
            <a:r>
              <a:rPr sz="2200" spc="-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characters each</a:t>
            </a:r>
          </a:p>
          <a:p>
            <a:pPr marL="2529840">
              <a:lnSpc>
                <a:spcPct val="100000"/>
              </a:lnSpc>
              <a:spcBef>
                <a:spcPts val="625"/>
              </a:spcBef>
              <a:tabLst>
                <a:tab pos="5063490" algn="l"/>
              </a:tabLst>
            </a:pPr>
            <a:r>
              <a:rPr sz="1600" b="1" spc="-5" dirty="0">
                <a:latin typeface="Arial"/>
                <a:cs typeface="Arial"/>
              </a:rPr>
              <a:t>N-characters	</a:t>
            </a:r>
            <a:r>
              <a:rPr sz="2400" b="1" spc="-7" baseline="1736" dirty="0">
                <a:latin typeface="Arial"/>
                <a:cs typeface="Arial"/>
              </a:rPr>
              <a:t>N-characters</a:t>
            </a:r>
            <a:endParaRPr sz="2400" baseline="1736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94297" y="4495800"/>
            <a:ext cx="76200" cy="462280"/>
          </a:xfrm>
          <a:custGeom>
            <a:avLst/>
            <a:gdLst/>
            <a:ahLst/>
            <a:cxnLst/>
            <a:rect l="l" t="t" r="r" b="b"/>
            <a:pathLst>
              <a:path w="76200" h="4622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462279">
                <a:moveTo>
                  <a:pt x="42672" y="76200"/>
                </a:moveTo>
                <a:lnTo>
                  <a:pt x="42672" y="63246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2" y="76200"/>
                </a:lnTo>
                <a:close/>
              </a:path>
              <a:path w="76200" h="462279">
                <a:moveTo>
                  <a:pt x="42672" y="457200"/>
                </a:moveTo>
                <a:lnTo>
                  <a:pt x="42672" y="76200"/>
                </a:lnTo>
                <a:lnTo>
                  <a:pt x="33527" y="76200"/>
                </a:lnTo>
                <a:lnTo>
                  <a:pt x="33527" y="457200"/>
                </a:lnTo>
                <a:lnTo>
                  <a:pt x="35051" y="460248"/>
                </a:lnTo>
                <a:lnTo>
                  <a:pt x="38100" y="461772"/>
                </a:lnTo>
                <a:lnTo>
                  <a:pt x="41910" y="460248"/>
                </a:lnTo>
                <a:lnTo>
                  <a:pt x="42672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67500" y="4495800"/>
            <a:ext cx="76200" cy="264160"/>
          </a:xfrm>
          <a:custGeom>
            <a:avLst/>
            <a:gdLst/>
            <a:ahLst/>
            <a:cxnLst/>
            <a:rect l="l" t="t" r="r" b="b"/>
            <a:pathLst>
              <a:path w="76200" h="2641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264160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2" y="76200"/>
                </a:lnTo>
                <a:close/>
              </a:path>
              <a:path w="76200" h="264160">
                <a:moveTo>
                  <a:pt x="42672" y="259079"/>
                </a:moveTo>
                <a:lnTo>
                  <a:pt x="42672" y="76200"/>
                </a:lnTo>
                <a:lnTo>
                  <a:pt x="33527" y="76200"/>
                </a:lnTo>
                <a:lnTo>
                  <a:pt x="33527" y="259079"/>
                </a:lnTo>
                <a:lnTo>
                  <a:pt x="35051" y="262127"/>
                </a:lnTo>
                <a:lnTo>
                  <a:pt x="38100" y="263651"/>
                </a:lnTo>
                <a:lnTo>
                  <a:pt x="41148" y="262127"/>
                </a:lnTo>
                <a:lnTo>
                  <a:pt x="42672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64555" y="4675123"/>
            <a:ext cx="1924685" cy="5429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1136015">
              <a:lnSpc>
                <a:spcPts val="1910"/>
              </a:lnSpc>
              <a:spcBef>
                <a:spcPts val="370"/>
              </a:spcBef>
            </a:pPr>
            <a:r>
              <a:rPr sz="1800" dirty="0">
                <a:latin typeface="Arial MT"/>
                <a:cs typeface="Arial MT"/>
              </a:rPr>
              <a:t>forward  </a:t>
            </a:r>
            <a:r>
              <a:rPr sz="1800" spc="-5" dirty="0">
                <a:latin typeface="Arial MT"/>
                <a:cs typeface="Arial MT"/>
              </a:rPr>
              <a:t>lexeme_beginning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13855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Sentinels</a:t>
            </a:r>
            <a:endParaRPr sz="2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12541"/>
              </p:ext>
            </p:extLst>
          </p:nvPr>
        </p:nvGraphicFramePr>
        <p:xfrm>
          <a:off x="2225487" y="2892044"/>
          <a:ext cx="5384793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70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*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\0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*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*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\0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\0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212848" y="2498598"/>
            <a:ext cx="5366385" cy="321310"/>
          </a:xfrm>
          <a:custGeom>
            <a:avLst/>
            <a:gdLst/>
            <a:ahLst/>
            <a:cxnLst/>
            <a:rect l="l" t="t" r="r" b="b"/>
            <a:pathLst>
              <a:path w="5366384" h="321310">
                <a:moveTo>
                  <a:pt x="2667000" y="304799"/>
                </a:moveTo>
                <a:lnTo>
                  <a:pt x="2659090" y="264406"/>
                </a:lnTo>
                <a:lnTo>
                  <a:pt x="2636745" y="228035"/>
                </a:lnTo>
                <a:lnTo>
                  <a:pt x="2602039" y="197167"/>
                </a:lnTo>
                <a:lnTo>
                  <a:pt x="2557046" y="173284"/>
                </a:lnTo>
                <a:lnTo>
                  <a:pt x="2503840" y="157868"/>
                </a:lnTo>
                <a:lnTo>
                  <a:pt x="2444496" y="152399"/>
                </a:lnTo>
                <a:lnTo>
                  <a:pt x="1556003" y="152399"/>
                </a:lnTo>
                <a:lnTo>
                  <a:pt x="1496924" y="146984"/>
                </a:lnTo>
                <a:lnTo>
                  <a:pt x="1443792" y="131684"/>
                </a:lnTo>
                <a:lnTo>
                  <a:pt x="1398746" y="107918"/>
                </a:lnTo>
                <a:lnTo>
                  <a:pt x="1363923" y="77103"/>
                </a:lnTo>
                <a:lnTo>
                  <a:pt x="1341462" y="40657"/>
                </a:lnTo>
                <a:lnTo>
                  <a:pt x="1333500" y="0"/>
                </a:lnTo>
                <a:lnTo>
                  <a:pt x="1325590" y="40657"/>
                </a:lnTo>
                <a:lnTo>
                  <a:pt x="1303245" y="77103"/>
                </a:lnTo>
                <a:lnTo>
                  <a:pt x="1268539" y="107918"/>
                </a:lnTo>
                <a:lnTo>
                  <a:pt x="1223546" y="131684"/>
                </a:lnTo>
                <a:lnTo>
                  <a:pt x="1170340" y="146984"/>
                </a:lnTo>
                <a:lnTo>
                  <a:pt x="1110996" y="152399"/>
                </a:lnTo>
                <a:lnTo>
                  <a:pt x="222503" y="152400"/>
                </a:lnTo>
                <a:lnTo>
                  <a:pt x="163424" y="157868"/>
                </a:lnTo>
                <a:lnTo>
                  <a:pt x="110292" y="173284"/>
                </a:lnTo>
                <a:lnTo>
                  <a:pt x="65246" y="197167"/>
                </a:lnTo>
                <a:lnTo>
                  <a:pt x="30423" y="228035"/>
                </a:lnTo>
                <a:lnTo>
                  <a:pt x="7962" y="264406"/>
                </a:lnTo>
                <a:lnTo>
                  <a:pt x="0" y="304800"/>
                </a:lnTo>
              </a:path>
              <a:path w="5366384" h="321310">
                <a:moveTo>
                  <a:pt x="5366004" y="320801"/>
                </a:moveTo>
                <a:lnTo>
                  <a:pt x="5358041" y="280408"/>
                </a:lnTo>
                <a:lnTo>
                  <a:pt x="5335580" y="244037"/>
                </a:lnTo>
                <a:lnTo>
                  <a:pt x="5300757" y="213169"/>
                </a:lnTo>
                <a:lnTo>
                  <a:pt x="5255711" y="189286"/>
                </a:lnTo>
                <a:lnTo>
                  <a:pt x="5202579" y="173870"/>
                </a:lnTo>
                <a:lnTo>
                  <a:pt x="5143500" y="168401"/>
                </a:lnTo>
                <a:lnTo>
                  <a:pt x="4254246" y="168401"/>
                </a:lnTo>
                <a:lnTo>
                  <a:pt x="4195222" y="162933"/>
                </a:lnTo>
                <a:lnTo>
                  <a:pt x="4142231" y="147517"/>
                </a:lnTo>
                <a:lnTo>
                  <a:pt x="4097369" y="123634"/>
                </a:lnTo>
                <a:lnTo>
                  <a:pt x="4062729" y="92766"/>
                </a:lnTo>
                <a:lnTo>
                  <a:pt x="4040409" y="56395"/>
                </a:lnTo>
                <a:lnTo>
                  <a:pt x="4032504" y="16001"/>
                </a:lnTo>
                <a:lnTo>
                  <a:pt x="4024541" y="56395"/>
                </a:lnTo>
                <a:lnTo>
                  <a:pt x="4002080" y="92766"/>
                </a:lnTo>
                <a:lnTo>
                  <a:pt x="3967257" y="123634"/>
                </a:lnTo>
                <a:lnTo>
                  <a:pt x="3922211" y="147517"/>
                </a:lnTo>
                <a:lnTo>
                  <a:pt x="3869079" y="162933"/>
                </a:lnTo>
                <a:lnTo>
                  <a:pt x="3810000" y="168401"/>
                </a:lnTo>
                <a:lnTo>
                  <a:pt x="2920746" y="168401"/>
                </a:lnTo>
                <a:lnTo>
                  <a:pt x="2861722" y="173870"/>
                </a:lnTo>
                <a:lnTo>
                  <a:pt x="2808731" y="189286"/>
                </a:lnTo>
                <a:lnTo>
                  <a:pt x="2763869" y="213169"/>
                </a:lnTo>
                <a:lnTo>
                  <a:pt x="2729229" y="244037"/>
                </a:lnTo>
                <a:lnTo>
                  <a:pt x="2706909" y="280408"/>
                </a:lnTo>
                <a:lnTo>
                  <a:pt x="2699004" y="320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8257" y="1322281"/>
            <a:ext cx="7695565" cy="2315376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34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Arial MT"/>
                <a:cs typeface="Arial MT"/>
              </a:rPr>
              <a:t>Technique: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“Sentinels”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reduce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testing</a:t>
            </a:r>
            <a:endParaRPr sz="20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29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  <a:tab pos="6837680" algn="l"/>
              </a:tabLst>
            </a:pPr>
            <a:r>
              <a:rPr sz="2000" spc="-5" dirty="0">
                <a:latin typeface="Arial MT"/>
                <a:cs typeface="Arial MT"/>
              </a:rPr>
              <a:t>Choose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some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character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occurs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rarely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most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inputs	</a:t>
            </a:r>
            <a:r>
              <a:rPr sz="2000" spc="-5" dirty="0">
                <a:latin typeface="Arial MT"/>
                <a:cs typeface="Arial MT"/>
              </a:rPr>
              <a:t>e.g.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chemeClr val="accent4"/>
                </a:solidFill>
                <a:latin typeface="Arial"/>
                <a:cs typeface="Arial"/>
              </a:rPr>
              <a:t>‘\0’</a:t>
            </a:r>
            <a:r>
              <a:rPr lang="en-US" sz="2000" b="1" spc="-1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or </a:t>
            </a:r>
            <a:r>
              <a:rPr lang="en-US" sz="2000" b="1" spc="-10" dirty="0">
                <a:latin typeface="Arial"/>
                <a:cs typeface="Arial"/>
              </a:rPr>
              <a:t>‘</a:t>
            </a:r>
            <a:r>
              <a:rPr lang="en-US" sz="2000" b="1" spc="-10" dirty="0" err="1">
                <a:solidFill>
                  <a:schemeClr val="accent4"/>
                </a:solidFill>
                <a:latin typeface="Arial"/>
                <a:cs typeface="Arial"/>
              </a:rPr>
              <a:t>eof</a:t>
            </a:r>
            <a:r>
              <a:rPr lang="en-US" sz="2000" b="1" spc="-10" dirty="0">
                <a:latin typeface="Arial"/>
                <a:cs typeface="Arial"/>
              </a:rPr>
              <a:t>’</a:t>
            </a:r>
          </a:p>
          <a:p>
            <a:pPr marL="355600" indent="-343535">
              <a:lnSpc>
                <a:spcPct val="100000"/>
              </a:lnSpc>
              <a:spcBef>
                <a:spcPts val="229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  <a:tab pos="6837680" algn="l"/>
              </a:tabLst>
            </a:pPr>
            <a:endParaRPr lang="en-US" sz="2000" b="1" spc="-1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29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  <a:tab pos="6837680" algn="l"/>
              </a:tabLst>
            </a:pPr>
            <a:endParaRPr lang="en-US" sz="2000" b="1" spc="-1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29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  <a:tab pos="6837680" algn="l"/>
              </a:tabLst>
            </a:pPr>
            <a:endParaRPr sz="2000" dirty="0">
              <a:latin typeface="Arial"/>
              <a:cs typeface="Arial"/>
            </a:endParaRPr>
          </a:p>
          <a:p>
            <a:pPr marR="635" algn="ctr">
              <a:lnSpc>
                <a:spcPct val="100000"/>
              </a:lnSpc>
              <a:spcBef>
                <a:spcPts val="625"/>
              </a:spcBef>
              <a:tabLst>
                <a:tab pos="2533015" algn="l"/>
              </a:tabLst>
            </a:pPr>
            <a:r>
              <a:rPr sz="1600" b="1" spc="-5" dirty="0">
                <a:latin typeface="Arial"/>
                <a:cs typeface="Arial"/>
              </a:rPr>
              <a:t>	</a:t>
            </a:r>
            <a:endParaRPr sz="2400" baseline="1736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0" y="3247390"/>
            <a:ext cx="76200" cy="462280"/>
          </a:xfrm>
          <a:custGeom>
            <a:avLst/>
            <a:gdLst/>
            <a:ahLst/>
            <a:cxnLst/>
            <a:rect l="l" t="t" r="r" b="b"/>
            <a:pathLst>
              <a:path w="76200" h="462279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462279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2" y="76199"/>
                </a:lnTo>
                <a:close/>
              </a:path>
              <a:path w="76200" h="462279">
                <a:moveTo>
                  <a:pt x="42672" y="457200"/>
                </a:moveTo>
                <a:lnTo>
                  <a:pt x="42672" y="76199"/>
                </a:lnTo>
                <a:lnTo>
                  <a:pt x="33527" y="76199"/>
                </a:lnTo>
                <a:lnTo>
                  <a:pt x="33527" y="457200"/>
                </a:lnTo>
                <a:lnTo>
                  <a:pt x="35051" y="460248"/>
                </a:lnTo>
                <a:lnTo>
                  <a:pt x="38100" y="461772"/>
                </a:lnTo>
                <a:lnTo>
                  <a:pt x="41148" y="460248"/>
                </a:lnTo>
                <a:lnTo>
                  <a:pt x="42672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6622" y="3250088"/>
            <a:ext cx="76200" cy="264160"/>
          </a:xfrm>
          <a:custGeom>
            <a:avLst/>
            <a:gdLst/>
            <a:ahLst/>
            <a:cxnLst/>
            <a:rect l="l" t="t" r="r" b="b"/>
            <a:pathLst>
              <a:path w="76200" h="26416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4289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264160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89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2" y="76199"/>
                </a:lnTo>
                <a:close/>
              </a:path>
              <a:path w="76200" h="264160">
                <a:moveTo>
                  <a:pt x="42672" y="259079"/>
                </a:moveTo>
                <a:lnTo>
                  <a:pt x="42672" y="76199"/>
                </a:lnTo>
                <a:lnTo>
                  <a:pt x="33527" y="76199"/>
                </a:lnTo>
                <a:lnTo>
                  <a:pt x="33527" y="259079"/>
                </a:lnTo>
                <a:lnTo>
                  <a:pt x="34289" y="262127"/>
                </a:lnTo>
                <a:lnTo>
                  <a:pt x="38100" y="263651"/>
                </a:lnTo>
                <a:lnTo>
                  <a:pt x="41148" y="262127"/>
                </a:lnTo>
                <a:lnTo>
                  <a:pt x="42672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81200" y="3573780"/>
            <a:ext cx="4678045" cy="33807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764790" marR="5080" indent="1136650">
              <a:lnSpc>
                <a:spcPts val="1910"/>
              </a:lnSpc>
              <a:spcBef>
                <a:spcPts val="370"/>
              </a:spcBef>
            </a:pP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forward</a:t>
            </a:r>
            <a:r>
              <a:rPr sz="1800" dirty="0">
                <a:latin typeface="Arial MT"/>
                <a:cs typeface="Arial MT"/>
              </a:rPr>
              <a:t>  </a:t>
            </a:r>
            <a:r>
              <a:rPr sz="1800" spc="-5" dirty="0">
                <a:solidFill>
                  <a:srgbClr val="00B050"/>
                </a:solidFill>
                <a:latin typeface="Arial MT"/>
                <a:cs typeface="Arial MT"/>
              </a:rPr>
              <a:t>lexeme_beginning</a:t>
            </a:r>
            <a:endParaRPr sz="1800" dirty="0">
              <a:solidFill>
                <a:srgbClr val="00B050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spc="-10" dirty="0">
                <a:latin typeface="Arial MT"/>
                <a:cs typeface="Arial MT"/>
              </a:rPr>
              <a:t>forward++;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*forward </a:t>
            </a:r>
            <a:r>
              <a:rPr sz="1400" spc="-5" dirty="0">
                <a:latin typeface="Arial MT"/>
                <a:cs typeface="Arial MT"/>
              </a:rPr>
              <a:t>==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‘\0’</a:t>
            </a:r>
            <a:r>
              <a:rPr sz="1400" spc="-10" dirty="0">
                <a:latin typeface="Arial MT"/>
                <a:cs typeface="Arial MT"/>
              </a:rPr>
              <a:t> then</a:t>
            </a:r>
            <a:endParaRPr sz="1400" dirty="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-10" dirty="0">
                <a:latin typeface="Arial MT"/>
                <a:cs typeface="Arial MT"/>
              </a:rPr>
              <a:t> forward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buffer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#1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then</a:t>
            </a:r>
            <a:endParaRPr sz="1400" dirty="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75"/>
              </a:spcBef>
            </a:pPr>
            <a:r>
              <a:rPr sz="1400" spc="-5" dirty="0">
                <a:latin typeface="Arial MT"/>
                <a:cs typeface="Arial MT"/>
              </a:rPr>
              <a:t>Read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next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bytes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buffer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#2;</a:t>
            </a:r>
            <a:endParaRPr sz="1400" dirty="0">
              <a:latin typeface="Arial MT"/>
              <a:cs typeface="Arial MT"/>
            </a:endParaRPr>
          </a:p>
          <a:p>
            <a:pPr marL="241300" marR="401955" indent="685800">
              <a:lnSpc>
                <a:spcPct val="110000"/>
              </a:lnSpc>
            </a:pPr>
            <a:r>
              <a:rPr sz="1400" spc="-10" dirty="0">
                <a:latin typeface="Arial MT"/>
                <a:cs typeface="Arial MT"/>
              </a:rPr>
              <a:t>forward </a:t>
            </a:r>
            <a:r>
              <a:rPr sz="1400" spc="-5" dirty="0">
                <a:latin typeface="Arial MT"/>
                <a:cs typeface="Arial MT"/>
              </a:rPr>
              <a:t>= </a:t>
            </a:r>
            <a:r>
              <a:rPr sz="1400" spc="-10" dirty="0">
                <a:latin typeface="Arial MT"/>
                <a:cs typeface="Arial MT"/>
              </a:rPr>
              <a:t>address </a:t>
            </a:r>
            <a:r>
              <a:rPr sz="1400" spc="-5" dirty="0">
                <a:latin typeface="Arial MT"/>
                <a:cs typeface="Arial MT"/>
              </a:rPr>
              <a:t>of first char of buffer </a:t>
            </a:r>
            <a:r>
              <a:rPr sz="1400" spc="-10" dirty="0">
                <a:latin typeface="Arial MT"/>
                <a:cs typeface="Arial MT"/>
              </a:rPr>
              <a:t>#2;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else</a:t>
            </a:r>
            <a:r>
              <a:rPr lang="en-US" sz="1400" spc="-5" dirty="0">
                <a:latin typeface="Arial MT"/>
                <a:cs typeface="Arial MT"/>
              </a:rPr>
              <a:t> i</a:t>
            </a:r>
            <a:r>
              <a:rPr sz="1400" spc="-5" dirty="0">
                <a:latin typeface="Arial MT"/>
                <a:cs typeface="Arial MT"/>
              </a:rPr>
              <a:t>f</a:t>
            </a:r>
            <a:r>
              <a:rPr sz="1400" spc="-10" dirty="0">
                <a:latin typeface="Arial MT"/>
                <a:cs typeface="Arial MT"/>
              </a:rPr>
              <a:t> forward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buffer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#2</a:t>
            </a:r>
            <a:r>
              <a:rPr sz="1400" spc="-10" dirty="0">
                <a:latin typeface="Arial MT"/>
                <a:cs typeface="Arial MT"/>
              </a:rPr>
              <a:t> then</a:t>
            </a:r>
            <a:endParaRPr sz="1400" dirty="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75"/>
              </a:spcBef>
            </a:pPr>
            <a:r>
              <a:rPr sz="1400" spc="-5" dirty="0">
                <a:latin typeface="Arial MT"/>
                <a:cs typeface="Arial MT"/>
              </a:rPr>
              <a:t>Read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next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bytes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buffer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#1;</a:t>
            </a:r>
            <a:endParaRPr sz="1400" dirty="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65"/>
              </a:spcBef>
            </a:pPr>
            <a:r>
              <a:rPr sz="1400" spc="-10" dirty="0">
                <a:latin typeface="Arial MT"/>
                <a:cs typeface="Arial MT"/>
              </a:rPr>
              <a:t>forward </a:t>
            </a:r>
            <a:r>
              <a:rPr sz="1400" spc="-5" dirty="0">
                <a:latin typeface="Arial MT"/>
                <a:cs typeface="Arial MT"/>
              </a:rPr>
              <a:t>= </a:t>
            </a:r>
            <a:r>
              <a:rPr sz="1400" spc="-10" dirty="0">
                <a:latin typeface="Arial MT"/>
                <a:cs typeface="Arial MT"/>
              </a:rPr>
              <a:t>address</a:t>
            </a:r>
            <a:r>
              <a:rPr sz="1400" spc="-5" dirty="0">
                <a:latin typeface="Arial MT"/>
                <a:cs typeface="Arial MT"/>
              </a:rPr>
              <a:t> of first char 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buffer</a:t>
            </a:r>
            <a:r>
              <a:rPr sz="1400" spc="-10" dirty="0">
                <a:latin typeface="Arial MT"/>
                <a:cs typeface="Arial MT"/>
              </a:rPr>
              <a:t> #1;</a:t>
            </a:r>
            <a:endParaRPr sz="1400" dirty="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sz="1400" spc="-10" dirty="0">
                <a:latin typeface="Arial MT"/>
                <a:cs typeface="Arial MT"/>
              </a:rPr>
              <a:t>else</a:t>
            </a:r>
            <a:endParaRPr sz="1400" dirty="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75"/>
              </a:spcBef>
            </a:pPr>
            <a:r>
              <a:rPr sz="1400" spc="-5" dirty="0">
                <a:latin typeface="Arial MT"/>
                <a:cs typeface="Arial MT"/>
              </a:rPr>
              <a:t>// do</a:t>
            </a:r>
            <a:r>
              <a:rPr sz="1400" spc="-10" dirty="0">
                <a:latin typeface="Arial MT"/>
                <a:cs typeface="Arial MT"/>
              </a:rPr>
              <a:t> nothing;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real \0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occurs</a:t>
            </a:r>
            <a:r>
              <a:rPr sz="1400" spc="-5" dirty="0">
                <a:latin typeface="Arial MT"/>
                <a:cs typeface="Arial MT"/>
              </a:rPr>
              <a:t> in the </a:t>
            </a:r>
            <a:r>
              <a:rPr sz="1400" spc="-10" dirty="0">
                <a:latin typeface="Arial MT"/>
                <a:cs typeface="Arial MT"/>
              </a:rPr>
              <a:t>input</a:t>
            </a:r>
            <a:endParaRPr sz="1400" dirty="0">
              <a:latin typeface="Arial MT"/>
              <a:cs typeface="Arial MT"/>
            </a:endParaRPr>
          </a:p>
          <a:p>
            <a:pPr marL="12700" marR="4034154" indent="228600">
              <a:lnSpc>
                <a:spcPct val="110000"/>
              </a:lnSpc>
            </a:pPr>
            <a:r>
              <a:rPr sz="1400" spc="-10" dirty="0">
                <a:latin typeface="Arial MT"/>
                <a:cs typeface="Arial MT"/>
              </a:rPr>
              <a:t>end</a:t>
            </a:r>
            <a:r>
              <a:rPr lang="en-US" sz="1400" spc="-10" dirty="0">
                <a:latin typeface="Arial MT"/>
                <a:cs typeface="Arial MT"/>
              </a:rPr>
              <a:t>i</a:t>
            </a:r>
            <a:r>
              <a:rPr sz="1400" spc="-10" dirty="0">
                <a:latin typeface="Arial MT"/>
                <a:cs typeface="Arial MT"/>
              </a:rPr>
              <a:t>f  </a:t>
            </a:r>
            <a:r>
              <a:rPr sz="1400" spc="-10" dirty="0" err="1">
                <a:latin typeface="Arial MT"/>
                <a:cs typeface="Arial MT"/>
              </a:rPr>
              <a:t>end</a:t>
            </a:r>
            <a:r>
              <a:rPr lang="en-US" sz="1400" spc="-10" dirty="0" err="1">
                <a:latin typeface="Arial MT"/>
                <a:cs typeface="Arial MT"/>
              </a:rPr>
              <a:t>i</a:t>
            </a:r>
            <a:r>
              <a:rPr sz="1400" spc="-10" dirty="0" err="1">
                <a:latin typeface="Arial MT"/>
                <a:cs typeface="Arial MT"/>
              </a:rPr>
              <a:t>f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23982-F4D1-3624-AC7B-7B7FCC1C892F}"/>
              </a:ext>
            </a:extLst>
          </p:cNvPr>
          <p:cNvSpPr txBox="1"/>
          <p:nvPr/>
        </p:nvSpPr>
        <p:spPr>
          <a:xfrm>
            <a:off x="2710751" y="2182078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5" dirty="0">
                <a:latin typeface="Arial"/>
                <a:cs typeface="Arial"/>
              </a:rPr>
              <a:t>N-characters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BC19E8-9CD5-BABB-429C-A0E59A18D388}"/>
              </a:ext>
            </a:extLst>
          </p:cNvPr>
          <p:cNvSpPr txBox="1"/>
          <p:nvPr/>
        </p:nvSpPr>
        <p:spPr>
          <a:xfrm>
            <a:off x="5466271" y="2182078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5" dirty="0">
                <a:latin typeface="Arial"/>
                <a:cs typeface="Arial"/>
              </a:rPr>
              <a:t>N-characters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918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600" spc="-5" dirty="0">
                <a:solidFill>
                  <a:srgbClr val="CC3300"/>
                </a:solidFill>
              </a:rPr>
              <a:t>Specification of Tokens</a:t>
            </a:r>
            <a:endParaRPr sz="2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58C18B-D3D8-BAB5-BA7D-B93198F7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788" y="1143000"/>
            <a:ext cx="9052560" cy="1538883"/>
          </a:xfrm>
        </p:spPr>
        <p:txBody>
          <a:bodyPr/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0" dirty="0"/>
              <a:t>Regular languages are the most popular formalism for specifying tokens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0" dirty="0"/>
              <a:t>Languages:  Let </a:t>
            </a:r>
            <a:r>
              <a:rPr lang="en-US" b="0" spc="-5" dirty="0">
                <a:latin typeface="Symbol"/>
                <a:cs typeface="Symbol"/>
              </a:rPr>
              <a:t> </a:t>
            </a:r>
            <a:r>
              <a:rPr lang="en-US" b="0" spc="-5" dirty="0">
                <a:latin typeface="Arial" panose="020B0604020202020204" pitchFamily="34" charset="0"/>
                <a:cs typeface="Arial" panose="020B0604020202020204" pitchFamily="34" charset="0"/>
              </a:rPr>
              <a:t>be a set of characters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0" spc="-5" dirty="0">
                <a:latin typeface="Arial" panose="020B0604020202020204" pitchFamily="34" charset="0"/>
                <a:cs typeface="Arial" panose="020B0604020202020204" pitchFamily="34" charset="0"/>
              </a:rPr>
              <a:t>A language over </a:t>
            </a:r>
            <a:r>
              <a:rPr lang="en-US" b="0" spc="-5" dirty="0">
                <a:latin typeface="Symbol"/>
                <a:cs typeface="Symbol"/>
              </a:rPr>
              <a:t></a:t>
            </a:r>
            <a:r>
              <a:rPr lang="en-US" b="0" spc="-5" dirty="0">
                <a:latin typeface="Arial" panose="020B0604020202020204" pitchFamily="34" charset="0"/>
                <a:cs typeface="Arial" panose="020B0604020202020204" pitchFamily="34" charset="0"/>
              </a:rPr>
              <a:t> is a set of strings of characters drawn from </a:t>
            </a:r>
            <a:r>
              <a:rPr lang="en-US" b="0" spc="-5" dirty="0">
                <a:latin typeface="Symbol"/>
                <a:cs typeface="Symbol"/>
              </a:rPr>
              <a:t>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0" spc="-5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3F75069-F632-1E0B-5552-1856E559CBBB}"/>
              </a:ext>
            </a:extLst>
          </p:cNvPr>
          <p:cNvGraphicFramePr>
            <a:graphicFrameLocks noGrp="1"/>
          </p:cNvGraphicFramePr>
          <p:nvPr>
            <p:ph sz="half" idx="3"/>
          </p:nvPr>
        </p:nvGraphicFramePr>
        <p:xfrm>
          <a:off x="2841625" y="2728346"/>
          <a:ext cx="43751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7575">
                  <a:extLst>
                    <a:ext uri="{9D8B030D-6E8A-4147-A177-3AD203B41FA5}">
                      <a16:colId xmlns:a16="http://schemas.microsoft.com/office/drawing/2014/main" val="3781826888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166038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Alphabet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English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English sentences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30828"/>
                  </a:ext>
                </a:extLst>
              </a:tr>
            </a:tbl>
          </a:graphicData>
        </a:graphic>
      </p:graphicFrame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C1238EFF-E90A-F47F-C448-9C0BDD04E8AF}"/>
              </a:ext>
            </a:extLst>
          </p:cNvPr>
          <p:cNvSpPr txBox="1">
            <a:spLocks/>
          </p:cNvSpPr>
          <p:nvPr/>
        </p:nvSpPr>
        <p:spPr>
          <a:xfrm>
            <a:off x="502920" y="4191000"/>
            <a:ext cx="9052560" cy="3600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1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0" kern="0" spc="-5" dirty="0">
                <a:latin typeface="Arial" panose="020B0604020202020204" pitchFamily="34" charset="0"/>
                <a:cs typeface="Arial" panose="020B0604020202020204" pitchFamily="34" charset="0"/>
              </a:rPr>
              <a:t>N.B: Not every string of English characters is an English sentence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0" kern="0" spc="-5" dirty="0">
                <a:latin typeface="Arial" panose="020B0604020202020204" pitchFamily="34" charset="0"/>
                <a:cs typeface="Arial" panose="020B0604020202020204" pitchFamily="34" charset="0"/>
              </a:rPr>
              <a:t>Languages are sets of strings and we need some notation for specifying which sets we want. The standard notation for regular languages is Regular Expression.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0" kern="0" spc="-5" dirty="0">
                <a:latin typeface="Arial" panose="020B0604020202020204" pitchFamily="34" charset="0"/>
                <a:cs typeface="Arial" panose="020B0604020202020204" pitchFamily="34" charset="0"/>
              </a:rPr>
              <a:t>Regular expression is used to define the rule for identifying valid tokens.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0" kern="0" spc="-5" dirty="0">
                <a:latin typeface="Arial" panose="020B0604020202020204" pitchFamily="34" charset="0"/>
                <a:cs typeface="Arial" panose="020B0604020202020204" pitchFamily="34" charset="0"/>
              </a:rPr>
              <a:t>Each regular expression is a pattern specifying the form of strings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kern="0" spc="-5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kern="0" spc="-5" dirty="0">
                <a:latin typeface="Arial" panose="020B0604020202020204" pitchFamily="34" charset="0"/>
                <a:cs typeface="Arial" panose="020B0604020202020204" pitchFamily="34" charset="0"/>
              </a:rPr>
              <a:t>: Token </a:t>
            </a:r>
            <a:r>
              <a:rPr lang="en-US" sz="1800" dirty="0">
                <a:latin typeface="Arial MT"/>
                <a:cs typeface="Arial MT"/>
              </a:rPr>
              <a:t>&lt;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IF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&gt; corresponding RE is ‘’IF’’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MT"/>
                <a:cs typeface="Arial MT"/>
              </a:rPr>
              <a:t>Comparison operator’s RE is =| &gt; | &lt; | &gt;= | &lt;=</a:t>
            </a:r>
            <a:endParaRPr lang="en-US" sz="1800" dirty="0">
              <a:latin typeface="Arial MT"/>
              <a:cs typeface="Arial MT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b="0" kern="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b="0" kern="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b="0" kern="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18434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Terminology</a:t>
            </a:r>
            <a:endParaRPr sz="2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ts val="2395"/>
              </a:lnSpc>
              <a:spcBef>
                <a:spcPts val="95"/>
              </a:spcBef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pc="-5" dirty="0"/>
              <a:t>Alphabet (</a:t>
            </a:r>
            <a:r>
              <a:rPr b="0" spc="-5" dirty="0">
                <a:latin typeface="Symbol"/>
                <a:cs typeface="Symbol"/>
              </a:rPr>
              <a:t></a:t>
            </a:r>
            <a:r>
              <a:rPr spc="-5" dirty="0"/>
              <a:t>)</a:t>
            </a:r>
            <a:r>
              <a:rPr spc="5" dirty="0"/>
              <a:t> </a:t>
            </a:r>
            <a:r>
              <a:rPr spc="-5" dirty="0"/>
              <a:t>:</a:t>
            </a:r>
            <a:r>
              <a:rPr spc="5" dirty="0"/>
              <a:t> </a:t>
            </a:r>
            <a:r>
              <a:rPr spc="-10" dirty="0"/>
              <a:t>AKA</a:t>
            </a:r>
            <a:r>
              <a:rPr spc="5" dirty="0"/>
              <a:t> </a:t>
            </a:r>
            <a:r>
              <a:rPr spc="-10" dirty="0"/>
              <a:t>character</a:t>
            </a:r>
            <a:r>
              <a:rPr spc="5" dirty="0"/>
              <a:t> </a:t>
            </a:r>
            <a:r>
              <a:rPr spc="-10" dirty="0"/>
              <a:t>class</a:t>
            </a:r>
          </a:p>
          <a:p>
            <a:pPr marL="755650" lvl="1" indent="-285750">
              <a:lnSpc>
                <a:spcPts val="2155"/>
              </a:lnSpc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symbols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(“characters”)</a:t>
            </a:r>
          </a:p>
          <a:p>
            <a:pPr marL="755650" lvl="1" indent="-286385"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i="1" spc="-5" dirty="0">
                <a:latin typeface="Arial"/>
                <a:cs typeface="Arial"/>
              </a:rPr>
              <a:t>Examples: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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{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1,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spc="-5" dirty="0">
                <a:latin typeface="Arial MT"/>
                <a:cs typeface="Arial MT"/>
              </a:rPr>
              <a:t>}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binary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alphabet</a:t>
            </a:r>
            <a:endParaRPr sz="1800" dirty="0">
              <a:latin typeface="Arial MT"/>
              <a:cs typeface="Arial MT"/>
            </a:endParaRPr>
          </a:p>
          <a:p>
            <a:pPr marL="1904364">
              <a:lnSpc>
                <a:spcPts val="2150"/>
              </a:lnSpc>
              <a:spcBef>
                <a:spcPts val="5"/>
              </a:spcBef>
            </a:pPr>
            <a:r>
              <a:rPr sz="1800" b="0" dirty="0">
                <a:latin typeface="Symbol"/>
                <a:cs typeface="Symbol"/>
              </a:rPr>
              <a:t></a:t>
            </a:r>
            <a:r>
              <a:rPr sz="1800" b="0" spc="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Arial MT"/>
                <a:cs typeface="Arial MT"/>
              </a:rPr>
              <a:t>=</a:t>
            </a:r>
            <a:r>
              <a:rPr sz="1800" b="0" spc="-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{</a:t>
            </a:r>
            <a:r>
              <a:rPr sz="1800" b="0" spc="-10" dirty="0">
                <a:latin typeface="Arial MT"/>
                <a:cs typeface="Arial MT"/>
              </a:rPr>
              <a:t> </a:t>
            </a:r>
            <a:r>
              <a:rPr sz="1800" spc="-5" dirty="0"/>
              <a:t>1,</a:t>
            </a:r>
            <a:r>
              <a:rPr sz="1800" spc="-10" dirty="0"/>
              <a:t> </a:t>
            </a:r>
            <a:r>
              <a:rPr sz="1800" spc="-5" dirty="0"/>
              <a:t>2,</a:t>
            </a:r>
            <a:r>
              <a:rPr sz="1800" spc="-10" dirty="0"/>
              <a:t> </a:t>
            </a:r>
            <a:r>
              <a:rPr sz="1800" spc="-5" dirty="0"/>
              <a:t>3, 4,</a:t>
            </a:r>
            <a:r>
              <a:rPr sz="1800" spc="-10" dirty="0"/>
              <a:t> </a:t>
            </a:r>
            <a:r>
              <a:rPr sz="1800" spc="-5" dirty="0"/>
              <a:t>5,</a:t>
            </a:r>
            <a:r>
              <a:rPr sz="1800" spc="-10" dirty="0"/>
              <a:t> </a:t>
            </a:r>
            <a:r>
              <a:rPr sz="1800" spc="-5" dirty="0"/>
              <a:t>6</a:t>
            </a:r>
            <a:r>
              <a:rPr sz="1800" dirty="0"/>
              <a:t> </a:t>
            </a:r>
            <a:r>
              <a:rPr sz="1800" b="0" dirty="0">
                <a:latin typeface="Arial MT"/>
                <a:cs typeface="Arial MT"/>
              </a:rPr>
              <a:t>}</a:t>
            </a:r>
            <a:r>
              <a:rPr sz="1800" b="0" spc="-1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:</a:t>
            </a:r>
            <a:r>
              <a:rPr sz="1800" b="0" spc="-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Alphabet</a:t>
            </a:r>
            <a:r>
              <a:rPr sz="1800" b="0" spc="-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on dice</a:t>
            </a:r>
            <a:r>
              <a:rPr sz="1800" b="0" spc="-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outcome</a:t>
            </a:r>
            <a:endParaRPr sz="1800" dirty="0">
              <a:latin typeface="Arial MT"/>
              <a:cs typeface="Arial MT"/>
            </a:endParaRPr>
          </a:p>
          <a:p>
            <a:pPr marL="355600" indent="-343535">
              <a:lnSpc>
                <a:spcPts val="2390"/>
              </a:lnSpc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pc="-5" dirty="0"/>
              <a:t>String :</a:t>
            </a:r>
            <a:r>
              <a:rPr dirty="0"/>
              <a:t> </a:t>
            </a:r>
            <a:r>
              <a:rPr spc="-5" dirty="0"/>
              <a:t>AKA Sentence</a:t>
            </a:r>
            <a:r>
              <a:rPr spc="5" dirty="0"/>
              <a:t> </a:t>
            </a:r>
            <a:r>
              <a:rPr b="0" spc="-5" dirty="0">
                <a:latin typeface="Arial MT"/>
                <a:cs typeface="Arial MT"/>
              </a:rPr>
              <a:t>or </a:t>
            </a:r>
            <a:r>
              <a:rPr spc="-5" dirty="0"/>
              <a:t>word</a:t>
            </a:r>
          </a:p>
          <a:p>
            <a:pPr marL="755650" lvl="1" indent="-285750">
              <a:lnSpc>
                <a:spcPts val="2160"/>
              </a:lnSpc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Sequence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symbols</a:t>
            </a:r>
            <a:endParaRPr sz="1800" dirty="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Finite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length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7302" y="3484872"/>
            <a:ext cx="212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800" dirty="0">
                <a:solidFill>
                  <a:srgbClr val="CC3300"/>
                </a:solidFill>
                <a:latin typeface="Arial MT"/>
                <a:cs typeface="Arial MT"/>
              </a:rPr>
              <a:t>–	</a:t>
            </a:r>
            <a:r>
              <a:rPr sz="1800" i="1" spc="-5" dirty="0">
                <a:latin typeface="Arial"/>
                <a:cs typeface="Arial"/>
              </a:rPr>
              <a:t>Example:</a:t>
            </a:r>
            <a:r>
              <a:rPr sz="1800" i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abbadc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702" y="3484872"/>
            <a:ext cx="1647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Length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|s|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102" y="3761485"/>
            <a:ext cx="6321298" cy="1191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ts val="2390"/>
              </a:lnSpc>
              <a:spcBef>
                <a:spcPts val="95"/>
              </a:spcBef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b="1" spc="-10" dirty="0">
                <a:latin typeface="Arial"/>
                <a:cs typeface="Arial"/>
              </a:rPr>
              <a:t>Empty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String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spc="-5" dirty="0">
                <a:latin typeface="Symbol"/>
                <a:cs typeface="Symbol"/>
              </a:rPr>
              <a:t></a:t>
            </a:r>
            <a:r>
              <a:rPr sz="2000" b="1" spc="-5" dirty="0">
                <a:latin typeface="Arial"/>
                <a:cs typeface="Arial"/>
              </a:rPr>
              <a:t>)</a:t>
            </a:r>
            <a:r>
              <a:rPr lang="en-US" sz="2000" b="1" spc="-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or NULL string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ts val="2150"/>
              </a:lnSpc>
              <a:tabLst>
                <a:tab pos="755015" algn="l"/>
              </a:tabLst>
            </a:pPr>
            <a:r>
              <a:rPr lang="en-US" sz="1800" dirty="0">
                <a:solidFill>
                  <a:srgbClr val="CC3300"/>
                </a:solidFill>
                <a:latin typeface="Arial MT"/>
                <a:cs typeface="Arial MT"/>
              </a:rPr>
              <a:t>–	</a:t>
            </a:r>
            <a:r>
              <a:rPr lang="en-US" sz="1800" dirty="0">
                <a:latin typeface="Arial MT"/>
                <a:cs typeface="Arial MT"/>
              </a:rPr>
              <a:t>L(a) = {</a:t>
            </a:r>
            <a:r>
              <a:rPr lang="en-US" sz="1800" spc="-5" dirty="0">
                <a:latin typeface="Symbol"/>
                <a:cs typeface="Symbol"/>
              </a:rPr>
              <a:t></a:t>
            </a:r>
            <a:r>
              <a:rPr lang="en-US" sz="1800" dirty="0">
                <a:latin typeface="Arial MT"/>
                <a:cs typeface="Arial MT"/>
              </a:rPr>
              <a:t>}, containing only the empty string</a:t>
            </a:r>
            <a:endParaRPr sz="1800" dirty="0">
              <a:latin typeface="Arial MT"/>
              <a:cs typeface="Arial MT"/>
            </a:endParaRPr>
          </a:p>
          <a:p>
            <a:pPr marL="469900">
              <a:lnSpc>
                <a:spcPts val="2150"/>
              </a:lnSpc>
              <a:spcBef>
                <a:spcPts val="30"/>
              </a:spcBef>
              <a:tabLst>
                <a:tab pos="755015" algn="l"/>
              </a:tabLst>
            </a:pPr>
            <a:r>
              <a:rPr sz="1800" dirty="0">
                <a:solidFill>
                  <a:srgbClr val="CC3300"/>
                </a:solidFill>
                <a:latin typeface="Arial MT"/>
                <a:cs typeface="Arial MT"/>
              </a:rPr>
              <a:t>–	</a:t>
            </a:r>
            <a:r>
              <a:rPr sz="1800" dirty="0">
                <a:latin typeface="Arial MT"/>
                <a:cs typeface="Arial MT"/>
              </a:rPr>
              <a:t>|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Symbol"/>
                <a:cs typeface="Symbol"/>
              </a:rPr>
              <a:t>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|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</a:t>
            </a:r>
          </a:p>
          <a:p>
            <a:pPr marL="355600" indent="-343535">
              <a:lnSpc>
                <a:spcPts val="2390"/>
              </a:lnSpc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b="1" spc="-5" dirty="0">
                <a:latin typeface="Arial"/>
                <a:cs typeface="Arial"/>
              </a:rPr>
              <a:t>Language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7302" y="4918202"/>
            <a:ext cx="443928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Char char="–"/>
              <a:tabLst>
                <a:tab pos="297815" algn="l"/>
                <a:tab pos="298450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strings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fixed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alphabet</a:t>
            </a:r>
            <a:endParaRPr sz="1800">
              <a:latin typeface="Arial MT"/>
              <a:cs typeface="Arial MT"/>
            </a:endParaRPr>
          </a:p>
          <a:p>
            <a:pPr marL="297815" marR="900430" indent="-297815">
              <a:lnSpc>
                <a:spcPct val="100000"/>
              </a:lnSpc>
              <a:buClr>
                <a:srgbClr val="CC3300"/>
              </a:buClr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1800" i="1" spc="-5" dirty="0">
                <a:latin typeface="Arial"/>
                <a:cs typeface="Arial"/>
              </a:rPr>
              <a:t>Examples: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{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a,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baa,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bccb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}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{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2132" y="5744956"/>
            <a:ext cx="793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b="1" spc="-5" dirty="0">
                <a:latin typeface="Arial"/>
                <a:cs typeface="Arial"/>
              </a:rPr>
              <a:t>3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{</a:t>
            </a:r>
            <a:r>
              <a:rPr sz="1800" spc="-5" dirty="0">
                <a:latin typeface="Symbol"/>
                <a:cs typeface="Symbol"/>
              </a:rPr>
              <a:t></a:t>
            </a:r>
            <a:r>
              <a:rPr sz="1800" spc="-5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2132" y="6020030"/>
            <a:ext cx="428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b="1" spc="-5" dirty="0">
                <a:latin typeface="Arial"/>
                <a:cs typeface="Arial"/>
              </a:rPr>
              <a:t>4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{</a:t>
            </a:r>
            <a:r>
              <a:rPr sz="1800" spc="-5" dirty="0">
                <a:latin typeface="Symbol"/>
                <a:cs typeface="Symbol"/>
              </a:rPr>
              <a:t></a:t>
            </a:r>
            <a:r>
              <a:rPr sz="1800" b="1" spc="-5" dirty="0">
                <a:latin typeface="Arial"/>
                <a:cs typeface="Arial"/>
              </a:rPr>
              <a:t>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ab,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abab,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ababab,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abababab,...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86200" y="5604509"/>
            <a:ext cx="309880" cy="373380"/>
          </a:xfrm>
          <a:custGeom>
            <a:avLst/>
            <a:gdLst/>
            <a:ahLst/>
            <a:cxnLst/>
            <a:rect l="l" t="t" r="r" b="b"/>
            <a:pathLst>
              <a:path w="309879" h="373379">
                <a:moveTo>
                  <a:pt x="77724" y="0"/>
                </a:moveTo>
                <a:lnTo>
                  <a:pt x="0" y="34289"/>
                </a:lnTo>
                <a:lnTo>
                  <a:pt x="58674" y="66620"/>
                </a:lnTo>
                <a:lnTo>
                  <a:pt x="58674" y="36575"/>
                </a:lnTo>
                <a:lnTo>
                  <a:pt x="60198" y="33527"/>
                </a:lnTo>
                <a:lnTo>
                  <a:pt x="64008" y="32003"/>
                </a:lnTo>
                <a:lnTo>
                  <a:pt x="74675" y="32765"/>
                </a:lnTo>
                <a:lnTo>
                  <a:pt x="76396" y="32858"/>
                </a:lnTo>
                <a:lnTo>
                  <a:pt x="77724" y="0"/>
                </a:lnTo>
                <a:close/>
              </a:path>
              <a:path w="309879" h="373379">
                <a:moveTo>
                  <a:pt x="75993" y="330559"/>
                </a:moveTo>
                <a:lnTo>
                  <a:pt x="74676" y="297941"/>
                </a:lnTo>
                <a:lnTo>
                  <a:pt x="0" y="339089"/>
                </a:lnTo>
                <a:lnTo>
                  <a:pt x="58674" y="364975"/>
                </a:lnTo>
                <a:lnTo>
                  <a:pt x="58674" y="336803"/>
                </a:lnTo>
                <a:lnTo>
                  <a:pt x="60198" y="332993"/>
                </a:lnTo>
                <a:lnTo>
                  <a:pt x="63246" y="331469"/>
                </a:lnTo>
                <a:lnTo>
                  <a:pt x="75993" y="330559"/>
                </a:lnTo>
                <a:close/>
              </a:path>
              <a:path w="309879" h="373379">
                <a:moveTo>
                  <a:pt x="76395" y="32888"/>
                </a:moveTo>
                <a:lnTo>
                  <a:pt x="64008" y="32003"/>
                </a:lnTo>
                <a:lnTo>
                  <a:pt x="60198" y="33527"/>
                </a:lnTo>
                <a:lnTo>
                  <a:pt x="58674" y="36575"/>
                </a:lnTo>
                <a:lnTo>
                  <a:pt x="60198" y="40386"/>
                </a:lnTo>
                <a:lnTo>
                  <a:pt x="63246" y="41910"/>
                </a:lnTo>
                <a:lnTo>
                  <a:pt x="75993" y="42820"/>
                </a:lnTo>
                <a:lnTo>
                  <a:pt x="76395" y="32888"/>
                </a:lnTo>
                <a:close/>
              </a:path>
              <a:path w="309879" h="373379">
                <a:moveTo>
                  <a:pt x="75993" y="42820"/>
                </a:moveTo>
                <a:lnTo>
                  <a:pt x="63246" y="41910"/>
                </a:lnTo>
                <a:lnTo>
                  <a:pt x="60198" y="40386"/>
                </a:lnTo>
                <a:lnTo>
                  <a:pt x="58674" y="36575"/>
                </a:lnTo>
                <a:lnTo>
                  <a:pt x="58674" y="66620"/>
                </a:lnTo>
                <a:lnTo>
                  <a:pt x="74675" y="75437"/>
                </a:lnTo>
                <a:lnTo>
                  <a:pt x="75993" y="42820"/>
                </a:lnTo>
                <a:close/>
              </a:path>
              <a:path w="309879" h="373379">
                <a:moveTo>
                  <a:pt x="76396" y="340521"/>
                </a:moveTo>
                <a:lnTo>
                  <a:pt x="75993" y="330559"/>
                </a:lnTo>
                <a:lnTo>
                  <a:pt x="63246" y="331469"/>
                </a:lnTo>
                <a:lnTo>
                  <a:pt x="60198" y="332993"/>
                </a:lnTo>
                <a:lnTo>
                  <a:pt x="58674" y="336803"/>
                </a:lnTo>
                <a:lnTo>
                  <a:pt x="60198" y="339851"/>
                </a:lnTo>
                <a:lnTo>
                  <a:pt x="64008" y="341375"/>
                </a:lnTo>
                <a:lnTo>
                  <a:pt x="76396" y="340521"/>
                </a:lnTo>
                <a:close/>
              </a:path>
              <a:path w="309879" h="373379">
                <a:moveTo>
                  <a:pt x="77724" y="373379"/>
                </a:moveTo>
                <a:lnTo>
                  <a:pt x="76396" y="340521"/>
                </a:lnTo>
                <a:lnTo>
                  <a:pt x="64008" y="341375"/>
                </a:lnTo>
                <a:lnTo>
                  <a:pt x="60198" y="339851"/>
                </a:lnTo>
                <a:lnTo>
                  <a:pt x="58674" y="336803"/>
                </a:lnTo>
                <a:lnTo>
                  <a:pt x="58674" y="364975"/>
                </a:lnTo>
                <a:lnTo>
                  <a:pt x="77724" y="373379"/>
                </a:lnTo>
                <a:close/>
              </a:path>
              <a:path w="309879" h="373379">
                <a:moveTo>
                  <a:pt x="289560" y="182117"/>
                </a:moveTo>
                <a:lnTo>
                  <a:pt x="232410" y="179069"/>
                </a:lnTo>
                <a:lnTo>
                  <a:pt x="188213" y="172974"/>
                </a:lnTo>
                <a:lnTo>
                  <a:pt x="179832" y="170687"/>
                </a:lnTo>
                <a:lnTo>
                  <a:pt x="172212" y="169163"/>
                </a:lnTo>
                <a:lnTo>
                  <a:pt x="169163" y="167639"/>
                </a:lnTo>
                <a:lnTo>
                  <a:pt x="166115" y="166877"/>
                </a:lnTo>
                <a:lnTo>
                  <a:pt x="163829" y="166115"/>
                </a:lnTo>
                <a:lnTo>
                  <a:pt x="161544" y="164591"/>
                </a:lnTo>
                <a:lnTo>
                  <a:pt x="160020" y="163829"/>
                </a:lnTo>
                <a:lnTo>
                  <a:pt x="158496" y="162305"/>
                </a:lnTo>
                <a:lnTo>
                  <a:pt x="158496" y="163067"/>
                </a:lnTo>
                <a:lnTo>
                  <a:pt x="157734" y="161543"/>
                </a:lnTo>
                <a:lnTo>
                  <a:pt x="157734" y="162305"/>
                </a:lnTo>
                <a:lnTo>
                  <a:pt x="156972" y="160781"/>
                </a:lnTo>
                <a:lnTo>
                  <a:pt x="156972" y="57912"/>
                </a:lnTo>
                <a:lnTo>
                  <a:pt x="156210" y="56387"/>
                </a:lnTo>
                <a:lnTo>
                  <a:pt x="156210" y="54863"/>
                </a:lnTo>
                <a:lnTo>
                  <a:pt x="155448" y="54101"/>
                </a:lnTo>
                <a:lnTo>
                  <a:pt x="154686" y="52577"/>
                </a:lnTo>
                <a:lnTo>
                  <a:pt x="153924" y="52577"/>
                </a:lnTo>
                <a:lnTo>
                  <a:pt x="151637" y="50291"/>
                </a:lnTo>
                <a:lnTo>
                  <a:pt x="150113" y="49529"/>
                </a:lnTo>
                <a:lnTo>
                  <a:pt x="147827" y="48005"/>
                </a:lnTo>
                <a:lnTo>
                  <a:pt x="144779" y="46481"/>
                </a:lnTo>
                <a:lnTo>
                  <a:pt x="141732" y="45719"/>
                </a:lnTo>
                <a:lnTo>
                  <a:pt x="135636" y="42672"/>
                </a:lnTo>
                <a:lnTo>
                  <a:pt x="131825" y="41910"/>
                </a:lnTo>
                <a:lnTo>
                  <a:pt x="127253" y="41148"/>
                </a:lnTo>
                <a:lnTo>
                  <a:pt x="118110" y="38862"/>
                </a:lnTo>
                <a:lnTo>
                  <a:pt x="108203" y="37337"/>
                </a:lnTo>
                <a:lnTo>
                  <a:pt x="97536" y="35051"/>
                </a:lnTo>
                <a:lnTo>
                  <a:pt x="85344" y="33527"/>
                </a:lnTo>
                <a:lnTo>
                  <a:pt x="76395" y="32888"/>
                </a:lnTo>
                <a:lnTo>
                  <a:pt x="75993" y="42820"/>
                </a:lnTo>
                <a:lnTo>
                  <a:pt x="84582" y="43434"/>
                </a:lnTo>
                <a:lnTo>
                  <a:pt x="107441" y="46481"/>
                </a:lnTo>
                <a:lnTo>
                  <a:pt x="116586" y="48005"/>
                </a:lnTo>
                <a:lnTo>
                  <a:pt x="128777" y="51053"/>
                </a:lnTo>
                <a:lnTo>
                  <a:pt x="132587" y="51815"/>
                </a:lnTo>
                <a:lnTo>
                  <a:pt x="135636" y="53339"/>
                </a:lnTo>
                <a:lnTo>
                  <a:pt x="138684" y="54101"/>
                </a:lnTo>
                <a:lnTo>
                  <a:pt x="140970" y="55625"/>
                </a:lnTo>
                <a:lnTo>
                  <a:pt x="143255" y="56387"/>
                </a:lnTo>
                <a:lnTo>
                  <a:pt x="144779" y="57150"/>
                </a:lnTo>
                <a:lnTo>
                  <a:pt x="146303" y="58674"/>
                </a:lnTo>
                <a:lnTo>
                  <a:pt x="146303" y="57912"/>
                </a:lnTo>
                <a:lnTo>
                  <a:pt x="147065" y="59436"/>
                </a:lnTo>
                <a:lnTo>
                  <a:pt x="147065" y="58674"/>
                </a:lnTo>
                <a:lnTo>
                  <a:pt x="147827" y="60198"/>
                </a:lnTo>
                <a:lnTo>
                  <a:pt x="147827" y="163067"/>
                </a:lnTo>
                <a:lnTo>
                  <a:pt x="148589" y="164591"/>
                </a:lnTo>
                <a:lnTo>
                  <a:pt x="148589" y="166115"/>
                </a:lnTo>
                <a:lnTo>
                  <a:pt x="149351" y="166877"/>
                </a:lnTo>
                <a:lnTo>
                  <a:pt x="150113" y="168401"/>
                </a:lnTo>
                <a:lnTo>
                  <a:pt x="150875" y="168401"/>
                </a:lnTo>
                <a:lnTo>
                  <a:pt x="152400" y="169925"/>
                </a:lnTo>
                <a:lnTo>
                  <a:pt x="152400" y="170687"/>
                </a:lnTo>
                <a:lnTo>
                  <a:pt x="154686" y="171450"/>
                </a:lnTo>
                <a:lnTo>
                  <a:pt x="159258" y="174498"/>
                </a:lnTo>
                <a:lnTo>
                  <a:pt x="162305" y="175260"/>
                </a:lnTo>
                <a:lnTo>
                  <a:pt x="166115" y="176784"/>
                </a:lnTo>
                <a:lnTo>
                  <a:pt x="169163" y="177545"/>
                </a:lnTo>
                <a:lnTo>
                  <a:pt x="172974" y="179069"/>
                </a:lnTo>
                <a:lnTo>
                  <a:pt x="177546" y="179831"/>
                </a:lnTo>
                <a:lnTo>
                  <a:pt x="185927" y="182117"/>
                </a:lnTo>
                <a:lnTo>
                  <a:pt x="195834" y="183641"/>
                </a:lnTo>
                <a:lnTo>
                  <a:pt x="207263" y="185927"/>
                </a:lnTo>
                <a:lnTo>
                  <a:pt x="213163" y="186714"/>
                </a:lnTo>
                <a:lnTo>
                  <a:pt x="219455" y="185927"/>
                </a:lnTo>
                <a:lnTo>
                  <a:pt x="231648" y="185165"/>
                </a:lnTo>
                <a:lnTo>
                  <a:pt x="245363" y="183641"/>
                </a:lnTo>
                <a:lnTo>
                  <a:pt x="259841" y="182841"/>
                </a:lnTo>
                <a:lnTo>
                  <a:pt x="273558" y="182156"/>
                </a:lnTo>
                <a:lnTo>
                  <a:pt x="289560" y="182117"/>
                </a:lnTo>
                <a:close/>
              </a:path>
              <a:path w="309879" h="373379">
                <a:moveTo>
                  <a:pt x="289560" y="191262"/>
                </a:moveTo>
                <a:lnTo>
                  <a:pt x="273558" y="191262"/>
                </a:lnTo>
                <a:lnTo>
                  <a:pt x="259079" y="190500"/>
                </a:lnTo>
                <a:lnTo>
                  <a:pt x="245363" y="189737"/>
                </a:lnTo>
                <a:lnTo>
                  <a:pt x="231648" y="188213"/>
                </a:lnTo>
                <a:lnTo>
                  <a:pt x="218694" y="187451"/>
                </a:lnTo>
                <a:lnTo>
                  <a:pt x="213163" y="186714"/>
                </a:lnTo>
                <a:lnTo>
                  <a:pt x="207263" y="187451"/>
                </a:lnTo>
                <a:lnTo>
                  <a:pt x="196596" y="189737"/>
                </a:lnTo>
                <a:lnTo>
                  <a:pt x="186689" y="191262"/>
                </a:lnTo>
                <a:lnTo>
                  <a:pt x="177546" y="193548"/>
                </a:lnTo>
                <a:lnTo>
                  <a:pt x="172974" y="194310"/>
                </a:lnTo>
                <a:lnTo>
                  <a:pt x="169163" y="195072"/>
                </a:lnTo>
                <a:lnTo>
                  <a:pt x="163067" y="198119"/>
                </a:lnTo>
                <a:lnTo>
                  <a:pt x="160020" y="198881"/>
                </a:lnTo>
                <a:lnTo>
                  <a:pt x="156972" y="200405"/>
                </a:lnTo>
                <a:lnTo>
                  <a:pt x="154686" y="201929"/>
                </a:lnTo>
                <a:lnTo>
                  <a:pt x="152400" y="202691"/>
                </a:lnTo>
                <a:lnTo>
                  <a:pt x="152400" y="203453"/>
                </a:lnTo>
                <a:lnTo>
                  <a:pt x="150875" y="204977"/>
                </a:lnTo>
                <a:lnTo>
                  <a:pt x="150113" y="204977"/>
                </a:lnTo>
                <a:lnTo>
                  <a:pt x="149351" y="206501"/>
                </a:lnTo>
                <a:lnTo>
                  <a:pt x="148589" y="207263"/>
                </a:lnTo>
                <a:lnTo>
                  <a:pt x="148589" y="208787"/>
                </a:lnTo>
                <a:lnTo>
                  <a:pt x="147827" y="210312"/>
                </a:lnTo>
                <a:lnTo>
                  <a:pt x="147828" y="313181"/>
                </a:lnTo>
                <a:lnTo>
                  <a:pt x="147066" y="314705"/>
                </a:lnTo>
                <a:lnTo>
                  <a:pt x="147066" y="313943"/>
                </a:lnTo>
                <a:lnTo>
                  <a:pt x="146304" y="315467"/>
                </a:lnTo>
                <a:lnTo>
                  <a:pt x="146304" y="314705"/>
                </a:lnTo>
                <a:lnTo>
                  <a:pt x="144780" y="316229"/>
                </a:lnTo>
                <a:lnTo>
                  <a:pt x="143256" y="316991"/>
                </a:lnTo>
                <a:lnTo>
                  <a:pt x="140970" y="318515"/>
                </a:lnTo>
                <a:lnTo>
                  <a:pt x="138684" y="319277"/>
                </a:lnTo>
                <a:lnTo>
                  <a:pt x="135636" y="320039"/>
                </a:lnTo>
                <a:lnTo>
                  <a:pt x="132588" y="321563"/>
                </a:lnTo>
                <a:lnTo>
                  <a:pt x="124968" y="323088"/>
                </a:lnTo>
                <a:lnTo>
                  <a:pt x="116586" y="325374"/>
                </a:lnTo>
                <a:lnTo>
                  <a:pt x="106680" y="326898"/>
                </a:lnTo>
                <a:lnTo>
                  <a:pt x="96012" y="328422"/>
                </a:lnTo>
                <a:lnTo>
                  <a:pt x="84582" y="329945"/>
                </a:lnTo>
                <a:lnTo>
                  <a:pt x="75993" y="330559"/>
                </a:lnTo>
                <a:lnTo>
                  <a:pt x="76395" y="340491"/>
                </a:lnTo>
                <a:lnTo>
                  <a:pt x="77724" y="340430"/>
                </a:lnTo>
                <a:lnTo>
                  <a:pt x="86106" y="339851"/>
                </a:lnTo>
                <a:lnTo>
                  <a:pt x="97536" y="338327"/>
                </a:lnTo>
                <a:lnTo>
                  <a:pt x="108966" y="336041"/>
                </a:lnTo>
                <a:lnTo>
                  <a:pt x="118872" y="334517"/>
                </a:lnTo>
                <a:lnTo>
                  <a:pt x="127254" y="332231"/>
                </a:lnTo>
                <a:lnTo>
                  <a:pt x="131826" y="331469"/>
                </a:lnTo>
                <a:lnTo>
                  <a:pt x="135636" y="330707"/>
                </a:lnTo>
                <a:lnTo>
                  <a:pt x="138684" y="329184"/>
                </a:lnTo>
                <a:lnTo>
                  <a:pt x="142494" y="327660"/>
                </a:lnTo>
                <a:lnTo>
                  <a:pt x="145542" y="326898"/>
                </a:lnTo>
                <a:lnTo>
                  <a:pt x="150114" y="323850"/>
                </a:lnTo>
                <a:lnTo>
                  <a:pt x="151638" y="323088"/>
                </a:lnTo>
                <a:lnTo>
                  <a:pt x="153924" y="320801"/>
                </a:lnTo>
                <a:lnTo>
                  <a:pt x="154686" y="320801"/>
                </a:lnTo>
                <a:lnTo>
                  <a:pt x="155448" y="319277"/>
                </a:lnTo>
                <a:lnTo>
                  <a:pt x="156210" y="318515"/>
                </a:lnTo>
                <a:lnTo>
                  <a:pt x="156210" y="316991"/>
                </a:lnTo>
                <a:lnTo>
                  <a:pt x="156972" y="315467"/>
                </a:lnTo>
                <a:lnTo>
                  <a:pt x="156972" y="212598"/>
                </a:lnTo>
                <a:lnTo>
                  <a:pt x="157734" y="211074"/>
                </a:lnTo>
                <a:lnTo>
                  <a:pt x="157734" y="211836"/>
                </a:lnTo>
                <a:lnTo>
                  <a:pt x="158496" y="210312"/>
                </a:lnTo>
                <a:lnTo>
                  <a:pt x="158496" y="211074"/>
                </a:lnTo>
                <a:lnTo>
                  <a:pt x="160020" y="209550"/>
                </a:lnTo>
                <a:lnTo>
                  <a:pt x="161544" y="208787"/>
                </a:lnTo>
                <a:lnTo>
                  <a:pt x="163829" y="208025"/>
                </a:lnTo>
                <a:lnTo>
                  <a:pt x="166115" y="206501"/>
                </a:lnTo>
                <a:lnTo>
                  <a:pt x="169163" y="205739"/>
                </a:lnTo>
                <a:lnTo>
                  <a:pt x="172212" y="204215"/>
                </a:lnTo>
                <a:lnTo>
                  <a:pt x="179832" y="202691"/>
                </a:lnTo>
                <a:lnTo>
                  <a:pt x="220217" y="195834"/>
                </a:lnTo>
                <a:lnTo>
                  <a:pt x="259841" y="192786"/>
                </a:lnTo>
                <a:lnTo>
                  <a:pt x="274320" y="192024"/>
                </a:lnTo>
                <a:lnTo>
                  <a:pt x="289560" y="191262"/>
                </a:lnTo>
                <a:close/>
              </a:path>
              <a:path w="309879" h="373379">
                <a:moveTo>
                  <a:pt x="309372" y="186689"/>
                </a:moveTo>
                <a:lnTo>
                  <a:pt x="307848" y="183641"/>
                </a:lnTo>
                <a:lnTo>
                  <a:pt x="304800" y="182117"/>
                </a:lnTo>
                <a:lnTo>
                  <a:pt x="273558" y="182156"/>
                </a:lnTo>
                <a:lnTo>
                  <a:pt x="259079" y="182879"/>
                </a:lnTo>
                <a:lnTo>
                  <a:pt x="245363" y="183641"/>
                </a:lnTo>
                <a:lnTo>
                  <a:pt x="231648" y="185165"/>
                </a:lnTo>
                <a:lnTo>
                  <a:pt x="219455" y="185927"/>
                </a:lnTo>
                <a:lnTo>
                  <a:pt x="213163" y="186714"/>
                </a:lnTo>
                <a:lnTo>
                  <a:pt x="218694" y="187451"/>
                </a:lnTo>
                <a:lnTo>
                  <a:pt x="231648" y="188213"/>
                </a:lnTo>
                <a:lnTo>
                  <a:pt x="245363" y="189737"/>
                </a:lnTo>
                <a:lnTo>
                  <a:pt x="259841" y="190540"/>
                </a:lnTo>
                <a:lnTo>
                  <a:pt x="273558" y="191262"/>
                </a:lnTo>
                <a:lnTo>
                  <a:pt x="304800" y="191262"/>
                </a:lnTo>
                <a:lnTo>
                  <a:pt x="307848" y="189737"/>
                </a:lnTo>
                <a:lnTo>
                  <a:pt x="309372" y="18668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30700" y="5651246"/>
            <a:ext cx="18681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CC3300"/>
                </a:solidFill>
                <a:latin typeface="Arial"/>
                <a:cs typeface="Arial"/>
              </a:rPr>
              <a:t>Note</a:t>
            </a:r>
            <a:r>
              <a:rPr sz="1600" b="1" spc="-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C3300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C3300"/>
                </a:solidFill>
                <a:latin typeface="Arial"/>
                <a:cs typeface="Arial"/>
              </a:rPr>
              <a:t>difference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77000" y="4953000"/>
            <a:ext cx="3048000" cy="1152525"/>
          </a:xfrm>
          <a:custGeom>
            <a:avLst/>
            <a:gdLst/>
            <a:ahLst/>
            <a:cxnLst/>
            <a:rect l="l" t="t" r="r" b="b"/>
            <a:pathLst>
              <a:path w="3048000" h="1152525">
                <a:moveTo>
                  <a:pt x="508253" y="0"/>
                </a:moveTo>
                <a:lnTo>
                  <a:pt x="439186" y="1273"/>
                </a:lnTo>
                <a:lnTo>
                  <a:pt x="372974" y="4984"/>
                </a:lnTo>
                <a:lnTo>
                  <a:pt x="310217" y="10965"/>
                </a:lnTo>
                <a:lnTo>
                  <a:pt x="251516" y="19050"/>
                </a:lnTo>
                <a:lnTo>
                  <a:pt x="197472" y="29071"/>
                </a:lnTo>
                <a:lnTo>
                  <a:pt x="148685" y="40862"/>
                </a:lnTo>
                <a:lnTo>
                  <a:pt x="105756" y="54256"/>
                </a:lnTo>
                <a:lnTo>
                  <a:pt x="69285" y="69088"/>
                </a:lnTo>
                <a:lnTo>
                  <a:pt x="18122" y="102393"/>
                </a:lnTo>
                <a:lnTo>
                  <a:pt x="0" y="139446"/>
                </a:lnTo>
                <a:lnTo>
                  <a:pt x="0" y="698753"/>
                </a:lnTo>
                <a:lnTo>
                  <a:pt x="18122" y="735806"/>
                </a:lnTo>
                <a:lnTo>
                  <a:pt x="69285" y="769112"/>
                </a:lnTo>
                <a:lnTo>
                  <a:pt x="105756" y="783943"/>
                </a:lnTo>
                <a:lnTo>
                  <a:pt x="148685" y="797337"/>
                </a:lnTo>
                <a:lnTo>
                  <a:pt x="197472" y="809128"/>
                </a:lnTo>
                <a:lnTo>
                  <a:pt x="251516" y="819150"/>
                </a:lnTo>
                <a:lnTo>
                  <a:pt x="310217" y="827234"/>
                </a:lnTo>
                <a:lnTo>
                  <a:pt x="372974" y="833215"/>
                </a:lnTo>
                <a:lnTo>
                  <a:pt x="439186" y="836926"/>
                </a:lnTo>
                <a:lnTo>
                  <a:pt x="508253" y="838200"/>
                </a:lnTo>
                <a:lnTo>
                  <a:pt x="441198" y="1152144"/>
                </a:lnTo>
                <a:lnTo>
                  <a:pt x="1270253" y="838200"/>
                </a:lnTo>
                <a:lnTo>
                  <a:pt x="2539746" y="838200"/>
                </a:lnTo>
                <a:lnTo>
                  <a:pt x="2608653" y="836926"/>
                </a:lnTo>
                <a:lnTo>
                  <a:pt x="2674761" y="833215"/>
                </a:lnTo>
                <a:lnTo>
                  <a:pt x="2737461" y="827234"/>
                </a:lnTo>
                <a:lnTo>
                  <a:pt x="2796144" y="819150"/>
                </a:lnTo>
                <a:lnTo>
                  <a:pt x="2850203" y="809128"/>
                </a:lnTo>
                <a:lnTo>
                  <a:pt x="2899029" y="797337"/>
                </a:lnTo>
                <a:lnTo>
                  <a:pt x="2942012" y="783943"/>
                </a:lnTo>
                <a:lnTo>
                  <a:pt x="2978545" y="769111"/>
                </a:lnTo>
                <a:lnTo>
                  <a:pt x="3029824" y="735806"/>
                </a:lnTo>
                <a:lnTo>
                  <a:pt x="3048000" y="698753"/>
                </a:lnTo>
                <a:lnTo>
                  <a:pt x="3048000" y="139446"/>
                </a:lnTo>
                <a:lnTo>
                  <a:pt x="3029824" y="102393"/>
                </a:lnTo>
                <a:lnTo>
                  <a:pt x="2978545" y="69087"/>
                </a:lnTo>
                <a:lnTo>
                  <a:pt x="2942012" y="54256"/>
                </a:lnTo>
                <a:lnTo>
                  <a:pt x="2899028" y="40862"/>
                </a:lnTo>
                <a:lnTo>
                  <a:pt x="2850203" y="29071"/>
                </a:lnTo>
                <a:lnTo>
                  <a:pt x="2796144" y="19049"/>
                </a:lnTo>
                <a:lnTo>
                  <a:pt x="2737461" y="10965"/>
                </a:lnTo>
                <a:lnTo>
                  <a:pt x="2674761" y="4984"/>
                </a:lnTo>
                <a:lnTo>
                  <a:pt x="2608653" y="1273"/>
                </a:lnTo>
                <a:lnTo>
                  <a:pt x="2539746" y="0"/>
                </a:lnTo>
                <a:lnTo>
                  <a:pt x="50825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70040" y="5034026"/>
            <a:ext cx="2661920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400" b="1" i="1" spc="-5" dirty="0">
                <a:latin typeface="Arial"/>
                <a:cs typeface="Arial"/>
              </a:rPr>
              <a:t>Each </a:t>
            </a:r>
            <a:r>
              <a:rPr sz="1400" b="1" i="1" spc="-10" dirty="0">
                <a:latin typeface="Arial"/>
                <a:cs typeface="Arial"/>
              </a:rPr>
              <a:t>string </a:t>
            </a:r>
            <a:r>
              <a:rPr sz="1400" b="1" i="1" spc="-5" dirty="0">
                <a:latin typeface="Arial"/>
                <a:cs typeface="Arial"/>
              </a:rPr>
              <a:t>is finite in </a:t>
            </a:r>
            <a:r>
              <a:rPr sz="1400" b="1" i="1" spc="-10" dirty="0">
                <a:latin typeface="Arial"/>
                <a:cs typeface="Arial"/>
              </a:rPr>
              <a:t>length, </a:t>
            </a:r>
            <a:r>
              <a:rPr sz="1400" b="1" i="1" spc="-5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but the </a:t>
            </a:r>
            <a:r>
              <a:rPr sz="1400" b="1" i="1" spc="-5" dirty="0">
                <a:latin typeface="Arial"/>
                <a:cs typeface="Arial"/>
              </a:rPr>
              <a:t>set may </a:t>
            </a:r>
            <a:r>
              <a:rPr sz="1400" b="1" i="1" spc="-10" dirty="0">
                <a:latin typeface="Arial"/>
                <a:cs typeface="Arial"/>
              </a:rPr>
              <a:t>have </a:t>
            </a:r>
            <a:r>
              <a:rPr sz="1400" b="1" i="1" spc="-5" dirty="0">
                <a:latin typeface="Arial"/>
                <a:cs typeface="Arial"/>
              </a:rPr>
              <a:t>an </a:t>
            </a:r>
            <a:r>
              <a:rPr sz="1400" b="1" i="1" spc="-10" dirty="0">
                <a:latin typeface="Arial"/>
                <a:cs typeface="Arial"/>
              </a:rPr>
              <a:t>infinite </a:t>
            </a:r>
            <a:r>
              <a:rPr sz="1400" b="1" i="1" spc="-375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number</a:t>
            </a:r>
            <a:r>
              <a:rPr sz="1400" b="1" i="1" spc="-5" dirty="0">
                <a:latin typeface="Arial"/>
                <a:cs typeface="Arial"/>
              </a:rPr>
              <a:t> of</a:t>
            </a:r>
            <a:r>
              <a:rPr sz="1400" b="1" i="1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elements.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18434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Terminology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070102" y="1503680"/>
            <a:ext cx="8322945" cy="580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900" b="1" spc="-5" dirty="0">
                <a:latin typeface="Arial"/>
                <a:cs typeface="Arial"/>
              </a:rPr>
              <a:t>Prefix</a:t>
            </a:r>
            <a:r>
              <a:rPr sz="1900" b="1" spc="-20" dirty="0">
                <a:latin typeface="Arial"/>
                <a:cs typeface="Arial"/>
              </a:rPr>
              <a:t> </a:t>
            </a:r>
            <a:r>
              <a:rPr sz="1900" dirty="0">
                <a:latin typeface="Arial MT"/>
                <a:cs typeface="Arial MT"/>
              </a:rPr>
              <a:t>...of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string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</a:t>
            </a: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String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obtained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removing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zero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trailing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symbols</a:t>
            </a:r>
            <a:endParaRPr sz="1800" dirty="0">
              <a:latin typeface="Arial MT"/>
              <a:cs typeface="Arial MT"/>
            </a:endParaRPr>
          </a:p>
          <a:p>
            <a:pPr marL="755650" lvl="1" indent="-286385">
              <a:lnSpc>
                <a:spcPts val="2125"/>
              </a:lnSpc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hello</a:t>
            </a:r>
            <a:endParaRPr sz="1800" dirty="0">
              <a:latin typeface="Arial"/>
              <a:cs typeface="Arial"/>
            </a:endParaRPr>
          </a:p>
          <a:p>
            <a:pPr marL="755650" lvl="1" indent="-286385">
              <a:lnSpc>
                <a:spcPts val="2245"/>
              </a:lnSpc>
              <a:buClr>
                <a:srgbClr val="CC33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i="1" spc="-5" dirty="0">
                <a:latin typeface="Arial"/>
                <a:cs typeface="Arial"/>
              </a:rPr>
              <a:t>Prefixes: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900" spc="-25" dirty="0">
                <a:latin typeface="Symbol"/>
                <a:cs typeface="Symbol"/>
              </a:rPr>
              <a:t></a:t>
            </a:r>
            <a:r>
              <a:rPr sz="1800" i="1" spc="-25" dirty="0">
                <a:latin typeface="Arial"/>
                <a:cs typeface="Arial"/>
              </a:rPr>
              <a:t>,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h,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he,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hel,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hell,</a:t>
            </a:r>
            <a:r>
              <a:rPr sz="1800" i="1" spc="-10" dirty="0">
                <a:latin typeface="Arial"/>
                <a:cs typeface="Arial"/>
              </a:rPr>
              <a:t> hello</a:t>
            </a:r>
            <a:endParaRPr sz="1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19"/>
              </a:spcBef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900" b="1" dirty="0">
                <a:latin typeface="Arial"/>
                <a:cs typeface="Arial"/>
              </a:rPr>
              <a:t>Suffix</a:t>
            </a:r>
            <a:r>
              <a:rPr sz="1900" b="1" spc="-30" dirty="0">
                <a:latin typeface="Arial"/>
                <a:cs typeface="Arial"/>
              </a:rPr>
              <a:t> </a:t>
            </a:r>
            <a:r>
              <a:rPr sz="1900" dirty="0">
                <a:latin typeface="Arial MT"/>
                <a:cs typeface="Arial MT"/>
              </a:rPr>
              <a:t>...of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string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</a:t>
            </a: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String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obtained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deleting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zero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leading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symbols</a:t>
            </a:r>
            <a:endParaRPr sz="1800" dirty="0">
              <a:latin typeface="Arial MT"/>
              <a:cs typeface="Arial MT"/>
            </a:endParaRPr>
          </a:p>
          <a:p>
            <a:pPr marL="755650" lvl="1" indent="-286385">
              <a:lnSpc>
                <a:spcPts val="2120"/>
              </a:lnSpc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hello</a:t>
            </a:r>
            <a:endParaRPr sz="1800" dirty="0">
              <a:latin typeface="Arial"/>
              <a:cs typeface="Arial"/>
            </a:endParaRPr>
          </a:p>
          <a:p>
            <a:pPr marL="755650" lvl="1" indent="-286385">
              <a:lnSpc>
                <a:spcPts val="2240"/>
              </a:lnSpc>
              <a:buClr>
                <a:srgbClr val="CC33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i="1" spc="-5" dirty="0">
                <a:latin typeface="Arial"/>
                <a:cs typeface="Arial"/>
              </a:rPr>
              <a:t>Suffixes: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hello,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ello,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llo,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lo,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o, </a:t>
            </a:r>
            <a:r>
              <a:rPr sz="1900" spc="-45" dirty="0">
                <a:latin typeface="Symbol"/>
                <a:cs typeface="Symbol"/>
              </a:rPr>
              <a:t></a:t>
            </a:r>
            <a:endParaRPr sz="1900" dirty="0">
              <a:latin typeface="Symbol"/>
              <a:cs typeface="Symbol"/>
            </a:endParaRPr>
          </a:p>
          <a:p>
            <a:pPr marL="355600" indent="-343535">
              <a:lnSpc>
                <a:spcPct val="100000"/>
              </a:lnSpc>
              <a:spcBef>
                <a:spcPts val="1025"/>
              </a:spcBef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900" b="1" dirty="0">
                <a:latin typeface="Arial"/>
                <a:cs typeface="Arial"/>
              </a:rPr>
              <a:t>Substring</a:t>
            </a:r>
            <a:r>
              <a:rPr sz="1900" b="1" spc="-25" dirty="0">
                <a:latin typeface="Arial"/>
                <a:cs typeface="Arial"/>
              </a:rPr>
              <a:t> </a:t>
            </a:r>
            <a:r>
              <a:rPr sz="1900" dirty="0">
                <a:latin typeface="Arial MT"/>
                <a:cs typeface="Arial MT"/>
              </a:rPr>
              <a:t>...of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string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</a:t>
            </a: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String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obtained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deleting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prefix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suffix</a:t>
            </a:r>
            <a:endParaRPr sz="1800" dirty="0">
              <a:latin typeface="Arial MT"/>
              <a:cs typeface="Arial MT"/>
            </a:endParaRPr>
          </a:p>
          <a:p>
            <a:pPr marL="755650" lvl="1" indent="-285750">
              <a:lnSpc>
                <a:spcPts val="2120"/>
              </a:lnSpc>
              <a:spcBef>
                <a:spcPts val="5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hello</a:t>
            </a: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ts val="2240"/>
              </a:lnSpc>
              <a:buClr>
                <a:srgbClr val="CC33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i="1" spc="-5" dirty="0">
                <a:latin typeface="Arial"/>
                <a:cs typeface="Arial"/>
              </a:rPr>
              <a:t>Substrings: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900" spc="-25" dirty="0">
                <a:latin typeface="Symbol"/>
                <a:cs typeface="Symbol"/>
              </a:rPr>
              <a:t></a:t>
            </a:r>
            <a:r>
              <a:rPr sz="1800" i="1" spc="-25" dirty="0">
                <a:latin typeface="Arial"/>
                <a:cs typeface="Arial"/>
              </a:rPr>
              <a:t>.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ell,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hel,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llo,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hello,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….</a:t>
            </a:r>
            <a:endParaRPr sz="1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19"/>
              </a:spcBef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900" b="1" spc="-5" dirty="0">
                <a:latin typeface="Arial"/>
                <a:cs typeface="Arial"/>
              </a:rPr>
              <a:t>Proper prefix </a:t>
            </a:r>
            <a:r>
              <a:rPr sz="1900" b="1" dirty="0">
                <a:latin typeface="Arial"/>
                <a:cs typeface="Arial"/>
              </a:rPr>
              <a:t>/</a:t>
            </a:r>
            <a:r>
              <a:rPr sz="1900" b="1" spc="-5" dirty="0">
                <a:latin typeface="Arial"/>
                <a:cs typeface="Arial"/>
              </a:rPr>
              <a:t> suffix </a:t>
            </a:r>
            <a:r>
              <a:rPr sz="1900" b="1" dirty="0">
                <a:latin typeface="Arial"/>
                <a:cs typeface="Arial"/>
              </a:rPr>
              <a:t>/</a:t>
            </a:r>
            <a:r>
              <a:rPr sz="1900" b="1" spc="-5" dirty="0">
                <a:latin typeface="Arial"/>
                <a:cs typeface="Arial"/>
              </a:rPr>
              <a:t> substring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spc="-5" dirty="0">
                <a:latin typeface="Arial MT"/>
                <a:cs typeface="Arial MT"/>
              </a:rPr>
              <a:t>...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of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</a:t>
            </a:r>
          </a:p>
          <a:p>
            <a:pPr marL="755650" marR="16510" lvl="1" indent="-286385">
              <a:lnSpc>
                <a:spcPct val="79700"/>
              </a:lnSpc>
              <a:spcBef>
                <a:spcPts val="475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String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s1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5" dirty="0">
                <a:latin typeface="Arial MT"/>
                <a:cs typeface="Arial MT"/>
              </a:rPr>
              <a:t> 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respectively prefix,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suffix, 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substring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 such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5" dirty="0">
                <a:latin typeface="Arial MT"/>
                <a:cs typeface="Arial MT"/>
              </a:rPr>
              <a:t> s1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dirty="0">
                <a:latin typeface="Symbol"/>
                <a:cs typeface="Symbol"/>
              </a:rPr>
              <a:t>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s1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Symbol"/>
                <a:cs typeface="Symbol"/>
              </a:rPr>
              <a:t>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</a:t>
            </a:r>
          </a:p>
          <a:p>
            <a:pPr marL="355600" indent="-343535">
              <a:lnSpc>
                <a:spcPct val="100000"/>
              </a:lnSpc>
              <a:spcBef>
                <a:spcPts val="1045"/>
              </a:spcBef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900" b="1" dirty="0">
                <a:latin typeface="Arial"/>
                <a:cs typeface="Arial"/>
              </a:rPr>
              <a:t>Subsequence</a:t>
            </a:r>
            <a:r>
              <a:rPr sz="1900" dirty="0">
                <a:latin typeface="Arial MT"/>
                <a:cs typeface="Arial MT"/>
              </a:rPr>
              <a:t>….of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string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</a:t>
            </a: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String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deleting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zero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necessarily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contiguous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symbols</a:t>
            </a:r>
            <a:endParaRPr sz="1800" dirty="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S=hello</a:t>
            </a:r>
            <a:endParaRPr sz="1800" dirty="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Subsequence: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hll,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eo,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hlo,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etc.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18434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Terminology</a:t>
            </a:r>
            <a:endParaRPr sz="2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938" y="1523999"/>
            <a:ext cx="731326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18434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Terminology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070102" y="1488711"/>
            <a:ext cx="4487545" cy="54857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6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Language</a:t>
            </a:r>
            <a:endParaRPr sz="22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strings</a:t>
            </a:r>
            <a:endParaRPr sz="20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229"/>
              </a:spcBef>
              <a:tabLst>
                <a:tab pos="755015" algn="l"/>
              </a:tabLst>
            </a:pP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Arial MT"/>
                <a:cs typeface="Arial MT"/>
              </a:rPr>
              <a:t>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...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  <a:tabLst>
                <a:tab pos="755015" algn="l"/>
              </a:tabLst>
            </a:pP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Arial MT"/>
                <a:cs typeface="Arial MT"/>
              </a:rPr>
              <a:t>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...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Union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two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languages</a:t>
            </a:r>
            <a:endParaRPr sz="22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260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L </a:t>
            </a:r>
            <a:r>
              <a:rPr sz="2000" spc="-5" dirty="0">
                <a:latin typeface="Symbol"/>
                <a:cs typeface="Symbol"/>
              </a:rPr>
              <a:t>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 {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 |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 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 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755015" lvl="1" indent="-286385">
              <a:lnSpc>
                <a:spcPct val="100000"/>
              </a:lnSpc>
              <a:spcBef>
                <a:spcPts val="215"/>
              </a:spcBef>
              <a:buClr>
                <a:srgbClr val="CC33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i="1" spc="-5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spcBef>
                <a:spcPts val="235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spc="-10" dirty="0">
                <a:latin typeface="Arial MT"/>
                <a:cs typeface="Arial MT"/>
              </a:rPr>
              <a:t>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ab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755015" lvl="1" indent="-286385">
              <a:lnSpc>
                <a:spcPct val="100000"/>
              </a:lnSpc>
              <a:spcBef>
                <a:spcPts val="240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dd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254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L </a:t>
            </a:r>
            <a:r>
              <a:rPr sz="2000" spc="-5" dirty="0">
                <a:latin typeface="Symbol"/>
                <a:cs typeface="Symbol"/>
              </a:rPr>
              <a:t>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 MT"/>
                <a:cs typeface="Arial MT"/>
              </a:rPr>
              <a:t>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spc="-10" dirty="0">
                <a:latin typeface="Arial MT"/>
                <a:cs typeface="Arial MT"/>
              </a:rPr>
              <a:t>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ab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spc="-10" dirty="0">
                <a:latin typeface="Arial MT"/>
                <a:cs typeface="Arial MT"/>
              </a:rPr>
              <a:t>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dd </a:t>
            </a: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4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Concatenation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two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languages</a:t>
            </a:r>
            <a:endParaRPr sz="22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229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 |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 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 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Clr>
                <a:srgbClr val="CC33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i="1" spc="-5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35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spc="-10" dirty="0">
                <a:latin typeface="Arial MT"/>
                <a:cs typeface="Arial MT"/>
              </a:rPr>
              <a:t>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ab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dd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240"/>
              </a:spcBef>
              <a:buClr>
                <a:srgbClr val="CC3300"/>
              </a:buClr>
              <a:buChar char="–"/>
              <a:tabLst>
                <a:tab pos="755015" algn="l"/>
                <a:tab pos="756285" algn="l"/>
              </a:tabLst>
            </a:pPr>
            <a:r>
              <a:rPr sz="2000" spc="-5" dirty="0">
                <a:latin typeface="Arial MT"/>
                <a:cs typeface="Arial MT"/>
              </a:rPr>
              <a:t>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ac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add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abc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abdd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126229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Role</a:t>
            </a:r>
            <a:r>
              <a:rPr sz="2600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of</a:t>
            </a:r>
            <a:r>
              <a:rPr sz="2600" spc="5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the</a:t>
            </a:r>
            <a:r>
              <a:rPr sz="2600" spc="5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Lexical</a:t>
            </a:r>
            <a:r>
              <a:rPr sz="2600" spc="5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Analyzer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070088" y="1471541"/>
            <a:ext cx="8255000" cy="298386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1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 MT"/>
                <a:cs typeface="Arial MT"/>
              </a:rPr>
              <a:t>Identify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words: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Lexical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Analysis</a:t>
            </a:r>
            <a:endParaRPr sz="2600" dirty="0">
              <a:latin typeface="Arial MT"/>
              <a:cs typeface="Arial MT"/>
            </a:endParaRPr>
          </a:p>
          <a:p>
            <a:pPr marL="755650" marR="157480" lvl="1" indent="-285750">
              <a:lnSpc>
                <a:spcPct val="100000"/>
              </a:lnSpc>
              <a:spcBef>
                <a:spcPts val="565"/>
              </a:spcBef>
              <a:buClr>
                <a:srgbClr val="CC3300"/>
              </a:buClr>
              <a:buChar char="–"/>
              <a:tabLst>
                <a:tab pos="756285" algn="l"/>
              </a:tabLst>
            </a:pPr>
            <a:r>
              <a:rPr sz="2400" spc="-5" dirty="0">
                <a:latin typeface="Arial MT"/>
                <a:cs typeface="Arial MT"/>
              </a:rPr>
              <a:t>Converts </a:t>
            </a:r>
            <a:r>
              <a:rPr sz="2400" dirty="0">
                <a:latin typeface="Arial MT"/>
                <a:cs typeface="Arial MT"/>
              </a:rPr>
              <a:t>a stream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characters (input </a:t>
            </a:r>
            <a:r>
              <a:rPr sz="2400" spc="-5" dirty="0">
                <a:latin typeface="Arial MT"/>
                <a:cs typeface="Arial MT"/>
              </a:rPr>
              <a:t>program) into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stream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tokens.</a:t>
            </a:r>
          </a:p>
          <a:p>
            <a:pPr marL="1155700" lvl="2" indent="-228600">
              <a:lnSpc>
                <a:spcPct val="100000"/>
              </a:lnSpc>
              <a:spcBef>
                <a:spcPts val="535"/>
              </a:spcBef>
              <a:buClr>
                <a:srgbClr val="CC33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Arial MT"/>
                <a:cs typeface="Arial MT"/>
              </a:rPr>
              <a:t>Scanning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Arial MT"/>
                <a:cs typeface="Arial MT"/>
              </a:rPr>
              <a:t>Tokenizing</a:t>
            </a:r>
            <a:endParaRPr sz="2200" dirty="0">
              <a:solidFill>
                <a:srgbClr val="00B050"/>
              </a:solidFill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 MT"/>
                <a:cs typeface="Arial MT"/>
              </a:rPr>
              <a:t>Identify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sentences: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Parsing.</a:t>
            </a:r>
            <a:endParaRPr sz="2600" dirty="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0"/>
              </a:spcBef>
              <a:buClr>
                <a:srgbClr val="CC3300"/>
              </a:buClr>
              <a:buChar char="–"/>
              <a:tabLst>
                <a:tab pos="756285" algn="l"/>
              </a:tabLst>
            </a:pPr>
            <a:r>
              <a:rPr sz="2400" spc="-5" dirty="0">
                <a:latin typeface="Arial MT"/>
                <a:cs typeface="Arial MT"/>
              </a:rPr>
              <a:t>Derive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structure of sentences: construct parse </a:t>
            </a:r>
            <a:r>
              <a:rPr sz="2400" dirty="0">
                <a:latin typeface="Arial MT"/>
                <a:cs typeface="Arial MT"/>
              </a:rPr>
              <a:t>trees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stream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tokens.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86037" y="5253037"/>
            <a:ext cx="695325" cy="314325"/>
            <a:chOff x="2586037" y="5253037"/>
            <a:chExt cx="695325" cy="314325"/>
          </a:xfrm>
        </p:grpSpPr>
        <p:sp>
          <p:nvSpPr>
            <p:cNvPr id="5" name="object 5"/>
            <p:cNvSpPr/>
            <p:nvPr/>
          </p:nvSpPr>
          <p:spPr>
            <a:xfrm>
              <a:off x="2590800" y="52578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685799" y="152400"/>
                  </a:moveTo>
                  <a:lnTo>
                    <a:pt x="664388" y="99363"/>
                  </a:lnTo>
                  <a:lnTo>
                    <a:pt x="605272" y="54353"/>
                  </a:lnTo>
                  <a:lnTo>
                    <a:pt x="563974" y="35957"/>
                  </a:lnTo>
                  <a:lnTo>
                    <a:pt x="516128" y="20884"/>
                  </a:lnTo>
                  <a:lnTo>
                    <a:pt x="462693" y="9574"/>
                  </a:lnTo>
                  <a:lnTo>
                    <a:pt x="404631" y="2466"/>
                  </a:lnTo>
                  <a:lnTo>
                    <a:pt x="342900" y="0"/>
                  </a:lnTo>
                  <a:lnTo>
                    <a:pt x="281168" y="2466"/>
                  </a:lnTo>
                  <a:lnTo>
                    <a:pt x="223106" y="9574"/>
                  </a:lnTo>
                  <a:lnTo>
                    <a:pt x="169672" y="20884"/>
                  </a:lnTo>
                  <a:lnTo>
                    <a:pt x="121825" y="35957"/>
                  </a:lnTo>
                  <a:lnTo>
                    <a:pt x="80527" y="54353"/>
                  </a:lnTo>
                  <a:lnTo>
                    <a:pt x="46736" y="75635"/>
                  </a:lnTo>
                  <a:lnTo>
                    <a:pt x="5512" y="125097"/>
                  </a:lnTo>
                  <a:lnTo>
                    <a:pt x="0" y="152400"/>
                  </a:lnTo>
                  <a:lnTo>
                    <a:pt x="5512" y="179702"/>
                  </a:lnTo>
                  <a:lnTo>
                    <a:pt x="46735" y="229164"/>
                  </a:lnTo>
                  <a:lnTo>
                    <a:pt x="80527" y="250446"/>
                  </a:lnTo>
                  <a:lnTo>
                    <a:pt x="121825" y="268842"/>
                  </a:lnTo>
                  <a:lnTo>
                    <a:pt x="169671" y="283915"/>
                  </a:lnTo>
                  <a:lnTo>
                    <a:pt x="223106" y="295225"/>
                  </a:lnTo>
                  <a:lnTo>
                    <a:pt x="281168" y="302333"/>
                  </a:lnTo>
                  <a:lnTo>
                    <a:pt x="342900" y="304800"/>
                  </a:lnTo>
                  <a:lnTo>
                    <a:pt x="404631" y="302333"/>
                  </a:lnTo>
                  <a:lnTo>
                    <a:pt x="462693" y="295225"/>
                  </a:lnTo>
                  <a:lnTo>
                    <a:pt x="516127" y="283915"/>
                  </a:lnTo>
                  <a:lnTo>
                    <a:pt x="563974" y="268842"/>
                  </a:lnTo>
                  <a:lnTo>
                    <a:pt x="605272" y="250446"/>
                  </a:lnTo>
                  <a:lnTo>
                    <a:pt x="639063" y="229164"/>
                  </a:lnTo>
                  <a:lnTo>
                    <a:pt x="680287" y="179702"/>
                  </a:lnTo>
                  <a:lnTo>
                    <a:pt x="685799" y="1524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0800" y="52578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342900" y="0"/>
                  </a:moveTo>
                  <a:lnTo>
                    <a:pt x="281168" y="2466"/>
                  </a:lnTo>
                  <a:lnTo>
                    <a:pt x="223106" y="9574"/>
                  </a:lnTo>
                  <a:lnTo>
                    <a:pt x="169672" y="20884"/>
                  </a:lnTo>
                  <a:lnTo>
                    <a:pt x="121825" y="35957"/>
                  </a:lnTo>
                  <a:lnTo>
                    <a:pt x="80527" y="54353"/>
                  </a:lnTo>
                  <a:lnTo>
                    <a:pt x="46736" y="75635"/>
                  </a:lnTo>
                  <a:lnTo>
                    <a:pt x="5512" y="125097"/>
                  </a:lnTo>
                  <a:lnTo>
                    <a:pt x="0" y="152400"/>
                  </a:lnTo>
                  <a:lnTo>
                    <a:pt x="5512" y="179702"/>
                  </a:lnTo>
                  <a:lnTo>
                    <a:pt x="46735" y="229164"/>
                  </a:lnTo>
                  <a:lnTo>
                    <a:pt x="80527" y="250446"/>
                  </a:lnTo>
                  <a:lnTo>
                    <a:pt x="121825" y="268842"/>
                  </a:lnTo>
                  <a:lnTo>
                    <a:pt x="169671" y="283915"/>
                  </a:lnTo>
                  <a:lnTo>
                    <a:pt x="223106" y="295225"/>
                  </a:lnTo>
                  <a:lnTo>
                    <a:pt x="281168" y="302333"/>
                  </a:lnTo>
                  <a:lnTo>
                    <a:pt x="342900" y="304800"/>
                  </a:lnTo>
                  <a:lnTo>
                    <a:pt x="404631" y="302333"/>
                  </a:lnTo>
                  <a:lnTo>
                    <a:pt x="462693" y="295225"/>
                  </a:lnTo>
                  <a:lnTo>
                    <a:pt x="516127" y="283915"/>
                  </a:lnTo>
                  <a:lnTo>
                    <a:pt x="563974" y="268842"/>
                  </a:lnTo>
                  <a:lnTo>
                    <a:pt x="605272" y="250446"/>
                  </a:lnTo>
                  <a:lnTo>
                    <a:pt x="639063" y="229164"/>
                  </a:lnTo>
                  <a:lnTo>
                    <a:pt x="680287" y="179702"/>
                  </a:lnTo>
                  <a:lnTo>
                    <a:pt x="685799" y="152400"/>
                  </a:lnTo>
                  <a:lnTo>
                    <a:pt x="680287" y="125097"/>
                  </a:lnTo>
                  <a:lnTo>
                    <a:pt x="639064" y="75635"/>
                  </a:lnTo>
                  <a:lnTo>
                    <a:pt x="605272" y="54353"/>
                  </a:lnTo>
                  <a:lnTo>
                    <a:pt x="563974" y="35957"/>
                  </a:lnTo>
                  <a:lnTo>
                    <a:pt x="516128" y="20884"/>
                  </a:lnTo>
                  <a:lnTo>
                    <a:pt x="462693" y="9574"/>
                  </a:lnTo>
                  <a:lnTo>
                    <a:pt x="404631" y="2466"/>
                  </a:lnTo>
                  <a:lnTo>
                    <a:pt x="3429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06877" y="5270246"/>
            <a:ext cx="4565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Input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000" y="5257800"/>
            <a:ext cx="1066800" cy="4572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780"/>
              </a:spcBef>
            </a:pPr>
            <a:r>
              <a:rPr sz="1600" dirty="0">
                <a:latin typeface="Times New Roman"/>
                <a:cs typeface="Times New Roman"/>
              </a:rPr>
              <a:t>Scanner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3600" y="5257800"/>
            <a:ext cx="1066800" cy="4572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780"/>
              </a:spcBef>
            </a:pPr>
            <a:r>
              <a:rPr sz="1600" dirty="0">
                <a:latin typeface="Times New Roman"/>
                <a:cs typeface="Times New Roman"/>
              </a:rPr>
              <a:t>Parser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3000" y="5943600"/>
            <a:ext cx="10668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5265">
              <a:lnSpc>
                <a:spcPts val="1739"/>
              </a:lnSpc>
            </a:pPr>
            <a:r>
              <a:rPr sz="1600" dirty="0">
                <a:latin typeface="Times New Roman"/>
                <a:cs typeface="Times New Roman"/>
              </a:rPr>
              <a:t>Symbol</a:t>
            </a:r>
            <a:endParaRPr sz="1600">
              <a:latin typeface="Times New Roman"/>
              <a:cs typeface="Times New Roman"/>
            </a:endParaRPr>
          </a:p>
          <a:p>
            <a:pPr marL="301625">
              <a:lnSpc>
                <a:spcPts val="185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Table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5715000"/>
            <a:ext cx="228600" cy="2286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5715000"/>
            <a:ext cx="228599" cy="22860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195828" y="5295900"/>
            <a:ext cx="1000125" cy="228600"/>
          </a:xfrm>
          <a:custGeom>
            <a:avLst/>
            <a:gdLst/>
            <a:ahLst/>
            <a:cxnLst/>
            <a:rect l="l" t="t" r="r" b="b"/>
            <a:pathLst>
              <a:path w="1000125" h="228600">
                <a:moveTo>
                  <a:pt x="995172" y="190500"/>
                </a:moveTo>
                <a:lnTo>
                  <a:pt x="918972" y="152400"/>
                </a:lnTo>
                <a:lnTo>
                  <a:pt x="918972" y="185928"/>
                </a:lnTo>
                <a:lnTo>
                  <a:pt x="4572" y="185928"/>
                </a:lnTo>
                <a:lnTo>
                  <a:pt x="1524" y="187452"/>
                </a:lnTo>
                <a:lnTo>
                  <a:pt x="0" y="190500"/>
                </a:lnTo>
                <a:lnTo>
                  <a:pt x="1524" y="193548"/>
                </a:lnTo>
                <a:lnTo>
                  <a:pt x="4572" y="195072"/>
                </a:lnTo>
                <a:lnTo>
                  <a:pt x="918972" y="195072"/>
                </a:lnTo>
                <a:lnTo>
                  <a:pt x="918972" y="228600"/>
                </a:lnTo>
                <a:lnTo>
                  <a:pt x="936498" y="219837"/>
                </a:lnTo>
                <a:lnTo>
                  <a:pt x="995172" y="190500"/>
                </a:lnTo>
                <a:close/>
              </a:path>
              <a:path w="1000125" h="228600">
                <a:moveTo>
                  <a:pt x="999744" y="38100"/>
                </a:moveTo>
                <a:lnTo>
                  <a:pt x="998220" y="35052"/>
                </a:lnTo>
                <a:lnTo>
                  <a:pt x="995172" y="33528"/>
                </a:lnTo>
                <a:lnTo>
                  <a:pt x="156972" y="33528"/>
                </a:lnTo>
                <a:lnTo>
                  <a:pt x="156972" y="0"/>
                </a:lnTo>
                <a:lnTo>
                  <a:pt x="80772" y="38100"/>
                </a:lnTo>
                <a:lnTo>
                  <a:pt x="139446" y="67437"/>
                </a:lnTo>
                <a:lnTo>
                  <a:pt x="156972" y="76200"/>
                </a:lnTo>
                <a:lnTo>
                  <a:pt x="156972" y="42672"/>
                </a:lnTo>
                <a:lnTo>
                  <a:pt x="995172" y="42672"/>
                </a:lnTo>
                <a:lnTo>
                  <a:pt x="998220" y="41148"/>
                </a:lnTo>
                <a:lnTo>
                  <a:pt x="99974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7800" y="5295900"/>
            <a:ext cx="690880" cy="76200"/>
          </a:xfrm>
          <a:custGeom>
            <a:avLst/>
            <a:gdLst/>
            <a:ahLst/>
            <a:cxnLst/>
            <a:rect l="l" t="t" r="r" b="b"/>
            <a:pathLst>
              <a:path w="690879" h="76200">
                <a:moveTo>
                  <a:pt x="76200" y="33527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5051"/>
                </a:lnTo>
                <a:lnTo>
                  <a:pt x="63246" y="33527"/>
                </a:lnTo>
                <a:lnTo>
                  <a:pt x="76200" y="33527"/>
                </a:lnTo>
                <a:close/>
              </a:path>
              <a:path w="690879" h="76200">
                <a:moveTo>
                  <a:pt x="690372" y="38099"/>
                </a:moveTo>
                <a:lnTo>
                  <a:pt x="688848" y="35051"/>
                </a:lnTo>
                <a:lnTo>
                  <a:pt x="685800" y="33527"/>
                </a:lnTo>
                <a:lnTo>
                  <a:pt x="63246" y="33527"/>
                </a:lnTo>
                <a:lnTo>
                  <a:pt x="60198" y="35051"/>
                </a:lnTo>
                <a:lnTo>
                  <a:pt x="58674" y="38100"/>
                </a:lnTo>
                <a:lnTo>
                  <a:pt x="60198" y="41148"/>
                </a:lnTo>
                <a:lnTo>
                  <a:pt x="63246" y="42672"/>
                </a:lnTo>
                <a:lnTo>
                  <a:pt x="685800" y="42671"/>
                </a:lnTo>
                <a:lnTo>
                  <a:pt x="688848" y="41147"/>
                </a:lnTo>
                <a:lnTo>
                  <a:pt x="690372" y="38099"/>
                </a:lnTo>
                <a:close/>
              </a:path>
              <a:path w="690879" h="76200">
                <a:moveTo>
                  <a:pt x="76200" y="76200"/>
                </a:moveTo>
                <a:lnTo>
                  <a:pt x="76200" y="42672"/>
                </a:lnTo>
                <a:lnTo>
                  <a:pt x="63246" y="42672"/>
                </a:lnTo>
                <a:lnTo>
                  <a:pt x="60198" y="41148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3228" y="5448300"/>
            <a:ext cx="690880" cy="76200"/>
          </a:xfrm>
          <a:custGeom>
            <a:avLst/>
            <a:gdLst/>
            <a:ahLst/>
            <a:cxnLst/>
            <a:rect l="l" t="t" r="r" b="b"/>
            <a:pathLst>
              <a:path w="690879" h="76200">
                <a:moveTo>
                  <a:pt x="631698" y="38100"/>
                </a:moveTo>
                <a:lnTo>
                  <a:pt x="630174" y="35051"/>
                </a:lnTo>
                <a:lnTo>
                  <a:pt x="627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627126" y="42672"/>
                </a:lnTo>
                <a:lnTo>
                  <a:pt x="630174" y="41148"/>
                </a:lnTo>
                <a:lnTo>
                  <a:pt x="631698" y="38100"/>
                </a:lnTo>
                <a:close/>
              </a:path>
              <a:path w="690879" h="76200">
                <a:moveTo>
                  <a:pt x="690372" y="38099"/>
                </a:moveTo>
                <a:lnTo>
                  <a:pt x="614172" y="0"/>
                </a:lnTo>
                <a:lnTo>
                  <a:pt x="614172" y="33527"/>
                </a:lnTo>
                <a:lnTo>
                  <a:pt x="627126" y="33527"/>
                </a:lnTo>
                <a:lnTo>
                  <a:pt x="630174" y="35051"/>
                </a:lnTo>
                <a:lnTo>
                  <a:pt x="631698" y="38100"/>
                </a:lnTo>
                <a:lnTo>
                  <a:pt x="631698" y="67437"/>
                </a:lnTo>
                <a:lnTo>
                  <a:pt x="690372" y="38099"/>
                </a:lnTo>
                <a:close/>
              </a:path>
              <a:path w="690879" h="76200">
                <a:moveTo>
                  <a:pt x="631698" y="67437"/>
                </a:moveTo>
                <a:lnTo>
                  <a:pt x="631698" y="38100"/>
                </a:lnTo>
                <a:lnTo>
                  <a:pt x="630174" y="41148"/>
                </a:lnTo>
                <a:lnTo>
                  <a:pt x="627126" y="42672"/>
                </a:lnTo>
                <a:lnTo>
                  <a:pt x="614172" y="42672"/>
                </a:lnTo>
                <a:lnTo>
                  <a:pt x="614172" y="76200"/>
                </a:lnTo>
                <a:lnTo>
                  <a:pt x="6316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03701" y="5056885"/>
            <a:ext cx="8858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solidFill>
                  <a:srgbClr val="33339A"/>
                </a:solidFill>
                <a:latin typeface="Times New Roman"/>
                <a:cs typeface="Times New Roman"/>
              </a:rPr>
              <a:t>Next_char()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24095" y="5448552"/>
            <a:ext cx="6781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9A"/>
                </a:solidFill>
                <a:latin typeface="Times New Roman"/>
                <a:cs typeface="Times New Roman"/>
              </a:rPr>
              <a:t>character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3496" y="5448552"/>
            <a:ext cx="4203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9A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33339A"/>
                </a:solidFill>
                <a:latin typeface="Times New Roman"/>
                <a:cs typeface="Times New Roman"/>
              </a:rPr>
              <a:t>oken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2702" y="4980683"/>
            <a:ext cx="94424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solidFill>
                  <a:srgbClr val="33339A"/>
                </a:solidFill>
                <a:latin typeface="Times New Roman"/>
                <a:cs typeface="Times New Roman"/>
              </a:rPr>
              <a:t>Next_token()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22136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Kleene</a:t>
            </a:r>
            <a:r>
              <a:rPr sz="2600" spc="-40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closure</a:t>
            </a:r>
            <a:endParaRPr sz="26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866" y="1524000"/>
            <a:ext cx="8195733" cy="5413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2" y="785875"/>
            <a:ext cx="23406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  <a:latin typeface="Arial MT"/>
                <a:cs typeface="Arial MT"/>
              </a:rPr>
              <a:t>Positive</a:t>
            </a:r>
            <a:r>
              <a:rPr sz="2600" spc="-3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CC3300"/>
                </a:solidFill>
                <a:latin typeface="Arial MT"/>
                <a:cs typeface="Arial MT"/>
              </a:rPr>
              <a:t>closure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2228" y="4773514"/>
            <a:ext cx="368935" cy="648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100" spc="-1115" dirty="0">
                <a:latin typeface="Lucida Sans Unicode"/>
                <a:cs typeface="Lucida Sans Unicode"/>
              </a:rPr>
              <a:t>∪</a:t>
            </a:r>
            <a:endParaRPr sz="4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002" y="1477319"/>
            <a:ext cx="8347075" cy="34417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655"/>
              </a:spcBef>
              <a:buFont typeface="Times New Roman"/>
              <a:buChar char="•"/>
              <a:tabLst>
                <a:tab pos="393065" algn="l"/>
                <a:tab pos="394335" algn="l"/>
              </a:tabLst>
            </a:pPr>
            <a:r>
              <a:rPr sz="2200" i="1" dirty="0">
                <a:solidFill>
                  <a:srgbClr val="CC3300"/>
                </a:solidFill>
                <a:latin typeface="Times New Roman"/>
                <a:cs typeface="Times New Roman"/>
              </a:rPr>
              <a:t>Let:</a:t>
            </a:r>
            <a:r>
              <a:rPr sz="2200" i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bc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}</a:t>
            </a:r>
          </a:p>
          <a:p>
            <a:pPr marL="393700" indent="-343535">
              <a:lnSpc>
                <a:spcPct val="100000"/>
              </a:lnSpc>
              <a:spcBef>
                <a:spcPts val="560"/>
              </a:spcBef>
              <a:buFont typeface="Times New Roman"/>
              <a:buChar char="•"/>
              <a:tabLst>
                <a:tab pos="393065" algn="l"/>
                <a:tab pos="394335" algn="l"/>
              </a:tabLst>
            </a:pPr>
            <a:r>
              <a:rPr sz="2200" i="1" dirty="0">
                <a:solidFill>
                  <a:srgbClr val="CC3300"/>
                </a:solidFill>
                <a:latin typeface="Times New Roman"/>
                <a:cs typeface="Times New Roman"/>
              </a:rPr>
              <a:t>Example:</a:t>
            </a:r>
            <a:r>
              <a:rPr sz="2200" i="1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50" b="1" spc="-7" baseline="25925" dirty="0">
                <a:latin typeface="Times New Roman"/>
                <a:cs typeface="Times New Roman"/>
              </a:rPr>
              <a:t>0</a:t>
            </a:r>
            <a:r>
              <a:rPr sz="2250" b="1" spc="247" baseline="259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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}</a:t>
            </a:r>
          </a:p>
          <a:p>
            <a:pPr marL="1536065">
              <a:lnSpc>
                <a:spcPct val="100000"/>
              </a:lnSpc>
              <a:spcBef>
                <a:spcPts val="434"/>
              </a:spcBef>
            </a:pP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1950" b="1" spc="-7" baseline="25641" dirty="0">
                <a:latin typeface="Times New Roman"/>
                <a:cs typeface="Times New Roman"/>
              </a:rPr>
              <a:t>1</a:t>
            </a:r>
            <a:r>
              <a:rPr sz="1950" b="1" spc="247" baseline="2564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 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 {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a, bc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 marL="15494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1950" b="1" spc="-7" baseline="25641" dirty="0">
                <a:latin typeface="Times New Roman"/>
                <a:cs typeface="Times New Roman"/>
              </a:rPr>
              <a:t>2</a:t>
            </a:r>
            <a:r>
              <a:rPr sz="1950" b="1" spc="254" baseline="2564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aa, abc,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bca,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bcbc }</a:t>
            </a:r>
            <a:endParaRPr sz="2000" dirty="0">
              <a:latin typeface="Times New Roman"/>
              <a:cs typeface="Times New Roman"/>
            </a:endParaRPr>
          </a:p>
          <a:p>
            <a:pPr marL="15494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1950" b="1" spc="-7" baseline="25641" dirty="0">
                <a:latin typeface="Times New Roman"/>
                <a:cs typeface="Times New Roman"/>
              </a:rPr>
              <a:t>3</a:t>
            </a:r>
            <a:r>
              <a:rPr sz="1950" b="1" spc="270" baseline="2564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aaa,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aabc,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abca,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abcbc,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bcaa,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bcabc,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bcbca,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bcbcbc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 marL="1524000">
              <a:lnSpc>
                <a:spcPts val="2550"/>
              </a:lnSpc>
              <a:spcBef>
                <a:spcPts val="530"/>
              </a:spcBef>
            </a:pPr>
            <a:r>
              <a:rPr sz="2200" spc="-5" dirty="0">
                <a:latin typeface="Times New Roman"/>
                <a:cs typeface="Times New Roman"/>
              </a:rPr>
              <a:t>...etc...</a:t>
            </a:r>
            <a:endParaRPr sz="2200" dirty="0">
              <a:latin typeface="Times New Roman"/>
              <a:cs typeface="Times New Roman"/>
            </a:endParaRPr>
          </a:p>
          <a:p>
            <a:pPr marL="1524000">
              <a:lnSpc>
                <a:spcPts val="2550"/>
              </a:lnSpc>
            </a:pPr>
            <a:r>
              <a:rPr sz="3300" spc="-7" baseline="-17676" dirty="0">
                <a:latin typeface="Times New Roman"/>
                <a:cs typeface="Times New Roman"/>
              </a:rPr>
              <a:t>L</a:t>
            </a:r>
            <a:r>
              <a:rPr sz="1500" b="1" spc="-5" dirty="0">
                <a:latin typeface="Times New Roman"/>
                <a:cs typeface="Times New Roman"/>
              </a:rPr>
              <a:t>N</a:t>
            </a:r>
            <a:r>
              <a:rPr sz="1500" b="1" spc="170" dirty="0">
                <a:latin typeface="Times New Roman"/>
                <a:cs typeface="Times New Roman"/>
              </a:rPr>
              <a:t> </a:t>
            </a:r>
            <a:r>
              <a:rPr sz="3300" baseline="-17676" dirty="0">
                <a:latin typeface="Times New Roman"/>
                <a:cs typeface="Times New Roman"/>
              </a:rPr>
              <a:t>=</a:t>
            </a:r>
            <a:r>
              <a:rPr sz="3300" spc="-15" baseline="-17676" dirty="0">
                <a:latin typeface="Times New Roman"/>
                <a:cs typeface="Times New Roman"/>
              </a:rPr>
              <a:t> </a:t>
            </a:r>
            <a:r>
              <a:rPr sz="3300" spc="-7" baseline="-17676" dirty="0">
                <a:latin typeface="Times New Roman"/>
                <a:cs typeface="Times New Roman"/>
              </a:rPr>
              <a:t>L</a:t>
            </a:r>
            <a:r>
              <a:rPr sz="1500" b="1" spc="-5" dirty="0">
                <a:latin typeface="Times New Roman"/>
                <a:cs typeface="Times New Roman"/>
              </a:rPr>
              <a:t>N-1</a:t>
            </a:r>
            <a:r>
              <a:rPr sz="3300" spc="-7" baseline="-17676" dirty="0">
                <a:latin typeface="Times New Roman"/>
                <a:cs typeface="Times New Roman"/>
              </a:rPr>
              <a:t>L</a:t>
            </a:r>
            <a:r>
              <a:rPr sz="3300" spc="-15" baseline="-17676" dirty="0">
                <a:latin typeface="Times New Roman"/>
                <a:cs typeface="Times New Roman"/>
              </a:rPr>
              <a:t> </a:t>
            </a:r>
            <a:r>
              <a:rPr sz="3300" baseline="-17676" dirty="0">
                <a:latin typeface="Times New Roman"/>
                <a:cs typeface="Times New Roman"/>
              </a:rPr>
              <a:t>=</a:t>
            </a:r>
            <a:r>
              <a:rPr sz="3300" spc="-15" baseline="-17676" dirty="0">
                <a:latin typeface="Times New Roman"/>
                <a:cs typeface="Times New Roman"/>
              </a:rPr>
              <a:t> </a:t>
            </a:r>
            <a:r>
              <a:rPr sz="3300" spc="-7" baseline="-17676" dirty="0">
                <a:latin typeface="Times New Roman"/>
                <a:cs typeface="Times New Roman"/>
              </a:rPr>
              <a:t>LL</a:t>
            </a:r>
            <a:r>
              <a:rPr sz="1500" b="1" spc="-5" dirty="0">
                <a:latin typeface="Times New Roman"/>
                <a:cs typeface="Times New Roman"/>
              </a:rPr>
              <a:t>N-1</a:t>
            </a:r>
            <a:endParaRPr sz="1500" dirty="0">
              <a:latin typeface="Times New Roman"/>
              <a:cs typeface="Times New Roman"/>
            </a:endParaRPr>
          </a:p>
          <a:p>
            <a:pPr marL="393700" indent="-343535">
              <a:lnSpc>
                <a:spcPct val="100000"/>
              </a:lnSpc>
              <a:spcBef>
                <a:spcPts val="1220"/>
              </a:spcBef>
              <a:buClr>
                <a:srgbClr val="CC3300"/>
              </a:buClr>
              <a:buFont typeface="Times New Roman"/>
              <a:buChar char="•"/>
              <a:tabLst>
                <a:tab pos="393065" algn="l"/>
                <a:tab pos="394335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The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“Positive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Closure”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of 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language:</a:t>
            </a:r>
            <a:endParaRPr sz="2200" dirty="0">
              <a:latin typeface="Times New Roman"/>
              <a:cs typeface="Times New Roman"/>
            </a:endParaRPr>
          </a:p>
          <a:p>
            <a:pPr marL="2680970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latin typeface="Symbol"/>
                <a:cs typeface="Symbol"/>
              </a:rPr>
              <a:t></a:t>
            </a:r>
            <a:endParaRPr sz="16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0739" y="4855599"/>
            <a:ext cx="13652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Symbol"/>
                <a:cs typeface="Symbol"/>
              </a:rPr>
              <a:t>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6103" y="4855588"/>
            <a:ext cx="210312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1665" algn="l"/>
                <a:tab pos="1301115" algn="l"/>
                <a:tab pos="1988820" algn="l"/>
              </a:tabLst>
            </a:pPr>
            <a:r>
              <a:rPr sz="1600" spc="-5" dirty="0">
                <a:latin typeface="Times New Roman"/>
                <a:cs typeface="Times New Roman"/>
              </a:rPr>
              <a:t>i	1	2	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6304" y="4866701"/>
            <a:ext cx="299783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7665" algn="l"/>
                <a:tab pos="1669414" algn="l"/>
                <a:tab pos="2350770" algn="l"/>
              </a:tabLst>
            </a:pPr>
            <a:r>
              <a:rPr sz="2700" spc="15" dirty="0">
                <a:latin typeface="Times New Roman"/>
                <a:cs typeface="Times New Roman"/>
              </a:rPr>
              <a:t>L	</a:t>
            </a: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L</a:t>
            </a:r>
            <a:r>
              <a:rPr sz="2700" spc="31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</a:t>
            </a:r>
            <a:r>
              <a:rPr sz="2700" spc="-26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L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20" dirty="0">
                <a:latin typeface="Symbol"/>
                <a:cs typeface="Symbol"/>
              </a:rPr>
              <a:t></a:t>
            </a:r>
            <a:r>
              <a:rPr sz="2700" spc="-26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L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185" dirty="0">
                <a:latin typeface="Symbol"/>
                <a:cs typeface="Symbol"/>
              </a:rPr>
              <a:t></a:t>
            </a:r>
            <a:r>
              <a:rPr sz="2700" spc="25" dirty="0">
                <a:latin typeface="Lucida Sans Unicode"/>
                <a:cs typeface="Lucida Sans Unicode"/>
              </a:rPr>
              <a:t>…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4084" y="4866701"/>
            <a:ext cx="63436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30530" algn="l"/>
              </a:tabLst>
            </a:pPr>
            <a:r>
              <a:rPr sz="2700" spc="15" dirty="0">
                <a:latin typeface="Times New Roman"/>
                <a:cs typeface="Times New Roman"/>
              </a:rPr>
              <a:t>L	</a:t>
            </a:r>
            <a:r>
              <a:rPr sz="2700" spc="15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4138" y="5350121"/>
            <a:ext cx="29908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i="1" spc="120" dirty="0">
                <a:latin typeface="Times New Roman"/>
                <a:cs typeface="Times New Roman"/>
              </a:rPr>
              <a:t>i</a:t>
            </a:r>
            <a:r>
              <a:rPr sz="1600" spc="-95" dirty="0">
                <a:latin typeface="Symbol"/>
                <a:cs typeface="Symbol"/>
              </a:rPr>
              <a:t>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7127" y="6614921"/>
            <a:ext cx="2843530" cy="167005"/>
          </a:xfrm>
          <a:custGeom>
            <a:avLst/>
            <a:gdLst/>
            <a:ahLst/>
            <a:cxnLst/>
            <a:rect l="l" t="t" r="r" b="b"/>
            <a:pathLst>
              <a:path w="2843529" h="167004">
                <a:moveTo>
                  <a:pt x="0" y="0"/>
                </a:moveTo>
                <a:lnTo>
                  <a:pt x="4429" y="29587"/>
                </a:lnTo>
                <a:lnTo>
                  <a:pt x="16573" y="53816"/>
                </a:lnTo>
                <a:lnTo>
                  <a:pt x="34718" y="70187"/>
                </a:lnTo>
                <a:lnTo>
                  <a:pt x="57150" y="76200"/>
                </a:lnTo>
                <a:lnTo>
                  <a:pt x="285750" y="76200"/>
                </a:lnTo>
                <a:lnTo>
                  <a:pt x="307859" y="82212"/>
                </a:lnTo>
                <a:lnTo>
                  <a:pt x="326040" y="98583"/>
                </a:lnTo>
                <a:lnTo>
                  <a:pt x="338363" y="122812"/>
                </a:lnTo>
                <a:lnTo>
                  <a:pt x="342900" y="152400"/>
                </a:lnTo>
                <a:lnTo>
                  <a:pt x="347329" y="122812"/>
                </a:lnTo>
                <a:lnTo>
                  <a:pt x="359473" y="98583"/>
                </a:lnTo>
                <a:lnTo>
                  <a:pt x="377618" y="82212"/>
                </a:lnTo>
                <a:lnTo>
                  <a:pt x="400050" y="76200"/>
                </a:lnTo>
                <a:lnTo>
                  <a:pt x="628650" y="76200"/>
                </a:lnTo>
                <a:lnTo>
                  <a:pt x="650759" y="70187"/>
                </a:lnTo>
                <a:lnTo>
                  <a:pt x="668940" y="53816"/>
                </a:lnTo>
                <a:lnTo>
                  <a:pt x="681263" y="29587"/>
                </a:lnTo>
                <a:lnTo>
                  <a:pt x="685800" y="0"/>
                </a:lnTo>
              </a:path>
              <a:path w="2843529" h="167004">
                <a:moveTo>
                  <a:pt x="728472" y="14477"/>
                </a:moveTo>
                <a:lnTo>
                  <a:pt x="742366" y="44065"/>
                </a:lnTo>
                <a:lnTo>
                  <a:pt x="780192" y="68294"/>
                </a:lnTo>
                <a:lnTo>
                  <a:pt x="836164" y="84665"/>
                </a:lnTo>
                <a:lnTo>
                  <a:pt x="904494" y="90677"/>
                </a:lnTo>
                <a:lnTo>
                  <a:pt x="1609344" y="90677"/>
                </a:lnTo>
                <a:lnTo>
                  <a:pt x="1677995" y="96690"/>
                </a:lnTo>
                <a:lnTo>
                  <a:pt x="1733931" y="113061"/>
                </a:lnTo>
                <a:lnTo>
                  <a:pt x="1771578" y="137290"/>
                </a:lnTo>
                <a:lnTo>
                  <a:pt x="1785366" y="166877"/>
                </a:lnTo>
                <a:lnTo>
                  <a:pt x="1799272" y="137290"/>
                </a:lnTo>
                <a:lnTo>
                  <a:pt x="1837182" y="113061"/>
                </a:lnTo>
                <a:lnTo>
                  <a:pt x="1893379" y="96690"/>
                </a:lnTo>
                <a:lnTo>
                  <a:pt x="1962150" y="90677"/>
                </a:lnTo>
                <a:lnTo>
                  <a:pt x="2667000" y="90677"/>
                </a:lnTo>
                <a:lnTo>
                  <a:pt x="2735329" y="84665"/>
                </a:lnTo>
                <a:lnTo>
                  <a:pt x="2791301" y="68294"/>
                </a:lnTo>
                <a:lnTo>
                  <a:pt x="2829127" y="44065"/>
                </a:lnTo>
                <a:lnTo>
                  <a:pt x="2843022" y="144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4450" y="6629400"/>
            <a:ext cx="3028950" cy="152400"/>
          </a:xfrm>
          <a:custGeom>
            <a:avLst/>
            <a:gdLst/>
            <a:ahLst/>
            <a:cxnLst/>
            <a:rect l="l" t="t" r="r" b="b"/>
            <a:pathLst>
              <a:path w="3028950" h="152400">
                <a:moveTo>
                  <a:pt x="0" y="0"/>
                </a:moveTo>
                <a:lnTo>
                  <a:pt x="34402" y="38382"/>
                </a:lnTo>
                <a:lnTo>
                  <a:pt x="73818" y="53816"/>
                </a:lnTo>
                <a:lnTo>
                  <a:pt x="124855" y="65757"/>
                </a:lnTo>
                <a:lnTo>
                  <a:pt x="185120" y="73465"/>
                </a:lnTo>
                <a:lnTo>
                  <a:pt x="252222" y="76200"/>
                </a:lnTo>
                <a:lnTo>
                  <a:pt x="1261872" y="76200"/>
                </a:lnTo>
                <a:lnTo>
                  <a:pt x="1328973" y="78934"/>
                </a:lnTo>
                <a:lnTo>
                  <a:pt x="1389238" y="86642"/>
                </a:lnTo>
                <a:lnTo>
                  <a:pt x="1440275" y="98583"/>
                </a:lnTo>
                <a:lnTo>
                  <a:pt x="1479691" y="114017"/>
                </a:lnTo>
                <a:lnTo>
                  <a:pt x="1514093" y="152400"/>
                </a:lnTo>
                <a:lnTo>
                  <a:pt x="1523149" y="132203"/>
                </a:lnTo>
                <a:lnTo>
                  <a:pt x="1588293" y="98583"/>
                </a:lnTo>
                <a:lnTo>
                  <a:pt x="1639513" y="86642"/>
                </a:lnTo>
                <a:lnTo>
                  <a:pt x="1699919" y="78934"/>
                </a:lnTo>
                <a:lnTo>
                  <a:pt x="1767077" y="76200"/>
                </a:lnTo>
                <a:lnTo>
                  <a:pt x="2776727" y="76200"/>
                </a:lnTo>
                <a:lnTo>
                  <a:pt x="2843829" y="73465"/>
                </a:lnTo>
                <a:lnTo>
                  <a:pt x="2904094" y="65757"/>
                </a:lnTo>
                <a:lnTo>
                  <a:pt x="2955131" y="53816"/>
                </a:lnTo>
                <a:lnTo>
                  <a:pt x="2994547" y="38382"/>
                </a:lnTo>
                <a:lnTo>
                  <a:pt x="3019950" y="20196"/>
                </a:lnTo>
                <a:lnTo>
                  <a:pt x="30289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4702" y="5790234"/>
            <a:ext cx="7367270" cy="12700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620"/>
              </a:spcBef>
              <a:buClr>
                <a:srgbClr val="CC3300"/>
              </a:buClr>
              <a:buFont typeface="Times New Roman"/>
              <a:buChar char="•"/>
              <a:tabLst>
                <a:tab pos="380365" algn="l"/>
                <a:tab pos="381635" algn="l"/>
              </a:tabLst>
            </a:pPr>
            <a:r>
              <a:rPr sz="2200" i="1" dirty="0">
                <a:latin typeface="Times New Roman"/>
                <a:cs typeface="Times New Roman"/>
              </a:rPr>
              <a:t>Example:</a:t>
            </a:r>
            <a:endParaRPr sz="22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520"/>
              </a:spcBef>
              <a:buClr>
                <a:srgbClr val="CC3300"/>
              </a:buClr>
              <a:buChar char="•"/>
              <a:tabLst>
                <a:tab pos="380365" algn="l"/>
                <a:tab pos="381635" algn="l"/>
              </a:tabLst>
            </a:pP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50" b="1" spc="-7" baseline="25925" dirty="0">
                <a:latin typeface="Times New Roman"/>
                <a:cs typeface="Times New Roman"/>
              </a:rPr>
              <a:t>+</a:t>
            </a:r>
            <a:r>
              <a:rPr sz="2250" b="1" spc="254" baseline="259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b="1" spc="-5" dirty="0">
                <a:latin typeface="Times New Roman"/>
                <a:cs typeface="Times New Roman"/>
              </a:rPr>
              <a:t>bc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b="1" spc="-5" dirty="0">
                <a:latin typeface="Times New Roman"/>
                <a:cs typeface="Times New Roman"/>
              </a:rPr>
              <a:t>aa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b="1" dirty="0">
                <a:latin typeface="Times New Roman"/>
                <a:cs typeface="Times New Roman"/>
              </a:rPr>
              <a:t>abc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b="1" spc="-5" dirty="0">
                <a:latin typeface="Times New Roman"/>
                <a:cs typeface="Times New Roman"/>
              </a:rPr>
              <a:t>bca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b="1" spc="-5" dirty="0">
                <a:latin typeface="Times New Roman"/>
                <a:cs typeface="Times New Roman"/>
              </a:rPr>
              <a:t>bcbc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b="1" dirty="0">
                <a:latin typeface="Times New Roman"/>
                <a:cs typeface="Times New Roman"/>
              </a:rPr>
              <a:t>aaa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aabc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b="1" spc="-5" dirty="0">
                <a:latin typeface="Times New Roman"/>
                <a:cs typeface="Times New Roman"/>
              </a:rPr>
              <a:t>abca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b="1" spc="-5" dirty="0">
                <a:latin typeface="Times New Roman"/>
                <a:cs typeface="Times New Roman"/>
              </a:rPr>
              <a:t>abcbc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...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R="212725" algn="ctr">
              <a:lnSpc>
                <a:spcPct val="100000"/>
              </a:lnSpc>
              <a:spcBef>
                <a:spcPts val="1315"/>
              </a:spcBef>
              <a:tabLst>
                <a:tab pos="1370965" algn="l"/>
                <a:tab pos="4114165" algn="l"/>
              </a:tabLst>
            </a:pPr>
            <a:r>
              <a:rPr sz="2700" baseline="-15432" dirty="0">
                <a:latin typeface="Arial MT"/>
                <a:cs typeface="Arial MT"/>
              </a:rPr>
              <a:t>L</a:t>
            </a:r>
            <a:r>
              <a:rPr sz="1200" dirty="0">
                <a:latin typeface="Arial MT"/>
                <a:cs typeface="Arial MT"/>
              </a:rPr>
              <a:t>1	</a:t>
            </a:r>
            <a:r>
              <a:rPr sz="2700" baseline="-15432" dirty="0">
                <a:latin typeface="Arial MT"/>
                <a:cs typeface="Arial MT"/>
              </a:rPr>
              <a:t>L</a:t>
            </a:r>
            <a:r>
              <a:rPr sz="1200" dirty="0">
                <a:latin typeface="Arial MT"/>
                <a:cs typeface="Arial MT"/>
              </a:rPr>
              <a:t>2	</a:t>
            </a:r>
            <a:r>
              <a:rPr sz="2700" baseline="-15432" dirty="0">
                <a:latin typeface="Arial MT"/>
                <a:cs typeface="Arial MT"/>
              </a:rPr>
              <a:t>L</a:t>
            </a:r>
            <a:r>
              <a:rPr sz="1200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13026" y="5638800"/>
            <a:ext cx="4669155" cy="816610"/>
          </a:xfrm>
          <a:custGeom>
            <a:avLst/>
            <a:gdLst/>
            <a:ahLst/>
            <a:cxnLst/>
            <a:rect l="l" t="t" r="r" b="b"/>
            <a:pathLst>
              <a:path w="4669155" h="816610">
                <a:moveTo>
                  <a:pt x="1367027" y="0"/>
                </a:moveTo>
                <a:lnTo>
                  <a:pt x="1289957" y="607"/>
                </a:lnTo>
                <a:lnTo>
                  <a:pt x="1215505" y="2383"/>
                </a:lnTo>
                <a:lnTo>
                  <a:pt x="1144165" y="5263"/>
                </a:lnTo>
                <a:lnTo>
                  <a:pt x="1076432" y="9179"/>
                </a:lnTo>
                <a:lnTo>
                  <a:pt x="1012802" y="14065"/>
                </a:lnTo>
                <a:lnTo>
                  <a:pt x="953768" y="19854"/>
                </a:lnTo>
                <a:lnTo>
                  <a:pt x="899826" y="26479"/>
                </a:lnTo>
                <a:lnTo>
                  <a:pt x="851471" y="33874"/>
                </a:lnTo>
                <a:lnTo>
                  <a:pt x="809198" y="41972"/>
                </a:lnTo>
                <a:lnTo>
                  <a:pt x="744875" y="60011"/>
                </a:lnTo>
                <a:lnTo>
                  <a:pt x="710816" y="80063"/>
                </a:lnTo>
                <a:lnTo>
                  <a:pt x="706374" y="90678"/>
                </a:lnTo>
                <a:lnTo>
                  <a:pt x="706374" y="453390"/>
                </a:lnTo>
                <a:lnTo>
                  <a:pt x="744875" y="484146"/>
                </a:lnTo>
                <a:lnTo>
                  <a:pt x="809198" y="502317"/>
                </a:lnTo>
                <a:lnTo>
                  <a:pt x="851471" y="510493"/>
                </a:lnTo>
                <a:lnTo>
                  <a:pt x="899826" y="517969"/>
                </a:lnTo>
                <a:lnTo>
                  <a:pt x="953768" y="524675"/>
                </a:lnTo>
                <a:lnTo>
                  <a:pt x="1012802" y="530542"/>
                </a:lnTo>
                <a:lnTo>
                  <a:pt x="1076432" y="535499"/>
                </a:lnTo>
                <a:lnTo>
                  <a:pt x="1144165" y="539476"/>
                </a:lnTo>
                <a:lnTo>
                  <a:pt x="1215505" y="542404"/>
                </a:lnTo>
                <a:lnTo>
                  <a:pt x="1289957" y="544211"/>
                </a:lnTo>
                <a:lnTo>
                  <a:pt x="1367028" y="544830"/>
                </a:lnTo>
                <a:lnTo>
                  <a:pt x="0" y="816102"/>
                </a:lnTo>
                <a:lnTo>
                  <a:pt x="2357628" y="544830"/>
                </a:lnTo>
                <a:lnTo>
                  <a:pt x="4008120" y="544829"/>
                </a:lnTo>
                <a:lnTo>
                  <a:pt x="4085190" y="544211"/>
                </a:lnTo>
                <a:lnTo>
                  <a:pt x="4159642" y="542404"/>
                </a:lnTo>
                <a:lnTo>
                  <a:pt x="4230982" y="539476"/>
                </a:lnTo>
                <a:lnTo>
                  <a:pt x="4298715" y="535499"/>
                </a:lnTo>
                <a:lnTo>
                  <a:pt x="4362345" y="530542"/>
                </a:lnTo>
                <a:lnTo>
                  <a:pt x="4421379" y="524675"/>
                </a:lnTo>
                <a:lnTo>
                  <a:pt x="4475321" y="517969"/>
                </a:lnTo>
                <a:lnTo>
                  <a:pt x="4523676" y="510493"/>
                </a:lnTo>
                <a:lnTo>
                  <a:pt x="4565949" y="502317"/>
                </a:lnTo>
                <a:lnTo>
                  <a:pt x="4630272" y="484146"/>
                </a:lnTo>
                <a:lnTo>
                  <a:pt x="4664331" y="464015"/>
                </a:lnTo>
                <a:lnTo>
                  <a:pt x="4668774" y="453389"/>
                </a:lnTo>
                <a:lnTo>
                  <a:pt x="4668774" y="90677"/>
                </a:lnTo>
                <a:lnTo>
                  <a:pt x="4630272" y="60011"/>
                </a:lnTo>
                <a:lnTo>
                  <a:pt x="4565949" y="41972"/>
                </a:lnTo>
                <a:lnTo>
                  <a:pt x="4523676" y="33874"/>
                </a:lnTo>
                <a:lnTo>
                  <a:pt x="4475321" y="26479"/>
                </a:lnTo>
                <a:lnTo>
                  <a:pt x="4421379" y="19854"/>
                </a:lnTo>
                <a:lnTo>
                  <a:pt x="4362345" y="14065"/>
                </a:lnTo>
                <a:lnTo>
                  <a:pt x="4298715" y="9179"/>
                </a:lnTo>
                <a:lnTo>
                  <a:pt x="4230982" y="5263"/>
                </a:lnTo>
                <a:lnTo>
                  <a:pt x="4159642" y="2383"/>
                </a:lnTo>
                <a:lnTo>
                  <a:pt x="4085190" y="607"/>
                </a:lnTo>
                <a:lnTo>
                  <a:pt x="4008120" y="0"/>
                </a:lnTo>
                <a:lnTo>
                  <a:pt x="1367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99307" y="5652770"/>
            <a:ext cx="3402329" cy="5111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13130" marR="5080" indent="-901065">
              <a:lnSpc>
                <a:spcPts val="1900"/>
              </a:lnSpc>
              <a:spcBef>
                <a:spcPts val="180"/>
              </a:spcBef>
            </a:pPr>
            <a:r>
              <a:rPr sz="1600" b="1" spc="-5" dirty="0">
                <a:latin typeface="Arial"/>
                <a:cs typeface="Arial"/>
              </a:rPr>
              <a:t>Note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Symbol"/>
                <a:cs typeface="Symbol"/>
              </a:rPr>
              <a:t>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not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included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UNLESS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 </a:t>
            </a:r>
            <a:r>
              <a:rPr sz="1600" b="1" spc="-5" dirty="0">
                <a:latin typeface="Arial"/>
                <a:cs typeface="Arial"/>
              </a:rPr>
              <a:t>is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dirty="0">
                <a:latin typeface="Arial"/>
                <a:cs typeface="Arial"/>
              </a:rPr>
              <a:t> L</a:t>
            </a:r>
            <a:r>
              <a:rPr sz="1600" b="1" spc="-5" dirty="0">
                <a:latin typeface="Arial"/>
                <a:cs typeface="Arial"/>
              </a:rPr>
              <a:t> to start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with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4"/>
              </p:nvPr>
            </p:nvSpPr>
            <p:spPr>
              <a:xfrm>
                <a:off x="841502" y="1371600"/>
                <a:ext cx="3886200" cy="6278642"/>
              </a:xfrm>
            </p:spPr>
            <p:txBody>
              <a:bodyPr/>
              <a:lstStyle/>
              <a:p>
                <a:r>
                  <a:rPr lang="en-US" sz="2400" b="0" spc="-5" dirty="0">
                    <a:latin typeface="Symbol"/>
                    <a:cs typeface="Symbol"/>
                  </a:rPr>
                  <a:t>{0,1},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spc="-5" dirty="0">
                            <a:latin typeface="Symbol"/>
                            <a:cs typeface="Symbol"/>
                          </a:rPr>
                          <m:t>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=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spc="-5" dirty="0">
                            <a:latin typeface="Symbol"/>
                            <a:cs typeface="Symbol"/>
                          </a:rPr>
                          <m:t>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=</a:t>
                </a:r>
              </a:p>
              <a:p>
                <a:endParaRPr lang="en-US" sz="2400" dirty="0"/>
              </a:p>
              <a:p>
                <a:r>
                  <a:rPr lang="en-US" sz="2400" b="0" spc="-5" dirty="0">
                    <a:latin typeface="Symbol"/>
                    <a:cs typeface="Symbol"/>
                  </a:rPr>
                  <a:t>{</a:t>
                </a:r>
                <a:r>
                  <a:rPr lang="en-US" sz="2400" b="0" spc="-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sz="2400" b="0" spc="-5" dirty="0">
                    <a:latin typeface="Symbol"/>
                    <a:cs typeface="Symbol"/>
                  </a:rPr>
                  <a:t>},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spc="-5" dirty="0">
                            <a:latin typeface="Symbol"/>
                            <a:cs typeface="Symbol"/>
                          </a:rPr>
                          <m:t>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=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spc="-5" dirty="0">
                            <a:latin typeface="Symbol"/>
                            <a:cs typeface="Symbol"/>
                          </a:rPr>
                          <m:t>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=</a:t>
                </a:r>
              </a:p>
              <a:p>
                <a:endParaRPr lang="en-US" sz="2400" dirty="0"/>
              </a:p>
              <a:p>
                <a:r>
                  <a:rPr lang="en-US" sz="2400" b="0" spc="-5" dirty="0">
                    <a:latin typeface="Symbol"/>
                    <a:cs typeface="Symbol"/>
                  </a:rPr>
                  <a:t>{</a:t>
                </a:r>
                <a:r>
                  <a:rPr lang="en-US" sz="2400" b="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0" spc="-5" dirty="0">
                    <a:latin typeface="Symbol"/>
                    <a:cs typeface="Symbol"/>
                  </a:rPr>
                  <a:t>},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spc="-5" dirty="0">
                            <a:latin typeface="Symbol"/>
                            <a:cs typeface="Symbol"/>
                          </a:rPr>
                          <m:t>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=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spc="-5" dirty="0">
                            <a:latin typeface="Symbol"/>
                            <a:cs typeface="Symbol"/>
                          </a:rPr>
                          <m:t>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=</a:t>
                </a:r>
              </a:p>
              <a:p>
                <a:endParaRPr lang="en-US" dirty="0"/>
              </a:p>
              <a:p>
                <a:pPr algn="ctr"/>
                <a:endParaRPr lang="en-US" sz="320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841502" y="1371600"/>
                <a:ext cx="3886200" cy="6278642"/>
              </a:xfrm>
              <a:blipFill>
                <a:blip r:embed="rId2"/>
                <a:stretch>
                  <a:fillRect l="-4702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2"/>
          <p:cNvSpPr txBox="1"/>
          <p:nvPr/>
        </p:nvSpPr>
        <p:spPr>
          <a:xfrm>
            <a:off x="152400" y="381000"/>
            <a:ext cx="7997698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600" spc="-5" dirty="0" err="1">
                <a:solidFill>
                  <a:srgbClr val="CC3300"/>
                </a:solidFill>
                <a:latin typeface="Arial MT"/>
                <a:cs typeface="Arial MT"/>
              </a:rPr>
              <a:t>Kleen</a:t>
            </a:r>
            <a:r>
              <a:rPr lang="en-US" sz="2600" spc="-5" dirty="0">
                <a:solidFill>
                  <a:srgbClr val="CC3300"/>
                </a:solidFill>
                <a:latin typeface="Arial MT"/>
                <a:cs typeface="Arial MT"/>
              </a:rPr>
              <a:t> Closure &amp; </a:t>
            </a:r>
            <a:r>
              <a:rPr sz="2600" spc="-5" dirty="0">
                <a:solidFill>
                  <a:srgbClr val="CC3300"/>
                </a:solidFill>
                <a:latin typeface="Arial MT"/>
                <a:cs typeface="Arial MT"/>
              </a:rPr>
              <a:t>Positive</a:t>
            </a:r>
            <a:r>
              <a:rPr sz="2600" spc="-3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lang="en-US" sz="2600" spc="-5" dirty="0">
                <a:solidFill>
                  <a:srgbClr val="CC3300"/>
                </a:solidFill>
                <a:latin typeface="Arial MT"/>
                <a:cs typeface="Arial MT"/>
              </a:rPr>
              <a:t>C</a:t>
            </a:r>
            <a:r>
              <a:rPr sz="2600" spc="-5" dirty="0">
                <a:solidFill>
                  <a:srgbClr val="CC3300"/>
                </a:solidFill>
                <a:latin typeface="Arial MT"/>
                <a:cs typeface="Arial MT"/>
              </a:rPr>
              <a:t>losure</a:t>
            </a:r>
            <a:r>
              <a:rPr lang="en-US" sz="2600" spc="-5" dirty="0">
                <a:solidFill>
                  <a:srgbClr val="CC3300"/>
                </a:solidFill>
                <a:latin typeface="Arial MT"/>
                <a:cs typeface="Arial MT"/>
              </a:rPr>
              <a:t> Examples</a:t>
            </a:r>
            <a:endParaRPr sz="2600" dirty="0">
              <a:latin typeface="Arial MT"/>
              <a:cs typeface="Arial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15200" y="228600"/>
                <a:ext cx="252178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4000" b="1" spc="-5" dirty="0">
                            <a:solidFill>
                              <a:srgbClr val="C00000"/>
                            </a:solidFill>
                            <a:latin typeface="Symbol"/>
                            <a:cs typeface="Symbol"/>
                          </a:rPr>
                          <m:t></m:t>
                        </m:r>
                      </m:e>
                      <m:sup>
                        <m:r>
                          <a:rPr lang="en-US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b="1" dirty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4000" b="1" spc="-5" dirty="0">
                            <a:solidFill>
                              <a:srgbClr val="C00000"/>
                            </a:solidFill>
                            <a:latin typeface="Symbol"/>
                            <a:cs typeface="Symbol"/>
                          </a:rPr>
                          <m:t></m:t>
                        </m:r>
                      </m:e>
                      <m:sup>
                        <m:r>
                          <a:rPr lang="en-US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4000" b="1" dirty="0">
                    <a:solidFill>
                      <a:srgbClr val="C00000"/>
                    </a:solidFill>
                  </a:rPr>
                  <a:t>+</a:t>
                </a:r>
                <a:r>
                  <a:rPr lang="en-US" sz="4000" b="1" spc="-5" dirty="0">
                    <a:solidFill>
                      <a:srgbClr val="C00000"/>
                    </a:solidFill>
                    <a:latin typeface="Symbol"/>
                    <a:cs typeface="Symbol"/>
                  </a:rPr>
                  <a:t> </a:t>
                </a:r>
              </a:p>
              <a:p>
                <a:pPr algn="ctr"/>
                <a:r>
                  <a:rPr lang="en-US" sz="4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4000" b="1" spc="-5" dirty="0">
                            <a:solidFill>
                              <a:srgbClr val="C00000"/>
                            </a:solidFill>
                            <a:latin typeface="Symbol"/>
                            <a:cs typeface="Symbol"/>
                          </a:rPr>
                          <m:t></m:t>
                        </m:r>
                      </m:e>
                      <m:sup>
                        <m:r>
                          <a:rPr lang="en-US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4000" b="1" dirty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4000" b="1" spc="-5" dirty="0">
                            <a:solidFill>
                              <a:srgbClr val="C00000"/>
                            </a:solidFill>
                            <a:latin typeface="Symbol"/>
                            <a:cs typeface="Symbol"/>
                          </a:rPr>
                          <m:t></m:t>
                        </m:r>
                      </m:e>
                      <m:sup>
                        <m:r>
                          <a:rPr lang="en-US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b="1" dirty="0">
                    <a:solidFill>
                      <a:srgbClr val="C00000"/>
                    </a:solidFill>
                  </a:rPr>
                  <a:t>-</a:t>
                </a:r>
                <a:r>
                  <a:rPr lang="en-US" sz="4000" b="1" spc="-5" dirty="0">
                    <a:solidFill>
                      <a:srgbClr val="C00000"/>
                    </a:solidFill>
                    <a:latin typeface="Symbol"/>
                    <a:cs typeface="Symbol"/>
                  </a:rPr>
                  <a:t> </a:t>
                </a:r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28600"/>
                <a:ext cx="2521781" cy="1323439"/>
              </a:xfrm>
              <a:prstGeom prst="rect">
                <a:avLst/>
              </a:prstGeom>
              <a:blipFill>
                <a:blip r:embed="rId3"/>
                <a:stretch>
                  <a:fillRect t="-9677" r="-8213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4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13112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Example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070102" y="1521967"/>
            <a:ext cx="4921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-5" dirty="0">
                <a:latin typeface="Arial"/>
                <a:cs typeface="Arial"/>
              </a:rPr>
              <a:t>Let: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4514" y="1488744"/>
            <a:ext cx="2367280" cy="7632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latin typeface="Arial MT"/>
                <a:cs typeface="Arial MT"/>
              </a:rPr>
              <a:t>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{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b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...,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z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}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 MT"/>
                <a:cs typeface="Arial MT"/>
              </a:rPr>
              <a:t>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{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0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2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...,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9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685" y="2626880"/>
            <a:ext cx="8128634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D</a:t>
            </a:r>
            <a:r>
              <a:rPr sz="2250" b="1" spc="-7" baseline="25925" dirty="0">
                <a:latin typeface="Arial"/>
                <a:cs typeface="Arial"/>
              </a:rPr>
              <a:t>+</a:t>
            </a:r>
            <a:r>
              <a:rPr sz="2250" b="1" spc="277" baseline="2592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“The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set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of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strings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with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one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or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more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digits”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 dirty="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Symbol"/>
                <a:cs typeface="Symbol"/>
              </a:rPr>
              <a:t>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MT"/>
                <a:cs typeface="Arial MT"/>
              </a:rPr>
              <a:t>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“The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set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of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alphanumeric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characters”</a:t>
            </a:r>
            <a:endParaRPr sz="2200" dirty="0">
              <a:latin typeface="Arial"/>
              <a:cs typeface="Arial"/>
            </a:endParaRPr>
          </a:p>
          <a:p>
            <a:pPr marL="989965">
              <a:lnSpc>
                <a:spcPct val="100000"/>
              </a:lnSpc>
              <a:spcBef>
                <a:spcPts val="234"/>
              </a:spcBef>
            </a:pPr>
            <a:r>
              <a:rPr sz="2200" dirty="0">
                <a:latin typeface="Arial MT"/>
                <a:cs typeface="Arial MT"/>
              </a:rPr>
              <a:t>{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spc="-5" dirty="0">
                <a:latin typeface="Arial MT"/>
                <a:cs typeface="Arial MT"/>
              </a:rPr>
              <a:t>, </a:t>
            </a:r>
            <a:r>
              <a:rPr sz="2200" b="1" spc="-5" dirty="0">
                <a:latin typeface="Arial"/>
                <a:cs typeface="Arial"/>
              </a:rPr>
              <a:t>b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</a:t>
            </a:r>
            <a:r>
              <a:rPr sz="2200" spc="-5" dirty="0">
                <a:latin typeface="Arial MT"/>
                <a:cs typeface="Arial MT"/>
              </a:rPr>
              <a:t>, </a:t>
            </a:r>
            <a:r>
              <a:rPr sz="2200" dirty="0">
                <a:latin typeface="Arial MT"/>
                <a:cs typeface="Arial MT"/>
              </a:rPr>
              <a:t>...,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z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0</a:t>
            </a:r>
            <a:r>
              <a:rPr sz="2200" spc="-5" dirty="0">
                <a:latin typeface="Arial MT"/>
                <a:cs typeface="Arial MT"/>
              </a:rPr>
              <a:t>, </a:t>
            </a: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2</a:t>
            </a:r>
            <a:r>
              <a:rPr sz="2200" spc="-5" dirty="0">
                <a:latin typeface="Arial MT"/>
                <a:cs typeface="Arial MT"/>
              </a:rPr>
              <a:t>, </a:t>
            </a:r>
            <a:r>
              <a:rPr sz="2200" dirty="0">
                <a:latin typeface="Arial MT"/>
                <a:cs typeface="Arial MT"/>
              </a:rPr>
              <a:t>...,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9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 dirty="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(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Symbol"/>
                <a:cs typeface="Symbol"/>
              </a:rPr>
              <a:t>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MT"/>
                <a:cs typeface="Arial MT"/>
              </a:rPr>
              <a:t>D</a:t>
            </a:r>
            <a:r>
              <a:rPr sz="2200" spc="-5" dirty="0">
                <a:latin typeface="Arial MT"/>
                <a:cs typeface="Arial MT"/>
              </a:rPr>
              <a:t> )</a:t>
            </a:r>
            <a:r>
              <a:rPr sz="2200" b="1" spc="-5" dirty="0">
                <a:latin typeface="Arial"/>
                <a:cs typeface="Arial"/>
              </a:rPr>
              <a:t>*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“Sequences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of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zero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or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more letters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and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digits”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latin typeface="Arial"/>
              <a:cs typeface="Arial"/>
            </a:endParaRPr>
          </a:p>
          <a:p>
            <a:pPr marL="418465" marR="17780" indent="-342900">
              <a:lnSpc>
                <a:spcPts val="2350"/>
              </a:lnSpc>
            </a:pPr>
            <a:r>
              <a:rPr sz="220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 L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Symbol"/>
                <a:cs typeface="Symbol"/>
              </a:rPr>
              <a:t>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MT"/>
                <a:cs typeface="Arial MT"/>
              </a:rPr>
              <a:t>D</a:t>
            </a:r>
            <a:r>
              <a:rPr sz="2200" spc="-5" dirty="0">
                <a:latin typeface="Arial MT"/>
                <a:cs typeface="Arial MT"/>
              </a:rPr>
              <a:t> )</a:t>
            </a:r>
            <a:r>
              <a:rPr sz="2200" b="1" spc="-5" dirty="0">
                <a:latin typeface="Arial"/>
                <a:cs typeface="Arial"/>
              </a:rPr>
              <a:t>*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)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“Set of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strings that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start with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a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letter, followed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by </a:t>
            </a:r>
            <a:r>
              <a:rPr sz="2200" i="1" spc="-59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zero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or more letters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and digits.”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503999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Definition:</a:t>
            </a:r>
            <a:r>
              <a:rPr sz="2600" b="1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Regular</a:t>
            </a:r>
            <a:r>
              <a:rPr sz="2600" b="1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Expressions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102" y="1525016"/>
            <a:ext cx="7833995" cy="538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(Over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alphabet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Symbol"/>
                <a:cs typeface="Symbol"/>
              </a:rPr>
              <a:t></a:t>
            </a:r>
            <a:r>
              <a:rPr sz="2200" dirty="0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CC3300"/>
              </a:buClr>
              <a:buFont typeface="Arial MT"/>
              <a:buChar char="•"/>
            </a:pPr>
            <a:endParaRPr sz="27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Symbol"/>
                <a:cs typeface="Symbol"/>
              </a:rPr>
              <a:t>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regular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expression.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CC3300"/>
              </a:buClr>
              <a:buFont typeface="Arial MT"/>
              <a:buChar char="•"/>
            </a:pPr>
            <a:endParaRPr sz="27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a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symbol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(i.e.,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spc="-5" dirty="0">
                <a:latin typeface="Symbol"/>
                <a:cs typeface="Symbol"/>
              </a:rPr>
              <a:t>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</a:t>
            </a:r>
            <a:r>
              <a:rPr sz="2200" dirty="0">
                <a:latin typeface="Arial MT"/>
                <a:cs typeface="Arial MT"/>
              </a:rPr>
              <a:t>, </a:t>
            </a:r>
            <a:r>
              <a:rPr sz="2200" spc="-5" dirty="0">
                <a:latin typeface="Arial MT"/>
                <a:cs typeface="Arial MT"/>
              </a:rPr>
              <a:t>then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regular expression.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3300"/>
              </a:buClr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355600" marR="520700" indent="-343535">
              <a:lnSpc>
                <a:spcPts val="2380"/>
              </a:lnSpc>
              <a:buClr>
                <a:srgbClr val="CC3300"/>
              </a:buClr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If </a:t>
            </a:r>
            <a:r>
              <a:rPr sz="2200" b="1" dirty="0">
                <a:latin typeface="Arial"/>
                <a:cs typeface="Arial"/>
              </a:rPr>
              <a:t>R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b="1" dirty="0">
                <a:latin typeface="Arial"/>
                <a:cs typeface="Arial"/>
              </a:rPr>
              <a:t>S </a:t>
            </a:r>
            <a:r>
              <a:rPr sz="2200" spc="-5" dirty="0">
                <a:latin typeface="Arial MT"/>
                <a:cs typeface="Arial MT"/>
              </a:rPr>
              <a:t>are </a:t>
            </a:r>
            <a:r>
              <a:rPr sz="2200" dirty="0">
                <a:latin typeface="Arial MT"/>
                <a:cs typeface="Arial MT"/>
              </a:rPr>
              <a:t>regular </a:t>
            </a:r>
            <a:r>
              <a:rPr sz="2200" spc="-5" dirty="0">
                <a:latin typeface="Arial MT"/>
                <a:cs typeface="Arial MT"/>
              </a:rPr>
              <a:t>expressions, </a:t>
            </a:r>
            <a:r>
              <a:rPr sz="2200" dirty="0">
                <a:latin typeface="Arial MT"/>
                <a:cs typeface="Arial MT"/>
              </a:rPr>
              <a:t>then </a:t>
            </a:r>
            <a:r>
              <a:rPr sz="2200" b="1" spc="-5" dirty="0">
                <a:latin typeface="Arial"/>
                <a:cs typeface="Arial"/>
              </a:rPr>
              <a:t>R|S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a regular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expression.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355600" marR="598170" indent="-343535">
              <a:lnSpc>
                <a:spcPts val="2380"/>
              </a:lnSpc>
              <a:buClr>
                <a:srgbClr val="CC3300"/>
              </a:buClr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If </a:t>
            </a:r>
            <a:r>
              <a:rPr sz="2200" b="1" dirty="0">
                <a:latin typeface="Arial"/>
                <a:cs typeface="Arial"/>
              </a:rPr>
              <a:t>R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b="1" dirty="0">
                <a:latin typeface="Arial"/>
                <a:cs typeface="Arial"/>
              </a:rPr>
              <a:t>S </a:t>
            </a:r>
            <a:r>
              <a:rPr sz="2200" spc="-5" dirty="0">
                <a:latin typeface="Arial MT"/>
                <a:cs typeface="Arial MT"/>
              </a:rPr>
              <a:t>are </a:t>
            </a:r>
            <a:r>
              <a:rPr sz="2200" dirty="0">
                <a:latin typeface="Arial MT"/>
                <a:cs typeface="Arial MT"/>
              </a:rPr>
              <a:t>regular </a:t>
            </a:r>
            <a:r>
              <a:rPr sz="2200" spc="-5" dirty="0">
                <a:latin typeface="Arial MT"/>
                <a:cs typeface="Arial MT"/>
              </a:rPr>
              <a:t>expressions, </a:t>
            </a:r>
            <a:r>
              <a:rPr sz="2200" dirty="0">
                <a:latin typeface="Arial MT"/>
                <a:cs typeface="Arial MT"/>
              </a:rPr>
              <a:t>then </a:t>
            </a:r>
            <a:r>
              <a:rPr sz="2200" b="1" dirty="0">
                <a:latin typeface="Arial"/>
                <a:cs typeface="Arial"/>
              </a:rPr>
              <a:t>RS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a regular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expression.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3300"/>
              </a:buClr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a regular</a:t>
            </a:r>
            <a:r>
              <a:rPr sz="2200" spc="-5" dirty="0">
                <a:latin typeface="Arial MT"/>
                <a:cs typeface="Arial MT"/>
              </a:rPr>
              <a:t> expression, </a:t>
            </a:r>
            <a:r>
              <a:rPr sz="2200" dirty="0">
                <a:latin typeface="Arial MT"/>
                <a:cs typeface="Arial MT"/>
              </a:rPr>
              <a:t>then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R*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regular expression.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C3300"/>
              </a:buClr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3300"/>
              </a:buClr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regular </a:t>
            </a:r>
            <a:r>
              <a:rPr sz="2200" spc="-5" dirty="0">
                <a:latin typeface="Arial MT"/>
                <a:cs typeface="Arial MT"/>
              </a:rPr>
              <a:t>expression, </a:t>
            </a:r>
            <a:r>
              <a:rPr sz="2200" dirty="0">
                <a:latin typeface="Arial MT"/>
                <a:cs typeface="Arial MT"/>
              </a:rPr>
              <a:t>then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(R)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regular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expression.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56483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Regular</a:t>
            </a:r>
            <a:r>
              <a:rPr sz="2600" b="1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Expressions</a:t>
            </a:r>
            <a:r>
              <a:rPr sz="2600" b="1" spc="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and</a:t>
            </a:r>
            <a:r>
              <a:rPr sz="2600" b="1" spc="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Language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102" y="1494841"/>
            <a:ext cx="8378698" cy="516808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4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(Over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alphabet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Symbol"/>
                <a:cs typeface="Symbol"/>
              </a:rPr>
              <a:t></a:t>
            </a:r>
            <a:r>
              <a:rPr sz="2200" dirty="0">
                <a:latin typeface="Arial MT"/>
                <a:cs typeface="Arial MT"/>
              </a:rPr>
              <a:t>)</a:t>
            </a: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solidFill>
                  <a:srgbClr val="CC3300"/>
                </a:solidFill>
                <a:latin typeface="Arial MT"/>
                <a:cs typeface="Arial MT"/>
              </a:rPr>
              <a:t>And,</a:t>
            </a:r>
            <a:r>
              <a:rPr sz="2200" spc="-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CC3300"/>
                </a:solidFill>
                <a:latin typeface="Arial MT"/>
                <a:cs typeface="Arial MT"/>
              </a:rPr>
              <a:t>given</a:t>
            </a:r>
            <a:r>
              <a:rPr sz="2200" spc="-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CC3300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CC3300"/>
                </a:solidFill>
                <a:latin typeface="Arial MT"/>
                <a:cs typeface="Arial MT"/>
              </a:rPr>
              <a:t>regular</a:t>
            </a:r>
            <a:r>
              <a:rPr sz="2200" spc="-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CC3300"/>
                </a:solidFill>
                <a:latin typeface="Arial MT"/>
                <a:cs typeface="Arial MT"/>
              </a:rPr>
              <a:t>expression</a:t>
            </a:r>
            <a:r>
              <a:rPr sz="2200" spc="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CC33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CC3300"/>
                </a:solidFill>
                <a:latin typeface="Arial MT"/>
                <a:cs typeface="Arial MT"/>
              </a:rPr>
              <a:t>, </a:t>
            </a:r>
            <a:r>
              <a:rPr sz="2200" spc="-5" dirty="0">
                <a:solidFill>
                  <a:srgbClr val="CC3300"/>
                </a:solidFill>
                <a:latin typeface="Arial MT"/>
                <a:cs typeface="Arial MT"/>
              </a:rPr>
              <a:t>what</a:t>
            </a:r>
            <a:r>
              <a:rPr sz="2200" spc="-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CC3300"/>
                </a:solidFill>
                <a:latin typeface="Arial MT"/>
                <a:cs typeface="Arial MT"/>
              </a:rPr>
              <a:t>is</a:t>
            </a:r>
            <a:r>
              <a:rPr sz="2200" spc="-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CC3300"/>
                </a:solidFill>
                <a:latin typeface="Arial MT"/>
                <a:cs typeface="Arial MT"/>
              </a:rPr>
              <a:t>L(</a:t>
            </a:r>
            <a:r>
              <a:rPr sz="2200" b="1" dirty="0">
                <a:solidFill>
                  <a:srgbClr val="CC33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CC3300"/>
                </a:solidFill>
                <a:latin typeface="Arial MT"/>
                <a:cs typeface="Arial MT"/>
              </a:rPr>
              <a:t>)</a:t>
            </a:r>
            <a:r>
              <a:rPr sz="2200" spc="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CC3300"/>
                </a:solidFill>
                <a:latin typeface="Arial MT"/>
                <a:cs typeface="Arial MT"/>
              </a:rPr>
              <a:t>?</a:t>
            </a:r>
            <a:endParaRPr sz="22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80"/>
              </a:spcBef>
              <a:buClr>
                <a:srgbClr val="CC33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Symbol"/>
                <a:cs typeface="Symbol"/>
              </a:rPr>
              <a:t>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regular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expression.</a:t>
            </a:r>
          </a:p>
          <a:p>
            <a:pPr marL="469900">
              <a:lnSpc>
                <a:spcPct val="100000"/>
              </a:lnSpc>
              <a:spcBef>
                <a:spcPts val="235"/>
              </a:spcBef>
              <a:tabLst>
                <a:tab pos="755015" algn="l"/>
              </a:tabLst>
            </a:pP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–	L(</a:t>
            </a:r>
            <a:r>
              <a:rPr sz="2000" spc="-5" dirty="0">
                <a:solidFill>
                  <a:srgbClr val="CC3300"/>
                </a:solidFill>
                <a:latin typeface="Symbol"/>
                <a:cs typeface="Symbol"/>
              </a:rPr>
              <a:t></a:t>
            </a: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)</a:t>
            </a:r>
            <a:r>
              <a:rPr sz="20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CC3300"/>
                </a:solidFill>
                <a:latin typeface="Arial"/>
                <a:cs typeface="Arial"/>
              </a:rPr>
              <a:t>=</a:t>
            </a:r>
            <a:r>
              <a:rPr sz="2000" b="1" spc="-3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{</a:t>
            </a:r>
            <a:r>
              <a:rPr sz="20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Symbol"/>
                <a:cs typeface="Symbol"/>
              </a:rPr>
              <a:t></a:t>
            </a:r>
            <a:r>
              <a:rPr sz="2000" spc="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}</a:t>
            </a:r>
            <a:endParaRPr lang="en-US" sz="2000" spc="-5" dirty="0">
              <a:solidFill>
                <a:srgbClr val="CC3300"/>
              </a:solidFill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  <a:tabLst>
                <a:tab pos="755015" algn="l"/>
              </a:tabLst>
            </a:pPr>
            <a:r>
              <a:rPr lang="en-US" sz="2000" spc="-5" dirty="0">
                <a:latin typeface="Arial MT"/>
                <a:cs typeface="Arial MT"/>
              </a:rPr>
              <a:t>Language containing only null string</a:t>
            </a:r>
          </a:p>
          <a:p>
            <a:pPr marL="355600" indent="-343535">
              <a:spcBef>
                <a:spcPts val="265"/>
              </a:spcBef>
              <a:buClr>
                <a:srgbClr val="CC3300"/>
              </a:buClr>
              <a:buFontTx/>
              <a:buChar char="•"/>
              <a:tabLst>
                <a:tab pos="354965" algn="l"/>
                <a:tab pos="356235" algn="l"/>
              </a:tabLst>
            </a:pPr>
            <a:r>
              <a:rPr lang="en-US" sz="2200" dirty="0">
                <a:latin typeface="Arial MT"/>
                <a:cs typeface="Arial MT"/>
              </a:rPr>
              <a:t>If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b="1" dirty="0">
                <a:latin typeface="Arial"/>
                <a:cs typeface="Arial"/>
              </a:rPr>
              <a:t>a </a:t>
            </a:r>
            <a:r>
              <a:rPr lang="en-US" sz="2200" spc="-5" dirty="0">
                <a:latin typeface="Arial MT"/>
                <a:cs typeface="Arial MT"/>
              </a:rPr>
              <a:t>is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a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symbol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(i.e., </a:t>
            </a:r>
            <a:r>
              <a:rPr lang="en-US" sz="2200" spc="-5" dirty="0">
                <a:latin typeface="Arial MT"/>
                <a:cs typeface="Arial MT"/>
              </a:rPr>
              <a:t>if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a</a:t>
            </a:r>
            <a:r>
              <a:rPr lang="en-US" sz="2200" spc="-5" dirty="0">
                <a:latin typeface="Symbol"/>
                <a:cs typeface="Symbol"/>
              </a:rPr>
              <a:t></a:t>
            </a:r>
            <a:r>
              <a:rPr lang="en-US" sz="2200" spc="4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Symbol"/>
                <a:cs typeface="Symbol"/>
              </a:rPr>
              <a:t></a:t>
            </a:r>
            <a:r>
              <a:rPr lang="en-US" sz="2200" dirty="0">
                <a:latin typeface="Arial MT"/>
                <a:cs typeface="Arial MT"/>
              </a:rPr>
              <a:t>, </a:t>
            </a:r>
            <a:r>
              <a:rPr lang="en-US" sz="2200" spc="-5" dirty="0">
                <a:latin typeface="Arial MT"/>
                <a:cs typeface="Arial MT"/>
              </a:rPr>
              <a:t>then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b="1" dirty="0">
                <a:latin typeface="Arial"/>
                <a:cs typeface="Arial"/>
              </a:rPr>
              <a:t>a</a:t>
            </a:r>
            <a:r>
              <a:rPr lang="en-US" sz="2200" b="1" spc="5" dirty="0">
                <a:latin typeface="Arial"/>
                <a:cs typeface="Arial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is</a:t>
            </a:r>
            <a:r>
              <a:rPr lang="en-US" sz="2200" dirty="0">
                <a:latin typeface="Arial MT"/>
                <a:cs typeface="Arial MT"/>
              </a:rPr>
              <a:t> a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regular expression. </a:t>
            </a:r>
            <a:r>
              <a:rPr lang="en-US" sz="2000" spc="-5" dirty="0">
                <a:latin typeface="Arial MT"/>
                <a:cs typeface="Arial MT"/>
              </a:rPr>
              <a:t>Here, suppose </a:t>
            </a:r>
            <a:r>
              <a:rPr lang="en-US" sz="2000" dirty="0">
                <a:latin typeface="Symbol"/>
                <a:cs typeface="Symbol"/>
              </a:rPr>
              <a:t> = {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a,b,c</a:t>
            </a:r>
            <a:r>
              <a:rPr lang="en-US" sz="2000" dirty="0">
                <a:latin typeface="Symbol"/>
                <a:cs typeface="Symbol"/>
              </a:rPr>
              <a:t>} </a:t>
            </a:r>
            <a:endParaRPr lang="en-US" sz="20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  <a:tabLst>
                <a:tab pos="755015" algn="l"/>
              </a:tabLst>
            </a:pP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–	L(a)</a:t>
            </a:r>
            <a:r>
              <a:rPr sz="20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=</a:t>
            </a:r>
            <a:r>
              <a:rPr sz="20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{</a:t>
            </a:r>
            <a:r>
              <a:rPr sz="20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a</a:t>
            </a:r>
            <a:r>
              <a:rPr sz="20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}</a:t>
            </a:r>
            <a:endParaRPr lang="en-US" sz="2000" spc="-5" dirty="0">
              <a:solidFill>
                <a:srgbClr val="CC3300"/>
              </a:solidFill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  <a:tabLst>
                <a:tab pos="755015" algn="l"/>
              </a:tabLst>
            </a:pPr>
            <a:r>
              <a:rPr lang="en-US" sz="2000" dirty="0">
                <a:latin typeface="Arial MT"/>
                <a:cs typeface="Arial MT"/>
              </a:rPr>
              <a:t>Containing only a single valid string</a:t>
            </a:r>
            <a:endParaRPr sz="2000" dirty="0">
              <a:latin typeface="Arial MT"/>
              <a:cs typeface="Arial MT"/>
            </a:endParaRPr>
          </a:p>
          <a:p>
            <a:pPr marL="355600" marR="520700" indent="-343535">
              <a:lnSpc>
                <a:spcPts val="2380"/>
              </a:lnSpc>
              <a:spcBef>
                <a:spcPts val="56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If </a:t>
            </a:r>
            <a:r>
              <a:rPr sz="2200" b="1" dirty="0">
                <a:latin typeface="Arial"/>
                <a:cs typeface="Arial"/>
              </a:rPr>
              <a:t>R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b="1" dirty="0">
                <a:latin typeface="Arial"/>
                <a:cs typeface="Arial"/>
              </a:rPr>
              <a:t>S </a:t>
            </a:r>
            <a:r>
              <a:rPr sz="2200" spc="-5" dirty="0">
                <a:latin typeface="Arial MT"/>
                <a:cs typeface="Arial MT"/>
              </a:rPr>
              <a:t>are </a:t>
            </a:r>
            <a:r>
              <a:rPr lang="en-US" sz="2200" spc="-5" dirty="0">
                <a:latin typeface="Arial MT"/>
                <a:cs typeface="Arial MT"/>
              </a:rPr>
              <a:t>two </a:t>
            </a:r>
            <a:r>
              <a:rPr sz="2200" dirty="0">
                <a:latin typeface="Arial MT"/>
                <a:cs typeface="Arial MT"/>
              </a:rPr>
              <a:t>regular </a:t>
            </a:r>
            <a:r>
              <a:rPr sz="2200" spc="-5" dirty="0">
                <a:latin typeface="Arial MT"/>
                <a:cs typeface="Arial MT"/>
              </a:rPr>
              <a:t>expressions</a:t>
            </a:r>
            <a:r>
              <a:rPr lang="en-US" sz="2200" spc="-5" dirty="0">
                <a:latin typeface="Arial MT"/>
                <a:cs typeface="Arial MT"/>
              </a:rPr>
              <a:t> with languages L(R) and L(S),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then </a:t>
            </a:r>
            <a:r>
              <a:rPr sz="2200" b="1" spc="-5" dirty="0">
                <a:latin typeface="Arial"/>
                <a:cs typeface="Arial"/>
              </a:rPr>
              <a:t>R|S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a regular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expression</a:t>
            </a:r>
            <a:r>
              <a:rPr lang="en-US" sz="2200" dirty="0">
                <a:latin typeface="Arial MT"/>
                <a:cs typeface="Arial MT"/>
              </a:rPr>
              <a:t> denoting the language</a:t>
            </a:r>
          </a:p>
          <a:p>
            <a:pPr marL="469265" marR="520700" lvl="1">
              <a:lnSpc>
                <a:spcPts val="2380"/>
              </a:lnSpc>
              <a:spcBef>
                <a:spcPts val="565"/>
              </a:spcBef>
              <a:buClr>
                <a:srgbClr val="CC3300"/>
              </a:buClr>
              <a:tabLst>
                <a:tab pos="354965" algn="l"/>
                <a:tab pos="356235" algn="l"/>
              </a:tabLst>
            </a:pPr>
            <a:r>
              <a:rPr lang="en-US" sz="1600" dirty="0">
                <a:latin typeface="Arial MT"/>
                <a:cs typeface="Arial MT"/>
              </a:rPr>
              <a:t>Where, L(R) is set of strings in the language with R as regular expression and L(S) is set of strings in the language with R as regular expression</a:t>
            </a:r>
            <a:endParaRPr sz="16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10"/>
              </a:spcBef>
              <a:tabLst>
                <a:tab pos="755015" algn="l"/>
              </a:tabLst>
            </a:pP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–	L(R|S)</a:t>
            </a:r>
            <a:r>
              <a:rPr sz="2000" spc="-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=</a:t>
            </a:r>
            <a:r>
              <a:rPr sz="20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L(R)</a:t>
            </a:r>
            <a:r>
              <a:rPr sz="2000" spc="-1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Symbol"/>
                <a:cs typeface="Symbol"/>
              </a:rPr>
              <a:t></a:t>
            </a:r>
            <a:r>
              <a:rPr sz="2000" spc="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3300"/>
                </a:solidFill>
                <a:latin typeface="Arial MT"/>
                <a:cs typeface="Arial MT"/>
              </a:rPr>
              <a:t>L(S)</a:t>
            </a:r>
            <a:r>
              <a:rPr lang="en-US" sz="2000" spc="-10" dirty="0">
                <a:latin typeface="Arial MT"/>
                <a:cs typeface="Arial MT"/>
              </a:rPr>
              <a:t>, containing all the strings of </a:t>
            </a:r>
            <a:r>
              <a:rPr lang="en-US" sz="2000" spc="-5" dirty="0">
                <a:latin typeface="Arial MT"/>
                <a:cs typeface="Arial MT"/>
              </a:rPr>
              <a:t>L(R) and L(S) 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56483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Regular</a:t>
            </a:r>
            <a:r>
              <a:rPr sz="2600" b="1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Expressions</a:t>
            </a:r>
            <a:r>
              <a:rPr sz="2600" b="1" spc="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and</a:t>
            </a:r>
            <a:r>
              <a:rPr sz="2600" b="1" spc="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Language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361" y="1447800"/>
            <a:ext cx="8607298" cy="579132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98170" indent="-343535">
              <a:lnSpc>
                <a:spcPts val="2370"/>
              </a:lnSpc>
              <a:spcBef>
                <a:spcPts val="55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lang="en-US" sz="2200" dirty="0">
                <a:latin typeface="Arial MT"/>
                <a:cs typeface="Arial MT"/>
              </a:rPr>
              <a:t>If </a:t>
            </a:r>
            <a:r>
              <a:rPr lang="en-US" sz="2200" b="1" dirty="0">
                <a:latin typeface="Arial"/>
                <a:cs typeface="Arial"/>
              </a:rPr>
              <a:t>R </a:t>
            </a:r>
            <a:r>
              <a:rPr lang="en-US" sz="2200" spc="-5" dirty="0">
                <a:latin typeface="Arial MT"/>
                <a:cs typeface="Arial MT"/>
              </a:rPr>
              <a:t>and </a:t>
            </a:r>
            <a:r>
              <a:rPr lang="en-US" sz="2200" b="1" dirty="0">
                <a:latin typeface="Arial"/>
                <a:cs typeface="Arial"/>
              </a:rPr>
              <a:t>S </a:t>
            </a:r>
            <a:r>
              <a:rPr lang="en-US" sz="2200" spc="-5" dirty="0">
                <a:latin typeface="Arial MT"/>
                <a:cs typeface="Arial MT"/>
              </a:rPr>
              <a:t>are </a:t>
            </a:r>
            <a:r>
              <a:rPr lang="en-US" sz="2200" dirty="0">
                <a:latin typeface="Arial MT"/>
                <a:cs typeface="Arial MT"/>
              </a:rPr>
              <a:t>regular </a:t>
            </a:r>
            <a:r>
              <a:rPr lang="en-US" sz="2200" spc="-5" dirty="0">
                <a:latin typeface="Arial MT"/>
                <a:cs typeface="Arial MT"/>
              </a:rPr>
              <a:t>expressions, </a:t>
            </a:r>
            <a:r>
              <a:rPr lang="en-US" sz="2200" dirty="0">
                <a:latin typeface="Arial MT"/>
                <a:cs typeface="Arial MT"/>
              </a:rPr>
              <a:t>then </a:t>
            </a:r>
            <a:r>
              <a:rPr lang="en-US" sz="2200" b="1" dirty="0">
                <a:latin typeface="Arial"/>
                <a:cs typeface="Arial"/>
              </a:rPr>
              <a:t>RS </a:t>
            </a:r>
            <a:r>
              <a:rPr lang="en-US" sz="2200" spc="-5" dirty="0">
                <a:latin typeface="Arial MT"/>
                <a:cs typeface="Arial MT"/>
              </a:rPr>
              <a:t>is </a:t>
            </a:r>
            <a:r>
              <a:rPr lang="en-US" sz="2200" dirty="0">
                <a:latin typeface="Arial MT"/>
                <a:cs typeface="Arial MT"/>
              </a:rPr>
              <a:t>a regular </a:t>
            </a:r>
            <a:r>
              <a:rPr lang="en-US" sz="2200" spc="-600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expression.</a:t>
            </a:r>
          </a:p>
          <a:p>
            <a:pPr marL="469900">
              <a:lnSpc>
                <a:spcPct val="100000"/>
              </a:lnSpc>
              <a:spcBef>
                <a:spcPts val="200"/>
              </a:spcBef>
              <a:tabLst>
                <a:tab pos="755015" algn="l"/>
              </a:tabLst>
            </a:pPr>
            <a:r>
              <a:rPr lang="en-US" sz="2000" spc="-5" dirty="0">
                <a:solidFill>
                  <a:srgbClr val="CC3300"/>
                </a:solidFill>
                <a:latin typeface="Arial MT"/>
                <a:cs typeface="Arial MT"/>
              </a:rPr>
              <a:t>–	L(RS)</a:t>
            </a:r>
            <a:r>
              <a:rPr lang="en-US" sz="2000" spc="-3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CC3300"/>
                </a:solidFill>
                <a:latin typeface="Arial MT"/>
                <a:cs typeface="Arial MT"/>
              </a:rPr>
              <a:t>=</a:t>
            </a:r>
            <a:r>
              <a:rPr lang="en-US" sz="20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CC3300"/>
                </a:solidFill>
                <a:latin typeface="Arial MT"/>
                <a:cs typeface="Arial MT"/>
              </a:rPr>
              <a:t>L(R)</a:t>
            </a:r>
            <a:r>
              <a:rPr lang="en-US" sz="20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lang="en-US" sz="2000" spc="-10" dirty="0">
                <a:solidFill>
                  <a:srgbClr val="CC3300"/>
                </a:solidFill>
                <a:latin typeface="Arial MT"/>
                <a:cs typeface="Arial MT"/>
              </a:rPr>
              <a:t>L(S), </a:t>
            </a:r>
            <a:r>
              <a:rPr lang="en-US" sz="2000" spc="-10" dirty="0">
                <a:latin typeface="Arial MT"/>
                <a:cs typeface="Arial MT"/>
              </a:rPr>
              <a:t>created by concatenation of L(S) to L(R)</a:t>
            </a:r>
          </a:p>
          <a:p>
            <a:pPr marL="469900">
              <a:spcBef>
                <a:spcPts val="200"/>
              </a:spcBef>
              <a:tabLst>
                <a:tab pos="755015" algn="l"/>
              </a:tabLst>
            </a:pPr>
            <a:r>
              <a:rPr lang="en-US" spc="-10" dirty="0">
                <a:latin typeface="Arial MT"/>
                <a:cs typeface="Arial MT"/>
              </a:rPr>
              <a:t>Suppose, L(R) = {ab}</a:t>
            </a:r>
            <a:endParaRPr lang="en-US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  <a:tabLst>
                <a:tab pos="755015" algn="l"/>
              </a:tabLst>
            </a:pPr>
            <a:r>
              <a:rPr lang="en-US" spc="-10" dirty="0">
                <a:latin typeface="Arial MT"/>
                <a:cs typeface="Arial MT"/>
              </a:rPr>
              <a:t>		          L(S) = {</a:t>
            </a:r>
            <a:r>
              <a:rPr lang="en-US" spc="-10" dirty="0" err="1">
                <a:latin typeface="Arial MT"/>
                <a:cs typeface="Arial MT"/>
              </a:rPr>
              <a:t>bc</a:t>
            </a:r>
            <a:r>
              <a:rPr lang="en-US" spc="-10" dirty="0">
                <a:latin typeface="Arial MT"/>
                <a:cs typeface="Arial MT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200"/>
              </a:spcBef>
              <a:tabLst>
                <a:tab pos="755015" algn="l"/>
              </a:tabLst>
            </a:pPr>
            <a:r>
              <a:rPr lang="en-US" spc="-10" dirty="0">
                <a:latin typeface="Arial MT"/>
                <a:cs typeface="Arial MT"/>
              </a:rPr>
              <a:t>                So, L(RS) = {ab, </a:t>
            </a:r>
            <a:r>
              <a:rPr lang="en-US" spc="-10" dirty="0" err="1">
                <a:latin typeface="Arial MT"/>
                <a:cs typeface="Arial MT"/>
              </a:rPr>
              <a:t>bc</a:t>
            </a:r>
            <a:r>
              <a:rPr lang="en-US" spc="-10" dirty="0">
                <a:latin typeface="Arial MT"/>
                <a:cs typeface="Arial MT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200"/>
              </a:spcBef>
              <a:tabLst>
                <a:tab pos="755015" algn="l"/>
              </a:tabLst>
            </a:pPr>
            <a:r>
              <a:rPr lang="en-US" spc="-10" dirty="0">
                <a:latin typeface="Arial MT"/>
                <a:cs typeface="Arial MT"/>
              </a:rPr>
              <a:t>Similarly,</a:t>
            </a:r>
          </a:p>
          <a:p>
            <a:pPr marL="469900">
              <a:lnSpc>
                <a:spcPct val="100000"/>
              </a:lnSpc>
              <a:spcBef>
                <a:spcPts val="200"/>
              </a:spcBef>
              <a:tabLst>
                <a:tab pos="755015" algn="l"/>
              </a:tabLst>
            </a:pPr>
            <a:r>
              <a:rPr lang="en-US" spc="-10" dirty="0">
                <a:latin typeface="Arial MT"/>
                <a:cs typeface="Arial MT"/>
              </a:rPr>
              <a:t>		          L(R) = {a, ab, ac}</a:t>
            </a:r>
          </a:p>
          <a:p>
            <a:pPr marL="469900">
              <a:lnSpc>
                <a:spcPct val="100000"/>
              </a:lnSpc>
              <a:spcBef>
                <a:spcPts val="200"/>
              </a:spcBef>
              <a:tabLst>
                <a:tab pos="755015" algn="l"/>
              </a:tabLst>
            </a:pPr>
            <a:r>
              <a:rPr lang="en-US" spc="-10" dirty="0">
                <a:latin typeface="Arial MT"/>
                <a:cs typeface="Arial MT"/>
              </a:rPr>
              <a:t>		          L(S) = {x, y}</a:t>
            </a:r>
          </a:p>
          <a:p>
            <a:pPr marL="469900">
              <a:lnSpc>
                <a:spcPct val="100000"/>
              </a:lnSpc>
              <a:spcBef>
                <a:spcPts val="200"/>
              </a:spcBef>
              <a:tabLst>
                <a:tab pos="755015" algn="l"/>
              </a:tabLst>
            </a:pPr>
            <a:r>
              <a:rPr lang="en-US" spc="-10" dirty="0">
                <a:latin typeface="Arial MT"/>
                <a:cs typeface="Arial MT"/>
              </a:rPr>
              <a:t>	            So, L(RS) = {ax, ay, </a:t>
            </a:r>
            <a:r>
              <a:rPr lang="en-US" spc="-10" dirty="0" err="1">
                <a:latin typeface="Arial MT"/>
                <a:cs typeface="Arial MT"/>
              </a:rPr>
              <a:t>abx</a:t>
            </a:r>
            <a:r>
              <a:rPr lang="en-US" spc="-10" dirty="0">
                <a:latin typeface="Arial MT"/>
                <a:cs typeface="Arial MT"/>
              </a:rPr>
              <a:t>, aby, </a:t>
            </a:r>
            <a:r>
              <a:rPr lang="en-US" spc="-10" dirty="0" err="1">
                <a:latin typeface="Arial MT"/>
                <a:cs typeface="Arial MT"/>
              </a:rPr>
              <a:t>acx</a:t>
            </a:r>
            <a:r>
              <a:rPr lang="en-US" spc="-10" dirty="0">
                <a:latin typeface="Arial MT"/>
                <a:cs typeface="Arial MT"/>
              </a:rPr>
              <a:t>, </a:t>
            </a:r>
            <a:r>
              <a:rPr lang="en-US" spc="-10" dirty="0" err="1">
                <a:latin typeface="Arial MT"/>
                <a:cs typeface="Arial MT"/>
              </a:rPr>
              <a:t>acy</a:t>
            </a:r>
            <a:r>
              <a:rPr lang="en-US" spc="-10" dirty="0">
                <a:latin typeface="Arial MT"/>
                <a:cs typeface="Arial MT"/>
              </a:rPr>
              <a:t>}</a:t>
            </a: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lang="en-US" sz="2200" dirty="0">
                <a:latin typeface="Arial MT"/>
                <a:cs typeface="Arial MT"/>
              </a:rPr>
              <a:t>If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b="1" dirty="0">
                <a:latin typeface="Arial"/>
                <a:cs typeface="Arial"/>
              </a:rPr>
              <a:t>R</a:t>
            </a:r>
            <a:r>
              <a:rPr lang="en-US" sz="2200" b="1" spc="-5" dirty="0">
                <a:latin typeface="Arial"/>
                <a:cs typeface="Arial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is</a:t>
            </a:r>
            <a:r>
              <a:rPr lang="en-US" sz="2200" dirty="0">
                <a:latin typeface="Arial MT"/>
                <a:cs typeface="Arial MT"/>
              </a:rPr>
              <a:t> a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regular</a:t>
            </a:r>
            <a:r>
              <a:rPr lang="en-US" sz="2200" spc="-5" dirty="0">
                <a:latin typeface="Arial MT"/>
                <a:cs typeface="Arial MT"/>
              </a:rPr>
              <a:t> expression,</a:t>
            </a:r>
            <a:r>
              <a:rPr lang="en-US" sz="2200" dirty="0">
                <a:latin typeface="Arial MT"/>
                <a:cs typeface="Arial MT"/>
              </a:rPr>
              <a:t> then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b="1" dirty="0">
                <a:latin typeface="Arial"/>
                <a:cs typeface="Arial"/>
              </a:rPr>
              <a:t>R*</a:t>
            </a:r>
            <a:r>
              <a:rPr lang="en-US" sz="2200" b="1" spc="-10" dirty="0">
                <a:latin typeface="Arial"/>
                <a:cs typeface="Arial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is</a:t>
            </a:r>
            <a:r>
              <a:rPr lang="en-US" sz="2200" dirty="0">
                <a:latin typeface="Arial MT"/>
                <a:cs typeface="Arial MT"/>
              </a:rPr>
              <a:t> a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regular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expression.</a:t>
            </a:r>
          </a:p>
          <a:p>
            <a:pPr marL="12065">
              <a:lnSpc>
                <a:spcPct val="100000"/>
              </a:lnSpc>
              <a:spcBef>
                <a:spcPts val="265"/>
              </a:spcBef>
              <a:buClr>
                <a:srgbClr val="CC3300"/>
              </a:buClr>
              <a:tabLst>
                <a:tab pos="354965" algn="l"/>
                <a:tab pos="356235" algn="l"/>
              </a:tabLst>
            </a:pPr>
            <a:r>
              <a:rPr lang="en-US" sz="2200" dirty="0">
                <a:latin typeface="Arial MT"/>
                <a:cs typeface="Arial MT"/>
              </a:rPr>
              <a:t>The * means zero or more occurrence of the regular expression R</a:t>
            </a:r>
          </a:p>
          <a:p>
            <a:pPr marL="469900">
              <a:lnSpc>
                <a:spcPct val="100000"/>
              </a:lnSpc>
              <a:spcBef>
                <a:spcPts val="235"/>
              </a:spcBef>
              <a:tabLst>
                <a:tab pos="755015" algn="l"/>
              </a:tabLst>
            </a:pPr>
            <a:r>
              <a:rPr lang="en-US" sz="2000" spc="-5" dirty="0">
                <a:solidFill>
                  <a:srgbClr val="CC3300"/>
                </a:solidFill>
                <a:latin typeface="Arial MT"/>
                <a:cs typeface="Arial MT"/>
              </a:rPr>
              <a:t>–	L(R*)</a:t>
            </a:r>
            <a:r>
              <a:rPr lang="en-US" sz="2000" spc="-3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CC3300"/>
                </a:solidFill>
                <a:latin typeface="Arial MT"/>
                <a:cs typeface="Arial MT"/>
              </a:rPr>
              <a:t>=</a:t>
            </a:r>
            <a:r>
              <a:rPr lang="en-US" sz="20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lang="en-US" sz="2000" spc="-10" dirty="0">
                <a:solidFill>
                  <a:srgbClr val="CC3300"/>
                </a:solidFill>
                <a:latin typeface="Arial MT"/>
                <a:cs typeface="Arial MT"/>
              </a:rPr>
              <a:t>(L(R))*</a:t>
            </a:r>
          </a:p>
          <a:p>
            <a:pPr marL="469900">
              <a:lnSpc>
                <a:spcPct val="100000"/>
              </a:lnSpc>
              <a:spcBef>
                <a:spcPts val="235"/>
              </a:spcBef>
              <a:tabLst>
                <a:tab pos="755015" algn="l"/>
              </a:tabLst>
            </a:pPr>
            <a:r>
              <a:rPr lang="en-US" sz="2000" spc="-10" dirty="0">
                <a:latin typeface="Arial MT"/>
                <a:cs typeface="Arial MT"/>
              </a:rPr>
              <a:t>Suppose, L(R) = {a, ab}</a:t>
            </a:r>
          </a:p>
          <a:p>
            <a:pPr marL="469900">
              <a:lnSpc>
                <a:spcPct val="100000"/>
              </a:lnSpc>
              <a:spcBef>
                <a:spcPts val="235"/>
              </a:spcBef>
              <a:tabLst>
                <a:tab pos="755015" algn="l"/>
              </a:tabLst>
            </a:pPr>
            <a:r>
              <a:rPr lang="en-US" sz="2000" spc="-10" dirty="0">
                <a:latin typeface="Arial MT"/>
                <a:cs typeface="Arial MT"/>
              </a:rPr>
              <a:t>Then (L(R))* = {</a:t>
            </a:r>
            <a:r>
              <a:rPr lang="en-US" sz="2000" spc="-5" dirty="0">
                <a:latin typeface="Symbol"/>
                <a:cs typeface="Symbol"/>
              </a:rPr>
              <a:t>, </a:t>
            </a:r>
            <a:r>
              <a:rPr lang="en-US" sz="2000" spc="-5" dirty="0">
                <a:latin typeface="Arial MT"/>
                <a:cs typeface="Symbol"/>
              </a:rPr>
              <a:t>a, ab, aa, </a:t>
            </a:r>
            <a:r>
              <a:rPr lang="en-US" sz="2000" spc="-5" dirty="0" err="1">
                <a:latin typeface="Arial MT"/>
                <a:cs typeface="Symbol"/>
              </a:rPr>
              <a:t>aab</a:t>
            </a:r>
            <a:r>
              <a:rPr lang="en-US" sz="2000" spc="-5" dirty="0">
                <a:latin typeface="Arial MT"/>
                <a:cs typeface="Symbol"/>
              </a:rPr>
              <a:t>, </a:t>
            </a:r>
            <a:r>
              <a:rPr lang="en-US" sz="2000" spc="-5" dirty="0" err="1">
                <a:latin typeface="Arial MT"/>
                <a:cs typeface="Symbol"/>
              </a:rPr>
              <a:t>abab</a:t>
            </a:r>
            <a:r>
              <a:rPr lang="en-US" sz="2000" spc="-5" dirty="0">
                <a:latin typeface="Arial MT"/>
                <a:cs typeface="Symbol"/>
              </a:rPr>
              <a:t>, aba, …</a:t>
            </a:r>
            <a:r>
              <a:rPr lang="en-US" sz="2000" spc="-10" dirty="0">
                <a:latin typeface="Arial MT"/>
                <a:cs typeface="Arial MT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235"/>
              </a:spcBef>
              <a:tabLst>
                <a:tab pos="755015" algn="l"/>
              </a:tabLst>
            </a:pPr>
            <a:r>
              <a:rPr lang="en-US" sz="2000" spc="-10" dirty="0">
                <a:latin typeface="Arial MT"/>
                <a:cs typeface="Arial MT"/>
              </a:rPr>
              <a:t>This set is infinite</a:t>
            </a:r>
            <a:endParaRPr lang="en-US" sz="20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6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lang="en-US" sz="2200" dirty="0">
                <a:latin typeface="Arial MT"/>
                <a:cs typeface="Arial MT"/>
              </a:rPr>
              <a:t>If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b="1" dirty="0">
                <a:latin typeface="Arial"/>
                <a:cs typeface="Arial"/>
              </a:rPr>
              <a:t>R</a:t>
            </a:r>
            <a:r>
              <a:rPr lang="en-US" sz="2200" b="1" spc="-5" dirty="0">
                <a:latin typeface="Arial"/>
                <a:cs typeface="Arial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is </a:t>
            </a:r>
            <a:r>
              <a:rPr lang="en-US" sz="2200" dirty="0">
                <a:latin typeface="Arial MT"/>
                <a:cs typeface="Arial MT"/>
              </a:rPr>
              <a:t>a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regular </a:t>
            </a:r>
            <a:r>
              <a:rPr lang="en-US" sz="2200" spc="-5" dirty="0">
                <a:latin typeface="Arial MT"/>
                <a:cs typeface="Arial MT"/>
              </a:rPr>
              <a:t>expression, </a:t>
            </a:r>
            <a:r>
              <a:rPr lang="en-US" sz="2200" dirty="0">
                <a:latin typeface="Arial MT"/>
                <a:cs typeface="Arial MT"/>
              </a:rPr>
              <a:t>then</a:t>
            </a:r>
            <a:r>
              <a:rPr lang="en-US" sz="2200" spc="10" dirty="0">
                <a:latin typeface="Arial MT"/>
                <a:cs typeface="Arial MT"/>
              </a:rPr>
              <a:t> </a:t>
            </a:r>
            <a:r>
              <a:rPr lang="en-US" sz="2200" b="1" dirty="0">
                <a:latin typeface="Arial"/>
                <a:cs typeface="Arial"/>
              </a:rPr>
              <a:t>(R)</a:t>
            </a:r>
            <a:r>
              <a:rPr lang="en-US" sz="2200" b="1" spc="-5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 MT"/>
                <a:cs typeface="Arial MT"/>
              </a:rPr>
              <a:t>is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a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regular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expression. </a:t>
            </a:r>
          </a:p>
        </p:txBody>
      </p:sp>
    </p:spTree>
    <p:extLst>
      <p:ext uri="{BB962C8B-B14F-4D97-AF65-F5344CB8AC3E}">
        <p14:creationId xmlns:p14="http://schemas.microsoft.com/office/powerpoint/2010/main" val="5664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6549898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-5" dirty="0">
                <a:solidFill>
                  <a:srgbClr val="CC3300"/>
                </a:solidFill>
              </a:rPr>
              <a:t>Regular</a:t>
            </a:r>
            <a:r>
              <a:rPr sz="2600" b="1" spc="-25" dirty="0">
                <a:solidFill>
                  <a:srgbClr val="CC3300"/>
                </a:solidFill>
              </a:rPr>
              <a:t> </a:t>
            </a:r>
            <a:r>
              <a:rPr sz="2600" b="1" spc="-5" dirty="0">
                <a:solidFill>
                  <a:srgbClr val="CC3300"/>
                </a:solidFill>
              </a:rPr>
              <a:t>Definition</a:t>
            </a:r>
            <a:endParaRPr sz="2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019289" y="1549404"/>
            <a:ext cx="8221345" cy="4533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marR="503555" indent="-343535">
              <a:lnSpc>
                <a:spcPct val="100000"/>
              </a:lnSpc>
              <a:spcBef>
                <a:spcPts val="95"/>
              </a:spcBef>
              <a:buClr>
                <a:srgbClr val="CC3300"/>
              </a:buClr>
              <a:buChar char="•"/>
              <a:tabLst>
                <a:tab pos="405765" algn="l"/>
                <a:tab pos="407034" algn="l"/>
              </a:tabLst>
            </a:pPr>
            <a:r>
              <a:rPr sz="2600" dirty="0">
                <a:latin typeface="Arial MT"/>
                <a:cs typeface="Arial MT"/>
              </a:rPr>
              <a:t>If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994" dirty="0">
                <a:latin typeface="Arial MT"/>
                <a:cs typeface="Arial MT"/>
              </a:rPr>
              <a:t>Σ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lang="en-US"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alphabet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basic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symbols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regular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definition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sequence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following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form:</a:t>
            </a:r>
            <a:endParaRPr sz="2600" dirty="0">
              <a:latin typeface="Arial MT"/>
              <a:cs typeface="Arial MT"/>
            </a:endParaRPr>
          </a:p>
          <a:p>
            <a:pPr marL="3869690" marR="3683000">
              <a:lnSpc>
                <a:spcPct val="119700"/>
              </a:lnSpc>
              <a:spcBef>
                <a:spcPts val="50"/>
              </a:spcBef>
            </a:pPr>
            <a:r>
              <a:rPr sz="2000" spc="-10" dirty="0">
                <a:latin typeface="Arial MT"/>
                <a:cs typeface="Arial MT"/>
              </a:rPr>
              <a:t>d</a:t>
            </a:r>
            <a:r>
              <a:rPr sz="1950" baseline="-21367" dirty="0">
                <a:latin typeface="Arial MT"/>
                <a:cs typeface="Arial MT"/>
              </a:rPr>
              <a:t>1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Arial MT"/>
                <a:cs typeface="Arial MT"/>
              </a:rPr>
              <a:t>r</a:t>
            </a:r>
            <a:r>
              <a:rPr sz="1950" baseline="-21367" dirty="0">
                <a:latin typeface="Arial MT"/>
                <a:cs typeface="Arial MT"/>
              </a:rPr>
              <a:t>1  </a:t>
            </a:r>
            <a:r>
              <a:rPr sz="2000" spc="-10" dirty="0">
                <a:latin typeface="Arial MT"/>
                <a:cs typeface="Arial MT"/>
              </a:rPr>
              <a:t>d</a:t>
            </a:r>
            <a:r>
              <a:rPr sz="1950" baseline="-21367" dirty="0">
                <a:latin typeface="Arial MT"/>
                <a:cs typeface="Arial MT"/>
              </a:rPr>
              <a:t>2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Arial MT"/>
                <a:cs typeface="Arial MT"/>
              </a:rPr>
              <a:t>r</a:t>
            </a:r>
            <a:r>
              <a:rPr sz="1950" baseline="-21367" dirty="0">
                <a:latin typeface="Arial MT"/>
                <a:cs typeface="Arial MT"/>
              </a:rPr>
              <a:t>2</a:t>
            </a:r>
          </a:p>
          <a:p>
            <a:pPr marL="3869690" marR="3683000" indent="6350">
              <a:lnSpc>
                <a:spcPts val="2900"/>
              </a:lnSpc>
              <a:spcBef>
                <a:spcPts val="135"/>
              </a:spcBef>
            </a:pPr>
            <a:r>
              <a:rPr sz="2000" spc="-10" dirty="0">
                <a:latin typeface="Arial MT"/>
                <a:cs typeface="Arial MT"/>
              </a:rPr>
              <a:t>……..  d</a:t>
            </a:r>
            <a:r>
              <a:rPr sz="1950" baseline="-21367" dirty="0">
                <a:latin typeface="Arial MT"/>
                <a:cs typeface="Arial MT"/>
              </a:rPr>
              <a:t>n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Arial MT"/>
                <a:cs typeface="Arial MT"/>
              </a:rPr>
              <a:t>r</a:t>
            </a:r>
            <a:r>
              <a:rPr sz="1950" baseline="-21367" dirty="0">
                <a:latin typeface="Arial MT"/>
                <a:cs typeface="Arial MT"/>
              </a:rPr>
              <a:t>n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 dirty="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</a:pPr>
            <a:r>
              <a:rPr sz="2600" spc="-5" dirty="0">
                <a:latin typeface="Arial MT"/>
                <a:cs typeface="Arial MT"/>
              </a:rPr>
              <a:t>where</a:t>
            </a:r>
            <a:endParaRPr sz="2600" dirty="0">
              <a:latin typeface="Arial MT"/>
              <a:cs typeface="Arial MT"/>
            </a:endParaRPr>
          </a:p>
          <a:p>
            <a:pPr marL="497840" indent="-434975">
              <a:lnSpc>
                <a:spcPts val="3110"/>
              </a:lnSpc>
              <a:spcBef>
                <a:spcPts val="655"/>
              </a:spcBef>
              <a:buClr>
                <a:srgbClr val="CC3300"/>
              </a:buClr>
              <a:buChar char="•"/>
              <a:tabLst>
                <a:tab pos="497205" algn="l"/>
                <a:tab pos="498475" algn="l"/>
              </a:tabLst>
            </a:pPr>
            <a:r>
              <a:rPr sz="2600" spc="-5" dirty="0">
                <a:latin typeface="Arial MT"/>
                <a:cs typeface="Arial MT"/>
              </a:rPr>
              <a:t>Each</a:t>
            </a:r>
            <a:r>
              <a:rPr sz="2600" dirty="0">
                <a:latin typeface="Arial MT"/>
                <a:cs typeface="Arial MT"/>
              </a:rPr>
              <a:t> d</a:t>
            </a:r>
            <a:r>
              <a:rPr sz="2550" baseline="-22875" dirty="0">
                <a:latin typeface="Arial MT"/>
                <a:cs typeface="Arial MT"/>
              </a:rPr>
              <a:t>i</a:t>
            </a:r>
            <a:r>
              <a:rPr sz="2550" spc="382" baseline="-2287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new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symbol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such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</a:t>
            </a:r>
            <a:r>
              <a:rPr sz="2550" baseline="-22875" dirty="0">
                <a:latin typeface="Arial MT"/>
                <a:cs typeface="Arial MT"/>
              </a:rPr>
              <a:t>i</a:t>
            </a:r>
            <a:r>
              <a:rPr sz="2550" spc="382" baseline="-22875" dirty="0">
                <a:latin typeface="Arial MT"/>
                <a:cs typeface="Arial MT"/>
              </a:rPr>
              <a:t> </a:t>
            </a:r>
            <a:r>
              <a:rPr sz="2600" spc="-5" dirty="0">
                <a:latin typeface="Symbol"/>
                <a:cs typeface="Symbol"/>
              </a:rPr>
              <a:t>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994" dirty="0">
                <a:latin typeface="Arial MT"/>
                <a:cs typeface="Arial MT"/>
              </a:rPr>
              <a:t>Σ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lang="en-US"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</a:t>
            </a:r>
            <a:r>
              <a:rPr sz="2550" spc="-7" baseline="-22875" dirty="0">
                <a:latin typeface="Arial MT"/>
                <a:cs typeface="Arial MT"/>
              </a:rPr>
              <a:t>i</a:t>
            </a:r>
            <a:r>
              <a:rPr sz="2550" spc="375" baseline="-22875" dirty="0">
                <a:latin typeface="Arial MT"/>
                <a:cs typeface="Arial MT"/>
              </a:rPr>
              <a:t> </a:t>
            </a:r>
            <a:r>
              <a:rPr sz="2600" spc="-5" dirty="0">
                <a:latin typeface="Symbol"/>
                <a:cs typeface="Symbol"/>
              </a:rPr>
              <a:t></a:t>
            </a:r>
            <a:r>
              <a:rPr lang="en-US" sz="2600" spc="-5" dirty="0">
                <a:latin typeface="Symbol"/>
                <a:cs typeface="Symbol"/>
              </a:rPr>
              <a:t> </a:t>
            </a:r>
            <a:r>
              <a:rPr sz="2600" spc="-5" dirty="0" err="1">
                <a:latin typeface="Arial MT"/>
                <a:cs typeface="Arial MT"/>
              </a:rPr>
              <a:t>d</a:t>
            </a:r>
            <a:r>
              <a:rPr sz="2550" spc="-7" baseline="-22875" dirty="0" err="1">
                <a:latin typeface="Arial MT"/>
                <a:cs typeface="Arial MT"/>
              </a:rPr>
              <a:t>j</a:t>
            </a:r>
            <a:endParaRPr sz="2550" baseline="-22875" dirty="0">
              <a:latin typeface="Arial MT"/>
              <a:cs typeface="Arial MT"/>
            </a:endParaRPr>
          </a:p>
          <a:p>
            <a:pPr marL="406400">
              <a:lnSpc>
                <a:spcPts val="3110"/>
              </a:lnSpc>
            </a:pPr>
            <a:r>
              <a:rPr sz="2600" spc="-5" dirty="0">
                <a:latin typeface="Arial MT"/>
                <a:cs typeface="Arial MT"/>
              </a:rPr>
              <a:t>where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j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&lt;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</a:t>
            </a:r>
            <a:endParaRPr sz="2600" dirty="0">
              <a:latin typeface="Arial MT"/>
              <a:cs typeface="Arial MT"/>
            </a:endParaRPr>
          </a:p>
          <a:p>
            <a:pPr marL="406400" indent="-343535">
              <a:lnSpc>
                <a:spcPct val="100000"/>
              </a:lnSpc>
              <a:spcBef>
                <a:spcPts val="655"/>
              </a:spcBef>
              <a:buClr>
                <a:srgbClr val="CC3300"/>
              </a:buClr>
              <a:buChar char="•"/>
              <a:tabLst>
                <a:tab pos="405765" algn="l"/>
                <a:tab pos="407034" algn="l"/>
              </a:tabLst>
            </a:pPr>
            <a:r>
              <a:rPr sz="2600" dirty="0">
                <a:latin typeface="Arial MT"/>
                <a:cs typeface="Arial MT"/>
              </a:rPr>
              <a:t>Each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</a:t>
            </a:r>
            <a:r>
              <a:rPr sz="2550" spc="-7" baseline="-22875" dirty="0">
                <a:latin typeface="Arial MT"/>
                <a:cs typeface="Arial MT"/>
              </a:rPr>
              <a:t>i</a:t>
            </a:r>
            <a:r>
              <a:rPr sz="2550" spc="382" baseline="-2287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regular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expression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over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994" dirty="0">
                <a:latin typeface="Arial MT"/>
                <a:cs typeface="Arial MT"/>
              </a:rPr>
              <a:t>Σ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Symbol"/>
                <a:cs typeface="Symbol"/>
              </a:rPr>
              <a:t>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 MT"/>
                <a:cs typeface="Arial MT"/>
              </a:rPr>
              <a:t>{d</a:t>
            </a:r>
            <a:r>
              <a:rPr sz="2550" spc="-7" baseline="-22875" dirty="0">
                <a:latin typeface="Arial MT"/>
                <a:cs typeface="Arial MT"/>
              </a:rPr>
              <a:t>1</a:t>
            </a:r>
            <a:r>
              <a:rPr sz="2600" spc="-5" dirty="0">
                <a:latin typeface="Arial MT"/>
                <a:cs typeface="Arial MT"/>
              </a:rPr>
              <a:t>,d</a:t>
            </a:r>
            <a:r>
              <a:rPr sz="2550" spc="-7" baseline="-22875" dirty="0">
                <a:latin typeface="Arial MT"/>
                <a:cs typeface="Arial MT"/>
              </a:rPr>
              <a:t>2</a:t>
            </a:r>
            <a:r>
              <a:rPr sz="2600" spc="-5" dirty="0">
                <a:latin typeface="Arial MT"/>
                <a:cs typeface="Arial MT"/>
              </a:rPr>
              <a:t>,…,d</a:t>
            </a:r>
            <a:r>
              <a:rPr sz="2550" spc="-7" baseline="-22875" dirty="0">
                <a:latin typeface="Arial MT"/>
                <a:cs typeface="Arial MT"/>
              </a:rPr>
              <a:t>i-1</a:t>
            </a:r>
            <a:r>
              <a:rPr sz="2600" spc="-5" dirty="0">
                <a:latin typeface="Arial MT"/>
                <a:cs typeface="Arial MT"/>
              </a:rPr>
              <a:t>)</a:t>
            </a:r>
            <a:endParaRPr sz="2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182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265239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Regular</a:t>
            </a:r>
            <a:r>
              <a:rPr sz="2600" spc="-25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Definition</a:t>
            </a:r>
            <a:endParaRPr sz="260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B16C010B-80F1-9D6A-FE92-2131A55F7E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914525"/>
            <a:ext cx="8479592" cy="3943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BC3586-014C-C9F9-89C3-6AEC3EDB7157}"/>
              </a:ext>
            </a:extLst>
          </p:cNvPr>
          <p:cNvSpPr txBox="1"/>
          <p:nvPr/>
        </p:nvSpPr>
        <p:spPr>
          <a:xfrm>
            <a:off x="1447800" y="6195552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E.g. for ID: ab, a1, ab2, abcd2</a:t>
            </a:r>
          </a:p>
          <a:p>
            <a:r>
              <a:rPr lang="en-US" dirty="0">
                <a:solidFill>
                  <a:schemeClr val="accent2"/>
                </a:solidFill>
              </a:rPr>
              <a:t>	2a, 23b will be invalid</a:t>
            </a:r>
          </a:p>
        </p:txBody>
      </p:sp>
    </p:spTree>
    <p:extLst>
      <p:ext uri="{BB962C8B-B14F-4D97-AF65-F5344CB8AC3E}">
        <p14:creationId xmlns:p14="http://schemas.microsoft.com/office/powerpoint/2010/main" val="3607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5940298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600" b="1" spc="-5" dirty="0">
                <a:solidFill>
                  <a:srgbClr val="CC3300"/>
                </a:solidFill>
              </a:rPr>
              <a:t>Extensions / </a:t>
            </a:r>
            <a:r>
              <a:rPr lang="en-US" sz="2600" b="1" spc="-5" dirty="0">
                <a:solidFill>
                  <a:srgbClr val="CC3300"/>
                </a:solidFill>
                <a:latin typeface="Arial"/>
                <a:cs typeface="Arial"/>
              </a:rPr>
              <a:t>Shorthand</a:t>
            </a:r>
            <a:endParaRPr sz="2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E9AF67CC-E5D0-544B-2DA9-B157C9BA4E40}"/>
                  </a:ext>
                </a:extLst>
              </p:cNvPr>
              <p:cNvSpPr txBox="1"/>
              <p:nvPr/>
            </p:nvSpPr>
            <p:spPr>
              <a:xfrm>
                <a:off x="855662" y="793292"/>
                <a:ext cx="8347075" cy="4809522"/>
              </a:xfrm>
              <a:prstGeom prst="rect">
                <a:avLst/>
              </a:prstGeom>
            </p:spPr>
            <p:txBody>
              <a:bodyPr vert="horz" wrap="square" lIns="0" tIns="83185" rIns="0" bIns="0" rtlCol="0">
                <a:spAutoFit/>
              </a:bodyPr>
              <a:lstStyle/>
              <a:p>
                <a:pPr marL="393700" indent="-343535">
                  <a:lnSpc>
                    <a:spcPct val="100000"/>
                  </a:lnSpc>
                  <a:spcBef>
                    <a:spcPts val="655"/>
                  </a:spcBef>
                  <a:buFont typeface="Times New Roman"/>
                  <a:buChar char="•"/>
                  <a:tabLst>
                    <a:tab pos="393065" algn="l"/>
                    <a:tab pos="394335" algn="l"/>
                  </a:tabLst>
                </a:pPr>
                <a:r>
                  <a:rPr lang="en-US" i="1" dirty="0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One or more instances</a:t>
                </a:r>
                <a:r>
                  <a:rPr lang="en-US" dirty="0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AE" dirty="0">
                            <a:solidFill>
                              <a:srgbClr val="CC3300"/>
                            </a:solidFill>
                            <a:latin typeface="Times New Roman"/>
                            <a:cs typeface="Times New Roman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CC3300"/>
                            </a:solidFill>
                            <a:latin typeface="Times New Roman"/>
                            <a:cs typeface="Times New Roman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CC3300"/>
                            </a:solidFill>
                            <a:latin typeface="Times New Roman"/>
                            <a:cs typeface="Times New Roman"/>
                          </a:rPr>
                          <m:t>)</m:t>
                        </m:r>
                      </m:e>
                      <m:sup>
                        <m:r>
                          <a:rPr lang="ar-AE" b="0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  <a:p>
                <a:pPr marL="507365" lvl="1">
                  <a:spcBef>
                    <a:spcPts val="655"/>
                  </a:spcBef>
                  <a:tabLst>
                    <a:tab pos="393065" algn="l"/>
                    <a:tab pos="394335" algn="l"/>
                  </a:tabLst>
                </a:pPr>
                <a:r>
                  <a:rPr lang="en-US" dirty="0">
                    <a:latin typeface="Times New Roman"/>
                    <a:cs typeface="Times New Roman"/>
                  </a:rPr>
                  <a:t>L</a:t>
                </a:r>
                <a:r>
                  <a:rPr lang="ar-AE" dirty="0">
                    <a:solidFill>
                      <a:srgbClr val="CC3300"/>
                    </a:solidFill>
                    <a:cs typeface="Times New Roman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AE" dirty="0">
                            <a:solidFill>
                              <a:schemeClr val="tx1"/>
                            </a:solidFill>
                            <a:latin typeface="Times New Roman"/>
                            <a:cs typeface="Times New Roman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Times New Roman"/>
                            <a:cs typeface="Times New Roman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Times New Roman"/>
                            <a:cs typeface="Times New Roman"/>
                          </a:rPr>
                          <m:t>)</m:t>
                        </m:r>
                      </m:e>
                      <m:sup>
                        <m:r>
                          <a:rPr lang="ar-A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= </a:t>
                </a:r>
                <a:r>
                  <a:rPr lang="en-US" dirty="0">
                    <a:latin typeface="Times New Roman"/>
                    <a:cs typeface="Times New Roman"/>
                  </a:rPr>
                  <a:t>L</a:t>
                </a:r>
                <a:r>
                  <a:rPr lang="ar-AE" dirty="0">
                    <a:solidFill>
                      <a:srgbClr val="CC3300"/>
                    </a:solidFill>
                    <a:cs typeface="Times New Roman"/>
                  </a:rPr>
                  <a:t> </a:t>
                </a:r>
                <a:r>
                  <a:rPr lang="en-US" dirty="0"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AE" dirty="0">
                            <a:latin typeface="Times New Roman"/>
                            <a:cs typeface="Times New Roman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)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) - </a:t>
                </a:r>
                <a:r>
                  <a:rPr lang="en-US" spc="-5" dirty="0">
                    <a:latin typeface="Arial MT"/>
                    <a:cs typeface="Arial MT"/>
                  </a:rPr>
                  <a:t>{</a:t>
                </a:r>
                <a:r>
                  <a:rPr lang="en-US" spc="-20" dirty="0">
                    <a:latin typeface="Arial MT"/>
                    <a:cs typeface="Arial MT"/>
                  </a:rPr>
                  <a:t> </a:t>
                </a:r>
                <a:r>
                  <a:rPr lang="en-US" spc="-5" dirty="0">
                    <a:latin typeface="Symbol"/>
                    <a:cs typeface="Symbol"/>
                  </a:rPr>
                  <a:t></a:t>
                </a:r>
                <a:r>
                  <a:rPr lang="en-US" spc="25" dirty="0">
                    <a:latin typeface="Times New Roman"/>
                    <a:cs typeface="Times New Roman"/>
                  </a:rPr>
                  <a:t> </a:t>
                </a:r>
                <a:r>
                  <a:rPr lang="en-US" spc="-5" dirty="0">
                    <a:latin typeface="Arial MT"/>
                    <a:cs typeface="Arial MT"/>
                  </a:rPr>
                  <a:t>}</a:t>
                </a:r>
              </a:p>
              <a:p>
                <a:pPr marL="507365" lvl="1">
                  <a:spcBef>
                    <a:spcPts val="655"/>
                  </a:spcBef>
                  <a:tabLst>
                    <a:tab pos="393065" algn="l"/>
                    <a:tab pos="394335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i="1" u="sng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u="sng" dirty="0">
                            <a:solidFill>
                              <a:srgbClr val="0070C0"/>
                            </a:solidFill>
                            <a:latin typeface="Times New Roman"/>
                            <a:cs typeface="Times New Roman"/>
                          </a:rPr>
                          <m:t>Digit</m:t>
                        </m:r>
                      </m:e>
                      <m:sup>
                        <m:r>
                          <a:rPr lang="en-US" b="0" i="1" u="sng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u="sng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Digit</m:t>
                    </m:r>
                    <m:r>
                      <m:rPr>
                        <m:sty m:val="p"/>
                      </m:rPr>
                      <a:rPr lang="en-US" u="sng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s</m:t>
                    </m:r>
                    <m:r>
                      <a:rPr lang="en-US" b="0" i="1" u="sng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 </m:t>
                    </m:r>
                    <m:r>
                      <a:rPr lang="en-US" i="1" u="sng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b="0" i="1" u="sng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 </m:t>
                    </m:r>
                    <m:sSup>
                      <m:sSupPr>
                        <m:ctrlPr>
                          <a:rPr lang="ar-AE" i="1" u="sng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u="sng" dirty="0">
                            <a:solidFill>
                              <a:srgbClr val="0070C0"/>
                            </a:solidFill>
                            <a:latin typeface="Times New Roman"/>
                            <a:cs typeface="Times New Roman"/>
                          </a:rPr>
                          <m:t>Digit</m:t>
                        </m:r>
                      </m:e>
                      <m:sup>
                        <m:r>
                          <a:rPr lang="en-US" b="0" i="1" u="sng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∗</m:t>
                        </m:r>
                      </m:sup>
                    </m:sSup>
                    <m:r>
                      <a:rPr lang="en-US" b="0" i="1" u="sng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m:rPr>
                        <m:sty m:val="p"/>
                      </m:rPr>
                      <a:rPr lang="en-US" u="sng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Digit</m:t>
                    </m:r>
                    <m:r>
                      <m:rPr>
                        <m:sty m:val="p"/>
                      </m:rPr>
                      <a:rPr lang="en-US" b="0" i="0" u="sng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s</m:t>
                    </m:r>
                  </m:oMath>
                </a14:m>
                <a:endParaRPr lang="ar-AE" u="sng" dirty="0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  <a:p>
                <a:pPr marL="393700" indent="-343535">
                  <a:lnSpc>
                    <a:spcPct val="100000"/>
                  </a:lnSpc>
                  <a:spcBef>
                    <a:spcPts val="655"/>
                  </a:spcBef>
                  <a:buFont typeface="Times New Roman"/>
                  <a:buChar char="•"/>
                  <a:tabLst>
                    <a:tab pos="393065" algn="l"/>
                    <a:tab pos="394335" algn="l"/>
                  </a:tabLst>
                </a:pPr>
                <a:r>
                  <a:rPr lang="en-US" i="1" dirty="0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Zero or one instances</a:t>
                </a:r>
                <a:r>
                  <a:rPr lang="en-US" dirty="0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CC3300"/>
                            </a:solidFill>
                            <a:latin typeface="Times New Roman"/>
                            <a:cs typeface="Times New Roman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CC3300"/>
                            </a:solidFill>
                            <a:latin typeface="Times New Roman"/>
                            <a:cs typeface="Times New Roman"/>
                          </a:rPr>
                          <m:t>?</m:t>
                        </m:r>
                      </m:e>
                      <m:sup/>
                    </m:sSup>
                  </m:oMath>
                </a14:m>
                <a:endParaRPr lang="en-US" dirty="0"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  <a:p>
                <a:pPr marL="507365" lvl="1">
                  <a:spcBef>
                    <a:spcPts val="655"/>
                  </a:spcBef>
                  <a:tabLst>
                    <a:tab pos="393065" algn="l"/>
                    <a:tab pos="394335" algn="l"/>
                  </a:tabLst>
                </a:pPr>
                <a:r>
                  <a:rPr lang="en-US" dirty="0">
                    <a:latin typeface="Times New Roman"/>
                    <a:cs typeface="Times New Roman"/>
                  </a:rPr>
                  <a:t>Zero or one occurrence of R. </a:t>
                </a:r>
              </a:p>
              <a:p>
                <a:pPr marL="507365" lvl="1">
                  <a:spcBef>
                    <a:spcPts val="655"/>
                  </a:spcBef>
                  <a:tabLst>
                    <a:tab pos="393065" algn="l"/>
                    <a:tab pos="394335" algn="l"/>
                  </a:tabLst>
                </a:pPr>
                <a:r>
                  <a:rPr lang="en-US" dirty="0">
                    <a:latin typeface="Times New Roman"/>
                    <a:cs typeface="Times New Roman"/>
                  </a:rPr>
                  <a:t>L</a:t>
                </a:r>
                <a:r>
                  <a:rPr lang="en-US" dirty="0">
                    <a:cs typeface="Times New Roman"/>
                  </a:rPr>
                  <a:t>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R?</a:t>
                </a:r>
                <a:r>
                  <a:rPr lang="en-US" dirty="0">
                    <a:latin typeface="Times New Roman"/>
                    <a:cs typeface="Times New Roman"/>
                  </a:rPr>
                  <a:t>) = ( L</a:t>
                </a:r>
                <a:r>
                  <a:rPr lang="en-US" dirty="0">
                    <a:cs typeface="Times New Roman"/>
                  </a:rPr>
                  <a:t>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latin typeface="Times New Roman"/>
                    <a:cs typeface="Times New Roman"/>
                  </a:rPr>
                  <a:t>) | </a:t>
                </a:r>
                <a:r>
                  <a:rPr lang="en-US" spc="-5" dirty="0">
                    <a:latin typeface="Arial MT"/>
                    <a:cs typeface="Arial MT"/>
                  </a:rPr>
                  <a:t>{</a:t>
                </a:r>
                <a:r>
                  <a:rPr lang="en-US" spc="-5" dirty="0">
                    <a:latin typeface="Symbol"/>
                    <a:cs typeface="Symbol"/>
                  </a:rPr>
                  <a:t></a:t>
                </a:r>
                <a:r>
                  <a:rPr lang="en-US" spc="-5" dirty="0">
                    <a:latin typeface="Arial MT"/>
                    <a:cs typeface="Arial MT"/>
                  </a:rPr>
                  <a:t>} )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pPr marL="507365" lvl="1">
                  <a:spcBef>
                    <a:spcPts val="655"/>
                  </a:spcBef>
                  <a:tabLst>
                    <a:tab pos="393065" algn="l"/>
                    <a:tab pos="394335" algn="l"/>
                  </a:tabLst>
                </a:pPr>
                <a:r>
                  <a:rPr lang="en-US" u="sng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Num </a:t>
                </a:r>
                <a:r>
                  <a:rPr lang="en-US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US" u="sng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 u="sng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u="sng" dirty="0">
                            <a:solidFill>
                              <a:srgbClr val="0070C0"/>
                            </a:solidFill>
                            <a:latin typeface="Times New Roman"/>
                            <a:cs typeface="Times New Roman"/>
                          </a:rPr>
                          <m:t>Digit</m:t>
                        </m:r>
                      </m:e>
                      <m:sup>
                        <m:r>
                          <a:rPr lang="en-US" b="0" i="1" u="sng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 (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u="sng" dirty="0">
                            <a:solidFill>
                              <a:srgbClr val="0070C0"/>
                            </a:solidFill>
                            <a:latin typeface="Times New Roman"/>
                            <a:cs typeface="Times New Roman"/>
                          </a:rPr>
                          <m:t>Digit</m:t>
                        </m:r>
                      </m:e>
                      <m:sup>
                        <m:r>
                          <a:rPr lang="en-US" i="1" u="sng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) ?</a:t>
                </a:r>
              </a:p>
              <a:p>
                <a:pPr marL="393700" indent="-343535">
                  <a:lnSpc>
                    <a:spcPct val="100000"/>
                  </a:lnSpc>
                  <a:spcBef>
                    <a:spcPts val="655"/>
                  </a:spcBef>
                  <a:buFont typeface="Times New Roman"/>
                  <a:buChar char="•"/>
                  <a:tabLst>
                    <a:tab pos="393065" algn="l"/>
                    <a:tab pos="394335" algn="l"/>
                  </a:tabLst>
                </a:pPr>
                <a:r>
                  <a:rPr lang="en-US" i="1" dirty="0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Character Class</a:t>
                </a:r>
                <a:r>
                  <a:rPr lang="en-US" dirty="0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: [</a:t>
                </a:r>
                <a:r>
                  <a:rPr lang="en-US" i="1" dirty="0" err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FirstChar-LastChar</a:t>
                </a:r>
                <a:r>
                  <a:rPr lang="en-US" dirty="0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]</a:t>
                </a:r>
              </a:p>
              <a:p>
                <a:pPr marL="507365" lvl="1">
                  <a:spcBef>
                    <a:spcPts val="655"/>
                  </a:spcBef>
                  <a:tabLst>
                    <a:tab pos="393065" algn="l"/>
                    <a:tab pos="394335" algn="l"/>
                  </a:tabLst>
                </a:pPr>
                <a:r>
                  <a:rPr lang="en-US" dirty="0">
                    <a:latin typeface="Times New Roman"/>
                    <a:cs typeface="Times New Roman"/>
                  </a:rPr>
                  <a:t>Assumption: The underlying alphabet is known……and is ordered. </a:t>
                </a:r>
              </a:p>
              <a:p>
                <a:pPr marL="507365" lvl="1">
                  <a:spcBef>
                    <a:spcPts val="655"/>
                  </a:spcBef>
                  <a:tabLst>
                    <a:tab pos="393065" algn="l"/>
                    <a:tab pos="394335" algn="l"/>
                  </a:tabLst>
                </a:pPr>
                <a:r>
                  <a:rPr lang="en-US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Digit</a:t>
                </a:r>
                <a:r>
                  <a:rPr lang="en-US" dirty="0">
                    <a:latin typeface="Times New Roman"/>
                    <a:cs typeface="Times New Roman"/>
                  </a:rPr>
                  <a:t> = [0-9]</a:t>
                </a:r>
              </a:p>
              <a:p>
                <a:pPr marL="507365" lvl="1">
                  <a:spcBef>
                    <a:spcPts val="655"/>
                  </a:spcBef>
                  <a:tabLst>
                    <a:tab pos="393065" algn="l"/>
                    <a:tab pos="394335" algn="l"/>
                  </a:tabLst>
                </a:pPr>
                <a:r>
                  <a:rPr lang="en-US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Letter</a:t>
                </a:r>
                <a:r>
                  <a:rPr lang="en-US" dirty="0">
                    <a:latin typeface="Times New Roman"/>
                    <a:cs typeface="Times New Roman"/>
                  </a:rPr>
                  <a:t> = [a-</a:t>
                </a:r>
                <a:r>
                  <a:rPr lang="en-US" dirty="0" err="1">
                    <a:latin typeface="Times New Roman"/>
                    <a:cs typeface="Times New Roman"/>
                  </a:rPr>
                  <a:t>zA</a:t>
                </a:r>
                <a:r>
                  <a:rPr lang="en-US" dirty="0">
                    <a:latin typeface="Times New Roman"/>
                    <a:cs typeface="Times New Roman"/>
                  </a:rPr>
                  <a:t>-Z] = [A-Za-z]</a:t>
                </a:r>
              </a:p>
              <a:p>
                <a:pPr marL="507365" lvl="1">
                  <a:spcBef>
                    <a:spcPts val="655"/>
                  </a:spcBef>
                  <a:tabLst>
                    <a:tab pos="393065" algn="l"/>
                    <a:tab pos="394335" algn="l"/>
                  </a:tabLst>
                </a:pPr>
                <a:r>
                  <a:rPr lang="en-US" dirty="0">
                    <a:latin typeface="Times New Roman"/>
                    <a:cs typeface="Times New Roman"/>
                  </a:rPr>
                  <a:t>L</a:t>
                </a:r>
                <a:r>
                  <a:rPr lang="ar-AE" dirty="0">
                    <a:solidFill>
                      <a:srgbClr val="CC3300"/>
                    </a:solidFill>
                    <a:cs typeface="Times New Roman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AE" dirty="0">
                            <a:solidFill>
                              <a:schemeClr val="tx1"/>
                            </a:solidFill>
                            <a:latin typeface="Times New Roman"/>
                            <a:cs typeface="Times New Roman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Times New Roman"/>
                            <a:cs typeface="Times New Roman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Times New Roman"/>
                            <a:cs typeface="Times New Roman"/>
                          </a:rPr>
                          <m:t>)</m:t>
                        </m:r>
                      </m:e>
                      <m:sup>
                        <m:r>
                          <a:rPr lang="ar-A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= </a:t>
                </a:r>
                <a:r>
                  <a:rPr lang="ar-AE" dirty="0">
                    <a:solidFill>
                      <a:srgbClr val="CC3300"/>
                    </a:solidFill>
                    <a:cs typeface="Times New Roman"/>
                  </a:rPr>
                  <a:t> </a:t>
                </a:r>
                <a:r>
                  <a:rPr lang="en-US" dirty="0"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AE" dirty="0">
                            <a:latin typeface="Times New Roman"/>
                            <a:cs typeface="Times New Roman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)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) - </a:t>
                </a:r>
                <a:r>
                  <a:rPr lang="en-US" spc="-5" dirty="0">
                    <a:latin typeface="Arial MT"/>
                    <a:cs typeface="Arial MT"/>
                  </a:rPr>
                  <a:t>{</a:t>
                </a:r>
                <a:r>
                  <a:rPr lang="en-US" spc="-20" dirty="0">
                    <a:latin typeface="Arial MT"/>
                    <a:cs typeface="Arial MT"/>
                  </a:rPr>
                  <a:t> </a:t>
                </a:r>
                <a:r>
                  <a:rPr lang="en-US" spc="-5" dirty="0">
                    <a:latin typeface="Symbol"/>
                    <a:cs typeface="Symbol"/>
                  </a:rPr>
                  <a:t></a:t>
                </a:r>
                <a:r>
                  <a:rPr lang="en-US" spc="25" dirty="0">
                    <a:latin typeface="Times New Roman"/>
                    <a:cs typeface="Times New Roman"/>
                  </a:rPr>
                  <a:t> </a:t>
                </a:r>
                <a:r>
                  <a:rPr lang="en-US" spc="-5" dirty="0">
                    <a:latin typeface="Arial MT"/>
                    <a:cs typeface="Arial MT"/>
                  </a:rPr>
                  <a:t>}</a:t>
                </a:r>
              </a:p>
              <a:p>
                <a:pPr marL="393700" indent="-343535">
                  <a:lnSpc>
                    <a:spcPct val="100000"/>
                  </a:lnSpc>
                  <a:spcBef>
                    <a:spcPts val="655"/>
                  </a:spcBef>
                  <a:buFont typeface="Times New Roman"/>
                  <a:buChar char="•"/>
                  <a:tabLst>
                    <a:tab pos="393065" algn="l"/>
                    <a:tab pos="394335" algn="l"/>
                  </a:tabLst>
                </a:pPr>
                <a:r>
                  <a:rPr lang="en-US" dirty="0">
                    <a:latin typeface="Times New Roman"/>
                    <a:cs typeface="Times New Roman"/>
                  </a:rPr>
                  <a:t>Short hands are used for better human understanding</a:t>
                </a:r>
              </a:p>
            </p:txBody>
          </p:sp>
        </mc:Choice>
        <mc:Fallback xmlns="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E9AF67CC-E5D0-544B-2DA9-B157C9BA4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62" y="793292"/>
                <a:ext cx="8347075" cy="4809522"/>
              </a:xfrm>
              <a:prstGeom prst="rect">
                <a:avLst/>
              </a:prstGeom>
              <a:blipFill>
                <a:blip r:embed="rId2"/>
                <a:stretch>
                  <a:fillRect l="-949" b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25EFDF4-CC5E-E855-634D-74BE17349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602814"/>
            <a:ext cx="5653337" cy="14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618490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Interaction</a:t>
            </a:r>
            <a:r>
              <a:rPr sz="2600" spc="10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of</a:t>
            </a:r>
            <a:r>
              <a:rPr sz="2600" spc="10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Lexical</a:t>
            </a:r>
            <a:r>
              <a:rPr sz="2600" spc="10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Analyzer</a:t>
            </a:r>
            <a:r>
              <a:rPr sz="2600" spc="10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with</a:t>
            </a:r>
            <a:r>
              <a:rPr sz="2600" spc="10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Parser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070088" y="4326592"/>
            <a:ext cx="8159750" cy="26574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3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dirty="0">
                <a:latin typeface="Arial MT"/>
                <a:cs typeface="Arial MT"/>
              </a:rPr>
              <a:t>Often 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subroutine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dirty="0">
                <a:latin typeface="Arial MT"/>
                <a:cs typeface="Arial MT"/>
              </a:rPr>
              <a:t> 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parser</a:t>
            </a:r>
            <a:endParaRPr sz="26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3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 MT"/>
                <a:cs typeface="Arial MT"/>
              </a:rPr>
              <a:t>Secondary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tasks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Lexical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Analyzer</a:t>
            </a:r>
            <a:endParaRPr sz="26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565"/>
              </a:spcBef>
              <a:buClr>
                <a:srgbClr val="CC3300"/>
              </a:buClr>
              <a:buChar char="–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Strip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comments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white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source</a:t>
            </a:r>
            <a:endParaRPr sz="24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570"/>
              </a:spcBef>
              <a:buClr>
                <a:srgbClr val="CC3300"/>
              </a:buClr>
              <a:buChar char="–"/>
              <a:tabLst>
                <a:tab pos="756285" algn="l"/>
              </a:tabLst>
            </a:pPr>
            <a:r>
              <a:rPr sz="2400" spc="-5" dirty="0">
                <a:latin typeface="Arial MT"/>
                <a:cs typeface="Arial MT"/>
              </a:rPr>
              <a:t>Correlate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error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messages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source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</a:t>
            </a:r>
            <a:endParaRPr sz="240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0"/>
              </a:spcBef>
              <a:buClr>
                <a:srgbClr val="CC3300"/>
              </a:buClr>
              <a:buChar char="–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Preprocessing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implemented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lexical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analysis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place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0712" y="1946338"/>
            <a:ext cx="986155" cy="542925"/>
            <a:chOff x="1890712" y="1946338"/>
            <a:chExt cx="986155" cy="542925"/>
          </a:xfrm>
        </p:grpSpPr>
        <p:sp>
          <p:nvSpPr>
            <p:cNvPr id="5" name="object 5"/>
            <p:cNvSpPr/>
            <p:nvPr/>
          </p:nvSpPr>
          <p:spPr>
            <a:xfrm>
              <a:off x="1905000" y="1960626"/>
              <a:ext cx="957580" cy="514350"/>
            </a:xfrm>
            <a:custGeom>
              <a:avLst/>
              <a:gdLst/>
              <a:ahLst/>
              <a:cxnLst/>
              <a:rect l="l" t="t" r="r" b="b"/>
              <a:pathLst>
                <a:path w="957580" h="514350">
                  <a:moveTo>
                    <a:pt x="957072" y="256794"/>
                  </a:moveTo>
                  <a:lnTo>
                    <a:pt x="942464" y="193594"/>
                  </a:lnTo>
                  <a:lnTo>
                    <a:pt x="901028" y="136114"/>
                  </a:lnTo>
                  <a:lnTo>
                    <a:pt x="871368" y="110122"/>
                  </a:lnTo>
                  <a:lnTo>
                    <a:pt x="836343" y="86283"/>
                  </a:lnTo>
                  <a:lnTo>
                    <a:pt x="796401" y="64840"/>
                  </a:lnTo>
                  <a:lnTo>
                    <a:pt x="751988" y="46033"/>
                  </a:lnTo>
                  <a:lnTo>
                    <a:pt x="703553" y="30105"/>
                  </a:lnTo>
                  <a:lnTo>
                    <a:pt x="651543" y="17296"/>
                  </a:lnTo>
                  <a:lnTo>
                    <a:pt x="596405" y="7848"/>
                  </a:lnTo>
                  <a:lnTo>
                    <a:pt x="538587" y="2002"/>
                  </a:lnTo>
                  <a:lnTo>
                    <a:pt x="478536" y="0"/>
                  </a:lnTo>
                  <a:lnTo>
                    <a:pt x="418484" y="2002"/>
                  </a:lnTo>
                  <a:lnTo>
                    <a:pt x="360666" y="7848"/>
                  </a:lnTo>
                  <a:lnTo>
                    <a:pt x="305528" y="17296"/>
                  </a:lnTo>
                  <a:lnTo>
                    <a:pt x="253518" y="30105"/>
                  </a:lnTo>
                  <a:lnTo>
                    <a:pt x="205083" y="46033"/>
                  </a:lnTo>
                  <a:lnTo>
                    <a:pt x="160670" y="64840"/>
                  </a:lnTo>
                  <a:lnTo>
                    <a:pt x="120728" y="86283"/>
                  </a:lnTo>
                  <a:lnTo>
                    <a:pt x="85703" y="110122"/>
                  </a:lnTo>
                  <a:lnTo>
                    <a:pt x="56043" y="136114"/>
                  </a:lnTo>
                  <a:lnTo>
                    <a:pt x="14607" y="193594"/>
                  </a:lnTo>
                  <a:lnTo>
                    <a:pt x="0" y="256794"/>
                  </a:lnTo>
                  <a:lnTo>
                    <a:pt x="3726" y="289150"/>
                  </a:lnTo>
                  <a:lnTo>
                    <a:pt x="32195" y="349984"/>
                  </a:lnTo>
                  <a:lnTo>
                    <a:pt x="85703" y="404050"/>
                  </a:lnTo>
                  <a:lnTo>
                    <a:pt x="120728" y="427947"/>
                  </a:lnTo>
                  <a:lnTo>
                    <a:pt x="160670" y="449434"/>
                  </a:lnTo>
                  <a:lnTo>
                    <a:pt x="205083" y="468272"/>
                  </a:lnTo>
                  <a:lnTo>
                    <a:pt x="253518" y="484222"/>
                  </a:lnTo>
                  <a:lnTo>
                    <a:pt x="305528" y="497044"/>
                  </a:lnTo>
                  <a:lnTo>
                    <a:pt x="360666" y="506499"/>
                  </a:lnTo>
                  <a:lnTo>
                    <a:pt x="418484" y="512347"/>
                  </a:lnTo>
                  <a:lnTo>
                    <a:pt x="478536" y="514350"/>
                  </a:lnTo>
                  <a:lnTo>
                    <a:pt x="538587" y="512347"/>
                  </a:lnTo>
                  <a:lnTo>
                    <a:pt x="596405" y="506499"/>
                  </a:lnTo>
                  <a:lnTo>
                    <a:pt x="651543" y="497044"/>
                  </a:lnTo>
                  <a:lnTo>
                    <a:pt x="703553" y="484222"/>
                  </a:lnTo>
                  <a:lnTo>
                    <a:pt x="751988" y="468272"/>
                  </a:lnTo>
                  <a:lnTo>
                    <a:pt x="796401" y="449434"/>
                  </a:lnTo>
                  <a:lnTo>
                    <a:pt x="836343" y="427947"/>
                  </a:lnTo>
                  <a:lnTo>
                    <a:pt x="871368" y="404050"/>
                  </a:lnTo>
                  <a:lnTo>
                    <a:pt x="901028" y="377982"/>
                  </a:lnTo>
                  <a:lnTo>
                    <a:pt x="942464" y="320293"/>
                  </a:lnTo>
                  <a:lnTo>
                    <a:pt x="957072" y="256794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5000" y="1960626"/>
              <a:ext cx="957580" cy="514350"/>
            </a:xfrm>
            <a:custGeom>
              <a:avLst/>
              <a:gdLst/>
              <a:ahLst/>
              <a:cxnLst/>
              <a:rect l="l" t="t" r="r" b="b"/>
              <a:pathLst>
                <a:path w="957580" h="514350">
                  <a:moveTo>
                    <a:pt x="478536" y="0"/>
                  </a:moveTo>
                  <a:lnTo>
                    <a:pt x="418484" y="2002"/>
                  </a:lnTo>
                  <a:lnTo>
                    <a:pt x="360666" y="7848"/>
                  </a:lnTo>
                  <a:lnTo>
                    <a:pt x="305528" y="17296"/>
                  </a:lnTo>
                  <a:lnTo>
                    <a:pt x="253518" y="30105"/>
                  </a:lnTo>
                  <a:lnTo>
                    <a:pt x="205083" y="46033"/>
                  </a:lnTo>
                  <a:lnTo>
                    <a:pt x="160670" y="64840"/>
                  </a:lnTo>
                  <a:lnTo>
                    <a:pt x="120728" y="86283"/>
                  </a:lnTo>
                  <a:lnTo>
                    <a:pt x="85703" y="110122"/>
                  </a:lnTo>
                  <a:lnTo>
                    <a:pt x="56043" y="136114"/>
                  </a:lnTo>
                  <a:lnTo>
                    <a:pt x="14607" y="193594"/>
                  </a:lnTo>
                  <a:lnTo>
                    <a:pt x="0" y="256794"/>
                  </a:lnTo>
                  <a:lnTo>
                    <a:pt x="3726" y="289150"/>
                  </a:lnTo>
                  <a:lnTo>
                    <a:pt x="32195" y="349984"/>
                  </a:lnTo>
                  <a:lnTo>
                    <a:pt x="85703" y="404050"/>
                  </a:lnTo>
                  <a:lnTo>
                    <a:pt x="120728" y="427947"/>
                  </a:lnTo>
                  <a:lnTo>
                    <a:pt x="160670" y="449434"/>
                  </a:lnTo>
                  <a:lnTo>
                    <a:pt x="205083" y="468272"/>
                  </a:lnTo>
                  <a:lnTo>
                    <a:pt x="253518" y="484222"/>
                  </a:lnTo>
                  <a:lnTo>
                    <a:pt x="305528" y="497044"/>
                  </a:lnTo>
                  <a:lnTo>
                    <a:pt x="360666" y="506499"/>
                  </a:lnTo>
                  <a:lnTo>
                    <a:pt x="418484" y="512347"/>
                  </a:lnTo>
                  <a:lnTo>
                    <a:pt x="478536" y="514350"/>
                  </a:lnTo>
                  <a:lnTo>
                    <a:pt x="538587" y="512347"/>
                  </a:lnTo>
                  <a:lnTo>
                    <a:pt x="596405" y="506499"/>
                  </a:lnTo>
                  <a:lnTo>
                    <a:pt x="651543" y="497044"/>
                  </a:lnTo>
                  <a:lnTo>
                    <a:pt x="703553" y="484222"/>
                  </a:lnTo>
                  <a:lnTo>
                    <a:pt x="751988" y="468272"/>
                  </a:lnTo>
                  <a:lnTo>
                    <a:pt x="796401" y="449434"/>
                  </a:lnTo>
                  <a:lnTo>
                    <a:pt x="836343" y="427947"/>
                  </a:lnTo>
                  <a:lnTo>
                    <a:pt x="871368" y="404050"/>
                  </a:lnTo>
                  <a:lnTo>
                    <a:pt x="901028" y="377982"/>
                  </a:lnTo>
                  <a:lnTo>
                    <a:pt x="942464" y="320293"/>
                  </a:lnTo>
                  <a:lnTo>
                    <a:pt x="957072" y="256794"/>
                  </a:lnTo>
                  <a:lnTo>
                    <a:pt x="953345" y="224600"/>
                  </a:lnTo>
                  <a:lnTo>
                    <a:pt x="924876" y="164019"/>
                  </a:lnTo>
                  <a:lnTo>
                    <a:pt x="871368" y="110122"/>
                  </a:lnTo>
                  <a:lnTo>
                    <a:pt x="836343" y="86283"/>
                  </a:lnTo>
                  <a:lnTo>
                    <a:pt x="796401" y="64840"/>
                  </a:lnTo>
                  <a:lnTo>
                    <a:pt x="751988" y="46033"/>
                  </a:lnTo>
                  <a:lnTo>
                    <a:pt x="703553" y="30105"/>
                  </a:lnTo>
                  <a:lnTo>
                    <a:pt x="651543" y="17296"/>
                  </a:lnTo>
                  <a:lnTo>
                    <a:pt x="596405" y="7848"/>
                  </a:lnTo>
                  <a:lnTo>
                    <a:pt x="538587" y="2002"/>
                  </a:lnTo>
                  <a:lnTo>
                    <a:pt x="478536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55951" y="2075942"/>
            <a:ext cx="4565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Input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9946" y="1960626"/>
            <a:ext cx="1489075" cy="769620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Scanner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8252" y="1960626"/>
            <a:ext cx="1489075" cy="769620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48895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Parser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3697" y="3116579"/>
            <a:ext cx="1490980" cy="769620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512445" marR="419734" indent="-83820">
              <a:lnSpc>
                <a:spcPct val="100000"/>
              </a:lnSpc>
              <a:spcBef>
                <a:spcPts val="1045"/>
              </a:spcBef>
            </a:pPr>
            <a:r>
              <a:rPr sz="1600" dirty="0">
                <a:latin typeface="Times New Roman"/>
                <a:cs typeface="Times New Roman"/>
              </a:rPr>
              <a:t>Symbol  Table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03697" y="2730245"/>
            <a:ext cx="319405" cy="386715"/>
          </a:xfrm>
          <a:custGeom>
            <a:avLst/>
            <a:gdLst/>
            <a:ahLst/>
            <a:cxnLst/>
            <a:rect l="l" t="t" r="r" b="b"/>
            <a:pathLst>
              <a:path w="319404" h="386714">
                <a:moveTo>
                  <a:pt x="87629" y="38862"/>
                </a:moveTo>
                <a:lnTo>
                  <a:pt x="0" y="0"/>
                </a:lnTo>
                <a:lnTo>
                  <a:pt x="21336" y="93726"/>
                </a:lnTo>
                <a:lnTo>
                  <a:pt x="34289" y="83005"/>
                </a:lnTo>
                <a:lnTo>
                  <a:pt x="34289" y="64008"/>
                </a:lnTo>
                <a:lnTo>
                  <a:pt x="56387" y="46481"/>
                </a:lnTo>
                <a:lnTo>
                  <a:pt x="65366" y="57286"/>
                </a:lnTo>
                <a:lnTo>
                  <a:pt x="87629" y="38862"/>
                </a:lnTo>
                <a:close/>
              </a:path>
              <a:path w="319404" h="386714">
                <a:moveTo>
                  <a:pt x="65366" y="57286"/>
                </a:moveTo>
                <a:lnTo>
                  <a:pt x="56387" y="46481"/>
                </a:lnTo>
                <a:lnTo>
                  <a:pt x="34289" y="64008"/>
                </a:lnTo>
                <a:lnTo>
                  <a:pt x="43628" y="75276"/>
                </a:lnTo>
                <a:lnTo>
                  <a:pt x="65366" y="57286"/>
                </a:lnTo>
                <a:close/>
              </a:path>
              <a:path w="319404" h="386714">
                <a:moveTo>
                  <a:pt x="43628" y="75276"/>
                </a:moveTo>
                <a:lnTo>
                  <a:pt x="34289" y="64008"/>
                </a:lnTo>
                <a:lnTo>
                  <a:pt x="34289" y="83005"/>
                </a:lnTo>
                <a:lnTo>
                  <a:pt x="43628" y="75276"/>
                </a:lnTo>
                <a:close/>
              </a:path>
              <a:path w="319404" h="386714">
                <a:moveTo>
                  <a:pt x="276009" y="310759"/>
                </a:moveTo>
                <a:lnTo>
                  <a:pt x="65366" y="57286"/>
                </a:lnTo>
                <a:lnTo>
                  <a:pt x="43628" y="75276"/>
                </a:lnTo>
                <a:lnTo>
                  <a:pt x="253925" y="329035"/>
                </a:lnTo>
                <a:lnTo>
                  <a:pt x="276009" y="310759"/>
                </a:lnTo>
                <a:close/>
              </a:path>
              <a:path w="319404" h="386714">
                <a:moveTo>
                  <a:pt x="284988" y="371127"/>
                </a:moveTo>
                <a:lnTo>
                  <a:pt x="284988" y="321564"/>
                </a:lnTo>
                <a:lnTo>
                  <a:pt x="262889" y="339852"/>
                </a:lnTo>
                <a:lnTo>
                  <a:pt x="253925" y="329035"/>
                </a:lnTo>
                <a:lnTo>
                  <a:pt x="231648" y="347472"/>
                </a:lnTo>
                <a:lnTo>
                  <a:pt x="284988" y="371127"/>
                </a:lnTo>
                <a:close/>
              </a:path>
              <a:path w="319404" h="386714">
                <a:moveTo>
                  <a:pt x="284988" y="321564"/>
                </a:moveTo>
                <a:lnTo>
                  <a:pt x="276009" y="310759"/>
                </a:lnTo>
                <a:lnTo>
                  <a:pt x="253925" y="329035"/>
                </a:lnTo>
                <a:lnTo>
                  <a:pt x="262889" y="339852"/>
                </a:lnTo>
                <a:lnTo>
                  <a:pt x="284988" y="321564"/>
                </a:lnTo>
                <a:close/>
              </a:path>
              <a:path w="319404" h="386714">
                <a:moveTo>
                  <a:pt x="319277" y="386334"/>
                </a:moveTo>
                <a:lnTo>
                  <a:pt x="297941" y="292608"/>
                </a:lnTo>
                <a:lnTo>
                  <a:pt x="276009" y="310759"/>
                </a:lnTo>
                <a:lnTo>
                  <a:pt x="284988" y="321564"/>
                </a:lnTo>
                <a:lnTo>
                  <a:pt x="284988" y="371127"/>
                </a:lnTo>
                <a:lnTo>
                  <a:pt x="319277" y="386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0047" y="2730245"/>
            <a:ext cx="321310" cy="386715"/>
          </a:xfrm>
          <a:custGeom>
            <a:avLst/>
            <a:gdLst/>
            <a:ahLst/>
            <a:cxnLst/>
            <a:rect l="l" t="t" r="r" b="b"/>
            <a:pathLst>
              <a:path w="321309" h="386714">
                <a:moveTo>
                  <a:pt x="43930" y="310886"/>
                </a:moveTo>
                <a:lnTo>
                  <a:pt x="22098" y="292608"/>
                </a:lnTo>
                <a:lnTo>
                  <a:pt x="0" y="386334"/>
                </a:lnTo>
                <a:lnTo>
                  <a:pt x="35051" y="370789"/>
                </a:lnTo>
                <a:lnTo>
                  <a:pt x="35051" y="321564"/>
                </a:lnTo>
                <a:lnTo>
                  <a:pt x="43930" y="310886"/>
                </a:lnTo>
                <a:close/>
              </a:path>
              <a:path w="321309" h="386714">
                <a:moveTo>
                  <a:pt x="65474" y="328923"/>
                </a:moveTo>
                <a:lnTo>
                  <a:pt x="43930" y="310886"/>
                </a:lnTo>
                <a:lnTo>
                  <a:pt x="35051" y="321564"/>
                </a:lnTo>
                <a:lnTo>
                  <a:pt x="56387" y="339852"/>
                </a:lnTo>
                <a:lnTo>
                  <a:pt x="65474" y="328923"/>
                </a:lnTo>
                <a:close/>
              </a:path>
              <a:path w="321309" h="386714">
                <a:moveTo>
                  <a:pt x="87629" y="347472"/>
                </a:moveTo>
                <a:lnTo>
                  <a:pt x="65474" y="328923"/>
                </a:lnTo>
                <a:lnTo>
                  <a:pt x="56387" y="339852"/>
                </a:lnTo>
                <a:lnTo>
                  <a:pt x="35051" y="321564"/>
                </a:lnTo>
                <a:lnTo>
                  <a:pt x="35051" y="370789"/>
                </a:lnTo>
                <a:lnTo>
                  <a:pt x="87629" y="347472"/>
                </a:lnTo>
                <a:close/>
              </a:path>
              <a:path w="321309" h="386714">
                <a:moveTo>
                  <a:pt x="276498" y="75134"/>
                </a:moveTo>
                <a:lnTo>
                  <a:pt x="254953" y="57097"/>
                </a:lnTo>
                <a:lnTo>
                  <a:pt x="43930" y="310886"/>
                </a:lnTo>
                <a:lnTo>
                  <a:pt x="65474" y="328923"/>
                </a:lnTo>
                <a:lnTo>
                  <a:pt x="276498" y="75134"/>
                </a:lnTo>
                <a:close/>
              </a:path>
              <a:path w="321309" h="386714">
                <a:moveTo>
                  <a:pt x="320801" y="0"/>
                </a:moveTo>
                <a:lnTo>
                  <a:pt x="233172" y="38862"/>
                </a:lnTo>
                <a:lnTo>
                  <a:pt x="254953" y="57097"/>
                </a:lnTo>
                <a:lnTo>
                  <a:pt x="264413" y="45720"/>
                </a:lnTo>
                <a:lnTo>
                  <a:pt x="285750" y="64008"/>
                </a:lnTo>
                <a:lnTo>
                  <a:pt x="285750" y="82880"/>
                </a:lnTo>
                <a:lnTo>
                  <a:pt x="298703" y="93726"/>
                </a:lnTo>
                <a:lnTo>
                  <a:pt x="320801" y="0"/>
                </a:lnTo>
                <a:close/>
              </a:path>
              <a:path w="321309" h="386714">
                <a:moveTo>
                  <a:pt x="285750" y="64008"/>
                </a:moveTo>
                <a:lnTo>
                  <a:pt x="264413" y="45720"/>
                </a:lnTo>
                <a:lnTo>
                  <a:pt x="254953" y="57097"/>
                </a:lnTo>
                <a:lnTo>
                  <a:pt x="276498" y="75134"/>
                </a:lnTo>
                <a:lnTo>
                  <a:pt x="285750" y="64008"/>
                </a:lnTo>
                <a:close/>
              </a:path>
              <a:path w="321309" h="386714">
                <a:moveTo>
                  <a:pt x="285750" y="82880"/>
                </a:moveTo>
                <a:lnTo>
                  <a:pt x="285750" y="64008"/>
                </a:lnTo>
                <a:lnTo>
                  <a:pt x="276498" y="75134"/>
                </a:lnTo>
                <a:lnTo>
                  <a:pt x="285750" y="8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6154" y="2049017"/>
            <a:ext cx="1384300" cy="342900"/>
          </a:xfrm>
          <a:custGeom>
            <a:avLst/>
            <a:gdLst/>
            <a:ahLst/>
            <a:cxnLst/>
            <a:rect l="l" t="t" r="r" b="b"/>
            <a:pathLst>
              <a:path w="1384300" h="342900">
                <a:moveTo>
                  <a:pt x="1383792" y="300228"/>
                </a:moveTo>
                <a:lnTo>
                  <a:pt x="1298448" y="257556"/>
                </a:lnTo>
                <a:lnTo>
                  <a:pt x="1298448" y="285724"/>
                </a:lnTo>
                <a:lnTo>
                  <a:pt x="0" y="282702"/>
                </a:lnTo>
                <a:lnTo>
                  <a:pt x="0" y="311658"/>
                </a:lnTo>
                <a:lnTo>
                  <a:pt x="1298448" y="314680"/>
                </a:lnTo>
                <a:lnTo>
                  <a:pt x="1298448" y="342900"/>
                </a:lnTo>
                <a:lnTo>
                  <a:pt x="1312926" y="335661"/>
                </a:lnTo>
                <a:lnTo>
                  <a:pt x="1383792" y="300228"/>
                </a:lnTo>
                <a:close/>
              </a:path>
              <a:path w="1384300" h="342900">
                <a:moveTo>
                  <a:pt x="1383792" y="25908"/>
                </a:moveTo>
                <a:lnTo>
                  <a:pt x="192024" y="28930"/>
                </a:lnTo>
                <a:lnTo>
                  <a:pt x="192024" y="0"/>
                </a:lnTo>
                <a:lnTo>
                  <a:pt x="105918" y="43434"/>
                </a:lnTo>
                <a:lnTo>
                  <a:pt x="177546" y="78943"/>
                </a:lnTo>
                <a:lnTo>
                  <a:pt x="192024" y="86106"/>
                </a:lnTo>
                <a:lnTo>
                  <a:pt x="192024" y="57124"/>
                </a:lnTo>
                <a:lnTo>
                  <a:pt x="1383792" y="54102"/>
                </a:lnTo>
                <a:lnTo>
                  <a:pt x="1383792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8894" y="2049017"/>
            <a:ext cx="959485" cy="86360"/>
          </a:xfrm>
          <a:custGeom>
            <a:avLst/>
            <a:gdLst/>
            <a:ahLst/>
            <a:cxnLst/>
            <a:rect l="l" t="t" r="r" b="b"/>
            <a:pathLst>
              <a:path w="959484" h="86360">
                <a:moveTo>
                  <a:pt x="86105" y="28906"/>
                </a:moveTo>
                <a:lnTo>
                  <a:pt x="86105" y="0"/>
                </a:lnTo>
                <a:lnTo>
                  <a:pt x="0" y="43433"/>
                </a:lnTo>
                <a:lnTo>
                  <a:pt x="71627" y="78931"/>
                </a:lnTo>
                <a:lnTo>
                  <a:pt x="71627" y="28956"/>
                </a:lnTo>
                <a:lnTo>
                  <a:pt x="86105" y="28906"/>
                </a:lnTo>
                <a:close/>
              </a:path>
              <a:path w="959484" h="86360">
                <a:moveTo>
                  <a:pt x="959357" y="54101"/>
                </a:moveTo>
                <a:lnTo>
                  <a:pt x="959357" y="25907"/>
                </a:lnTo>
                <a:lnTo>
                  <a:pt x="71627" y="28956"/>
                </a:lnTo>
                <a:lnTo>
                  <a:pt x="71627" y="57150"/>
                </a:lnTo>
                <a:lnTo>
                  <a:pt x="959357" y="54101"/>
                </a:lnTo>
                <a:close/>
              </a:path>
              <a:path w="959484" h="86360">
                <a:moveTo>
                  <a:pt x="86105" y="86106"/>
                </a:moveTo>
                <a:lnTo>
                  <a:pt x="86105" y="57100"/>
                </a:lnTo>
                <a:lnTo>
                  <a:pt x="71627" y="57150"/>
                </a:lnTo>
                <a:lnTo>
                  <a:pt x="71627" y="78931"/>
                </a:lnTo>
                <a:lnTo>
                  <a:pt x="86105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8894" y="2306573"/>
            <a:ext cx="959485" cy="85725"/>
          </a:xfrm>
          <a:custGeom>
            <a:avLst/>
            <a:gdLst/>
            <a:ahLst/>
            <a:cxnLst/>
            <a:rect l="l" t="t" r="r" b="b"/>
            <a:pathLst>
              <a:path w="959484" h="85725">
                <a:moveTo>
                  <a:pt x="887729" y="57149"/>
                </a:moveTo>
                <a:lnTo>
                  <a:pt x="887729" y="28193"/>
                </a:lnTo>
                <a:lnTo>
                  <a:pt x="761" y="25145"/>
                </a:lnTo>
                <a:lnTo>
                  <a:pt x="0" y="54101"/>
                </a:lnTo>
                <a:lnTo>
                  <a:pt x="887729" y="57149"/>
                </a:lnTo>
                <a:close/>
              </a:path>
              <a:path w="959484" h="85725">
                <a:moveTo>
                  <a:pt x="959357" y="42671"/>
                </a:moveTo>
                <a:lnTo>
                  <a:pt x="873251" y="0"/>
                </a:lnTo>
                <a:lnTo>
                  <a:pt x="873251" y="28144"/>
                </a:lnTo>
                <a:lnTo>
                  <a:pt x="887729" y="28193"/>
                </a:lnTo>
                <a:lnTo>
                  <a:pt x="887729" y="78169"/>
                </a:lnTo>
                <a:lnTo>
                  <a:pt x="959357" y="42671"/>
                </a:lnTo>
                <a:close/>
              </a:path>
              <a:path w="959484" h="85725">
                <a:moveTo>
                  <a:pt x="887729" y="78169"/>
                </a:moveTo>
                <a:lnTo>
                  <a:pt x="887729" y="57149"/>
                </a:lnTo>
                <a:lnTo>
                  <a:pt x="873251" y="57100"/>
                </a:lnTo>
                <a:lnTo>
                  <a:pt x="873251" y="85343"/>
                </a:lnTo>
                <a:lnTo>
                  <a:pt x="887729" y="78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44622" y="1780286"/>
            <a:ext cx="8858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solidFill>
                  <a:srgbClr val="33339A"/>
                </a:solidFill>
                <a:latin typeface="Times New Roman"/>
                <a:cs typeface="Times New Roman"/>
              </a:rPr>
              <a:t>Next_char()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7494" y="2389890"/>
            <a:ext cx="6781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9A"/>
                </a:solidFill>
                <a:latin typeface="Times New Roman"/>
                <a:cs typeface="Times New Roman"/>
              </a:rPr>
              <a:t>character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47264" y="2389890"/>
            <a:ext cx="4203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9A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33339A"/>
                </a:solidFill>
                <a:latin typeface="Times New Roman"/>
                <a:cs typeface="Times New Roman"/>
              </a:rPr>
              <a:t>oken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90868" y="1704083"/>
            <a:ext cx="94424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solidFill>
                  <a:srgbClr val="33339A"/>
                </a:solidFill>
                <a:latin typeface="Times New Roman"/>
                <a:cs typeface="Times New Roman"/>
              </a:rPr>
              <a:t>Next_token()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9C77B433-5BCA-42C5-53C5-B62B3EB17ED3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594029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469900" indent="-457200">
              <a:spcBef>
                <a:spcPts val="95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600" b="1" kern="0" spc="-5" dirty="0" err="1">
                <a:solidFill>
                  <a:srgbClr val="CC3300"/>
                </a:solidFill>
              </a:rPr>
              <a:t>Exapmples</a:t>
            </a:r>
            <a:r>
              <a:rPr lang="en-US" sz="2600" b="1" kern="0" spc="-5" dirty="0">
                <a:solidFill>
                  <a:srgbClr val="CC3300"/>
                </a:solidFill>
              </a:rPr>
              <a:t> with</a:t>
            </a:r>
            <a:r>
              <a:rPr lang="en-US" sz="2600" kern="0" spc="-5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Symbol"/>
                <a:cs typeface="Symbol"/>
              </a:rPr>
              <a:t> </a:t>
            </a:r>
            <a:r>
              <a:rPr lang="en-US" sz="2600" b="1" kern="0" spc="-5" dirty="0">
                <a:solidFill>
                  <a:srgbClr val="CC3300"/>
                </a:solidFill>
              </a:rPr>
              <a:t>= {0, 1}</a:t>
            </a:r>
            <a:endParaRPr lang="en-US" sz="2600" b="1" kern="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88545D-90D5-DF7E-2807-F15757EAF57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00" y="990600"/>
            <a:ext cx="8534400" cy="4308872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b="0" dirty="0"/>
              <a:t>(0|1)*: All binary strings including the empty string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b="0" dirty="0"/>
              <a:t>(0|1) (0|1)*: All nonempty binary strings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b="0" dirty="0"/>
              <a:t>0(0|1)*0: All binary strings of length at least 2, starting and ending with 0s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b="0" dirty="0"/>
              <a:t>(0|1)*0 (0|1) (0|1) (0|1): All binary strings with at least four characters in which the fourth -last character is always 0</a:t>
            </a:r>
          </a:p>
          <a:p>
            <a:pPr>
              <a:buClr>
                <a:srgbClr val="C00000"/>
              </a:buClr>
            </a:pPr>
            <a:r>
              <a:rPr lang="en-US" sz="2800" b="0" dirty="0"/>
              <a:t>	</a:t>
            </a:r>
            <a:r>
              <a:rPr lang="en-US" sz="2800" b="0" dirty="0" err="1"/>
              <a:t>Eg</a:t>
            </a:r>
            <a:r>
              <a:rPr lang="en-US" sz="2800" b="0" dirty="0"/>
              <a:t>: </a:t>
            </a:r>
            <a:r>
              <a:rPr lang="en-US" sz="2800" b="0" dirty="0">
                <a:solidFill>
                  <a:srgbClr val="FF0000"/>
                </a:solidFill>
              </a:rPr>
              <a:t>001001</a:t>
            </a:r>
            <a:r>
              <a:rPr lang="en-US" sz="2800" b="0" dirty="0"/>
              <a:t>0101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b="0" dirty="0"/>
              <a:t>0*10*10*10*: All binary strings possessing exactly three 1s</a:t>
            </a:r>
          </a:p>
        </p:txBody>
      </p:sp>
    </p:spTree>
    <p:extLst>
      <p:ext uri="{BB962C8B-B14F-4D97-AF65-F5344CB8AC3E}">
        <p14:creationId xmlns:p14="http://schemas.microsoft.com/office/powerpoint/2010/main" val="3626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9C77B433-5BCA-42C5-53C5-B62B3EB17ED3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5940298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469900" indent="-457200">
              <a:spcBef>
                <a:spcPts val="95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600" b="1" kern="0" spc="-5" dirty="0" err="1">
                <a:solidFill>
                  <a:srgbClr val="CC3300"/>
                </a:solidFill>
              </a:rPr>
              <a:t>Exapmples</a:t>
            </a:r>
            <a:endParaRPr lang="en-US" sz="2600" b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7988545D-90D5-DF7E-2807-F15757EAF57B}"/>
                  </a:ext>
                </a:extLst>
              </p:cNvPr>
              <p:cNvSpPr>
                <a:spLocks noGrp="1"/>
              </p:cNvSpPr>
              <p:nvPr>
                <p:ph type="subTitle" idx="4"/>
              </p:nvPr>
            </p:nvSpPr>
            <p:spPr>
              <a:xfrm>
                <a:off x="762000" y="990600"/>
                <a:ext cx="8534400" cy="3451971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800" b="0" dirty="0"/>
                  <a:t>Set of floating-point numbers: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C00000"/>
                    </a:solidFill>
                  </a:rPr>
                  <a:t>(+|-|</a:t>
                </a:r>
                <a:r>
                  <a:rPr lang="en-US" sz="2800" b="0" spc="-5" dirty="0">
                    <a:solidFill>
                      <a:srgbClr val="C00000"/>
                    </a:solidFill>
                    <a:latin typeface="Symbol"/>
                    <a:cs typeface="Symbol"/>
                  </a:rPr>
                  <a:t> </a:t>
                </a:r>
                <a:r>
                  <a:rPr lang="en-US" sz="2800" b="0" spc="-5" dirty="0">
                    <a:solidFill>
                      <a:srgbClr val="CC3300"/>
                    </a:solidFill>
                    <a:latin typeface="Symbol"/>
                    <a:cs typeface="Symbol"/>
                  </a:rPr>
                  <a:t>) </a:t>
                </a:r>
                <a:r>
                  <a:rPr lang="en-US" sz="2800" b="0" spc="-5" dirty="0">
                    <a:solidFill>
                      <a:srgbClr val="CC3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 (Digit)*(. Digit (Digit)* | </a:t>
                </a:r>
                <a:r>
                  <a:rPr lang="en-US" sz="2800" b="0" spc="-5" dirty="0">
                    <a:solidFill>
                      <a:srgbClr val="CC3300"/>
                    </a:solidFill>
                    <a:latin typeface="Symbol"/>
                    <a:cs typeface="Symbol"/>
                  </a:rPr>
                  <a:t> </a:t>
                </a:r>
                <a:r>
                  <a:rPr lang="en-US" sz="2800" b="0" spc="-5" dirty="0">
                    <a:solidFill>
                      <a:srgbClr val="CC3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((E(+|-|</a:t>
                </a:r>
                <a:r>
                  <a:rPr lang="en-US" sz="2800" b="0" spc="-5" dirty="0">
                    <a:solidFill>
                      <a:srgbClr val="CC3300"/>
                    </a:solidFill>
                    <a:latin typeface="Symbol"/>
                    <a:cs typeface="Symbol"/>
                  </a:rPr>
                  <a:t> </a:t>
                </a:r>
                <a:r>
                  <a:rPr lang="en-US" sz="2800" b="0" spc="-5" dirty="0">
                    <a:solidFill>
                      <a:srgbClr val="CC3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Digit (Digit)*)|</a:t>
                </a:r>
                <a:r>
                  <a:rPr lang="en-US" sz="2800" b="0" spc="-5" dirty="0">
                    <a:solidFill>
                      <a:srgbClr val="CC3300"/>
                    </a:solidFill>
                    <a:latin typeface="Symbol"/>
                    <a:cs typeface="Symbol"/>
                  </a:rPr>
                  <a:t>  </a:t>
                </a:r>
                <a:r>
                  <a:rPr lang="en-US" sz="2800" b="0" spc="-5" dirty="0">
                    <a:solidFill>
                      <a:srgbClr val="CC3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800" b="0" dirty="0">
                  <a:latin typeface="Arabic Typesetting" panose="020B0604020202020204" pitchFamily="66" charset="-78"/>
                  <a:cs typeface="Arabic Typesetting" panose="020B0604020202020204" pitchFamily="66" charset="-78"/>
                </a:endParaRP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2800" b="0" dirty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C00000"/>
                    </a:solidFill>
                  </a:rPr>
                  <a:t>5.23*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</m:sup>
                    </m:sSup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C00000"/>
                    </a:solidFill>
                  </a:rPr>
                  <a:t>5.23E25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C00000"/>
                    </a:solidFill>
                  </a:rPr>
                  <a:t>(+/-)5.23E(+/-)25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7988545D-90D5-DF7E-2807-F15757EAF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762000" y="990600"/>
                <a:ext cx="8534400" cy="3451971"/>
              </a:xfrm>
              <a:blipFill>
                <a:blip r:embed="rId2"/>
                <a:stretch>
                  <a:fillRect l="-2357" t="-3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6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583184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How</a:t>
            </a:r>
            <a:r>
              <a:rPr sz="2600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to</a:t>
            </a:r>
            <a:r>
              <a:rPr sz="2600" b="1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“Parse”</a:t>
            </a:r>
            <a:r>
              <a:rPr sz="2600" b="1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Regular</a:t>
            </a:r>
            <a:r>
              <a:rPr sz="2600" b="1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Expressions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102" y="1495298"/>
            <a:ext cx="6465570" cy="538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b="1" spc="-5" dirty="0">
                <a:latin typeface="Arial"/>
                <a:cs typeface="Arial"/>
              </a:rPr>
              <a:t>Precedence:</a:t>
            </a:r>
            <a:endParaRPr sz="22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Clr>
                <a:srgbClr val="CC33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latin typeface="Arial"/>
                <a:cs typeface="Arial"/>
              </a:rPr>
              <a:t>*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has</a:t>
            </a:r>
            <a:r>
              <a:rPr sz="2000" spc="-10" dirty="0">
                <a:latin typeface="Arial MT"/>
                <a:cs typeface="Arial MT"/>
              </a:rPr>
              <a:t> highest precedence.</a:t>
            </a:r>
            <a:endParaRPr sz="2000" dirty="0">
              <a:latin typeface="Arial MT"/>
              <a:cs typeface="Arial MT"/>
            </a:endParaRPr>
          </a:p>
          <a:p>
            <a:pPr marL="755015" lvl="1" indent="-286385">
              <a:lnSpc>
                <a:spcPct val="100000"/>
              </a:lnSpc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 MT"/>
                <a:cs typeface="Arial MT"/>
              </a:rPr>
              <a:t>Concatenation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middle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precedence.</a:t>
            </a:r>
            <a:endParaRPr sz="2000" dirty="0">
              <a:latin typeface="Arial MT"/>
              <a:cs typeface="Arial MT"/>
            </a:endParaRPr>
          </a:p>
          <a:p>
            <a:pPr marL="755015" lvl="1" indent="-286385">
              <a:lnSpc>
                <a:spcPct val="100000"/>
              </a:lnSpc>
              <a:buClr>
                <a:srgbClr val="CC33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latin typeface="Arial"/>
                <a:cs typeface="Arial"/>
              </a:rPr>
              <a:t>| </a:t>
            </a:r>
            <a:r>
              <a:rPr sz="2000" spc="-5" dirty="0">
                <a:latin typeface="Arial MT"/>
                <a:cs typeface="Arial MT"/>
              </a:rPr>
              <a:t>has</a:t>
            </a:r>
            <a:r>
              <a:rPr sz="2000" spc="-10" dirty="0">
                <a:latin typeface="Arial MT"/>
                <a:cs typeface="Arial MT"/>
              </a:rPr>
              <a:t> lowest </a:t>
            </a:r>
            <a:r>
              <a:rPr sz="2000" spc="-5" dirty="0">
                <a:latin typeface="Arial MT"/>
                <a:cs typeface="Arial MT"/>
              </a:rPr>
              <a:t>precedence.</a:t>
            </a:r>
            <a:endParaRPr sz="2000" dirty="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Use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parentheses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override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these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rules.</a:t>
            </a:r>
            <a:endParaRPr sz="20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CC3300"/>
              </a:buClr>
              <a:buFont typeface="Arial MT"/>
              <a:buChar char="–"/>
            </a:pPr>
            <a:endParaRPr sz="225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i="1" dirty="0">
                <a:latin typeface="Arial"/>
                <a:cs typeface="Arial"/>
              </a:rPr>
              <a:t>Examples: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5015" algn="l"/>
              </a:tabLst>
            </a:pP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–	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b*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(b*)</a:t>
            </a:r>
            <a:endParaRPr sz="2000" dirty="0">
              <a:latin typeface="Arial"/>
              <a:cs typeface="Arial"/>
            </a:endParaRPr>
          </a:p>
          <a:p>
            <a:pPr marL="1155700" indent="-229235">
              <a:lnSpc>
                <a:spcPct val="100000"/>
              </a:lnSpc>
              <a:buClr>
                <a:srgbClr val="CC33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want </a:t>
            </a:r>
            <a:r>
              <a:rPr sz="2000" b="1" spc="-5" dirty="0">
                <a:latin typeface="Arial"/>
                <a:cs typeface="Arial"/>
              </a:rPr>
              <a:t>(a b)*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you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must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</a:t>
            </a:r>
            <a:r>
              <a:rPr sz="2000" spc="-10" dirty="0">
                <a:latin typeface="Arial MT"/>
                <a:cs typeface="Arial MT"/>
              </a:rPr>
              <a:t> parentheses.</a:t>
            </a:r>
            <a:endParaRPr sz="2000" dirty="0">
              <a:latin typeface="Arial MT"/>
              <a:cs typeface="Arial MT"/>
            </a:endParaRPr>
          </a:p>
          <a:p>
            <a:pPr marL="755015" indent="-285750">
              <a:lnSpc>
                <a:spcPct val="100000"/>
              </a:lnSpc>
              <a:buClr>
                <a:srgbClr val="CC33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|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|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(b</a:t>
            </a:r>
            <a:r>
              <a:rPr sz="2000" b="1" spc="-10" dirty="0">
                <a:latin typeface="Arial"/>
                <a:cs typeface="Arial"/>
              </a:rPr>
              <a:t> c)</a:t>
            </a:r>
            <a:endParaRPr sz="2000" dirty="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buClr>
                <a:srgbClr val="CC33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you want </a:t>
            </a:r>
            <a:r>
              <a:rPr sz="2000" b="1" spc="-5" dirty="0">
                <a:latin typeface="Arial"/>
                <a:cs typeface="Arial"/>
              </a:rPr>
              <a:t>(a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| b)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 </a:t>
            </a:r>
            <a:r>
              <a:rPr sz="2000" spc="-5" dirty="0">
                <a:latin typeface="Arial MT"/>
                <a:cs typeface="Arial MT"/>
              </a:rPr>
              <a:t>you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must use</a:t>
            </a:r>
            <a:r>
              <a:rPr sz="2000" spc="-10" dirty="0">
                <a:latin typeface="Arial MT"/>
                <a:cs typeface="Arial MT"/>
              </a:rPr>
              <a:t> parentheses.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Concatenation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|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associative.</a:t>
            </a:r>
            <a:endParaRPr sz="22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–	</a:t>
            </a:r>
            <a:r>
              <a:rPr sz="2000" b="1" spc="-5" dirty="0">
                <a:latin typeface="Arial"/>
                <a:cs typeface="Arial"/>
              </a:rPr>
              <a:t>(a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b)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(b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c)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ts val="2395"/>
              </a:lnSpc>
              <a:tabLst>
                <a:tab pos="755015" algn="l"/>
              </a:tabLst>
            </a:pP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–	</a:t>
            </a:r>
            <a:r>
              <a:rPr sz="2000" b="1" spc="-5" dirty="0">
                <a:latin typeface="Arial"/>
                <a:cs typeface="Arial"/>
              </a:rPr>
              <a:t>(a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| b)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| c 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 | (b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| c)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= a |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 | c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ts val="2635"/>
              </a:lnSpc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i="1" dirty="0">
                <a:latin typeface="Arial"/>
                <a:cs typeface="Arial"/>
              </a:rPr>
              <a:t>Example: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5015" algn="l"/>
              </a:tabLst>
            </a:pP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–	</a:t>
            </a:r>
            <a:r>
              <a:rPr sz="2000" b="1" spc="-5" dirty="0">
                <a:latin typeface="Arial"/>
                <a:cs typeface="Arial"/>
              </a:rPr>
              <a:t>b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 | e 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* | g 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= (b d) | (e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(f *)) | (g</a:t>
            </a:r>
            <a:r>
              <a:rPr sz="2000" b="1" spc="-10" dirty="0">
                <a:latin typeface="Arial"/>
                <a:cs typeface="Arial"/>
              </a:rPr>
              <a:t> a)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27482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Regular</a:t>
            </a:r>
            <a:r>
              <a:rPr sz="2600" spc="-30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Language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070102" y="1495298"/>
            <a:ext cx="7909559" cy="297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635"/>
              </a:lnSpc>
              <a:spcBef>
                <a:spcPts val="100"/>
              </a:spcBef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b="1" dirty="0">
                <a:latin typeface="Arial"/>
                <a:cs typeface="Arial"/>
              </a:rPr>
              <a:t>Definition: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“Regular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Language”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“Regular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Set”)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ts val="2635"/>
              </a:lnSpc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...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language</a:t>
            </a:r>
            <a:r>
              <a:rPr sz="2200" dirty="0">
                <a:latin typeface="Arial MT"/>
                <a:cs typeface="Arial MT"/>
              </a:rPr>
              <a:t> that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" dirty="0">
                <a:latin typeface="Arial MT"/>
                <a:cs typeface="Arial MT"/>
              </a:rPr>
              <a:t> be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described by</a:t>
            </a:r>
            <a:r>
              <a:rPr sz="2200" dirty="0">
                <a:latin typeface="Arial MT"/>
                <a:cs typeface="Arial MT"/>
              </a:rPr>
              <a:t> 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regular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expression.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CC3300"/>
              </a:buClr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3300"/>
              </a:buClr>
              <a:buFont typeface="Arial MT"/>
              <a:buChar char="•"/>
            </a:pPr>
            <a:endParaRPr sz="2600">
              <a:latin typeface="Arial MT"/>
              <a:cs typeface="Arial MT"/>
            </a:endParaRPr>
          </a:p>
          <a:p>
            <a:pPr marL="355600" marR="659765" indent="-343535">
              <a:lnSpc>
                <a:spcPct val="80000"/>
              </a:lnSpc>
              <a:spcBef>
                <a:spcPts val="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Any finite </a:t>
            </a:r>
            <a:r>
              <a:rPr sz="2200" spc="-5" dirty="0">
                <a:latin typeface="Arial MT"/>
                <a:cs typeface="Arial MT"/>
              </a:rPr>
              <a:t>language </a:t>
            </a:r>
            <a:r>
              <a:rPr sz="2200" dirty="0">
                <a:latin typeface="Arial MT"/>
                <a:cs typeface="Arial MT"/>
              </a:rPr>
              <a:t>(i.e., finite set </a:t>
            </a:r>
            <a:r>
              <a:rPr sz="2200" spc="-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strings)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a regular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language.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ts val="2635"/>
              </a:lnSpc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Regular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languages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(usually)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infinite.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ts val="2635"/>
              </a:lnSpc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Regular languages are, in </a:t>
            </a:r>
            <a:r>
              <a:rPr sz="2200" dirty="0">
                <a:latin typeface="Arial MT"/>
                <a:cs typeface="Arial MT"/>
              </a:rPr>
              <a:t>some sense,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simple</a:t>
            </a:r>
            <a:r>
              <a:rPr sz="2200" spc="-5" dirty="0">
                <a:latin typeface="Arial MT"/>
                <a:cs typeface="Arial MT"/>
              </a:rPr>
              <a:t> languages.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Regular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Languages </a:t>
            </a:r>
            <a:r>
              <a:rPr sz="2200" dirty="0">
                <a:latin typeface="Symbol"/>
                <a:cs typeface="Symbol"/>
              </a:rPr>
              <a:t>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MT"/>
                <a:cs typeface="Arial MT"/>
              </a:rPr>
              <a:t>Context-Free </a:t>
            </a:r>
            <a:r>
              <a:rPr sz="2200" dirty="0">
                <a:latin typeface="Arial MT"/>
                <a:cs typeface="Arial MT"/>
              </a:rPr>
              <a:t>Languages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129" y="4777988"/>
            <a:ext cx="1925320" cy="158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b="1" i="1" spc="-5" dirty="0">
                <a:latin typeface="Arial"/>
                <a:cs typeface="Arial"/>
              </a:rPr>
              <a:t>Examples:</a:t>
            </a:r>
            <a:endParaRPr sz="220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|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|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cab</a:t>
            </a:r>
            <a:endParaRPr sz="200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spcBef>
                <a:spcPts val="10"/>
              </a:spcBef>
              <a:buClr>
                <a:srgbClr val="CC33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latin typeface="Arial"/>
                <a:cs typeface="Arial"/>
              </a:rPr>
              <a:t>b*</a:t>
            </a:r>
            <a:endParaRPr sz="200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buClr>
                <a:srgbClr val="CC33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|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b*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Arial MT"/>
                <a:cs typeface="Arial MT"/>
              </a:rPr>
              <a:t>(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|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b)*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3249" y="5114035"/>
            <a:ext cx="5464175" cy="158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 MT"/>
                <a:cs typeface="Arial MT"/>
              </a:rPr>
              <a:t>{</a:t>
            </a:r>
            <a:r>
              <a:rPr sz="2000" b="1" spc="-5" dirty="0">
                <a:latin typeface="Arial"/>
                <a:cs typeface="Arial"/>
              </a:rPr>
              <a:t>a,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cab</a:t>
            </a:r>
            <a:r>
              <a:rPr sz="2000" spc="-1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spc="-10" dirty="0">
                <a:latin typeface="Arial MT"/>
                <a:cs typeface="Arial MT"/>
              </a:rPr>
              <a:t>{</a:t>
            </a:r>
            <a:r>
              <a:rPr sz="2000" spc="-10" dirty="0">
                <a:latin typeface="Symbol"/>
                <a:cs typeface="Symbol"/>
              </a:rPr>
              <a:t></a:t>
            </a:r>
            <a:r>
              <a:rPr sz="2000" b="1" spc="-10" dirty="0">
                <a:latin typeface="Arial"/>
                <a:cs typeface="Arial"/>
              </a:rPr>
              <a:t>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bb,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bbb,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...</a:t>
            </a: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{</a:t>
            </a:r>
            <a:r>
              <a:rPr sz="2000" b="1" spc="-5" dirty="0">
                <a:latin typeface="Arial"/>
                <a:cs typeface="Arial"/>
              </a:rPr>
              <a:t>a,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Symbol"/>
                <a:cs typeface="Symbol"/>
              </a:rPr>
              <a:t></a:t>
            </a:r>
            <a:r>
              <a:rPr sz="2000" b="1" spc="-10" dirty="0">
                <a:latin typeface="Arial"/>
                <a:cs typeface="Arial"/>
              </a:rPr>
              <a:t>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bb,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bbb,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...</a:t>
            </a:r>
            <a:r>
              <a:rPr sz="2000" spc="-1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95"/>
              </a:lnSpc>
            </a:pPr>
            <a:r>
              <a:rPr sz="2000" spc="-10" dirty="0">
                <a:latin typeface="Arial MT"/>
                <a:cs typeface="Arial MT"/>
              </a:rPr>
              <a:t>{</a:t>
            </a:r>
            <a:r>
              <a:rPr sz="2000" spc="-10" dirty="0">
                <a:latin typeface="Symbol"/>
                <a:cs typeface="Symbol"/>
              </a:rPr>
              <a:t></a:t>
            </a:r>
            <a:r>
              <a:rPr sz="2000" b="1" spc="-10" dirty="0">
                <a:latin typeface="Arial"/>
                <a:cs typeface="Arial"/>
              </a:rPr>
              <a:t>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aa,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ab,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ba,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bb,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aaa,</a:t>
            </a:r>
            <a:r>
              <a:rPr sz="2000" b="1" spc="-10" dirty="0">
                <a:latin typeface="Arial"/>
                <a:cs typeface="Arial"/>
              </a:rPr>
              <a:t> ...</a:t>
            </a:r>
            <a:r>
              <a:rPr sz="2000" spc="-1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635"/>
              </a:lnSpc>
            </a:pPr>
            <a:r>
              <a:rPr sz="2200" dirty="0">
                <a:latin typeface="Arial MT"/>
                <a:cs typeface="Arial MT"/>
              </a:rPr>
              <a:t>“Set</a:t>
            </a:r>
            <a:r>
              <a:rPr sz="2200" spc="-5" dirty="0">
                <a:latin typeface="Arial MT"/>
                <a:cs typeface="Arial MT"/>
              </a:rPr>
              <a:t> of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 </a:t>
            </a:r>
            <a:r>
              <a:rPr sz="2200" dirty="0">
                <a:latin typeface="Arial MT"/>
                <a:cs typeface="Arial MT"/>
              </a:rPr>
              <a:t>strings </a:t>
            </a:r>
            <a:r>
              <a:rPr sz="2200" spc="-5" dirty="0">
                <a:latin typeface="Arial MT"/>
                <a:cs typeface="Arial MT"/>
              </a:rPr>
              <a:t>of a’s and b’s,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including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Arial MT"/>
                <a:cs typeface="Arial MT"/>
              </a:rPr>
              <a:t>.”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379476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Equality vs</a:t>
            </a:r>
            <a:r>
              <a:rPr sz="2600" b="1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Equivalence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090" y="1481711"/>
            <a:ext cx="6375400" cy="437515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635"/>
              </a:spcBef>
              <a:buClr>
                <a:srgbClr val="CC3300"/>
              </a:buClr>
              <a:buChar char="•"/>
              <a:tabLst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regular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expressions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equal?</a:t>
            </a: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 MT"/>
                <a:cs typeface="Arial MT"/>
              </a:rPr>
              <a:t>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a*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(b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|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c)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a*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(c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|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b)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15"/>
              </a:spcBef>
            </a:pPr>
            <a:r>
              <a:rPr sz="2200" dirty="0">
                <a:latin typeface="Arial MT"/>
                <a:cs typeface="Arial MT"/>
              </a:rPr>
              <a:t>...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No!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Arial MT"/>
              <a:cs typeface="Arial MT"/>
            </a:endParaRPr>
          </a:p>
          <a:p>
            <a:pPr marL="354965" marR="1238885" indent="-354965">
              <a:lnSpc>
                <a:spcPct val="119800"/>
              </a:lnSpc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Yet, </a:t>
            </a:r>
            <a:r>
              <a:rPr sz="2200" dirty="0">
                <a:latin typeface="Arial MT"/>
                <a:cs typeface="Arial MT"/>
              </a:rPr>
              <a:t>they </a:t>
            </a:r>
            <a:r>
              <a:rPr sz="2200" spc="-5" dirty="0">
                <a:latin typeface="Arial MT"/>
                <a:cs typeface="Arial MT"/>
              </a:rPr>
              <a:t>describe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same language.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L(R) </a:t>
            </a:r>
            <a:r>
              <a:rPr sz="2200" b="1" dirty="0">
                <a:latin typeface="Arial"/>
                <a:cs typeface="Arial"/>
              </a:rPr>
              <a:t>=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L(S)</a:t>
            </a:r>
          </a:p>
          <a:p>
            <a:pPr marL="356235" marR="1469390" indent="-356235" algn="just">
              <a:lnSpc>
                <a:spcPct val="119800"/>
              </a:lnSpc>
              <a:buClr>
                <a:srgbClr val="CC3300"/>
              </a:buClr>
              <a:buChar char="•"/>
              <a:tabLst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“Equivalence”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regular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expressions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If L(R) </a:t>
            </a:r>
            <a:r>
              <a:rPr sz="2200" b="1" dirty="0">
                <a:latin typeface="Arial"/>
                <a:cs typeface="Arial"/>
              </a:rPr>
              <a:t>= </a:t>
            </a:r>
            <a:r>
              <a:rPr sz="2200" dirty="0">
                <a:latin typeface="Arial MT"/>
                <a:cs typeface="Arial MT"/>
              </a:rPr>
              <a:t>L(S) then we say R </a:t>
            </a:r>
            <a:r>
              <a:rPr sz="2200" dirty="0">
                <a:latin typeface="Symbol"/>
                <a:cs typeface="Symbol"/>
              </a:rPr>
              <a:t>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MT"/>
                <a:cs typeface="Arial MT"/>
              </a:rPr>
              <a:t>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“R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equivalent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S”</a:t>
            </a:r>
          </a:p>
          <a:p>
            <a:pPr marL="355600" indent="-343535" algn="just">
              <a:lnSpc>
                <a:spcPct val="100000"/>
              </a:lnSpc>
              <a:spcBef>
                <a:spcPts val="545"/>
              </a:spcBef>
              <a:buClr>
                <a:srgbClr val="CC3300"/>
              </a:buClr>
              <a:buChar char="•"/>
              <a:tabLst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" dirty="0">
                <a:latin typeface="Arial MT"/>
                <a:cs typeface="Arial MT"/>
              </a:rPr>
              <a:t> now on,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we’ll just </a:t>
            </a:r>
            <a:r>
              <a:rPr sz="2200" dirty="0">
                <a:latin typeface="Arial MT"/>
                <a:cs typeface="Arial MT"/>
              </a:rPr>
              <a:t>say 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=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S to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mean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 </a:t>
            </a:r>
            <a:r>
              <a:rPr sz="2200" dirty="0">
                <a:latin typeface="Symbol"/>
                <a:cs typeface="Symbol"/>
              </a:rPr>
              <a:t>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MT"/>
                <a:cs typeface="Arial MT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53359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Algebraic</a:t>
            </a:r>
            <a:r>
              <a:rPr sz="2600" spc="5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law</a:t>
            </a:r>
            <a:r>
              <a:rPr sz="2600" spc="5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of</a:t>
            </a:r>
            <a:r>
              <a:rPr sz="2600" spc="10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regular</a:t>
            </a:r>
            <a:r>
              <a:rPr sz="2600" spc="5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expressions</a:t>
            </a:r>
            <a:endParaRPr sz="26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2513" y="1524000"/>
            <a:ext cx="7183285" cy="561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23583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Nonregular</a:t>
            </a:r>
            <a:r>
              <a:rPr sz="2600" spc="-45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sets</a:t>
            </a:r>
            <a:endParaRPr sz="2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501" y="1524000"/>
            <a:ext cx="7001097" cy="5631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735" y="1219200"/>
            <a:ext cx="3974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Problem: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How</a:t>
            </a:r>
            <a:r>
              <a:rPr dirty="0"/>
              <a:t> </a:t>
            </a:r>
            <a:r>
              <a:rPr spc="-5" dirty="0"/>
              <a:t>to </a:t>
            </a:r>
            <a:r>
              <a:rPr spc="-10" dirty="0"/>
              <a:t>describe</a:t>
            </a:r>
            <a:r>
              <a:rPr dirty="0"/>
              <a:t> </a:t>
            </a:r>
            <a:r>
              <a:rPr spc="-5" dirty="0"/>
              <a:t>tokens?</a:t>
            </a: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Solution: </a:t>
            </a:r>
            <a:r>
              <a:rPr spc="-5" dirty="0"/>
              <a:t>Regular</a:t>
            </a:r>
            <a:r>
              <a:rPr dirty="0"/>
              <a:t> </a:t>
            </a:r>
            <a:r>
              <a:rPr spc="-5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975" y="2209800"/>
            <a:ext cx="7646034" cy="453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Problem: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How 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recognize tokens?</a:t>
            </a:r>
            <a:endParaRPr sz="2000" dirty="0">
              <a:latin typeface="Arial MT"/>
              <a:cs typeface="Arial MT"/>
            </a:endParaRPr>
          </a:p>
          <a:p>
            <a:pPr marR="6069965" algn="r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Approaches:</a:t>
            </a:r>
            <a:endParaRPr sz="2000" dirty="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AutoNum type="arabicPeriod"/>
              <a:tabLst>
                <a:tab pos="812165" algn="l"/>
                <a:tab pos="812800" algn="l"/>
              </a:tabLst>
            </a:pPr>
            <a:r>
              <a:rPr sz="1800" spc="-5" dirty="0">
                <a:latin typeface="Arial MT"/>
                <a:cs typeface="Arial MT"/>
              </a:rPr>
              <a:t>Hand-coded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routines</a:t>
            </a:r>
          </a:p>
          <a:p>
            <a:pPr marL="812800" indent="-343535">
              <a:lnSpc>
                <a:spcPct val="100000"/>
              </a:lnSpc>
              <a:buClr>
                <a:srgbClr val="CC3300"/>
              </a:buClr>
              <a:buAutoNum type="arabicPeriod"/>
              <a:tabLst>
                <a:tab pos="812165" algn="l"/>
                <a:tab pos="812800" algn="l"/>
              </a:tabLst>
            </a:pPr>
            <a:r>
              <a:rPr sz="1800" dirty="0">
                <a:latin typeface="Arial MT"/>
                <a:cs typeface="Arial MT"/>
              </a:rPr>
              <a:t>Finite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Automata</a:t>
            </a:r>
            <a:endParaRPr sz="1800" dirty="0">
              <a:latin typeface="Arial MT"/>
              <a:cs typeface="Arial MT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AutoNum type="arabicPeriod"/>
              <a:tabLst>
                <a:tab pos="812165" algn="l"/>
                <a:tab pos="812800" algn="l"/>
              </a:tabLst>
            </a:pPr>
            <a:r>
              <a:rPr sz="1800" dirty="0">
                <a:latin typeface="Arial MT"/>
                <a:cs typeface="Arial MT"/>
              </a:rPr>
              <a:t>Scanner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Generators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(Java: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JLex,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Lex)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 MT"/>
              <a:cs typeface="Arial MT"/>
            </a:endParaRPr>
          </a:p>
          <a:p>
            <a:pPr marL="12700">
              <a:lnSpc>
                <a:spcPts val="2400"/>
              </a:lnSpc>
            </a:pPr>
            <a:r>
              <a:rPr sz="2000" b="1" spc="-5" dirty="0">
                <a:latin typeface="Arial"/>
                <a:cs typeface="Arial"/>
              </a:rPr>
              <a:t>Scanner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Generators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ts val="2160"/>
              </a:lnSpc>
            </a:pPr>
            <a:r>
              <a:rPr sz="1800" b="1" spc="-5" dirty="0">
                <a:latin typeface="Arial"/>
                <a:cs typeface="Arial"/>
              </a:rPr>
              <a:t>Input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Sequence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regular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definitions</a:t>
            </a:r>
            <a:endParaRPr sz="1800" dirty="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Output: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lexer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(e.g.,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Java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“C”)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Arial MT"/>
              <a:cs typeface="Arial MT"/>
            </a:endParaRPr>
          </a:p>
          <a:p>
            <a:pPr marR="6024880" algn="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Approach:</a:t>
            </a:r>
            <a:endParaRPr sz="1800" dirty="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Char char="–"/>
              <a:tabLst>
                <a:tab pos="812165" algn="l"/>
                <a:tab pos="812800" algn="l"/>
              </a:tabLst>
            </a:pPr>
            <a:r>
              <a:rPr sz="1800" spc="-5" dirty="0">
                <a:latin typeface="Arial MT"/>
                <a:cs typeface="Arial MT"/>
              </a:rPr>
              <a:t>Read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regular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expressions</a:t>
            </a:r>
            <a:endParaRPr sz="1800" dirty="0">
              <a:latin typeface="Arial MT"/>
              <a:cs typeface="Arial MT"/>
            </a:endParaRPr>
          </a:p>
          <a:p>
            <a:pPr marL="812800" indent="-343535">
              <a:lnSpc>
                <a:spcPct val="100000"/>
              </a:lnSpc>
              <a:buClr>
                <a:srgbClr val="CC3300"/>
              </a:buClr>
              <a:buChar char="–"/>
              <a:tabLst>
                <a:tab pos="812165" algn="l"/>
                <a:tab pos="812800" algn="l"/>
              </a:tabLst>
            </a:pPr>
            <a:r>
              <a:rPr sz="1800" spc="-5" dirty="0">
                <a:latin typeface="Arial MT"/>
                <a:cs typeface="Arial MT"/>
              </a:rPr>
              <a:t>Convert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Finite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Automaton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(FSA)</a:t>
            </a:r>
            <a:endParaRPr sz="1800" dirty="0">
              <a:latin typeface="Arial MT"/>
              <a:cs typeface="Arial MT"/>
            </a:endParaRPr>
          </a:p>
          <a:p>
            <a:pPr marL="812800" indent="-343535">
              <a:lnSpc>
                <a:spcPct val="100000"/>
              </a:lnSpc>
              <a:buClr>
                <a:srgbClr val="CC3300"/>
              </a:buClr>
              <a:buChar char="–"/>
              <a:tabLst>
                <a:tab pos="812165" algn="l"/>
                <a:tab pos="812800" algn="l"/>
              </a:tabLst>
            </a:pPr>
            <a:r>
              <a:rPr sz="1800" dirty="0">
                <a:latin typeface="Arial MT"/>
                <a:cs typeface="Arial MT"/>
              </a:rPr>
              <a:t>Optimize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FSA</a:t>
            </a: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Char char="–"/>
              <a:tabLst>
                <a:tab pos="812165" algn="l"/>
                <a:tab pos="812800" algn="l"/>
              </a:tabLst>
            </a:pPr>
            <a:r>
              <a:rPr sz="1800" spc="-5" dirty="0">
                <a:latin typeface="Arial MT"/>
                <a:cs typeface="Arial MT"/>
              </a:rPr>
              <a:t>Represent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FSA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tables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arrays</a:t>
            </a:r>
            <a:endParaRPr sz="1800" dirty="0">
              <a:latin typeface="Arial MT"/>
              <a:cs typeface="Arial MT"/>
            </a:endParaRPr>
          </a:p>
          <a:p>
            <a:pPr marL="812800" indent="-343535">
              <a:lnSpc>
                <a:spcPct val="100000"/>
              </a:lnSpc>
              <a:buClr>
                <a:srgbClr val="CC3300"/>
              </a:buClr>
              <a:buChar char="–"/>
              <a:tabLst>
                <a:tab pos="812165" algn="l"/>
                <a:tab pos="812800" algn="l"/>
              </a:tabLst>
            </a:pPr>
            <a:r>
              <a:rPr sz="1800" dirty="0">
                <a:latin typeface="Arial MT"/>
                <a:cs typeface="Arial MT"/>
              </a:rPr>
              <a:t>Generate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table-driven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lexer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(Combine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“canned”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tables.)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01B772E-E3B6-7E98-ADCC-0B6FF87CB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82" y="1037526"/>
            <a:ext cx="6896074" cy="6494780"/>
          </a:xfrm>
          <a:prstGeom prst="rect">
            <a:avLst/>
          </a:prstGeom>
        </p:spPr>
      </p:pic>
      <p:sp>
        <p:nvSpPr>
          <p:cNvPr id="18" name="object 2">
            <a:extLst>
              <a:ext uri="{FF2B5EF4-FFF2-40B4-BE49-F238E27FC236}">
                <a16:creationId xmlns:a16="http://schemas.microsoft.com/office/drawing/2014/main" id="{54B0CE9A-3E1E-3868-C435-95E10558329B}"/>
              </a:ext>
            </a:extLst>
          </p:cNvPr>
          <p:cNvSpPr txBox="1">
            <a:spLocks/>
          </p:cNvSpPr>
          <p:nvPr/>
        </p:nvSpPr>
        <p:spPr>
          <a:xfrm>
            <a:off x="304800" y="610310"/>
            <a:ext cx="53359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600" kern="0" spc="-5" dirty="0">
                <a:solidFill>
                  <a:srgbClr val="CC3300"/>
                </a:solidFill>
              </a:rPr>
              <a:t>Chomsky Hierarchy</a:t>
            </a:r>
            <a:endParaRPr lang="en-US" sz="2600" kern="0" dirty="0"/>
          </a:p>
        </p:txBody>
      </p:sp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B693764B-E8BA-011B-5B07-33F061E56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-3409" r="23660" b="14773"/>
          <a:stretch/>
        </p:blipFill>
        <p:spPr>
          <a:xfrm>
            <a:off x="0" y="1676400"/>
            <a:ext cx="4210106" cy="4759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22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8617-1BCF-34ED-013E-D2B77F27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103" y="1080016"/>
            <a:ext cx="7918195" cy="635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E00A-CB87-52AF-7851-C8DBDBA22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103" y="1081540"/>
            <a:ext cx="6851015" cy="2005964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87779EA0-B3DA-2E90-2A4D-4E3716C6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35"/>
            <a:ext cx="10058400" cy="565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4F9A9-6A59-8DF7-E54E-60931F8CF96E}"/>
              </a:ext>
            </a:extLst>
          </p:cNvPr>
          <p:cNvSpPr txBox="1"/>
          <p:nvPr/>
        </p:nvSpPr>
        <p:spPr>
          <a:xfrm>
            <a:off x="3200400" y="6381544"/>
            <a:ext cx="448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Just imagine, a language consisting of just ‘</a:t>
            </a:r>
            <a:r>
              <a:rPr lang="en-US" b="1" dirty="0" err="1"/>
              <a:t>i</a:t>
            </a:r>
            <a:r>
              <a:rPr lang="en-US" b="1" dirty="0"/>
              <a:t>’.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D9A6F-EAEA-B3F7-CA0E-112A8125A7E5}"/>
              </a:ext>
            </a:extLst>
          </p:cNvPr>
          <p:cNvSpPr txBox="1"/>
          <p:nvPr/>
        </p:nvSpPr>
        <p:spPr>
          <a:xfrm>
            <a:off x="7162800" y="6952599"/>
            <a:ext cx="3152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source: Computerphile</a:t>
            </a:r>
          </a:p>
        </p:txBody>
      </p:sp>
    </p:spTree>
    <p:extLst>
      <p:ext uri="{BB962C8B-B14F-4D97-AF65-F5344CB8AC3E}">
        <p14:creationId xmlns:p14="http://schemas.microsoft.com/office/powerpoint/2010/main" val="3434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2" y="785875"/>
            <a:ext cx="8388985" cy="5074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  <a:latin typeface="Arial MT"/>
                <a:cs typeface="Arial MT"/>
              </a:rPr>
              <a:t>Issues in</a:t>
            </a:r>
            <a:r>
              <a:rPr sz="260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CC3300"/>
                </a:solidFill>
                <a:latin typeface="Arial MT"/>
                <a:cs typeface="Arial MT"/>
              </a:rPr>
              <a:t>lexical</a:t>
            </a:r>
            <a:r>
              <a:rPr sz="260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CC3300"/>
                </a:solidFill>
                <a:latin typeface="Arial MT"/>
                <a:cs typeface="Arial MT"/>
              </a:rPr>
              <a:t>analysis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 MT"/>
              <a:cs typeface="Arial MT"/>
            </a:endParaRPr>
          </a:p>
          <a:p>
            <a:pPr marL="583565" marR="311150" indent="-343535">
              <a:lnSpc>
                <a:spcPct val="100000"/>
              </a:lnSpc>
              <a:buClr>
                <a:srgbClr val="CC3300"/>
              </a:buClr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2600" b="1" spc="-5" dirty="0">
                <a:latin typeface="Arial"/>
                <a:cs typeface="Arial"/>
              </a:rPr>
              <a:t>Simplicity/Modularity:</a:t>
            </a:r>
            <a:r>
              <a:rPr sz="2600" b="1" spc="30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Conventions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about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“words"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are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often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different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from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conventions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about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“sentences".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3300"/>
              </a:buClr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583565" marR="226060" indent="-343535">
              <a:lnSpc>
                <a:spcPct val="100000"/>
              </a:lnSpc>
              <a:buClr>
                <a:srgbClr val="CC3300"/>
              </a:buClr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2600" b="1" spc="-5" dirty="0">
                <a:latin typeface="Arial"/>
                <a:cs typeface="Arial"/>
              </a:rPr>
              <a:t>Efficiency: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Word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identification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problem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has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much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more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efficient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solution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sentence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identification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problem.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3300"/>
              </a:buClr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583565" marR="5080" indent="-34353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2600" b="1" spc="-5" dirty="0">
                <a:latin typeface="Arial"/>
                <a:cs typeface="Arial"/>
              </a:rPr>
              <a:t>Portability: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Character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set,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special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characters,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device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features.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05ED-93C3-F6A1-9AEA-7A5DC5F8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6E04-0E4E-8B3D-3BFD-7BD2C0110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CCEC75A-3CA5-6127-599A-A2BF3CCBE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51" y="626744"/>
            <a:ext cx="5765800" cy="576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3134C-1E29-1A1D-2315-3BB037439E50}"/>
              </a:ext>
            </a:extLst>
          </p:cNvPr>
          <p:cNvSpPr txBox="1"/>
          <p:nvPr/>
        </p:nvSpPr>
        <p:spPr>
          <a:xfrm>
            <a:off x="948984" y="6524790"/>
            <a:ext cx="819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Well, almost same as “I am Groot” used by Groot from The Guardians of the Galaxy </a:t>
            </a:r>
          </a:p>
        </p:txBody>
      </p:sp>
    </p:spTree>
    <p:extLst>
      <p:ext uri="{BB962C8B-B14F-4D97-AF65-F5344CB8AC3E}">
        <p14:creationId xmlns:p14="http://schemas.microsoft.com/office/powerpoint/2010/main" val="31857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18434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Terminology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070102" y="1481711"/>
            <a:ext cx="7972425" cy="266319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35"/>
              </a:spcBef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b="1" dirty="0">
                <a:latin typeface="Arial"/>
                <a:cs typeface="Arial"/>
              </a:rPr>
              <a:t>Token: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Name given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family</a:t>
            </a:r>
            <a:r>
              <a:rPr sz="2200" spc="-5" dirty="0">
                <a:latin typeface="Arial MT"/>
                <a:cs typeface="Arial MT"/>
              </a:rPr>
              <a:t> of </a:t>
            </a:r>
            <a:r>
              <a:rPr sz="2200" dirty="0">
                <a:latin typeface="Arial MT"/>
                <a:cs typeface="Arial MT"/>
              </a:rPr>
              <a:t>words.</a:t>
            </a:r>
            <a:endParaRPr sz="22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e.g.,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tok_integer_constant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15"/>
              </a:spcBef>
              <a:buClr>
                <a:srgbClr val="CC3300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b="1" dirty="0">
                <a:latin typeface="Arial"/>
                <a:cs typeface="Arial"/>
              </a:rPr>
              <a:t>Lexeme: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Actual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sequence</a:t>
            </a:r>
            <a:r>
              <a:rPr sz="2200" spc="-5" dirty="0">
                <a:latin typeface="Arial MT"/>
                <a:cs typeface="Arial MT"/>
              </a:rPr>
              <a:t> 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characters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representing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word.</a:t>
            </a:r>
            <a:endParaRPr sz="2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5015" algn="l"/>
              </a:tabLst>
            </a:pP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Arial MT"/>
                <a:cs typeface="Arial MT"/>
              </a:rPr>
              <a:t>e.g.,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32894</a:t>
            </a:r>
            <a:endParaRPr sz="2000">
              <a:latin typeface="Arial MT"/>
              <a:cs typeface="Arial MT"/>
            </a:endParaRPr>
          </a:p>
          <a:p>
            <a:pPr marL="355600" marR="1049020" indent="-343535">
              <a:lnSpc>
                <a:spcPct val="100000"/>
              </a:lnSpc>
              <a:spcBef>
                <a:spcPts val="520"/>
              </a:spcBef>
              <a:buClr>
                <a:srgbClr val="CC3300"/>
              </a:buClr>
              <a:buFont typeface="Arial MT"/>
              <a:buChar char="•"/>
              <a:tabLst>
                <a:tab pos="433070" algn="l"/>
                <a:tab pos="433705" algn="l"/>
              </a:tabLst>
            </a:pPr>
            <a:r>
              <a:rPr dirty="0"/>
              <a:t>	</a:t>
            </a:r>
            <a:r>
              <a:rPr sz="2200" b="1" dirty="0">
                <a:latin typeface="Arial"/>
                <a:cs typeface="Arial"/>
              </a:rPr>
              <a:t>Pattern: </a:t>
            </a:r>
            <a:r>
              <a:rPr sz="2200" spc="-5" dirty="0">
                <a:latin typeface="Arial MT"/>
                <a:cs typeface="Arial MT"/>
              </a:rPr>
              <a:t>Notation used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identify </a:t>
            </a:r>
            <a:r>
              <a:rPr sz="2200" dirty="0">
                <a:latin typeface="Arial MT"/>
                <a:cs typeface="Arial MT"/>
              </a:rPr>
              <a:t>the set </a:t>
            </a:r>
            <a:r>
              <a:rPr sz="2200" spc="-5" dirty="0">
                <a:latin typeface="Arial MT"/>
                <a:cs typeface="Arial MT"/>
              </a:rPr>
              <a:t>of lexemes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represented</a:t>
            </a:r>
            <a:r>
              <a:rPr sz="2200" spc="-5" dirty="0">
                <a:latin typeface="Arial MT"/>
                <a:cs typeface="Arial MT"/>
              </a:rPr>
              <a:t> by</a:t>
            </a:r>
            <a:r>
              <a:rPr sz="2200" dirty="0">
                <a:latin typeface="Arial MT"/>
                <a:cs typeface="Arial MT"/>
              </a:rPr>
              <a:t> a token.</a:t>
            </a:r>
            <a:endParaRPr sz="22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475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e.g., digit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followed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zero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digits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3912" y="4710112"/>
          <a:ext cx="8534400" cy="2190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Token</a:t>
                      </a:r>
                      <a:r>
                        <a:rPr sz="2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Sample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Lexemes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Pattern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 MT"/>
                          <a:cs typeface="Arial MT"/>
                        </a:rPr>
                        <a:t>tok_while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while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while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 MT"/>
                          <a:cs typeface="Arial MT"/>
                        </a:rPr>
                        <a:t>tok_integer_constant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32894,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-1093,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digit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followed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zero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more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digits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 MT"/>
                          <a:cs typeface="Arial MT"/>
                        </a:rPr>
                        <a:t>tok_relation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&lt;,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&lt;=,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=,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!=,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&gt;,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&gt;=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&lt;=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!=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&gt;=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&gt;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 MT"/>
                          <a:cs typeface="Arial MT"/>
                        </a:rPr>
                        <a:t>tok_identifier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buffer_size,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letter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followed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letters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digits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21031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Token</a:t>
            </a:r>
            <a:r>
              <a:rPr sz="2600" spc="-50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Stream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070102" y="1549399"/>
            <a:ext cx="7557770" cy="535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Tokens are terminal symbol in the grammar for the source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language</a:t>
            </a:r>
            <a:endParaRPr sz="2200">
              <a:latin typeface="Arial MT"/>
              <a:cs typeface="Arial MT"/>
            </a:endParaRPr>
          </a:p>
          <a:p>
            <a:pPr marL="355600" marR="168275" indent="-34353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keywords, </a:t>
            </a:r>
            <a:r>
              <a:rPr sz="2200" spc="-5" dirty="0">
                <a:latin typeface="Arial MT"/>
                <a:cs typeface="Arial MT"/>
              </a:rPr>
              <a:t>operators, identifiers, </a:t>
            </a:r>
            <a:r>
              <a:rPr sz="2200" dirty="0">
                <a:latin typeface="Arial MT"/>
                <a:cs typeface="Arial MT"/>
              </a:rPr>
              <a:t>constants, </a:t>
            </a:r>
            <a:r>
              <a:rPr sz="2200" spc="-5" dirty="0">
                <a:latin typeface="Arial MT"/>
                <a:cs typeface="Arial MT"/>
              </a:rPr>
              <a:t>literal </a:t>
            </a:r>
            <a:r>
              <a:rPr sz="2200" dirty="0">
                <a:latin typeface="Arial MT"/>
                <a:cs typeface="Arial MT"/>
              </a:rPr>
              <a:t>strings,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punctuation </a:t>
            </a:r>
            <a:r>
              <a:rPr sz="2200" dirty="0">
                <a:latin typeface="Arial MT"/>
                <a:cs typeface="Arial MT"/>
              </a:rPr>
              <a:t>symbols </a:t>
            </a:r>
            <a:r>
              <a:rPr sz="2200" spc="-5" dirty="0">
                <a:latin typeface="Arial MT"/>
                <a:cs typeface="Arial MT"/>
              </a:rPr>
              <a:t>etc. are</a:t>
            </a:r>
            <a:r>
              <a:rPr sz="2200" dirty="0">
                <a:latin typeface="Arial MT"/>
                <a:cs typeface="Arial MT"/>
              </a:rPr>
              <a:t> treated </a:t>
            </a:r>
            <a:r>
              <a:rPr sz="2200" spc="-5" dirty="0">
                <a:latin typeface="Arial MT"/>
                <a:cs typeface="Arial MT"/>
              </a:rPr>
              <a:t>as </a:t>
            </a:r>
            <a:r>
              <a:rPr sz="2200" dirty="0">
                <a:latin typeface="Arial MT"/>
                <a:cs typeface="Arial MT"/>
              </a:rPr>
              <a:t>tokens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3300"/>
              </a:buClr>
              <a:buFont typeface="Arial MT"/>
              <a:buChar char="•"/>
            </a:pPr>
            <a:endParaRPr sz="31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Source:</a:t>
            </a:r>
            <a:endParaRPr sz="2200">
              <a:latin typeface="Arial MT"/>
              <a:cs typeface="Arial MT"/>
            </a:endParaRPr>
          </a:p>
          <a:p>
            <a:pPr marL="75565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 x ==</a:t>
            </a:r>
            <a:r>
              <a:rPr sz="2000" spc="-10" dirty="0">
                <a:latin typeface="Arial MT"/>
                <a:cs typeface="Arial MT"/>
              </a:rPr>
              <a:t> -3.1415</a:t>
            </a:r>
            <a:r>
              <a:rPr sz="2000" spc="-5" dirty="0">
                <a:latin typeface="Arial MT"/>
                <a:cs typeface="Arial MT"/>
              </a:rPr>
              <a:t> ) /*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test x */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then </a:t>
            </a:r>
            <a:r>
              <a:rPr sz="2000" spc="-10" dirty="0">
                <a:latin typeface="Arial MT"/>
                <a:cs typeface="Arial MT"/>
              </a:rPr>
              <a:t>...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1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Token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Stream:</a:t>
            </a:r>
            <a:endParaRPr sz="22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Arial MT"/>
                <a:cs typeface="Arial MT"/>
              </a:rPr>
              <a:t>&lt;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sz="1600" dirty="0">
                <a:latin typeface="Arial MT"/>
                <a:cs typeface="Arial MT"/>
              </a:rPr>
              <a:t>&lt;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LPAREN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Arial MT"/>
                <a:cs typeface="Arial MT"/>
              </a:rPr>
              <a:t>&lt;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“x”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Arial MT"/>
                <a:cs typeface="Arial MT"/>
              </a:rPr>
              <a:t>&lt;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EQUALS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sz="1600" dirty="0">
                <a:latin typeface="Arial MT"/>
                <a:cs typeface="Arial MT"/>
              </a:rPr>
              <a:t>&lt;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NUM,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-3.14150000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Arial MT"/>
                <a:cs typeface="Arial MT"/>
              </a:rPr>
              <a:t>&lt;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RPAREN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sz="1600" dirty="0">
                <a:latin typeface="Arial MT"/>
                <a:cs typeface="Arial MT"/>
              </a:rPr>
              <a:t>&lt;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390"/>
              </a:spcBef>
            </a:pPr>
            <a:r>
              <a:rPr sz="1600" spc="5" dirty="0">
                <a:latin typeface="Arial MT"/>
                <a:cs typeface="Arial MT"/>
              </a:rPr>
              <a:t>...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24352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Token</a:t>
            </a:r>
            <a:r>
              <a:rPr sz="2600" spc="-35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Attributes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070102" y="1329311"/>
            <a:ext cx="8094345" cy="43173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3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More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lexeme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matches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pattern</a:t>
            </a:r>
            <a:endParaRPr sz="22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We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attribute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distinguish</a:t>
            </a:r>
            <a:r>
              <a:rPr sz="2000" spc="-5" dirty="0">
                <a:latin typeface="Arial MT"/>
                <a:cs typeface="Arial MT"/>
              </a:rPr>
              <a:t> them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75"/>
              </a:spcBef>
              <a:buClr>
                <a:srgbClr val="CC33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 MT"/>
                <a:cs typeface="Arial MT"/>
              </a:rPr>
              <a:t>e.g. </a:t>
            </a:r>
            <a:r>
              <a:rPr sz="2000" spc="-10" dirty="0">
                <a:latin typeface="Arial MT"/>
                <a:cs typeface="Arial MT"/>
              </a:rPr>
              <a:t>“tok_relation”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matches</a:t>
            </a:r>
            <a:r>
              <a:rPr sz="2000" spc="-5" dirty="0">
                <a:latin typeface="Arial MT"/>
                <a:cs typeface="Arial MT"/>
              </a:rPr>
              <a:t> “&lt;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 &lt;=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 =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!=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&gt;=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&gt;”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 MT"/>
                <a:cs typeface="Arial MT"/>
              </a:rPr>
              <a:t>&lt;</a:t>
            </a:r>
            <a:r>
              <a:rPr sz="2000" spc="-10" dirty="0">
                <a:latin typeface="Arial MT"/>
                <a:cs typeface="Arial MT"/>
              </a:rPr>
              <a:t> tok_integer_constant,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1415 &gt;</a:t>
            </a:r>
            <a:endParaRPr sz="2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CC3300"/>
              </a:buClr>
              <a:buFont typeface="Arial MT"/>
              <a:buChar char="•"/>
            </a:pPr>
            <a:endParaRPr sz="2750">
              <a:latin typeface="Arial MT"/>
              <a:cs typeface="Arial MT"/>
            </a:endParaRPr>
          </a:p>
          <a:p>
            <a:pPr marL="1487170">
              <a:lnSpc>
                <a:spcPct val="100000"/>
              </a:lnSpc>
              <a:tabLst>
                <a:tab pos="3394075" algn="l"/>
              </a:tabLst>
            </a:pPr>
            <a:r>
              <a:rPr sz="1600" spc="-5" dirty="0">
                <a:latin typeface="Arial MT"/>
                <a:cs typeface="Arial MT"/>
              </a:rPr>
              <a:t>token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type	token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attribute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(if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available)</a:t>
            </a:r>
            <a:endParaRPr sz="1600">
              <a:latin typeface="Arial MT"/>
              <a:cs typeface="Arial MT"/>
            </a:endParaRPr>
          </a:p>
          <a:p>
            <a:pPr marL="755015" marR="63500" lvl="1" indent="-285750">
              <a:lnSpc>
                <a:spcPct val="100000"/>
              </a:lnSpc>
              <a:spcBef>
                <a:spcPts val="555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Lexical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analyzer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collects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information about tokens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 as well </a:t>
            </a:r>
            <a:r>
              <a:rPr sz="2000" spc="-10" dirty="0">
                <a:latin typeface="Arial MT"/>
                <a:cs typeface="Arial MT"/>
              </a:rPr>
              <a:t>as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their </a:t>
            </a:r>
            <a:r>
              <a:rPr sz="2000" spc="-10" dirty="0">
                <a:latin typeface="Arial MT"/>
                <a:cs typeface="Arial MT"/>
              </a:rPr>
              <a:t>attributes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1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Attributes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influence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translation</a:t>
            </a:r>
            <a:r>
              <a:rPr sz="2200" spc="-5" dirty="0">
                <a:latin typeface="Arial MT"/>
                <a:cs typeface="Arial MT"/>
              </a:rPr>
              <a:t> 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tokens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2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token</a:t>
            </a:r>
            <a:r>
              <a:rPr sz="2200" spc="-5" dirty="0">
                <a:latin typeface="Arial MT"/>
                <a:cs typeface="Arial MT"/>
              </a:rPr>
              <a:t> usually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only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single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attribute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symbol-table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entry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attributes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(e.g.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lexeme)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symbol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102" y="5618611"/>
            <a:ext cx="2335530" cy="7950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3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5015" algn="l"/>
              </a:tabLst>
            </a:pP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*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**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1902" y="6199122"/>
            <a:ext cx="51689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&lt;tok_identifier,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symbol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table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&lt;tok_assign,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&lt;tok_identifier,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symbol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table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......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27426" y="2895600"/>
            <a:ext cx="325755" cy="369570"/>
          </a:xfrm>
          <a:custGeom>
            <a:avLst/>
            <a:gdLst/>
            <a:ahLst/>
            <a:cxnLst/>
            <a:rect l="l" t="t" r="r" b="b"/>
            <a:pathLst>
              <a:path w="325754" h="369570">
                <a:moveTo>
                  <a:pt x="278953" y="60511"/>
                </a:moveTo>
                <a:lnTo>
                  <a:pt x="271224" y="53800"/>
                </a:lnTo>
                <a:lnTo>
                  <a:pt x="762" y="361950"/>
                </a:lnTo>
                <a:lnTo>
                  <a:pt x="0" y="365760"/>
                </a:lnTo>
                <a:lnTo>
                  <a:pt x="1524" y="368808"/>
                </a:lnTo>
                <a:lnTo>
                  <a:pt x="5334" y="369570"/>
                </a:lnTo>
                <a:lnTo>
                  <a:pt x="8381" y="368046"/>
                </a:lnTo>
                <a:lnTo>
                  <a:pt x="278953" y="60511"/>
                </a:lnTo>
                <a:close/>
              </a:path>
              <a:path w="325754" h="369570">
                <a:moveTo>
                  <a:pt x="325373" y="0"/>
                </a:moveTo>
                <a:lnTo>
                  <a:pt x="246125" y="32003"/>
                </a:lnTo>
                <a:lnTo>
                  <a:pt x="271224" y="53800"/>
                </a:lnTo>
                <a:lnTo>
                  <a:pt x="279653" y="44195"/>
                </a:lnTo>
                <a:lnTo>
                  <a:pt x="283463" y="42671"/>
                </a:lnTo>
                <a:lnTo>
                  <a:pt x="286511" y="44195"/>
                </a:lnTo>
                <a:lnTo>
                  <a:pt x="288035" y="47243"/>
                </a:lnTo>
                <a:lnTo>
                  <a:pt x="288035" y="68399"/>
                </a:lnTo>
                <a:lnTo>
                  <a:pt x="304037" y="82295"/>
                </a:lnTo>
                <a:lnTo>
                  <a:pt x="325373" y="0"/>
                </a:lnTo>
                <a:close/>
              </a:path>
              <a:path w="325754" h="369570">
                <a:moveTo>
                  <a:pt x="288035" y="47243"/>
                </a:moveTo>
                <a:lnTo>
                  <a:pt x="286511" y="44195"/>
                </a:lnTo>
                <a:lnTo>
                  <a:pt x="283463" y="42671"/>
                </a:lnTo>
                <a:lnTo>
                  <a:pt x="279653" y="44195"/>
                </a:lnTo>
                <a:lnTo>
                  <a:pt x="271224" y="53800"/>
                </a:lnTo>
                <a:lnTo>
                  <a:pt x="278953" y="60511"/>
                </a:lnTo>
                <a:lnTo>
                  <a:pt x="287273" y="51053"/>
                </a:lnTo>
                <a:lnTo>
                  <a:pt x="288035" y="47243"/>
                </a:lnTo>
                <a:close/>
              </a:path>
              <a:path w="325754" h="369570">
                <a:moveTo>
                  <a:pt x="288035" y="68399"/>
                </a:moveTo>
                <a:lnTo>
                  <a:pt x="288035" y="47243"/>
                </a:lnTo>
                <a:lnTo>
                  <a:pt x="287273" y="51053"/>
                </a:lnTo>
                <a:lnTo>
                  <a:pt x="278953" y="60511"/>
                </a:lnTo>
                <a:lnTo>
                  <a:pt x="288035" y="6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7800" y="2819400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80">
                <a:moveTo>
                  <a:pt x="80772" y="26669"/>
                </a:moveTo>
                <a:lnTo>
                  <a:pt x="0" y="0"/>
                </a:lnTo>
                <a:lnTo>
                  <a:pt x="26670" y="80771"/>
                </a:lnTo>
                <a:lnTo>
                  <a:pt x="40386" y="67056"/>
                </a:lnTo>
                <a:lnTo>
                  <a:pt x="40386" y="44957"/>
                </a:lnTo>
                <a:lnTo>
                  <a:pt x="41148" y="41147"/>
                </a:lnTo>
                <a:lnTo>
                  <a:pt x="44958" y="40385"/>
                </a:lnTo>
                <a:lnTo>
                  <a:pt x="48005" y="41147"/>
                </a:lnTo>
                <a:lnTo>
                  <a:pt x="57139" y="50302"/>
                </a:lnTo>
                <a:lnTo>
                  <a:pt x="80772" y="26669"/>
                </a:lnTo>
                <a:close/>
              </a:path>
              <a:path w="386079" h="386080">
                <a:moveTo>
                  <a:pt x="57139" y="50302"/>
                </a:moveTo>
                <a:lnTo>
                  <a:pt x="48005" y="41147"/>
                </a:lnTo>
                <a:lnTo>
                  <a:pt x="44958" y="40385"/>
                </a:lnTo>
                <a:lnTo>
                  <a:pt x="41148" y="41147"/>
                </a:lnTo>
                <a:lnTo>
                  <a:pt x="40386" y="44957"/>
                </a:lnTo>
                <a:lnTo>
                  <a:pt x="41148" y="48005"/>
                </a:lnTo>
                <a:lnTo>
                  <a:pt x="50302" y="57139"/>
                </a:lnTo>
                <a:lnTo>
                  <a:pt x="57139" y="50302"/>
                </a:lnTo>
                <a:close/>
              </a:path>
              <a:path w="386079" h="386080">
                <a:moveTo>
                  <a:pt x="50302" y="57139"/>
                </a:moveTo>
                <a:lnTo>
                  <a:pt x="41148" y="48005"/>
                </a:lnTo>
                <a:lnTo>
                  <a:pt x="40386" y="44957"/>
                </a:lnTo>
                <a:lnTo>
                  <a:pt x="40386" y="67056"/>
                </a:lnTo>
                <a:lnTo>
                  <a:pt x="50302" y="57139"/>
                </a:lnTo>
                <a:close/>
              </a:path>
              <a:path w="386079" h="386080">
                <a:moveTo>
                  <a:pt x="385572" y="380999"/>
                </a:moveTo>
                <a:lnTo>
                  <a:pt x="384048" y="377951"/>
                </a:lnTo>
                <a:lnTo>
                  <a:pt x="57139" y="50302"/>
                </a:lnTo>
                <a:lnTo>
                  <a:pt x="50302" y="57139"/>
                </a:lnTo>
                <a:lnTo>
                  <a:pt x="377951" y="384047"/>
                </a:lnTo>
                <a:lnTo>
                  <a:pt x="381000" y="385571"/>
                </a:lnTo>
                <a:lnTo>
                  <a:pt x="384048" y="384047"/>
                </a:lnTo>
                <a:lnTo>
                  <a:pt x="385572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188023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Lexical</a:t>
            </a:r>
            <a:r>
              <a:rPr sz="2600" spc="-40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Error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070102" y="1481711"/>
            <a:ext cx="7402830" cy="49314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3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Few</a:t>
            </a:r>
            <a:r>
              <a:rPr sz="2200" spc="-5" dirty="0">
                <a:latin typeface="Arial MT"/>
                <a:cs typeface="Arial MT"/>
              </a:rPr>
              <a:t> errors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" dirty="0">
                <a:latin typeface="Arial MT"/>
                <a:cs typeface="Arial MT"/>
              </a:rPr>
              <a:t> be </a:t>
            </a:r>
            <a:r>
              <a:rPr sz="2200" dirty="0">
                <a:latin typeface="Arial MT"/>
                <a:cs typeface="Arial MT"/>
              </a:rPr>
              <a:t>caught</a:t>
            </a:r>
            <a:r>
              <a:rPr sz="2200" spc="-5" dirty="0">
                <a:latin typeface="Arial MT"/>
                <a:cs typeface="Arial MT"/>
              </a:rPr>
              <a:t> by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lexical </a:t>
            </a:r>
            <a:r>
              <a:rPr sz="2200" dirty="0">
                <a:latin typeface="Arial MT"/>
                <a:cs typeface="Arial MT"/>
              </a:rPr>
              <a:t>analyzer</a:t>
            </a:r>
            <a:endParaRPr sz="22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Most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errors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“typos”</a:t>
            </a:r>
            <a:endParaRPr sz="2000">
              <a:latin typeface="Arial MT"/>
              <a:cs typeface="Arial MT"/>
            </a:endParaRPr>
          </a:p>
          <a:p>
            <a:pPr marL="755015" lvl="1" indent="-286385">
              <a:lnSpc>
                <a:spcPct val="100000"/>
              </a:lnSpc>
              <a:spcBef>
                <a:spcPts val="475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Not</a:t>
            </a:r>
            <a:r>
              <a:rPr sz="2000" spc="-10" dirty="0">
                <a:latin typeface="Arial MT"/>
                <a:cs typeface="Arial MT"/>
              </a:rPr>
              <a:t> noticed </a:t>
            </a:r>
            <a:r>
              <a:rPr sz="2000" spc="-5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10" dirty="0">
                <a:latin typeface="Arial MT"/>
                <a:cs typeface="Arial MT"/>
              </a:rPr>
              <a:t>programmer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Clr>
                <a:srgbClr val="CC3300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Arial MT"/>
                <a:cs typeface="Arial MT"/>
              </a:rPr>
              <a:t>return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1.23;</a:t>
            </a:r>
            <a:endParaRPr sz="18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34"/>
              </a:spcBef>
              <a:buClr>
                <a:srgbClr val="CC3300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Arial MT"/>
                <a:cs typeface="Arial MT"/>
              </a:rPr>
              <a:t>retunn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1,23;</a:t>
            </a:r>
            <a:endParaRPr sz="18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...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Still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results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spc="-10" dirty="0">
                <a:latin typeface="Arial MT"/>
                <a:cs typeface="Arial MT"/>
              </a:rPr>
              <a:t>sequence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legal </a:t>
            </a:r>
            <a:r>
              <a:rPr sz="2000" spc="-10" dirty="0">
                <a:latin typeface="Arial MT"/>
                <a:cs typeface="Arial MT"/>
              </a:rPr>
              <a:t>tokens</a:t>
            </a:r>
            <a:endParaRPr sz="20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CC3300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Arial MT"/>
                <a:cs typeface="Arial MT"/>
              </a:rPr>
              <a:t>&lt;ID,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“retunn”&gt;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&lt;INT,1&gt;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&lt;COMMA&gt;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&lt;INT,23&gt;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&lt;SEMICOLON&gt;</a:t>
            </a:r>
            <a:endParaRPr sz="18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No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lexical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error,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but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problems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during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parsing!</a:t>
            </a:r>
            <a:endParaRPr sz="2000">
              <a:latin typeface="Arial MT"/>
              <a:cs typeface="Arial MT"/>
            </a:endParaRPr>
          </a:p>
          <a:p>
            <a:pPr marL="755015" lvl="1" indent="-285750">
              <a:lnSpc>
                <a:spcPct val="100000"/>
              </a:lnSpc>
              <a:spcBef>
                <a:spcPts val="470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  <a:tab pos="2882265" algn="l"/>
              </a:tabLst>
            </a:pPr>
            <a:r>
              <a:rPr sz="2000" spc="-10" dirty="0">
                <a:latin typeface="Arial MT"/>
                <a:cs typeface="Arial MT"/>
              </a:rPr>
              <a:t>Another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example:	</a:t>
            </a:r>
            <a:r>
              <a:rPr sz="2000" spc="-5" dirty="0">
                <a:latin typeface="Arial MT"/>
                <a:cs typeface="Arial MT"/>
              </a:rPr>
              <a:t>fi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f(x))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7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Arial MT"/>
                <a:cs typeface="Arial MT"/>
              </a:rPr>
              <a:t>Errors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caught by </a:t>
            </a:r>
            <a:r>
              <a:rPr sz="2000" spc="-10" dirty="0">
                <a:latin typeface="Arial MT"/>
                <a:cs typeface="Arial MT"/>
              </a:rPr>
              <a:t>lexer: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EOF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missing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”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45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Invalid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ASCII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character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String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exceeds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maximum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length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Clr>
                <a:srgbClr val="CC3300"/>
              </a:buClr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etc...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13766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</a:rPr>
              <a:t>Recovery</a:t>
            </a:r>
            <a:r>
              <a:rPr sz="2600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from</a:t>
            </a:r>
            <a:r>
              <a:rPr sz="2600" spc="5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lexical</a:t>
            </a:r>
            <a:r>
              <a:rPr sz="2600" dirty="0">
                <a:solidFill>
                  <a:srgbClr val="CC3300"/>
                </a:solidFill>
              </a:rPr>
              <a:t> </a:t>
            </a:r>
            <a:r>
              <a:rPr sz="2600" spc="-5" dirty="0">
                <a:solidFill>
                  <a:srgbClr val="CC3300"/>
                </a:solidFill>
              </a:rPr>
              <a:t>errors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070088" y="1479954"/>
            <a:ext cx="8149590" cy="53009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9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 MT"/>
                <a:cs typeface="Arial MT"/>
              </a:rPr>
              <a:t>Panic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mode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recovery</a:t>
            </a:r>
            <a:endParaRPr sz="2600">
              <a:latin typeface="Arial MT"/>
              <a:cs typeface="Arial MT"/>
            </a:endParaRPr>
          </a:p>
          <a:p>
            <a:pPr marL="755650" marR="320675" lvl="1" indent="-285750">
              <a:lnSpc>
                <a:spcPts val="2590"/>
              </a:lnSpc>
              <a:spcBef>
                <a:spcPts val="600"/>
              </a:spcBef>
              <a:buClr>
                <a:srgbClr val="CC3300"/>
              </a:buClr>
              <a:buChar char="–"/>
              <a:tabLst>
                <a:tab pos="756285" algn="l"/>
              </a:tabLst>
            </a:pPr>
            <a:r>
              <a:rPr sz="2400" spc="-5" dirty="0">
                <a:latin typeface="Arial MT"/>
                <a:cs typeface="Arial MT"/>
              </a:rPr>
              <a:t>Delete </a:t>
            </a:r>
            <a:r>
              <a:rPr sz="2400" dirty="0">
                <a:latin typeface="Arial MT"/>
                <a:cs typeface="Arial MT"/>
              </a:rPr>
              <a:t>successive characters from the </a:t>
            </a:r>
            <a:r>
              <a:rPr sz="2400" spc="-5" dirty="0">
                <a:latin typeface="Arial MT"/>
                <a:cs typeface="Arial MT"/>
              </a:rPr>
              <a:t>input until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lexical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analyzer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well-formed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token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  <a:tabLst>
                <a:tab pos="2473325" algn="l"/>
              </a:tabLst>
            </a:pPr>
            <a:r>
              <a:rPr sz="2400" dirty="0">
                <a:solidFill>
                  <a:srgbClr val="CC3300"/>
                </a:solidFill>
                <a:latin typeface="Arial MT"/>
                <a:cs typeface="Arial MT"/>
              </a:rPr>
              <a:t>–</a:t>
            </a:r>
            <a:r>
              <a:rPr sz="2400" spc="24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“…….day </a:t>
            </a:r>
            <a:r>
              <a:rPr sz="2400" dirty="0">
                <a:latin typeface="Arial MT"/>
                <a:cs typeface="Arial MT"/>
              </a:rPr>
              <a:t>=	</a:t>
            </a:r>
            <a:r>
              <a:rPr sz="2400" spc="-5" dirty="0">
                <a:latin typeface="Arial MT"/>
                <a:cs typeface="Arial MT"/>
              </a:rPr>
              <a:t>30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^^^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month;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…….”</a:t>
            </a:r>
            <a:endParaRPr sz="24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285"/>
              </a:spcBef>
              <a:buClr>
                <a:srgbClr val="CC3300"/>
              </a:buClr>
              <a:buChar char="–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confuse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parser</a:t>
            </a:r>
            <a:endParaRPr sz="2400">
              <a:latin typeface="Arial MT"/>
              <a:cs typeface="Arial MT"/>
            </a:endParaRPr>
          </a:p>
          <a:p>
            <a:pPr marL="1155700" marR="5080" lvl="2" indent="-228600">
              <a:lnSpc>
                <a:spcPts val="2380"/>
              </a:lnSpc>
              <a:spcBef>
                <a:spcPts val="560"/>
              </a:spcBef>
              <a:buClr>
                <a:srgbClr val="CC33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parser will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detect </a:t>
            </a:r>
            <a:r>
              <a:rPr sz="2200" dirty="0">
                <a:latin typeface="Arial MT"/>
                <a:cs typeface="Arial MT"/>
              </a:rPr>
              <a:t>syntax </a:t>
            </a:r>
            <a:r>
              <a:rPr sz="2200" spc="-5" dirty="0">
                <a:latin typeface="Arial MT"/>
                <a:cs typeface="Arial MT"/>
              </a:rPr>
              <a:t>errors and get</a:t>
            </a:r>
            <a:r>
              <a:rPr sz="2200" dirty="0">
                <a:latin typeface="Arial MT"/>
                <a:cs typeface="Arial MT"/>
              </a:rPr>
              <a:t> straightened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(hopefully!)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8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 MT"/>
                <a:cs typeface="Arial MT"/>
              </a:rPr>
              <a:t>Other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possible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error-recovery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actions</a:t>
            </a:r>
            <a:endParaRPr sz="2600">
              <a:latin typeface="Arial MT"/>
              <a:cs typeface="Arial MT"/>
            </a:endParaRPr>
          </a:p>
          <a:p>
            <a:pPr marL="1155700" indent="-228600">
              <a:lnSpc>
                <a:spcPct val="100000"/>
              </a:lnSpc>
              <a:spcBef>
                <a:spcPts val="254"/>
              </a:spcBef>
              <a:buClr>
                <a:srgbClr val="CC33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Arial MT"/>
                <a:cs typeface="Arial MT"/>
              </a:rPr>
              <a:t>Deleting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extra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character</a:t>
            </a:r>
            <a:endParaRPr sz="2200">
              <a:latin typeface="Arial MT"/>
              <a:cs typeface="Arial MT"/>
            </a:endParaRPr>
          </a:p>
          <a:p>
            <a:pPr marL="1155700" indent="-228600">
              <a:lnSpc>
                <a:spcPct val="100000"/>
              </a:lnSpc>
              <a:spcBef>
                <a:spcPts val="260"/>
              </a:spcBef>
              <a:buClr>
                <a:srgbClr val="CC33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200" dirty="0">
                <a:latin typeface="Arial MT"/>
                <a:cs typeface="Arial MT"/>
              </a:rPr>
              <a:t>Inserting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missing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character</a:t>
            </a:r>
            <a:endParaRPr sz="2200">
              <a:latin typeface="Arial MT"/>
              <a:cs typeface="Arial MT"/>
            </a:endParaRPr>
          </a:p>
          <a:p>
            <a:pPr marL="1155700" indent="-228600">
              <a:lnSpc>
                <a:spcPct val="100000"/>
              </a:lnSpc>
              <a:spcBef>
                <a:spcPts val="265"/>
              </a:spcBef>
              <a:buClr>
                <a:srgbClr val="CC33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Arial MT"/>
                <a:cs typeface="Arial MT"/>
              </a:rPr>
              <a:t>Replacing an incorrect </a:t>
            </a:r>
            <a:r>
              <a:rPr sz="2200" dirty="0">
                <a:latin typeface="Arial MT"/>
                <a:cs typeface="Arial MT"/>
              </a:rPr>
              <a:t>character</a:t>
            </a:r>
            <a:r>
              <a:rPr sz="2200" spc="-5" dirty="0">
                <a:latin typeface="Arial MT"/>
                <a:cs typeface="Arial MT"/>
              </a:rPr>
              <a:t> by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correct character</a:t>
            </a:r>
            <a:endParaRPr sz="2200">
              <a:latin typeface="Arial MT"/>
              <a:cs typeface="Arial MT"/>
            </a:endParaRPr>
          </a:p>
          <a:p>
            <a:pPr marL="1155700" indent="-228600">
              <a:lnSpc>
                <a:spcPct val="100000"/>
              </a:lnSpc>
              <a:spcBef>
                <a:spcPts val="254"/>
              </a:spcBef>
              <a:buClr>
                <a:srgbClr val="CC33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200" dirty="0">
                <a:latin typeface="Arial MT"/>
                <a:cs typeface="Arial MT"/>
              </a:rPr>
              <a:t>Swapping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two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adjacent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character</a:t>
            </a:r>
            <a:endParaRPr sz="2200">
              <a:latin typeface="Arial MT"/>
              <a:cs typeface="Arial MT"/>
            </a:endParaRPr>
          </a:p>
          <a:p>
            <a:pPr marL="755650" marR="1454150" indent="-285750">
              <a:lnSpc>
                <a:spcPts val="2590"/>
              </a:lnSpc>
              <a:spcBef>
                <a:spcPts val="605"/>
              </a:spcBef>
            </a:pPr>
            <a:r>
              <a:rPr sz="2400" dirty="0">
                <a:solidFill>
                  <a:srgbClr val="CC3300"/>
                </a:solidFill>
                <a:latin typeface="Arial MT"/>
                <a:cs typeface="Arial MT"/>
              </a:rPr>
              <a:t>–</a:t>
            </a:r>
            <a:r>
              <a:rPr sz="2400" spc="229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Attempt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repair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error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transformations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2398</Words>
  <Application>Microsoft Office PowerPoint</Application>
  <PresentationFormat>Custom</PresentationFormat>
  <Paragraphs>529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Arabic Typesetting</vt:lpstr>
      <vt:lpstr>Arial</vt:lpstr>
      <vt:lpstr>Arial MT</vt:lpstr>
      <vt:lpstr>Calibri</vt:lpstr>
      <vt:lpstr>Cambria Math</vt:lpstr>
      <vt:lpstr>Lucida Sans Unicode</vt:lpstr>
      <vt:lpstr>Symbol</vt:lpstr>
      <vt:lpstr>Times New Roman</vt:lpstr>
      <vt:lpstr>Office Theme</vt:lpstr>
      <vt:lpstr>PowerPoint Presentation</vt:lpstr>
      <vt:lpstr>Role of the Lexical Analyzer</vt:lpstr>
      <vt:lpstr>Interaction of Lexical Analyzer with Parser</vt:lpstr>
      <vt:lpstr>PowerPoint Presentation</vt:lpstr>
      <vt:lpstr>Terminology</vt:lpstr>
      <vt:lpstr>Token Stream</vt:lpstr>
      <vt:lpstr>Token Attributes</vt:lpstr>
      <vt:lpstr>Lexical Error</vt:lpstr>
      <vt:lpstr>Recovery from lexical errors</vt:lpstr>
      <vt:lpstr>Implementing a lexical analyzer</vt:lpstr>
      <vt:lpstr>Input Buffering</vt:lpstr>
      <vt:lpstr>Managing Input Buffers</vt:lpstr>
      <vt:lpstr>Buffer Pairs</vt:lpstr>
      <vt:lpstr>Sentinels</vt:lpstr>
      <vt:lpstr>Specification of Tokens</vt:lpstr>
      <vt:lpstr>Terminology</vt:lpstr>
      <vt:lpstr>Terminology</vt:lpstr>
      <vt:lpstr>Terminology</vt:lpstr>
      <vt:lpstr>Terminology</vt:lpstr>
      <vt:lpstr>Kleene closure</vt:lpstr>
      <vt:lpstr>PowerPoint Presentation</vt:lpstr>
      <vt:lpstr>PowerPoint Presentation</vt:lpstr>
      <vt:lpstr>Example</vt:lpstr>
      <vt:lpstr>Definition: Regular Expressions</vt:lpstr>
      <vt:lpstr>Regular Expressions and Language</vt:lpstr>
      <vt:lpstr>Regular Expressions and Language</vt:lpstr>
      <vt:lpstr>Regular Definition</vt:lpstr>
      <vt:lpstr>Regular Definition</vt:lpstr>
      <vt:lpstr>Extensions / Shorthand</vt:lpstr>
      <vt:lpstr>PowerPoint Presentation</vt:lpstr>
      <vt:lpstr>PowerPoint Presentation</vt:lpstr>
      <vt:lpstr>How to “Parse” Regular Expressions</vt:lpstr>
      <vt:lpstr>Regular Language</vt:lpstr>
      <vt:lpstr>Equality vs Equivalence</vt:lpstr>
      <vt:lpstr>Algebraic law of regular expressions</vt:lpstr>
      <vt:lpstr>Nonregular sets</vt:lpstr>
      <vt:lpstr>Problem: How to describe tokens? Solution: Regular Expressions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02.ppt</dc:title>
  <dc:creator>Tareeq</dc:creator>
  <cp:lastModifiedBy>Baivab</cp:lastModifiedBy>
  <cp:revision>32</cp:revision>
  <dcterms:created xsi:type="dcterms:W3CDTF">2023-01-14T13:35:29Z</dcterms:created>
  <dcterms:modified xsi:type="dcterms:W3CDTF">2023-07-23T10:49:33Z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2009-03-31T00:00:00Z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2023-01-14T00:00:00Z</vt:filetime>
  </property>
</Properties>
</file>