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7772400" cx="10058400"/>
  <p:notesSz cx="10058400" cy="7772400"/>
  <p:embeddedFontLst>
    <p:embeddedFont>
      <p:font typeface="Noto Sans Symbol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5" roundtripDataSignature="AMtx7mjef0Kq/Vw/gU3vLTDIl6r5u9wj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7172D8-73CA-481A-86C2-391D65BD3C31}">
  <a:tblStyle styleId="{7E7172D8-73CA-481A-86C2-391D65BD3C3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13A470F-7AA7-40E4-9587-1C0CE97EE875}"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DB3F35-436B-4CA7-89FF-2A59CA0A1F02}"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otoSansSymbols-bold.fntdata"/><Relationship Id="rId21" Type="http://schemas.openxmlformats.org/officeDocument/2006/relationships/slide" Target="slides/slide15.xml"/><Relationship Id="rId43" Type="http://schemas.openxmlformats.org/officeDocument/2006/relationships/font" Target="fonts/NotoSansSymbols-regular.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38"/>
          <p:cNvSpPr txBox="1"/>
          <p:nvPr>
            <p:ph type="ctrTitle"/>
          </p:nvPr>
        </p:nvSpPr>
        <p:spPr>
          <a:xfrm>
            <a:off x="3810253" y="2109469"/>
            <a:ext cx="2437892" cy="8788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8"/>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9"/>
          <p:cNvSpPr txBox="1"/>
          <p:nvPr>
            <p:ph type="title"/>
          </p:nvPr>
        </p:nvSpPr>
        <p:spPr>
          <a:xfrm>
            <a:off x="841502" y="785875"/>
            <a:ext cx="8375395"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600">
                <a:solidFill>
                  <a:srgbClr val="CC33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999376" y="1469095"/>
            <a:ext cx="8059647" cy="44450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6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9"/>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40"/>
          <p:cNvSpPr txBox="1"/>
          <p:nvPr>
            <p:ph type="title"/>
          </p:nvPr>
        </p:nvSpPr>
        <p:spPr>
          <a:xfrm>
            <a:off x="841502" y="785875"/>
            <a:ext cx="8375395"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600">
                <a:solidFill>
                  <a:srgbClr val="CC33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 name="Shape 28"/>
        <p:cNvGrpSpPr/>
        <p:nvPr/>
      </p:nvGrpSpPr>
      <p:grpSpPr>
        <a:xfrm>
          <a:off x="0" y="0"/>
          <a:ext cx="0" cy="0"/>
          <a:chOff x="0" y="0"/>
          <a:chExt cx="0" cy="0"/>
        </a:xfrm>
      </p:grpSpPr>
      <p:sp>
        <p:nvSpPr>
          <p:cNvPr id="29" name="Google Shape;29;p41"/>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42"/>
          <p:cNvSpPr txBox="1"/>
          <p:nvPr>
            <p:ph type="title"/>
          </p:nvPr>
        </p:nvSpPr>
        <p:spPr>
          <a:xfrm>
            <a:off x="841502" y="785875"/>
            <a:ext cx="8375395"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600">
                <a:solidFill>
                  <a:srgbClr val="CC33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2"/>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2"/>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2"/>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41502" y="785875"/>
            <a:ext cx="8375395"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600" u="none" cap="none" strike="noStrike">
                <a:solidFill>
                  <a:srgbClr val="CC33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999376" y="1469095"/>
            <a:ext cx="8059647" cy="44450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37"/>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3810253" y="2109469"/>
            <a:ext cx="2437130" cy="8788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5600" u="none" cap="none" strike="noStrike">
                <a:solidFill>
                  <a:srgbClr val="CC3300"/>
                </a:solidFill>
                <a:latin typeface="Arial"/>
                <a:ea typeface="Arial"/>
                <a:cs typeface="Arial"/>
                <a:sym typeface="Arial"/>
              </a:rPr>
              <a:t>Parsing</a:t>
            </a:r>
            <a:endParaRPr b="0" i="0" sz="5600" u="none" cap="none" strike="noStrike">
              <a:solidFill>
                <a:schemeClr val="dk1"/>
              </a:solidFill>
              <a:latin typeface="Arial"/>
              <a:ea typeface="Arial"/>
              <a:cs typeface="Arial"/>
              <a:sym typeface="Arial"/>
            </a:endParaRPr>
          </a:p>
        </p:txBody>
      </p:sp>
      <p:sp>
        <p:nvSpPr>
          <p:cNvPr id="44" name="Google Shape;44;p1"/>
          <p:cNvSpPr txBox="1"/>
          <p:nvPr/>
        </p:nvSpPr>
        <p:spPr>
          <a:xfrm>
            <a:off x="4379467" y="3823208"/>
            <a:ext cx="1299210" cy="6654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4200" u="none" cap="none" strike="noStrike">
                <a:solidFill>
                  <a:srgbClr val="CC3300"/>
                </a:solidFill>
                <a:latin typeface="Arial"/>
                <a:ea typeface="Arial"/>
                <a:cs typeface="Arial"/>
                <a:sym typeface="Arial"/>
              </a:rPr>
              <a:t>Part I</a:t>
            </a:r>
            <a:endParaRPr b="0" i="0" sz="4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nvSpPr>
        <p:spPr>
          <a:xfrm>
            <a:off x="4271549" y="154563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121" name="Google Shape;121;p10"/>
          <p:cNvSpPr txBox="1"/>
          <p:nvPr/>
        </p:nvSpPr>
        <p:spPr>
          <a:xfrm>
            <a:off x="5468459" y="2122217"/>
            <a:ext cx="3545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122" name="Google Shape;122;p10"/>
          <p:cNvSpPr txBox="1"/>
          <p:nvPr/>
        </p:nvSpPr>
        <p:spPr>
          <a:xfrm>
            <a:off x="3011364" y="2081918"/>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endParaRPr/>
          </a:p>
        </p:txBody>
      </p:sp>
      <p:sp>
        <p:nvSpPr>
          <p:cNvPr id="123" name="Google Shape;123;p10"/>
          <p:cNvSpPr txBox="1"/>
          <p:nvPr/>
        </p:nvSpPr>
        <p:spPr>
          <a:xfrm>
            <a:off x="2165239" y="2598591"/>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t>
            </a:r>
            <a:endParaRPr sz="1900"/>
          </a:p>
        </p:txBody>
      </p:sp>
      <p:sp>
        <p:nvSpPr>
          <p:cNvPr id="124" name="Google Shape;124;p10"/>
          <p:cNvSpPr txBox="1"/>
          <p:nvPr/>
        </p:nvSpPr>
        <p:spPr>
          <a:xfrm>
            <a:off x="3460639" y="2598591"/>
            <a:ext cx="359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endParaRPr/>
          </a:p>
        </p:txBody>
      </p:sp>
      <p:sp>
        <p:nvSpPr>
          <p:cNvPr id="125" name="Google Shape;125;p10"/>
          <p:cNvSpPr txBox="1"/>
          <p:nvPr/>
        </p:nvSpPr>
        <p:spPr>
          <a:xfrm>
            <a:off x="1521750" y="3360591"/>
            <a:ext cx="2568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26" name="Google Shape;126;p10"/>
          <p:cNvSpPr txBox="1"/>
          <p:nvPr/>
        </p:nvSpPr>
        <p:spPr>
          <a:xfrm>
            <a:off x="2862926" y="3328325"/>
            <a:ext cx="2568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27" name="Google Shape;127;p10"/>
          <p:cNvSpPr txBox="1"/>
          <p:nvPr/>
        </p:nvSpPr>
        <p:spPr>
          <a:xfrm>
            <a:off x="2189245" y="3328325"/>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128" name="Google Shape;128;p10"/>
          <p:cNvSpPr txBox="1"/>
          <p:nvPr/>
        </p:nvSpPr>
        <p:spPr>
          <a:xfrm>
            <a:off x="1546911" y="4201320"/>
            <a:ext cx="2655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endParaRPr/>
          </a:p>
        </p:txBody>
      </p:sp>
      <p:sp>
        <p:nvSpPr>
          <p:cNvPr id="129" name="Google Shape;129;p10"/>
          <p:cNvSpPr txBox="1"/>
          <p:nvPr/>
        </p:nvSpPr>
        <p:spPr>
          <a:xfrm>
            <a:off x="2656780" y="4201320"/>
            <a:ext cx="3545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130" name="Google Shape;130;p10"/>
          <p:cNvSpPr txBox="1"/>
          <p:nvPr/>
        </p:nvSpPr>
        <p:spPr>
          <a:xfrm>
            <a:off x="1521750" y="5065022"/>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t>
            </a:r>
            <a:endParaRPr/>
          </a:p>
        </p:txBody>
      </p:sp>
      <p:sp>
        <p:nvSpPr>
          <p:cNvPr id="131" name="Google Shape;131;p10"/>
          <p:cNvSpPr txBox="1"/>
          <p:nvPr/>
        </p:nvSpPr>
        <p:spPr>
          <a:xfrm>
            <a:off x="2654087" y="5065022"/>
            <a:ext cx="359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endParaRPr/>
          </a:p>
        </p:txBody>
      </p:sp>
      <p:sp>
        <p:nvSpPr>
          <p:cNvPr id="132" name="Google Shape;132;p10"/>
          <p:cNvSpPr txBox="1"/>
          <p:nvPr/>
        </p:nvSpPr>
        <p:spPr>
          <a:xfrm>
            <a:off x="1358113" y="5928724"/>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ID(2)</a:t>
            </a:r>
            <a:endParaRPr/>
          </a:p>
        </p:txBody>
      </p:sp>
      <p:sp>
        <p:nvSpPr>
          <p:cNvPr id="133" name="Google Shape;133;p10"/>
          <p:cNvSpPr txBox="1"/>
          <p:nvPr/>
        </p:nvSpPr>
        <p:spPr>
          <a:xfrm>
            <a:off x="4501398" y="4201320"/>
            <a:ext cx="285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Noto Sans Symbols"/>
                <a:ea typeface="Noto Sans Symbols"/>
                <a:cs typeface="Noto Sans Symbols"/>
                <a:sym typeface="Noto Sans Symbols"/>
              </a:rPr>
              <a:t>ε</a:t>
            </a:r>
            <a:endParaRPr sz="1800">
              <a:solidFill>
                <a:schemeClr val="dk1"/>
              </a:solidFill>
              <a:latin typeface="Calibri"/>
              <a:ea typeface="Calibri"/>
              <a:cs typeface="Calibri"/>
              <a:sym typeface="Calibri"/>
            </a:endParaRPr>
          </a:p>
        </p:txBody>
      </p:sp>
      <p:cxnSp>
        <p:nvCxnSpPr>
          <p:cNvPr id="134" name="Google Shape;134;p10"/>
          <p:cNvCxnSpPr/>
          <p:nvPr/>
        </p:nvCxnSpPr>
        <p:spPr>
          <a:xfrm flipH="1">
            <a:off x="3415986" y="1914967"/>
            <a:ext cx="758333" cy="237596"/>
          </a:xfrm>
          <a:prstGeom prst="straightConnector1">
            <a:avLst/>
          </a:prstGeom>
          <a:noFill/>
          <a:ln cap="flat" cmpd="sng" w="28575">
            <a:solidFill>
              <a:srgbClr val="7F7F7F"/>
            </a:solidFill>
            <a:prstDash val="solid"/>
            <a:round/>
            <a:headEnd len="sm" w="sm" type="none"/>
            <a:tailEnd len="sm" w="sm" type="none"/>
          </a:ln>
        </p:spPr>
      </p:cxnSp>
      <p:cxnSp>
        <p:nvCxnSpPr>
          <p:cNvPr id="135" name="Google Shape;135;p10"/>
          <p:cNvCxnSpPr>
            <a:endCxn id="121" idx="1"/>
          </p:cNvCxnSpPr>
          <p:nvPr/>
        </p:nvCxnSpPr>
        <p:spPr>
          <a:xfrm>
            <a:off x="4551659" y="1909683"/>
            <a:ext cx="916800" cy="397200"/>
          </a:xfrm>
          <a:prstGeom prst="straightConnector1">
            <a:avLst/>
          </a:prstGeom>
          <a:noFill/>
          <a:ln cap="flat" cmpd="sng" w="28575">
            <a:solidFill>
              <a:srgbClr val="7F7F7F"/>
            </a:solidFill>
            <a:prstDash val="solid"/>
            <a:round/>
            <a:headEnd len="sm" w="sm" type="none"/>
            <a:tailEnd len="sm" w="sm" type="none"/>
          </a:ln>
        </p:spPr>
      </p:cxnSp>
      <p:cxnSp>
        <p:nvCxnSpPr>
          <p:cNvPr id="136" name="Google Shape;136;p10"/>
          <p:cNvCxnSpPr/>
          <p:nvPr/>
        </p:nvCxnSpPr>
        <p:spPr>
          <a:xfrm flipH="1">
            <a:off x="2486121" y="2434523"/>
            <a:ext cx="376805" cy="164068"/>
          </a:xfrm>
          <a:prstGeom prst="straightConnector1">
            <a:avLst/>
          </a:prstGeom>
          <a:noFill/>
          <a:ln cap="flat" cmpd="sng" w="28575">
            <a:solidFill>
              <a:srgbClr val="7F7F7F"/>
            </a:solidFill>
            <a:prstDash val="solid"/>
            <a:round/>
            <a:headEnd len="sm" w="sm" type="none"/>
            <a:tailEnd len="sm" w="sm" type="none"/>
          </a:ln>
        </p:spPr>
      </p:cxnSp>
      <p:cxnSp>
        <p:nvCxnSpPr>
          <p:cNvPr id="137" name="Google Shape;137;p10"/>
          <p:cNvCxnSpPr/>
          <p:nvPr/>
        </p:nvCxnSpPr>
        <p:spPr>
          <a:xfrm>
            <a:off x="3285914" y="2403488"/>
            <a:ext cx="219286" cy="263512"/>
          </a:xfrm>
          <a:prstGeom prst="straightConnector1">
            <a:avLst/>
          </a:prstGeom>
          <a:noFill/>
          <a:ln cap="flat" cmpd="sng" w="28575">
            <a:solidFill>
              <a:srgbClr val="7F7F7F"/>
            </a:solidFill>
            <a:prstDash val="solid"/>
            <a:round/>
            <a:headEnd len="sm" w="sm" type="none"/>
            <a:tailEnd len="sm" w="sm" type="none"/>
          </a:ln>
        </p:spPr>
      </p:cxnSp>
      <p:cxnSp>
        <p:nvCxnSpPr>
          <p:cNvPr id="138" name="Google Shape;138;p10"/>
          <p:cNvCxnSpPr>
            <a:stCxn id="123" idx="2"/>
          </p:cNvCxnSpPr>
          <p:nvPr/>
        </p:nvCxnSpPr>
        <p:spPr>
          <a:xfrm>
            <a:off x="2313677" y="2967923"/>
            <a:ext cx="0" cy="360300"/>
          </a:xfrm>
          <a:prstGeom prst="straightConnector1">
            <a:avLst/>
          </a:prstGeom>
          <a:noFill/>
          <a:ln cap="flat" cmpd="sng" w="28575">
            <a:solidFill>
              <a:srgbClr val="7F7F7F"/>
            </a:solidFill>
            <a:prstDash val="solid"/>
            <a:round/>
            <a:headEnd len="sm" w="sm" type="none"/>
            <a:tailEnd len="sm" w="sm" type="none"/>
          </a:ln>
        </p:spPr>
      </p:cxnSp>
      <p:cxnSp>
        <p:nvCxnSpPr>
          <p:cNvPr id="139" name="Google Shape;139;p10"/>
          <p:cNvCxnSpPr>
            <a:endCxn id="125" idx="0"/>
          </p:cNvCxnSpPr>
          <p:nvPr/>
        </p:nvCxnSpPr>
        <p:spPr>
          <a:xfrm flipH="1">
            <a:off x="1650151" y="2936091"/>
            <a:ext cx="528300" cy="424500"/>
          </a:xfrm>
          <a:prstGeom prst="straightConnector1">
            <a:avLst/>
          </a:prstGeom>
          <a:noFill/>
          <a:ln cap="flat" cmpd="sng" w="28575">
            <a:solidFill>
              <a:srgbClr val="7F7F7F"/>
            </a:solidFill>
            <a:prstDash val="solid"/>
            <a:round/>
            <a:headEnd len="sm" w="sm" type="none"/>
            <a:tailEnd len="sm" w="sm" type="none"/>
          </a:ln>
        </p:spPr>
      </p:cxnSp>
      <p:cxnSp>
        <p:nvCxnSpPr>
          <p:cNvPr id="140" name="Google Shape;140;p10"/>
          <p:cNvCxnSpPr>
            <a:endCxn id="126" idx="0"/>
          </p:cNvCxnSpPr>
          <p:nvPr/>
        </p:nvCxnSpPr>
        <p:spPr>
          <a:xfrm>
            <a:off x="2489727" y="2968025"/>
            <a:ext cx="501600" cy="360300"/>
          </a:xfrm>
          <a:prstGeom prst="straightConnector1">
            <a:avLst/>
          </a:prstGeom>
          <a:noFill/>
          <a:ln cap="flat" cmpd="sng" w="28575">
            <a:solidFill>
              <a:srgbClr val="7F7F7F"/>
            </a:solidFill>
            <a:prstDash val="solid"/>
            <a:round/>
            <a:headEnd len="sm" w="sm" type="none"/>
            <a:tailEnd len="sm" w="sm" type="none"/>
          </a:ln>
        </p:spPr>
      </p:cxnSp>
      <p:cxnSp>
        <p:nvCxnSpPr>
          <p:cNvPr id="141" name="Google Shape;141;p10"/>
          <p:cNvCxnSpPr>
            <a:endCxn id="128" idx="0"/>
          </p:cNvCxnSpPr>
          <p:nvPr/>
        </p:nvCxnSpPr>
        <p:spPr>
          <a:xfrm flipH="1">
            <a:off x="1679676" y="3684720"/>
            <a:ext cx="505800" cy="516600"/>
          </a:xfrm>
          <a:prstGeom prst="straightConnector1">
            <a:avLst/>
          </a:prstGeom>
          <a:noFill/>
          <a:ln cap="flat" cmpd="sng" w="28575">
            <a:solidFill>
              <a:srgbClr val="7F7F7F"/>
            </a:solidFill>
            <a:prstDash val="solid"/>
            <a:round/>
            <a:headEnd len="sm" w="sm" type="none"/>
            <a:tailEnd len="sm" w="sm" type="none"/>
          </a:ln>
        </p:spPr>
      </p:cxnSp>
      <p:cxnSp>
        <p:nvCxnSpPr>
          <p:cNvPr id="142" name="Google Shape;142;p10"/>
          <p:cNvCxnSpPr>
            <a:stCxn id="128" idx="2"/>
            <a:endCxn id="130" idx="0"/>
          </p:cNvCxnSpPr>
          <p:nvPr/>
        </p:nvCxnSpPr>
        <p:spPr>
          <a:xfrm flipH="1">
            <a:off x="1670076" y="4570652"/>
            <a:ext cx="9600" cy="494400"/>
          </a:xfrm>
          <a:prstGeom prst="straightConnector1">
            <a:avLst/>
          </a:prstGeom>
          <a:noFill/>
          <a:ln cap="flat" cmpd="sng" w="28575">
            <a:solidFill>
              <a:srgbClr val="7F7F7F"/>
            </a:solidFill>
            <a:prstDash val="solid"/>
            <a:round/>
            <a:headEnd len="sm" w="sm" type="none"/>
            <a:tailEnd len="sm" w="sm" type="none"/>
          </a:ln>
        </p:spPr>
      </p:cxnSp>
      <p:cxnSp>
        <p:nvCxnSpPr>
          <p:cNvPr id="143" name="Google Shape;143;p10"/>
          <p:cNvCxnSpPr>
            <a:endCxn id="132" idx="0"/>
          </p:cNvCxnSpPr>
          <p:nvPr/>
        </p:nvCxnSpPr>
        <p:spPr>
          <a:xfrm>
            <a:off x="1669476" y="5434324"/>
            <a:ext cx="10200" cy="494400"/>
          </a:xfrm>
          <a:prstGeom prst="straightConnector1">
            <a:avLst/>
          </a:prstGeom>
          <a:noFill/>
          <a:ln cap="flat" cmpd="sng" w="28575">
            <a:solidFill>
              <a:srgbClr val="7F7F7F"/>
            </a:solidFill>
            <a:prstDash val="solid"/>
            <a:round/>
            <a:headEnd len="sm" w="sm" type="none"/>
            <a:tailEnd len="sm" w="sm" type="none"/>
          </a:ln>
        </p:spPr>
      </p:cxnSp>
      <p:cxnSp>
        <p:nvCxnSpPr>
          <p:cNvPr id="144" name="Google Shape;144;p10"/>
          <p:cNvCxnSpPr>
            <a:endCxn id="129" idx="0"/>
          </p:cNvCxnSpPr>
          <p:nvPr/>
        </p:nvCxnSpPr>
        <p:spPr>
          <a:xfrm>
            <a:off x="2484572" y="3632520"/>
            <a:ext cx="349500" cy="568800"/>
          </a:xfrm>
          <a:prstGeom prst="straightConnector1">
            <a:avLst/>
          </a:prstGeom>
          <a:noFill/>
          <a:ln cap="flat" cmpd="sng" w="28575">
            <a:solidFill>
              <a:srgbClr val="7F7F7F"/>
            </a:solidFill>
            <a:prstDash val="solid"/>
            <a:round/>
            <a:headEnd len="sm" w="sm" type="none"/>
            <a:tailEnd len="sm" w="sm" type="none"/>
          </a:ln>
        </p:spPr>
      </p:cxnSp>
      <p:cxnSp>
        <p:nvCxnSpPr>
          <p:cNvPr id="145" name="Google Shape;145;p10"/>
          <p:cNvCxnSpPr>
            <a:stCxn id="129" idx="2"/>
            <a:endCxn id="131" idx="0"/>
          </p:cNvCxnSpPr>
          <p:nvPr/>
        </p:nvCxnSpPr>
        <p:spPr>
          <a:xfrm>
            <a:off x="2834072" y="4570652"/>
            <a:ext cx="0" cy="494400"/>
          </a:xfrm>
          <a:prstGeom prst="straightConnector1">
            <a:avLst/>
          </a:prstGeom>
          <a:noFill/>
          <a:ln cap="flat" cmpd="sng" w="28575">
            <a:solidFill>
              <a:srgbClr val="7F7F7F"/>
            </a:solidFill>
            <a:prstDash val="solid"/>
            <a:round/>
            <a:headEnd len="sm" w="sm" type="none"/>
            <a:tailEnd len="sm" w="sm" type="none"/>
          </a:ln>
        </p:spPr>
      </p:cxnSp>
      <p:cxnSp>
        <p:nvCxnSpPr>
          <p:cNvPr id="146" name="Google Shape;146;p10"/>
          <p:cNvCxnSpPr>
            <a:endCxn id="133" idx="0"/>
          </p:cNvCxnSpPr>
          <p:nvPr/>
        </p:nvCxnSpPr>
        <p:spPr>
          <a:xfrm flipH="1">
            <a:off x="4644226" y="3699420"/>
            <a:ext cx="19800" cy="501900"/>
          </a:xfrm>
          <a:prstGeom prst="straightConnector1">
            <a:avLst/>
          </a:prstGeom>
          <a:noFill/>
          <a:ln cap="flat" cmpd="sng" w="28575">
            <a:solidFill>
              <a:srgbClr val="7F7F7F"/>
            </a:solidFill>
            <a:prstDash val="solid"/>
            <a:round/>
            <a:headEnd len="sm" w="sm" type="none"/>
            <a:tailEnd len="sm" w="sm" type="none"/>
          </a:ln>
        </p:spPr>
      </p:cxnSp>
      <p:sp>
        <p:nvSpPr>
          <p:cNvPr id="147" name="Google Shape;147;p10"/>
          <p:cNvSpPr txBox="1"/>
          <p:nvPr/>
        </p:nvSpPr>
        <p:spPr>
          <a:xfrm>
            <a:off x="3429102" y="3331538"/>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48" name="Google Shape;148;p10"/>
          <p:cNvSpPr txBox="1"/>
          <p:nvPr/>
        </p:nvSpPr>
        <p:spPr>
          <a:xfrm>
            <a:off x="3920127" y="3323174"/>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t>
            </a:r>
            <a:endParaRPr/>
          </a:p>
        </p:txBody>
      </p:sp>
      <p:sp>
        <p:nvSpPr>
          <p:cNvPr id="149" name="Google Shape;149;p10"/>
          <p:cNvSpPr txBox="1"/>
          <p:nvPr/>
        </p:nvSpPr>
        <p:spPr>
          <a:xfrm>
            <a:off x="4508489" y="3331538"/>
            <a:ext cx="2655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
            </a:r>
            <a:endParaRPr/>
          </a:p>
        </p:txBody>
      </p:sp>
      <p:cxnSp>
        <p:nvCxnSpPr>
          <p:cNvPr id="150" name="Google Shape;150;p10"/>
          <p:cNvCxnSpPr/>
          <p:nvPr/>
        </p:nvCxnSpPr>
        <p:spPr>
          <a:xfrm>
            <a:off x="3589694" y="2981767"/>
            <a:ext cx="0" cy="360402"/>
          </a:xfrm>
          <a:prstGeom prst="straightConnector1">
            <a:avLst/>
          </a:prstGeom>
          <a:noFill/>
          <a:ln cap="flat" cmpd="sng" w="28575">
            <a:solidFill>
              <a:srgbClr val="7F7F7F"/>
            </a:solidFill>
            <a:prstDash val="solid"/>
            <a:round/>
            <a:headEnd len="sm" w="sm" type="none"/>
            <a:tailEnd len="sm" w="sm" type="none"/>
          </a:ln>
        </p:spPr>
      </p:cxnSp>
      <p:cxnSp>
        <p:nvCxnSpPr>
          <p:cNvPr id="151" name="Google Shape;151;p10"/>
          <p:cNvCxnSpPr>
            <a:endCxn id="148" idx="0"/>
          </p:cNvCxnSpPr>
          <p:nvPr/>
        </p:nvCxnSpPr>
        <p:spPr>
          <a:xfrm>
            <a:off x="3727165" y="2902574"/>
            <a:ext cx="341400" cy="420600"/>
          </a:xfrm>
          <a:prstGeom prst="straightConnector1">
            <a:avLst/>
          </a:prstGeom>
          <a:noFill/>
          <a:ln cap="flat" cmpd="sng" w="28575">
            <a:solidFill>
              <a:srgbClr val="7F7F7F"/>
            </a:solidFill>
            <a:prstDash val="solid"/>
            <a:round/>
            <a:headEnd len="sm" w="sm" type="none"/>
            <a:tailEnd len="sm" w="sm" type="none"/>
          </a:ln>
        </p:spPr>
      </p:cxnSp>
      <p:cxnSp>
        <p:nvCxnSpPr>
          <p:cNvPr id="152" name="Google Shape;152;p10"/>
          <p:cNvCxnSpPr>
            <a:stCxn id="124" idx="3"/>
          </p:cNvCxnSpPr>
          <p:nvPr/>
        </p:nvCxnSpPr>
        <p:spPr>
          <a:xfrm>
            <a:off x="3820609" y="2783257"/>
            <a:ext cx="727800" cy="540000"/>
          </a:xfrm>
          <a:prstGeom prst="straightConnector1">
            <a:avLst/>
          </a:prstGeom>
          <a:noFill/>
          <a:ln cap="flat" cmpd="sng" w="28575">
            <a:solidFill>
              <a:srgbClr val="7F7F7F"/>
            </a:solidFill>
            <a:prstDash val="solid"/>
            <a:round/>
            <a:headEnd len="sm" w="sm" type="none"/>
            <a:tailEnd len="sm" w="sm" type="none"/>
          </a:ln>
        </p:spPr>
      </p:cxnSp>
      <p:sp>
        <p:nvSpPr>
          <p:cNvPr id="153" name="Google Shape;153;p10"/>
          <p:cNvSpPr txBox="1"/>
          <p:nvPr/>
        </p:nvSpPr>
        <p:spPr>
          <a:xfrm>
            <a:off x="3734636" y="4206628"/>
            <a:ext cx="6431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ID(2)</a:t>
            </a:r>
            <a:endParaRPr/>
          </a:p>
        </p:txBody>
      </p:sp>
      <p:cxnSp>
        <p:nvCxnSpPr>
          <p:cNvPr id="154" name="Google Shape;154;p10"/>
          <p:cNvCxnSpPr>
            <a:stCxn id="148" idx="2"/>
            <a:endCxn id="153" idx="0"/>
          </p:cNvCxnSpPr>
          <p:nvPr/>
        </p:nvCxnSpPr>
        <p:spPr>
          <a:xfrm flipH="1">
            <a:off x="4056265" y="3692506"/>
            <a:ext cx="12300" cy="514200"/>
          </a:xfrm>
          <a:prstGeom prst="straightConnector1">
            <a:avLst/>
          </a:prstGeom>
          <a:noFill/>
          <a:ln cap="flat" cmpd="sng" w="28575">
            <a:solidFill>
              <a:srgbClr val="7F7F7F"/>
            </a:solidFill>
            <a:prstDash val="solid"/>
            <a:round/>
            <a:headEnd len="sm" w="sm" type="none"/>
            <a:tailEnd len="sm" w="sm" type="none"/>
          </a:ln>
        </p:spPr>
      </p:cxnSp>
      <p:sp>
        <p:nvSpPr>
          <p:cNvPr id="155" name="Google Shape;155;p10"/>
          <p:cNvSpPr txBox="1"/>
          <p:nvPr/>
        </p:nvSpPr>
        <p:spPr>
          <a:xfrm>
            <a:off x="5483873" y="2588154"/>
            <a:ext cx="285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Noto Sans Symbols"/>
                <a:ea typeface="Noto Sans Symbols"/>
                <a:cs typeface="Noto Sans Symbols"/>
                <a:sym typeface="Noto Sans Symbols"/>
              </a:rPr>
              <a:t>ε</a:t>
            </a:r>
            <a:endParaRPr sz="1800">
              <a:solidFill>
                <a:schemeClr val="dk1"/>
              </a:solidFill>
              <a:latin typeface="Calibri"/>
              <a:ea typeface="Calibri"/>
              <a:cs typeface="Calibri"/>
              <a:sym typeface="Calibri"/>
            </a:endParaRPr>
          </a:p>
        </p:txBody>
      </p:sp>
      <p:cxnSp>
        <p:nvCxnSpPr>
          <p:cNvPr id="156" name="Google Shape;156;p10"/>
          <p:cNvCxnSpPr/>
          <p:nvPr/>
        </p:nvCxnSpPr>
        <p:spPr>
          <a:xfrm>
            <a:off x="5626701" y="2403488"/>
            <a:ext cx="1242" cy="300528"/>
          </a:xfrm>
          <a:prstGeom prst="straightConnector1">
            <a:avLst/>
          </a:prstGeom>
          <a:noFill/>
          <a:ln cap="flat" cmpd="sng" w="28575">
            <a:solidFill>
              <a:srgbClr val="7F7F7F"/>
            </a:solidFill>
            <a:prstDash val="solid"/>
            <a:round/>
            <a:headEnd len="sm" w="sm" type="none"/>
            <a:tailEnd len="sm" w="sm" type="none"/>
          </a:ln>
        </p:spPr>
      </p:cxnSp>
      <p:sp>
        <p:nvSpPr>
          <p:cNvPr id="157" name="Google Shape;157;p10"/>
          <p:cNvSpPr txBox="1"/>
          <p:nvPr/>
        </p:nvSpPr>
        <p:spPr>
          <a:xfrm>
            <a:off x="841502" y="884200"/>
            <a:ext cx="8375400" cy="400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600">
                <a:solidFill>
                  <a:srgbClr val="CC3300"/>
                </a:solidFill>
                <a:latin typeface="Arial"/>
                <a:ea typeface="Arial"/>
                <a:cs typeface="Arial"/>
                <a:sym typeface="Arial"/>
              </a:rPr>
              <a:t>(2+3)*5</a:t>
            </a:r>
            <a:endParaRPr b="0" i="0" sz="2600">
              <a:solidFill>
                <a:srgbClr val="CC3300"/>
              </a:solidFill>
              <a:latin typeface="Arial"/>
              <a:ea typeface="Arial"/>
              <a:cs typeface="Arial"/>
              <a:sym typeface="Arial"/>
            </a:endParaRPr>
          </a:p>
        </p:txBody>
      </p:sp>
      <p:sp>
        <p:nvSpPr>
          <p:cNvPr id="158" name="Google Shape;158;p10"/>
          <p:cNvSpPr/>
          <p:nvPr/>
        </p:nvSpPr>
        <p:spPr>
          <a:xfrm>
            <a:off x="6454375" y="3242550"/>
            <a:ext cx="2856300" cy="315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Calibri"/>
                <a:ea typeface="Calibri"/>
                <a:cs typeface="Calibri"/>
                <a:sym typeface="Calibri"/>
              </a:rPr>
              <a:t>		E </a:t>
            </a:r>
            <a:r>
              <a:rPr lang="en-US" sz="2000">
                <a:solidFill>
                  <a:schemeClr val="dk1"/>
                </a:solidFill>
              </a:rPr>
              <a:t>→</a:t>
            </a:r>
            <a:r>
              <a:rPr lang="en-US" sz="2300">
                <a:solidFill>
                  <a:schemeClr val="dk1"/>
                </a:solidFill>
                <a:latin typeface="Calibri"/>
                <a:ea typeface="Calibri"/>
                <a:cs typeface="Calibri"/>
                <a:sym typeface="Calibri"/>
              </a:rPr>
              <a:t> TE’</a:t>
            </a:r>
            <a:endParaRPr sz="2600"/>
          </a:p>
          <a:p>
            <a:pPr indent="0" lvl="0" marL="0" marR="0" rtl="0" algn="l">
              <a:spcBef>
                <a:spcPts val="0"/>
              </a:spcBef>
              <a:spcAft>
                <a:spcPts val="0"/>
              </a:spcAft>
              <a:buNone/>
            </a:pPr>
            <a:r>
              <a:rPr lang="en-US" sz="2300">
                <a:solidFill>
                  <a:schemeClr val="dk1"/>
                </a:solidFill>
                <a:latin typeface="Calibri"/>
                <a:ea typeface="Calibri"/>
                <a:cs typeface="Calibri"/>
                <a:sym typeface="Calibri"/>
              </a:rPr>
              <a:t>		E’ </a:t>
            </a:r>
            <a:r>
              <a:rPr lang="en-US" sz="2000">
                <a:solidFill>
                  <a:schemeClr val="dk1"/>
                </a:solidFill>
              </a:rPr>
              <a:t>→</a:t>
            </a:r>
            <a:r>
              <a:rPr lang="en-US" sz="2300">
                <a:solidFill>
                  <a:schemeClr val="dk1"/>
                </a:solidFill>
                <a:latin typeface="Calibri"/>
                <a:ea typeface="Calibri"/>
                <a:cs typeface="Calibri"/>
                <a:sym typeface="Calibri"/>
              </a:rPr>
              <a:t> +TE’ | </a:t>
            </a:r>
            <a:r>
              <a:rPr lang="en-US" sz="2300">
                <a:solidFill>
                  <a:schemeClr val="dk1"/>
                </a:solidFill>
                <a:latin typeface="Noto Sans Symbols"/>
                <a:ea typeface="Noto Sans Symbols"/>
                <a:cs typeface="Noto Sans Symbols"/>
                <a:sym typeface="Noto Sans Symbols"/>
              </a:rPr>
              <a:t>ε</a:t>
            </a:r>
            <a:endParaRPr sz="2300">
              <a:solidFill>
                <a:schemeClr val="dk1"/>
              </a:solidFill>
              <a:latin typeface="Calibri"/>
              <a:ea typeface="Calibri"/>
              <a:cs typeface="Calibri"/>
              <a:sym typeface="Calibri"/>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		T </a:t>
            </a:r>
            <a:r>
              <a:rPr lang="en-US" sz="2000">
                <a:solidFill>
                  <a:schemeClr val="dk1"/>
                </a:solidFill>
              </a:rPr>
              <a:t>→</a:t>
            </a:r>
            <a:r>
              <a:rPr lang="en-US" sz="2300">
                <a:solidFill>
                  <a:schemeClr val="dk1"/>
                </a:solidFill>
                <a:latin typeface="Calibri"/>
                <a:ea typeface="Calibri"/>
                <a:cs typeface="Calibri"/>
                <a:sym typeface="Calibri"/>
              </a:rPr>
              <a:t> FT’</a:t>
            </a:r>
            <a:endParaRPr sz="1900"/>
          </a:p>
          <a:p>
            <a:pPr indent="0" lvl="0" marL="0" marR="0" rtl="0" algn="l">
              <a:spcBef>
                <a:spcPts val="0"/>
              </a:spcBef>
              <a:spcAft>
                <a:spcPts val="0"/>
              </a:spcAft>
              <a:buNone/>
            </a:pPr>
            <a:r>
              <a:rPr lang="en-US" sz="2300">
                <a:solidFill>
                  <a:schemeClr val="dk1"/>
                </a:solidFill>
                <a:latin typeface="Calibri"/>
                <a:ea typeface="Calibri"/>
                <a:cs typeface="Calibri"/>
                <a:sym typeface="Calibri"/>
              </a:rPr>
              <a:t>		T’</a:t>
            </a:r>
            <a:r>
              <a:rPr lang="en-US" sz="2000">
                <a:solidFill>
                  <a:schemeClr val="dk1"/>
                </a:solidFill>
              </a:rPr>
              <a:t>→</a:t>
            </a:r>
            <a:r>
              <a:rPr lang="en-US" sz="2300">
                <a:solidFill>
                  <a:schemeClr val="dk1"/>
                </a:solidFill>
                <a:latin typeface="Calibri"/>
                <a:ea typeface="Calibri"/>
                <a:cs typeface="Calibri"/>
                <a:sym typeface="Calibri"/>
              </a:rPr>
              <a:t> *FT’ | </a:t>
            </a:r>
            <a:r>
              <a:rPr lang="en-US" sz="2300">
                <a:solidFill>
                  <a:schemeClr val="dk1"/>
                </a:solidFill>
                <a:latin typeface="Noto Sans Symbols"/>
                <a:ea typeface="Noto Sans Symbols"/>
                <a:cs typeface="Noto Sans Symbols"/>
                <a:sym typeface="Noto Sans Symbols"/>
              </a:rPr>
              <a:t>ε</a:t>
            </a:r>
            <a:endParaRPr sz="2300">
              <a:solidFill>
                <a:schemeClr val="dk1"/>
              </a:solidFill>
              <a:latin typeface="Calibri"/>
              <a:ea typeface="Calibri"/>
              <a:cs typeface="Calibri"/>
              <a:sym typeface="Calibri"/>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		F </a:t>
            </a:r>
            <a:r>
              <a:rPr lang="en-US" sz="2000">
                <a:solidFill>
                  <a:schemeClr val="dk1"/>
                </a:solidFill>
              </a:rPr>
              <a:t>→</a:t>
            </a:r>
            <a:r>
              <a:rPr lang="en-US" sz="2300">
                <a:solidFill>
                  <a:schemeClr val="dk1"/>
                </a:solidFill>
                <a:latin typeface="Calibri"/>
                <a:ea typeface="Calibri"/>
                <a:cs typeface="Calibri"/>
                <a:sym typeface="Calibri"/>
              </a:rPr>
              <a:t>(E) | ID</a:t>
            </a:r>
            <a:endParaRPr sz="2300">
              <a:solidFill>
                <a:schemeClr val="dk1"/>
              </a:solidFill>
              <a:latin typeface="Calibri"/>
              <a:ea typeface="Calibri"/>
              <a:cs typeface="Calibri"/>
              <a:sym typeface="Calibri"/>
            </a:endParaRPr>
          </a:p>
        </p:txBody>
      </p:sp>
      <p:sp>
        <p:nvSpPr>
          <p:cNvPr id="159" name="Google Shape;159;p10"/>
          <p:cNvSpPr txBox="1"/>
          <p:nvPr/>
        </p:nvSpPr>
        <p:spPr>
          <a:xfrm>
            <a:off x="2680904" y="5928724"/>
            <a:ext cx="285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Noto Sans Symbols"/>
                <a:ea typeface="Noto Sans Symbols"/>
                <a:cs typeface="Noto Sans Symbols"/>
                <a:sym typeface="Noto Sans Symbols"/>
              </a:rPr>
              <a:t>ε</a:t>
            </a:r>
            <a:endParaRPr sz="1800">
              <a:solidFill>
                <a:schemeClr val="dk1"/>
              </a:solidFill>
              <a:latin typeface="Calibri"/>
              <a:ea typeface="Calibri"/>
              <a:cs typeface="Calibri"/>
              <a:sym typeface="Calibri"/>
            </a:endParaRPr>
          </a:p>
        </p:txBody>
      </p:sp>
      <p:cxnSp>
        <p:nvCxnSpPr>
          <p:cNvPr id="160" name="Google Shape;160;p10"/>
          <p:cNvCxnSpPr>
            <a:stCxn id="131" idx="2"/>
            <a:endCxn id="159" idx="0"/>
          </p:cNvCxnSpPr>
          <p:nvPr/>
        </p:nvCxnSpPr>
        <p:spPr>
          <a:xfrm flipH="1">
            <a:off x="2823872" y="5434354"/>
            <a:ext cx="10200" cy="494400"/>
          </a:xfrm>
          <a:prstGeom prst="straightConnector1">
            <a:avLst/>
          </a:prstGeom>
          <a:noFill/>
          <a:ln cap="flat" cmpd="sng" w="28575">
            <a:solidFill>
              <a:srgbClr val="7F7F7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841502" y="785875"/>
            <a:ext cx="8375395"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2+3*(4*5)</a:t>
            </a:r>
            <a:endParaRPr/>
          </a:p>
        </p:txBody>
      </p:sp>
      <p:sp>
        <p:nvSpPr>
          <p:cNvPr id="166" name="Google Shape;166;p11"/>
          <p:cNvSpPr txBox="1"/>
          <p:nvPr/>
        </p:nvSpPr>
        <p:spPr>
          <a:xfrm>
            <a:off x="806190" y="1600200"/>
            <a:ext cx="20541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 </a:t>
            </a:r>
            <a:r>
              <a:rPr lang="en-US" sz="2000">
                <a:solidFill>
                  <a:schemeClr val="dk1"/>
                </a:solidFill>
              </a:rPr>
              <a:t>→</a:t>
            </a:r>
            <a:r>
              <a:rPr lang="en-US" sz="2800">
                <a:solidFill>
                  <a:schemeClr val="dk1"/>
                </a:solidFill>
                <a:latin typeface="Calibri"/>
                <a:ea typeface="Calibri"/>
                <a:cs typeface="Calibri"/>
                <a:sym typeface="Calibri"/>
              </a:rPr>
              <a:t> E + T | T</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 </a:t>
            </a:r>
            <a:r>
              <a:rPr lang="en-US" sz="2000">
                <a:solidFill>
                  <a:schemeClr val="dk1"/>
                </a:solidFill>
              </a:rPr>
              <a:t>→</a:t>
            </a:r>
            <a:r>
              <a:rPr lang="en-US" sz="2800">
                <a:solidFill>
                  <a:schemeClr val="dk1"/>
                </a:solidFill>
                <a:latin typeface="Calibri"/>
                <a:ea typeface="Calibri"/>
                <a:cs typeface="Calibri"/>
                <a:sym typeface="Calibri"/>
              </a:rPr>
              <a:t> T*F|F</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 </a:t>
            </a:r>
            <a:r>
              <a:rPr lang="en-US" sz="2800">
                <a:solidFill>
                  <a:schemeClr val="dk1"/>
                </a:solidFill>
                <a:latin typeface="Calibri"/>
                <a:ea typeface="Calibri"/>
                <a:cs typeface="Calibri"/>
                <a:sym typeface="Calibri"/>
              </a:rPr>
              <a:t>🡪</a:t>
            </a:r>
            <a:r>
              <a:rPr lang="en-US" sz="2800">
                <a:solidFill>
                  <a:schemeClr val="dk1"/>
                </a:solidFill>
                <a:latin typeface="Calibri"/>
                <a:ea typeface="Calibri"/>
                <a:cs typeface="Calibri"/>
                <a:sym typeface="Calibri"/>
              </a:rPr>
              <a:t> (E) | ID</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a:p>
        </p:txBody>
      </p:sp>
      <p:graphicFrame>
        <p:nvGraphicFramePr>
          <p:cNvPr id="167" name="Google Shape;167;p11"/>
          <p:cNvGraphicFramePr/>
          <p:nvPr/>
        </p:nvGraphicFramePr>
        <p:xfrm>
          <a:off x="4275325" y="527200"/>
          <a:ext cx="3000000" cy="3000000"/>
        </p:xfrm>
        <a:graphic>
          <a:graphicData uri="http://schemas.openxmlformats.org/drawingml/2006/table">
            <a:tbl>
              <a:tblPr>
                <a:noFill/>
                <a:tableStyleId>{B1DB3F35-436B-4CA7-89FF-2A59CA0A1F02}</a:tableStyleId>
              </a:tblPr>
              <a:tblGrid>
                <a:gridCol w="314325"/>
                <a:gridCol w="428625"/>
                <a:gridCol w="2047875"/>
                <a:gridCol w="2809875"/>
              </a:tblGrid>
              <a:tr h="371475">
                <a:tc>
                  <a:txBody>
                    <a:bodyPr/>
                    <a:lstStyle/>
                    <a:p>
                      <a:pPr indent="0" lvl="0" marL="0" rtl="0" algn="l">
                        <a:lnSpc>
                          <a:spcPct val="115000"/>
                        </a:lnSpc>
                        <a:spcBef>
                          <a:spcPts val="0"/>
                        </a:spcBef>
                        <a:spcAft>
                          <a:spcPts val="0"/>
                        </a:spcAft>
                        <a:buNone/>
                      </a:pPr>
                      <a:r>
                        <a:rPr lang="en-US" sz="1800"/>
                        <a:t>E</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a:t>
                      </a:r>
                      <a:endParaRPr sz="18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E+T*F</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[T</a:t>
                      </a:r>
                      <a:r>
                        <a:rPr lang="en-US" sz="1800">
                          <a:latin typeface="Calibri"/>
                          <a:ea typeface="Calibri"/>
                          <a:cs typeface="Calibri"/>
                          <a:sym typeface="Calibri"/>
                        </a:rPr>
                        <a:t>→</a:t>
                      </a:r>
                      <a:r>
                        <a:rPr lang="en-US" sz="1800">
                          <a:solidFill>
                            <a:srgbClr val="E36C09"/>
                          </a:solidFill>
                        </a:rPr>
                        <a:t>T*F]</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E+T*(E)</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[F</a:t>
                      </a:r>
                      <a:r>
                        <a:rPr lang="en-US" sz="1800">
                          <a:latin typeface="Calibri"/>
                          <a:ea typeface="Calibri"/>
                          <a:cs typeface="Calibri"/>
                          <a:sym typeface="Calibri"/>
                        </a:rPr>
                        <a:t>→ </a:t>
                      </a:r>
                      <a:r>
                        <a:rPr lang="en-US" sz="1800">
                          <a:solidFill>
                            <a:srgbClr val="E36C09"/>
                          </a:solidFill>
                        </a:rPr>
                        <a:t>(E)]</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E+T*(T)</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[E</a:t>
                      </a:r>
                      <a:r>
                        <a:rPr lang="en-US" sz="1800">
                          <a:latin typeface="Calibri"/>
                          <a:ea typeface="Calibri"/>
                          <a:cs typeface="Calibri"/>
                          <a:sym typeface="Calibri"/>
                        </a:rPr>
                        <a:t>→</a:t>
                      </a:r>
                      <a:r>
                        <a:rPr lang="en-US" sz="1800">
                          <a:solidFill>
                            <a:srgbClr val="E36C09"/>
                          </a:solidFill>
                        </a:rPr>
                        <a:t>T]</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E+T*(T*F)</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[T</a:t>
                      </a:r>
                      <a:r>
                        <a:rPr lang="en-US" sz="1800">
                          <a:latin typeface="Calibri"/>
                          <a:ea typeface="Calibri"/>
                          <a:cs typeface="Calibri"/>
                          <a:sym typeface="Calibri"/>
                        </a:rPr>
                        <a:t>→</a:t>
                      </a:r>
                      <a:r>
                        <a:rPr lang="en-US" sz="1800">
                          <a:solidFill>
                            <a:srgbClr val="E36C09"/>
                          </a:solidFill>
                        </a:rPr>
                        <a:t>T*F]</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E+T*(T*id)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[F</a:t>
                      </a:r>
                      <a:r>
                        <a:rPr lang="en-US" sz="1800">
                          <a:latin typeface="Calibri"/>
                          <a:ea typeface="Calibri"/>
                          <a:cs typeface="Calibri"/>
                          <a:sym typeface="Calibri"/>
                        </a:rPr>
                        <a:t>→</a:t>
                      </a:r>
                      <a:r>
                        <a:rPr lang="en-US" sz="1800">
                          <a:solidFill>
                            <a:srgbClr val="E36C09"/>
                          </a:solidFill>
                        </a:rPr>
                        <a:t>id]</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E+T*(F*id)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[T</a:t>
                      </a:r>
                      <a:r>
                        <a:rPr lang="en-US" sz="1800">
                          <a:latin typeface="Calibri"/>
                          <a:ea typeface="Calibri"/>
                          <a:cs typeface="Calibri"/>
                          <a:sym typeface="Calibri"/>
                        </a:rPr>
                        <a:t>→</a:t>
                      </a:r>
                      <a:r>
                        <a:rPr lang="en-US" sz="1800">
                          <a:solidFill>
                            <a:srgbClr val="E36C09"/>
                          </a:solidFill>
                        </a:rPr>
                        <a:t>F]</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E+T*(id*id)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[F</a:t>
                      </a:r>
                      <a:r>
                        <a:rPr lang="en-US" sz="1800">
                          <a:latin typeface="Calibri"/>
                          <a:ea typeface="Calibri"/>
                          <a:cs typeface="Calibri"/>
                          <a:sym typeface="Calibri"/>
                        </a:rPr>
                        <a:t>→</a:t>
                      </a:r>
                      <a:r>
                        <a:rPr lang="en-US" sz="1800">
                          <a:solidFill>
                            <a:srgbClr val="E36C09"/>
                          </a:solidFill>
                        </a:rPr>
                        <a:t>id]</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E+F*(id*id)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[T</a:t>
                      </a:r>
                      <a:r>
                        <a:rPr lang="en-US" sz="1800">
                          <a:latin typeface="Calibri"/>
                          <a:ea typeface="Calibri"/>
                          <a:cs typeface="Calibri"/>
                          <a:sym typeface="Calibri"/>
                        </a:rPr>
                        <a:t>→</a:t>
                      </a:r>
                      <a:r>
                        <a:rPr lang="en-US" sz="1800">
                          <a:solidFill>
                            <a:srgbClr val="E36C09"/>
                          </a:solidFill>
                        </a:rPr>
                        <a:t>F]</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E+id*(id*id)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[F</a:t>
                      </a:r>
                      <a:r>
                        <a:rPr lang="en-US" sz="1800">
                          <a:latin typeface="Calibri"/>
                          <a:ea typeface="Calibri"/>
                          <a:cs typeface="Calibri"/>
                          <a:sym typeface="Calibri"/>
                        </a:rPr>
                        <a:t>→</a:t>
                      </a:r>
                      <a:r>
                        <a:rPr lang="en-US" sz="1800">
                          <a:solidFill>
                            <a:srgbClr val="E36C09"/>
                          </a:solidFill>
                        </a:rPr>
                        <a:t>id]</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T+id*(id*id)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[T</a:t>
                      </a:r>
                      <a:r>
                        <a:rPr lang="en-US" sz="1800">
                          <a:latin typeface="Calibri"/>
                          <a:ea typeface="Calibri"/>
                          <a:cs typeface="Calibri"/>
                          <a:sym typeface="Calibri"/>
                        </a:rPr>
                        <a:t>→</a:t>
                      </a:r>
                      <a:r>
                        <a:rPr lang="en-US" sz="1800">
                          <a:solidFill>
                            <a:srgbClr val="E36C09"/>
                          </a:solidFill>
                        </a:rPr>
                        <a:t>F]</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F+id*(id*id)</a:t>
                      </a:r>
                      <a:endParaRPr sz="1800"/>
                    </a:p>
                  </a:txBody>
                  <a:tcPr marT="91425" marB="91425" marR="91425" marL="91425"/>
                </a:tc>
                <a:tc>
                  <a:txBody>
                    <a:bodyPr/>
                    <a:lstStyle/>
                    <a:p>
                      <a:pPr indent="0" lvl="0" marL="0" rtl="0" algn="l">
                        <a:lnSpc>
                          <a:spcPct val="115000"/>
                        </a:lnSpc>
                        <a:spcBef>
                          <a:spcPts val="0"/>
                        </a:spcBef>
                        <a:spcAft>
                          <a:spcPts val="0"/>
                        </a:spcAft>
                        <a:buNone/>
                      </a:pPr>
                      <a:r>
                        <a:rPr lang="en-US" sz="1800">
                          <a:solidFill>
                            <a:srgbClr val="E36C09"/>
                          </a:solidFill>
                        </a:rPr>
                        <a:t>[F</a:t>
                      </a:r>
                      <a:r>
                        <a:rPr lang="en-US" sz="1800">
                          <a:latin typeface="Calibri"/>
                          <a:ea typeface="Calibri"/>
                          <a:cs typeface="Calibri"/>
                          <a:sym typeface="Calibri"/>
                        </a:rPr>
                        <a:t>→</a:t>
                      </a:r>
                      <a:r>
                        <a:rPr lang="en-US" sz="1800">
                          <a:solidFill>
                            <a:srgbClr val="E36C09"/>
                          </a:solidFill>
                        </a:rPr>
                        <a:t>id]</a:t>
                      </a:r>
                      <a:endParaRPr sz="1800">
                        <a:solidFill>
                          <a:srgbClr val="E36C09"/>
                        </a:solidFill>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id+id*(id*id)</a:t>
                      </a:r>
                      <a:endParaRPr sz="18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1800"/>
                        <a:t>2+3*(4*5)</a:t>
                      </a:r>
                      <a:endParaRPr sz="18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841502" y="785875"/>
            <a:ext cx="279781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Errors in Programs</a:t>
            </a:r>
            <a:endParaRPr/>
          </a:p>
        </p:txBody>
      </p:sp>
      <p:sp>
        <p:nvSpPr>
          <p:cNvPr id="173" name="Google Shape;173;p12"/>
          <p:cNvSpPr txBox="1"/>
          <p:nvPr/>
        </p:nvSpPr>
        <p:spPr>
          <a:xfrm>
            <a:off x="1045972" y="1144620"/>
            <a:ext cx="7259828" cy="4871205"/>
          </a:xfrm>
          <a:prstGeom prst="rect">
            <a:avLst/>
          </a:prstGeom>
          <a:noFill/>
          <a:ln>
            <a:noFill/>
          </a:ln>
        </p:spPr>
        <p:txBody>
          <a:bodyPr anchorCtr="0" anchor="t" bIns="0" lIns="0" spcFirstLastPara="1" rIns="0" wrap="square" tIns="51425">
            <a:spAutoFit/>
          </a:bodyPr>
          <a:lstStyle/>
          <a:p>
            <a:pPr indent="-343535" lvl="0" marL="355600" marR="0" rtl="0" algn="l">
              <a:lnSpc>
                <a:spcPct val="100000"/>
              </a:lnSpc>
              <a:spcBef>
                <a:spcPts val="0"/>
              </a:spcBef>
              <a:spcAft>
                <a:spcPts val="0"/>
              </a:spcAft>
              <a:buClr>
                <a:srgbClr val="CC3300"/>
              </a:buClr>
              <a:buSzPts val="2800"/>
              <a:buFont typeface="Arial"/>
              <a:buChar char="•"/>
            </a:pPr>
            <a:r>
              <a:rPr b="1" lang="en-US" sz="2800">
                <a:solidFill>
                  <a:schemeClr val="dk1"/>
                </a:solidFill>
                <a:latin typeface="Arial"/>
                <a:ea typeface="Arial"/>
                <a:cs typeface="Arial"/>
                <a:sym typeface="Arial"/>
              </a:rPr>
              <a:t>Lexical</a:t>
            </a:r>
            <a:endParaRPr sz="2800">
              <a:solidFill>
                <a:schemeClr val="dk1"/>
              </a:solidFill>
              <a:latin typeface="Arial"/>
              <a:ea typeface="Arial"/>
              <a:cs typeface="Arial"/>
              <a:sym typeface="Arial"/>
            </a:endParaRPr>
          </a:p>
          <a:p>
            <a:pPr indent="0" lvl="0" marL="927100" marR="0" rtl="0" algn="l">
              <a:lnSpc>
                <a:spcPct val="100000"/>
              </a:lnSpc>
              <a:spcBef>
                <a:spcPts val="234"/>
              </a:spcBef>
              <a:spcAft>
                <a:spcPts val="0"/>
              </a:spcAft>
              <a:buNone/>
            </a:pPr>
            <a:r>
              <a:rPr lang="en-US" sz="2000">
                <a:solidFill>
                  <a:schemeClr val="dk1"/>
                </a:solidFill>
                <a:latin typeface="Arial"/>
                <a:ea typeface="Arial"/>
                <a:cs typeface="Arial"/>
                <a:sym typeface="Arial"/>
              </a:rPr>
              <a:t>if x&lt;1 then</a:t>
            </a:r>
            <a:r>
              <a:rPr lang="en-US" sz="2000" u="sng">
                <a:solidFill>
                  <a:srgbClr val="CC3300"/>
                </a:solidFill>
                <a:latin typeface="Arial"/>
                <a:ea typeface="Arial"/>
                <a:cs typeface="Arial"/>
                <a:sym typeface="Arial"/>
              </a:rPr>
              <a:t>n</a:t>
            </a:r>
            <a:r>
              <a:rPr lang="en-US" sz="2000">
                <a:solidFill>
                  <a:srgbClr val="CC3300"/>
                </a:solidFill>
                <a:latin typeface="Arial"/>
                <a:ea typeface="Arial"/>
                <a:cs typeface="Arial"/>
                <a:sym typeface="Arial"/>
              </a:rPr>
              <a:t> </a:t>
            </a:r>
            <a:r>
              <a:rPr lang="en-US" sz="2000">
                <a:solidFill>
                  <a:schemeClr val="dk1"/>
                </a:solidFill>
                <a:latin typeface="Arial"/>
                <a:ea typeface="Arial"/>
                <a:cs typeface="Arial"/>
                <a:sym typeface="Arial"/>
              </a:rPr>
              <a:t>y = 5</a:t>
            </a:r>
            <a:r>
              <a:rPr lang="en-US" sz="2000" u="sng">
                <a:solidFill>
                  <a:srgbClr val="CC3300"/>
                </a:solidFill>
                <a:latin typeface="Arial"/>
                <a:ea typeface="Arial"/>
                <a:cs typeface="Arial"/>
                <a:sym typeface="Arial"/>
              </a:rPr>
              <a:t>:</a:t>
            </a:r>
            <a:endParaRPr sz="2000">
              <a:solidFill>
                <a:schemeClr val="dk1"/>
              </a:solidFill>
              <a:latin typeface="Arial"/>
              <a:ea typeface="Arial"/>
              <a:cs typeface="Arial"/>
              <a:sym typeface="Arial"/>
            </a:endParaRPr>
          </a:p>
          <a:p>
            <a:pPr indent="0" lvl="0" marL="927100" marR="0" rtl="0" algn="l">
              <a:lnSpc>
                <a:spcPct val="100000"/>
              </a:lnSpc>
              <a:spcBef>
                <a:spcPts val="229"/>
              </a:spcBef>
              <a:spcAft>
                <a:spcPts val="0"/>
              </a:spcAft>
              <a:buNone/>
            </a:pPr>
            <a:r>
              <a:rPr lang="en-US" sz="2000">
                <a:solidFill>
                  <a:schemeClr val="dk1"/>
                </a:solidFill>
                <a:latin typeface="Arial"/>
                <a:ea typeface="Arial"/>
                <a:cs typeface="Arial"/>
                <a:sym typeface="Arial"/>
              </a:rPr>
              <a:t>“Typos”</a:t>
            </a:r>
            <a:endParaRPr sz="2000">
              <a:solidFill>
                <a:schemeClr val="dk1"/>
              </a:solidFill>
              <a:latin typeface="Arial"/>
              <a:ea typeface="Arial"/>
              <a:cs typeface="Arial"/>
              <a:sym typeface="Arial"/>
            </a:endParaRPr>
          </a:p>
          <a:p>
            <a:pPr indent="-343535" lvl="0" marL="355600" marR="0" rtl="0" algn="l">
              <a:lnSpc>
                <a:spcPct val="100000"/>
              </a:lnSpc>
              <a:spcBef>
                <a:spcPts val="325"/>
              </a:spcBef>
              <a:spcAft>
                <a:spcPts val="0"/>
              </a:spcAft>
              <a:buClr>
                <a:srgbClr val="CC3300"/>
              </a:buClr>
              <a:buSzPts val="2800"/>
              <a:buFont typeface="Arial"/>
              <a:buChar char="•"/>
            </a:pPr>
            <a:r>
              <a:rPr b="1" lang="en-US" sz="2800">
                <a:solidFill>
                  <a:schemeClr val="dk1"/>
                </a:solidFill>
                <a:latin typeface="Arial"/>
                <a:ea typeface="Arial"/>
                <a:cs typeface="Arial"/>
                <a:sym typeface="Arial"/>
              </a:rPr>
              <a:t>Syntactic</a:t>
            </a:r>
            <a:endParaRPr sz="2800">
              <a:solidFill>
                <a:schemeClr val="dk1"/>
              </a:solidFill>
              <a:latin typeface="Arial"/>
              <a:ea typeface="Arial"/>
              <a:cs typeface="Arial"/>
              <a:sym typeface="Arial"/>
            </a:endParaRPr>
          </a:p>
          <a:p>
            <a:pPr indent="0" lvl="0" marL="927100" marR="0" rtl="0" algn="l">
              <a:lnSpc>
                <a:spcPct val="100000"/>
              </a:lnSpc>
              <a:spcBef>
                <a:spcPts val="235"/>
              </a:spcBef>
              <a:spcAft>
                <a:spcPts val="0"/>
              </a:spcAft>
              <a:buNone/>
            </a:pPr>
            <a:r>
              <a:rPr lang="en-US" sz="2000">
                <a:solidFill>
                  <a:schemeClr val="dk1"/>
                </a:solidFill>
                <a:latin typeface="Arial"/>
                <a:ea typeface="Arial"/>
                <a:cs typeface="Arial"/>
                <a:sym typeface="Arial"/>
              </a:rPr>
              <a:t>if ((x&lt;1) &amp; (y&gt;5))</a:t>
            </a:r>
            <a:r>
              <a:rPr lang="en-US" sz="2000" u="sng">
                <a:solidFill>
                  <a:srgbClr val="CC3300"/>
                </a:solidFill>
                <a:latin typeface="Arial"/>
                <a:ea typeface="Arial"/>
                <a:cs typeface="Arial"/>
                <a:sym typeface="Arial"/>
              </a:rPr>
              <a:t>)</a:t>
            </a:r>
            <a:r>
              <a:rPr lang="en-US" sz="2000">
                <a:solidFill>
                  <a:srgbClr val="CC3300"/>
                </a:solidFill>
                <a:latin typeface="Arial"/>
                <a:ea typeface="Arial"/>
                <a:cs typeface="Arial"/>
                <a:sym typeface="Arial"/>
              </a:rPr>
              <a:t> </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927100" marR="0" rtl="0" algn="l">
              <a:lnSpc>
                <a:spcPct val="100000"/>
              </a:lnSpc>
              <a:spcBef>
                <a:spcPts val="235"/>
              </a:spcBef>
              <a:spcAft>
                <a:spcPts val="0"/>
              </a:spcAft>
              <a:buNone/>
            </a:pPr>
            <a:r>
              <a:rPr lang="en-US" sz="2000">
                <a:solidFill>
                  <a:schemeClr val="dk1"/>
                </a:solidFill>
                <a:latin typeface="Arial"/>
                <a:ea typeface="Arial"/>
                <a:cs typeface="Arial"/>
                <a:sym typeface="Arial"/>
              </a:rPr>
              <a:t>{ ... { ... ... }</a:t>
            </a:r>
            <a:endParaRPr sz="2000">
              <a:solidFill>
                <a:schemeClr val="dk1"/>
              </a:solidFill>
              <a:latin typeface="Arial"/>
              <a:ea typeface="Arial"/>
              <a:cs typeface="Arial"/>
              <a:sym typeface="Arial"/>
            </a:endParaRPr>
          </a:p>
          <a:p>
            <a:pPr indent="-343535" lvl="0" marL="355600" marR="0" rtl="0" algn="l">
              <a:lnSpc>
                <a:spcPct val="100000"/>
              </a:lnSpc>
              <a:spcBef>
                <a:spcPts val="325"/>
              </a:spcBef>
              <a:spcAft>
                <a:spcPts val="0"/>
              </a:spcAft>
              <a:buClr>
                <a:srgbClr val="CC3300"/>
              </a:buClr>
              <a:buSzPts val="2800"/>
              <a:buFont typeface="Arial"/>
              <a:buChar char="•"/>
            </a:pPr>
            <a:r>
              <a:rPr b="1" lang="en-US" sz="2800">
                <a:solidFill>
                  <a:schemeClr val="dk1"/>
                </a:solidFill>
                <a:latin typeface="Arial"/>
                <a:ea typeface="Arial"/>
                <a:cs typeface="Arial"/>
                <a:sym typeface="Arial"/>
              </a:rPr>
              <a:t>Semantic</a:t>
            </a:r>
            <a:endParaRPr sz="2800">
              <a:solidFill>
                <a:schemeClr val="dk1"/>
              </a:solidFill>
              <a:latin typeface="Arial"/>
              <a:ea typeface="Arial"/>
              <a:cs typeface="Arial"/>
              <a:sym typeface="Arial"/>
            </a:endParaRPr>
          </a:p>
          <a:p>
            <a:pPr indent="0" lvl="0" marL="927100" marR="0" rtl="0" algn="l">
              <a:lnSpc>
                <a:spcPct val="100000"/>
              </a:lnSpc>
              <a:spcBef>
                <a:spcPts val="229"/>
              </a:spcBef>
              <a:spcAft>
                <a:spcPts val="0"/>
              </a:spcAft>
              <a:buNone/>
            </a:pPr>
            <a:r>
              <a:rPr lang="en-US" sz="2000">
                <a:solidFill>
                  <a:schemeClr val="dk1"/>
                </a:solidFill>
                <a:latin typeface="Arial"/>
                <a:ea typeface="Arial"/>
                <a:cs typeface="Arial"/>
                <a:sym typeface="Arial"/>
              </a:rPr>
              <a:t>if (x+5) then ...</a:t>
            </a:r>
            <a:endParaRPr sz="2000">
              <a:solidFill>
                <a:schemeClr val="dk1"/>
              </a:solidFill>
              <a:latin typeface="Arial"/>
              <a:ea typeface="Arial"/>
              <a:cs typeface="Arial"/>
              <a:sym typeface="Arial"/>
            </a:endParaRPr>
          </a:p>
          <a:p>
            <a:pPr indent="0" lvl="0" marL="927100" marR="2092960" rtl="0" algn="l">
              <a:lnSpc>
                <a:spcPct val="109700"/>
              </a:lnSpc>
              <a:spcBef>
                <a:spcPts val="10"/>
              </a:spcBef>
              <a:spcAft>
                <a:spcPts val="0"/>
              </a:spcAft>
              <a:buNone/>
            </a:pPr>
            <a:r>
              <a:rPr lang="en-US" sz="2000">
                <a:solidFill>
                  <a:schemeClr val="dk1"/>
                </a:solidFill>
                <a:latin typeface="Arial"/>
                <a:ea typeface="Arial"/>
                <a:cs typeface="Arial"/>
                <a:sym typeface="Arial"/>
              </a:rPr>
              <a:t>Type Errors  Undefined IDs, etc.</a:t>
            </a:r>
            <a:endParaRPr sz="2000">
              <a:solidFill>
                <a:schemeClr val="dk1"/>
              </a:solidFill>
              <a:latin typeface="Arial"/>
              <a:ea typeface="Arial"/>
              <a:cs typeface="Arial"/>
              <a:sym typeface="Arial"/>
            </a:endParaRPr>
          </a:p>
          <a:p>
            <a:pPr indent="-343535" lvl="0" marL="355600" marR="0" rtl="0" algn="l">
              <a:lnSpc>
                <a:spcPct val="100000"/>
              </a:lnSpc>
              <a:spcBef>
                <a:spcPts val="325"/>
              </a:spcBef>
              <a:spcAft>
                <a:spcPts val="0"/>
              </a:spcAft>
              <a:buClr>
                <a:srgbClr val="CC3300"/>
              </a:buClr>
              <a:buSzPts val="2800"/>
              <a:buFont typeface="Arial"/>
              <a:buChar char="•"/>
            </a:pPr>
            <a:r>
              <a:rPr b="1" lang="en-US" sz="2800">
                <a:solidFill>
                  <a:schemeClr val="dk1"/>
                </a:solidFill>
                <a:latin typeface="Arial"/>
                <a:ea typeface="Arial"/>
                <a:cs typeface="Arial"/>
                <a:sym typeface="Arial"/>
              </a:rPr>
              <a:t>Logical Errors</a:t>
            </a:r>
            <a:endParaRPr sz="2800">
              <a:solidFill>
                <a:schemeClr val="dk1"/>
              </a:solidFill>
              <a:latin typeface="Arial"/>
              <a:ea typeface="Arial"/>
              <a:cs typeface="Arial"/>
              <a:sym typeface="Arial"/>
            </a:endParaRPr>
          </a:p>
          <a:p>
            <a:pPr indent="0" lvl="0" marL="927100" marR="2101850" rtl="0" algn="l">
              <a:lnSpc>
                <a:spcPct val="109700"/>
              </a:lnSpc>
              <a:spcBef>
                <a:spcPts val="0"/>
              </a:spcBef>
              <a:spcAft>
                <a:spcPts val="0"/>
              </a:spcAft>
              <a:buNone/>
            </a:pPr>
            <a:r>
              <a:rPr lang="en-US" sz="2000">
                <a:solidFill>
                  <a:schemeClr val="dk1"/>
                </a:solidFill>
                <a:latin typeface="Arial"/>
                <a:ea typeface="Arial"/>
                <a:cs typeface="Arial"/>
                <a:sym typeface="Arial"/>
              </a:rPr>
              <a:t>if (i&lt;9) then ...  Should be &lt;= not &lt;</a:t>
            </a:r>
            <a:endParaRPr sz="2000">
              <a:solidFill>
                <a:schemeClr val="dk1"/>
              </a:solidFill>
              <a:latin typeface="Arial"/>
              <a:ea typeface="Arial"/>
              <a:cs typeface="Arial"/>
              <a:sym typeface="Arial"/>
            </a:endParaRPr>
          </a:p>
          <a:p>
            <a:pPr indent="0" lvl="0" marL="927100" marR="0" rtl="0" algn="l">
              <a:lnSpc>
                <a:spcPct val="100000"/>
              </a:lnSpc>
              <a:spcBef>
                <a:spcPts val="240"/>
              </a:spcBef>
              <a:spcAft>
                <a:spcPts val="0"/>
              </a:spcAft>
              <a:buNone/>
            </a:pPr>
            <a:r>
              <a:rPr lang="en-US" sz="2000">
                <a:solidFill>
                  <a:schemeClr val="dk1"/>
                </a:solidFill>
                <a:latin typeface="Arial"/>
                <a:ea typeface="Arial"/>
                <a:cs typeface="Arial"/>
                <a:sym typeface="Arial"/>
              </a:rPr>
              <a:t>Bugs</a:t>
            </a:r>
            <a:endParaRPr sz="2000">
              <a:solidFill>
                <a:schemeClr val="dk1"/>
              </a:solidFill>
              <a:latin typeface="Arial"/>
              <a:ea typeface="Arial"/>
              <a:cs typeface="Arial"/>
              <a:sym typeface="Arial"/>
            </a:endParaRPr>
          </a:p>
          <a:p>
            <a:pPr indent="0" lvl="0" marL="927100" marR="0" rtl="0" algn="l">
              <a:lnSpc>
                <a:spcPct val="100000"/>
              </a:lnSpc>
              <a:spcBef>
                <a:spcPts val="234"/>
              </a:spcBef>
              <a:spcAft>
                <a:spcPts val="0"/>
              </a:spcAft>
              <a:buNone/>
            </a:pPr>
            <a:r>
              <a:rPr lang="en-US" sz="2000">
                <a:solidFill>
                  <a:schemeClr val="dk1"/>
                </a:solidFill>
                <a:latin typeface="Arial"/>
                <a:ea typeface="Arial"/>
                <a:cs typeface="Arial"/>
                <a:sym typeface="Arial"/>
              </a:rPr>
              <a:t>Compiler cannot detect Logical Errors</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41502" y="785875"/>
            <a:ext cx="8375395"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Goals for Handling Errors	</a:t>
            </a:r>
            <a:endParaRPr/>
          </a:p>
        </p:txBody>
      </p:sp>
      <p:sp>
        <p:nvSpPr>
          <p:cNvPr id="179" name="Google Shape;179;p13"/>
          <p:cNvSpPr txBox="1"/>
          <p:nvPr>
            <p:ph idx="1" type="body"/>
          </p:nvPr>
        </p:nvSpPr>
        <p:spPr>
          <a:xfrm>
            <a:off x="999376" y="1469095"/>
            <a:ext cx="8059647" cy="2769989"/>
          </a:xfrm>
          <a:prstGeom prst="rect">
            <a:avLst/>
          </a:prstGeom>
          <a:noFill/>
          <a:ln>
            <a:noFill/>
          </a:ln>
        </p:spPr>
        <p:txBody>
          <a:bodyPr anchorCtr="0" anchor="t" bIns="0" lIns="0" spcFirstLastPara="1" rIns="0" wrap="square" tIns="0">
            <a:spAutoFit/>
          </a:bodyPr>
          <a:lstStyle/>
          <a:p>
            <a:pPr indent="-457200" lvl="0" marL="457200" rtl="0" algn="just">
              <a:spcBef>
                <a:spcPts val="0"/>
              </a:spcBef>
              <a:spcAft>
                <a:spcPts val="0"/>
              </a:spcAft>
              <a:buClr>
                <a:srgbClr val="C00000"/>
              </a:buClr>
              <a:buSzPts val="2000"/>
              <a:buFont typeface="Arial"/>
              <a:buChar char="•"/>
            </a:pPr>
            <a:r>
              <a:rPr lang="en-US" sz="2000">
                <a:latin typeface="Arial"/>
                <a:ea typeface="Arial"/>
                <a:cs typeface="Arial"/>
                <a:sym typeface="Arial"/>
              </a:rPr>
              <a:t>Compiler works in a fashion in which it produces all the error messages together. But doing this is very difficult as the parser is working based on automata where it can be difficult to come to a clean state from another state.</a:t>
            </a:r>
            <a:endParaRPr sz="2000">
              <a:latin typeface="Arial"/>
              <a:ea typeface="Arial"/>
              <a:cs typeface="Arial"/>
              <a:sym typeface="Arial"/>
            </a:endParaRPr>
          </a:p>
          <a:p>
            <a:pPr indent="-457200" lvl="0" marL="457200" rtl="0" algn="l">
              <a:spcBef>
                <a:spcPts val="0"/>
              </a:spcBef>
              <a:spcAft>
                <a:spcPts val="0"/>
              </a:spcAft>
              <a:buClr>
                <a:srgbClr val="C00000"/>
              </a:buClr>
              <a:buSzPts val="2000"/>
              <a:buFont typeface="Arial"/>
              <a:buChar char="•"/>
            </a:pPr>
            <a:r>
              <a:rPr lang="en-US" sz="2000"/>
              <a:t>Reporting the error precisely</a:t>
            </a:r>
            <a:endParaRPr/>
          </a:p>
          <a:p>
            <a:pPr indent="-457200" lvl="0" marL="457200" rtl="0" algn="l">
              <a:spcBef>
                <a:spcPts val="0"/>
              </a:spcBef>
              <a:spcAft>
                <a:spcPts val="0"/>
              </a:spcAft>
              <a:buClr>
                <a:srgbClr val="C00000"/>
              </a:buClr>
              <a:buSzPts val="2000"/>
              <a:buFont typeface="Arial"/>
              <a:buChar char="•"/>
            </a:pPr>
            <a:r>
              <a:rPr lang="en-US" sz="2000"/>
              <a:t>Recovering from each error quickly enough to detect the subsequent errors</a:t>
            </a:r>
            <a:endParaRPr/>
          </a:p>
          <a:p>
            <a:pPr indent="-457200" lvl="0" marL="457200" rtl="0" algn="l">
              <a:spcBef>
                <a:spcPts val="0"/>
              </a:spcBef>
              <a:spcAft>
                <a:spcPts val="0"/>
              </a:spcAft>
              <a:buClr>
                <a:srgbClr val="C00000"/>
              </a:buClr>
              <a:buSzPts val="2000"/>
              <a:buFont typeface="Arial"/>
              <a:buChar char="•"/>
            </a:pPr>
            <a:r>
              <a:rPr lang="en-US" sz="2000"/>
              <a:t>The compiler should add minimum overhead to the processing of correct programs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841502" y="785875"/>
            <a:ext cx="224853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Error Detection</a:t>
            </a:r>
            <a:endParaRPr/>
          </a:p>
        </p:txBody>
      </p:sp>
      <p:sp>
        <p:nvSpPr>
          <p:cNvPr id="185" name="Google Shape;185;p14"/>
          <p:cNvSpPr txBox="1"/>
          <p:nvPr/>
        </p:nvSpPr>
        <p:spPr>
          <a:xfrm>
            <a:off x="1070102" y="1495298"/>
            <a:ext cx="8145145" cy="5633085"/>
          </a:xfrm>
          <a:prstGeom prst="rect">
            <a:avLst/>
          </a:prstGeom>
          <a:noFill/>
          <a:ln>
            <a:noFill/>
          </a:ln>
        </p:spPr>
        <p:txBody>
          <a:bodyPr anchorCtr="0" anchor="t" bIns="0" lIns="0" spcFirstLastPara="1" rIns="0" wrap="square" tIns="12700">
            <a:spAutoFit/>
          </a:bodyPr>
          <a:lstStyle/>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Much responsibility on Parser</a:t>
            </a:r>
            <a:endParaRPr/>
          </a:p>
          <a:p>
            <a:pPr indent="-285750" lvl="1" marL="755015" marR="0" rtl="0" algn="l">
              <a:lnSpc>
                <a:spcPct val="100000"/>
              </a:lnSpc>
              <a:spcBef>
                <a:spcPts val="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Many errors are syntactic in nature</a:t>
            </a:r>
            <a:endParaRPr b="0" i="0" sz="2000" u="none" cap="none" strike="noStrike">
              <a:solidFill>
                <a:schemeClr val="dk1"/>
              </a:solidFill>
              <a:latin typeface="Arial"/>
              <a:ea typeface="Arial"/>
              <a:cs typeface="Arial"/>
              <a:sym typeface="Arial"/>
            </a:endParaRPr>
          </a:p>
          <a:p>
            <a:pPr indent="-286385" lvl="1" marL="755015" marR="0" rtl="0" algn="l">
              <a:lnSpc>
                <a:spcPct val="100000"/>
              </a:lnSpc>
              <a:spcBef>
                <a:spcPts val="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Precision/ efficiency of modern parsing method</a:t>
            </a:r>
            <a:endParaRPr b="0" i="0" sz="2000" u="none" cap="none" strike="noStrike">
              <a:solidFill>
                <a:schemeClr val="dk1"/>
              </a:solidFill>
              <a:latin typeface="Arial"/>
              <a:ea typeface="Arial"/>
              <a:cs typeface="Arial"/>
              <a:sym typeface="Arial"/>
            </a:endParaRPr>
          </a:p>
          <a:p>
            <a:pPr indent="-286385" lvl="1" marL="755015" marR="0" rtl="0" algn="l">
              <a:lnSpc>
                <a:spcPct val="100000"/>
              </a:lnSpc>
              <a:spcBef>
                <a:spcPts val="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Detect the error as soon as possible</a:t>
            </a:r>
            <a:endParaRPr b="0" i="0" sz="2000" u="none" cap="none" strike="noStrike">
              <a:solidFill>
                <a:schemeClr val="dk1"/>
              </a:solidFill>
              <a:latin typeface="Arial"/>
              <a:ea typeface="Arial"/>
              <a:cs typeface="Arial"/>
              <a:sym typeface="Arial"/>
            </a:endParaRPr>
          </a:p>
          <a:p>
            <a:pPr indent="0" lvl="1" marL="457200" marR="0" rtl="0" algn="l">
              <a:lnSpc>
                <a:spcPct val="100000"/>
              </a:lnSpc>
              <a:spcBef>
                <a:spcPts val="35"/>
              </a:spcBef>
              <a:spcAft>
                <a:spcPts val="0"/>
              </a:spcAft>
              <a:buClr>
                <a:srgbClr val="CC3300"/>
              </a:buClr>
              <a:buSzPts val="2050"/>
              <a:buFont typeface="Arial"/>
              <a:buNone/>
            </a:pPr>
            <a:r>
              <a:t/>
            </a:r>
            <a:endParaRPr b="0" i="0" sz="2050" u="none" cap="none" strike="noStrike">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Challenges for error handler in Parser</a:t>
            </a:r>
            <a:endParaRPr/>
          </a:p>
          <a:p>
            <a:pPr indent="-285750" lvl="1" marL="755015" marR="0" rtl="0" algn="l">
              <a:lnSpc>
                <a:spcPct val="100000"/>
              </a:lnSpc>
              <a:spcBef>
                <a:spcPts val="5"/>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Report error clearly and accurately</a:t>
            </a:r>
            <a:endParaRPr b="0" i="0" sz="2000" u="none" cap="none" strike="noStrike">
              <a:solidFill>
                <a:schemeClr val="dk1"/>
              </a:solidFill>
              <a:latin typeface="Arial"/>
              <a:ea typeface="Arial"/>
              <a:cs typeface="Arial"/>
              <a:sym typeface="Arial"/>
            </a:endParaRPr>
          </a:p>
          <a:p>
            <a:pPr indent="-286385" lvl="1" marL="755015" marR="0" rtl="0" algn="l">
              <a:lnSpc>
                <a:spcPct val="100000"/>
              </a:lnSpc>
              <a:spcBef>
                <a:spcPts val="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Recover from error and continue..</a:t>
            </a:r>
            <a:endParaRPr b="0" i="0" sz="2000" u="none" cap="none" strike="noStrike">
              <a:solidFill>
                <a:schemeClr val="dk1"/>
              </a:solidFill>
              <a:latin typeface="Arial"/>
              <a:ea typeface="Arial"/>
              <a:cs typeface="Arial"/>
              <a:sym typeface="Arial"/>
            </a:endParaRPr>
          </a:p>
          <a:p>
            <a:pPr indent="-286385" lvl="1" marL="755015" marR="0" rtl="0" algn="l">
              <a:lnSpc>
                <a:spcPct val="100000"/>
              </a:lnSpc>
              <a:spcBef>
                <a:spcPts val="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Should be efficient in processing</a:t>
            </a:r>
            <a:endParaRPr b="0" i="0" sz="2000" u="none" cap="none" strike="noStrike">
              <a:solidFill>
                <a:schemeClr val="dk1"/>
              </a:solidFill>
              <a:latin typeface="Arial"/>
              <a:ea typeface="Arial"/>
              <a:cs typeface="Arial"/>
              <a:sym typeface="Arial"/>
            </a:endParaRPr>
          </a:p>
          <a:p>
            <a:pPr indent="0" lvl="1" marL="457200" marR="0" rtl="0" algn="l">
              <a:lnSpc>
                <a:spcPct val="100000"/>
              </a:lnSpc>
              <a:spcBef>
                <a:spcPts val="40"/>
              </a:spcBef>
              <a:spcAft>
                <a:spcPts val="0"/>
              </a:spcAft>
              <a:buClr>
                <a:srgbClr val="CC3300"/>
              </a:buClr>
              <a:buSzPts val="2050"/>
              <a:buFont typeface="Arial"/>
              <a:buNone/>
            </a:pPr>
            <a:r>
              <a:t/>
            </a:r>
            <a:endParaRPr b="0" i="0" sz="2050" u="none" cap="none" strike="noStrike">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Good news is</a:t>
            </a:r>
            <a:endParaRPr/>
          </a:p>
          <a:p>
            <a:pPr indent="-285750" lvl="1" marL="755015" marR="0" rtl="0" algn="l">
              <a:lnSpc>
                <a:spcPct val="100000"/>
              </a:lnSpc>
              <a:spcBef>
                <a:spcPts val="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Simple mechanism can catch most common errors</a:t>
            </a:r>
            <a:endParaRPr b="0" i="0" sz="2000" u="none" cap="none" strike="noStrike">
              <a:solidFill>
                <a:schemeClr val="dk1"/>
              </a:solidFill>
              <a:latin typeface="Arial"/>
              <a:ea typeface="Arial"/>
              <a:cs typeface="Arial"/>
              <a:sym typeface="Arial"/>
            </a:endParaRPr>
          </a:p>
          <a:p>
            <a:pPr indent="0" lvl="1" marL="457200" marR="0" rtl="0" algn="l">
              <a:lnSpc>
                <a:spcPct val="100000"/>
              </a:lnSpc>
              <a:spcBef>
                <a:spcPts val="35"/>
              </a:spcBef>
              <a:spcAft>
                <a:spcPts val="0"/>
              </a:spcAft>
              <a:buClr>
                <a:srgbClr val="CC3300"/>
              </a:buClr>
              <a:buSzPts val="2050"/>
              <a:buFont typeface="Arial"/>
              <a:buNone/>
            </a:pPr>
            <a:r>
              <a:t/>
            </a:r>
            <a:endParaRPr b="0" i="0" sz="2050" u="none" cap="none" strike="noStrike">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Errors don’t occur that frequently!!</a:t>
            </a:r>
            <a:endParaRPr/>
          </a:p>
          <a:p>
            <a:pPr indent="-228600" lvl="0" marL="1155700" marR="0" rtl="0" algn="l">
              <a:lnSpc>
                <a:spcPct val="100000"/>
              </a:lnSpc>
              <a:spcBef>
                <a:spcPts val="5"/>
              </a:spcBef>
              <a:spcAft>
                <a:spcPts val="0"/>
              </a:spcAft>
              <a:buClr>
                <a:srgbClr val="CC3300"/>
              </a:buClr>
              <a:buSzPts val="2000"/>
              <a:buFont typeface="Arial"/>
              <a:buChar char="•"/>
            </a:pPr>
            <a:r>
              <a:rPr lang="en-US" sz="2000">
                <a:solidFill>
                  <a:schemeClr val="dk1"/>
                </a:solidFill>
                <a:latin typeface="Arial"/>
                <a:ea typeface="Arial"/>
                <a:cs typeface="Arial"/>
                <a:sym typeface="Arial"/>
              </a:rPr>
              <a:t>60% programs are syntactically and semantically correct</a:t>
            </a:r>
            <a:endParaRPr sz="2000">
              <a:solidFill>
                <a:schemeClr val="dk1"/>
              </a:solidFill>
              <a:latin typeface="Arial"/>
              <a:ea typeface="Arial"/>
              <a:cs typeface="Arial"/>
              <a:sym typeface="Arial"/>
            </a:endParaRPr>
          </a:p>
          <a:p>
            <a:pPr indent="-228600" lvl="0" marL="11557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80% erroneous statements have only 1 error, 13% have 2</a:t>
            </a:r>
            <a:endParaRPr sz="2000">
              <a:solidFill>
                <a:schemeClr val="dk1"/>
              </a:solidFill>
              <a:latin typeface="Arial"/>
              <a:ea typeface="Arial"/>
              <a:cs typeface="Arial"/>
              <a:sym typeface="Arial"/>
            </a:endParaRPr>
          </a:p>
          <a:p>
            <a:pPr indent="-228600" lvl="0" marL="11557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Most error are trivial : 90% single token error</a:t>
            </a:r>
            <a:endParaRPr sz="2000">
              <a:solidFill>
                <a:schemeClr val="dk1"/>
              </a:solidFill>
              <a:latin typeface="Arial"/>
              <a:ea typeface="Arial"/>
              <a:cs typeface="Arial"/>
              <a:sym typeface="Arial"/>
            </a:endParaRPr>
          </a:p>
          <a:p>
            <a:pPr indent="-228600" lvl="0" marL="11557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60% punctuation, 20% operator, 15% keyword, 5% other error</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1070102" y="4256304"/>
            <a:ext cx="1826895" cy="2411730"/>
          </a:xfrm>
          <a:prstGeom prst="rect">
            <a:avLst/>
          </a:prstGeom>
          <a:noFill/>
          <a:ln>
            <a:noFill/>
          </a:ln>
        </p:spPr>
        <p:txBody>
          <a:bodyPr anchorCtr="0" anchor="t" bIns="0" lIns="0" spcFirstLastPara="1" rIns="0" wrap="square" tIns="62225">
            <a:spAutoFit/>
          </a:bodyPr>
          <a:lstStyle/>
          <a:p>
            <a:pPr indent="0" lvl="0" marL="469265" marR="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265"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265" marR="0" rtl="0" algn="l">
              <a:lnSpc>
                <a:spcPct val="100000"/>
              </a:lnSpc>
              <a:spcBef>
                <a:spcPts val="395"/>
              </a:spcBef>
              <a:spcAft>
                <a:spcPts val="0"/>
              </a:spcAft>
              <a:buNone/>
            </a:pPr>
            <a:r>
              <a:rPr lang="en-US" sz="1600">
                <a:solidFill>
                  <a:schemeClr val="dk1"/>
                </a:solidFill>
                <a:latin typeface="Courier New"/>
                <a:ea typeface="Courier New"/>
                <a:cs typeface="Courier New"/>
                <a:sym typeface="Courier New"/>
              </a:rPr>
              <a:t>&lt;eof&gt;</a:t>
            </a:r>
            <a:endParaRPr sz="1600">
              <a:solidFill>
                <a:schemeClr val="dk1"/>
              </a:solidFill>
              <a:latin typeface="Courier New"/>
              <a:ea typeface="Courier New"/>
              <a:cs typeface="Courier New"/>
              <a:sym typeface="Courier New"/>
            </a:endParaRPr>
          </a:p>
          <a:p>
            <a:pPr indent="0" lvl="0" marL="12700" marR="0" rtl="0" algn="l">
              <a:lnSpc>
                <a:spcPct val="100000"/>
              </a:lnSpc>
              <a:spcBef>
                <a:spcPts val="560"/>
              </a:spcBef>
              <a:spcAft>
                <a:spcPts val="0"/>
              </a:spcAft>
              <a:buNone/>
            </a:pPr>
            <a:r>
              <a:rPr lang="en-US" sz="1800">
                <a:solidFill>
                  <a:schemeClr val="dk1"/>
                </a:solidFill>
                <a:latin typeface="Arial"/>
                <a:ea typeface="Arial"/>
                <a:cs typeface="Arial"/>
                <a:sym typeface="Arial"/>
              </a:rPr>
              <a:t>Example</a:t>
            </a:r>
            <a:endParaRPr sz="1800">
              <a:solidFill>
                <a:schemeClr val="dk1"/>
              </a:solidFill>
              <a:latin typeface="Arial"/>
              <a:ea typeface="Arial"/>
              <a:cs typeface="Arial"/>
              <a:sym typeface="Arial"/>
            </a:endParaRPr>
          </a:p>
          <a:p>
            <a:pPr indent="0" lvl="0" marL="469900" marR="0" rtl="0" algn="l">
              <a:lnSpc>
                <a:spcPct val="100000"/>
              </a:lnSpc>
              <a:spcBef>
                <a:spcPts val="265"/>
              </a:spcBef>
              <a:spcAft>
                <a:spcPts val="0"/>
              </a:spcAft>
              <a:buNone/>
            </a:pPr>
            <a:r>
              <a:rPr lang="en-US" sz="1600">
                <a:solidFill>
                  <a:schemeClr val="dk1"/>
                </a:solidFill>
                <a:latin typeface="Courier New"/>
                <a:ea typeface="Courier New"/>
                <a:cs typeface="Courier New"/>
                <a:sym typeface="Courier New"/>
              </a:rPr>
              <a:t>int myVarr;</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40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x = myVar;</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5"/>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191" name="Google Shape;191;p15"/>
          <p:cNvSpPr txBox="1"/>
          <p:nvPr>
            <p:ph type="title"/>
          </p:nvPr>
        </p:nvSpPr>
        <p:spPr>
          <a:xfrm>
            <a:off x="841502" y="785875"/>
            <a:ext cx="6788784"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Adequate Error Reporting is Not a Trivial Task</a:t>
            </a:r>
            <a:endParaRPr/>
          </a:p>
        </p:txBody>
      </p:sp>
      <p:sp>
        <p:nvSpPr>
          <p:cNvPr id="192" name="Google Shape;192;p15"/>
          <p:cNvSpPr/>
          <p:nvPr/>
        </p:nvSpPr>
        <p:spPr>
          <a:xfrm>
            <a:off x="1941576" y="3810000"/>
            <a:ext cx="3430904" cy="457200"/>
          </a:xfrm>
          <a:custGeom>
            <a:rect b="b" l="l" r="r" t="t"/>
            <a:pathLst>
              <a:path extrusionOk="0" h="457200" w="3430904">
                <a:moveTo>
                  <a:pt x="1335023" y="0"/>
                </a:moveTo>
                <a:lnTo>
                  <a:pt x="1335023" y="266700"/>
                </a:lnTo>
                <a:lnTo>
                  <a:pt x="0" y="294894"/>
                </a:lnTo>
                <a:lnTo>
                  <a:pt x="1335023" y="381000"/>
                </a:lnTo>
                <a:lnTo>
                  <a:pt x="1335023" y="457200"/>
                </a:lnTo>
                <a:lnTo>
                  <a:pt x="3430524" y="457200"/>
                </a:lnTo>
                <a:lnTo>
                  <a:pt x="3430524" y="0"/>
                </a:lnTo>
                <a:lnTo>
                  <a:pt x="1684020" y="0"/>
                </a:lnTo>
                <a:lnTo>
                  <a:pt x="1335023" y="0"/>
                </a:lnTo>
                <a:close/>
              </a:path>
            </a:pathLst>
          </a:custGeom>
          <a:noFill/>
          <a:ln cap="flat" cmpd="sng" w="28575">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5"/>
          <p:cNvSpPr txBox="1"/>
          <p:nvPr/>
        </p:nvSpPr>
        <p:spPr>
          <a:xfrm>
            <a:off x="1070102" y="1480791"/>
            <a:ext cx="7258050" cy="2687955"/>
          </a:xfrm>
          <a:prstGeom prst="rect">
            <a:avLst/>
          </a:prstGeom>
          <a:noFill/>
          <a:ln>
            <a:noFill/>
          </a:ln>
        </p:spPr>
        <p:txBody>
          <a:bodyPr anchorCtr="0" anchor="t" bIns="0" lIns="0" spcFirstLastPara="1" rIns="0" wrap="square" tIns="81275">
            <a:spAutoFit/>
          </a:bodyPr>
          <a:lstStyle/>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Difficult to generate clear and accurate error messages.</a:t>
            </a:r>
            <a:endParaRPr/>
          </a:p>
          <a:p>
            <a:pPr indent="0" lvl="0" marL="12700" marR="0" rtl="0" algn="l">
              <a:lnSpc>
                <a:spcPct val="100000"/>
              </a:lnSpc>
              <a:spcBef>
                <a:spcPts val="445"/>
              </a:spcBef>
              <a:spcAft>
                <a:spcPts val="0"/>
              </a:spcAft>
              <a:buNone/>
            </a:pPr>
            <a:r>
              <a:rPr lang="en-US" sz="1800">
                <a:solidFill>
                  <a:schemeClr val="dk1"/>
                </a:solidFill>
                <a:latin typeface="Arial"/>
                <a:ea typeface="Arial"/>
                <a:cs typeface="Arial"/>
                <a:sym typeface="Arial"/>
              </a:rPr>
              <a:t>Example</a:t>
            </a:r>
            <a:endParaRPr sz="1800">
              <a:solidFill>
                <a:schemeClr val="dk1"/>
              </a:solidFill>
              <a:latin typeface="Arial"/>
              <a:ea typeface="Arial"/>
              <a:cs typeface="Arial"/>
              <a:sym typeface="Arial"/>
            </a:endParaRPr>
          </a:p>
          <a:p>
            <a:pPr indent="0" lvl="0" marL="469900" marR="0" rtl="0" algn="l">
              <a:lnSpc>
                <a:spcPct val="100000"/>
              </a:lnSpc>
              <a:spcBef>
                <a:spcPts val="270"/>
              </a:spcBef>
              <a:spcAft>
                <a:spcPts val="0"/>
              </a:spcAft>
              <a:buNone/>
            </a:pPr>
            <a:r>
              <a:rPr lang="en-US" sz="1600">
                <a:solidFill>
                  <a:schemeClr val="dk1"/>
                </a:solidFill>
                <a:latin typeface="Courier New"/>
                <a:ea typeface="Courier New"/>
                <a:cs typeface="Courier New"/>
                <a:sym typeface="Courier New"/>
              </a:rPr>
              <a:t>function foo () {</a:t>
            </a:r>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5"/>
              </a:spcBef>
              <a:spcAft>
                <a:spcPts val="0"/>
              </a:spcAft>
              <a:buNone/>
            </a:pPr>
            <a:r>
              <a:rPr lang="en-US" sz="1600">
                <a:solidFill>
                  <a:schemeClr val="dk1"/>
                </a:solidFill>
                <a:latin typeface="Courier New"/>
                <a:ea typeface="Courier New"/>
                <a:cs typeface="Courier New"/>
                <a:sym typeface="Courier New"/>
              </a:rPr>
              <a:t>if (...) {</a:t>
            </a:r>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 else {</a:t>
            </a:r>
            <a:endParaRPr/>
          </a:p>
          <a:p>
            <a:pPr indent="0" lvl="0" marL="755650" marR="0" rtl="0" algn="l">
              <a:lnSpc>
                <a:spcPct val="104375"/>
              </a:lnSpc>
              <a:spcBef>
                <a:spcPts val="395"/>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741045" rtl="0" algn="ctr">
              <a:lnSpc>
                <a:spcPct val="104375"/>
              </a:lnSpc>
              <a:spcBef>
                <a:spcPts val="0"/>
              </a:spcBef>
              <a:spcAft>
                <a:spcPts val="0"/>
              </a:spcAft>
              <a:buNone/>
            </a:pPr>
            <a:r>
              <a:rPr b="1" lang="en-US" sz="1600">
                <a:solidFill>
                  <a:srgbClr val="CC3300"/>
                </a:solidFill>
                <a:latin typeface="Arial"/>
                <a:ea typeface="Arial"/>
                <a:cs typeface="Arial"/>
                <a:sym typeface="Arial"/>
              </a:rPr>
              <a:t>Missing } here</a:t>
            </a:r>
            <a:endParaRPr sz="1600">
              <a:solidFill>
                <a:schemeClr val="dk1"/>
              </a:solidFill>
              <a:latin typeface="Arial"/>
              <a:ea typeface="Arial"/>
              <a:cs typeface="Arial"/>
              <a:sym typeface="Arial"/>
            </a:endParaRPr>
          </a:p>
        </p:txBody>
      </p:sp>
      <p:sp>
        <p:nvSpPr>
          <p:cNvPr id="194" name="Google Shape;194;p15"/>
          <p:cNvSpPr/>
          <p:nvPr/>
        </p:nvSpPr>
        <p:spPr>
          <a:xfrm>
            <a:off x="2170176" y="4767071"/>
            <a:ext cx="3850004" cy="457200"/>
          </a:xfrm>
          <a:custGeom>
            <a:rect b="b" l="l" r="r" t="t"/>
            <a:pathLst>
              <a:path extrusionOk="0" h="457200" w="3850004">
                <a:moveTo>
                  <a:pt x="1335023" y="0"/>
                </a:moveTo>
                <a:lnTo>
                  <a:pt x="1335023" y="266700"/>
                </a:lnTo>
                <a:lnTo>
                  <a:pt x="0" y="295656"/>
                </a:lnTo>
                <a:lnTo>
                  <a:pt x="1335023" y="381000"/>
                </a:lnTo>
                <a:lnTo>
                  <a:pt x="1335023" y="457200"/>
                </a:lnTo>
                <a:lnTo>
                  <a:pt x="3849624" y="457200"/>
                </a:lnTo>
                <a:lnTo>
                  <a:pt x="3849624" y="0"/>
                </a:lnTo>
                <a:lnTo>
                  <a:pt x="1754123" y="0"/>
                </a:lnTo>
                <a:lnTo>
                  <a:pt x="1335023" y="0"/>
                </a:lnTo>
                <a:close/>
              </a:path>
            </a:pathLst>
          </a:custGeom>
          <a:noFill/>
          <a:ln cap="flat" cmpd="sng" w="28575">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5"/>
          <p:cNvSpPr txBox="1"/>
          <p:nvPr/>
        </p:nvSpPr>
        <p:spPr>
          <a:xfrm>
            <a:off x="3505200" y="4767071"/>
            <a:ext cx="2514600" cy="457200"/>
          </a:xfrm>
          <a:prstGeom prst="rect">
            <a:avLst/>
          </a:prstGeom>
          <a:noFill/>
          <a:ln cap="flat" cmpd="sng" w="28575">
            <a:solidFill>
              <a:srgbClr val="CC3300"/>
            </a:solidFill>
            <a:prstDash val="solid"/>
            <a:round/>
            <a:headEnd len="sm" w="sm" type="none"/>
            <a:tailEnd len="sm" w="sm" type="none"/>
          </a:ln>
        </p:spPr>
        <p:txBody>
          <a:bodyPr anchorCtr="0" anchor="t" bIns="0" lIns="0" spcFirstLastPara="1" rIns="0" wrap="square" tIns="102225">
            <a:spAutoFit/>
          </a:bodyPr>
          <a:lstStyle/>
          <a:p>
            <a:pPr indent="0" lvl="0" marL="154940" marR="0" rtl="0" algn="l">
              <a:lnSpc>
                <a:spcPct val="100000"/>
              </a:lnSpc>
              <a:spcBef>
                <a:spcPts val="0"/>
              </a:spcBef>
              <a:spcAft>
                <a:spcPts val="0"/>
              </a:spcAft>
              <a:buNone/>
            </a:pPr>
            <a:r>
              <a:rPr b="1" lang="en-US" sz="1600">
                <a:solidFill>
                  <a:srgbClr val="CC3300"/>
                </a:solidFill>
                <a:latin typeface="Arial"/>
                <a:ea typeface="Arial"/>
                <a:cs typeface="Arial"/>
                <a:sym typeface="Arial"/>
              </a:rPr>
              <a:t>Not detected until here</a:t>
            </a:r>
            <a:endParaRPr sz="1600">
              <a:solidFill>
                <a:schemeClr val="dk1"/>
              </a:solidFill>
              <a:latin typeface="Arial"/>
              <a:ea typeface="Arial"/>
              <a:cs typeface="Arial"/>
              <a:sym typeface="Arial"/>
            </a:endParaRPr>
          </a:p>
        </p:txBody>
      </p:sp>
      <p:sp>
        <p:nvSpPr>
          <p:cNvPr id="196" name="Google Shape;196;p15"/>
          <p:cNvSpPr/>
          <p:nvPr/>
        </p:nvSpPr>
        <p:spPr>
          <a:xfrm>
            <a:off x="2413254" y="5788152"/>
            <a:ext cx="3590925" cy="612775"/>
          </a:xfrm>
          <a:custGeom>
            <a:rect b="b" l="l" r="r" t="t"/>
            <a:pathLst>
              <a:path extrusionOk="0" h="612775" w="3590925">
                <a:moveTo>
                  <a:pt x="1244346" y="231648"/>
                </a:moveTo>
                <a:lnTo>
                  <a:pt x="1244346" y="612648"/>
                </a:lnTo>
                <a:lnTo>
                  <a:pt x="3590544" y="612647"/>
                </a:lnTo>
                <a:lnTo>
                  <a:pt x="3590544" y="231647"/>
                </a:lnTo>
                <a:lnTo>
                  <a:pt x="2221992" y="231648"/>
                </a:lnTo>
                <a:lnTo>
                  <a:pt x="0" y="0"/>
                </a:lnTo>
                <a:lnTo>
                  <a:pt x="1635252" y="231648"/>
                </a:lnTo>
                <a:lnTo>
                  <a:pt x="1244346" y="231648"/>
                </a:lnTo>
                <a:close/>
              </a:path>
            </a:pathLst>
          </a:custGeom>
          <a:noFill/>
          <a:ln cap="flat" cmpd="sng" w="28550">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5"/>
          <p:cNvSpPr txBox="1"/>
          <p:nvPr/>
        </p:nvSpPr>
        <p:spPr>
          <a:xfrm>
            <a:off x="3896359" y="6070344"/>
            <a:ext cx="1870710"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CC3300"/>
                </a:solidFill>
                <a:latin typeface="Arial"/>
                <a:ea typeface="Arial"/>
                <a:cs typeface="Arial"/>
                <a:sym typeface="Arial"/>
              </a:rPr>
              <a:t>Misspelled ID here</a:t>
            </a:r>
            <a:endParaRPr sz="1600">
              <a:solidFill>
                <a:schemeClr val="dk1"/>
              </a:solidFill>
              <a:latin typeface="Arial"/>
              <a:ea typeface="Arial"/>
              <a:cs typeface="Arial"/>
              <a:sym typeface="Arial"/>
            </a:endParaRPr>
          </a:p>
        </p:txBody>
      </p:sp>
      <p:sp>
        <p:nvSpPr>
          <p:cNvPr id="198" name="Google Shape;198;p15"/>
          <p:cNvSpPr/>
          <p:nvPr/>
        </p:nvSpPr>
        <p:spPr>
          <a:xfrm>
            <a:off x="2539745" y="6403847"/>
            <a:ext cx="3709035" cy="607060"/>
          </a:xfrm>
          <a:custGeom>
            <a:rect b="b" l="l" r="r" t="t"/>
            <a:pathLst>
              <a:path extrusionOk="0" h="607059" w="3709035">
                <a:moveTo>
                  <a:pt x="1194054" y="149351"/>
                </a:moveTo>
                <a:lnTo>
                  <a:pt x="1194054" y="225551"/>
                </a:lnTo>
                <a:lnTo>
                  <a:pt x="0" y="0"/>
                </a:lnTo>
                <a:lnTo>
                  <a:pt x="1194054" y="339851"/>
                </a:lnTo>
                <a:lnTo>
                  <a:pt x="1194054" y="606551"/>
                </a:lnTo>
                <a:lnTo>
                  <a:pt x="3708654" y="606551"/>
                </a:lnTo>
                <a:lnTo>
                  <a:pt x="3708654" y="149351"/>
                </a:lnTo>
                <a:lnTo>
                  <a:pt x="1613154" y="149351"/>
                </a:lnTo>
                <a:lnTo>
                  <a:pt x="1194054" y="149351"/>
                </a:lnTo>
                <a:close/>
              </a:path>
            </a:pathLst>
          </a:custGeom>
          <a:noFill/>
          <a:ln cap="flat" cmpd="sng" w="28575">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5"/>
          <p:cNvSpPr txBox="1"/>
          <p:nvPr/>
        </p:nvSpPr>
        <p:spPr>
          <a:xfrm>
            <a:off x="3876547" y="6641844"/>
            <a:ext cx="2230755"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CC3300"/>
                </a:solidFill>
                <a:latin typeface="Arial"/>
                <a:ea typeface="Arial"/>
                <a:cs typeface="Arial"/>
                <a:sym typeface="Arial"/>
              </a:rPr>
              <a:t>Not detected until here</a:t>
            </a:r>
            <a:endParaRPr sz="16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841502" y="785875"/>
            <a:ext cx="224790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Error Recovery</a:t>
            </a:r>
            <a:endParaRPr/>
          </a:p>
        </p:txBody>
      </p:sp>
      <p:sp>
        <p:nvSpPr>
          <p:cNvPr id="205" name="Google Shape;205;p16"/>
          <p:cNvSpPr txBox="1"/>
          <p:nvPr/>
        </p:nvSpPr>
        <p:spPr>
          <a:xfrm>
            <a:off x="1070088" y="1479954"/>
            <a:ext cx="7979409" cy="3639820"/>
          </a:xfrm>
          <a:prstGeom prst="rect">
            <a:avLst/>
          </a:prstGeom>
          <a:noFill/>
          <a:ln>
            <a:noFill/>
          </a:ln>
        </p:spPr>
        <p:txBody>
          <a:bodyPr anchorCtr="0" anchor="t" bIns="0" lIns="0" spcFirstLastPara="1" rIns="0" wrap="square" tIns="49525">
            <a:spAutoFit/>
          </a:bodyPr>
          <a:lstStyle/>
          <a:p>
            <a:pPr indent="-343535" lvl="0" marL="355600" marR="0" rtl="0" algn="l">
              <a:lnSpc>
                <a:spcPct val="100000"/>
              </a:lnSpc>
              <a:spcBef>
                <a:spcPts val="0"/>
              </a:spcBef>
              <a:spcAft>
                <a:spcPts val="0"/>
              </a:spcAft>
              <a:buClr>
                <a:srgbClr val="CC3300"/>
              </a:buClr>
              <a:buSzPts val="2600"/>
              <a:buFont typeface="Arial"/>
              <a:buChar char="•"/>
            </a:pPr>
            <a:r>
              <a:rPr lang="en-US" sz="2600">
                <a:solidFill>
                  <a:schemeClr val="dk1"/>
                </a:solidFill>
                <a:latin typeface="Arial"/>
                <a:ea typeface="Arial"/>
                <a:cs typeface="Arial"/>
                <a:sym typeface="Arial"/>
              </a:rPr>
              <a:t>After first error recovered</a:t>
            </a:r>
            <a:endParaRPr sz="2600">
              <a:solidFill>
                <a:schemeClr val="dk1"/>
              </a:solidFill>
              <a:latin typeface="Arial"/>
              <a:ea typeface="Arial"/>
              <a:cs typeface="Arial"/>
              <a:sym typeface="Arial"/>
            </a:endParaRPr>
          </a:p>
          <a:p>
            <a:pPr indent="-286385" lvl="1" marL="755650" marR="0" rtl="0" algn="l">
              <a:lnSpc>
                <a:spcPct val="100000"/>
              </a:lnSpc>
              <a:spcBef>
                <a:spcPts val="27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Compiler must go on!</a:t>
            </a:r>
            <a:endParaRPr b="0" i="0" sz="2400" u="none" cap="none" strike="noStrike">
              <a:solidFill>
                <a:schemeClr val="dk1"/>
              </a:solidFill>
              <a:latin typeface="Arial"/>
              <a:ea typeface="Arial"/>
              <a:cs typeface="Arial"/>
              <a:sym typeface="Arial"/>
            </a:endParaRPr>
          </a:p>
          <a:p>
            <a:pPr indent="-228600" lvl="2" marL="1155700" marR="0" rtl="0" algn="l">
              <a:lnSpc>
                <a:spcPct val="100000"/>
              </a:lnSpc>
              <a:spcBef>
                <a:spcPts val="270"/>
              </a:spcBef>
              <a:spcAft>
                <a:spcPts val="0"/>
              </a:spcAft>
              <a:buClr>
                <a:srgbClr val="CC3300"/>
              </a:buClr>
              <a:buSzPts val="2200"/>
              <a:buFont typeface="Arial"/>
              <a:buChar char="•"/>
            </a:pPr>
            <a:r>
              <a:rPr b="0" i="0" lang="en-US" sz="2200" u="none" cap="none" strike="noStrike">
                <a:solidFill>
                  <a:schemeClr val="dk1"/>
                </a:solidFill>
                <a:latin typeface="Arial"/>
                <a:ea typeface="Arial"/>
                <a:cs typeface="Arial"/>
                <a:sym typeface="Arial"/>
              </a:rPr>
              <a:t>Restore to some state and process the rest of the input</a:t>
            </a:r>
            <a:endParaRPr b="0" i="0" sz="2200" u="none" cap="none" strike="noStrike">
              <a:solidFill>
                <a:schemeClr val="dk1"/>
              </a:solidFill>
              <a:latin typeface="Arial"/>
              <a:ea typeface="Arial"/>
              <a:cs typeface="Arial"/>
              <a:sym typeface="Arial"/>
            </a:endParaRPr>
          </a:p>
          <a:p>
            <a:pPr indent="0" lvl="2" marL="914400" marR="0" rtl="0" algn="l">
              <a:lnSpc>
                <a:spcPct val="100000"/>
              </a:lnSpc>
              <a:spcBef>
                <a:spcPts val="50"/>
              </a:spcBef>
              <a:spcAft>
                <a:spcPts val="0"/>
              </a:spcAft>
              <a:buClr>
                <a:srgbClr val="CC3300"/>
              </a:buClr>
              <a:buSzPts val="2700"/>
              <a:buFont typeface="Arial"/>
              <a:buNone/>
            </a:pPr>
            <a:r>
              <a:t/>
            </a:r>
            <a:endParaRPr b="0" i="0" sz="2700" u="none" cap="none" strike="noStrike">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CC3300"/>
              </a:buClr>
              <a:buSzPts val="2200"/>
              <a:buFont typeface="Arial"/>
              <a:buChar char="•"/>
            </a:pPr>
            <a:r>
              <a:rPr b="1" lang="en-US" sz="2200">
                <a:solidFill>
                  <a:schemeClr val="dk1"/>
                </a:solidFill>
                <a:latin typeface="Arial"/>
                <a:ea typeface="Arial"/>
                <a:cs typeface="Arial"/>
                <a:sym typeface="Arial"/>
              </a:rPr>
              <a:t>Error-Correcting Compilers</a:t>
            </a:r>
            <a:endParaRPr sz="2200">
              <a:solidFill>
                <a:schemeClr val="dk1"/>
              </a:solidFill>
              <a:latin typeface="Arial"/>
              <a:ea typeface="Arial"/>
              <a:cs typeface="Arial"/>
              <a:sym typeface="Arial"/>
            </a:endParaRPr>
          </a:p>
          <a:p>
            <a:pPr indent="-286385" lvl="1" marL="755650" marR="0" rtl="0" algn="l">
              <a:lnSpc>
                <a:spcPct val="100000"/>
              </a:lnSpc>
              <a:spcBef>
                <a:spcPts val="24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Issue an error message</a:t>
            </a:r>
            <a:endParaRPr b="0" i="0" sz="2000" u="none" cap="none" strike="noStrike">
              <a:solidFill>
                <a:schemeClr val="dk1"/>
              </a:solidFill>
              <a:latin typeface="Arial"/>
              <a:ea typeface="Arial"/>
              <a:cs typeface="Arial"/>
              <a:sym typeface="Arial"/>
            </a:endParaRPr>
          </a:p>
          <a:p>
            <a:pPr indent="-286385" lvl="1" marL="755650" marR="0" rtl="0" algn="l">
              <a:lnSpc>
                <a:spcPct val="100000"/>
              </a:lnSpc>
              <a:spcBef>
                <a:spcPts val="229"/>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Fix the problem</a:t>
            </a:r>
            <a:endParaRPr b="0" i="0" sz="2000" u="none" cap="none" strike="noStrike">
              <a:solidFill>
                <a:schemeClr val="dk1"/>
              </a:solidFill>
              <a:latin typeface="Arial"/>
              <a:ea typeface="Arial"/>
              <a:cs typeface="Arial"/>
              <a:sym typeface="Arial"/>
            </a:endParaRPr>
          </a:p>
          <a:p>
            <a:pPr indent="-286385" lvl="1" marL="755650" marR="0" rtl="0" algn="l">
              <a:lnSpc>
                <a:spcPct val="100000"/>
              </a:lnSpc>
              <a:spcBef>
                <a:spcPts val="24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Produce an executable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5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2000">
                <a:solidFill>
                  <a:schemeClr val="dk1"/>
                </a:solidFill>
                <a:latin typeface="Arial"/>
                <a:ea typeface="Arial"/>
                <a:cs typeface="Arial"/>
                <a:sym typeface="Arial"/>
              </a:rPr>
              <a:t>Example</a:t>
            </a:r>
            <a:endParaRPr sz="2000">
              <a:solidFill>
                <a:schemeClr val="dk1"/>
              </a:solidFill>
              <a:latin typeface="Arial"/>
              <a:ea typeface="Arial"/>
              <a:cs typeface="Arial"/>
              <a:sym typeface="Arial"/>
            </a:endParaRPr>
          </a:p>
        </p:txBody>
      </p:sp>
      <p:sp>
        <p:nvSpPr>
          <p:cNvPr id="206" name="Google Shape;206;p16"/>
          <p:cNvSpPr txBox="1"/>
          <p:nvPr/>
        </p:nvSpPr>
        <p:spPr>
          <a:xfrm>
            <a:off x="1447800" y="5119878"/>
            <a:ext cx="5943600" cy="762000"/>
          </a:xfrm>
          <a:prstGeom prst="rect">
            <a:avLst/>
          </a:prstGeom>
          <a:noFill/>
          <a:ln cap="flat" cmpd="sng" w="28575">
            <a:solidFill>
              <a:srgbClr val="CC3300"/>
            </a:solidFill>
            <a:prstDash val="solid"/>
            <a:round/>
            <a:headEnd len="sm" w="sm" type="none"/>
            <a:tailEnd len="sm" w="sm" type="none"/>
          </a:ln>
        </p:spPr>
        <p:txBody>
          <a:bodyPr anchorCtr="0" anchor="t" bIns="0" lIns="0" spcFirstLastPara="1" rIns="0" wrap="square" tIns="0">
            <a:spAutoFit/>
          </a:bodyPr>
          <a:lstStyle/>
          <a:p>
            <a:pPr indent="0" lvl="0" marL="92075" marR="0" rtl="0" algn="l">
              <a:lnSpc>
                <a:spcPct val="118750"/>
              </a:lnSpc>
              <a:spcBef>
                <a:spcPts val="0"/>
              </a:spcBef>
              <a:spcAft>
                <a:spcPts val="0"/>
              </a:spcAft>
              <a:buNone/>
            </a:pPr>
            <a:r>
              <a:rPr lang="en-US" sz="2000">
                <a:solidFill>
                  <a:schemeClr val="dk1"/>
                </a:solidFill>
                <a:latin typeface="Courier New"/>
                <a:ea typeface="Courier New"/>
                <a:cs typeface="Courier New"/>
                <a:sym typeface="Courier New"/>
              </a:rPr>
              <a:t>Error on line 23: “myVarr” undefined.</a:t>
            </a:r>
            <a:endParaRPr sz="2000">
              <a:solidFill>
                <a:schemeClr val="dk1"/>
              </a:solidFill>
              <a:latin typeface="Courier New"/>
              <a:ea typeface="Courier New"/>
              <a:cs typeface="Courier New"/>
              <a:sym typeface="Courier New"/>
            </a:endParaRPr>
          </a:p>
          <a:p>
            <a:pPr indent="0" lvl="0" marL="92075" marR="0" rtl="0" algn="l">
              <a:lnSpc>
                <a:spcPct val="100000"/>
              </a:lnSpc>
              <a:spcBef>
                <a:spcPts val="270"/>
              </a:spcBef>
              <a:spcAft>
                <a:spcPts val="0"/>
              </a:spcAft>
              <a:buNone/>
            </a:pPr>
            <a:r>
              <a:rPr lang="en-US" sz="2000">
                <a:solidFill>
                  <a:schemeClr val="dk1"/>
                </a:solidFill>
                <a:latin typeface="Courier New"/>
                <a:ea typeface="Courier New"/>
                <a:cs typeface="Courier New"/>
                <a:sym typeface="Courier New"/>
              </a:rPr>
              <a:t>“myVar” was used.</a:t>
            </a:r>
            <a:endParaRPr sz="2000">
              <a:solidFill>
                <a:schemeClr val="dk1"/>
              </a:solidFill>
              <a:latin typeface="Courier New"/>
              <a:ea typeface="Courier New"/>
              <a:cs typeface="Courier New"/>
              <a:sym typeface="Courier New"/>
            </a:endParaRPr>
          </a:p>
        </p:txBody>
      </p:sp>
      <p:sp>
        <p:nvSpPr>
          <p:cNvPr id="207" name="Google Shape;207;p16"/>
          <p:cNvSpPr txBox="1"/>
          <p:nvPr/>
        </p:nvSpPr>
        <p:spPr>
          <a:xfrm>
            <a:off x="1070102" y="6102998"/>
            <a:ext cx="7326630" cy="859155"/>
          </a:xfrm>
          <a:prstGeom prst="rect">
            <a:avLst/>
          </a:prstGeom>
          <a:noFill/>
          <a:ln>
            <a:noFill/>
          </a:ln>
        </p:spPr>
        <p:txBody>
          <a:bodyPr anchorCtr="0" anchor="t" bIns="0" lIns="0" spcFirstLastPara="1" rIns="0" wrap="square" tIns="49525">
            <a:spAutoFit/>
          </a:bodyPr>
          <a:lstStyle/>
          <a:p>
            <a:pPr indent="0" lvl="0" marL="12700" marR="0" rtl="0" algn="l">
              <a:lnSpc>
                <a:spcPct val="100000"/>
              </a:lnSpc>
              <a:spcBef>
                <a:spcPts val="0"/>
              </a:spcBef>
              <a:spcAft>
                <a:spcPts val="0"/>
              </a:spcAft>
              <a:buNone/>
            </a:pPr>
            <a:r>
              <a:rPr lang="en-US" sz="2600">
                <a:solidFill>
                  <a:schemeClr val="dk1"/>
                </a:solidFill>
                <a:latin typeface="Arial"/>
                <a:ea typeface="Arial"/>
                <a:cs typeface="Arial"/>
                <a:sym typeface="Arial"/>
              </a:rPr>
              <a:t>May not be a good Idea!!</a:t>
            </a:r>
            <a:endParaRPr sz="2600">
              <a:solidFill>
                <a:schemeClr val="dk1"/>
              </a:solidFill>
              <a:latin typeface="Arial"/>
              <a:ea typeface="Arial"/>
              <a:cs typeface="Arial"/>
              <a:sym typeface="Arial"/>
            </a:endParaRPr>
          </a:p>
          <a:p>
            <a:pPr indent="0" lvl="0" marL="469900" marR="0" rtl="0" algn="l">
              <a:lnSpc>
                <a:spcPct val="100000"/>
              </a:lnSpc>
              <a:spcBef>
                <a:spcPts val="275"/>
              </a:spcBef>
              <a:spcAft>
                <a:spcPts val="0"/>
              </a:spcAft>
              <a:buNone/>
            </a:pPr>
            <a:r>
              <a:rPr lang="en-US" sz="2400">
                <a:solidFill>
                  <a:srgbClr val="CC3300"/>
                </a:solidFill>
                <a:latin typeface="Arial"/>
                <a:ea typeface="Arial"/>
                <a:cs typeface="Arial"/>
                <a:sym typeface="Arial"/>
              </a:rPr>
              <a:t>– </a:t>
            </a:r>
            <a:r>
              <a:rPr lang="en-US" sz="2400">
                <a:solidFill>
                  <a:schemeClr val="dk1"/>
                </a:solidFill>
                <a:latin typeface="Arial"/>
                <a:ea typeface="Arial"/>
                <a:cs typeface="Arial"/>
                <a:sym typeface="Arial"/>
              </a:rPr>
              <a:t>Guessing the programmers intention is not easy!</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841502" y="785875"/>
            <a:ext cx="602996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Error Recovery May Trigger More Errors!</a:t>
            </a:r>
            <a:endParaRPr/>
          </a:p>
        </p:txBody>
      </p:sp>
      <p:sp>
        <p:nvSpPr>
          <p:cNvPr id="213" name="Google Shape;213;p17"/>
          <p:cNvSpPr txBox="1"/>
          <p:nvPr/>
        </p:nvSpPr>
        <p:spPr>
          <a:xfrm>
            <a:off x="1070102" y="1481711"/>
            <a:ext cx="6280785" cy="795020"/>
          </a:xfrm>
          <a:prstGeom prst="rect">
            <a:avLst/>
          </a:prstGeom>
          <a:noFill/>
          <a:ln>
            <a:noFill/>
          </a:ln>
        </p:spPr>
        <p:txBody>
          <a:bodyPr anchorCtr="0" anchor="t" bIns="0" lIns="0" spcFirstLastPara="1" rIns="0" wrap="square" tIns="80625">
            <a:spAutoFit/>
          </a:bodyPr>
          <a:lstStyle/>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Inadequate recovery may introduce more errors</a:t>
            </a:r>
            <a:endParaRPr sz="2200">
              <a:solidFill>
                <a:schemeClr val="dk1"/>
              </a:solidFill>
              <a:latin typeface="Arial"/>
              <a:ea typeface="Arial"/>
              <a:cs typeface="Arial"/>
              <a:sym typeface="Arial"/>
            </a:endParaRPr>
          </a:p>
          <a:p>
            <a:pPr indent="0" lvl="0" marL="469900" marR="0" rtl="0" algn="l">
              <a:lnSpc>
                <a:spcPct val="100000"/>
              </a:lnSpc>
              <a:spcBef>
                <a:spcPts val="480"/>
              </a:spcBef>
              <a:spcAft>
                <a:spcPts val="0"/>
              </a:spcAft>
              <a:buNone/>
            </a:pPr>
            <a:r>
              <a:rPr lang="en-US" sz="2000">
                <a:solidFill>
                  <a:srgbClr val="CC3300"/>
                </a:solidFill>
                <a:latin typeface="Arial"/>
                <a:ea typeface="Arial"/>
                <a:cs typeface="Arial"/>
                <a:sym typeface="Arial"/>
              </a:rPr>
              <a:t>–	</a:t>
            </a:r>
            <a:r>
              <a:rPr lang="en-US" sz="2000">
                <a:solidFill>
                  <a:schemeClr val="dk1"/>
                </a:solidFill>
                <a:latin typeface="Arial"/>
                <a:ea typeface="Arial"/>
                <a:cs typeface="Arial"/>
                <a:sym typeface="Arial"/>
              </a:rPr>
              <a:t>Those were not programmers errors</a:t>
            </a:r>
            <a:endParaRPr sz="2000">
              <a:solidFill>
                <a:schemeClr val="dk1"/>
              </a:solidFill>
              <a:latin typeface="Arial"/>
              <a:ea typeface="Arial"/>
              <a:cs typeface="Arial"/>
              <a:sym typeface="Arial"/>
            </a:endParaRPr>
          </a:p>
        </p:txBody>
      </p:sp>
      <p:sp>
        <p:nvSpPr>
          <p:cNvPr id="214" name="Google Shape;214;p17"/>
          <p:cNvSpPr txBox="1"/>
          <p:nvPr/>
        </p:nvSpPr>
        <p:spPr>
          <a:xfrm>
            <a:off x="1070102" y="2669784"/>
            <a:ext cx="2438400" cy="2449830"/>
          </a:xfrm>
          <a:prstGeom prst="rect">
            <a:avLst/>
          </a:prstGeom>
          <a:noFill/>
          <a:ln>
            <a:noFill/>
          </a:ln>
        </p:spPr>
        <p:txBody>
          <a:bodyPr anchorCtr="0" anchor="t" bIns="0" lIns="0" spcFirstLastPara="1" rIns="0" wrap="square" tIns="60325">
            <a:spAutoFit/>
          </a:bodyPr>
          <a:lstStyle/>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Example:</a:t>
            </a:r>
            <a:endParaRPr sz="2200">
              <a:solidFill>
                <a:schemeClr val="dk1"/>
              </a:solidFill>
              <a:latin typeface="Arial"/>
              <a:ea typeface="Arial"/>
              <a:cs typeface="Arial"/>
              <a:sym typeface="Arial"/>
            </a:endParaRPr>
          </a:p>
          <a:p>
            <a:pPr indent="0" lvl="0" marL="469900" marR="0" rtl="0" algn="l">
              <a:lnSpc>
                <a:spcPct val="100000"/>
              </a:lnSpc>
              <a:spcBef>
                <a:spcPts val="280"/>
              </a:spcBef>
              <a:spcAft>
                <a:spcPts val="0"/>
              </a:spcAft>
              <a:buNone/>
            </a:pPr>
            <a:r>
              <a:rPr lang="en-US" sz="1600">
                <a:solidFill>
                  <a:schemeClr val="dk1"/>
                </a:solidFill>
                <a:latin typeface="Courier New"/>
                <a:ea typeface="Courier New"/>
                <a:cs typeface="Courier New"/>
                <a:sym typeface="Courier New"/>
              </a:rPr>
              <a:t>int myVar flag ;</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85"/>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400"/>
              </a:spcBef>
              <a:spcAft>
                <a:spcPts val="0"/>
              </a:spcAft>
              <a:buNone/>
            </a:pPr>
            <a:r>
              <a:rPr lang="en-US" sz="1600">
                <a:solidFill>
                  <a:schemeClr val="dk1"/>
                </a:solidFill>
                <a:latin typeface="Courier New"/>
                <a:ea typeface="Courier New"/>
                <a:cs typeface="Courier New"/>
                <a:sym typeface="Courier New"/>
              </a:rPr>
              <a:t>x := flag;</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5"/>
              </a:spcBef>
              <a:spcAft>
                <a:spcPts val="0"/>
              </a:spcAft>
              <a:buNone/>
            </a:pPr>
            <a:r>
              <a:rPr lang="en-US" sz="1600">
                <a:solidFill>
                  <a:schemeClr val="dk1"/>
                </a:solidFill>
                <a:latin typeface="Courier New"/>
                <a:ea typeface="Courier New"/>
                <a:cs typeface="Courier New"/>
                <a:sym typeface="Courier New"/>
              </a:rPr>
              <a:t>while (flag==0)</a:t>
            </a:r>
            <a:endParaRPr sz="1600">
              <a:solidFill>
                <a:schemeClr val="dk1"/>
              </a:solidFill>
              <a:latin typeface="Courier New"/>
              <a:ea typeface="Courier New"/>
              <a:cs typeface="Courier New"/>
              <a:sym typeface="Courier New"/>
            </a:endParaRPr>
          </a:p>
          <a:p>
            <a:pPr indent="0" lvl="0" marL="469900" marR="0" rtl="0" algn="l">
              <a:lnSpc>
                <a:spcPct val="100000"/>
              </a:lnSpc>
              <a:spcBef>
                <a:spcPts val="39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215" name="Google Shape;215;p17"/>
          <p:cNvSpPr txBox="1"/>
          <p:nvPr/>
        </p:nvSpPr>
        <p:spPr>
          <a:xfrm>
            <a:off x="1070102" y="5510062"/>
            <a:ext cx="5605780" cy="1533525"/>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Too many Error message may be obscuring</a:t>
            </a:r>
            <a:endParaRPr sz="1800">
              <a:solidFill>
                <a:schemeClr val="dk1"/>
              </a:solidFill>
              <a:latin typeface="Arial"/>
              <a:ea typeface="Arial"/>
              <a:cs typeface="Arial"/>
              <a:sym typeface="Arial"/>
            </a:endParaRPr>
          </a:p>
          <a:p>
            <a:pPr indent="-285750" lvl="0" marL="755650" marR="0" rtl="0" algn="l">
              <a:lnSpc>
                <a:spcPct val="100000"/>
              </a:lnSpc>
              <a:spcBef>
                <a:spcPts val="405"/>
              </a:spcBef>
              <a:spcAft>
                <a:spcPts val="0"/>
              </a:spcAft>
              <a:buClr>
                <a:srgbClr val="CC3300"/>
              </a:buClr>
              <a:buSzPts val="1600"/>
              <a:buFont typeface="Arial"/>
              <a:buChar char="–"/>
            </a:pPr>
            <a:r>
              <a:rPr lang="en-US" sz="1600">
                <a:solidFill>
                  <a:schemeClr val="dk1"/>
                </a:solidFill>
                <a:latin typeface="Arial"/>
                <a:ea typeface="Arial"/>
                <a:cs typeface="Arial"/>
                <a:sym typeface="Arial"/>
              </a:rPr>
              <a:t>May bury the real message</a:t>
            </a:r>
            <a:endParaRPr sz="1600">
              <a:solidFill>
                <a:schemeClr val="dk1"/>
              </a:solidFill>
              <a:latin typeface="Arial"/>
              <a:ea typeface="Arial"/>
              <a:cs typeface="Arial"/>
              <a:sym typeface="Arial"/>
            </a:endParaRPr>
          </a:p>
          <a:p>
            <a:pPr indent="-286385" lvl="0" marL="755650" marR="0" rtl="0" algn="l">
              <a:lnSpc>
                <a:spcPct val="100000"/>
              </a:lnSpc>
              <a:spcBef>
                <a:spcPts val="395"/>
              </a:spcBef>
              <a:spcAft>
                <a:spcPts val="0"/>
              </a:spcAft>
              <a:buClr>
                <a:srgbClr val="CC3300"/>
              </a:buClr>
              <a:buSzPts val="1600"/>
              <a:buFont typeface="Arial"/>
              <a:buChar char="–"/>
            </a:pPr>
            <a:r>
              <a:rPr lang="en-US" sz="1600">
                <a:solidFill>
                  <a:schemeClr val="dk1"/>
                </a:solidFill>
                <a:latin typeface="Arial"/>
                <a:ea typeface="Arial"/>
                <a:cs typeface="Arial"/>
                <a:sym typeface="Arial"/>
              </a:rPr>
              <a:t>Remedy:</a:t>
            </a:r>
            <a:endParaRPr sz="1600">
              <a:solidFill>
                <a:schemeClr val="dk1"/>
              </a:solidFill>
              <a:latin typeface="Arial"/>
              <a:ea typeface="Arial"/>
              <a:cs typeface="Arial"/>
              <a:sym typeface="Arial"/>
            </a:endParaRPr>
          </a:p>
          <a:p>
            <a:pPr indent="-228600" lvl="1" marL="1155700" marR="0" rtl="0" algn="l">
              <a:lnSpc>
                <a:spcPct val="100000"/>
              </a:lnSpc>
              <a:spcBef>
                <a:spcPts val="390"/>
              </a:spcBef>
              <a:spcAft>
                <a:spcPts val="0"/>
              </a:spcAft>
              <a:buClr>
                <a:srgbClr val="CC3300"/>
              </a:buClr>
              <a:buSzPts val="1600"/>
              <a:buFont typeface="Arial"/>
              <a:buChar char="•"/>
            </a:pPr>
            <a:r>
              <a:rPr b="0" i="0" lang="en-US" sz="1600" u="none" cap="none" strike="noStrike">
                <a:solidFill>
                  <a:schemeClr val="dk1"/>
                </a:solidFill>
                <a:latin typeface="Arial"/>
                <a:ea typeface="Arial"/>
                <a:cs typeface="Arial"/>
                <a:sym typeface="Arial"/>
              </a:rPr>
              <a:t>allow 1 message per token or per statement</a:t>
            </a:r>
            <a:endParaRPr/>
          </a:p>
          <a:p>
            <a:pPr indent="-228600" lvl="1" marL="1155700" marR="0" rtl="0" algn="l">
              <a:lnSpc>
                <a:spcPct val="100000"/>
              </a:lnSpc>
              <a:spcBef>
                <a:spcPts val="390"/>
              </a:spcBef>
              <a:spcAft>
                <a:spcPts val="0"/>
              </a:spcAft>
              <a:buClr>
                <a:srgbClr val="CC3300"/>
              </a:buClr>
              <a:buSzPts val="1600"/>
              <a:buFont typeface="Arial"/>
              <a:buChar char="•"/>
            </a:pPr>
            <a:r>
              <a:rPr b="0" i="0" lang="en-US" sz="1600" u="none" cap="none" strike="noStrike">
                <a:solidFill>
                  <a:schemeClr val="dk1"/>
                </a:solidFill>
                <a:latin typeface="Arial"/>
                <a:ea typeface="Arial"/>
                <a:cs typeface="Arial"/>
                <a:sym typeface="Arial"/>
              </a:rPr>
              <a:t>Quit after a maximum (e.g. 100) number of errors</a:t>
            </a:r>
            <a:endParaRPr b="0" i="0" sz="1600" u="none" cap="none" strike="noStrike">
              <a:solidFill>
                <a:schemeClr val="dk1"/>
              </a:solidFill>
              <a:latin typeface="Arial"/>
              <a:ea typeface="Arial"/>
              <a:cs typeface="Arial"/>
              <a:sym typeface="Arial"/>
            </a:endParaRPr>
          </a:p>
        </p:txBody>
      </p:sp>
      <p:sp>
        <p:nvSpPr>
          <p:cNvPr id="216" name="Google Shape;216;p17"/>
          <p:cNvSpPr/>
          <p:nvPr/>
        </p:nvSpPr>
        <p:spPr>
          <a:xfrm>
            <a:off x="3265170" y="3370326"/>
            <a:ext cx="4431030" cy="516255"/>
          </a:xfrm>
          <a:custGeom>
            <a:rect b="b" l="l" r="r" t="t"/>
            <a:pathLst>
              <a:path extrusionOk="0" h="516254" w="4431030">
                <a:moveTo>
                  <a:pt x="925829" y="58674"/>
                </a:moveTo>
                <a:lnTo>
                  <a:pt x="925829" y="134874"/>
                </a:lnTo>
                <a:lnTo>
                  <a:pt x="0" y="0"/>
                </a:lnTo>
                <a:lnTo>
                  <a:pt x="925829" y="249174"/>
                </a:lnTo>
                <a:lnTo>
                  <a:pt x="925829" y="515874"/>
                </a:lnTo>
                <a:lnTo>
                  <a:pt x="4431030" y="515873"/>
                </a:lnTo>
                <a:lnTo>
                  <a:pt x="4431030" y="58673"/>
                </a:lnTo>
                <a:lnTo>
                  <a:pt x="1510283" y="58674"/>
                </a:lnTo>
                <a:lnTo>
                  <a:pt x="925829" y="58674"/>
                </a:lnTo>
                <a:close/>
              </a:path>
            </a:pathLst>
          </a:custGeom>
          <a:noFill/>
          <a:ln cap="flat" cmpd="sng" w="28575">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7"/>
          <p:cNvSpPr txBox="1"/>
          <p:nvPr/>
        </p:nvSpPr>
        <p:spPr>
          <a:xfrm>
            <a:off x="4422140" y="3517646"/>
            <a:ext cx="3045460"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CC3300"/>
                </a:solidFill>
                <a:latin typeface="Arial"/>
                <a:ea typeface="Arial"/>
                <a:cs typeface="Arial"/>
                <a:sym typeface="Arial"/>
              </a:rPr>
              <a:t>Declaration of flag is discarded</a:t>
            </a:r>
            <a:endParaRPr sz="1600">
              <a:solidFill>
                <a:schemeClr val="dk1"/>
              </a:solidFill>
              <a:latin typeface="Arial"/>
              <a:ea typeface="Arial"/>
              <a:cs typeface="Arial"/>
              <a:sym typeface="Arial"/>
            </a:endParaRPr>
          </a:p>
        </p:txBody>
      </p:sp>
      <p:sp>
        <p:nvSpPr>
          <p:cNvPr id="218" name="Google Shape;218;p17"/>
          <p:cNvSpPr/>
          <p:nvPr/>
        </p:nvSpPr>
        <p:spPr>
          <a:xfrm>
            <a:off x="2655570" y="4005071"/>
            <a:ext cx="5040630" cy="719455"/>
          </a:xfrm>
          <a:custGeom>
            <a:rect b="b" l="l" r="r" t="t"/>
            <a:pathLst>
              <a:path extrusionOk="0" h="719454" w="5040630">
                <a:moveTo>
                  <a:pt x="1535429" y="262127"/>
                </a:moveTo>
                <a:lnTo>
                  <a:pt x="1535429" y="719327"/>
                </a:lnTo>
                <a:lnTo>
                  <a:pt x="5040630" y="719327"/>
                </a:lnTo>
                <a:lnTo>
                  <a:pt x="5040630" y="262127"/>
                </a:lnTo>
                <a:lnTo>
                  <a:pt x="2996183" y="262127"/>
                </a:lnTo>
                <a:lnTo>
                  <a:pt x="0" y="0"/>
                </a:lnTo>
                <a:lnTo>
                  <a:pt x="2119883" y="262127"/>
                </a:lnTo>
                <a:lnTo>
                  <a:pt x="1535429" y="262127"/>
                </a:lnTo>
                <a:close/>
              </a:path>
            </a:pathLst>
          </a:custGeom>
          <a:noFill/>
          <a:ln cap="flat" cmpd="sng" w="28575">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7"/>
          <p:cNvSpPr txBox="1"/>
          <p:nvPr/>
        </p:nvSpPr>
        <p:spPr>
          <a:xfrm>
            <a:off x="4698746" y="4355846"/>
            <a:ext cx="2492375"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CC3300"/>
                </a:solidFill>
                <a:latin typeface="Arial"/>
                <a:ea typeface="Arial"/>
                <a:cs typeface="Arial"/>
                <a:sym typeface="Arial"/>
              </a:rPr>
              <a:t>Variable flag is undefined</a:t>
            </a:r>
            <a:endParaRPr sz="1600">
              <a:solidFill>
                <a:schemeClr val="dk1"/>
              </a:solidFill>
              <a:latin typeface="Arial"/>
              <a:ea typeface="Arial"/>
              <a:cs typeface="Arial"/>
              <a:sym typeface="Arial"/>
            </a:endParaRPr>
          </a:p>
        </p:txBody>
      </p:sp>
      <p:sp>
        <p:nvSpPr>
          <p:cNvPr id="220" name="Google Shape;220;p17"/>
          <p:cNvSpPr/>
          <p:nvPr/>
        </p:nvSpPr>
        <p:spPr>
          <a:xfrm>
            <a:off x="3265170" y="4818126"/>
            <a:ext cx="4431030" cy="516255"/>
          </a:xfrm>
          <a:custGeom>
            <a:rect b="b" l="l" r="r" t="t"/>
            <a:pathLst>
              <a:path extrusionOk="0" h="516254" w="4431030">
                <a:moveTo>
                  <a:pt x="925829" y="58674"/>
                </a:moveTo>
                <a:lnTo>
                  <a:pt x="925829" y="134874"/>
                </a:lnTo>
                <a:lnTo>
                  <a:pt x="0" y="0"/>
                </a:lnTo>
                <a:lnTo>
                  <a:pt x="925829" y="249174"/>
                </a:lnTo>
                <a:lnTo>
                  <a:pt x="925829" y="515874"/>
                </a:lnTo>
                <a:lnTo>
                  <a:pt x="4431030" y="515873"/>
                </a:lnTo>
                <a:lnTo>
                  <a:pt x="4431030" y="58673"/>
                </a:lnTo>
                <a:lnTo>
                  <a:pt x="1510283" y="58674"/>
                </a:lnTo>
                <a:lnTo>
                  <a:pt x="925829" y="58674"/>
                </a:lnTo>
                <a:close/>
              </a:path>
            </a:pathLst>
          </a:custGeom>
          <a:noFill/>
          <a:ln cap="flat" cmpd="sng" w="28575">
            <a:solidFill>
              <a:srgbClr val="CC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7"/>
          <p:cNvSpPr txBox="1"/>
          <p:nvPr/>
        </p:nvSpPr>
        <p:spPr>
          <a:xfrm>
            <a:off x="4698746" y="4965446"/>
            <a:ext cx="2491740"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CC3300"/>
                </a:solidFill>
                <a:latin typeface="Arial"/>
                <a:ea typeface="Arial"/>
                <a:cs typeface="Arial"/>
                <a:sym typeface="Arial"/>
              </a:rPr>
              <a:t>Variable falg is undefined</a:t>
            </a:r>
            <a:endParaRPr sz="16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841502" y="785875"/>
            <a:ext cx="645668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Error Recovery Approaches: Panic Mode</a:t>
            </a:r>
            <a:endParaRPr/>
          </a:p>
        </p:txBody>
      </p:sp>
      <p:sp>
        <p:nvSpPr>
          <p:cNvPr id="227" name="Google Shape;227;p18"/>
          <p:cNvSpPr txBox="1"/>
          <p:nvPr/>
        </p:nvSpPr>
        <p:spPr>
          <a:xfrm>
            <a:off x="1070102" y="1328122"/>
            <a:ext cx="8075757" cy="1990288"/>
          </a:xfrm>
          <a:prstGeom prst="rect">
            <a:avLst/>
          </a:prstGeom>
          <a:noFill/>
          <a:ln>
            <a:noFill/>
          </a:ln>
        </p:spPr>
        <p:txBody>
          <a:bodyPr anchorCtr="0" anchor="t" bIns="0" lIns="0" spcFirstLastPara="1" rIns="0" wrap="square" tIns="12700">
            <a:spAutoFit/>
          </a:bodyPr>
          <a:lstStyle/>
          <a:p>
            <a:pPr indent="-343535" lvl="0" marL="355600" marR="0" rtl="0" algn="l">
              <a:lnSpc>
                <a:spcPct val="100000"/>
              </a:lnSpc>
              <a:spcBef>
                <a:spcPts val="0"/>
              </a:spcBef>
              <a:spcAft>
                <a:spcPts val="0"/>
              </a:spcAft>
              <a:buClr>
                <a:srgbClr val="CC3300"/>
              </a:buClr>
              <a:buSzPts val="1800"/>
              <a:buFont typeface="Arial"/>
              <a:buChar char="•"/>
            </a:pPr>
            <a:r>
              <a:rPr lang="en-US" sz="1800">
                <a:solidFill>
                  <a:schemeClr val="dk1"/>
                </a:solidFill>
                <a:latin typeface="Arial"/>
                <a:ea typeface="Arial"/>
                <a:cs typeface="Arial"/>
                <a:sym typeface="Arial"/>
              </a:rPr>
              <a:t>Discard input symbol one at a time until one of designated set of synchronization token is found. </a:t>
            </a:r>
            <a:endParaRPr/>
          </a:p>
          <a:p>
            <a:pPr indent="-343535" lvl="0" marL="355600" marR="0" rtl="0" algn="l">
              <a:lnSpc>
                <a:spcPct val="100000"/>
              </a:lnSpc>
              <a:spcBef>
                <a:spcPts val="100"/>
              </a:spcBef>
              <a:spcAft>
                <a:spcPts val="0"/>
              </a:spcAft>
              <a:buClr>
                <a:srgbClr val="CC3300"/>
              </a:buClr>
              <a:buSzPts val="1800"/>
              <a:buFont typeface="Arial"/>
              <a:buChar char="•"/>
            </a:pPr>
            <a:r>
              <a:rPr lang="en-US" sz="1800">
                <a:solidFill>
                  <a:schemeClr val="dk1"/>
                </a:solidFill>
                <a:latin typeface="Arial"/>
                <a:ea typeface="Arial"/>
                <a:cs typeface="Arial"/>
                <a:sym typeface="Arial"/>
              </a:rPr>
              <a:t>Example of synchronization tokens are:  ;,  }.  It depends on the programming language</a:t>
            </a:r>
            <a:endParaRPr/>
          </a:p>
          <a:p>
            <a:pPr indent="-343535" lvl="0" marL="355600" marR="0" rtl="0" algn="l">
              <a:lnSpc>
                <a:spcPct val="100000"/>
              </a:lnSpc>
              <a:spcBef>
                <a:spcPts val="100"/>
              </a:spcBef>
              <a:spcAft>
                <a:spcPts val="0"/>
              </a:spcAft>
              <a:buClr>
                <a:srgbClr val="CC3300"/>
              </a:buClr>
              <a:buSzPts val="1800"/>
              <a:buFont typeface="Arial"/>
              <a:buChar char="•"/>
            </a:pPr>
            <a:r>
              <a:rPr lang="en-US" sz="1800">
                <a:solidFill>
                  <a:schemeClr val="dk1"/>
                </a:solidFill>
                <a:latin typeface="Arial"/>
                <a:ea typeface="Arial"/>
                <a:cs typeface="Arial"/>
                <a:sym typeface="Arial"/>
              </a:rPr>
              <a:t>If discarding a semicolon is not sufficient, it discards the subsequent statements till it come to a closing brace. </a:t>
            </a:r>
            <a:endParaRPr/>
          </a:p>
          <a:p>
            <a:pPr indent="-343535" lvl="0" marL="355600" marR="0" rtl="0" algn="l">
              <a:lnSpc>
                <a:spcPct val="100000"/>
              </a:lnSpc>
              <a:spcBef>
                <a:spcPts val="100"/>
              </a:spcBef>
              <a:spcAft>
                <a:spcPts val="0"/>
              </a:spcAft>
              <a:buClr>
                <a:srgbClr val="CC3300"/>
              </a:buClr>
              <a:buSzPts val="1800"/>
              <a:buFont typeface="Arial"/>
              <a:buChar char="•"/>
            </a:pPr>
            <a:r>
              <a:rPr lang="en-US" sz="1800">
                <a:solidFill>
                  <a:schemeClr val="dk1"/>
                </a:solidFill>
                <a:latin typeface="Arial"/>
                <a:ea typeface="Arial"/>
                <a:cs typeface="Arial"/>
                <a:sym typeface="Arial"/>
              </a:rPr>
              <a:t>So, an entire block can be skipped if necessary</a:t>
            </a:r>
            <a:endParaRPr sz="1800">
              <a:solidFill>
                <a:schemeClr val="dk1"/>
              </a:solidFill>
              <a:latin typeface="Arial"/>
              <a:ea typeface="Arial"/>
              <a:cs typeface="Arial"/>
              <a:sym typeface="Arial"/>
            </a:endParaRPr>
          </a:p>
        </p:txBody>
      </p:sp>
      <p:sp>
        <p:nvSpPr>
          <p:cNvPr id="228" name="Google Shape;228;p18"/>
          <p:cNvSpPr txBox="1"/>
          <p:nvPr/>
        </p:nvSpPr>
        <p:spPr>
          <a:xfrm>
            <a:off x="1219200" y="3318410"/>
            <a:ext cx="4495800" cy="3372718"/>
          </a:xfrm>
          <a:prstGeom prst="rect">
            <a:avLst/>
          </a:prstGeom>
          <a:noFill/>
          <a:ln>
            <a:noFill/>
          </a:ln>
        </p:spPr>
        <p:txBody>
          <a:bodyPr anchorCtr="0" anchor="t" bIns="0" lIns="0" spcFirstLastPara="1" rIns="0" wrap="square" tIns="73650">
            <a:spAutoFit/>
          </a:bodyPr>
          <a:lstStyle/>
          <a:p>
            <a:pPr indent="-343535" lvl="0" marL="355600" marR="0" rtl="0" algn="l">
              <a:lnSpc>
                <a:spcPct val="100000"/>
              </a:lnSpc>
              <a:spcBef>
                <a:spcPts val="0"/>
              </a:spcBef>
              <a:spcAft>
                <a:spcPts val="0"/>
              </a:spcAft>
              <a:buClr>
                <a:srgbClr val="CC3300"/>
              </a:buClr>
              <a:buSzPts val="1800"/>
              <a:buFont typeface="Arial"/>
              <a:buChar char="•"/>
            </a:pPr>
            <a:r>
              <a:rPr lang="en-US" sz="1800">
                <a:solidFill>
                  <a:schemeClr val="dk1"/>
                </a:solidFill>
                <a:latin typeface="Arial"/>
                <a:ea typeface="Arial"/>
                <a:cs typeface="Arial"/>
                <a:sym typeface="Arial"/>
              </a:rPr>
              <a:t>The key...</a:t>
            </a:r>
            <a:endParaRPr sz="1800">
              <a:solidFill>
                <a:schemeClr val="dk1"/>
              </a:solidFill>
              <a:latin typeface="Arial"/>
              <a:ea typeface="Arial"/>
              <a:cs typeface="Arial"/>
              <a:sym typeface="Arial"/>
            </a:endParaRPr>
          </a:p>
          <a:p>
            <a:pPr indent="-285750" lvl="1" marL="755650" marR="0" rtl="0" algn="l">
              <a:lnSpc>
                <a:spcPct val="100000"/>
              </a:lnSpc>
              <a:spcBef>
                <a:spcPts val="434"/>
              </a:spcBef>
              <a:spcAft>
                <a:spcPts val="0"/>
              </a:spcAft>
              <a:buClr>
                <a:srgbClr val="CC3300"/>
              </a:buClr>
              <a:buSzPts val="1800"/>
              <a:buFont typeface="Arial"/>
              <a:buChar char="–"/>
            </a:pPr>
            <a:r>
              <a:rPr b="0" i="0" lang="en-US" sz="1800" u="none" cap="none" strike="noStrike">
                <a:solidFill>
                  <a:schemeClr val="dk1"/>
                </a:solidFill>
                <a:latin typeface="Arial"/>
                <a:ea typeface="Arial"/>
                <a:cs typeface="Arial"/>
                <a:sym typeface="Arial"/>
              </a:rPr>
              <a:t>Good set of synchronizing tokens</a:t>
            </a:r>
            <a:endParaRPr b="0" i="0" sz="1800" u="none" cap="none" strike="noStrike">
              <a:solidFill>
                <a:schemeClr val="dk1"/>
              </a:solidFill>
              <a:latin typeface="Arial"/>
              <a:ea typeface="Arial"/>
              <a:cs typeface="Arial"/>
              <a:sym typeface="Arial"/>
            </a:endParaRPr>
          </a:p>
          <a:p>
            <a:pPr indent="-285750" lvl="1" marL="755650" marR="0" rtl="0" algn="l">
              <a:lnSpc>
                <a:spcPct val="100000"/>
              </a:lnSpc>
              <a:spcBef>
                <a:spcPts val="434"/>
              </a:spcBef>
              <a:spcAft>
                <a:spcPts val="0"/>
              </a:spcAft>
              <a:buClr>
                <a:srgbClr val="CC3300"/>
              </a:buClr>
              <a:buSzPts val="1800"/>
              <a:buFont typeface="Arial"/>
              <a:buChar char="–"/>
            </a:pPr>
            <a:r>
              <a:rPr b="0" i="0" lang="en-US" sz="1800" u="none" cap="none" strike="noStrike">
                <a:solidFill>
                  <a:schemeClr val="dk1"/>
                </a:solidFill>
                <a:latin typeface="Arial"/>
                <a:ea typeface="Arial"/>
                <a:cs typeface="Arial"/>
                <a:sym typeface="Arial"/>
              </a:rPr>
              <a:t>Knowing what to do then</a:t>
            </a:r>
            <a:endParaRPr b="0" i="0" sz="1800" u="none" cap="none" strike="noStrike">
              <a:solidFill>
                <a:schemeClr val="dk1"/>
              </a:solidFill>
              <a:latin typeface="Arial"/>
              <a:ea typeface="Arial"/>
              <a:cs typeface="Arial"/>
              <a:sym typeface="Arial"/>
            </a:endParaRPr>
          </a:p>
          <a:p>
            <a:pPr indent="-343535" lvl="0" marL="355600" marR="0" rtl="0" algn="l">
              <a:lnSpc>
                <a:spcPct val="100000"/>
              </a:lnSpc>
              <a:spcBef>
                <a:spcPts val="480"/>
              </a:spcBef>
              <a:spcAft>
                <a:spcPts val="0"/>
              </a:spcAft>
              <a:buClr>
                <a:srgbClr val="CC3300"/>
              </a:buClr>
              <a:buSzPts val="1800"/>
              <a:buFont typeface="Arial"/>
              <a:buChar char="•"/>
            </a:pPr>
            <a:r>
              <a:rPr lang="en-US" sz="1800">
                <a:solidFill>
                  <a:schemeClr val="dk1"/>
                </a:solidFill>
                <a:latin typeface="Arial"/>
                <a:ea typeface="Arial"/>
                <a:cs typeface="Arial"/>
                <a:sym typeface="Arial"/>
              </a:rPr>
              <a:t>Advantage</a:t>
            </a:r>
            <a:endParaRPr sz="1800">
              <a:solidFill>
                <a:schemeClr val="dk1"/>
              </a:solidFill>
              <a:latin typeface="Arial"/>
              <a:ea typeface="Arial"/>
              <a:cs typeface="Arial"/>
              <a:sym typeface="Arial"/>
            </a:endParaRPr>
          </a:p>
          <a:p>
            <a:pPr indent="-285750" lvl="1" marL="755650" marR="0" rtl="0" algn="l">
              <a:lnSpc>
                <a:spcPct val="100000"/>
              </a:lnSpc>
              <a:spcBef>
                <a:spcPts val="440"/>
              </a:spcBef>
              <a:spcAft>
                <a:spcPts val="0"/>
              </a:spcAft>
              <a:buClr>
                <a:srgbClr val="CC3300"/>
              </a:buClr>
              <a:buSzPts val="1800"/>
              <a:buFont typeface="Arial"/>
              <a:buChar char="–"/>
            </a:pPr>
            <a:r>
              <a:rPr b="0" i="0" lang="en-US" sz="1800" u="none" cap="none" strike="noStrike">
                <a:solidFill>
                  <a:schemeClr val="dk1"/>
                </a:solidFill>
                <a:latin typeface="Arial"/>
                <a:ea typeface="Arial"/>
                <a:cs typeface="Arial"/>
                <a:sym typeface="Arial"/>
              </a:rPr>
              <a:t>Simple to implement</a:t>
            </a:r>
            <a:endParaRPr b="0" i="0" sz="1800" u="none" cap="none" strike="noStrike">
              <a:solidFill>
                <a:schemeClr val="dk1"/>
              </a:solidFill>
              <a:latin typeface="Arial"/>
              <a:ea typeface="Arial"/>
              <a:cs typeface="Arial"/>
              <a:sym typeface="Arial"/>
            </a:endParaRPr>
          </a:p>
          <a:p>
            <a:pPr indent="-285750" lvl="1" marL="755650" marR="0" rtl="0" algn="l">
              <a:lnSpc>
                <a:spcPct val="100000"/>
              </a:lnSpc>
              <a:spcBef>
                <a:spcPts val="434"/>
              </a:spcBef>
              <a:spcAft>
                <a:spcPts val="0"/>
              </a:spcAft>
              <a:buClr>
                <a:srgbClr val="CC3300"/>
              </a:buClr>
              <a:buSzPts val="1800"/>
              <a:buFont typeface="Arial"/>
              <a:buChar char="–"/>
            </a:pPr>
            <a:r>
              <a:rPr b="0" i="0" lang="en-US" sz="1800" u="none" cap="none" strike="noStrike">
                <a:solidFill>
                  <a:schemeClr val="dk1"/>
                </a:solidFill>
                <a:latin typeface="Arial"/>
                <a:ea typeface="Arial"/>
                <a:cs typeface="Arial"/>
                <a:sym typeface="Arial"/>
              </a:rPr>
              <a:t>Does not go into infinite loop</a:t>
            </a:r>
            <a:endParaRPr b="0" i="0" sz="1800" u="none" cap="none" strike="noStrike">
              <a:solidFill>
                <a:schemeClr val="dk1"/>
              </a:solidFill>
              <a:latin typeface="Arial"/>
              <a:ea typeface="Arial"/>
              <a:cs typeface="Arial"/>
              <a:sym typeface="Arial"/>
            </a:endParaRPr>
          </a:p>
          <a:p>
            <a:pPr indent="-285750" lvl="1" marL="755650" marR="0" rtl="0" algn="l">
              <a:lnSpc>
                <a:spcPct val="100000"/>
              </a:lnSpc>
              <a:spcBef>
                <a:spcPts val="440"/>
              </a:spcBef>
              <a:spcAft>
                <a:spcPts val="0"/>
              </a:spcAft>
              <a:buClr>
                <a:srgbClr val="CC3300"/>
              </a:buClr>
              <a:buSzPts val="1800"/>
              <a:buFont typeface="Arial"/>
              <a:buChar char="–"/>
            </a:pPr>
            <a:r>
              <a:rPr b="0" i="0" lang="en-US" sz="1800" u="none" cap="none" strike="noStrike">
                <a:solidFill>
                  <a:schemeClr val="dk1"/>
                </a:solidFill>
                <a:latin typeface="Arial"/>
                <a:ea typeface="Arial"/>
                <a:cs typeface="Arial"/>
                <a:sym typeface="Arial"/>
              </a:rPr>
              <a:t>Commonly used</a:t>
            </a:r>
            <a:endParaRPr b="0" i="0" sz="1800" u="none" cap="none" strike="noStrike">
              <a:solidFill>
                <a:schemeClr val="dk1"/>
              </a:solidFill>
              <a:latin typeface="Arial"/>
              <a:ea typeface="Arial"/>
              <a:cs typeface="Arial"/>
              <a:sym typeface="Arial"/>
            </a:endParaRPr>
          </a:p>
          <a:p>
            <a:pPr indent="-343535" lvl="0" marL="355600" marR="0" rtl="0" algn="l">
              <a:lnSpc>
                <a:spcPct val="100000"/>
              </a:lnSpc>
              <a:spcBef>
                <a:spcPts val="484"/>
              </a:spcBef>
              <a:spcAft>
                <a:spcPts val="0"/>
              </a:spcAft>
              <a:buClr>
                <a:srgbClr val="CC3300"/>
              </a:buClr>
              <a:buSzPts val="1800"/>
              <a:buFont typeface="Arial"/>
              <a:buChar char="•"/>
            </a:pPr>
            <a:r>
              <a:rPr lang="en-US" sz="1800">
                <a:solidFill>
                  <a:schemeClr val="dk1"/>
                </a:solidFill>
                <a:latin typeface="Arial"/>
                <a:ea typeface="Arial"/>
                <a:cs typeface="Arial"/>
                <a:sym typeface="Arial"/>
              </a:rPr>
              <a:t>Disadvantage</a:t>
            </a:r>
            <a:endParaRPr sz="1800">
              <a:solidFill>
                <a:schemeClr val="dk1"/>
              </a:solidFill>
              <a:latin typeface="Arial"/>
              <a:ea typeface="Arial"/>
              <a:cs typeface="Arial"/>
              <a:sym typeface="Arial"/>
            </a:endParaRPr>
          </a:p>
          <a:p>
            <a:pPr indent="-285750" lvl="1" marL="755650" marR="0" rtl="0" algn="l">
              <a:lnSpc>
                <a:spcPct val="100000"/>
              </a:lnSpc>
              <a:spcBef>
                <a:spcPts val="434"/>
              </a:spcBef>
              <a:spcAft>
                <a:spcPts val="0"/>
              </a:spcAft>
              <a:buClr>
                <a:srgbClr val="CC3300"/>
              </a:buClr>
              <a:buSzPts val="1800"/>
              <a:buFont typeface="Arial"/>
              <a:buChar char="–"/>
            </a:pPr>
            <a:r>
              <a:rPr b="0" i="0" lang="en-US" sz="1800" u="none" cap="none" strike="noStrike">
                <a:solidFill>
                  <a:schemeClr val="dk1"/>
                </a:solidFill>
                <a:latin typeface="Arial"/>
                <a:ea typeface="Arial"/>
                <a:cs typeface="Arial"/>
                <a:sym typeface="Arial"/>
              </a:rPr>
              <a:t>May skip over large sections of source with some errors</a:t>
            </a:r>
            <a:endParaRPr b="0" i="0" sz="1800" u="none" cap="none" strike="noStrike">
              <a:solidFill>
                <a:schemeClr val="dk1"/>
              </a:solidFill>
              <a:latin typeface="Arial"/>
              <a:ea typeface="Arial"/>
              <a:cs typeface="Arial"/>
              <a:sym typeface="Arial"/>
            </a:endParaRPr>
          </a:p>
        </p:txBody>
      </p:sp>
      <p:sp>
        <p:nvSpPr>
          <p:cNvPr id="229" name="Google Shape;229;p18"/>
          <p:cNvSpPr txBox="1"/>
          <p:nvPr/>
        </p:nvSpPr>
        <p:spPr>
          <a:xfrm>
            <a:off x="6012366" y="3850888"/>
            <a:ext cx="3107473" cy="1728678"/>
          </a:xfrm>
          <a:prstGeom prst="rect">
            <a:avLst/>
          </a:prstGeom>
          <a:noFill/>
          <a:ln cap="flat" cmpd="sng" w="28575">
            <a:solidFill>
              <a:srgbClr val="CC3300"/>
            </a:solidFill>
            <a:prstDash val="solid"/>
            <a:round/>
            <a:headEnd len="sm" w="sm" type="none"/>
            <a:tailEnd len="sm" w="sm" type="none"/>
          </a:ln>
        </p:spPr>
        <p:txBody>
          <a:bodyPr anchorCtr="0" anchor="t" bIns="0" lIns="0" spcFirstLastPara="1" rIns="0" wrap="square" tIns="53325">
            <a:spAutoFit/>
          </a:bodyPr>
          <a:lstStyle/>
          <a:p>
            <a:pPr indent="0" lvl="0" marL="106679" marR="0" rtl="0" algn="l">
              <a:lnSpc>
                <a:spcPct val="100000"/>
              </a:lnSpc>
              <a:spcBef>
                <a:spcPts val="0"/>
              </a:spcBef>
              <a:spcAft>
                <a:spcPts val="0"/>
              </a:spcAft>
              <a:buNone/>
            </a:pPr>
            <a:r>
              <a:rPr b="1" lang="en-US" sz="1600">
                <a:solidFill>
                  <a:schemeClr val="dk1"/>
                </a:solidFill>
                <a:latin typeface="Arial"/>
                <a:ea typeface="Arial"/>
                <a:cs typeface="Arial"/>
                <a:sym typeface="Arial"/>
              </a:rPr>
              <a:t>Example</a:t>
            </a:r>
            <a:endParaRPr sz="1600">
              <a:solidFill>
                <a:schemeClr val="dk1"/>
              </a:solidFill>
              <a:latin typeface="Arial"/>
              <a:ea typeface="Arial"/>
              <a:cs typeface="Arial"/>
              <a:sym typeface="Arial"/>
            </a:endParaRPr>
          </a:p>
          <a:p>
            <a:pPr indent="0" lvl="0" marL="563245" marR="0" rtl="0" algn="l">
              <a:lnSpc>
                <a:spcPct val="144062"/>
              </a:lnSpc>
              <a:spcBef>
                <a:spcPts val="0"/>
              </a:spcBef>
              <a:spcAft>
                <a:spcPts val="0"/>
              </a:spcAft>
              <a:buNone/>
            </a:pPr>
            <a:r>
              <a:t/>
            </a:r>
            <a:endParaRPr sz="1600">
              <a:solidFill>
                <a:schemeClr val="dk1"/>
              </a:solidFill>
              <a:latin typeface="Arial"/>
              <a:ea typeface="Arial"/>
              <a:cs typeface="Arial"/>
              <a:sym typeface="Arial"/>
            </a:endParaRPr>
          </a:p>
          <a:p>
            <a:pPr indent="0" lvl="0" marL="563245" marR="0" rtl="0" algn="l">
              <a:lnSpc>
                <a:spcPct val="144062"/>
              </a:lnSpc>
              <a:spcBef>
                <a:spcPts val="0"/>
              </a:spcBef>
              <a:spcAft>
                <a:spcPts val="0"/>
              </a:spcAft>
              <a:buNone/>
            </a:pPr>
            <a:r>
              <a:rPr lang="en-US" sz="1600">
                <a:solidFill>
                  <a:schemeClr val="dk1"/>
                </a:solidFill>
                <a:latin typeface="Arial"/>
                <a:ea typeface="Arial"/>
                <a:cs typeface="Arial"/>
                <a:sym typeface="Arial"/>
              </a:rPr>
              <a:t>Skip to next occurrence of</a:t>
            </a:r>
            <a:endParaRPr sz="1600">
              <a:solidFill>
                <a:schemeClr val="dk1"/>
              </a:solidFill>
              <a:latin typeface="Arial"/>
              <a:ea typeface="Arial"/>
              <a:cs typeface="Arial"/>
              <a:sym typeface="Arial"/>
            </a:endParaRPr>
          </a:p>
          <a:p>
            <a:pPr indent="0" lvl="0" marL="563245" marR="0" rtl="0" algn="l">
              <a:lnSpc>
                <a:spcPct val="144062"/>
              </a:lnSpc>
              <a:spcBef>
                <a:spcPts val="0"/>
              </a:spcBef>
              <a:spcAft>
                <a:spcPts val="0"/>
              </a:spcAft>
              <a:buNone/>
            </a:pPr>
            <a:r>
              <a:rPr b="1" lang="en-US" sz="1600">
                <a:solidFill>
                  <a:schemeClr val="dk1"/>
                </a:solidFill>
                <a:latin typeface="Courier New"/>
                <a:ea typeface="Courier New"/>
                <a:cs typeface="Courier New"/>
                <a:sym typeface="Courier New"/>
              </a:rPr>
              <a:t>} end ;</a:t>
            </a:r>
            <a:endParaRPr sz="1600">
              <a:solidFill>
                <a:schemeClr val="dk1"/>
              </a:solidFill>
              <a:latin typeface="Courier New"/>
              <a:ea typeface="Courier New"/>
              <a:cs typeface="Courier New"/>
              <a:sym typeface="Courier New"/>
            </a:endParaRPr>
          </a:p>
          <a:p>
            <a:pPr indent="0" lvl="0" marL="563245" marR="0" rtl="0" algn="l">
              <a:lnSpc>
                <a:spcPct val="100000"/>
              </a:lnSpc>
              <a:spcBef>
                <a:spcPts val="185"/>
              </a:spcBef>
              <a:spcAft>
                <a:spcPts val="0"/>
              </a:spcAft>
              <a:buNone/>
            </a:pPr>
            <a:r>
              <a:rPr lang="en-US" sz="1600">
                <a:solidFill>
                  <a:schemeClr val="dk1"/>
                </a:solidFill>
                <a:latin typeface="Arial"/>
                <a:ea typeface="Arial"/>
                <a:cs typeface="Arial"/>
                <a:sym typeface="Arial"/>
              </a:rPr>
              <a:t>Resume by parsing </a:t>
            </a:r>
            <a:endParaRPr sz="1600">
              <a:solidFill>
                <a:schemeClr val="dk1"/>
              </a:solidFill>
              <a:latin typeface="Arial"/>
              <a:ea typeface="Arial"/>
              <a:cs typeface="Arial"/>
              <a:sym typeface="Arial"/>
            </a:endParaRPr>
          </a:p>
          <a:p>
            <a:pPr indent="0" lvl="0" marL="563245" marR="0" rtl="0" algn="l">
              <a:lnSpc>
                <a:spcPct val="100000"/>
              </a:lnSpc>
              <a:spcBef>
                <a:spcPts val="185"/>
              </a:spcBef>
              <a:spcAft>
                <a:spcPts val="0"/>
              </a:spcAft>
              <a:buNone/>
            </a:pPr>
            <a:r>
              <a:rPr lang="en-US" sz="1600">
                <a:solidFill>
                  <a:schemeClr val="dk1"/>
                </a:solidFill>
                <a:latin typeface="Arial"/>
                <a:ea typeface="Arial"/>
                <a:cs typeface="Arial"/>
                <a:sym typeface="Arial"/>
              </a:rPr>
              <a:t>the next statement</a:t>
            </a:r>
            <a:endParaRPr sz="16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41502" y="785875"/>
            <a:ext cx="826008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Error Recovery Approaches: Phrase-Level Recovery</a:t>
            </a:r>
            <a:endParaRPr/>
          </a:p>
        </p:txBody>
      </p:sp>
      <p:sp>
        <p:nvSpPr>
          <p:cNvPr id="235" name="Google Shape;235;p19"/>
          <p:cNvSpPr txBox="1"/>
          <p:nvPr/>
        </p:nvSpPr>
        <p:spPr>
          <a:xfrm>
            <a:off x="1070102" y="1489669"/>
            <a:ext cx="7540498" cy="1818447"/>
          </a:xfrm>
          <a:prstGeom prst="rect">
            <a:avLst/>
          </a:prstGeom>
          <a:noFill/>
          <a:ln>
            <a:noFill/>
          </a:ln>
        </p:spPr>
        <p:txBody>
          <a:bodyPr anchorCtr="0" anchor="t" bIns="0" lIns="0" spcFirstLastPara="1" rIns="0" wrap="square" tIns="73650">
            <a:spAutoFit/>
          </a:bodyPr>
          <a:lstStyle/>
          <a:p>
            <a:pPr indent="-343535" lvl="0" marL="3556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Compiler corrects the program</a:t>
            </a:r>
            <a:endParaRPr sz="2000">
              <a:solidFill>
                <a:schemeClr val="dk1"/>
              </a:solidFill>
              <a:latin typeface="Arial"/>
              <a:ea typeface="Arial"/>
              <a:cs typeface="Arial"/>
              <a:sym typeface="Arial"/>
            </a:endParaRPr>
          </a:p>
          <a:p>
            <a:pPr indent="-343535" lvl="0" marL="355600" marR="0" rtl="0" algn="l">
              <a:lnSpc>
                <a:spcPct val="100000"/>
              </a:lnSpc>
              <a:spcBef>
                <a:spcPts val="580"/>
              </a:spcBef>
              <a:spcAft>
                <a:spcPts val="0"/>
              </a:spcAft>
              <a:buClr>
                <a:srgbClr val="CC3300"/>
              </a:buClr>
              <a:buSzPts val="2000"/>
              <a:buFont typeface="Arial"/>
              <a:buChar char="•"/>
            </a:pPr>
            <a:r>
              <a:rPr lang="en-US" sz="2000">
                <a:solidFill>
                  <a:schemeClr val="dk1"/>
                </a:solidFill>
                <a:latin typeface="Arial"/>
                <a:ea typeface="Arial"/>
                <a:cs typeface="Arial"/>
                <a:sym typeface="Arial"/>
              </a:rPr>
              <a:t>Replace a prefix of remaining input by some string that allows the parser to continue</a:t>
            </a:r>
            <a:endParaRPr sz="2000">
              <a:solidFill>
                <a:schemeClr val="dk1"/>
              </a:solidFill>
              <a:latin typeface="Arial"/>
              <a:ea typeface="Arial"/>
              <a:cs typeface="Arial"/>
              <a:sym typeface="Arial"/>
            </a:endParaRPr>
          </a:p>
          <a:p>
            <a:pPr indent="0" lvl="0" marL="755650" marR="0" rtl="0" algn="l">
              <a:lnSpc>
                <a:spcPct val="100000"/>
              </a:lnSpc>
              <a:spcBef>
                <a:spcPts val="480"/>
              </a:spcBef>
              <a:spcAft>
                <a:spcPts val="0"/>
              </a:spcAft>
              <a:buNone/>
            </a:pPr>
            <a:r>
              <a:rPr lang="en-US" sz="2000">
                <a:solidFill>
                  <a:schemeClr val="dk1"/>
                </a:solidFill>
                <a:latin typeface="Arial"/>
                <a:ea typeface="Arial"/>
                <a:cs typeface="Arial"/>
                <a:sym typeface="Arial"/>
              </a:rPr>
              <a:t>by deleting or inserting tokens</a:t>
            </a:r>
            <a:endParaRPr sz="2000">
              <a:solidFill>
                <a:schemeClr val="dk1"/>
              </a:solidFill>
              <a:latin typeface="Arial"/>
              <a:ea typeface="Arial"/>
              <a:cs typeface="Arial"/>
              <a:sym typeface="Arial"/>
            </a:endParaRPr>
          </a:p>
          <a:p>
            <a:pPr indent="0" lvl="0" marL="927100" marR="0" rtl="0" algn="l">
              <a:lnSpc>
                <a:spcPct val="100000"/>
              </a:lnSpc>
              <a:spcBef>
                <a:spcPts val="475"/>
              </a:spcBef>
              <a:spcAft>
                <a:spcPts val="0"/>
              </a:spcAft>
              <a:buNone/>
            </a:pPr>
            <a:r>
              <a:rPr lang="en-US" sz="2000">
                <a:solidFill>
                  <a:schemeClr val="dk1"/>
                </a:solidFill>
                <a:latin typeface="Arial"/>
                <a:ea typeface="Arial"/>
                <a:cs typeface="Arial"/>
                <a:sym typeface="Arial"/>
              </a:rPr>
              <a:t>...so it can proceed to parse from where it was.</a:t>
            </a:r>
            <a:endParaRPr sz="2000">
              <a:solidFill>
                <a:schemeClr val="dk1"/>
              </a:solidFill>
              <a:latin typeface="Arial"/>
              <a:ea typeface="Arial"/>
              <a:cs typeface="Arial"/>
              <a:sym typeface="Arial"/>
            </a:endParaRPr>
          </a:p>
        </p:txBody>
      </p:sp>
      <p:sp>
        <p:nvSpPr>
          <p:cNvPr id="236" name="Google Shape;236;p19"/>
          <p:cNvSpPr txBox="1"/>
          <p:nvPr/>
        </p:nvSpPr>
        <p:spPr>
          <a:xfrm>
            <a:off x="1123269" y="3352882"/>
            <a:ext cx="5254498" cy="3200235"/>
          </a:xfrm>
          <a:prstGeom prst="rect">
            <a:avLst/>
          </a:prstGeom>
          <a:noFill/>
          <a:ln>
            <a:noFill/>
          </a:ln>
        </p:spPr>
        <p:txBody>
          <a:bodyPr anchorCtr="0" anchor="t" bIns="0" lIns="0" spcFirstLastPara="1" rIns="0" wrap="square" tIns="80625">
            <a:spAutoFit/>
          </a:bodyPr>
          <a:lstStyle/>
          <a:p>
            <a:pPr indent="-343535" lvl="0" marL="355600" marR="0" rtl="0" algn="l">
              <a:lnSpc>
                <a:spcPct val="100000"/>
              </a:lnSpc>
              <a:spcBef>
                <a:spcPts val="0"/>
              </a:spcBef>
              <a:spcAft>
                <a:spcPts val="0"/>
              </a:spcAft>
              <a:buClr>
                <a:srgbClr val="CC3300"/>
              </a:buClr>
              <a:buSzPts val="2200"/>
              <a:buFont typeface="Arial"/>
              <a:buChar char="•"/>
            </a:pPr>
            <a:r>
              <a:rPr lang="en-US" sz="2200">
                <a:solidFill>
                  <a:schemeClr val="dk1"/>
                </a:solidFill>
                <a:latin typeface="Arial"/>
                <a:ea typeface="Arial"/>
                <a:cs typeface="Arial"/>
                <a:sym typeface="Arial"/>
              </a:rPr>
              <a:t>The key...</a:t>
            </a:r>
            <a:endParaRPr/>
          </a:p>
          <a:p>
            <a:pPr indent="0" lvl="0" marL="469900" marR="0" rtl="0" algn="l">
              <a:lnSpc>
                <a:spcPct val="100000"/>
              </a:lnSpc>
              <a:spcBef>
                <a:spcPts val="480"/>
              </a:spcBef>
              <a:spcAft>
                <a:spcPts val="0"/>
              </a:spcAft>
              <a:buNone/>
            </a:pPr>
            <a:r>
              <a:rPr lang="en-US" sz="2000">
                <a:solidFill>
                  <a:schemeClr val="dk1"/>
                </a:solidFill>
                <a:latin typeface="Arial"/>
                <a:ea typeface="Arial"/>
                <a:cs typeface="Arial"/>
                <a:sym typeface="Arial"/>
              </a:rPr>
              <a:t>Don’t get into an infinite loop</a:t>
            </a:r>
            <a:endParaRPr sz="2000">
              <a:solidFill>
                <a:schemeClr val="dk1"/>
              </a:solidFill>
              <a:latin typeface="Arial"/>
              <a:ea typeface="Arial"/>
              <a:cs typeface="Arial"/>
              <a:sym typeface="Arial"/>
            </a:endParaRPr>
          </a:p>
          <a:p>
            <a:pPr indent="0" lvl="0" marL="755015" marR="0" rtl="0" algn="l">
              <a:lnSpc>
                <a:spcPct val="100000"/>
              </a:lnSpc>
              <a:spcBef>
                <a:spcPts val="480"/>
              </a:spcBef>
              <a:spcAft>
                <a:spcPts val="0"/>
              </a:spcAft>
              <a:buNone/>
            </a:pPr>
            <a:r>
              <a:rPr lang="en-US" sz="2000">
                <a:solidFill>
                  <a:schemeClr val="dk1"/>
                </a:solidFill>
                <a:latin typeface="Arial"/>
                <a:ea typeface="Arial"/>
                <a:cs typeface="Arial"/>
                <a:sym typeface="Arial"/>
              </a:rPr>
              <a:t>...constantly inserting tokens and never scanning the actual source</a:t>
            </a:r>
            <a:endParaRPr sz="2000">
              <a:solidFill>
                <a:schemeClr val="dk1"/>
              </a:solidFill>
              <a:latin typeface="Arial"/>
              <a:ea typeface="Arial"/>
              <a:cs typeface="Arial"/>
              <a:sym typeface="Arial"/>
            </a:endParaRPr>
          </a:p>
          <a:p>
            <a:pPr indent="-343535" lvl="0" marL="355600" marR="0" rtl="0" algn="l">
              <a:lnSpc>
                <a:spcPct val="100000"/>
              </a:lnSpc>
              <a:spcBef>
                <a:spcPts val="515"/>
              </a:spcBef>
              <a:spcAft>
                <a:spcPts val="0"/>
              </a:spcAft>
              <a:buClr>
                <a:srgbClr val="CC3300"/>
              </a:buClr>
              <a:buSzPts val="2200"/>
              <a:buFont typeface="Arial"/>
              <a:buChar char="•"/>
            </a:pPr>
            <a:r>
              <a:rPr lang="en-US" sz="2200">
                <a:solidFill>
                  <a:schemeClr val="dk1"/>
                </a:solidFill>
                <a:latin typeface="Arial"/>
                <a:ea typeface="Arial"/>
                <a:cs typeface="Arial"/>
                <a:sym typeface="Arial"/>
              </a:rPr>
              <a:t>Generally used for </a:t>
            </a:r>
            <a:r>
              <a:rPr lang="en-US" sz="2200">
                <a:solidFill>
                  <a:srgbClr val="3333FF"/>
                </a:solidFill>
                <a:latin typeface="Arial"/>
                <a:ea typeface="Arial"/>
                <a:cs typeface="Arial"/>
                <a:sym typeface="Arial"/>
              </a:rPr>
              <a:t>error-repairing </a:t>
            </a:r>
            <a:r>
              <a:rPr lang="en-US" sz="2200">
                <a:solidFill>
                  <a:schemeClr val="dk1"/>
                </a:solidFill>
                <a:latin typeface="Arial"/>
                <a:ea typeface="Arial"/>
                <a:cs typeface="Arial"/>
                <a:sym typeface="Arial"/>
              </a:rPr>
              <a:t>compilers</a:t>
            </a:r>
            <a:endParaRPr/>
          </a:p>
          <a:p>
            <a:pPr indent="-285750" lvl="0" marL="755015" marR="207645" rtl="0" algn="l">
              <a:lnSpc>
                <a:spcPct val="100000"/>
              </a:lnSpc>
              <a:spcBef>
                <a:spcPts val="480"/>
              </a:spcBef>
              <a:spcAft>
                <a:spcPts val="0"/>
              </a:spcAft>
              <a:buNone/>
            </a:pPr>
            <a:r>
              <a:rPr lang="en-US" sz="2000">
                <a:solidFill>
                  <a:srgbClr val="CC3300"/>
                </a:solidFill>
                <a:latin typeface="Arial"/>
                <a:ea typeface="Arial"/>
                <a:cs typeface="Arial"/>
                <a:sym typeface="Arial"/>
              </a:rPr>
              <a:t>–	</a:t>
            </a:r>
            <a:r>
              <a:rPr lang="en-US" sz="2000">
                <a:solidFill>
                  <a:schemeClr val="dk1"/>
                </a:solidFill>
                <a:latin typeface="Arial"/>
                <a:ea typeface="Arial"/>
                <a:cs typeface="Arial"/>
                <a:sym typeface="Arial"/>
              </a:rPr>
              <a:t>Difficulty: Point of error detection might be much later the point of  error occurrence</a:t>
            </a:r>
            <a:endParaRPr sz="2000">
              <a:solidFill>
                <a:schemeClr val="dk1"/>
              </a:solidFill>
              <a:latin typeface="Arial"/>
              <a:ea typeface="Arial"/>
              <a:cs typeface="Arial"/>
              <a:sym typeface="Arial"/>
            </a:endParaRPr>
          </a:p>
        </p:txBody>
      </p:sp>
      <p:sp>
        <p:nvSpPr>
          <p:cNvPr id="237" name="Google Shape;237;p19"/>
          <p:cNvSpPr txBox="1"/>
          <p:nvPr/>
        </p:nvSpPr>
        <p:spPr>
          <a:xfrm>
            <a:off x="6629400" y="3733800"/>
            <a:ext cx="2849372" cy="1200329"/>
          </a:xfrm>
          <a:prstGeom prst="rect">
            <a:avLst/>
          </a:prstGeom>
          <a:noFill/>
          <a:ln cap="flat" cmpd="sng" w="19050">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while (x==4)     y:= a +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Insert</a:t>
            </a:r>
            <a:r>
              <a:rPr b="1" lang="en-US" sz="1800">
                <a:solidFill>
                  <a:srgbClr val="E36C09"/>
                </a:solidFill>
                <a:latin typeface="Calibri"/>
                <a:ea typeface="Calibri"/>
                <a:cs typeface="Calibri"/>
                <a:sym typeface="Calibri"/>
              </a:rPr>
              <a:t> do </a:t>
            </a:r>
            <a:r>
              <a:rPr lang="en-US" sz="1800">
                <a:solidFill>
                  <a:schemeClr val="dk1"/>
                </a:solidFill>
                <a:latin typeface="Calibri"/>
                <a:ea typeface="Calibri"/>
                <a:cs typeface="Calibri"/>
                <a:sym typeface="Calibri"/>
              </a:rPr>
              <a:t>to fix the statement</a:t>
            </a:r>
            <a:endParaRPr/>
          </a:p>
        </p:txBody>
      </p:sp>
      <p:cxnSp>
        <p:nvCxnSpPr>
          <p:cNvPr id="238" name="Google Shape;238;p19"/>
          <p:cNvCxnSpPr/>
          <p:nvPr/>
        </p:nvCxnSpPr>
        <p:spPr>
          <a:xfrm flipH="1">
            <a:off x="7994613" y="3489608"/>
            <a:ext cx="76200" cy="685800"/>
          </a:xfrm>
          <a:prstGeom prst="straightConnector1">
            <a:avLst/>
          </a:prstGeom>
          <a:noFill/>
          <a:ln cap="flat" cmpd="sng" w="28575">
            <a:solidFill>
              <a:srgbClr val="FF0000"/>
            </a:solidFill>
            <a:prstDash val="solid"/>
            <a:round/>
            <a:headEnd len="sm" w="sm" type="none"/>
            <a:tailEnd len="med" w="med" type="triangle"/>
          </a:ln>
        </p:spPr>
      </p:cxnSp>
      <p:sp>
        <p:nvSpPr>
          <p:cNvPr id="239" name="Google Shape;239;p19"/>
          <p:cNvSpPr txBox="1"/>
          <p:nvPr/>
        </p:nvSpPr>
        <p:spPr>
          <a:xfrm>
            <a:off x="7912156" y="3201482"/>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E36C09"/>
                </a:solidFill>
                <a:latin typeface="Calibri"/>
                <a:ea typeface="Calibri"/>
                <a:cs typeface="Calibri"/>
                <a:sym typeface="Calibri"/>
              </a:rPr>
              <a:t>do</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2"/>
          <p:cNvSpPr txBox="1"/>
          <p:nvPr>
            <p:ph type="title"/>
          </p:nvPr>
        </p:nvSpPr>
        <p:spPr>
          <a:xfrm>
            <a:off x="841502" y="785875"/>
            <a:ext cx="379539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Language and Grammars</a:t>
            </a:r>
            <a:endParaRPr/>
          </a:p>
        </p:txBody>
      </p:sp>
      <p:sp>
        <p:nvSpPr>
          <p:cNvPr id="50" name="Google Shape;50;p2"/>
          <p:cNvSpPr txBox="1"/>
          <p:nvPr/>
        </p:nvSpPr>
        <p:spPr>
          <a:xfrm>
            <a:off x="1070088" y="1471541"/>
            <a:ext cx="7516495" cy="2546985"/>
          </a:xfrm>
          <a:prstGeom prst="rect">
            <a:avLst/>
          </a:prstGeom>
          <a:noFill/>
          <a:ln>
            <a:noFill/>
          </a:ln>
        </p:spPr>
        <p:txBody>
          <a:bodyPr anchorCtr="0" anchor="t" bIns="0" lIns="0" spcFirstLastPara="1" rIns="0" wrap="square" tIns="90150">
            <a:spAutoFit/>
          </a:bodyPr>
          <a:lstStyle/>
          <a:p>
            <a:pPr indent="-343535" lvl="0" marL="355600" marR="0" rtl="0" algn="l">
              <a:lnSpc>
                <a:spcPct val="100000"/>
              </a:lnSpc>
              <a:spcBef>
                <a:spcPts val="0"/>
              </a:spcBef>
              <a:spcAft>
                <a:spcPts val="0"/>
              </a:spcAft>
              <a:buClr>
                <a:srgbClr val="CC3300"/>
              </a:buClr>
              <a:buSzPts val="2600"/>
              <a:buFont typeface="Arial"/>
              <a:buChar char="•"/>
            </a:pPr>
            <a:r>
              <a:rPr b="0" i="0" lang="en-US" sz="2600" u="none" cap="none" strike="noStrike">
                <a:solidFill>
                  <a:schemeClr val="dk1"/>
                </a:solidFill>
                <a:latin typeface="Arial"/>
                <a:ea typeface="Arial"/>
                <a:cs typeface="Arial"/>
                <a:sym typeface="Arial"/>
              </a:rPr>
              <a:t>Every (programming) language has precise rules</a:t>
            </a:r>
            <a:endParaRPr b="0" i="0" sz="2600" u="none" cap="none" strike="noStrike">
              <a:solidFill>
                <a:schemeClr val="dk1"/>
              </a:solidFill>
              <a:latin typeface="Arial"/>
              <a:ea typeface="Arial"/>
              <a:cs typeface="Arial"/>
              <a:sym typeface="Arial"/>
            </a:endParaRPr>
          </a:p>
          <a:p>
            <a:pPr indent="-286385" lvl="1" marL="755650" marR="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In English:</a:t>
            </a:r>
            <a:endParaRPr b="0" i="0" sz="2400" u="none" cap="none" strike="noStrike">
              <a:solidFill>
                <a:schemeClr val="dk1"/>
              </a:solidFill>
              <a:latin typeface="Arial"/>
              <a:ea typeface="Arial"/>
              <a:cs typeface="Arial"/>
              <a:sym typeface="Arial"/>
            </a:endParaRPr>
          </a:p>
          <a:p>
            <a:pPr indent="-228600" lvl="2" marL="1155700" marR="0" rtl="0" algn="l">
              <a:lnSpc>
                <a:spcPct val="100000"/>
              </a:lnSpc>
              <a:spcBef>
                <a:spcPts val="535"/>
              </a:spcBef>
              <a:spcAft>
                <a:spcPts val="0"/>
              </a:spcAft>
              <a:buClr>
                <a:srgbClr val="CC3300"/>
              </a:buClr>
              <a:buSzPts val="2200"/>
              <a:buFont typeface="Arial"/>
              <a:buChar char="•"/>
            </a:pPr>
            <a:r>
              <a:rPr b="0" i="0" lang="en-US" sz="2200" u="none" cap="none" strike="noStrike">
                <a:solidFill>
                  <a:schemeClr val="dk1"/>
                </a:solidFill>
                <a:latin typeface="Arial"/>
                <a:ea typeface="Arial"/>
                <a:cs typeface="Arial"/>
                <a:sym typeface="Arial"/>
              </a:rPr>
              <a:t>Subject Verb Object</a:t>
            </a:r>
            <a:endParaRPr b="0" i="0" sz="2200" u="none" cap="none" strike="noStrike">
              <a:solidFill>
                <a:schemeClr val="dk1"/>
              </a:solidFill>
              <a:latin typeface="Arial"/>
              <a:ea typeface="Arial"/>
              <a:cs typeface="Arial"/>
              <a:sym typeface="Arial"/>
            </a:endParaRPr>
          </a:p>
          <a:p>
            <a:pPr indent="-286385" lvl="1" marL="755650" marR="0" rtl="0" algn="l">
              <a:lnSpc>
                <a:spcPct val="100000"/>
              </a:lnSpc>
              <a:spcBef>
                <a:spcPts val="560"/>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In C</a:t>
            </a:r>
            <a:endParaRPr b="0" i="0" sz="2400" u="none" cap="none" strike="noStrike">
              <a:solidFill>
                <a:schemeClr val="dk1"/>
              </a:solidFill>
              <a:latin typeface="Arial"/>
              <a:ea typeface="Arial"/>
              <a:cs typeface="Arial"/>
              <a:sym typeface="Arial"/>
            </a:endParaRPr>
          </a:p>
          <a:p>
            <a:pPr indent="-228600" lvl="2" marL="1155700" marR="0" rtl="0" algn="l">
              <a:lnSpc>
                <a:spcPct val="100000"/>
              </a:lnSpc>
              <a:spcBef>
                <a:spcPts val="535"/>
              </a:spcBef>
              <a:spcAft>
                <a:spcPts val="0"/>
              </a:spcAft>
              <a:buClr>
                <a:srgbClr val="CC3300"/>
              </a:buClr>
              <a:buSzPts val="2200"/>
              <a:buFont typeface="Arial"/>
              <a:buChar char="•"/>
            </a:pPr>
            <a:r>
              <a:rPr b="0" i="0" lang="en-US" sz="2200" u="none" cap="none" strike="noStrike">
                <a:solidFill>
                  <a:schemeClr val="dk1"/>
                </a:solidFill>
                <a:latin typeface="Arial"/>
                <a:ea typeface="Arial"/>
                <a:cs typeface="Arial"/>
                <a:sym typeface="Arial"/>
              </a:rPr>
              <a:t>programs are made of functions</a:t>
            </a:r>
            <a:endParaRPr b="0" i="0" sz="2200" u="none" cap="none" strike="noStrike">
              <a:solidFill>
                <a:schemeClr val="dk1"/>
              </a:solidFill>
              <a:latin typeface="Arial"/>
              <a:ea typeface="Arial"/>
              <a:cs typeface="Arial"/>
              <a:sym typeface="Arial"/>
            </a:endParaRPr>
          </a:p>
          <a:p>
            <a:pPr indent="0" lvl="0" marL="1841500" marR="0" rtl="0" algn="l">
              <a:lnSpc>
                <a:spcPct val="100000"/>
              </a:lnSpc>
              <a:spcBef>
                <a:spcPts val="484"/>
              </a:spcBef>
              <a:spcAft>
                <a:spcPts val="0"/>
              </a:spcAft>
              <a:buNone/>
            </a:pPr>
            <a:r>
              <a:rPr b="0" i="0" lang="en-US" sz="2000" u="none" cap="none" strike="noStrike">
                <a:solidFill>
                  <a:srgbClr val="CC3300"/>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Functions are made of statements etc.</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838200" y="571743"/>
            <a:ext cx="744664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Error Recovery Approaches: Error Productions</a:t>
            </a:r>
            <a:endParaRPr/>
          </a:p>
        </p:txBody>
      </p:sp>
      <p:sp>
        <p:nvSpPr>
          <p:cNvPr id="245" name="Google Shape;245;p20"/>
          <p:cNvSpPr txBox="1"/>
          <p:nvPr/>
        </p:nvSpPr>
        <p:spPr>
          <a:xfrm>
            <a:off x="1030344" y="1011968"/>
            <a:ext cx="7997700" cy="5905500"/>
          </a:xfrm>
          <a:prstGeom prst="rect">
            <a:avLst/>
          </a:prstGeom>
          <a:noFill/>
          <a:ln>
            <a:noFill/>
          </a:ln>
        </p:spPr>
        <p:txBody>
          <a:bodyPr anchorCtr="0" anchor="t" bIns="0" lIns="0" spcFirstLastPara="1" rIns="0" wrap="square" tIns="92700">
            <a:spAutoFit/>
          </a:bodyPr>
          <a:lstStyle/>
          <a:p>
            <a:pPr indent="-343535" lvl="0" marL="3556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There are set of production rules which tells how a valid statement is generated</a:t>
            </a:r>
            <a:endParaRPr/>
          </a:p>
          <a:p>
            <a:pPr indent="-343535" lvl="0" marL="355600" marR="0" rtl="0" algn="l">
              <a:lnSpc>
                <a:spcPct val="100000"/>
              </a:lnSpc>
              <a:spcBef>
                <a:spcPts val="730"/>
              </a:spcBef>
              <a:spcAft>
                <a:spcPts val="0"/>
              </a:spcAft>
              <a:buClr>
                <a:srgbClr val="CC3300"/>
              </a:buClr>
              <a:buSzPts val="2000"/>
              <a:buFont typeface="Arial"/>
              <a:buChar char="•"/>
            </a:pPr>
            <a:r>
              <a:rPr lang="en-US" sz="2000">
                <a:solidFill>
                  <a:schemeClr val="dk1"/>
                </a:solidFill>
                <a:latin typeface="Arial"/>
                <a:ea typeface="Arial"/>
                <a:cs typeface="Arial"/>
                <a:sym typeface="Arial"/>
              </a:rPr>
              <a:t>Compiler designer can think the possible errors an user can make and add some extra production rules called “Error Productions”</a:t>
            </a:r>
            <a:endParaRPr/>
          </a:p>
          <a:p>
            <a:pPr indent="-343535" lvl="0" marL="355600" marR="0" rtl="0" algn="l">
              <a:lnSpc>
                <a:spcPct val="100000"/>
              </a:lnSpc>
              <a:spcBef>
                <a:spcPts val="730"/>
              </a:spcBef>
              <a:spcAft>
                <a:spcPts val="0"/>
              </a:spcAft>
              <a:buClr>
                <a:srgbClr val="CC3300"/>
              </a:buClr>
              <a:buSzPts val="2000"/>
              <a:buFont typeface="Arial"/>
              <a:buChar char="•"/>
            </a:pPr>
            <a:r>
              <a:rPr lang="en-US" sz="2000">
                <a:solidFill>
                  <a:schemeClr val="dk1"/>
                </a:solidFill>
                <a:latin typeface="Arial"/>
                <a:ea typeface="Arial"/>
                <a:cs typeface="Arial"/>
                <a:sym typeface="Arial"/>
              </a:rPr>
              <a:t>Augment the CFG with “Error Productions”</a:t>
            </a:r>
            <a:endParaRPr sz="2000">
              <a:solidFill>
                <a:schemeClr val="dk1"/>
              </a:solidFill>
              <a:latin typeface="Arial"/>
              <a:ea typeface="Arial"/>
              <a:cs typeface="Arial"/>
              <a:sym typeface="Arial"/>
            </a:endParaRPr>
          </a:p>
          <a:p>
            <a:pPr indent="-343535" lvl="0" marL="355600" marR="0" rtl="0" algn="l">
              <a:lnSpc>
                <a:spcPct val="100000"/>
              </a:lnSpc>
              <a:spcBef>
                <a:spcPts val="630"/>
              </a:spcBef>
              <a:spcAft>
                <a:spcPts val="0"/>
              </a:spcAft>
              <a:buClr>
                <a:srgbClr val="CC3300"/>
              </a:buClr>
              <a:buSzPts val="2000"/>
              <a:buFont typeface="Arial"/>
              <a:buChar char="•"/>
            </a:pPr>
            <a:r>
              <a:rPr lang="en-US" sz="2000">
                <a:solidFill>
                  <a:schemeClr val="dk1"/>
                </a:solidFill>
                <a:latin typeface="Arial"/>
                <a:ea typeface="Arial"/>
                <a:cs typeface="Arial"/>
                <a:sym typeface="Arial"/>
              </a:rPr>
              <a:t>Now the CFG accepts anything!</a:t>
            </a:r>
            <a:endParaRPr sz="2000">
              <a:solidFill>
                <a:schemeClr val="dk1"/>
              </a:solidFill>
              <a:latin typeface="Arial"/>
              <a:ea typeface="Arial"/>
              <a:cs typeface="Arial"/>
              <a:sym typeface="Arial"/>
            </a:endParaRPr>
          </a:p>
          <a:p>
            <a:pPr indent="-343535" lvl="0" marL="355600" marR="0" rtl="0" algn="l">
              <a:lnSpc>
                <a:spcPct val="100000"/>
              </a:lnSpc>
              <a:spcBef>
                <a:spcPts val="630"/>
              </a:spcBef>
              <a:spcAft>
                <a:spcPts val="0"/>
              </a:spcAft>
              <a:buClr>
                <a:srgbClr val="CC3300"/>
              </a:buClr>
              <a:buSzPts val="2000"/>
              <a:buFont typeface="Arial"/>
              <a:buChar char="•"/>
            </a:pPr>
            <a:r>
              <a:rPr lang="en-US" sz="2000">
                <a:solidFill>
                  <a:schemeClr val="dk1"/>
                </a:solidFill>
                <a:latin typeface="Arial"/>
                <a:ea typeface="Arial"/>
                <a:cs typeface="Arial"/>
                <a:sym typeface="Arial"/>
              </a:rPr>
              <a:t>Suppose, a production rule defines:</a:t>
            </a:r>
            <a:endParaRPr/>
          </a:p>
          <a:p>
            <a:pPr indent="0" lvl="0" marL="12065" marR="0" rtl="0" algn="l">
              <a:lnSpc>
                <a:spcPct val="100000"/>
              </a:lnSpc>
              <a:spcBef>
                <a:spcPts val="630"/>
              </a:spcBef>
              <a:spcAft>
                <a:spcPts val="0"/>
              </a:spcAft>
              <a:buNone/>
            </a:pPr>
            <a:r>
              <a:rPr lang="en-US" sz="2000">
                <a:solidFill>
                  <a:schemeClr val="dk1"/>
                </a:solidFill>
                <a:latin typeface="Arial"/>
                <a:ea typeface="Arial"/>
                <a:cs typeface="Arial"/>
                <a:sym typeface="Arial"/>
              </a:rPr>
              <a:t>			</a:t>
            </a:r>
            <a:r>
              <a:rPr b="1" lang="en-US" sz="2000">
                <a:solidFill>
                  <a:schemeClr val="accent2"/>
                </a:solidFill>
                <a:latin typeface="Arial"/>
                <a:ea typeface="Arial"/>
                <a:cs typeface="Arial"/>
                <a:sym typeface="Arial"/>
              </a:rPr>
              <a:t>s </a:t>
            </a:r>
            <a:r>
              <a:rPr b="1" lang="en-US" sz="2000">
                <a:solidFill>
                  <a:schemeClr val="accent2"/>
                </a:solidFill>
              </a:rPr>
              <a:t>→ </a:t>
            </a:r>
            <a:r>
              <a:rPr b="1" lang="en-US" sz="2000">
                <a:solidFill>
                  <a:schemeClr val="accent2"/>
                </a:solidFill>
                <a:latin typeface="Arial"/>
                <a:ea typeface="Arial"/>
                <a:cs typeface="Arial"/>
                <a:sym typeface="Arial"/>
              </a:rPr>
              <a:t>if Condition then Statement else Statement</a:t>
            </a:r>
            <a:endParaRPr b="1" sz="2000">
              <a:solidFill>
                <a:schemeClr val="accent2"/>
              </a:solidFill>
              <a:latin typeface="Arial"/>
              <a:ea typeface="Arial"/>
              <a:cs typeface="Arial"/>
              <a:sym typeface="Arial"/>
            </a:endParaRPr>
          </a:p>
          <a:p>
            <a:pPr indent="-354965" lvl="0" marL="354965" marR="1585595" rtl="0" algn="l">
              <a:lnSpc>
                <a:spcPct val="1202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While designing a compiler, a common error the user can do is to forgetting the </a:t>
            </a:r>
            <a:r>
              <a:rPr b="1" lang="en-US" sz="2000">
                <a:solidFill>
                  <a:srgbClr val="E36C09"/>
                </a:solidFill>
                <a:latin typeface="Arial"/>
                <a:ea typeface="Arial"/>
                <a:cs typeface="Arial"/>
                <a:sym typeface="Arial"/>
              </a:rPr>
              <a:t>then</a:t>
            </a: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So, the compiler designer can add a error production: </a:t>
            </a:r>
            <a:endParaRPr/>
          </a:p>
          <a:p>
            <a:pPr indent="0" lvl="0" marL="0" marR="1585595" rtl="0" algn="l">
              <a:lnSpc>
                <a:spcPct val="120200"/>
              </a:lnSpc>
              <a:spcBef>
                <a:spcPts val="0"/>
              </a:spcBef>
              <a:spcAft>
                <a:spcPts val="0"/>
              </a:spcAft>
              <a:buNone/>
            </a:pPr>
            <a:r>
              <a:rPr lang="en-US" sz="2000">
                <a:solidFill>
                  <a:schemeClr val="dk1"/>
                </a:solidFill>
                <a:latin typeface="Arial"/>
                <a:ea typeface="Arial"/>
                <a:cs typeface="Arial"/>
                <a:sym typeface="Arial"/>
              </a:rPr>
              <a:t>			</a:t>
            </a:r>
            <a:r>
              <a:rPr b="1" lang="en-US" sz="2000">
                <a:solidFill>
                  <a:schemeClr val="accent2"/>
                </a:solidFill>
                <a:latin typeface="Arial"/>
                <a:ea typeface="Arial"/>
                <a:cs typeface="Arial"/>
                <a:sym typeface="Arial"/>
              </a:rPr>
              <a:t>s </a:t>
            </a:r>
            <a:r>
              <a:rPr b="1" lang="en-US" sz="2000">
                <a:solidFill>
                  <a:schemeClr val="accent2"/>
                </a:solidFill>
              </a:rPr>
              <a:t>→ </a:t>
            </a:r>
            <a:r>
              <a:rPr b="1" lang="en-US" sz="2000">
                <a:solidFill>
                  <a:schemeClr val="accent2"/>
                </a:solidFill>
                <a:latin typeface="Arial"/>
                <a:ea typeface="Arial"/>
                <a:cs typeface="Arial"/>
                <a:sym typeface="Arial"/>
              </a:rPr>
              <a:t> if Condition Statement else Statement</a:t>
            </a:r>
            <a:endParaRPr sz="2000">
              <a:solidFill>
                <a:schemeClr val="dk1"/>
              </a:solidFill>
              <a:latin typeface="Arial"/>
              <a:ea typeface="Arial"/>
              <a:cs typeface="Arial"/>
              <a:sym typeface="Arial"/>
            </a:endParaRPr>
          </a:p>
          <a:p>
            <a:pPr indent="-343535" lvl="0" marL="3556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Used with...</a:t>
            </a:r>
            <a:endParaRPr sz="2000">
              <a:solidFill>
                <a:schemeClr val="dk1"/>
              </a:solidFill>
              <a:latin typeface="Arial"/>
              <a:ea typeface="Arial"/>
              <a:cs typeface="Arial"/>
              <a:sym typeface="Arial"/>
            </a:endParaRPr>
          </a:p>
          <a:p>
            <a:pPr indent="-286385" lvl="1" marL="755650" marR="0" rtl="0" algn="l">
              <a:lnSpc>
                <a:spcPct val="100000"/>
              </a:lnSpc>
              <a:spcBef>
                <a:spcPts val="565"/>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LR (Bottom-up) parsing</a:t>
            </a:r>
            <a:endParaRPr b="0" i="0" sz="2000" u="none" cap="none" strike="noStrike">
              <a:solidFill>
                <a:schemeClr val="dk1"/>
              </a:solidFill>
              <a:latin typeface="Arial"/>
              <a:ea typeface="Arial"/>
              <a:cs typeface="Arial"/>
              <a:sym typeface="Arial"/>
            </a:endParaRPr>
          </a:p>
          <a:p>
            <a:pPr indent="-286385" lvl="1" marL="755650" marR="0" rtl="0" algn="l">
              <a:lnSpc>
                <a:spcPct val="100000"/>
              </a:lnSpc>
              <a:spcBef>
                <a:spcPts val="570"/>
              </a:spcBef>
              <a:spcAft>
                <a:spcPts val="0"/>
              </a:spcAft>
              <a:buClr>
                <a:srgbClr val="CC3300"/>
              </a:buClr>
              <a:buSzPts val="2000"/>
              <a:buFont typeface="Arial"/>
              <a:buChar char="–"/>
            </a:pPr>
            <a:r>
              <a:rPr b="0" i="0" lang="en-US" sz="2000" u="none" cap="none" strike="noStrike">
                <a:solidFill>
                  <a:schemeClr val="dk1"/>
                </a:solidFill>
                <a:latin typeface="Arial"/>
                <a:ea typeface="Arial"/>
                <a:cs typeface="Arial"/>
                <a:sym typeface="Arial"/>
              </a:rPr>
              <a:t>Parser Generators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838200" y="685800"/>
            <a:ext cx="741172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Error Recovery Approaches: Global Correction</a:t>
            </a:r>
            <a:endParaRPr/>
          </a:p>
        </p:txBody>
      </p:sp>
      <p:sp>
        <p:nvSpPr>
          <p:cNvPr id="251" name="Google Shape;251;p21"/>
          <p:cNvSpPr txBox="1"/>
          <p:nvPr>
            <p:ph idx="1" type="body"/>
          </p:nvPr>
        </p:nvSpPr>
        <p:spPr>
          <a:xfrm>
            <a:off x="999376" y="1219200"/>
            <a:ext cx="8059647" cy="5389937"/>
          </a:xfrm>
          <a:prstGeom prst="rect">
            <a:avLst/>
          </a:prstGeom>
          <a:noFill/>
          <a:ln>
            <a:noFill/>
          </a:ln>
        </p:spPr>
        <p:txBody>
          <a:bodyPr anchorCtr="0" anchor="t" bIns="0" lIns="0" spcFirstLastPara="1" rIns="0" wrap="square" tIns="92700">
            <a:spAutoFit/>
          </a:bodyPr>
          <a:lstStyle/>
          <a:p>
            <a:pPr indent="-343535" lvl="0" marL="426084" rtl="0" algn="l">
              <a:lnSpc>
                <a:spcPct val="100000"/>
              </a:lnSpc>
              <a:spcBef>
                <a:spcPts val="0"/>
              </a:spcBef>
              <a:spcAft>
                <a:spcPts val="0"/>
              </a:spcAft>
              <a:buClr>
                <a:srgbClr val="CC3300"/>
              </a:buClr>
              <a:buSzPts val="2000"/>
              <a:buFont typeface="Arial"/>
              <a:buChar char="•"/>
            </a:pPr>
            <a:r>
              <a:rPr lang="en-US" sz="2000"/>
              <a:t>Theoretical Approach</a:t>
            </a:r>
            <a:endParaRPr sz="2000"/>
          </a:p>
          <a:p>
            <a:pPr indent="-343535" lvl="0" marL="426084" rtl="0" algn="l">
              <a:lnSpc>
                <a:spcPct val="100000"/>
              </a:lnSpc>
              <a:spcBef>
                <a:spcPts val="730"/>
              </a:spcBef>
              <a:spcAft>
                <a:spcPts val="0"/>
              </a:spcAft>
              <a:buClr>
                <a:srgbClr val="CC3300"/>
              </a:buClr>
              <a:buSzPts val="2000"/>
              <a:buFont typeface="Arial"/>
              <a:buChar char="•"/>
            </a:pPr>
            <a:r>
              <a:rPr lang="en-US" sz="2000"/>
              <a:t>Find the minimum change to the source to yield a  valid program with least cost correction</a:t>
            </a:r>
            <a:endParaRPr sz="2000"/>
          </a:p>
          <a:p>
            <a:pPr indent="0" lvl="0" marL="540385" rtl="0" algn="l">
              <a:lnSpc>
                <a:spcPct val="100000"/>
              </a:lnSpc>
              <a:spcBef>
                <a:spcPts val="570"/>
              </a:spcBef>
              <a:spcAft>
                <a:spcPts val="0"/>
              </a:spcAft>
              <a:buNone/>
            </a:pPr>
            <a:r>
              <a:rPr lang="en-US" sz="2000">
                <a:solidFill>
                  <a:srgbClr val="CC3300"/>
                </a:solidFill>
              </a:rPr>
              <a:t>– </a:t>
            </a:r>
            <a:r>
              <a:rPr lang="en-US" sz="2000"/>
              <a:t>Insert tokens, delete tokens, swap adjacent tokens</a:t>
            </a:r>
            <a:endParaRPr sz="2000"/>
          </a:p>
          <a:p>
            <a:pPr indent="0" lvl="0" marL="540385" rtl="0" algn="l">
              <a:lnSpc>
                <a:spcPct val="100000"/>
              </a:lnSpc>
              <a:spcBef>
                <a:spcPts val="570"/>
              </a:spcBef>
              <a:spcAft>
                <a:spcPts val="0"/>
              </a:spcAft>
              <a:buNone/>
            </a:pPr>
            <a:r>
              <a:t/>
            </a:r>
            <a:endParaRPr sz="2000"/>
          </a:p>
          <a:p>
            <a:pPr indent="0" lvl="0" marL="540385" rtl="0" algn="l">
              <a:lnSpc>
                <a:spcPct val="100000"/>
              </a:lnSpc>
              <a:spcBef>
                <a:spcPts val="570"/>
              </a:spcBef>
              <a:spcAft>
                <a:spcPts val="0"/>
              </a:spcAft>
              <a:buNone/>
            </a:pPr>
            <a:r>
              <a:t/>
            </a:r>
            <a:endParaRPr sz="2000"/>
          </a:p>
          <a:p>
            <a:pPr indent="0" lvl="0" marL="540385" rtl="0" algn="l">
              <a:lnSpc>
                <a:spcPct val="100000"/>
              </a:lnSpc>
              <a:spcBef>
                <a:spcPts val="570"/>
              </a:spcBef>
              <a:spcAft>
                <a:spcPts val="0"/>
              </a:spcAft>
              <a:buNone/>
            </a:pPr>
            <a:r>
              <a:t/>
            </a:r>
            <a:endParaRPr sz="2000"/>
          </a:p>
          <a:p>
            <a:pPr indent="-343535" lvl="0" marL="426084" rtl="0" algn="l">
              <a:lnSpc>
                <a:spcPct val="100000"/>
              </a:lnSpc>
              <a:spcBef>
                <a:spcPts val="635"/>
              </a:spcBef>
              <a:spcAft>
                <a:spcPts val="0"/>
              </a:spcAft>
              <a:buClr>
                <a:srgbClr val="CC3300"/>
              </a:buClr>
              <a:buSzPts val="2000"/>
              <a:buFont typeface="Arial"/>
              <a:buChar char="•"/>
            </a:pPr>
            <a:r>
              <a:rPr lang="en-US" sz="2000">
                <a:solidFill>
                  <a:srgbClr val="3333FF"/>
                </a:solidFill>
              </a:rPr>
              <a:t>Global Correction Algorithm</a:t>
            </a:r>
            <a:endParaRPr/>
          </a:p>
          <a:p>
            <a:pPr indent="0" lvl="0" marL="540385" marR="5080" rtl="0" algn="l">
              <a:lnSpc>
                <a:spcPct val="172500"/>
              </a:lnSpc>
              <a:spcBef>
                <a:spcPts val="204"/>
              </a:spcBef>
              <a:spcAft>
                <a:spcPts val="0"/>
              </a:spcAft>
              <a:buNone/>
            </a:pPr>
            <a:r>
              <a:rPr lang="en-US" sz="2000">
                <a:solidFill>
                  <a:srgbClr val="CC3300"/>
                </a:solidFill>
              </a:rPr>
              <a:t>Input: </a:t>
            </a:r>
            <a:r>
              <a:rPr lang="en-US" sz="2000"/>
              <a:t>grammatically incorrect input string x; grammar G </a:t>
            </a:r>
            <a:endParaRPr sz="2000"/>
          </a:p>
          <a:p>
            <a:pPr indent="0" lvl="0" marL="540385" marR="5080" rtl="0" algn="l">
              <a:lnSpc>
                <a:spcPct val="172500"/>
              </a:lnSpc>
              <a:spcBef>
                <a:spcPts val="204"/>
              </a:spcBef>
              <a:spcAft>
                <a:spcPts val="0"/>
              </a:spcAft>
              <a:buNone/>
            </a:pPr>
            <a:r>
              <a:rPr lang="en-US" sz="2000"/>
              <a:t> </a:t>
            </a:r>
            <a:r>
              <a:rPr lang="en-US" sz="2000">
                <a:solidFill>
                  <a:srgbClr val="CC3300"/>
                </a:solidFill>
              </a:rPr>
              <a:t>Output: </a:t>
            </a:r>
            <a:r>
              <a:rPr lang="en-US" sz="2000"/>
              <a:t>grammatically correct string y</a:t>
            </a:r>
            <a:endParaRPr/>
          </a:p>
          <a:p>
            <a:pPr indent="-285750" lvl="0" marL="826135" marR="791845" rtl="0" algn="l">
              <a:lnSpc>
                <a:spcPct val="100000"/>
              </a:lnSpc>
              <a:spcBef>
                <a:spcPts val="360"/>
              </a:spcBef>
              <a:spcAft>
                <a:spcPts val="0"/>
              </a:spcAft>
              <a:buNone/>
            </a:pPr>
            <a:r>
              <a:rPr lang="en-US" sz="2000">
                <a:solidFill>
                  <a:srgbClr val="CC3300"/>
                </a:solidFill>
              </a:rPr>
              <a:t>Algorithm: </a:t>
            </a:r>
            <a:r>
              <a:rPr lang="en-US" sz="2000"/>
              <a:t>converts x </a:t>
            </a:r>
            <a:r>
              <a:rPr lang="en-US" sz="2000">
                <a:latin typeface="Noto Sans Symbols"/>
                <a:ea typeface="Noto Sans Symbols"/>
                <a:cs typeface="Noto Sans Symbols"/>
                <a:sym typeface="Noto Sans Symbols"/>
              </a:rPr>
              <a:t>🡪</a:t>
            </a:r>
            <a:r>
              <a:rPr lang="en-US" sz="2000">
                <a:latin typeface="Times New Roman"/>
                <a:ea typeface="Times New Roman"/>
                <a:cs typeface="Times New Roman"/>
                <a:sym typeface="Times New Roman"/>
              </a:rPr>
              <a:t> </a:t>
            </a:r>
            <a:r>
              <a:rPr lang="en-US" sz="2000"/>
              <a:t>y using minimum number  changes (insertion, deletion etc.)</a:t>
            </a:r>
            <a:endParaRPr sz="2000"/>
          </a:p>
          <a:p>
            <a:pPr indent="-285750" lvl="0" marL="826135" marR="791845" rtl="0" algn="l">
              <a:lnSpc>
                <a:spcPct val="100000"/>
              </a:lnSpc>
              <a:spcBef>
                <a:spcPts val="360"/>
              </a:spcBef>
              <a:spcAft>
                <a:spcPts val="0"/>
              </a:spcAft>
              <a:buNone/>
            </a:pPr>
            <a:r>
              <a:rPr lang="en-US" sz="2000"/>
              <a:t>Another example, undeclared variable x</a:t>
            </a:r>
            <a:endParaRPr sz="2000"/>
          </a:p>
          <a:p>
            <a:pPr indent="-343535" lvl="0" marL="426084" rtl="0" algn="l">
              <a:lnSpc>
                <a:spcPct val="100000"/>
              </a:lnSpc>
              <a:spcBef>
                <a:spcPts val="630"/>
              </a:spcBef>
              <a:spcAft>
                <a:spcPts val="0"/>
              </a:spcAft>
              <a:buClr>
                <a:srgbClr val="CC3300"/>
              </a:buClr>
              <a:buSzPts val="2000"/>
              <a:buFont typeface="Arial"/>
              <a:buChar char="•"/>
            </a:pPr>
            <a:r>
              <a:rPr lang="en-US" sz="2000"/>
              <a:t>Impractical algorithms - too time consuming</a:t>
            </a:r>
            <a:endParaRPr/>
          </a:p>
        </p:txBody>
      </p:sp>
      <p:pic>
        <p:nvPicPr>
          <p:cNvPr id="252" name="Google Shape;252;p21"/>
          <p:cNvPicPr preferRelativeResize="0"/>
          <p:nvPr/>
        </p:nvPicPr>
        <p:blipFill rotWithShape="1">
          <a:blip r:embed="rId3">
            <a:alphaModFix/>
          </a:blip>
          <a:srcRect b="0" l="0" r="0" t="0"/>
          <a:stretch/>
        </p:blipFill>
        <p:spPr>
          <a:xfrm>
            <a:off x="3429000" y="2795631"/>
            <a:ext cx="2971800" cy="10905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838200" y="563633"/>
            <a:ext cx="479933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Context Free Grammars (CFG)</a:t>
            </a:r>
            <a:endParaRPr/>
          </a:p>
        </p:txBody>
      </p:sp>
      <p:sp>
        <p:nvSpPr>
          <p:cNvPr id="258" name="Google Shape;258;p22"/>
          <p:cNvSpPr txBox="1"/>
          <p:nvPr/>
        </p:nvSpPr>
        <p:spPr>
          <a:xfrm>
            <a:off x="618376" y="985273"/>
            <a:ext cx="6553200" cy="5988242"/>
          </a:xfrm>
          <a:prstGeom prst="rect">
            <a:avLst/>
          </a:prstGeom>
          <a:noFill/>
          <a:ln>
            <a:noFill/>
          </a:ln>
        </p:spPr>
        <p:txBody>
          <a:bodyPr anchorCtr="0" anchor="t" bIns="0" lIns="0" spcFirstLastPara="1" rIns="0" wrap="square" tIns="78725">
            <a:spAutoFit/>
          </a:bodyPr>
          <a:lstStyle/>
          <a:p>
            <a:pPr indent="-343535" lvl="0" marL="3556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A </a:t>
            </a:r>
            <a:r>
              <a:rPr b="1" lang="en-US" sz="2000">
                <a:solidFill>
                  <a:schemeClr val="dk1"/>
                </a:solidFill>
                <a:latin typeface="Arial"/>
                <a:ea typeface="Arial"/>
                <a:cs typeface="Arial"/>
                <a:sym typeface="Arial"/>
              </a:rPr>
              <a:t>context free grammar </a:t>
            </a:r>
            <a:r>
              <a:rPr lang="en-US" sz="2000">
                <a:solidFill>
                  <a:schemeClr val="dk1"/>
                </a:solidFill>
                <a:latin typeface="Arial"/>
                <a:ea typeface="Arial"/>
                <a:cs typeface="Arial"/>
                <a:sym typeface="Arial"/>
              </a:rPr>
              <a:t>is a formal model </a:t>
            </a:r>
            <a:endParaRPr/>
          </a:p>
          <a:p>
            <a:pPr indent="0" lvl="0" marL="12065" marR="0" rtl="0" algn="l">
              <a:lnSpc>
                <a:spcPct val="100000"/>
              </a:lnSpc>
              <a:spcBef>
                <a:spcPts val="620"/>
              </a:spcBef>
              <a:spcAft>
                <a:spcPts val="0"/>
              </a:spcAft>
              <a:buNone/>
            </a:pPr>
            <a:r>
              <a:rPr lang="en-US" sz="2000">
                <a:solidFill>
                  <a:schemeClr val="dk1"/>
                </a:solidFill>
                <a:latin typeface="Arial"/>
                <a:ea typeface="Arial"/>
                <a:cs typeface="Arial"/>
                <a:sym typeface="Arial"/>
              </a:rPr>
              <a:t>	that consists of:</a:t>
            </a:r>
            <a:endParaRPr/>
          </a:p>
          <a:p>
            <a:pPr indent="-343535" lvl="0" marL="355600" marR="0" rtl="0" algn="l">
              <a:lnSpc>
                <a:spcPct val="100000"/>
              </a:lnSpc>
              <a:spcBef>
                <a:spcPts val="620"/>
              </a:spcBef>
              <a:spcAft>
                <a:spcPts val="0"/>
              </a:spcAft>
              <a:buClr>
                <a:srgbClr val="CC3300"/>
              </a:buClr>
              <a:buSzPts val="2000"/>
              <a:buFont typeface="Arial"/>
              <a:buChar char="•"/>
            </a:pPr>
            <a:r>
              <a:rPr b="1" lang="en-US" sz="2000">
                <a:solidFill>
                  <a:srgbClr val="C00000"/>
                </a:solidFill>
                <a:latin typeface="Arial"/>
                <a:ea typeface="Arial"/>
                <a:cs typeface="Arial"/>
                <a:sym typeface="Arial"/>
              </a:rPr>
              <a:t>Terminals</a:t>
            </a:r>
            <a:endParaRPr/>
          </a:p>
          <a:p>
            <a:pPr indent="0" lvl="0" marL="12065" marR="0" rtl="0" algn="l">
              <a:lnSpc>
                <a:spcPct val="100000"/>
              </a:lnSpc>
              <a:spcBef>
                <a:spcPts val="620"/>
              </a:spcBef>
              <a:spcAft>
                <a:spcPts val="0"/>
              </a:spcAft>
              <a:buNone/>
            </a:pPr>
            <a:r>
              <a:rPr lang="en-US" sz="2000">
                <a:solidFill>
                  <a:schemeClr val="dk1"/>
                </a:solidFill>
                <a:latin typeface="Arial"/>
                <a:ea typeface="Arial"/>
                <a:cs typeface="Arial"/>
                <a:sym typeface="Arial"/>
              </a:rPr>
              <a:t>    Keywords </a:t>
            </a:r>
            <a:endParaRPr/>
          </a:p>
          <a:p>
            <a:pPr indent="0" lvl="0" marL="12065" marR="0" rtl="0" algn="l">
              <a:lnSpc>
                <a:spcPct val="100000"/>
              </a:lnSpc>
              <a:spcBef>
                <a:spcPts val="620"/>
              </a:spcBef>
              <a:spcAft>
                <a:spcPts val="0"/>
              </a:spcAft>
              <a:buNone/>
            </a:pPr>
            <a:r>
              <a:rPr lang="en-US" sz="2000">
                <a:solidFill>
                  <a:schemeClr val="dk1"/>
                </a:solidFill>
                <a:latin typeface="Arial"/>
                <a:ea typeface="Arial"/>
                <a:cs typeface="Arial"/>
                <a:sym typeface="Arial"/>
              </a:rPr>
              <a:t>    Token classes</a:t>
            </a:r>
            <a:endParaRPr/>
          </a:p>
          <a:p>
            <a:pPr indent="0" lvl="0" marL="12065" marR="0" rtl="0" algn="l">
              <a:lnSpc>
                <a:spcPct val="100000"/>
              </a:lnSpc>
              <a:spcBef>
                <a:spcPts val="620"/>
              </a:spcBef>
              <a:spcAft>
                <a:spcPts val="0"/>
              </a:spcAft>
              <a:buNone/>
            </a:pPr>
            <a:r>
              <a:rPr lang="en-US" sz="2000">
                <a:solidFill>
                  <a:schemeClr val="dk1"/>
                </a:solidFill>
                <a:latin typeface="Arial"/>
                <a:ea typeface="Arial"/>
                <a:cs typeface="Arial"/>
                <a:sym typeface="Arial"/>
              </a:rPr>
              <a:t>    Punctuations </a:t>
            </a:r>
            <a:endParaRPr/>
          </a:p>
          <a:p>
            <a:pPr indent="-343535" lvl="0" marL="355600" marR="0" rtl="0" algn="l">
              <a:lnSpc>
                <a:spcPct val="100000"/>
              </a:lnSpc>
              <a:spcBef>
                <a:spcPts val="509"/>
              </a:spcBef>
              <a:spcAft>
                <a:spcPts val="0"/>
              </a:spcAft>
              <a:buClr>
                <a:srgbClr val="CC3300"/>
              </a:buClr>
              <a:buSzPts val="2000"/>
              <a:buFont typeface="Arial"/>
              <a:buChar char="•"/>
            </a:pPr>
            <a:r>
              <a:rPr b="1" lang="en-US" sz="2000">
                <a:solidFill>
                  <a:srgbClr val="CC3300"/>
                </a:solidFill>
                <a:latin typeface="Arial"/>
                <a:ea typeface="Arial"/>
                <a:cs typeface="Arial"/>
                <a:sym typeface="Arial"/>
              </a:rPr>
              <a:t>Non-terminals</a:t>
            </a:r>
            <a:endParaRPr sz="2000">
              <a:solidFill>
                <a:schemeClr val="dk1"/>
              </a:solidFill>
              <a:latin typeface="Arial"/>
              <a:ea typeface="Arial"/>
              <a:cs typeface="Arial"/>
              <a:sym typeface="Arial"/>
            </a:endParaRPr>
          </a:p>
          <a:p>
            <a:pPr indent="0" lvl="0" marL="355600" marR="0" rtl="0" algn="l">
              <a:lnSpc>
                <a:spcPct val="100000"/>
              </a:lnSpc>
              <a:spcBef>
                <a:spcPts val="525"/>
              </a:spcBef>
              <a:spcAft>
                <a:spcPts val="0"/>
              </a:spcAft>
              <a:buNone/>
            </a:pPr>
            <a:r>
              <a:rPr lang="en-US" sz="2000">
                <a:solidFill>
                  <a:schemeClr val="dk1"/>
                </a:solidFill>
                <a:latin typeface="Arial"/>
                <a:ea typeface="Arial"/>
                <a:cs typeface="Arial"/>
                <a:sym typeface="Arial"/>
              </a:rPr>
              <a:t>Any symbol appearing on the lefthand </a:t>
            </a:r>
            <a:endParaRPr/>
          </a:p>
          <a:p>
            <a:pPr indent="0" lvl="0" marL="355600" marR="0" rtl="0" algn="l">
              <a:lnSpc>
                <a:spcPct val="100000"/>
              </a:lnSpc>
              <a:spcBef>
                <a:spcPts val="525"/>
              </a:spcBef>
              <a:spcAft>
                <a:spcPts val="0"/>
              </a:spcAft>
              <a:buNone/>
            </a:pPr>
            <a:r>
              <a:rPr lang="en-US" sz="2000">
                <a:solidFill>
                  <a:schemeClr val="dk1"/>
                </a:solidFill>
                <a:latin typeface="Arial"/>
                <a:ea typeface="Arial"/>
                <a:cs typeface="Arial"/>
                <a:sym typeface="Arial"/>
              </a:rPr>
              <a:t>side of any rule</a:t>
            </a:r>
            <a:endParaRPr/>
          </a:p>
          <a:p>
            <a:pPr indent="-343535" lvl="0" marL="355600" marR="0" rtl="0" algn="l">
              <a:lnSpc>
                <a:spcPct val="100000"/>
              </a:lnSpc>
              <a:spcBef>
                <a:spcPts val="520"/>
              </a:spcBef>
              <a:spcAft>
                <a:spcPts val="0"/>
              </a:spcAft>
              <a:buClr>
                <a:srgbClr val="CC3300"/>
              </a:buClr>
              <a:buSzPts val="2000"/>
              <a:buFont typeface="Arial"/>
              <a:buChar char="•"/>
            </a:pPr>
            <a:r>
              <a:rPr b="1" lang="en-US" sz="2000">
                <a:solidFill>
                  <a:srgbClr val="CC3300"/>
                </a:solidFill>
                <a:latin typeface="Arial"/>
                <a:ea typeface="Arial"/>
                <a:cs typeface="Arial"/>
                <a:sym typeface="Arial"/>
              </a:rPr>
              <a:t>Start Symbol</a:t>
            </a:r>
            <a:endParaRPr sz="2000">
              <a:solidFill>
                <a:schemeClr val="dk1"/>
              </a:solidFill>
              <a:latin typeface="Arial"/>
              <a:ea typeface="Arial"/>
              <a:cs typeface="Arial"/>
              <a:sym typeface="Arial"/>
            </a:endParaRPr>
          </a:p>
          <a:p>
            <a:pPr indent="0" lvl="0" marL="355600" marR="0" rtl="0" algn="l">
              <a:lnSpc>
                <a:spcPct val="100000"/>
              </a:lnSpc>
              <a:spcBef>
                <a:spcPts val="525"/>
              </a:spcBef>
              <a:spcAft>
                <a:spcPts val="0"/>
              </a:spcAft>
              <a:buNone/>
            </a:pPr>
            <a:r>
              <a:rPr lang="en-US" sz="2000">
                <a:solidFill>
                  <a:schemeClr val="dk1"/>
                </a:solidFill>
                <a:latin typeface="Arial"/>
                <a:ea typeface="Arial"/>
                <a:cs typeface="Arial"/>
                <a:sym typeface="Arial"/>
              </a:rPr>
              <a:t>Usually the non-terminal on the </a:t>
            </a:r>
            <a:endParaRPr/>
          </a:p>
          <a:p>
            <a:pPr indent="0" lvl="0" marL="355600" marR="0" rtl="0" algn="l">
              <a:lnSpc>
                <a:spcPct val="100000"/>
              </a:lnSpc>
              <a:spcBef>
                <a:spcPts val="525"/>
              </a:spcBef>
              <a:spcAft>
                <a:spcPts val="0"/>
              </a:spcAft>
              <a:buNone/>
            </a:pPr>
            <a:r>
              <a:rPr lang="en-US" sz="2000">
                <a:solidFill>
                  <a:schemeClr val="dk1"/>
                </a:solidFill>
                <a:latin typeface="Arial"/>
                <a:ea typeface="Arial"/>
                <a:cs typeface="Arial"/>
                <a:sym typeface="Arial"/>
              </a:rPr>
              <a:t>lefthand side of the first rule</a:t>
            </a:r>
            <a:endParaRPr/>
          </a:p>
          <a:p>
            <a:pPr indent="-343535" lvl="0" marL="355600" marR="0" rtl="0" algn="l">
              <a:lnSpc>
                <a:spcPct val="100000"/>
              </a:lnSpc>
              <a:spcBef>
                <a:spcPts val="520"/>
              </a:spcBef>
              <a:spcAft>
                <a:spcPts val="0"/>
              </a:spcAft>
              <a:buClr>
                <a:srgbClr val="CC3300"/>
              </a:buClr>
              <a:buSzPts val="2000"/>
              <a:buFont typeface="Arial"/>
              <a:buChar char="•"/>
            </a:pPr>
            <a:r>
              <a:rPr b="1" lang="en-US" sz="2000">
                <a:solidFill>
                  <a:srgbClr val="CC3300"/>
                </a:solidFill>
                <a:latin typeface="Arial"/>
                <a:ea typeface="Arial"/>
                <a:cs typeface="Arial"/>
                <a:sym typeface="Arial"/>
              </a:rPr>
              <a:t>Rules (or “Productions”)</a:t>
            </a:r>
            <a:endParaRPr sz="2000">
              <a:solidFill>
                <a:schemeClr val="dk1"/>
              </a:solidFill>
              <a:latin typeface="Arial"/>
              <a:ea typeface="Arial"/>
              <a:cs typeface="Arial"/>
              <a:sym typeface="Arial"/>
            </a:endParaRPr>
          </a:p>
          <a:p>
            <a:pPr indent="0" lvl="0" marL="469900" marR="1890395" rtl="0" algn="l">
              <a:lnSpc>
                <a:spcPct val="119700"/>
              </a:lnSpc>
              <a:spcBef>
                <a:spcPts val="10"/>
              </a:spcBef>
              <a:spcAft>
                <a:spcPts val="0"/>
              </a:spcAft>
              <a:buNone/>
            </a:pPr>
            <a:r>
              <a:rPr lang="en-US" sz="2000">
                <a:solidFill>
                  <a:schemeClr val="dk1"/>
                </a:solidFill>
                <a:latin typeface="Arial"/>
                <a:ea typeface="Arial"/>
                <a:cs typeface="Arial"/>
                <a:sym typeface="Arial"/>
              </a:rPr>
              <a:t>BNF: Backus-Naur Form / </a:t>
            </a:r>
            <a:endParaRPr/>
          </a:p>
          <a:p>
            <a:pPr indent="0" lvl="0" marL="469900" marR="1890395" rtl="0" algn="l">
              <a:lnSpc>
                <a:spcPct val="119700"/>
              </a:lnSpc>
              <a:spcBef>
                <a:spcPts val="10"/>
              </a:spcBef>
              <a:spcAft>
                <a:spcPts val="0"/>
              </a:spcAft>
              <a:buNone/>
            </a:pPr>
            <a:r>
              <a:rPr lang="en-US" sz="2000">
                <a:solidFill>
                  <a:schemeClr val="dk1"/>
                </a:solidFill>
                <a:latin typeface="Arial"/>
                <a:ea typeface="Arial"/>
                <a:cs typeface="Arial"/>
                <a:sym typeface="Arial"/>
              </a:rPr>
              <a:t>Backus Normal Form  </a:t>
            </a:r>
            <a:endParaRPr/>
          </a:p>
          <a:p>
            <a:pPr indent="0" lvl="0" marL="469900" marR="1890395" rtl="0" algn="l">
              <a:lnSpc>
                <a:spcPct val="119700"/>
              </a:lnSpc>
              <a:spcBef>
                <a:spcPts val="10"/>
              </a:spcBef>
              <a:spcAft>
                <a:spcPts val="0"/>
              </a:spcAft>
              <a:buNone/>
            </a:pPr>
            <a:r>
              <a:rPr lang="en-US" sz="2000">
                <a:solidFill>
                  <a:schemeClr val="dk1"/>
                </a:solidFill>
                <a:latin typeface="Arial"/>
                <a:ea typeface="Arial"/>
                <a:cs typeface="Arial"/>
                <a:sym typeface="Arial"/>
              </a:rPr>
              <a:t>Stmt </a:t>
            </a:r>
            <a:r>
              <a:rPr b="1" lang="en-US" sz="2000">
                <a:solidFill>
                  <a:schemeClr val="dk1"/>
                </a:solidFill>
                <a:latin typeface="Arial"/>
                <a:ea typeface="Arial"/>
                <a:cs typeface="Arial"/>
                <a:sym typeface="Arial"/>
              </a:rPr>
              <a:t>::= if </a:t>
            </a:r>
            <a:r>
              <a:rPr lang="en-US" sz="2000">
                <a:solidFill>
                  <a:schemeClr val="dk1"/>
                </a:solidFill>
                <a:latin typeface="Arial"/>
                <a:ea typeface="Arial"/>
                <a:cs typeface="Arial"/>
                <a:sym typeface="Arial"/>
              </a:rPr>
              <a:t>Expr </a:t>
            </a:r>
            <a:r>
              <a:rPr b="1" lang="en-US" sz="2000">
                <a:solidFill>
                  <a:schemeClr val="dk1"/>
                </a:solidFill>
                <a:latin typeface="Arial"/>
                <a:ea typeface="Arial"/>
                <a:cs typeface="Arial"/>
                <a:sym typeface="Arial"/>
              </a:rPr>
              <a:t>then </a:t>
            </a:r>
            <a:r>
              <a:rPr lang="en-US" sz="2000">
                <a:solidFill>
                  <a:schemeClr val="dk1"/>
                </a:solidFill>
                <a:latin typeface="Arial"/>
                <a:ea typeface="Arial"/>
                <a:cs typeface="Arial"/>
                <a:sym typeface="Arial"/>
              </a:rPr>
              <a:t>Stmt </a:t>
            </a:r>
            <a:r>
              <a:rPr b="1" lang="en-US" sz="2000">
                <a:solidFill>
                  <a:schemeClr val="dk1"/>
                </a:solidFill>
                <a:latin typeface="Arial"/>
                <a:ea typeface="Arial"/>
                <a:cs typeface="Arial"/>
                <a:sym typeface="Arial"/>
              </a:rPr>
              <a:t>else </a:t>
            </a:r>
            <a:r>
              <a:rPr lang="en-US" sz="2000">
                <a:solidFill>
                  <a:schemeClr val="dk1"/>
                </a:solidFill>
                <a:latin typeface="Arial"/>
                <a:ea typeface="Arial"/>
                <a:cs typeface="Arial"/>
                <a:sym typeface="Arial"/>
              </a:rPr>
              <a:t>Stmt</a:t>
            </a:r>
            <a:endParaRPr sz="2000">
              <a:solidFill>
                <a:schemeClr val="dk1"/>
              </a:solidFill>
              <a:latin typeface="Arial"/>
              <a:ea typeface="Arial"/>
              <a:cs typeface="Arial"/>
              <a:sym typeface="Arial"/>
            </a:endParaRPr>
          </a:p>
        </p:txBody>
      </p:sp>
      <p:pic>
        <p:nvPicPr>
          <p:cNvPr id="259" name="Google Shape;259;p22"/>
          <p:cNvPicPr preferRelativeResize="0"/>
          <p:nvPr/>
        </p:nvPicPr>
        <p:blipFill>
          <a:blip r:embed="rId3">
            <a:alphaModFix/>
          </a:blip>
          <a:stretch>
            <a:fillRect/>
          </a:stretch>
        </p:blipFill>
        <p:spPr>
          <a:xfrm>
            <a:off x="5637525" y="2150225"/>
            <a:ext cx="3968700" cy="257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841502" y="785875"/>
            <a:ext cx="384937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Rule Alternative Notations</a:t>
            </a:r>
            <a:endParaRPr/>
          </a:p>
        </p:txBody>
      </p:sp>
      <p:pic>
        <p:nvPicPr>
          <p:cNvPr id="265" name="Google Shape;265;p23"/>
          <p:cNvPicPr preferRelativeResize="0"/>
          <p:nvPr/>
        </p:nvPicPr>
        <p:blipFill rotWithShape="1">
          <a:blip r:embed="rId3">
            <a:alphaModFix/>
          </a:blip>
          <a:srcRect b="0" l="0" r="0" t="0"/>
          <a:stretch/>
        </p:blipFill>
        <p:spPr>
          <a:xfrm>
            <a:off x="1128523" y="1530096"/>
            <a:ext cx="8320276" cy="5159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841502" y="785875"/>
            <a:ext cx="3732529"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Notational Conventions</a:t>
            </a:r>
            <a:endParaRPr/>
          </a:p>
        </p:txBody>
      </p:sp>
      <p:pic>
        <p:nvPicPr>
          <p:cNvPr id="271" name="Google Shape;271;p24"/>
          <p:cNvPicPr preferRelativeResize="0"/>
          <p:nvPr/>
        </p:nvPicPr>
        <p:blipFill rotWithShape="1">
          <a:blip r:embed="rId3">
            <a:alphaModFix/>
          </a:blip>
          <a:srcRect b="0" l="0" r="0" t="0"/>
          <a:stretch/>
        </p:blipFill>
        <p:spPr>
          <a:xfrm>
            <a:off x="1181476" y="1524000"/>
            <a:ext cx="8267323" cy="56548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838200" y="563728"/>
            <a:ext cx="1824989"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Derivations</a:t>
            </a:r>
            <a:endParaRPr/>
          </a:p>
        </p:txBody>
      </p:sp>
      <p:pic>
        <p:nvPicPr>
          <p:cNvPr id="277" name="Google Shape;277;p25"/>
          <p:cNvPicPr preferRelativeResize="0"/>
          <p:nvPr/>
        </p:nvPicPr>
        <p:blipFill rotWithShape="1">
          <a:blip r:embed="rId3">
            <a:alphaModFix/>
          </a:blip>
          <a:srcRect b="0" l="0" r="11544" t="2693"/>
          <a:stretch/>
        </p:blipFill>
        <p:spPr>
          <a:xfrm>
            <a:off x="1066800" y="1529576"/>
            <a:ext cx="6807325" cy="5505450"/>
          </a:xfrm>
          <a:prstGeom prst="rect">
            <a:avLst/>
          </a:prstGeom>
          <a:noFill/>
          <a:ln>
            <a:noFill/>
          </a:ln>
        </p:spPr>
      </p:pic>
      <p:sp>
        <p:nvSpPr>
          <p:cNvPr id="278" name="Google Shape;278;p25"/>
          <p:cNvSpPr txBox="1"/>
          <p:nvPr/>
        </p:nvSpPr>
        <p:spPr>
          <a:xfrm>
            <a:off x="838200" y="1070018"/>
            <a:ext cx="817892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C00000"/>
              </a:buClr>
              <a:buSzPts val="1800"/>
              <a:buFont typeface="Arial"/>
              <a:buChar char="•"/>
            </a:pPr>
            <a:r>
              <a:rPr lang="en-US" sz="1800">
                <a:solidFill>
                  <a:schemeClr val="dk1"/>
                </a:solidFill>
                <a:latin typeface="Arial"/>
                <a:ea typeface="Arial"/>
                <a:cs typeface="Arial"/>
                <a:sym typeface="Arial"/>
              </a:rPr>
              <a:t>Productions are treated as rewriting rules to generating a string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841502" y="785875"/>
            <a:ext cx="151257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Derivation</a:t>
            </a:r>
            <a:endParaRPr/>
          </a:p>
        </p:txBody>
      </p:sp>
      <p:pic>
        <p:nvPicPr>
          <p:cNvPr id="284" name="Google Shape;284;p26"/>
          <p:cNvPicPr preferRelativeResize="0"/>
          <p:nvPr/>
        </p:nvPicPr>
        <p:blipFill rotWithShape="1">
          <a:blip r:embed="rId3">
            <a:alphaModFix/>
          </a:blip>
          <a:srcRect b="0" l="0" r="0" t="0"/>
          <a:stretch/>
        </p:blipFill>
        <p:spPr>
          <a:xfrm>
            <a:off x="1002272" y="1447800"/>
            <a:ext cx="8598926" cy="58369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27"/>
          <p:cNvPicPr preferRelativeResize="0"/>
          <p:nvPr/>
        </p:nvPicPr>
        <p:blipFill rotWithShape="1">
          <a:blip r:embed="rId3">
            <a:alphaModFix/>
          </a:blip>
          <a:srcRect b="0" l="0" r="0" t="0"/>
          <a:stretch/>
        </p:blipFill>
        <p:spPr>
          <a:xfrm>
            <a:off x="1090260" y="1514094"/>
            <a:ext cx="8510939" cy="50055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28"/>
          <p:cNvSpPr txBox="1"/>
          <p:nvPr>
            <p:ph type="title"/>
          </p:nvPr>
        </p:nvSpPr>
        <p:spPr>
          <a:xfrm>
            <a:off x="841502" y="785875"/>
            <a:ext cx="287464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Leftmost Derivation</a:t>
            </a:r>
            <a:endParaRPr/>
          </a:p>
        </p:txBody>
      </p:sp>
      <p:pic>
        <p:nvPicPr>
          <p:cNvPr id="295" name="Google Shape;295;p28"/>
          <p:cNvPicPr preferRelativeResize="0"/>
          <p:nvPr/>
        </p:nvPicPr>
        <p:blipFill rotWithShape="1">
          <a:blip r:embed="rId3">
            <a:alphaModFix/>
          </a:blip>
          <a:srcRect b="0" l="0" r="0" t="0"/>
          <a:stretch/>
        </p:blipFill>
        <p:spPr>
          <a:xfrm>
            <a:off x="1123769" y="1509522"/>
            <a:ext cx="8477429" cy="574547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841502" y="785875"/>
            <a:ext cx="309435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Rightmost Derivation</a:t>
            </a:r>
            <a:endParaRPr/>
          </a:p>
        </p:txBody>
      </p:sp>
      <p:pic>
        <p:nvPicPr>
          <p:cNvPr id="301" name="Google Shape;301;p29"/>
          <p:cNvPicPr preferRelativeResize="0"/>
          <p:nvPr/>
        </p:nvPicPr>
        <p:blipFill rotWithShape="1">
          <a:blip r:embed="rId3">
            <a:alphaModFix/>
          </a:blip>
          <a:srcRect b="0" l="0" r="0" t="0"/>
          <a:stretch/>
        </p:blipFill>
        <p:spPr>
          <a:xfrm>
            <a:off x="1120059" y="1447800"/>
            <a:ext cx="8401892" cy="563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3"/>
          <p:cNvSpPr txBox="1"/>
          <p:nvPr>
            <p:ph type="title"/>
          </p:nvPr>
        </p:nvSpPr>
        <p:spPr>
          <a:xfrm>
            <a:off x="841502" y="785875"/>
            <a:ext cx="123888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Parsing</a:t>
            </a:r>
            <a:endParaRPr/>
          </a:p>
        </p:txBody>
      </p:sp>
      <p:sp>
        <p:nvSpPr>
          <p:cNvPr id="56" name="Google Shape;56;p3"/>
          <p:cNvSpPr txBox="1"/>
          <p:nvPr/>
        </p:nvSpPr>
        <p:spPr>
          <a:xfrm>
            <a:off x="1070088" y="1947778"/>
            <a:ext cx="7613015" cy="2616835"/>
          </a:xfrm>
          <a:prstGeom prst="rect">
            <a:avLst/>
          </a:prstGeom>
          <a:noFill/>
          <a:ln>
            <a:noFill/>
          </a:ln>
        </p:spPr>
        <p:txBody>
          <a:bodyPr anchorCtr="0" anchor="t" bIns="0" lIns="0" spcFirstLastPara="1" rIns="0" wrap="square" tIns="90150">
            <a:spAutoFit/>
          </a:bodyPr>
          <a:lstStyle/>
          <a:p>
            <a:pPr indent="-342900" lvl="0" marL="354965" marR="0" rtl="0" algn="l">
              <a:lnSpc>
                <a:spcPct val="100000"/>
              </a:lnSpc>
              <a:spcBef>
                <a:spcPts val="0"/>
              </a:spcBef>
              <a:spcAft>
                <a:spcPts val="0"/>
              </a:spcAft>
              <a:buClr>
                <a:srgbClr val="CC3300"/>
              </a:buClr>
              <a:buSzPts val="2600"/>
              <a:buFont typeface="Arial"/>
              <a:buChar char="•"/>
            </a:pPr>
            <a:r>
              <a:rPr b="0" i="0" lang="en-US" sz="2600" u="none" cap="none" strike="noStrike">
                <a:solidFill>
                  <a:srgbClr val="CC3300"/>
                </a:solidFill>
                <a:latin typeface="Arial"/>
                <a:ea typeface="Arial"/>
                <a:cs typeface="Arial"/>
                <a:sym typeface="Arial"/>
              </a:rPr>
              <a:t>A.K.A. Syntax Analysis</a:t>
            </a:r>
            <a:endParaRPr b="0" i="0" sz="2600" u="none" cap="none" strike="noStrike">
              <a:solidFill>
                <a:schemeClr val="dk1"/>
              </a:solidFill>
              <a:latin typeface="Arial"/>
              <a:ea typeface="Arial"/>
              <a:cs typeface="Arial"/>
              <a:sym typeface="Arial"/>
            </a:endParaRPr>
          </a:p>
          <a:p>
            <a:pPr indent="-286385" lvl="1" marL="755650" marR="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Recognize sentences in a language.</a:t>
            </a:r>
            <a:endParaRPr b="0" i="0" sz="2400" u="none" cap="none" strike="noStrike">
              <a:solidFill>
                <a:schemeClr val="dk1"/>
              </a:solidFill>
              <a:latin typeface="Arial"/>
              <a:ea typeface="Arial"/>
              <a:cs typeface="Arial"/>
              <a:sym typeface="Arial"/>
            </a:endParaRPr>
          </a:p>
          <a:p>
            <a:pPr indent="-286385" lvl="1" marL="755650" marR="0" rtl="0" algn="l">
              <a:lnSpc>
                <a:spcPct val="100000"/>
              </a:lnSpc>
              <a:spcBef>
                <a:spcPts val="570"/>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Discover the structure of a document/program.</a:t>
            </a:r>
            <a:endParaRPr b="0" i="0" sz="2400" u="none" cap="none" strike="noStrike">
              <a:solidFill>
                <a:schemeClr val="dk1"/>
              </a:solidFill>
              <a:latin typeface="Arial"/>
              <a:ea typeface="Arial"/>
              <a:cs typeface="Arial"/>
              <a:sym typeface="Arial"/>
            </a:endParaRPr>
          </a:p>
          <a:p>
            <a:pPr indent="-285750" lvl="1" marL="755650" marR="5080" rtl="0" algn="l">
              <a:lnSpc>
                <a:spcPct val="100000"/>
              </a:lnSpc>
              <a:spcBef>
                <a:spcPts val="570"/>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Construct (implicitly or explicitly) a tree (called as a  parse tree) to represent the structure.</a:t>
            </a:r>
            <a:endParaRPr b="0" i="0" sz="2400" u="none" cap="none" strike="noStrike">
              <a:solidFill>
                <a:schemeClr val="dk1"/>
              </a:solidFill>
              <a:latin typeface="Arial"/>
              <a:ea typeface="Arial"/>
              <a:cs typeface="Arial"/>
              <a:sym typeface="Arial"/>
            </a:endParaRPr>
          </a:p>
          <a:p>
            <a:pPr indent="-286385" lvl="1" marL="755650" marR="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The above tree is used later to guide translation.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841502" y="785875"/>
            <a:ext cx="166116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Parse Tree</a:t>
            </a:r>
            <a:endParaRPr/>
          </a:p>
        </p:txBody>
      </p:sp>
      <p:grpSp>
        <p:nvGrpSpPr>
          <p:cNvPr id="307" name="Google Shape;307;p30"/>
          <p:cNvGrpSpPr/>
          <p:nvPr/>
        </p:nvGrpSpPr>
        <p:grpSpPr>
          <a:xfrm>
            <a:off x="609600" y="1447800"/>
            <a:ext cx="8991598" cy="5786627"/>
            <a:chOff x="609600" y="1447800"/>
            <a:chExt cx="8991598" cy="5786627"/>
          </a:xfrm>
        </p:grpSpPr>
        <p:pic>
          <p:nvPicPr>
            <p:cNvPr id="308" name="Google Shape;308;p30"/>
            <p:cNvPicPr preferRelativeResize="0"/>
            <p:nvPr/>
          </p:nvPicPr>
          <p:blipFill rotWithShape="1">
            <a:blip r:embed="rId3">
              <a:alphaModFix/>
            </a:blip>
            <a:srcRect b="0" l="0" r="0" t="0"/>
            <a:stretch/>
          </p:blipFill>
          <p:spPr>
            <a:xfrm>
              <a:off x="938563" y="1447800"/>
              <a:ext cx="8662635" cy="5786627"/>
            </a:xfrm>
            <a:prstGeom prst="rect">
              <a:avLst/>
            </a:prstGeom>
            <a:noFill/>
            <a:ln>
              <a:noFill/>
            </a:ln>
          </p:spPr>
        </p:pic>
        <p:pic>
          <p:nvPicPr>
            <p:cNvPr id="309" name="Google Shape;309;p30"/>
            <p:cNvPicPr preferRelativeResize="0"/>
            <p:nvPr/>
          </p:nvPicPr>
          <p:blipFill rotWithShape="1">
            <a:blip r:embed="rId4">
              <a:alphaModFix/>
            </a:blip>
            <a:srcRect b="0" l="0" r="0" t="0"/>
            <a:stretch/>
          </p:blipFill>
          <p:spPr>
            <a:xfrm>
              <a:off x="609600" y="5479541"/>
              <a:ext cx="2057399" cy="155295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841502" y="785875"/>
            <a:ext cx="166116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Parse Tree</a:t>
            </a:r>
            <a:endParaRPr/>
          </a:p>
        </p:txBody>
      </p:sp>
      <p:grpSp>
        <p:nvGrpSpPr>
          <p:cNvPr id="315" name="Google Shape;315;p31"/>
          <p:cNvGrpSpPr/>
          <p:nvPr/>
        </p:nvGrpSpPr>
        <p:grpSpPr>
          <a:xfrm>
            <a:off x="486156" y="1447799"/>
            <a:ext cx="9115042" cy="5740146"/>
            <a:chOff x="486156" y="1447799"/>
            <a:chExt cx="9115042" cy="5740146"/>
          </a:xfrm>
        </p:grpSpPr>
        <p:pic>
          <p:nvPicPr>
            <p:cNvPr id="316" name="Google Shape;316;p31"/>
            <p:cNvPicPr preferRelativeResize="0"/>
            <p:nvPr/>
          </p:nvPicPr>
          <p:blipFill rotWithShape="1">
            <a:blip r:embed="rId3">
              <a:alphaModFix/>
            </a:blip>
            <a:srcRect b="0" l="0" r="0" t="0"/>
            <a:stretch/>
          </p:blipFill>
          <p:spPr>
            <a:xfrm>
              <a:off x="1014518" y="1447799"/>
              <a:ext cx="8586680" cy="5740146"/>
            </a:xfrm>
            <a:prstGeom prst="rect">
              <a:avLst/>
            </a:prstGeom>
            <a:noFill/>
            <a:ln>
              <a:noFill/>
            </a:ln>
          </p:spPr>
        </p:pic>
        <p:pic>
          <p:nvPicPr>
            <p:cNvPr id="317" name="Google Shape;317;p31"/>
            <p:cNvPicPr preferRelativeResize="0"/>
            <p:nvPr/>
          </p:nvPicPr>
          <p:blipFill rotWithShape="1">
            <a:blip r:embed="rId4">
              <a:alphaModFix/>
            </a:blip>
            <a:srcRect b="0" l="0" r="0" t="0"/>
            <a:stretch/>
          </p:blipFill>
          <p:spPr>
            <a:xfrm>
              <a:off x="486156" y="5429249"/>
              <a:ext cx="2057399" cy="1552955"/>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841502" y="785875"/>
            <a:ext cx="166116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Parse Tree</a:t>
            </a:r>
            <a:endParaRPr/>
          </a:p>
        </p:txBody>
      </p:sp>
      <p:grpSp>
        <p:nvGrpSpPr>
          <p:cNvPr id="323" name="Google Shape;323;p32"/>
          <p:cNvGrpSpPr/>
          <p:nvPr/>
        </p:nvGrpSpPr>
        <p:grpSpPr>
          <a:xfrm>
            <a:off x="486156" y="1371600"/>
            <a:ext cx="8942069" cy="5586221"/>
            <a:chOff x="486156" y="1371600"/>
            <a:chExt cx="8942069" cy="5586221"/>
          </a:xfrm>
        </p:grpSpPr>
        <p:pic>
          <p:nvPicPr>
            <p:cNvPr id="324" name="Google Shape;324;p32"/>
            <p:cNvPicPr preferRelativeResize="0"/>
            <p:nvPr/>
          </p:nvPicPr>
          <p:blipFill rotWithShape="1">
            <a:blip r:embed="rId3">
              <a:alphaModFix/>
            </a:blip>
            <a:srcRect b="0" l="0" r="0" t="0"/>
            <a:stretch/>
          </p:blipFill>
          <p:spPr>
            <a:xfrm>
              <a:off x="1013973" y="1371600"/>
              <a:ext cx="8414252" cy="5586221"/>
            </a:xfrm>
            <a:prstGeom prst="rect">
              <a:avLst/>
            </a:prstGeom>
            <a:noFill/>
            <a:ln>
              <a:noFill/>
            </a:ln>
          </p:spPr>
        </p:pic>
        <p:pic>
          <p:nvPicPr>
            <p:cNvPr id="325" name="Google Shape;325;p32"/>
            <p:cNvPicPr preferRelativeResize="0"/>
            <p:nvPr/>
          </p:nvPicPr>
          <p:blipFill rotWithShape="1">
            <a:blip r:embed="rId4">
              <a:alphaModFix/>
            </a:blip>
            <a:srcRect b="0" l="0" r="0" t="0"/>
            <a:stretch/>
          </p:blipFill>
          <p:spPr>
            <a:xfrm>
              <a:off x="486156" y="5253227"/>
              <a:ext cx="2057399" cy="1552955"/>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841502" y="785875"/>
            <a:ext cx="166116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Parse Tree</a:t>
            </a:r>
            <a:endParaRPr/>
          </a:p>
        </p:txBody>
      </p:sp>
      <p:pic>
        <p:nvPicPr>
          <p:cNvPr id="331" name="Google Shape;331;p33"/>
          <p:cNvPicPr preferRelativeResize="0"/>
          <p:nvPr/>
        </p:nvPicPr>
        <p:blipFill rotWithShape="1">
          <a:blip r:embed="rId3">
            <a:alphaModFix/>
          </a:blip>
          <a:srcRect b="0" l="0" r="0" t="0"/>
          <a:stretch/>
        </p:blipFill>
        <p:spPr>
          <a:xfrm>
            <a:off x="1106586" y="1504949"/>
            <a:ext cx="8494613" cy="56624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841502" y="785875"/>
            <a:ext cx="316674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Ambiguous Grammar</a:t>
            </a:r>
            <a:endParaRPr/>
          </a:p>
        </p:txBody>
      </p:sp>
      <p:grpSp>
        <p:nvGrpSpPr>
          <p:cNvPr id="337" name="Google Shape;337;p34"/>
          <p:cNvGrpSpPr/>
          <p:nvPr/>
        </p:nvGrpSpPr>
        <p:grpSpPr>
          <a:xfrm>
            <a:off x="1215796" y="1362455"/>
            <a:ext cx="8385404" cy="5417819"/>
            <a:chOff x="1215796" y="1362455"/>
            <a:chExt cx="8385404" cy="5417819"/>
          </a:xfrm>
        </p:grpSpPr>
        <p:pic>
          <p:nvPicPr>
            <p:cNvPr id="338" name="Google Shape;338;p34"/>
            <p:cNvPicPr preferRelativeResize="0"/>
            <p:nvPr/>
          </p:nvPicPr>
          <p:blipFill rotWithShape="1">
            <a:blip r:embed="rId3">
              <a:alphaModFix/>
            </a:blip>
            <a:srcRect b="0" l="0" r="0" t="0"/>
            <a:stretch/>
          </p:blipFill>
          <p:spPr>
            <a:xfrm>
              <a:off x="1215796" y="1668779"/>
              <a:ext cx="6328003" cy="5111495"/>
            </a:xfrm>
            <a:prstGeom prst="rect">
              <a:avLst/>
            </a:prstGeom>
            <a:noFill/>
            <a:ln>
              <a:noFill/>
            </a:ln>
          </p:spPr>
        </p:pic>
        <p:pic>
          <p:nvPicPr>
            <p:cNvPr id="339" name="Google Shape;339;p34"/>
            <p:cNvPicPr preferRelativeResize="0"/>
            <p:nvPr/>
          </p:nvPicPr>
          <p:blipFill rotWithShape="1">
            <a:blip r:embed="rId4">
              <a:alphaModFix/>
            </a:blip>
            <a:srcRect b="0" l="0" r="0" t="0"/>
            <a:stretch/>
          </p:blipFill>
          <p:spPr>
            <a:xfrm>
              <a:off x="7315200" y="1362455"/>
              <a:ext cx="1523999" cy="1304543"/>
            </a:xfrm>
            <a:prstGeom prst="rect">
              <a:avLst/>
            </a:prstGeom>
            <a:noFill/>
            <a:ln>
              <a:noFill/>
            </a:ln>
          </p:spPr>
        </p:pic>
        <p:pic>
          <p:nvPicPr>
            <p:cNvPr id="340" name="Google Shape;340;p34"/>
            <p:cNvPicPr preferRelativeResize="0"/>
            <p:nvPr/>
          </p:nvPicPr>
          <p:blipFill rotWithShape="1">
            <a:blip r:embed="rId5">
              <a:alphaModFix/>
            </a:blip>
            <a:srcRect b="0" l="0" r="0" t="0"/>
            <a:stretch/>
          </p:blipFill>
          <p:spPr>
            <a:xfrm>
              <a:off x="7086600" y="2667000"/>
              <a:ext cx="2514600" cy="621029"/>
            </a:xfrm>
            <a:prstGeom prst="rect">
              <a:avLst/>
            </a:prstGeom>
            <a:noFill/>
            <a:ln>
              <a:noFill/>
            </a:ln>
          </p:spPr>
        </p:pic>
        <p:sp>
          <p:nvSpPr>
            <p:cNvPr id="341" name="Google Shape;341;p34"/>
            <p:cNvSpPr/>
            <p:nvPr/>
          </p:nvSpPr>
          <p:spPr>
            <a:xfrm>
              <a:off x="6629399" y="5333999"/>
              <a:ext cx="28575" cy="19050"/>
            </a:xfrm>
            <a:custGeom>
              <a:rect b="b" l="l" r="r" t="t"/>
              <a:pathLst>
                <a:path extrusionOk="0" h="19050" w="28575">
                  <a:moveTo>
                    <a:pt x="28575" y="0"/>
                  </a:moveTo>
                  <a:lnTo>
                    <a:pt x="19050" y="0"/>
                  </a:lnTo>
                  <a:lnTo>
                    <a:pt x="9525" y="9525"/>
                  </a:lnTo>
                  <a:lnTo>
                    <a:pt x="0" y="9525"/>
                  </a:lnTo>
                  <a:lnTo>
                    <a:pt x="0" y="19050"/>
                  </a:lnTo>
                </a:path>
              </a:pathLst>
            </a:custGeom>
            <a:noFill/>
            <a:ln cap="flat" cmpd="sng" w="19050">
              <a:solidFill>
                <a:srgbClr val="FF54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4"/>
            <p:cNvSpPr/>
            <p:nvPr/>
          </p:nvSpPr>
          <p:spPr>
            <a:xfrm>
              <a:off x="7553324" y="3895724"/>
              <a:ext cx="0" cy="0"/>
            </a:xfrm>
            <a:custGeom>
              <a:rect b="b" l="l" r="r" t="t"/>
              <a:pathLst>
                <a:path extrusionOk="0" h="120000" w="120000">
                  <a:moveTo>
                    <a:pt x="0" y="0"/>
                  </a:moveTo>
                  <a:lnTo>
                    <a:pt x="0" y="0"/>
                  </a:lnTo>
                </a:path>
              </a:pathLst>
            </a:custGeom>
            <a:noFill/>
            <a:ln cap="flat" cmpd="sng" w="19050">
              <a:solidFill>
                <a:srgbClr val="E61B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4"/>
            <p:cNvSpPr/>
            <p:nvPr/>
          </p:nvSpPr>
          <p:spPr>
            <a:xfrm>
              <a:off x="8229598" y="3724274"/>
              <a:ext cx="0" cy="0"/>
            </a:xfrm>
            <a:custGeom>
              <a:rect b="b" l="l" r="r" t="t"/>
              <a:pathLst>
                <a:path extrusionOk="0" h="120000" w="120000">
                  <a:moveTo>
                    <a:pt x="0" y="0"/>
                  </a:moveTo>
                  <a:lnTo>
                    <a:pt x="0" y="0"/>
                  </a:lnTo>
                </a:path>
              </a:pathLst>
            </a:custGeom>
            <a:noFill/>
            <a:ln cap="flat" cmpd="sng" w="19050">
              <a:solidFill>
                <a:srgbClr val="E61B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34"/>
            <p:cNvSpPr/>
            <p:nvPr/>
          </p:nvSpPr>
          <p:spPr>
            <a:xfrm>
              <a:off x="9001123" y="3571874"/>
              <a:ext cx="0" cy="0"/>
            </a:xfrm>
            <a:custGeom>
              <a:rect b="b" l="l" r="r" t="t"/>
              <a:pathLst>
                <a:path extrusionOk="0" h="120000" w="120000">
                  <a:moveTo>
                    <a:pt x="0" y="0"/>
                  </a:moveTo>
                  <a:lnTo>
                    <a:pt x="0" y="0"/>
                  </a:lnTo>
                </a:path>
              </a:pathLst>
            </a:custGeom>
            <a:noFill/>
            <a:ln cap="flat" cmpd="sng" w="19050">
              <a:solidFill>
                <a:srgbClr val="E61B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4"/>
            <p:cNvSpPr/>
            <p:nvPr/>
          </p:nvSpPr>
          <p:spPr>
            <a:xfrm>
              <a:off x="8715373" y="4295774"/>
              <a:ext cx="0" cy="9525"/>
            </a:xfrm>
            <a:custGeom>
              <a:rect b="b" l="l" r="r" t="t"/>
              <a:pathLst>
                <a:path extrusionOk="0" h="9525" w="120000">
                  <a:moveTo>
                    <a:pt x="0" y="4762"/>
                  </a:moveTo>
                  <a:lnTo>
                    <a:pt x="0" y="4762"/>
                  </a:lnTo>
                </a:path>
              </a:pathLst>
            </a:custGeom>
            <a:noFill/>
            <a:ln cap="flat" cmpd="sng" w="9525">
              <a:solidFill>
                <a:srgbClr val="E61B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4"/>
            <p:cNvSpPr/>
            <p:nvPr/>
          </p:nvSpPr>
          <p:spPr>
            <a:xfrm>
              <a:off x="9334498" y="4143374"/>
              <a:ext cx="0" cy="0"/>
            </a:xfrm>
            <a:custGeom>
              <a:rect b="b" l="l" r="r" t="t"/>
              <a:pathLst>
                <a:path extrusionOk="0" h="120000" w="120000">
                  <a:moveTo>
                    <a:pt x="0" y="0"/>
                  </a:moveTo>
                  <a:lnTo>
                    <a:pt x="0" y="0"/>
                  </a:lnTo>
                </a:path>
              </a:pathLst>
            </a:custGeom>
            <a:noFill/>
            <a:ln cap="flat" cmpd="sng" w="28575">
              <a:solidFill>
                <a:srgbClr val="E61B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841502" y="785875"/>
            <a:ext cx="316674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Ambiguous Grammar</a:t>
            </a:r>
            <a:endParaRPr/>
          </a:p>
        </p:txBody>
      </p:sp>
      <p:sp>
        <p:nvSpPr>
          <p:cNvPr id="352" name="Google Shape;352;p35"/>
          <p:cNvSpPr txBox="1"/>
          <p:nvPr/>
        </p:nvSpPr>
        <p:spPr>
          <a:xfrm>
            <a:off x="1070088" y="1471541"/>
            <a:ext cx="7599045" cy="2891817"/>
          </a:xfrm>
          <a:prstGeom prst="rect">
            <a:avLst/>
          </a:prstGeom>
          <a:noFill/>
          <a:ln>
            <a:noFill/>
          </a:ln>
        </p:spPr>
        <p:txBody>
          <a:bodyPr anchorCtr="0" anchor="t" bIns="0" lIns="0" spcFirstLastPara="1" rIns="0" wrap="square" tIns="90150">
            <a:spAutoFit/>
          </a:bodyPr>
          <a:lstStyle/>
          <a:p>
            <a:pPr indent="-343535" lvl="0" marL="355600" marR="0" rtl="0" algn="l">
              <a:lnSpc>
                <a:spcPct val="100000"/>
              </a:lnSpc>
              <a:spcBef>
                <a:spcPts val="0"/>
              </a:spcBef>
              <a:spcAft>
                <a:spcPts val="0"/>
              </a:spcAft>
              <a:buClr>
                <a:srgbClr val="CC3300"/>
              </a:buClr>
              <a:buSzPts val="2600"/>
              <a:buFont typeface="Arial"/>
              <a:buChar char="•"/>
            </a:pPr>
            <a:r>
              <a:rPr lang="en-US" sz="2600">
                <a:solidFill>
                  <a:schemeClr val="dk1"/>
                </a:solidFill>
                <a:latin typeface="Arial"/>
                <a:ea typeface="Arial"/>
                <a:cs typeface="Arial"/>
                <a:sym typeface="Arial"/>
              </a:rPr>
              <a:t>If we consider the precedence of this addition and multiplication, </a:t>
            </a:r>
            <a:endParaRPr sz="2600">
              <a:solidFill>
                <a:schemeClr val="dk1"/>
              </a:solidFill>
              <a:latin typeface="Arial"/>
              <a:ea typeface="Arial"/>
              <a:cs typeface="Arial"/>
              <a:sym typeface="Arial"/>
            </a:endParaRPr>
          </a:p>
          <a:p>
            <a:pPr indent="-285750" lvl="1" marL="755650" marR="508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Multiplication has higher precedence. So in the parse tree where addition is done at first will not be accepted</a:t>
            </a:r>
            <a:endParaRPr/>
          </a:p>
          <a:p>
            <a:pPr indent="-286385" lvl="1" marL="755650" marR="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But if the precedence is not mentioned, both of them are correct</a:t>
            </a:r>
            <a:endParaRPr/>
          </a:p>
        </p:txBody>
      </p:sp>
      <p:sp>
        <p:nvSpPr>
          <p:cNvPr id="353" name="Google Shape;353;p35"/>
          <p:cNvSpPr txBox="1"/>
          <p:nvPr/>
        </p:nvSpPr>
        <p:spPr>
          <a:xfrm>
            <a:off x="3733800" y="4981853"/>
            <a:ext cx="5824855" cy="1722266"/>
          </a:xfrm>
          <a:prstGeom prst="rect">
            <a:avLst/>
          </a:prstGeom>
          <a:noFill/>
          <a:ln>
            <a:noFill/>
          </a:ln>
        </p:spPr>
        <p:txBody>
          <a:bodyPr anchorCtr="0" anchor="t" bIns="0" lIns="0" spcFirstLastPara="1" rIns="0" wrap="square" tIns="92700">
            <a:spAutoFit/>
          </a:bodyPr>
          <a:lstStyle/>
          <a:p>
            <a:pPr indent="-343535" lvl="0" marL="355600" marR="0" rtl="0" algn="l">
              <a:lnSpc>
                <a:spcPct val="100000"/>
              </a:lnSpc>
              <a:spcBef>
                <a:spcPts val="0"/>
              </a:spcBef>
              <a:spcAft>
                <a:spcPts val="0"/>
              </a:spcAft>
              <a:buClr>
                <a:srgbClr val="CC3300"/>
              </a:buClr>
              <a:buSzPts val="2000"/>
              <a:buFont typeface="Arial"/>
              <a:buChar char="•"/>
            </a:pPr>
            <a:r>
              <a:rPr lang="en-US" sz="2000">
                <a:solidFill>
                  <a:schemeClr val="dk1"/>
                </a:solidFill>
                <a:latin typeface="Arial"/>
                <a:ea typeface="Arial"/>
                <a:cs typeface="Arial"/>
                <a:sym typeface="Arial"/>
              </a:rPr>
              <a:t>This E-T-F grammar does not have any ambiguity</a:t>
            </a:r>
            <a:endParaRPr/>
          </a:p>
          <a:p>
            <a:pPr indent="-343535" lvl="0" marL="355600" marR="0" rtl="0" algn="l">
              <a:lnSpc>
                <a:spcPct val="100000"/>
              </a:lnSpc>
              <a:spcBef>
                <a:spcPts val="730"/>
              </a:spcBef>
              <a:spcAft>
                <a:spcPts val="0"/>
              </a:spcAft>
              <a:buClr>
                <a:srgbClr val="CC3300"/>
              </a:buClr>
              <a:buSzPts val="2000"/>
              <a:buFont typeface="Arial"/>
              <a:buChar char="•"/>
            </a:pPr>
            <a:r>
              <a:rPr lang="en-US" sz="2000">
                <a:solidFill>
                  <a:schemeClr val="dk1"/>
                </a:solidFill>
                <a:latin typeface="Arial"/>
                <a:ea typeface="Arial"/>
                <a:cs typeface="Arial"/>
                <a:sym typeface="Arial"/>
              </a:rPr>
              <a:t>Because, it says, for applying the rule first T has to be derived where T takes care of the multiplication function</a:t>
            </a:r>
            <a:endParaRPr sz="2000">
              <a:solidFill>
                <a:schemeClr val="dk1"/>
              </a:solidFill>
              <a:latin typeface="Arial"/>
              <a:ea typeface="Arial"/>
              <a:cs typeface="Arial"/>
              <a:sym typeface="Arial"/>
            </a:endParaRPr>
          </a:p>
        </p:txBody>
      </p:sp>
      <p:pic>
        <p:nvPicPr>
          <p:cNvPr id="354" name="Google Shape;354;p35"/>
          <p:cNvPicPr preferRelativeResize="0"/>
          <p:nvPr/>
        </p:nvPicPr>
        <p:blipFill>
          <a:blip r:embed="rId3">
            <a:alphaModFix/>
          </a:blip>
          <a:stretch>
            <a:fillRect/>
          </a:stretch>
        </p:blipFill>
        <p:spPr>
          <a:xfrm>
            <a:off x="152400" y="4515758"/>
            <a:ext cx="3429000" cy="25330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841502" y="785875"/>
            <a:ext cx="3166745"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Ambiguous Grammar</a:t>
            </a:r>
            <a:endParaRPr/>
          </a:p>
        </p:txBody>
      </p:sp>
      <p:sp>
        <p:nvSpPr>
          <p:cNvPr id="360" name="Google Shape;360;p36"/>
          <p:cNvSpPr txBox="1"/>
          <p:nvPr/>
        </p:nvSpPr>
        <p:spPr>
          <a:xfrm>
            <a:off x="1070088" y="1471541"/>
            <a:ext cx="7599045" cy="1740535"/>
          </a:xfrm>
          <a:prstGeom prst="rect">
            <a:avLst/>
          </a:prstGeom>
          <a:noFill/>
          <a:ln>
            <a:noFill/>
          </a:ln>
        </p:spPr>
        <p:txBody>
          <a:bodyPr anchorCtr="0" anchor="t" bIns="0" lIns="0" spcFirstLastPara="1" rIns="0" wrap="square" tIns="90150">
            <a:spAutoFit/>
          </a:bodyPr>
          <a:lstStyle/>
          <a:p>
            <a:pPr indent="-343535" lvl="0" marL="355600" marR="0" rtl="0" algn="l">
              <a:lnSpc>
                <a:spcPct val="100000"/>
              </a:lnSpc>
              <a:spcBef>
                <a:spcPts val="0"/>
              </a:spcBef>
              <a:spcAft>
                <a:spcPts val="0"/>
              </a:spcAft>
              <a:buClr>
                <a:srgbClr val="CC3300"/>
              </a:buClr>
              <a:buSzPts val="2600"/>
              <a:buFont typeface="Arial"/>
              <a:buChar char="•"/>
            </a:pPr>
            <a:r>
              <a:rPr lang="en-US" sz="2600">
                <a:solidFill>
                  <a:schemeClr val="dk1"/>
                </a:solidFill>
                <a:latin typeface="Arial"/>
                <a:ea typeface="Arial"/>
                <a:cs typeface="Arial"/>
                <a:sym typeface="Arial"/>
              </a:rPr>
              <a:t>More than one Parse Tree for some sentence.</a:t>
            </a:r>
            <a:endParaRPr sz="2600">
              <a:solidFill>
                <a:schemeClr val="dk1"/>
              </a:solidFill>
              <a:latin typeface="Arial"/>
              <a:ea typeface="Arial"/>
              <a:cs typeface="Arial"/>
              <a:sym typeface="Arial"/>
            </a:endParaRPr>
          </a:p>
          <a:p>
            <a:pPr indent="-285750" lvl="1" marL="755650" marR="508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The grammar for a programming language may be  ambiguous</a:t>
            </a:r>
            <a:endParaRPr b="0" i="0" sz="2400" u="none" cap="none" strike="noStrike">
              <a:solidFill>
                <a:schemeClr val="dk1"/>
              </a:solidFill>
              <a:latin typeface="Arial"/>
              <a:ea typeface="Arial"/>
              <a:cs typeface="Arial"/>
              <a:sym typeface="Arial"/>
            </a:endParaRPr>
          </a:p>
          <a:p>
            <a:pPr indent="-286385" lvl="1" marL="755650" marR="0" rtl="0" algn="l">
              <a:lnSpc>
                <a:spcPct val="100000"/>
              </a:lnSpc>
              <a:spcBef>
                <a:spcPts val="565"/>
              </a:spcBef>
              <a:spcAft>
                <a:spcPts val="0"/>
              </a:spcAft>
              <a:buClr>
                <a:srgbClr val="CC3300"/>
              </a:buClr>
              <a:buSzPts val="2400"/>
              <a:buFont typeface="Arial"/>
              <a:buChar char="–"/>
            </a:pPr>
            <a:r>
              <a:rPr b="0" i="0" lang="en-US" sz="2400" u="none" cap="none" strike="noStrike">
                <a:solidFill>
                  <a:schemeClr val="dk1"/>
                </a:solidFill>
                <a:latin typeface="Arial"/>
                <a:ea typeface="Arial"/>
                <a:cs typeface="Arial"/>
                <a:sym typeface="Arial"/>
              </a:rPr>
              <a:t>Need to modify it for parsing.</a:t>
            </a:r>
            <a:endParaRPr b="0" i="0" sz="2400" u="none" cap="none" strike="noStrike">
              <a:solidFill>
                <a:schemeClr val="dk1"/>
              </a:solidFill>
              <a:latin typeface="Arial"/>
              <a:ea typeface="Arial"/>
              <a:cs typeface="Arial"/>
              <a:sym typeface="Arial"/>
            </a:endParaRPr>
          </a:p>
        </p:txBody>
      </p:sp>
      <p:sp>
        <p:nvSpPr>
          <p:cNvPr id="361" name="Google Shape;361;p36"/>
          <p:cNvSpPr txBox="1"/>
          <p:nvPr/>
        </p:nvSpPr>
        <p:spPr>
          <a:xfrm>
            <a:off x="1070102" y="4139139"/>
            <a:ext cx="5824855" cy="977900"/>
          </a:xfrm>
          <a:prstGeom prst="rect">
            <a:avLst/>
          </a:prstGeom>
          <a:noFill/>
          <a:ln>
            <a:noFill/>
          </a:ln>
        </p:spPr>
        <p:txBody>
          <a:bodyPr anchorCtr="0" anchor="t" bIns="0" lIns="0" spcFirstLastPara="1" rIns="0" wrap="square" tIns="92700">
            <a:spAutoFit/>
          </a:bodyPr>
          <a:lstStyle/>
          <a:p>
            <a:pPr indent="-343535" lvl="0" marL="355600" marR="0" rtl="0" algn="l">
              <a:lnSpc>
                <a:spcPct val="100000"/>
              </a:lnSpc>
              <a:spcBef>
                <a:spcPts val="0"/>
              </a:spcBef>
              <a:spcAft>
                <a:spcPts val="0"/>
              </a:spcAft>
              <a:buClr>
                <a:srgbClr val="CC3300"/>
              </a:buClr>
              <a:buSzPts val="2600"/>
              <a:buFont typeface="Arial"/>
              <a:buChar char="•"/>
            </a:pPr>
            <a:r>
              <a:rPr lang="en-US" sz="2600">
                <a:solidFill>
                  <a:schemeClr val="dk1"/>
                </a:solidFill>
                <a:latin typeface="Arial"/>
                <a:ea typeface="Arial"/>
                <a:cs typeface="Arial"/>
                <a:sym typeface="Arial"/>
              </a:rPr>
              <a:t>Also: Grammar may be left recursive.</a:t>
            </a:r>
            <a:endParaRPr sz="2600">
              <a:solidFill>
                <a:schemeClr val="dk1"/>
              </a:solidFill>
              <a:latin typeface="Arial"/>
              <a:ea typeface="Arial"/>
              <a:cs typeface="Arial"/>
              <a:sym typeface="Arial"/>
            </a:endParaRPr>
          </a:p>
          <a:p>
            <a:pPr indent="-343535" lvl="0" marL="355600" marR="0" rtl="0" algn="l">
              <a:lnSpc>
                <a:spcPct val="100000"/>
              </a:lnSpc>
              <a:spcBef>
                <a:spcPts val="630"/>
              </a:spcBef>
              <a:spcAft>
                <a:spcPts val="0"/>
              </a:spcAft>
              <a:buClr>
                <a:srgbClr val="CC3300"/>
              </a:buClr>
              <a:buSzPts val="2600"/>
              <a:buFont typeface="Arial"/>
              <a:buChar char="•"/>
            </a:pPr>
            <a:r>
              <a:rPr lang="en-US" sz="2600">
                <a:solidFill>
                  <a:schemeClr val="dk1"/>
                </a:solidFill>
                <a:latin typeface="Arial"/>
                <a:ea typeface="Arial"/>
                <a:cs typeface="Arial"/>
                <a:sym typeface="Arial"/>
              </a:rPr>
              <a:t>Need to modify it for parsing.</a:t>
            </a:r>
            <a:endParaRPr sz="2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sp>
        <p:nvSpPr>
          <p:cNvPr id="61" name="Google Shape;61;p4"/>
          <p:cNvSpPr txBox="1"/>
          <p:nvPr>
            <p:ph type="title"/>
          </p:nvPr>
        </p:nvSpPr>
        <p:spPr>
          <a:xfrm>
            <a:off x="841502" y="785875"/>
            <a:ext cx="2655570" cy="4216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Role of the parser</a:t>
            </a:r>
            <a:endParaRPr/>
          </a:p>
        </p:txBody>
      </p:sp>
      <p:graphicFrame>
        <p:nvGraphicFramePr>
          <p:cNvPr id="62" name="Google Shape;62;p4"/>
          <p:cNvGraphicFramePr/>
          <p:nvPr/>
        </p:nvGraphicFramePr>
        <p:xfrm>
          <a:off x="2136457" y="2205037"/>
          <a:ext cx="3000000" cy="3000000"/>
        </p:xfrm>
        <a:graphic>
          <a:graphicData uri="http://schemas.openxmlformats.org/drawingml/2006/table">
            <a:tbl>
              <a:tblPr bandRow="1" firstRow="1">
                <a:noFill/>
                <a:tableStyleId>{7E7172D8-73CA-481A-86C2-391D65BD3C31}</a:tableStyleId>
              </a:tblPr>
              <a:tblGrid>
                <a:gridCol w="914400"/>
              </a:tblGrid>
              <a:tr h="203750">
                <a:tc>
                  <a:txBody>
                    <a:bodyPr/>
                    <a:lstStyle/>
                    <a:p>
                      <a:pPr indent="0" lvl="0" marL="169545" marR="0" rtl="0" algn="l">
                        <a:lnSpc>
                          <a:spcPct val="107500"/>
                        </a:lnSpc>
                        <a:spcBef>
                          <a:spcPts val="0"/>
                        </a:spcBef>
                        <a:spcAft>
                          <a:spcPts val="0"/>
                        </a:spcAft>
                        <a:buNone/>
                      </a:pPr>
                      <a:r>
                        <a:rPr lang="en-US" sz="1400" u="none" cap="none" strike="noStrike">
                          <a:latin typeface="Times New Roman"/>
                          <a:ea typeface="Times New Roman"/>
                          <a:cs typeface="Times New Roman"/>
                          <a:sym typeface="Times New Roman"/>
                        </a:rPr>
                        <a:t>Scanner</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BBE0E3"/>
                    </a:solidFill>
                  </a:tcPr>
                </a:tc>
              </a:tr>
              <a:tr h="212975">
                <a:tc>
                  <a:txBody>
                    <a:bodyPr/>
                    <a:lstStyle/>
                    <a:p>
                      <a:pPr indent="0" lvl="0" marL="190500" marR="0" rtl="0" algn="l">
                        <a:lnSpc>
                          <a:spcPct val="112500"/>
                        </a:lnSpc>
                        <a:spcBef>
                          <a:spcPts val="0"/>
                        </a:spcBef>
                        <a:spcAft>
                          <a:spcPts val="0"/>
                        </a:spcAft>
                        <a:buNone/>
                      </a:pPr>
                      <a:r>
                        <a:rPr lang="en-US" sz="1400" u="none" cap="none" strike="noStrike">
                          <a:latin typeface="Times New Roman"/>
                          <a:ea typeface="Times New Roman"/>
                          <a:cs typeface="Times New Roman"/>
                          <a:sym typeface="Times New Roman"/>
                        </a:rPr>
                        <a:t>(lexical</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BBE0E3"/>
                    </a:solidFill>
                  </a:tcPr>
                </a:tc>
              </a:tr>
              <a:tr h="192875">
                <a:tc>
                  <a:txBody>
                    <a:bodyPr/>
                    <a:lstStyle/>
                    <a:p>
                      <a:pPr indent="0" lvl="0" marL="186055" marR="0" rtl="0" algn="l">
                        <a:lnSpc>
                          <a:spcPct val="101428"/>
                        </a:lnSpc>
                        <a:spcBef>
                          <a:spcPts val="0"/>
                        </a:spcBef>
                        <a:spcAft>
                          <a:spcPts val="0"/>
                        </a:spcAft>
                        <a:buNone/>
                      </a:pPr>
                      <a:r>
                        <a:rPr lang="en-US" sz="1400" u="none" cap="none" strike="noStrike">
                          <a:latin typeface="Times New Roman"/>
                          <a:ea typeface="Times New Roman"/>
                          <a:cs typeface="Times New Roman"/>
                          <a:sym typeface="Times New Roman"/>
                        </a:rPr>
                        <a:t>analysis)</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solidFill>
                      <a:srgbClr val="BBE0E3"/>
                    </a:solidFill>
                  </a:tcPr>
                </a:tc>
              </a:tr>
            </a:tbl>
          </a:graphicData>
        </a:graphic>
      </p:graphicFrame>
      <p:sp>
        <p:nvSpPr>
          <p:cNvPr id="63" name="Google Shape;63;p4"/>
          <p:cNvSpPr/>
          <p:nvPr/>
        </p:nvSpPr>
        <p:spPr>
          <a:xfrm>
            <a:off x="3051048" y="2324100"/>
            <a:ext cx="919480" cy="76200"/>
          </a:xfrm>
          <a:custGeom>
            <a:rect b="b" l="l" r="r" t="t"/>
            <a:pathLst>
              <a:path extrusionOk="0" h="76200" w="919479">
                <a:moveTo>
                  <a:pt x="860298" y="38099"/>
                </a:moveTo>
                <a:lnTo>
                  <a:pt x="859536" y="35051"/>
                </a:lnTo>
                <a:lnTo>
                  <a:pt x="855726" y="33527"/>
                </a:lnTo>
                <a:lnTo>
                  <a:pt x="4571" y="33527"/>
                </a:lnTo>
                <a:lnTo>
                  <a:pt x="1524" y="35051"/>
                </a:lnTo>
                <a:lnTo>
                  <a:pt x="0" y="38099"/>
                </a:lnTo>
                <a:lnTo>
                  <a:pt x="1524" y="41147"/>
                </a:lnTo>
                <a:lnTo>
                  <a:pt x="4571" y="42671"/>
                </a:lnTo>
                <a:lnTo>
                  <a:pt x="855726" y="42671"/>
                </a:lnTo>
                <a:lnTo>
                  <a:pt x="859536" y="41147"/>
                </a:lnTo>
                <a:lnTo>
                  <a:pt x="860298" y="38099"/>
                </a:lnTo>
                <a:close/>
              </a:path>
              <a:path extrusionOk="0" h="76200" w="919479">
                <a:moveTo>
                  <a:pt x="918972" y="38099"/>
                </a:moveTo>
                <a:lnTo>
                  <a:pt x="842772" y="0"/>
                </a:lnTo>
                <a:lnTo>
                  <a:pt x="842772" y="33527"/>
                </a:lnTo>
                <a:lnTo>
                  <a:pt x="855726" y="33527"/>
                </a:lnTo>
                <a:lnTo>
                  <a:pt x="859536" y="35051"/>
                </a:lnTo>
                <a:lnTo>
                  <a:pt x="860298" y="38099"/>
                </a:lnTo>
                <a:lnTo>
                  <a:pt x="860298" y="67436"/>
                </a:lnTo>
                <a:lnTo>
                  <a:pt x="918972" y="38099"/>
                </a:lnTo>
                <a:close/>
              </a:path>
              <a:path extrusionOk="0" h="76200" w="919479">
                <a:moveTo>
                  <a:pt x="860298" y="67436"/>
                </a:moveTo>
                <a:lnTo>
                  <a:pt x="860298" y="38099"/>
                </a:lnTo>
                <a:lnTo>
                  <a:pt x="859536" y="41147"/>
                </a:lnTo>
                <a:lnTo>
                  <a:pt x="855726" y="42671"/>
                </a:lnTo>
                <a:lnTo>
                  <a:pt x="842772" y="42671"/>
                </a:lnTo>
                <a:lnTo>
                  <a:pt x="842772" y="76199"/>
                </a:lnTo>
                <a:lnTo>
                  <a:pt x="860298" y="674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4"/>
          <p:cNvSpPr/>
          <p:nvPr/>
        </p:nvSpPr>
        <p:spPr>
          <a:xfrm>
            <a:off x="4879847" y="2476500"/>
            <a:ext cx="995680" cy="76200"/>
          </a:xfrm>
          <a:custGeom>
            <a:rect b="b" l="l" r="r" t="t"/>
            <a:pathLst>
              <a:path extrusionOk="0" h="76200" w="995679">
                <a:moveTo>
                  <a:pt x="38100" y="38099"/>
                </a:moveTo>
                <a:lnTo>
                  <a:pt x="36575" y="35051"/>
                </a:lnTo>
                <a:lnTo>
                  <a:pt x="33527" y="33527"/>
                </a:lnTo>
                <a:lnTo>
                  <a:pt x="4572" y="33527"/>
                </a:lnTo>
                <a:lnTo>
                  <a:pt x="1524" y="35051"/>
                </a:lnTo>
                <a:lnTo>
                  <a:pt x="0" y="38099"/>
                </a:lnTo>
                <a:lnTo>
                  <a:pt x="1524" y="41147"/>
                </a:lnTo>
                <a:lnTo>
                  <a:pt x="4572" y="42671"/>
                </a:lnTo>
                <a:lnTo>
                  <a:pt x="33527" y="42671"/>
                </a:lnTo>
                <a:lnTo>
                  <a:pt x="36575" y="41147"/>
                </a:lnTo>
                <a:lnTo>
                  <a:pt x="38100" y="38099"/>
                </a:lnTo>
                <a:close/>
              </a:path>
              <a:path extrusionOk="0" h="76200" w="995679">
                <a:moveTo>
                  <a:pt x="105155" y="38099"/>
                </a:moveTo>
                <a:lnTo>
                  <a:pt x="103631" y="35051"/>
                </a:lnTo>
                <a:lnTo>
                  <a:pt x="99822" y="33527"/>
                </a:lnTo>
                <a:lnTo>
                  <a:pt x="71627" y="33527"/>
                </a:lnTo>
                <a:lnTo>
                  <a:pt x="67817" y="35051"/>
                </a:lnTo>
                <a:lnTo>
                  <a:pt x="67055" y="38099"/>
                </a:lnTo>
                <a:lnTo>
                  <a:pt x="67817" y="41147"/>
                </a:lnTo>
                <a:lnTo>
                  <a:pt x="71627" y="42671"/>
                </a:lnTo>
                <a:lnTo>
                  <a:pt x="99822" y="42671"/>
                </a:lnTo>
                <a:lnTo>
                  <a:pt x="103631" y="41147"/>
                </a:lnTo>
                <a:lnTo>
                  <a:pt x="105155" y="38099"/>
                </a:lnTo>
                <a:close/>
              </a:path>
              <a:path extrusionOk="0" h="76200" w="995679">
                <a:moveTo>
                  <a:pt x="171450" y="38099"/>
                </a:moveTo>
                <a:lnTo>
                  <a:pt x="169925" y="35051"/>
                </a:lnTo>
                <a:lnTo>
                  <a:pt x="166877" y="33527"/>
                </a:lnTo>
                <a:lnTo>
                  <a:pt x="137922" y="33527"/>
                </a:lnTo>
                <a:lnTo>
                  <a:pt x="134874" y="35051"/>
                </a:lnTo>
                <a:lnTo>
                  <a:pt x="133350" y="38099"/>
                </a:lnTo>
                <a:lnTo>
                  <a:pt x="134874" y="41147"/>
                </a:lnTo>
                <a:lnTo>
                  <a:pt x="137922" y="42671"/>
                </a:lnTo>
                <a:lnTo>
                  <a:pt x="166877" y="42671"/>
                </a:lnTo>
                <a:lnTo>
                  <a:pt x="169925" y="41147"/>
                </a:lnTo>
                <a:lnTo>
                  <a:pt x="171450" y="38099"/>
                </a:lnTo>
                <a:close/>
              </a:path>
              <a:path extrusionOk="0" h="76200" w="995679">
                <a:moveTo>
                  <a:pt x="238505" y="38099"/>
                </a:moveTo>
                <a:lnTo>
                  <a:pt x="236981" y="35051"/>
                </a:lnTo>
                <a:lnTo>
                  <a:pt x="233172" y="33527"/>
                </a:lnTo>
                <a:lnTo>
                  <a:pt x="204977" y="33527"/>
                </a:lnTo>
                <a:lnTo>
                  <a:pt x="201167" y="35051"/>
                </a:lnTo>
                <a:lnTo>
                  <a:pt x="200405" y="38099"/>
                </a:lnTo>
                <a:lnTo>
                  <a:pt x="201167" y="41147"/>
                </a:lnTo>
                <a:lnTo>
                  <a:pt x="204977" y="42671"/>
                </a:lnTo>
                <a:lnTo>
                  <a:pt x="233172" y="42671"/>
                </a:lnTo>
                <a:lnTo>
                  <a:pt x="236981" y="41147"/>
                </a:lnTo>
                <a:lnTo>
                  <a:pt x="238505" y="38099"/>
                </a:lnTo>
                <a:close/>
              </a:path>
              <a:path extrusionOk="0" h="76200" w="995679">
                <a:moveTo>
                  <a:pt x="304800" y="38099"/>
                </a:moveTo>
                <a:lnTo>
                  <a:pt x="303275" y="35051"/>
                </a:lnTo>
                <a:lnTo>
                  <a:pt x="300227" y="33527"/>
                </a:lnTo>
                <a:lnTo>
                  <a:pt x="271272" y="33527"/>
                </a:lnTo>
                <a:lnTo>
                  <a:pt x="268224" y="35051"/>
                </a:lnTo>
                <a:lnTo>
                  <a:pt x="266700" y="38099"/>
                </a:lnTo>
                <a:lnTo>
                  <a:pt x="268224" y="41147"/>
                </a:lnTo>
                <a:lnTo>
                  <a:pt x="271272" y="42671"/>
                </a:lnTo>
                <a:lnTo>
                  <a:pt x="300227" y="42671"/>
                </a:lnTo>
                <a:lnTo>
                  <a:pt x="303275" y="41147"/>
                </a:lnTo>
                <a:lnTo>
                  <a:pt x="304800" y="38099"/>
                </a:lnTo>
                <a:close/>
              </a:path>
              <a:path extrusionOk="0" h="76200" w="995679">
                <a:moveTo>
                  <a:pt x="371855" y="38099"/>
                </a:moveTo>
                <a:lnTo>
                  <a:pt x="370331" y="35051"/>
                </a:lnTo>
                <a:lnTo>
                  <a:pt x="366522" y="33527"/>
                </a:lnTo>
                <a:lnTo>
                  <a:pt x="338327" y="33527"/>
                </a:lnTo>
                <a:lnTo>
                  <a:pt x="334517" y="35051"/>
                </a:lnTo>
                <a:lnTo>
                  <a:pt x="333755" y="38099"/>
                </a:lnTo>
                <a:lnTo>
                  <a:pt x="334517" y="41147"/>
                </a:lnTo>
                <a:lnTo>
                  <a:pt x="338327" y="42671"/>
                </a:lnTo>
                <a:lnTo>
                  <a:pt x="366522" y="42671"/>
                </a:lnTo>
                <a:lnTo>
                  <a:pt x="370331" y="41147"/>
                </a:lnTo>
                <a:lnTo>
                  <a:pt x="371855" y="38099"/>
                </a:lnTo>
                <a:close/>
              </a:path>
              <a:path extrusionOk="0" h="76200" w="995679">
                <a:moveTo>
                  <a:pt x="438150" y="38099"/>
                </a:moveTo>
                <a:lnTo>
                  <a:pt x="436625" y="35051"/>
                </a:lnTo>
                <a:lnTo>
                  <a:pt x="433577" y="33527"/>
                </a:lnTo>
                <a:lnTo>
                  <a:pt x="404622" y="33527"/>
                </a:lnTo>
                <a:lnTo>
                  <a:pt x="401574" y="35051"/>
                </a:lnTo>
                <a:lnTo>
                  <a:pt x="400050" y="38099"/>
                </a:lnTo>
                <a:lnTo>
                  <a:pt x="401574" y="41147"/>
                </a:lnTo>
                <a:lnTo>
                  <a:pt x="404622" y="42671"/>
                </a:lnTo>
                <a:lnTo>
                  <a:pt x="433577" y="42671"/>
                </a:lnTo>
                <a:lnTo>
                  <a:pt x="436625" y="41147"/>
                </a:lnTo>
                <a:lnTo>
                  <a:pt x="438150" y="38099"/>
                </a:lnTo>
                <a:close/>
              </a:path>
              <a:path extrusionOk="0" h="76200" w="995679">
                <a:moveTo>
                  <a:pt x="505205" y="38099"/>
                </a:moveTo>
                <a:lnTo>
                  <a:pt x="503681" y="35051"/>
                </a:lnTo>
                <a:lnTo>
                  <a:pt x="499872" y="33527"/>
                </a:lnTo>
                <a:lnTo>
                  <a:pt x="471677" y="33527"/>
                </a:lnTo>
                <a:lnTo>
                  <a:pt x="467867" y="35051"/>
                </a:lnTo>
                <a:lnTo>
                  <a:pt x="467105" y="38099"/>
                </a:lnTo>
                <a:lnTo>
                  <a:pt x="467867" y="41147"/>
                </a:lnTo>
                <a:lnTo>
                  <a:pt x="471677" y="42671"/>
                </a:lnTo>
                <a:lnTo>
                  <a:pt x="499872" y="42671"/>
                </a:lnTo>
                <a:lnTo>
                  <a:pt x="503681" y="41147"/>
                </a:lnTo>
                <a:lnTo>
                  <a:pt x="505205" y="38099"/>
                </a:lnTo>
                <a:close/>
              </a:path>
              <a:path extrusionOk="0" h="76200" w="995679">
                <a:moveTo>
                  <a:pt x="571500" y="38099"/>
                </a:moveTo>
                <a:lnTo>
                  <a:pt x="569976" y="35051"/>
                </a:lnTo>
                <a:lnTo>
                  <a:pt x="566927" y="33527"/>
                </a:lnTo>
                <a:lnTo>
                  <a:pt x="537972" y="33527"/>
                </a:lnTo>
                <a:lnTo>
                  <a:pt x="534924" y="35051"/>
                </a:lnTo>
                <a:lnTo>
                  <a:pt x="533400" y="38099"/>
                </a:lnTo>
                <a:lnTo>
                  <a:pt x="534924" y="41147"/>
                </a:lnTo>
                <a:lnTo>
                  <a:pt x="537972" y="42671"/>
                </a:lnTo>
                <a:lnTo>
                  <a:pt x="566927" y="42671"/>
                </a:lnTo>
                <a:lnTo>
                  <a:pt x="569976" y="41147"/>
                </a:lnTo>
                <a:lnTo>
                  <a:pt x="571500" y="38099"/>
                </a:lnTo>
                <a:close/>
              </a:path>
              <a:path extrusionOk="0" h="76200" w="995679">
                <a:moveTo>
                  <a:pt x="638555" y="38099"/>
                </a:moveTo>
                <a:lnTo>
                  <a:pt x="637031" y="35051"/>
                </a:lnTo>
                <a:lnTo>
                  <a:pt x="633222" y="33527"/>
                </a:lnTo>
                <a:lnTo>
                  <a:pt x="605027" y="33527"/>
                </a:lnTo>
                <a:lnTo>
                  <a:pt x="601217" y="35051"/>
                </a:lnTo>
                <a:lnTo>
                  <a:pt x="600455" y="38099"/>
                </a:lnTo>
                <a:lnTo>
                  <a:pt x="601217" y="41147"/>
                </a:lnTo>
                <a:lnTo>
                  <a:pt x="605027" y="42671"/>
                </a:lnTo>
                <a:lnTo>
                  <a:pt x="633222" y="42671"/>
                </a:lnTo>
                <a:lnTo>
                  <a:pt x="637031" y="41147"/>
                </a:lnTo>
                <a:lnTo>
                  <a:pt x="638555" y="38099"/>
                </a:lnTo>
                <a:close/>
              </a:path>
              <a:path extrusionOk="0" h="76200" w="995679">
                <a:moveTo>
                  <a:pt x="704850" y="38099"/>
                </a:moveTo>
                <a:lnTo>
                  <a:pt x="703326" y="35051"/>
                </a:lnTo>
                <a:lnTo>
                  <a:pt x="700277" y="33527"/>
                </a:lnTo>
                <a:lnTo>
                  <a:pt x="671322" y="33527"/>
                </a:lnTo>
                <a:lnTo>
                  <a:pt x="668274" y="35051"/>
                </a:lnTo>
                <a:lnTo>
                  <a:pt x="666750" y="38099"/>
                </a:lnTo>
                <a:lnTo>
                  <a:pt x="668274" y="41147"/>
                </a:lnTo>
                <a:lnTo>
                  <a:pt x="671322" y="42671"/>
                </a:lnTo>
                <a:lnTo>
                  <a:pt x="700277" y="42671"/>
                </a:lnTo>
                <a:lnTo>
                  <a:pt x="703326" y="41147"/>
                </a:lnTo>
                <a:lnTo>
                  <a:pt x="704850" y="38099"/>
                </a:lnTo>
                <a:close/>
              </a:path>
              <a:path extrusionOk="0" h="76200" w="995679">
                <a:moveTo>
                  <a:pt x="771905" y="38099"/>
                </a:moveTo>
                <a:lnTo>
                  <a:pt x="770381" y="35051"/>
                </a:lnTo>
                <a:lnTo>
                  <a:pt x="766572" y="33527"/>
                </a:lnTo>
                <a:lnTo>
                  <a:pt x="738377" y="33527"/>
                </a:lnTo>
                <a:lnTo>
                  <a:pt x="734567" y="35051"/>
                </a:lnTo>
                <a:lnTo>
                  <a:pt x="733805" y="38099"/>
                </a:lnTo>
                <a:lnTo>
                  <a:pt x="734567" y="41147"/>
                </a:lnTo>
                <a:lnTo>
                  <a:pt x="738377" y="42671"/>
                </a:lnTo>
                <a:lnTo>
                  <a:pt x="766572" y="42671"/>
                </a:lnTo>
                <a:lnTo>
                  <a:pt x="770381" y="41147"/>
                </a:lnTo>
                <a:lnTo>
                  <a:pt x="771905" y="38099"/>
                </a:lnTo>
                <a:close/>
              </a:path>
              <a:path extrusionOk="0" h="76200" w="995679">
                <a:moveTo>
                  <a:pt x="838200" y="38099"/>
                </a:moveTo>
                <a:lnTo>
                  <a:pt x="836676" y="35051"/>
                </a:lnTo>
                <a:lnTo>
                  <a:pt x="833627" y="33527"/>
                </a:lnTo>
                <a:lnTo>
                  <a:pt x="804672" y="33527"/>
                </a:lnTo>
                <a:lnTo>
                  <a:pt x="801624" y="35051"/>
                </a:lnTo>
                <a:lnTo>
                  <a:pt x="800100" y="38099"/>
                </a:lnTo>
                <a:lnTo>
                  <a:pt x="801624" y="41147"/>
                </a:lnTo>
                <a:lnTo>
                  <a:pt x="804672" y="42671"/>
                </a:lnTo>
                <a:lnTo>
                  <a:pt x="833627" y="42671"/>
                </a:lnTo>
                <a:lnTo>
                  <a:pt x="836676" y="41147"/>
                </a:lnTo>
                <a:lnTo>
                  <a:pt x="838200" y="38099"/>
                </a:lnTo>
                <a:close/>
              </a:path>
              <a:path extrusionOk="0" h="76200" w="995679">
                <a:moveTo>
                  <a:pt x="905255" y="38099"/>
                </a:moveTo>
                <a:lnTo>
                  <a:pt x="903731" y="35051"/>
                </a:lnTo>
                <a:lnTo>
                  <a:pt x="899922" y="33527"/>
                </a:lnTo>
                <a:lnTo>
                  <a:pt x="871727" y="33527"/>
                </a:lnTo>
                <a:lnTo>
                  <a:pt x="867917" y="35051"/>
                </a:lnTo>
                <a:lnTo>
                  <a:pt x="867155" y="38099"/>
                </a:lnTo>
                <a:lnTo>
                  <a:pt x="867917" y="41147"/>
                </a:lnTo>
                <a:lnTo>
                  <a:pt x="871727" y="42671"/>
                </a:lnTo>
                <a:lnTo>
                  <a:pt x="899922" y="42671"/>
                </a:lnTo>
                <a:lnTo>
                  <a:pt x="903731" y="41147"/>
                </a:lnTo>
                <a:lnTo>
                  <a:pt x="905255" y="38099"/>
                </a:lnTo>
                <a:close/>
              </a:path>
              <a:path extrusionOk="0" h="76200" w="995679">
                <a:moveTo>
                  <a:pt x="995172" y="38099"/>
                </a:moveTo>
                <a:lnTo>
                  <a:pt x="918972" y="0"/>
                </a:lnTo>
                <a:lnTo>
                  <a:pt x="918972" y="76199"/>
                </a:lnTo>
                <a:lnTo>
                  <a:pt x="995172" y="380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4"/>
          <p:cNvSpPr txBox="1"/>
          <p:nvPr/>
        </p:nvSpPr>
        <p:spPr>
          <a:xfrm>
            <a:off x="5875020" y="2209800"/>
            <a:ext cx="1143000" cy="685800"/>
          </a:xfrm>
          <a:prstGeom prst="rect">
            <a:avLst/>
          </a:prstGeom>
          <a:solidFill>
            <a:srgbClr val="BBE0E3"/>
          </a:solidFill>
          <a:ln cap="flat" cmpd="sng" w="9525">
            <a:solidFill>
              <a:srgbClr val="000000"/>
            </a:solidFill>
            <a:prstDash val="solid"/>
            <a:round/>
            <a:headEnd len="sm" w="sm" type="none"/>
            <a:tailEnd len="sm" w="sm" type="none"/>
          </a:ln>
        </p:spPr>
        <p:txBody>
          <a:bodyPr anchorCtr="0" anchor="t" bIns="0" lIns="0" spcFirstLastPara="1" rIns="0" wrap="square" tIns="123825">
            <a:spAutoFit/>
          </a:bodyPr>
          <a:lstStyle/>
          <a:p>
            <a:pPr indent="46354" lvl="0" marL="247650" marR="24130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Rest of  front end</a:t>
            </a:r>
            <a:endParaRPr sz="1400">
              <a:solidFill>
                <a:schemeClr val="dk1"/>
              </a:solidFill>
              <a:latin typeface="Times New Roman"/>
              <a:ea typeface="Times New Roman"/>
              <a:cs typeface="Times New Roman"/>
              <a:sym typeface="Times New Roman"/>
            </a:endParaRPr>
          </a:p>
        </p:txBody>
      </p:sp>
      <p:graphicFrame>
        <p:nvGraphicFramePr>
          <p:cNvPr id="66" name="Google Shape;66;p4"/>
          <p:cNvGraphicFramePr/>
          <p:nvPr/>
        </p:nvGraphicFramePr>
        <p:xfrm>
          <a:off x="3957637" y="2205037"/>
          <a:ext cx="3000000" cy="3000000"/>
        </p:xfrm>
        <a:graphic>
          <a:graphicData uri="http://schemas.openxmlformats.org/drawingml/2006/table">
            <a:tbl>
              <a:tblPr bandRow="1" firstRow="1">
                <a:noFill/>
                <a:tableStyleId>{7E7172D8-73CA-481A-86C2-391D65BD3C31}</a:tableStyleId>
              </a:tblPr>
              <a:tblGrid>
                <a:gridCol w="304800"/>
                <a:gridCol w="453400"/>
                <a:gridCol w="160025"/>
              </a:tblGrid>
              <a:tr h="609600">
                <a:tc gridSpan="3">
                  <a:txBody>
                    <a:bodyPr/>
                    <a:lstStyle/>
                    <a:p>
                      <a:pPr indent="0" lvl="0" marL="238759" marR="0" rtl="0" algn="l">
                        <a:lnSpc>
                          <a:spcPct val="108214"/>
                        </a:lnSpc>
                        <a:spcBef>
                          <a:spcPts val="0"/>
                        </a:spcBef>
                        <a:spcAft>
                          <a:spcPts val="0"/>
                        </a:spcAft>
                        <a:buNone/>
                      </a:pPr>
                      <a:r>
                        <a:rPr lang="en-US" sz="1400" u="none" cap="none" strike="noStrike">
                          <a:latin typeface="Times New Roman"/>
                          <a:ea typeface="Times New Roman"/>
                          <a:cs typeface="Times New Roman"/>
                          <a:sym typeface="Times New Roman"/>
                        </a:rPr>
                        <a:t>Parser</a:t>
                      </a:r>
                      <a:endParaRPr sz="1400" u="none" cap="none" strike="noStrike">
                        <a:latin typeface="Times New Roman"/>
                        <a:ea typeface="Times New Roman"/>
                        <a:cs typeface="Times New Roman"/>
                        <a:sym typeface="Times New Roman"/>
                      </a:endParaRPr>
                    </a:p>
                    <a:p>
                      <a:pPr indent="8889" lvl="0" marL="189865" marR="86995"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(syntax  analysis)</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E0E3"/>
                    </a:solidFill>
                  </a:tcPr>
                </a:tc>
                <a:tc hMerge="1"/>
                <a:tc hMerge="1"/>
              </a:tr>
              <a:tr h="990600">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533400">
                <a:tc gridSpan="2">
                  <a:txBody>
                    <a:bodyPr/>
                    <a:lstStyle/>
                    <a:p>
                      <a:pPr indent="-78105" lvl="0" marL="127635" marR="44450" rtl="0" algn="l">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Symbol  Table</a:t>
                      </a:r>
                      <a:endParaRPr sz="1600" u="none" cap="none" strike="noStrike">
                        <a:latin typeface="Times New Roman"/>
                        <a:ea typeface="Times New Roman"/>
                        <a:cs typeface="Times New Roman"/>
                        <a:sym typeface="Times New Roman"/>
                      </a:endParaRPr>
                    </a:p>
                  </a:txBody>
                  <a:tcPr marT="15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C00"/>
                    </a:solidFill>
                  </a:tcPr>
                </a:tc>
                <a:tc hMerge="1"/>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tcPr>
                </a:tc>
              </a:tr>
            </a:tbl>
          </a:graphicData>
        </a:graphic>
      </p:graphicFrame>
      <p:sp>
        <p:nvSpPr>
          <p:cNvPr id="67" name="Google Shape;67;p4"/>
          <p:cNvSpPr/>
          <p:nvPr/>
        </p:nvSpPr>
        <p:spPr>
          <a:xfrm>
            <a:off x="7013447" y="2476500"/>
            <a:ext cx="690880" cy="76200"/>
          </a:xfrm>
          <a:custGeom>
            <a:rect b="b" l="l" r="r" t="t"/>
            <a:pathLst>
              <a:path extrusionOk="0" h="76200" w="690879">
                <a:moveTo>
                  <a:pt x="631698" y="38099"/>
                </a:moveTo>
                <a:lnTo>
                  <a:pt x="630935" y="35051"/>
                </a:lnTo>
                <a:lnTo>
                  <a:pt x="627126" y="33527"/>
                </a:lnTo>
                <a:lnTo>
                  <a:pt x="4572" y="33527"/>
                </a:lnTo>
                <a:lnTo>
                  <a:pt x="1524" y="35051"/>
                </a:lnTo>
                <a:lnTo>
                  <a:pt x="0" y="38099"/>
                </a:lnTo>
                <a:lnTo>
                  <a:pt x="1524" y="41147"/>
                </a:lnTo>
                <a:lnTo>
                  <a:pt x="4572" y="42671"/>
                </a:lnTo>
                <a:lnTo>
                  <a:pt x="627126" y="42671"/>
                </a:lnTo>
                <a:lnTo>
                  <a:pt x="630935" y="41147"/>
                </a:lnTo>
                <a:lnTo>
                  <a:pt x="631698" y="38099"/>
                </a:lnTo>
                <a:close/>
              </a:path>
              <a:path extrusionOk="0" h="76200" w="690879">
                <a:moveTo>
                  <a:pt x="690372" y="38099"/>
                </a:moveTo>
                <a:lnTo>
                  <a:pt x="614172" y="0"/>
                </a:lnTo>
                <a:lnTo>
                  <a:pt x="614172" y="33527"/>
                </a:lnTo>
                <a:lnTo>
                  <a:pt x="627126" y="33527"/>
                </a:lnTo>
                <a:lnTo>
                  <a:pt x="630935" y="35051"/>
                </a:lnTo>
                <a:lnTo>
                  <a:pt x="631698" y="38099"/>
                </a:lnTo>
                <a:lnTo>
                  <a:pt x="631698" y="67436"/>
                </a:lnTo>
                <a:lnTo>
                  <a:pt x="690372" y="38099"/>
                </a:lnTo>
                <a:close/>
              </a:path>
              <a:path extrusionOk="0" h="76200" w="690879">
                <a:moveTo>
                  <a:pt x="631698" y="67436"/>
                </a:moveTo>
                <a:lnTo>
                  <a:pt x="631698" y="38099"/>
                </a:lnTo>
                <a:lnTo>
                  <a:pt x="630935" y="41147"/>
                </a:lnTo>
                <a:lnTo>
                  <a:pt x="627126" y="42671"/>
                </a:lnTo>
                <a:lnTo>
                  <a:pt x="614172" y="42671"/>
                </a:lnTo>
                <a:lnTo>
                  <a:pt x="614172" y="76199"/>
                </a:lnTo>
                <a:lnTo>
                  <a:pt x="631698" y="674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4"/>
          <p:cNvSpPr/>
          <p:nvPr/>
        </p:nvSpPr>
        <p:spPr>
          <a:xfrm>
            <a:off x="1755648" y="2476500"/>
            <a:ext cx="386080" cy="76200"/>
          </a:xfrm>
          <a:custGeom>
            <a:rect b="b" l="l" r="r" t="t"/>
            <a:pathLst>
              <a:path extrusionOk="0" h="76200" w="386080">
                <a:moveTo>
                  <a:pt x="326897" y="38100"/>
                </a:moveTo>
                <a:lnTo>
                  <a:pt x="326135" y="35051"/>
                </a:lnTo>
                <a:lnTo>
                  <a:pt x="322325" y="33527"/>
                </a:lnTo>
                <a:lnTo>
                  <a:pt x="4571" y="33527"/>
                </a:lnTo>
                <a:lnTo>
                  <a:pt x="1524" y="35051"/>
                </a:lnTo>
                <a:lnTo>
                  <a:pt x="0" y="38100"/>
                </a:lnTo>
                <a:lnTo>
                  <a:pt x="1524" y="41148"/>
                </a:lnTo>
                <a:lnTo>
                  <a:pt x="4571" y="42672"/>
                </a:lnTo>
                <a:lnTo>
                  <a:pt x="322325" y="42672"/>
                </a:lnTo>
                <a:lnTo>
                  <a:pt x="326135" y="41148"/>
                </a:lnTo>
                <a:lnTo>
                  <a:pt x="326897" y="38100"/>
                </a:lnTo>
                <a:close/>
              </a:path>
              <a:path extrusionOk="0" h="76200" w="386080">
                <a:moveTo>
                  <a:pt x="385571" y="38100"/>
                </a:moveTo>
                <a:lnTo>
                  <a:pt x="309371" y="0"/>
                </a:lnTo>
                <a:lnTo>
                  <a:pt x="309371" y="33527"/>
                </a:lnTo>
                <a:lnTo>
                  <a:pt x="322325" y="33527"/>
                </a:lnTo>
                <a:lnTo>
                  <a:pt x="326135" y="35051"/>
                </a:lnTo>
                <a:lnTo>
                  <a:pt x="326897" y="38100"/>
                </a:lnTo>
                <a:lnTo>
                  <a:pt x="326897" y="67437"/>
                </a:lnTo>
                <a:lnTo>
                  <a:pt x="385571" y="38100"/>
                </a:lnTo>
                <a:close/>
              </a:path>
              <a:path extrusionOk="0" h="76200" w="386080">
                <a:moveTo>
                  <a:pt x="326897" y="67437"/>
                </a:moveTo>
                <a:lnTo>
                  <a:pt x="326897" y="38100"/>
                </a:lnTo>
                <a:lnTo>
                  <a:pt x="326135" y="41148"/>
                </a:lnTo>
                <a:lnTo>
                  <a:pt x="322325" y="42672"/>
                </a:lnTo>
                <a:lnTo>
                  <a:pt x="309371" y="42672"/>
                </a:lnTo>
                <a:lnTo>
                  <a:pt x="309371" y="76200"/>
                </a:lnTo>
                <a:lnTo>
                  <a:pt x="326897" y="6743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4"/>
          <p:cNvSpPr/>
          <p:nvPr/>
        </p:nvSpPr>
        <p:spPr>
          <a:xfrm>
            <a:off x="2750820" y="2819400"/>
            <a:ext cx="1211580" cy="990600"/>
          </a:xfrm>
          <a:custGeom>
            <a:rect b="b" l="l" r="r" t="t"/>
            <a:pathLst>
              <a:path extrusionOk="0" h="990600" w="1211579">
                <a:moveTo>
                  <a:pt x="0" y="0"/>
                </a:moveTo>
                <a:lnTo>
                  <a:pt x="1211580" y="99060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4"/>
          <p:cNvSpPr/>
          <p:nvPr/>
        </p:nvSpPr>
        <p:spPr>
          <a:xfrm>
            <a:off x="4724400" y="2895600"/>
            <a:ext cx="1226820" cy="914400"/>
          </a:xfrm>
          <a:custGeom>
            <a:rect b="b" l="l" r="r" t="t"/>
            <a:pathLst>
              <a:path extrusionOk="0" h="914400" w="1226820">
                <a:moveTo>
                  <a:pt x="1226820" y="0"/>
                </a:moveTo>
                <a:lnTo>
                  <a:pt x="0" y="91440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4"/>
          <p:cNvSpPr txBox="1"/>
          <p:nvPr/>
        </p:nvSpPr>
        <p:spPr>
          <a:xfrm>
            <a:off x="1323847" y="2312923"/>
            <a:ext cx="543560" cy="391160"/>
          </a:xfrm>
          <a:prstGeom prst="rect">
            <a:avLst/>
          </a:prstGeom>
          <a:noFill/>
          <a:ln>
            <a:noFill/>
          </a:ln>
        </p:spPr>
        <p:txBody>
          <a:bodyPr anchorCtr="0" anchor="t" bIns="0" lIns="0" spcFirstLastPara="1" rIns="0" wrap="square" tIns="12700">
            <a:spAutoFit/>
          </a:bodyPr>
          <a:lstStyle/>
          <a:p>
            <a:pPr indent="46355" lvl="0" marL="12700" marR="508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Source  program</a:t>
            </a:r>
            <a:endParaRPr sz="1200">
              <a:solidFill>
                <a:schemeClr val="dk1"/>
              </a:solidFill>
              <a:latin typeface="Times New Roman"/>
              <a:ea typeface="Times New Roman"/>
              <a:cs typeface="Times New Roman"/>
              <a:sym typeface="Times New Roman"/>
            </a:endParaRPr>
          </a:p>
        </p:txBody>
      </p:sp>
      <p:sp>
        <p:nvSpPr>
          <p:cNvPr id="72" name="Google Shape;72;p4"/>
          <p:cNvSpPr txBox="1"/>
          <p:nvPr/>
        </p:nvSpPr>
        <p:spPr>
          <a:xfrm>
            <a:off x="3227323" y="2120900"/>
            <a:ext cx="42418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tokens</a:t>
            </a:r>
            <a:endParaRPr sz="1200">
              <a:solidFill>
                <a:schemeClr val="dk1"/>
              </a:solidFill>
              <a:latin typeface="Times New Roman"/>
              <a:ea typeface="Times New Roman"/>
              <a:cs typeface="Times New Roman"/>
              <a:sym typeface="Times New Roman"/>
            </a:endParaRPr>
          </a:p>
        </p:txBody>
      </p:sp>
      <p:sp>
        <p:nvSpPr>
          <p:cNvPr id="73" name="Google Shape;73;p4"/>
          <p:cNvSpPr txBox="1"/>
          <p:nvPr/>
        </p:nvSpPr>
        <p:spPr>
          <a:xfrm>
            <a:off x="5221478" y="2312923"/>
            <a:ext cx="356235" cy="391160"/>
          </a:xfrm>
          <a:prstGeom prst="rect">
            <a:avLst/>
          </a:prstGeom>
          <a:noFill/>
          <a:ln>
            <a:noFill/>
          </a:ln>
        </p:spPr>
        <p:txBody>
          <a:bodyPr anchorCtr="0" anchor="t" bIns="0" lIns="0" spcFirstLastPara="1" rIns="0" wrap="square" tIns="12700">
            <a:spAutoFit/>
          </a:bodyPr>
          <a:lstStyle/>
          <a:p>
            <a:pPr indent="-48895" lvl="0" marL="60960" marR="508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Parse  tree</a:t>
            </a:r>
            <a:endParaRPr sz="1200">
              <a:solidFill>
                <a:schemeClr val="dk1"/>
              </a:solidFill>
              <a:latin typeface="Times New Roman"/>
              <a:ea typeface="Times New Roman"/>
              <a:cs typeface="Times New Roman"/>
              <a:sym typeface="Times New Roman"/>
            </a:endParaRPr>
          </a:p>
        </p:txBody>
      </p:sp>
      <p:sp>
        <p:nvSpPr>
          <p:cNvPr id="74" name="Google Shape;74;p4"/>
          <p:cNvSpPr txBox="1"/>
          <p:nvPr/>
        </p:nvSpPr>
        <p:spPr>
          <a:xfrm>
            <a:off x="7070090" y="2084323"/>
            <a:ext cx="892810" cy="391160"/>
          </a:xfrm>
          <a:prstGeom prst="rect">
            <a:avLst/>
          </a:prstGeom>
          <a:noFill/>
          <a:ln>
            <a:noFill/>
          </a:ln>
        </p:spPr>
        <p:txBody>
          <a:bodyPr anchorCtr="0" anchor="t" bIns="0" lIns="0" spcFirstLastPara="1" rIns="0" wrap="square" tIns="12700">
            <a:spAutoFit/>
          </a:bodyPr>
          <a:lstStyle/>
          <a:p>
            <a:pPr indent="46355" lvl="0" marL="12700" marR="508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Intermediate  representation</a:t>
            </a:r>
            <a:endParaRPr sz="1200">
              <a:solidFill>
                <a:schemeClr val="dk1"/>
              </a:solidFill>
              <a:latin typeface="Times New Roman"/>
              <a:ea typeface="Times New Roman"/>
              <a:cs typeface="Times New Roman"/>
              <a:sym typeface="Times New Roman"/>
            </a:endParaRPr>
          </a:p>
        </p:txBody>
      </p:sp>
      <p:sp>
        <p:nvSpPr>
          <p:cNvPr id="75" name="Google Shape;75;p4"/>
          <p:cNvSpPr/>
          <p:nvPr/>
        </p:nvSpPr>
        <p:spPr>
          <a:xfrm>
            <a:off x="3048000" y="2546604"/>
            <a:ext cx="919480" cy="76200"/>
          </a:xfrm>
          <a:custGeom>
            <a:rect b="b" l="l" r="r" t="t"/>
            <a:pathLst>
              <a:path extrusionOk="0" h="76200" w="919479">
                <a:moveTo>
                  <a:pt x="76200" y="32765"/>
                </a:moveTo>
                <a:lnTo>
                  <a:pt x="76200" y="0"/>
                </a:lnTo>
                <a:lnTo>
                  <a:pt x="0" y="38100"/>
                </a:lnTo>
                <a:lnTo>
                  <a:pt x="58674" y="67437"/>
                </a:lnTo>
                <a:lnTo>
                  <a:pt x="58674" y="38100"/>
                </a:lnTo>
                <a:lnTo>
                  <a:pt x="60198" y="34289"/>
                </a:lnTo>
                <a:lnTo>
                  <a:pt x="63245" y="32765"/>
                </a:lnTo>
                <a:lnTo>
                  <a:pt x="76200" y="32765"/>
                </a:lnTo>
                <a:close/>
              </a:path>
              <a:path extrusionOk="0" h="76200" w="919479">
                <a:moveTo>
                  <a:pt x="918972" y="38100"/>
                </a:moveTo>
                <a:lnTo>
                  <a:pt x="917448" y="34289"/>
                </a:lnTo>
                <a:lnTo>
                  <a:pt x="914400" y="32765"/>
                </a:lnTo>
                <a:lnTo>
                  <a:pt x="63245" y="32765"/>
                </a:lnTo>
                <a:lnTo>
                  <a:pt x="60198" y="34289"/>
                </a:lnTo>
                <a:lnTo>
                  <a:pt x="58674" y="38100"/>
                </a:lnTo>
                <a:lnTo>
                  <a:pt x="60198" y="41147"/>
                </a:lnTo>
                <a:lnTo>
                  <a:pt x="63245" y="42671"/>
                </a:lnTo>
                <a:lnTo>
                  <a:pt x="914400" y="42671"/>
                </a:lnTo>
                <a:lnTo>
                  <a:pt x="917448" y="41147"/>
                </a:lnTo>
                <a:lnTo>
                  <a:pt x="918972" y="38100"/>
                </a:lnTo>
                <a:close/>
              </a:path>
              <a:path extrusionOk="0" h="76200" w="919479">
                <a:moveTo>
                  <a:pt x="76200" y="76200"/>
                </a:moveTo>
                <a:lnTo>
                  <a:pt x="76200" y="42671"/>
                </a:lnTo>
                <a:lnTo>
                  <a:pt x="63245" y="42671"/>
                </a:lnTo>
                <a:lnTo>
                  <a:pt x="60198" y="41147"/>
                </a:lnTo>
                <a:lnTo>
                  <a:pt x="58674" y="38100"/>
                </a:lnTo>
                <a:lnTo>
                  <a:pt x="58674" y="67437"/>
                </a:lnTo>
                <a:lnTo>
                  <a:pt x="76200" y="762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4"/>
          <p:cNvSpPr txBox="1"/>
          <p:nvPr/>
        </p:nvSpPr>
        <p:spPr>
          <a:xfrm>
            <a:off x="3221227" y="2648203"/>
            <a:ext cx="547370" cy="390525"/>
          </a:xfrm>
          <a:prstGeom prst="rect">
            <a:avLst/>
          </a:prstGeom>
          <a:noFill/>
          <a:ln>
            <a:noFill/>
          </a:ln>
        </p:spPr>
        <p:txBody>
          <a:bodyPr anchorCtr="0" anchor="t" bIns="0" lIns="0" spcFirstLastPara="1" rIns="0" wrap="square" tIns="12700">
            <a:spAutoFit/>
          </a:bodyPr>
          <a:lstStyle/>
          <a:p>
            <a:pPr indent="-81280" lvl="0" marL="93345" marR="508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Get next  tokens</a:t>
            </a:r>
            <a:endParaRPr sz="1200">
              <a:solidFill>
                <a:schemeClr val="dk1"/>
              </a:solidFill>
              <a:latin typeface="Times New Roman"/>
              <a:ea typeface="Times New Roman"/>
              <a:cs typeface="Times New Roman"/>
              <a:sym typeface="Times New Roman"/>
            </a:endParaRPr>
          </a:p>
        </p:txBody>
      </p:sp>
      <p:sp>
        <p:nvSpPr>
          <p:cNvPr id="77" name="Google Shape;77;p4"/>
          <p:cNvSpPr txBox="1"/>
          <p:nvPr/>
        </p:nvSpPr>
        <p:spPr>
          <a:xfrm>
            <a:off x="1070102" y="4524247"/>
            <a:ext cx="8206740" cy="2467610"/>
          </a:xfrm>
          <a:prstGeom prst="rect">
            <a:avLst/>
          </a:prstGeom>
          <a:noFill/>
          <a:ln>
            <a:noFill/>
          </a:ln>
        </p:spPr>
        <p:txBody>
          <a:bodyPr anchorCtr="0" anchor="t" bIns="0" lIns="0" spcFirstLastPara="1" rIns="0" wrap="square" tIns="12700">
            <a:spAutoFit/>
          </a:bodyPr>
          <a:lstStyle/>
          <a:p>
            <a:pPr indent="-128270" lvl="0" marL="140335" marR="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Verifies if the string of token can be generated from the grammar</a:t>
            </a:r>
            <a:endParaRPr/>
          </a:p>
          <a:p>
            <a:pPr indent="-128270" lvl="0" marL="140335" marR="0" rtl="0" algn="l">
              <a:lnSpc>
                <a:spcPct val="100000"/>
              </a:lnSpc>
              <a:spcBef>
                <a:spcPts val="5"/>
              </a:spcBef>
              <a:spcAft>
                <a:spcPts val="0"/>
              </a:spcAft>
              <a:buClr>
                <a:schemeClr val="dk1"/>
              </a:buClr>
              <a:buSzPts val="1600"/>
              <a:buFont typeface="Arial"/>
              <a:buChar char="•"/>
            </a:pPr>
            <a:r>
              <a:rPr lang="en-US" sz="1600">
                <a:solidFill>
                  <a:schemeClr val="dk1"/>
                </a:solidFill>
                <a:latin typeface="Arial"/>
                <a:ea typeface="Arial"/>
                <a:cs typeface="Arial"/>
                <a:sym typeface="Arial"/>
              </a:rPr>
              <a:t>Error?</a:t>
            </a:r>
            <a:endParaRPr/>
          </a:p>
          <a:p>
            <a:pPr indent="-128269" lvl="1" marL="597535" marR="0" rtl="0" algn="l">
              <a:lnSpc>
                <a:spcPct val="100000"/>
              </a:lnSpc>
              <a:spcBef>
                <a:spcPts val="5"/>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Report with a good descriptive, helpful message</a:t>
            </a:r>
            <a:endParaRPr b="0" i="0" sz="1600" u="none" cap="none" strike="noStrike">
              <a:solidFill>
                <a:schemeClr val="dk1"/>
              </a:solidFill>
              <a:latin typeface="Arial"/>
              <a:ea typeface="Arial"/>
              <a:cs typeface="Arial"/>
              <a:sym typeface="Arial"/>
            </a:endParaRPr>
          </a:p>
          <a:p>
            <a:pPr indent="-128269" lvl="1" marL="597535" marR="0" rtl="0" algn="l">
              <a:lnSpc>
                <a:spcPct val="100000"/>
              </a:lnSpc>
              <a:spcBef>
                <a:spcPts val="1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Recover and continue parsing!</a:t>
            </a:r>
            <a:endParaRPr b="0" i="0" sz="1600" u="none" cap="none" strike="noStrike">
              <a:solidFill>
                <a:schemeClr val="dk1"/>
              </a:solidFill>
              <a:latin typeface="Arial"/>
              <a:ea typeface="Arial"/>
              <a:cs typeface="Arial"/>
              <a:sym typeface="Arial"/>
            </a:endParaRPr>
          </a:p>
          <a:p>
            <a:pPr indent="-185420" lvl="0" marL="197485" marR="0" rtl="0" algn="l">
              <a:lnSpc>
                <a:spcPct val="119375"/>
              </a:lnSpc>
              <a:spcBef>
                <a:spcPts val="5"/>
              </a:spcBef>
              <a:spcAft>
                <a:spcPts val="0"/>
              </a:spcAft>
              <a:buClr>
                <a:schemeClr val="dk1"/>
              </a:buClr>
              <a:buSzPts val="1600"/>
              <a:buFont typeface="Arial"/>
              <a:buChar char="•"/>
            </a:pPr>
            <a:r>
              <a:rPr lang="en-US" sz="1600">
                <a:solidFill>
                  <a:schemeClr val="dk1"/>
                </a:solidFill>
                <a:latin typeface="Arial"/>
                <a:ea typeface="Arial"/>
                <a:cs typeface="Arial"/>
                <a:sym typeface="Arial"/>
              </a:rPr>
              <a:t>Build a parse tree !!</a:t>
            </a:r>
            <a:endParaRPr sz="1600">
              <a:solidFill>
                <a:schemeClr val="dk1"/>
              </a:solidFill>
              <a:latin typeface="Arial"/>
              <a:ea typeface="Arial"/>
              <a:cs typeface="Arial"/>
              <a:sym typeface="Arial"/>
            </a:endParaRPr>
          </a:p>
          <a:p>
            <a:pPr indent="0" lvl="0" marL="0" marR="1013460" rtl="0" algn="r">
              <a:lnSpc>
                <a:spcPct val="119375"/>
              </a:lnSpc>
              <a:spcBef>
                <a:spcPts val="0"/>
              </a:spcBef>
              <a:spcAft>
                <a:spcPts val="0"/>
              </a:spcAft>
              <a:buNone/>
            </a:pPr>
            <a:r>
              <a:rPr b="1" lang="en-US" sz="1600">
                <a:solidFill>
                  <a:schemeClr val="dk1"/>
                </a:solidFill>
                <a:latin typeface="Arial"/>
                <a:ea typeface="Arial"/>
                <a:cs typeface="Arial"/>
                <a:sym typeface="Arial"/>
              </a:rPr>
              <a:t>Rest of Front End</a:t>
            </a:r>
            <a:endParaRPr sz="16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650">
              <a:solidFill>
                <a:schemeClr val="dk1"/>
              </a:solidFill>
              <a:latin typeface="Arial"/>
              <a:ea typeface="Arial"/>
              <a:cs typeface="Arial"/>
              <a:sym typeface="Arial"/>
            </a:endParaRPr>
          </a:p>
          <a:p>
            <a:pPr indent="-128904" lvl="1" marL="5550535"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Collecting token information</a:t>
            </a:r>
            <a:endParaRPr b="0" i="0" sz="1600" u="none" cap="none" strike="noStrike">
              <a:solidFill>
                <a:schemeClr val="dk1"/>
              </a:solidFill>
              <a:latin typeface="Arial"/>
              <a:ea typeface="Arial"/>
              <a:cs typeface="Arial"/>
              <a:sym typeface="Arial"/>
            </a:endParaRPr>
          </a:p>
          <a:p>
            <a:pPr indent="-128904" lvl="1" marL="5550535" marR="0" rtl="0" algn="l">
              <a:lnSpc>
                <a:spcPct val="100000"/>
              </a:lnSpc>
              <a:spcBef>
                <a:spcPts val="5"/>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Type checking</a:t>
            </a:r>
            <a:endParaRPr b="0" i="0" sz="1600" u="none" cap="none" strike="noStrike">
              <a:solidFill>
                <a:schemeClr val="dk1"/>
              </a:solidFill>
              <a:latin typeface="Arial"/>
              <a:ea typeface="Arial"/>
              <a:cs typeface="Arial"/>
              <a:sym typeface="Arial"/>
            </a:endParaRPr>
          </a:p>
          <a:p>
            <a:pPr indent="-129538" lvl="1" marL="5551170" marR="0" rtl="0" algn="l">
              <a:lnSpc>
                <a:spcPct val="100000"/>
              </a:lnSpc>
              <a:spcBef>
                <a:spcPts val="5"/>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Intermediate code generation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841502" y="411075"/>
            <a:ext cx="8375400" cy="400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Parser Hierarchy</a:t>
            </a:r>
            <a:endParaRPr/>
          </a:p>
        </p:txBody>
      </p:sp>
      <p:sp>
        <p:nvSpPr>
          <p:cNvPr id="83" name="Google Shape;83;p5"/>
          <p:cNvSpPr txBox="1"/>
          <p:nvPr>
            <p:ph idx="1" type="body"/>
          </p:nvPr>
        </p:nvSpPr>
        <p:spPr>
          <a:xfrm>
            <a:off x="993899" y="5388550"/>
            <a:ext cx="32079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500"/>
              <a:t>SR = Shift Reduce</a:t>
            </a:r>
            <a:endParaRPr sz="2700"/>
          </a:p>
          <a:p>
            <a:pPr indent="0" lvl="0" marL="0" rtl="0" algn="l">
              <a:spcBef>
                <a:spcPts val="0"/>
              </a:spcBef>
              <a:spcAft>
                <a:spcPts val="0"/>
              </a:spcAft>
              <a:buNone/>
            </a:pPr>
            <a:r>
              <a:rPr lang="en-US" sz="1500"/>
              <a:t>Shift means pushing</a:t>
            </a:r>
            <a:endParaRPr sz="2700"/>
          </a:p>
          <a:p>
            <a:pPr indent="0" lvl="0" marL="0" rtl="0" algn="l">
              <a:spcBef>
                <a:spcPts val="0"/>
              </a:spcBef>
              <a:spcAft>
                <a:spcPts val="0"/>
              </a:spcAft>
              <a:buNone/>
            </a:pPr>
            <a:r>
              <a:rPr lang="en-US" sz="1500"/>
              <a:t>Reduce means popping</a:t>
            </a:r>
            <a:endParaRPr sz="2700"/>
          </a:p>
          <a:p>
            <a:pPr indent="0" lvl="0" marL="0" rtl="0" algn="l">
              <a:spcBef>
                <a:spcPts val="0"/>
              </a:spcBef>
              <a:spcAft>
                <a:spcPts val="0"/>
              </a:spcAft>
              <a:buNone/>
            </a:pPr>
            <a:r>
              <a:rPr lang="en-US" sz="1500"/>
              <a:t>So it uses a stack</a:t>
            </a:r>
            <a:endParaRPr sz="2700"/>
          </a:p>
        </p:txBody>
      </p:sp>
      <p:sp>
        <p:nvSpPr>
          <p:cNvPr id="84" name="Google Shape;84;p5"/>
          <p:cNvSpPr txBox="1"/>
          <p:nvPr/>
        </p:nvSpPr>
        <p:spPr>
          <a:xfrm>
            <a:off x="3901275" y="5388550"/>
            <a:ext cx="5745300" cy="861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a:solidFill>
                  <a:schemeClr val="dk1"/>
                </a:solidFill>
                <a:latin typeface="Arial"/>
                <a:ea typeface="Arial"/>
                <a:cs typeface="Arial"/>
                <a:sym typeface="Arial"/>
              </a:rPr>
              <a:t>LR = </a:t>
            </a:r>
            <a:r>
              <a:rPr b="1" i="0" lang="en-US">
                <a:solidFill>
                  <a:schemeClr val="dk1"/>
                </a:solidFill>
                <a:latin typeface="Arial"/>
                <a:ea typeface="Arial"/>
                <a:cs typeface="Arial"/>
                <a:sym typeface="Arial"/>
              </a:rPr>
              <a:t>L</a:t>
            </a:r>
            <a:r>
              <a:rPr b="0" i="0" lang="en-US">
                <a:solidFill>
                  <a:schemeClr val="dk1"/>
                </a:solidFill>
                <a:latin typeface="Arial"/>
                <a:ea typeface="Arial"/>
                <a:cs typeface="Arial"/>
                <a:sym typeface="Arial"/>
              </a:rPr>
              <a:t>eft-to-right, </a:t>
            </a:r>
            <a:r>
              <a:rPr b="1" i="0" lang="en-US">
                <a:solidFill>
                  <a:schemeClr val="dk1"/>
                </a:solidFill>
                <a:latin typeface="Arial"/>
                <a:ea typeface="Arial"/>
                <a:cs typeface="Arial"/>
                <a:sym typeface="Arial"/>
              </a:rPr>
              <a:t>R</a:t>
            </a:r>
            <a:r>
              <a:rPr b="0" i="0" lang="en-US">
                <a:solidFill>
                  <a:schemeClr val="dk1"/>
                </a:solidFill>
                <a:latin typeface="Arial"/>
                <a:ea typeface="Arial"/>
                <a:cs typeface="Arial"/>
                <a:sym typeface="Arial"/>
              </a:rPr>
              <a:t>ightmost derivation in reverse</a:t>
            </a:r>
            <a:endParaRPr sz="1600"/>
          </a:p>
          <a:p>
            <a:pPr indent="0" lvl="0" marL="0" marR="0" rtl="0" algn="l">
              <a:spcBef>
                <a:spcPts val="0"/>
              </a:spcBef>
              <a:spcAft>
                <a:spcPts val="0"/>
              </a:spcAft>
              <a:buNone/>
            </a:pPr>
            <a:r>
              <a:rPr b="0" i="0" lang="en-US">
                <a:solidFill>
                  <a:schemeClr val="dk1"/>
                </a:solidFill>
                <a:latin typeface="Arial"/>
                <a:ea typeface="Arial"/>
                <a:cs typeface="Arial"/>
                <a:sym typeface="Arial"/>
              </a:rPr>
              <a:t>In TDP without backtracking, LR and Non-Determinism is not accepte</a:t>
            </a:r>
            <a:r>
              <a:rPr lang="en-US">
                <a:solidFill>
                  <a:schemeClr val="dk1"/>
                </a:solidFill>
              </a:rPr>
              <a:t>d</a:t>
            </a:r>
            <a:endParaRPr sz="1600"/>
          </a:p>
          <a:p>
            <a:pPr indent="0" lvl="0" marL="0" marR="0" rtl="0" algn="l">
              <a:spcBef>
                <a:spcPts val="0"/>
              </a:spcBef>
              <a:spcAft>
                <a:spcPts val="0"/>
              </a:spcAft>
              <a:buNone/>
            </a:pPr>
            <a:r>
              <a:rPr b="0" i="0" lang="en-US">
                <a:solidFill>
                  <a:schemeClr val="dk1"/>
                </a:solidFill>
                <a:latin typeface="Arial"/>
                <a:ea typeface="Arial"/>
                <a:cs typeface="Arial"/>
                <a:sym typeface="Arial"/>
              </a:rPr>
              <a:t>Only Operator Precedence Parser can pass Ambiguous Grammars</a:t>
            </a:r>
            <a:endParaRPr sz="1600"/>
          </a:p>
          <a:p>
            <a:pPr indent="0" lvl="0" marL="0" marR="0" rtl="0" algn="l">
              <a:spcBef>
                <a:spcPts val="0"/>
              </a:spcBef>
              <a:spcAft>
                <a:spcPts val="0"/>
              </a:spcAft>
              <a:buNone/>
            </a:pPr>
            <a:r>
              <a:t/>
            </a:r>
            <a:endParaRPr b="0" i="0">
              <a:solidFill>
                <a:schemeClr val="dk1"/>
              </a:solidFill>
              <a:latin typeface="Arial"/>
              <a:ea typeface="Arial"/>
              <a:cs typeface="Arial"/>
              <a:sym typeface="Arial"/>
            </a:endParaRPr>
          </a:p>
        </p:txBody>
      </p:sp>
      <p:pic>
        <p:nvPicPr>
          <p:cNvPr id="85" name="Google Shape;85;p5"/>
          <p:cNvPicPr preferRelativeResize="0"/>
          <p:nvPr/>
        </p:nvPicPr>
        <p:blipFill rotWithShape="1">
          <a:blip r:embed="rId3">
            <a:alphaModFix/>
          </a:blip>
          <a:srcRect b="0" l="0" r="0" t="0"/>
          <a:stretch/>
        </p:blipFill>
        <p:spPr>
          <a:xfrm>
            <a:off x="457200" y="811275"/>
            <a:ext cx="9143998" cy="33642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b="0" l="0" r="0" t="0"/>
          <a:stretch/>
        </p:blipFill>
        <p:spPr>
          <a:xfrm>
            <a:off x="3141882" y="1037526"/>
            <a:ext cx="6896074" cy="6494780"/>
          </a:xfrm>
          <a:prstGeom prst="rect">
            <a:avLst/>
          </a:prstGeom>
          <a:noFill/>
          <a:ln>
            <a:noFill/>
          </a:ln>
        </p:spPr>
      </p:pic>
      <p:sp>
        <p:nvSpPr>
          <p:cNvPr id="91" name="Google Shape;91;p6"/>
          <p:cNvSpPr txBox="1"/>
          <p:nvPr/>
        </p:nvSpPr>
        <p:spPr>
          <a:xfrm>
            <a:off x="304800" y="610310"/>
            <a:ext cx="5335905" cy="42164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0" i="0" lang="en-US" sz="2600">
                <a:solidFill>
                  <a:srgbClr val="CC3300"/>
                </a:solidFill>
                <a:latin typeface="Arial"/>
                <a:ea typeface="Arial"/>
                <a:cs typeface="Arial"/>
                <a:sym typeface="Arial"/>
              </a:rPr>
              <a:t>Chomsky Hierarchy</a:t>
            </a:r>
            <a:endParaRPr b="0" i="0" sz="2600">
              <a:solidFill>
                <a:schemeClr val="dk1"/>
              </a:solidFill>
              <a:latin typeface="Arial"/>
              <a:ea typeface="Arial"/>
              <a:cs typeface="Arial"/>
              <a:sym typeface="Arial"/>
            </a:endParaRPr>
          </a:p>
        </p:txBody>
      </p:sp>
      <p:pic>
        <p:nvPicPr>
          <p:cNvPr descr="A person wearing glasses&#10;&#10;Description automatically generated with low confidence" id="92" name="Google Shape;92;p6"/>
          <p:cNvPicPr preferRelativeResize="0"/>
          <p:nvPr/>
        </p:nvPicPr>
        <p:blipFill rotWithShape="1">
          <a:blip r:embed="rId4">
            <a:alphaModFix/>
          </a:blip>
          <a:srcRect b="14773" l="24067" r="23660" t="-3408"/>
          <a:stretch/>
        </p:blipFill>
        <p:spPr>
          <a:xfrm>
            <a:off x="0" y="1676400"/>
            <a:ext cx="4210106" cy="475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748677" y="1066800"/>
            <a:ext cx="8059647"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000"/>
              <a:t>Naom Chomsky introduced a mathematical model of grammar which is effective for writing computer languages</a:t>
            </a:r>
            <a:endParaRPr/>
          </a:p>
        </p:txBody>
      </p:sp>
      <p:graphicFrame>
        <p:nvGraphicFramePr>
          <p:cNvPr id="98" name="Google Shape;98;p7"/>
          <p:cNvGraphicFramePr/>
          <p:nvPr/>
        </p:nvGraphicFramePr>
        <p:xfrm>
          <a:off x="1219199" y="2057400"/>
          <a:ext cx="3000000" cy="3000000"/>
        </p:xfrm>
        <a:graphic>
          <a:graphicData uri="http://schemas.openxmlformats.org/drawingml/2006/table">
            <a:tbl>
              <a:tblPr bandRow="1" firstRow="1">
                <a:noFill/>
                <a:tableStyleId>{A13A470F-7AA7-40E4-9587-1C0CE97EE875}</a:tableStyleId>
              </a:tblPr>
              <a:tblGrid>
                <a:gridCol w="1295400"/>
                <a:gridCol w="1524000"/>
                <a:gridCol w="2209800"/>
                <a:gridCol w="2195975"/>
              </a:tblGrid>
              <a:tr h="650050">
                <a:tc>
                  <a:txBody>
                    <a:bodyPr/>
                    <a:lstStyle/>
                    <a:p>
                      <a:pPr indent="0" lvl="0" marL="0" marR="0" rtl="0" algn="ctr">
                        <a:spcBef>
                          <a:spcPts val="0"/>
                        </a:spcBef>
                        <a:spcAft>
                          <a:spcPts val="0"/>
                        </a:spcAft>
                        <a:buNone/>
                      </a:pPr>
                      <a:r>
                        <a:rPr b="1" lang="en-US" sz="1800" u="none" cap="none" strike="noStrike">
                          <a:latin typeface="Arial"/>
                          <a:ea typeface="Arial"/>
                          <a:cs typeface="Arial"/>
                          <a:sym typeface="Arial"/>
                        </a:rPr>
                        <a:t>Type of Grammar</a:t>
                      </a:r>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Arial"/>
                          <a:ea typeface="Arial"/>
                          <a:cs typeface="Arial"/>
                          <a:sym typeface="Arial"/>
                        </a:rPr>
                        <a:t>Grammar Accepted</a:t>
                      </a:r>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Arial"/>
                          <a:ea typeface="Arial"/>
                          <a:cs typeface="Arial"/>
                          <a:sym typeface="Arial"/>
                        </a:rPr>
                        <a:t>Language Accepted</a:t>
                      </a:r>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Arial"/>
                          <a:ea typeface="Arial"/>
                          <a:cs typeface="Arial"/>
                          <a:sym typeface="Arial"/>
                        </a:rPr>
                        <a:t>Automaton</a:t>
                      </a:r>
                      <a:endParaRPr/>
                    </a:p>
                  </a:txBody>
                  <a:tcPr marT="45725" marB="45725" marR="91450" marL="91450"/>
                </a:tc>
              </a:tr>
              <a:tr h="945625">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Type-0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Unrestricted (free) Grammar</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Recursively Enumerable Language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Turing Machine</a:t>
                      </a:r>
                      <a:endParaRPr/>
                    </a:p>
                    <a:p>
                      <a:pPr indent="0" lvl="0" marL="0" marR="0" rtl="0" algn="ctr">
                        <a:spcBef>
                          <a:spcPts val="0"/>
                        </a:spcBef>
                        <a:spcAft>
                          <a:spcPts val="0"/>
                        </a:spcAft>
                        <a:buNone/>
                      </a:pPr>
                      <a:r>
                        <a:rPr lang="en-US" sz="1800" u="none" cap="none" strike="noStrike">
                          <a:latin typeface="Arial"/>
                          <a:ea typeface="Arial"/>
                          <a:cs typeface="Arial"/>
                          <a:sym typeface="Arial"/>
                        </a:rPr>
                        <a:t>(Most flexible and most powerful)</a:t>
                      </a:r>
                      <a:endParaRPr/>
                    </a:p>
                  </a:txBody>
                  <a:tcPr marT="45725" marB="45725" marR="91450" marL="91450"/>
                </a:tc>
              </a:tr>
              <a:tr h="862950">
                <a:tc>
                  <a:txBody>
                    <a:bodyPr/>
                    <a:lstStyle/>
                    <a:p>
                      <a:pPr indent="0" lvl="0" marL="0" marR="0" rtl="0" algn="ctr">
                        <a:lnSpc>
                          <a:spcPct val="100000"/>
                        </a:lnSpc>
                        <a:spcBef>
                          <a:spcPts val="0"/>
                        </a:spcBef>
                        <a:spcAft>
                          <a:spcPts val="0"/>
                        </a:spcAft>
                        <a:buSzPts val="1800"/>
                        <a:buFont typeface="Arial"/>
                        <a:buNone/>
                      </a:pPr>
                      <a:r>
                        <a:rPr lang="en-US" sz="1800" u="none" cap="none" strike="noStrike">
                          <a:latin typeface="Arial"/>
                          <a:ea typeface="Arial"/>
                          <a:cs typeface="Arial"/>
                          <a:sym typeface="Arial"/>
                        </a:rPr>
                        <a:t>Type-1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Context Sensitive Grammar</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Context Sensitive Language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Linear Bounded Automaton</a:t>
                      </a:r>
                      <a:endParaRPr/>
                    </a:p>
                  </a:txBody>
                  <a:tcPr marT="45725" marB="45725" marR="91450" marL="91450"/>
                </a:tc>
              </a:tr>
              <a:tr h="862950">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Type-2</a:t>
                      </a:r>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Arial"/>
                          <a:ea typeface="Arial"/>
                          <a:cs typeface="Arial"/>
                          <a:sym typeface="Arial"/>
                        </a:rPr>
                        <a:t>Context Free Grammar</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Context Free Language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Pushdown Automata</a:t>
                      </a:r>
                      <a:endParaRPr/>
                    </a:p>
                  </a:txBody>
                  <a:tcPr marT="45725" marB="45725" marR="91450" marL="91450"/>
                </a:tc>
              </a:tr>
              <a:tr h="945625">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Type-3</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Regular Grammar</a:t>
                      </a:r>
                      <a:endParaRPr/>
                    </a:p>
                  </a:txBody>
                  <a:tcPr marT="45725" marB="45725" marR="91450" marL="91450"/>
                </a:tc>
                <a:tc>
                  <a:txBody>
                    <a:bodyPr/>
                    <a:lstStyle/>
                    <a:p>
                      <a:pPr indent="0" lvl="0" marL="0" marR="0" rtl="0" algn="ctr">
                        <a:lnSpc>
                          <a:spcPct val="100000"/>
                        </a:lnSpc>
                        <a:spcBef>
                          <a:spcPts val="0"/>
                        </a:spcBef>
                        <a:spcAft>
                          <a:spcPts val="0"/>
                        </a:spcAft>
                        <a:buSzPts val="1800"/>
                        <a:buFont typeface="Arial"/>
                        <a:buNone/>
                      </a:pPr>
                      <a:r>
                        <a:rPr lang="en-US" sz="1800" u="none" cap="none" strike="noStrike">
                          <a:latin typeface="Arial"/>
                          <a:ea typeface="Arial"/>
                          <a:cs typeface="Arial"/>
                          <a:sym typeface="Arial"/>
                        </a:rPr>
                        <a:t>Regular Language</a:t>
                      </a:r>
                      <a:endParaRPr/>
                    </a:p>
                  </a:txBody>
                  <a:tcPr marT="45725" marB="45725" marR="91450" marL="91450"/>
                </a:tc>
                <a:tc>
                  <a:txBody>
                    <a:bodyPr/>
                    <a:lstStyle/>
                    <a:p>
                      <a:pPr indent="0" lvl="0" marL="0" marR="0" rtl="0" algn="ctr">
                        <a:lnSpc>
                          <a:spcPct val="100000"/>
                        </a:lnSpc>
                        <a:spcBef>
                          <a:spcPts val="0"/>
                        </a:spcBef>
                        <a:spcAft>
                          <a:spcPts val="0"/>
                        </a:spcAft>
                        <a:buSzPts val="1800"/>
                        <a:buFont typeface="Arial"/>
                        <a:buNone/>
                      </a:pPr>
                      <a:r>
                        <a:rPr lang="en-US" sz="1800" u="none" cap="none" strike="noStrike">
                          <a:latin typeface="Arial"/>
                          <a:ea typeface="Arial"/>
                          <a:cs typeface="Arial"/>
                          <a:sym typeface="Arial"/>
                        </a:rPr>
                        <a:t>FSA (Least flexible and least powerful)</a:t>
                      </a:r>
                      <a:endParaRPr/>
                    </a:p>
                  </a:txBody>
                  <a:tcPr marT="45725" marB="45725" marR="91450" marL="91450"/>
                </a:tc>
              </a:tr>
            </a:tbl>
          </a:graphicData>
        </a:graphic>
      </p:graphicFrame>
      <p:cxnSp>
        <p:nvCxnSpPr>
          <p:cNvPr id="99" name="Google Shape;99;p7"/>
          <p:cNvCxnSpPr/>
          <p:nvPr/>
        </p:nvCxnSpPr>
        <p:spPr>
          <a:xfrm rot="10800000">
            <a:off x="9088760" y="2895600"/>
            <a:ext cx="0" cy="3164838"/>
          </a:xfrm>
          <a:prstGeom prst="straightConnector1">
            <a:avLst/>
          </a:prstGeom>
          <a:noFill/>
          <a:ln cap="flat" cmpd="sng" w="76200">
            <a:solidFill>
              <a:srgbClr val="4A7DBA"/>
            </a:solidFill>
            <a:prstDash val="solid"/>
            <a:round/>
            <a:headEnd len="sm" w="sm" type="none"/>
            <a:tailEnd len="med" w="med" type="triangle"/>
          </a:ln>
        </p:spPr>
      </p:cxnSp>
      <p:sp>
        <p:nvSpPr>
          <p:cNvPr id="100" name="Google Shape;100;p7"/>
          <p:cNvSpPr txBox="1"/>
          <p:nvPr/>
        </p:nvSpPr>
        <p:spPr>
          <a:xfrm>
            <a:off x="1416608" y="6681757"/>
            <a:ext cx="78790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Power in the sense, type of languages for which it can construct a grammar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Most of the programming language will be under CGFs</a:t>
            </a:r>
            <a:endParaRPr/>
          </a:p>
        </p:txBody>
      </p:sp>
      <p:sp>
        <p:nvSpPr>
          <p:cNvPr id="101" name="Google Shape;101;p7"/>
          <p:cNvSpPr txBox="1"/>
          <p:nvPr/>
        </p:nvSpPr>
        <p:spPr>
          <a:xfrm>
            <a:off x="761100" y="393310"/>
            <a:ext cx="5335800" cy="41250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0" i="0" lang="en-US" sz="2600">
                <a:solidFill>
                  <a:srgbClr val="CC3300"/>
                </a:solidFill>
                <a:latin typeface="Arial"/>
                <a:ea typeface="Arial"/>
                <a:cs typeface="Arial"/>
                <a:sym typeface="Arial"/>
              </a:rPr>
              <a:t>Chomsky Hierarchy</a:t>
            </a:r>
            <a:endParaRPr b="0" i="0" sz="2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841502" y="785875"/>
            <a:ext cx="8375395"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Grammar</a:t>
            </a:r>
            <a:endParaRPr/>
          </a:p>
        </p:txBody>
      </p:sp>
      <p:sp>
        <p:nvSpPr>
          <p:cNvPr id="107" name="Google Shape;107;p8"/>
          <p:cNvSpPr txBox="1"/>
          <p:nvPr>
            <p:ph idx="1" type="body"/>
          </p:nvPr>
        </p:nvSpPr>
        <p:spPr>
          <a:xfrm>
            <a:off x="990600" y="1172975"/>
            <a:ext cx="8525700" cy="7080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2000"/>
          </a:p>
          <a:p>
            <a:pPr indent="-342900" lvl="0" marL="342900" rtl="0" algn="l">
              <a:spcBef>
                <a:spcPts val="0"/>
              </a:spcBef>
              <a:spcAft>
                <a:spcPts val="0"/>
              </a:spcAft>
              <a:buClr>
                <a:srgbClr val="C00000"/>
              </a:buClr>
              <a:buSzPts val="2000"/>
              <a:buFont typeface="Arial"/>
              <a:buChar char="•"/>
            </a:pPr>
            <a:r>
              <a:rPr lang="en-US" sz="2000"/>
              <a:t>A 4-tuple G = &lt;</a:t>
            </a:r>
            <a:r>
              <a:rPr lang="en-US" sz="2000">
                <a:latin typeface="Arial"/>
                <a:ea typeface="Arial"/>
                <a:cs typeface="Arial"/>
                <a:sym typeface="Arial"/>
              </a:rPr>
              <a:t>V</a:t>
            </a:r>
            <a:r>
              <a:rPr baseline="-25000" lang="en-US" sz="2000">
                <a:latin typeface="Arial"/>
                <a:ea typeface="Arial"/>
                <a:cs typeface="Arial"/>
                <a:sym typeface="Arial"/>
              </a:rPr>
              <a:t>N </a:t>
            </a:r>
            <a:r>
              <a:rPr lang="en-US" sz="2000"/>
              <a:t>, </a:t>
            </a:r>
            <a:r>
              <a:rPr lang="en-US" sz="2000">
                <a:latin typeface="Arial"/>
                <a:ea typeface="Arial"/>
                <a:cs typeface="Arial"/>
                <a:sym typeface="Arial"/>
              </a:rPr>
              <a:t>V</a:t>
            </a:r>
            <a:r>
              <a:rPr baseline="-25000" lang="en-US" sz="2000">
                <a:latin typeface="Arial"/>
                <a:ea typeface="Arial"/>
                <a:cs typeface="Arial"/>
                <a:sym typeface="Arial"/>
              </a:rPr>
              <a:t>T</a:t>
            </a:r>
            <a:r>
              <a:rPr lang="en-US" sz="2000"/>
              <a:t>, P, S&gt; of a language L(G)</a:t>
            </a:r>
            <a:endParaRPr/>
          </a:p>
          <a:p>
            <a:pPr indent="0" lvl="0" marL="0" rtl="0" algn="l">
              <a:spcBef>
                <a:spcPts val="0"/>
              </a:spcBef>
              <a:spcAft>
                <a:spcPts val="0"/>
              </a:spcAft>
              <a:buNone/>
            </a:pPr>
            <a:r>
              <a:rPr lang="en-US" sz="2000"/>
              <a:t>Where, -- </a:t>
            </a:r>
            <a:r>
              <a:rPr lang="en-US" sz="2000">
                <a:latin typeface="Arial"/>
                <a:ea typeface="Arial"/>
                <a:cs typeface="Arial"/>
                <a:sym typeface="Arial"/>
              </a:rPr>
              <a:t>V</a:t>
            </a:r>
            <a:r>
              <a:rPr baseline="-25000" lang="en-US" sz="2000">
                <a:latin typeface="Arial"/>
                <a:ea typeface="Arial"/>
                <a:cs typeface="Arial"/>
                <a:sym typeface="Arial"/>
              </a:rPr>
              <a:t>N</a:t>
            </a:r>
            <a:r>
              <a:rPr lang="en-US" sz="2000"/>
              <a:t> is set of nonterminal symbols used to write the grammar</a:t>
            </a:r>
            <a:endParaRPr/>
          </a:p>
          <a:p>
            <a:pPr indent="0" lvl="0" marL="0" rtl="0" algn="l">
              <a:spcBef>
                <a:spcPts val="0"/>
              </a:spcBef>
              <a:spcAft>
                <a:spcPts val="0"/>
              </a:spcAft>
              <a:buNone/>
            </a:pPr>
            <a:r>
              <a:rPr lang="en-US" sz="2000">
                <a:latin typeface="Arial"/>
                <a:ea typeface="Arial"/>
                <a:cs typeface="Arial"/>
                <a:sym typeface="Arial"/>
              </a:rPr>
              <a:t>             -- V</a:t>
            </a:r>
            <a:r>
              <a:rPr baseline="-25000" lang="en-US" sz="2000">
                <a:latin typeface="Arial"/>
                <a:ea typeface="Arial"/>
                <a:cs typeface="Arial"/>
                <a:sym typeface="Arial"/>
              </a:rPr>
              <a:t>T </a:t>
            </a:r>
            <a:r>
              <a:rPr lang="en-US" sz="2000"/>
              <a:t>is the set of terminals (set of words in the language L(G))</a:t>
            </a:r>
            <a:endParaRPr/>
          </a:p>
          <a:p>
            <a:pPr indent="0" lvl="0" marL="0" rtl="0" algn="l">
              <a:spcBef>
                <a:spcPts val="0"/>
              </a:spcBef>
              <a:spcAft>
                <a:spcPts val="0"/>
              </a:spcAft>
              <a:buNone/>
            </a:pPr>
            <a:r>
              <a:rPr lang="en-US" sz="2000"/>
              <a:t>             -- P is a set of production rules such as a 🡪 b where a and b are	  	   strings on </a:t>
            </a:r>
            <a:r>
              <a:rPr lang="en-US" sz="2000">
                <a:latin typeface="Arial"/>
                <a:ea typeface="Arial"/>
                <a:cs typeface="Arial"/>
                <a:sym typeface="Arial"/>
              </a:rPr>
              <a:t>V</a:t>
            </a:r>
            <a:r>
              <a:rPr baseline="-25000" lang="en-US" sz="2000">
                <a:latin typeface="Arial"/>
                <a:ea typeface="Arial"/>
                <a:cs typeface="Arial"/>
                <a:sym typeface="Arial"/>
              </a:rPr>
              <a:t>N </a:t>
            </a:r>
            <a:r>
              <a:rPr lang="en-US" sz="2000"/>
              <a:t>U </a:t>
            </a:r>
            <a:r>
              <a:rPr lang="en-US" sz="2000">
                <a:latin typeface="Arial"/>
                <a:ea typeface="Arial"/>
                <a:cs typeface="Arial"/>
                <a:sym typeface="Arial"/>
              </a:rPr>
              <a:t>V</a:t>
            </a:r>
            <a:r>
              <a:rPr baseline="-25000" lang="en-US" sz="2000">
                <a:latin typeface="Arial"/>
                <a:ea typeface="Arial"/>
                <a:cs typeface="Arial"/>
                <a:sym typeface="Arial"/>
              </a:rPr>
              <a:t>T </a:t>
            </a:r>
            <a:r>
              <a:rPr lang="en-US" sz="2000"/>
              <a:t>and atleast one of a belongs to </a:t>
            </a:r>
            <a:r>
              <a:rPr lang="en-US" sz="2000">
                <a:latin typeface="Arial"/>
                <a:ea typeface="Arial"/>
                <a:cs typeface="Arial"/>
                <a:sym typeface="Arial"/>
              </a:rPr>
              <a:t>V</a:t>
            </a:r>
            <a:r>
              <a:rPr baseline="-25000" lang="en-US" sz="2000">
                <a:latin typeface="Arial"/>
                <a:ea typeface="Arial"/>
                <a:cs typeface="Arial"/>
                <a:sym typeface="Arial"/>
              </a:rPr>
              <a:t>N</a:t>
            </a:r>
            <a:endParaRPr sz="2000"/>
          </a:p>
          <a:p>
            <a:pPr indent="0" lvl="0" marL="0" rtl="0" algn="l">
              <a:spcBef>
                <a:spcPts val="0"/>
              </a:spcBef>
              <a:spcAft>
                <a:spcPts val="0"/>
              </a:spcAft>
              <a:buNone/>
            </a:pPr>
            <a:r>
              <a:rPr lang="en-US" sz="2000"/>
              <a:t>	-- S is a special symbol </a:t>
            </a:r>
            <a:r>
              <a:rPr lang="en-US" sz="2000">
                <a:latin typeface="Arial"/>
                <a:ea typeface="Arial"/>
                <a:cs typeface="Arial"/>
                <a:sym typeface="Arial"/>
              </a:rPr>
              <a:t>V</a:t>
            </a:r>
            <a:r>
              <a:rPr baseline="-25000" lang="en-US" sz="2000">
                <a:latin typeface="Arial"/>
                <a:ea typeface="Arial"/>
                <a:cs typeface="Arial"/>
                <a:sym typeface="Arial"/>
              </a:rPr>
              <a:t>N</a:t>
            </a:r>
            <a:r>
              <a:rPr lang="en-US" sz="2000"/>
              <a:t> called the start symbol of the grammar</a:t>
            </a:r>
            <a:endParaRPr/>
          </a:p>
          <a:p>
            <a:pPr indent="-342900" lvl="0" marL="342900" rtl="0" algn="l">
              <a:spcBef>
                <a:spcPts val="0"/>
              </a:spcBef>
              <a:spcAft>
                <a:spcPts val="0"/>
              </a:spcAft>
              <a:buClr>
                <a:srgbClr val="C00000"/>
              </a:buClr>
              <a:buSzPts val="2000"/>
              <a:buFont typeface="Arial"/>
              <a:buChar char="•"/>
            </a:pPr>
            <a:r>
              <a:rPr lang="en-US" sz="2000"/>
              <a:t>Strings in language L(G) are those derived from S by applying the production rules from P </a:t>
            </a:r>
            <a:endParaRPr/>
          </a:p>
          <a:p>
            <a:pPr indent="-342900" lvl="0" marL="342900" rtl="0" algn="l">
              <a:spcBef>
                <a:spcPts val="0"/>
              </a:spcBef>
              <a:spcAft>
                <a:spcPts val="0"/>
              </a:spcAft>
              <a:buClr>
                <a:srgbClr val="C00000"/>
              </a:buClr>
              <a:buSzPts val="2000"/>
              <a:buFont typeface="Arial"/>
              <a:buChar char="•"/>
            </a:pPr>
            <a:r>
              <a:rPr lang="en-US" sz="2000"/>
              <a:t>Examples: 	</a:t>
            </a:r>
            <a:endParaRPr/>
          </a:p>
          <a:p>
            <a:pPr indent="0" lvl="0" marL="0" rtl="0" algn="l">
              <a:spcBef>
                <a:spcPts val="0"/>
              </a:spcBef>
              <a:spcAft>
                <a:spcPts val="0"/>
              </a:spcAft>
              <a:buNone/>
            </a:pPr>
            <a:r>
              <a:rPr lang="en-US" sz="1400"/>
              <a:t>		</a:t>
            </a:r>
            <a:r>
              <a:rPr lang="en-US" sz="2000"/>
              <a:t>E </a:t>
            </a:r>
            <a:r>
              <a:rPr lang="en-US" sz="2000"/>
              <a:t>→ </a:t>
            </a:r>
            <a:r>
              <a:rPr lang="en-US" sz="2000"/>
              <a:t>E + T | T</a:t>
            </a:r>
            <a:endParaRPr/>
          </a:p>
          <a:p>
            <a:pPr indent="0" lvl="0" marL="0" rtl="0" algn="l">
              <a:spcBef>
                <a:spcPts val="0"/>
              </a:spcBef>
              <a:spcAft>
                <a:spcPts val="0"/>
              </a:spcAft>
              <a:buNone/>
            </a:pPr>
            <a:r>
              <a:rPr lang="en-US" sz="2000"/>
              <a:t>		T → T*F|F</a:t>
            </a:r>
            <a:endParaRPr/>
          </a:p>
          <a:p>
            <a:pPr indent="0" lvl="0" marL="0" rtl="0" algn="l">
              <a:spcBef>
                <a:spcPts val="0"/>
              </a:spcBef>
              <a:spcAft>
                <a:spcPts val="0"/>
              </a:spcAft>
              <a:buNone/>
            </a:pPr>
            <a:r>
              <a:rPr lang="en-US" sz="2000"/>
              <a:t>		F → (E) | ID</a:t>
            </a:r>
            <a:endParaRPr/>
          </a:p>
          <a:p>
            <a:pPr indent="0" lvl="0" marL="0" rtl="0" algn="l">
              <a:spcBef>
                <a:spcPts val="0"/>
              </a:spcBef>
              <a:spcAft>
                <a:spcPts val="0"/>
              </a:spcAft>
              <a:buNone/>
            </a:pPr>
            <a:r>
              <a:rPr lang="en-US" sz="2000"/>
              <a:t>		</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E → TE’</a:t>
            </a:r>
            <a:endParaRPr/>
          </a:p>
          <a:p>
            <a:pPr indent="0" lvl="0" marL="0" rtl="0" algn="l">
              <a:spcBef>
                <a:spcPts val="0"/>
              </a:spcBef>
              <a:spcAft>
                <a:spcPts val="0"/>
              </a:spcAft>
              <a:buNone/>
            </a:pPr>
            <a:r>
              <a:rPr lang="en-US" sz="2000"/>
              <a:t>		E’ → +TE’ | </a:t>
            </a:r>
            <a:r>
              <a:rPr lang="en-US" sz="2000">
                <a:latin typeface="Noto Sans Symbols"/>
                <a:ea typeface="Noto Sans Symbols"/>
                <a:cs typeface="Noto Sans Symbols"/>
                <a:sym typeface="Noto Sans Symbols"/>
              </a:rPr>
              <a:t>ε</a:t>
            </a:r>
            <a:endParaRPr sz="2000"/>
          </a:p>
          <a:p>
            <a:pPr indent="0" lvl="0" marL="0" rtl="0" algn="l">
              <a:spcBef>
                <a:spcPts val="0"/>
              </a:spcBef>
              <a:spcAft>
                <a:spcPts val="0"/>
              </a:spcAft>
              <a:buNone/>
            </a:pPr>
            <a:r>
              <a:rPr lang="en-US" sz="2000"/>
              <a:t>		T → FT’</a:t>
            </a:r>
            <a:endParaRPr/>
          </a:p>
          <a:p>
            <a:pPr indent="0" lvl="0" marL="0" rtl="0" algn="l">
              <a:spcBef>
                <a:spcPts val="0"/>
              </a:spcBef>
              <a:spcAft>
                <a:spcPts val="0"/>
              </a:spcAft>
              <a:buNone/>
            </a:pPr>
            <a:r>
              <a:rPr lang="en-US" sz="2000"/>
              <a:t>		T’→ *FT’ | </a:t>
            </a:r>
            <a:r>
              <a:rPr lang="en-US" sz="2000">
                <a:latin typeface="Noto Sans Symbols"/>
                <a:ea typeface="Noto Sans Symbols"/>
                <a:cs typeface="Noto Sans Symbols"/>
                <a:sym typeface="Noto Sans Symbols"/>
              </a:rPr>
              <a:t>ε</a:t>
            </a:r>
            <a:endParaRPr sz="2000"/>
          </a:p>
          <a:p>
            <a:pPr indent="0" lvl="0" marL="0" rtl="0" algn="l">
              <a:spcBef>
                <a:spcPts val="0"/>
              </a:spcBef>
              <a:spcAft>
                <a:spcPts val="0"/>
              </a:spcAft>
              <a:buNone/>
            </a:pPr>
            <a:r>
              <a:rPr lang="en-US" sz="2000"/>
              <a:t>		F → (E) | ID</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841502" y="785875"/>
            <a:ext cx="8375395"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(2+3)*5</a:t>
            </a:r>
            <a:endParaRPr/>
          </a:p>
        </p:txBody>
      </p:sp>
      <p:sp>
        <p:nvSpPr>
          <p:cNvPr id="113" name="Google Shape;113;p9"/>
          <p:cNvSpPr txBox="1"/>
          <p:nvPr>
            <p:ph idx="1" type="body"/>
          </p:nvPr>
        </p:nvSpPr>
        <p:spPr>
          <a:xfrm>
            <a:off x="999376" y="1469095"/>
            <a:ext cx="8059647" cy="4445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4" name="Google Shape;114;p9"/>
          <p:cNvSpPr txBox="1"/>
          <p:nvPr/>
        </p:nvSpPr>
        <p:spPr>
          <a:xfrm>
            <a:off x="-609600" y="3348112"/>
            <a:ext cx="50292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E </a:t>
            </a:r>
            <a:r>
              <a:rPr lang="en-US" sz="2000">
                <a:solidFill>
                  <a:schemeClr val="dk1"/>
                </a:solidFill>
              </a:rPr>
              <a:t>→</a:t>
            </a:r>
            <a:r>
              <a:rPr lang="en-US" sz="2800">
                <a:solidFill>
                  <a:schemeClr val="dk1"/>
                </a:solidFill>
                <a:latin typeface="Calibri"/>
                <a:ea typeface="Calibri"/>
                <a:cs typeface="Calibri"/>
                <a:sym typeface="Calibri"/>
              </a:rPr>
              <a:t> E + T | T</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T </a:t>
            </a:r>
            <a:r>
              <a:rPr lang="en-US" sz="2000">
                <a:solidFill>
                  <a:schemeClr val="dk1"/>
                </a:solidFill>
              </a:rPr>
              <a:t>→</a:t>
            </a:r>
            <a:r>
              <a:rPr lang="en-US" sz="2800">
                <a:solidFill>
                  <a:schemeClr val="dk1"/>
                </a:solidFill>
                <a:latin typeface="Calibri"/>
                <a:ea typeface="Calibri"/>
                <a:cs typeface="Calibri"/>
                <a:sym typeface="Calibri"/>
              </a:rPr>
              <a:t> T*F|F</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F </a:t>
            </a:r>
            <a:r>
              <a:rPr lang="en-US" sz="2000">
                <a:solidFill>
                  <a:schemeClr val="dk1"/>
                </a:solidFill>
              </a:rPr>
              <a:t>→</a:t>
            </a:r>
            <a:r>
              <a:rPr lang="en-US" sz="2800">
                <a:solidFill>
                  <a:schemeClr val="dk1"/>
                </a:solidFill>
                <a:latin typeface="Calibri"/>
                <a:ea typeface="Calibri"/>
                <a:cs typeface="Calibri"/>
                <a:sym typeface="Calibri"/>
              </a:rPr>
              <a:t> (E) | ID</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a:p>
        </p:txBody>
      </p:sp>
      <p:pic>
        <p:nvPicPr>
          <p:cNvPr id="115" name="Google Shape;115;p9"/>
          <p:cNvPicPr preferRelativeResize="0"/>
          <p:nvPr/>
        </p:nvPicPr>
        <p:blipFill rotWithShape="1">
          <a:blip r:embed="rId3">
            <a:alphaModFix/>
          </a:blip>
          <a:srcRect b="0" l="0" r="0" t="0"/>
          <a:stretch/>
        </p:blipFill>
        <p:spPr>
          <a:xfrm>
            <a:off x="3276600" y="647700"/>
            <a:ext cx="6781800" cy="56556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2023-02-15T01:41:30Z</dcterms:created>
  <dc:creator>Tareeq</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2009-05-02T00:00:00Z</vt:filetime>
  </property>
  <property fmtid="{D5CDD505-2E9C-101B-9397-08002B2CF9AE}" pid="3" name="Creator">
    <vt:lpwstr>PScript5.dll Version 5.2.2</vt:lpwstr>
  </property>
  <property fmtid="{D5CDD505-2E9C-101B-9397-08002B2CF9AE}" pid="4" name="LastSaved">
    <vt:filetime>2023-02-15T00:00:00Z</vt:filetime>
  </property>
</Properties>
</file>