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8" r:id="rId7"/>
    <p:sldId id="276" r:id="rId8"/>
    <p:sldId id="261" r:id="rId9"/>
    <p:sldId id="274" r:id="rId10"/>
    <p:sldId id="262" r:id="rId11"/>
    <p:sldId id="275" r:id="rId12"/>
    <p:sldId id="269" r:id="rId13"/>
    <p:sldId id="270" r:id="rId14"/>
    <p:sldId id="263" r:id="rId15"/>
    <p:sldId id="264" r:id="rId16"/>
    <p:sldId id="265" r:id="rId17"/>
    <p:sldId id="266" r:id="rId18"/>
    <p:sldId id="267" r:id="rId19"/>
    <p:sldId id="271" r:id="rId20"/>
    <p:sldId id="272" r:id="rId21"/>
    <p:sldId id="273" r:id="rId22"/>
  </p:sldIdLst>
  <p:sldSz cx="12192000"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76" y="66"/>
      </p:cViewPr>
      <p:guideLst>
        <p:guide orient="horz" pos="226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413982"/>
            <a:ext cx="10222992"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513687"/>
            <a:ext cx="10222992"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558674"/>
            <a:ext cx="10222992" cy="287972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271428"/>
            <a:ext cx="1080904" cy="113469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503503"/>
            <a:ext cx="9966960" cy="3186896"/>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607560"/>
            <a:ext cx="7891272" cy="1123093"/>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4B0F55-8021-4A62-AB67-F4719646903E}"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502808"/>
            <a:ext cx="1193868" cy="671936"/>
          </a:xfrm>
        </p:spPr>
        <p:txBody>
          <a:bodyPr/>
          <a:lstStyle>
            <a:lvl1pPr>
              <a:defRPr sz="2800"/>
            </a:lvl1pPr>
          </a:lstStyle>
          <a:p>
            <a:fld id="{DCBA3A15-B1C4-4717-A3B9-CDE54C1187E0}" type="slidenum">
              <a:rPr lang="en-US" smtClean="0"/>
              <a:t>‹#›</a:t>
            </a:fld>
            <a:endParaRPr lang="en-US"/>
          </a:p>
        </p:txBody>
      </p:sp>
    </p:spTree>
    <p:extLst>
      <p:ext uri="{BB962C8B-B14F-4D97-AF65-F5344CB8AC3E}">
        <p14:creationId xmlns:p14="http://schemas.microsoft.com/office/powerpoint/2010/main" val="405900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4B0F55-8021-4A62-AB67-F4719646903E}"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A3A15-B1C4-4717-A3B9-CDE54C1187E0}" type="slidenum">
              <a:rPr lang="en-US" smtClean="0"/>
              <a:t>‹#›</a:t>
            </a:fld>
            <a:endParaRPr lang="en-US"/>
          </a:p>
        </p:txBody>
      </p:sp>
    </p:spTree>
    <p:extLst>
      <p:ext uri="{BB962C8B-B14F-4D97-AF65-F5344CB8AC3E}">
        <p14:creationId xmlns:p14="http://schemas.microsoft.com/office/powerpoint/2010/main" val="26617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59947"/>
            <a:ext cx="2552700" cy="59194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59947"/>
            <a:ext cx="7505700" cy="591943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4B0F55-8021-4A62-AB67-F4719646903E}"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A3A15-B1C4-4717-A3B9-CDE54C1187E0}" type="slidenum">
              <a:rPr lang="en-US" smtClean="0"/>
              <a:t>‹#›</a:t>
            </a:fld>
            <a:endParaRPr lang="en-US"/>
          </a:p>
        </p:txBody>
      </p:sp>
    </p:spTree>
    <p:extLst>
      <p:ext uri="{BB962C8B-B14F-4D97-AF65-F5344CB8AC3E}">
        <p14:creationId xmlns:p14="http://schemas.microsoft.com/office/powerpoint/2010/main" val="180458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4B0F55-8021-4A62-AB67-F4719646903E}"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A3A15-B1C4-4717-A3B9-CDE54C1187E0}" type="slidenum">
              <a:rPr lang="en-US" smtClean="0"/>
              <a:t>‹#›</a:t>
            </a:fld>
            <a:endParaRPr lang="en-US"/>
          </a:p>
        </p:txBody>
      </p:sp>
    </p:spTree>
    <p:extLst>
      <p:ext uri="{BB962C8B-B14F-4D97-AF65-F5344CB8AC3E}">
        <p14:creationId xmlns:p14="http://schemas.microsoft.com/office/powerpoint/2010/main" val="238219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162750"/>
            <a:ext cx="12192000" cy="203656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86277"/>
            <a:ext cx="9281160" cy="3695647"/>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269897"/>
            <a:ext cx="9052560" cy="1119893"/>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8" y="6584972"/>
            <a:ext cx="2644309" cy="383297"/>
          </a:xfrm>
        </p:spPr>
        <p:txBody>
          <a:bodyPr/>
          <a:lstStyle/>
          <a:p>
            <a:fld id="{0B4B0F55-8021-4A62-AB67-F4719646903E}" type="datetimeFigureOut">
              <a:rPr lang="en-US" smtClean="0"/>
              <a:t>3/30/2021</a:t>
            </a:fld>
            <a:endParaRPr lang="en-US"/>
          </a:p>
        </p:txBody>
      </p:sp>
      <p:sp>
        <p:nvSpPr>
          <p:cNvPr id="5" name="Footer Placeholder 4"/>
          <p:cNvSpPr>
            <a:spLocks noGrp="1"/>
          </p:cNvSpPr>
          <p:nvPr>
            <p:ph type="ftr" sz="quarter" idx="11"/>
          </p:nvPr>
        </p:nvSpPr>
        <p:spPr>
          <a:xfrm>
            <a:off x="2182708" y="6584972"/>
            <a:ext cx="6327648" cy="383297"/>
          </a:xfrm>
        </p:spPr>
        <p:txBody>
          <a:bodyPr/>
          <a:lstStyle/>
          <a:p>
            <a:endParaRPr lang="en-US"/>
          </a:p>
        </p:txBody>
      </p:sp>
      <p:grpSp>
        <p:nvGrpSpPr>
          <p:cNvPr id="8" name="Group 7"/>
          <p:cNvGrpSpPr/>
          <p:nvPr/>
        </p:nvGrpSpPr>
        <p:grpSpPr>
          <a:xfrm>
            <a:off x="897399" y="2441602"/>
            <a:ext cx="1080904" cy="113469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630860"/>
            <a:ext cx="1188298" cy="756182"/>
          </a:xfrm>
        </p:spPr>
        <p:txBody>
          <a:bodyPr/>
          <a:lstStyle>
            <a:lvl1pPr>
              <a:defRPr sz="2800"/>
            </a:lvl1pPr>
          </a:lstStyle>
          <a:p>
            <a:fld id="{DCBA3A15-B1C4-4717-A3B9-CDE54C1187E0}" type="slidenum">
              <a:rPr lang="en-US" smtClean="0"/>
              <a:t>‹#›</a:t>
            </a:fld>
            <a:endParaRPr lang="en-US"/>
          </a:p>
        </p:txBody>
      </p:sp>
    </p:spTree>
    <p:extLst>
      <p:ext uri="{BB962C8B-B14F-4D97-AF65-F5344CB8AC3E}">
        <p14:creationId xmlns:p14="http://schemas.microsoft.com/office/powerpoint/2010/main" val="409123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303780"/>
            <a:ext cx="4754880" cy="4175602"/>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303780"/>
            <a:ext cx="4754880" cy="4175602"/>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4B0F55-8021-4A62-AB67-F4719646903E}"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A3A15-B1C4-4717-A3B9-CDE54C1187E0}" type="slidenum">
              <a:rPr lang="en-US" smtClean="0"/>
              <a:t>‹#›</a:t>
            </a:fld>
            <a:endParaRPr lang="en-US"/>
          </a:p>
        </p:txBody>
      </p:sp>
    </p:spTree>
    <p:extLst>
      <p:ext uri="{BB962C8B-B14F-4D97-AF65-F5344CB8AC3E}">
        <p14:creationId xmlns:p14="http://schemas.microsoft.com/office/powerpoint/2010/main" val="4887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150195"/>
            <a:ext cx="4754880" cy="671936"/>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879725"/>
            <a:ext cx="4754880" cy="345567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150195"/>
            <a:ext cx="4754880" cy="671936"/>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879725"/>
            <a:ext cx="4754880" cy="345567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4B0F55-8021-4A62-AB67-F4719646903E}" type="datetimeFigureOut">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A3A15-B1C4-4717-A3B9-CDE54C1187E0}" type="slidenum">
              <a:rPr lang="en-US" smtClean="0"/>
              <a:t>‹#›</a:t>
            </a:fld>
            <a:endParaRPr lang="en-US"/>
          </a:p>
        </p:txBody>
      </p:sp>
    </p:spTree>
    <p:extLst>
      <p:ext uri="{BB962C8B-B14F-4D97-AF65-F5344CB8AC3E}">
        <p14:creationId xmlns:p14="http://schemas.microsoft.com/office/powerpoint/2010/main" val="298213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4B0F55-8021-4A62-AB67-F4719646903E}" type="datetimeFigureOut">
              <a:rPr lang="en-US" smtClean="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A3A15-B1C4-4717-A3B9-CDE54C1187E0}" type="slidenum">
              <a:rPr lang="en-US" smtClean="0"/>
              <a:t>‹#›</a:t>
            </a:fld>
            <a:endParaRPr lang="en-US"/>
          </a:p>
        </p:txBody>
      </p:sp>
    </p:spTree>
    <p:extLst>
      <p:ext uri="{BB962C8B-B14F-4D97-AF65-F5344CB8AC3E}">
        <p14:creationId xmlns:p14="http://schemas.microsoft.com/office/powerpoint/2010/main" val="24002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B0F55-8021-4A62-AB67-F4719646903E}" type="datetimeFigureOut">
              <a:rPr lang="en-US" smtClean="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A3A15-B1C4-4717-A3B9-CDE54C1187E0}" type="slidenum">
              <a:rPr lang="en-US" smtClean="0"/>
              <a:t>‹#›</a:t>
            </a:fld>
            <a:endParaRPr lang="en-US"/>
          </a:p>
        </p:txBody>
      </p:sp>
    </p:spTree>
    <p:extLst>
      <p:ext uri="{BB962C8B-B14F-4D97-AF65-F5344CB8AC3E}">
        <p14:creationId xmlns:p14="http://schemas.microsoft.com/office/powerpoint/2010/main" val="316187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1" y="1"/>
            <a:ext cx="3888259"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719931"/>
            <a:ext cx="3200400" cy="1823826"/>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719931"/>
            <a:ext cx="6711696" cy="5269897"/>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543757"/>
            <a:ext cx="3200400" cy="345567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4B0F55-8021-4A62-AB67-F4719646903E}"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539724"/>
            <a:ext cx="457200" cy="479954"/>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BA3A15-B1C4-4717-A3B9-CDE54C1187E0}" type="slidenum">
              <a:rPr lang="en-US" smtClean="0"/>
              <a:t>‹#›</a:t>
            </a:fld>
            <a:endParaRPr lang="en-US"/>
          </a:p>
        </p:txBody>
      </p:sp>
    </p:spTree>
    <p:extLst>
      <p:ext uri="{BB962C8B-B14F-4D97-AF65-F5344CB8AC3E}">
        <p14:creationId xmlns:p14="http://schemas.microsoft.com/office/powerpoint/2010/main" val="74818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1" y="1"/>
            <a:ext cx="3888259"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719931"/>
            <a:ext cx="3200400" cy="1823826"/>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7199313"/>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543757"/>
            <a:ext cx="3200400" cy="345567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4B0F55-8021-4A62-AB67-F4719646903E}" type="datetimeFigureOut">
              <a:rPr lang="en-US" smtClean="0"/>
              <a:t>3/30/2021</a:t>
            </a:fld>
            <a:endParaRPr lang="en-US"/>
          </a:p>
        </p:txBody>
      </p:sp>
      <p:grpSp>
        <p:nvGrpSpPr>
          <p:cNvPr id="8" name="Group 7"/>
          <p:cNvGrpSpPr>
            <a:grpSpLocks noChangeAspect="1"/>
          </p:cNvGrpSpPr>
          <p:nvPr/>
        </p:nvGrpSpPr>
        <p:grpSpPr>
          <a:xfrm>
            <a:off x="11401725" y="6539724"/>
            <a:ext cx="457200" cy="479954"/>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BA3A15-B1C4-4717-A3B9-CDE54C1187E0}" type="slidenum">
              <a:rPr lang="en-US" smtClean="0"/>
              <a:t>‹#›</a:t>
            </a:fld>
            <a:endParaRPr lang="en-US"/>
          </a:p>
        </p:txBody>
      </p:sp>
    </p:spTree>
    <p:extLst>
      <p:ext uri="{BB962C8B-B14F-4D97-AF65-F5344CB8AC3E}">
        <p14:creationId xmlns:p14="http://schemas.microsoft.com/office/powerpoint/2010/main" val="67623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508751"/>
            <a:ext cx="10058400" cy="16894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226988"/>
            <a:ext cx="10058400" cy="425239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584972"/>
            <a:ext cx="3273552" cy="383297"/>
          </a:xfrm>
          <a:prstGeom prst="rect">
            <a:avLst/>
          </a:prstGeom>
        </p:spPr>
        <p:txBody>
          <a:bodyPr vert="horz" lIns="91440" tIns="45720" rIns="91440" bIns="45720" rtlCol="0" anchor="ctr"/>
          <a:lstStyle>
            <a:lvl1pPr algn="r">
              <a:defRPr sz="1100">
                <a:solidFill>
                  <a:schemeClr val="tx2"/>
                </a:solidFill>
              </a:defRPr>
            </a:lvl1pPr>
          </a:lstStyle>
          <a:p>
            <a:fld id="{0B4B0F55-8021-4A62-AB67-F4719646903E}" type="datetimeFigureOut">
              <a:rPr lang="en-US" smtClean="0"/>
              <a:t>3/30/2021</a:t>
            </a:fld>
            <a:endParaRPr lang="en-US"/>
          </a:p>
        </p:txBody>
      </p:sp>
      <p:sp>
        <p:nvSpPr>
          <p:cNvPr id="5" name="Footer Placeholder 4"/>
          <p:cNvSpPr>
            <a:spLocks noGrp="1"/>
          </p:cNvSpPr>
          <p:nvPr>
            <p:ph type="ftr" sz="quarter" idx="3"/>
          </p:nvPr>
        </p:nvSpPr>
        <p:spPr>
          <a:xfrm>
            <a:off x="1088136" y="6584972"/>
            <a:ext cx="6327648" cy="383297"/>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539724"/>
            <a:ext cx="457200" cy="479954"/>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584972"/>
            <a:ext cx="640080" cy="383297"/>
          </a:xfrm>
          <a:prstGeom prst="rect">
            <a:avLst/>
          </a:prstGeom>
        </p:spPr>
        <p:txBody>
          <a:bodyPr vert="horz" lIns="91440" tIns="45720" rIns="91440" bIns="45720" rtlCol="0" anchor="ctr"/>
          <a:lstStyle>
            <a:lvl1pPr algn="ctr">
              <a:defRPr sz="1400" b="1">
                <a:solidFill>
                  <a:srgbClr val="FFFFFF"/>
                </a:solidFill>
                <a:latin typeface="+mj-lt"/>
              </a:defRPr>
            </a:lvl1pPr>
          </a:lstStyle>
          <a:p>
            <a:fld id="{DCBA3A15-B1C4-4717-A3B9-CDE54C1187E0}" type="slidenum">
              <a:rPr lang="en-US" smtClean="0"/>
              <a:t>‹#›</a:t>
            </a:fld>
            <a:endParaRPr lang="en-US"/>
          </a:p>
        </p:txBody>
      </p:sp>
    </p:spTree>
    <p:extLst>
      <p:ext uri="{BB962C8B-B14F-4D97-AF65-F5344CB8AC3E}">
        <p14:creationId xmlns:p14="http://schemas.microsoft.com/office/powerpoint/2010/main" val="244676889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Model</a:t>
            </a:r>
            <a:endParaRPr lang="en-US" dirty="0"/>
          </a:p>
        </p:txBody>
      </p:sp>
      <p:sp>
        <p:nvSpPr>
          <p:cNvPr id="3" name="Subtitle 2"/>
          <p:cNvSpPr>
            <a:spLocks noGrp="1"/>
          </p:cNvSpPr>
          <p:nvPr>
            <p:ph type="subTitle" idx="1"/>
          </p:nvPr>
        </p:nvSpPr>
        <p:spPr/>
        <p:txBody>
          <a:bodyPr/>
          <a:lstStyle/>
          <a:p>
            <a:r>
              <a:rPr lang="en-US" dirty="0" smtClean="0"/>
              <a:t>Md. Nahiyan Uddin</a:t>
            </a:r>
            <a:br>
              <a:rPr lang="en-US" dirty="0" smtClean="0"/>
            </a:br>
            <a:r>
              <a:rPr lang="en-US" dirty="0" smtClean="0"/>
              <a:t>Lecturer, CSE </a:t>
            </a:r>
            <a:endParaRPr lang="en-US" dirty="0"/>
          </a:p>
        </p:txBody>
      </p:sp>
    </p:spTree>
    <p:extLst>
      <p:ext uri="{BB962C8B-B14F-4D97-AF65-F5344CB8AC3E}">
        <p14:creationId xmlns:p14="http://schemas.microsoft.com/office/powerpoint/2010/main" val="1586500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3:</a:t>
            </a:r>
            <a:endParaRPr lang="en-US" dirty="0"/>
          </a:p>
        </p:txBody>
      </p:sp>
      <p:sp>
        <p:nvSpPr>
          <p:cNvPr id="3" name="Content Placeholder 2"/>
          <p:cNvSpPr>
            <a:spLocks noGrp="1"/>
          </p:cNvSpPr>
          <p:nvPr>
            <p:ph idx="1"/>
          </p:nvPr>
        </p:nvSpPr>
        <p:spPr/>
        <p:txBody>
          <a:bodyPr/>
          <a:lstStyle/>
          <a:p>
            <a:r>
              <a:rPr lang="en-GB" i="1" dirty="0" smtClean="0"/>
              <a:t>A component has a 20% chance of being a dud. If five are selected from a large batch, what is the probability that more than one is a dud?</a:t>
            </a:r>
            <a:endParaRPr lang="en-GB" dirty="0" smtClean="0"/>
          </a:p>
          <a:p>
            <a:endParaRPr lang="en-US" dirty="0"/>
          </a:p>
        </p:txBody>
      </p:sp>
    </p:spTree>
    <p:extLst>
      <p:ext uri="{BB962C8B-B14F-4D97-AF65-F5344CB8AC3E}">
        <p14:creationId xmlns:p14="http://schemas.microsoft.com/office/powerpoint/2010/main" val="1373166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362" y="94457"/>
            <a:ext cx="10058400" cy="1143000"/>
          </a:xfrm>
        </p:spPr>
        <p:txBody>
          <a:bodyPr/>
          <a:lstStyle/>
          <a:p>
            <a:r>
              <a:rPr lang="en-US" dirty="0"/>
              <a:t>Example </a:t>
            </a:r>
            <a:r>
              <a:rPr lang="en-US" dirty="0" smtClean="0"/>
              <a:t>3:</a:t>
            </a:r>
            <a:endParaRPr lang="en-GB" dirty="0"/>
          </a:p>
        </p:txBody>
      </p:sp>
      <p:sp>
        <p:nvSpPr>
          <p:cNvPr id="3" name="Content Placeholder 2"/>
          <p:cNvSpPr>
            <a:spLocks noGrp="1"/>
          </p:cNvSpPr>
          <p:nvPr>
            <p:ph idx="1"/>
          </p:nvPr>
        </p:nvSpPr>
        <p:spPr>
          <a:xfrm>
            <a:off x="1069848" y="1237456"/>
            <a:ext cx="10058400" cy="5241925"/>
          </a:xfrm>
        </p:spPr>
        <p:txBody>
          <a:bodyPr>
            <a:normAutofit lnSpcReduction="10000"/>
          </a:bodyPr>
          <a:lstStyle/>
          <a:p>
            <a:r>
              <a:rPr lang="en-US" dirty="0" smtClean="0"/>
              <a:t>Solution:</a:t>
            </a:r>
          </a:p>
          <a:p>
            <a:pPr marL="274320" lvl="1" indent="0">
              <a:buNone/>
            </a:pPr>
            <a:r>
              <a:rPr lang="en-US" dirty="0"/>
              <a:t>Here, </a:t>
            </a:r>
          </a:p>
          <a:p>
            <a:pPr marL="274320" lvl="1" indent="0">
              <a:buNone/>
            </a:pPr>
            <a:r>
              <a:rPr lang="en-US" dirty="0"/>
              <a:t>	p = </a:t>
            </a:r>
            <a:r>
              <a:rPr lang="en-US" dirty="0" smtClean="0"/>
              <a:t>20 </a:t>
            </a:r>
            <a:r>
              <a:rPr lang="en-US" dirty="0"/>
              <a:t>%</a:t>
            </a:r>
          </a:p>
          <a:p>
            <a:pPr marL="274320" lvl="1" indent="0">
              <a:buNone/>
            </a:pPr>
            <a:r>
              <a:rPr lang="en-US" dirty="0"/>
              <a:t>	   = </a:t>
            </a:r>
            <a:r>
              <a:rPr lang="en-US" dirty="0" smtClean="0"/>
              <a:t>0.2</a:t>
            </a:r>
            <a:endParaRPr lang="en-US" dirty="0"/>
          </a:p>
          <a:p>
            <a:pPr marL="274320" lvl="1" indent="0">
              <a:buNone/>
            </a:pPr>
            <a:r>
              <a:rPr lang="en-US" dirty="0"/>
              <a:t>	q = 1 – p</a:t>
            </a:r>
          </a:p>
          <a:p>
            <a:pPr marL="274320" lvl="1" indent="0">
              <a:buNone/>
            </a:pPr>
            <a:r>
              <a:rPr lang="en-US" dirty="0"/>
              <a:t>	    = </a:t>
            </a:r>
            <a:r>
              <a:rPr lang="en-US" dirty="0" smtClean="0"/>
              <a:t>0.8</a:t>
            </a:r>
            <a:endParaRPr lang="en-US" dirty="0"/>
          </a:p>
          <a:p>
            <a:pPr marL="274320" lvl="1" indent="0">
              <a:buNone/>
            </a:pPr>
            <a:r>
              <a:rPr lang="en-US" dirty="0"/>
              <a:t>	number of </a:t>
            </a:r>
            <a:r>
              <a:rPr lang="en-US" dirty="0" smtClean="0"/>
              <a:t>dud components, </a:t>
            </a:r>
            <a:r>
              <a:rPr lang="en-US" dirty="0"/>
              <a:t>x</a:t>
            </a:r>
          </a:p>
          <a:p>
            <a:pPr marL="274320" lvl="1" indent="0">
              <a:buNone/>
            </a:pPr>
            <a:r>
              <a:rPr lang="en-US" dirty="0"/>
              <a:t>	number of total </a:t>
            </a:r>
            <a:r>
              <a:rPr lang="en-US" dirty="0" smtClean="0"/>
              <a:t>sample components, </a:t>
            </a:r>
            <a:r>
              <a:rPr lang="en-US" dirty="0"/>
              <a:t>n = </a:t>
            </a:r>
            <a:r>
              <a:rPr lang="en-US" dirty="0" smtClean="0"/>
              <a:t>5</a:t>
            </a:r>
            <a:endParaRPr lang="en-US" dirty="0"/>
          </a:p>
          <a:p>
            <a:pPr marL="274320" lvl="1" indent="0">
              <a:buNone/>
            </a:pPr>
            <a:endParaRPr lang="en-US" dirty="0"/>
          </a:p>
          <a:p>
            <a:pPr marL="274320" lvl="1" indent="0">
              <a:buNone/>
            </a:pPr>
            <a:r>
              <a:rPr lang="en-US" dirty="0"/>
              <a:t>We know</a:t>
            </a:r>
            <a:r>
              <a:rPr lang="en-US" dirty="0" smtClean="0"/>
              <a:t>, </a:t>
            </a:r>
          </a:p>
          <a:p>
            <a:pPr marL="274320" lvl="1" indent="0">
              <a:buNone/>
            </a:pPr>
            <a:r>
              <a:rPr lang="en-US" dirty="0"/>
              <a:t>	</a:t>
            </a:r>
            <a:r>
              <a:rPr lang="en-US" dirty="0" smtClean="0"/>
              <a:t>probability of x components being dud,  p(x</a:t>
            </a:r>
            <a:r>
              <a:rPr lang="en-US" dirty="0"/>
              <a:t>) = </a:t>
            </a:r>
            <a:r>
              <a:rPr lang="en-US" baseline="30000" dirty="0" err="1"/>
              <a:t>n</a:t>
            </a:r>
            <a:r>
              <a:rPr lang="en-US" dirty="0" err="1"/>
              <a:t>C</a:t>
            </a:r>
            <a:r>
              <a:rPr lang="en-US" baseline="-25000" dirty="0" err="1"/>
              <a:t>x</a:t>
            </a:r>
            <a:r>
              <a:rPr lang="en-US" dirty="0"/>
              <a:t> .</a:t>
            </a:r>
            <a:r>
              <a:rPr lang="en-US" dirty="0" err="1"/>
              <a:t>p</a:t>
            </a:r>
            <a:r>
              <a:rPr lang="en-US" baseline="30000" dirty="0" err="1"/>
              <a:t>x</a:t>
            </a:r>
            <a:r>
              <a:rPr lang="en-US" dirty="0"/>
              <a:t> .</a:t>
            </a:r>
            <a:r>
              <a:rPr lang="en-US" dirty="0" err="1"/>
              <a:t>q</a:t>
            </a:r>
            <a:r>
              <a:rPr lang="en-US" baseline="30000" dirty="0" err="1"/>
              <a:t>n</a:t>
            </a:r>
            <a:r>
              <a:rPr lang="en-US" baseline="30000" dirty="0"/>
              <a:t>-x</a:t>
            </a:r>
            <a:endParaRPr lang="en-US" dirty="0"/>
          </a:p>
          <a:p>
            <a:pPr marL="274320" lvl="1" indent="0">
              <a:buNone/>
            </a:pPr>
            <a:endParaRPr lang="en-US" dirty="0"/>
          </a:p>
          <a:p>
            <a:pPr marL="274320" lvl="1" indent="0">
              <a:buNone/>
            </a:pPr>
            <a:r>
              <a:rPr lang="en-US" dirty="0"/>
              <a:t>Now</a:t>
            </a:r>
            <a:r>
              <a:rPr lang="en-US" dirty="0" smtClean="0"/>
              <a:t>,</a:t>
            </a:r>
            <a:endParaRPr lang="en-US" dirty="0"/>
          </a:p>
          <a:p>
            <a:pPr marL="274320" lvl="1" indent="0">
              <a:buNone/>
            </a:pPr>
            <a:r>
              <a:rPr lang="en-US" dirty="0"/>
              <a:t>	P(x &gt; </a:t>
            </a:r>
            <a:r>
              <a:rPr lang="en-US" dirty="0" smtClean="0"/>
              <a:t>1) </a:t>
            </a:r>
            <a:r>
              <a:rPr lang="en-US" dirty="0"/>
              <a:t>= 1 – </a:t>
            </a:r>
            <a:r>
              <a:rPr lang="en-US" dirty="0" smtClean="0"/>
              <a:t>{</a:t>
            </a:r>
            <a:r>
              <a:rPr lang="en-US" dirty="0"/>
              <a:t>P(x=0) </a:t>
            </a:r>
            <a:r>
              <a:rPr lang="en-US" dirty="0" smtClean="0"/>
              <a:t> + P(x=1</a:t>
            </a:r>
            <a:r>
              <a:rPr lang="en-US" dirty="0"/>
              <a:t>) </a:t>
            </a:r>
            <a:r>
              <a:rPr lang="en-US" dirty="0" smtClean="0"/>
              <a:t>+}</a:t>
            </a:r>
            <a:endParaRPr lang="en-US" dirty="0"/>
          </a:p>
          <a:p>
            <a:pPr marL="274320" lvl="1" indent="0">
              <a:buNone/>
            </a:pPr>
            <a:r>
              <a:rPr lang="en-US" dirty="0"/>
              <a:t>		= 1 – { </a:t>
            </a:r>
            <a:r>
              <a:rPr lang="en-US" baseline="30000" dirty="0" smtClean="0"/>
              <a:t>5</a:t>
            </a:r>
            <a:r>
              <a:rPr lang="en-US" dirty="0" smtClean="0"/>
              <a:t>C</a:t>
            </a:r>
            <a:r>
              <a:rPr lang="en-US" baseline="-25000" dirty="0" smtClean="0"/>
              <a:t>0</a:t>
            </a:r>
            <a:r>
              <a:rPr lang="en-US" dirty="0" smtClean="0"/>
              <a:t> </a:t>
            </a:r>
            <a:r>
              <a:rPr lang="en-US" dirty="0"/>
              <a:t>.</a:t>
            </a:r>
            <a:r>
              <a:rPr lang="en-US" dirty="0" smtClean="0"/>
              <a:t>p</a:t>
            </a:r>
            <a:r>
              <a:rPr lang="en-US" baseline="30000" dirty="0"/>
              <a:t>0</a:t>
            </a:r>
            <a:r>
              <a:rPr lang="en-US" dirty="0" smtClean="0"/>
              <a:t> </a:t>
            </a:r>
            <a:r>
              <a:rPr lang="en-US" dirty="0"/>
              <a:t>.</a:t>
            </a:r>
            <a:r>
              <a:rPr lang="en-US" dirty="0" smtClean="0"/>
              <a:t>q</a:t>
            </a:r>
            <a:r>
              <a:rPr lang="en-US" baseline="30000" dirty="0" smtClean="0"/>
              <a:t>5-0</a:t>
            </a:r>
            <a:r>
              <a:rPr lang="en-US" dirty="0" smtClean="0"/>
              <a:t> </a:t>
            </a:r>
            <a:r>
              <a:rPr lang="en-US" dirty="0"/>
              <a:t>+</a:t>
            </a:r>
            <a:r>
              <a:rPr lang="en-US" baseline="30000" dirty="0"/>
              <a:t> </a:t>
            </a:r>
            <a:r>
              <a:rPr lang="en-US" baseline="30000" dirty="0" smtClean="0"/>
              <a:t>5</a:t>
            </a:r>
            <a:r>
              <a:rPr lang="en-US" dirty="0" smtClean="0"/>
              <a:t>C</a:t>
            </a:r>
            <a:r>
              <a:rPr lang="en-US" baseline="-25000" dirty="0"/>
              <a:t>1</a:t>
            </a:r>
            <a:r>
              <a:rPr lang="en-US" dirty="0" smtClean="0"/>
              <a:t> </a:t>
            </a:r>
            <a:r>
              <a:rPr lang="en-US" dirty="0"/>
              <a:t>.</a:t>
            </a:r>
            <a:r>
              <a:rPr lang="en-US" dirty="0" smtClean="0"/>
              <a:t>p</a:t>
            </a:r>
            <a:r>
              <a:rPr lang="en-US" baseline="30000" dirty="0" smtClean="0"/>
              <a:t>1</a:t>
            </a:r>
            <a:r>
              <a:rPr lang="en-US" dirty="0" smtClean="0"/>
              <a:t> </a:t>
            </a:r>
            <a:r>
              <a:rPr lang="en-US" dirty="0"/>
              <a:t>.</a:t>
            </a:r>
            <a:r>
              <a:rPr lang="en-US" dirty="0" smtClean="0"/>
              <a:t>q</a:t>
            </a:r>
            <a:r>
              <a:rPr lang="en-US" baseline="30000" dirty="0" smtClean="0"/>
              <a:t>5-1 </a:t>
            </a:r>
            <a:r>
              <a:rPr lang="en-US" sz="2000" dirty="0" smtClean="0"/>
              <a:t>}</a:t>
            </a:r>
          </a:p>
          <a:p>
            <a:pPr marL="274320" lvl="1" indent="0">
              <a:buNone/>
            </a:pPr>
            <a:r>
              <a:rPr lang="en-US" sz="2000" dirty="0"/>
              <a:t>	</a:t>
            </a:r>
            <a:r>
              <a:rPr lang="en-US" sz="2000" dirty="0" smtClean="0"/>
              <a:t>	= </a:t>
            </a:r>
            <a:r>
              <a:rPr lang="en-US" sz="2000" dirty="0"/>
              <a:t>1 - { </a:t>
            </a:r>
            <a:r>
              <a:rPr lang="en-US" sz="2000" baseline="30000" dirty="0" smtClean="0"/>
              <a:t>5</a:t>
            </a:r>
            <a:r>
              <a:rPr lang="en-US" sz="2000" dirty="0" smtClean="0"/>
              <a:t>C</a:t>
            </a:r>
            <a:r>
              <a:rPr lang="en-US" sz="2000" baseline="-25000" dirty="0"/>
              <a:t>0</a:t>
            </a:r>
            <a:r>
              <a:rPr lang="en-US" sz="2000" dirty="0" smtClean="0"/>
              <a:t> </a:t>
            </a:r>
            <a:r>
              <a:rPr lang="en-US" sz="2000" dirty="0"/>
              <a:t>.(</a:t>
            </a:r>
            <a:r>
              <a:rPr lang="en-US" sz="2000" dirty="0" smtClean="0"/>
              <a:t>0.2)</a:t>
            </a:r>
            <a:r>
              <a:rPr lang="en-US" sz="2000" baseline="30000" dirty="0"/>
              <a:t>0</a:t>
            </a:r>
            <a:r>
              <a:rPr lang="en-US" sz="2000" dirty="0" smtClean="0"/>
              <a:t> </a:t>
            </a:r>
            <a:r>
              <a:rPr lang="en-US" sz="2000" dirty="0"/>
              <a:t>.(</a:t>
            </a:r>
            <a:r>
              <a:rPr lang="en-US" sz="2000" dirty="0" smtClean="0"/>
              <a:t>0.8)</a:t>
            </a:r>
            <a:r>
              <a:rPr lang="en-US" sz="2000" baseline="30000" dirty="0" smtClean="0"/>
              <a:t>5-0</a:t>
            </a:r>
            <a:r>
              <a:rPr lang="en-US" sz="2000" dirty="0" smtClean="0"/>
              <a:t> </a:t>
            </a:r>
            <a:r>
              <a:rPr lang="en-US" sz="2000" dirty="0"/>
              <a:t>+</a:t>
            </a:r>
            <a:r>
              <a:rPr lang="en-US" sz="2000" baseline="30000" dirty="0"/>
              <a:t> </a:t>
            </a:r>
            <a:r>
              <a:rPr lang="en-US" sz="2000" baseline="30000" dirty="0" smtClean="0"/>
              <a:t>5</a:t>
            </a:r>
            <a:r>
              <a:rPr lang="en-US" sz="2000" dirty="0" smtClean="0"/>
              <a:t>C</a:t>
            </a:r>
            <a:r>
              <a:rPr lang="en-US" sz="2000" baseline="-25000" dirty="0"/>
              <a:t>1</a:t>
            </a:r>
            <a:r>
              <a:rPr lang="en-US" sz="2000" dirty="0" smtClean="0"/>
              <a:t> </a:t>
            </a:r>
            <a:r>
              <a:rPr lang="en-US" sz="2000" dirty="0"/>
              <a:t>.(</a:t>
            </a:r>
            <a:r>
              <a:rPr lang="en-US" sz="2000" dirty="0" smtClean="0"/>
              <a:t>0.2)</a:t>
            </a:r>
            <a:r>
              <a:rPr lang="en-US" sz="2000" baseline="30000" dirty="0"/>
              <a:t>1</a:t>
            </a:r>
            <a:r>
              <a:rPr lang="en-US" sz="2000" dirty="0" smtClean="0"/>
              <a:t> </a:t>
            </a:r>
            <a:r>
              <a:rPr lang="en-US" sz="2000" dirty="0"/>
              <a:t>.(</a:t>
            </a:r>
            <a:r>
              <a:rPr lang="en-US" sz="2000" dirty="0" smtClean="0"/>
              <a:t>0.8)</a:t>
            </a:r>
            <a:r>
              <a:rPr lang="en-US" sz="2000" baseline="30000" dirty="0" smtClean="0"/>
              <a:t>5-1 </a:t>
            </a:r>
            <a:r>
              <a:rPr lang="en-US" sz="2000" dirty="0" smtClean="0"/>
              <a:t>}</a:t>
            </a:r>
            <a:endParaRPr lang="en-US" sz="2000" dirty="0"/>
          </a:p>
          <a:p>
            <a:pPr marL="274320" lvl="1" indent="0">
              <a:buNone/>
            </a:pPr>
            <a:r>
              <a:rPr lang="en-US" sz="2000" dirty="0"/>
              <a:t>		= </a:t>
            </a:r>
            <a:r>
              <a:rPr lang="en-US" sz="2000" dirty="0" smtClean="0"/>
              <a:t>0.26 </a:t>
            </a:r>
            <a:r>
              <a:rPr lang="en-US" sz="2000" dirty="0"/>
              <a:t>(</a:t>
            </a:r>
            <a:r>
              <a:rPr lang="en-US" sz="2000" dirty="0" err="1"/>
              <a:t>Ans</a:t>
            </a:r>
            <a:r>
              <a:rPr lang="en-US" sz="2000" dirty="0"/>
              <a:t>)</a:t>
            </a:r>
            <a:endParaRPr lang="en-US" dirty="0"/>
          </a:p>
          <a:p>
            <a:endParaRPr lang="en-GB" dirty="0"/>
          </a:p>
        </p:txBody>
      </p:sp>
    </p:spTree>
    <p:extLst>
      <p:ext uri="{BB962C8B-B14F-4D97-AF65-F5344CB8AC3E}">
        <p14:creationId xmlns:p14="http://schemas.microsoft.com/office/powerpoint/2010/main" val="334223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413" y="319969"/>
            <a:ext cx="8639175" cy="1199885"/>
          </a:xfrm>
        </p:spPr>
        <p:txBody>
          <a:bodyPr/>
          <a:lstStyle/>
          <a:p>
            <a:r>
              <a:rPr lang="en-US" dirty="0" smtClean="0"/>
              <a:t>Example 4</a:t>
            </a:r>
            <a:endParaRPr lang="en-US" dirty="0"/>
          </a:p>
        </p:txBody>
      </p:sp>
      <p:sp>
        <p:nvSpPr>
          <p:cNvPr id="3" name="Content Placeholder 2"/>
          <p:cNvSpPr>
            <a:spLocks noGrp="1"/>
          </p:cNvSpPr>
          <p:nvPr>
            <p:ph idx="1"/>
          </p:nvPr>
        </p:nvSpPr>
        <p:spPr/>
        <p:txBody>
          <a:bodyPr/>
          <a:lstStyle/>
          <a:p>
            <a:r>
              <a:rPr lang="en-US" dirty="0" smtClean="0">
                <a:latin typeface="Times" pitchFamily="18" charset="0"/>
                <a:cs typeface="Times New Roman" pitchFamily="18" charset="0"/>
              </a:rPr>
              <a:t>As voters exit the polls, you ask a representative random sample of 6 voters if they voted for </a:t>
            </a:r>
            <a:r>
              <a:rPr lang="en-US" dirty="0" smtClean="0">
                <a:latin typeface="Times" pitchFamily="18" charset="0"/>
                <a:cs typeface="Times New Roman" pitchFamily="18" charset="0"/>
              </a:rPr>
              <a:t>proposition. </a:t>
            </a:r>
            <a:r>
              <a:rPr lang="en-US" dirty="0" smtClean="0">
                <a:latin typeface="Times" pitchFamily="18" charset="0"/>
                <a:cs typeface="Times New Roman" pitchFamily="18" charset="0"/>
              </a:rPr>
              <a:t>If the true percentage of voters who vote for the proposition is 55.1%, what is the probability that, </a:t>
            </a:r>
            <a:r>
              <a:rPr lang="en-US" i="1" dirty="0" smtClean="0">
                <a:latin typeface="Times" pitchFamily="18" charset="0"/>
                <a:cs typeface="Times New Roman" pitchFamily="18" charset="0"/>
              </a:rPr>
              <a:t>in your sample, </a:t>
            </a:r>
            <a:r>
              <a:rPr lang="en-US" dirty="0" smtClean="0">
                <a:latin typeface="Times" pitchFamily="18" charset="0"/>
                <a:cs typeface="Times New Roman" pitchFamily="18" charset="0"/>
              </a:rPr>
              <a:t>exactly 2 voted for the proposition and 4 did not?</a:t>
            </a:r>
            <a:endParaRPr lang="en-US" dirty="0" smtClean="0">
              <a:cs typeface="Times New Roman" pitchFamily="18" charset="0"/>
            </a:endParaRPr>
          </a:p>
          <a:p>
            <a:endParaRPr lang="en-US" dirty="0"/>
          </a:p>
        </p:txBody>
      </p:sp>
    </p:spTree>
    <p:extLst>
      <p:ext uri="{BB962C8B-B14F-4D97-AF65-F5344CB8AC3E}">
        <p14:creationId xmlns:p14="http://schemas.microsoft.com/office/powerpoint/2010/main" val="2848798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a:t>
            </a:r>
            <a:endParaRPr lang="en-US" dirty="0"/>
          </a:p>
        </p:txBody>
      </p:sp>
      <p:sp>
        <p:nvSpPr>
          <p:cNvPr id="3" name="Content Placeholder 2"/>
          <p:cNvSpPr>
            <a:spLocks noGrp="1"/>
          </p:cNvSpPr>
          <p:nvPr>
            <p:ph idx="1"/>
          </p:nvPr>
        </p:nvSpPr>
        <p:spPr/>
        <p:txBody>
          <a:bodyPr>
            <a:normAutofit/>
          </a:bodyPr>
          <a:lstStyle/>
          <a:p>
            <a:r>
              <a:rPr lang="en-US" dirty="0" smtClean="0">
                <a:cs typeface="Times New Roman" pitchFamily="18" charset="0"/>
              </a:rPr>
              <a:t>You are performing a cohort study.  </a:t>
            </a:r>
            <a:r>
              <a:rPr lang="en-US" dirty="0">
                <a:cs typeface="Times New Roman" pitchFamily="18" charset="0"/>
              </a:rPr>
              <a:t>T</a:t>
            </a:r>
            <a:r>
              <a:rPr lang="en-US" dirty="0" smtClean="0">
                <a:cs typeface="Times New Roman" pitchFamily="18" charset="0"/>
              </a:rPr>
              <a:t>he </a:t>
            </a:r>
            <a:r>
              <a:rPr lang="en-US" dirty="0" smtClean="0">
                <a:cs typeface="Times New Roman" pitchFamily="18" charset="0"/>
              </a:rPr>
              <a:t>probability of developing disease in the exposed group is </a:t>
            </a:r>
            <a:r>
              <a:rPr lang="en-US" dirty="0" smtClean="0">
                <a:cs typeface="Times New Roman" pitchFamily="18" charset="0"/>
              </a:rPr>
              <a:t>0.05 </a:t>
            </a:r>
            <a:r>
              <a:rPr lang="en-US" dirty="0" smtClean="0">
                <a:cs typeface="Times New Roman" pitchFamily="18" charset="0"/>
              </a:rPr>
              <a:t>for the study duration. </a:t>
            </a:r>
            <a:r>
              <a:rPr lang="en-US" dirty="0" smtClean="0">
                <a:cs typeface="Times New Roman" pitchFamily="18" charset="0"/>
              </a:rPr>
              <a:t>Suppose,</a:t>
            </a:r>
            <a:r>
              <a:rPr lang="en-US" dirty="0" smtClean="0">
                <a:cs typeface="Times New Roman" pitchFamily="18" charset="0"/>
              </a:rPr>
              <a:t> </a:t>
            </a:r>
            <a:r>
              <a:rPr lang="en-US" dirty="0" smtClean="0">
                <a:cs typeface="Times New Roman" pitchFamily="18" charset="0"/>
              </a:rPr>
              <a:t>you </a:t>
            </a:r>
            <a:r>
              <a:rPr lang="en-US" dirty="0" smtClean="0">
                <a:cs typeface="Times New Roman" pitchFamily="18" charset="0"/>
              </a:rPr>
              <a:t> have sampled </a:t>
            </a:r>
            <a:r>
              <a:rPr lang="en-US" dirty="0" smtClean="0">
                <a:cs typeface="Times New Roman" pitchFamily="18" charset="0"/>
              </a:rPr>
              <a:t>(randomly) 500 exposed people.</a:t>
            </a:r>
          </a:p>
          <a:p>
            <a:pPr>
              <a:buNone/>
            </a:pPr>
            <a:endParaRPr lang="en-US" dirty="0" smtClean="0">
              <a:cs typeface="Times New Roman" pitchFamily="18" charset="0"/>
            </a:endParaRPr>
          </a:p>
          <a:p>
            <a:r>
              <a:rPr lang="en-US" dirty="0" smtClean="0">
                <a:cs typeface="Times New Roman" pitchFamily="18" charset="0"/>
              </a:rPr>
              <a:t>What’s the probability that </a:t>
            </a:r>
            <a:r>
              <a:rPr lang="en-US" b="1" u="sng" dirty="0" smtClean="0">
                <a:cs typeface="Times New Roman" pitchFamily="18" charset="0"/>
              </a:rPr>
              <a:t>at most</a:t>
            </a:r>
            <a:r>
              <a:rPr lang="en-US" dirty="0" smtClean="0">
                <a:cs typeface="Times New Roman" pitchFamily="18" charset="0"/>
              </a:rPr>
              <a:t> 4 exposed people develop the disease?</a:t>
            </a:r>
            <a:r>
              <a:rPr lang="en-US" dirty="0" smtClean="0"/>
              <a:t> </a:t>
            </a:r>
          </a:p>
          <a:p>
            <a:endParaRPr lang="en-US" dirty="0"/>
          </a:p>
        </p:txBody>
      </p:sp>
    </p:spTree>
    <p:extLst>
      <p:ext uri="{BB962C8B-B14F-4D97-AF65-F5344CB8AC3E}">
        <p14:creationId xmlns:p14="http://schemas.microsoft.com/office/powerpoint/2010/main" val="1213410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991" y="174539"/>
            <a:ext cx="10058400" cy="1215318"/>
          </a:xfrm>
        </p:spPr>
        <p:txBody>
          <a:bodyPr/>
          <a:lstStyle/>
          <a:p>
            <a:r>
              <a:rPr lang="en-US" dirty="0" smtClean="0"/>
              <a:t>Poisson Distribution</a:t>
            </a:r>
            <a:endParaRPr lang="en-US" dirty="0"/>
          </a:p>
        </p:txBody>
      </p:sp>
      <p:sp>
        <p:nvSpPr>
          <p:cNvPr id="3" name="Content Placeholder 2"/>
          <p:cNvSpPr>
            <a:spLocks noGrp="1"/>
          </p:cNvSpPr>
          <p:nvPr>
            <p:ph idx="1"/>
          </p:nvPr>
        </p:nvSpPr>
        <p:spPr>
          <a:xfrm>
            <a:off x="1124277" y="1364570"/>
            <a:ext cx="10058400" cy="5587886"/>
          </a:xfrm>
        </p:spPr>
        <p:txBody>
          <a:bodyPr/>
          <a:lstStyle/>
          <a:p>
            <a:r>
              <a:rPr lang="en-US" dirty="0" smtClean="0"/>
              <a:t>A version of binomial distribution where we will be given an interval or range of an event or trial and an average number of occurrence.  We will have to calculate the probability of given number of occurrence to happen. </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Another Slide </a:t>
            </a:r>
            <a:r>
              <a:rPr lang="en-US" dirty="0" smtClean="0"/>
              <a:t>is </a:t>
            </a:r>
            <a:r>
              <a:rPr lang="en-US" dirty="0" smtClean="0"/>
              <a:t>provided on this topic. Have a look at that slide first to solve the following problems.</a:t>
            </a:r>
            <a:endParaRPr lang="en-US" dirty="0"/>
          </a:p>
        </p:txBody>
      </p:sp>
      <p:pic>
        <p:nvPicPr>
          <p:cNvPr id="4" name="Picture 3"/>
          <p:cNvPicPr>
            <a:picLocks noChangeAspect="1"/>
          </p:cNvPicPr>
          <p:nvPr/>
        </p:nvPicPr>
        <p:blipFill>
          <a:blip r:embed="rId2"/>
          <a:stretch>
            <a:fillRect/>
          </a:stretch>
        </p:blipFill>
        <p:spPr>
          <a:xfrm>
            <a:off x="2133600" y="2580000"/>
            <a:ext cx="7924800" cy="3467100"/>
          </a:xfrm>
          <a:prstGeom prst="rect">
            <a:avLst/>
          </a:prstGeom>
        </p:spPr>
      </p:pic>
    </p:spTree>
    <p:extLst>
      <p:ext uri="{BB962C8B-B14F-4D97-AF65-F5344CB8AC3E}">
        <p14:creationId xmlns:p14="http://schemas.microsoft.com/office/powerpoint/2010/main" val="3259736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A computer repair person is  beeped each time there is a call for service. The average number of beeps per hour is 2.</a:t>
            </a:r>
          </a:p>
          <a:p>
            <a:r>
              <a:rPr lang="en-US" dirty="0" smtClean="0"/>
              <a:t>The probability of three beeps in the next hour?</a:t>
            </a:r>
          </a:p>
          <a:p>
            <a:r>
              <a:rPr lang="en-US" dirty="0" smtClean="0"/>
              <a:t>The probability of two or more beeps in a 1 hour period?</a:t>
            </a:r>
            <a:endParaRPr lang="en-US" dirty="0"/>
          </a:p>
        </p:txBody>
      </p:sp>
    </p:spTree>
    <p:extLst>
      <p:ext uri="{BB962C8B-B14F-4D97-AF65-F5344CB8AC3E}">
        <p14:creationId xmlns:p14="http://schemas.microsoft.com/office/powerpoint/2010/main" val="1350034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On average lightning kills three people each year in the UK, </a:t>
                </a:r>
                <a14:m>
                  <m:oMath xmlns:m="http://schemas.openxmlformats.org/officeDocument/2006/math">
                    <m:r>
                      <a:rPr lang="en-GB" b="0" i="1" smtClean="0">
                        <a:latin typeface="Cambria Math"/>
                      </a:rPr>
                      <m:t>𝜆</m:t>
                    </m:r>
                    <m:r>
                      <a:rPr lang="en-GB" b="0" i="1" smtClean="0">
                        <a:latin typeface="Cambria Math"/>
                      </a:rPr>
                      <m:t>=3.</m:t>
                    </m:r>
                  </m:oMath>
                </a14:m>
                <a:r>
                  <a:rPr lang="en-GB" dirty="0" smtClean="0">
                    <a:solidFill>
                      <a:srgbClr val="FF0000"/>
                    </a:solidFill>
                  </a:rPr>
                  <a:t> </a:t>
                </a:r>
                <a:r>
                  <a:rPr lang="en-GB" dirty="0"/>
                  <a:t>What is the probability that only one person is killed this year?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601857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a:bodyPr>
          <a:lstStyle/>
          <a:p>
            <a:r>
              <a:rPr lang="en-GB" dirty="0" smtClean="0"/>
              <a:t>Messages arrive at a switching centre at random and at an average rate of 1.2 per second. </a:t>
            </a:r>
          </a:p>
          <a:p>
            <a:r>
              <a:rPr lang="en-GB" dirty="0" smtClean="0"/>
              <a:t>Find the probability of 5 messages arriving in a 2-sec interval.</a:t>
            </a:r>
          </a:p>
          <a:p>
            <a:r>
              <a:rPr lang="en-GB" dirty="0" smtClean="0"/>
              <a:t>For how long can the operation of the centre be interrupted, if the probability of losing one or more messages is to be no more than 0.05?</a:t>
            </a:r>
          </a:p>
          <a:p>
            <a:endParaRPr lang="en-US" dirty="0"/>
          </a:p>
        </p:txBody>
      </p:sp>
    </p:spTree>
    <p:extLst>
      <p:ext uri="{BB962C8B-B14F-4D97-AF65-F5344CB8AC3E}">
        <p14:creationId xmlns:p14="http://schemas.microsoft.com/office/powerpoint/2010/main" val="728007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p:txBody>
          <a:bodyPr/>
          <a:lstStyle/>
          <a:p>
            <a:pPr algn="just"/>
            <a:r>
              <a:rPr lang="en-GB" dirty="0" smtClean="0">
                <a:cs typeface="Times New Roman" pitchFamily="18" charset="0"/>
              </a:rPr>
              <a:t>The probability of a certain part failing within ten years is 10</a:t>
            </a:r>
            <a:r>
              <a:rPr lang="en-GB" baseline="30000" dirty="0" smtClean="0">
                <a:cs typeface="Times New Roman" pitchFamily="18" charset="0"/>
              </a:rPr>
              <a:t>-6</a:t>
            </a:r>
            <a:r>
              <a:rPr lang="en-GB" dirty="0" smtClean="0">
                <a:cs typeface="Times New Roman" pitchFamily="18" charset="0"/>
              </a:rPr>
              <a:t>. Five million of the parts have been sold so far.</a:t>
            </a:r>
          </a:p>
          <a:p>
            <a:pPr algn="just"/>
            <a:endParaRPr lang="en-GB" dirty="0" smtClean="0">
              <a:cs typeface="Times New Roman" pitchFamily="18" charset="0"/>
            </a:endParaRPr>
          </a:p>
          <a:p>
            <a:pPr algn="just"/>
            <a:r>
              <a:rPr lang="en-GB" dirty="0" smtClean="0">
                <a:cs typeface="Times New Roman" pitchFamily="18" charset="0"/>
              </a:rPr>
              <a:t>What is the probability that three or more will fail within ten years?</a:t>
            </a:r>
            <a:endParaRPr lang="en-GB" dirty="0">
              <a:cs typeface="Times New Roman" pitchFamily="18" charset="0"/>
            </a:endParaRPr>
          </a:p>
        </p:txBody>
      </p:sp>
    </p:spTree>
    <p:extLst>
      <p:ext uri="{BB962C8B-B14F-4D97-AF65-F5344CB8AC3E}">
        <p14:creationId xmlns:p14="http://schemas.microsoft.com/office/powerpoint/2010/main" val="1908673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Suppose that a rare disease has an incidence of 1 in 1000 person-years.  Assuming that members of the population are affected independently, find the probability of k cases in a population of 10,000 (followed over 1 year) for k=0,1,2</a:t>
            </a:r>
            <a:endParaRPr lang="en-US" dirty="0"/>
          </a:p>
        </p:txBody>
      </p:sp>
    </p:spTree>
    <p:extLst>
      <p:ext uri="{BB962C8B-B14F-4D97-AF65-F5344CB8AC3E}">
        <p14:creationId xmlns:p14="http://schemas.microsoft.com/office/powerpoint/2010/main" val="3153103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Distribution</a:t>
            </a:r>
            <a:endParaRPr lang="en-US" dirty="0"/>
          </a:p>
        </p:txBody>
      </p:sp>
      <p:sp>
        <p:nvSpPr>
          <p:cNvPr id="3" name="Content Placeholder 2"/>
          <p:cNvSpPr>
            <a:spLocks noGrp="1"/>
          </p:cNvSpPr>
          <p:nvPr>
            <p:ph idx="1"/>
          </p:nvPr>
        </p:nvSpPr>
        <p:spPr/>
        <p:txBody>
          <a:bodyPr/>
          <a:lstStyle/>
          <a:p>
            <a:r>
              <a:rPr lang="en-US" dirty="0" smtClean="0"/>
              <a:t>Discrete random variables are used to describe random phenomena in which only integer values can </a:t>
            </a:r>
            <a:r>
              <a:rPr lang="en-US" dirty="0" smtClean="0"/>
              <a:t>occur.</a:t>
            </a:r>
            <a:endParaRPr lang="en-US" dirty="0" smtClean="0"/>
          </a:p>
          <a:p>
            <a:r>
              <a:rPr lang="en-US" dirty="0" smtClean="0"/>
              <a:t>We will learn -</a:t>
            </a:r>
          </a:p>
          <a:p>
            <a:r>
              <a:rPr lang="en-US" dirty="0" smtClean="0"/>
              <a:t>Bernoulli trials and Bernoulli distribution</a:t>
            </a:r>
          </a:p>
          <a:p>
            <a:r>
              <a:rPr lang="en-US" dirty="0" smtClean="0"/>
              <a:t>Binomial distribution</a:t>
            </a:r>
          </a:p>
          <a:p>
            <a:r>
              <a:rPr lang="en-US" dirty="0" smtClean="0"/>
              <a:t>Poisson distribution</a:t>
            </a:r>
            <a:endParaRPr lang="en-US" dirty="0"/>
          </a:p>
        </p:txBody>
      </p:sp>
    </p:spTree>
    <p:extLst>
      <p:ext uri="{BB962C8B-B14F-4D97-AF65-F5344CB8AC3E}">
        <p14:creationId xmlns:p14="http://schemas.microsoft.com/office/powerpoint/2010/main" val="631503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a:t>
            </a:r>
            <a:endParaRPr lang="en-US" dirty="0"/>
          </a:p>
        </p:txBody>
      </p:sp>
      <p:sp>
        <p:nvSpPr>
          <p:cNvPr id="3" name="Content Placeholder 2"/>
          <p:cNvSpPr>
            <a:spLocks noGrp="1"/>
          </p:cNvSpPr>
          <p:nvPr>
            <p:ph idx="1"/>
          </p:nvPr>
        </p:nvSpPr>
        <p:spPr/>
        <p:txBody>
          <a:bodyPr/>
          <a:lstStyle/>
          <a:p>
            <a:r>
              <a:rPr lang="en-US" dirty="0" smtClean="0"/>
              <a:t>if new cases of West Nile in New England are occurring at a rate of about 2 per month, then what’s the probability that exactly 4 cases will occur in the next 3 months? </a:t>
            </a:r>
          </a:p>
          <a:p>
            <a:r>
              <a:rPr lang="en-US" dirty="0" smtClean="0"/>
              <a:t>Exactly 6 cases?</a:t>
            </a:r>
          </a:p>
          <a:p>
            <a:endParaRPr lang="en-US" dirty="0"/>
          </a:p>
        </p:txBody>
      </p:sp>
    </p:spTree>
    <p:extLst>
      <p:ext uri="{BB962C8B-B14F-4D97-AF65-F5344CB8AC3E}">
        <p14:creationId xmlns:p14="http://schemas.microsoft.com/office/powerpoint/2010/main" val="1045651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a:t>
            </a:r>
            <a:endParaRPr lang="en-US" dirty="0"/>
          </a:p>
        </p:txBody>
      </p:sp>
      <p:sp>
        <p:nvSpPr>
          <p:cNvPr id="3" name="Content Placeholder 2"/>
          <p:cNvSpPr>
            <a:spLocks noGrp="1"/>
          </p:cNvSpPr>
          <p:nvPr>
            <p:ph idx="1"/>
          </p:nvPr>
        </p:nvSpPr>
        <p:spPr/>
        <p:txBody>
          <a:bodyPr/>
          <a:lstStyle/>
          <a:p>
            <a:r>
              <a:rPr lang="en-US" dirty="0" smtClean="0"/>
              <a:t>If calls to your cell phone are a Poisson process with a constant rate </a:t>
            </a:r>
            <a:r>
              <a:rPr lang="en-US" dirty="0" smtClean="0">
                <a:sym typeface="Symbol" pitchFamily="18" charset="2"/>
              </a:rPr>
              <a:t></a:t>
            </a:r>
            <a:r>
              <a:rPr lang="en-US" dirty="0" smtClean="0"/>
              <a:t>=2 calls per hour, what’s the probability that, if you forget to turn your phone off in a 1.5 hour movie, your phone rings during that time? </a:t>
            </a:r>
          </a:p>
          <a:p>
            <a:r>
              <a:rPr lang="en-US" dirty="0" smtClean="0"/>
              <a:t>How many phone calls do you expect to get during the movie?</a:t>
            </a:r>
          </a:p>
          <a:p>
            <a:endParaRPr lang="en-US" dirty="0"/>
          </a:p>
        </p:txBody>
      </p:sp>
    </p:spTree>
    <p:extLst>
      <p:ext uri="{BB962C8B-B14F-4D97-AF65-F5344CB8AC3E}">
        <p14:creationId xmlns:p14="http://schemas.microsoft.com/office/powerpoint/2010/main" val="555602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Bernoulli Trials and Bernoulli Distribution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Bernoulli Trials: </a:t>
            </a:r>
            <a:endParaRPr lang="en-US" dirty="0" smtClean="0"/>
          </a:p>
          <a:p>
            <a:pPr marL="287981" lvl="1" indent="0">
              <a:buNone/>
            </a:pPr>
            <a:r>
              <a:rPr lang="en-US" sz="2100" dirty="0"/>
              <a:t>	Consider an experiment consisting of n trials</a:t>
            </a:r>
          </a:p>
          <a:p>
            <a:pPr marL="287981" lvl="1" indent="0">
              <a:buNone/>
            </a:pPr>
            <a:r>
              <a:rPr lang="en-US" sz="2100" dirty="0"/>
              <a:t>	Each can be a success or a failure</a:t>
            </a:r>
          </a:p>
          <a:p>
            <a:pPr marL="0" indent="0">
              <a:buNone/>
            </a:pPr>
            <a:r>
              <a:rPr lang="en-US" dirty="0" smtClean="0"/>
              <a:t> </a:t>
            </a:r>
            <a:r>
              <a:rPr lang="en-US" dirty="0" smtClean="0"/>
              <a:t>Let,</a:t>
            </a:r>
          </a:p>
          <a:p>
            <a:pPr marL="0" indent="0">
              <a:buNone/>
            </a:pPr>
            <a:r>
              <a:rPr lang="en-US" dirty="0"/>
              <a:t>	</a:t>
            </a:r>
            <a:r>
              <a:rPr lang="en-US" dirty="0" smtClean="0"/>
              <a:t>j be the experiment no. and </a:t>
            </a:r>
            <a:r>
              <a:rPr lang="en-US" dirty="0" err="1" smtClean="0"/>
              <a:t>Xj</a:t>
            </a:r>
            <a:r>
              <a:rPr lang="en-US" dirty="0" smtClean="0"/>
              <a:t> be the result of the </a:t>
            </a:r>
            <a:r>
              <a:rPr lang="en-US" dirty="0" err="1" smtClean="0"/>
              <a:t>j</a:t>
            </a:r>
            <a:r>
              <a:rPr lang="en-US" baseline="30000" dirty="0" err="1" smtClean="0"/>
              <a:t>th</a:t>
            </a:r>
            <a:r>
              <a:rPr lang="en-US" dirty="0" smtClean="0"/>
              <a:t> experiment</a:t>
            </a:r>
            <a:endParaRPr lang="en-US" dirty="0" smtClean="0"/>
          </a:p>
          <a:p>
            <a:pPr marL="287981" lvl="1" indent="0">
              <a:buNone/>
            </a:pPr>
            <a:r>
              <a:rPr lang="en-US" sz="2100" dirty="0"/>
              <a:t>	</a:t>
            </a:r>
            <a:r>
              <a:rPr lang="en-US" sz="2100" dirty="0" err="1"/>
              <a:t>Xj</a:t>
            </a:r>
            <a:r>
              <a:rPr lang="en-US" sz="2100" dirty="0"/>
              <a:t> = 1 if the </a:t>
            </a:r>
            <a:r>
              <a:rPr lang="en-US" sz="2100" dirty="0" err="1"/>
              <a:t>j</a:t>
            </a:r>
            <a:r>
              <a:rPr lang="en-US" sz="2100" baseline="30000" dirty="0" err="1"/>
              <a:t>th</a:t>
            </a:r>
            <a:r>
              <a:rPr lang="en-US" sz="2100" dirty="0"/>
              <a:t> experiment is a success  </a:t>
            </a:r>
          </a:p>
          <a:p>
            <a:pPr marL="287981" lvl="1" indent="0">
              <a:buNone/>
            </a:pPr>
            <a:r>
              <a:rPr lang="en-US" sz="2100" dirty="0"/>
              <a:t>	</a:t>
            </a:r>
            <a:r>
              <a:rPr lang="en-US" sz="2100" dirty="0" err="1"/>
              <a:t>Xj</a:t>
            </a:r>
            <a:r>
              <a:rPr lang="en-US" sz="2100" dirty="0"/>
              <a:t> = 0 if the </a:t>
            </a:r>
            <a:r>
              <a:rPr lang="en-US" sz="2100" dirty="0" err="1"/>
              <a:t>j</a:t>
            </a:r>
            <a:r>
              <a:rPr lang="en-US" sz="2100" baseline="30000" dirty="0" err="1"/>
              <a:t>th</a:t>
            </a:r>
            <a:r>
              <a:rPr lang="en-US" sz="2100" dirty="0"/>
              <a:t> experiment is a failure</a:t>
            </a:r>
          </a:p>
          <a:p>
            <a:pPr marL="0" indent="0">
              <a:buNone/>
            </a:pPr>
            <a:r>
              <a:rPr lang="en-US" dirty="0" smtClean="0"/>
              <a:t>The result probability of </a:t>
            </a:r>
            <a:r>
              <a:rPr lang="en-US" dirty="0" smtClean="0"/>
              <a:t>n Bernoulli trials where trails are independent:</a:t>
            </a:r>
          </a:p>
          <a:p>
            <a:pPr marL="0" indent="0">
              <a:buNone/>
            </a:pPr>
            <a:r>
              <a:rPr lang="pt-BR" dirty="0" smtClean="0"/>
              <a:t>	p(x1,x2</a:t>
            </a:r>
            <a:r>
              <a:rPr lang="pt-BR" dirty="0" smtClean="0"/>
              <a:t>,…, xn) = p1(x1)p2(x2)… pn(xn</a:t>
            </a:r>
            <a:r>
              <a:rPr lang="pt-BR" dirty="0" smtClean="0"/>
              <a:t>)</a:t>
            </a:r>
          </a:p>
          <a:p>
            <a:pPr marL="0" indent="0">
              <a:buNone/>
            </a:pPr>
            <a:r>
              <a:rPr lang="pt-BR" dirty="0" smtClean="0"/>
              <a:t>For example: p(0,1,0) = p(0)p(1)p(0)</a:t>
            </a:r>
            <a:endParaRPr lang="en-US" dirty="0" smtClean="0"/>
          </a:p>
        </p:txBody>
      </p:sp>
    </p:spTree>
    <p:extLst>
      <p:ext uri="{BB962C8B-B14F-4D97-AF65-F5344CB8AC3E}">
        <p14:creationId xmlns:p14="http://schemas.microsoft.com/office/powerpoint/2010/main" val="1605258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Trials and Bernoulli Distribution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Bernoulli distribution (one trial</a:t>
            </a:r>
            <a:r>
              <a:rPr lang="en-US" dirty="0" smtClean="0"/>
              <a:t>):</a:t>
            </a:r>
          </a:p>
          <a:p>
            <a:pPr marL="0" indent="0">
              <a:buNone/>
            </a:pPr>
            <a:r>
              <a:rPr lang="en-US" dirty="0"/>
              <a:t>	</a:t>
            </a:r>
            <a:r>
              <a:rPr lang="en-US" dirty="0" smtClean="0"/>
              <a:t>Let, the probability of any trial being a success is p. </a:t>
            </a:r>
          </a:p>
          <a:p>
            <a:pPr marL="0" indent="0">
              <a:buNone/>
            </a:pPr>
            <a:r>
              <a:rPr lang="en-US" dirty="0" smtClean="0"/>
              <a:t>		p(</a:t>
            </a:r>
            <a:r>
              <a:rPr lang="en-US" dirty="0" err="1" smtClean="0"/>
              <a:t>Xj</a:t>
            </a:r>
            <a:r>
              <a:rPr lang="en-US" dirty="0" smtClean="0"/>
              <a:t>=1) = </a:t>
            </a:r>
            <a:r>
              <a:rPr lang="en-US" dirty="0" smtClean="0"/>
              <a:t>p  </a:t>
            </a:r>
            <a:r>
              <a:rPr lang="en-US" dirty="0" smtClean="0"/>
              <a:t>	where  </a:t>
            </a:r>
            <a:r>
              <a:rPr lang="en-US" dirty="0" smtClean="0"/>
              <a:t>j = </a:t>
            </a:r>
            <a:r>
              <a:rPr lang="en-US" dirty="0" smtClean="0"/>
              <a:t>1,2,3…n</a:t>
            </a:r>
          </a:p>
          <a:p>
            <a:pPr marL="0" indent="0">
              <a:buNone/>
            </a:pPr>
            <a:r>
              <a:rPr lang="en-US" dirty="0" smtClean="0"/>
              <a:t>	The probability of any trial being a failure is q = 1 – p. </a:t>
            </a:r>
            <a:r>
              <a:rPr lang="en-US" dirty="0" smtClean="0"/>
              <a:t/>
            </a:r>
            <a:br>
              <a:rPr lang="en-US" dirty="0" smtClean="0"/>
            </a:br>
            <a:r>
              <a:rPr lang="en-US" dirty="0" smtClean="0"/>
              <a:t>	</a:t>
            </a:r>
            <a:r>
              <a:rPr lang="en-US" dirty="0" smtClean="0"/>
              <a:t>	</a:t>
            </a:r>
            <a:r>
              <a:rPr lang="en-US" dirty="0" smtClean="0"/>
              <a:t>p(</a:t>
            </a:r>
            <a:r>
              <a:rPr lang="en-US" dirty="0" err="1" smtClean="0"/>
              <a:t>Xj</a:t>
            </a:r>
            <a:r>
              <a:rPr lang="en-US" dirty="0" smtClean="0"/>
              <a:t>=0) </a:t>
            </a:r>
            <a:r>
              <a:rPr lang="en-US" dirty="0" smtClean="0"/>
              <a:t>= q   = 1 – p where j </a:t>
            </a:r>
            <a:r>
              <a:rPr lang="en-US" dirty="0" smtClean="0"/>
              <a:t>= 1,2,3…n</a:t>
            </a:r>
            <a:br>
              <a:rPr lang="en-US" dirty="0" smtClean="0"/>
            </a:br>
            <a:endParaRPr lang="en-US" dirty="0" smtClean="0"/>
          </a:p>
          <a:p>
            <a:pPr marL="0" indent="0">
              <a:buNone/>
            </a:pPr>
            <a:r>
              <a:rPr lang="en-US" dirty="0" smtClean="0"/>
              <a:t>Now,</a:t>
            </a:r>
            <a:r>
              <a:rPr lang="en-US" dirty="0" smtClean="0"/>
              <a:t> 	The mean, E(</a:t>
            </a:r>
            <a:r>
              <a:rPr lang="en-US" dirty="0" err="1" smtClean="0"/>
              <a:t>Xj</a:t>
            </a:r>
            <a:r>
              <a:rPr lang="en-US" dirty="0" smtClean="0"/>
              <a:t>) = </a:t>
            </a:r>
            <a:r>
              <a:rPr lang="en-US" dirty="0" smtClean="0"/>
              <a:t>p </a:t>
            </a:r>
            <a:endParaRPr lang="en-US" dirty="0" smtClean="0"/>
          </a:p>
          <a:p>
            <a:pPr marL="0" indent="0">
              <a:buNone/>
            </a:pPr>
            <a:r>
              <a:rPr lang="en-US" dirty="0"/>
              <a:t>	</a:t>
            </a:r>
            <a:r>
              <a:rPr lang="en-US" dirty="0" smtClean="0"/>
              <a:t>The variance,  </a:t>
            </a:r>
            <a:r>
              <a:rPr lang="en-US" dirty="0" smtClean="0"/>
              <a:t>V(</a:t>
            </a:r>
            <a:r>
              <a:rPr lang="en-US" dirty="0" err="1" smtClean="0"/>
              <a:t>Xj</a:t>
            </a:r>
            <a:r>
              <a:rPr lang="en-US" dirty="0" smtClean="0"/>
              <a:t>) = </a:t>
            </a:r>
            <a:r>
              <a:rPr lang="en-US" dirty="0" smtClean="0"/>
              <a:t>p(1 –p</a:t>
            </a:r>
            <a:r>
              <a:rPr lang="en-US" dirty="0" smtClean="0"/>
              <a:t>)</a:t>
            </a:r>
          </a:p>
          <a:p>
            <a:pPr marL="0" indent="0">
              <a:buNone/>
            </a:pPr>
            <a:r>
              <a:rPr lang="en-US" dirty="0"/>
              <a:t>	 </a:t>
            </a:r>
            <a:r>
              <a:rPr lang="en-US" dirty="0" smtClean="0"/>
              <a:t>                                    </a:t>
            </a:r>
            <a:r>
              <a:rPr lang="en-US" dirty="0" smtClean="0"/>
              <a:t>= </a:t>
            </a:r>
            <a:r>
              <a:rPr lang="en-US" dirty="0" err="1" smtClean="0"/>
              <a:t>pq</a:t>
            </a: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226444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89439"/>
          </a:xfrm>
        </p:spPr>
        <p:txBody>
          <a:bodyPr/>
          <a:lstStyle/>
          <a:p>
            <a:r>
              <a:rPr lang="en-US" dirty="0" smtClean="0"/>
              <a:t>Binomial Distribution</a:t>
            </a:r>
            <a:endParaRPr lang="en-US" dirty="0"/>
          </a:p>
        </p:txBody>
      </p:sp>
      <p:sp>
        <p:nvSpPr>
          <p:cNvPr id="3" name="Content Placeholder 2"/>
          <p:cNvSpPr>
            <a:spLocks noGrp="1"/>
          </p:cNvSpPr>
          <p:nvPr>
            <p:ph idx="1"/>
          </p:nvPr>
        </p:nvSpPr>
        <p:spPr>
          <a:xfrm>
            <a:off x="1069848" y="2304256"/>
            <a:ext cx="4111752" cy="4252394"/>
          </a:xfrm>
        </p:spPr>
        <p:txBody>
          <a:bodyPr/>
          <a:lstStyle/>
          <a:p>
            <a:r>
              <a:rPr lang="en-US" dirty="0" smtClean="0"/>
              <a:t>Here we calculate the probability of having </a:t>
            </a:r>
            <a:r>
              <a:rPr lang="en-US" b="1" dirty="0" smtClean="0">
                <a:solidFill>
                  <a:srgbClr val="FF0000"/>
                </a:solidFill>
              </a:rPr>
              <a:t>x</a:t>
            </a:r>
            <a:r>
              <a:rPr lang="en-US" dirty="0" smtClean="0"/>
              <a:t> number of successes in</a:t>
            </a:r>
            <a:r>
              <a:rPr lang="en-US" dirty="0" smtClean="0">
                <a:solidFill>
                  <a:srgbClr val="FF0000"/>
                </a:solidFill>
              </a:rPr>
              <a:t> n </a:t>
            </a:r>
            <a:r>
              <a:rPr lang="en-US" dirty="0" smtClean="0"/>
              <a:t>number of trials.</a:t>
            </a:r>
          </a:p>
          <a:p>
            <a:r>
              <a:rPr lang="en-US" dirty="0" smtClean="0"/>
              <a:t>A </a:t>
            </a:r>
            <a:r>
              <a:rPr lang="en-US" dirty="0" smtClean="0">
                <a:solidFill>
                  <a:srgbClr val="FF0000"/>
                </a:solidFill>
              </a:rPr>
              <a:t>simplified</a:t>
            </a:r>
            <a:r>
              <a:rPr lang="en-US" dirty="0" smtClean="0"/>
              <a:t> version of </a:t>
            </a:r>
            <a:r>
              <a:rPr lang="en-US" dirty="0">
                <a:solidFill>
                  <a:srgbClr val="FF0000"/>
                </a:solidFill>
              </a:rPr>
              <a:t>Bernoulli Distribution</a:t>
            </a:r>
            <a:endParaRPr lang="en-US" dirty="0" smtClean="0">
              <a:solidFill>
                <a:srgbClr val="FF0000"/>
              </a:solidFill>
            </a:endParaRPr>
          </a:p>
          <a:p>
            <a:endParaRPr lang="en-US" dirty="0" smtClean="0"/>
          </a:p>
        </p:txBody>
      </p:sp>
      <p:pic>
        <p:nvPicPr>
          <p:cNvPr id="5" name="Picture 2" descr="Binomial Distribution (examples, solutions, formulas, vide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295626"/>
            <a:ext cx="6477000" cy="4469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73144"/>
          <a:stretch/>
        </p:blipFill>
        <p:spPr>
          <a:xfrm>
            <a:off x="4953000" y="5787086"/>
            <a:ext cx="6448552" cy="979240"/>
          </a:xfrm>
          <a:prstGeom prst="rect">
            <a:avLst/>
          </a:prstGeom>
        </p:spPr>
      </p:pic>
    </p:spTree>
    <p:extLst>
      <p:ext uri="{BB962C8B-B14F-4D97-AF65-F5344CB8AC3E}">
        <p14:creationId xmlns:p14="http://schemas.microsoft.com/office/powerpoint/2010/main" val="1641515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1</a:t>
            </a:r>
            <a:endParaRPr lang="en-US" dirty="0"/>
          </a:p>
        </p:txBody>
      </p:sp>
      <p:sp>
        <p:nvSpPr>
          <p:cNvPr id="3" name="Content Placeholder 2"/>
          <p:cNvSpPr>
            <a:spLocks noGrp="1"/>
          </p:cNvSpPr>
          <p:nvPr>
            <p:ph idx="1"/>
          </p:nvPr>
        </p:nvSpPr>
        <p:spPr/>
        <p:txBody>
          <a:bodyPr/>
          <a:lstStyle/>
          <a:p>
            <a:r>
              <a:rPr lang="en-US" dirty="0" smtClean="0">
                <a:cs typeface="Times New Roman" pitchFamily="18" charset="0"/>
              </a:rPr>
              <a:t>What’s the probability that you flip exactly 3 heads in 5 coin tosses?</a:t>
            </a:r>
            <a:r>
              <a:rPr lang="en-US" dirty="0" smtClean="0"/>
              <a:t> </a:t>
            </a:r>
            <a:endParaRPr lang="en-US" dirty="0"/>
          </a:p>
        </p:txBody>
      </p:sp>
    </p:spTree>
    <p:extLst>
      <p:ext uri="{BB962C8B-B14F-4D97-AF65-F5344CB8AC3E}">
        <p14:creationId xmlns:p14="http://schemas.microsoft.com/office/powerpoint/2010/main" val="54808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4457"/>
            <a:ext cx="10058400" cy="990600"/>
          </a:xfrm>
        </p:spPr>
        <p:txBody>
          <a:bodyPr/>
          <a:lstStyle/>
          <a:p>
            <a:r>
              <a:rPr lang="en-US" dirty="0"/>
              <a:t>Example </a:t>
            </a:r>
            <a:r>
              <a:rPr lang="en-US" dirty="0" smtClean="0"/>
              <a:t>1</a:t>
            </a:r>
            <a:endParaRPr lang="en-GB" dirty="0"/>
          </a:p>
        </p:txBody>
      </p:sp>
      <p:sp>
        <p:nvSpPr>
          <p:cNvPr id="3" name="Content Placeholder 2"/>
          <p:cNvSpPr>
            <a:spLocks noGrp="1"/>
          </p:cNvSpPr>
          <p:nvPr>
            <p:ph idx="1"/>
          </p:nvPr>
        </p:nvSpPr>
        <p:spPr>
          <a:xfrm>
            <a:off x="1069848" y="1085057"/>
            <a:ext cx="10058400" cy="5394325"/>
          </a:xfrm>
        </p:spPr>
        <p:txBody>
          <a:bodyPr>
            <a:normAutofit/>
          </a:bodyPr>
          <a:lstStyle/>
          <a:p>
            <a:r>
              <a:rPr lang="en-US" dirty="0" smtClean="0"/>
              <a:t>Solution:</a:t>
            </a:r>
          </a:p>
          <a:p>
            <a:pPr marL="274320" lvl="1" indent="0">
              <a:buNone/>
            </a:pPr>
            <a:r>
              <a:rPr lang="en-US" dirty="0"/>
              <a:t>Here, </a:t>
            </a:r>
          </a:p>
          <a:p>
            <a:pPr marL="274320" lvl="1" indent="0">
              <a:buNone/>
            </a:pPr>
            <a:r>
              <a:rPr lang="en-US" dirty="0"/>
              <a:t>	p = </a:t>
            </a:r>
            <a:r>
              <a:rPr lang="en-US" dirty="0" smtClean="0"/>
              <a:t>50 %  ( probability of getting a head is 50 % )</a:t>
            </a:r>
            <a:endParaRPr lang="en-US" dirty="0"/>
          </a:p>
          <a:p>
            <a:pPr marL="274320" lvl="1" indent="0">
              <a:buNone/>
            </a:pPr>
            <a:r>
              <a:rPr lang="en-US" dirty="0"/>
              <a:t>	   = </a:t>
            </a:r>
            <a:r>
              <a:rPr lang="en-US" dirty="0" smtClean="0"/>
              <a:t>0.5</a:t>
            </a:r>
            <a:endParaRPr lang="en-US" dirty="0"/>
          </a:p>
          <a:p>
            <a:pPr marL="274320" lvl="1" indent="0">
              <a:buNone/>
            </a:pPr>
            <a:r>
              <a:rPr lang="en-US" dirty="0"/>
              <a:t>	q = 1 – p</a:t>
            </a:r>
          </a:p>
          <a:p>
            <a:pPr marL="274320" lvl="1" indent="0">
              <a:buNone/>
            </a:pPr>
            <a:r>
              <a:rPr lang="en-US" dirty="0"/>
              <a:t>	    = </a:t>
            </a:r>
            <a:r>
              <a:rPr lang="en-US" dirty="0" smtClean="0"/>
              <a:t>0.5</a:t>
            </a:r>
            <a:endParaRPr lang="en-US" dirty="0"/>
          </a:p>
          <a:p>
            <a:pPr marL="274320" lvl="1" indent="0">
              <a:buNone/>
            </a:pPr>
            <a:r>
              <a:rPr lang="en-US" dirty="0"/>
              <a:t>	number </a:t>
            </a:r>
            <a:r>
              <a:rPr lang="en-US" dirty="0" smtClean="0"/>
              <a:t>of heads, x</a:t>
            </a:r>
            <a:endParaRPr lang="en-US" dirty="0"/>
          </a:p>
          <a:p>
            <a:pPr marL="274320" lvl="1" indent="0">
              <a:buNone/>
            </a:pPr>
            <a:r>
              <a:rPr lang="en-US" dirty="0"/>
              <a:t>	number of </a:t>
            </a:r>
            <a:r>
              <a:rPr lang="en-US" dirty="0" smtClean="0"/>
              <a:t>total coin tosses, </a:t>
            </a:r>
            <a:r>
              <a:rPr lang="en-US" dirty="0"/>
              <a:t>n = 5</a:t>
            </a:r>
          </a:p>
          <a:p>
            <a:pPr marL="274320" lvl="1" indent="0">
              <a:buNone/>
            </a:pPr>
            <a:endParaRPr lang="en-US" dirty="0"/>
          </a:p>
          <a:p>
            <a:pPr marL="274320" lvl="1" indent="0">
              <a:buNone/>
            </a:pPr>
            <a:r>
              <a:rPr lang="en-US" dirty="0"/>
              <a:t>We know, </a:t>
            </a:r>
          </a:p>
          <a:p>
            <a:pPr marL="274320" lvl="1" indent="0">
              <a:buNone/>
            </a:pPr>
            <a:r>
              <a:rPr lang="en-US" dirty="0"/>
              <a:t>	probability </a:t>
            </a:r>
            <a:r>
              <a:rPr lang="en-US" dirty="0" smtClean="0"/>
              <a:t>of getting </a:t>
            </a:r>
            <a:r>
              <a:rPr lang="en-US" dirty="0"/>
              <a:t>x </a:t>
            </a:r>
            <a:r>
              <a:rPr lang="en-US" dirty="0" smtClean="0"/>
              <a:t>heads,  </a:t>
            </a:r>
            <a:r>
              <a:rPr lang="en-US" dirty="0"/>
              <a:t>p(x) = </a:t>
            </a:r>
            <a:r>
              <a:rPr lang="en-US" baseline="30000" dirty="0" err="1"/>
              <a:t>n</a:t>
            </a:r>
            <a:r>
              <a:rPr lang="en-US" dirty="0" err="1"/>
              <a:t>C</a:t>
            </a:r>
            <a:r>
              <a:rPr lang="en-US" baseline="-25000" dirty="0" err="1"/>
              <a:t>x</a:t>
            </a:r>
            <a:r>
              <a:rPr lang="en-US" dirty="0"/>
              <a:t> .</a:t>
            </a:r>
            <a:r>
              <a:rPr lang="en-US" dirty="0" err="1"/>
              <a:t>p</a:t>
            </a:r>
            <a:r>
              <a:rPr lang="en-US" baseline="30000" dirty="0" err="1"/>
              <a:t>x</a:t>
            </a:r>
            <a:r>
              <a:rPr lang="en-US" dirty="0"/>
              <a:t> .</a:t>
            </a:r>
            <a:r>
              <a:rPr lang="en-US" dirty="0" err="1"/>
              <a:t>q</a:t>
            </a:r>
            <a:r>
              <a:rPr lang="en-US" baseline="30000" dirty="0" err="1"/>
              <a:t>n</a:t>
            </a:r>
            <a:r>
              <a:rPr lang="en-US" baseline="30000" dirty="0"/>
              <a:t>-x</a:t>
            </a:r>
            <a:endParaRPr lang="en-US" dirty="0"/>
          </a:p>
          <a:p>
            <a:pPr marL="274320" lvl="1" indent="0">
              <a:buNone/>
            </a:pPr>
            <a:endParaRPr lang="en-US" dirty="0"/>
          </a:p>
          <a:p>
            <a:pPr marL="274320" lvl="1" indent="0">
              <a:buNone/>
            </a:pPr>
            <a:r>
              <a:rPr lang="en-US" dirty="0"/>
              <a:t>Now,</a:t>
            </a:r>
          </a:p>
          <a:p>
            <a:pPr marL="274320" lvl="1" indent="0">
              <a:buNone/>
            </a:pPr>
            <a:r>
              <a:rPr lang="en-US" dirty="0"/>
              <a:t>	</a:t>
            </a:r>
            <a:r>
              <a:rPr lang="en-US" dirty="0" smtClean="0"/>
              <a:t>P(x = 3) = </a:t>
            </a:r>
            <a:r>
              <a:rPr lang="en-US" baseline="30000" dirty="0" smtClean="0"/>
              <a:t>5</a:t>
            </a:r>
            <a:r>
              <a:rPr lang="en-US" dirty="0" smtClean="0"/>
              <a:t>C</a:t>
            </a:r>
            <a:r>
              <a:rPr lang="en-US" baseline="-25000" dirty="0" smtClean="0"/>
              <a:t>3</a:t>
            </a:r>
            <a:r>
              <a:rPr lang="en-US" dirty="0" smtClean="0"/>
              <a:t> </a:t>
            </a:r>
            <a:r>
              <a:rPr lang="en-US" dirty="0"/>
              <a:t>.</a:t>
            </a:r>
            <a:r>
              <a:rPr lang="en-US" dirty="0" smtClean="0"/>
              <a:t>p</a:t>
            </a:r>
            <a:r>
              <a:rPr lang="en-US" baseline="30000" dirty="0" smtClean="0"/>
              <a:t>3</a:t>
            </a:r>
            <a:r>
              <a:rPr lang="en-US" dirty="0" smtClean="0"/>
              <a:t> </a:t>
            </a:r>
            <a:r>
              <a:rPr lang="en-US" dirty="0"/>
              <a:t>.</a:t>
            </a:r>
            <a:r>
              <a:rPr lang="en-US" dirty="0" smtClean="0"/>
              <a:t>q</a:t>
            </a:r>
            <a:r>
              <a:rPr lang="en-US" baseline="30000" dirty="0" smtClean="0"/>
              <a:t>5-3</a:t>
            </a:r>
            <a:endParaRPr lang="en-US" dirty="0"/>
          </a:p>
          <a:p>
            <a:pPr marL="274320" lvl="1" indent="0">
              <a:buNone/>
            </a:pPr>
            <a:r>
              <a:rPr lang="en-US" dirty="0"/>
              <a:t>		=</a:t>
            </a:r>
            <a:r>
              <a:rPr lang="en-US" sz="2000" dirty="0" smtClean="0"/>
              <a:t> </a:t>
            </a:r>
            <a:r>
              <a:rPr lang="en-US" sz="2000" baseline="30000" dirty="0" smtClean="0"/>
              <a:t>5</a:t>
            </a:r>
            <a:r>
              <a:rPr lang="en-US" sz="2000" dirty="0" smtClean="0"/>
              <a:t>C</a:t>
            </a:r>
            <a:r>
              <a:rPr lang="en-US" sz="2000" baseline="-25000" dirty="0" smtClean="0"/>
              <a:t>3</a:t>
            </a:r>
            <a:r>
              <a:rPr lang="en-US" sz="2000" dirty="0" smtClean="0"/>
              <a:t> </a:t>
            </a:r>
            <a:r>
              <a:rPr lang="en-US" sz="2000" dirty="0"/>
              <a:t>.(</a:t>
            </a:r>
            <a:r>
              <a:rPr lang="en-US" sz="2000" dirty="0" smtClean="0"/>
              <a:t>0.5)</a:t>
            </a:r>
            <a:r>
              <a:rPr lang="en-US" sz="2000" baseline="30000" dirty="0"/>
              <a:t>3</a:t>
            </a:r>
            <a:r>
              <a:rPr lang="en-US" sz="2000" dirty="0" smtClean="0"/>
              <a:t> </a:t>
            </a:r>
            <a:r>
              <a:rPr lang="en-US" sz="2000" dirty="0"/>
              <a:t>.(</a:t>
            </a:r>
            <a:r>
              <a:rPr lang="en-US" sz="2000" dirty="0" smtClean="0"/>
              <a:t>0.5)</a:t>
            </a:r>
            <a:r>
              <a:rPr lang="en-US" sz="2000" baseline="30000" dirty="0" smtClean="0"/>
              <a:t>5-3</a:t>
            </a:r>
            <a:endParaRPr lang="en-US" sz="2000" dirty="0"/>
          </a:p>
          <a:p>
            <a:pPr marL="274320" lvl="1" indent="0">
              <a:buNone/>
            </a:pPr>
            <a:r>
              <a:rPr lang="en-US" sz="2000" dirty="0"/>
              <a:t>		= </a:t>
            </a:r>
            <a:r>
              <a:rPr lang="en-US" sz="2000" dirty="0" smtClean="0"/>
              <a:t>0.3125 </a:t>
            </a:r>
            <a:r>
              <a:rPr lang="en-US" sz="2000" dirty="0"/>
              <a:t>(</a:t>
            </a:r>
            <a:r>
              <a:rPr lang="en-US" sz="2000" dirty="0" err="1"/>
              <a:t>Ans</a:t>
            </a:r>
            <a:r>
              <a:rPr lang="en-US" sz="2000" dirty="0"/>
              <a:t>)</a:t>
            </a:r>
            <a:endParaRPr lang="en-US" dirty="0"/>
          </a:p>
          <a:p>
            <a:endParaRPr lang="en-GB" dirty="0"/>
          </a:p>
        </p:txBody>
      </p:sp>
    </p:spTree>
    <p:extLst>
      <p:ext uri="{BB962C8B-B14F-4D97-AF65-F5344CB8AC3E}">
        <p14:creationId xmlns:p14="http://schemas.microsoft.com/office/powerpoint/2010/main" val="128249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smtClean="0"/>
              <a:t>A production process manufactures computer chips on the average at 2% nonconforming. Every day, a random sample of size 50 is taken from the process. If the sample contains more than two nonconforming chips the process will be stopped. Compute the probability that the process is stopped by the sampling scheme</a:t>
            </a:r>
            <a:r>
              <a:rPr lang="en-US" dirty="0" smtClean="0"/>
              <a:t>.</a:t>
            </a:r>
          </a:p>
          <a:p>
            <a:pPr marL="0" indent="0">
              <a:buNone/>
            </a:pPr>
            <a:endParaRPr lang="en-US" dirty="0" smtClean="0"/>
          </a:p>
          <a:p>
            <a:pPr marL="0" indent="0">
              <a:buNone/>
            </a:pPr>
            <a:r>
              <a:rPr lang="en-US" dirty="0"/>
              <a:t>	</a:t>
            </a:r>
            <a:endParaRPr lang="en-US" dirty="0" smtClean="0"/>
          </a:p>
          <a:p>
            <a:pPr marL="274320" lvl="1" indent="0">
              <a:buNone/>
            </a:pPr>
            <a:endParaRPr lang="en-US" dirty="0"/>
          </a:p>
        </p:txBody>
      </p:sp>
    </p:spTree>
    <p:extLst>
      <p:ext uri="{BB962C8B-B14F-4D97-AF65-F5344CB8AC3E}">
        <p14:creationId xmlns:p14="http://schemas.microsoft.com/office/powerpoint/2010/main" val="2482081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23056"/>
            <a:ext cx="10058400" cy="804905"/>
          </a:xfrm>
        </p:spPr>
        <p:txBody>
          <a:bodyPr>
            <a:normAutofit fontScale="90000"/>
          </a:bodyPr>
          <a:lstStyle/>
          <a:p>
            <a:r>
              <a:rPr lang="en-US" dirty="0"/>
              <a:t>Example </a:t>
            </a:r>
            <a:r>
              <a:rPr lang="en-US" dirty="0" smtClean="0"/>
              <a:t>2:</a:t>
            </a:r>
            <a:endParaRPr lang="en-GB" dirty="0"/>
          </a:p>
        </p:txBody>
      </p:sp>
      <p:sp>
        <p:nvSpPr>
          <p:cNvPr id="3" name="Content Placeholder 2"/>
          <p:cNvSpPr>
            <a:spLocks noGrp="1"/>
          </p:cNvSpPr>
          <p:nvPr>
            <p:ph idx="1"/>
          </p:nvPr>
        </p:nvSpPr>
        <p:spPr>
          <a:xfrm>
            <a:off x="685800" y="1127960"/>
            <a:ext cx="11277600" cy="5824495"/>
          </a:xfrm>
        </p:spPr>
        <p:txBody>
          <a:bodyPr>
            <a:normAutofit lnSpcReduction="10000"/>
          </a:bodyPr>
          <a:lstStyle/>
          <a:p>
            <a:r>
              <a:rPr lang="en-US" dirty="0"/>
              <a:t>Solution:</a:t>
            </a:r>
          </a:p>
          <a:p>
            <a:pPr marL="274320" lvl="1" indent="0">
              <a:buNone/>
            </a:pPr>
            <a:r>
              <a:rPr lang="en-US" dirty="0"/>
              <a:t>Here, </a:t>
            </a:r>
          </a:p>
          <a:p>
            <a:pPr marL="274320" lvl="1" indent="0">
              <a:buNone/>
            </a:pPr>
            <a:r>
              <a:rPr lang="en-US" dirty="0"/>
              <a:t>	</a:t>
            </a:r>
            <a:r>
              <a:rPr lang="en-US" dirty="0" smtClean="0"/>
              <a:t>p </a:t>
            </a:r>
            <a:r>
              <a:rPr lang="en-US" dirty="0"/>
              <a:t>= 2 %</a:t>
            </a:r>
          </a:p>
          <a:p>
            <a:pPr marL="274320" lvl="1" indent="0">
              <a:buNone/>
            </a:pPr>
            <a:r>
              <a:rPr lang="en-US" dirty="0"/>
              <a:t>	   = 0.02</a:t>
            </a:r>
          </a:p>
          <a:p>
            <a:pPr marL="274320" lvl="1" indent="0">
              <a:buNone/>
            </a:pPr>
            <a:r>
              <a:rPr lang="en-US" dirty="0"/>
              <a:t>	q = 1 – p</a:t>
            </a:r>
          </a:p>
          <a:p>
            <a:pPr marL="274320" lvl="1" indent="0">
              <a:buNone/>
            </a:pPr>
            <a:r>
              <a:rPr lang="en-US" dirty="0"/>
              <a:t>	    = </a:t>
            </a:r>
            <a:r>
              <a:rPr lang="en-US" dirty="0" smtClean="0"/>
              <a:t>0.98</a:t>
            </a:r>
            <a:endParaRPr lang="en-US" dirty="0"/>
          </a:p>
          <a:p>
            <a:pPr marL="274320" lvl="1" indent="0">
              <a:buNone/>
            </a:pPr>
            <a:r>
              <a:rPr lang="en-US" dirty="0"/>
              <a:t>	number of conforming chips, </a:t>
            </a:r>
            <a:r>
              <a:rPr lang="en-US" dirty="0" smtClean="0"/>
              <a:t>x</a:t>
            </a:r>
          </a:p>
          <a:p>
            <a:pPr marL="274320" lvl="1" indent="0">
              <a:buNone/>
            </a:pPr>
            <a:r>
              <a:rPr lang="en-US" dirty="0"/>
              <a:t>	</a:t>
            </a:r>
            <a:r>
              <a:rPr lang="en-US" dirty="0" smtClean="0"/>
              <a:t>number of total chips, n = 50</a:t>
            </a:r>
            <a:endParaRPr lang="en-US" dirty="0"/>
          </a:p>
          <a:p>
            <a:pPr marL="274320" lvl="1" indent="0">
              <a:buNone/>
            </a:pPr>
            <a:endParaRPr lang="en-US" dirty="0" smtClean="0"/>
          </a:p>
          <a:p>
            <a:pPr marL="274320" lvl="1" indent="0">
              <a:buNone/>
            </a:pPr>
            <a:r>
              <a:rPr lang="en-US" dirty="0" smtClean="0"/>
              <a:t>We know, </a:t>
            </a:r>
            <a:endParaRPr lang="en-US" baseline="30000" dirty="0" smtClean="0"/>
          </a:p>
          <a:p>
            <a:pPr marL="274320" lvl="1" indent="0">
              <a:buNone/>
            </a:pPr>
            <a:r>
              <a:rPr lang="en-US" baseline="30000" dirty="0"/>
              <a:t>	</a:t>
            </a:r>
            <a:r>
              <a:rPr lang="en-US" dirty="0"/>
              <a:t> probability of x </a:t>
            </a:r>
            <a:r>
              <a:rPr lang="en-US" dirty="0" smtClean="0"/>
              <a:t>chips being conforming,  p(x</a:t>
            </a:r>
            <a:r>
              <a:rPr lang="en-US" dirty="0"/>
              <a:t>) = </a:t>
            </a:r>
            <a:r>
              <a:rPr lang="en-US" baseline="30000" dirty="0" err="1"/>
              <a:t>n</a:t>
            </a:r>
            <a:r>
              <a:rPr lang="en-US" dirty="0" err="1"/>
              <a:t>C</a:t>
            </a:r>
            <a:r>
              <a:rPr lang="en-US" baseline="-25000" dirty="0" err="1"/>
              <a:t>x</a:t>
            </a:r>
            <a:r>
              <a:rPr lang="en-US" dirty="0"/>
              <a:t> .</a:t>
            </a:r>
            <a:r>
              <a:rPr lang="en-US" dirty="0" err="1"/>
              <a:t>p</a:t>
            </a:r>
            <a:r>
              <a:rPr lang="en-US" baseline="30000" dirty="0" err="1"/>
              <a:t>x</a:t>
            </a:r>
            <a:r>
              <a:rPr lang="en-US" dirty="0"/>
              <a:t> .</a:t>
            </a:r>
            <a:r>
              <a:rPr lang="en-US" dirty="0" err="1"/>
              <a:t>q</a:t>
            </a:r>
            <a:r>
              <a:rPr lang="en-US" baseline="30000" dirty="0" err="1"/>
              <a:t>n</a:t>
            </a:r>
            <a:r>
              <a:rPr lang="en-US" baseline="30000" dirty="0"/>
              <a:t>-x</a:t>
            </a:r>
            <a:endParaRPr lang="en-US" dirty="0" smtClean="0"/>
          </a:p>
          <a:p>
            <a:pPr marL="274320" lvl="1" indent="0">
              <a:buNone/>
            </a:pPr>
            <a:endParaRPr lang="en-US" dirty="0" smtClean="0"/>
          </a:p>
          <a:p>
            <a:pPr marL="274320" lvl="1" indent="0">
              <a:buNone/>
            </a:pPr>
            <a:r>
              <a:rPr lang="en-US" dirty="0" smtClean="0"/>
              <a:t>Now,</a:t>
            </a:r>
            <a:endParaRPr lang="en-US" dirty="0"/>
          </a:p>
          <a:p>
            <a:pPr marL="274320" lvl="1" indent="0">
              <a:buNone/>
            </a:pPr>
            <a:r>
              <a:rPr lang="en-US" dirty="0"/>
              <a:t>	</a:t>
            </a:r>
            <a:r>
              <a:rPr lang="en-US" dirty="0" smtClean="0"/>
              <a:t>P(x </a:t>
            </a:r>
            <a:r>
              <a:rPr lang="en-US" dirty="0"/>
              <a:t>&gt; 2) = 1 – </a:t>
            </a:r>
            <a:r>
              <a:rPr lang="en-US" dirty="0" smtClean="0"/>
              <a:t>{ P(x=0) +P(x=1</a:t>
            </a:r>
            <a:r>
              <a:rPr lang="en-US" dirty="0"/>
              <a:t>) + </a:t>
            </a:r>
            <a:r>
              <a:rPr lang="en-US" dirty="0" smtClean="0"/>
              <a:t>P(x=2</a:t>
            </a:r>
            <a:r>
              <a:rPr lang="en-US" dirty="0"/>
              <a:t>) </a:t>
            </a:r>
            <a:r>
              <a:rPr lang="en-US" dirty="0" smtClean="0"/>
              <a:t>}</a:t>
            </a:r>
          </a:p>
          <a:p>
            <a:pPr marL="274320" lvl="1" indent="0">
              <a:buNone/>
            </a:pPr>
            <a:r>
              <a:rPr lang="en-US" dirty="0"/>
              <a:t>	</a:t>
            </a:r>
            <a:r>
              <a:rPr lang="en-US" dirty="0" smtClean="0"/>
              <a:t>	= 1 – {</a:t>
            </a:r>
            <a:r>
              <a:rPr lang="en-US" baseline="30000" dirty="0" smtClean="0"/>
              <a:t>50</a:t>
            </a:r>
            <a:r>
              <a:rPr lang="en-US" dirty="0" smtClean="0"/>
              <a:t>C</a:t>
            </a:r>
            <a:r>
              <a:rPr lang="en-US" baseline="-25000" dirty="0" smtClean="0"/>
              <a:t>0</a:t>
            </a:r>
            <a:r>
              <a:rPr lang="en-US" dirty="0" smtClean="0"/>
              <a:t> </a:t>
            </a:r>
            <a:r>
              <a:rPr lang="en-US" dirty="0"/>
              <a:t>.</a:t>
            </a:r>
            <a:r>
              <a:rPr lang="en-US" dirty="0" smtClean="0"/>
              <a:t>p</a:t>
            </a:r>
            <a:r>
              <a:rPr lang="en-US" baseline="30000" dirty="0" smtClean="0"/>
              <a:t>0</a:t>
            </a:r>
            <a:r>
              <a:rPr lang="en-US" dirty="0" smtClean="0"/>
              <a:t> </a:t>
            </a:r>
            <a:r>
              <a:rPr lang="en-US" dirty="0"/>
              <a:t>.</a:t>
            </a:r>
            <a:r>
              <a:rPr lang="en-US" dirty="0" smtClean="0"/>
              <a:t>q</a:t>
            </a:r>
            <a:r>
              <a:rPr lang="en-US" baseline="30000" dirty="0" smtClean="0"/>
              <a:t>50-0+</a:t>
            </a:r>
            <a:r>
              <a:rPr lang="en-US" dirty="0" smtClean="0"/>
              <a:t> </a:t>
            </a:r>
            <a:r>
              <a:rPr lang="en-US" baseline="30000" dirty="0" smtClean="0"/>
              <a:t>50</a:t>
            </a:r>
            <a:r>
              <a:rPr lang="en-US" dirty="0" smtClean="0"/>
              <a:t>C</a:t>
            </a:r>
            <a:r>
              <a:rPr lang="en-US" baseline="-25000" dirty="0" smtClean="0"/>
              <a:t>1</a:t>
            </a:r>
            <a:r>
              <a:rPr lang="en-US" dirty="0" smtClean="0"/>
              <a:t> .p</a:t>
            </a:r>
            <a:r>
              <a:rPr lang="en-US" baseline="30000" dirty="0"/>
              <a:t>1</a:t>
            </a:r>
            <a:r>
              <a:rPr lang="en-US" dirty="0" smtClean="0"/>
              <a:t> .q</a:t>
            </a:r>
            <a:r>
              <a:rPr lang="en-US" baseline="30000" dirty="0" smtClean="0"/>
              <a:t>50-1</a:t>
            </a:r>
            <a:r>
              <a:rPr lang="en-US" dirty="0" smtClean="0"/>
              <a:t> +</a:t>
            </a:r>
            <a:r>
              <a:rPr lang="en-US" baseline="30000" dirty="0"/>
              <a:t> </a:t>
            </a:r>
            <a:r>
              <a:rPr lang="en-US" baseline="30000" dirty="0" smtClean="0"/>
              <a:t>50</a:t>
            </a:r>
            <a:r>
              <a:rPr lang="en-US" dirty="0" smtClean="0"/>
              <a:t>C</a:t>
            </a:r>
            <a:r>
              <a:rPr lang="en-US" baseline="-25000" dirty="0"/>
              <a:t>2</a:t>
            </a:r>
            <a:r>
              <a:rPr lang="en-US" dirty="0" smtClean="0"/>
              <a:t> </a:t>
            </a:r>
            <a:r>
              <a:rPr lang="en-US" dirty="0"/>
              <a:t>.</a:t>
            </a:r>
            <a:r>
              <a:rPr lang="en-US" dirty="0" smtClean="0"/>
              <a:t>p</a:t>
            </a:r>
            <a:r>
              <a:rPr lang="en-US" baseline="30000" dirty="0" smtClean="0"/>
              <a:t>2</a:t>
            </a:r>
            <a:r>
              <a:rPr lang="en-US" dirty="0" smtClean="0"/>
              <a:t> </a:t>
            </a:r>
            <a:r>
              <a:rPr lang="en-US" dirty="0"/>
              <a:t>.</a:t>
            </a:r>
            <a:r>
              <a:rPr lang="en-US" dirty="0" smtClean="0"/>
              <a:t>q</a:t>
            </a:r>
            <a:r>
              <a:rPr lang="en-US" baseline="30000" dirty="0" smtClean="0"/>
              <a:t>n-2 </a:t>
            </a:r>
            <a:r>
              <a:rPr lang="en-US" sz="2000" dirty="0" smtClean="0"/>
              <a:t>}</a:t>
            </a:r>
          </a:p>
          <a:p>
            <a:pPr marL="274320" lvl="1" indent="0">
              <a:buNone/>
            </a:pPr>
            <a:r>
              <a:rPr lang="en-US" sz="2000" dirty="0"/>
              <a:t>	</a:t>
            </a:r>
            <a:r>
              <a:rPr lang="en-US" sz="2000" dirty="0" smtClean="0"/>
              <a:t>	= 1 - { </a:t>
            </a:r>
            <a:r>
              <a:rPr lang="en-US" sz="2000" baseline="30000" dirty="0" smtClean="0"/>
              <a:t>50</a:t>
            </a:r>
            <a:r>
              <a:rPr lang="en-US" sz="2000" dirty="0" smtClean="0"/>
              <a:t>C</a:t>
            </a:r>
            <a:r>
              <a:rPr lang="en-US" sz="2000" baseline="-25000" dirty="0" smtClean="0"/>
              <a:t>1</a:t>
            </a:r>
            <a:r>
              <a:rPr lang="en-US" sz="2000" dirty="0" smtClean="0"/>
              <a:t> </a:t>
            </a:r>
            <a:r>
              <a:rPr lang="en-US" sz="2000" dirty="0"/>
              <a:t>.(</a:t>
            </a:r>
            <a:r>
              <a:rPr lang="en-US" sz="2000" dirty="0" smtClean="0"/>
              <a:t>0.02)</a:t>
            </a:r>
            <a:r>
              <a:rPr lang="en-US" sz="2000" baseline="30000" dirty="0" smtClean="0"/>
              <a:t>0</a:t>
            </a:r>
            <a:r>
              <a:rPr lang="en-US" sz="2000" dirty="0" smtClean="0"/>
              <a:t> </a:t>
            </a:r>
            <a:r>
              <a:rPr lang="en-US" sz="2000" dirty="0"/>
              <a:t>.(</a:t>
            </a:r>
            <a:r>
              <a:rPr lang="en-US" sz="2000" dirty="0" smtClean="0"/>
              <a:t>0.98)</a:t>
            </a:r>
            <a:r>
              <a:rPr lang="en-US" sz="2000" baseline="30000" dirty="0" smtClean="0"/>
              <a:t>50-0 </a:t>
            </a:r>
            <a:r>
              <a:rPr lang="en-US" sz="2000" dirty="0" smtClean="0"/>
              <a:t> + </a:t>
            </a:r>
            <a:r>
              <a:rPr lang="en-US" sz="2000" baseline="30000" dirty="0" smtClean="0"/>
              <a:t>50</a:t>
            </a:r>
            <a:r>
              <a:rPr lang="en-US" sz="2000" dirty="0" smtClean="0"/>
              <a:t>C</a:t>
            </a:r>
            <a:r>
              <a:rPr lang="en-US" sz="2000" baseline="-25000" dirty="0" smtClean="0"/>
              <a:t>1</a:t>
            </a:r>
            <a:r>
              <a:rPr lang="en-US" sz="2000" dirty="0" smtClean="0"/>
              <a:t> .(0.02)</a:t>
            </a:r>
            <a:r>
              <a:rPr lang="en-US" sz="2000" baseline="30000" dirty="0" smtClean="0"/>
              <a:t>1</a:t>
            </a:r>
            <a:r>
              <a:rPr lang="en-US" sz="2000" dirty="0" smtClean="0"/>
              <a:t> .(0.98)</a:t>
            </a:r>
            <a:r>
              <a:rPr lang="en-US" sz="2000" baseline="30000" dirty="0" smtClean="0"/>
              <a:t>50-1</a:t>
            </a:r>
            <a:r>
              <a:rPr lang="en-US" sz="2000" dirty="0" smtClean="0"/>
              <a:t> </a:t>
            </a:r>
            <a:r>
              <a:rPr lang="en-US" sz="2000" dirty="0"/>
              <a:t>+</a:t>
            </a:r>
            <a:r>
              <a:rPr lang="en-US" sz="2000" baseline="30000" dirty="0"/>
              <a:t> 50</a:t>
            </a:r>
            <a:r>
              <a:rPr lang="en-US" sz="2000" dirty="0"/>
              <a:t>C</a:t>
            </a:r>
            <a:r>
              <a:rPr lang="en-US" sz="2000" baseline="-25000" dirty="0"/>
              <a:t>2</a:t>
            </a:r>
            <a:r>
              <a:rPr lang="en-US" sz="2000" dirty="0"/>
              <a:t> </a:t>
            </a:r>
            <a:r>
              <a:rPr lang="en-US" sz="2000" dirty="0" smtClean="0"/>
              <a:t>.(0.02)</a:t>
            </a:r>
            <a:r>
              <a:rPr lang="en-US" sz="2000" baseline="30000" dirty="0" smtClean="0"/>
              <a:t>2</a:t>
            </a:r>
            <a:r>
              <a:rPr lang="en-US" sz="2000" dirty="0" smtClean="0"/>
              <a:t> .(0.98)</a:t>
            </a:r>
            <a:r>
              <a:rPr lang="en-US" sz="2000" baseline="30000" dirty="0" smtClean="0"/>
              <a:t>n-2 </a:t>
            </a:r>
            <a:r>
              <a:rPr lang="en-US" sz="2000" dirty="0"/>
              <a:t>}</a:t>
            </a:r>
            <a:endParaRPr lang="en-US" sz="2000" dirty="0" smtClean="0"/>
          </a:p>
          <a:p>
            <a:pPr marL="274320" lvl="1" indent="0">
              <a:buNone/>
            </a:pPr>
            <a:r>
              <a:rPr lang="en-US" sz="2000" dirty="0"/>
              <a:t>	</a:t>
            </a:r>
            <a:r>
              <a:rPr lang="en-US" sz="2000" dirty="0" smtClean="0"/>
              <a:t>	= 0.078 (</a:t>
            </a:r>
            <a:r>
              <a:rPr lang="en-US" sz="2000" dirty="0" err="1" smtClean="0"/>
              <a:t>Ans</a:t>
            </a:r>
            <a:r>
              <a:rPr lang="en-US" sz="2000" dirty="0" smtClean="0"/>
              <a:t>)</a:t>
            </a:r>
            <a:endParaRPr lang="en-US" dirty="0" smtClean="0"/>
          </a:p>
          <a:p>
            <a:pPr marL="274320" lvl="1" indent="0">
              <a:buNone/>
            </a:pPr>
            <a:r>
              <a:rPr lang="en-US" dirty="0"/>
              <a:t> </a:t>
            </a:r>
            <a:r>
              <a:rPr lang="en-US" dirty="0" smtClean="0"/>
              <a:t>                          </a:t>
            </a:r>
            <a:endParaRPr lang="en-GB" dirty="0"/>
          </a:p>
        </p:txBody>
      </p:sp>
    </p:spTree>
    <p:extLst>
      <p:ext uri="{BB962C8B-B14F-4D97-AF65-F5344CB8AC3E}">
        <p14:creationId xmlns:p14="http://schemas.microsoft.com/office/powerpoint/2010/main" val="3158547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276</TotalTime>
  <Words>1232</Words>
  <Application>Microsoft Office PowerPoint</Application>
  <PresentationFormat>Custom</PresentationFormat>
  <Paragraphs>132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Cambria Math</vt:lpstr>
      <vt:lpstr>Rockwell</vt:lpstr>
      <vt:lpstr>Rockwell Condensed</vt:lpstr>
      <vt:lpstr>Symbol</vt:lpstr>
      <vt:lpstr>Times</vt:lpstr>
      <vt:lpstr>Times New Roman</vt:lpstr>
      <vt:lpstr>Wingdings</vt:lpstr>
      <vt:lpstr>Wood Type</vt:lpstr>
      <vt:lpstr>Statistical Model</vt:lpstr>
      <vt:lpstr>Discrete Distribution</vt:lpstr>
      <vt:lpstr>Bernoulli Trials and Bernoulli Distribution</vt:lpstr>
      <vt:lpstr>Bernoulli Trials and Bernoulli Distribution</vt:lpstr>
      <vt:lpstr>Binomial Distribution</vt:lpstr>
      <vt:lpstr>Example 1</vt:lpstr>
      <vt:lpstr>Example 1</vt:lpstr>
      <vt:lpstr>Example 2:</vt:lpstr>
      <vt:lpstr>Example 2:</vt:lpstr>
      <vt:lpstr>Example 3:</vt:lpstr>
      <vt:lpstr>Example 3:</vt:lpstr>
      <vt:lpstr>Example 4</vt:lpstr>
      <vt:lpstr>Example 5</vt:lpstr>
      <vt:lpstr>Poisson Distribution</vt:lpstr>
      <vt:lpstr>Example 1</vt:lpstr>
      <vt:lpstr>Example 2</vt:lpstr>
      <vt:lpstr>Example 3</vt:lpstr>
      <vt:lpstr>Example 4</vt:lpstr>
      <vt:lpstr>Example 5</vt:lpstr>
      <vt:lpstr>Example 6</vt:lpstr>
      <vt:lpstr>Example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Model</dc:title>
  <dc:creator>Laboni</dc:creator>
  <cp:lastModifiedBy>Nahiyan</cp:lastModifiedBy>
  <cp:revision>25</cp:revision>
  <dcterms:created xsi:type="dcterms:W3CDTF">2019-06-26T17:42:16Z</dcterms:created>
  <dcterms:modified xsi:type="dcterms:W3CDTF">2021-03-30T17:54:36Z</dcterms:modified>
</cp:coreProperties>
</file>