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61" r:id="rId3"/>
    <p:sldMasterId id="2147483663" r:id="rId4"/>
    <p:sldMasterId id="2147483665" r:id="rId5"/>
  </p:sldMasterIdLst>
  <p:notesMasterIdLst>
    <p:notesMasterId r:id="rId3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9" r:id="rId36"/>
    <p:sldId id="286" r:id="rId37"/>
    <p:sldId id="287"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JscRlyAHS+KCx16uw4WA0vEav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customschemas.google.com/relationships/presentationmetadata" Target="metadata"/><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rgbClr val="000000"/>
                </a:solidFill>
                <a:latin typeface="Gulim"/>
                <a:ea typeface="Gulim"/>
                <a:cs typeface="Gulim"/>
                <a:sym typeface="Gulim"/>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Gulim"/>
              <a:buNone/>
            </a:pPr>
            <a:fld id="{00000000-1234-1234-1234-123412341234}" type="slidenum">
              <a:rPr lang="en-US" sz="1200" b="0" i="0" u="none" strike="noStrike" cap="none">
                <a:solidFill>
                  <a:srgbClr val="000000"/>
                </a:solidFill>
                <a:latin typeface="Gulim"/>
                <a:ea typeface="Gulim"/>
                <a:cs typeface="Gulim"/>
                <a:sym typeface="Gulim"/>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8031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b7ee0f5c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8b7ee0f5c1_0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8b7ee0f5c1_0_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Gulim"/>
              <a:buNone/>
            </a:pPr>
            <a:fld id="{00000000-1234-1234-1234-123412341234}" type="slidenum">
              <a:rPr lang="en-US"/>
              <a:t>33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3"/>
          <p:cNvSpPr txBox="1">
            <a:spLocks noGrp="1"/>
          </p:cNvSpPr>
          <p:nvPr>
            <p:ph type="ctrTitle"/>
          </p:nvPr>
        </p:nvSpPr>
        <p:spPr>
          <a:xfrm>
            <a:off x="685800" y="2206625"/>
            <a:ext cx="7772400" cy="1470025"/>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E4675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33"/>
          <p:cNvSpPr txBox="1">
            <a:spLocks noGrp="1"/>
          </p:cNvSpPr>
          <p:nvPr>
            <p:ph type="subTitle" idx="1"/>
          </p:nvPr>
        </p:nvSpPr>
        <p:spPr>
          <a:xfrm>
            <a:off x="1371600" y="39624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1920"/>
              <a:buFont typeface="Times New Roman"/>
              <a:buNone/>
              <a:defRPr/>
            </a:lvl1pPr>
            <a:lvl2pPr lvl="1" algn="l">
              <a:spcBef>
                <a:spcPts val="360"/>
              </a:spcBef>
              <a:spcAft>
                <a:spcPts val="0"/>
              </a:spcAft>
              <a:buSzPts val="162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0" name="Google Shape;20;p33"/>
          <p:cNvSpPr txBox="1">
            <a:spLocks noGrp="1"/>
          </p:cNvSpPr>
          <p:nvPr>
            <p:ph type="dt" idx="10"/>
          </p:nvPr>
        </p:nvSpPr>
        <p:spPr>
          <a:xfrm>
            <a:off x="457200" y="6381750"/>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3"/>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E4675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3"/>
          <p:cNvSpPr txBox="1">
            <a:spLocks noGrp="1"/>
          </p:cNvSpPr>
          <p:nvPr>
            <p:ph type="sldNum" idx="12"/>
          </p:nvPr>
        </p:nvSpPr>
        <p:spPr>
          <a:xfrm>
            <a:off x="6553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1pPr>
            <a:lvl2pPr marL="0" marR="0" lvl="1"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2pPr>
            <a:lvl3pPr marL="0" marR="0" lvl="2"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3pPr>
            <a:lvl4pPr marL="0" marR="0" lvl="3"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4pPr>
            <a:lvl5pPr marL="0" marR="0" lvl="4"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5pPr>
            <a:lvl6pPr marL="0" marR="0" lvl="5"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6pPr>
            <a:lvl7pPr marL="0" marR="0" lvl="6"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7pPr>
            <a:lvl8pPr marL="0" marR="0" lvl="7"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8pPr>
            <a:lvl9pPr marL="0" marR="0" lvl="8" indent="0" algn="r">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102"/>
        <p:cNvGrpSpPr/>
        <p:nvPr/>
      </p:nvGrpSpPr>
      <p:grpSpPr>
        <a:xfrm>
          <a:off x="0" y="0"/>
          <a:ext cx="0" cy="0"/>
          <a:chOff x="0" y="0"/>
          <a:chExt cx="0" cy="0"/>
        </a:xfrm>
      </p:grpSpPr>
      <p:sp>
        <p:nvSpPr>
          <p:cNvPr id="103" name="Google Shape;103;p37"/>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4" name="Google Shape;104;p37"/>
          <p:cNvSpPr txBox="1">
            <a:spLocks noGrp="1"/>
          </p:cNvSpPr>
          <p:nvPr>
            <p:ph type="body" idx="1"/>
          </p:nvPr>
        </p:nvSpPr>
        <p:spPr>
          <a:xfrm>
            <a:off x="685800" y="1676400"/>
            <a:ext cx="7772400" cy="20955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5" name="Google Shape;105;p37"/>
          <p:cNvSpPr txBox="1">
            <a:spLocks noGrp="1"/>
          </p:cNvSpPr>
          <p:nvPr>
            <p:ph type="body" idx="2"/>
          </p:nvPr>
        </p:nvSpPr>
        <p:spPr>
          <a:xfrm>
            <a:off x="685800" y="3924300"/>
            <a:ext cx="7772400" cy="20955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37"/>
          <p:cNvSpPr txBox="1">
            <a:spLocks noGrp="1"/>
          </p:cNvSpPr>
          <p:nvPr>
            <p:ph type="dt" idx="10"/>
          </p:nvPr>
        </p:nvSpPr>
        <p:spPr>
          <a:xfrm>
            <a:off x="685800" y="6248400"/>
            <a:ext cx="1752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7"/>
          <p:cNvSpPr txBox="1">
            <a:spLocks noGrp="1"/>
          </p:cNvSpPr>
          <p:nvPr>
            <p:ph type="ftr" idx="11"/>
          </p:nvPr>
        </p:nvSpPr>
        <p:spPr>
          <a:xfrm>
            <a:off x="2514600" y="6248400"/>
            <a:ext cx="4114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7"/>
          <p:cNvSpPr txBox="1">
            <a:spLocks noGrp="1"/>
          </p:cNvSpPr>
          <p:nvPr>
            <p:ph type="sldNum" idx="12"/>
          </p:nvPr>
        </p:nvSpPr>
        <p:spPr>
          <a:xfrm>
            <a:off x="6705600" y="6248400"/>
            <a:ext cx="1752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17"/>
        <p:cNvGrpSpPr/>
        <p:nvPr/>
      </p:nvGrpSpPr>
      <p:grpSpPr>
        <a:xfrm>
          <a:off x="0" y="0"/>
          <a:ext cx="0" cy="0"/>
          <a:chOff x="0" y="0"/>
          <a:chExt cx="0" cy="0"/>
        </a:xfrm>
      </p:grpSpPr>
      <p:sp>
        <p:nvSpPr>
          <p:cNvPr id="118" name="Google Shape;118;p39"/>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9" name="Google Shape;119;p39"/>
          <p:cNvSpPr txBox="1">
            <a:spLocks noGrp="1"/>
          </p:cNvSpPr>
          <p:nvPr>
            <p:ph type="body" idx="1"/>
          </p:nvPr>
        </p:nvSpPr>
        <p:spPr>
          <a:xfrm>
            <a:off x="685800" y="1676400"/>
            <a:ext cx="3810000" cy="43434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0" name="Google Shape;120;p39"/>
          <p:cNvSpPr txBox="1">
            <a:spLocks noGrp="1"/>
          </p:cNvSpPr>
          <p:nvPr>
            <p:ph type="body" idx="2"/>
          </p:nvPr>
        </p:nvSpPr>
        <p:spPr>
          <a:xfrm>
            <a:off x="4648200" y="1676400"/>
            <a:ext cx="3810000" cy="43434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39"/>
          <p:cNvSpPr txBox="1">
            <a:spLocks noGrp="1"/>
          </p:cNvSpPr>
          <p:nvPr>
            <p:ph type="dt" idx="10"/>
          </p:nvPr>
        </p:nvSpPr>
        <p:spPr>
          <a:xfrm>
            <a:off x="685800" y="6248400"/>
            <a:ext cx="1752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9"/>
          <p:cNvSpPr txBox="1">
            <a:spLocks noGrp="1"/>
          </p:cNvSpPr>
          <p:nvPr>
            <p:ph type="ftr" idx="11"/>
          </p:nvPr>
        </p:nvSpPr>
        <p:spPr>
          <a:xfrm>
            <a:off x="2514600" y="6248400"/>
            <a:ext cx="4114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9"/>
          <p:cNvSpPr txBox="1">
            <a:spLocks noGrp="1"/>
          </p:cNvSpPr>
          <p:nvPr>
            <p:ph type="sldNum" idx="12"/>
          </p:nvPr>
        </p:nvSpPr>
        <p:spPr>
          <a:xfrm>
            <a:off x="6705600" y="6248400"/>
            <a:ext cx="1752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over Content" type="txOverObj">
  <p:cSld name="TEXT_OVER_OBJECT">
    <p:spTree>
      <p:nvGrpSpPr>
        <p:cNvPr id="1" name="Shape 132"/>
        <p:cNvGrpSpPr/>
        <p:nvPr/>
      </p:nvGrpSpPr>
      <p:grpSpPr>
        <a:xfrm>
          <a:off x="0" y="0"/>
          <a:ext cx="0" cy="0"/>
          <a:chOff x="0" y="0"/>
          <a:chExt cx="0" cy="0"/>
        </a:xfrm>
      </p:grpSpPr>
      <p:sp>
        <p:nvSpPr>
          <p:cNvPr id="133" name="Google Shape;133;p41"/>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4" name="Google Shape;134;p41"/>
          <p:cNvSpPr txBox="1">
            <a:spLocks noGrp="1"/>
          </p:cNvSpPr>
          <p:nvPr>
            <p:ph type="body" idx="1"/>
          </p:nvPr>
        </p:nvSpPr>
        <p:spPr>
          <a:xfrm>
            <a:off x="685800" y="1676400"/>
            <a:ext cx="7772400" cy="20955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5" name="Google Shape;135;p41"/>
          <p:cNvSpPr txBox="1">
            <a:spLocks noGrp="1"/>
          </p:cNvSpPr>
          <p:nvPr>
            <p:ph type="body" idx="2"/>
          </p:nvPr>
        </p:nvSpPr>
        <p:spPr>
          <a:xfrm>
            <a:off x="685800" y="3924300"/>
            <a:ext cx="7772400" cy="20955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6" name="Google Shape;136;p41"/>
          <p:cNvSpPr txBox="1">
            <a:spLocks noGrp="1"/>
          </p:cNvSpPr>
          <p:nvPr>
            <p:ph type="dt" idx="10"/>
          </p:nvPr>
        </p:nvSpPr>
        <p:spPr>
          <a:xfrm>
            <a:off x="685800" y="6248400"/>
            <a:ext cx="1752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41"/>
          <p:cNvSpPr txBox="1">
            <a:spLocks noGrp="1"/>
          </p:cNvSpPr>
          <p:nvPr>
            <p:ph type="ftr" idx="11"/>
          </p:nvPr>
        </p:nvSpPr>
        <p:spPr>
          <a:xfrm>
            <a:off x="2514600" y="6248400"/>
            <a:ext cx="4114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41"/>
          <p:cNvSpPr txBox="1">
            <a:spLocks noGrp="1"/>
          </p:cNvSpPr>
          <p:nvPr>
            <p:ph type="sldNum" idx="12"/>
          </p:nvPr>
        </p:nvSpPr>
        <p:spPr>
          <a:xfrm>
            <a:off x="6705600" y="6248400"/>
            <a:ext cx="1752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3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4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E77739"/>
              </a:buClr>
              <a:buSzPts val="1920"/>
              <a:buFont typeface="Times New Roman"/>
              <a:buNone/>
              <a:defRPr sz="3200">
                <a:solidFill>
                  <a:schemeClr val="dk1"/>
                </a:solidFill>
                <a:latin typeface="Times New Roman"/>
                <a:ea typeface="Times New Roman"/>
                <a:cs typeface="Times New Roman"/>
                <a:sym typeface="Times New Roman"/>
              </a:defRPr>
            </a:lvl1pPr>
            <a:lvl2pPr marR="0" lvl="1" algn="l" rtl="0">
              <a:spcBef>
                <a:spcPts val="560"/>
              </a:spcBef>
              <a:spcAft>
                <a:spcPts val="0"/>
              </a:spcAft>
              <a:buClr>
                <a:srgbClr val="E77739"/>
              </a:buClr>
              <a:buSzPts val="2520"/>
              <a:buFont typeface="Noto Sans Symbols"/>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rgbClr val="E77739"/>
              </a:buClr>
              <a:buSzPts val="2400"/>
              <a:buFont typeface="Noto Sans Symbols"/>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rgbClr val="E77739"/>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rgbClr val="E77739"/>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rgbClr val="E77739"/>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rgbClr val="E77739"/>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rgbClr val="E77739"/>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rgbClr val="E77739"/>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2" name="Google Shape;52;p4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Font typeface="Times New Roman"/>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53" name="Google Shape;53;p4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4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4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Font typeface="Times New Roman"/>
              <a:buChar char="•"/>
              <a:defRPr sz="3200"/>
            </a:lvl1pPr>
            <a:lvl2pPr marL="914400" lvl="1" indent="-388619"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59" name="Google Shape;59;p4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Font typeface="Times New Roman"/>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60" name="Google Shape;60;p4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4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4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4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4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Font typeface="Times New Roman"/>
              <a:buNone/>
              <a:defRPr sz="2400" b="1"/>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75" name="Google Shape;75;p4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Font typeface="Times New Roman"/>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76" name="Google Shape;76;p4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Font typeface="Times New Roman"/>
              <a:buNone/>
              <a:defRPr sz="2400" b="1"/>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77" name="Google Shape;77;p4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Font typeface="Times New Roman"/>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78" name="Google Shape;78;p4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4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49"/>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Font typeface="Times New Roman"/>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84" name="Google Shape;84;p49"/>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Font typeface="Times New Roman"/>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85" name="Google Shape;85;p4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5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5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Font typeface="Times New Roman"/>
              <a:buNone/>
              <a:defRPr sz="2000"/>
            </a:lvl1pPr>
            <a:lvl2pPr marL="914400" lvl="1" indent="-228600" algn="l">
              <a:spcBef>
                <a:spcPts val="360"/>
              </a:spcBef>
              <a:spcAft>
                <a:spcPts val="0"/>
              </a:spcAft>
              <a:buSzPts val="162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91" name="Google Shape;91;p5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5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jp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0" y="0"/>
            <a:ext cx="9144000" cy="6858000"/>
          </a:xfrm>
          <a:prstGeom prst="rect">
            <a:avLst/>
          </a:prstGeom>
          <a:gradFill>
            <a:gsLst>
              <a:gs pos="0">
                <a:srgbClr val="9EAF4B"/>
              </a:gs>
              <a:gs pos="100000">
                <a:srgbClr val="D7DEB4"/>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Gulim"/>
              <a:ea typeface="Gulim"/>
              <a:cs typeface="Gulim"/>
              <a:sym typeface="Gulim"/>
            </a:endParaRPr>
          </a:p>
        </p:txBody>
      </p:sp>
      <p:pic>
        <p:nvPicPr>
          <p:cNvPr id="11" name="Google Shape;11;p32"/>
          <p:cNvPicPr preferRelativeResize="0"/>
          <p:nvPr/>
        </p:nvPicPr>
        <p:blipFill rotWithShape="1">
          <a:blip r:embed="rId3">
            <a:alphaModFix/>
          </a:blip>
          <a:srcRect/>
          <a:stretch/>
        </p:blipFill>
        <p:spPr>
          <a:xfrm>
            <a:off x="6324600" y="0"/>
            <a:ext cx="2819400" cy="1874837"/>
          </a:xfrm>
          <a:prstGeom prst="rect">
            <a:avLst/>
          </a:prstGeom>
          <a:noFill/>
          <a:ln>
            <a:noFill/>
          </a:ln>
        </p:spPr>
      </p:pic>
      <p:sp>
        <p:nvSpPr>
          <p:cNvPr id="12" name="Google Shape;12;p3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9pPr>
          </a:lstStyle>
          <a:p>
            <a:endParaRPr/>
          </a:p>
        </p:txBody>
      </p:sp>
      <p:sp>
        <p:nvSpPr>
          <p:cNvPr id="13" name="Google Shape;13;p3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rgbClr val="E77739"/>
              </a:buClr>
              <a:buSzPts val="192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388619" algn="l" rtl="0">
              <a:spcBef>
                <a:spcPts val="560"/>
              </a:spcBef>
              <a:spcAft>
                <a:spcPts val="0"/>
              </a:spcAft>
              <a:buClr>
                <a:srgbClr val="E77739"/>
              </a:buClr>
              <a:buSzPts val="252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rgbClr val="E7773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32"/>
          <p:cNvSpPr txBox="1">
            <a:spLocks noGrp="1"/>
          </p:cNvSpPr>
          <p:nvPr>
            <p:ph type="dt" idx="10"/>
          </p:nvPr>
        </p:nvSpPr>
        <p:spPr>
          <a:xfrm>
            <a:off x="457200" y="6381750"/>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15" name="Google Shape;15;p32"/>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1" i="0" u="none">
                <a:solidFill>
                  <a:srgbClr val="E46756"/>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16" name="Google Shape;16;p32"/>
          <p:cNvSpPr txBox="1">
            <a:spLocks noGrp="1"/>
          </p:cNvSpPr>
          <p:nvPr>
            <p:ph type="sldNum" idx="12"/>
          </p:nvPr>
        </p:nvSpPr>
        <p:spPr>
          <a:xfrm>
            <a:off x="6553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1pPr>
            <a:lvl2pPr marL="0" marR="0" lvl="1"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2pPr>
            <a:lvl3pPr marL="0" marR="0" lvl="2"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3pPr>
            <a:lvl4pPr marL="0" marR="0" lvl="3"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4pPr>
            <a:lvl5pPr marL="0" marR="0" lvl="4"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5pPr>
            <a:lvl6pPr marL="0" marR="0" lvl="5"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6pPr>
            <a:lvl7pPr marL="0" marR="0" lvl="6"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7pPr>
            <a:lvl8pPr marL="0" marR="0" lvl="7"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8pPr>
            <a:lvl9pPr marL="0" marR="0" lvl="8" indent="0" algn="r" rtl="0">
              <a:lnSpc>
                <a:spcPct val="100000"/>
              </a:lnSpc>
              <a:spcBef>
                <a:spcPts val="0"/>
              </a:spcBef>
              <a:spcAft>
                <a:spcPts val="0"/>
              </a:spcAft>
              <a:buClr>
                <a:srgbClr val="E46756"/>
              </a:buClr>
              <a:buSzPts val="1400"/>
              <a:buFont typeface="Gulim"/>
              <a:buNone/>
              <a:defRPr sz="1400" b="1" i="0" u="none">
                <a:solidFill>
                  <a:srgbClr val="E46756"/>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pic>
        <p:nvPicPr>
          <p:cNvPr id="24" name="Google Shape;24;p34"/>
          <p:cNvPicPr preferRelativeResize="0"/>
          <p:nvPr/>
        </p:nvPicPr>
        <p:blipFill rotWithShape="1">
          <a:blip r:embed="rId10">
            <a:alphaModFix/>
          </a:blip>
          <a:srcRect/>
          <a:stretch/>
        </p:blipFill>
        <p:spPr>
          <a:xfrm>
            <a:off x="7516812" y="0"/>
            <a:ext cx="1627187" cy="1082675"/>
          </a:xfrm>
          <a:prstGeom prst="rect">
            <a:avLst/>
          </a:prstGeom>
          <a:noFill/>
          <a:ln>
            <a:noFill/>
          </a:ln>
        </p:spPr>
      </p:pic>
      <p:sp>
        <p:nvSpPr>
          <p:cNvPr id="25" name="Google Shape;25;p34"/>
          <p:cNvSpPr/>
          <p:nvPr/>
        </p:nvSpPr>
        <p:spPr>
          <a:xfrm>
            <a:off x="0" y="0"/>
            <a:ext cx="2438400" cy="6858000"/>
          </a:xfrm>
          <a:custGeom>
            <a:avLst/>
            <a:gdLst/>
            <a:ahLst/>
            <a:cxnLst/>
            <a:rect l="l" t="t" r="r" b="b"/>
            <a:pathLst>
              <a:path w="1536" h="4320" extrusionOk="0">
                <a:moveTo>
                  <a:pt x="0" y="0"/>
                </a:moveTo>
                <a:lnTo>
                  <a:pt x="0" y="4320"/>
                </a:lnTo>
                <a:lnTo>
                  <a:pt x="1536" y="4320"/>
                </a:lnTo>
                <a:cubicBezTo>
                  <a:pt x="1286" y="4127"/>
                  <a:pt x="903" y="3947"/>
                  <a:pt x="671" y="3227"/>
                </a:cubicBezTo>
                <a:cubicBezTo>
                  <a:pt x="439" y="2507"/>
                  <a:pt x="205" y="529"/>
                  <a:pt x="144" y="0"/>
                </a:cubicBezTo>
                <a:cubicBezTo>
                  <a:pt x="72" y="0"/>
                  <a:pt x="0" y="0"/>
                  <a:pt x="0" y="0"/>
                </a:cubicBezTo>
                <a:close/>
              </a:path>
            </a:pathLst>
          </a:custGeom>
          <a:gradFill>
            <a:gsLst>
              <a:gs pos="0">
                <a:srgbClr val="9EAF4B"/>
              </a:gs>
              <a:gs pos="100000">
                <a:schemeClr val="l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chemeClr val="dk1"/>
              </a:solidFill>
              <a:latin typeface="Gulim"/>
              <a:ea typeface="Gulim"/>
              <a:cs typeface="Gulim"/>
              <a:sym typeface="Gulim"/>
            </a:endParaRPr>
          </a:p>
        </p:txBody>
      </p:sp>
      <p:sp>
        <p:nvSpPr>
          <p:cNvPr id="26" name="Google Shape;26;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9pPr>
          </a:lstStyle>
          <a:p>
            <a:endParaRPr/>
          </a:p>
        </p:txBody>
      </p:sp>
      <p:sp>
        <p:nvSpPr>
          <p:cNvPr id="27" name="Google Shape;27;p34"/>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rgbClr val="E77739"/>
              </a:buClr>
              <a:buSzPts val="192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388619" algn="l" rtl="0">
              <a:spcBef>
                <a:spcPts val="560"/>
              </a:spcBef>
              <a:spcAft>
                <a:spcPts val="0"/>
              </a:spcAft>
              <a:buClr>
                <a:srgbClr val="E77739"/>
              </a:buClr>
              <a:buSzPts val="252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rgbClr val="E7773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29" name="Google Shape;29;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30" name="Google Shape;30;p3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pic>
        <p:nvPicPr>
          <p:cNvPr id="95" name="Google Shape;95;p36"/>
          <p:cNvPicPr preferRelativeResize="0"/>
          <p:nvPr/>
        </p:nvPicPr>
        <p:blipFill rotWithShape="1">
          <a:blip r:embed="rId3">
            <a:alphaModFix/>
          </a:blip>
          <a:srcRect/>
          <a:stretch/>
        </p:blipFill>
        <p:spPr>
          <a:xfrm>
            <a:off x="7516812" y="0"/>
            <a:ext cx="1627187" cy="1082675"/>
          </a:xfrm>
          <a:prstGeom prst="rect">
            <a:avLst/>
          </a:prstGeom>
          <a:noFill/>
          <a:ln>
            <a:noFill/>
          </a:ln>
        </p:spPr>
      </p:pic>
      <p:sp>
        <p:nvSpPr>
          <p:cNvPr id="96" name="Google Shape;96;p36"/>
          <p:cNvSpPr/>
          <p:nvPr/>
        </p:nvSpPr>
        <p:spPr>
          <a:xfrm>
            <a:off x="0" y="0"/>
            <a:ext cx="2438400" cy="6858000"/>
          </a:xfrm>
          <a:custGeom>
            <a:avLst/>
            <a:gdLst/>
            <a:ahLst/>
            <a:cxnLst/>
            <a:rect l="l" t="t" r="r" b="b"/>
            <a:pathLst>
              <a:path w="1536" h="4320" extrusionOk="0">
                <a:moveTo>
                  <a:pt x="0" y="0"/>
                </a:moveTo>
                <a:lnTo>
                  <a:pt x="0" y="4320"/>
                </a:lnTo>
                <a:lnTo>
                  <a:pt x="1536" y="4320"/>
                </a:lnTo>
                <a:cubicBezTo>
                  <a:pt x="1286" y="4127"/>
                  <a:pt x="903" y="3947"/>
                  <a:pt x="671" y="3227"/>
                </a:cubicBezTo>
                <a:cubicBezTo>
                  <a:pt x="439" y="2507"/>
                  <a:pt x="205" y="529"/>
                  <a:pt x="144" y="0"/>
                </a:cubicBezTo>
                <a:cubicBezTo>
                  <a:pt x="72" y="0"/>
                  <a:pt x="0" y="0"/>
                  <a:pt x="0" y="0"/>
                </a:cubicBezTo>
                <a:close/>
              </a:path>
            </a:pathLst>
          </a:custGeom>
          <a:gradFill>
            <a:gsLst>
              <a:gs pos="0">
                <a:srgbClr val="9EAF4B"/>
              </a:gs>
              <a:gs pos="100000">
                <a:schemeClr val="l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chemeClr val="dk1"/>
              </a:solidFill>
              <a:latin typeface="Gulim"/>
              <a:ea typeface="Gulim"/>
              <a:cs typeface="Gulim"/>
              <a:sym typeface="Gulim"/>
            </a:endParaRPr>
          </a:p>
        </p:txBody>
      </p:sp>
      <p:sp>
        <p:nvSpPr>
          <p:cNvPr id="97" name="Google Shape;97;p3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9pPr>
          </a:lstStyle>
          <a:p>
            <a:endParaRPr/>
          </a:p>
        </p:txBody>
      </p:sp>
      <p:sp>
        <p:nvSpPr>
          <p:cNvPr id="98" name="Google Shape;98;p3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rgbClr val="E77739"/>
              </a:buClr>
              <a:buSzPts val="192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388619" algn="l" rtl="0">
              <a:spcBef>
                <a:spcPts val="560"/>
              </a:spcBef>
              <a:spcAft>
                <a:spcPts val="0"/>
              </a:spcAft>
              <a:buClr>
                <a:srgbClr val="E77739"/>
              </a:buClr>
              <a:buSzPts val="252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rgbClr val="E7773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9" name="Google Shape;99;p36"/>
          <p:cNvSpPr txBox="1">
            <a:spLocks noGrp="1"/>
          </p:cNvSpPr>
          <p:nvPr>
            <p:ph type="dt" idx="10"/>
          </p:nvPr>
        </p:nvSpPr>
        <p:spPr>
          <a:xfrm>
            <a:off x="685800" y="6248400"/>
            <a:ext cx="1752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100" name="Google Shape;100;p36"/>
          <p:cNvSpPr txBox="1">
            <a:spLocks noGrp="1"/>
          </p:cNvSpPr>
          <p:nvPr>
            <p:ph type="ftr" idx="11"/>
          </p:nvPr>
        </p:nvSpPr>
        <p:spPr>
          <a:xfrm>
            <a:off x="2514600" y="6248400"/>
            <a:ext cx="41148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101" name="Google Shape;101;p36"/>
          <p:cNvSpPr txBox="1">
            <a:spLocks noGrp="1"/>
          </p:cNvSpPr>
          <p:nvPr>
            <p:ph type="sldNum" idx="12"/>
          </p:nvPr>
        </p:nvSpPr>
        <p:spPr>
          <a:xfrm>
            <a:off x="6705600" y="6248400"/>
            <a:ext cx="1752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pic>
        <p:nvPicPr>
          <p:cNvPr id="110" name="Google Shape;110;p38"/>
          <p:cNvPicPr preferRelativeResize="0"/>
          <p:nvPr/>
        </p:nvPicPr>
        <p:blipFill rotWithShape="1">
          <a:blip r:embed="rId3">
            <a:alphaModFix/>
          </a:blip>
          <a:srcRect/>
          <a:stretch/>
        </p:blipFill>
        <p:spPr>
          <a:xfrm>
            <a:off x="7516812" y="0"/>
            <a:ext cx="1627187" cy="1082675"/>
          </a:xfrm>
          <a:prstGeom prst="rect">
            <a:avLst/>
          </a:prstGeom>
          <a:noFill/>
          <a:ln>
            <a:noFill/>
          </a:ln>
        </p:spPr>
      </p:pic>
      <p:sp>
        <p:nvSpPr>
          <p:cNvPr id="111" name="Google Shape;111;p38"/>
          <p:cNvSpPr/>
          <p:nvPr/>
        </p:nvSpPr>
        <p:spPr>
          <a:xfrm>
            <a:off x="0" y="0"/>
            <a:ext cx="2438400" cy="6858000"/>
          </a:xfrm>
          <a:custGeom>
            <a:avLst/>
            <a:gdLst/>
            <a:ahLst/>
            <a:cxnLst/>
            <a:rect l="l" t="t" r="r" b="b"/>
            <a:pathLst>
              <a:path w="1536" h="4320" extrusionOk="0">
                <a:moveTo>
                  <a:pt x="0" y="0"/>
                </a:moveTo>
                <a:lnTo>
                  <a:pt x="0" y="4320"/>
                </a:lnTo>
                <a:lnTo>
                  <a:pt x="1536" y="4320"/>
                </a:lnTo>
                <a:cubicBezTo>
                  <a:pt x="1286" y="4127"/>
                  <a:pt x="903" y="3947"/>
                  <a:pt x="671" y="3227"/>
                </a:cubicBezTo>
                <a:cubicBezTo>
                  <a:pt x="439" y="2507"/>
                  <a:pt x="205" y="529"/>
                  <a:pt x="144" y="0"/>
                </a:cubicBezTo>
                <a:cubicBezTo>
                  <a:pt x="72" y="0"/>
                  <a:pt x="0" y="0"/>
                  <a:pt x="0" y="0"/>
                </a:cubicBezTo>
                <a:close/>
              </a:path>
            </a:pathLst>
          </a:custGeom>
          <a:gradFill>
            <a:gsLst>
              <a:gs pos="0">
                <a:srgbClr val="9EAF4B"/>
              </a:gs>
              <a:gs pos="100000">
                <a:schemeClr val="l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chemeClr val="dk1"/>
              </a:solidFill>
              <a:latin typeface="Gulim"/>
              <a:ea typeface="Gulim"/>
              <a:cs typeface="Gulim"/>
              <a:sym typeface="Gulim"/>
            </a:endParaRPr>
          </a:p>
        </p:txBody>
      </p:sp>
      <p:sp>
        <p:nvSpPr>
          <p:cNvPr id="112" name="Google Shape;112;p3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9pPr>
          </a:lstStyle>
          <a:p>
            <a:endParaRPr/>
          </a:p>
        </p:txBody>
      </p:sp>
      <p:sp>
        <p:nvSpPr>
          <p:cNvPr id="113" name="Google Shape;113;p3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rgbClr val="E77739"/>
              </a:buClr>
              <a:buSzPts val="192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388619" algn="l" rtl="0">
              <a:spcBef>
                <a:spcPts val="560"/>
              </a:spcBef>
              <a:spcAft>
                <a:spcPts val="0"/>
              </a:spcAft>
              <a:buClr>
                <a:srgbClr val="E77739"/>
              </a:buClr>
              <a:buSzPts val="252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rgbClr val="E7773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4" name="Google Shape;114;p38"/>
          <p:cNvSpPr txBox="1">
            <a:spLocks noGrp="1"/>
          </p:cNvSpPr>
          <p:nvPr>
            <p:ph type="dt" idx="10"/>
          </p:nvPr>
        </p:nvSpPr>
        <p:spPr>
          <a:xfrm>
            <a:off x="685800" y="6248400"/>
            <a:ext cx="1752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115" name="Google Shape;115;p38"/>
          <p:cNvSpPr txBox="1">
            <a:spLocks noGrp="1"/>
          </p:cNvSpPr>
          <p:nvPr>
            <p:ph type="ftr" idx="11"/>
          </p:nvPr>
        </p:nvSpPr>
        <p:spPr>
          <a:xfrm>
            <a:off x="2514600" y="6248400"/>
            <a:ext cx="41148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116" name="Google Shape;116;p38"/>
          <p:cNvSpPr txBox="1">
            <a:spLocks noGrp="1"/>
          </p:cNvSpPr>
          <p:nvPr>
            <p:ph type="sldNum" idx="12"/>
          </p:nvPr>
        </p:nvSpPr>
        <p:spPr>
          <a:xfrm>
            <a:off x="6705600" y="6248400"/>
            <a:ext cx="1752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pic>
        <p:nvPicPr>
          <p:cNvPr id="125" name="Google Shape;125;p40"/>
          <p:cNvPicPr preferRelativeResize="0"/>
          <p:nvPr/>
        </p:nvPicPr>
        <p:blipFill rotWithShape="1">
          <a:blip r:embed="rId3">
            <a:alphaModFix/>
          </a:blip>
          <a:srcRect/>
          <a:stretch/>
        </p:blipFill>
        <p:spPr>
          <a:xfrm>
            <a:off x="7516812" y="0"/>
            <a:ext cx="1627187" cy="1082675"/>
          </a:xfrm>
          <a:prstGeom prst="rect">
            <a:avLst/>
          </a:prstGeom>
          <a:noFill/>
          <a:ln>
            <a:noFill/>
          </a:ln>
        </p:spPr>
      </p:pic>
      <p:sp>
        <p:nvSpPr>
          <p:cNvPr id="126" name="Google Shape;126;p40"/>
          <p:cNvSpPr/>
          <p:nvPr/>
        </p:nvSpPr>
        <p:spPr>
          <a:xfrm>
            <a:off x="0" y="0"/>
            <a:ext cx="2438400" cy="6858000"/>
          </a:xfrm>
          <a:custGeom>
            <a:avLst/>
            <a:gdLst/>
            <a:ahLst/>
            <a:cxnLst/>
            <a:rect l="l" t="t" r="r" b="b"/>
            <a:pathLst>
              <a:path w="1536" h="4320" extrusionOk="0">
                <a:moveTo>
                  <a:pt x="0" y="0"/>
                </a:moveTo>
                <a:lnTo>
                  <a:pt x="0" y="4320"/>
                </a:lnTo>
                <a:lnTo>
                  <a:pt x="1536" y="4320"/>
                </a:lnTo>
                <a:cubicBezTo>
                  <a:pt x="1286" y="4127"/>
                  <a:pt x="903" y="3947"/>
                  <a:pt x="671" y="3227"/>
                </a:cubicBezTo>
                <a:cubicBezTo>
                  <a:pt x="439" y="2507"/>
                  <a:pt x="205" y="529"/>
                  <a:pt x="144" y="0"/>
                </a:cubicBezTo>
                <a:cubicBezTo>
                  <a:pt x="72" y="0"/>
                  <a:pt x="0" y="0"/>
                  <a:pt x="0" y="0"/>
                </a:cubicBezTo>
                <a:close/>
              </a:path>
            </a:pathLst>
          </a:custGeom>
          <a:gradFill>
            <a:gsLst>
              <a:gs pos="0">
                <a:srgbClr val="9EAF4B"/>
              </a:gs>
              <a:gs pos="100000">
                <a:schemeClr val="l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1" i="0" u="none">
              <a:solidFill>
                <a:schemeClr val="dk1"/>
              </a:solidFill>
              <a:latin typeface="Gulim"/>
              <a:ea typeface="Gulim"/>
              <a:cs typeface="Gulim"/>
              <a:sym typeface="Gulim"/>
            </a:endParaRPr>
          </a:p>
        </p:txBody>
      </p:sp>
      <p:sp>
        <p:nvSpPr>
          <p:cNvPr id="127" name="Google Shape;127;p4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E77739"/>
                </a:solidFill>
                <a:latin typeface="Times New Roman"/>
                <a:ea typeface="Times New Roman"/>
                <a:cs typeface="Times New Roman"/>
                <a:sym typeface="Times New Roman"/>
              </a:defRPr>
            </a:lvl9pPr>
          </a:lstStyle>
          <a:p>
            <a:endParaRPr/>
          </a:p>
        </p:txBody>
      </p:sp>
      <p:sp>
        <p:nvSpPr>
          <p:cNvPr id="128" name="Google Shape;128;p4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rgbClr val="E77739"/>
              </a:buClr>
              <a:buSzPts val="192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388619" algn="l" rtl="0">
              <a:spcBef>
                <a:spcPts val="560"/>
              </a:spcBef>
              <a:spcAft>
                <a:spcPts val="0"/>
              </a:spcAft>
              <a:buClr>
                <a:srgbClr val="E77739"/>
              </a:buClr>
              <a:buSzPts val="252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rgbClr val="E7773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E77739"/>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9" name="Google Shape;129;p40"/>
          <p:cNvSpPr txBox="1">
            <a:spLocks noGrp="1"/>
          </p:cNvSpPr>
          <p:nvPr>
            <p:ph type="dt" idx="10"/>
          </p:nvPr>
        </p:nvSpPr>
        <p:spPr>
          <a:xfrm>
            <a:off x="685800" y="6248400"/>
            <a:ext cx="1752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130" name="Google Shape;130;p40"/>
          <p:cNvSpPr txBox="1">
            <a:spLocks noGrp="1"/>
          </p:cNvSpPr>
          <p:nvPr>
            <p:ph type="ftr" idx="11"/>
          </p:nvPr>
        </p:nvSpPr>
        <p:spPr>
          <a:xfrm>
            <a:off x="2514600" y="6248400"/>
            <a:ext cx="41148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1" i="0" u="none">
                <a:solidFill>
                  <a:schemeClr val="dk1"/>
                </a:solidFill>
                <a:latin typeface="Gulim"/>
                <a:ea typeface="Gulim"/>
                <a:cs typeface="Gulim"/>
                <a:sym typeface="Gulim"/>
              </a:defRPr>
            </a:lvl1pPr>
            <a:lvl2pPr marR="0" lvl="1"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2pPr>
            <a:lvl3pPr marR="0" lvl="2"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3pPr>
            <a:lvl4pPr marR="0" lvl="3"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4pPr>
            <a:lvl5pPr marR="0" lvl="4"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5pPr>
            <a:lvl6pPr marR="0" lvl="5"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6pPr>
            <a:lvl7pPr marR="0" lvl="6"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7pPr>
            <a:lvl8pPr marR="0" lvl="7"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8pPr>
            <a:lvl9pPr marR="0" lvl="8" algn="l" rtl="0">
              <a:lnSpc>
                <a:spcPct val="100000"/>
              </a:lnSpc>
              <a:spcBef>
                <a:spcPts val="0"/>
              </a:spcBef>
              <a:spcAft>
                <a:spcPts val="0"/>
              </a:spcAft>
              <a:buSzPts val="1400"/>
              <a:buNone/>
              <a:defRPr sz="2400" b="1" i="0" u="none" strike="noStrike" cap="none">
                <a:solidFill>
                  <a:schemeClr val="dk1"/>
                </a:solidFill>
                <a:latin typeface="Gulim"/>
                <a:ea typeface="Gulim"/>
                <a:cs typeface="Gulim"/>
                <a:sym typeface="Gulim"/>
              </a:defRPr>
            </a:lvl9pPr>
          </a:lstStyle>
          <a:p>
            <a:endParaRPr/>
          </a:p>
        </p:txBody>
      </p:sp>
      <p:sp>
        <p:nvSpPr>
          <p:cNvPr id="131" name="Google Shape;131;p40"/>
          <p:cNvSpPr txBox="1">
            <a:spLocks noGrp="1"/>
          </p:cNvSpPr>
          <p:nvPr>
            <p:ph type="sldNum" idx="12"/>
          </p:nvPr>
        </p:nvSpPr>
        <p:spPr>
          <a:xfrm>
            <a:off x="6705600" y="6248400"/>
            <a:ext cx="1752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1pPr>
            <a:lvl2pPr marL="0" marR="0" lvl="1"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2pPr>
            <a:lvl3pPr marL="0" marR="0" lvl="2"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3pPr>
            <a:lvl4pPr marL="0" marR="0" lvl="3"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4pPr>
            <a:lvl5pPr marL="0" marR="0" lvl="4"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5pPr>
            <a:lvl6pPr marL="0" marR="0" lvl="5"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6pPr>
            <a:lvl7pPr marL="0" marR="0" lvl="6"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7pPr>
            <a:lvl8pPr marL="0" marR="0" lvl="7"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8pPr>
            <a:lvl9pPr marL="0" marR="0" lvl="8" indent="0" algn="r" rtl="0">
              <a:lnSpc>
                <a:spcPct val="100000"/>
              </a:lnSpc>
              <a:spcBef>
                <a:spcPts val="0"/>
              </a:spcBef>
              <a:spcAft>
                <a:spcPts val="0"/>
              </a:spcAft>
              <a:buClr>
                <a:schemeClr val="dk1"/>
              </a:buClr>
              <a:buSzPts val="1400"/>
              <a:buFont typeface="Gulim"/>
              <a:buNone/>
              <a:defRPr sz="1400" b="1" i="0" u="none">
                <a:solidFill>
                  <a:schemeClr val="dk1"/>
                </a:solidFill>
                <a:latin typeface="Gulim"/>
                <a:ea typeface="Gulim"/>
                <a:cs typeface="Gulim"/>
                <a:sym typeface="Gulim"/>
              </a:defRPr>
            </a:lvl9pPr>
          </a:lstStyle>
          <a:p>
            <a:pPr marL="0" lvl="0" indent="0" algn="r" rtl="0">
              <a:spcBef>
                <a:spcPts val="0"/>
              </a:spcBef>
              <a:spcAft>
                <a:spcPts val="0"/>
              </a:spcAft>
              <a:buNone/>
            </a:pPr>
            <a:r>
              <a:rPr lang="en-US"/>
              <a:t>1-</a:t>
            </a:r>
            <a:fld id="{00000000-1234-1234-1234-123412341234}" type="slidenum">
              <a:rPr lang="en-US"/>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685800" y="836612"/>
            <a:ext cx="7772400" cy="3960812"/>
          </a:xfrm>
          <a:prstGeom prst="rect">
            <a:avLst/>
          </a:prstGeom>
          <a:noFill/>
          <a:ln>
            <a:noFill/>
          </a:ln>
          <a:effectLst>
            <a:outerShdw blurRad="63500" dist="35921" dir="2700000">
              <a:schemeClr val="dk1"/>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46756"/>
              </a:buClr>
              <a:buSzPts val="4400"/>
              <a:buFont typeface="Times New Roman"/>
              <a:buNone/>
            </a:pPr>
            <a:r>
              <a:rPr lang="en-US" sz="4400" b="1" i="0" u="none">
                <a:solidFill>
                  <a:srgbClr val="E46756"/>
                </a:solidFill>
                <a:latin typeface="Times New Roman"/>
                <a:ea typeface="Times New Roman"/>
                <a:cs typeface="Times New Roman"/>
                <a:sym typeface="Times New Roman"/>
              </a:rPr>
              <a:t>Course Code: </a:t>
            </a:r>
            <a:r>
              <a:rPr lang="en-US" sz="4400" b="1" i="0" u="none">
                <a:solidFill>
                  <a:srgbClr val="404040"/>
                </a:solidFill>
                <a:latin typeface="Times New Roman"/>
                <a:ea typeface="Times New Roman"/>
                <a:cs typeface="Times New Roman"/>
                <a:sym typeface="Times New Roman"/>
              </a:rPr>
              <a:t>CSE 303</a:t>
            </a:r>
            <a:r>
              <a:rPr lang="en-US" sz="4400" b="1" i="0" u="none">
                <a:solidFill>
                  <a:srgbClr val="E46756"/>
                </a:solidFill>
                <a:latin typeface="Times New Roman"/>
                <a:ea typeface="Times New Roman"/>
                <a:cs typeface="Times New Roman"/>
                <a:sym typeface="Times New Roman"/>
              </a:rPr>
              <a:t/>
            </a:r>
            <a:br>
              <a:rPr lang="en-US" sz="4400" b="1" i="0" u="none">
                <a:solidFill>
                  <a:srgbClr val="E46756"/>
                </a:solidFill>
                <a:latin typeface="Times New Roman"/>
                <a:ea typeface="Times New Roman"/>
                <a:cs typeface="Times New Roman"/>
                <a:sym typeface="Times New Roman"/>
              </a:rPr>
            </a:br>
            <a:r>
              <a:rPr lang="en-US" sz="4400" b="1" i="0" u="none">
                <a:solidFill>
                  <a:srgbClr val="E46756"/>
                </a:solidFill>
                <a:latin typeface="Times New Roman"/>
                <a:ea typeface="Times New Roman"/>
                <a:cs typeface="Times New Roman"/>
                <a:sym typeface="Times New Roman"/>
              </a:rPr>
              <a:t>Course Title: </a:t>
            </a:r>
            <a:br>
              <a:rPr lang="en-US" sz="4400" b="1" i="0" u="none">
                <a:solidFill>
                  <a:srgbClr val="E46756"/>
                </a:solidFill>
                <a:latin typeface="Times New Roman"/>
                <a:ea typeface="Times New Roman"/>
                <a:cs typeface="Times New Roman"/>
                <a:sym typeface="Times New Roman"/>
              </a:rPr>
            </a:br>
            <a:r>
              <a:rPr lang="en-US" sz="4400" b="1" i="0" u="none">
                <a:solidFill>
                  <a:srgbClr val="404040"/>
                </a:solidFill>
                <a:latin typeface="Times New Roman"/>
                <a:ea typeface="Times New Roman"/>
                <a:cs typeface="Times New Roman"/>
                <a:sym typeface="Times New Roman"/>
              </a:rPr>
              <a:t>Data  Communication</a:t>
            </a:r>
            <a:endParaRPr/>
          </a:p>
        </p:txBody>
      </p:sp>
      <p:sp>
        <p:nvSpPr>
          <p:cNvPr id="144" name="Google Shape;144;p1"/>
          <p:cNvSpPr txBox="1"/>
          <p:nvPr/>
        </p:nvSpPr>
        <p:spPr>
          <a:xfrm>
            <a:off x="1390650" y="6376987"/>
            <a:ext cx="64770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E6B09"/>
              </a:buClr>
              <a:buSzPts val="1200"/>
              <a:buFont typeface="Gulim"/>
              <a:buNone/>
            </a:pPr>
            <a:r>
              <a:rPr lang="en-US" sz="1200" b="1" i="0" u="none">
                <a:solidFill>
                  <a:srgbClr val="0E6B09"/>
                </a:solidFill>
                <a:latin typeface="Gulim"/>
                <a:ea typeface="Gulim"/>
                <a:cs typeface="Gulim"/>
                <a:sym typeface="Gulim"/>
              </a:rPr>
              <a:t>Green Networking Research Group</a:t>
            </a:r>
            <a:endParaRPr/>
          </a:p>
          <a:p>
            <a:pPr marL="0" marR="0" lvl="0" indent="0" algn="ctr" rtl="0">
              <a:lnSpc>
                <a:spcPct val="100000"/>
              </a:lnSpc>
              <a:spcBef>
                <a:spcPts val="0"/>
              </a:spcBef>
              <a:spcAft>
                <a:spcPts val="0"/>
              </a:spcAft>
              <a:buClr>
                <a:srgbClr val="0E6B09"/>
              </a:buClr>
              <a:buSzPts val="1000"/>
              <a:buFont typeface="Gulim"/>
              <a:buNone/>
            </a:pPr>
            <a:r>
              <a:rPr lang="en-US" sz="1000" b="1" i="0" u="none">
                <a:solidFill>
                  <a:srgbClr val="0E6B09"/>
                </a:solidFill>
                <a:latin typeface="Gulim"/>
                <a:ea typeface="Gulim"/>
                <a:cs typeface="Gulim"/>
                <a:sym typeface="Gulim"/>
              </a:rPr>
              <a:t>Dept. of Computer Science and Engineering, University of Dhaka</a:t>
            </a:r>
            <a:endParaRPr/>
          </a:p>
          <a:p>
            <a:pPr marL="0" marR="0" lvl="0" indent="0" algn="l" rtl="0">
              <a:lnSpc>
                <a:spcPct val="100000"/>
              </a:lnSpc>
              <a:spcBef>
                <a:spcPts val="0"/>
              </a:spcBef>
              <a:spcAft>
                <a:spcPts val="0"/>
              </a:spcAft>
              <a:buNone/>
            </a:pPr>
            <a:endParaRPr sz="1000" b="1" i="0" u="none">
              <a:solidFill>
                <a:srgbClr val="0E6B09"/>
              </a:solidFill>
              <a:latin typeface="Gulim"/>
              <a:ea typeface="Gulim"/>
              <a:cs typeface="Gulim"/>
              <a:sym typeface="Gulim"/>
            </a:endParaRPr>
          </a:p>
        </p:txBody>
      </p:sp>
      <p:sp>
        <p:nvSpPr>
          <p:cNvPr id="145" name="Google Shape;145;p1"/>
          <p:cNvSpPr txBox="1"/>
          <p:nvPr/>
        </p:nvSpPr>
        <p:spPr>
          <a:xfrm>
            <a:off x="0" y="6172200"/>
            <a:ext cx="9144000" cy="685800"/>
          </a:xfrm>
          <a:prstGeom prst="rect">
            <a:avLst/>
          </a:prstGeom>
          <a:solidFill>
            <a:srgbClr val="C0CB87"/>
          </a:solidFill>
          <a:ln w="25400" cap="flat" cmpd="sng">
            <a:solidFill>
              <a:srgbClr val="B4C1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1" i="0" u="none">
              <a:solidFill>
                <a:schemeClr val="dk1"/>
              </a:solidFill>
              <a:latin typeface="Gulim"/>
              <a:ea typeface="Gulim"/>
              <a:cs typeface="Gulim"/>
              <a:sym typeface="Guli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Type of Connection</a:t>
            </a:r>
            <a:endParaRPr/>
          </a:p>
        </p:txBody>
      </p:sp>
      <p:pic>
        <p:nvPicPr>
          <p:cNvPr id="201" name="Google Shape;201;p10"/>
          <p:cNvPicPr preferRelativeResize="0">
            <a:picLocks noGrp="1"/>
          </p:cNvPicPr>
          <p:nvPr>
            <p:ph type="body" idx="1"/>
          </p:nvPr>
        </p:nvPicPr>
        <p:blipFill rotWithShape="1">
          <a:blip r:embed="rId3">
            <a:alphaModFix/>
          </a:blip>
          <a:srcRect/>
          <a:stretch/>
        </p:blipFill>
        <p:spPr>
          <a:xfrm>
            <a:off x="1476375" y="1844675"/>
            <a:ext cx="6111875" cy="357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Type of Connection</a:t>
            </a:r>
            <a:endParaRPr/>
          </a:p>
        </p:txBody>
      </p:sp>
      <p:sp>
        <p:nvSpPr>
          <p:cNvPr id="207" name="Google Shape;207;p11"/>
          <p:cNvSpPr txBox="1">
            <a:spLocks noGrp="1"/>
          </p:cNvSpPr>
          <p:nvPr>
            <p:ph type="body" idx="1"/>
          </p:nvPr>
        </p:nvSpPr>
        <p:spPr>
          <a:xfrm>
            <a:off x="611187" y="1557337"/>
            <a:ext cx="7772400" cy="4200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Point-to-point</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Dedicated link between two devices</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The entire capacity of the channel is reserved</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Ex) Microwave link, TV remote control </a:t>
            </a:r>
            <a:endParaRPr/>
          </a:p>
          <a:p>
            <a:pPr marL="742950" marR="0" lvl="1" indent="-171450" algn="l" rtl="0">
              <a:lnSpc>
                <a:spcPct val="100000"/>
              </a:lnSpc>
              <a:spcBef>
                <a:spcPts val="400"/>
              </a:spcBef>
              <a:spcAft>
                <a:spcPts val="0"/>
              </a:spcAft>
              <a:buClr>
                <a:srgbClr val="E77739"/>
              </a:buClr>
              <a:buSzPts val="1800"/>
              <a:buFont typeface="Noto Sans Symbols"/>
              <a:buNone/>
            </a:pPr>
            <a:endParaRPr sz="20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Multipoint </a:t>
            </a:r>
            <a:endParaRPr/>
          </a:p>
          <a:p>
            <a:pPr marL="742950" marR="0" lvl="1" indent="-285750" algn="l" rtl="0">
              <a:lnSpc>
                <a:spcPct val="100000"/>
              </a:lnSpc>
              <a:spcBef>
                <a:spcPts val="360"/>
              </a:spcBef>
              <a:spcAft>
                <a:spcPts val="0"/>
              </a:spcAft>
              <a:buClr>
                <a:srgbClr val="E77739"/>
              </a:buClr>
              <a:buSzPts val="1620"/>
              <a:buFont typeface="Noto Sans Symbols"/>
              <a:buChar char="•"/>
            </a:pPr>
            <a:r>
              <a:rPr lang="en-US" sz="1800" b="0" i="0" u="none" strike="noStrike" cap="none">
                <a:solidFill>
                  <a:schemeClr val="dk1"/>
                </a:solidFill>
                <a:latin typeface="Times New Roman"/>
                <a:ea typeface="Times New Roman"/>
                <a:cs typeface="Times New Roman"/>
                <a:sym typeface="Times New Roman"/>
              </a:rPr>
              <a:t>More than two devices share a single link</a:t>
            </a:r>
            <a:endParaRPr/>
          </a:p>
          <a:p>
            <a:pPr marL="742950" marR="0" lvl="1" indent="-285750" algn="l" rtl="0">
              <a:lnSpc>
                <a:spcPct val="100000"/>
              </a:lnSpc>
              <a:spcBef>
                <a:spcPts val="360"/>
              </a:spcBef>
              <a:spcAft>
                <a:spcPts val="0"/>
              </a:spcAft>
              <a:buClr>
                <a:srgbClr val="E77739"/>
              </a:buClr>
              <a:buSzPts val="1620"/>
              <a:buFont typeface="Noto Sans Symbols"/>
              <a:buChar char="•"/>
            </a:pPr>
            <a:r>
              <a:rPr lang="en-US" sz="1800" b="0" i="0" u="none" strike="noStrike" cap="none">
                <a:solidFill>
                  <a:schemeClr val="dk1"/>
                </a:solidFill>
                <a:latin typeface="Times New Roman"/>
                <a:ea typeface="Times New Roman"/>
                <a:cs typeface="Times New Roman"/>
                <a:sym typeface="Times New Roman"/>
              </a:rPr>
              <a:t>Capacity of the channel is either</a:t>
            </a:r>
            <a:endParaRPr/>
          </a:p>
          <a:p>
            <a:pPr marL="1143000" marR="0" lvl="2" indent="-228600" algn="l" rtl="0">
              <a:lnSpc>
                <a:spcPct val="100000"/>
              </a:lnSpc>
              <a:spcBef>
                <a:spcPts val="400"/>
              </a:spcBef>
              <a:spcAft>
                <a:spcPts val="0"/>
              </a:spcAft>
              <a:buClr>
                <a:srgbClr val="E77739"/>
              </a:buClr>
              <a:buSzPts val="2000"/>
              <a:buFont typeface="Noto Sans Symbols"/>
              <a:buChar char="•"/>
            </a:pPr>
            <a:r>
              <a:rPr lang="en-US" sz="2000" b="0" i="1" u="none" strike="noStrike" cap="none">
                <a:solidFill>
                  <a:schemeClr val="dk1"/>
                </a:solidFill>
                <a:latin typeface="Times New Roman"/>
                <a:ea typeface="Times New Roman"/>
                <a:cs typeface="Times New Roman"/>
                <a:sym typeface="Times New Roman"/>
              </a:rPr>
              <a:t>Spatially shared</a:t>
            </a:r>
            <a:r>
              <a:rPr lang="en-US" sz="2000" b="0" i="0" u="none" strike="noStrike" cap="none">
                <a:solidFill>
                  <a:schemeClr val="dk1"/>
                </a:solidFill>
                <a:latin typeface="Times New Roman"/>
                <a:ea typeface="Times New Roman"/>
                <a:cs typeface="Times New Roman"/>
                <a:sym typeface="Times New Roman"/>
              </a:rPr>
              <a:t>: Devices can use the link simultaneously</a:t>
            </a:r>
            <a:endParaRPr/>
          </a:p>
          <a:p>
            <a:pPr marL="1143000" marR="0" lvl="2" indent="-228600" algn="l" rtl="0">
              <a:lnSpc>
                <a:spcPct val="100000"/>
              </a:lnSpc>
              <a:spcBef>
                <a:spcPts val="400"/>
              </a:spcBef>
              <a:spcAft>
                <a:spcPts val="0"/>
              </a:spcAft>
              <a:buClr>
                <a:srgbClr val="E77739"/>
              </a:buClr>
              <a:buSzPts val="2000"/>
              <a:buFont typeface="Noto Sans Symbols"/>
              <a:buChar char="•"/>
            </a:pPr>
            <a:r>
              <a:rPr lang="en-US" sz="2000" b="0" i="1" u="none" strike="noStrike" cap="none">
                <a:solidFill>
                  <a:schemeClr val="dk1"/>
                </a:solidFill>
                <a:latin typeface="Times New Roman"/>
                <a:ea typeface="Times New Roman"/>
                <a:cs typeface="Times New Roman"/>
                <a:sym typeface="Times New Roman"/>
              </a:rPr>
              <a:t>Timeshare</a:t>
            </a:r>
            <a:r>
              <a:rPr lang="en-US" sz="2000" b="0" i="0" u="none" strike="noStrike" cap="none">
                <a:solidFill>
                  <a:schemeClr val="dk1"/>
                </a:solidFill>
                <a:latin typeface="Times New Roman"/>
                <a:ea typeface="Times New Roman"/>
                <a:cs typeface="Times New Roman"/>
                <a:sym typeface="Times New Roman"/>
              </a:rPr>
              <a:t>: Users take turns</a:t>
            </a:r>
            <a:endParaRPr/>
          </a:p>
          <a:p>
            <a:pPr marL="342900" marR="0" lvl="0" indent="-266700" algn="l" rtl="0">
              <a:spcBef>
                <a:spcPts val="400"/>
              </a:spcBef>
              <a:spcAft>
                <a:spcPts val="0"/>
              </a:spcAft>
              <a:buClr>
                <a:srgbClr val="E77739"/>
              </a:buClr>
              <a:buSzPts val="12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Physical Topology</a:t>
            </a:r>
            <a:endParaRPr/>
          </a:p>
        </p:txBody>
      </p:sp>
      <p:pic>
        <p:nvPicPr>
          <p:cNvPr id="213" name="Google Shape;213;p12"/>
          <p:cNvPicPr preferRelativeResize="0">
            <a:picLocks noGrp="1"/>
          </p:cNvPicPr>
          <p:nvPr>
            <p:ph type="body" idx="1"/>
          </p:nvPr>
        </p:nvPicPr>
        <p:blipFill rotWithShape="1">
          <a:blip r:embed="rId3">
            <a:alphaModFix/>
          </a:blip>
          <a:srcRect t="-5950" b="5949"/>
          <a:stretch/>
        </p:blipFill>
        <p:spPr>
          <a:xfrm>
            <a:off x="1331912" y="2492375"/>
            <a:ext cx="6262800" cy="2135100"/>
          </a:xfrm>
          <a:prstGeom prst="rect">
            <a:avLst/>
          </a:prstGeom>
          <a:noFill/>
          <a:ln>
            <a:noFill/>
          </a:ln>
        </p:spPr>
      </p:pic>
      <p:sp>
        <p:nvSpPr>
          <p:cNvPr id="214" name="Google Shape;214;p12"/>
          <p:cNvSpPr txBox="1"/>
          <p:nvPr/>
        </p:nvSpPr>
        <p:spPr>
          <a:xfrm>
            <a:off x="1405050" y="5034775"/>
            <a:ext cx="6506700" cy="132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US" sz="1700" b="1">
                <a:solidFill>
                  <a:schemeClr val="dk1"/>
                </a:solidFill>
              </a:rPr>
              <a:t>Network Topology refers to layout of a network. How different nodes in a network are connected to each other and how they communicate is determined by the network's topology</a:t>
            </a:r>
            <a:endParaRPr sz="1700" b="1">
              <a:solidFill>
                <a:schemeClr val="dk1"/>
              </a:solidFill>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Mesh Topology</a:t>
            </a:r>
            <a:endParaRPr/>
          </a:p>
        </p:txBody>
      </p:sp>
      <p:sp>
        <p:nvSpPr>
          <p:cNvPr id="220" name="Google Shape;220;p13"/>
          <p:cNvSpPr txBox="1">
            <a:spLocks noGrp="1"/>
          </p:cNvSpPr>
          <p:nvPr>
            <p:ph type="body" idx="1"/>
          </p:nvPr>
        </p:nvSpPr>
        <p:spPr>
          <a:xfrm>
            <a:off x="685800" y="1676400"/>
            <a:ext cx="3810000" cy="4343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Dedicated point-to-point link to every other nodes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A mesh network with </a:t>
            </a:r>
            <a:r>
              <a:rPr lang="en-US" sz="2000" b="0" i="1" u="none">
                <a:solidFill>
                  <a:schemeClr val="dk1"/>
                </a:solidFill>
                <a:latin typeface="Times New Roman"/>
                <a:ea typeface="Times New Roman"/>
                <a:cs typeface="Times New Roman"/>
                <a:sym typeface="Times New Roman"/>
              </a:rPr>
              <a:t>n</a:t>
            </a:r>
            <a:r>
              <a:rPr lang="en-US" sz="2000" b="0" i="0" u="none">
                <a:solidFill>
                  <a:schemeClr val="dk1"/>
                </a:solidFill>
                <a:latin typeface="Times New Roman"/>
                <a:ea typeface="Times New Roman"/>
                <a:cs typeface="Times New Roman"/>
                <a:sym typeface="Times New Roman"/>
              </a:rPr>
              <a:t> nodes has </a:t>
            </a:r>
            <a:r>
              <a:rPr lang="en-US" sz="2000" b="0" i="1" u="none">
                <a:solidFill>
                  <a:schemeClr val="dk1"/>
                </a:solidFill>
                <a:latin typeface="Times New Roman"/>
                <a:ea typeface="Times New Roman"/>
                <a:cs typeface="Times New Roman"/>
                <a:sym typeface="Times New Roman"/>
              </a:rPr>
              <a:t>n(n-1)/2</a:t>
            </a:r>
            <a:r>
              <a:rPr lang="en-US" sz="2000" b="0" i="0" u="none">
                <a:solidFill>
                  <a:schemeClr val="dk1"/>
                </a:solidFill>
                <a:latin typeface="Times New Roman"/>
                <a:ea typeface="Times New Roman"/>
                <a:cs typeface="Times New Roman"/>
                <a:sym typeface="Times New Roman"/>
              </a:rPr>
              <a:t> links.  A node has </a:t>
            </a:r>
            <a:r>
              <a:rPr lang="en-US" sz="2000" b="0" i="1" u="none">
                <a:solidFill>
                  <a:schemeClr val="dk1"/>
                </a:solidFill>
                <a:latin typeface="Times New Roman"/>
                <a:ea typeface="Times New Roman"/>
                <a:cs typeface="Times New Roman"/>
                <a:sym typeface="Times New Roman"/>
              </a:rPr>
              <a:t>n-1</a:t>
            </a:r>
            <a:r>
              <a:rPr lang="en-US" sz="2000" b="0" i="0" u="none">
                <a:solidFill>
                  <a:schemeClr val="dk1"/>
                </a:solidFill>
                <a:latin typeface="Times New Roman"/>
                <a:ea typeface="Times New Roman"/>
                <a:cs typeface="Times New Roman"/>
                <a:sym typeface="Times New Roman"/>
              </a:rPr>
              <a:t> I/O ports (links)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Advantages: No traffic problems, robust, security, easy fault identification &amp; isolation</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Disadvantages: Difficult installation/reconfiguration, space, cost </a:t>
            </a:r>
            <a:endParaRPr/>
          </a:p>
        </p:txBody>
      </p:sp>
      <p:pic>
        <p:nvPicPr>
          <p:cNvPr id="221" name="Google Shape;221;p13"/>
          <p:cNvPicPr preferRelativeResize="0">
            <a:picLocks noGrp="1"/>
          </p:cNvPicPr>
          <p:nvPr>
            <p:ph type="body" idx="1"/>
          </p:nvPr>
        </p:nvPicPr>
        <p:blipFill rotWithShape="1">
          <a:blip r:embed="rId3">
            <a:alphaModFix/>
          </a:blip>
          <a:srcRect/>
          <a:stretch/>
        </p:blipFill>
        <p:spPr>
          <a:xfrm>
            <a:off x="4859337" y="2433637"/>
            <a:ext cx="3384550" cy="25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Star Topology</a:t>
            </a:r>
            <a:endParaRPr/>
          </a:p>
        </p:txBody>
      </p:sp>
      <p:sp>
        <p:nvSpPr>
          <p:cNvPr id="227" name="Google Shape;227;p14"/>
          <p:cNvSpPr txBox="1">
            <a:spLocks noGrp="1"/>
          </p:cNvSpPr>
          <p:nvPr>
            <p:ph type="body" idx="1"/>
          </p:nvPr>
        </p:nvSpPr>
        <p:spPr>
          <a:xfrm>
            <a:off x="685800" y="1676400"/>
            <a:ext cx="7772400" cy="20955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Dedicated point-to-point link </a:t>
            </a:r>
            <a:r>
              <a:rPr lang="en-US" sz="2000" b="0" i="1" u="none">
                <a:solidFill>
                  <a:schemeClr val="dk1"/>
                </a:solidFill>
                <a:latin typeface="Times New Roman"/>
                <a:ea typeface="Times New Roman"/>
                <a:cs typeface="Times New Roman"/>
                <a:sym typeface="Times New Roman"/>
              </a:rPr>
              <a:t>only to</a:t>
            </a:r>
            <a:r>
              <a:rPr lang="en-US" sz="2000" b="0" i="0" u="none">
                <a:solidFill>
                  <a:schemeClr val="dk1"/>
                </a:solidFill>
                <a:latin typeface="Times New Roman"/>
                <a:ea typeface="Times New Roman"/>
                <a:cs typeface="Times New Roman"/>
                <a:sym typeface="Times New Roman"/>
              </a:rPr>
              <a:t> a central controller, called a </a:t>
            </a:r>
            <a:r>
              <a:rPr lang="en-US" sz="2000" b="1" i="1" u="none">
                <a:solidFill>
                  <a:schemeClr val="dk1"/>
                </a:solidFill>
                <a:latin typeface="Times New Roman"/>
                <a:ea typeface="Times New Roman"/>
                <a:cs typeface="Times New Roman"/>
                <a:sym typeface="Times New Roman"/>
              </a:rPr>
              <a:t>hub</a:t>
            </a:r>
            <a:r>
              <a:rPr lang="en-US" sz="20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Hub acts as an exchange: No direct traffic between devices</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Advantages: Less expensive, robust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Disadvantages: dependency of the whole on one single point, the hub </a:t>
            </a:r>
            <a:endParaRPr sz="2000" b="0" i="0" u="none">
              <a:solidFill>
                <a:schemeClr val="dk1"/>
              </a:solidFill>
              <a:latin typeface="Times New Roman"/>
              <a:ea typeface="Times New Roman"/>
              <a:cs typeface="Times New Roman"/>
              <a:sym typeface="Times New Roman"/>
            </a:endParaRPr>
          </a:p>
          <a:p>
            <a:pPr marL="342900" lvl="0" indent="-393700" algn="l" rtl="0">
              <a:lnSpc>
                <a:spcPct val="100000"/>
              </a:lnSpc>
              <a:spcBef>
                <a:spcPts val="400"/>
              </a:spcBef>
              <a:spcAft>
                <a:spcPts val="0"/>
              </a:spcAft>
              <a:buSzPts val="2000"/>
              <a:buChar char="•"/>
            </a:pPr>
            <a:r>
              <a:rPr lang="en-US" sz="2000"/>
              <a:t>For a better idea watch this video : https://www.youtube.com/watch?v=1z0ULvg_pW8</a:t>
            </a:r>
            <a:endParaRPr sz="2000"/>
          </a:p>
        </p:txBody>
      </p:sp>
      <p:pic>
        <p:nvPicPr>
          <p:cNvPr id="228" name="Google Shape;228;p14"/>
          <p:cNvPicPr preferRelativeResize="0">
            <a:picLocks noGrp="1"/>
          </p:cNvPicPr>
          <p:nvPr>
            <p:ph type="body" idx="1"/>
          </p:nvPr>
        </p:nvPicPr>
        <p:blipFill rotWithShape="1">
          <a:blip r:embed="rId3">
            <a:alphaModFix/>
          </a:blip>
          <a:srcRect/>
          <a:stretch/>
        </p:blipFill>
        <p:spPr>
          <a:xfrm>
            <a:off x="2770487" y="3771912"/>
            <a:ext cx="3930600" cy="209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Bus Topology</a:t>
            </a:r>
            <a:endParaRPr/>
          </a:p>
        </p:txBody>
      </p:sp>
      <p:sp>
        <p:nvSpPr>
          <p:cNvPr id="234" name="Google Shape;234;p15"/>
          <p:cNvSpPr txBox="1">
            <a:spLocks noGrp="1"/>
          </p:cNvSpPr>
          <p:nvPr>
            <p:ph type="body" idx="1"/>
          </p:nvPr>
        </p:nvSpPr>
        <p:spPr>
          <a:xfrm>
            <a:off x="685800" y="1676400"/>
            <a:ext cx="7772400" cy="20955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One long cable that links all nodes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tap, drop line, cable end</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limit on the # of devices, distance between nodes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Advantages: Easy installation, cheap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Disadvantages: Difficult reconfiguration, no fault isolation, a fault or break in the bus stops all transmission</a:t>
            </a:r>
            <a:endParaRPr/>
          </a:p>
        </p:txBody>
      </p:sp>
      <p:pic>
        <p:nvPicPr>
          <p:cNvPr id="235" name="Google Shape;235;p15"/>
          <p:cNvPicPr preferRelativeResize="0">
            <a:picLocks noGrp="1"/>
          </p:cNvPicPr>
          <p:nvPr>
            <p:ph type="body" idx="1"/>
          </p:nvPr>
        </p:nvPicPr>
        <p:blipFill rotWithShape="1">
          <a:blip r:embed="rId3">
            <a:alphaModFix/>
          </a:blip>
          <a:srcRect/>
          <a:stretch/>
        </p:blipFill>
        <p:spPr>
          <a:xfrm>
            <a:off x="1042987" y="4221162"/>
            <a:ext cx="6623050" cy="14017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Ring Topology</a:t>
            </a:r>
            <a:endParaRPr/>
          </a:p>
        </p:txBody>
      </p:sp>
      <p:sp>
        <p:nvSpPr>
          <p:cNvPr id="241" name="Google Shape;241;p16"/>
          <p:cNvSpPr txBox="1">
            <a:spLocks noGrp="1"/>
          </p:cNvSpPr>
          <p:nvPr>
            <p:ph type="body" idx="1"/>
          </p:nvPr>
        </p:nvSpPr>
        <p:spPr>
          <a:xfrm>
            <a:off x="685800" y="1676400"/>
            <a:ext cx="7772400" cy="20955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Dedicated point-to-point link only with the two nodes on each sides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One direction, repeater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Advantages: Easy reconfiguration, fault isolation</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Disadvantage: Unidirectional traffic, a break in the ring cab disable the entire network</a:t>
            </a:r>
            <a:endParaRPr/>
          </a:p>
        </p:txBody>
      </p:sp>
      <p:pic>
        <p:nvPicPr>
          <p:cNvPr id="242" name="Google Shape;242;p16"/>
          <p:cNvPicPr preferRelativeResize="0">
            <a:picLocks noGrp="1"/>
          </p:cNvPicPr>
          <p:nvPr>
            <p:ph type="body" idx="1"/>
          </p:nvPr>
        </p:nvPicPr>
        <p:blipFill rotWithShape="1">
          <a:blip r:embed="rId3">
            <a:alphaModFix/>
          </a:blip>
          <a:srcRect/>
          <a:stretch/>
        </p:blipFill>
        <p:spPr>
          <a:xfrm>
            <a:off x="1547812" y="3644900"/>
            <a:ext cx="5813425" cy="209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Hybrid Topology</a:t>
            </a:r>
            <a:endParaRPr/>
          </a:p>
        </p:txBody>
      </p:sp>
      <p:sp>
        <p:nvSpPr>
          <p:cNvPr id="248" name="Google Shape;248;p17"/>
          <p:cNvSpPr txBox="1">
            <a:spLocks noGrp="1"/>
          </p:cNvSpPr>
          <p:nvPr>
            <p:ph type="body" idx="1"/>
          </p:nvPr>
        </p:nvSpPr>
        <p:spPr>
          <a:xfrm>
            <a:off x="685800" y="1676400"/>
            <a:ext cx="7772400" cy="889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Example: Main star topology with each branch connecting several stations in a bus topology</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To share the advantages from various topologies</a:t>
            </a:r>
            <a:endParaRPr/>
          </a:p>
          <a:p>
            <a:pPr marL="342900" lvl="0" indent="-266700" algn="l" rtl="0">
              <a:spcBef>
                <a:spcPts val="400"/>
              </a:spcBef>
              <a:spcAft>
                <a:spcPts val="0"/>
              </a:spcAft>
              <a:buSzPts val="1200"/>
              <a:buFont typeface="Times New Roman"/>
              <a:buNone/>
            </a:pPr>
            <a:endParaRPr sz="2000" b="0" i="0" u="none">
              <a:solidFill>
                <a:schemeClr val="dk1"/>
              </a:solidFill>
              <a:latin typeface="Times New Roman"/>
              <a:ea typeface="Times New Roman"/>
              <a:cs typeface="Times New Roman"/>
              <a:sym typeface="Times New Roman"/>
            </a:endParaRPr>
          </a:p>
        </p:txBody>
      </p:sp>
      <p:pic>
        <p:nvPicPr>
          <p:cNvPr id="249" name="Google Shape;249;p17"/>
          <p:cNvPicPr preferRelativeResize="0">
            <a:picLocks noGrp="1"/>
          </p:cNvPicPr>
          <p:nvPr>
            <p:ph type="body" idx="1"/>
          </p:nvPr>
        </p:nvPicPr>
        <p:blipFill rotWithShape="1">
          <a:blip r:embed="rId3">
            <a:alphaModFix/>
          </a:blip>
          <a:srcRect/>
          <a:stretch/>
        </p:blipFill>
        <p:spPr>
          <a:xfrm>
            <a:off x="2700337" y="3357562"/>
            <a:ext cx="3476625" cy="2095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Categories of Networks</a:t>
            </a:r>
            <a:endParaRPr/>
          </a:p>
        </p:txBody>
      </p:sp>
      <p:pic>
        <p:nvPicPr>
          <p:cNvPr id="255" name="Google Shape;255;p18"/>
          <p:cNvPicPr preferRelativeResize="0">
            <a:picLocks noGrp="1"/>
          </p:cNvPicPr>
          <p:nvPr>
            <p:ph type="body" idx="1"/>
          </p:nvPr>
        </p:nvPicPr>
        <p:blipFill rotWithShape="1">
          <a:blip r:embed="rId3">
            <a:alphaModFix/>
          </a:blip>
          <a:srcRect/>
          <a:stretch/>
        </p:blipFill>
        <p:spPr>
          <a:xfrm>
            <a:off x="685800" y="3105150"/>
            <a:ext cx="7772400" cy="1866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LAN</a:t>
            </a:r>
            <a:endParaRPr/>
          </a:p>
        </p:txBody>
      </p:sp>
      <p:sp>
        <p:nvSpPr>
          <p:cNvPr id="261" name="Google Shape;261;p19"/>
          <p:cNvSpPr txBox="1">
            <a:spLocks noGrp="1"/>
          </p:cNvSpPr>
          <p:nvPr>
            <p:ph type="body" idx="1"/>
          </p:nvPr>
        </p:nvSpPr>
        <p:spPr>
          <a:xfrm>
            <a:off x="685800" y="1676400"/>
            <a:ext cx="7772400" cy="20955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Usually privately owned</a:t>
            </a:r>
            <a:endParaRPr/>
          </a:p>
          <a:p>
            <a:pPr marL="342900" lvl="0" indent="-342900" algn="l" rtl="0">
              <a:lnSpc>
                <a:spcPct val="9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A network for a single office, building, or campus ≤ a few Km </a:t>
            </a:r>
            <a:endParaRPr/>
          </a:p>
          <a:p>
            <a:pPr marL="342900" lvl="0" indent="-342900" algn="l" rtl="0">
              <a:lnSpc>
                <a:spcPct val="9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Common LAN topologies: bus, ring, star </a:t>
            </a:r>
            <a:endParaRPr/>
          </a:p>
          <a:p>
            <a:pPr marL="342900" lvl="0" indent="-342900" algn="l" rtl="0">
              <a:lnSpc>
                <a:spcPct val="9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An isolated LAN connecting 12 computers to a hub in a closet</a:t>
            </a:r>
            <a:endParaRPr/>
          </a:p>
        </p:txBody>
      </p:sp>
      <p:pic>
        <p:nvPicPr>
          <p:cNvPr id="262" name="Google Shape;262;p19"/>
          <p:cNvPicPr preferRelativeResize="0">
            <a:picLocks noGrp="1"/>
          </p:cNvPicPr>
          <p:nvPr>
            <p:ph type="body" idx="1"/>
          </p:nvPr>
        </p:nvPicPr>
        <p:blipFill rotWithShape="1">
          <a:blip r:embed="rId3">
            <a:alphaModFix/>
          </a:blip>
          <a:srcRect/>
          <a:stretch/>
        </p:blipFill>
        <p:spPr>
          <a:xfrm>
            <a:off x="2627312" y="3500437"/>
            <a:ext cx="3335337" cy="209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755650" y="26035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Recommended book </a:t>
            </a:r>
            <a:endParaRPr/>
          </a:p>
        </p:txBody>
      </p:sp>
      <p:sp>
        <p:nvSpPr>
          <p:cNvPr id="151" name="Google Shape;151;p2"/>
          <p:cNvSpPr txBox="1">
            <a:spLocks noGrp="1"/>
          </p:cNvSpPr>
          <p:nvPr>
            <p:ph type="body" idx="1"/>
          </p:nvPr>
        </p:nvSpPr>
        <p:spPr>
          <a:xfrm>
            <a:off x="685800" y="1412875"/>
            <a:ext cx="8062912" cy="4683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77739"/>
              </a:buClr>
              <a:buSzPts val="1920"/>
              <a:buFont typeface="Times New Roman"/>
              <a:buNone/>
            </a:pPr>
            <a:r>
              <a:rPr lang="en-US" sz="3200" b="1" i="0" u="none" strike="noStrike" cap="none">
                <a:solidFill>
                  <a:schemeClr val="dk1"/>
                </a:solidFill>
                <a:latin typeface="Times New Roman"/>
                <a:ea typeface="Times New Roman"/>
                <a:cs typeface="Times New Roman"/>
                <a:sym typeface="Times New Roman"/>
              </a:rPr>
              <a:t>Text Book:</a:t>
            </a:r>
            <a:endParaRPr/>
          </a:p>
          <a:p>
            <a:pPr marL="0" marR="0" lvl="0" indent="-121920" algn="l" rtl="0">
              <a:lnSpc>
                <a:spcPct val="100000"/>
              </a:lnSpc>
              <a:spcBef>
                <a:spcPts val="640"/>
              </a:spcBef>
              <a:spcAft>
                <a:spcPts val="0"/>
              </a:spcAft>
              <a:buClr>
                <a:srgbClr val="E77739"/>
              </a:buClr>
              <a:buSzPts val="1920"/>
              <a:buFont typeface="Times New Roman"/>
              <a:buChar char="•"/>
            </a:pPr>
            <a:r>
              <a:rPr lang="en-US" sz="3200" b="0" i="0" u="none" strike="noStrike" cap="none">
                <a:solidFill>
                  <a:schemeClr val="dk1"/>
                </a:solidFill>
                <a:latin typeface="Times New Roman"/>
                <a:ea typeface="Times New Roman"/>
                <a:cs typeface="Times New Roman"/>
                <a:sym typeface="Times New Roman"/>
              </a:rPr>
              <a:t>Data Communications and Networking</a:t>
            </a:r>
            <a:endParaRPr/>
          </a:p>
          <a:p>
            <a:pPr marL="0" marR="0" lvl="0" indent="0" algn="l" rtl="0">
              <a:lnSpc>
                <a:spcPct val="100000"/>
              </a:lnSpc>
              <a:spcBef>
                <a:spcPts val="640"/>
              </a:spcBef>
              <a:spcAft>
                <a:spcPts val="0"/>
              </a:spcAft>
              <a:buClr>
                <a:srgbClr val="E77739"/>
              </a:buClr>
              <a:buSzPts val="1920"/>
              <a:buFont typeface="Times New Roman"/>
              <a:buNone/>
            </a:pPr>
            <a:r>
              <a:rPr lang="en-US" sz="3200" b="0" i="0" u="none" strike="noStrike" cap="none">
                <a:solidFill>
                  <a:schemeClr val="dk1"/>
                </a:solidFill>
                <a:latin typeface="Times New Roman"/>
                <a:ea typeface="Times New Roman"/>
                <a:cs typeface="Times New Roman"/>
                <a:sym typeface="Times New Roman"/>
              </a:rPr>
              <a:t>	Behrouz A. Forouzan,</a:t>
            </a:r>
            <a:endParaRPr/>
          </a:p>
          <a:p>
            <a:pPr marL="0" marR="0" lvl="0" indent="0" algn="l" rtl="0">
              <a:lnSpc>
                <a:spcPct val="100000"/>
              </a:lnSpc>
              <a:spcBef>
                <a:spcPts val="640"/>
              </a:spcBef>
              <a:spcAft>
                <a:spcPts val="0"/>
              </a:spcAft>
              <a:buClr>
                <a:srgbClr val="E77739"/>
              </a:buClr>
              <a:buSzPts val="1920"/>
              <a:buFont typeface="Times New Roman"/>
              <a:buNone/>
            </a:pPr>
            <a:r>
              <a:rPr lang="en-US" sz="3200" b="0" i="0" u="none" strike="noStrike" cap="none">
                <a:solidFill>
                  <a:schemeClr val="dk1"/>
                </a:solidFill>
                <a:latin typeface="Times New Roman"/>
                <a:ea typeface="Times New Roman"/>
                <a:cs typeface="Times New Roman"/>
                <a:sym typeface="Times New Roman"/>
              </a:rPr>
              <a:t>	4</a:t>
            </a:r>
            <a:r>
              <a:rPr lang="en-US" sz="3200" b="0" i="0" u="none" strike="noStrike" cap="none" baseline="30000">
                <a:solidFill>
                  <a:schemeClr val="dk1"/>
                </a:solidFill>
                <a:latin typeface="Times New Roman"/>
                <a:ea typeface="Times New Roman"/>
                <a:cs typeface="Times New Roman"/>
                <a:sym typeface="Times New Roman"/>
              </a:rPr>
              <a:t>th</a:t>
            </a:r>
            <a:r>
              <a:rPr lang="en-US" sz="3200" b="0" i="0" u="none" strike="noStrike" cap="none">
                <a:solidFill>
                  <a:schemeClr val="dk1"/>
                </a:solidFill>
                <a:latin typeface="Times New Roman"/>
                <a:ea typeface="Times New Roman"/>
                <a:cs typeface="Times New Roman"/>
                <a:sym typeface="Times New Roman"/>
              </a:rPr>
              <a:t> EditionMcGraw-Hill</a:t>
            </a:r>
            <a:endParaRPr/>
          </a:p>
          <a:p>
            <a:pPr marL="0" marR="0" lvl="0" indent="0" algn="l" rtl="0">
              <a:lnSpc>
                <a:spcPct val="100000"/>
              </a:lnSpc>
              <a:spcBef>
                <a:spcPts val="640"/>
              </a:spcBef>
              <a:spcAft>
                <a:spcPts val="0"/>
              </a:spcAft>
              <a:buClr>
                <a:srgbClr val="E77739"/>
              </a:buClr>
              <a:buSzPts val="1920"/>
              <a:buFont typeface="Times New Roman"/>
              <a:buNone/>
            </a:pPr>
            <a:r>
              <a:rPr lang="en-US" sz="3200" b="1" i="0" u="none" strike="noStrike" cap="none">
                <a:solidFill>
                  <a:schemeClr val="dk1"/>
                </a:solidFill>
                <a:latin typeface="Times New Roman"/>
                <a:ea typeface="Times New Roman"/>
                <a:cs typeface="Times New Roman"/>
                <a:sym typeface="Times New Roman"/>
              </a:rPr>
              <a:t>Reference Books:</a:t>
            </a:r>
            <a:endParaRPr/>
          </a:p>
          <a:p>
            <a:pPr marL="0" marR="0" lvl="0" indent="-121920" algn="l" rtl="0">
              <a:lnSpc>
                <a:spcPct val="100000"/>
              </a:lnSpc>
              <a:spcBef>
                <a:spcPts val="640"/>
              </a:spcBef>
              <a:spcAft>
                <a:spcPts val="0"/>
              </a:spcAft>
              <a:buClr>
                <a:srgbClr val="E77739"/>
              </a:buClr>
              <a:buSzPts val="1920"/>
              <a:buFont typeface="Times New Roman"/>
              <a:buChar char="•"/>
            </a:pPr>
            <a:r>
              <a:rPr lang="en-US" sz="3200" b="0" i="0" u="none" strike="noStrike" cap="none">
                <a:solidFill>
                  <a:schemeClr val="dk1"/>
                </a:solidFill>
                <a:latin typeface="Times New Roman"/>
                <a:ea typeface="Times New Roman"/>
                <a:cs typeface="Times New Roman"/>
                <a:sym typeface="Times New Roman"/>
              </a:rPr>
              <a:t>Data and Computer Communications (8th Edition), William Stallings.</a:t>
            </a:r>
            <a:endParaRPr/>
          </a:p>
          <a:p>
            <a:pPr marL="0" marR="0" lvl="0" indent="-121920" algn="l" rtl="0">
              <a:lnSpc>
                <a:spcPct val="100000"/>
              </a:lnSpc>
              <a:spcBef>
                <a:spcPts val="640"/>
              </a:spcBef>
              <a:spcAft>
                <a:spcPts val="0"/>
              </a:spcAft>
              <a:buClr>
                <a:srgbClr val="E77739"/>
              </a:buClr>
              <a:buSzPts val="1920"/>
              <a:buFont typeface="Times New Roman"/>
              <a:buChar char="•"/>
            </a:pPr>
            <a:r>
              <a:rPr lang="en-US" sz="3200" b="0" i="0" u="none" strike="noStrike" cap="none">
                <a:solidFill>
                  <a:schemeClr val="dk1"/>
                </a:solidFill>
                <a:latin typeface="Times New Roman"/>
                <a:ea typeface="Times New Roman"/>
                <a:cs typeface="Times New Roman"/>
                <a:sym typeface="Times New Roman"/>
              </a:rPr>
              <a:t>Computer Networks (5th Edition), Andrew S. Tanenbaum.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MAN</a:t>
            </a:r>
            <a:endParaRPr/>
          </a:p>
        </p:txBody>
      </p:sp>
      <p:sp>
        <p:nvSpPr>
          <p:cNvPr id="268" name="Google Shape;268;p20"/>
          <p:cNvSpPr txBox="1">
            <a:spLocks noGrp="1"/>
          </p:cNvSpPr>
          <p:nvPr>
            <p:ph type="body" idx="1"/>
          </p:nvPr>
        </p:nvSpPr>
        <p:spPr>
          <a:xfrm>
            <a:off x="685800" y="1676400"/>
            <a:ext cx="7772400" cy="20955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Designed to extend to an entire city</a:t>
            </a:r>
            <a:endParaRPr/>
          </a:p>
          <a:p>
            <a:pPr marL="342900" lvl="0" indent="-342900" algn="l" rtl="0">
              <a:lnSpc>
                <a:spcPct val="9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Cable TV network, a company’s connected LANs</a:t>
            </a:r>
            <a:endParaRPr/>
          </a:p>
          <a:p>
            <a:pPr marL="342900" lvl="0" indent="-342900" algn="l" rtl="0">
              <a:lnSpc>
                <a:spcPct val="9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Owned by a private or a public company</a:t>
            </a:r>
            <a:endParaRPr/>
          </a:p>
        </p:txBody>
      </p:sp>
      <p:pic>
        <p:nvPicPr>
          <p:cNvPr id="269" name="Google Shape;269;p20"/>
          <p:cNvPicPr preferRelativeResize="0">
            <a:picLocks noGrp="1"/>
          </p:cNvPicPr>
          <p:nvPr>
            <p:ph type="body" idx="1"/>
          </p:nvPr>
        </p:nvPicPr>
        <p:blipFill rotWithShape="1">
          <a:blip r:embed="rId3">
            <a:alphaModFix/>
          </a:blip>
          <a:srcRect/>
          <a:stretch/>
        </p:blipFill>
        <p:spPr>
          <a:xfrm>
            <a:off x="1979612" y="3068637"/>
            <a:ext cx="5064125" cy="26971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1"/>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WAN</a:t>
            </a:r>
            <a:endParaRPr/>
          </a:p>
        </p:txBody>
      </p:sp>
      <p:sp>
        <p:nvSpPr>
          <p:cNvPr id="275" name="Google Shape;275;p21"/>
          <p:cNvSpPr txBox="1">
            <a:spLocks noGrp="1"/>
          </p:cNvSpPr>
          <p:nvPr>
            <p:ph type="body" idx="1"/>
          </p:nvPr>
        </p:nvSpPr>
        <p:spPr>
          <a:xfrm>
            <a:off x="685800" y="1676400"/>
            <a:ext cx="7772400" cy="889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Long distance transmission, e.g., a country, a continent, the world </a:t>
            </a:r>
            <a:endParaRPr/>
          </a:p>
          <a:p>
            <a:pPr marL="342900" lvl="0" indent="-342900" algn="l" rtl="0">
              <a:lnSpc>
                <a:spcPct val="100000"/>
              </a:lnSpc>
              <a:spcBef>
                <a:spcPts val="400"/>
              </a:spcBef>
              <a:spcAft>
                <a:spcPts val="0"/>
              </a:spcAft>
              <a:buSzPts val="1200"/>
              <a:buFont typeface="Times New Roman"/>
              <a:buChar char="•"/>
            </a:pPr>
            <a:r>
              <a:rPr lang="en-US" sz="2000" b="0" i="0" u="none">
                <a:solidFill>
                  <a:schemeClr val="dk1"/>
                </a:solidFill>
                <a:latin typeface="Times New Roman"/>
                <a:ea typeface="Times New Roman"/>
                <a:cs typeface="Times New Roman"/>
                <a:sym typeface="Times New Roman"/>
              </a:rPr>
              <a:t>Enterprise network: A WAN that is owned and used by one company </a:t>
            </a:r>
            <a:endParaRPr/>
          </a:p>
        </p:txBody>
      </p:sp>
      <p:pic>
        <p:nvPicPr>
          <p:cNvPr id="276" name="Google Shape;276;p21"/>
          <p:cNvPicPr preferRelativeResize="0"/>
          <p:nvPr/>
        </p:nvPicPr>
        <p:blipFill rotWithShape="1">
          <a:blip r:embed="rId3">
            <a:alphaModFix/>
          </a:blip>
          <a:srcRect/>
          <a:stretch/>
        </p:blipFill>
        <p:spPr>
          <a:xfrm>
            <a:off x="2357437" y="2597150"/>
            <a:ext cx="4500562" cy="33321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Internetwork</a:t>
            </a:r>
            <a:endParaRPr/>
          </a:p>
        </p:txBody>
      </p:sp>
      <p:sp>
        <p:nvSpPr>
          <p:cNvPr id="282" name="Google Shape;282;p22"/>
          <p:cNvSpPr txBox="1">
            <a:spLocks noGrp="1"/>
          </p:cNvSpPr>
          <p:nvPr>
            <p:ph type="body" idx="1"/>
          </p:nvPr>
        </p:nvSpPr>
        <p:spPr>
          <a:xfrm>
            <a:off x="685800" y="1676400"/>
            <a:ext cx="7772400" cy="1676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Internetwork (internet) : two or more networks are connected by internetworking devices </a:t>
            </a:r>
            <a:endParaRPr/>
          </a:p>
          <a:p>
            <a:pPr marL="342900" marR="0" lvl="0" indent="-342900" algn="l" rtl="0">
              <a:lnSpc>
                <a:spcPct val="90000"/>
              </a:lnSpc>
              <a:spcBef>
                <a:spcPts val="48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Internetworking devices: router, gateway, etc. </a:t>
            </a:r>
            <a:endParaRPr/>
          </a:p>
          <a:p>
            <a:pPr marL="342900" marR="0" lvl="0" indent="-342900" algn="l" rtl="0">
              <a:lnSpc>
                <a:spcPct val="90000"/>
              </a:lnSpc>
              <a:spcBef>
                <a:spcPts val="48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The Internet: a specific worldwide network </a:t>
            </a:r>
            <a:endParaRPr/>
          </a:p>
        </p:txBody>
      </p:sp>
      <p:pic>
        <p:nvPicPr>
          <p:cNvPr id="283" name="Google Shape;283;p22"/>
          <p:cNvPicPr preferRelativeResize="0"/>
          <p:nvPr/>
        </p:nvPicPr>
        <p:blipFill rotWithShape="1">
          <a:blip r:embed="rId3">
            <a:alphaModFix/>
          </a:blip>
          <a:srcRect/>
          <a:stretch/>
        </p:blipFill>
        <p:spPr>
          <a:xfrm>
            <a:off x="1828800" y="3429000"/>
            <a:ext cx="5638800" cy="243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Internetwork Example</a:t>
            </a:r>
            <a:endParaRPr/>
          </a:p>
        </p:txBody>
      </p:sp>
      <p:sp>
        <p:nvSpPr>
          <p:cNvPr id="289" name="Google Shape;289;p23"/>
          <p:cNvSpPr txBox="1">
            <a:spLocks noGrp="1"/>
          </p:cNvSpPr>
          <p:nvPr>
            <p:ph type="body" idx="1"/>
          </p:nvPr>
        </p:nvSpPr>
        <p:spPr>
          <a:xfrm>
            <a:off x="684212" y="1557337"/>
            <a:ext cx="7559675" cy="5048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A heterogeneous network : four WANs and two LANs </a:t>
            </a:r>
            <a:endParaRPr/>
          </a:p>
          <a:p>
            <a:pPr marL="342900" marR="0" lvl="0" indent="-251459" algn="l" rtl="0">
              <a:spcBef>
                <a:spcPts val="480"/>
              </a:spcBef>
              <a:spcAft>
                <a:spcPts val="0"/>
              </a:spcAft>
              <a:buClr>
                <a:srgbClr val="E77739"/>
              </a:buClr>
              <a:buSzPts val="144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290" name="Google Shape;290;p23"/>
          <p:cNvPicPr preferRelativeResize="0"/>
          <p:nvPr/>
        </p:nvPicPr>
        <p:blipFill rotWithShape="1">
          <a:blip r:embed="rId3">
            <a:alphaModFix/>
          </a:blip>
          <a:srcRect/>
          <a:stretch/>
        </p:blipFill>
        <p:spPr>
          <a:xfrm>
            <a:off x="2411412" y="2205037"/>
            <a:ext cx="4248150" cy="383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4"/>
          <p:cNvSpPr txBox="1">
            <a:spLocks noGrp="1"/>
          </p:cNvSpPr>
          <p:nvPr>
            <p:ph type="title"/>
          </p:nvPr>
        </p:nvSpPr>
        <p:spPr>
          <a:xfrm>
            <a:off x="685800" y="533400"/>
            <a:ext cx="7772400" cy="8080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The Internet</a:t>
            </a:r>
            <a:endParaRPr/>
          </a:p>
        </p:txBody>
      </p:sp>
      <p:sp>
        <p:nvSpPr>
          <p:cNvPr id="296" name="Google Shape;296;p24"/>
          <p:cNvSpPr txBox="1">
            <a:spLocks noGrp="1"/>
          </p:cNvSpPr>
          <p:nvPr>
            <p:ph type="body" idx="1"/>
          </p:nvPr>
        </p:nvSpPr>
        <p:spPr>
          <a:xfrm>
            <a:off x="684212" y="1557337"/>
            <a:ext cx="7559675" cy="41767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E77739"/>
              </a:buClr>
              <a:buSzPts val="1440"/>
              <a:buFont typeface="Times New Roman"/>
              <a:buChar char="•"/>
            </a:pPr>
            <a:r>
              <a:rPr lang="en-US" sz="2400" b="0" i="1" u="none">
                <a:solidFill>
                  <a:schemeClr val="dk1"/>
                </a:solidFill>
                <a:latin typeface="Times New Roman"/>
                <a:ea typeface="Times New Roman"/>
                <a:cs typeface="Times New Roman"/>
                <a:sym typeface="Times New Roman"/>
              </a:rPr>
              <a:t>The Internet has revolutionized many aspects of our daily lives. It has affected the way we do business as well as the way we spend our leisure time. The Internet is a communication system that has brought a wealth of information to our fingertips and organized it for our use.</a:t>
            </a: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rgbClr val="E77739"/>
              </a:buClr>
              <a:buSzPts val="1200"/>
              <a:buFont typeface="Times New Roman"/>
              <a:buChar char="•"/>
            </a:pPr>
            <a:r>
              <a:rPr lang="en-US" sz="2000" b="0" i="0" u="none">
                <a:solidFill>
                  <a:schemeClr val="dk1"/>
                </a:solidFill>
                <a:latin typeface="Times New Roman"/>
                <a:ea typeface="Times New Roman"/>
                <a:cs typeface="Times New Roman"/>
                <a:sym typeface="Times New Roman"/>
              </a:rPr>
              <a:t>1967: ARPANET proposed by DoD’s ARPA(Advanced Research Project Agency)</a:t>
            </a:r>
            <a:endParaRPr/>
          </a:p>
          <a:p>
            <a:pPr marL="342900" marR="0" lvl="0" indent="-342900" algn="l" rtl="0">
              <a:lnSpc>
                <a:spcPct val="100000"/>
              </a:lnSpc>
              <a:spcBef>
                <a:spcPts val="400"/>
              </a:spcBef>
              <a:spcAft>
                <a:spcPts val="0"/>
              </a:spcAft>
              <a:buClr>
                <a:srgbClr val="E77739"/>
              </a:buClr>
              <a:buSzPts val="1200"/>
              <a:buFont typeface="Times New Roman"/>
              <a:buChar char="•"/>
            </a:pPr>
            <a:r>
              <a:rPr lang="en-US" sz="2000" b="0" i="0" u="none">
                <a:solidFill>
                  <a:schemeClr val="dk1"/>
                </a:solidFill>
                <a:latin typeface="Times New Roman"/>
                <a:ea typeface="Times New Roman"/>
                <a:cs typeface="Times New Roman"/>
                <a:sym typeface="Times New Roman"/>
              </a:rPr>
              <a:t>1969: ARPANET in a reality: UCLA, UCSB, SRI, U. of Utah</a:t>
            </a:r>
            <a:endParaRPr/>
          </a:p>
          <a:p>
            <a:pPr marL="342900" marR="0" lvl="0" indent="-342900" algn="l" rtl="0">
              <a:lnSpc>
                <a:spcPct val="100000"/>
              </a:lnSpc>
              <a:spcBef>
                <a:spcPts val="400"/>
              </a:spcBef>
              <a:spcAft>
                <a:spcPts val="0"/>
              </a:spcAft>
              <a:buClr>
                <a:srgbClr val="E77739"/>
              </a:buClr>
              <a:buSzPts val="1200"/>
              <a:buFont typeface="Times New Roman"/>
              <a:buChar char="•"/>
            </a:pPr>
            <a:r>
              <a:rPr lang="en-US" sz="2000" b="0" i="0" u="none">
                <a:solidFill>
                  <a:schemeClr val="dk1"/>
                </a:solidFill>
                <a:latin typeface="Times New Roman"/>
                <a:ea typeface="Times New Roman"/>
                <a:cs typeface="Times New Roman"/>
                <a:sym typeface="Times New Roman"/>
              </a:rPr>
              <a:t>1973: Vint Cerf and Bob Kahn propose TCP, </a:t>
            </a:r>
            <a:endParaRPr/>
          </a:p>
          <a:p>
            <a:pPr marL="342900" marR="0" lvl="0" indent="-342900" algn="l" rtl="0">
              <a:lnSpc>
                <a:spcPct val="100000"/>
              </a:lnSpc>
              <a:spcBef>
                <a:spcPts val="400"/>
              </a:spcBef>
              <a:spcAft>
                <a:spcPts val="0"/>
              </a:spcAft>
              <a:buClr>
                <a:srgbClr val="E77739"/>
              </a:buClr>
              <a:buSzPts val="1200"/>
              <a:buFont typeface="Times New Roman"/>
              <a:buChar char="•"/>
            </a:pPr>
            <a:r>
              <a:rPr lang="en-US" sz="2000" b="0" i="0" u="none">
                <a:solidFill>
                  <a:schemeClr val="dk1"/>
                </a:solidFill>
                <a:latin typeface="Times New Roman"/>
                <a:ea typeface="Times New Roman"/>
                <a:cs typeface="Times New Roman"/>
                <a:sym typeface="Times New Roman"/>
              </a:rPr>
              <a:t>To split TCP into two protocols TCP and IP</a:t>
            </a:r>
            <a:endParaRPr/>
          </a:p>
          <a:p>
            <a:pPr marL="342900" marR="0" lvl="0" indent="-266700" algn="l" rtl="0">
              <a:spcBef>
                <a:spcPts val="400"/>
              </a:spcBef>
              <a:spcAft>
                <a:spcPts val="0"/>
              </a:spcAft>
              <a:buClr>
                <a:srgbClr val="E77739"/>
              </a:buClr>
              <a:buSzPts val="1200"/>
              <a:buFont typeface="Times New Roman"/>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5"/>
          <p:cNvSpPr txBox="1">
            <a:spLocks noGrp="1"/>
          </p:cNvSpPr>
          <p:nvPr>
            <p:ph type="title"/>
          </p:nvPr>
        </p:nvSpPr>
        <p:spPr>
          <a:xfrm>
            <a:off x="539750" y="836612"/>
            <a:ext cx="3381375" cy="9350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Internet Today</a:t>
            </a:r>
            <a:endParaRPr/>
          </a:p>
        </p:txBody>
      </p:sp>
      <p:pic>
        <p:nvPicPr>
          <p:cNvPr id="302" name="Google Shape;302;p25"/>
          <p:cNvPicPr preferRelativeResize="0">
            <a:picLocks noGrp="1"/>
          </p:cNvPicPr>
          <p:nvPr>
            <p:ph type="body" idx="1"/>
          </p:nvPr>
        </p:nvPicPr>
        <p:blipFill rotWithShape="1">
          <a:blip r:embed="rId3">
            <a:alphaModFix/>
          </a:blip>
          <a:srcRect/>
          <a:stretch/>
        </p:blipFill>
        <p:spPr>
          <a:xfrm>
            <a:off x="3563937" y="1628775"/>
            <a:ext cx="4700587" cy="4343400"/>
          </a:xfrm>
          <a:prstGeom prst="rect">
            <a:avLst/>
          </a:prstGeom>
          <a:noFill/>
          <a:ln>
            <a:noFill/>
          </a:ln>
        </p:spPr>
      </p:pic>
      <p:sp>
        <p:nvSpPr>
          <p:cNvPr id="303" name="Google Shape;303;p25"/>
          <p:cNvSpPr txBox="1"/>
          <p:nvPr/>
        </p:nvSpPr>
        <p:spPr>
          <a:xfrm>
            <a:off x="323850" y="2205037"/>
            <a:ext cx="3024187" cy="3455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ISP (Internet service providers)</a:t>
            </a:r>
            <a:endParaRPr dirty="0"/>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NISP (national ISP)</a:t>
            </a:r>
            <a:endParaRPr dirty="0"/>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NAP (network access point</a:t>
            </a:r>
            <a:r>
              <a:rPr lang="en-US" sz="2400" b="0" i="0" u="none" dirty="0" smtClean="0">
                <a:solidFill>
                  <a:schemeClr val="dk1"/>
                </a:solidFill>
                <a:latin typeface="Times New Roman"/>
                <a:ea typeface="Times New Roman"/>
                <a:cs typeface="Times New Roman"/>
                <a:sym typeface="Times New Roman"/>
              </a:rPr>
              <a:t>)</a:t>
            </a:r>
          </a:p>
          <a:p>
            <a:pPr marL="342900" marR="0" lvl="0" indent="-342900" algn="l" rtl="0">
              <a:lnSpc>
                <a:spcPct val="100000"/>
              </a:lnSpc>
              <a:spcBef>
                <a:spcPts val="480"/>
              </a:spcBef>
              <a:spcAft>
                <a:spcPts val="0"/>
              </a:spcAft>
              <a:buClr>
                <a:schemeClr val="dk1"/>
              </a:buClr>
              <a:buSzPts val="2400"/>
              <a:buFont typeface="Times New Roman"/>
              <a:buChar char="•"/>
            </a:pPr>
            <a:r>
              <a:rPr lang="en-US" sz="1800" dirty="0" smtClean="0"/>
              <a:t>Peering point</a:t>
            </a:r>
            <a:endParaRPr dirty="0"/>
          </a:p>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Protocols</a:t>
            </a:r>
            <a:endParaRPr/>
          </a:p>
        </p:txBody>
      </p:sp>
      <p:sp>
        <p:nvSpPr>
          <p:cNvPr id="309" name="Google Shape;309;p26"/>
          <p:cNvSpPr txBox="1">
            <a:spLocks noGrp="1"/>
          </p:cNvSpPr>
          <p:nvPr>
            <p:ph type="body" idx="1"/>
          </p:nvPr>
        </p:nvSpPr>
        <p:spPr>
          <a:xfrm>
            <a:off x="685800" y="1857375"/>
            <a:ext cx="7772400" cy="4238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E77739"/>
              </a:buClr>
              <a:buSzPts val="1680"/>
              <a:buFont typeface="Times New Roman"/>
              <a:buChar char="•"/>
            </a:pPr>
            <a:r>
              <a:rPr lang="en-US" sz="2800" b="0" i="0" u="none" dirty="0">
                <a:solidFill>
                  <a:schemeClr val="dk1"/>
                </a:solidFill>
                <a:latin typeface="Times New Roman"/>
                <a:ea typeface="Times New Roman"/>
                <a:cs typeface="Times New Roman"/>
                <a:sym typeface="Times New Roman"/>
              </a:rPr>
              <a:t>Protocol : rule</a:t>
            </a:r>
            <a:endParaRPr dirty="0"/>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A set of rules that govern data communication</a:t>
            </a:r>
            <a:endParaRPr dirty="0"/>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For communication to occur, entities must agree upon a </a:t>
            </a:r>
            <a:r>
              <a:rPr lang="en-US" sz="2400" b="0" i="0" u="none" strike="noStrike" cap="none" dirty="0" smtClean="0">
                <a:solidFill>
                  <a:schemeClr val="dk1"/>
                </a:solidFill>
                <a:latin typeface="Times New Roman"/>
                <a:ea typeface="Times New Roman"/>
                <a:cs typeface="Times New Roman"/>
                <a:sym typeface="Times New Roman"/>
              </a:rPr>
              <a:t>protocol</a:t>
            </a:r>
          </a:p>
          <a:p>
            <a:pPr marL="742950" lvl="1" indent="-285750">
              <a:spcBef>
                <a:spcPts val="480"/>
              </a:spcBef>
              <a:buSzPts val="2160"/>
            </a:pPr>
            <a:r>
              <a:rPr lang="en-US" dirty="0" smtClean="0"/>
              <a:t>A protocol defines what is communicated, how is communicated and when is communicated.</a:t>
            </a:r>
            <a:endParaRPr dirty="0"/>
          </a:p>
          <a:p>
            <a:pPr marL="342900" marR="0" lvl="0" indent="-342900" algn="l" rtl="0">
              <a:lnSpc>
                <a:spcPct val="100000"/>
              </a:lnSpc>
              <a:spcBef>
                <a:spcPts val="560"/>
              </a:spcBef>
              <a:spcAft>
                <a:spcPts val="0"/>
              </a:spcAft>
              <a:buClr>
                <a:srgbClr val="E77739"/>
              </a:buClr>
              <a:buSzPts val="1680"/>
              <a:buFont typeface="Times New Roman"/>
              <a:buChar char="•"/>
            </a:pPr>
            <a:r>
              <a:rPr lang="en-US" sz="2800" b="0" i="0" u="none" dirty="0">
                <a:solidFill>
                  <a:schemeClr val="dk1"/>
                </a:solidFill>
                <a:latin typeface="Times New Roman"/>
                <a:ea typeface="Times New Roman"/>
                <a:cs typeface="Times New Roman"/>
                <a:sym typeface="Times New Roman"/>
              </a:rPr>
              <a:t>Key elements of a protocol</a:t>
            </a:r>
            <a:endParaRPr dirty="0"/>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Syntax: structure or format of data</a:t>
            </a:r>
            <a:endParaRPr dirty="0"/>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Semantics: meaning of each section in the structure</a:t>
            </a:r>
            <a:endParaRPr dirty="0"/>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Timing: </a:t>
            </a:r>
            <a:r>
              <a:rPr lang="en-US" sz="2400" b="0" i="1" u="none" strike="noStrike" cap="none" dirty="0">
                <a:solidFill>
                  <a:schemeClr val="dk1"/>
                </a:solidFill>
                <a:latin typeface="Times New Roman"/>
                <a:ea typeface="Times New Roman"/>
                <a:cs typeface="Times New Roman"/>
                <a:sym typeface="Times New Roman"/>
              </a:rPr>
              <a:t>when</a:t>
            </a:r>
            <a:r>
              <a:rPr lang="en-US" sz="2400" b="0" i="0" u="none" strike="noStrike" cap="none" dirty="0">
                <a:solidFill>
                  <a:schemeClr val="dk1"/>
                </a:solidFill>
                <a:latin typeface="Times New Roman"/>
                <a:ea typeface="Times New Roman"/>
                <a:cs typeface="Times New Roman"/>
                <a:sym typeface="Times New Roman"/>
              </a:rPr>
              <a:t> and </a:t>
            </a:r>
            <a:r>
              <a:rPr lang="en-US" sz="2400" b="0" i="1" u="none" strike="noStrike" cap="none" dirty="0">
                <a:solidFill>
                  <a:schemeClr val="dk1"/>
                </a:solidFill>
                <a:latin typeface="Times New Roman"/>
                <a:ea typeface="Times New Roman"/>
                <a:cs typeface="Times New Roman"/>
                <a:sym typeface="Times New Roman"/>
              </a:rPr>
              <a:t>how fast</a:t>
            </a:r>
            <a:r>
              <a:rPr lang="en-US" sz="2400" b="0" i="0" u="none" strike="noStrike" cap="none" dirty="0">
                <a:solidFill>
                  <a:schemeClr val="dk1"/>
                </a:solidFill>
                <a:latin typeface="Times New Roman"/>
                <a:ea typeface="Times New Roman"/>
                <a:cs typeface="Times New Roman"/>
                <a:sym typeface="Times New Roman"/>
              </a:rPr>
              <a:t> data should be sent</a:t>
            </a: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Standards: agreed-upon rules</a:t>
            </a:r>
            <a:endParaRPr/>
          </a:p>
        </p:txBody>
      </p:sp>
      <p:sp>
        <p:nvSpPr>
          <p:cNvPr id="315" name="Google Shape;315;p27"/>
          <p:cNvSpPr txBox="1">
            <a:spLocks noGrp="1"/>
          </p:cNvSpPr>
          <p:nvPr>
            <p:ph type="body" idx="1"/>
          </p:nvPr>
        </p:nvSpPr>
        <p:spPr>
          <a:xfrm>
            <a:off x="685800" y="1752600"/>
            <a:ext cx="83805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E77739"/>
              </a:buClr>
              <a:buSzPts val="1680"/>
              <a:buFont typeface="Times New Roman"/>
              <a:buChar char="•"/>
            </a:pPr>
            <a:r>
              <a:rPr lang="en-US" sz="2000" b="0" i="0" u="none" dirty="0">
                <a:solidFill>
                  <a:schemeClr val="dk1"/>
                </a:solidFill>
                <a:sym typeface="Times New Roman"/>
              </a:rPr>
              <a:t>Standards is essential in</a:t>
            </a:r>
            <a:endParaRPr sz="2000" dirty="0"/>
          </a:p>
          <a:p>
            <a:pPr marL="742950" marR="0" lvl="1" indent="-285750" algn="l" rtl="0">
              <a:lnSpc>
                <a:spcPct val="100000"/>
              </a:lnSpc>
              <a:spcBef>
                <a:spcPts val="480"/>
              </a:spcBef>
              <a:spcAft>
                <a:spcPts val="0"/>
              </a:spcAft>
              <a:buClr>
                <a:srgbClr val="E77739"/>
              </a:buClr>
              <a:buSzPts val="2160"/>
              <a:buFont typeface="Noto Sans Symbols"/>
              <a:buChar char="•"/>
            </a:pPr>
            <a:r>
              <a:rPr lang="en-US" sz="2000" b="0" i="0" u="none" strike="noStrike" cap="none" dirty="0">
                <a:solidFill>
                  <a:schemeClr val="dk1"/>
                </a:solidFill>
                <a:sym typeface="Times New Roman"/>
              </a:rPr>
              <a:t>Creating/maintaining open and competitive markets</a:t>
            </a:r>
            <a:endParaRPr sz="2000" dirty="0"/>
          </a:p>
          <a:p>
            <a:pPr marL="742950" marR="0" lvl="1" indent="-285750" algn="l" rtl="0">
              <a:lnSpc>
                <a:spcPct val="100000"/>
              </a:lnSpc>
              <a:spcBef>
                <a:spcPts val="480"/>
              </a:spcBef>
              <a:spcAft>
                <a:spcPts val="0"/>
              </a:spcAft>
              <a:buClr>
                <a:srgbClr val="E77739"/>
              </a:buClr>
              <a:buSzPts val="2160"/>
              <a:buFont typeface="Noto Sans Symbols"/>
              <a:buChar char="•"/>
            </a:pPr>
            <a:r>
              <a:rPr lang="en-US" sz="2000" b="0" i="0" u="none" strike="noStrike" cap="none" dirty="0">
                <a:solidFill>
                  <a:schemeClr val="dk1"/>
                </a:solidFill>
                <a:sym typeface="Times New Roman"/>
              </a:rPr>
              <a:t>Guaranteeing national/international interoperability</a:t>
            </a:r>
            <a:endParaRPr sz="2000" dirty="0"/>
          </a:p>
          <a:p>
            <a:pPr marL="342900" marR="0" lvl="0" indent="-342900" algn="l" rtl="0">
              <a:lnSpc>
                <a:spcPct val="100000"/>
              </a:lnSpc>
              <a:spcBef>
                <a:spcPts val="560"/>
              </a:spcBef>
              <a:spcAft>
                <a:spcPts val="0"/>
              </a:spcAft>
              <a:buClr>
                <a:srgbClr val="E77739"/>
              </a:buClr>
              <a:buSzPts val="1680"/>
              <a:buFont typeface="Times New Roman"/>
              <a:buChar char="•"/>
            </a:pPr>
            <a:r>
              <a:rPr lang="en-US" sz="2000" b="0" i="0" u="none" dirty="0">
                <a:solidFill>
                  <a:schemeClr val="dk1"/>
                </a:solidFill>
                <a:sym typeface="Times New Roman"/>
              </a:rPr>
              <a:t>Two categories</a:t>
            </a:r>
            <a:endParaRPr sz="2000" dirty="0"/>
          </a:p>
          <a:p>
            <a:pPr marL="742950" marR="0" lvl="1" indent="-285750" algn="l" rtl="0">
              <a:lnSpc>
                <a:spcPct val="100000"/>
              </a:lnSpc>
              <a:spcBef>
                <a:spcPts val="480"/>
              </a:spcBef>
              <a:spcAft>
                <a:spcPts val="0"/>
              </a:spcAft>
              <a:buClr>
                <a:srgbClr val="E77739"/>
              </a:buClr>
              <a:buSzPts val="2160"/>
              <a:buFont typeface="Noto Sans Symbols"/>
              <a:buChar char="•"/>
            </a:pPr>
            <a:r>
              <a:rPr lang="en-US" sz="2000" b="0" i="0" u="none" strike="noStrike" cap="none" dirty="0">
                <a:solidFill>
                  <a:schemeClr val="dk1"/>
                </a:solidFill>
                <a:sym typeface="Times New Roman"/>
              </a:rPr>
              <a:t>De jure (“by law” or “by regulation’) standards</a:t>
            </a:r>
            <a:endParaRPr sz="2000" dirty="0"/>
          </a:p>
          <a:p>
            <a:pPr marL="742950" marR="0" lvl="1" indent="-285750" algn="l" rtl="0">
              <a:lnSpc>
                <a:spcPct val="100000"/>
              </a:lnSpc>
              <a:spcBef>
                <a:spcPts val="480"/>
              </a:spcBef>
              <a:spcAft>
                <a:spcPts val="0"/>
              </a:spcAft>
              <a:buClr>
                <a:srgbClr val="E77739"/>
              </a:buClr>
              <a:buSzPts val="2160"/>
              <a:buFont typeface="Noto Sans Symbols"/>
              <a:buChar char="•"/>
            </a:pPr>
            <a:r>
              <a:rPr lang="en-US" sz="2000" b="0" i="0" u="none" strike="noStrike" cap="none" dirty="0">
                <a:solidFill>
                  <a:schemeClr val="dk1"/>
                </a:solidFill>
                <a:sym typeface="Times New Roman"/>
              </a:rPr>
              <a:t>De facto (“by fact” or ‘by convention’) </a:t>
            </a:r>
            <a:r>
              <a:rPr lang="en-US" sz="2000" b="0" i="0" u="none" strike="noStrike" cap="none" dirty="0" smtClean="0">
                <a:solidFill>
                  <a:schemeClr val="dk1"/>
                </a:solidFill>
                <a:sym typeface="Times New Roman"/>
              </a:rPr>
              <a:t>standards</a:t>
            </a:r>
            <a:endParaRPr sz="2000" dirty="0"/>
          </a:p>
          <a:p>
            <a:pPr marL="457200" lvl="1" indent="0">
              <a:spcBef>
                <a:spcPts val="400"/>
              </a:spcBef>
              <a:buSzPts val="2000"/>
              <a:buNone/>
            </a:pPr>
            <a:r>
              <a:rPr lang="en-US" sz="2000" b="0" i="0" u="none" strike="noStrike" cap="none" dirty="0">
                <a:solidFill>
                  <a:schemeClr val="dk1"/>
                </a:solidFill>
                <a:sym typeface="Times New Roman"/>
              </a:rPr>
              <a:t>Proprietary standards: closed </a:t>
            </a:r>
            <a:r>
              <a:rPr lang="en-US" sz="2000" b="0" i="0" u="none" strike="noStrike" cap="none" dirty="0" smtClean="0">
                <a:solidFill>
                  <a:schemeClr val="dk1"/>
                </a:solidFill>
                <a:sym typeface="Times New Roman"/>
              </a:rPr>
              <a:t>standards. Owned and </a:t>
            </a:r>
            <a:r>
              <a:rPr lang="en-GB" sz="2000" dirty="0" smtClean="0"/>
              <a:t>controlled </a:t>
            </a:r>
            <a:r>
              <a:rPr lang="en-GB" sz="2000" dirty="0"/>
              <a:t>by one company</a:t>
            </a:r>
            <a:r>
              <a:rPr lang="en-GB" sz="2000" dirty="0" smtClean="0"/>
              <a:t>.</a:t>
            </a:r>
            <a:endParaRPr sz="2000" dirty="0"/>
          </a:p>
          <a:p>
            <a:pPr marL="457200" lvl="1" indent="0">
              <a:spcBef>
                <a:spcPts val="400"/>
              </a:spcBef>
              <a:buSzPts val="2000"/>
              <a:buNone/>
            </a:pPr>
            <a:r>
              <a:rPr lang="en-US" sz="2000" b="0" i="0" u="none" strike="noStrike" cap="none" dirty="0">
                <a:solidFill>
                  <a:schemeClr val="dk1"/>
                </a:solidFill>
                <a:sym typeface="Times New Roman"/>
              </a:rPr>
              <a:t>Nonproprietary standards: open </a:t>
            </a:r>
            <a:r>
              <a:rPr lang="en-US" sz="2000" b="0" i="0" u="none" strike="noStrike" cap="none" dirty="0" smtClean="0">
                <a:solidFill>
                  <a:schemeClr val="dk1"/>
                </a:solidFill>
                <a:sym typeface="Times New Roman"/>
              </a:rPr>
              <a:t>standards. </a:t>
            </a:r>
            <a:r>
              <a:rPr lang="en-GB" sz="2000" dirty="0"/>
              <a:t>not registered or protected as a trademark or brand name</a:t>
            </a:r>
            <a:endParaRPr sz="2000" b="0" i="0" u="none" strike="noStrike" cap="none" dirty="0">
              <a:solidFill>
                <a:schemeClr val="dk1"/>
              </a:solidFill>
              <a:sym typeface="Times New Roman"/>
            </a:endParaRPr>
          </a:p>
          <a:p>
            <a:pPr marL="457200" lvl="1" indent="0">
              <a:spcBef>
                <a:spcPts val="400"/>
              </a:spcBef>
              <a:buSzPts val="2000"/>
              <a:buNone/>
            </a:pPr>
            <a:r>
              <a:rPr lang="en-US" sz="2000" b="1" dirty="0">
                <a:latin typeface="Times New Roman" panose="02020603050405020304" pitchFamily="18" charset="0"/>
                <a:ea typeface="Arial"/>
                <a:cs typeface="Times New Roman" panose="02020603050405020304" pitchFamily="18" charset="0"/>
                <a:sym typeface="Arial"/>
              </a:rPr>
              <a:t>proprietary </a:t>
            </a:r>
            <a:r>
              <a:rPr lang="en-US" sz="2000" b="1" dirty="0" smtClean="0">
                <a:latin typeface="Times New Roman" panose="02020603050405020304" pitchFamily="18" charset="0"/>
                <a:ea typeface="Arial"/>
                <a:cs typeface="Times New Roman" panose="02020603050405020304" pitchFamily="18" charset="0"/>
                <a:sym typeface="Arial"/>
              </a:rPr>
              <a:t>standards </a:t>
            </a:r>
            <a:r>
              <a:rPr lang="en-US" sz="2000" dirty="0" smtClean="0">
                <a:latin typeface="Times New Roman" panose="02020603050405020304" pitchFamily="18" charset="0"/>
                <a:ea typeface="Arial"/>
                <a:cs typeface="Times New Roman" panose="02020603050405020304" pitchFamily="18" charset="0"/>
                <a:sym typeface="Arial"/>
              </a:rPr>
              <a:t>are privately </a:t>
            </a:r>
            <a:r>
              <a:rPr lang="en-US" sz="2000" dirty="0">
                <a:latin typeface="Times New Roman" panose="02020603050405020304" pitchFamily="18" charset="0"/>
                <a:ea typeface="Arial"/>
                <a:cs typeface="Times New Roman" panose="02020603050405020304" pitchFamily="18" charset="0"/>
                <a:sym typeface="Arial"/>
              </a:rPr>
              <a:t>owned by one or more entities that control their distribution and access. Open </a:t>
            </a:r>
            <a:r>
              <a:rPr lang="en-US" sz="2000" b="1" dirty="0">
                <a:latin typeface="Times New Roman" panose="02020603050405020304" pitchFamily="18" charset="0"/>
                <a:ea typeface="Arial"/>
                <a:cs typeface="Times New Roman" panose="02020603050405020304" pitchFamily="18" charset="0"/>
                <a:sym typeface="Arial"/>
              </a:rPr>
              <a:t>standards</a:t>
            </a:r>
            <a:r>
              <a:rPr lang="en-US" sz="2000" dirty="0">
                <a:latin typeface="Times New Roman" panose="02020603050405020304" pitchFamily="18" charset="0"/>
                <a:ea typeface="Arial"/>
                <a:cs typeface="Times New Roman" panose="02020603050405020304" pitchFamily="18" charset="0"/>
                <a:sym typeface="Arial"/>
              </a:rPr>
              <a:t> let people and organizations set up new services and make them available across the rest of the </a:t>
            </a:r>
            <a:r>
              <a:rPr lang="en-US" sz="2000" b="1" dirty="0">
                <a:latin typeface="Times New Roman" panose="02020603050405020304" pitchFamily="18" charset="0"/>
                <a:ea typeface="Arial"/>
                <a:cs typeface="Times New Roman" panose="02020603050405020304" pitchFamily="18" charset="0"/>
                <a:sym typeface="Arial"/>
              </a:rPr>
              <a:t>Internet</a:t>
            </a:r>
            <a:r>
              <a:rPr lang="en-US" sz="2000" dirty="0">
                <a:latin typeface="Times New Roman" panose="02020603050405020304" pitchFamily="18" charset="0"/>
                <a:ea typeface="Arial"/>
                <a:cs typeface="Times New Roman" panose="02020603050405020304" pitchFamily="18" charset="0"/>
                <a:sym typeface="Arial"/>
              </a:rPr>
              <a:t> without permission</a:t>
            </a:r>
            <a:r>
              <a:rPr lang="en-US" sz="2000" dirty="0">
                <a:latin typeface="Arial"/>
                <a:ea typeface="Arial"/>
                <a:cs typeface="Arial"/>
                <a:sym typeface="Arial"/>
              </a:rPr>
              <a:t>.</a:t>
            </a:r>
            <a:endParaRPr sz="2000" dirty="0"/>
          </a:p>
          <a:p>
            <a:pPr marL="342900" marR="0" lvl="0" indent="-266700" algn="l" rtl="0">
              <a:spcBef>
                <a:spcPts val="400"/>
              </a:spcBef>
              <a:spcAft>
                <a:spcPts val="0"/>
              </a:spcAft>
              <a:buClr>
                <a:srgbClr val="E77739"/>
              </a:buClr>
              <a:buSzPts val="1200"/>
              <a:buFont typeface="Times New Roman"/>
              <a:buNone/>
            </a:pPr>
            <a:endParaRPr sz="2000" b="0" i="0" u="none" strike="noStrike" cap="none" dirty="0">
              <a:solidFill>
                <a:schemeClr val="dk1"/>
              </a:solidFill>
              <a:sym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3200"/>
              <a:buFont typeface="Times New Roman"/>
              <a:buNone/>
            </a:pPr>
            <a:r>
              <a:rPr lang="en-US" sz="3200" b="0" i="0" u="none">
                <a:solidFill>
                  <a:srgbClr val="E77739"/>
                </a:solidFill>
                <a:latin typeface="Times New Roman"/>
                <a:ea typeface="Times New Roman"/>
                <a:cs typeface="Times New Roman"/>
                <a:sym typeface="Times New Roman"/>
              </a:rPr>
              <a:t>Standards Organizations</a:t>
            </a:r>
            <a:endParaRPr/>
          </a:p>
        </p:txBody>
      </p:sp>
      <p:sp>
        <p:nvSpPr>
          <p:cNvPr id="321" name="Google Shape;321;p28"/>
          <p:cNvSpPr txBox="1">
            <a:spLocks noGrp="1"/>
          </p:cNvSpPr>
          <p:nvPr>
            <p:ph type="body" idx="1"/>
          </p:nvPr>
        </p:nvSpPr>
        <p:spPr>
          <a:xfrm>
            <a:off x="685800" y="1857375"/>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E77739"/>
              </a:buClr>
              <a:buSzPts val="1680"/>
              <a:buFont typeface="Times New Roman"/>
              <a:buChar char="•"/>
            </a:pPr>
            <a:r>
              <a:rPr lang="en-US" sz="2800" b="0" i="0" u="none">
                <a:solidFill>
                  <a:schemeClr val="dk1"/>
                </a:solidFill>
                <a:latin typeface="Times New Roman"/>
                <a:ea typeface="Times New Roman"/>
                <a:cs typeface="Times New Roman"/>
                <a:sym typeface="Times New Roman"/>
              </a:rPr>
              <a:t>Standards are developed by</a:t>
            </a:r>
            <a:endParaRPr/>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a:solidFill>
                  <a:schemeClr val="dk1"/>
                </a:solidFill>
                <a:latin typeface="Times New Roman"/>
                <a:ea typeface="Times New Roman"/>
                <a:cs typeface="Times New Roman"/>
                <a:sym typeface="Times New Roman"/>
              </a:rPr>
              <a:t>Standards creation committees</a:t>
            </a:r>
            <a:endParaRPr/>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a:solidFill>
                  <a:schemeClr val="dk1"/>
                </a:solidFill>
                <a:latin typeface="Times New Roman"/>
                <a:ea typeface="Times New Roman"/>
                <a:cs typeface="Times New Roman"/>
                <a:sym typeface="Times New Roman"/>
              </a:rPr>
              <a:t>Forums</a:t>
            </a:r>
            <a:endParaRPr/>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a:solidFill>
                  <a:schemeClr val="dk1"/>
                </a:solidFill>
                <a:latin typeface="Times New Roman"/>
                <a:ea typeface="Times New Roman"/>
                <a:cs typeface="Times New Roman"/>
                <a:sym typeface="Times New Roman"/>
              </a:rPr>
              <a:t>Regulatory agencies</a:t>
            </a:r>
            <a:endParaRPr/>
          </a:p>
          <a:p>
            <a:pPr marL="342900" marR="0" lvl="0" indent="-342900" algn="l" rtl="0">
              <a:lnSpc>
                <a:spcPct val="100000"/>
              </a:lnSpc>
              <a:spcBef>
                <a:spcPts val="560"/>
              </a:spcBef>
              <a:spcAft>
                <a:spcPts val="0"/>
              </a:spcAft>
              <a:buClr>
                <a:srgbClr val="E77739"/>
              </a:buClr>
              <a:buSzPts val="1680"/>
              <a:buFont typeface="Times New Roman"/>
              <a:buChar char="•"/>
            </a:pPr>
            <a:r>
              <a:rPr lang="en-US" sz="2800" b="0" i="0" u="none">
                <a:solidFill>
                  <a:schemeClr val="dk1"/>
                </a:solidFill>
                <a:latin typeface="Times New Roman"/>
                <a:ea typeface="Times New Roman"/>
                <a:cs typeface="Times New Roman"/>
                <a:sym typeface="Times New Roman"/>
              </a:rPr>
              <a:t>Standards committees &amp; forums</a:t>
            </a:r>
            <a:endParaRPr/>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a:solidFill>
                  <a:schemeClr val="dk1"/>
                </a:solidFill>
                <a:latin typeface="Times New Roman"/>
                <a:ea typeface="Times New Roman"/>
                <a:cs typeface="Times New Roman"/>
                <a:sym typeface="Times New Roman"/>
              </a:rPr>
              <a:t>Standards committees are slow moving</a:t>
            </a:r>
            <a:endParaRPr/>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a:solidFill>
                  <a:schemeClr val="dk1"/>
                </a:solidFill>
                <a:latin typeface="Times New Roman"/>
                <a:ea typeface="Times New Roman"/>
                <a:cs typeface="Times New Roman"/>
                <a:sym typeface="Times New Roman"/>
              </a:rPr>
              <a:t>Forums are made up of interested corporations</a:t>
            </a:r>
            <a:endParaRPr/>
          </a:p>
          <a:p>
            <a:pPr marL="742950" marR="0" lvl="1" indent="-285750" algn="l" rtl="0">
              <a:lnSpc>
                <a:spcPct val="100000"/>
              </a:lnSpc>
              <a:spcBef>
                <a:spcPts val="480"/>
              </a:spcBef>
              <a:spcAft>
                <a:spcPts val="0"/>
              </a:spcAft>
              <a:buClr>
                <a:srgbClr val="E77739"/>
              </a:buClr>
              <a:buSzPts val="2160"/>
              <a:buFont typeface="Noto Sans Symbols"/>
              <a:buChar char="•"/>
            </a:pPr>
            <a:r>
              <a:rPr lang="en-US" sz="2400" b="0" i="0" u="none" strike="noStrike" cap="none">
                <a:solidFill>
                  <a:schemeClr val="dk1"/>
                </a:solidFill>
                <a:latin typeface="Times New Roman"/>
                <a:ea typeface="Times New Roman"/>
                <a:cs typeface="Times New Roman"/>
                <a:sym typeface="Times New Roman"/>
              </a:rPr>
              <a:t>Forum are able to speed acceptance of a particular technology</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3600"/>
              <a:buFont typeface="Times New Roman"/>
              <a:buNone/>
            </a:pPr>
            <a:r>
              <a:rPr lang="en-US" sz="3600" b="0" i="0" u="none">
                <a:solidFill>
                  <a:srgbClr val="E77739"/>
                </a:solidFill>
                <a:latin typeface="Times New Roman"/>
                <a:ea typeface="Times New Roman"/>
                <a:cs typeface="Times New Roman"/>
                <a:sym typeface="Times New Roman"/>
              </a:rPr>
              <a:t>Standards Committees</a:t>
            </a:r>
            <a:endParaRPr/>
          </a:p>
        </p:txBody>
      </p:sp>
      <p:sp>
        <p:nvSpPr>
          <p:cNvPr id="327" name="Google Shape;327;p29"/>
          <p:cNvSpPr txBox="1">
            <a:spLocks noGrp="1"/>
          </p:cNvSpPr>
          <p:nvPr>
            <p:ph type="body" idx="1"/>
          </p:nvPr>
        </p:nvSpPr>
        <p:spPr>
          <a:xfrm>
            <a:off x="1300162" y="1785937"/>
            <a:ext cx="6843712"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E77739"/>
              </a:buClr>
              <a:buSzPts val="1440"/>
              <a:buFont typeface="Times New Roman"/>
              <a:buChar char="•"/>
            </a:pPr>
            <a:r>
              <a:rPr lang="en-US" sz="2400" b="0" i="0" u="none">
                <a:solidFill>
                  <a:schemeClr val="dk1"/>
                </a:solidFill>
                <a:latin typeface="Times New Roman"/>
                <a:ea typeface="Times New Roman"/>
                <a:cs typeface="Times New Roman"/>
                <a:sym typeface="Times New Roman"/>
              </a:rPr>
              <a:t>ISO</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Voluntary international organization </a:t>
            </a:r>
            <a:endParaRPr/>
          </a:p>
          <a:p>
            <a:pPr marL="342900" marR="0" lvl="0" indent="-342900" algn="l" rtl="0">
              <a:lnSpc>
                <a:spcPct val="100000"/>
              </a:lnSpc>
              <a:spcBef>
                <a:spcPts val="480"/>
              </a:spcBef>
              <a:spcAft>
                <a:spcPts val="0"/>
              </a:spcAft>
              <a:buClr>
                <a:srgbClr val="E77739"/>
              </a:buClr>
              <a:buSzPts val="1440"/>
              <a:buFont typeface="Times New Roman"/>
              <a:buChar char="•"/>
            </a:pPr>
            <a:r>
              <a:rPr lang="en-US" sz="2400" b="0" i="0" u="none">
                <a:solidFill>
                  <a:schemeClr val="dk1"/>
                </a:solidFill>
                <a:latin typeface="Times New Roman"/>
                <a:ea typeface="Times New Roman"/>
                <a:cs typeface="Times New Roman"/>
                <a:sym typeface="Times New Roman"/>
              </a:rPr>
              <a:t>ITU-T</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Formerly, CCITT formed by UN</a:t>
            </a:r>
            <a:endParaRPr/>
          </a:p>
          <a:p>
            <a:pPr marL="342900" marR="0" lvl="0" indent="-342900" algn="l" rtl="0">
              <a:lnSpc>
                <a:spcPct val="100000"/>
              </a:lnSpc>
              <a:spcBef>
                <a:spcPts val="480"/>
              </a:spcBef>
              <a:spcAft>
                <a:spcPts val="0"/>
              </a:spcAft>
              <a:buClr>
                <a:srgbClr val="E77739"/>
              </a:buClr>
              <a:buSzPts val="1440"/>
              <a:buFont typeface="Times New Roman"/>
              <a:buChar char="•"/>
            </a:pPr>
            <a:r>
              <a:rPr lang="en-US" sz="2400" b="0" i="0" u="none">
                <a:solidFill>
                  <a:schemeClr val="dk1"/>
                </a:solidFill>
                <a:latin typeface="Times New Roman"/>
                <a:ea typeface="Times New Roman"/>
                <a:cs typeface="Times New Roman"/>
                <a:sym typeface="Times New Roman"/>
              </a:rPr>
              <a:t>ANSI</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Private non-profit corporation in the US </a:t>
            </a:r>
            <a:endParaRPr/>
          </a:p>
          <a:p>
            <a:pPr marL="342900" marR="0" lvl="0" indent="-342900" algn="l" rtl="0">
              <a:lnSpc>
                <a:spcPct val="100000"/>
              </a:lnSpc>
              <a:spcBef>
                <a:spcPts val="480"/>
              </a:spcBef>
              <a:spcAft>
                <a:spcPts val="0"/>
              </a:spcAft>
              <a:buClr>
                <a:srgbClr val="E77739"/>
              </a:buClr>
              <a:buSzPts val="1440"/>
              <a:buFont typeface="Times New Roman"/>
              <a:buChar char="•"/>
            </a:pPr>
            <a:r>
              <a:rPr lang="en-US" sz="2400" b="0" i="0" u="none">
                <a:solidFill>
                  <a:schemeClr val="dk1"/>
                </a:solidFill>
                <a:latin typeface="Times New Roman"/>
                <a:ea typeface="Times New Roman"/>
                <a:cs typeface="Times New Roman"/>
                <a:sym typeface="Times New Roman"/>
              </a:rPr>
              <a:t>IEEE</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The largest engineering society in the world </a:t>
            </a:r>
            <a:endParaRPr/>
          </a:p>
          <a:p>
            <a:pPr marL="342900" marR="0" lvl="0" indent="-342900" algn="l" rtl="0">
              <a:lnSpc>
                <a:spcPct val="100000"/>
              </a:lnSpc>
              <a:spcBef>
                <a:spcPts val="480"/>
              </a:spcBef>
              <a:spcAft>
                <a:spcPts val="0"/>
              </a:spcAft>
              <a:buClr>
                <a:srgbClr val="E77739"/>
              </a:buClr>
              <a:buSzPts val="1440"/>
              <a:buFont typeface="Times New Roman"/>
              <a:buChar char="•"/>
            </a:pPr>
            <a:r>
              <a:rPr lang="en-US" sz="2400" b="0" i="0" u="none">
                <a:solidFill>
                  <a:schemeClr val="dk1"/>
                </a:solidFill>
                <a:latin typeface="Times New Roman"/>
                <a:ea typeface="Times New Roman"/>
                <a:cs typeface="Times New Roman"/>
                <a:sym typeface="Times New Roman"/>
              </a:rPr>
              <a:t>EIA</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Non-profit organization in the US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500062" y="500062"/>
            <a:ext cx="7772400" cy="1143000"/>
          </a:xfrm>
          <a:prstGeom prst="rect">
            <a:avLst/>
          </a:prstGeom>
          <a:noFill/>
          <a:ln>
            <a:noFill/>
          </a:ln>
          <a:effectLst>
            <a:outerShdw blurRad="63500" dist="35921" dir="2700000">
              <a:schemeClr val="dk1"/>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46756"/>
              </a:buClr>
              <a:buSzPts val="4400"/>
              <a:buFont typeface="Times New Roman"/>
              <a:buNone/>
            </a:pPr>
            <a:r>
              <a:rPr lang="en-US" sz="4400" b="1" i="0" u="none">
                <a:solidFill>
                  <a:srgbClr val="E46756"/>
                </a:solidFill>
                <a:latin typeface="Times New Roman"/>
                <a:ea typeface="Times New Roman"/>
                <a:cs typeface="Times New Roman"/>
                <a:sym typeface="Times New Roman"/>
              </a:rPr>
              <a:t>Syllabus</a:t>
            </a:r>
            <a:endParaRPr/>
          </a:p>
        </p:txBody>
      </p:sp>
      <p:sp>
        <p:nvSpPr>
          <p:cNvPr id="157" name="Google Shape;157;p3"/>
          <p:cNvSpPr txBox="1">
            <a:spLocks noGrp="1"/>
          </p:cNvSpPr>
          <p:nvPr>
            <p:ph type="subTitle" idx="1"/>
          </p:nvPr>
        </p:nvSpPr>
        <p:spPr>
          <a:xfrm>
            <a:off x="1285875" y="1500187"/>
            <a:ext cx="6165850" cy="4376737"/>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1  Introduction</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2  Network Models</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3 Data and Signals</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4 Digital Transmission</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5 Analog Transmission</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6 Bandwidth Utilization</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7 Transmission Media</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8 Switching</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9 High Speed Transmission Lines</a:t>
            </a:r>
            <a:endParaRPr/>
          </a:p>
          <a:p>
            <a:pPr marL="533400" lvl="0" indent="-533400" algn="l" rtl="0">
              <a:lnSpc>
                <a:spcPct val="100000"/>
              </a:lnSpc>
              <a:spcBef>
                <a:spcPts val="400"/>
              </a:spcBef>
              <a:spcAft>
                <a:spcPts val="0"/>
              </a:spcAft>
              <a:buSzPts val="1200"/>
              <a:buFont typeface="Times New Roman"/>
              <a:buNone/>
            </a:pPr>
            <a:r>
              <a:rPr lang="en-US" sz="2000" b="0" i="0" u="none">
                <a:solidFill>
                  <a:schemeClr val="dk1"/>
                </a:solidFill>
                <a:latin typeface="Times New Roman"/>
                <a:ea typeface="Times New Roman"/>
                <a:cs typeface="Times New Roman"/>
                <a:sym typeface="Times New Roman"/>
              </a:rPr>
              <a:t>Chapter 10 Error Detection and Correction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Internet Standards</a:t>
            </a:r>
            <a:endParaRPr/>
          </a:p>
        </p:txBody>
      </p:sp>
      <p:sp>
        <p:nvSpPr>
          <p:cNvPr id="333" name="Google Shape;333;p30"/>
          <p:cNvSpPr txBox="1">
            <a:spLocks noGrp="1"/>
          </p:cNvSpPr>
          <p:nvPr>
            <p:ph type="body" idx="1"/>
          </p:nvPr>
        </p:nvSpPr>
        <p:spPr>
          <a:xfrm>
            <a:off x="857250" y="1752599"/>
            <a:ext cx="7600950" cy="4814455"/>
          </a:xfrm>
          <a:prstGeom prst="rect">
            <a:avLst/>
          </a:prstGeom>
          <a:noFill/>
          <a:ln>
            <a:noFill/>
          </a:ln>
        </p:spPr>
        <p:txBody>
          <a:bodyPr spcFirstLastPara="1" wrap="square" lIns="91425" tIns="45700" rIns="91425" bIns="45700" anchor="t" anchorCtr="0">
            <a:noAutofit/>
          </a:bodyPr>
          <a:lstStyle/>
          <a:p>
            <a:pPr marL="342900" lvl="0" indent="-342900">
              <a:spcBef>
                <a:spcPts val="0"/>
              </a:spcBef>
              <a:buSzPts val="1680"/>
            </a:pPr>
            <a:r>
              <a:rPr lang="en-GB" sz="2000" dirty="0"/>
              <a:t>An internet standard (STD) is a specification that has been approved by the Internet Engineering Task Force (IETF). Such standard helps to promote a consistent and universal use of the internet worldwide.</a:t>
            </a:r>
            <a:endParaRPr lang="en-US" sz="2000" b="0" i="0" u="none" dirty="0" smtClean="0">
              <a:solidFill>
                <a:schemeClr val="dk1"/>
              </a:solidFill>
              <a:sym typeface="Times New Roman"/>
            </a:endParaRPr>
          </a:p>
          <a:p>
            <a:pPr marL="342900" marR="0" lvl="0" indent="-342900" algn="l" rtl="0">
              <a:lnSpc>
                <a:spcPct val="100000"/>
              </a:lnSpc>
              <a:spcBef>
                <a:spcPts val="0"/>
              </a:spcBef>
              <a:spcAft>
                <a:spcPts val="0"/>
              </a:spcAft>
              <a:buClr>
                <a:srgbClr val="E77739"/>
              </a:buClr>
              <a:buSzPts val="1680"/>
              <a:buFont typeface="Times New Roman"/>
              <a:buChar char="•"/>
            </a:pPr>
            <a:r>
              <a:rPr lang="en-US" sz="2000" b="0" i="0" u="none" dirty="0" smtClean="0">
                <a:solidFill>
                  <a:schemeClr val="dk1"/>
                </a:solidFill>
                <a:sym typeface="Times New Roman"/>
              </a:rPr>
              <a:t>IETF </a:t>
            </a:r>
            <a:r>
              <a:rPr lang="en-US" sz="2000" b="0" i="0" u="none" dirty="0">
                <a:solidFill>
                  <a:schemeClr val="dk1"/>
                </a:solidFill>
                <a:sym typeface="Times New Roman"/>
              </a:rPr>
              <a:t>(Internet Engineering Task Force)</a:t>
            </a:r>
            <a:endParaRPr sz="2000" dirty="0"/>
          </a:p>
          <a:p>
            <a:pPr marL="342900" marR="0" lvl="0" indent="-342900" algn="l" rtl="0">
              <a:lnSpc>
                <a:spcPct val="100000"/>
              </a:lnSpc>
              <a:spcBef>
                <a:spcPts val="560"/>
              </a:spcBef>
              <a:spcAft>
                <a:spcPts val="0"/>
              </a:spcAft>
              <a:buClr>
                <a:srgbClr val="E77739"/>
              </a:buClr>
              <a:buSzPts val="1680"/>
              <a:buFont typeface="Times New Roman"/>
              <a:buChar char="•"/>
            </a:pPr>
            <a:r>
              <a:rPr lang="en-US" sz="2000" b="0" i="0" u="none" dirty="0">
                <a:solidFill>
                  <a:schemeClr val="dk1"/>
                </a:solidFill>
                <a:sym typeface="Times New Roman"/>
              </a:rPr>
              <a:t>Internet </a:t>
            </a:r>
            <a:r>
              <a:rPr lang="en-US" sz="2000" b="0" i="0" u="none" dirty="0" smtClean="0">
                <a:solidFill>
                  <a:schemeClr val="dk1"/>
                </a:solidFill>
                <a:sym typeface="Times New Roman"/>
              </a:rPr>
              <a:t>Draft</a:t>
            </a:r>
            <a:r>
              <a:rPr lang="en-GB" sz="2000" dirty="0" smtClean="0"/>
              <a:t>. </a:t>
            </a:r>
            <a:endParaRPr sz="2000" dirty="0"/>
          </a:p>
          <a:p>
            <a:pPr marL="742950" lvl="1" indent="-285750">
              <a:spcBef>
                <a:spcPts val="480"/>
              </a:spcBef>
              <a:buSzPts val="2160"/>
            </a:pPr>
            <a:r>
              <a:rPr lang="en-GB" sz="2000" dirty="0"/>
              <a:t>A specification begins as an Internet draft</a:t>
            </a:r>
            <a:endParaRPr lang="en-US" sz="2000" b="0" i="0" u="none" strike="noStrike" cap="none" dirty="0" smtClean="0">
              <a:solidFill>
                <a:schemeClr val="dk1"/>
              </a:solidFill>
              <a:sym typeface="Times New Roman"/>
            </a:endParaRPr>
          </a:p>
          <a:p>
            <a:pPr marL="742950" marR="0" lvl="1" indent="-285750" algn="l" rtl="0">
              <a:lnSpc>
                <a:spcPct val="100000"/>
              </a:lnSpc>
              <a:spcBef>
                <a:spcPts val="480"/>
              </a:spcBef>
              <a:spcAft>
                <a:spcPts val="0"/>
              </a:spcAft>
              <a:buClr>
                <a:srgbClr val="E77739"/>
              </a:buClr>
              <a:buSzPts val="2160"/>
              <a:buFont typeface="Noto Sans Symbols"/>
              <a:buChar char="•"/>
            </a:pPr>
            <a:r>
              <a:rPr lang="en-US" sz="2000" b="0" i="0" u="none" strike="noStrike" cap="none" dirty="0" smtClean="0">
                <a:solidFill>
                  <a:schemeClr val="dk1"/>
                </a:solidFill>
                <a:sym typeface="Times New Roman"/>
              </a:rPr>
              <a:t>working </a:t>
            </a:r>
            <a:r>
              <a:rPr lang="en-US" sz="2000" b="0" i="0" u="none" strike="noStrike" cap="none" dirty="0">
                <a:solidFill>
                  <a:schemeClr val="dk1"/>
                </a:solidFill>
                <a:sym typeface="Times New Roman"/>
              </a:rPr>
              <a:t>document with no official </a:t>
            </a:r>
            <a:r>
              <a:rPr lang="en-US" sz="2000" b="0" i="0" u="none" strike="noStrike" cap="none" dirty="0" smtClean="0">
                <a:solidFill>
                  <a:schemeClr val="dk1"/>
                </a:solidFill>
                <a:sym typeface="Times New Roman"/>
              </a:rPr>
              <a:t>status</a:t>
            </a:r>
            <a:endParaRPr sz="2000" dirty="0"/>
          </a:p>
          <a:p>
            <a:pPr marL="742950" marR="0" lvl="1" indent="-285750" algn="l" rtl="0">
              <a:lnSpc>
                <a:spcPct val="100000"/>
              </a:lnSpc>
              <a:spcBef>
                <a:spcPts val="480"/>
              </a:spcBef>
              <a:spcAft>
                <a:spcPts val="0"/>
              </a:spcAft>
              <a:buClr>
                <a:srgbClr val="E77739"/>
              </a:buClr>
              <a:buSzPts val="2160"/>
              <a:buFont typeface="Noto Sans Symbols"/>
              <a:buChar char="•"/>
            </a:pPr>
            <a:r>
              <a:rPr lang="en-US" sz="2000" b="0" i="0" u="none" strike="noStrike" cap="none" dirty="0">
                <a:solidFill>
                  <a:schemeClr val="dk1"/>
                </a:solidFill>
                <a:sym typeface="Times New Roman"/>
              </a:rPr>
              <a:t>with a 6-month lifetime</a:t>
            </a:r>
            <a:endParaRPr sz="2000" dirty="0"/>
          </a:p>
          <a:p>
            <a:pPr marL="342900" marR="0" lvl="0" indent="-342900" algn="l" rtl="0">
              <a:lnSpc>
                <a:spcPct val="100000"/>
              </a:lnSpc>
              <a:spcBef>
                <a:spcPts val="560"/>
              </a:spcBef>
              <a:spcAft>
                <a:spcPts val="0"/>
              </a:spcAft>
              <a:buClr>
                <a:srgbClr val="E77739"/>
              </a:buClr>
              <a:buSzPts val="1680"/>
              <a:buFont typeface="Times New Roman"/>
              <a:buChar char="•"/>
            </a:pPr>
            <a:r>
              <a:rPr lang="en-US" sz="2000" b="0" i="0" u="none" dirty="0">
                <a:solidFill>
                  <a:schemeClr val="dk1"/>
                </a:solidFill>
                <a:sym typeface="Times New Roman"/>
              </a:rPr>
              <a:t>RFC (Request for Comment</a:t>
            </a:r>
            <a:r>
              <a:rPr lang="en-US" sz="2000" b="0" i="0" u="none" dirty="0" smtClean="0">
                <a:solidFill>
                  <a:schemeClr val="dk1"/>
                </a:solidFill>
                <a:sym typeface="Times New Roman"/>
              </a:rPr>
              <a:t>)</a:t>
            </a:r>
            <a:endParaRPr sz="2000" dirty="0"/>
          </a:p>
          <a:p>
            <a:pPr marL="742950" lvl="1" indent="-285750">
              <a:spcBef>
                <a:spcPts val="480"/>
              </a:spcBef>
              <a:buSzPts val="2160"/>
            </a:pPr>
            <a:r>
              <a:rPr lang="en-GB" sz="2000" dirty="0"/>
              <a:t>Upon recommendation from the Internet authorities, a draft may be published as a </a:t>
            </a:r>
            <a:r>
              <a:rPr lang="en-GB" sz="2000" b="1" dirty="0"/>
              <a:t>Request for Comment </a:t>
            </a:r>
            <a:r>
              <a:rPr lang="en-GB" sz="2000" dirty="0"/>
              <a:t>(RFC</a:t>
            </a:r>
            <a:r>
              <a:rPr lang="en-GB" sz="2000" dirty="0" smtClean="0"/>
              <a:t>)</a:t>
            </a:r>
            <a:endParaRPr lang="en-US" sz="2000" b="0" i="0" u="none" strike="noStrike" cap="none" dirty="0" smtClean="0">
              <a:solidFill>
                <a:schemeClr val="dk1"/>
              </a:solidFill>
              <a:sym typeface="Times New Roman"/>
            </a:endParaRPr>
          </a:p>
          <a:p>
            <a:pPr marL="742950" marR="0" lvl="1" indent="-285750" algn="l" rtl="0">
              <a:lnSpc>
                <a:spcPct val="100000"/>
              </a:lnSpc>
              <a:spcBef>
                <a:spcPts val="480"/>
              </a:spcBef>
              <a:spcAft>
                <a:spcPts val="0"/>
              </a:spcAft>
              <a:buClr>
                <a:srgbClr val="E77739"/>
              </a:buClr>
              <a:buSzPts val="2160"/>
              <a:buFont typeface="Noto Sans Symbols"/>
              <a:buChar char="•"/>
            </a:pPr>
            <a:r>
              <a:rPr lang="en-US" sz="2000" b="0" i="0" u="none" strike="noStrike" cap="none" dirty="0" smtClean="0">
                <a:solidFill>
                  <a:schemeClr val="dk1"/>
                </a:solidFill>
                <a:sym typeface="Times New Roman"/>
              </a:rPr>
              <a:t>Edited</a:t>
            </a:r>
            <a:r>
              <a:rPr lang="en-US" sz="2000" b="0" i="0" u="none" strike="noStrike" cap="none" dirty="0">
                <a:solidFill>
                  <a:schemeClr val="dk1"/>
                </a:solidFill>
                <a:sym typeface="Times New Roman"/>
              </a:rPr>
              <a:t>, assigned a number, and made available to all interested parties</a:t>
            </a:r>
            <a:endParaRPr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Internet Standards</a:t>
            </a:r>
            <a:endParaRPr/>
          </a:p>
        </p:txBody>
      </p:sp>
      <p:sp>
        <p:nvSpPr>
          <p:cNvPr id="333" name="Google Shape;333;p30"/>
          <p:cNvSpPr txBox="1">
            <a:spLocks noGrp="1"/>
          </p:cNvSpPr>
          <p:nvPr>
            <p:ph type="body" idx="1"/>
          </p:nvPr>
        </p:nvSpPr>
        <p:spPr>
          <a:xfrm>
            <a:off x="857250" y="1981200"/>
            <a:ext cx="7600950" cy="4019550"/>
          </a:xfrm>
          <a:prstGeom prst="rect">
            <a:avLst/>
          </a:prstGeom>
          <a:noFill/>
          <a:ln>
            <a:noFill/>
          </a:ln>
        </p:spPr>
        <p:txBody>
          <a:bodyPr spcFirstLastPara="1" wrap="square" lIns="91425" tIns="45700" rIns="91425" bIns="45700" anchor="t" anchorCtr="0">
            <a:noAutofit/>
          </a:bodyPr>
          <a:lstStyle/>
          <a:p>
            <a:r>
              <a:rPr lang="en-GB" sz="2000" dirty="0"/>
              <a:t>Prior to approval, the proposed internet standard goes through a series of stages called a “standards track.” The standard first starts as a draft, which may evolve into an RFC (Request for Comments). If the IETF approves the RFC, then it becomes a standard.</a:t>
            </a:r>
          </a:p>
          <a:p>
            <a:r>
              <a:rPr lang="en-GB" sz="2000" dirty="0"/>
              <a:t>RFCs and proposed internet standards cover a lot of ground. From standards for handling technical TCP/IP processes to standards for the display of various types of media, the IETF weighs in on a large number of these standards as they make their way toward adoption.</a:t>
            </a:r>
          </a:p>
          <a:p>
            <a:r>
              <a:rPr lang="en-GB" sz="2000" dirty="0"/>
              <a:t>A list of proposed standards can be found at </a:t>
            </a:r>
            <a:r>
              <a:rPr lang="en-GB" sz="2000" dirty="0" smtClean="0">
                <a:solidFill>
                  <a:srgbClr val="FF0000"/>
                </a:solidFill>
              </a:rPr>
              <a:t>RFC-editor.org</a:t>
            </a:r>
            <a:endParaRPr lang="en-GB" sz="2000" dirty="0"/>
          </a:p>
          <a:p>
            <a:pPr marL="342900" lvl="0" indent="-342900">
              <a:spcBef>
                <a:spcPts val="0"/>
              </a:spcBef>
              <a:buSzPts val="1680"/>
            </a:pPr>
            <a:endParaRPr sz="2000" dirty="0"/>
          </a:p>
        </p:txBody>
      </p:sp>
    </p:spTree>
    <p:extLst>
      <p:ext uri="{BB962C8B-B14F-4D97-AF65-F5344CB8AC3E}">
        <p14:creationId xmlns:p14="http://schemas.microsoft.com/office/powerpoint/2010/main" val="1657444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Home Works</a:t>
            </a:r>
            <a:endParaRPr/>
          </a:p>
        </p:txBody>
      </p:sp>
      <p:sp>
        <p:nvSpPr>
          <p:cNvPr id="339" name="Google Shape;339;p31"/>
          <p:cNvSpPr txBox="1">
            <a:spLocks noGrp="1"/>
          </p:cNvSpPr>
          <p:nvPr>
            <p:ph type="body" idx="1"/>
          </p:nvPr>
        </p:nvSpPr>
        <p:spPr>
          <a:xfrm>
            <a:off x="857250" y="1981200"/>
            <a:ext cx="7600950" cy="38052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E77739"/>
              </a:buClr>
              <a:buSzPts val="1440"/>
              <a:buFont typeface="Times New Roman"/>
              <a:buChar char="•"/>
            </a:pPr>
            <a:r>
              <a:rPr lang="en-US" sz="2400" b="0" i="0" u="none">
                <a:solidFill>
                  <a:schemeClr val="dk1"/>
                </a:solidFill>
                <a:latin typeface="Times New Roman"/>
                <a:ea typeface="Times New Roman"/>
                <a:cs typeface="Times New Roman"/>
                <a:sym typeface="Times New Roman"/>
              </a:rPr>
              <a:t>Page 24</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Problems – 15, 16, 17, 19</a:t>
            </a:r>
            <a:endParaRPr/>
          </a:p>
          <a:p>
            <a:pPr marL="342900" marR="0" lvl="0" indent="-342900" algn="l" rtl="0">
              <a:lnSpc>
                <a:spcPct val="100000"/>
              </a:lnSpc>
              <a:spcBef>
                <a:spcPts val="480"/>
              </a:spcBef>
              <a:spcAft>
                <a:spcPts val="0"/>
              </a:spcAft>
              <a:buClr>
                <a:srgbClr val="E77739"/>
              </a:buClr>
              <a:buSzPts val="1440"/>
              <a:buFont typeface="Times New Roman"/>
              <a:buChar char="•"/>
            </a:pPr>
            <a:r>
              <a:rPr lang="en-US" sz="2400" b="0" i="0" u="none">
                <a:solidFill>
                  <a:schemeClr val="dk1"/>
                </a:solidFill>
                <a:latin typeface="Times New Roman"/>
                <a:ea typeface="Times New Roman"/>
                <a:cs typeface="Times New Roman"/>
                <a:sym typeface="Times New Roman"/>
              </a:rPr>
              <a:t>Page 25</a:t>
            </a:r>
            <a:endParaRPr/>
          </a:p>
          <a:p>
            <a:pPr marL="742950" marR="0" lvl="1" indent="-285750" algn="l" rtl="0">
              <a:lnSpc>
                <a:spcPct val="10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Problems – 20, 22, 25, 26, 28, 29</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8b7ee0f5c1_0_1"/>
          <p:cNvSpPr txBox="1">
            <a:spLocks noGrp="1"/>
          </p:cNvSpPr>
          <p:nvPr>
            <p:ph type="title"/>
          </p:nvPr>
        </p:nvSpPr>
        <p:spPr>
          <a:xfrm>
            <a:off x="685800" y="609600"/>
            <a:ext cx="77724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a:t>
            </a:r>
            <a:endParaRPr/>
          </a:p>
        </p:txBody>
      </p:sp>
      <p:sp>
        <p:nvSpPr>
          <p:cNvPr id="346" name="Google Shape;346;g8b7ee0f5c1_0_1"/>
          <p:cNvSpPr txBox="1">
            <a:spLocks noGrp="1"/>
          </p:cNvSpPr>
          <p:nvPr>
            <p:ph type="body" idx="1"/>
          </p:nvPr>
        </p:nvSpPr>
        <p:spPr>
          <a:xfrm>
            <a:off x="685800" y="1981200"/>
            <a:ext cx="8093100" cy="4114800"/>
          </a:xfrm>
          <a:prstGeom prst="rect">
            <a:avLst/>
          </a:prstGeom>
        </p:spPr>
        <p:txBody>
          <a:bodyPr spcFirstLastPara="1" wrap="square" lIns="91425" tIns="45700" rIns="91425" bIns="45700" anchor="t" anchorCtr="0">
            <a:noAutofit/>
          </a:bodyPr>
          <a:lstStyle/>
          <a:p>
            <a:pPr marL="0" lvl="0" indent="-121920" algn="l" rtl="0">
              <a:spcBef>
                <a:spcPts val="640"/>
              </a:spcBef>
              <a:spcAft>
                <a:spcPts val="0"/>
              </a:spcAft>
              <a:buSzPts val="1920"/>
              <a:buChar char="•"/>
            </a:pPr>
            <a:r>
              <a:rPr lang="en-US" dirty="0"/>
              <a:t>Data Communications and Networking</a:t>
            </a:r>
            <a:endParaRPr dirty="0"/>
          </a:p>
          <a:p>
            <a:pPr marL="0" lvl="0" indent="0" algn="l" rtl="0">
              <a:spcBef>
                <a:spcPts val="640"/>
              </a:spcBef>
              <a:spcAft>
                <a:spcPts val="0"/>
              </a:spcAft>
              <a:buClr>
                <a:srgbClr val="E77739"/>
              </a:buClr>
              <a:buSzPts val="1920"/>
              <a:buFont typeface="Times New Roman"/>
              <a:buNone/>
            </a:pPr>
            <a:r>
              <a:rPr lang="en-US" dirty="0"/>
              <a:t>	Behrouz A. </a:t>
            </a:r>
            <a:r>
              <a:rPr lang="en-US" dirty="0" err="1"/>
              <a:t>Forouzan</a:t>
            </a:r>
            <a:r>
              <a:rPr lang="en-US" dirty="0"/>
              <a:t>,</a:t>
            </a:r>
            <a:endParaRPr dirty="0"/>
          </a:p>
          <a:p>
            <a:pPr marL="0" lvl="0" indent="0" algn="l" rtl="0">
              <a:spcBef>
                <a:spcPts val="640"/>
              </a:spcBef>
              <a:spcAft>
                <a:spcPts val="0"/>
              </a:spcAft>
              <a:buNone/>
            </a:pPr>
            <a:r>
              <a:rPr lang="en-US" dirty="0"/>
              <a:t>	4</a:t>
            </a:r>
            <a:r>
              <a:rPr lang="en-US" baseline="30000" dirty="0"/>
              <a:t>th</a:t>
            </a:r>
            <a:r>
              <a:rPr lang="en-US" dirty="0"/>
              <a:t> </a:t>
            </a:r>
            <a:r>
              <a:rPr lang="en-US" dirty="0" err="1"/>
              <a:t>EditionMcGraw</a:t>
            </a:r>
            <a:r>
              <a:rPr lang="en-US" dirty="0"/>
              <a:t>-Hill (Chap - 1)</a:t>
            </a:r>
            <a:endParaRPr dirty="0"/>
          </a:p>
          <a:p>
            <a:pPr indent="-457200">
              <a:spcBef>
                <a:spcPts val="640"/>
              </a:spcBef>
              <a:buSzPts val="1920"/>
            </a:pPr>
            <a:r>
              <a:rPr lang="en-US" dirty="0"/>
              <a:t>A clear idea about Hub, Switches and Routers - https://www.youtube.com/watch?v=1z0ULvg_pW8</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ctrTitle"/>
          </p:nvPr>
        </p:nvSpPr>
        <p:spPr>
          <a:xfrm>
            <a:off x="685800" y="1219200"/>
            <a:ext cx="7772400" cy="1143000"/>
          </a:xfrm>
          <a:prstGeom prst="rect">
            <a:avLst/>
          </a:prstGeom>
          <a:noFill/>
          <a:ln>
            <a:noFill/>
          </a:ln>
          <a:effectLst>
            <a:outerShdw blurRad="63500" dist="35921" dir="2700000">
              <a:schemeClr val="dk1"/>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46756"/>
              </a:buClr>
              <a:buSzPts val="4400"/>
              <a:buFont typeface="Times New Roman"/>
              <a:buNone/>
            </a:pPr>
            <a:r>
              <a:rPr lang="en-US" sz="4400" b="1" i="0" u="none">
                <a:solidFill>
                  <a:srgbClr val="E46756"/>
                </a:solidFill>
                <a:latin typeface="Times New Roman"/>
                <a:ea typeface="Times New Roman"/>
                <a:cs typeface="Times New Roman"/>
                <a:sym typeface="Times New Roman"/>
              </a:rPr>
              <a:t>Chapter 1. Introduction</a:t>
            </a:r>
            <a:endParaRPr/>
          </a:p>
        </p:txBody>
      </p:sp>
      <p:sp>
        <p:nvSpPr>
          <p:cNvPr id="163" name="Google Shape;163;p4"/>
          <p:cNvSpPr txBox="1">
            <a:spLocks noGrp="1"/>
          </p:cNvSpPr>
          <p:nvPr>
            <p:ph type="subTitle" idx="1"/>
          </p:nvPr>
        </p:nvSpPr>
        <p:spPr>
          <a:xfrm>
            <a:off x="1371600" y="2895600"/>
            <a:ext cx="6400800" cy="2743200"/>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Clr>
                <a:srgbClr val="E77739"/>
              </a:buClr>
              <a:buSzPts val="1440"/>
              <a:buFont typeface="Times New Roman"/>
              <a:buAutoNum type="arabicPeriod"/>
            </a:pPr>
            <a:r>
              <a:rPr lang="en-US" sz="2400" b="0" i="0" u="none">
                <a:solidFill>
                  <a:schemeClr val="dk1"/>
                </a:solidFill>
                <a:latin typeface="Times New Roman"/>
                <a:ea typeface="Times New Roman"/>
                <a:cs typeface="Times New Roman"/>
                <a:sym typeface="Times New Roman"/>
              </a:rPr>
              <a:t>Data communications</a:t>
            </a:r>
            <a:endParaRPr/>
          </a:p>
          <a:p>
            <a:pPr marL="533400" lvl="0" indent="-533400" algn="l" rtl="0">
              <a:lnSpc>
                <a:spcPct val="100000"/>
              </a:lnSpc>
              <a:spcBef>
                <a:spcPts val="480"/>
              </a:spcBef>
              <a:spcAft>
                <a:spcPts val="0"/>
              </a:spcAft>
              <a:buClr>
                <a:srgbClr val="E77739"/>
              </a:buClr>
              <a:buSzPts val="1440"/>
              <a:buFont typeface="Times New Roman"/>
              <a:buAutoNum type="arabicPeriod"/>
            </a:pPr>
            <a:r>
              <a:rPr lang="en-US" sz="2400" b="0" i="0" u="none">
                <a:solidFill>
                  <a:schemeClr val="dk1"/>
                </a:solidFill>
                <a:latin typeface="Times New Roman"/>
                <a:ea typeface="Times New Roman"/>
                <a:cs typeface="Times New Roman"/>
                <a:sym typeface="Times New Roman"/>
              </a:rPr>
              <a:t>Networks</a:t>
            </a:r>
            <a:endParaRPr/>
          </a:p>
          <a:p>
            <a:pPr marL="533400" lvl="0" indent="-533400" algn="l" rtl="0">
              <a:lnSpc>
                <a:spcPct val="100000"/>
              </a:lnSpc>
              <a:spcBef>
                <a:spcPts val="480"/>
              </a:spcBef>
              <a:spcAft>
                <a:spcPts val="0"/>
              </a:spcAft>
              <a:buClr>
                <a:srgbClr val="E77739"/>
              </a:buClr>
              <a:buSzPts val="1440"/>
              <a:buFont typeface="Times New Roman"/>
              <a:buAutoNum type="arabicPeriod"/>
            </a:pPr>
            <a:r>
              <a:rPr lang="en-US" sz="2400" b="0" i="0" u="none">
                <a:solidFill>
                  <a:schemeClr val="dk1"/>
                </a:solidFill>
                <a:latin typeface="Times New Roman"/>
                <a:ea typeface="Times New Roman"/>
                <a:cs typeface="Times New Roman"/>
                <a:sym typeface="Times New Roman"/>
              </a:rPr>
              <a:t>The Internet</a:t>
            </a:r>
            <a:endParaRPr/>
          </a:p>
          <a:p>
            <a:pPr marL="533400" lvl="0" indent="-533400" algn="l" rtl="0">
              <a:lnSpc>
                <a:spcPct val="100000"/>
              </a:lnSpc>
              <a:spcBef>
                <a:spcPts val="480"/>
              </a:spcBef>
              <a:spcAft>
                <a:spcPts val="0"/>
              </a:spcAft>
              <a:buClr>
                <a:srgbClr val="E77739"/>
              </a:buClr>
              <a:buSzPts val="1440"/>
              <a:buFont typeface="Times New Roman"/>
              <a:buAutoNum type="arabicPeriod"/>
            </a:pPr>
            <a:r>
              <a:rPr lang="en-US" sz="2400" b="0" i="0" u="none">
                <a:solidFill>
                  <a:schemeClr val="dk1"/>
                </a:solidFill>
                <a:latin typeface="Times New Roman"/>
                <a:ea typeface="Times New Roman"/>
                <a:cs typeface="Times New Roman"/>
                <a:sym typeface="Times New Roman"/>
              </a:rPr>
              <a:t>Protocols and standards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642937" y="28575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Data Communications</a:t>
            </a:r>
            <a:endParaRPr/>
          </a:p>
        </p:txBody>
      </p:sp>
      <p:sp>
        <p:nvSpPr>
          <p:cNvPr id="169" name="Google Shape;169;p5"/>
          <p:cNvSpPr txBox="1">
            <a:spLocks noGrp="1"/>
          </p:cNvSpPr>
          <p:nvPr>
            <p:ph type="body" idx="1"/>
          </p:nvPr>
        </p:nvSpPr>
        <p:spPr>
          <a:xfrm>
            <a:off x="800100" y="17145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Data</a:t>
            </a:r>
            <a:endParaRPr/>
          </a:p>
          <a:p>
            <a:pPr marL="742950" marR="0" lvl="1" indent="-285750" algn="l" rtl="0">
              <a:lnSpc>
                <a:spcPct val="8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Information presented in whatever form is agreed upon by the parties creating and using the data</a:t>
            </a:r>
            <a:endParaRPr/>
          </a:p>
          <a:p>
            <a:pPr marL="342900" marR="0" lvl="0" indent="-342900" algn="l" rtl="0">
              <a:lnSpc>
                <a:spcPct val="80000"/>
              </a:lnSpc>
              <a:spcBef>
                <a:spcPts val="48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Data communication</a:t>
            </a:r>
            <a:endParaRPr/>
          </a:p>
          <a:p>
            <a:pPr marL="742950" marR="0" lvl="1" indent="-285750" algn="l" rtl="0">
              <a:lnSpc>
                <a:spcPct val="8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Exchange of data between two devices</a:t>
            </a:r>
            <a:endParaRPr/>
          </a:p>
          <a:p>
            <a:pPr marL="742950" marR="0" lvl="1" indent="-285750" algn="l" rtl="0">
              <a:lnSpc>
                <a:spcPct val="8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Via some form of transmission medium</a:t>
            </a:r>
            <a:endParaRPr/>
          </a:p>
          <a:p>
            <a:pPr marL="342900" marR="0" lvl="0" indent="-342900" algn="l" rtl="0">
              <a:lnSpc>
                <a:spcPct val="80000"/>
              </a:lnSpc>
              <a:spcBef>
                <a:spcPts val="480"/>
              </a:spcBef>
              <a:spcAft>
                <a:spcPts val="0"/>
              </a:spcAft>
              <a:buClr>
                <a:srgbClr val="E77739"/>
              </a:buClr>
              <a:buSzPts val="1440"/>
              <a:buFont typeface="Times New Roman"/>
              <a:buChar char="•"/>
            </a:pPr>
            <a:r>
              <a:rPr lang="en-US" sz="2400" b="0" i="0" u="none" strike="noStrike" cap="none">
                <a:solidFill>
                  <a:schemeClr val="dk1"/>
                </a:solidFill>
                <a:latin typeface="Times New Roman"/>
                <a:ea typeface="Times New Roman"/>
                <a:cs typeface="Times New Roman"/>
                <a:sym typeface="Times New Roman"/>
              </a:rPr>
              <a:t>Fundamental characteristics of data communication</a:t>
            </a:r>
            <a:endParaRPr/>
          </a:p>
          <a:p>
            <a:pPr marL="742950" marR="0" lvl="1" indent="-285750" algn="l" rtl="0">
              <a:lnSpc>
                <a:spcPct val="8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Delivery</a:t>
            </a:r>
            <a:endParaRPr/>
          </a:p>
          <a:p>
            <a:pPr marL="742950" marR="0" lvl="1" indent="-285750" algn="l" rtl="0">
              <a:lnSpc>
                <a:spcPct val="8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Accuracy</a:t>
            </a:r>
            <a:endParaRPr/>
          </a:p>
          <a:p>
            <a:pPr marL="742950" marR="0" lvl="1" indent="-285750" algn="l" rtl="0">
              <a:lnSpc>
                <a:spcPct val="8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Timeliness</a:t>
            </a:r>
            <a:endParaRPr/>
          </a:p>
          <a:p>
            <a:pPr marL="742950" marR="0" lvl="1" indent="-285750" algn="l" rtl="0">
              <a:lnSpc>
                <a:spcPct val="80000"/>
              </a:lnSpc>
              <a:spcBef>
                <a:spcPts val="400"/>
              </a:spcBef>
              <a:spcAft>
                <a:spcPts val="0"/>
              </a:spcAft>
              <a:buClr>
                <a:srgbClr val="E77739"/>
              </a:buClr>
              <a:buSzPts val="1800"/>
              <a:buFont typeface="Noto Sans Symbols"/>
              <a:buChar char="•"/>
            </a:pPr>
            <a:r>
              <a:rPr lang="en-US" sz="2000" b="0" i="0" u="none" strike="noStrike" cap="none">
                <a:solidFill>
                  <a:schemeClr val="dk1"/>
                </a:solidFill>
                <a:latin typeface="Times New Roman"/>
                <a:ea typeface="Times New Roman"/>
                <a:cs typeface="Times New Roman"/>
                <a:sym typeface="Times New Roman"/>
              </a:rPr>
              <a:t>Jitter : Variation in the packet arrival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533400" y="533400"/>
            <a:ext cx="80772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3200"/>
              <a:buFont typeface="Times New Roman"/>
              <a:buNone/>
            </a:pPr>
            <a:r>
              <a:rPr lang="en-US" sz="3200" b="0" i="0" u="none">
                <a:solidFill>
                  <a:srgbClr val="E77739"/>
                </a:solidFill>
                <a:latin typeface="Times New Roman"/>
                <a:ea typeface="Times New Roman"/>
                <a:cs typeface="Times New Roman"/>
                <a:sym typeface="Times New Roman"/>
              </a:rPr>
              <a:t>Five Components of Data Communication</a:t>
            </a:r>
            <a:endParaRPr/>
          </a:p>
        </p:txBody>
      </p:sp>
      <p:sp>
        <p:nvSpPr>
          <p:cNvPr id="175" name="Google Shape;175;p6"/>
          <p:cNvSpPr txBox="1">
            <a:spLocks noGrp="1"/>
          </p:cNvSpPr>
          <p:nvPr>
            <p:ph type="body" idx="1"/>
          </p:nvPr>
        </p:nvSpPr>
        <p:spPr>
          <a:xfrm>
            <a:off x="685800" y="1524000"/>
            <a:ext cx="7772400" cy="1905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E77739"/>
              </a:buClr>
              <a:buSzPts val="1200"/>
              <a:buFont typeface="Times New Roman"/>
              <a:buChar char="•"/>
            </a:pPr>
            <a:r>
              <a:rPr lang="en-US" sz="2000" b="0" i="0" u="none" strike="noStrike" cap="none">
                <a:solidFill>
                  <a:schemeClr val="dk1"/>
                </a:solidFill>
                <a:latin typeface="Times New Roman"/>
                <a:ea typeface="Times New Roman"/>
                <a:cs typeface="Times New Roman"/>
                <a:sym typeface="Times New Roman"/>
              </a:rPr>
              <a:t>Message: Information(data) to be communicated</a:t>
            </a:r>
            <a:endParaRPr/>
          </a:p>
          <a:p>
            <a:pPr marL="342900" marR="0" lvl="0" indent="-342900" algn="l" rtl="0">
              <a:lnSpc>
                <a:spcPct val="90000"/>
              </a:lnSpc>
              <a:spcBef>
                <a:spcPts val="400"/>
              </a:spcBef>
              <a:spcAft>
                <a:spcPts val="0"/>
              </a:spcAft>
              <a:buClr>
                <a:srgbClr val="E77739"/>
              </a:buClr>
              <a:buSzPts val="1200"/>
              <a:buFont typeface="Times New Roman"/>
              <a:buChar char="•"/>
            </a:pPr>
            <a:r>
              <a:rPr lang="en-US" sz="2000" b="0" i="0" u="none" strike="noStrike" cap="none">
                <a:solidFill>
                  <a:schemeClr val="dk1"/>
                </a:solidFill>
                <a:latin typeface="Times New Roman"/>
                <a:ea typeface="Times New Roman"/>
                <a:cs typeface="Times New Roman"/>
                <a:sym typeface="Times New Roman"/>
              </a:rPr>
              <a:t>Sender</a:t>
            </a:r>
            <a:endParaRPr/>
          </a:p>
          <a:p>
            <a:pPr marL="342900" marR="0" lvl="0" indent="-342900" algn="l" rtl="0">
              <a:lnSpc>
                <a:spcPct val="90000"/>
              </a:lnSpc>
              <a:spcBef>
                <a:spcPts val="400"/>
              </a:spcBef>
              <a:spcAft>
                <a:spcPts val="0"/>
              </a:spcAft>
              <a:buClr>
                <a:srgbClr val="E77739"/>
              </a:buClr>
              <a:buSzPts val="1200"/>
              <a:buFont typeface="Times New Roman"/>
              <a:buChar char="•"/>
            </a:pPr>
            <a:r>
              <a:rPr lang="en-US" sz="2000" b="0" i="0" u="none" strike="noStrike" cap="none">
                <a:solidFill>
                  <a:schemeClr val="dk1"/>
                </a:solidFill>
                <a:latin typeface="Times New Roman"/>
                <a:ea typeface="Times New Roman"/>
                <a:cs typeface="Times New Roman"/>
                <a:sym typeface="Times New Roman"/>
              </a:rPr>
              <a:t>Receiver </a:t>
            </a:r>
            <a:endParaRPr/>
          </a:p>
          <a:p>
            <a:pPr marL="342900" marR="0" lvl="0" indent="-342900" algn="l" rtl="0">
              <a:lnSpc>
                <a:spcPct val="90000"/>
              </a:lnSpc>
              <a:spcBef>
                <a:spcPts val="400"/>
              </a:spcBef>
              <a:spcAft>
                <a:spcPts val="0"/>
              </a:spcAft>
              <a:buClr>
                <a:srgbClr val="E77739"/>
              </a:buClr>
              <a:buSzPts val="1200"/>
              <a:buFont typeface="Times New Roman"/>
              <a:buChar char="•"/>
            </a:pPr>
            <a:r>
              <a:rPr lang="en-US" sz="2000" b="0" i="0" u="none" strike="noStrike" cap="none">
                <a:solidFill>
                  <a:schemeClr val="dk1"/>
                </a:solidFill>
                <a:latin typeface="Times New Roman"/>
                <a:ea typeface="Times New Roman"/>
                <a:cs typeface="Times New Roman"/>
                <a:sym typeface="Times New Roman"/>
              </a:rPr>
              <a:t>Transmission medium: Physical path by which a message travels</a:t>
            </a:r>
            <a:endParaRPr/>
          </a:p>
          <a:p>
            <a:pPr marL="342900" marR="0" lvl="0" indent="-342900" algn="l" rtl="0">
              <a:lnSpc>
                <a:spcPct val="90000"/>
              </a:lnSpc>
              <a:spcBef>
                <a:spcPts val="400"/>
              </a:spcBef>
              <a:spcAft>
                <a:spcPts val="0"/>
              </a:spcAft>
              <a:buClr>
                <a:srgbClr val="E77739"/>
              </a:buClr>
              <a:buSzPts val="1200"/>
              <a:buFont typeface="Times New Roman"/>
              <a:buChar char="•"/>
            </a:pPr>
            <a:r>
              <a:rPr lang="en-US" sz="2000" b="0" i="0" u="none" strike="noStrike" cap="none">
                <a:solidFill>
                  <a:schemeClr val="dk1"/>
                </a:solidFill>
                <a:latin typeface="Times New Roman"/>
                <a:ea typeface="Times New Roman"/>
                <a:cs typeface="Times New Roman"/>
                <a:sym typeface="Times New Roman"/>
              </a:rPr>
              <a:t>Protocol: A set of rules that govern data communication</a:t>
            </a:r>
            <a:endParaRPr/>
          </a:p>
        </p:txBody>
      </p:sp>
      <p:pic>
        <p:nvPicPr>
          <p:cNvPr id="176" name="Google Shape;176;p6"/>
          <p:cNvPicPr preferRelativeResize="0"/>
          <p:nvPr/>
        </p:nvPicPr>
        <p:blipFill rotWithShape="1">
          <a:blip r:embed="rId3">
            <a:alphaModFix/>
          </a:blip>
          <a:srcRect/>
          <a:stretch/>
        </p:blipFill>
        <p:spPr>
          <a:xfrm>
            <a:off x="1357312" y="3789362"/>
            <a:ext cx="6751637" cy="17446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Direction of Data Flow</a:t>
            </a:r>
            <a:endParaRPr/>
          </a:p>
        </p:txBody>
      </p:sp>
      <p:pic>
        <p:nvPicPr>
          <p:cNvPr id="182" name="Google Shape;182;p7"/>
          <p:cNvPicPr preferRelativeResize="0">
            <a:picLocks noGrp="1"/>
          </p:cNvPicPr>
          <p:nvPr>
            <p:ph type="body" idx="1"/>
          </p:nvPr>
        </p:nvPicPr>
        <p:blipFill rotWithShape="1">
          <a:blip r:embed="rId3">
            <a:alphaModFix/>
          </a:blip>
          <a:srcRect/>
          <a:stretch/>
        </p:blipFill>
        <p:spPr>
          <a:xfrm>
            <a:off x="1763712" y="1700212"/>
            <a:ext cx="5383212" cy="40846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txBox="1">
            <a:spLocks noGrp="1"/>
          </p:cNvSpPr>
          <p:nvPr>
            <p:ph type="title"/>
          </p:nvPr>
        </p:nvSpPr>
        <p:spPr>
          <a:xfrm>
            <a:off x="685800" y="5334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Data Flow</a:t>
            </a:r>
            <a:endParaRPr/>
          </a:p>
        </p:txBody>
      </p:sp>
      <p:sp>
        <p:nvSpPr>
          <p:cNvPr id="188" name="Google Shape;188;p8"/>
          <p:cNvSpPr txBox="1">
            <a:spLocks noGrp="1"/>
          </p:cNvSpPr>
          <p:nvPr>
            <p:ph type="body" idx="1"/>
          </p:nvPr>
        </p:nvSpPr>
        <p:spPr>
          <a:xfrm>
            <a:off x="928687" y="1643062"/>
            <a:ext cx="7527925" cy="41624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40"/>
              <a:buFont typeface="Times New Roman"/>
              <a:buChar char="•"/>
            </a:pPr>
            <a:r>
              <a:rPr lang="en-US" sz="2400" b="0" i="0" u="none">
                <a:solidFill>
                  <a:schemeClr val="dk1"/>
                </a:solidFill>
                <a:latin typeface="Times New Roman"/>
                <a:ea typeface="Times New Roman"/>
                <a:cs typeface="Times New Roman"/>
                <a:sym typeface="Times New Roman"/>
              </a:rPr>
              <a:t>Simplex</a:t>
            </a:r>
            <a:endParaRPr/>
          </a:p>
          <a:p>
            <a:pPr marL="742950" lvl="1" indent="-285750" algn="l" rtl="0">
              <a:lnSpc>
                <a:spcPct val="90000"/>
              </a:lnSpc>
              <a:spcBef>
                <a:spcPts val="400"/>
              </a:spcBef>
              <a:spcAft>
                <a:spcPts val="0"/>
              </a:spcAft>
              <a:buSzPts val="1800"/>
              <a:buChar char="•"/>
            </a:pPr>
            <a:r>
              <a:rPr lang="en-US" sz="2000" b="0" i="0" u="none">
                <a:solidFill>
                  <a:schemeClr val="dk1"/>
                </a:solidFill>
                <a:latin typeface="Times New Roman"/>
                <a:ea typeface="Times New Roman"/>
                <a:cs typeface="Times New Roman"/>
                <a:sym typeface="Times New Roman"/>
              </a:rPr>
              <a:t>Unidirectional</a:t>
            </a:r>
            <a:endParaRPr/>
          </a:p>
          <a:p>
            <a:pPr marL="742950" lvl="1" indent="-285750" algn="l" rtl="0">
              <a:lnSpc>
                <a:spcPct val="90000"/>
              </a:lnSpc>
              <a:spcBef>
                <a:spcPts val="400"/>
              </a:spcBef>
              <a:spcAft>
                <a:spcPts val="0"/>
              </a:spcAft>
              <a:buSzPts val="1800"/>
              <a:buChar char="•"/>
            </a:pPr>
            <a:r>
              <a:rPr lang="en-US" sz="2000" b="0" i="0" u="none">
                <a:solidFill>
                  <a:schemeClr val="dk1"/>
                </a:solidFill>
                <a:latin typeface="Times New Roman"/>
                <a:ea typeface="Times New Roman"/>
                <a:cs typeface="Times New Roman"/>
                <a:sym typeface="Times New Roman"/>
              </a:rPr>
              <a:t>As on a one-way street</a:t>
            </a:r>
            <a:endParaRPr/>
          </a:p>
          <a:p>
            <a:pPr marL="342900" lvl="0" indent="-342900" algn="l" rtl="0">
              <a:lnSpc>
                <a:spcPct val="90000"/>
              </a:lnSpc>
              <a:spcBef>
                <a:spcPts val="480"/>
              </a:spcBef>
              <a:spcAft>
                <a:spcPts val="0"/>
              </a:spcAft>
              <a:buSzPts val="1440"/>
              <a:buFont typeface="Times New Roman"/>
              <a:buChar char="•"/>
            </a:pPr>
            <a:r>
              <a:rPr lang="en-US" sz="2400" b="0" i="0" u="none">
                <a:solidFill>
                  <a:schemeClr val="dk1"/>
                </a:solidFill>
                <a:latin typeface="Times New Roman"/>
                <a:ea typeface="Times New Roman"/>
                <a:cs typeface="Times New Roman"/>
                <a:sym typeface="Times New Roman"/>
              </a:rPr>
              <a:t>Half-duplex</a:t>
            </a:r>
            <a:endParaRPr/>
          </a:p>
          <a:p>
            <a:pPr marL="742950" lvl="1" indent="-285750" algn="l" rtl="0">
              <a:lnSpc>
                <a:spcPct val="90000"/>
              </a:lnSpc>
              <a:spcBef>
                <a:spcPts val="400"/>
              </a:spcBef>
              <a:spcAft>
                <a:spcPts val="0"/>
              </a:spcAft>
              <a:buSzPts val="1800"/>
              <a:buChar char="•"/>
            </a:pPr>
            <a:r>
              <a:rPr lang="en-US" sz="2000" b="0" i="0" u="none">
                <a:solidFill>
                  <a:schemeClr val="dk1"/>
                </a:solidFill>
                <a:latin typeface="Times New Roman"/>
                <a:ea typeface="Times New Roman"/>
                <a:cs typeface="Times New Roman"/>
                <a:sym typeface="Times New Roman"/>
              </a:rPr>
              <a:t>Both transmit and receive possible, but not at the same time</a:t>
            </a:r>
            <a:endParaRPr/>
          </a:p>
          <a:p>
            <a:pPr marL="742950" lvl="1" indent="-285750" algn="l" rtl="0">
              <a:lnSpc>
                <a:spcPct val="90000"/>
              </a:lnSpc>
              <a:spcBef>
                <a:spcPts val="400"/>
              </a:spcBef>
              <a:spcAft>
                <a:spcPts val="0"/>
              </a:spcAft>
              <a:buSzPts val="1800"/>
              <a:buChar char="•"/>
            </a:pPr>
            <a:r>
              <a:rPr lang="en-US" sz="2000" b="0" i="0" u="none">
                <a:solidFill>
                  <a:schemeClr val="dk1"/>
                </a:solidFill>
                <a:latin typeface="Times New Roman"/>
                <a:ea typeface="Times New Roman"/>
                <a:cs typeface="Times New Roman"/>
                <a:sym typeface="Times New Roman"/>
              </a:rPr>
              <a:t>Like a one-lane road with two-directional traffic</a:t>
            </a:r>
            <a:endParaRPr/>
          </a:p>
          <a:p>
            <a:pPr marL="742950" lvl="1" indent="-285750" algn="l" rtl="0">
              <a:lnSpc>
                <a:spcPct val="90000"/>
              </a:lnSpc>
              <a:spcBef>
                <a:spcPts val="400"/>
              </a:spcBef>
              <a:spcAft>
                <a:spcPts val="0"/>
              </a:spcAft>
              <a:buSzPts val="1800"/>
              <a:buChar char="•"/>
            </a:pPr>
            <a:r>
              <a:rPr lang="en-US" sz="2000" b="0" i="0" u="none">
                <a:solidFill>
                  <a:schemeClr val="dk1"/>
                </a:solidFill>
                <a:latin typeface="Times New Roman"/>
                <a:ea typeface="Times New Roman"/>
                <a:cs typeface="Times New Roman"/>
                <a:sym typeface="Times New Roman"/>
              </a:rPr>
              <a:t>Walkie-talkie, CB radio</a:t>
            </a:r>
            <a:endParaRPr/>
          </a:p>
          <a:p>
            <a:pPr marL="342900" lvl="0" indent="-342900" algn="l" rtl="0">
              <a:lnSpc>
                <a:spcPct val="90000"/>
              </a:lnSpc>
              <a:spcBef>
                <a:spcPts val="480"/>
              </a:spcBef>
              <a:spcAft>
                <a:spcPts val="0"/>
              </a:spcAft>
              <a:buSzPts val="1440"/>
              <a:buFont typeface="Times New Roman"/>
              <a:buChar char="•"/>
            </a:pPr>
            <a:r>
              <a:rPr lang="en-US" sz="2400" b="0" i="0" u="none">
                <a:solidFill>
                  <a:schemeClr val="dk1"/>
                </a:solidFill>
                <a:latin typeface="Times New Roman"/>
                <a:ea typeface="Times New Roman"/>
                <a:cs typeface="Times New Roman"/>
                <a:sym typeface="Times New Roman"/>
              </a:rPr>
              <a:t>Full-duplex</a:t>
            </a:r>
            <a:endParaRPr/>
          </a:p>
          <a:p>
            <a:pPr marL="742950" lvl="1" indent="-285750" algn="l" rtl="0">
              <a:lnSpc>
                <a:spcPct val="90000"/>
              </a:lnSpc>
              <a:spcBef>
                <a:spcPts val="400"/>
              </a:spcBef>
              <a:spcAft>
                <a:spcPts val="0"/>
              </a:spcAft>
              <a:buSzPts val="1800"/>
              <a:buChar char="•"/>
            </a:pPr>
            <a:r>
              <a:rPr lang="en-US" sz="2000" b="0" i="0" u="none">
                <a:solidFill>
                  <a:schemeClr val="dk1"/>
                </a:solidFill>
                <a:latin typeface="Times New Roman"/>
                <a:ea typeface="Times New Roman"/>
                <a:cs typeface="Times New Roman"/>
                <a:sym typeface="Times New Roman"/>
              </a:rPr>
              <a:t>Transmit and receive simultaneously</a:t>
            </a:r>
            <a:endParaRPr/>
          </a:p>
          <a:p>
            <a:pPr marL="742950" lvl="1" indent="-285750" algn="l" rtl="0">
              <a:lnSpc>
                <a:spcPct val="90000"/>
              </a:lnSpc>
              <a:spcBef>
                <a:spcPts val="400"/>
              </a:spcBef>
              <a:spcAft>
                <a:spcPts val="0"/>
              </a:spcAft>
              <a:buSzPts val="1800"/>
              <a:buChar char="•"/>
            </a:pPr>
            <a:r>
              <a:rPr lang="en-US" sz="2000" b="0" i="0" u="none">
                <a:solidFill>
                  <a:schemeClr val="dk1"/>
                </a:solidFill>
                <a:latin typeface="Times New Roman"/>
                <a:ea typeface="Times New Roman"/>
                <a:cs typeface="Times New Roman"/>
                <a:sym typeface="Times New Roman"/>
              </a:rPr>
              <a:t>Like a two-way street, telephone network</a:t>
            </a:r>
            <a:endParaRPr/>
          </a:p>
          <a:p>
            <a:pPr marL="742950" lvl="1" indent="-285750" algn="l" rtl="0">
              <a:lnSpc>
                <a:spcPct val="90000"/>
              </a:lnSpc>
              <a:spcBef>
                <a:spcPts val="400"/>
              </a:spcBef>
              <a:spcAft>
                <a:spcPts val="0"/>
              </a:spcAft>
              <a:buSzPts val="1800"/>
              <a:buChar char="•"/>
            </a:pPr>
            <a:r>
              <a:rPr lang="en-US" sz="2000" b="0" i="0" u="none">
                <a:solidFill>
                  <a:schemeClr val="dk1"/>
                </a:solidFill>
                <a:latin typeface="Times New Roman"/>
                <a:ea typeface="Times New Roman"/>
                <a:cs typeface="Times New Roman"/>
                <a:sym typeface="Times New Roman"/>
              </a:rPr>
              <a:t>Channel capacity must be divided between two directions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E77739"/>
              </a:buClr>
              <a:buSzPts val="4400"/>
              <a:buFont typeface="Times New Roman"/>
              <a:buNone/>
            </a:pPr>
            <a:r>
              <a:rPr lang="en-US" sz="4400" b="0" i="0" u="none">
                <a:solidFill>
                  <a:srgbClr val="E77739"/>
                </a:solidFill>
                <a:latin typeface="Times New Roman"/>
                <a:ea typeface="Times New Roman"/>
                <a:cs typeface="Times New Roman"/>
                <a:sym typeface="Times New Roman"/>
              </a:rPr>
              <a:t>Network</a:t>
            </a:r>
            <a:endParaRPr/>
          </a:p>
        </p:txBody>
      </p:sp>
      <p:sp>
        <p:nvSpPr>
          <p:cNvPr id="194" name="Google Shape;194;p9"/>
          <p:cNvSpPr txBox="1">
            <a:spLocks noGrp="1"/>
          </p:cNvSpPr>
          <p:nvPr>
            <p:ph type="body" idx="1"/>
          </p:nvPr>
        </p:nvSpPr>
        <p:spPr>
          <a:xfrm>
            <a:off x="685800" y="1676400"/>
            <a:ext cx="7772400" cy="16081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E77739"/>
              </a:buClr>
              <a:buSzPts val="1200"/>
              <a:buFont typeface="Times New Roman"/>
              <a:buChar char="•"/>
            </a:pPr>
            <a:r>
              <a:rPr lang="en-US" sz="2000" b="0" i="0" u="none" strike="noStrike" cap="none">
                <a:solidFill>
                  <a:schemeClr val="dk1"/>
                </a:solidFill>
                <a:latin typeface="Times New Roman"/>
                <a:ea typeface="Times New Roman"/>
                <a:cs typeface="Times New Roman"/>
                <a:sym typeface="Times New Roman"/>
              </a:rPr>
              <a:t>Network: A set of devices (nodes) connected by communication links</a:t>
            </a:r>
            <a:endParaRPr/>
          </a:p>
          <a:p>
            <a:pPr marL="342900" marR="0" lvl="0" indent="-342900" algn="l" rtl="0">
              <a:lnSpc>
                <a:spcPct val="90000"/>
              </a:lnSpc>
              <a:spcBef>
                <a:spcPts val="400"/>
              </a:spcBef>
              <a:spcAft>
                <a:spcPts val="0"/>
              </a:spcAft>
              <a:buClr>
                <a:srgbClr val="E77739"/>
              </a:buClr>
              <a:buSzPts val="1200"/>
              <a:buFont typeface="Times New Roman"/>
              <a:buChar char="•"/>
            </a:pPr>
            <a:r>
              <a:rPr lang="en-US" sz="2000" b="0" i="0" u="none" strike="noStrike" cap="none">
                <a:solidFill>
                  <a:schemeClr val="dk1"/>
                </a:solidFill>
                <a:latin typeface="Times New Roman"/>
                <a:ea typeface="Times New Roman"/>
                <a:cs typeface="Times New Roman"/>
                <a:sym typeface="Times New Roman"/>
              </a:rPr>
              <a:t>Node: Computer, printer, or any device capable of sending and/or receiving data</a:t>
            </a:r>
            <a:endParaRPr/>
          </a:p>
          <a:p>
            <a:pPr marL="342900" marR="0" lvl="0" indent="-342900" algn="l" rtl="0">
              <a:lnSpc>
                <a:spcPct val="90000"/>
              </a:lnSpc>
              <a:spcBef>
                <a:spcPts val="400"/>
              </a:spcBef>
              <a:spcAft>
                <a:spcPts val="0"/>
              </a:spcAft>
              <a:buClr>
                <a:srgbClr val="E77739"/>
              </a:buClr>
              <a:buSzPts val="1200"/>
              <a:buFont typeface="Times New Roman"/>
              <a:buChar char="•"/>
            </a:pPr>
            <a:r>
              <a:rPr lang="en-US" sz="2000" b="0" i="0" u="none" strike="noStrike" cap="none">
                <a:solidFill>
                  <a:schemeClr val="dk1"/>
                </a:solidFill>
                <a:latin typeface="Times New Roman"/>
                <a:ea typeface="Times New Roman"/>
                <a:cs typeface="Times New Roman"/>
                <a:sym typeface="Times New Roman"/>
              </a:rPr>
              <a:t>To be considered effective and efficient, a network must meet a number of criteria</a:t>
            </a:r>
            <a:endParaRPr/>
          </a:p>
        </p:txBody>
      </p:sp>
      <p:pic>
        <p:nvPicPr>
          <p:cNvPr id="195" name="Google Shape;195;p9"/>
          <p:cNvPicPr preferRelativeResize="0"/>
          <p:nvPr/>
        </p:nvPicPr>
        <p:blipFill rotWithShape="1">
          <a:blip r:embed="rId3">
            <a:alphaModFix/>
          </a:blip>
          <a:srcRect/>
          <a:stretch/>
        </p:blipFill>
        <p:spPr>
          <a:xfrm>
            <a:off x="1476375" y="3573462"/>
            <a:ext cx="6016625" cy="2119312"/>
          </a:xfrm>
          <a:prstGeom prst="rect">
            <a:avLst/>
          </a:prstGeom>
          <a:noFill/>
          <a:ln>
            <a:noFill/>
          </a:ln>
        </p:spPr>
      </p:pic>
    </p:spTree>
  </p:cSld>
  <p:clrMapOvr>
    <a:masterClrMapping/>
  </p:clrMapOvr>
</p:sld>
</file>

<file path=ppt/theme/theme1.xml><?xml version="1.0" encoding="utf-8"?>
<a:theme xmlns:a="http://schemas.openxmlformats.org/drawingml/2006/main" name="1_GNR_Template">
  <a:themeElements>
    <a:clrScheme name="Tulip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NR_Template">
  <a:themeElements>
    <a:clrScheme name="Tulip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GNR_Template">
  <a:themeElements>
    <a:clrScheme name="Tulip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GNR_Template">
  <a:themeElements>
    <a:clrScheme name="Tulip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GNR_Template">
  <a:themeElements>
    <a:clrScheme name="Tulip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1343</Words>
  <Application>Microsoft Office PowerPoint</Application>
  <PresentationFormat>On-screen Show (4:3)</PresentationFormat>
  <Paragraphs>194</Paragraphs>
  <Slides>33</Slides>
  <Notes>33</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33</vt:i4>
      </vt:variant>
    </vt:vector>
  </HeadingPairs>
  <TitlesOfParts>
    <vt:vector size="42" baseType="lpstr">
      <vt:lpstr>Arial</vt:lpstr>
      <vt:lpstr>Gulim</vt:lpstr>
      <vt:lpstr>Noto Sans Symbols</vt:lpstr>
      <vt:lpstr>Times New Roman</vt:lpstr>
      <vt:lpstr>1_GNR_Template</vt:lpstr>
      <vt:lpstr>GNR_Template</vt:lpstr>
      <vt:lpstr>2_GNR_Template</vt:lpstr>
      <vt:lpstr>3_GNR_Template</vt:lpstr>
      <vt:lpstr>4_GNR_Template</vt:lpstr>
      <vt:lpstr>Course Code: CSE 303 Course Title:  Data  Communication</vt:lpstr>
      <vt:lpstr>Recommended book </vt:lpstr>
      <vt:lpstr>Syllabus</vt:lpstr>
      <vt:lpstr>Chapter 1. Introduction</vt:lpstr>
      <vt:lpstr>Data Communications</vt:lpstr>
      <vt:lpstr>Five Components of Data Communication</vt:lpstr>
      <vt:lpstr>Direction of Data Flow</vt:lpstr>
      <vt:lpstr>Data Flow</vt:lpstr>
      <vt:lpstr>Network</vt:lpstr>
      <vt:lpstr>Type of Connection</vt:lpstr>
      <vt:lpstr>Type of Connection</vt:lpstr>
      <vt:lpstr>Physical Topology</vt:lpstr>
      <vt:lpstr>Mesh Topology</vt:lpstr>
      <vt:lpstr>Star Topology</vt:lpstr>
      <vt:lpstr>Bus Topology</vt:lpstr>
      <vt:lpstr>Ring Topology</vt:lpstr>
      <vt:lpstr>Hybrid Topology</vt:lpstr>
      <vt:lpstr>Categories of Networks</vt:lpstr>
      <vt:lpstr>LAN</vt:lpstr>
      <vt:lpstr>MAN</vt:lpstr>
      <vt:lpstr>WAN</vt:lpstr>
      <vt:lpstr>Internetwork</vt:lpstr>
      <vt:lpstr>Internetwork Example</vt:lpstr>
      <vt:lpstr>The Internet</vt:lpstr>
      <vt:lpstr>Internet Today</vt:lpstr>
      <vt:lpstr>Protocols</vt:lpstr>
      <vt:lpstr>Standards: agreed-upon rules</vt:lpstr>
      <vt:lpstr>Standards Organizations</vt:lpstr>
      <vt:lpstr>Standards Committees</vt:lpstr>
      <vt:lpstr>Internet Standards</vt:lpstr>
      <vt:lpstr>Internet Standards</vt:lpstr>
      <vt:lpstr>Home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CSE 303 Course Title:  Data  Communication</dc:title>
  <dc:creator>이승형</dc:creator>
  <cp:lastModifiedBy>nahiyan uddin</cp:lastModifiedBy>
  <cp:revision>8</cp:revision>
  <dcterms:created xsi:type="dcterms:W3CDTF">2001-02-09T09:38:02Z</dcterms:created>
  <dcterms:modified xsi:type="dcterms:W3CDTF">2020-07-07T13:48:45Z</dcterms:modified>
</cp:coreProperties>
</file>