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9" r:id="rId4"/>
    <p:sldId id="271" r:id="rId5"/>
    <p:sldId id="260" r:id="rId6"/>
    <p:sldId id="266" r:id="rId7"/>
    <p:sldId id="259" r:id="rId8"/>
    <p:sldId id="262" r:id="rId9"/>
    <p:sldId id="263" r:id="rId10"/>
    <p:sldId id="264" r:id="rId11"/>
    <p:sldId id="265" r:id="rId12"/>
    <p:sldId id="261" r:id="rId13"/>
    <p:sldId id="272" r:id="rId14"/>
    <p:sldId id="267" r:id="rId15"/>
    <p:sldId id="273" r:id="rId16"/>
    <p:sldId id="27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8A680A-B837-41CB-AF51-F0831C8011B6}"/>
    <pc:docChg chg="custSel modSld">
      <pc:chgData name="Erkan ŞİRİN" userId="7f10ce1d6aaf8c5d" providerId="LiveId" clId="{928A680A-B837-41CB-AF51-F0831C8011B6}" dt="2019-07-23T21:01:27.991" v="16" actId="478"/>
      <pc:docMkLst>
        <pc:docMk/>
      </pc:docMkLst>
      <pc:sldChg chg="delSp">
        <pc:chgData name="Erkan ŞİRİN" userId="7f10ce1d6aaf8c5d" providerId="LiveId" clId="{928A680A-B837-41CB-AF51-F0831C8011B6}" dt="2019-07-23T21:00:14.210" v="0" actId="478"/>
        <pc:sldMkLst>
          <pc:docMk/>
          <pc:sldMk cId="1416118015" sldId="257"/>
        </pc:sldMkLst>
        <pc:grpChg chg="del">
          <ac:chgData name="Erkan ŞİRİN" userId="7f10ce1d6aaf8c5d" providerId="LiveId" clId="{928A680A-B837-41CB-AF51-F0831C8011B6}" dt="2019-07-23T21:00:14.210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14.210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18.501" v="1" actId="478"/>
        <pc:sldMkLst>
          <pc:docMk/>
          <pc:sldMk cId="3736822162" sldId="258"/>
        </pc:sldMkLst>
        <pc:grpChg chg="del">
          <ac:chgData name="Erkan ŞİRİN" userId="7f10ce1d6aaf8c5d" providerId="LiveId" clId="{928A680A-B837-41CB-AF51-F0831C8011B6}" dt="2019-07-23T21:00:18.501" v="1" actId="478"/>
          <ac:grpSpMkLst>
            <pc:docMk/>
            <pc:sldMk cId="3736822162" sldId="258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18.501" v="1" actId="478"/>
          <ac:grpSpMkLst>
            <pc:docMk/>
            <pc:sldMk cId="3736822162" sldId="258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40.087" v="6" actId="478"/>
        <pc:sldMkLst>
          <pc:docMk/>
          <pc:sldMk cId="541429738" sldId="259"/>
        </pc:sldMkLst>
        <pc:grpChg chg="del">
          <ac:chgData name="Erkan ŞİRİN" userId="7f10ce1d6aaf8c5d" providerId="LiveId" clId="{928A680A-B837-41CB-AF51-F0831C8011B6}" dt="2019-07-23T21:00:40.087" v="6" actId="478"/>
          <ac:grpSpMkLst>
            <pc:docMk/>
            <pc:sldMk cId="541429738" sldId="259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40.087" v="6" actId="478"/>
          <ac:grpSpMkLst>
            <pc:docMk/>
            <pc:sldMk cId="541429738" sldId="25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32.154" v="4" actId="478"/>
        <pc:sldMkLst>
          <pc:docMk/>
          <pc:sldMk cId="1462921886" sldId="260"/>
        </pc:sldMkLst>
        <pc:grpChg chg="del">
          <ac:chgData name="Erkan ŞİRİN" userId="7f10ce1d6aaf8c5d" providerId="LiveId" clId="{928A680A-B837-41CB-AF51-F0831C8011B6}" dt="2019-07-23T21:00:32.154" v="4" actId="478"/>
          <ac:grpSpMkLst>
            <pc:docMk/>
            <pc:sldMk cId="1462921886" sldId="260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32.154" v="4" actId="478"/>
          <ac:grpSpMkLst>
            <pc:docMk/>
            <pc:sldMk cId="1462921886" sldId="260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07.944" v="12" actId="478"/>
        <pc:sldMkLst>
          <pc:docMk/>
          <pc:sldMk cId="3618008010" sldId="261"/>
        </pc:sldMkLst>
        <pc:grpChg chg="del">
          <ac:chgData name="Erkan ŞİRİN" userId="7f10ce1d6aaf8c5d" providerId="LiveId" clId="{928A680A-B837-41CB-AF51-F0831C8011B6}" dt="2019-07-23T21:01:07.944" v="12" actId="478"/>
          <ac:grpSpMkLst>
            <pc:docMk/>
            <pc:sldMk cId="3618008010" sldId="261"/>
            <ac:grpSpMk id="5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07.944" v="12" actId="478"/>
          <ac:grpSpMkLst>
            <pc:docMk/>
            <pc:sldMk cId="3618008010" sldId="261"/>
            <ac:grpSpMk id="114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45.361" v="7" actId="478"/>
        <pc:sldMkLst>
          <pc:docMk/>
          <pc:sldMk cId="2719125811" sldId="262"/>
        </pc:sldMkLst>
        <pc:grpChg chg="del">
          <ac:chgData name="Erkan ŞİRİN" userId="7f10ce1d6aaf8c5d" providerId="LiveId" clId="{928A680A-B837-41CB-AF51-F0831C8011B6}" dt="2019-07-23T21:00:45.361" v="7" actId="478"/>
          <ac:grpSpMkLst>
            <pc:docMk/>
            <pc:sldMk cId="2719125811" sldId="262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45.361" v="7" actId="478"/>
          <ac:grpSpMkLst>
            <pc:docMk/>
            <pc:sldMk cId="2719125811" sldId="262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928A680A-B837-41CB-AF51-F0831C8011B6}" dt="2019-07-23T21:00:54.920" v="9" actId="478"/>
        <pc:sldMkLst>
          <pc:docMk/>
          <pc:sldMk cId="3723194078" sldId="263"/>
        </pc:sldMkLst>
        <pc:spChg chg="mod">
          <ac:chgData name="Erkan ŞİRİN" userId="7f10ce1d6aaf8c5d" providerId="LiveId" clId="{928A680A-B837-41CB-AF51-F0831C8011B6}" dt="2019-07-23T21:00:49.797" v="8" actId="6549"/>
          <ac:spMkLst>
            <pc:docMk/>
            <pc:sldMk cId="3723194078" sldId="263"/>
            <ac:spMk id="14" creationId="{00000000-0000-0000-0000-000000000000}"/>
          </ac:spMkLst>
        </pc:spChg>
        <pc:grpChg chg="del">
          <ac:chgData name="Erkan ŞİRİN" userId="7f10ce1d6aaf8c5d" providerId="LiveId" clId="{928A680A-B837-41CB-AF51-F0831C8011B6}" dt="2019-07-23T21:00:54.920" v="9" actId="478"/>
          <ac:grpSpMkLst>
            <pc:docMk/>
            <pc:sldMk cId="3723194078" sldId="263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54.920" v="9" actId="478"/>
          <ac:grpSpMkLst>
            <pc:docMk/>
            <pc:sldMk cId="3723194078" sldId="26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59.278" v="10" actId="478"/>
        <pc:sldMkLst>
          <pc:docMk/>
          <pc:sldMk cId="2781646453" sldId="264"/>
        </pc:sldMkLst>
        <pc:grpChg chg="del">
          <ac:chgData name="Erkan ŞİRİN" userId="7f10ce1d6aaf8c5d" providerId="LiveId" clId="{928A680A-B837-41CB-AF51-F0831C8011B6}" dt="2019-07-23T21:00:59.278" v="10" actId="478"/>
          <ac:grpSpMkLst>
            <pc:docMk/>
            <pc:sldMk cId="2781646453" sldId="264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59.278" v="10" actId="478"/>
          <ac:grpSpMkLst>
            <pc:docMk/>
            <pc:sldMk cId="2781646453" sldId="264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02.989" v="11" actId="478"/>
        <pc:sldMkLst>
          <pc:docMk/>
          <pc:sldMk cId="1457817911" sldId="265"/>
        </pc:sldMkLst>
        <pc:grpChg chg="del">
          <ac:chgData name="Erkan ŞİRİN" userId="7f10ce1d6aaf8c5d" providerId="LiveId" clId="{928A680A-B837-41CB-AF51-F0831C8011B6}" dt="2019-07-23T21:01:02.989" v="11" actId="478"/>
          <ac:grpSpMkLst>
            <pc:docMk/>
            <pc:sldMk cId="1457817911" sldId="265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02.989" v="11" actId="478"/>
          <ac:grpSpMkLst>
            <pc:docMk/>
            <pc:sldMk cId="1457817911" sldId="265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36.215" v="5" actId="478"/>
        <pc:sldMkLst>
          <pc:docMk/>
          <pc:sldMk cId="2023132298" sldId="266"/>
        </pc:sldMkLst>
        <pc:grpChg chg="del">
          <ac:chgData name="Erkan ŞİRİN" userId="7f10ce1d6aaf8c5d" providerId="LiveId" clId="{928A680A-B837-41CB-AF51-F0831C8011B6}" dt="2019-07-23T21:00:36.215" v="5" actId="478"/>
          <ac:grpSpMkLst>
            <pc:docMk/>
            <pc:sldMk cId="2023132298" sldId="266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36.215" v="5" actId="478"/>
          <ac:grpSpMkLst>
            <pc:docMk/>
            <pc:sldMk cId="2023132298" sldId="266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18.986" v="14" actId="478"/>
        <pc:sldMkLst>
          <pc:docMk/>
          <pc:sldMk cId="1551138668" sldId="267"/>
        </pc:sldMkLst>
        <pc:grpChg chg="del">
          <ac:chgData name="Erkan ŞİRİN" userId="7f10ce1d6aaf8c5d" providerId="LiveId" clId="{928A680A-B837-41CB-AF51-F0831C8011B6}" dt="2019-07-23T21:01:18.986" v="14" actId="478"/>
          <ac:grpSpMkLst>
            <pc:docMk/>
            <pc:sldMk cId="1551138668" sldId="267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18.986" v="14" actId="478"/>
          <ac:grpSpMkLst>
            <pc:docMk/>
            <pc:sldMk cId="1551138668" sldId="26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23.535" v="2" actId="478"/>
        <pc:sldMkLst>
          <pc:docMk/>
          <pc:sldMk cId="3883855238" sldId="269"/>
        </pc:sldMkLst>
        <pc:grpChg chg="del">
          <ac:chgData name="Erkan ŞİRİN" userId="7f10ce1d6aaf8c5d" providerId="LiveId" clId="{928A680A-B837-41CB-AF51-F0831C8011B6}" dt="2019-07-23T21:00:23.535" v="2" actId="478"/>
          <ac:grpSpMkLst>
            <pc:docMk/>
            <pc:sldMk cId="3883855238" sldId="269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23.535" v="2" actId="478"/>
          <ac:grpSpMkLst>
            <pc:docMk/>
            <pc:sldMk cId="3883855238" sldId="269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0:27.711" v="3" actId="478"/>
        <pc:sldMkLst>
          <pc:docMk/>
          <pc:sldMk cId="1388381110" sldId="271"/>
        </pc:sldMkLst>
        <pc:grpChg chg="del">
          <ac:chgData name="Erkan ŞİRİN" userId="7f10ce1d6aaf8c5d" providerId="LiveId" clId="{928A680A-B837-41CB-AF51-F0831C8011B6}" dt="2019-07-23T21:00:27.711" v="3" actId="478"/>
          <ac:grpSpMkLst>
            <pc:docMk/>
            <pc:sldMk cId="1388381110" sldId="271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0:27.711" v="3" actId="478"/>
          <ac:grpSpMkLst>
            <pc:docMk/>
            <pc:sldMk cId="1388381110" sldId="271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15.079" v="13" actId="478"/>
        <pc:sldMkLst>
          <pc:docMk/>
          <pc:sldMk cId="2435547289" sldId="272"/>
        </pc:sldMkLst>
        <pc:grpChg chg="del">
          <ac:chgData name="Erkan ŞİRİN" userId="7f10ce1d6aaf8c5d" providerId="LiveId" clId="{928A680A-B837-41CB-AF51-F0831C8011B6}" dt="2019-07-23T21:01:15.079" v="13" actId="478"/>
          <ac:grpSpMkLst>
            <pc:docMk/>
            <pc:sldMk cId="2435547289" sldId="272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15.079" v="13" actId="478"/>
          <ac:grpSpMkLst>
            <pc:docMk/>
            <pc:sldMk cId="2435547289" sldId="272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24.029" v="15" actId="478"/>
        <pc:sldMkLst>
          <pc:docMk/>
          <pc:sldMk cId="996817015" sldId="273"/>
        </pc:sldMkLst>
        <pc:grpChg chg="del">
          <ac:chgData name="Erkan ŞİRİN" userId="7f10ce1d6aaf8c5d" providerId="LiveId" clId="{928A680A-B837-41CB-AF51-F0831C8011B6}" dt="2019-07-23T21:01:24.029" v="15" actId="478"/>
          <ac:grpSpMkLst>
            <pc:docMk/>
            <pc:sldMk cId="996817015" sldId="273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24.029" v="15" actId="478"/>
          <ac:grpSpMkLst>
            <pc:docMk/>
            <pc:sldMk cId="996817015" sldId="273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8A680A-B837-41CB-AF51-F0831C8011B6}" dt="2019-07-23T21:01:27.991" v="16" actId="478"/>
        <pc:sldMkLst>
          <pc:docMk/>
          <pc:sldMk cId="386395066" sldId="274"/>
        </pc:sldMkLst>
        <pc:grpChg chg="del">
          <ac:chgData name="Erkan ŞİRİN" userId="7f10ce1d6aaf8c5d" providerId="LiveId" clId="{928A680A-B837-41CB-AF51-F0831C8011B6}" dt="2019-07-23T21:01:27.991" v="16" actId="478"/>
          <ac:grpSpMkLst>
            <pc:docMk/>
            <pc:sldMk cId="386395066" sldId="274"/>
            <ac:grpSpMk id="11" creationId="{00000000-0000-0000-0000-000000000000}"/>
          </ac:grpSpMkLst>
        </pc:grpChg>
        <pc:grpChg chg="del">
          <ac:chgData name="Erkan ŞİRİN" userId="7f10ce1d6aaf8c5d" providerId="LiveId" clId="{928A680A-B837-41CB-AF51-F0831C8011B6}" dt="2019-07-23T21:01:27.991" v="16" actId="478"/>
          <ac:grpSpMkLst>
            <pc:docMk/>
            <pc:sldMk cId="386395066" sldId="274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0BD3E-EF63-48CD-BA60-F7ED6F94E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orm.apache.org/releases/1.1.2/Command-line-clien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3" y="2074566"/>
            <a:ext cx="2582035" cy="810050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39316" y="2949319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Giriş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Stream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Tuple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grubu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Spout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Topolojinin veri kaynağıdır.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Dış kaynaktan (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örn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. Kafka, log dosyası) sürekli veri dinler.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Dinlediği verileri topolojiye yayınlar (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emit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Spout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farklı şemalara sahip birden çok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stream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yayınlayabilir.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Tuple’ın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topolojide beklenen şekilde işlenememesi halinde aynı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tuple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tekrar yayınlanır.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tr-TR" dirty="0">
              <a:solidFill>
                <a:srgbClr val="000000"/>
              </a:solidFill>
              <a:latin typeface="Roboto"/>
            </a:endParaRPr>
          </a:p>
          <a:p>
            <a:pPr lvl="1"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16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84265" y="110093"/>
            <a:ext cx="10598227" cy="756221"/>
          </a:xfrm>
        </p:spPr>
        <p:txBody>
          <a:bodyPr>
            <a:no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 Modeli Kavramları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670558"/>
            <a:ext cx="95242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Bolt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işleme birimi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Topoloji içindeki her 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dönüştürme işlemi yapar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Fonksiyonlar, filtreler, kümeleme fonksiyonları, veri tabanlarına erişim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Extract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summarize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count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vb.</a:t>
            </a:r>
          </a:p>
        </p:txBody>
      </p:sp>
    </p:spTree>
    <p:extLst>
      <p:ext uri="{BB962C8B-B14F-4D97-AF65-F5344CB8AC3E}">
        <p14:creationId xmlns:p14="http://schemas.microsoft.com/office/powerpoint/2010/main" val="14578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Düz Ok Bağlayıcısı 173"/>
          <p:cNvCxnSpPr>
            <a:stCxn id="158" idx="3"/>
            <a:endCxn id="49" idx="2"/>
          </p:cNvCxnSpPr>
          <p:nvPr/>
        </p:nvCxnSpPr>
        <p:spPr>
          <a:xfrm flipV="1">
            <a:off x="3302184" y="3506904"/>
            <a:ext cx="3006010" cy="1051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Düz Ok Bağlayıcısı 172"/>
          <p:cNvCxnSpPr>
            <a:stCxn id="130" idx="3"/>
            <a:endCxn id="49" idx="2"/>
          </p:cNvCxnSpPr>
          <p:nvPr/>
        </p:nvCxnSpPr>
        <p:spPr>
          <a:xfrm flipV="1">
            <a:off x="4311593" y="3506904"/>
            <a:ext cx="1996601" cy="1075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 11"/>
          <p:cNvGrpSpPr/>
          <p:nvPr/>
        </p:nvGrpSpPr>
        <p:grpSpPr>
          <a:xfrm>
            <a:off x="9421852" y="2118657"/>
            <a:ext cx="760295" cy="1258963"/>
            <a:chOff x="1991638" y="4296427"/>
            <a:chExt cx="814192" cy="1499679"/>
          </a:xfrm>
        </p:grpSpPr>
        <p:sp>
          <p:nvSpPr>
            <p:cNvPr id="13" name="Yamuk 12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Yamuk 13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Yuvarlatılmış Dikdörtgen 16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Düz Bağlayıcı 17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 20"/>
          <p:cNvGrpSpPr/>
          <p:nvPr/>
        </p:nvGrpSpPr>
        <p:grpSpPr>
          <a:xfrm>
            <a:off x="8579311" y="821946"/>
            <a:ext cx="760295" cy="1258963"/>
            <a:chOff x="1991638" y="4296427"/>
            <a:chExt cx="814192" cy="1499679"/>
          </a:xfrm>
        </p:grpSpPr>
        <p:sp>
          <p:nvSpPr>
            <p:cNvPr id="22" name="Yamuk 21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amuk 22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Yuvarlatılmış Dikdörtgen 25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Düz Bağlayıcı 26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Düz Bağlayıcı 27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Düz Bağlayıcı 28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Yamuk 30"/>
          <p:cNvSpPr/>
          <p:nvPr/>
        </p:nvSpPr>
        <p:spPr>
          <a:xfrm>
            <a:off x="9421852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Yamuk 31"/>
          <p:cNvSpPr/>
          <p:nvPr/>
        </p:nvSpPr>
        <p:spPr>
          <a:xfrm>
            <a:off x="9982296" y="4726480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kdörtgen 32"/>
          <p:cNvSpPr/>
          <p:nvPr/>
        </p:nvSpPr>
        <p:spPr>
          <a:xfrm>
            <a:off x="9421852" y="3557425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Yuvarlatılmış Dikdörtgen 34"/>
          <p:cNvSpPr/>
          <p:nvPr/>
        </p:nvSpPr>
        <p:spPr>
          <a:xfrm>
            <a:off x="9515874" y="3682150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Düz Bağlayıcı 35"/>
          <p:cNvCxnSpPr/>
          <p:nvPr/>
        </p:nvCxnSpPr>
        <p:spPr>
          <a:xfrm>
            <a:off x="9612839" y="3732397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>
            <a:off x="9612839" y="379103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/>
          <p:nvPr/>
        </p:nvCxnSpPr>
        <p:spPr>
          <a:xfrm>
            <a:off x="9612838" y="3852734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Resim 4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-1" r="9200" b="13481"/>
          <a:stretch/>
        </p:blipFill>
        <p:spPr>
          <a:xfrm>
            <a:off x="5955769" y="2997552"/>
            <a:ext cx="704850" cy="509352"/>
          </a:xfrm>
          <a:prstGeom prst="rect">
            <a:avLst/>
          </a:prstGeom>
        </p:spPr>
      </p:pic>
      <p:cxnSp>
        <p:nvCxnSpPr>
          <p:cNvPr id="5" name="Düz Ok Bağlayıcısı 4"/>
          <p:cNvCxnSpPr>
            <a:stCxn id="42" idx="3"/>
            <a:endCxn id="49" idx="2"/>
          </p:cNvCxnSpPr>
          <p:nvPr/>
        </p:nvCxnSpPr>
        <p:spPr>
          <a:xfrm flipV="1">
            <a:off x="5339340" y="3506904"/>
            <a:ext cx="968854" cy="104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/>
          <p:cNvCxnSpPr>
            <a:stCxn id="49" idx="3"/>
            <a:endCxn id="33" idx="1"/>
          </p:cNvCxnSpPr>
          <p:nvPr/>
        </p:nvCxnSpPr>
        <p:spPr>
          <a:xfrm>
            <a:off x="6660619" y="3252228"/>
            <a:ext cx="2761233" cy="915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/>
          <p:cNvCxnSpPr>
            <a:stCxn id="49" idx="3"/>
            <a:endCxn id="15" idx="1"/>
          </p:cNvCxnSpPr>
          <p:nvPr/>
        </p:nvCxnSpPr>
        <p:spPr>
          <a:xfrm flipV="1">
            <a:off x="6660619" y="2728554"/>
            <a:ext cx="2761233" cy="523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/>
          <p:cNvCxnSpPr>
            <a:stCxn id="49" idx="3"/>
            <a:endCxn id="24" idx="1"/>
          </p:cNvCxnSpPr>
          <p:nvPr/>
        </p:nvCxnSpPr>
        <p:spPr>
          <a:xfrm flipV="1">
            <a:off x="6660619" y="1431843"/>
            <a:ext cx="1918692" cy="1820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up 118"/>
          <p:cNvGrpSpPr/>
          <p:nvPr/>
        </p:nvGrpSpPr>
        <p:grpSpPr>
          <a:xfrm>
            <a:off x="4543117" y="3670633"/>
            <a:ext cx="848695" cy="1528999"/>
            <a:chOff x="4543117" y="3670633"/>
            <a:chExt cx="848695" cy="1528999"/>
          </a:xfrm>
        </p:grpSpPr>
        <p:grpSp>
          <p:nvGrpSpPr>
            <p:cNvPr id="39" name="Grup 38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40" name="Yamuk 39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Yamuk 40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kdörtgen 41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kdörtgen 42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Yuvarlatılmış Dikdörtgen 43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Düz Bağlayıcı 44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Metin kutusu 60"/>
            <p:cNvSpPr txBox="1"/>
            <p:nvPr/>
          </p:nvSpPr>
          <p:spPr>
            <a:xfrm>
              <a:off x="4543117" y="3670633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up 116"/>
          <p:cNvGrpSpPr/>
          <p:nvPr/>
        </p:nvGrpSpPr>
        <p:grpSpPr>
          <a:xfrm>
            <a:off x="3843319" y="1174220"/>
            <a:ext cx="848695" cy="1648998"/>
            <a:chOff x="3341563" y="1378011"/>
            <a:chExt cx="848695" cy="1648998"/>
          </a:xfrm>
        </p:grpSpPr>
        <p:grpSp>
          <p:nvGrpSpPr>
            <p:cNvPr id="92" name="Grup 91"/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93" name="Yamuk 92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Yamuk 93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Dikdörtgen 94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Dikdörtgen 95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Yuvarlatılmış Dikdörtgen 96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Düz Bağlayıcı 97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Düz Bağlayıcı 98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Düz Bağlayıcı 99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Metin kutusu 101"/>
            <p:cNvSpPr txBox="1"/>
            <p:nvPr/>
          </p:nvSpPr>
          <p:spPr>
            <a:xfrm>
              <a:off x="3341563" y="1378011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Server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3" name="Düz Ok Bağlayıcısı 102"/>
          <p:cNvCxnSpPr>
            <a:stCxn id="95" idx="3"/>
            <a:endCxn id="49" idx="1"/>
          </p:cNvCxnSpPr>
          <p:nvPr/>
        </p:nvCxnSpPr>
        <p:spPr>
          <a:xfrm>
            <a:off x="4651775" y="2174152"/>
            <a:ext cx="1303994" cy="1078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Resim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16346" y="1664985"/>
            <a:ext cx="1079297" cy="1048857"/>
          </a:xfrm>
          <a:prstGeom prst="rect">
            <a:avLst/>
          </a:prstGeom>
        </p:spPr>
      </p:pic>
      <p:cxnSp>
        <p:nvCxnSpPr>
          <p:cNvPr id="106" name="Düz Ok Bağlayıcısı 105"/>
          <p:cNvCxnSpPr>
            <a:stCxn id="105" idx="1"/>
            <a:endCxn id="95" idx="1"/>
          </p:cNvCxnSpPr>
          <p:nvPr/>
        </p:nvCxnSpPr>
        <p:spPr>
          <a:xfrm flipV="1">
            <a:off x="2695643" y="2174152"/>
            <a:ext cx="1195837" cy="152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kdörtgen 119"/>
          <p:cNvSpPr/>
          <p:nvPr/>
        </p:nvSpPr>
        <p:spPr>
          <a:xfrm>
            <a:off x="8673330" y="1258691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13" name="Grup 112"/>
          <p:cNvGrpSpPr/>
          <p:nvPr/>
        </p:nvGrpSpPr>
        <p:grpSpPr>
          <a:xfrm>
            <a:off x="3507279" y="3670774"/>
            <a:ext cx="848695" cy="1560937"/>
            <a:chOff x="4535026" y="3638695"/>
            <a:chExt cx="848695" cy="1560937"/>
          </a:xfrm>
        </p:grpSpPr>
        <p:grpSp>
          <p:nvGrpSpPr>
            <p:cNvPr id="123" name="Grup 122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26" name="Yamuk 12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Yamuk 128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Dikdörtgen 129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Dikdörtgen 13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Yuvarlatılmış Dikdörtgen 148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Düz Bağlayıcı 149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Düz Bağlayıcı 150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Düz Bağlayıcı 151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Metin kutusu 124"/>
            <p:cNvSpPr txBox="1"/>
            <p:nvPr/>
          </p:nvSpPr>
          <p:spPr>
            <a:xfrm>
              <a:off x="4535026" y="3638695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up 152"/>
          <p:cNvGrpSpPr/>
          <p:nvPr/>
        </p:nvGrpSpPr>
        <p:grpSpPr>
          <a:xfrm>
            <a:off x="2502752" y="3669944"/>
            <a:ext cx="848695" cy="1537536"/>
            <a:chOff x="4539908" y="3662096"/>
            <a:chExt cx="848695" cy="1537536"/>
          </a:xfrm>
        </p:grpSpPr>
        <p:grpSp>
          <p:nvGrpSpPr>
            <p:cNvPr id="154" name="Grup 153"/>
            <p:cNvGrpSpPr/>
            <p:nvPr/>
          </p:nvGrpSpPr>
          <p:grpSpPr>
            <a:xfrm>
              <a:off x="4579045" y="3940669"/>
              <a:ext cx="760295" cy="1258963"/>
              <a:chOff x="1991638" y="4296427"/>
              <a:chExt cx="814192" cy="1499679"/>
            </a:xfrm>
          </p:grpSpPr>
          <p:sp>
            <p:nvSpPr>
              <p:cNvPr id="156" name="Yamuk 15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Yamuk 15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Dikdörtgen 15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Dikdörtgen 15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Yuvarlatılmış Dikdörtgen 15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Düz Bağlayıcı 16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Düz Bağlayıcı 16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Düz Bağlayıcı 16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Metin kutusu 154"/>
            <p:cNvSpPr txBox="1"/>
            <p:nvPr/>
          </p:nvSpPr>
          <p:spPr>
            <a:xfrm>
              <a:off x="4539908" y="3662096"/>
              <a:ext cx="848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4" name="Yamuk 163"/>
          <p:cNvSpPr/>
          <p:nvPr/>
        </p:nvSpPr>
        <p:spPr>
          <a:xfrm>
            <a:off x="8532935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Yamuk 164"/>
          <p:cNvSpPr/>
          <p:nvPr/>
        </p:nvSpPr>
        <p:spPr>
          <a:xfrm>
            <a:off x="9093379" y="5649768"/>
            <a:ext cx="195823" cy="89908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Dikdörtgen 165"/>
          <p:cNvSpPr/>
          <p:nvPr/>
        </p:nvSpPr>
        <p:spPr>
          <a:xfrm>
            <a:off x="8532935" y="4480713"/>
            <a:ext cx="760295" cy="121979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Yuvarlatılmış Dikdörtgen 166"/>
          <p:cNvSpPr/>
          <p:nvPr/>
        </p:nvSpPr>
        <p:spPr>
          <a:xfrm>
            <a:off x="8626957" y="4605438"/>
            <a:ext cx="564335" cy="2185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Düz Bağlayıcı 167"/>
          <p:cNvCxnSpPr/>
          <p:nvPr/>
        </p:nvCxnSpPr>
        <p:spPr>
          <a:xfrm>
            <a:off x="8723922" y="4655685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Düz Bağlayıcı 168"/>
          <p:cNvCxnSpPr/>
          <p:nvPr/>
        </p:nvCxnSpPr>
        <p:spPr>
          <a:xfrm>
            <a:off x="8723922" y="4714323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Düz Bağlayıcı 169"/>
          <p:cNvCxnSpPr/>
          <p:nvPr/>
        </p:nvCxnSpPr>
        <p:spPr>
          <a:xfrm>
            <a:off x="8723921" y="4776022"/>
            <a:ext cx="37040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Düz Ok Bağlayıcısı 171"/>
          <p:cNvCxnSpPr>
            <a:stCxn id="49" idx="3"/>
            <a:endCxn id="166" idx="1"/>
          </p:cNvCxnSpPr>
          <p:nvPr/>
        </p:nvCxnSpPr>
        <p:spPr>
          <a:xfrm>
            <a:off x="6660619" y="3252228"/>
            <a:ext cx="1872316" cy="1838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Dikdörtgen 175"/>
          <p:cNvSpPr/>
          <p:nvPr/>
        </p:nvSpPr>
        <p:spPr>
          <a:xfrm>
            <a:off x="9519800" y="249548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8" name="Dikdörtgen 177"/>
          <p:cNvSpPr/>
          <p:nvPr/>
        </p:nvSpPr>
        <p:spPr>
          <a:xfrm>
            <a:off x="9519800" y="3934388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0" name="Dikdörtgen 179"/>
          <p:cNvSpPr/>
          <p:nvPr/>
        </p:nvSpPr>
        <p:spPr>
          <a:xfrm>
            <a:off x="8643583" y="4863467"/>
            <a:ext cx="564335" cy="1470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5" name="Dikdörtgen 184"/>
          <p:cNvSpPr/>
          <p:nvPr/>
        </p:nvSpPr>
        <p:spPr>
          <a:xfrm>
            <a:off x="2630390" y="4350135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6" name="Dikdörtgen 185"/>
          <p:cNvSpPr/>
          <p:nvPr/>
        </p:nvSpPr>
        <p:spPr>
          <a:xfrm>
            <a:off x="3645320" y="435304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76993" y="4351813"/>
            <a:ext cx="564335" cy="14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8" name="Dikdörtgen 187"/>
          <p:cNvSpPr/>
          <p:nvPr/>
        </p:nvSpPr>
        <p:spPr>
          <a:xfrm>
            <a:off x="2624137" y="4540146"/>
            <a:ext cx="564335" cy="147071"/>
          </a:xfrm>
          <a:prstGeom prst="rect">
            <a:avLst/>
          </a:prstGeom>
          <a:solidFill>
            <a:srgbClr val="BA160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Nimbus 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0" name="Dikdörtgen 189"/>
          <p:cNvSpPr/>
          <p:nvPr/>
        </p:nvSpPr>
        <p:spPr>
          <a:xfrm>
            <a:off x="4681224" y="4521921"/>
            <a:ext cx="564335" cy="147071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500" dirty="0">
                <a:solidFill>
                  <a:schemeClr val="bg1"/>
                </a:solidFill>
              </a:rPr>
              <a:t>Nimbus Lider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97" name="Unvan 1"/>
          <p:cNvSpPr txBox="1">
            <a:spLocks/>
          </p:cNvSpPr>
          <p:nvPr/>
        </p:nvSpPr>
        <p:spPr>
          <a:xfrm>
            <a:off x="3742284" y="265983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Örnek Mimari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Dikdörtgen 111"/>
          <p:cNvSpPr/>
          <p:nvPr/>
        </p:nvSpPr>
        <p:spPr>
          <a:xfrm>
            <a:off x="9515871" y="2684893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8" name="Dikdörtgen 117"/>
          <p:cNvSpPr/>
          <p:nvPr/>
        </p:nvSpPr>
        <p:spPr>
          <a:xfrm>
            <a:off x="9515870" y="2872277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1" name="Dikdörtgen 120"/>
          <p:cNvSpPr/>
          <p:nvPr/>
        </p:nvSpPr>
        <p:spPr>
          <a:xfrm>
            <a:off x="9515870" y="3058988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" name="Dikdörtgen 121"/>
          <p:cNvSpPr/>
          <p:nvPr/>
        </p:nvSpPr>
        <p:spPr>
          <a:xfrm>
            <a:off x="8671147" y="1467337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4" name="Dikdörtgen 123"/>
          <p:cNvSpPr/>
          <p:nvPr/>
        </p:nvSpPr>
        <p:spPr>
          <a:xfrm>
            <a:off x="8671146" y="1654721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7" name="Dikdörtgen 126"/>
          <p:cNvSpPr/>
          <p:nvPr/>
        </p:nvSpPr>
        <p:spPr>
          <a:xfrm>
            <a:off x="8671146" y="1841432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8" name="Dikdörtgen 127"/>
          <p:cNvSpPr/>
          <p:nvPr/>
        </p:nvSpPr>
        <p:spPr>
          <a:xfrm>
            <a:off x="9525432" y="4165314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Dikdörtgen 130"/>
          <p:cNvSpPr/>
          <p:nvPr/>
        </p:nvSpPr>
        <p:spPr>
          <a:xfrm>
            <a:off x="9525431" y="4352698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2" name="Dikdörtgen 131"/>
          <p:cNvSpPr/>
          <p:nvPr/>
        </p:nvSpPr>
        <p:spPr>
          <a:xfrm>
            <a:off x="9525431" y="4539409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3" name="Dikdörtgen 132"/>
          <p:cNvSpPr/>
          <p:nvPr/>
        </p:nvSpPr>
        <p:spPr>
          <a:xfrm>
            <a:off x="8643583" y="5085471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4" name="Dikdörtgen 133"/>
          <p:cNvSpPr/>
          <p:nvPr/>
        </p:nvSpPr>
        <p:spPr>
          <a:xfrm>
            <a:off x="8643582" y="5272855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5" name="Dikdörtgen 134"/>
          <p:cNvSpPr/>
          <p:nvPr/>
        </p:nvSpPr>
        <p:spPr>
          <a:xfrm>
            <a:off x="8643582" y="5459566"/>
            <a:ext cx="564335" cy="147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0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76" grpId="0" animBg="1"/>
      <p:bldP spid="178" grpId="0" animBg="1"/>
      <p:bldP spid="180" grpId="0" animBg="1"/>
      <p:bldP spid="185" grpId="0" animBg="1"/>
      <p:bldP spid="186" grpId="0" animBg="1"/>
      <p:bldP spid="187" grpId="0" animBg="1"/>
      <p:bldP spid="188" grpId="0" animBg="1"/>
      <p:bldP spid="190" grpId="0" animBg="1"/>
      <p:bldP spid="112" grpId="0" animBg="1"/>
      <p:bldP spid="118" grpId="0" animBg="1"/>
      <p:bldP spid="121" grpId="0" animBg="1"/>
      <p:bldP spid="122" grpId="0" animBg="1"/>
      <p:bldP spid="124" grpId="0" animBg="1"/>
      <p:bldP spid="127" grpId="0" animBg="1"/>
      <p:bldP spid="128" grpId="0" animBg="1"/>
      <p:bldP spid="131" grpId="0" animBg="1"/>
      <p:bldP spid="132" grpId="0" animBg="1"/>
      <p:bldP spid="133" grpId="0" animBg="1"/>
      <p:bldP spid="134" grpId="0" animBg="1"/>
      <p:bldP spid="1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Unvan 1"/>
          <p:cNvSpPr txBox="1">
            <a:spLocks/>
          </p:cNvSpPr>
          <p:nvPr/>
        </p:nvSpPr>
        <p:spPr>
          <a:xfrm>
            <a:off x="2835695" y="173581"/>
            <a:ext cx="6422833" cy="68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Operasyon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Modları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1731357" y="697502"/>
            <a:ext cx="95242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Local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Lokalde tek 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JVM’de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çalışır.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Topoloji içindeki her 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dönüştürme işlemi yapar.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Nimbus ve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workers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aynı makinede çalışır.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Remote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Mode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client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yardımı ile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topology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kodları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master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sunucuya gönderilir.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Nimbus gönderilen kodları işçilere dağıtır.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Nimbus ile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workers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farklı makinelerde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243554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4024087" y="184330"/>
            <a:ext cx="4177688" cy="611158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Cluster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8543259" y="1630838"/>
            <a:ext cx="988440" cy="1626720"/>
            <a:chOff x="1991638" y="4296427"/>
            <a:chExt cx="814192" cy="1499679"/>
          </a:xfrm>
        </p:grpSpPr>
        <p:sp>
          <p:nvSpPr>
            <p:cNvPr id="19" name="Yamuk 18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Yamuk 2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kdörtgen 2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Yuvarlatılmış Dikdörtgen 2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Düz Bağlayıcı 2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Bağlayıcı 2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 26"/>
          <p:cNvGrpSpPr/>
          <p:nvPr/>
        </p:nvGrpSpPr>
        <p:grpSpPr>
          <a:xfrm>
            <a:off x="6881568" y="1630838"/>
            <a:ext cx="988440" cy="1626720"/>
            <a:chOff x="1991638" y="4296427"/>
            <a:chExt cx="814192" cy="1499679"/>
          </a:xfrm>
        </p:grpSpPr>
        <p:sp>
          <p:nvSpPr>
            <p:cNvPr id="28" name="Yamuk 27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Yamuk 28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Yuvarlatılmış Dikdörtgen 30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Düz Bağlayıcı 31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Düz Bağlayıcı 33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Yamuk 34"/>
          <p:cNvSpPr/>
          <p:nvPr/>
        </p:nvSpPr>
        <p:spPr>
          <a:xfrm>
            <a:off x="7046924" y="4759617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Yamuk 35"/>
          <p:cNvSpPr/>
          <p:nvPr/>
        </p:nvSpPr>
        <p:spPr>
          <a:xfrm>
            <a:off x="7607368" y="4759617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kdörtgen 36"/>
          <p:cNvSpPr/>
          <p:nvPr/>
        </p:nvSpPr>
        <p:spPr>
          <a:xfrm>
            <a:off x="6877540" y="3260511"/>
            <a:ext cx="988440" cy="15761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Yuvarlatılmış Dikdörtgen 37"/>
          <p:cNvSpPr/>
          <p:nvPr/>
        </p:nvSpPr>
        <p:spPr>
          <a:xfrm>
            <a:off x="7026491" y="3378882"/>
            <a:ext cx="733677" cy="282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Düz Bağlayıcı 39"/>
          <p:cNvCxnSpPr/>
          <p:nvPr/>
        </p:nvCxnSpPr>
        <p:spPr>
          <a:xfrm>
            <a:off x="7172124" y="3454869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Düz Bağlayıcı 40"/>
          <p:cNvCxnSpPr/>
          <p:nvPr/>
        </p:nvCxnSpPr>
        <p:spPr>
          <a:xfrm>
            <a:off x="7172124" y="3513507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Bağlayıcı 41"/>
          <p:cNvCxnSpPr/>
          <p:nvPr/>
        </p:nvCxnSpPr>
        <p:spPr>
          <a:xfrm>
            <a:off x="7172123" y="3575206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kdörtgen 42"/>
          <p:cNvSpPr/>
          <p:nvPr/>
        </p:nvSpPr>
        <p:spPr>
          <a:xfrm>
            <a:off x="7010150" y="2188004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Yamuk 43"/>
          <p:cNvSpPr/>
          <p:nvPr/>
        </p:nvSpPr>
        <p:spPr>
          <a:xfrm>
            <a:off x="8708615" y="4787946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Yamuk 44"/>
          <p:cNvSpPr/>
          <p:nvPr/>
        </p:nvSpPr>
        <p:spPr>
          <a:xfrm>
            <a:off x="9269059" y="4787946"/>
            <a:ext cx="254584" cy="11617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kdörtgen 45"/>
          <p:cNvSpPr/>
          <p:nvPr/>
        </p:nvSpPr>
        <p:spPr>
          <a:xfrm>
            <a:off x="8539231" y="3288840"/>
            <a:ext cx="988440" cy="157610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Yuvarlatılmış Dikdörtgen 46"/>
          <p:cNvSpPr/>
          <p:nvPr/>
        </p:nvSpPr>
        <p:spPr>
          <a:xfrm>
            <a:off x="8665494" y="3400016"/>
            <a:ext cx="733677" cy="2824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Düz Bağlayıcı 47"/>
          <p:cNvCxnSpPr/>
          <p:nvPr/>
        </p:nvCxnSpPr>
        <p:spPr>
          <a:xfrm>
            <a:off x="8796318" y="3485827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Bağlayıcı 48"/>
          <p:cNvCxnSpPr/>
          <p:nvPr/>
        </p:nvCxnSpPr>
        <p:spPr>
          <a:xfrm>
            <a:off x="8796318" y="3544465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Bağlayıcı 49"/>
          <p:cNvCxnSpPr/>
          <p:nvPr/>
        </p:nvCxnSpPr>
        <p:spPr>
          <a:xfrm>
            <a:off x="8796317" y="3606164"/>
            <a:ext cx="481551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kdörtgen 50"/>
          <p:cNvSpPr/>
          <p:nvPr/>
        </p:nvSpPr>
        <p:spPr>
          <a:xfrm>
            <a:off x="8665494" y="2151823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Dikdörtgen 51"/>
          <p:cNvSpPr/>
          <p:nvPr/>
        </p:nvSpPr>
        <p:spPr>
          <a:xfrm>
            <a:off x="7026490" y="3722317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Dikdörtgen 52"/>
          <p:cNvSpPr/>
          <p:nvPr/>
        </p:nvSpPr>
        <p:spPr>
          <a:xfrm>
            <a:off x="8665494" y="3754654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" name="Dikdörtgen 53"/>
          <p:cNvSpPr/>
          <p:nvPr/>
        </p:nvSpPr>
        <p:spPr>
          <a:xfrm>
            <a:off x="8665493" y="249861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Dikdörtgen 54"/>
          <p:cNvSpPr/>
          <p:nvPr/>
        </p:nvSpPr>
        <p:spPr>
          <a:xfrm>
            <a:off x="8665492" y="2686000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Dikdörtgen 55"/>
          <p:cNvSpPr/>
          <p:nvPr/>
        </p:nvSpPr>
        <p:spPr>
          <a:xfrm>
            <a:off x="8665492" y="2872711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Dikdörtgen 56"/>
          <p:cNvSpPr/>
          <p:nvPr/>
        </p:nvSpPr>
        <p:spPr>
          <a:xfrm>
            <a:off x="7003530" y="2538923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Dikdörtgen 57"/>
          <p:cNvSpPr/>
          <p:nvPr/>
        </p:nvSpPr>
        <p:spPr>
          <a:xfrm>
            <a:off x="7003529" y="2726307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Dikdörtgen 58"/>
          <p:cNvSpPr/>
          <p:nvPr/>
        </p:nvSpPr>
        <p:spPr>
          <a:xfrm>
            <a:off x="7003529" y="2913018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Dikdörtgen 59"/>
          <p:cNvSpPr/>
          <p:nvPr/>
        </p:nvSpPr>
        <p:spPr>
          <a:xfrm>
            <a:off x="7000983" y="4134512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Dikdörtgen 60"/>
          <p:cNvSpPr/>
          <p:nvPr/>
        </p:nvSpPr>
        <p:spPr>
          <a:xfrm>
            <a:off x="7000982" y="432189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Dikdörtgen 61"/>
          <p:cNvSpPr/>
          <p:nvPr/>
        </p:nvSpPr>
        <p:spPr>
          <a:xfrm>
            <a:off x="7000982" y="4508607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Dikdörtgen 62"/>
          <p:cNvSpPr/>
          <p:nvPr/>
        </p:nvSpPr>
        <p:spPr>
          <a:xfrm>
            <a:off x="8665494" y="4173051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Dikdörtgen 63"/>
          <p:cNvSpPr/>
          <p:nvPr/>
        </p:nvSpPr>
        <p:spPr>
          <a:xfrm>
            <a:off x="8665493" y="4360435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Dikdörtgen 64"/>
          <p:cNvSpPr/>
          <p:nvPr/>
        </p:nvSpPr>
        <p:spPr>
          <a:xfrm>
            <a:off x="8665493" y="4547146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Dikdörtgen 67"/>
          <p:cNvSpPr/>
          <p:nvPr/>
        </p:nvSpPr>
        <p:spPr>
          <a:xfrm>
            <a:off x="9907036" y="1892045"/>
            <a:ext cx="20441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Remote </a:t>
            </a:r>
            <a:endParaRPr lang="tr-TR" sz="4000" dirty="0">
              <a:latin typeface="Bahnschrift Light" panose="020B0502040204020203" pitchFamily="34" charset="0"/>
            </a:endParaRPr>
          </a:p>
          <a:p>
            <a:r>
              <a:rPr lang="en-US" sz="4000" dirty="0">
                <a:latin typeface="Bahnschrift Light" panose="020B0502040204020203" pitchFamily="34" charset="0"/>
              </a:rPr>
              <a:t>Mode</a:t>
            </a:r>
          </a:p>
        </p:txBody>
      </p:sp>
      <p:grpSp>
        <p:nvGrpSpPr>
          <p:cNvPr id="69" name="Grup 68"/>
          <p:cNvGrpSpPr/>
          <p:nvPr/>
        </p:nvGrpSpPr>
        <p:grpSpPr>
          <a:xfrm>
            <a:off x="1088562" y="2010120"/>
            <a:ext cx="988440" cy="1626720"/>
            <a:chOff x="1991638" y="4296427"/>
            <a:chExt cx="814192" cy="1499679"/>
          </a:xfrm>
        </p:grpSpPr>
        <p:sp>
          <p:nvSpPr>
            <p:cNvPr id="70" name="Yamuk 69"/>
            <p:cNvSpPr/>
            <p:nvPr/>
          </p:nvSpPr>
          <p:spPr>
            <a:xfrm>
              <a:off x="1991638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Yamuk 70"/>
            <p:cNvSpPr/>
            <p:nvPr/>
          </p:nvSpPr>
          <p:spPr>
            <a:xfrm>
              <a:off x="2591812" y="5689008"/>
              <a:ext cx="209705" cy="107098"/>
            </a:xfrm>
            <a:prstGeom prst="trapezoi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Dikdörtgen 71"/>
            <p:cNvSpPr/>
            <p:nvPr/>
          </p:nvSpPr>
          <p:spPr>
            <a:xfrm>
              <a:off x="1991638" y="4296427"/>
              <a:ext cx="814192" cy="145302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Yuvarlatılmış Dikdörtgen 72"/>
            <p:cNvSpPr/>
            <p:nvPr/>
          </p:nvSpPr>
          <p:spPr>
            <a:xfrm>
              <a:off x="2092325" y="4445000"/>
              <a:ext cx="604340" cy="2603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Düz Bağlayıcı 73"/>
            <p:cNvCxnSpPr/>
            <p:nvPr/>
          </p:nvCxnSpPr>
          <p:spPr>
            <a:xfrm>
              <a:off x="2196164" y="450485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Düz Bağlayıcı 74"/>
            <p:cNvCxnSpPr/>
            <p:nvPr/>
          </p:nvCxnSpPr>
          <p:spPr>
            <a:xfrm>
              <a:off x="2196164" y="4574704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Bağlayıcı 75"/>
            <p:cNvCxnSpPr/>
            <p:nvPr/>
          </p:nvCxnSpPr>
          <p:spPr>
            <a:xfrm>
              <a:off x="2196163" y="4648200"/>
              <a:ext cx="396661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Dikdörtgen 76"/>
          <p:cNvSpPr/>
          <p:nvPr/>
        </p:nvSpPr>
        <p:spPr>
          <a:xfrm>
            <a:off x="1210523" y="2698077"/>
            <a:ext cx="733677" cy="190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Supervisor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Dikdörtgen 77"/>
          <p:cNvSpPr/>
          <p:nvPr/>
        </p:nvSpPr>
        <p:spPr>
          <a:xfrm>
            <a:off x="1210524" y="2918205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9" name="Dikdörtgen 78"/>
          <p:cNvSpPr/>
          <p:nvPr/>
        </p:nvSpPr>
        <p:spPr>
          <a:xfrm>
            <a:off x="1210523" y="3105589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0" name="Dikdörtgen 79"/>
          <p:cNvSpPr/>
          <p:nvPr/>
        </p:nvSpPr>
        <p:spPr>
          <a:xfrm>
            <a:off x="1210523" y="3292300"/>
            <a:ext cx="733677" cy="1900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Dikdörtgen 80"/>
          <p:cNvSpPr/>
          <p:nvPr/>
        </p:nvSpPr>
        <p:spPr>
          <a:xfrm>
            <a:off x="1210523" y="2480597"/>
            <a:ext cx="733677" cy="198136"/>
          </a:xfrm>
          <a:prstGeom prst="rect">
            <a:avLst/>
          </a:prstGeom>
          <a:solidFill>
            <a:srgbClr val="BA160C"/>
          </a:solidFill>
          <a:effectLst>
            <a:glow rad="254000">
              <a:schemeClr val="accent4">
                <a:satMod val="175000"/>
                <a:alpha val="45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>
                <a:solidFill>
                  <a:schemeClr val="bg1"/>
                </a:solidFill>
              </a:rPr>
              <a:t>Nimbus Lider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82" name="Dikdörtgen 81"/>
          <p:cNvSpPr/>
          <p:nvPr/>
        </p:nvSpPr>
        <p:spPr>
          <a:xfrm>
            <a:off x="2551036" y="2103188"/>
            <a:ext cx="15215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err="1">
                <a:latin typeface="Bahnschrift Light" panose="020B0502040204020203" pitchFamily="34" charset="0"/>
              </a:rPr>
              <a:t>Local</a:t>
            </a:r>
            <a:r>
              <a:rPr lang="en-US" sz="4000" dirty="0">
                <a:latin typeface="Bahnschrift Light" panose="020B0502040204020203" pitchFamily="34" charset="0"/>
              </a:rPr>
              <a:t> </a:t>
            </a:r>
            <a:endParaRPr lang="tr-TR" sz="4000" dirty="0">
              <a:latin typeface="Bahnschrift Light" panose="020B0502040204020203" pitchFamily="34" charset="0"/>
            </a:endParaRPr>
          </a:p>
          <a:p>
            <a:r>
              <a:rPr lang="en-US" sz="4000" dirty="0">
                <a:latin typeface="Bahnschrift Light" panose="020B0502040204020203" pitchFamily="34" charset="0"/>
              </a:rPr>
              <a:t>Mode</a:t>
            </a:r>
          </a:p>
        </p:txBody>
      </p:sp>
      <p:grpSp>
        <p:nvGrpSpPr>
          <p:cNvPr id="95" name="Grup 94"/>
          <p:cNvGrpSpPr/>
          <p:nvPr/>
        </p:nvGrpSpPr>
        <p:grpSpPr>
          <a:xfrm>
            <a:off x="5344668" y="2468460"/>
            <a:ext cx="990478" cy="1476226"/>
            <a:chOff x="5344668" y="2468460"/>
            <a:chExt cx="990478" cy="1476226"/>
          </a:xfrm>
        </p:grpSpPr>
        <p:grpSp>
          <p:nvGrpSpPr>
            <p:cNvPr id="84" name="Grup 83"/>
            <p:cNvGrpSpPr/>
            <p:nvPr/>
          </p:nvGrpSpPr>
          <p:grpSpPr>
            <a:xfrm>
              <a:off x="5344668" y="2468460"/>
              <a:ext cx="990478" cy="1476226"/>
              <a:chOff x="1991638" y="4296427"/>
              <a:chExt cx="814192" cy="1499679"/>
            </a:xfrm>
          </p:grpSpPr>
          <p:sp>
            <p:nvSpPr>
              <p:cNvPr id="86" name="Yamuk 85"/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Yamuk 86"/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Dikdörtgen 87"/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Dikdörtgen 88"/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uvarlatılmış Dikdörtgen 89"/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Düz Bağlayıcı 90"/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Düz Bağlayıcı 91"/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Düz Bağlayıcı 92"/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Dikdörtgen 93"/>
            <p:cNvSpPr/>
            <p:nvPr/>
          </p:nvSpPr>
          <p:spPr>
            <a:xfrm>
              <a:off x="5467153" y="3001740"/>
              <a:ext cx="735190" cy="172451"/>
            </a:xfrm>
            <a:prstGeom prst="rect">
              <a:avLst/>
            </a:prstGeom>
            <a:solidFill>
              <a:srgbClr val="BA160C"/>
            </a:solidFill>
            <a:effectLst>
              <a:glow rad="254000">
                <a:schemeClr val="accent4">
                  <a:satMod val="175000"/>
                  <a:alpha val="45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800" dirty="0">
                  <a:solidFill>
                    <a:schemeClr val="bg1"/>
                  </a:solidFill>
                </a:rPr>
                <a:t>Nimbus Lider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96" name="Dikdörtgen 95"/>
          <p:cNvSpPr/>
          <p:nvPr/>
        </p:nvSpPr>
        <p:spPr>
          <a:xfrm>
            <a:off x="5488952" y="3257558"/>
            <a:ext cx="710101" cy="149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7" name="Dikdörtgen 96"/>
          <p:cNvSpPr/>
          <p:nvPr/>
        </p:nvSpPr>
        <p:spPr>
          <a:xfrm>
            <a:off x="1234099" y="2233329"/>
            <a:ext cx="710101" cy="149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ZooKeeper</a:t>
            </a: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1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96" grpId="0" animBg="1"/>
      <p:bldP spid="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19827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Storm’da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Kod Çalıştırma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130700"/>
            <a:ext cx="952425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Java kodunu yaz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Eclipse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,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IntelliJ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vs.)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Kodunu derle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Maven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.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jar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dosyalarını oluştur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.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jar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dosyalarını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Cluster’a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gönder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submit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</a:t>
            </a:r>
          </a:p>
        </p:txBody>
      </p:sp>
      <p:sp>
        <p:nvSpPr>
          <p:cNvPr id="20" name="Dikdörtgen 19"/>
          <p:cNvSpPr/>
          <p:nvPr/>
        </p:nvSpPr>
        <p:spPr>
          <a:xfrm>
            <a:off x="1629831" y="3821883"/>
            <a:ext cx="9524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Thrift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sayesinde başka dillerde de (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Örn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.: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Python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)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Topology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yazılıp çalıştırılabilir.</a:t>
            </a:r>
          </a:p>
        </p:txBody>
      </p:sp>
    </p:spTree>
    <p:extLst>
      <p:ext uri="{BB962C8B-B14F-4D97-AF65-F5344CB8AC3E}">
        <p14:creationId xmlns:p14="http://schemas.microsoft.com/office/powerpoint/2010/main" val="9968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19827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Komut Satırı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29831" y="1130700"/>
            <a:ext cx="952425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  <a:hlinkClick r:id="rId2"/>
              </a:rPr>
              <a:t>http://storm.apache.org/releases/1.1.2/Command-line-client.html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Adresindeki yaygın kullanılan bazı komut satırları: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topoloji_için_yazılan_ve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derlenen_jar_dosyası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topoloji_pake_sınıf_adı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topolojiye_verilmek_istenen_isim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deactivate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topoloji_adı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kill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topoloji_adı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63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362229" y="813094"/>
            <a:ext cx="4483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Ücretsiz, açık kaynaklı, dağıtık, gerçek zamanlı veri işleme sistemidir.</a:t>
            </a:r>
            <a:r>
              <a:rPr lang="en-US" sz="2400" dirty="0">
                <a:solidFill>
                  <a:srgbClr val="000000"/>
                </a:solidFill>
                <a:latin typeface="Roboto"/>
              </a:rPr>
              <a:t> 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362229" y="2467867"/>
            <a:ext cx="4254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Akan veriyi büyük ölçekte işlemeyi kolaylaştırır.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Hataya karşı dayanıklıdır.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Dikdörtgen 18"/>
          <p:cNvSpPr/>
          <p:nvPr/>
        </p:nvSpPr>
        <p:spPr>
          <a:xfrm>
            <a:off x="362229" y="4125373"/>
            <a:ext cx="46167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Verinin işlenmesini garantiler.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Kurulum ve kullanımı çabuk ve kolaydır.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31" y="1478623"/>
            <a:ext cx="5510983" cy="27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544062" y="1375296"/>
            <a:ext cx="32747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Hadoop ve ekosistemindeki bir çok bileşenle uyum sağlar.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0000"/>
                </a:solidFill>
                <a:latin typeface="Roboto"/>
              </a:rPr>
              <a:t>Hortonworks HDF paketi içinde yer alır.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Ambari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ile kolayca kurulumu yapılabilir.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730" y="1375296"/>
            <a:ext cx="7440225" cy="4198803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0168569" y="2478795"/>
            <a:ext cx="1200838" cy="604661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7445866" y="5743893"/>
            <a:ext cx="4282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https://hortonworks.com/products/data-platforms/hdf/</a:t>
            </a:r>
          </a:p>
        </p:txBody>
      </p:sp>
    </p:spTree>
    <p:extLst>
      <p:ext uri="{BB962C8B-B14F-4D97-AF65-F5344CB8AC3E}">
        <p14:creationId xmlns:p14="http://schemas.microsoft.com/office/powerpoint/2010/main" val="388385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&amp; Spark &amp; Hadoop MR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54" y="1907047"/>
            <a:ext cx="3266123" cy="1024666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32" y="1679219"/>
            <a:ext cx="2318426" cy="1233205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749" y="2051517"/>
            <a:ext cx="3657599" cy="1156716"/>
          </a:xfrm>
          <a:prstGeom prst="rect">
            <a:avLst/>
          </a:prstGeom>
        </p:spPr>
      </p:pic>
      <p:sp>
        <p:nvSpPr>
          <p:cNvPr id="21" name="Dikdörtgen 20"/>
          <p:cNvSpPr/>
          <p:nvPr/>
        </p:nvSpPr>
        <p:spPr>
          <a:xfrm>
            <a:off x="661012" y="3607269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Realtime</a:t>
            </a: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Streaming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4391451" y="3289184"/>
            <a:ext cx="27238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Batch</a:t>
            </a: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Processing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Realtime</a:t>
            </a: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Streaming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algn="ctr"/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Microbatch</a:t>
            </a: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8154336" y="3757952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Batch</a:t>
            </a:r>
            <a:r>
              <a:rPr 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Processing</a:t>
            </a:r>
            <a:endParaRPr lang="tr-TR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Düz Ok Bağlayıcısı 24"/>
          <p:cNvCxnSpPr/>
          <p:nvPr/>
        </p:nvCxnSpPr>
        <p:spPr>
          <a:xfrm>
            <a:off x="1072896" y="5230368"/>
            <a:ext cx="9009888" cy="12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3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703694" y="3061949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Nimbus</a:t>
            </a:r>
            <a:endParaRPr lang="en-US" dirty="0"/>
          </a:p>
        </p:txBody>
      </p:sp>
      <p:sp>
        <p:nvSpPr>
          <p:cNvPr id="19" name="Dikdörtgen 18"/>
          <p:cNvSpPr/>
          <p:nvPr/>
        </p:nvSpPr>
        <p:spPr>
          <a:xfrm>
            <a:off x="703693" y="1816652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Nimbus (Lider)</a:t>
            </a:r>
            <a:endParaRPr lang="en-US" dirty="0"/>
          </a:p>
        </p:txBody>
      </p:sp>
      <p:sp>
        <p:nvSpPr>
          <p:cNvPr id="20" name="Dikdörtgen 19"/>
          <p:cNvSpPr/>
          <p:nvPr/>
        </p:nvSpPr>
        <p:spPr>
          <a:xfrm>
            <a:off x="3281408" y="2448706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Zookeeper-2</a:t>
            </a:r>
            <a:endParaRPr lang="en-US" dirty="0"/>
          </a:p>
        </p:txBody>
      </p:sp>
      <p:sp>
        <p:nvSpPr>
          <p:cNvPr id="21" name="Dikdörtgen 20"/>
          <p:cNvSpPr/>
          <p:nvPr/>
        </p:nvSpPr>
        <p:spPr>
          <a:xfrm>
            <a:off x="3281407" y="1203409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Zookeeper-1</a:t>
            </a:r>
            <a:endParaRPr lang="en-US" dirty="0"/>
          </a:p>
        </p:txBody>
      </p:sp>
      <p:sp>
        <p:nvSpPr>
          <p:cNvPr id="22" name="Dikdörtgen 21"/>
          <p:cNvSpPr/>
          <p:nvPr/>
        </p:nvSpPr>
        <p:spPr>
          <a:xfrm>
            <a:off x="3281406" y="3694003"/>
            <a:ext cx="1448285" cy="7429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Zookeeper-3</a:t>
            </a:r>
            <a:endParaRPr lang="en-US" dirty="0"/>
          </a:p>
        </p:txBody>
      </p:sp>
      <p:sp>
        <p:nvSpPr>
          <p:cNvPr id="23" name="Dikdörtgen 22"/>
          <p:cNvSpPr/>
          <p:nvPr/>
        </p:nvSpPr>
        <p:spPr>
          <a:xfrm>
            <a:off x="5859125" y="2458385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Supervisor-2</a:t>
            </a:r>
            <a:endParaRPr lang="en-US" dirty="0"/>
          </a:p>
        </p:txBody>
      </p:sp>
      <p:sp>
        <p:nvSpPr>
          <p:cNvPr id="24" name="Dikdörtgen 23"/>
          <p:cNvSpPr/>
          <p:nvPr/>
        </p:nvSpPr>
        <p:spPr>
          <a:xfrm>
            <a:off x="5859124" y="1213088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Supervisor-1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5859123" y="3703682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Supervisor-3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7810243" y="1906485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Supervisor-4</a:t>
            </a:r>
            <a:endParaRPr lang="en-US" dirty="0"/>
          </a:p>
        </p:txBody>
      </p:sp>
      <p:sp>
        <p:nvSpPr>
          <p:cNvPr id="27" name="Dikdörtgen 26"/>
          <p:cNvSpPr/>
          <p:nvPr/>
        </p:nvSpPr>
        <p:spPr>
          <a:xfrm>
            <a:off x="7810241" y="3151782"/>
            <a:ext cx="1448285" cy="742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Supervisor-5</a:t>
            </a:r>
            <a:endParaRPr lang="en-US" dirty="0"/>
          </a:p>
        </p:txBody>
      </p:sp>
      <p:sp>
        <p:nvSpPr>
          <p:cNvPr id="2" name="Sol Sağ Ok 1"/>
          <p:cNvSpPr/>
          <p:nvPr/>
        </p:nvSpPr>
        <p:spPr>
          <a:xfrm>
            <a:off x="2253970" y="2634228"/>
            <a:ext cx="776021" cy="41251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ol Sağ Ok 27"/>
          <p:cNvSpPr/>
          <p:nvPr/>
        </p:nvSpPr>
        <p:spPr>
          <a:xfrm>
            <a:off x="4968281" y="2598169"/>
            <a:ext cx="776021" cy="412514"/>
          </a:xfrm>
          <a:prstGeom prst="left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kdörtgen 28"/>
          <p:cNvSpPr/>
          <p:nvPr/>
        </p:nvSpPr>
        <p:spPr>
          <a:xfrm>
            <a:off x="7362976" y="4921466"/>
            <a:ext cx="144828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Storm</a:t>
            </a:r>
            <a:r>
              <a:rPr lang="tr-TR" dirty="0"/>
              <a:t> UI</a:t>
            </a:r>
            <a:endParaRPr lang="en-US" dirty="0"/>
          </a:p>
        </p:txBody>
      </p:sp>
      <p:sp>
        <p:nvSpPr>
          <p:cNvPr id="30" name="Dikdörtgen 29"/>
          <p:cNvSpPr/>
          <p:nvPr/>
        </p:nvSpPr>
        <p:spPr>
          <a:xfrm>
            <a:off x="9056381" y="4930383"/>
            <a:ext cx="1448285" cy="7429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2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>
                <a:solidFill>
                  <a:srgbClr val="000000"/>
                </a:solidFill>
                <a:latin typeface="Roboto"/>
              </a:rPr>
              <a:t>Nimbus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Master sunucu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Uygulama kodlarının işçi sunuculara dağıtımı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Farklı makinelere görevler (task) atama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Görevleri gözetleme gerekirse yeniden başlatma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Durum bilgisi tutmaz, bilgiler Zookeeper’da.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Storm cluster içinde tek aktif Nimbus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>
                <a:solidFill>
                  <a:srgbClr val="000000"/>
                </a:solidFill>
                <a:latin typeface="Roboto"/>
              </a:rPr>
              <a:t>Aktif Nimbus’un devre dışı kalması çalışan görevlere zarar vermez</a:t>
            </a: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231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Bileşenler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Nodes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İşçi sunucu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Durum bilgisi tutmaz, bilgiler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Zookeeper’da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daemon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işçi sunucu servislerini gözetir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Worker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servisleri topolojinin bir parçasını işler (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Örn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.: 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bolt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Zookeeper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Cluster (Doğal bileşen değil)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Nimbus ve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Supervisor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sunucular doğrudan birbiri ile konuşmaz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 err="1">
                <a:solidFill>
                  <a:srgbClr val="000000"/>
                </a:solidFill>
                <a:latin typeface="Roboto"/>
              </a:rPr>
              <a:t>Storm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cluster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koordinasyon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Durum bilgilerini tutar, böylelikle hata alan sunucu veya görevler kaldığı yerden devam edebilir.</a:t>
            </a:r>
          </a:p>
        </p:txBody>
      </p:sp>
    </p:spTree>
    <p:extLst>
      <p:ext uri="{BB962C8B-B14F-4D97-AF65-F5344CB8AC3E}">
        <p14:creationId xmlns:p14="http://schemas.microsoft.com/office/powerpoint/2010/main" val="54142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61012" y="292628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Veri Akışı Modeli Kavramları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1667625" y="1216879"/>
            <a:ext cx="952425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Tuple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İşlenen en küçük birim (satır, mesaj vb.)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Ön tanımlı alan bilgisi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Alanlar tanımlanırken veri türü tanımlanmaz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Her bir alana ait değere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isimiyle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 erişilebilir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getValuesByField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Topology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Veri akışı modelindeki elemanların birbirine bağlanmış hali, bir </a:t>
            </a:r>
            <a:r>
              <a:rPr lang="tr-TR" dirty="0" err="1">
                <a:solidFill>
                  <a:srgbClr val="000000"/>
                </a:solidFill>
                <a:latin typeface="Roboto"/>
              </a:rPr>
              <a:t>graf</a:t>
            </a:r>
            <a:r>
              <a:rPr lang="tr-TR" dirty="0">
                <a:solidFill>
                  <a:srgbClr val="000000"/>
                </a:solidFill>
                <a:latin typeface="Roboto"/>
              </a:rPr>
              <a:t>, DAG.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rgbClr val="000000"/>
                </a:solidFill>
                <a:latin typeface="Roboto"/>
              </a:rPr>
              <a:t>Sürekli çalışır.</a:t>
            </a:r>
          </a:p>
          <a:p>
            <a:pPr lvl="1">
              <a:lnSpc>
                <a:spcPct val="150000"/>
              </a:lnSpc>
            </a:pPr>
            <a:endParaRPr lang="tr-TR" dirty="0">
              <a:solidFill>
                <a:srgbClr val="00000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191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00925" y="336664"/>
            <a:ext cx="10598227" cy="756221"/>
          </a:xfrm>
        </p:spPr>
        <p:txBody>
          <a:bodyPr>
            <a:no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Storm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Topology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10984" y="2318250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Spout-1</a:t>
            </a:r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3210984" y="3725231"/>
            <a:ext cx="1448285" cy="742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Spout-2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657277" y="1959608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Bolt-A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33064" y="3004316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Bolt-B</a:t>
            </a: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57277" y="4015019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Bolt-C</a:t>
            </a: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95577" y="3810402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Bolt-E</a:t>
            </a: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95577" y="2481289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Bolt-D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706078" y="3086140"/>
            <a:ext cx="1104900" cy="5346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/>
              <a:t>Bolt-F</a:t>
            </a:r>
            <a:endParaRPr lang="en-US"/>
          </a:p>
        </p:txBody>
      </p:sp>
      <p:cxnSp>
        <p:nvCxnSpPr>
          <p:cNvPr id="25" name="Düz Ok Bağlayıcısı 24"/>
          <p:cNvCxnSpPr>
            <a:stCxn id="2" idx="3"/>
            <a:endCxn id="3" idx="2"/>
          </p:cNvCxnSpPr>
          <p:nvPr/>
        </p:nvCxnSpPr>
        <p:spPr>
          <a:xfrm flipV="1">
            <a:off x="4659269" y="2226958"/>
            <a:ext cx="998008" cy="4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/>
          <p:cNvCxnSpPr>
            <a:stCxn id="2" idx="3"/>
            <a:endCxn id="20" idx="2"/>
          </p:cNvCxnSpPr>
          <p:nvPr/>
        </p:nvCxnSpPr>
        <p:spPr>
          <a:xfrm>
            <a:off x="4659269" y="2689725"/>
            <a:ext cx="973795" cy="58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19" idx="3"/>
            <a:endCxn id="21" idx="2"/>
          </p:cNvCxnSpPr>
          <p:nvPr/>
        </p:nvCxnSpPr>
        <p:spPr>
          <a:xfrm>
            <a:off x="4659269" y="4096706"/>
            <a:ext cx="998008" cy="18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3" idx="6"/>
            <a:endCxn id="23" idx="2"/>
          </p:cNvCxnSpPr>
          <p:nvPr/>
        </p:nvCxnSpPr>
        <p:spPr>
          <a:xfrm>
            <a:off x="6762177" y="2226958"/>
            <a:ext cx="533400" cy="5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20" idx="6"/>
            <a:endCxn id="23" idx="2"/>
          </p:cNvCxnSpPr>
          <p:nvPr/>
        </p:nvCxnSpPr>
        <p:spPr>
          <a:xfrm flipV="1">
            <a:off x="6737964" y="2748639"/>
            <a:ext cx="557613" cy="52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stCxn id="21" idx="6"/>
            <a:endCxn id="22" idx="2"/>
          </p:cNvCxnSpPr>
          <p:nvPr/>
        </p:nvCxnSpPr>
        <p:spPr>
          <a:xfrm flipV="1">
            <a:off x="6762177" y="4077752"/>
            <a:ext cx="533400" cy="20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23" idx="6"/>
            <a:endCxn id="24" idx="2"/>
          </p:cNvCxnSpPr>
          <p:nvPr/>
        </p:nvCxnSpPr>
        <p:spPr>
          <a:xfrm>
            <a:off x="8400477" y="2748639"/>
            <a:ext cx="305601" cy="6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Ok Bağlayıcısı 44"/>
          <p:cNvCxnSpPr>
            <a:stCxn id="22" idx="6"/>
            <a:endCxn id="24" idx="2"/>
          </p:cNvCxnSpPr>
          <p:nvPr/>
        </p:nvCxnSpPr>
        <p:spPr>
          <a:xfrm flipV="1">
            <a:off x="8400477" y="3353490"/>
            <a:ext cx="305601" cy="724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Resi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15917" r="48848" b="17278"/>
          <a:stretch/>
        </p:blipFill>
        <p:spPr>
          <a:xfrm>
            <a:off x="447795" y="2583965"/>
            <a:ext cx="2210739" cy="1278157"/>
          </a:xfrm>
          <a:prstGeom prst="rect">
            <a:avLst/>
          </a:prstGeom>
        </p:spPr>
      </p:pic>
      <p:cxnSp>
        <p:nvCxnSpPr>
          <p:cNvPr id="32" name="Düz Ok Bağlayıcısı 31"/>
          <p:cNvCxnSpPr>
            <a:stCxn id="31" idx="3"/>
            <a:endCxn id="2" idx="1"/>
          </p:cNvCxnSpPr>
          <p:nvPr/>
        </p:nvCxnSpPr>
        <p:spPr>
          <a:xfrm flipV="1">
            <a:off x="2658534" y="2689725"/>
            <a:ext cx="552450" cy="5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Ok Bağlayıcısı 34"/>
          <p:cNvCxnSpPr>
            <a:stCxn id="31" idx="3"/>
            <a:endCxn id="19" idx="1"/>
          </p:cNvCxnSpPr>
          <p:nvPr/>
        </p:nvCxnSpPr>
        <p:spPr>
          <a:xfrm>
            <a:off x="2658534" y="3223044"/>
            <a:ext cx="552450" cy="87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Resim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888" y="1701077"/>
            <a:ext cx="1758483" cy="977229"/>
          </a:xfrm>
          <a:prstGeom prst="rect">
            <a:avLst/>
          </a:prstGeom>
        </p:spPr>
      </p:pic>
      <p:pic>
        <p:nvPicPr>
          <p:cNvPr id="52" name="Resim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88" y="4077751"/>
            <a:ext cx="1415684" cy="361451"/>
          </a:xfrm>
          <a:prstGeom prst="rect">
            <a:avLst/>
          </a:prstGeom>
        </p:spPr>
      </p:pic>
      <p:cxnSp>
        <p:nvCxnSpPr>
          <p:cNvPr id="53" name="Düz Ok Bağlayıcısı 52"/>
          <p:cNvCxnSpPr>
            <a:stCxn id="24" idx="6"/>
            <a:endCxn id="51" idx="1"/>
          </p:cNvCxnSpPr>
          <p:nvPr/>
        </p:nvCxnSpPr>
        <p:spPr>
          <a:xfrm flipV="1">
            <a:off x="9810978" y="2189692"/>
            <a:ext cx="226910" cy="116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Düz Ok Bağlayıcısı 55"/>
          <p:cNvCxnSpPr>
            <a:stCxn id="24" idx="6"/>
            <a:endCxn id="52" idx="1"/>
          </p:cNvCxnSpPr>
          <p:nvPr/>
        </p:nvCxnSpPr>
        <p:spPr>
          <a:xfrm>
            <a:off x="9810978" y="3353490"/>
            <a:ext cx="398310" cy="90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Resim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124" y="2913335"/>
            <a:ext cx="1508393" cy="843982"/>
          </a:xfrm>
          <a:prstGeom prst="rect">
            <a:avLst/>
          </a:prstGeom>
        </p:spPr>
      </p:pic>
      <p:cxnSp>
        <p:nvCxnSpPr>
          <p:cNvPr id="62" name="Düz Ok Bağlayıcısı 61"/>
          <p:cNvCxnSpPr>
            <a:stCxn id="24" idx="6"/>
            <a:endCxn id="59" idx="1"/>
          </p:cNvCxnSpPr>
          <p:nvPr/>
        </p:nvCxnSpPr>
        <p:spPr>
          <a:xfrm flipV="1">
            <a:off x="9810978" y="3335326"/>
            <a:ext cx="420146" cy="1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kdörtgen 65"/>
          <p:cNvSpPr/>
          <p:nvPr/>
        </p:nvSpPr>
        <p:spPr>
          <a:xfrm>
            <a:off x="2877872" y="1151398"/>
            <a:ext cx="7103129" cy="4627895"/>
          </a:xfrm>
          <a:prstGeom prst="rect">
            <a:avLst/>
          </a:prstGeom>
          <a:solidFill>
            <a:schemeClr val="accent4">
              <a:lumMod val="40000"/>
              <a:lumOff val="60000"/>
              <a:alpha val="72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7593</TotalTime>
  <Words>606</Words>
  <Application>Microsoft Office PowerPoint</Application>
  <PresentationFormat>Geniş ekran</PresentationFormat>
  <Paragraphs>164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Consolas</vt:lpstr>
      <vt:lpstr>Roboto</vt:lpstr>
      <vt:lpstr>Wingdings</vt:lpstr>
      <vt:lpstr>Office Teması</vt:lpstr>
      <vt:lpstr>Apache Storm Giriş</vt:lpstr>
      <vt:lpstr>Storm</vt:lpstr>
      <vt:lpstr>Storm</vt:lpstr>
      <vt:lpstr>Storm &amp; Spark &amp; Hadoop MR</vt:lpstr>
      <vt:lpstr>Storm Bileşenler</vt:lpstr>
      <vt:lpstr>Storm Bileşenler</vt:lpstr>
      <vt:lpstr>Storm Bileşenler</vt:lpstr>
      <vt:lpstr>Storm Veri Akışı Modeli Kavramları</vt:lpstr>
      <vt:lpstr>Storm Topology</vt:lpstr>
      <vt:lpstr>Storm Veri Akış Modeli Kavramları</vt:lpstr>
      <vt:lpstr>Storm Veri Akış Modeli Kavramları</vt:lpstr>
      <vt:lpstr>PowerPoint Sunusu</vt:lpstr>
      <vt:lpstr>PowerPoint Sunusu</vt:lpstr>
      <vt:lpstr>Storm Cluster</vt:lpstr>
      <vt:lpstr>Storm’da Kod Çalıştırma</vt:lpstr>
      <vt:lpstr>Storm Komut Satırı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141</cp:revision>
  <dcterms:created xsi:type="dcterms:W3CDTF">2018-03-04T09:30:49Z</dcterms:created>
  <dcterms:modified xsi:type="dcterms:W3CDTF">2019-07-23T21:01:30Z</dcterms:modified>
</cp:coreProperties>
</file>