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8" r:id="rId2"/>
    <p:sldId id="257" r:id="rId3"/>
    <p:sldId id="258" r:id="rId4"/>
    <p:sldId id="261" r:id="rId5"/>
    <p:sldId id="262" r:id="rId6"/>
    <p:sldId id="269" r:id="rId7"/>
    <p:sldId id="263" r:id="rId8"/>
    <p:sldId id="270" r:id="rId9"/>
    <p:sldId id="271" r:id="rId10"/>
    <p:sldId id="264" r:id="rId11"/>
    <p:sldId id="265" r:id="rId12"/>
    <p:sldId id="266" r:id="rId13"/>
    <p:sldId id="260" r:id="rId14"/>
    <p:sldId id="267" r:id="rId15"/>
    <p:sldId id="259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BDD88-5B3F-4A29-970F-4573544C6BF5}" type="datetimeFigureOut">
              <a:rPr lang="en-US" smtClean="0"/>
              <a:t>2016-05-17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24C43-31CA-466B-B709-EED2F3823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6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 rtl="1">
              <a:defRPr sz="3600" b="1">
                <a:effectLst>
                  <a:glow rad="101600">
                    <a:srgbClr val="0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Yekan+" panose="02000503030000020004" pitchFamily="2" charset="-78"/>
                <a:cs typeface="B Yekan+" panose="02000503030000020004" pitchFamily="2" charset="-78"/>
              </a:defRPr>
            </a:lvl1pPr>
          </a:lstStyle>
          <a:p>
            <a:pPr lvl="0"/>
            <a:endParaRPr lang="en-US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 rtl="1">
              <a:buFontTx/>
              <a:buNone/>
              <a:defRPr sz="2000">
                <a:effectLst>
                  <a:glow rad="101600">
                    <a:srgbClr val="0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 Yekan+" panose="02000503030000020004" pitchFamily="2" charset="-78"/>
                <a:cs typeface="B Yekan+" panose="02000503030000020004" pitchFamily="2" charset="-78"/>
              </a:defRPr>
            </a:lvl1pPr>
          </a:lstStyle>
          <a:p>
            <a:pPr lvl="0"/>
            <a:endParaRPr lang="en-US" altLang="en-US" noProof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893" y="-182250"/>
            <a:ext cx="2149466" cy="253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 sz="3600" b="1" baseline="0">
                <a:effectLst>
                  <a:glow rad="101600">
                    <a:srgbClr val="0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Yekan" panose="00000400000000000000" pitchFamily="2" charset="-78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r" rtl="1">
              <a:buNone/>
              <a:defRPr sz="2000" baseline="0">
                <a:effectLst>
                  <a:glow rad="101600">
                    <a:srgbClr val="0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Yekan" panose="00000400000000000000" pitchFamily="2" charset="-78"/>
              </a:defRPr>
            </a:lvl1pPr>
          </a:lstStyle>
          <a:p>
            <a:pPr lvl="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898"/>
            <a:ext cx="1067537" cy="1257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06F8A-C837-4BBC-A7C8-5E8105B6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455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4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92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49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932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9078" y="6248400"/>
            <a:ext cx="6077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u="sng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F806F8A-C837-4BBC-A7C8-5E8105B66B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9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Microsoft Sans Serif" panose="020B06040202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Microsoft Sans Serif" panose="020B060402020202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Microsoft Sans Serif" panose="020B060402020202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Microsoft Sans Serif" panose="020B060402020202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485" y="2969025"/>
            <a:ext cx="8153400" cy="641169"/>
          </a:xfrm>
        </p:spPr>
        <p:txBody>
          <a:bodyPr/>
          <a:lstStyle/>
          <a:p>
            <a:r>
              <a:rPr lang="fa-IR" dirty="0" smtClean="0">
                <a:cs typeface="B Yekan" panose="00000400000000000000" pitchFamily="2" charset="-78"/>
              </a:rPr>
              <a:t>پروژه ساخت ریموت کنترل کارتینگ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85" y="3866606"/>
            <a:ext cx="8153400" cy="1006926"/>
          </a:xfrm>
        </p:spPr>
        <p:txBody>
          <a:bodyPr/>
          <a:lstStyle/>
          <a:p>
            <a:r>
              <a:rPr lang="fa-IR" dirty="0" smtClean="0">
                <a:cs typeface="B Yekan" panose="00000400000000000000" pitchFamily="2" charset="-78"/>
              </a:rPr>
              <a:t>سازندگان : سید محمد پروانه و صدرا صمدی</a:t>
            </a:r>
          </a:p>
          <a:p>
            <a:r>
              <a:rPr lang="fa-IR" sz="1400" dirty="0" smtClean="0">
                <a:cs typeface="B Yekan" panose="00000400000000000000" pitchFamily="2" charset="-78"/>
              </a:rPr>
              <a:t>(دانشجویان کارشناسی رشته مهندسی کامپیوتر دانشگاه گیلان)</a:t>
            </a:r>
          </a:p>
          <a:p>
            <a:r>
              <a:rPr lang="fa-IR" sz="1400" dirty="0" smtClean="0">
                <a:cs typeface="B Yekan" panose="00000400000000000000" pitchFamily="2" charset="-78"/>
              </a:rPr>
              <a:t>سال 95-1394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70980" y="2374060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1"/>
            <a:r>
              <a:rPr lang="fa-IR" sz="1600" dirty="0" smtClean="0">
                <a:solidFill>
                  <a:schemeClr val="accent3"/>
                </a:solidFill>
                <a:effectLst>
                  <a:glow rad="101600">
                    <a:srgbClr val="0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Yekan" panose="00000400000000000000" pitchFamily="2" charset="-78"/>
              </a:rPr>
              <a:t>"به نام خدا"</a:t>
            </a:r>
            <a:endParaRPr lang="en-US" sz="1600" dirty="0">
              <a:solidFill>
                <a:schemeClr val="accent3"/>
              </a:solidFill>
              <a:effectLst>
                <a:glow rad="101600">
                  <a:srgbClr val="0000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434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نحوه کارکرد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کاربر شماره ماشین را وارد کرده و دکمه ارسال را میزند.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فرستنده یک رشته حاوی آدرس گیرنده و دستور موردنظر را ارسال می کند.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تمام گیرنده ها رشته را دریافت کرده و آدرس آن را با آدرس منحصر به فرد خود مقایسه می کنند.</a:t>
            </a:r>
            <a:endParaRPr lang="fa-I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گیرنده مورد نظر پس از بررسی آدرس، دستور داده شده را اجرا می کند.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06F8A-C837-4BBC-A7C8-5E8105B66B16}" type="slidenum">
              <a:rPr lang="en-US" smtClean="0"/>
              <a:t>10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4059239" y="5669280"/>
            <a:ext cx="1331595" cy="579120"/>
          </a:xfrm>
          <a:prstGeom prst="round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Sender</a:t>
            </a:r>
          </a:p>
        </p:txBody>
      </p:sp>
      <p:sp>
        <p:nvSpPr>
          <p:cNvPr id="11" name="Cloud 10"/>
          <p:cNvSpPr/>
          <p:nvPr/>
        </p:nvSpPr>
        <p:spPr bwMode="auto">
          <a:xfrm>
            <a:off x="3794713" y="4339046"/>
            <a:ext cx="1860643" cy="611777"/>
          </a:xfrm>
          <a:prstGeom prst="cloud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ddr#cmd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flipV="1">
            <a:off x="4535624" y="5074920"/>
            <a:ext cx="378823" cy="470263"/>
          </a:xfrm>
          <a:prstGeom prst="downArrow">
            <a:avLst/>
          </a:pr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462576" y="5074920"/>
            <a:ext cx="1776548" cy="1008017"/>
          </a:xfrm>
          <a:prstGeom prst="round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Receiver 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92D050"/>
                </a:solidFill>
                <a:latin typeface="Arial" panose="020B0604020202020204" pitchFamily="34" charset="0"/>
              </a:rPr>
              <a:t>a</a:t>
            </a:r>
            <a:r>
              <a:rPr lang="en-US" dirty="0" err="1" smtClean="0">
                <a:solidFill>
                  <a:srgbClr val="92D050"/>
                </a:solidFill>
                <a:latin typeface="Arial" panose="020B0604020202020204" pitchFamily="34" charset="0"/>
              </a:rPr>
              <a:t>ddr</a:t>
            </a:r>
            <a:r>
              <a:rPr lang="en-US" dirty="0" smtClean="0">
                <a:solidFill>
                  <a:srgbClr val="92D050"/>
                </a:solidFill>
                <a:latin typeface="Arial" panose="020B0604020202020204" pitchFamily="34" charset="0"/>
              </a:rPr>
              <a:t> = 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Bent Arrow 28"/>
          <p:cNvSpPr/>
          <p:nvPr/>
        </p:nvSpPr>
        <p:spPr bwMode="auto">
          <a:xfrm flipV="1">
            <a:off x="5649493" y="4798423"/>
            <a:ext cx="600891" cy="1008017"/>
          </a:xfrm>
          <a:prstGeom prst="bentArrow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209676" y="5074920"/>
            <a:ext cx="1776548" cy="1008017"/>
          </a:xfrm>
          <a:prstGeom prst="round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Receiver 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92D050"/>
                </a:solidFill>
                <a:latin typeface="Arial" panose="020B0604020202020204" pitchFamily="34" charset="0"/>
              </a:rPr>
              <a:t>a</a:t>
            </a:r>
            <a:r>
              <a:rPr lang="en-US" dirty="0" err="1" smtClean="0">
                <a:solidFill>
                  <a:srgbClr val="92D050"/>
                </a:solidFill>
                <a:latin typeface="Arial" panose="020B0604020202020204" pitchFamily="34" charset="0"/>
              </a:rPr>
              <a:t>ddr</a:t>
            </a:r>
            <a:r>
              <a:rPr lang="en-US" dirty="0" smtClean="0">
                <a:solidFill>
                  <a:srgbClr val="92D050"/>
                </a:solidFill>
                <a:latin typeface="Arial" panose="020B0604020202020204" pitchFamily="34" charset="0"/>
              </a:rPr>
              <a:t> = 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Bent Arrow 32"/>
          <p:cNvSpPr/>
          <p:nvPr/>
        </p:nvSpPr>
        <p:spPr bwMode="auto">
          <a:xfrm flipH="1" flipV="1">
            <a:off x="3199687" y="4806041"/>
            <a:ext cx="600891" cy="1008017"/>
          </a:xfrm>
          <a:prstGeom prst="bentArrow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0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امکانات قابل </a:t>
            </a:r>
            <a:r>
              <a:rPr lang="fa-IR" dirty="0" smtClean="0"/>
              <a:t>افزودن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 حال حاضر نمونه های ساخته شده تنها قادر به خاموش کردن موتور هستند.</a:t>
            </a:r>
          </a:p>
          <a:p>
            <a:endParaRPr lang="fa-IR" dirty="0" smtClean="0"/>
          </a:p>
          <a:p>
            <a:r>
              <a:rPr lang="fa-IR" dirty="0" smtClean="0"/>
              <a:t>اما میتوان موارد زیر را در آینده به این ریموت ها افزود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قابلیت کنترل پدال گاز برای تنظیم سرعت.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افزودن ماژول </a:t>
            </a:r>
            <a:r>
              <a:rPr lang="en-US" dirty="0" smtClean="0"/>
              <a:t>GPS</a:t>
            </a:r>
            <a:r>
              <a:rPr lang="fa-IR" dirty="0" smtClean="0"/>
              <a:t> برای تایین موقعیت ماشین ها.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افزودن حافظه خارجی به گیرنده ها برای ثبت برخی اطلاعات مورد نیاز.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ساخت نرم افزاری برای مشاهده اطلاعات دریافت شده از </a:t>
            </a:r>
            <a:r>
              <a:rPr lang="en-US" dirty="0" smtClean="0"/>
              <a:t>GPS</a:t>
            </a:r>
            <a:r>
              <a:rPr lang="fa-I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مشاهده سرعت ماشین.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اطلاع از رسیدن هر ماشین به خط پایان.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و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06F8A-C837-4BBC-A7C8-5E8105B66B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5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محدودیت </a:t>
            </a:r>
            <a:r>
              <a:rPr lang="fa-IR" dirty="0" smtClean="0"/>
              <a:t>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مشکلاتی که در ساخت این ریموت ها مشاهده می شوند عبارت اند از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تغذیه مدار.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برد ریموت ها (حدود یک کیلومتر).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اندازه ی تقریبا زیاد ریموت ها.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محدودیت تعداد پورت های برد میکروکنترلر.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امکان نفوذ آب و گرد و غبار به داخل دستگاه.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امکان خطا در ارسال یا دریافت داده ها.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06F8A-C837-4BBC-A7C8-5E8105B66B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نتیجه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06F8A-C837-4BBC-A7C8-5E8105B66B16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 شکل زیر نمونه اولیه ساخته شده این محصول که کاملا </a:t>
            </a:r>
            <a:r>
              <a:rPr lang="fa-IR" smtClean="0"/>
              <a:t>قابل استفاده در پیست های کارتینگ </a:t>
            </a:r>
            <a:r>
              <a:rPr lang="fa-IR" dirty="0" smtClean="0"/>
              <a:t>است را مشاهده می کنید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64" y="3261360"/>
            <a:ext cx="3672071" cy="2987040"/>
          </a:xfrm>
          <a:prstGeom prst="rect">
            <a:avLst/>
          </a:prstGeom>
        </p:spPr>
      </p:pic>
      <p:sp>
        <p:nvSpPr>
          <p:cNvPr id="8" name="Pentagon 7"/>
          <p:cNvSpPr/>
          <p:nvPr/>
        </p:nvSpPr>
        <p:spPr bwMode="auto">
          <a:xfrm flipH="1">
            <a:off x="6560434" y="4493624"/>
            <a:ext cx="1689463" cy="522514"/>
          </a:xfrm>
          <a:prstGeom prst="homePlate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گیرنده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</p:txBody>
      </p:sp>
      <p:sp>
        <p:nvSpPr>
          <p:cNvPr id="10" name="Pentagon 9"/>
          <p:cNvSpPr/>
          <p:nvPr/>
        </p:nvSpPr>
        <p:spPr bwMode="auto">
          <a:xfrm>
            <a:off x="1198901" y="4493623"/>
            <a:ext cx="1689463" cy="522514"/>
          </a:xfrm>
          <a:prstGeom prst="homePlate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فرستنده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607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هزینه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264317"/>
              </p:ext>
            </p:extLst>
          </p:nvPr>
        </p:nvGraphicFramePr>
        <p:xfrm>
          <a:off x="4975588" y="2514600"/>
          <a:ext cx="3313611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966">
                  <a:extLst>
                    <a:ext uri="{9D8B030D-6E8A-4147-A177-3AD203B41FA5}">
                      <a16:colId xmlns:a16="http://schemas.microsoft.com/office/drawing/2014/main" val="2376781006"/>
                    </a:ext>
                  </a:extLst>
                </a:gridCol>
                <a:gridCol w="2281645">
                  <a:extLst>
                    <a:ext uri="{9D8B030D-6E8A-4147-A177-3AD203B41FA5}">
                      <a16:colId xmlns:a16="http://schemas.microsoft.com/office/drawing/2014/main" val="3842882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effectLst/>
                          <a:cs typeface="B Yekan" panose="00000400000000000000" pitchFamily="2" charset="-78"/>
                        </a:rPr>
                        <a:t>قیمت</a:t>
                      </a:r>
                      <a:endParaRPr lang="en-US" sz="20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effectLst/>
                          <a:cs typeface="B Yekan" panose="00000400000000000000" pitchFamily="2" charset="-78"/>
                        </a:rPr>
                        <a:t>قطعه</a:t>
                      </a:r>
                      <a:endParaRPr lang="en-US" sz="20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45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26000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برد آردوینو</a:t>
                      </a:r>
                      <a:r>
                        <a:rPr lang="fa-IR" sz="1600" baseline="0" dirty="0" smtClean="0">
                          <a:effectLst/>
                          <a:cs typeface="B Yekan" panose="00000400000000000000" pitchFamily="2" charset="-78"/>
                        </a:rPr>
                        <a:t> 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UNO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0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28000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ماژول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nRF24L01+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7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9000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LCD</a:t>
                      </a:r>
                      <a:r>
                        <a:rPr lang="fa-IR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a-IR" sz="1600" baseline="0" dirty="0" smtClean="0">
                          <a:effectLst/>
                          <a:latin typeface="Arial" panose="020B0604020202020204" pitchFamily="34" charset="0"/>
                          <a:cs typeface="B Yekan" panose="00000400000000000000" pitchFamily="2" charset="-78"/>
                        </a:rPr>
                        <a:t>2*16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65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4000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کی پد 3*4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29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7000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آنتن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4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2000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باطری کتابی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93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5000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جعبه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6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5000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فیبر،</a:t>
                      </a:r>
                      <a:r>
                        <a:rPr lang="fa-IR" sz="1600" baseline="0" dirty="0" smtClean="0">
                          <a:effectLst/>
                          <a:cs typeface="B Yekan" panose="00000400000000000000" pitchFamily="2" charset="-78"/>
                        </a:rPr>
                        <a:t> </a:t>
                      </a:r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خازن، سیم و ...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4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86000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مجموع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1505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06F8A-C837-4BBC-A7C8-5E8105B66B1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713311"/>
              </p:ext>
            </p:extLst>
          </p:nvPr>
        </p:nvGraphicFramePr>
        <p:xfrm>
          <a:off x="1066800" y="2514600"/>
          <a:ext cx="3313611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966">
                  <a:extLst>
                    <a:ext uri="{9D8B030D-6E8A-4147-A177-3AD203B41FA5}">
                      <a16:colId xmlns:a16="http://schemas.microsoft.com/office/drawing/2014/main" val="2376781006"/>
                    </a:ext>
                  </a:extLst>
                </a:gridCol>
                <a:gridCol w="2281645">
                  <a:extLst>
                    <a:ext uri="{9D8B030D-6E8A-4147-A177-3AD203B41FA5}">
                      <a16:colId xmlns:a16="http://schemas.microsoft.com/office/drawing/2014/main" val="3842882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effectLst/>
                          <a:cs typeface="B Yekan" panose="00000400000000000000" pitchFamily="2" charset="-78"/>
                        </a:rPr>
                        <a:t>قیمت</a:t>
                      </a:r>
                      <a:endParaRPr lang="en-US" sz="20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effectLst/>
                          <a:cs typeface="B Yekan" panose="00000400000000000000" pitchFamily="2" charset="-78"/>
                        </a:rPr>
                        <a:t>قطعه</a:t>
                      </a:r>
                      <a:endParaRPr lang="en-US" sz="20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45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26000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برد آردوینو</a:t>
                      </a:r>
                      <a:r>
                        <a:rPr lang="fa-IR" sz="1600" baseline="0" dirty="0" smtClean="0">
                          <a:effectLst/>
                          <a:cs typeface="B Yekan" panose="00000400000000000000" pitchFamily="2" charset="-78"/>
                        </a:rPr>
                        <a:t> 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UNO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0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28000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ماژول 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nRF24L01+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7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1500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رله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71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7000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آنتن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4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2000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باطری کتابی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93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5000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جعبه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6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7500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فیبر، ترمینال، سیم و ...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4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77000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effectLst/>
                          <a:cs typeface="B Yekan" panose="00000400000000000000" pitchFamily="2" charset="-78"/>
                        </a:rPr>
                        <a:t>مجموع</a:t>
                      </a:r>
                      <a:endParaRPr lang="en-US" sz="1600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1505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419503" y="2052935"/>
            <a:ext cx="2869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solidFill>
                  <a:schemeClr val="accent3"/>
                </a:solidFill>
                <a:effectLst>
                  <a:glow rad="101600">
                    <a:srgbClr val="0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Yekan" panose="00000400000000000000" pitchFamily="2" charset="-78"/>
              </a:rPr>
              <a:t>هزینه </a:t>
            </a:r>
            <a:r>
              <a:rPr lang="fa-IR" dirty="0">
                <a:solidFill>
                  <a:schemeClr val="accent3"/>
                </a:solidFill>
                <a:effectLst>
                  <a:glow rad="101600">
                    <a:srgbClr val="0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Yekan" panose="00000400000000000000" pitchFamily="2" charset="-78"/>
              </a:rPr>
              <a:t>ساخت فرستنده :</a:t>
            </a:r>
            <a:endParaRPr lang="en-US" dirty="0">
              <a:solidFill>
                <a:schemeClr val="accent3"/>
              </a:solidFill>
              <a:effectLst>
                <a:glow rad="101600">
                  <a:srgbClr val="0000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254" y="2052934"/>
            <a:ext cx="3009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solidFill>
                  <a:schemeClr val="accent3"/>
                </a:solidFill>
                <a:effectLst>
                  <a:glow rad="101600">
                    <a:srgbClr val="0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Yekan" panose="00000400000000000000" pitchFamily="2" charset="-78"/>
              </a:rPr>
              <a:t>هزینه ساخت هر گیرنده </a:t>
            </a:r>
            <a:r>
              <a:rPr lang="fa-IR" dirty="0">
                <a:solidFill>
                  <a:schemeClr val="accent3"/>
                </a:solidFill>
                <a:effectLst>
                  <a:glow rad="101600">
                    <a:srgbClr val="0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Yekan" panose="00000400000000000000" pitchFamily="2" charset="-78"/>
              </a:rPr>
              <a:t>:</a:t>
            </a:r>
            <a:endParaRPr lang="en-US" dirty="0">
              <a:solidFill>
                <a:schemeClr val="accent3"/>
              </a:solidFill>
              <a:effectLst>
                <a:glow rad="101600">
                  <a:srgbClr val="0000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077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منابع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a-IR" dirty="0" smtClean="0"/>
              <a:t>کتاب "میکروکنترلرهای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AVR</a:t>
            </a:r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fa-IR" dirty="0" smtClean="0">
                <a:latin typeface="Arial" panose="020B0604020202020204" pitchFamily="34" charset="0"/>
              </a:rPr>
              <a:t> از جابر الوندی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a-IR" dirty="0" smtClean="0">
                <a:latin typeface="Arial" panose="020B0604020202020204" pitchFamily="34" charset="0"/>
              </a:rPr>
              <a:t>دیتاشیت "برد آردو</a:t>
            </a:r>
            <a:r>
              <a:rPr lang="fa-IR" dirty="0">
                <a:latin typeface="Arial" panose="020B0604020202020204" pitchFamily="34" charset="0"/>
              </a:rPr>
              <a:t>ی</a:t>
            </a:r>
            <a:r>
              <a:rPr lang="fa-IR" dirty="0" smtClean="0">
                <a:latin typeface="Arial" panose="020B0604020202020204" pitchFamily="34" charset="0"/>
              </a:rPr>
              <a:t>نو </a:t>
            </a:r>
            <a:r>
              <a:rPr lang="en-US" dirty="0" smtClean="0">
                <a:latin typeface="Arial" panose="020B0604020202020204" pitchFamily="34" charset="0"/>
              </a:rPr>
              <a:t>UNO</a:t>
            </a:r>
            <a:r>
              <a:rPr lang="fa-IR" dirty="0" smtClean="0">
                <a:latin typeface="Arial" panose="020B0604020202020204" pitchFamily="34" charset="0"/>
              </a:rPr>
              <a:t>" از شرکت </a:t>
            </a:r>
            <a:r>
              <a:rPr lang="en-US" dirty="0" smtClean="0">
                <a:latin typeface="Arial" panose="020B0604020202020204" pitchFamily="34" charset="0"/>
              </a:rPr>
              <a:t>Arduino</a:t>
            </a:r>
            <a:endParaRPr lang="fa-IR" dirty="0" smtClean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a-IR" dirty="0" smtClean="0"/>
              <a:t>دیتاشیت "ماژول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nRF24L01+</a:t>
            </a:r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fa-IR" dirty="0" smtClean="0">
                <a:latin typeface="Arial" panose="020B0604020202020204" pitchFamily="34" charset="0"/>
              </a:rPr>
              <a:t> از شرکت </a:t>
            </a:r>
            <a:r>
              <a:rPr lang="en-US" dirty="0" smtClean="0">
                <a:latin typeface="Arial" panose="020B0604020202020204" pitchFamily="34" charset="0"/>
              </a:rPr>
              <a:t>Nordic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a-IR" dirty="0" smtClean="0"/>
              <a:t>دیتاشیت "میکروکنترلر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ATMega32</a:t>
            </a:r>
            <a:r>
              <a:rPr lang="fa-IR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fa-IR" dirty="0" smtClean="0">
                <a:latin typeface="Arial" panose="020B0604020202020204" pitchFamily="34" charset="0"/>
              </a:rPr>
              <a:t> از شرکت </a:t>
            </a:r>
            <a:r>
              <a:rPr lang="en-US" dirty="0" smtClean="0">
                <a:latin typeface="Arial" panose="020B0604020202020204" pitchFamily="34" charset="0"/>
              </a:rPr>
              <a:t>Atmel</a:t>
            </a:r>
            <a:endParaRPr lang="fa-IR" dirty="0" smtClean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a-IR" dirty="0" smtClean="0"/>
              <a:t>و نمونه سورس کدهای موجود در منابع اینترنتی ...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06F8A-C837-4BBC-A7C8-5E8105B66B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0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رئوس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مقدمه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اهداف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قطعات و ابزار مورد استفاده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مراحل ساخت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نحوه کارکرد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امکانات قابل افزودن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محدودیت ها</a:t>
            </a:r>
            <a:endParaRPr lang="fa-I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نتیجه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هزینه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منابع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06F8A-C837-4BBC-A7C8-5E8105B66B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5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06F8A-C837-4BBC-A7C8-5E8105B66B16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fa-I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a-I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a-I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a-I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برخی </a:t>
            </a:r>
            <a:r>
              <a:rPr lang="fa-IR" dirty="0" smtClean="0"/>
              <a:t>مشکلات موجود در پیست های کارتینگ </a:t>
            </a:r>
            <a:r>
              <a:rPr lang="fa-IR" dirty="0" smtClean="0"/>
              <a:t>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عدم </a:t>
            </a:r>
            <a:r>
              <a:rPr lang="fa-IR" dirty="0" smtClean="0"/>
              <a:t>توجه رانندگان به زمان اختصاص داده شده به آن ها</a:t>
            </a:r>
            <a:r>
              <a:rPr lang="fa-IR" dirty="0" smtClean="0"/>
              <a:t>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عدم </a:t>
            </a:r>
            <a:r>
              <a:rPr lang="fa-IR" dirty="0" smtClean="0"/>
              <a:t>توانایی متوقف کردن ماشین ها در مواقع بحرانی</a:t>
            </a:r>
            <a:r>
              <a:rPr lang="fa-IR" dirty="0" smtClean="0"/>
              <a:t>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نبود </a:t>
            </a:r>
            <a:r>
              <a:rPr lang="fa-IR" dirty="0" smtClean="0"/>
              <a:t>محدودیت سرعت برای رانندگان جوان تر.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16" y="2057400"/>
            <a:ext cx="4284617" cy="241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اهداف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رفع این مشکلات ریموت های کنترل از راه دور پیشنهاد میشود.</a:t>
            </a:r>
          </a:p>
          <a:p>
            <a:endParaRPr lang="fa-IR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fa-IR" dirty="0" smtClean="0"/>
              <a:t>مزایای استفاده از ریموت کنترل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کنترل سرعت ماشین های کارتینگ.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خاموش کردن موتور این ماشین ها در مواقع ضروری.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توانایی متوقف کردن رانندگان بعد از گذشت زمان مقرر.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06F8A-C837-4BBC-A7C8-5E8105B66B1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56" y="2573383"/>
            <a:ext cx="2762944" cy="211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9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قطعات و ابزار مورد </a:t>
            </a:r>
            <a:r>
              <a:rPr lang="fa-IR" dirty="0" smtClean="0"/>
              <a:t>استفاده</a:t>
            </a:r>
            <a:r>
              <a:rPr lang="fa-IR" baseline="30000" dirty="0" smtClean="0"/>
              <a:t>1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ساخت کنترل های از راه دور به یک فرستنده و چندین گیرنده نیاز است.</a:t>
            </a:r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قطعات مورد نیاز برای فرستنده :</a:t>
            </a:r>
            <a:endParaRPr lang="fa-I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صفحه کلید برای وارد کردن فرمان ها.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LCD</a:t>
            </a:r>
            <a:r>
              <a:rPr lang="fa-IR" dirty="0" smtClean="0">
                <a:latin typeface="Arial" panose="020B0604020202020204" pitchFamily="34" charset="0"/>
              </a:rPr>
              <a:t> برای نمایش خروجی ها.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>
                <a:latin typeface="Arial" panose="020B0604020202020204" pitchFamily="34" charset="0"/>
              </a:rPr>
              <a:t>ماژول فرستنده رادیویی همراه با آنتن.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>
                <a:latin typeface="Arial" panose="020B0604020202020204" pitchFamily="34" charset="0"/>
              </a:rPr>
              <a:t>برد میکروکنترلر برای برنامه ریزی و کنترل سایر قطعات.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>
                <a:latin typeface="Arial" panose="020B0604020202020204" pitchFamily="34" charset="0"/>
              </a:rPr>
              <a:t>باطری، خازن و 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a-IR" dirty="0">
              <a:latin typeface="Arial" panose="020B0604020202020204" pitchFamily="34" charset="0"/>
            </a:endParaRPr>
          </a:p>
          <a:p>
            <a:r>
              <a:rPr lang="fa-IR" dirty="0"/>
              <a:t>قطعات مورد نیاز برای هر گیرنده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/>
              <a:t>ماژول گیرنده رادیویی همراه با آنتن</a:t>
            </a:r>
            <a:r>
              <a:rPr lang="fa-IR" dirty="0" smtClean="0"/>
              <a:t>.</a:t>
            </a:r>
          </a:p>
          <a:p>
            <a:r>
              <a:rPr lang="fa-IR" dirty="0" smtClean="0"/>
              <a:t>...</a:t>
            </a:r>
            <a:endParaRPr lang="fa-IR" dirty="0"/>
          </a:p>
          <a:p>
            <a:endParaRPr lang="fa-IR" dirty="0" smtClean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06F8A-C837-4BBC-A7C8-5E8105B66B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قطعات و ابزار مورد </a:t>
            </a:r>
            <a:r>
              <a:rPr lang="fa-IR" dirty="0" smtClean="0"/>
              <a:t>استفاده</a:t>
            </a:r>
            <a:r>
              <a:rPr lang="fa-IR" baseline="30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رله برای قطع و وصل موتور ماشین.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>
                <a:latin typeface="Arial" panose="020B0604020202020204" pitchFamily="34" charset="0"/>
              </a:rPr>
              <a:t>برد میکروکنترلر برای برنامه ریزی و کنترل سایر قطعات.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>
                <a:latin typeface="Arial" panose="020B0604020202020204" pitchFamily="34" charset="0"/>
              </a:rPr>
              <a:t>باطری، خازن، </a:t>
            </a:r>
            <a:r>
              <a:rPr lang="fa-IR" dirty="0" smtClean="0">
                <a:latin typeface="Arial" panose="020B0604020202020204" pitchFamily="34" charset="0"/>
              </a:rPr>
              <a:t>ترانزیستور، مقاومت </a:t>
            </a:r>
            <a:r>
              <a:rPr lang="fa-IR" dirty="0">
                <a:latin typeface="Arial" panose="020B0604020202020204" pitchFamily="34" charset="0"/>
              </a:rPr>
              <a:t>و </a:t>
            </a:r>
            <a:r>
              <a:rPr lang="fa-IR" dirty="0" smtClean="0">
                <a:latin typeface="Arial" panose="020B0604020202020204" pitchFamily="34" charset="0"/>
              </a:rPr>
              <a:t>...</a:t>
            </a:r>
          </a:p>
          <a:p>
            <a:endParaRPr lang="fa-IR" dirty="0" smtClean="0">
              <a:latin typeface="Arial" panose="020B0604020202020204" pitchFamily="34" charset="0"/>
            </a:endParaRPr>
          </a:p>
          <a:p>
            <a:r>
              <a:rPr lang="fa-IR" dirty="0" smtClean="0">
                <a:latin typeface="Arial" panose="020B0604020202020204" pitchFamily="34" charset="0"/>
              </a:rPr>
              <a:t>مدل های مورد استفاده از هر قطعه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LCD</a:t>
            </a:r>
            <a:r>
              <a:rPr lang="fa-IR" dirty="0" smtClean="0">
                <a:latin typeface="Arial" panose="020B0604020202020204" pitchFamily="34" charset="0"/>
              </a:rPr>
              <a:t> کاراکتری 2*16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>
                <a:latin typeface="Arial" panose="020B0604020202020204" pitchFamily="34" charset="0"/>
              </a:rPr>
              <a:t>کی پد 3*4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>
                <a:latin typeface="Arial" panose="020B0604020202020204" pitchFamily="34" charset="0"/>
              </a:rPr>
              <a:t>برد آردوینو مدل </a:t>
            </a:r>
            <a:r>
              <a:rPr lang="en-US" dirty="0" smtClean="0">
                <a:latin typeface="Arial" panose="020B0604020202020204" pitchFamily="34" charset="0"/>
              </a:rPr>
              <a:t>UNO</a:t>
            </a:r>
            <a:r>
              <a:rPr lang="fa-IR" dirty="0" smtClean="0">
                <a:latin typeface="Arial" panose="020B0604020202020204" pitchFamily="34" charset="0"/>
              </a:rPr>
              <a:t> (میکروکنترلر </a:t>
            </a:r>
            <a:r>
              <a:rPr lang="en-US" dirty="0" smtClean="0">
                <a:latin typeface="Arial" panose="020B0604020202020204" pitchFamily="34" charset="0"/>
              </a:rPr>
              <a:t>ATmega32</a:t>
            </a:r>
            <a:r>
              <a:rPr lang="en-US" dirty="0">
                <a:latin typeface="Arial" panose="020B0604020202020204" pitchFamily="34" charset="0"/>
              </a:rPr>
              <a:t>8</a:t>
            </a:r>
            <a:r>
              <a:rPr lang="en-US" dirty="0" smtClean="0">
                <a:latin typeface="Arial" panose="020B0604020202020204" pitchFamily="34" charset="0"/>
              </a:rPr>
              <a:t>P</a:t>
            </a:r>
            <a:r>
              <a:rPr lang="fa-IR" dirty="0" smtClean="0">
                <a:latin typeface="Arial" panose="020B0604020202020204" pitchFamily="34" charset="0"/>
              </a:rPr>
              <a:t>)</a:t>
            </a:r>
            <a:endParaRPr lang="en-US" dirty="0" smtClean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>
                <a:latin typeface="Arial" panose="020B0604020202020204" pitchFamily="34" charset="0"/>
              </a:rPr>
              <a:t>ماژول وایرلس </a:t>
            </a:r>
            <a:r>
              <a:rPr lang="en-US" dirty="0" smtClean="0">
                <a:latin typeface="Arial" panose="020B0604020202020204" pitchFamily="34" charset="0"/>
              </a:rPr>
              <a:t>nRF24L01+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>
                <a:latin typeface="Arial" panose="020B0604020202020204" pitchFamily="34" charset="0"/>
              </a:rPr>
              <a:t>باطری 9 ولت و ...</a:t>
            </a:r>
            <a:endParaRPr lang="fa-IR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06F8A-C837-4BBC-A7C8-5E8105B66B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ساخت</a:t>
            </a:r>
            <a:r>
              <a:rPr lang="fa-IR" baseline="30000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ساخت یک فرستنده و دو گیرنده حدود دو هفته به طول انجامید.</a:t>
            </a:r>
          </a:p>
          <a:p>
            <a:endParaRPr lang="fa-IR" dirty="0"/>
          </a:p>
          <a:p>
            <a:r>
              <a:rPr lang="fa-IR" dirty="0" smtClean="0"/>
              <a:t>در آزمایش های اولیه از میکروکنترلر </a:t>
            </a:r>
            <a:r>
              <a:rPr lang="en-US" dirty="0" smtClean="0"/>
              <a:t>ATmega8</a:t>
            </a:r>
            <a:r>
              <a:rPr lang="fa-IR" dirty="0" smtClean="0"/>
              <a:t> استفاده شده بود، اما به دلایل زیر تصمیم گرفته شد از برد </a:t>
            </a:r>
            <a:r>
              <a:rPr lang="en-US" dirty="0" smtClean="0"/>
              <a:t>Arduino</a:t>
            </a:r>
            <a:r>
              <a:rPr lang="fa-IR" dirty="0" smtClean="0"/>
              <a:t> استفاده شود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پیکربندی بسیار ساده تر.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قابلیت اتصال مستقیم و راحت تر به کامپیوتر.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قابلیت پروگرم کردن میکروکنترلر بدون جدا کردن از برد.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وجود کتابخانه های آماده و بهینه برای قطعات استفاده شده.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/>
              <a:t>قدرت سخت افزاری بیشتر.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fa-IR" dirty="0" smtClean="0"/>
              <a:t>نمای کلی مدارهای فرستنده و گیرنده در اسلایدهای بعدی نمایش داده خواهند شد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06F8A-C837-4BBC-A7C8-5E8105B66B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2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مراحل </a:t>
            </a:r>
            <a:r>
              <a:rPr lang="fa-IR" dirty="0" smtClean="0"/>
              <a:t>ساخت</a:t>
            </a:r>
            <a:r>
              <a:rPr lang="fa-IR" baseline="3000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شکل کلی مدار فرستنده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06F8A-C837-4BBC-A7C8-5E8105B66B1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13" y="2676714"/>
            <a:ext cx="5521173" cy="35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7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مراحل </a:t>
            </a:r>
            <a:r>
              <a:rPr lang="fa-IR" dirty="0" smtClean="0"/>
              <a:t>ساخت</a:t>
            </a:r>
            <a:r>
              <a:rPr lang="fa-IR" baseline="30000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شکل کلی مدار گیرنده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06F8A-C837-4BBC-A7C8-5E8105B66B16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08" y="2730137"/>
            <a:ext cx="7253184" cy="34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9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285E80"/>
      </a:lt2>
      <a:accent1>
        <a:srgbClr val="3E7A98"/>
      </a:accent1>
      <a:accent2>
        <a:srgbClr val="5A91AC"/>
      </a:accent2>
      <a:accent3>
        <a:srgbClr val="FFFFFF"/>
      </a:accent3>
      <a:accent4>
        <a:srgbClr val="404040"/>
      </a:accent4>
      <a:accent5>
        <a:srgbClr val="AFBECA"/>
      </a:accent5>
      <a:accent6>
        <a:srgbClr val="51839B"/>
      </a:accent6>
      <a:hlink>
        <a:srgbClr val="6C9FB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443E4ABB-D29B-4927-AD81-BBD37EAA3389}" vid="{CEB85DCF-8A64-4B1A-802E-B81D6A6E59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Name of presentation</Template>
  <TotalTime>502</TotalTime>
  <Words>766</Words>
  <Application>Microsoft Office PowerPoint</Application>
  <PresentationFormat>On-screen Show (4:3)</PresentationFormat>
  <Paragraphs>175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 Yekan</vt:lpstr>
      <vt:lpstr>B Yekan+</vt:lpstr>
      <vt:lpstr>Calibri</vt:lpstr>
      <vt:lpstr>Consolas</vt:lpstr>
      <vt:lpstr>Microsoft Sans Serif</vt:lpstr>
      <vt:lpstr>powerpoint-template-24</vt:lpstr>
      <vt:lpstr>پروژه ساخت ریموت کنترل کارتینگ</vt:lpstr>
      <vt:lpstr>رئوس مطالب</vt:lpstr>
      <vt:lpstr>مقدمه</vt:lpstr>
      <vt:lpstr>اهداف</vt:lpstr>
      <vt:lpstr>قطعات و ابزار مورد استفاده1</vt:lpstr>
      <vt:lpstr>قطعات و ابزار مورد استفاده2</vt:lpstr>
      <vt:lpstr>مراحل ساخت1</vt:lpstr>
      <vt:lpstr>مراحل ساخت2</vt:lpstr>
      <vt:lpstr>مراحل ساخت3</vt:lpstr>
      <vt:lpstr>نحوه کارکرد</vt:lpstr>
      <vt:lpstr>امکانات قابل افزودن</vt:lpstr>
      <vt:lpstr>محدودیت ها</vt:lpstr>
      <vt:lpstr>نتیجه</vt:lpstr>
      <vt:lpstr>هزینه</vt:lpstr>
      <vt:lpstr>منابع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پروژه ساخت ریموت کنترل کارتینگ</dc:title>
  <dc:creator>Sadra Samadi</dc:creator>
  <cp:lastModifiedBy>Sadra Samadi</cp:lastModifiedBy>
  <cp:revision>52</cp:revision>
  <dcterms:created xsi:type="dcterms:W3CDTF">2016-05-08T13:33:31Z</dcterms:created>
  <dcterms:modified xsi:type="dcterms:W3CDTF">2016-05-17T16:08:59Z</dcterms:modified>
</cp:coreProperties>
</file>