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handoutMasterIdLst>
    <p:handoutMasterId r:id="rId11"/>
  </p:handoutMasterIdLst>
  <p:sldIdLst>
    <p:sldId id="256" r:id="rId2"/>
    <p:sldId id="278" r:id="rId3"/>
    <p:sldId id="279" r:id="rId4"/>
    <p:sldId id="280" r:id="rId5"/>
    <p:sldId id="281" r:id="rId6"/>
    <p:sldId id="282" r:id="rId7"/>
    <p:sldId id="283" r:id="rId8"/>
    <p:sldId id="28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1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405"/>
  </p:normalViewPr>
  <p:slideViewPr>
    <p:cSldViewPr snapToGrid="0" snapToObjects="1">
      <p:cViewPr varScale="1">
        <p:scale>
          <a:sx n="87" d="100"/>
          <a:sy n="87" d="100"/>
        </p:scale>
        <p:origin x="528" y="67"/>
      </p:cViewPr>
      <p:guideLst>
        <p:guide orient="horz" pos="255"/>
        <p:guide pos="189"/>
      </p:guideLst>
    </p:cSldViewPr>
  </p:slideViewPr>
  <p:notesTextViewPr>
    <p:cViewPr>
      <p:scale>
        <a:sx n="1" d="1"/>
        <a:sy n="1" d="1"/>
      </p:scale>
      <p:origin x="0" y="0"/>
    </p:cViewPr>
  </p:notesTextViewPr>
  <p:notesViewPr>
    <p:cSldViewPr snapToGrid="0" snapToObjects="1" showGuides="1">
      <p:cViewPr varScale="1">
        <p:scale>
          <a:sx n="135" d="100"/>
          <a:sy n="135"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F6A4CF-6F40-F247-A40D-A506003812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a:extLst>
              <a:ext uri="{FF2B5EF4-FFF2-40B4-BE49-F238E27FC236}">
                <a16:creationId xmlns:a16="http://schemas.microsoft.com/office/drawing/2014/main" id="{B2442FE1-1197-204F-8F29-30924E62D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616102-A814-B34B-A78D-C3C8F1BEDD06}" type="datetimeFigureOut">
              <a:rPr lang="en-LT" smtClean="0"/>
              <a:t>01/26/2021</a:t>
            </a:fld>
            <a:endParaRPr lang="en-LT"/>
          </a:p>
        </p:txBody>
      </p:sp>
      <p:sp>
        <p:nvSpPr>
          <p:cNvPr id="4" name="Footer Placeholder 3">
            <a:extLst>
              <a:ext uri="{FF2B5EF4-FFF2-40B4-BE49-F238E27FC236}">
                <a16:creationId xmlns:a16="http://schemas.microsoft.com/office/drawing/2014/main" id="{4EA926D2-6108-F742-8CE9-3BDE43E5D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5" name="Slide Number Placeholder 4">
            <a:extLst>
              <a:ext uri="{FF2B5EF4-FFF2-40B4-BE49-F238E27FC236}">
                <a16:creationId xmlns:a16="http://schemas.microsoft.com/office/drawing/2014/main" id="{21A1404D-63A8-8A4A-AADA-E0995DC43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A18C4D-A878-9141-BB15-8DD00E6EE4FD}" type="slidenum">
              <a:rPr lang="en-LT" smtClean="0"/>
              <a:t>‹#›</a:t>
            </a:fld>
            <a:endParaRPr lang="en-LT"/>
          </a:p>
        </p:txBody>
      </p:sp>
    </p:spTree>
    <p:extLst>
      <p:ext uri="{BB962C8B-B14F-4D97-AF65-F5344CB8AC3E}">
        <p14:creationId xmlns:p14="http://schemas.microsoft.com/office/powerpoint/2010/main" val="20209319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is_bendras">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42516040-C19B-4140-A538-0356695CA3CA}"/>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4" name="Text Placeholder 12">
            <a:extLst>
              <a:ext uri="{FF2B5EF4-FFF2-40B4-BE49-F238E27FC236}">
                <a16:creationId xmlns:a16="http://schemas.microsoft.com/office/drawing/2014/main" id="{03A2A38D-8CC0-F140-9A6D-BA0FBC0F1FDA}"/>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
        <p:nvSpPr>
          <p:cNvPr id="7" name="Title 10">
            <a:extLst>
              <a:ext uri="{FF2B5EF4-FFF2-40B4-BE49-F238E27FC236}">
                <a16:creationId xmlns:a16="http://schemas.microsoft.com/office/drawing/2014/main" id="{5B9A3A6B-65D1-A246-8E08-BC4FEEB93905}"/>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Tree>
    <p:extLst>
      <p:ext uri="{BB962C8B-B14F-4D97-AF65-F5344CB8AC3E}">
        <p14:creationId xmlns:p14="http://schemas.microsoft.com/office/powerpoint/2010/main" val="316143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3851808" y="0"/>
            <a:ext cx="8340191" cy="6176961"/>
          </a:xfrm>
          <a:prstGeom prst="rect">
            <a:avLst/>
          </a:prstGeom>
        </p:spPr>
        <p:txBody>
          <a:bodyPr/>
          <a:lstStyle/>
          <a:p>
            <a:r>
              <a:rPr lang="en-GB" dirty="0" err="1"/>
              <a:t>Įkelti</a:t>
            </a:r>
            <a:r>
              <a:rPr lang="en-GB" dirty="0"/>
              <a:t> </a:t>
            </a:r>
            <a:r>
              <a:rPr lang="en-GB" dirty="0" err="1"/>
              <a:t>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pic>
        <p:nvPicPr>
          <p:cNvPr id="10" name="Graphic 9">
            <a:extLst>
              <a:ext uri="{FF2B5EF4-FFF2-40B4-BE49-F238E27FC236}">
                <a16:creationId xmlns:a16="http://schemas.microsoft.com/office/drawing/2014/main" id="{4E7A898C-35A3-E148-AE53-BBE27F45CBC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54033" y="1183751"/>
            <a:ext cx="4596275" cy="7879329"/>
          </a:xfrm>
          <a:prstGeom prst="rect">
            <a:avLst/>
          </a:prstGeom>
        </p:spPr>
      </p:pic>
      <p:pic>
        <p:nvPicPr>
          <p:cNvPr id="3" name="Graphic 2">
            <a:extLst>
              <a:ext uri="{FF2B5EF4-FFF2-40B4-BE49-F238E27FC236}">
                <a16:creationId xmlns:a16="http://schemas.microsoft.com/office/drawing/2014/main" id="{00571FF4-A7BC-3045-89E2-92C95ED4311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8486" y="1248487"/>
            <a:ext cx="4596275" cy="7879329"/>
          </a:xfrm>
          <a:prstGeom prst="rect">
            <a:avLst/>
          </a:prstGeom>
        </p:spPr>
      </p:pic>
      <p:sp>
        <p:nvSpPr>
          <p:cNvPr id="6" name="Text Placeholder 5">
            <a:extLst>
              <a:ext uri="{FF2B5EF4-FFF2-40B4-BE49-F238E27FC236}">
                <a16:creationId xmlns:a16="http://schemas.microsoft.com/office/drawing/2014/main" id="{EDAF4A23-2938-EF4F-BDDB-2FECC0CC2883}"/>
              </a:ext>
            </a:extLst>
          </p:cNvPr>
          <p:cNvSpPr>
            <a:spLocks noGrp="1"/>
          </p:cNvSpPr>
          <p:nvPr>
            <p:ph type="body" sz="quarter" idx="13" hasCustomPrompt="1"/>
          </p:nvPr>
        </p:nvSpPr>
        <p:spPr>
          <a:xfrm>
            <a:off x="841375" y="2006599"/>
            <a:ext cx="2470967" cy="3602914"/>
          </a:xfrm>
          <a:prstGeom prst="rect">
            <a:avLst/>
          </a:prstGeom>
        </p:spPr>
        <p:txBody>
          <a:bodyPr/>
          <a:lstStyle>
            <a:lvl1pPr>
              <a:lnSpc>
                <a:spcPct val="100000"/>
              </a:lnSpc>
              <a:buNone/>
              <a:defRPr sz="2400"/>
            </a:lvl1pPr>
          </a:lstStyle>
          <a:p>
            <a:pPr>
              <a:lnSpc>
                <a:spcPct val="100000"/>
              </a:lnSpc>
            </a:pPr>
            <a:r>
              <a:rPr lang="en-US" sz="2800" b="1" dirty="0" err="1"/>
              <a:t>Tekstas</a:t>
            </a:r>
            <a:endParaRPr lang="en-LT" sz="2800" b="1" dirty="0"/>
          </a:p>
        </p:txBody>
      </p:sp>
    </p:spTree>
    <p:extLst>
      <p:ext uri="{BB962C8B-B14F-4D97-AF65-F5344CB8AC3E}">
        <p14:creationId xmlns:p14="http://schemas.microsoft.com/office/powerpoint/2010/main" val="285547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ontaktai">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AA703CF6-8DE8-BE4C-A765-43C0CC80EF3A}"/>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Dėkojame</a:t>
            </a:r>
            <a:endParaRPr lang="en-US" noProof="0" dirty="0"/>
          </a:p>
        </p:txBody>
      </p:sp>
      <p:sp>
        <p:nvSpPr>
          <p:cNvPr id="4" name="Text Placeholder 12">
            <a:extLst>
              <a:ext uri="{FF2B5EF4-FFF2-40B4-BE49-F238E27FC236}">
                <a16:creationId xmlns:a16="http://schemas.microsoft.com/office/drawing/2014/main" id="{4F804E58-9474-4846-8238-9A37D2C7F70C}"/>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5" name="Text Placeholder 12">
            <a:extLst>
              <a:ext uri="{FF2B5EF4-FFF2-40B4-BE49-F238E27FC236}">
                <a16:creationId xmlns:a16="http://schemas.microsoft.com/office/drawing/2014/main" id="{2731471F-AD81-0648-91EA-B559006B4883}"/>
              </a:ext>
            </a:extLst>
          </p:cNvPr>
          <p:cNvSpPr>
            <a:spLocks noGrp="1"/>
          </p:cNvSpPr>
          <p:nvPr>
            <p:ph type="body" sz="quarter" idx="12" hasCustomPrompt="1"/>
          </p:nvPr>
        </p:nvSpPr>
        <p:spPr>
          <a:xfrm>
            <a:off x="554694" y="4235932"/>
            <a:ext cx="3520691" cy="1124344"/>
          </a:xfrm>
          <a:prstGeom prst="rect">
            <a:avLst/>
          </a:prstGeom>
        </p:spPr>
        <p:txBody>
          <a:bodyPr/>
          <a:lstStyle>
            <a:lvl1pPr marL="0" indent="0" algn="l">
              <a:lnSpc>
                <a:spcPct val="100000"/>
              </a:lnSpc>
              <a:buNone/>
              <a:defRPr sz="1800">
                <a:solidFill>
                  <a:schemeClr val="bg1"/>
                </a:solidFill>
              </a:defRPr>
            </a:lvl1pPr>
            <a:lvl2pPr>
              <a:defRPr sz="1000"/>
            </a:lvl2pPr>
            <a:lvl3pPr>
              <a:defRPr sz="900"/>
            </a:lvl3pPr>
            <a:lvl4pPr>
              <a:defRPr sz="800"/>
            </a:lvl4pPr>
            <a:lvl5pPr>
              <a:defRPr sz="800"/>
            </a:lvl5pPr>
          </a:lstStyle>
          <a:p>
            <a:pPr lvl="0"/>
            <a:r>
              <a:rPr lang="lt-LT" noProof="0" dirty="0" err="1"/>
              <a:t>kontaktas@domain.lt</a:t>
            </a:r>
            <a:br>
              <a:rPr lang="lt-LT" noProof="0" dirty="0"/>
            </a:br>
            <a:r>
              <a:rPr lang="lt-LT" noProof="0" dirty="0"/>
              <a:t>+370 000 00 000</a:t>
            </a:r>
            <a:endParaRPr lang="en-US" noProof="0" dirty="0"/>
          </a:p>
        </p:txBody>
      </p:sp>
    </p:spTree>
    <p:extLst>
      <p:ext uri="{BB962C8B-B14F-4D97-AF65-F5344CB8AC3E}">
        <p14:creationId xmlns:p14="http://schemas.microsoft.com/office/powerpoint/2010/main" val="327287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inis_fakultetui">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05554" y="3738679"/>
            <a:ext cx="5790981" cy="280583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14" name="Text Placeholder 12">
            <a:extLst>
              <a:ext uri="{FF2B5EF4-FFF2-40B4-BE49-F238E27FC236}">
                <a16:creationId xmlns:a16="http://schemas.microsoft.com/office/drawing/2014/main" id="{C2E5E2C2-ED9C-4B14-BD16-5C88B86E543F}"/>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Tree>
    <p:extLst>
      <p:ext uri="{BB962C8B-B14F-4D97-AF65-F5344CB8AC3E}">
        <p14:creationId xmlns:p14="http://schemas.microsoft.com/office/powerpoint/2010/main" val="136285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kstas">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F1CD5A-CEDC-492D-AA05-893AEFDC298D}"/>
              </a:ext>
            </a:extLst>
          </p:cNvPr>
          <p:cNvSpPr>
            <a:spLocks noGrp="1"/>
          </p:cNvSpPr>
          <p:nvPr>
            <p:ph idx="4294967295" hasCustomPrompt="1"/>
          </p:nvPr>
        </p:nvSpPr>
        <p:spPr>
          <a:xfrm>
            <a:off x="571622" y="2344318"/>
            <a:ext cx="11048758" cy="3832642"/>
          </a:xfrm>
          <a:prstGeom prst="rect">
            <a:avLst/>
          </a:prstGeom>
        </p:spPr>
        <p:txBody>
          <a:bodyPr>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71620" y="245857"/>
            <a:ext cx="107821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26497381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ekstas_mėl">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solidFill>
                  <a:schemeClr val="bg1"/>
                </a:solidFill>
              </a:defRPr>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solidFill>
                  <a:schemeClr val="bg1"/>
                </a:solidFill>
              </a:defRPr>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2" name="Title 1">
            <a:extLst>
              <a:ext uri="{FF2B5EF4-FFF2-40B4-BE49-F238E27FC236}">
                <a16:creationId xmlns:a16="http://schemas.microsoft.com/office/drawing/2014/main" id="{3B624B00-87F4-0147-B0E1-12D107222D5B}"/>
              </a:ext>
            </a:extLst>
          </p:cNvPr>
          <p:cNvSpPr>
            <a:spLocks noGrp="1"/>
          </p:cNvSpPr>
          <p:nvPr>
            <p:ph type="title" hasCustomPrompt="1"/>
          </p:nvPr>
        </p:nvSpPr>
        <p:spPr>
          <a:xfrm>
            <a:off x="571620" y="265735"/>
            <a:ext cx="10782180" cy="1325563"/>
          </a:xfrm>
          <a:prstGeom prst="rect">
            <a:avLst/>
          </a:prstGeom>
        </p:spPr>
        <p:txBody>
          <a:bodyPr/>
          <a:lstStyle>
            <a:lvl1pPr>
              <a:defRPr>
                <a:solidFill>
                  <a:schemeClr val="bg1"/>
                </a:solidFill>
              </a:defRPr>
            </a:lvl1pPr>
          </a:lstStyle>
          <a:p>
            <a:r>
              <a:rPr lang="en-GB" dirty="0" err="1"/>
              <a:t>Antraštė</a:t>
            </a:r>
            <a:endParaRPr lang="en-LT" dirty="0"/>
          </a:p>
        </p:txBody>
      </p:sp>
      <p:sp>
        <p:nvSpPr>
          <p:cNvPr id="6" name="Text Placeholder 5">
            <a:extLst>
              <a:ext uri="{FF2B5EF4-FFF2-40B4-BE49-F238E27FC236}">
                <a16:creationId xmlns:a16="http://schemas.microsoft.com/office/drawing/2014/main" id="{29C3DD15-7D91-1945-B0CE-259AB36DDBB3}"/>
              </a:ext>
            </a:extLst>
          </p:cNvPr>
          <p:cNvSpPr>
            <a:spLocks noGrp="1"/>
          </p:cNvSpPr>
          <p:nvPr>
            <p:ph type="body" sz="quarter" idx="12" hasCustomPrompt="1"/>
          </p:nvPr>
        </p:nvSpPr>
        <p:spPr>
          <a:xfrm>
            <a:off x="571500" y="3340100"/>
            <a:ext cx="5524500" cy="2484438"/>
          </a:xfrm>
          <a:prstGeom prst="rect">
            <a:avLst/>
          </a:prstGeom>
        </p:spPr>
        <p:txBody>
          <a:bodyPr/>
          <a:lstStyle>
            <a:lvl1pPr>
              <a:buNone/>
              <a:defRPr>
                <a:solidFill>
                  <a:schemeClr val="bg1"/>
                </a:solidFill>
              </a:defRPr>
            </a:lvl1pPr>
          </a:lstStyle>
          <a:p>
            <a:pPr lvl="0"/>
            <a:r>
              <a:rPr lang="en-GB" dirty="0" err="1"/>
              <a:t>Turinys</a:t>
            </a:r>
            <a:endParaRPr lang="en-LT" dirty="0"/>
          </a:p>
        </p:txBody>
      </p:sp>
    </p:spTree>
    <p:extLst>
      <p:ext uri="{BB962C8B-B14F-4D97-AF65-F5344CB8AC3E}">
        <p14:creationId xmlns:p14="http://schemas.microsoft.com/office/powerpoint/2010/main" val="1439005347"/>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itata">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3" name="Title 1">
            <a:extLst>
              <a:ext uri="{FF2B5EF4-FFF2-40B4-BE49-F238E27FC236}">
                <a16:creationId xmlns:a16="http://schemas.microsoft.com/office/drawing/2014/main" id="{BA1389F8-9C8C-43D8-A1BE-8E81D7D001F3}"/>
              </a:ext>
            </a:extLst>
          </p:cNvPr>
          <p:cNvSpPr>
            <a:spLocks noGrp="1"/>
          </p:cNvSpPr>
          <p:nvPr>
            <p:ph type="title" idx="4294967295" hasCustomPrompt="1"/>
          </p:nvPr>
        </p:nvSpPr>
        <p:spPr>
          <a:xfrm>
            <a:off x="1456566" y="1859426"/>
            <a:ext cx="6457445" cy="3256162"/>
          </a:xfrm>
          <a:prstGeom prst="rect">
            <a:avLst/>
          </a:prstGeom>
        </p:spPr>
        <p:txBody>
          <a:bodyPr anchor="ctr">
            <a:normAutofit fontScale="90000"/>
          </a:bodyPr>
          <a:lstStyle>
            <a:lvl1pPr algn="ctr">
              <a:defRPr sz="2000" b="1" baseline="0">
                <a:solidFill>
                  <a:schemeClr val="bg1"/>
                </a:solidFill>
                <a:latin typeface="+mj-lt"/>
              </a:defRPr>
            </a:lvl1pPr>
          </a:lstStyle>
          <a:p>
            <a:pPr lvl="0"/>
            <a:r>
              <a:rPr lang="en-US" sz="4000" dirty="0"/>
              <a:t>„Lorem ipsum dolor sit </a:t>
            </a:r>
            <a:r>
              <a:rPr lang="en-US" sz="4000" dirty="0" err="1"/>
              <a:t>amet</a:t>
            </a:r>
            <a:r>
              <a:rPr lang="en-US" sz="4000" dirty="0"/>
              <a:t>, </a:t>
            </a:r>
            <a:r>
              <a:rPr lang="en-US" sz="4000" dirty="0" err="1"/>
              <a:t>consectetur</a:t>
            </a:r>
            <a:r>
              <a:rPr lang="en-US" sz="4000" dirty="0"/>
              <a:t> </a:t>
            </a:r>
            <a:r>
              <a:rPr lang="en-US" sz="4000" dirty="0" err="1"/>
              <a:t>adipiscing</a:t>
            </a:r>
            <a:r>
              <a:rPr lang="en-US" sz="4000" dirty="0"/>
              <a:t> </a:t>
            </a:r>
            <a:r>
              <a:rPr lang="en-US" sz="4000" dirty="0" err="1"/>
              <a:t>elit</a:t>
            </a:r>
            <a:r>
              <a:rPr lang="en-US" sz="4000" dirty="0"/>
              <a:t>. </a:t>
            </a:r>
            <a:r>
              <a:rPr lang="en-US" sz="4000" dirty="0" err="1"/>
              <a:t>Etiam</a:t>
            </a:r>
            <a:r>
              <a:rPr lang="en-US" sz="4000" dirty="0"/>
              <a:t> </a:t>
            </a:r>
            <a:r>
              <a:rPr lang="en-US" sz="4000" dirty="0" err="1"/>
              <a:t>eget</a:t>
            </a:r>
            <a:r>
              <a:rPr lang="en-US" sz="4000" dirty="0"/>
              <a:t> </a:t>
            </a:r>
            <a:r>
              <a:rPr lang="en-US" sz="4000" dirty="0" err="1"/>
              <a:t>dapibus</a:t>
            </a:r>
            <a:r>
              <a:rPr lang="en-US" sz="4000" dirty="0"/>
              <a:t> </a:t>
            </a:r>
            <a:r>
              <a:rPr lang="en-US" sz="4000" dirty="0" err="1"/>
              <a:t>tellus</a:t>
            </a:r>
            <a:r>
              <a:rPr lang="en-US" sz="4000" dirty="0"/>
              <a:t>.“</a:t>
            </a:r>
            <a:br>
              <a:rPr lang="en-US" dirty="0"/>
            </a:br>
            <a:endParaRPr lang="en-LT" dirty="0"/>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217103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itata">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
        <p:nvSpPr>
          <p:cNvPr id="7" name="Text Placeholder 6">
            <a:extLst>
              <a:ext uri="{FF2B5EF4-FFF2-40B4-BE49-F238E27FC236}">
                <a16:creationId xmlns:a16="http://schemas.microsoft.com/office/drawing/2014/main" id="{4225E6BE-7DAD-4C48-AC2C-3BF9FE8D4109}"/>
              </a:ext>
            </a:extLst>
          </p:cNvPr>
          <p:cNvSpPr>
            <a:spLocks noGrp="1"/>
          </p:cNvSpPr>
          <p:nvPr>
            <p:ph type="body" sz="quarter" idx="12" hasCustomPrompt="1"/>
          </p:nvPr>
        </p:nvSpPr>
        <p:spPr>
          <a:xfrm>
            <a:off x="1675051" y="1977585"/>
            <a:ext cx="5696793" cy="3556112"/>
          </a:xfrm>
          <a:prstGeom prst="rect">
            <a:avLst/>
          </a:prstGeom>
        </p:spPr>
        <p:txBody>
          <a:bodyPr/>
          <a:lstStyle>
            <a:lvl1pPr marL="228600" marR="0" indent="-22860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1">
                <a:latin typeface="+mn-lt"/>
              </a:defRPr>
            </a:lvl1pPr>
          </a:lstStyle>
          <a:p>
            <a:pPr lvl="0"/>
            <a:r>
              <a:rPr lang="en-US" sz="2800" dirty="0"/>
              <a:t>„Lorem ipsum dolor sit </a:t>
            </a:r>
            <a:r>
              <a:rPr lang="en-US" sz="2800" dirty="0" err="1"/>
              <a:t>amet</a:t>
            </a:r>
            <a:r>
              <a:rPr lang="en-US" sz="2800" dirty="0"/>
              <a:t>, </a:t>
            </a:r>
            <a:r>
              <a:rPr lang="en-US" sz="2800" dirty="0" err="1"/>
              <a:t>consectetur</a:t>
            </a:r>
            <a:r>
              <a:rPr lang="en-US" sz="2800" dirty="0"/>
              <a:t> </a:t>
            </a:r>
            <a:r>
              <a:rPr lang="en-US" sz="2800" dirty="0" err="1"/>
              <a:t>adipiscing</a:t>
            </a:r>
            <a:r>
              <a:rPr lang="en-US" sz="2800" dirty="0"/>
              <a:t> </a:t>
            </a:r>
            <a:r>
              <a:rPr lang="en-US" sz="2800" dirty="0" err="1"/>
              <a:t>elit</a:t>
            </a:r>
            <a:r>
              <a:rPr lang="en-US" sz="2800" dirty="0"/>
              <a:t>. </a:t>
            </a:r>
            <a:r>
              <a:rPr lang="en-US" sz="2800" dirty="0" err="1"/>
              <a:t>Etiam</a:t>
            </a:r>
            <a:r>
              <a:rPr lang="en-US" sz="2800" dirty="0"/>
              <a:t> </a:t>
            </a:r>
            <a:r>
              <a:rPr lang="en-US" sz="2800" dirty="0" err="1"/>
              <a:t>eget</a:t>
            </a:r>
            <a:r>
              <a:rPr lang="en-US" sz="2800" dirty="0"/>
              <a:t> </a:t>
            </a:r>
            <a:r>
              <a:rPr lang="en-US" sz="2800" dirty="0" err="1"/>
              <a:t>dapibus</a:t>
            </a:r>
            <a:r>
              <a:rPr lang="en-US" sz="2800" dirty="0"/>
              <a:t> </a:t>
            </a:r>
            <a:r>
              <a:rPr lang="en-US" sz="2800" dirty="0" err="1"/>
              <a:t>tellus</a:t>
            </a:r>
            <a:r>
              <a:rPr lang="en-US" sz="2800" dirty="0"/>
              <a:t>, sed </a:t>
            </a:r>
            <a:r>
              <a:rPr lang="en-US" sz="2800" dirty="0" err="1"/>
              <a:t>finibus</a:t>
            </a:r>
            <a:r>
              <a:rPr lang="en-US" sz="2800" dirty="0"/>
              <a:t> </a:t>
            </a:r>
            <a:r>
              <a:rPr lang="en-US" sz="2800" dirty="0" err="1"/>
              <a:t>quam</a:t>
            </a:r>
            <a:r>
              <a:rPr lang="en-US" sz="2800" dirty="0"/>
              <a:t>. </a:t>
            </a:r>
            <a:r>
              <a:rPr lang="en-US" sz="2800" dirty="0" err="1"/>
              <a:t>Pellentesque</a:t>
            </a:r>
            <a:r>
              <a:rPr lang="en-US" sz="2800" dirty="0"/>
              <a:t> </a:t>
            </a:r>
            <a:r>
              <a:rPr lang="en-US" sz="2800" dirty="0" err="1"/>
              <a:t>molestie</a:t>
            </a:r>
            <a:r>
              <a:rPr lang="en-US" sz="2800" dirty="0"/>
              <a:t> </a:t>
            </a:r>
            <a:r>
              <a:rPr lang="en-US" sz="2800" dirty="0" err="1"/>
              <a:t>sagittis</a:t>
            </a:r>
            <a:r>
              <a:rPr lang="en-US" sz="2800" dirty="0"/>
              <a:t> </a:t>
            </a:r>
            <a:r>
              <a:rPr lang="en-US" sz="2800" dirty="0" err="1"/>
              <a:t>elementum</a:t>
            </a:r>
            <a:r>
              <a:rPr lang="en-US" sz="2800" dirty="0"/>
              <a:t>.“</a:t>
            </a:r>
          </a:p>
        </p:txBody>
      </p:sp>
    </p:spTree>
    <p:extLst>
      <p:ext uri="{BB962C8B-B14F-4D97-AF65-F5344CB8AC3E}">
        <p14:creationId xmlns:p14="http://schemas.microsoft.com/office/powerpoint/2010/main" val="202453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kyrius">
    <p:bg>
      <p:bgPr>
        <a:solidFill>
          <a:schemeClr val="accent5"/>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408" y="492062"/>
            <a:ext cx="1041098" cy="296465"/>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Vieta </a:t>
            </a:r>
            <a:r>
              <a:rPr lang="en-GB" dirty="0" err="1"/>
              <a:t>pavadinimui</a:t>
            </a:r>
            <a:endParaRPr lang="en-LT" dirty="0"/>
          </a:p>
        </p:txBody>
      </p:sp>
    </p:spTree>
    <p:extLst>
      <p:ext uri="{BB962C8B-B14F-4D97-AF65-F5344CB8AC3E}">
        <p14:creationId xmlns:p14="http://schemas.microsoft.com/office/powerpoint/2010/main" val="124135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ekstas_nuotrauka">
    <p:bg>
      <p:bgPr>
        <a:solidFill>
          <a:schemeClr val="bg1"/>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1DE040-DE2B-41C7-AF8E-B17187AA0402}"/>
              </a:ext>
            </a:extLst>
          </p:cNvPr>
          <p:cNvSpPr>
            <a:spLocks noGrp="1"/>
          </p:cNvSpPr>
          <p:nvPr>
            <p:ph idx="4294967295" hasCustomPrompt="1"/>
          </p:nvPr>
        </p:nvSpPr>
        <p:spPr>
          <a:xfrm>
            <a:off x="571622" y="2344318"/>
            <a:ext cx="4483280" cy="3832644"/>
          </a:xfrm>
          <a:prstGeom prst="rect">
            <a:avLst/>
          </a:prstGeom>
        </p:spPr>
        <p:txBody>
          <a:bodyPr>
            <a:normAutofit/>
          </a:bodyPr>
          <a:lstStyle>
            <a:lvl1pPr>
              <a:lnSpc>
                <a:spcPct val="100000"/>
              </a:lnSpc>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err="1"/>
              <a:t>Įkelti</a:t>
            </a:r>
            <a:r>
              <a:rPr lang="en-GB" dirty="0"/>
              <a:t> </a:t>
            </a:r>
            <a:r>
              <a:rPr lang="en-GB" dirty="0" err="1"/>
              <a:t>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
        <p:nvSpPr>
          <p:cNvPr id="3" name="Title 2">
            <a:extLst>
              <a:ext uri="{FF2B5EF4-FFF2-40B4-BE49-F238E27FC236}">
                <a16:creationId xmlns:a16="http://schemas.microsoft.com/office/drawing/2014/main" id="{FDD63450-095E-194E-AFEF-FD661763EDDF}"/>
              </a:ext>
            </a:extLst>
          </p:cNvPr>
          <p:cNvSpPr>
            <a:spLocks noGrp="1"/>
          </p:cNvSpPr>
          <p:nvPr>
            <p:ph type="title" hasCustomPrompt="1"/>
          </p:nvPr>
        </p:nvSpPr>
        <p:spPr>
          <a:xfrm>
            <a:off x="571620" y="196162"/>
            <a:ext cx="44832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41656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err="1"/>
              <a:t>Įkelti</a:t>
            </a:r>
            <a:r>
              <a:rPr lang="en-GB" dirty="0"/>
              <a:t> </a:t>
            </a:r>
            <a:r>
              <a:rPr lang="en-GB" dirty="0" err="1"/>
              <a:t>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Tree>
    <p:extLst>
      <p:ext uri="{BB962C8B-B14F-4D97-AF65-F5344CB8AC3E}">
        <p14:creationId xmlns:p14="http://schemas.microsoft.com/office/powerpoint/2010/main" val="306520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49322"/>
      </p:ext>
    </p:extLst>
  </p:cSld>
  <p:clrMap bg1="lt1" tx1="dk1" bg2="lt2" tx2="dk2" accent1="accent1" accent2="accent2" accent3="accent3" accent4="accent4" accent5="accent5" accent6="accent6" hlink="hlink" folHlink="folHlink"/>
  <p:sldLayoutIdLst>
    <p:sldLayoutId id="2147483676" r:id="rId1"/>
    <p:sldLayoutId id="2147483666" r:id="rId2"/>
    <p:sldLayoutId id="2147483668" r:id="rId3"/>
    <p:sldLayoutId id="2147483673" r:id="rId4"/>
    <p:sldLayoutId id="2147483670" r:id="rId5"/>
    <p:sldLayoutId id="2147483669" r:id="rId6"/>
    <p:sldLayoutId id="2147483675" r:id="rId7"/>
    <p:sldLayoutId id="2147483655" r:id="rId8"/>
    <p:sldLayoutId id="2147483677" r:id="rId9"/>
    <p:sldLayoutId id="2147483674"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FC40-CA76-A241-88B4-D51C466EAB34}"/>
              </a:ext>
            </a:extLst>
          </p:cNvPr>
          <p:cNvSpPr>
            <a:spLocks noGrp="1"/>
          </p:cNvSpPr>
          <p:nvPr>
            <p:ph type="title"/>
          </p:nvPr>
        </p:nvSpPr>
        <p:spPr>
          <a:xfrm>
            <a:off x="420741" y="3855720"/>
            <a:ext cx="5560609" cy="2586989"/>
          </a:xfrm>
        </p:spPr>
        <p:txBody>
          <a:bodyPr/>
          <a:lstStyle/>
          <a:p>
            <a:pPr algn="ctr"/>
            <a:r>
              <a:rPr lang="lt-LT" sz="2800" dirty="0">
                <a:latin typeface="Times New Roman" panose="02020603050405020304" pitchFamily="18" charset="0"/>
                <a:cs typeface="Times New Roman" panose="02020603050405020304" pitchFamily="18" charset="0"/>
              </a:rPr>
              <a:t>SKRYDŽIŲ REKOMENDAVIMO SISTEMA ATSIŽVELGIANT Į ISTORINIŲ DUOMENŲ STATISTIKĄ</a:t>
            </a:r>
            <a:br>
              <a:rPr lang="lt-LT" sz="2800" dirty="0">
                <a:latin typeface="Times New Roman" panose="02020603050405020304" pitchFamily="18" charset="0"/>
                <a:cs typeface="Times New Roman" panose="02020603050405020304" pitchFamily="18" charset="0"/>
              </a:rPr>
            </a:br>
            <a:endParaRPr lang="en-LT" sz="2800" dirty="0"/>
          </a:p>
        </p:txBody>
      </p:sp>
      <p:sp>
        <p:nvSpPr>
          <p:cNvPr id="3" name="Text Placeholder 2">
            <a:extLst>
              <a:ext uri="{FF2B5EF4-FFF2-40B4-BE49-F238E27FC236}">
                <a16:creationId xmlns:a16="http://schemas.microsoft.com/office/drawing/2014/main" id="{38ECC7CC-56E0-6946-9AA6-C47133CE1E2D}"/>
              </a:ext>
            </a:extLst>
          </p:cNvPr>
          <p:cNvSpPr>
            <a:spLocks noGrp="1"/>
          </p:cNvSpPr>
          <p:nvPr>
            <p:ph type="body" sz="quarter" idx="10"/>
          </p:nvPr>
        </p:nvSpPr>
        <p:spPr>
          <a:xfrm>
            <a:off x="420741" y="3032190"/>
            <a:ext cx="3026619" cy="1234194"/>
          </a:xfrm>
        </p:spPr>
        <p:txBody>
          <a:bodyPr/>
          <a:lstStyle/>
          <a:p>
            <a:pPr algn="l"/>
            <a:r>
              <a:rPr lang="lt-LT" dirty="0">
                <a:latin typeface="Times New Roman" panose="02020603050405020304" pitchFamily="18" charset="0"/>
                <a:cs typeface="Times New Roman" panose="02020603050405020304" pitchFamily="18" charset="0"/>
              </a:rPr>
              <a:t>Marius Šadreika Prif 17-1</a:t>
            </a:r>
          </a:p>
          <a:p>
            <a:pPr algn="l"/>
            <a:r>
              <a:rPr lang="lt-LT" dirty="0">
                <a:latin typeface="Times New Roman" panose="02020603050405020304" pitchFamily="18" charset="0"/>
                <a:cs typeface="Times New Roman" panose="02020603050405020304" pitchFamily="18" charset="0"/>
              </a:rPr>
              <a:t>Vadovas: d</a:t>
            </a:r>
            <a:r>
              <a:rPr lang="en-US" dirty="0">
                <a:latin typeface="Times New Roman" panose="02020603050405020304" pitchFamily="18" charset="0"/>
                <a:cs typeface="Times New Roman" panose="02020603050405020304" pitchFamily="18" charset="0"/>
              </a:rPr>
              <a:t>r. Pavel Stefanovič</a:t>
            </a:r>
            <a:endParaRPr lang="en-LT"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8FF64A8-3AFC-364C-94BD-9ACAEA54A65B}"/>
              </a:ext>
            </a:extLst>
          </p:cNvPr>
          <p:cNvSpPr>
            <a:spLocks noGrp="1"/>
          </p:cNvSpPr>
          <p:nvPr>
            <p:ph type="body" sz="quarter" idx="11"/>
          </p:nvPr>
        </p:nvSpPr>
        <p:spPr/>
        <p:txBody>
          <a:bodyPr/>
          <a:lstStyle/>
          <a:p>
            <a:r>
              <a:rPr lang="lt-LT" sz="800" dirty="0">
                <a:latin typeface="Times New Roman" panose="02020603050405020304" pitchFamily="18" charset="0"/>
                <a:cs typeface="Times New Roman" panose="02020603050405020304" pitchFamily="18" charset="0"/>
              </a:rPr>
              <a:t>2021</a:t>
            </a:r>
            <a:endParaRPr lang="en-LT" sz="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87738" y="307573"/>
            <a:ext cx="2260800" cy="817214"/>
          </a:xfrm>
          <a:prstGeom prst="rect">
            <a:avLst/>
          </a:prstGeom>
        </p:spPr>
      </p:pic>
    </p:spTree>
    <p:extLst>
      <p:ext uri="{BB962C8B-B14F-4D97-AF65-F5344CB8AC3E}">
        <p14:creationId xmlns:p14="http://schemas.microsoft.com/office/powerpoint/2010/main" val="198963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71622" y="997527"/>
            <a:ext cx="11048758" cy="5179433"/>
          </a:xfrm>
        </p:spPr>
        <p:txBody>
          <a:bodyPr>
            <a:normAutofit/>
          </a:bodyPr>
          <a:lstStyle/>
          <a:p>
            <a:pPr marL="0" indent="0">
              <a:buNone/>
            </a:pPr>
            <a:r>
              <a:rPr lang="lt-LT" sz="2200" b="1" dirty="0">
                <a:latin typeface="Times New Roman" panose="02020603050405020304" pitchFamily="18" charset="0"/>
                <a:cs typeface="Times New Roman" panose="02020603050405020304" pitchFamily="18" charset="0"/>
              </a:rPr>
              <a:t>Darbo tikslas – </a:t>
            </a:r>
            <a:r>
              <a:rPr lang="lt-LT" sz="2200" dirty="0">
                <a:latin typeface="Times New Roman" panose="02020603050405020304" pitchFamily="18" charset="0"/>
                <a:cs typeface="Times New Roman" panose="02020603050405020304" pitchFamily="18" charset="0"/>
              </a:rPr>
              <a:t>sukurti skrydžių rekomendavimo sistemą, kuri atsižvelgiant į kitų surinktų sistemų duomenis ir duomenų analizę, vartotojui pateiktų geriausią skrydžio pasiūlymą.</a:t>
            </a:r>
            <a:endParaRPr lang="en-US" sz="2200" dirty="0">
              <a:latin typeface="Times New Roman" panose="02020603050405020304" pitchFamily="18" charset="0"/>
              <a:cs typeface="Times New Roman" panose="02020603050405020304" pitchFamily="18" charset="0"/>
            </a:endParaRPr>
          </a:p>
          <a:p>
            <a:pPr marL="0" indent="0">
              <a:buNone/>
            </a:pPr>
            <a:r>
              <a:rPr lang="lt-LT" sz="2200" b="1" dirty="0">
                <a:latin typeface="Times New Roman" panose="02020603050405020304" pitchFamily="18" charset="0"/>
                <a:cs typeface="Times New Roman" panose="02020603050405020304" pitchFamily="18" charset="0"/>
              </a:rPr>
              <a:t>Darbo uždaviniai:</a:t>
            </a:r>
            <a:endParaRPr lang="en-US" sz="2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200" dirty="0">
                <a:latin typeface="Times New Roman" panose="02020603050405020304" pitchFamily="18" charset="0"/>
                <a:cs typeface="Times New Roman" panose="02020603050405020304" pitchFamily="18" charset="0"/>
              </a:rPr>
              <a:t>Išanalizuoti ir palyginti esamas skrydžių rekomendavimo sistemas, nustatyti pagrindinius trūkumus.</a:t>
            </a:r>
            <a:endParaRPr lang="en-US" sz="2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200" dirty="0">
                <a:latin typeface="Times New Roman" panose="02020603050405020304" pitchFamily="18" charset="0"/>
                <a:cs typeface="Times New Roman" panose="02020603050405020304" pitchFamily="18" charset="0"/>
              </a:rPr>
              <a:t>Atsižvelgiant į sistemos analogus ir jų trūkumus suformuoti kuriamos sistemos funkcinius ir nefunkcinius reikalavimus.</a:t>
            </a:r>
            <a:endParaRPr lang="en-US" sz="2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200" dirty="0">
                <a:latin typeface="Times New Roman" panose="02020603050405020304" pitchFamily="18" charset="0"/>
                <a:cs typeface="Times New Roman" panose="02020603050405020304" pitchFamily="18" charset="0"/>
              </a:rPr>
              <a:t>Remiantis sistemos reikalavimais sukurti veikiančios sistemos prototipą, kuriame būtų realizuoti suformuluoti reikalavimai.</a:t>
            </a:r>
            <a:endParaRPr lang="en-US" sz="2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lt-LT" sz="2200" dirty="0">
                <a:latin typeface="Times New Roman" panose="02020603050405020304" pitchFamily="18" charset="0"/>
                <a:cs typeface="Times New Roman" panose="02020603050405020304" pitchFamily="18" charset="0"/>
              </a:rPr>
              <a:t>Atlikti sukurtos sistemos testavimą ir pateikti galutines darbo išvadas.</a:t>
            </a:r>
            <a:endParaRPr lang="en-US" sz="2200" dirty="0">
              <a:latin typeface="Times New Roman" panose="02020603050405020304" pitchFamily="18" charset="0"/>
              <a:cs typeface="Times New Roman" panose="02020603050405020304" pitchFamily="18" charset="0"/>
            </a:endParaRPr>
          </a:p>
          <a:p>
            <a:endParaRPr lang="en-US" sz="2200" dirty="0"/>
          </a:p>
        </p:txBody>
      </p:sp>
      <p:sp>
        <p:nvSpPr>
          <p:cNvPr id="3" name="Text Placeholder 2"/>
          <p:cNvSpPr>
            <a:spLocks noGrp="1"/>
          </p:cNvSpPr>
          <p:nvPr>
            <p:ph type="body" sz="quarter" idx="10"/>
          </p:nvPr>
        </p:nvSpPr>
        <p:spPr/>
        <p:txBody>
          <a:bodyPr/>
          <a:lstStyle/>
          <a:p>
            <a:pPr algn="ctr"/>
            <a:r>
              <a:rPr lang="lt-LT" dirty="0">
                <a:latin typeface="Times New Roman" panose="02020603050405020304" pitchFamily="18" charset="0"/>
                <a:cs typeface="Times New Roman" panose="02020603050405020304" pitchFamily="18" charset="0"/>
              </a:rPr>
              <a:t>SKRYDŽIŲ REKOMENDAVIMO SISTEMA ATSIŽVELGIANT Į ISTORINIŲ DUOMENŲ STATISTIKĄ</a:t>
            </a:r>
            <a:endParaRPr lang="en-US" dirty="0"/>
          </a:p>
        </p:txBody>
      </p:sp>
      <p:sp>
        <p:nvSpPr>
          <p:cNvPr id="4" name="Text Placeholder 3"/>
          <p:cNvSpPr>
            <a:spLocks noGrp="1"/>
          </p:cNvSpPr>
          <p:nvPr>
            <p:ph type="body" sz="quarter" idx="11"/>
          </p:nvPr>
        </p:nvSpPr>
        <p:spPr/>
        <p:txBody>
          <a:bodyPr/>
          <a:lstStyle/>
          <a:p>
            <a:r>
              <a:rPr lang="lt-LT"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245858"/>
            <a:ext cx="10782180" cy="518914"/>
          </a:xfrm>
        </p:spPr>
        <p:txBody>
          <a:bodyPr/>
          <a:lstStyle/>
          <a:p>
            <a:pPr algn="ctr"/>
            <a:r>
              <a:rPr lang="lt-LT" sz="3200" dirty="0">
                <a:latin typeface="Times New Roman" panose="02020603050405020304" pitchFamily="18" charset="0"/>
                <a:cs typeface="Times New Roman" panose="02020603050405020304" pitchFamily="18" charset="0"/>
              </a:rPr>
              <a:t>Darbo tikslas ir uždaviniai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78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71622" y="997527"/>
            <a:ext cx="11048758" cy="5179433"/>
          </a:xfrm>
        </p:spPr>
        <p:txBody>
          <a:bodyPr/>
          <a:lstStyle/>
          <a:p>
            <a:pPr marL="0" indent="0" algn="just">
              <a:lnSpc>
                <a:spcPct val="150000"/>
              </a:lnSpc>
              <a:buNone/>
            </a:pPr>
            <a:r>
              <a:rPr lang="lt-LT" sz="2200" dirty="0">
                <a:latin typeface="Times New Roman" panose="02020603050405020304" pitchFamily="18" charset="0"/>
                <a:cs typeface="Times New Roman" panose="02020603050405020304" pitchFamily="18" charset="0"/>
              </a:rPr>
              <a:t>	Duomenų apie skrydžius yra išties daugiau. Tų duomenų suvaldymas yra labai svarbus avialinijoms, nes tai padeda joms strategiškai konkuruoti tarpusavyje. Būtent čia duomenų iš įvairių avialinijų surinkimo ir analizavimo bei palyginimo sistema gali praversti. Ja naudojantis naudotojas greitai gautų jam svarbiausią informaciją susijusią su jo nurodyta avialinija ar konkrečiu skrydžiu. Tai reiškia, kad sistema padės naudotojui suprasti rinkos pasiūlymus, padės avialinijoms suplanuoti kainas atitinkamai pagal konkurentų kainas.</a:t>
            </a:r>
          </a:p>
          <a:p>
            <a:pPr marL="0" indent="0" algn="just">
              <a:lnSpc>
                <a:spcPct val="150000"/>
              </a:lnSpc>
              <a:buNone/>
            </a:pPr>
            <a:r>
              <a:rPr lang="lt-LT" sz="2200" dirty="0">
                <a:latin typeface="Times New Roman" panose="02020603050405020304" pitchFamily="18" charset="0"/>
                <a:cs typeface="Times New Roman" panose="02020603050405020304" pitchFamily="18" charset="0"/>
              </a:rPr>
              <a:t>	Šiuo metu panašių sistemų pagrindinė problema yra ta, kad nėra priėjimo prie jau įvykusių skrydžių. Tai apsunkina rinkos stebėjimą, nes sunku suprasti, ar to pačio skrydžio kaina kaip nors kito. Dėl to būsima sistema saugos praėjusių skrydžių duomenis. Tai reikalinga tam, kad naudotojas galėtų stebėti to pačio skrydžio, tos pačios avialinijos kainų pokyčius.</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p:txBody>
          <a:bodyPr/>
          <a:lstStyle/>
          <a:p>
            <a:pPr algn="ctr"/>
            <a:r>
              <a:rPr lang="lt-LT" dirty="0">
                <a:latin typeface="Times New Roman" panose="02020603050405020304" pitchFamily="18" charset="0"/>
                <a:cs typeface="Times New Roman" panose="02020603050405020304" pitchFamily="18" charset="0"/>
              </a:rPr>
              <a:t>SKRYDŽIŲ REKOMENDAVIMO SISTEMA ATSIŽVELGIANT Į ISTORINIŲ DUOMENŲ STATISTIKĄ</a:t>
            </a:r>
            <a:endParaRPr lang="en-US" dirty="0"/>
          </a:p>
        </p:txBody>
      </p:sp>
      <p:sp>
        <p:nvSpPr>
          <p:cNvPr id="4" name="Text Placeholder 3"/>
          <p:cNvSpPr>
            <a:spLocks noGrp="1"/>
          </p:cNvSpPr>
          <p:nvPr>
            <p:ph type="body" sz="quarter" idx="11"/>
          </p:nvPr>
        </p:nvSpPr>
        <p:spPr/>
        <p:txBody>
          <a:bodyPr/>
          <a:lstStyle/>
          <a:p>
            <a:r>
              <a:rPr lang="lt-LT"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245858"/>
            <a:ext cx="10782180" cy="518914"/>
          </a:xfrm>
        </p:spPr>
        <p:txBody>
          <a:bodyPr/>
          <a:lstStyle/>
          <a:p>
            <a:pPr algn="ctr"/>
            <a:r>
              <a:rPr lang="lt-LT" sz="3200" dirty="0">
                <a:latin typeface="Times New Roman" panose="02020603050405020304" pitchFamily="18" charset="0"/>
                <a:cs typeface="Times New Roman" panose="02020603050405020304" pitchFamily="18" charset="0"/>
              </a:rPr>
              <a:t>Sistemos svarba, nauda ir sprendžiama problema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11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71622" y="997527"/>
            <a:ext cx="11048758" cy="5179433"/>
          </a:xfrm>
        </p:spPr>
        <p:txBody>
          <a:bodyPr/>
          <a:lstStyle/>
          <a:p>
            <a:pPr marL="0" indent="0">
              <a:lnSpc>
                <a:spcPct val="150000"/>
              </a:lnSpc>
              <a:buNone/>
            </a:pPr>
            <a:r>
              <a:rPr lang="lt-LT" sz="1000" dirty="0">
                <a:latin typeface="Times New Roman" panose="02020603050405020304" pitchFamily="18" charset="0"/>
                <a:cs typeface="Times New Roman" panose="02020603050405020304" pitchFamily="18" charset="0"/>
              </a:rPr>
              <a:t>	</a:t>
            </a:r>
            <a:r>
              <a:rPr lang="lt-LT" sz="2200" dirty="0">
                <a:latin typeface="Times New Roman" panose="02020603050405020304" pitchFamily="18" charset="0"/>
                <a:cs typeface="Times New Roman" panose="02020603050405020304" pitchFamily="18" charset="0"/>
              </a:rPr>
              <a:t>Analizuojamiems tinklalapiams buvo keliamas tik šis reikalavimas: tinklalapyje turi būti pateikta informacija apie daugiau nei vieną avialiniją. Buvo analizuojamos vienos populiariausių internetinių sistemų ir joms buvo atlikta SSGG analizė. Analizuojami buvo šie internetiniai sistemos: „Expedia“, </a:t>
            </a:r>
            <a:r>
              <a:rPr lang="da-DK" sz="2200" dirty="0">
                <a:latin typeface="Times New Roman" panose="02020603050405020304" pitchFamily="18" charset="0"/>
                <a:cs typeface="Times New Roman" panose="02020603050405020304" pitchFamily="18" charset="0"/>
              </a:rPr>
              <a:t>„Travelgenio“</a:t>
            </a:r>
            <a:r>
              <a:rPr lang="lt-LT" sz="2200" dirty="0">
                <a:latin typeface="Times New Roman" panose="02020603050405020304" pitchFamily="18" charset="0"/>
                <a:cs typeface="Times New Roman" panose="02020603050405020304" pitchFamily="18" charset="0"/>
              </a:rPr>
              <a:t>, </a:t>
            </a:r>
            <a:r>
              <a:rPr lang="da-DK" sz="2200" dirty="0">
                <a:latin typeface="Times New Roman" panose="02020603050405020304" pitchFamily="18" charset="0"/>
                <a:cs typeface="Times New Roman" panose="02020603050405020304" pitchFamily="18" charset="0"/>
              </a:rPr>
              <a:t>„Skyscanner“</a:t>
            </a:r>
            <a:r>
              <a:rPr lang="lt-LT" sz="2200" dirty="0">
                <a:latin typeface="Times New Roman" panose="02020603050405020304" pitchFamily="18" charset="0"/>
                <a:cs typeface="Times New Roman" panose="02020603050405020304" pitchFamily="18" charset="0"/>
              </a:rPr>
              <a:t>, „Bravofly“, „Edreams“, „Opodo“. Kriterijai, kurie buvo apžvelgti sistemose: tiesioginių skrydžių pasirinkimas paieškos laukelyje, sustojimų skaičiaus pasirinkimas, skrydžių skaičiaus atvaizdavimas pagal sustojimo kartus, kelionės trukmės pasirinkimas, skrydžių kiekio atvaizdavimas pagal avialiniją, mažiausios ir didžiausios kainų pasirinkimas, avialinijų mažiausių kainų atvaizdavimas, filtravimas pagal skrydžio trukmę, kainą. Išvykimo ir atvykimo lokacijų, atvykimo ir išvykimo laikų, kelionės tipo, skrydžio klasės ir avialinijos pasirinkimai yra visuose šiuose internetiniuose puslapiuose. </a:t>
            </a:r>
            <a:endParaRPr lang="en-US" sz="2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p:txBody>
          <a:bodyPr/>
          <a:lstStyle/>
          <a:p>
            <a:pPr algn="ctr"/>
            <a:r>
              <a:rPr lang="lt-LT" dirty="0">
                <a:latin typeface="Times New Roman" panose="02020603050405020304" pitchFamily="18" charset="0"/>
                <a:cs typeface="Times New Roman" panose="02020603050405020304" pitchFamily="18" charset="0"/>
              </a:rPr>
              <a:t>SKRYDŽIŲ REKOMENDAVIMO SISTEMA ATSIŽVELGIANT Į ISTORINIŲ DUOMENŲ STATISTIKĄ</a:t>
            </a:r>
            <a:endParaRPr lang="en-US" dirty="0"/>
          </a:p>
        </p:txBody>
      </p:sp>
      <p:sp>
        <p:nvSpPr>
          <p:cNvPr id="4" name="Text Placeholder 3"/>
          <p:cNvSpPr>
            <a:spLocks noGrp="1"/>
          </p:cNvSpPr>
          <p:nvPr>
            <p:ph type="body" sz="quarter" idx="11"/>
          </p:nvPr>
        </p:nvSpPr>
        <p:spPr/>
        <p:txBody>
          <a:bodyPr/>
          <a:lstStyle/>
          <a:p>
            <a:r>
              <a:rPr lang="lt-LT"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245858"/>
            <a:ext cx="10782180" cy="518914"/>
          </a:xfrm>
        </p:spPr>
        <p:txBody>
          <a:bodyPr/>
          <a:lstStyle/>
          <a:p>
            <a:pPr algn="ctr"/>
            <a:r>
              <a:rPr lang="lt-LT" sz="3200" dirty="0">
                <a:latin typeface="Times New Roman" panose="02020603050405020304" pitchFamily="18" charset="0"/>
                <a:cs typeface="Times New Roman" panose="02020603050405020304" pitchFamily="18" charset="0"/>
              </a:rPr>
              <a:t>Panašių sistemų analizė</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0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1282565236"/>
              </p:ext>
            </p:extLst>
          </p:nvPr>
        </p:nvGraphicFramePr>
        <p:xfrm>
          <a:off x="2766872" y="1126971"/>
          <a:ext cx="6391675" cy="5029197"/>
        </p:xfrm>
        <a:graphic>
          <a:graphicData uri="http://schemas.openxmlformats.org/drawingml/2006/table">
            <a:tbl>
              <a:tblPr firstRow="1" firstCol="1" bandRow="1">
                <a:tableStyleId>{5C22544A-7EE6-4342-B048-85BDC9FD1C3A}</a:tableStyleId>
              </a:tblPr>
              <a:tblGrid>
                <a:gridCol w="1605300">
                  <a:extLst>
                    <a:ext uri="{9D8B030D-6E8A-4147-A177-3AD203B41FA5}">
                      <a16:colId xmlns:a16="http://schemas.microsoft.com/office/drawing/2014/main" val="4008934598"/>
                    </a:ext>
                  </a:extLst>
                </a:gridCol>
                <a:gridCol w="720257">
                  <a:extLst>
                    <a:ext uri="{9D8B030D-6E8A-4147-A177-3AD203B41FA5}">
                      <a16:colId xmlns:a16="http://schemas.microsoft.com/office/drawing/2014/main" val="2132120371"/>
                    </a:ext>
                  </a:extLst>
                </a:gridCol>
                <a:gridCol w="924720">
                  <a:extLst>
                    <a:ext uri="{9D8B030D-6E8A-4147-A177-3AD203B41FA5}">
                      <a16:colId xmlns:a16="http://schemas.microsoft.com/office/drawing/2014/main" val="1702276512"/>
                    </a:ext>
                  </a:extLst>
                </a:gridCol>
                <a:gridCol w="922713">
                  <a:extLst>
                    <a:ext uri="{9D8B030D-6E8A-4147-A177-3AD203B41FA5}">
                      <a16:colId xmlns:a16="http://schemas.microsoft.com/office/drawing/2014/main" val="2959747225"/>
                    </a:ext>
                  </a:extLst>
                </a:gridCol>
                <a:gridCol w="748145">
                  <a:extLst>
                    <a:ext uri="{9D8B030D-6E8A-4147-A177-3AD203B41FA5}">
                      <a16:colId xmlns:a16="http://schemas.microsoft.com/office/drawing/2014/main" val="3957941338"/>
                    </a:ext>
                  </a:extLst>
                </a:gridCol>
                <a:gridCol w="756458">
                  <a:extLst>
                    <a:ext uri="{9D8B030D-6E8A-4147-A177-3AD203B41FA5}">
                      <a16:colId xmlns:a16="http://schemas.microsoft.com/office/drawing/2014/main" val="2133138530"/>
                    </a:ext>
                  </a:extLst>
                </a:gridCol>
                <a:gridCol w="714082">
                  <a:extLst>
                    <a:ext uri="{9D8B030D-6E8A-4147-A177-3AD203B41FA5}">
                      <a16:colId xmlns:a16="http://schemas.microsoft.com/office/drawing/2014/main" val="1483258070"/>
                    </a:ext>
                  </a:extLst>
                </a:gridCol>
              </a:tblGrid>
              <a:tr h="478971">
                <a:tc>
                  <a:txBody>
                    <a:bodyPr/>
                    <a:lstStyle/>
                    <a:p>
                      <a:pPr algn="just">
                        <a:lnSpc>
                          <a:spcPct val="150000"/>
                        </a:lnSpc>
                        <a:spcBef>
                          <a:spcPts val="480"/>
                        </a:spcBef>
                        <a:spcAft>
                          <a:spcPts val="480"/>
                        </a:spcAft>
                      </a:pPr>
                      <a:r>
                        <a:rPr lang="lt-LT" sz="1000" dirty="0">
                          <a:effectLst/>
                          <a:latin typeface="Times New Roman" panose="02020603050405020304" pitchFamily="18" charset="0"/>
                          <a:cs typeface="Times New Roman" panose="02020603050405020304" pitchFamily="18" charset="0"/>
                        </a:rPr>
                        <a:t>Pavadinimas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dirty="0">
                          <a:effectLst/>
                          <a:latin typeface="Times New Roman" panose="02020603050405020304" pitchFamily="18" charset="0"/>
                          <a:cs typeface="Times New Roman" panose="02020603050405020304" pitchFamily="18" charset="0"/>
                        </a:rPr>
                        <a:t>„Expedia“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„Travelgenio“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„Skyscanner“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„Bravofly“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„Edreams“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„Opodo“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7429674"/>
                  </a:ext>
                </a:extLst>
              </a:tr>
              <a:tr h="718457">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Tiesioginių skrydžių pasirinkimas paieškos laukelyje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5583753"/>
                  </a:ext>
                </a:extLst>
              </a:tr>
              <a:tr h="478971">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Sustojimų skaičiaus pasirinkimas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dirty="0">
                          <a:effectLst/>
                          <a:latin typeface="Times New Roman" panose="02020603050405020304" pitchFamily="18" charset="0"/>
                          <a:cs typeface="Times New Roman" panose="02020603050405020304" pitchFamily="18" charset="0"/>
                        </a:rPr>
                        <a:t>Yra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2354094"/>
                  </a:ext>
                </a:extLst>
              </a:tr>
              <a:tr h="718457">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Skrydžių skaičiaus atvaizdavimas pagal sustojimo kartus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dirty="0">
                          <a:effectLst/>
                          <a:latin typeface="Times New Roman" panose="02020603050405020304" pitchFamily="18" charset="0"/>
                          <a:cs typeface="Times New Roman" panose="02020603050405020304" pitchFamily="18" charset="0"/>
                        </a:rPr>
                        <a:t>Yra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3145688"/>
                  </a:ext>
                </a:extLst>
              </a:tr>
              <a:tr h="478971">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Kelionės trukmės pasirinikimas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dirty="0">
                          <a:effectLst/>
                          <a:latin typeface="Times New Roman" panose="02020603050405020304" pitchFamily="18" charset="0"/>
                          <a:cs typeface="Times New Roman" panose="02020603050405020304" pitchFamily="18" charset="0"/>
                        </a:rPr>
                        <a:t>Yra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3732110"/>
                  </a:ext>
                </a:extLst>
              </a:tr>
              <a:tr h="718457">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Skrydžių kiekio atvaizdavimas pagal avaialiniją</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0165486"/>
                  </a:ext>
                </a:extLst>
              </a:tr>
              <a:tr h="478971">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Mažiausios ir didžiausios kainų pasirinkimas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4944671"/>
                  </a:ext>
                </a:extLst>
              </a:tr>
              <a:tr h="478971">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Avialinijų mažiausių kainų atvaizdavimas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0347004"/>
                  </a:ext>
                </a:extLst>
              </a:tr>
              <a:tr h="478971">
                <a:tc>
                  <a:txBody>
                    <a:bodyPr/>
                    <a:lstStyle/>
                    <a:p>
                      <a:pPr algn="just">
                        <a:lnSpc>
                          <a:spcPct val="150000"/>
                        </a:lnSpc>
                        <a:spcBef>
                          <a:spcPts val="480"/>
                        </a:spcBef>
                        <a:spcAft>
                          <a:spcPts val="480"/>
                        </a:spcAft>
                      </a:pPr>
                      <a:r>
                        <a:rPr lang="lt-LT" sz="1000" dirty="0">
                          <a:effectLst/>
                          <a:latin typeface="Times New Roman" panose="02020603050405020304" pitchFamily="18" charset="0"/>
                          <a:cs typeface="Times New Roman" panose="02020603050405020304" pitchFamily="18" charset="0"/>
                        </a:rPr>
                        <a:t>Filtravimas pagal skrydžio trukmę, kainą</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Nėra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a:effectLst/>
                          <a:latin typeface="Times New Roman" panose="02020603050405020304" pitchFamily="18" charset="0"/>
                          <a:cs typeface="Times New Roman" panose="02020603050405020304" pitchFamily="18" charset="0"/>
                        </a:rPr>
                        <a:t>Yra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480"/>
                        </a:spcBef>
                        <a:spcAft>
                          <a:spcPts val="480"/>
                        </a:spcAft>
                      </a:pPr>
                      <a:r>
                        <a:rPr lang="lt-LT" sz="1000" dirty="0">
                          <a:effectLst/>
                          <a:latin typeface="Times New Roman" panose="02020603050405020304" pitchFamily="18" charset="0"/>
                          <a:cs typeface="Times New Roman" panose="02020603050405020304" pitchFamily="18" charset="0"/>
                        </a:rPr>
                        <a:t>Yra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3714412"/>
                  </a:ext>
                </a:extLst>
              </a:tr>
            </a:tbl>
          </a:graphicData>
        </a:graphic>
      </p:graphicFrame>
      <p:sp>
        <p:nvSpPr>
          <p:cNvPr id="3" name="Text Placeholder 2"/>
          <p:cNvSpPr>
            <a:spLocks noGrp="1"/>
          </p:cNvSpPr>
          <p:nvPr>
            <p:ph type="body" sz="quarter" idx="10"/>
          </p:nvPr>
        </p:nvSpPr>
        <p:spPr/>
        <p:txBody>
          <a:bodyPr/>
          <a:lstStyle/>
          <a:p>
            <a:pPr algn="ctr"/>
            <a:r>
              <a:rPr lang="lt-LT" dirty="0">
                <a:latin typeface="Times New Roman" panose="02020603050405020304" pitchFamily="18" charset="0"/>
                <a:cs typeface="Times New Roman" panose="02020603050405020304" pitchFamily="18" charset="0"/>
              </a:rPr>
              <a:t>SKRYDŽIŲ REKOMENDAVIMO SISTEMA ATSIŽVELGIANT Į ISTORINIŲ DUOMENŲ STATISTIKĄ</a:t>
            </a:r>
            <a:endParaRPr lang="en-US" dirty="0"/>
          </a:p>
        </p:txBody>
      </p:sp>
      <p:sp>
        <p:nvSpPr>
          <p:cNvPr id="4" name="Text Placeholder 3"/>
          <p:cNvSpPr>
            <a:spLocks noGrp="1"/>
          </p:cNvSpPr>
          <p:nvPr>
            <p:ph type="body" sz="quarter" idx="11"/>
          </p:nvPr>
        </p:nvSpPr>
        <p:spPr/>
        <p:txBody>
          <a:bodyPr/>
          <a:lstStyle/>
          <a:p>
            <a:r>
              <a:rPr lang="lt-LT"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245858"/>
            <a:ext cx="10782180" cy="518914"/>
          </a:xfrm>
        </p:spPr>
        <p:txBody>
          <a:bodyPr/>
          <a:lstStyle/>
          <a:p>
            <a:pPr algn="ctr"/>
            <a:r>
              <a:rPr lang="lt-LT" sz="3200" dirty="0">
                <a:latin typeface="Times New Roman" panose="02020603050405020304" pitchFamily="18" charset="0"/>
                <a:cs typeface="Times New Roman" panose="02020603050405020304" pitchFamily="18" charset="0"/>
              </a:rPr>
              <a:t>Panašių sistemų analizė</a:t>
            </a:r>
            <a:endParaRPr lang="en-US" sz="3200" dirty="0">
              <a:latin typeface="Times New Roman" panose="02020603050405020304" pitchFamily="18" charset="0"/>
              <a:cs typeface="Times New Roman" panose="02020603050405020304" pitchFamily="18" charset="0"/>
            </a:endParaRPr>
          </a:p>
        </p:txBody>
      </p:sp>
      <p:sp>
        <p:nvSpPr>
          <p:cNvPr id="7" name="Content Placeholder 1"/>
          <p:cNvSpPr>
            <a:spLocks noGrp="1"/>
          </p:cNvSpPr>
          <p:nvPr>
            <p:ph idx="4294967295"/>
          </p:nvPr>
        </p:nvSpPr>
        <p:spPr>
          <a:xfrm>
            <a:off x="571622" y="1118052"/>
            <a:ext cx="4598894" cy="5029199"/>
          </a:xfrm>
        </p:spPr>
        <p:txBody>
          <a:bodyPr/>
          <a:lstStyle/>
          <a:p>
            <a:pPr marL="0" indent="0">
              <a:lnSpc>
                <a:spcPct val="150000"/>
              </a:lnSpc>
              <a:buNone/>
            </a:pPr>
            <a:r>
              <a:rPr lang="lt-LT"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67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71622" y="997528"/>
            <a:ext cx="11048758" cy="3125586"/>
          </a:xfrm>
        </p:spPr>
        <p:txBody>
          <a:bodyPr/>
          <a:lstStyle/>
          <a:p>
            <a:pPr marL="0" indent="0">
              <a:lnSpc>
                <a:spcPct val="150000"/>
              </a:lnSpc>
              <a:buNone/>
            </a:pPr>
            <a:r>
              <a:rPr lang="lt-LT" sz="1200" dirty="0">
                <a:latin typeface="Times New Roman" panose="02020603050405020304" pitchFamily="18" charset="0"/>
                <a:cs typeface="Times New Roman" panose="02020603050405020304" pitchFamily="18" charset="0"/>
              </a:rPr>
              <a:t>	</a:t>
            </a:r>
            <a:r>
              <a:rPr lang="lt-LT" sz="2200" dirty="0">
                <a:latin typeface="Times New Roman" panose="02020603050405020304" pitchFamily="18" charset="0"/>
                <a:cs typeface="Times New Roman" panose="02020603050405020304" pitchFamily="18" charset="0"/>
              </a:rPr>
              <a:t>Remiantis „TIOBE“ kokybės indikatoriumi, kur vertinimas atliekamas remiantis ISO 25010 PĮ kokybės standartu sudarytas grafikas, kuris atvaizduoja programavimo kalbų reitingus nuo 2002 metų iki 2020 metų. ISO 25010 standartas vertina PĮ iš įvairių perspektyvų: įsigijimo, reikalavimų, kūrimo, naudojimo, vertinimo, palaikymo, priežiūros, kokybės užtikrinimo ir audito. Naudojantis grafiku buvo išanalizuotos populiariausios programavimo kalbos: „C“, „C++“, „C#“, „Java“, „Python”.</a:t>
            </a:r>
          </a:p>
          <a:p>
            <a:pPr marL="0" indent="0">
              <a:lnSpc>
                <a:spcPct val="150000"/>
              </a:lnSpc>
              <a:buNone/>
            </a:pPr>
            <a:endParaRPr lang="lt-LT" sz="2200" dirty="0">
              <a:latin typeface="Times New Roman" panose="02020603050405020304" pitchFamily="18" charset="0"/>
              <a:cs typeface="Times New Roman" panose="02020603050405020304" pitchFamily="18" charset="0"/>
            </a:endParaRPr>
          </a:p>
          <a:p>
            <a:pPr marL="0" indent="0">
              <a:lnSpc>
                <a:spcPct val="150000"/>
              </a:lnSpc>
              <a:buNone/>
            </a:pPr>
            <a:endParaRPr lang="lt-LT"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p:txBody>
          <a:bodyPr/>
          <a:lstStyle/>
          <a:p>
            <a:pPr algn="ctr"/>
            <a:r>
              <a:rPr lang="lt-LT" dirty="0">
                <a:latin typeface="Times New Roman" panose="02020603050405020304" pitchFamily="18" charset="0"/>
                <a:cs typeface="Times New Roman" panose="02020603050405020304" pitchFamily="18" charset="0"/>
              </a:rPr>
              <a:t>SKRYDŽIŲ REKOMENDAVIMO SISTEMA ATSIŽVELGIANT Į ISTORINIŲ DUOMENŲ STATISTIKĄ</a:t>
            </a:r>
            <a:endParaRPr lang="en-US" dirty="0"/>
          </a:p>
        </p:txBody>
      </p:sp>
      <p:sp>
        <p:nvSpPr>
          <p:cNvPr id="4" name="Text Placeholder 3"/>
          <p:cNvSpPr>
            <a:spLocks noGrp="1"/>
          </p:cNvSpPr>
          <p:nvPr>
            <p:ph type="body" sz="quarter" idx="11"/>
          </p:nvPr>
        </p:nvSpPr>
        <p:spPr/>
        <p:txBody>
          <a:bodyPr/>
          <a:lstStyle/>
          <a:p>
            <a:r>
              <a:rPr lang="lt-LT"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245858"/>
            <a:ext cx="10782180" cy="518914"/>
          </a:xfrm>
        </p:spPr>
        <p:txBody>
          <a:bodyPr/>
          <a:lstStyle/>
          <a:p>
            <a:pPr algn="ctr"/>
            <a:r>
              <a:rPr lang="lt-LT" sz="3200" dirty="0">
                <a:latin typeface="Times New Roman" panose="02020603050405020304" pitchFamily="18" charset="0"/>
                <a:cs typeface="Times New Roman" panose="02020603050405020304" pitchFamily="18" charset="0"/>
              </a:rPr>
              <a:t>Apžvelgtos technologijos</a:t>
            </a:r>
            <a:endParaRPr lang="en-US" sz="3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5860295" y="3821745"/>
            <a:ext cx="5760085" cy="2355215"/>
          </a:xfrm>
          <a:prstGeom prst="rect">
            <a:avLst/>
          </a:prstGeom>
        </p:spPr>
      </p:pic>
      <p:sp>
        <p:nvSpPr>
          <p:cNvPr id="7" name="Content Placeholder 1"/>
          <p:cNvSpPr>
            <a:spLocks noGrp="1"/>
          </p:cNvSpPr>
          <p:nvPr>
            <p:ph idx="4294967295"/>
          </p:nvPr>
        </p:nvSpPr>
        <p:spPr>
          <a:xfrm>
            <a:off x="571622" y="4438996"/>
            <a:ext cx="4706960" cy="1715195"/>
          </a:xfrm>
        </p:spPr>
        <p:txBody>
          <a:bodyPr/>
          <a:lstStyle/>
          <a:p>
            <a:pPr marL="0" indent="0">
              <a:lnSpc>
                <a:spcPct val="150000"/>
              </a:lnSpc>
              <a:buNone/>
            </a:pPr>
            <a:r>
              <a:rPr lang="lt-LT" sz="1200" dirty="0">
                <a:latin typeface="Times New Roman" panose="02020603050405020304" pitchFamily="18" charset="0"/>
                <a:cs typeface="Times New Roman" panose="02020603050405020304" pitchFamily="18" charset="0"/>
              </a:rPr>
              <a:t>	</a:t>
            </a:r>
            <a:r>
              <a:rPr lang="lt-LT" sz="2200" dirty="0">
                <a:latin typeface="Times New Roman" panose="02020603050405020304" pitchFamily="18" charset="0"/>
                <a:cs typeface="Times New Roman" panose="02020603050405020304" pitchFamily="18" charset="0"/>
              </a:rPr>
              <a:t>Taip pat buvo išanalizuotos „Microsoft SQL Server“ (SQL) ir „MongoDB“ (NoSQL) duomenų bazės.</a:t>
            </a:r>
          </a:p>
          <a:p>
            <a:pPr marL="0" indent="0">
              <a:lnSpc>
                <a:spcPct val="150000"/>
              </a:lnSpc>
              <a:buNone/>
            </a:pPr>
            <a:endParaRPr lang="lt-LT"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94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71622" y="997527"/>
            <a:ext cx="11048758" cy="5179433"/>
          </a:xfrm>
        </p:spPr>
        <p:txBody>
          <a:bodyPr/>
          <a:lstStyle/>
          <a:p>
            <a:pPr marL="0" indent="0">
              <a:buNone/>
            </a:pPr>
            <a:r>
              <a:rPr lang="lt-LT"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p:txBody>
          <a:bodyPr/>
          <a:lstStyle/>
          <a:p>
            <a:pPr algn="ctr"/>
            <a:r>
              <a:rPr lang="lt-LT" dirty="0">
                <a:latin typeface="Times New Roman" panose="02020603050405020304" pitchFamily="18" charset="0"/>
                <a:cs typeface="Times New Roman" panose="02020603050405020304" pitchFamily="18" charset="0"/>
              </a:rPr>
              <a:t>SKRYDŽIŲ REKOMENDAVIMO SISTEMA ATSIŽVELGIANT Į ISTORINIŲ DUOMENŲ STATISTIKĄ</a:t>
            </a:r>
            <a:endParaRPr lang="en-US" dirty="0"/>
          </a:p>
        </p:txBody>
      </p:sp>
      <p:sp>
        <p:nvSpPr>
          <p:cNvPr id="4" name="Text Placeholder 3"/>
          <p:cNvSpPr>
            <a:spLocks noGrp="1"/>
          </p:cNvSpPr>
          <p:nvPr>
            <p:ph type="body" sz="quarter" idx="11"/>
          </p:nvPr>
        </p:nvSpPr>
        <p:spPr/>
        <p:txBody>
          <a:bodyPr/>
          <a:lstStyle/>
          <a:p>
            <a:r>
              <a:rPr lang="lt-LT"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245858"/>
            <a:ext cx="10782180" cy="518914"/>
          </a:xfrm>
        </p:spPr>
        <p:txBody>
          <a:bodyPr/>
          <a:lstStyle/>
          <a:p>
            <a:pPr algn="ctr"/>
            <a:r>
              <a:rPr lang="lt-LT" sz="3200" dirty="0">
                <a:latin typeface="Times New Roman" panose="02020603050405020304" pitchFamily="18" charset="0"/>
                <a:cs typeface="Times New Roman" panose="02020603050405020304" pitchFamily="18" charset="0"/>
              </a:rPr>
              <a:t>Pasirinktos technologijos</a:t>
            </a:r>
            <a:endParaRPr lang="en-US" sz="3200" dirty="0">
              <a:latin typeface="Times New Roman" panose="02020603050405020304" pitchFamily="18" charset="0"/>
              <a:cs typeface="Times New Roman" panose="02020603050405020304" pitchFamily="18" charset="0"/>
            </a:endParaRPr>
          </a:p>
        </p:txBody>
      </p:sp>
      <p:sp>
        <p:nvSpPr>
          <p:cNvPr id="6" name="Content Placeholder 1"/>
          <p:cNvSpPr>
            <a:spLocks noGrp="1"/>
          </p:cNvSpPr>
          <p:nvPr>
            <p:ph idx="4294967295"/>
          </p:nvPr>
        </p:nvSpPr>
        <p:spPr>
          <a:xfrm>
            <a:off x="571622" y="997527"/>
            <a:ext cx="11048758" cy="4946677"/>
          </a:xfrm>
        </p:spPr>
        <p:txBody>
          <a:bodyPr/>
          <a:lstStyle/>
          <a:p>
            <a:pPr marL="0" indent="0">
              <a:lnSpc>
                <a:spcPct val="150000"/>
              </a:lnSpc>
              <a:buNone/>
            </a:pPr>
            <a:r>
              <a:rPr lang="lt-LT" sz="2200" dirty="0">
                <a:latin typeface="Times New Roman" panose="02020603050405020304" pitchFamily="18" charset="0"/>
                <a:cs typeface="Times New Roman" panose="02020603050405020304" pitchFamily="18" charset="0"/>
              </a:rPr>
              <a:t>Pasirinkta programavimo kalba: „C</a:t>
            </a:r>
            <a:r>
              <a:rPr lang="da-DK"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r>
              <a:rPr lang="lt-LT" sz="2200" dirty="0">
                <a:latin typeface="Times New Roman" panose="02020603050405020304" pitchFamily="18" charset="0"/>
                <a:cs typeface="Times New Roman" panose="02020603050405020304" pitchFamily="18" charset="0"/>
              </a:rPr>
              <a:t>;</a:t>
            </a:r>
          </a:p>
          <a:p>
            <a:pPr marL="0" indent="0">
              <a:lnSpc>
                <a:spcPct val="150000"/>
              </a:lnSpc>
              <a:buNone/>
            </a:pPr>
            <a:r>
              <a:rPr lang="lt-LT" sz="2200" dirty="0">
                <a:latin typeface="Times New Roman" panose="02020603050405020304" pitchFamily="18" charset="0"/>
                <a:cs typeface="Times New Roman" panose="02020603050405020304" pitchFamily="18" charset="0"/>
              </a:rPr>
              <a:t>Pasirinktas karkasas: „.NET“ </a:t>
            </a:r>
          </a:p>
          <a:p>
            <a:pPr marL="0" indent="0">
              <a:lnSpc>
                <a:spcPct val="150000"/>
              </a:lnSpc>
              <a:buNone/>
            </a:pPr>
            <a:r>
              <a:rPr lang="lt-LT" sz="2200" dirty="0">
                <a:latin typeface="Times New Roman" panose="02020603050405020304" pitchFamily="18" charset="0"/>
                <a:cs typeface="Times New Roman" panose="02020603050405020304" pitchFamily="18" charset="0"/>
              </a:rPr>
              <a:t>Pasirinkta duomenų bazė: „Microsoft SQL Server“ </a:t>
            </a:r>
          </a:p>
          <a:p>
            <a:pPr marL="0" indent="0">
              <a:lnSpc>
                <a:spcPct val="150000"/>
              </a:lnSpc>
              <a:buNone/>
            </a:pPr>
            <a:r>
              <a:rPr lang="lt-LT" sz="2200" dirty="0">
                <a:latin typeface="Times New Roman" panose="02020603050405020304" pitchFamily="18" charset="0"/>
                <a:cs typeface="Times New Roman" panose="02020603050405020304" pitchFamily="18" charset="0"/>
              </a:rPr>
              <a:t>Pasirinkta programavimo aplinka: „Visual Studio Community 2019“</a:t>
            </a:r>
          </a:p>
          <a:p>
            <a:pPr marL="0" indent="0">
              <a:lnSpc>
                <a:spcPct val="150000"/>
              </a:lnSpc>
              <a:buNone/>
            </a:pPr>
            <a:r>
              <a:rPr lang="lt-LT" sz="2200" dirty="0">
                <a:latin typeface="Times New Roman" panose="02020603050405020304" pitchFamily="18" charset="0"/>
                <a:cs typeface="Times New Roman" panose="02020603050405020304" pitchFamily="18" charset="0"/>
              </a:rPr>
              <a:t>Pasirinkta technologija duomenų ištraukimui: „Regex“</a:t>
            </a:r>
          </a:p>
          <a:p>
            <a:pPr marL="0" indent="0">
              <a:lnSpc>
                <a:spcPct val="150000"/>
              </a:lnSpc>
              <a:buNone/>
            </a:pPr>
            <a:r>
              <a:rPr lang="lt-LT" sz="2200" dirty="0">
                <a:latin typeface="Times New Roman" panose="02020603050405020304" pitchFamily="18" charset="0"/>
                <a:cs typeface="Times New Roman" panose="02020603050405020304" pitchFamily="18" charset="0"/>
              </a:rPr>
              <a:t>Pasirinkta technologija užklausų sekimui: „Fiddler 4“</a:t>
            </a:r>
          </a:p>
          <a:p>
            <a:pPr marL="0" indent="0">
              <a:lnSpc>
                <a:spcPct val="150000"/>
              </a:lnSpc>
              <a:buNone/>
            </a:pPr>
            <a:endParaRPr lang="lt-LT" sz="2200" dirty="0">
              <a:latin typeface="Times New Roman" panose="02020603050405020304" pitchFamily="18" charset="0"/>
              <a:cs typeface="Times New Roman" panose="02020603050405020304" pitchFamily="18" charset="0"/>
            </a:endParaRPr>
          </a:p>
          <a:p>
            <a:pPr marL="0" indent="0">
              <a:lnSpc>
                <a:spcPct val="150000"/>
              </a:lnSpc>
              <a:buNone/>
            </a:pPr>
            <a:r>
              <a:rPr lang="lt-LT" sz="2200" dirty="0">
                <a:latin typeface="Times New Roman" panose="02020603050405020304" pitchFamily="18" charset="0"/>
                <a:cs typeface="Times New Roman" panose="02020603050405020304" pitchFamily="18" charset="0"/>
              </a:rPr>
              <a:t>	</a:t>
            </a:r>
          </a:p>
          <a:p>
            <a:pPr marL="0" indent="0">
              <a:lnSpc>
                <a:spcPct val="150000"/>
              </a:lnSpc>
              <a:buNone/>
            </a:pPr>
            <a:endParaRPr lang="lt-LT" sz="1200" dirty="0">
              <a:latin typeface="Times New Roman" panose="02020603050405020304" pitchFamily="18" charset="0"/>
              <a:cs typeface="Times New Roman" panose="02020603050405020304" pitchFamily="18" charset="0"/>
            </a:endParaRPr>
          </a:p>
          <a:p>
            <a:pPr marL="0" indent="0">
              <a:lnSpc>
                <a:spcPct val="150000"/>
              </a:lnSpc>
              <a:buNone/>
            </a:pPr>
            <a:endParaRPr lang="lt-LT"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20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71622" y="997527"/>
            <a:ext cx="11048758" cy="5179433"/>
          </a:xfrm>
        </p:spPr>
        <p:txBody>
          <a:bodyPr/>
          <a:lstStyle/>
          <a:p>
            <a:pPr marL="457200" indent="-457200">
              <a:lnSpc>
                <a:spcPct val="150000"/>
              </a:lnSpc>
              <a:buFont typeface="+mj-lt"/>
              <a:buAutoNum type="arabicPeriod"/>
            </a:pPr>
            <a:r>
              <a:rPr lang="lt-LT" sz="2200" dirty="0">
                <a:latin typeface="Times New Roman" panose="02020603050405020304" pitchFamily="18" charset="0"/>
                <a:cs typeface="Times New Roman" panose="02020603050405020304" pitchFamily="18" charset="0"/>
              </a:rPr>
              <a:t>Išsirinksiu avialinijų puslapius, kurie stip</a:t>
            </a:r>
            <a:r>
              <a:rPr lang="en-US" sz="2200" dirty="0">
                <a:latin typeface="Times New Roman" panose="02020603050405020304" pitchFamily="18" charset="0"/>
                <a:cs typeface="Times New Roman" panose="02020603050405020304" pitchFamily="18" charset="0"/>
              </a:rPr>
              <a:t>r</a:t>
            </a:r>
            <a:r>
              <a:rPr lang="lt-LT" sz="2200" dirty="0">
                <a:latin typeface="Times New Roman" panose="02020603050405020304" pitchFamily="18" charset="0"/>
                <a:cs typeface="Times New Roman" panose="02020603050405020304" pitchFamily="18" charset="0"/>
              </a:rPr>
              <a:t>iai neblokuoja ir sukursiu jų „crawlerius“;</a:t>
            </a:r>
          </a:p>
          <a:p>
            <a:pPr marL="457200" indent="-457200">
              <a:lnSpc>
                <a:spcPct val="150000"/>
              </a:lnSpc>
              <a:buFont typeface="+mj-lt"/>
              <a:buAutoNum type="arabicPeriod"/>
            </a:pPr>
            <a:r>
              <a:rPr lang="lt-LT" sz="2200" dirty="0">
                <a:latin typeface="Times New Roman" panose="02020603050405020304" pitchFamily="18" charset="0"/>
                <a:cs typeface="Times New Roman" panose="02020603050405020304" pitchFamily="18" charset="0"/>
              </a:rPr>
              <a:t>Sukursiu „proxy“ parinkimų įrankį;</a:t>
            </a:r>
          </a:p>
          <a:p>
            <a:pPr marL="457200" indent="-457200">
              <a:lnSpc>
                <a:spcPct val="150000"/>
              </a:lnSpc>
              <a:buFont typeface="+mj-lt"/>
              <a:buAutoNum type="arabicPeriod"/>
            </a:pPr>
            <a:r>
              <a:rPr lang="lt-LT" sz="2200" dirty="0">
                <a:latin typeface="Times New Roman" panose="02020603050405020304" pitchFamily="18" charset="0"/>
                <a:cs typeface="Times New Roman" panose="02020603050405020304" pitchFamily="18" charset="0"/>
              </a:rPr>
              <a:t>Parengsiu reikalavimų specifikaciją remiantis panašiomis sistemomis ir projektavimą;</a:t>
            </a:r>
          </a:p>
          <a:p>
            <a:pPr marL="457200" indent="-457200">
              <a:lnSpc>
                <a:spcPct val="150000"/>
              </a:lnSpc>
              <a:buFont typeface="+mj-lt"/>
              <a:buAutoNum type="arabicPeriod"/>
            </a:pPr>
            <a:r>
              <a:rPr lang="lt-LT" sz="2200" dirty="0">
                <a:latin typeface="Times New Roman" panose="02020603050405020304" pitchFamily="18" charset="0"/>
                <a:cs typeface="Times New Roman" panose="02020603050405020304" pitchFamily="18" charset="0"/>
              </a:rPr>
              <a:t>Sukursiu grafinę naudotojo sąsają, kuri tenkins iškeltus funkcinius ir nefunkcinius reikalavimus;</a:t>
            </a:r>
          </a:p>
          <a:p>
            <a:pPr marL="457200" indent="-457200">
              <a:lnSpc>
                <a:spcPct val="150000"/>
              </a:lnSpc>
              <a:buFont typeface="+mj-lt"/>
              <a:buAutoNum type="arabicPeriod"/>
            </a:pPr>
            <a:r>
              <a:rPr lang="lt-LT" sz="2200" dirty="0">
                <a:latin typeface="Times New Roman" panose="02020603050405020304" pitchFamily="18" charset="0"/>
                <a:cs typeface="Times New Roman" panose="02020603050405020304" pitchFamily="18" charset="0"/>
              </a:rPr>
              <a:t>Atliksiu testavimą.</a:t>
            </a:r>
          </a:p>
          <a:p>
            <a:pPr marL="457200" indent="-457200">
              <a:lnSpc>
                <a:spcPct val="150000"/>
              </a:lnSpc>
              <a:buFont typeface="+mj-lt"/>
              <a:buAutoNum type="arabicPeriod"/>
            </a:pPr>
            <a:endParaRPr lang="lt-LT" sz="2200" dirty="0">
              <a:latin typeface="Times New Roman" panose="02020603050405020304" pitchFamily="18" charset="0"/>
              <a:cs typeface="Times New Roman" panose="02020603050405020304" pitchFamily="18" charset="0"/>
            </a:endParaRPr>
          </a:p>
          <a:p>
            <a:pPr marL="0" indent="0">
              <a:lnSpc>
                <a:spcPct val="150000"/>
              </a:lnSpc>
              <a:buNone/>
            </a:pPr>
            <a:endParaRPr lang="lt-LT" sz="22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p:txBody>
          <a:bodyPr/>
          <a:lstStyle/>
          <a:p>
            <a:pPr algn="ctr"/>
            <a:r>
              <a:rPr lang="lt-LT" dirty="0">
                <a:latin typeface="Times New Roman" panose="02020603050405020304" pitchFamily="18" charset="0"/>
                <a:cs typeface="Times New Roman" panose="02020603050405020304" pitchFamily="18" charset="0"/>
              </a:rPr>
              <a:t>SKRYDŽIŲ REKOMENDAVIMO SISTEMA ATSIŽVELGIANT Į ISTORINIŲ DUOMENŲ STATISTIKĄ</a:t>
            </a:r>
            <a:endParaRPr lang="en-US" dirty="0"/>
          </a:p>
        </p:txBody>
      </p:sp>
      <p:sp>
        <p:nvSpPr>
          <p:cNvPr id="4" name="Text Placeholder 3"/>
          <p:cNvSpPr>
            <a:spLocks noGrp="1"/>
          </p:cNvSpPr>
          <p:nvPr>
            <p:ph type="body" sz="quarter" idx="11"/>
          </p:nvPr>
        </p:nvSpPr>
        <p:spPr/>
        <p:txBody>
          <a:bodyPr/>
          <a:lstStyle/>
          <a:p>
            <a:r>
              <a:rPr lang="lt-LT"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71620" y="245858"/>
            <a:ext cx="10782180" cy="518914"/>
          </a:xfrm>
        </p:spPr>
        <p:txBody>
          <a:bodyPr/>
          <a:lstStyle/>
          <a:p>
            <a:pPr algn="ctr"/>
            <a:r>
              <a:rPr lang="lt-LT" sz="3200" dirty="0">
                <a:latin typeface="Times New Roman" panose="02020603050405020304" pitchFamily="18" charset="0"/>
                <a:cs typeface="Times New Roman" panose="02020603050405020304" pitchFamily="18" charset="0"/>
              </a:rPr>
              <a:t>Planai ateičiai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3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0C4A92-7C14-7B4E-9F37-ED7694BDD445}"/>
              </a:ext>
            </a:extLst>
          </p:cNvPr>
          <p:cNvSpPr>
            <a:spLocks noGrp="1"/>
          </p:cNvSpPr>
          <p:nvPr>
            <p:ph type="title"/>
          </p:nvPr>
        </p:nvSpPr>
        <p:spPr/>
        <p:txBody>
          <a:bodyPr/>
          <a:lstStyle/>
          <a:p>
            <a:pPr algn="just"/>
            <a:r>
              <a:rPr lang="lt-LT" dirty="0">
                <a:latin typeface="Times New Roman" panose="02020603050405020304" pitchFamily="18" charset="0"/>
                <a:cs typeface="Times New Roman" panose="02020603050405020304" pitchFamily="18" charset="0"/>
              </a:rPr>
              <a:t>Dėkojame</a:t>
            </a:r>
            <a:endParaRPr lang="en-LT"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F7B4043-DA52-8F42-B990-8EC4A3358EE3}"/>
              </a:ext>
            </a:extLst>
          </p:cNvPr>
          <p:cNvSpPr>
            <a:spLocks noGrp="1"/>
          </p:cNvSpPr>
          <p:nvPr>
            <p:ph type="body" sz="quarter" idx="10"/>
          </p:nvPr>
        </p:nvSpPr>
        <p:spPr>
          <a:xfrm>
            <a:off x="420741" y="3020148"/>
            <a:ext cx="3128794" cy="266699"/>
          </a:xfrm>
        </p:spPr>
        <p:txBody>
          <a:bodyPr/>
          <a:lstStyle/>
          <a:p>
            <a:pPr algn="l"/>
            <a:r>
              <a:rPr lang="lt-LT" dirty="0">
                <a:latin typeface="Times New Roman" panose="02020603050405020304" pitchFamily="18" charset="0"/>
                <a:cs typeface="Times New Roman" panose="02020603050405020304" pitchFamily="18" charset="0"/>
              </a:rPr>
              <a:t>Marius Šadreika Prif 17-1</a:t>
            </a:r>
          </a:p>
          <a:p>
            <a:pPr algn="l"/>
            <a:r>
              <a:rPr lang="lt-LT" dirty="0">
                <a:latin typeface="Times New Roman" panose="02020603050405020304" pitchFamily="18" charset="0"/>
                <a:cs typeface="Times New Roman" panose="02020603050405020304" pitchFamily="18" charset="0"/>
              </a:rPr>
              <a:t>Vadovas: d</a:t>
            </a:r>
            <a:r>
              <a:rPr lang="en-US" dirty="0">
                <a:latin typeface="Times New Roman" panose="02020603050405020304" pitchFamily="18" charset="0"/>
                <a:cs typeface="Times New Roman" panose="02020603050405020304" pitchFamily="18" charset="0"/>
              </a:rPr>
              <a:t>r. Pavel Stefanovič</a:t>
            </a:r>
            <a:endParaRPr lang="en-LT" dirty="0">
              <a:latin typeface="Times New Roman" panose="02020603050405020304" pitchFamily="18" charset="0"/>
              <a:cs typeface="Times New Roman" panose="02020603050405020304" pitchFamily="18" charset="0"/>
            </a:endParaRPr>
          </a:p>
          <a:p>
            <a:endParaRPr lang="en-LT" dirty="0"/>
          </a:p>
        </p:txBody>
      </p:sp>
    </p:spTree>
    <p:extLst>
      <p:ext uri="{BB962C8B-B14F-4D97-AF65-F5344CB8AC3E}">
        <p14:creationId xmlns:p14="http://schemas.microsoft.com/office/powerpoint/2010/main" val="1023150119"/>
      </p:ext>
    </p:extLst>
  </p:cSld>
  <p:clrMapOvr>
    <a:masterClrMapping/>
  </p:clrMapOvr>
</p:sld>
</file>

<file path=ppt/theme/theme1.xml><?xml version="1.0" encoding="utf-8"?>
<a:theme xmlns:a="http://schemas.openxmlformats.org/drawingml/2006/main" name="Vilnius_Tech_mėlynas_LT">
  <a:themeElements>
    <a:clrScheme name="Vilnius Tech Spalvos">
      <a:dk1>
        <a:srgbClr val="000000"/>
      </a:dk1>
      <a:lt1>
        <a:srgbClr val="FFFFFF"/>
      </a:lt1>
      <a:dk2>
        <a:srgbClr val="44546A"/>
      </a:dk2>
      <a:lt2>
        <a:srgbClr val="E7E6E6"/>
      </a:lt2>
      <a:accent1>
        <a:srgbClr val="0B4DC7"/>
      </a:accent1>
      <a:accent2>
        <a:srgbClr val="F68B28"/>
      </a:accent2>
      <a:accent3>
        <a:srgbClr val="BDCCD3"/>
      </a:accent3>
      <a:accent4>
        <a:srgbClr val="FEBF3E"/>
      </a:accent4>
      <a:accent5>
        <a:srgbClr val="3EB8D8"/>
      </a:accent5>
      <a:accent6>
        <a:srgbClr val="00DDA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4D21445-6F54-9349-B33F-CFCE8278CA74}" vid="{5C0A0FF2-AFBF-9342-A85D-B715CB648C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VILNIUS TECH_widescreen_16 9</Template>
  <TotalTime>4466</TotalTime>
  <Words>783</Words>
  <Application>Microsoft Office PowerPoint</Application>
  <PresentationFormat>Widescreen</PresentationFormat>
  <Paragraphs>120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Vilnius_Tech_mėlynas_LT</vt:lpstr>
      <vt:lpstr>SKRYDŽIŲ REKOMENDAVIMO SISTEMA ATSIŽVELGIANT Į ISTORINIŲ DUOMENŲ STATISTIKĄ </vt:lpstr>
      <vt:lpstr>Darbo tikslas ir uždaviniai</vt:lpstr>
      <vt:lpstr>Sistemos svarba, nauda ir sprendžiama problema</vt:lpstr>
      <vt:lpstr>Panašių sistemų analizė</vt:lpstr>
      <vt:lpstr>Panašių sistemų analizė</vt:lpstr>
      <vt:lpstr>Apžvelgtos technologijos</vt:lpstr>
      <vt:lpstr>Pasirinktos technologijos</vt:lpstr>
      <vt:lpstr>Planai ateičiai</vt:lpstr>
      <vt:lpstr>Dėkojame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Marius Šadreika</dc:creator>
  <cp:lastModifiedBy>Marius Sadreika</cp:lastModifiedBy>
  <cp:revision>39</cp:revision>
  <dcterms:created xsi:type="dcterms:W3CDTF">2021-01-17T13:02:13Z</dcterms:created>
  <dcterms:modified xsi:type="dcterms:W3CDTF">2021-01-26T06:11:29Z</dcterms:modified>
</cp:coreProperties>
</file>