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15B2EA-31B6-4A63-A39B-15675E99122D}" type="datetimeFigureOut">
              <a:rPr lang="ru-RU" smtClean="0"/>
              <a:t>11.03.2019</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43B642-987D-4B3D-A266-B516928648B1}" type="slidenum">
              <a:rPr lang="ru-RU" smtClean="0"/>
              <a:t>‹#›</a:t>
            </a:fld>
            <a:endParaRPr lang="ru-RU"/>
          </a:p>
        </p:txBody>
      </p:sp>
    </p:spTree>
    <p:extLst>
      <p:ext uri="{BB962C8B-B14F-4D97-AF65-F5344CB8AC3E}">
        <p14:creationId xmlns:p14="http://schemas.microsoft.com/office/powerpoint/2010/main" val="2386357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143B642-987D-4B3D-A266-B516928648B1}" type="slidenum">
              <a:rPr lang="ru-RU" smtClean="0"/>
              <a:t>2</a:t>
            </a:fld>
            <a:endParaRPr lang="ru-RU"/>
          </a:p>
        </p:txBody>
      </p:sp>
    </p:spTree>
    <p:extLst>
      <p:ext uri="{BB962C8B-B14F-4D97-AF65-F5344CB8AC3E}">
        <p14:creationId xmlns:p14="http://schemas.microsoft.com/office/powerpoint/2010/main" val="4140704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ru-RU" smtClean="0"/>
              <a:t>Образец заголовка</a:t>
            </a:r>
            <a:endParaRPr kumimoji="0" lang="en-US"/>
          </a:p>
        </p:txBody>
      </p:sp>
      <p:sp>
        <p:nvSpPr>
          <p:cNvPr id="28" name="Дата 27"/>
          <p:cNvSpPr>
            <a:spLocks noGrp="1"/>
          </p:cNvSpPr>
          <p:nvPr>
            <p:ph type="dt" sz="half" idx="10"/>
          </p:nvPr>
        </p:nvSpPr>
        <p:spPr/>
        <p:txBody>
          <a:bodyPr/>
          <a:lstStyle/>
          <a:p>
            <a:fld id="{B4C71EC6-210F-42DE-9C53-41977AD35B3D}" type="datetimeFigureOut">
              <a:rPr lang="ru-RU" smtClean="0"/>
              <a:t>11.03.2019</a:t>
            </a:fld>
            <a:endParaRPr lang="ru-RU"/>
          </a:p>
        </p:txBody>
      </p:sp>
      <p:sp>
        <p:nvSpPr>
          <p:cNvPr id="17" name="Нижний колонтитул 16"/>
          <p:cNvSpPr>
            <a:spLocks noGrp="1"/>
          </p:cNvSpPr>
          <p:nvPr>
            <p:ph type="ftr" sz="quarter" idx="11"/>
          </p:nvPr>
        </p:nvSpPr>
        <p:spPr/>
        <p:txBody>
          <a:bodyPr/>
          <a:lstStyle/>
          <a:p>
            <a:endParaRPr lang="ru-RU"/>
          </a:p>
        </p:txBody>
      </p:sp>
      <p:sp>
        <p:nvSpPr>
          <p:cNvPr id="29" name="Номер слайда 28"/>
          <p:cNvSpPr>
            <a:spLocks noGrp="1"/>
          </p:cNvSpPr>
          <p:nvPr>
            <p:ph type="sldNum" sz="quarter" idx="12"/>
          </p:nvPr>
        </p:nvSpPr>
        <p:spPr/>
        <p:txBody>
          <a:bodyPr/>
          <a:lstStyle/>
          <a:p>
            <a:fld id="{B19B0651-EE4F-4900-A07F-96A6BFA9D0F0}" type="slidenum">
              <a:rPr lang="ru-RU" smtClean="0"/>
              <a:t>‹#›</a:t>
            </a:fld>
            <a:endParaRPr lang="ru-RU"/>
          </a:p>
        </p:txBody>
      </p:sp>
      <p:sp>
        <p:nvSpPr>
          <p:cNvPr id="9" name="Подзаголовок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11.03.2019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11.03.2019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11.03.2019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11.03.2019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a:xfrm>
            <a:off x="7924800" y="6416675"/>
            <a:ext cx="762000" cy="365125"/>
          </a:xfrm>
        </p:spPr>
        <p:txBody>
          <a:bodyPr/>
          <a:lstStyle/>
          <a:p>
            <a:fld id="{B19B0651-EE4F-4900-A07F-96A6BFA9D0F0}"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Объект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Объект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B4C71EC6-210F-42DE-9C53-41977AD35B3D}" type="datetimeFigureOut">
              <a:rPr lang="ru-RU" smtClean="0"/>
              <a:t>11.03.2019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Объект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Объект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B4C71EC6-210F-42DE-9C53-41977AD35B3D}" type="datetimeFigureOut">
              <a:rPr lang="ru-RU" smtClean="0"/>
              <a:t>11.03.2019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B4C71EC6-210F-42DE-9C53-41977AD35B3D}" type="datetimeFigureOut">
              <a:rPr lang="ru-RU" smtClean="0"/>
              <a:t>11.03.2019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11.03.2019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Объект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B4C71EC6-210F-42DE-9C53-41977AD35B3D}" type="datetimeFigureOut">
              <a:rPr lang="ru-RU" smtClean="0"/>
              <a:t>11.03.2019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ru-RU" smtClean="0">
                <a:solidFill>
                  <a:schemeClr val="lt1"/>
                </a:solidFill>
                <a:latin typeface="+mn-lt"/>
                <a:ea typeface="+mn-ea"/>
                <a:cs typeface="+mn-cs"/>
              </a:rPr>
              <a:t>Вставка рисунка</a:t>
            </a:r>
            <a:endParaRPr kumimoji="0" lang="en-US" dirty="0">
              <a:solidFill>
                <a:schemeClr val="lt1"/>
              </a:solidFill>
              <a:latin typeface="+mn-lt"/>
              <a:ea typeface="+mn-ea"/>
              <a:cs typeface="+mn-cs"/>
            </a:endParaRPr>
          </a:p>
        </p:txBody>
      </p:sp>
      <p:sp>
        <p:nvSpPr>
          <p:cNvPr id="4" name="Текст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11.03.2019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Заголовок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B4C71EC6-210F-42DE-9C53-41977AD35B3D}" type="datetimeFigureOut">
              <a:rPr lang="ru-RU" smtClean="0"/>
              <a:t>11.03.2019</a:t>
            </a:fld>
            <a:endParaRPr lang="ru-RU"/>
          </a:p>
        </p:txBody>
      </p:sp>
      <p:sp>
        <p:nvSpPr>
          <p:cNvPr id="3" name="Нижний колонтитул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ru-RU"/>
          </a:p>
        </p:txBody>
      </p:sp>
      <p:sp>
        <p:nvSpPr>
          <p:cNvPr id="23" name="Номер слайда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19B0651-EE4F-4900-A07F-96A6BFA9D0F0}" type="slidenum">
              <a:rPr lang="ru-RU" smtClean="0"/>
              <a:t>‹#›</a:t>
            </a:fld>
            <a:endParaRPr lang="ru-RU"/>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en-US" dirty="0" smtClean="0"/>
              <a:t>Rabin</a:t>
            </a:r>
            <a:endParaRPr lang="ru-RU" dirty="0"/>
          </a:p>
        </p:txBody>
      </p:sp>
      <p:sp>
        <p:nvSpPr>
          <p:cNvPr id="5" name="Объект 4"/>
          <p:cNvSpPr>
            <a:spLocks noGrp="1"/>
          </p:cNvSpPr>
          <p:nvPr>
            <p:ph idx="1"/>
          </p:nvPr>
        </p:nvSpPr>
        <p:spPr>
          <a:xfrm>
            <a:off x="611560" y="1432208"/>
            <a:ext cx="8229600" cy="5425792"/>
          </a:xfrm>
        </p:spPr>
        <p:txBody>
          <a:bodyPr>
            <a:normAutofit lnSpcReduction="10000"/>
          </a:bodyPr>
          <a:lstStyle/>
          <a:p>
            <a:pPr marL="137160" indent="0">
              <a:buNone/>
            </a:pPr>
            <a:r>
              <a:rPr lang="uz-Cyrl-UZ" sz="3200" dirty="0"/>
              <a:t>Bu shifrlash usuli 1979 yilda Maykl Rabin tomonidan chop etilgan. Algoritmning xavfsizligi katta tub sonlarga va ko’paytuvchilarga ajratish muammosiga asoslangan. Bunda ikkita katta tub son tanlanadi va ularning har birini to’rt soniga bo’lganda uch qoldiq chiqishi kerak. Bu sonlar yopiq kalit hisoblanadi. Ularning ko’paytmasi ochiq kalit hisoblanadi. p, q  tub sonlar tanlanadi. Yuqoridagi shartga ko’ra ular quyidagilarni qanoatlantirishi kerak: </a:t>
            </a:r>
            <a:endParaRPr lang="ru-RU" sz="3200" dirty="0"/>
          </a:p>
        </p:txBody>
      </p:sp>
    </p:spTree>
    <p:extLst>
      <p:ext uri="{BB962C8B-B14F-4D97-AF65-F5344CB8AC3E}">
        <p14:creationId xmlns:p14="http://schemas.microsoft.com/office/powerpoint/2010/main" val="27297097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z-Cyrl-UZ" dirty="0">
                <a:effectLst/>
              </a:rPr>
              <a:t>p </a:t>
            </a:r>
            <a:r>
              <a:rPr lang="uz-Cyrl-UZ" dirty="0" smtClean="0">
                <a:effectLst/>
              </a:rPr>
              <a:t>mod4=3</a:t>
            </a:r>
            <a:r>
              <a:rPr lang="en-US" dirty="0" smtClean="0">
                <a:effectLst/>
              </a:rPr>
              <a:t> </a:t>
            </a:r>
            <a:r>
              <a:rPr lang="en-US" dirty="0" err="1" smtClean="0">
                <a:effectLst/>
              </a:rPr>
              <a:t>va</a:t>
            </a:r>
            <a:r>
              <a:rPr lang="en-US" dirty="0" smtClean="0">
                <a:effectLst/>
              </a:rPr>
              <a:t> </a:t>
            </a:r>
            <a:r>
              <a:rPr lang="uz-Cyrl-UZ" dirty="0">
                <a:effectLst/>
              </a:rPr>
              <a:t>q mod4=3</a:t>
            </a:r>
            <a:endParaRPr lang="ru-RU" dirty="0"/>
          </a:p>
        </p:txBody>
      </p:sp>
      <p:sp>
        <p:nvSpPr>
          <p:cNvPr id="3" name="Объект 2"/>
          <p:cNvSpPr>
            <a:spLocks noGrp="1"/>
          </p:cNvSpPr>
          <p:nvPr>
            <p:ph idx="1"/>
          </p:nvPr>
        </p:nvSpPr>
        <p:spPr/>
        <p:txBody>
          <a:bodyPr>
            <a:normAutofit/>
          </a:bodyPr>
          <a:lstStyle/>
          <a:p>
            <a:pPr marL="137160" indent="0">
              <a:buNone/>
            </a:pPr>
            <a:r>
              <a:rPr lang="uz-Cyrl-UZ" sz="3200" dirty="0"/>
              <a:t>Ochiq kalit  n=p·q. M ochiq xabar va M&lt;n bo’lishi kerak.Aks holda bo’laklarga ajratiladi. Shifrlash va shifrni ochish uchun quyidagi formulalardan </a:t>
            </a:r>
            <a:r>
              <a:rPr lang="uz-Cyrl-UZ" sz="3200" dirty="0" smtClean="0"/>
              <a:t>foydalaniladi</a:t>
            </a:r>
            <a:r>
              <a:rPr lang="en-US" sz="3200" dirty="0" smtClean="0"/>
              <a:t>.</a:t>
            </a:r>
          </a:p>
          <a:p>
            <a:pPr marL="137160" indent="0">
              <a:buNone/>
            </a:pPr>
            <a:r>
              <a:rPr lang="uz-Cyrl-UZ" sz="3200" b="1" dirty="0">
                <a:solidFill>
                  <a:schemeClr val="bg1"/>
                </a:solidFill>
              </a:rPr>
              <a:t>Shifrlash:           </a:t>
            </a:r>
            <a:r>
              <a:rPr lang="uz-Cyrl-UZ" sz="3200" dirty="0"/>
              <a:t>C=M</a:t>
            </a:r>
            <a:r>
              <a:rPr lang="uz-Cyrl-UZ" sz="3200" baseline="30000" dirty="0"/>
              <a:t>2 </a:t>
            </a:r>
            <a:r>
              <a:rPr lang="uz-Cyrl-UZ" sz="3200" dirty="0"/>
              <a:t>modn; </a:t>
            </a:r>
            <a:endParaRPr lang="ru-RU" sz="3200" dirty="0"/>
          </a:p>
        </p:txBody>
      </p:sp>
    </p:spTree>
    <p:extLst>
      <p:ext uri="{BB962C8B-B14F-4D97-AF65-F5344CB8AC3E}">
        <p14:creationId xmlns:p14="http://schemas.microsoft.com/office/powerpoint/2010/main" val="3252849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Shifirni</a:t>
            </a:r>
            <a:r>
              <a:rPr lang="en-US" dirty="0" smtClean="0"/>
              <a:t> </a:t>
            </a:r>
            <a:r>
              <a:rPr lang="en-US" dirty="0" err="1" smtClean="0"/>
              <a:t>ochish</a:t>
            </a:r>
            <a:endParaRPr lang="ru-RU" dirty="0"/>
          </a:p>
        </p:txBody>
      </p:sp>
      <p:sp>
        <p:nvSpPr>
          <p:cNvPr id="3" name="Объект 2"/>
          <p:cNvSpPr>
            <a:spLocks noGrp="1"/>
          </p:cNvSpPr>
          <p:nvPr>
            <p:ph idx="1"/>
          </p:nvPr>
        </p:nvSpPr>
        <p:spPr/>
        <p:txBody>
          <a:bodyPr/>
          <a:lstStyle/>
          <a:p>
            <a:pPr marL="137160" indent="0">
              <a:buNone/>
            </a:pPr>
            <a:r>
              <a:rPr lang="uz-Cyrl-UZ" b="1" dirty="0">
                <a:solidFill>
                  <a:schemeClr val="bg1"/>
                </a:solidFill>
              </a:rPr>
              <a:t>Shifrni 	ochishda</a:t>
            </a:r>
            <a:r>
              <a:rPr lang="uz-Cyrl-UZ" dirty="0">
                <a:solidFill>
                  <a:schemeClr val="bg1"/>
                </a:solidFill>
              </a:rPr>
              <a:t> 	</a:t>
            </a:r>
            <a:r>
              <a:rPr lang="uz-Cyrl-UZ" b="1" dirty="0">
                <a:solidFill>
                  <a:schemeClr val="bg1"/>
                </a:solidFill>
              </a:rPr>
              <a:t>quyidagilar </a:t>
            </a:r>
            <a:r>
              <a:rPr lang="uz-Cyrl-UZ" b="1" dirty="0" smtClean="0">
                <a:solidFill>
                  <a:schemeClr val="bg1"/>
                </a:solidFill>
              </a:rPr>
              <a:t>hisoblanadi</a:t>
            </a:r>
            <a:r>
              <a:rPr lang="uz-Cyrl-UZ" dirty="0">
                <a:solidFill>
                  <a:schemeClr val="bg1"/>
                </a:solidFill>
              </a:rPr>
              <a:t>:</a:t>
            </a:r>
            <a:r>
              <a:rPr lang="ru-RU" dirty="0">
                <a:solidFill>
                  <a:schemeClr val="bg1"/>
                </a:solidFill>
              </a:rPr>
              <a:t> </a:t>
            </a:r>
            <a:r>
              <a:rPr lang="uz-Cyrl-UZ" dirty="0" smtClean="0"/>
              <a:t>            </a:t>
            </a:r>
            <a:endParaRPr lang="ru-RU" dirty="0"/>
          </a:p>
          <a:p>
            <a:pPr marL="137160" indent="0">
              <a:buNone/>
            </a:pPr>
            <a:r>
              <a:rPr lang="ru-RU" dirty="0" smtClean="0"/>
              <a:t> </a:t>
            </a:r>
            <a:endParaRPr lang="ru-RU" dirty="0"/>
          </a:p>
          <a:p>
            <a:pPr marL="137160" indent="0">
              <a:buNone/>
            </a:pPr>
            <a:endParaRPr lang="ru-RU" dirty="0"/>
          </a:p>
        </p:txBody>
      </p:sp>
      <p:pic>
        <p:nvPicPr>
          <p:cNvPr id="5" name="Picture 188913"/>
          <p:cNvPicPr/>
          <p:nvPr/>
        </p:nvPicPr>
        <p:blipFill>
          <a:blip r:embed="rId2"/>
          <a:stretch>
            <a:fillRect/>
          </a:stretch>
        </p:blipFill>
        <p:spPr>
          <a:xfrm>
            <a:off x="827584" y="2178825"/>
            <a:ext cx="3888432" cy="648072"/>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a:off x="719572" y="2888976"/>
                <a:ext cx="4500500" cy="783612"/>
              </a:xfrm>
              <a:prstGeom prst="rect">
                <a:avLst/>
              </a:prstGeom>
              <a:noFill/>
            </p:spPr>
            <p:txBody>
              <a:bodyPr wrap="square" rtlCol="0">
                <a:spAutoFit/>
              </a:bodyPr>
              <a:lstStyle/>
              <a:p>
                <a14:m>
                  <m:oMath xmlns:m="http://schemas.openxmlformats.org/officeDocument/2006/math">
                    <m:sSub>
                      <m:sSubPr>
                        <m:ctrlPr>
                          <a:rPr lang="ru-RU" sz="3200" b="1" i="1" smtClean="0">
                            <a:solidFill>
                              <a:schemeClr val="bg1"/>
                            </a:solidFill>
                            <a:latin typeface="Cambria Math"/>
                          </a:rPr>
                        </m:ctrlPr>
                      </m:sSubPr>
                      <m:e>
                        <m:r>
                          <a:rPr lang="en-US" sz="3200" b="1" i="1" smtClean="0">
                            <a:solidFill>
                              <a:schemeClr val="bg1"/>
                            </a:solidFill>
                            <a:latin typeface="Cambria Math"/>
                          </a:rPr>
                          <m:t>𝒎</m:t>
                        </m:r>
                      </m:e>
                      <m:sub>
                        <m:r>
                          <a:rPr lang="en-US" sz="3200" b="1" i="1" smtClean="0">
                            <a:solidFill>
                              <a:schemeClr val="bg1"/>
                            </a:solidFill>
                            <a:latin typeface="Cambria Math"/>
                          </a:rPr>
                          <m:t>𝟐</m:t>
                        </m:r>
                      </m:sub>
                    </m:sSub>
                    <m:r>
                      <a:rPr lang="en-US" sz="3200" b="1" i="1" smtClean="0">
                        <a:solidFill>
                          <a:schemeClr val="bg1"/>
                        </a:solidFill>
                        <a:latin typeface="Cambria Math"/>
                      </a:rPr>
                      <m:t>=(</m:t>
                    </m:r>
                    <m:r>
                      <a:rPr lang="en-US" sz="3200" b="1" i="1" smtClean="0">
                        <a:solidFill>
                          <a:schemeClr val="bg1"/>
                        </a:solidFill>
                        <a:latin typeface="Cambria Math"/>
                      </a:rPr>
                      <m:t>𝒑</m:t>
                    </m:r>
                    <m:r>
                      <a:rPr lang="en-US" sz="3200" b="1" i="1" smtClean="0">
                        <a:solidFill>
                          <a:schemeClr val="bg1"/>
                        </a:solidFill>
                        <a:latin typeface="Cambria Math"/>
                      </a:rPr>
                      <m:t>−</m:t>
                    </m:r>
                    <m:sSup>
                      <m:sSupPr>
                        <m:ctrlPr>
                          <a:rPr lang="en-US" sz="3200" b="1" i="1" smtClean="0">
                            <a:solidFill>
                              <a:schemeClr val="bg1"/>
                            </a:solidFill>
                            <a:latin typeface="Cambria Math"/>
                          </a:rPr>
                        </m:ctrlPr>
                      </m:sSupPr>
                      <m:e>
                        <m:r>
                          <a:rPr lang="en-US" sz="3200" b="1" i="1" smtClean="0">
                            <a:solidFill>
                              <a:schemeClr val="bg1"/>
                            </a:solidFill>
                            <a:latin typeface="Cambria Math"/>
                          </a:rPr>
                          <m:t>𝒄</m:t>
                        </m:r>
                      </m:e>
                      <m:sup>
                        <m:f>
                          <m:fPr>
                            <m:ctrlPr>
                              <a:rPr lang="en-US" sz="3200" b="1" i="1" smtClean="0">
                                <a:solidFill>
                                  <a:schemeClr val="bg1"/>
                                </a:solidFill>
                                <a:latin typeface="Cambria Math"/>
                              </a:rPr>
                            </m:ctrlPr>
                          </m:fPr>
                          <m:num>
                            <m:r>
                              <a:rPr lang="en-US" sz="3200" b="1" i="1" smtClean="0">
                                <a:solidFill>
                                  <a:schemeClr val="bg1"/>
                                </a:solidFill>
                                <a:latin typeface="Cambria Math"/>
                              </a:rPr>
                              <m:t>𝒑</m:t>
                            </m:r>
                            <m:r>
                              <a:rPr lang="en-US" sz="3200" b="1" i="1" smtClean="0">
                                <a:solidFill>
                                  <a:schemeClr val="bg1"/>
                                </a:solidFill>
                                <a:latin typeface="Cambria Math"/>
                              </a:rPr>
                              <m:t>+</m:t>
                            </m:r>
                            <m:r>
                              <a:rPr lang="en-US" sz="3200" b="1" i="1" smtClean="0">
                                <a:solidFill>
                                  <a:schemeClr val="bg1"/>
                                </a:solidFill>
                                <a:latin typeface="Cambria Math"/>
                              </a:rPr>
                              <m:t>𝟏</m:t>
                            </m:r>
                          </m:num>
                          <m:den>
                            <m:r>
                              <a:rPr lang="en-US" sz="3200" b="1" i="1" smtClean="0">
                                <a:solidFill>
                                  <a:schemeClr val="bg1"/>
                                </a:solidFill>
                                <a:latin typeface="Cambria Math"/>
                              </a:rPr>
                              <m:t>𝟒</m:t>
                            </m:r>
                          </m:den>
                        </m:f>
                      </m:sup>
                    </m:sSup>
                    <m:r>
                      <a:rPr lang="en-US" sz="3200" b="1" i="1" smtClean="0">
                        <a:solidFill>
                          <a:schemeClr val="bg1"/>
                        </a:solidFill>
                        <a:latin typeface="Cambria Math"/>
                      </a:rPr>
                      <m:t>)</m:t>
                    </m:r>
                  </m:oMath>
                </a14:m>
                <a:r>
                  <a:rPr lang="en-US" sz="3200" b="1" i="1" dirty="0" smtClean="0">
                    <a:solidFill>
                      <a:schemeClr val="bg1"/>
                    </a:solidFill>
                  </a:rPr>
                  <a:t>modp</a:t>
                </a:r>
                <a:endParaRPr lang="ru-RU" sz="3200" b="1" i="1" dirty="0">
                  <a:solidFill>
                    <a:schemeClr val="bg1"/>
                  </a:solidFill>
                </a:endParaRPr>
              </a:p>
            </p:txBody>
          </p:sp>
        </mc:Choice>
        <mc:Fallback>
          <p:sp>
            <p:nvSpPr>
              <p:cNvPr id="6" name="TextBox 5"/>
              <p:cNvSpPr txBox="1">
                <a:spLocks noRot="1" noChangeAspect="1" noMove="1" noResize="1" noEditPoints="1" noAdjustHandles="1" noChangeArrowheads="1" noChangeShapeType="1" noTextEdit="1"/>
              </p:cNvSpPr>
              <p:nvPr/>
            </p:nvSpPr>
            <p:spPr>
              <a:xfrm>
                <a:off x="719572" y="2888976"/>
                <a:ext cx="4500500" cy="783612"/>
              </a:xfrm>
              <a:prstGeom prst="rect">
                <a:avLst/>
              </a:prstGeom>
              <a:blipFill rotWithShape="1">
                <a:blip r:embed="rId3"/>
                <a:stretch>
                  <a:fillRect b="-25781"/>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706498" y="3897081"/>
                <a:ext cx="3044873" cy="783612"/>
              </a:xfrm>
              <a:prstGeom prst="rect">
                <a:avLst/>
              </a:prstGeom>
              <a:noFill/>
            </p:spPr>
            <p:txBody>
              <a:bodyPr wrap="none" rtlCol="0">
                <a:spAutoFit/>
              </a:bodyPr>
              <a:lstStyle/>
              <a:p>
                <a14:m>
                  <m:oMath xmlns:m="http://schemas.openxmlformats.org/officeDocument/2006/math">
                    <m:sSub>
                      <m:sSubPr>
                        <m:ctrlPr>
                          <a:rPr lang="ru-RU" sz="3200" b="1" i="1" smtClean="0">
                            <a:solidFill>
                              <a:schemeClr val="bg1"/>
                            </a:solidFill>
                            <a:latin typeface="Cambria Math"/>
                          </a:rPr>
                        </m:ctrlPr>
                      </m:sSubPr>
                      <m:e>
                        <m:r>
                          <a:rPr lang="en-US" sz="3200" b="1" i="1" smtClean="0">
                            <a:solidFill>
                              <a:schemeClr val="bg1"/>
                            </a:solidFill>
                            <a:latin typeface="Cambria Math"/>
                          </a:rPr>
                          <m:t>𝒎</m:t>
                        </m:r>
                      </m:e>
                      <m:sub>
                        <m:r>
                          <a:rPr lang="en-US" sz="3200" b="1" i="1" smtClean="0">
                            <a:solidFill>
                              <a:schemeClr val="bg1"/>
                            </a:solidFill>
                            <a:latin typeface="Cambria Math"/>
                          </a:rPr>
                          <m:t>𝟑</m:t>
                        </m:r>
                      </m:sub>
                    </m:sSub>
                  </m:oMath>
                </a14:m>
                <a:r>
                  <a:rPr lang="en-US" sz="3200" b="1" i="1" dirty="0" smtClean="0">
                    <a:solidFill>
                      <a:schemeClr val="bg1"/>
                    </a:solidFill>
                  </a:rPr>
                  <a:t>=</a:t>
                </a:r>
                <a14:m>
                  <m:oMath xmlns:m="http://schemas.openxmlformats.org/officeDocument/2006/math">
                    <m:sSup>
                      <m:sSupPr>
                        <m:ctrlPr>
                          <a:rPr lang="en-US" sz="3200" b="1" i="1" dirty="0" smtClean="0">
                            <a:solidFill>
                              <a:schemeClr val="bg1"/>
                            </a:solidFill>
                            <a:latin typeface="Cambria Math"/>
                          </a:rPr>
                        </m:ctrlPr>
                      </m:sSupPr>
                      <m:e>
                        <m:r>
                          <a:rPr lang="en-US" sz="3200" b="1" i="1" dirty="0" smtClean="0">
                            <a:solidFill>
                              <a:schemeClr val="bg1"/>
                            </a:solidFill>
                            <a:latin typeface="Cambria Math"/>
                          </a:rPr>
                          <m:t>(</m:t>
                        </m:r>
                        <m:r>
                          <a:rPr lang="en-US" sz="3200" b="1" i="1" dirty="0" smtClean="0">
                            <a:solidFill>
                              <a:schemeClr val="bg1"/>
                            </a:solidFill>
                            <a:latin typeface="Cambria Math"/>
                          </a:rPr>
                          <m:t>𝒄</m:t>
                        </m:r>
                      </m:e>
                      <m:sup>
                        <m:f>
                          <m:fPr>
                            <m:ctrlPr>
                              <a:rPr lang="en-US" sz="3200" b="1" i="1" dirty="0" smtClean="0">
                                <a:solidFill>
                                  <a:schemeClr val="bg1"/>
                                </a:solidFill>
                                <a:latin typeface="Cambria Math"/>
                              </a:rPr>
                            </m:ctrlPr>
                          </m:fPr>
                          <m:num>
                            <m:r>
                              <a:rPr lang="en-US" sz="3200" b="1" i="1" dirty="0" smtClean="0">
                                <a:solidFill>
                                  <a:schemeClr val="bg1"/>
                                </a:solidFill>
                                <a:latin typeface="Cambria Math"/>
                              </a:rPr>
                              <m:t>𝒒</m:t>
                            </m:r>
                            <m:r>
                              <a:rPr lang="en-US" sz="3200" b="1" i="1" dirty="0" smtClean="0">
                                <a:solidFill>
                                  <a:schemeClr val="bg1"/>
                                </a:solidFill>
                                <a:latin typeface="Cambria Math"/>
                              </a:rPr>
                              <m:t>+</m:t>
                            </m:r>
                            <m:r>
                              <a:rPr lang="en-US" sz="3200" b="1" i="1" dirty="0" smtClean="0">
                                <a:solidFill>
                                  <a:schemeClr val="bg1"/>
                                </a:solidFill>
                                <a:latin typeface="Cambria Math"/>
                              </a:rPr>
                              <m:t>𝟏</m:t>
                            </m:r>
                          </m:num>
                          <m:den>
                            <m:r>
                              <a:rPr lang="en-US" sz="3200" b="1" i="1" dirty="0" smtClean="0">
                                <a:solidFill>
                                  <a:schemeClr val="bg1"/>
                                </a:solidFill>
                                <a:latin typeface="Cambria Math"/>
                              </a:rPr>
                              <m:t>𝟒</m:t>
                            </m:r>
                          </m:den>
                        </m:f>
                      </m:sup>
                    </m:sSup>
                  </m:oMath>
                </a14:m>
                <a:r>
                  <a:rPr lang="en-US" sz="3200" b="1" i="1" dirty="0" smtClean="0">
                    <a:solidFill>
                      <a:schemeClr val="bg1"/>
                    </a:solidFill>
                  </a:rPr>
                  <a:t>)modp</a:t>
                </a:r>
                <a:endParaRPr lang="ru-RU" sz="3200" b="1" i="1" dirty="0">
                  <a:solidFill>
                    <a:schemeClr val="bg1"/>
                  </a:solidFill>
                </a:endParaRPr>
              </a:p>
            </p:txBody>
          </p:sp>
        </mc:Choice>
        <mc:Fallback>
          <p:sp>
            <p:nvSpPr>
              <p:cNvPr id="7" name="TextBox 6"/>
              <p:cNvSpPr txBox="1">
                <a:spLocks noRot="1" noChangeAspect="1" noMove="1" noResize="1" noEditPoints="1" noAdjustHandles="1" noChangeArrowheads="1" noChangeShapeType="1" noTextEdit="1"/>
              </p:cNvSpPr>
              <p:nvPr/>
            </p:nvSpPr>
            <p:spPr>
              <a:xfrm>
                <a:off x="706498" y="3897081"/>
                <a:ext cx="3044873" cy="783612"/>
              </a:xfrm>
              <a:prstGeom prst="rect">
                <a:avLst/>
              </a:prstGeom>
              <a:blipFill rotWithShape="1">
                <a:blip r:embed="rId4"/>
                <a:stretch>
                  <a:fillRect r="-4409" b="-24806"/>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706498" y="4846200"/>
                <a:ext cx="4026899" cy="783612"/>
              </a:xfrm>
              <a:prstGeom prst="rect">
                <a:avLst/>
              </a:prstGeom>
              <a:noFill/>
            </p:spPr>
            <p:txBody>
              <a:bodyPr wrap="square" rtlCol="0">
                <a:spAutoFit/>
              </a:bodyPr>
              <a:lstStyle/>
              <a:p>
                <a14:m>
                  <m:oMath xmlns:m="http://schemas.openxmlformats.org/officeDocument/2006/math">
                    <m:sSub>
                      <m:sSubPr>
                        <m:ctrlPr>
                          <a:rPr lang="ru-RU" sz="3200" b="1" i="1" smtClean="0">
                            <a:solidFill>
                              <a:schemeClr val="bg1"/>
                            </a:solidFill>
                            <a:latin typeface="Cambria Math"/>
                          </a:rPr>
                        </m:ctrlPr>
                      </m:sSubPr>
                      <m:e>
                        <m:r>
                          <a:rPr lang="en-US" sz="3200" b="1" i="1" smtClean="0">
                            <a:solidFill>
                              <a:schemeClr val="bg1"/>
                            </a:solidFill>
                            <a:latin typeface="Cambria Math"/>
                          </a:rPr>
                          <m:t>𝒎</m:t>
                        </m:r>
                      </m:e>
                      <m:sub>
                        <m:r>
                          <a:rPr lang="en-US" sz="3200" b="1" i="1" smtClean="0">
                            <a:solidFill>
                              <a:schemeClr val="bg1"/>
                            </a:solidFill>
                            <a:latin typeface="Cambria Math"/>
                          </a:rPr>
                          <m:t>𝟒</m:t>
                        </m:r>
                      </m:sub>
                    </m:sSub>
                  </m:oMath>
                </a14:m>
                <a:r>
                  <a:rPr lang="en-US" sz="3200" b="1" i="1" dirty="0" smtClean="0">
                    <a:solidFill>
                      <a:schemeClr val="bg1"/>
                    </a:solidFill>
                  </a:rPr>
                  <a:t>=(q-</a:t>
                </a:r>
                <a14:m>
                  <m:oMath xmlns:m="http://schemas.openxmlformats.org/officeDocument/2006/math">
                    <m:sSup>
                      <m:sSupPr>
                        <m:ctrlPr>
                          <a:rPr lang="en-US" sz="3200" b="1" i="1" smtClean="0">
                            <a:solidFill>
                              <a:schemeClr val="bg1"/>
                            </a:solidFill>
                            <a:latin typeface="Cambria Math"/>
                          </a:rPr>
                        </m:ctrlPr>
                      </m:sSupPr>
                      <m:e>
                        <m:r>
                          <a:rPr lang="en-US" sz="3200" b="1" i="1" smtClean="0">
                            <a:solidFill>
                              <a:schemeClr val="bg1"/>
                            </a:solidFill>
                            <a:latin typeface="Cambria Math"/>
                          </a:rPr>
                          <m:t>𝒄</m:t>
                        </m:r>
                      </m:e>
                      <m:sup>
                        <m:f>
                          <m:fPr>
                            <m:ctrlPr>
                              <a:rPr lang="en-US" sz="3200" b="1" i="1" smtClean="0">
                                <a:solidFill>
                                  <a:schemeClr val="bg1"/>
                                </a:solidFill>
                                <a:latin typeface="Cambria Math"/>
                              </a:rPr>
                            </m:ctrlPr>
                          </m:fPr>
                          <m:num>
                            <m:r>
                              <a:rPr lang="en-US" sz="3200" b="1" i="1" smtClean="0">
                                <a:solidFill>
                                  <a:schemeClr val="bg1"/>
                                </a:solidFill>
                                <a:latin typeface="Cambria Math"/>
                              </a:rPr>
                              <m:t>𝒒</m:t>
                            </m:r>
                            <m:r>
                              <a:rPr lang="en-US" sz="3200" b="1" i="1" smtClean="0">
                                <a:solidFill>
                                  <a:schemeClr val="bg1"/>
                                </a:solidFill>
                                <a:latin typeface="Cambria Math"/>
                              </a:rPr>
                              <m:t>+</m:t>
                            </m:r>
                            <m:r>
                              <a:rPr lang="en-US" sz="3200" b="1" i="1" smtClean="0">
                                <a:solidFill>
                                  <a:schemeClr val="bg1"/>
                                </a:solidFill>
                                <a:latin typeface="Cambria Math"/>
                              </a:rPr>
                              <m:t>𝟏</m:t>
                            </m:r>
                          </m:num>
                          <m:den>
                            <m:r>
                              <a:rPr lang="en-US" sz="3200" b="1" i="1" smtClean="0">
                                <a:solidFill>
                                  <a:schemeClr val="bg1"/>
                                </a:solidFill>
                                <a:latin typeface="Cambria Math"/>
                              </a:rPr>
                              <m:t>𝟒</m:t>
                            </m:r>
                          </m:den>
                        </m:f>
                      </m:sup>
                    </m:sSup>
                  </m:oMath>
                </a14:m>
                <a:r>
                  <a:rPr lang="en-US" sz="3200" b="1" i="1" dirty="0" smtClean="0">
                    <a:solidFill>
                      <a:schemeClr val="bg1"/>
                    </a:solidFill>
                  </a:rPr>
                  <a:t>)modp</a:t>
                </a:r>
                <a:endParaRPr lang="ru-RU" sz="3200" b="1" i="1" dirty="0">
                  <a:solidFill>
                    <a:schemeClr val="bg1"/>
                  </a:solidFill>
                </a:endParaRPr>
              </a:p>
            </p:txBody>
          </p:sp>
        </mc:Choice>
        <mc:Fallback>
          <p:sp>
            <p:nvSpPr>
              <p:cNvPr id="8" name="TextBox 7"/>
              <p:cNvSpPr txBox="1">
                <a:spLocks noRot="1" noChangeAspect="1" noMove="1" noResize="1" noEditPoints="1" noAdjustHandles="1" noChangeArrowheads="1" noChangeShapeType="1" noTextEdit="1"/>
              </p:cNvSpPr>
              <p:nvPr/>
            </p:nvSpPr>
            <p:spPr>
              <a:xfrm>
                <a:off x="706498" y="4846200"/>
                <a:ext cx="4026899" cy="783612"/>
              </a:xfrm>
              <a:prstGeom prst="rect">
                <a:avLst/>
              </a:prstGeom>
              <a:blipFill rotWithShape="1">
                <a:blip r:embed="rId5"/>
                <a:stretch>
                  <a:fillRect b="-24806"/>
                </a:stretch>
              </a:blipFill>
            </p:spPr>
            <p:txBody>
              <a:bodyPr/>
              <a:lstStyle/>
              <a:p>
                <a:r>
                  <a:rPr lang="ru-RU">
                    <a:noFill/>
                  </a:rPr>
                  <a:t> </a:t>
                </a:r>
              </a:p>
            </p:txBody>
          </p:sp>
        </mc:Fallback>
      </mc:AlternateContent>
    </p:spTree>
    <p:extLst>
      <p:ext uri="{BB962C8B-B14F-4D97-AF65-F5344CB8AC3E}">
        <p14:creationId xmlns:p14="http://schemas.microsoft.com/office/powerpoint/2010/main" val="24409414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30026"/>
          </a:xfrm>
        </p:spPr>
        <p:txBody>
          <a:bodyPr>
            <a:normAutofit fontScale="90000"/>
          </a:bodyPr>
          <a:lstStyle/>
          <a:p>
            <a:r>
              <a:rPr lang="en-US" dirty="0" smtClean="0"/>
              <a:t> </a:t>
            </a:r>
            <a:endParaRPr lang="ru-RU" dirty="0"/>
          </a:p>
        </p:txBody>
      </p:sp>
      <p:pic>
        <p:nvPicPr>
          <p:cNvPr id="4" name="Picture 188915"/>
          <p:cNvPicPr>
            <a:picLocks noGrp="1"/>
          </p:cNvPicPr>
          <p:nvPr>
            <p:ph idx="1"/>
          </p:nvPr>
        </p:nvPicPr>
        <p:blipFill>
          <a:blip r:embed="rId2"/>
          <a:stretch>
            <a:fillRect/>
          </a:stretch>
        </p:blipFill>
        <p:spPr>
          <a:xfrm>
            <a:off x="539552" y="404664"/>
            <a:ext cx="4104456" cy="936104"/>
          </a:xfrm>
          <a:prstGeom prst="rect">
            <a:avLst/>
          </a:prstGeom>
        </p:spPr>
      </p:pic>
      <p:pic>
        <p:nvPicPr>
          <p:cNvPr id="5" name="Picture 188916"/>
          <p:cNvPicPr/>
          <p:nvPr/>
        </p:nvPicPr>
        <p:blipFill>
          <a:blip r:embed="rId3"/>
          <a:stretch>
            <a:fillRect/>
          </a:stretch>
        </p:blipFill>
        <p:spPr>
          <a:xfrm>
            <a:off x="539552" y="1412776"/>
            <a:ext cx="4032448" cy="792088"/>
          </a:xfrm>
          <a:prstGeom prst="rect">
            <a:avLst/>
          </a:prstGeom>
        </p:spPr>
      </p:pic>
      <p:sp>
        <p:nvSpPr>
          <p:cNvPr id="7" name="TextBox 6"/>
          <p:cNvSpPr txBox="1"/>
          <p:nvPr/>
        </p:nvSpPr>
        <p:spPr>
          <a:xfrm>
            <a:off x="217619" y="2852936"/>
            <a:ext cx="8650125" cy="2554545"/>
          </a:xfrm>
          <a:prstGeom prst="rect">
            <a:avLst/>
          </a:prstGeom>
          <a:noFill/>
        </p:spPr>
        <p:txBody>
          <a:bodyPr wrap="none" rtlCol="0">
            <a:spAutoFit/>
          </a:bodyPr>
          <a:lstStyle/>
          <a:p>
            <a:r>
              <a:rPr lang="en-US" sz="3200" dirty="0" smtClean="0"/>
              <a:t>   </a:t>
            </a:r>
            <a:r>
              <a:rPr lang="en-US" sz="3200" dirty="0" err="1" smtClean="0"/>
              <a:t>Yuqorida</a:t>
            </a:r>
            <a:r>
              <a:rPr lang="en-US" sz="3200" dirty="0" smtClean="0"/>
              <a:t> </a:t>
            </a:r>
            <a:r>
              <a:rPr lang="en-US" sz="3200" dirty="0" err="1" smtClean="0"/>
              <a:t>ko’rganlarimiz</a:t>
            </a:r>
            <a:r>
              <a:rPr lang="en-US" sz="3200" dirty="0" smtClean="0"/>
              <a:t> </a:t>
            </a:r>
            <a:r>
              <a:rPr lang="en-US" sz="3200" dirty="0" err="1" smtClean="0"/>
              <a:t>bizga</a:t>
            </a:r>
            <a:r>
              <a:rPr lang="en-US" sz="3200" dirty="0" smtClean="0"/>
              <a:t> </a:t>
            </a:r>
            <a:r>
              <a:rPr lang="en-US" sz="3200" dirty="0" err="1" smtClean="0"/>
              <a:t>shifir</a:t>
            </a:r>
            <a:r>
              <a:rPr lang="en-US" sz="3200" dirty="0" smtClean="0"/>
              <a:t> </a:t>
            </a:r>
            <a:r>
              <a:rPr lang="en-US" sz="3200" dirty="0" err="1" smtClean="0"/>
              <a:t>matnni</a:t>
            </a:r>
            <a:r>
              <a:rPr lang="en-US" sz="3200" dirty="0" smtClean="0"/>
              <a:t> </a:t>
            </a:r>
          </a:p>
          <a:p>
            <a:r>
              <a:rPr lang="en-US" sz="3200" dirty="0" err="1" smtClean="0"/>
              <a:t>Hosil</a:t>
            </a:r>
            <a:r>
              <a:rPr lang="en-US" sz="3200" dirty="0" smtClean="0"/>
              <a:t> </a:t>
            </a:r>
            <a:r>
              <a:rPr lang="en-US" sz="3200" dirty="0" err="1" smtClean="0"/>
              <a:t>qilish</a:t>
            </a:r>
            <a:r>
              <a:rPr lang="en-US" sz="3200" dirty="0" smtClean="0"/>
              <a:t> </a:t>
            </a:r>
            <a:r>
              <a:rPr lang="en-US" sz="3200" dirty="0" err="1" smtClean="0"/>
              <a:t>uchun</a:t>
            </a:r>
            <a:r>
              <a:rPr lang="en-US" sz="3200" dirty="0" smtClean="0"/>
              <a:t> </a:t>
            </a:r>
            <a:r>
              <a:rPr lang="en-US" sz="3200" dirty="0" err="1" smtClean="0"/>
              <a:t>yordam</a:t>
            </a:r>
            <a:r>
              <a:rPr lang="en-US" sz="3200" dirty="0" smtClean="0"/>
              <a:t> </a:t>
            </a:r>
            <a:r>
              <a:rPr lang="en-US" sz="3200" dirty="0" err="1" smtClean="0"/>
              <a:t>beradi</a:t>
            </a:r>
            <a:r>
              <a:rPr lang="en-US" sz="3200" dirty="0" smtClean="0"/>
              <a:t> </a:t>
            </a:r>
            <a:r>
              <a:rPr lang="en-US" sz="3200" dirty="0" err="1" smtClean="0"/>
              <a:t>ya’ni</a:t>
            </a:r>
            <a:r>
              <a:rPr lang="en-US" sz="3200" dirty="0" smtClean="0"/>
              <a:t> </a:t>
            </a:r>
            <a:r>
              <a:rPr lang="en-US" sz="3200" dirty="0" err="1" smtClean="0"/>
              <a:t>ular</a:t>
            </a:r>
            <a:r>
              <a:rPr lang="en-US" sz="3200" dirty="0" smtClean="0"/>
              <a:t> </a:t>
            </a:r>
          </a:p>
          <a:p>
            <a:r>
              <a:rPr lang="en-US" sz="3200" dirty="0" err="1" smtClean="0"/>
              <a:t>Bizga</a:t>
            </a:r>
            <a:r>
              <a:rPr lang="en-US" sz="3200" dirty="0" smtClean="0"/>
              <a:t> </a:t>
            </a:r>
            <a:r>
              <a:rPr lang="en-US" sz="3200" dirty="0" err="1" smtClean="0"/>
              <a:t>shifir</a:t>
            </a:r>
            <a:r>
              <a:rPr lang="en-US" sz="3200" dirty="0" smtClean="0"/>
              <a:t> </a:t>
            </a:r>
            <a:r>
              <a:rPr lang="en-US" sz="3200" dirty="0" err="1" smtClean="0"/>
              <a:t>matnni</a:t>
            </a:r>
            <a:r>
              <a:rPr lang="en-US" sz="3200" dirty="0" smtClean="0"/>
              <a:t> </a:t>
            </a:r>
            <a:r>
              <a:rPr lang="en-US" sz="3200" dirty="0" err="1" smtClean="0"/>
              <a:t>deshifirlash</a:t>
            </a:r>
            <a:r>
              <a:rPr lang="en-US" sz="3200" dirty="0" smtClean="0"/>
              <a:t>  </a:t>
            </a:r>
            <a:r>
              <a:rPr lang="en-US" sz="3200" dirty="0" err="1" smtClean="0"/>
              <a:t>uchun</a:t>
            </a:r>
            <a:r>
              <a:rPr lang="en-US" sz="3200" dirty="0" smtClean="0"/>
              <a:t> </a:t>
            </a:r>
          </a:p>
          <a:p>
            <a:r>
              <a:rPr lang="en-US" sz="3200" dirty="0" err="1" smtClean="0"/>
              <a:t>Ishlatamiz</a:t>
            </a:r>
            <a:r>
              <a:rPr lang="en-US" sz="3200" dirty="0" smtClean="0"/>
              <a:t>. </a:t>
            </a:r>
            <a:r>
              <a:rPr lang="en-US" sz="3200" dirty="0" err="1" smtClean="0"/>
              <a:t>Quyida</a:t>
            </a:r>
            <a:r>
              <a:rPr lang="en-US" sz="3200" dirty="0" smtClean="0"/>
              <a:t> </a:t>
            </a:r>
            <a:r>
              <a:rPr lang="en-US" sz="3200" dirty="0" err="1" smtClean="0"/>
              <a:t>esa</a:t>
            </a:r>
            <a:r>
              <a:rPr lang="en-US" sz="3200" dirty="0" smtClean="0"/>
              <a:t> biz </a:t>
            </a:r>
            <a:r>
              <a:rPr lang="en-US" sz="3200" dirty="0" err="1" smtClean="0"/>
              <a:t>sizlar</a:t>
            </a:r>
            <a:r>
              <a:rPr lang="en-US" sz="3200" dirty="0" smtClean="0"/>
              <a:t> </a:t>
            </a:r>
            <a:r>
              <a:rPr lang="en-US" sz="3200" dirty="0" err="1" smtClean="0"/>
              <a:t>bilan</a:t>
            </a:r>
            <a:r>
              <a:rPr lang="en-US" sz="3200" dirty="0" smtClean="0"/>
              <a:t> </a:t>
            </a:r>
            <a:r>
              <a:rPr lang="en-US" sz="3200" dirty="0" err="1" smtClean="0"/>
              <a:t>shifir</a:t>
            </a:r>
            <a:r>
              <a:rPr lang="en-US" sz="3200" dirty="0" smtClean="0"/>
              <a:t> </a:t>
            </a:r>
          </a:p>
          <a:p>
            <a:r>
              <a:rPr lang="en-US" sz="3200" dirty="0" err="1" smtClean="0"/>
              <a:t>Matn</a:t>
            </a:r>
            <a:r>
              <a:rPr lang="en-US" sz="3200" dirty="0" smtClean="0"/>
              <a:t> </a:t>
            </a:r>
            <a:r>
              <a:rPr lang="en-US" sz="3200" dirty="0" err="1" smtClean="0"/>
              <a:t>holatiga</a:t>
            </a:r>
            <a:r>
              <a:rPr lang="en-US" sz="3200" dirty="0" smtClean="0"/>
              <a:t> </a:t>
            </a:r>
            <a:r>
              <a:rPr lang="en-US" sz="3200" dirty="0" err="1" smtClean="0"/>
              <a:t>o’tishini</a:t>
            </a:r>
            <a:r>
              <a:rPr lang="en-US" sz="3200" dirty="0" smtClean="0"/>
              <a:t> </a:t>
            </a:r>
            <a:r>
              <a:rPr lang="en-US" sz="3200" dirty="0" err="1" smtClean="0"/>
              <a:t>ko’rib</a:t>
            </a:r>
            <a:r>
              <a:rPr lang="en-US" sz="3200" dirty="0" smtClean="0"/>
              <a:t> </a:t>
            </a:r>
            <a:r>
              <a:rPr lang="en-US" sz="3200" dirty="0" err="1" smtClean="0"/>
              <a:t>chiqamiz</a:t>
            </a:r>
            <a:r>
              <a:rPr lang="en-US" sz="3200" dirty="0" smtClean="0"/>
              <a:t>.</a:t>
            </a:r>
            <a:endParaRPr lang="ru-RU" sz="3200" dirty="0"/>
          </a:p>
        </p:txBody>
      </p:sp>
    </p:spTree>
    <p:extLst>
      <p:ext uri="{BB962C8B-B14F-4D97-AF65-F5344CB8AC3E}">
        <p14:creationId xmlns:p14="http://schemas.microsoft.com/office/powerpoint/2010/main" val="1544130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346050"/>
          </a:xfrm>
        </p:spPr>
        <p:txBody>
          <a:bodyPr>
            <a:normAutofit fontScale="90000"/>
          </a:bodyPr>
          <a:lstStyle/>
          <a:p>
            <a:r>
              <a:rPr lang="en-US" dirty="0" smtClean="0"/>
              <a:t> </a:t>
            </a:r>
            <a:endParaRPr lang="ru-RU" dirty="0"/>
          </a:p>
        </p:txBody>
      </p:sp>
      <p:sp>
        <p:nvSpPr>
          <p:cNvPr id="3" name="Объект 2"/>
          <p:cNvSpPr>
            <a:spLocks noGrp="1"/>
          </p:cNvSpPr>
          <p:nvPr>
            <p:ph idx="1"/>
          </p:nvPr>
        </p:nvSpPr>
        <p:spPr>
          <a:xfrm>
            <a:off x="457200" y="260648"/>
            <a:ext cx="8229600" cy="6048712"/>
          </a:xfrm>
        </p:spPr>
        <p:txBody>
          <a:bodyPr>
            <a:normAutofit/>
          </a:bodyPr>
          <a:lstStyle/>
          <a:p>
            <a:pPr marL="137160" indent="0">
              <a:buNone/>
            </a:pPr>
            <a:r>
              <a:rPr lang="en-US" sz="3200" dirty="0" smtClean="0"/>
              <a:t>  </a:t>
            </a:r>
            <a:endParaRPr lang="ru-RU" sz="3200" dirty="0"/>
          </a:p>
        </p:txBody>
      </p:sp>
      <p:pic>
        <p:nvPicPr>
          <p:cNvPr id="4" name="Picture 188917"/>
          <p:cNvPicPr/>
          <p:nvPr/>
        </p:nvPicPr>
        <p:blipFill>
          <a:blip r:embed="rId2"/>
          <a:stretch>
            <a:fillRect/>
          </a:stretch>
        </p:blipFill>
        <p:spPr>
          <a:xfrm>
            <a:off x="323528" y="332656"/>
            <a:ext cx="5372804" cy="720079"/>
          </a:xfrm>
          <a:prstGeom prst="rect">
            <a:avLst/>
          </a:prstGeom>
        </p:spPr>
      </p:pic>
      <p:pic>
        <p:nvPicPr>
          <p:cNvPr id="5" name="Picture 188918"/>
          <p:cNvPicPr/>
          <p:nvPr/>
        </p:nvPicPr>
        <p:blipFill>
          <a:blip r:embed="rId3"/>
          <a:stretch>
            <a:fillRect/>
          </a:stretch>
        </p:blipFill>
        <p:spPr>
          <a:xfrm>
            <a:off x="323528" y="1196752"/>
            <a:ext cx="5372804" cy="720080"/>
          </a:xfrm>
          <a:prstGeom prst="rect">
            <a:avLst/>
          </a:prstGeom>
        </p:spPr>
      </p:pic>
      <p:pic>
        <p:nvPicPr>
          <p:cNvPr id="6" name="Picture 188919"/>
          <p:cNvPicPr/>
          <p:nvPr/>
        </p:nvPicPr>
        <p:blipFill>
          <a:blip r:embed="rId4"/>
          <a:stretch>
            <a:fillRect/>
          </a:stretch>
        </p:blipFill>
        <p:spPr>
          <a:xfrm>
            <a:off x="248663" y="2132855"/>
            <a:ext cx="5447669" cy="720079"/>
          </a:xfrm>
          <a:prstGeom prst="rect">
            <a:avLst/>
          </a:prstGeom>
        </p:spPr>
      </p:pic>
      <p:pic>
        <p:nvPicPr>
          <p:cNvPr id="7" name="Picture 188920"/>
          <p:cNvPicPr/>
          <p:nvPr/>
        </p:nvPicPr>
        <p:blipFill>
          <a:blip r:embed="rId5"/>
          <a:stretch>
            <a:fillRect/>
          </a:stretch>
        </p:blipFill>
        <p:spPr>
          <a:xfrm>
            <a:off x="157441" y="3069124"/>
            <a:ext cx="5524122" cy="526345"/>
          </a:xfrm>
          <a:prstGeom prst="rect">
            <a:avLst/>
          </a:prstGeom>
        </p:spPr>
      </p:pic>
    </p:spTree>
    <p:extLst>
      <p:ext uri="{BB962C8B-B14F-4D97-AF65-F5344CB8AC3E}">
        <p14:creationId xmlns:p14="http://schemas.microsoft.com/office/powerpoint/2010/main" val="3603704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274042"/>
          </a:xfrm>
        </p:spPr>
        <p:txBody>
          <a:bodyPr>
            <a:normAutofit fontScale="90000"/>
          </a:bodyPr>
          <a:lstStyle/>
          <a:p>
            <a:r>
              <a:rPr lang="en-US" dirty="0" smtClean="0"/>
              <a:t> </a:t>
            </a:r>
            <a:endParaRPr lang="ru-RU" dirty="0"/>
          </a:p>
        </p:txBody>
      </p:sp>
      <p:sp>
        <p:nvSpPr>
          <p:cNvPr id="3" name="Объект 2"/>
          <p:cNvSpPr>
            <a:spLocks noGrp="1"/>
          </p:cNvSpPr>
          <p:nvPr>
            <p:ph idx="1"/>
          </p:nvPr>
        </p:nvSpPr>
        <p:spPr>
          <a:xfrm>
            <a:off x="457200" y="476672"/>
            <a:ext cx="8229600" cy="5832688"/>
          </a:xfrm>
        </p:spPr>
        <p:txBody>
          <a:bodyPr>
            <a:noAutofit/>
          </a:bodyPr>
          <a:lstStyle/>
          <a:p>
            <a:pPr marL="137160" indent="0">
              <a:buNone/>
            </a:pPr>
            <a:r>
              <a:rPr lang="uz-Cyrl-UZ" sz="3200" dirty="0"/>
              <a:t>Hosil bo’lgan M</a:t>
            </a:r>
            <a:r>
              <a:rPr lang="uz-Cyrl-UZ" sz="3200" baseline="-25000" dirty="0"/>
              <a:t>1</a:t>
            </a:r>
            <a:r>
              <a:rPr lang="uz-Cyrl-UZ" sz="3200" dirty="0"/>
              <a:t>, M</a:t>
            </a:r>
            <a:r>
              <a:rPr lang="uz-Cyrl-UZ" sz="3200" baseline="-25000" dirty="0"/>
              <a:t>2 </a:t>
            </a:r>
            <a:r>
              <a:rPr lang="uz-Cyrl-UZ" sz="3200" dirty="0"/>
              <a:t>, M</a:t>
            </a:r>
            <a:r>
              <a:rPr lang="uz-Cyrl-UZ" sz="3200" baseline="-25000" dirty="0"/>
              <a:t>3</a:t>
            </a:r>
            <a:r>
              <a:rPr lang="uz-Cyrl-UZ" sz="3200" dirty="0"/>
              <a:t>, M</a:t>
            </a:r>
            <a:r>
              <a:rPr lang="uz-Cyrl-UZ" sz="3200" baseline="-25000" dirty="0"/>
              <a:t>4</a:t>
            </a:r>
            <a:r>
              <a:rPr lang="uz-Cyrl-UZ" sz="3200" dirty="0"/>
              <a:t> lardan bittasi kerakli M xabarga teng bo’ladi. M={ M</a:t>
            </a:r>
            <a:r>
              <a:rPr lang="uz-Cyrl-UZ" sz="3200" baseline="-25000" dirty="0"/>
              <a:t>1</a:t>
            </a:r>
            <a:r>
              <a:rPr lang="uz-Cyrl-UZ" sz="3200" dirty="0"/>
              <a:t>, M</a:t>
            </a:r>
            <a:r>
              <a:rPr lang="uz-Cyrl-UZ" sz="3200" baseline="-25000" dirty="0"/>
              <a:t>2 </a:t>
            </a:r>
            <a:r>
              <a:rPr lang="uz-Cyrl-UZ" sz="3200" dirty="0"/>
              <a:t>, M</a:t>
            </a:r>
            <a:r>
              <a:rPr lang="uz-Cyrl-UZ" sz="3200" baseline="-25000" dirty="0"/>
              <a:t>3</a:t>
            </a:r>
            <a:r>
              <a:rPr lang="uz-Cyrl-UZ" sz="3200" dirty="0"/>
              <a:t>, M</a:t>
            </a:r>
            <a:r>
              <a:rPr lang="uz-Cyrl-UZ" sz="3200" baseline="-25000" dirty="0"/>
              <a:t>4 </a:t>
            </a:r>
            <a:r>
              <a:rPr lang="uz-Cyrl-UZ" sz="3200" dirty="0"/>
              <a:t>}.  </a:t>
            </a:r>
            <a:endParaRPr lang="ru-RU" sz="3200" dirty="0"/>
          </a:p>
          <a:p>
            <a:pPr marL="137160" indent="0">
              <a:buNone/>
            </a:pPr>
            <a:r>
              <a:rPr lang="uz-Cyrl-UZ" sz="3200" dirty="0"/>
              <a:t>Qolgan uchta xabar yolg’on bo’ladi. Mana shu jihat bu algoritmning keng tarqalishiga to’sqinlik qildi. Shifrlash tezligi jihatidan RSA algoritmidan ustun turadi, lekin shifrni ochishda tezlikdan ancha yutqazadi. Agar shifrlanayotgan xabar tasodifiy bitlardan iborat bo’lsa, uni ochishda qiyinchiliklar tug’diradi, chunki qaysi javob to’g’riligini aniqlash uchun ichiga ma‘lum tekstlarni joylashtirishga to’g’ri keladi.   </a:t>
            </a:r>
            <a:endParaRPr lang="ru-RU" sz="3200" dirty="0"/>
          </a:p>
          <a:p>
            <a:pPr marL="137160" indent="0">
              <a:buNone/>
            </a:pPr>
            <a:endParaRPr lang="ru-RU" sz="3200" dirty="0"/>
          </a:p>
        </p:txBody>
      </p:sp>
    </p:spTree>
    <p:extLst>
      <p:ext uri="{BB962C8B-B14F-4D97-AF65-F5344CB8AC3E}">
        <p14:creationId xmlns:p14="http://schemas.microsoft.com/office/powerpoint/2010/main" val="23848416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Xulosa</a:t>
            </a:r>
            <a:r>
              <a:rPr lang="en-US" dirty="0" smtClean="0"/>
              <a:t> </a:t>
            </a:r>
            <a:endParaRPr lang="ru-RU" dirty="0"/>
          </a:p>
        </p:txBody>
      </p:sp>
      <p:sp>
        <p:nvSpPr>
          <p:cNvPr id="3" name="Объект 2"/>
          <p:cNvSpPr>
            <a:spLocks noGrp="1"/>
          </p:cNvSpPr>
          <p:nvPr>
            <p:ph idx="1"/>
          </p:nvPr>
        </p:nvSpPr>
        <p:spPr/>
        <p:txBody>
          <a:bodyPr/>
          <a:lstStyle/>
          <a:p>
            <a:pPr marL="137160" indent="0">
              <a:buNone/>
            </a:pPr>
            <a:r>
              <a:rPr lang="en-US" dirty="0" smtClean="0"/>
              <a:t>    </a:t>
            </a:r>
            <a:r>
              <a:rPr lang="en-US" sz="3200" dirty="0"/>
              <a:t>R</a:t>
            </a:r>
            <a:r>
              <a:rPr lang="en-US" sz="3200" dirty="0" smtClean="0"/>
              <a:t>abin </a:t>
            </a:r>
            <a:r>
              <a:rPr lang="en-US" sz="3200" dirty="0" err="1" smtClean="0"/>
              <a:t>shifirlash</a:t>
            </a:r>
            <a:r>
              <a:rPr lang="en-US" sz="3200" dirty="0" smtClean="0"/>
              <a:t> </a:t>
            </a:r>
            <a:r>
              <a:rPr lang="en-US" sz="3200" dirty="0" err="1" smtClean="0"/>
              <a:t>algoritimi</a:t>
            </a:r>
            <a:r>
              <a:rPr lang="en-US" sz="3200" dirty="0" err="1" smtClean="0"/>
              <a:t>ning</a:t>
            </a:r>
            <a:r>
              <a:rPr lang="en-US" sz="3200" dirty="0" smtClean="0"/>
              <a:t> ham </a:t>
            </a:r>
            <a:r>
              <a:rPr lang="en-US" sz="3200" dirty="0" err="1" smtClean="0"/>
              <a:t>o’ziga</a:t>
            </a:r>
            <a:r>
              <a:rPr lang="en-US" sz="3200" dirty="0" smtClean="0"/>
              <a:t> </a:t>
            </a:r>
            <a:r>
              <a:rPr lang="en-US" sz="3200" dirty="0" err="1" smtClean="0"/>
              <a:t>yarasha</a:t>
            </a:r>
            <a:r>
              <a:rPr lang="en-US" sz="3200" dirty="0" smtClean="0"/>
              <a:t> </a:t>
            </a:r>
            <a:r>
              <a:rPr lang="en-US" sz="3200" dirty="0" err="1" smtClean="0"/>
              <a:t>kamchiliklariga</a:t>
            </a:r>
            <a:r>
              <a:rPr lang="en-US" sz="3200" dirty="0" smtClean="0"/>
              <a:t> </a:t>
            </a:r>
            <a:r>
              <a:rPr lang="en-US" sz="3200" dirty="0" err="1" smtClean="0"/>
              <a:t>ega</a:t>
            </a:r>
            <a:r>
              <a:rPr lang="en-US" sz="3200" dirty="0" smtClean="0"/>
              <a:t> </a:t>
            </a:r>
            <a:r>
              <a:rPr lang="en-US" sz="3200" dirty="0" err="1" smtClean="0"/>
              <a:t>ya’ni</a:t>
            </a:r>
            <a:r>
              <a:rPr lang="en-US" sz="3200" dirty="0" smtClean="0"/>
              <a:t> </a:t>
            </a:r>
            <a:r>
              <a:rPr lang="en-US" sz="3200" dirty="0" err="1" smtClean="0"/>
              <a:t>uning</a:t>
            </a:r>
            <a:r>
              <a:rPr lang="en-US" sz="3200" dirty="0" smtClean="0"/>
              <a:t> </a:t>
            </a:r>
            <a:r>
              <a:rPr lang="en-US" sz="3200" dirty="0" err="1" smtClean="0"/>
              <a:t>asosiy</a:t>
            </a:r>
            <a:r>
              <a:rPr lang="en-US" sz="3200" dirty="0" smtClean="0"/>
              <a:t> </a:t>
            </a:r>
            <a:r>
              <a:rPr lang="en-US" sz="3200" dirty="0" err="1" smtClean="0"/>
              <a:t>kamchiligi</a:t>
            </a:r>
            <a:r>
              <a:rPr lang="en-US" sz="3200" dirty="0" smtClean="0"/>
              <a:t> </a:t>
            </a:r>
            <a:r>
              <a:rPr lang="en-US" sz="3200" dirty="0" err="1" smtClean="0"/>
              <a:t>bu</a:t>
            </a:r>
            <a:r>
              <a:rPr lang="en-US" sz="3200" dirty="0" smtClean="0"/>
              <a:t> </a:t>
            </a:r>
            <a:r>
              <a:rPr lang="en-US" sz="3200" dirty="0" err="1" smtClean="0"/>
              <a:t>matinimizning</a:t>
            </a:r>
            <a:r>
              <a:rPr lang="en-US" sz="3200" dirty="0" smtClean="0"/>
              <a:t> </a:t>
            </a:r>
            <a:r>
              <a:rPr lang="en-US" sz="3200" dirty="0" err="1" smtClean="0"/>
              <a:t>har</a:t>
            </a:r>
            <a:r>
              <a:rPr lang="en-US" sz="3200" dirty="0" smtClean="0"/>
              <a:t> </a:t>
            </a:r>
            <a:r>
              <a:rPr lang="en-US" sz="3200" dirty="0" err="1" smtClean="0"/>
              <a:t>bir</a:t>
            </a:r>
            <a:r>
              <a:rPr lang="en-US" sz="3200" dirty="0" smtClean="0"/>
              <a:t> </a:t>
            </a:r>
            <a:r>
              <a:rPr lang="en-US" sz="3200" dirty="0" err="1" smtClean="0"/>
              <a:t>elementini</a:t>
            </a:r>
            <a:r>
              <a:rPr lang="en-US" sz="3200" dirty="0" smtClean="0"/>
              <a:t> 4 </a:t>
            </a:r>
            <a:r>
              <a:rPr lang="en-US" sz="3200" dirty="0" err="1" smtClean="0"/>
              <a:t>tadan</a:t>
            </a:r>
            <a:r>
              <a:rPr lang="en-US" sz="3200" dirty="0" smtClean="0"/>
              <a:t> </a:t>
            </a:r>
            <a:r>
              <a:rPr lang="en-US" sz="3200" dirty="0" err="1" smtClean="0"/>
              <a:t>bo’lishi</a:t>
            </a:r>
            <a:r>
              <a:rPr lang="en-US" sz="3200" dirty="0" smtClean="0"/>
              <a:t> </a:t>
            </a:r>
            <a:r>
              <a:rPr lang="en-US" sz="3200" dirty="0" err="1" smtClean="0"/>
              <a:t>mumkin</a:t>
            </a:r>
            <a:r>
              <a:rPr lang="en-US" sz="3200" smtClean="0"/>
              <a:t>. </a:t>
            </a:r>
            <a:endParaRPr lang="ru-RU" dirty="0"/>
          </a:p>
        </p:txBody>
      </p:sp>
    </p:spTree>
    <p:extLst>
      <p:ext uri="{BB962C8B-B14F-4D97-AF65-F5344CB8AC3E}">
        <p14:creationId xmlns:p14="http://schemas.microsoft.com/office/powerpoint/2010/main" val="22510296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Апекс">
  <a:themeElements>
    <a:clrScheme name="Апекс">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Апекс">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Апекс">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82</TotalTime>
  <Words>300</Words>
  <Application>Microsoft Office PowerPoint</Application>
  <PresentationFormat>Экран (4:3)</PresentationFormat>
  <Paragraphs>25</Paragraphs>
  <Slides>7</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7</vt:i4>
      </vt:variant>
    </vt:vector>
  </HeadingPairs>
  <TitlesOfParts>
    <vt:vector size="8" baseType="lpstr">
      <vt:lpstr>Апекс</vt:lpstr>
      <vt:lpstr>Rabin</vt:lpstr>
      <vt:lpstr>p mod4=3 va q mod4=3</vt:lpstr>
      <vt:lpstr>Shifirni ochish</vt:lpstr>
      <vt:lpstr> </vt:lpstr>
      <vt:lpstr> </vt:lpstr>
      <vt:lpstr> </vt:lpstr>
      <vt:lpstr>Xulosa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Rabin</dc:title>
  <dc:creator>Doniyorbek</dc:creator>
  <cp:lastModifiedBy>Doniyorbek</cp:lastModifiedBy>
  <cp:revision>8</cp:revision>
  <dcterms:created xsi:type="dcterms:W3CDTF">2019-03-10T12:30:20Z</dcterms:created>
  <dcterms:modified xsi:type="dcterms:W3CDTF">2019-03-11T17:57:08Z</dcterms:modified>
</cp:coreProperties>
</file>