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43" r:id="rId2"/>
    <p:sldId id="323" r:id="rId3"/>
    <p:sldId id="263" r:id="rId4"/>
    <p:sldId id="264" r:id="rId5"/>
    <p:sldId id="270" r:id="rId6"/>
    <p:sldId id="269" r:id="rId7"/>
    <p:sldId id="328" r:id="rId8"/>
    <p:sldId id="335" r:id="rId9"/>
    <p:sldId id="334" r:id="rId10"/>
    <p:sldId id="336" r:id="rId11"/>
    <p:sldId id="329" r:id="rId12"/>
    <p:sldId id="288" r:id="rId13"/>
    <p:sldId id="337" r:id="rId14"/>
    <p:sldId id="338" r:id="rId15"/>
    <p:sldId id="331" r:id="rId16"/>
    <p:sldId id="340" r:id="rId17"/>
    <p:sldId id="332" r:id="rId18"/>
    <p:sldId id="342" r:id="rId19"/>
    <p:sldId id="320" r:id="rId20"/>
  </p:sldIdLst>
  <p:sldSz cx="12192000" cy="6858000"/>
  <p:notesSz cx="6858000" cy="9144000"/>
  <p:embeddedFontLst>
    <p:embeddedFont>
      <p:font typeface="Aparajita" panose="02020603050405020304" pitchFamily="18" charset="0"/>
      <p:regular r:id="rId22"/>
      <p:bold r:id="rId23"/>
      <p:italic r:id="rId24"/>
      <p:boldItalic r:id="rId25"/>
    </p:embeddedFont>
    <p:embeddedFont>
      <p:font typeface="Kiwi Maru" panose="00000500000000000000" pitchFamily="2" charset="-120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力勤 鄧" initials="力鄧" lastIdx="1" clrIdx="0">
    <p:extLst>
      <p:ext uri="{19B8F6BF-5375-455C-9EA6-DF929625EA0E}">
        <p15:presenceInfo xmlns:p15="http://schemas.microsoft.com/office/powerpoint/2012/main" userId="d75089dd7a526d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3E"/>
    <a:srgbClr val="2C344B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1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  <a:pPr/>
              <a:t>2024/12/17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27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CA4D0-FB1D-79E9-F622-6CADF057D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11B1BD8-E606-519C-22EF-B9CD76F76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FC2EE8-0298-A2D5-60D5-E60CB0DA9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2D87A2-A134-836F-B9DA-6AB3D108F0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4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4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1E24B-8FCB-C90E-F2F8-C7F390E43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2D04A9E-9A2C-6560-8F2D-0B05F04A0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33B30C-2398-E51C-E833-8F25EA658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E1FA61-7B23-AAF3-8D8C-90BFCE4CF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0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20D8A-93B7-1F6F-ABB2-A21F967B8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54FCBF3-FAB0-9407-DBB0-661E28B97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AC165D9-C804-48BB-BF74-9C619DC5D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29E9C-EF50-6438-CDEA-48E762889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22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2AC25-1C32-75E4-B1E9-D4711C71A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FD28C1E-59FD-C515-73CC-0FF5802940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70501F-74A8-92AC-5831-A5FB05D33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E7FF0-8485-707E-7A0E-3A3C05469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58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98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CF854-FE4F-A4A2-82F4-8CCAD71A5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AF9130E-D0AA-BAE4-D576-8ACD905A5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62AE31-DE2A-9DB8-ED4C-605BECA47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27350-48B5-39FE-C69B-8C74C6487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16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FA74B-E367-F4D3-00E4-C70B1E3C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8A3C823-0C95-878A-7C99-46C4CC85CF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820E4D-4EBE-ACEE-BDCB-64EA802DC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5707F0-6A92-B66C-B5D2-D272782C71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24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E2BC0-DFF1-A88D-2EDC-E39282E31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442009-0771-BF25-8A54-781732788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F1A083-57DF-E92E-FA8B-2B22F6718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4A7D7-19E7-9523-4610-384A1B74C7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8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30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821337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2024/12/17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4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FB86A-A4B3-41D7-896C-B1AAF170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2024/12/17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48D47-F4E5-4BC3-8B93-F8AEDB8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4D83C-A030-4768-9BC5-8784D461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614203"/>
      </p:ext>
    </p:extLst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  <a:pPr/>
              <a:t>2024/12/17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30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7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E22AA32-0F04-E4C2-B176-768376A6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84" y="-86543"/>
            <a:ext cx="9910232" cy="703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EEBAB-4D32-C557-168B-5E71CCF82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187942FC-FED8-DB5C-9573-CBEA7434A3F5}"/>
              </a:ext>
            </a:extLst>
          </p:cNvPr>
          <p:cNvGrpSpPr/>
          <p:nvPr/>
        </p:nvGrpSpPr>
        <p:grpSpPr>
          <a:xfrm>
            <a:off x="1008732" y="260601"/>
            <a:ext cx="3606247" cy="782010"/>
            <a:chOff x="349800" y="307048"/>
            <a:chExt cx="2704685" cy="586507"/>
          </a:xfrm>
        </p:grpSpPr>
        <p:sp>
          <p:nvSpPr>
            <p:cNvPr id="93" name="PA_文本框 1">
              <a:extLst>
                <a:ext uri="{FF2B5EF4-FFF2-40B4-BE49-F238E27FC236}">
                  <a16:creationId xmlns:a16="http://schemas.microsoft.com/office/drawing/2014/main" id="{364B4186-3EDF-F1BF-3537-9A1F053F2855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1615827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TW" altLang="en-US" sz="2400" b="1" dirty="0">
                  <a:solidFill>
                    <a:srgbClr val="21273E"/>
                  </a:solidFill>
                  <a:latin typeface="Kiwi Maru" panose="00000500000000000000" pitchFamily="2" charset="-120"/>
                  <a:ea typeface="Kiwi Maru" panose="00000500000000000000" pitchFamily="2" charset="-120"/>
                  <a:cs typeface="+mn-ea"/>
                  <a:sym typeface="+mn-lt"/>
                </a:rPr>
                <a:t>程式邏輯與結構</a:t>
              </a:r>
              <a:endParaRPr lang="zh-CN" altLang="en-US" sz="2400" b="1" dirty="0">
                <a:solidFill>
                  <a:srgbClr val="21273E"/>
                </a:solidFill>
                <a:latin typeface="Kiwi Maru" panose="00000500000000000000" pitchFamily="2" charset="-120"/>
                <a:ea typeface="Kiwi Maru" panose="00000500000000000000" pitchFamily="2" charset="-120"/>
                <a:cs typeface="+mn-ea"/>
                <a:sym typeface="+mn-lt"/>
              </a:endParaRPr>
            </a:p>
          </p:txBody>
        </p:sp>
        <p:sp>
          <p:nvSpPr>
            <p:cNvPr id="94" name="PA_文本框 1">
              <a:extLst>
                <a:ext uri="{FF2B5EF4-FFF2-40B4-BE49-F238E27FC236}">
                  <a16:creationId xmlns:a16="http://schemas.microsoft.com/office/drawing/2014/main" id="{CB7A05BA-3C34-A4DA-6D36-388CB400EED9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656278"/>
              <a:ext cx="2704685" cy="23727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zh-TW" altLang="en-US" sz="1600" dirty="0">
                  <a:solidFill>
                    <a:srgbClr val="2C344B"/>
                  </a:solidFill>
                  <a:latin typeface="Kiwi Maru" panose="00000500000000000000" pitchFamily="2" charset="-120"/>
                  <a:ea typeface="Kiwi Maru" panose="00000500000000000000" pitchFamily="2" charset="-120"/>
                  <a:cs typeface="Aparajita" panose="020B0604020202020204" pitchFamily="34" charset="0"/>
                  <a:sym typeface="+mn-lt"/>
                </a:rPr>
                <a:t>畫布系統流程圖</a:t>
              </a:r>
              <a:endParaRPr lang="en-US" altLang="zh-CN" sz="1600" dirty="0">
                <a:solidFill>
                  <a:srgbClr val="2C344B"/>
                </a:solidFill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  <a:sym typeface="+mn-lt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F619C1A3-A72B-15B3-AE26-6D355345710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191881"/>
            <a:ext cx="1152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804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98778-B383-287F-981F-CC71B4563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601305-B3B3-7271-C140-7CCEF3F8E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7C3659-7CE4-3516-D48C-CF8933046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EE1B18F2-5838-C6D3-A553-8610546B2143}"/>
              </a:ext>
            </a:extLst>
          </p:cNvPr>
          <p:cNvSpPr txBox="1"/>
          <p:nvPr/>
        </p:nvSpPr>
        <p:spPr>
          <a:xfrm>
            <a:off x="3019865" y="2582518"/>
            <a:ext cx="6152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Kiwi Maru" panose="00000500000000000000" pitchFamily="2" charset="-120"/>
              <a:ea typeface="Kiwi Maru" panose="00000500000000000000" pitchFamily="2" charset="-120"/>
              <a:cs typeface="Aparajita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E6E3E0-C7A3-BB20-E7BE-FBE6D915A15F}"/>
              </a:ext>
            </a:extLst>
          </p:cNvPr>
          <p:cNvSpPr txBox="1"/>
          <p:nvPr/>
        </p:nvSpPr>
        <p:spPr>
          <a:xfrm>
            <a:off x="3723549" y="3111473"/>
            <a:ext cx="4733895" cy="830997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挑戰與解決方案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E48B05-B074-4A46-5DB8-677B293629D3}"/>
              </a:ext>
            </a:extLst>
          </p:cNvPr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AFAD92-5D07-B55A-0435-A368B9E174C7}"/>
              </a:ext>
            </a:extLst>
          </p:cNvPr>
          <p:cNvGrpSpPr/>
          <p:nvPr/>
        </p:nvGrpSpPr>
        <p:grpSpPr>
          <a:xfrm>
            <a:off x="5677177" y="1563946"/>
            <a:ext cx="837646" cy="1784375"/>
            <a:chOff x="5568043" y="1174090"/>
            <a:chExt cx="1383041" cy="2946196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98CCE56-AD83-47B0-C7EE-749080F1E698}"/>
                </a:ext>
              </a:extLst>
            </p:cNvPr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CD1485D-3F94-98E6-7D6E-DC031B03F398}"/>
                </a:ext>
              </a:extLst>
            </p:cNvPr>
            <p:cNvSpPr txBox="1"/>
            <p:nvPr/>
          </p:nvSpPr>
          <p:spPr>
            <a:xfrm>
              <a:off x="5633972" y="1223704"/>
              <a:ext cx="1256627" cy="289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Kiwi Maru" panose="00000500000000000000" pitchFamily="2" charset="-120"/>
                  <a:ea typeface="Kiwi Maru" panose="00000500000000000000" pitchFamily="2" charset="-120"/>
                  <a:cs typeface="Aparajita" panose="020B0604020202020204" pitchFamily="34" charset="0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E72765D-0FAB-D53D-5686-65B3E6603C9F}"/>
              </a:ext>
            </a:extLst>
          </p:cNvPr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F3F0044-8511-7E28-6B6C-E653D0B8F85B}"/>
              </a:ext>
            </a:extLst>
          </p:cNvPr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08646" y="2354624"/>
            <a:ext cx="3692505" cy="1383515"/>
            <a:chOff x="6306484" y="1765965"/>
            <a:chExt cx="2769379" cy="1037635"/>
          </a:xfrm>
        </p:grpSpPr>
        <p:grpSp>
          <p:nvGrpSpPr>
            <p:cNvPr id="92" name="组合 91"/>
            <p:cNvGrpSpPr/>
            <p:nvPr/>
          </p:nvGrpSpPr>
          <p:grpSpPr>
            <a:xfrm>
              <a:off x="6306484" y="1765965"/>
              <a:ext cx="514780" cy="514780"/>
              <a:chOff x="6357074" y="1008628"/>
              <a:chExt cx="1676757" cy="167675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latin typeface="Kiwi Maru" panose="00000500000000000000" pitchFamily="2" charset="-120"/>
                  <a:ea typeface="Kiwi Maru" panose="00000500000000000000" pitchFamily="2" charset="-120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latin typeface="Kiwi Maru" panose="00000500000000000000" pitchFamily="2" charset="-120"/>
                  <a:ea typeface="Kiwi Maru" panose="00000500000000000000" pitchFamily="2" charset="-120"/>
                </a:endParaRPr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6846111" y="2133225"/>
              <a:ext cx="2229752" cy="67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不使用本地圖片，將圖片</a:t>
              </a:r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push</a:t>
              </a:r>
              <a:r>
                <a:rPr lang="zh-TW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到</a:t>
              </a:r>
              <a:r>
                <a:rPr lang="en-US" altLang="zh-TW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github</a:t>
              </a:r>
              <a:r>
                <a:rPr lang="zh-TW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用網址</a:t>
              </a:r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URL</a:t>
              </a:r>
              <a:r>
                <a:rPr lang="zh-TW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帶入圖片，並帶上</a:t>
              </a:r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COR</a:t>
              </a:r>
              <a:r>
                <a:rPr lang="zh-TW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屬性，使其通過跨域限制。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96" name="矩形 9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831908" y="1900153"/>
              <a:ext cx="1736053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1600" dirty="0">
                  <a:solidFill>
                    <a:srgbClr val="2C344B"/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解決方案</a:t>
              </a:r>
              <a:endParaRPr lang="en-US" altLang="zh-CN" sz="1600" dirty="0">
                <a:solidFill>
                  <a:srgbClr val="2C344B"/>
                </a:solidFill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>
              <a:off x="6931294" y="2177152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utoShape 112"/>
            <p:cNvSpPr/>
            <p:nvPr/>
          </p:nvSpPr>
          <p:spPr bwMode="auto">
            <a:xfrm>
              <a:off x="6453409" y="1906814"/>
              <a:ext cx="227413" cy="22641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Kiwi Maru" panose="00000500000000000000" pitchFamily="2" charset="-120"/>
                <a:ea typeface="Kiwi Maru" panose="00000500000000000000" pitchFamily="2" charset="-120"/>
                <a:sym typeface="Gill Sans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95994" y="2457965"/>
            <a:ext cx="3692505" cy="1547297"/>
            <a:chOff x="3596995" y="1843472"/>
            <a:chExt cx="2769379" cy="1160472"/>
          </a:xfrm>
        </p:grpSpPr>
        <p:grpSp>
          <p:nvGrpSpPr>
            <p:cNvPr id="74" name="组合 73"/>
            <p:cNvGrpSpPr/>
            <p:nvPr/>
          </p:nvGrpSpPr>
          <p:grpSpPr>
            <a:xfrm>
              <a:off x="3596995" y="1843472"/>
              <a:ext cx="514780" cy="514780"/>
              <a:chOff x="6357074" y="1008628"/>
              <a:chExt cx="1676757" cy="1676757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latin typeface="Kiwi Maru" panose="00000500000000000000" pitchFamily="2" charset="-120"/>
                  <a:ea typeface="Kiwi Maru" panose="00000500000000000000" pitchFamily="2" charset="-120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latin typeface="Kiwi Maru" panose="00000500000000000000" pitchFamily="2" charset="-120"/>
                  <a:ea typeface="Kiwi Maru" panose="00000500000000000000" pitchFamily="2" charset="-120"/>
                </a:endParaRPr>
              </a:p>
            </p:txBody>
          </p:sp>
        </p:grpSp>
        <p:sp>
          <p:nvSpPr>
            <p:cNvPr id="77" name="矩形 76"/>
            <p:cNvSpPr/>
            <p:nvPr/>
          </p:nvSpPr>
          <p:spPr>
            <a:xfrm>
              <a:off x="4136622" y="2133225"/>
              <a:ext cx="2229752" cy="870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背景圖片如為本地文件，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HTML2Canvas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將無法處理本地的跨域限制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(CORS)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78" name="矩形 7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4122419" y="1900153"/>
              <a:ext cx="1736053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dirty="0">
                  <a:solidFill>
                    <a:srgbClr val="2C344B"/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擷取到空背景</a:t>
              </a:r>
              <a:endParaRPr lang="en-US" altLang="zh-CN" sz="2000" dirty="0">
                <a:solidFill>
                  <a:srgbClr val="2C344B"/>
                </a:solidFill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4221805" y="2177152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3743041" y="1987534"/>
              <a:ext cx="226657" cy="226657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55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Kiwi Maru" panose="00000500000000000000" pitchFamily="2" charset="-120"/>
                  <a:ea typeface="Kiwi Maru" panose="00000500000000000000" pitchFamily="2" charset="-120"/>
                  <a:sym typeface="Gill Sans" charset="0"/>
                </a:endParaRPr>
              </a:p>
            </p:txBody>
          </p:sp>
          <p:sp>
            <p:nvSpPr>
              <p:cNvPr id="56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Kiwi Maru" panose="00000500000000000000" pitchFamily="2" charset="-120"/>
                  <a:ea typeface="Kiwi Maru" panose="00000500000000000000" pitchFamily="2" charset="-120"/>
                  <a:sym typeface="Gill Sans" charset="0"/>
                </a:endParaRPr>
              </a:p>
            </p:txBody>
          </p:sp>
        </p:grpSp>
      </p:grpSp>
      <p:sp>
        <p:nvSpPr>
          <p:cNvPr id="83" name="PA_文本框 1">
            <a:extLst>
              <a:ext uri="{FF2B5EF4-FFF2-40B4-BE49-F238E27FC236}">
                <a16:creationId xmlns:a16="http://schemas.microsoft.com/office/drawing/2014/main" id="{95CA5390-EAD3-40A5-BF6F-C69AB99948C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2154436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Kiwi Maru" panose="00000500000000000000" pitchFamily="2" charset="-120"/>
                <a:ea typeface="Kiwi Maru" panose="00000500000000000000" pitchFamily="2" charset="-120"/>
                <a:cs typeface="+mn-ea"/>
                <a:sym typeface="+mn-lt"/>
              </a:rPr>
              <a:t>挑戰與解決方案</a:t>
            </a:r>
            <a:endParaRPr lang="zh-CN" altLang="en-US" sz="2400" b="1" dirty="0">
              <a:solidFill>
                <a:srgbClr val="21273E"/>
              </a:solidFill>
              <a:latin typeface="Kiwi Maru" panose="00000500000000000000" pitchFamily="2" charset="-120"/>
              <a:ea typeface="Kiwi Maru" panose="00000500000000000000" pitchFamily="2" charset="-120"/>
              <a:cs typeface="+mn-ea"/>
              <a:sym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2195C1E-7B0F-A214-8945-4EB4469F1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" y="1327518"/>
            <a:ext cx="4746973" cy="51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6852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2B4DE-2353-874C-20D1-B5A8E615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16E897B-0375-2B59-BA52-0A2CE08A0082}"/>
              </a:ext>
            </a:extLst>
          </p:cNvPr>
          <p:cNvGrpSpPr/>
          <p:nvPr/>
        </p:nvGrpSpPr>
        <p:grpSpPr>
          <a:xfrm>
            <a:off x="8408646" y="2354625"/>
            <a:ext cx="3692505" cy="2056713"/>
            <a:chOff x="6306484" y="1765965"/>
            <a:chExt cx="2769379" cy="1542533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E3016D62-4392-53E1-8B75-27C4CE818954}"/>
                </a:ext>
              </a:extLst>
            </p:cNvPr>
            <p:cNvGrpSpPr/>
            <p:nvPr/>
          </p:nvGrpSpPr>
          <p:grpSpPr>
            <a:xfrm>
              <a:off x="6306484" y="1765965"/>
              <a:ext cx="514780" cy="514780"/>
              <a:chOff x="6357074" y="1008628"/>
              <a:chExt cx="1676757" cy="1676757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F3790C6D-A40F-8955-5CC7-7117EB27CAE7}"/>
                  </a:ext>
                </a:extLst>
              </p:cNvPr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dirty="0">
                  <a:solidFill>
                    <a:prstClr val="white"/>
                  </a:solidFill>
                  <a:latin typeface="Kiwi Maru" panose="00000500000000000000" pitchFamily="2" charset="-120"/>
                  <a:ea typeface="Kiwi Maru" panose="00000500000000000000" pitchFamily="2" charset="-120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24C6E3D-EE91-47C9-63B3-477DAE25B1B0}"/>
                  </a:ext>
                </a:extLst>
              </p:cNvPr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dirty="0">
                  <a:solidFill>
                    <a:prstClr val="white"/>
                  </a:solidFill>
                  <a:latin typeface="Kiwi Maru" panose="00000500000000000000" pitchFamily="2" charset="-120"/>
                  <a:ea typeface="Kiwi Maru" panose="00000500000000000000" pitchFamily="2" charset="-120"/>
                </a:endParaRPr>
              </a:p>
            </p:txBody>
          </p:sp>
        </p:grp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C0BB2FAA-4311-3755-8B1A-BAC20EA011D5}"/>
                </a:ext>
              </a:extLst>
            </p:cNvPr>
            <p:cNvSpPr/>
            <p:nvPr/>
          </p:nvSpPr>
          <p:spPr>
            <a:xfrm>
              <a:off x="6846111" y="2133225"/>
              <a:ext cx="2229752" cy="1175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偵測用戶視窗調整動作，一偵測到調整視窗，就把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Canvas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關閉，讓用戶再開啟畫布，讓畫布重新生成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。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96" name="矩形 9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4C72D016-DCFC-8C74-654D-D8E2AAFB9735}"/>
                </a:ext>
              </a:extLst>
            </p:cNvPr>
            <p:cNvSpPr/>
            <p:nvPr/>
          </p:nvSpPr>
          <p:spPr>
            <a:xfrm>
              <a:off x="6831908" y="1900153"/>
              <a:ext cx="1736053" cy="346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solidFill>
                    <a:srgbClr val="2C344B"/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解決方案</a:t>
              </a:r>
              <a:endParaRPr lang="en-US" altLang="zh-CN" sz="2400" dirty="0">
                <a:solidFill>
                  <a:srgbClr val="2C344B"/>
                </a:solidFill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3D9C7C0-F250-2C6B-8DF6-86A39387A0B0}"/>
                </a:ext>
              </a:extLst>
            </p:cNvPr>
            <p:cNvCxnSpPr/>
            <p:nvPr/>
          </p:nvCxnSpPr>
          <p:spPr>
            <a:xfrm>
              <a:off x="6931294" y="2177152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utoShape 112">
              <a:extLst>
                <a:ext uri="{FF2B5EF4-FFF2-40B4-BE49-F238E27FC236}">
                  <a16:creationId xmlns:a16="http://schemas.microsoft.com/office/drawing/2014/main" id="{A1D8F9B5-128C-57B4-09F1-D4B722C402E7}"/>
                </a:ext>
              </a:extLst>
            </p:cNvPr>
            <p:cNvSpPr/>
            <p:nvPr/>
          </p:nvSpPr>
          <p:spPr bwMode="auto">
            <a:xfrm>
              <a:off x="6453409" y="1906814"/>
              <a:ext cx="227413" cy="22641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Kiwi Maru" panose="00000500000000000000" pitchFamily="2" charset="-120"/>
                <a:ea typeface="Kiwi Maru" panose="00000500000000000000" pitchFamily="2" charset="-120"/>
                <a:sym typeface="Gill Sans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20C15-0439-B599-88A0-71A3DEF2FDF1}"/>
              </a:ext>
            </a:extLst>
          </p:cNvPr>
          <p:cNvGrpSpPr/>
          <p:nvPr/>
        </p:nvGrpSpPr>
        <p:grpSpPr>
          <a:xfrm>
            <a:off x="4795994" y="2457962"/>
            <a:ext cx="3692505" cy="845373"/>
            <a:chOff x="3596995" y="1843472"/>
            <a:chExt cx="2769379" cy="634030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B53935B-6F8E-D64C-E7B7-11EC9D4B8D85}"/>
                </a:ext>
              </a:extLst>
            </p:cNvPr>
            <p:cNvGrpSpPr/>
            <p:nvPr/>
          </p:nvGrpSpPr>
          <p:grpSpPr>
            <a:xfrm>
              <a:off x="3596995" y="1843472"/>
              <a:ext cx="514780" cy="514780"/>
              <a:chOff x="6357074" y="1008628"/>
              <a:chExt cx="1676757" cy="1676757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24101A00-E8E0-0A36-D03D-26607E5EE89B}"/>
                  </a:ext>
                </a:extLst>
              </p:cNvPr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dirty="0">
                  <a:solidFill>
                    <a:prstClr val="white"/>
                  </a:solidFill>
                  <a:latin typeface="Kiwi Maru" panose="00000500000000000000" pitchFamily="2" charset="-120"/>
                  <a:ea typeface="Kiwi Maru" panose="00000500000000000000" pitchFamily="2" charset="-120"/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677CF858-8834-B5A5-3227-0DC40ECB0130}"/>
                  </a:ext>
                </a:extLst>
              </p:cNvPr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dirty="0">
                  <a:solidFill>
                    <a:prstClr val="white"/>
                  </a:solidFill>
                  <a:latin typeface="Kiwi Maru" panose="00000500000000000000" pitchFamily="2" charset="-120"/>
                  <a:ea typeface="Kiwi Maru" panose="00000500000000000000" pitchFamily="2" charset="-120"/>
                </a:endParaRP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4908776-D9A8-9BAA-50C3-BFA6682274BE}"/>
                </a:ext>
              </a:extLst>
            </p:cNvPr>
            <p:cNvSpPr/>
            <p:nvPr/>
          </p:nvSpPr>
          <p:spPr>
            <a:xfrm>
              <a:off x="4136622" y="2133225"/>
              <a:ext cx="2229752" cy="344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視窗改變導致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Canvas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失準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78" name="矩形 7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A66F93BC-7CF1-04E0-18E0-3B3E270C290D}"/>
                </a:ext>
              </a:extLst>
            </p:cNvPr>
            <p:cNvSpPr/>
            <p:nvPr/>
          </p:nvSpPr>
          <p:spPr>
            <a:xfrm>
              <a:off x="4122419" y="1900153"/>
              <a:ext cx="1736053" cy="3000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dirty="0">
                  <a:solidFill>
                    <a:srgbClr val="2C344B"/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Canvas</a:t>
              </a:r>
              <a:r>
                <a:rPr lang="zh-TW" altLang="en-US" sz="2000" dirty="0">
                  <a:solidFill>
                    <a:srgbClr val="2C344B"/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 失準問題</a:t>
              </a:r>
              <a:endParaRPr lang="en-US" altLang="zh-CN" sz="2000" dirty="0">
                <a:solidFill>
                  <a:srgbClr val="2C344B"/>
                </a:solidFill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5B79776-F4F0-9764-6497-49AF04A22CB8}"/>
                </a:ext>
              </a:extLst>
            </p:cNvPr>
            <p:cNvCxnSpPr/>
            <p:nvPr/>
          </p:nvCxnSpPr>
          <p:spPr>
            <a:xfrm>
              <a:off x="4221805" y="2177152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B1DE4EE6-9EC3-26BD-2C4E-594631A0B1BC}"/>
                </a:ext>
              </a:extLst>
            </p:cNvPr>
            <p:cNvGrpSpPr/>
            <p:nvPr/>
          </p:nvGrpSpPr>
          <p:grpSpPr>
            <a:xfrm>
              <a:off x="3743041" y="1987534"/>
              <a:ext cx="226657" cy="226657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55" name="AutoShape 126">
                <a:extLst>
                  <a:ext uri="{FF2B5EF4-FFF2-40B4-BE49-F238E27FC236}">
                    <a16:creationId xmlns:a16="http://schemas.microsoft.com/office/drawing/2014/main" id="{631618DE-4F31-9BE7-3B59-6F4EECF2DBA6}"/>
                  </a:ext>
                </a:extLst>
              </p:cNvPr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Kiwi Maru" panose="00000500000000000000" pitchFamily="2" charset="-120"/>
                  <a:ea typeface="Kiwi Maru" panose="00000500000000000000" pitchFamily="2" charset="-120"/>
                  <a:sym typeface="Gill Sans" charset="0"/>
                </a:endParaRPr>
              </a:p>
            </p:txBody>
          </p:sp>
          <p:sp>
            <p:nvSpPr>
              <p:cNvPr id="56" name="AutoShape 127">
                <a:extLst>
                  <a:ext uri="{FF2B5EF4-FFF2-40B4-BE49-F238E27FC236}">
                    <a16:creationId xmlns:a16="http://schemas.microsoft.com/office/drawing/2014/main" id="{9A8D972D-C4E5-B250-0D19-B257FD89F667}"/>
                  </a:ext>
                </a:extLst>
              </p:cNvPr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Kiwi Maru" panose="00000500000000000000" pitchFamily="2" charset="-120"/>
                  <a:ea typeface="Kiwi Maru" panose="00000500000000000000" pitchFamily="2" charset="-120"/>
                  <a:sym typeface="Gill Sans" charset="0"/>
                </a:endParaRPr>
              </a:p>
            </p:txBody>
          </p:sp>
        </p:grpSp>
      </p:grpSp>
      <p:sp>
        <p:nvSpPr>
          <p:cNvPr id="83" name="PA_文本框 1">
            <a:extLst>
              <a:ext uri="{FF2B5EF4-FFF2-40B4-BE49-F238E27FC236}">
                <a16:creationId xmlns:a16="http://schemas.microsoft.com/office/drawing/2014/main" id="{F44DF2D8-C901-1BD9-A150-72BDE0DF368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2154436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Kiwi Maru" panose="00000500000000000000" pitchFamily="2" charset="-120"/>
                <a:ea typeface="Kiwi Maru" panose="00000500000000000000" pitchFamily="2" charset="-120"/>
                <a:cs typeface="+mn-ea"/>
                <a:sym typeface="+mn-lt"/>
              </a:rPr>
              <a:t>挑戰與解決方案</a:t>
            </a:r>
            <a:endParaRPr lang="zh-CN" altLang="en-US" sz="2400" b="1" dirty="0">
              <a:solidFill>
                <a:srgbClr val="21273E"/>
              </a:solidFill>
              <a:latin typeface="Kiwi Maru" panose="00000500000000000000" pitchFamily="2" charset="-120"/>
              <a:ea typeface="Kiwi Maru" panose="00000500000000000000" pitchFamily="2" charset="-120"/>
              <a:cs typeface="+mn-ea"/>
              <a:sym typeface="+mn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7B95D3-3D12-3A88-EB9C-2610FD9A599B}"/>
              </a:ext>
            </a:extLst>
          </p:cNvPr>
          <p:cNvSpPr txBox="1"/>
          <p:nvPr/>
        </p:nvSpPr>
        <p:spPr>
          <a:xfrm>
            <a:off x="394146" y="2354624"/>
            <a:ext cx="4121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Kiwi Maru" panose="00000500000000000000" pitchFamily="2" charset="-120"/>
                <a:ea typeface="Kiwi Maru" panose="00000500000000000000" pitchFamily="2" charset="-120"/>
              </a:rPr>
              <a:t>Canvas</a:t>
            </a:r>
            <a:r>
              <a:rPr lang="zh-TW" altLang="en-US" sz="2400" dirty="0">
                <a:latin typeface="Kiwi Maru" panose="00000500000000000000" pitchFamily="2" charset="-120"/>
                <a:ea typeface="Kiwi Maru" panose="00000500000000000000" pitchFamily="2" charset="-120"/>
              </a:rPr>
              <a:t>操作起來不靈活畫布大小無法隨意更改</a:t>
            </a:r>
            <a:endParaRPr lang="en-US" altLang="zh-TW" sz="24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r>
              <a:rPr lang="zh-TW" altLang="en-US" sz="2400" dirty="0">
                <a:latin typeface="Kiwi Maru" panose="00000500000000000000" pitchFamily="2" charset="-120"/>
                <a:ea typeface="Kiwi Maru" panose="00000500000000000000" pitchFamily="2" charset="-120"/>
              </a:rPr>
              <a:t>視窗稍微改變</a:t>
            </a:r>
            <a:endParaRPr lang="en-US" altLang="zh-TW" sz="24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r>
              <a:rPr lang="en-US" altLang="zh-TW" sz="2400" dirty="0">
                <a:latin typeface="Kiwi Maru" panose="00000500000000000000" pitchFamily="2" charset="-120"/>
                <a:ea typeface="Kiwi Maru" panose="00000500000000000000" pitchFamily="2" charset="-120"/>
              </a:rPr>
              <a:t>Canvas</a:t>
            </a:r>
            <a:r>
              <a:rPr lang="zh-TW" altLang="en-US" sz="2400" dirty="0">
                <a:latin typeface="Kiwi Maru" panose="00000500000000000000" pitchFamily="2" charset="-120"/>
                <a:ea typeface="Kiwi Maru" panose="00000500000000000000" pitchFamily="2" charset="-120"/>
              </a:rPr>
              <a:t>與滑鼠的映射位置就會失準</a:t>
            </a:r>
            <a:endParaRPr lang="en-US" altLang="zh-TW" sz="24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r>
              <a:rPr lang="zh-TW" altLang="en-US" sz="2400" dirty="0">
                <a:latin typeface="Kiwi Maru" panose="00000500000000000000" pitchFamily="2" charset="-120"/>
                <a:ea typeface="Kiwi Maru" panose="00000500000000000000" pitchFamily="2" charset="-120"/>
              </a:rPr>
              <a:t>導致畫筆位置與滑鼠未同步</a:t>
            </a:r>
          </a:p>
        </p:txBody>
      </p:sp>
    </p:spTree>
    <p:extLst>
      <p:ext uri="{BB962C8B-B14F-4D97-AF65-F5344CB8AC3E}">
        <p14:creationId xmlns:p14="http://schemas.microsoft.com/office/powerpoint/2010/main" val="334981301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4C1D8-CB02-F558-5754-EBA79339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1DCC0E5-DB58-5B49-734B-48263053E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5" y="2530709"/>
            <a:ext cx="3896992" cy="3896992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018C2C64-66DB-9CD3-473F-BC92B53773C5}"/>
              </a:ext>
            </a:extLst>
          </p:cNvPr>
          <p:cNvGrpSpPr/>
          <p:nvPr/>
        </p:nvGrpSpPr>
        <p:grpSpPr>
          <a:xfrm>
            <a:off x="8408645" y="2354626"/>
            <a:ext cx="2989916" cy="686374"/>
            <a:chOff x="8408645" y="2354626"/>
            <a:chExt cx="2989916" cy="686374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2D315748-1AD7-C055-F117-4D0B25B31B73}"/>
                </a:ext>
              </a:extLst>
            </p:cNvPr>
            <p:cNvGrpSpPr/>
            <p:nvPr/>
          </p:nvGrpSpPr>
          <p:grpSpPr>
            <a:xfrm>
              <a:off x="8408645" y="2354626"/>
              <a:ext cx="686373" cy="686374"/>
              <a:chOff x="6357074" y="1008628"/>
              <a:chExt cx="1676757" cy="1676757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A204193F-4027-BCC7-BD9B-A19D5402DCAD}"/>
                  </a:ext>
                </a:extLst>
              </p:cNvPr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dirty="0">
                  <a:solidFill>
                    <a:prstClr val="white"/>
                  </a:solidFill>
                  <a:latin typeface="Kiwi Maru" panose="00000500000000000000" pitchFamily="2" charset="-120"/>
                  <a:ea typeface="Kiwi Maru" panose="00000500000000000000" pitchFamily="2" charset="-120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DA98A396-67D9-0AE1-34BB-58C33261C005}"/>
                  </a:ext>
                </a:extLst>
              </p:cNvPr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dirty="0">
                  <a:solidFill>
                    <a:prstClr val="white"/>
                  </a:solidFill>
                  <a:latin typeface="Kiwi Maru" panose="00000500000000000000" pitchFamily="2" charset="-120"/>
                  <a:ea typeface="Kiwi Maru" panose="00000500000000000000" pitchFamily="2" charset="-120"/>
                </a:endParaRPr>
              </a:p>
            </p:txBody>
          </p:sp>
        </p:grpSp>
        <p:sp>
          <p:nvSpPr>
            <p:cNvPr id="96" name="矩形 9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A4607BD0-0EED-9A6C-FDEF-7454142570AE}"/>
                </a:ext>
              </a:extLst>
            </p:cNvPr>
            <p:cNvSpPr/>
            <p:nvPr/>
          </p:nvSpPr>
          <p:spPr>
            <a:xfrm>
              <a:off x="9083824" y="2441779"/>
              <a:ext cx="23147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solidFill>
                    <a:srgbClr val="2C344B"/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解決方案</a:t>
              </a:r>
              <a:endParaRPr lang="en-US" altLang="zh-CN" sz="2400" dirty="0">
                <a:solidFill>
                  <a:srgbClr val="2C344B"/>
                </a:solidFill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53" name="AutoShape 112">
              <a:extLst>
                <a:ext uri="{FF2B5EF4-FFF2-40B4-BE49-F238E27FC236}">
                  <a16:creationId xmlns:a16="http://schemas.microsoft.com/office/drawing/2014/main" id="{A0A539A1-4B2D-343D-0E74-B1BD95643EB7}"/>
                </a:ext>
              </a:extLst>
            </p:cNvPr>
            <p:cNvSpPr/>
            <p:nvPr/>
          </p:nvSpPr>
          <p:spPr bwMode="auto">
            <a:xfrm>
              <a:off x="8604545" y="2542425"/>
              <a:ext cx="303217" cy="301882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Kiwi Maru" panose="00000500000000000000" pitchFamily="2" charset="-120"/>
                <a:ea typeface="Kiwi Maru" panose="00000500000000000000" pitchFamily="2" charset="-120"/>
                <a:sym typeface="Gill Sans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FA95FC2-5EF1-DB75-0DF9-41A0A86F90AD}"/>
              </a:ext>
            </a:extLst>
          </p:cNvPr>
          <p:cNvGrpSpPr/>
          <p:nvPr/>
        </p:nvGrpSpPr>
        <p:grpSpPr>
          <a:xfrm>
            <a:off x="4795994" y="2457963"/>
            <a:ext cx="3692505" cy="1260936"/>
            <a:chOff x="3596995" y="1843472"/>
            <a:chExt cx="2769379" cy="945702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D813AEFC-F1CC-BDBE-5002-827DE04BF169}"/>
                </a:ext>
              </a:extLst>
            </p:cNvPr>
            <p:cNvGrpSpPr/>
            <p:nvPr/>
          </p:nvGrpSpPr>
          <p:grpSpPr>
            <a:xfrm>
              <a:off x="3596995" y="1843472"/>
              <a:ext cx="514780" cy="514780"/>
              <a:chOff x="6357074" y="1008628"/>
              <a:chExt cx="1676757" cy="1676757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CE5FF6B-9ACC-2936-9CF1-AF7D93FD4725}"/>
                  </a:ext>
                </a:extLst>
              </p:cNvPr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dirty="0">
                  <a:solidFill>
                    <a:prstClr val="white"/>
                  </a:solidFill>
                  <a:latin typeface="Kiwi Maru" panose="00000500000000000000" pitchFamily="2" charset="-120"/>
                  <a:ea typeface="Kiwi Maru" panose="00000500000000000000" pitchFamily="2" charset="-120"/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E9B80D9D-851E-AF8A-B9F6-F552392FB187}"/>
                  </a:ext>
                </a:extLst>
              </p:cNvPr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dirty="0">
                  <a:solidFill>
                    <a:prstClr val="white"/>
                  </a:solidFill>
                  <a:latin typeface="Kiwi Maru" panose="00000500000000000000" pitchFamily="2" charset="-120"/>
                  <a:ea typeface="Kiwi Maru" panose="00000500000000000000" pitchFamily="2" charset="-120"/>
                </a:endParaRP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F36D7F5-8FD6-2ED9-7C42-50E242CFB642}"/>
                </a:ext>
              </a:extLst>
            </p:cNvPr>
            <p:cNvSpPr/>
            <p:nvPr/>
          </p:nvSpPr>
          <p:spPr>
            <a:xfrm>
              <a:off x="4136622" y="2133225"/>
              <a:ext cx="2229752" cy="655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多框架限制使得紀錄陣列不好宣告。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78" name="矩形 7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BF5A81A7-3340-BDE0-75B6-8A99ACB22E0D}"/>
                </a:ext>
              </a:extLst>
            </p:cNvPr>
            <p:cNvSpPr/>
            <p:nvPr/>
          </p:nvSpPr>
          <p:spPr>
            <a:xfrm>
              <a:off x="4122419" y="1900153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 dirty="0" err="1">
                  <a:solidFill>
                    <a:srgbClr val="2C344B"/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Undo,Redo</a:t>
              </a:r>
              <a:r>
                <a:rPr lang="zh-TW" altLang="en-US" sz="1600" dirty="0">
                  <a:solidFill>
                    <a:srgbClr val="2C344B"/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實現困難</a:t>
              </a:r>
              <a:endParaRPr lang="en-US" altLang="zh-CN" sz="1600" dirty="0">
                <a:solidFill>
                  <a:srgbClr val="2C344B"/>
                </a:solidFill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E2D00EF-7FD2-88BE-8236-1BBF8F987462}"/>
                </a:ext>
              </a:extLst>
            </p:cNvPr>
            <p:cNvCxnSpPr/>
            <p:nvPr/>
          </p:nvCxnSpPr>
          <p:spPr>
            <a:xfrm>
              <a:off x="4221805" y="2177152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04E424F-6E1D-490C-CADE-8EE28C6CD483}"/>
                </a:ext>
              </a:extLst>
            </p:cNvPr>
            <p:cNvGrpSpPr/>
            <p:nvPr/>
          </p:nvGrpSpPr>
          <p:grpSpPr>
            <a:xfrm>
              <a:off x="3743041" y="1987534"/>
              <a:ext cx="226657" cy="226657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55" name="AutoShape 126">
                <a:extLst>
                  <a:ext uri="{FF2B5EF4-FFF2-40B4-BE49-F238E27FC236}">
                    <a16:creationId xmlns:a16="http://schemas.microsoft.com/office/drawing/2014/main" id="{04C5AD37-F42D-377E-D8B4-BD9C97D4A606}"/>
                  </a:ext>
                </a:extLst>
              </p:cNvPr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Kiwi Maru" panose="00000500000000000000" pitchFamily="2" charset="-120"/>
                  <a:ea typeface="Kiwi Maru" panose="00000500000000000000" pitchFamily="2" charset="-120"/>
                  <a:sym typeface="Gill Sans" charset="0"/>
                </a:endParaRPr>
              </a:p>
            </p:txBody>
          </p:sp>
          <p:sp>
            <p:nvSpPr>
              <p:cNvPr id="56" name="AutoShape 127">
                <a:extLst>
                  <a:ext uri="{FF2B5EF4-FFF2-40B4-BE49-F238E27FC236}">
                    <a16:creationId xmlns:a16="http://schemas.microsoft.com/office/drawing/2014/main" id="{155B6C31-0C05-3565-5030-8A29463C993E}"/>
                  </a:ext>
                </a:extLst>
              </p:cNvPr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Kiwi Maru" panose="00000500000000000000" pitchFamily="2" charset="-120"/>
                  <a:ea typeface="Kiwi Maru" panose="00000500000000000000" pitchFamily="2" charset="-120"/>
                  <a:sym typeface="Gill Sans" charset="0"/>
                </a:endParaRPr>
              </a:p>
            </p:txBody>
          </p:sp>
        </p:grpSp>
      </p:grpSp>
      <p:sp>
        <p:nvSpPr>
          <p:cNvPr id="83" name="PA_文本框 1">
            <a:extLst>
              <a:ext uri="{FF2B5EF4-FFF2-40B4-BE49-F238E27FC236}">
                <a16:creationId xmlns:a16="http://schemas.microsoft.com/office/drawing/2014/main" id="{E9E23E8E-558F-A7D3-ABDD-07B87D45619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2154436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Kiwi Maru" panose="00000500000000000000" pitchFamily="2" charset="-120"/>
                <a:ea typeface="Kiwi Maru" panose="00000500000000000000" pitchFamily="2" charset="-120"/>
                <a:cs typeface="+mn-ea"/>
                <a:sym typeface="+mn-lt"/>
              </a:rPr>
              <a:t>挑戰與解決方案</a:t>
            </a:r>
            <a:endParaRPr lang="zh-CN" altLang="en-US" sz="2400" b="1" dirty="0">
              <a:solidFill>
                <a:srgbClr val="21273E"/>
              </a:solidFill>
              <a:latin typeface="Kiwi Maru" panose="00000500000000000000" pitchFamily="2" charset="-120"/>
              <a:ea typeface="Kiwi Maru" panose="00000500000000000000" pitchFamily="2" charset="-120"/>
              <a:cs typeface="+mn-ea"/>
              <a:sym typeface="+mn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D68BF81-B7BF-27D3-20DA-67F0DA8E41BF}"/>
              </a:ext>
            </a:extLst>
          </p:cNvPr>
          <p:cNvSpPr txBox="1"/>
          <p:nvPr/>
        </p:nvSpPr>
        <p:spPr>
          <a:xfrm>
            <a:off x="375660" y="2023021"/>
            <a:ext cx="4121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Kiwi Maru" panose="00000500000000000000" pitchFamily="2" charset="-120"/>
                <a:ea typeface="Kiwi Maru" panose="00000500000000000000" pitchFamily="2" charset="-120"/>
              </a:rPr>
              <a:t>多框架</a:t>
            </a:r>
            <a:r>
              <a:rPr lang="en-US" altLang="zh-TW" sz="2000" dirty="0">
                <a:latin typeface="Kiwi Maru" panose="00000500000000000000" pitchFamily="2" charset="-120"/>
                <a:ea typeface="Kiwi Maru" panose="00000500000000000000" pitchFamily="2" charset="-120"/>
              </a:rPr>
              <a:t>+</a:t>
            </a:r>
            <a:r>
              <a:rPr lang="en-US" altLang="zh-TW" sz="2000" dirty="0" err="1">
                <a:latin typeface="Kiwi Maru" panose="00000500000000000000" pitchFamily="2" charset="-120"/>
                <a:ea typeface="Kiwi Maru" panose="00000500000000000000" pitchFamily="2" charset="-120"/>
              </a:rPr>
              <a:t>Canvas+Localstorage</a:t>
            </a:r>
            <a:r>
              <a:rPr lang="zh-TW" altLang="en-US" sz="2000" dirty="0">
                <a:latin typeface="Kiwi Maru" panose="00000500000000000000" pitchFamily="2" charset="-120"/>
                <a:ea typeface="Kiwi Maru" panose="00000500000000000000" pitchFamily="2" charset="-120"/>
              </a:rPr>
              <a:t>，</a:t>
            </a:r>
            <a:endParaRPr lang="en-US" altLang="zh-TW" sz="20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r>
              <a:rPr lang="zh-TW" altLang="en-US" sz="2000" dirty="0">
                <a:latin typeface="Kiwi Maru" panose="00000500000000000000" pitchFamily="2" charset="-120"/>
                <a:ea typeface="Kiwi Maru" panose="00000500000000000000" pitchFamily="2" charset="-120"/>
              </a:rPr>
              <a:t>使得</a:t>
            </a:r>
            <a:r>
              <a:rPr lang="en-US" altLang="zh-TW" sz="2000" dirty="0" err="1">
                <a:latin typeface="Kiwi Maru" panose="00000500000000000000" pitchFamily="2" charset="-120"/>
                <a:ea typeface="Kiwi Maru" panose="00000500000000000000" pitchFamily="2" charset="-120"/>
              </a:rPr>
              <a:t>Undo,Redo</a:t>
            </a:r>
            <a:r>
              <a:rPr lang="zh-TW" altLang="en-US" sz="2000" dirty="0">
                <a:latin typeface="Kiwi Maru" panose="00000500000000000000" pitchFamily="2" charset="-120"/>
                <a:ea typeface="Kiwi Maru" panose="00000500000000000000" pitchFamily="2" charset="-120"/>
              </a:rPr>
              <a:t>功能實現困難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4A05813-7CC2-8A57-39DA-6C404663F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990" y="-204770"/>
            <a:ext cx="14753024" cy="6698212"/>
          </a:xfrm>
          <a:prstGeom prst="rect">
            <a:avLst/>
          </a:prstGeom>
        </p:spPr>
      </p:pic>
      <p:sp>
        <p:nvSpPr>
          <p:cNvPr id="95" name="矩形 94">
            <a:extLst>
              <a:ext uri="{FF2B5EF4-FFF2-40B4-BE49-F238E27FC236}">
                <a16:creationId xmlns:a16="http://schemas.microsoft.com/office/drawing/2014/main" id="{F0325DC2-0A93-0BE2-C075-4C8A54ED97AB}"/>
              </a:ext>
            </a:extLst>
          </p:cNvPr>
          <p:cNvSpPr/>
          <p:nvPr/>
        </p:nvSpPr>
        <p:spPr>
          <a:xfrm>
            <a:off x="2688219" y="1277301"/>
            <a:ext cx="7090379" cy="488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7200" dirty="0" err="1">
                <a:solidFill>
                  <a:srgbClr val="FF0000"/>
                </a:solidFill>
                <a:highlight>
                  <a:srgbClr val="000000"/>
                </a:highlight>
                <a:latin typeface="Kiwi Maru" panose="00000500000000000000" pitchFamily="2" charset="-120"/>
                <a:ea typeface="Kiwi Maru" panose="00000500000000000000" pitchFamily="2" charset="-120"/>
              </a:rPr>
              <a:t>Undo,</a:t>
            </a:r>
            <a:r>
              <a:rPr lang="en-US" altLang="zh-TW" sz="6600" dirty="0" err="1">
                <a:solidFill>
                  <a:srgbClr val="FF0000"/>
                </a:solidFill>
                <a:highlight>
                  <a:srgbClr val="000000"/>
                </a:highlight>
                <a:latin typeface="Kiwi Maru" panose="00000500000000000000" pitchFamily="2" charset="-120"/>
                <a:ea typeface="Kiwi Maru" panose="00000500000000000000" pitchFamily="2" charset="-120"/>
              </a:rPr>
              <a:t>Redo</a:t>
            </a:r>
            <a:r>
              <a:rPr lang="zh-TW" altLang="en-US" sz="7200" dirty="0">
                <a:solidFill>
                  <a:srgbClr val="FF0000"/>
                </a:solidFill>
                <a:highlight>
                  <a:srgbClr val="000000"/>
                </a:highlight>
                <a:latin typeface="Kiwi Maru" panose="00000500000000000000" pitchFamily="2" charset="-120"/>
                <a:ea typeface="Kiwi Maru" panose="00000500000000000000" pitchFamily="2" charset="-120"/>
              </a:rPr>
              <a:t>功能將於下一版加入謝謝大家</a:t>
            </a:r>
            <a:endParaRPr lang="en-US" altLang="zh-CN" sz="7200" dirty="0">
              <a:solidFill>
                <a:srgbClr val="FF0000"/>
              </a:solidFill>
              <a:highlight>
                <a:srgbClr val="000000"/>
              </a:highlight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820508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1FBBA-7B76-1313-06FF-A9241FE2F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09DA35-40B4-6DEF-B431-E4FD70CC5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2E7C1E-B1FF-FAE3-5B54-7C2F37FB9E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B1D30760-0A63-7C17-5D0B-62943CD351E5}"/>
              </a:ext>
            </a:extLst>
          </p:cNvPr>
          <p:cNvSpPr txBox="1"/>
          <p:nvPr/>
        </p:nvSpPr>
        <p:spPr>
          <a:xfrm>
            <a:off x="3019865" y="2582518"/>
            <a:ext cx="6152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Kiwi Maru" panose="00000500000000000000" pitchFamily="2" charset="-120"/>
              <a:ea typeface="Kiwi Maru" panose="00000500000000000000" pitchFamily="2" charset="-120"/>
              <a:cs typeface="Aparajita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00A480-09D9-56DE-6CB3-B1801912B2B1}"/>
              </a:ext>
            </a:extLst>
          </p:cNvPr>
          <p:cNvSpPr txBox="1"/>
          <p:nvPr/>
        </p:nvSpPr>
        <p:spPr>
          <a:xfrm>
            <a:off x="3723549" y="3111473"/>
            <a:ext cx="4733895" cy="830997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功能展示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A8B2B6-3485-5EED-E19F-AFB06746AA70}"/>
              </a:ext>
            </a:extLst>
          </p:cNvPr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618B25-D230-B592-DB3B-73CD5C8F3134}"/>
              </a:ext>
            </a:extLst>
          </p:cNvPr>
          <p:cNvGrpSpPr/>
          <p:nvPr/>
        </p:nvGrpSpPr>
        <p:grpSpPr>
          <a:xfrm>
            <a:off x="5677177" y="1563946"/>
            <a:ext cx="837646" cy="1784375"/>
            <a:chOff x="5568043" y="1174090"/>
            <a:chExt cx="1383041" cy="2946196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105CF1D0-1C2F-7D3F-DFEE-509995E7C5B4}"/>
                </a:ext>
              </a:extLst>
            </p:cNvPr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10115B-EBE7-AC3C-0C50-A999CC004BA4}"/>
                </a:ext>
              </a:extLst>
            </p:cNvPr>
            <p:cNvSpPr txBox="1"/>
            <p:nvPr/>
          </p:nvSpPr>
          <p:spPr>
            <a:xfrm>
              <a:off x="5633972" y="1223704"/>
              <a:ext cx="1256627" cy="289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Kiwi Maru" panose="00000500000000000000" pitchFamily="2" charset="-120"/>
                  <a:ea typeface="Kiwi Maru" panose="00000500000000000000" pitchFamily="2" charset="-120"/>
                  <a:cs typeface="Aparajita" panose="020B0604020202020204" pitchFamily="34" charset="0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7EF605E-2879-0973-0BC4-ABE1CFD2844E}"/>
              </a:ext>
            </a:extLst>
          </p:cNvPr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AF688FB-D453-1F65-BEB3-DCD13C5F5DCC}"/>
              </a:ext>
            </a:extLst>
          </p:cNvPr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3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98E9-AF81-06A8-4AE8-D8E7AB739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A27BF00-2A13-80DE-0BF0-F4C03CDF137A}"/>
              </a:ext>
            </a:extLst>
          </p:cNvPr>
          <p:cNvSpPr/>
          <p:nvPr/>
        </p:nvSpPr>
        <p:spPr>
          <a:xfrm>
            <a:off x="429339" y="1775846"/>
            <a:ext cx="5551252" cy="4296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iwi Maru" panose="00000500000000000000" pitchFamily="2" charset="-120"/>
                <a:ea typeface="Kiwi Maru" panose="00000500000000000000" pitchFamily="2" charset="-120"/>
              </a:rPr>
              <a:t>動態互動以及生動的視覺效果</a:t>
            </a:r>
            <a:endParaRPr lang="en-US" altLang="zh-TW" sz="28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iwi Maru" panose="00000500000000000000" pitchFamily="2" charset="-120"/>
                <a:ea typeface="Kiwi Maru" panose="00000500000000000000" pitchFamily="2" charset="-120"/>
              </a:rPr>
              <a:t>自行創作功能</a:t>
            </a:r>
            <a:endParaRPr lang="en-US" altLang="zh-TW" sz="28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iwi Maru" panose="00000500000000000000" pitchFamily="2" charset="-120"/>
                <a:ea typeface="Kiwi Maru" panose="00000500000000000000" pitchFamily="2" charset="-120"/>
              </a:rPr>
              <a:t>多畫布展示</a:t>
            </a:r>
            <a:endParaRPr lang="en-US" altLang="zh-TW" sz="28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iwi Maru" panose="00000500000000000000" pitchFamily="2" charset="-120"/>
                <a:ea typeface="Kiwi Maru" panose="00000500000000000000" pitchFamily="2" charset="-120"/>
              </a:rPr>
              <a:t>創作與保存功能</a:t>
            </a:r>
            <a:endParaRPr lang="en-US" altLang="zh-TW" sz="28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iwi Maru" panose="00000500000000000000" pitchFamily="2" charset="-120"/>
                <a:ea typeface="Kiwi Maru" panose="00000500000000000000" pitchFamily="2" charset="-120"/>
              </a:rPr>
              <a:t>圖像匯出系統</a:t>
            </a:r>
            <a:endParaRPr lang="en-US" altLang="zh-TW" sz="28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iwi Maru" panose="00000500000000000000" pitchFamily="2" charset="-120"/>
                <a:ea typeface="Kiwi Maru" panose="00000500000000000000" pitchFamily="2" charset="-120"/>
              </a:rPr>
              <a:t>畫布管理功能</a:t>
            </a:r>
            <a:endParaRPr lang="en-US" altLang="zh-TW" sz="28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  <p:sp>
        <p:nvSpPr>
          <p:cNvPr id="20" name="PA_文本框 1">
            <a:extLst>
              <a:ext uri="{FF2B5EF4-FFF2-40B4-BE49-F238E27FC236}">
                <a16:creationId xmlns:a16="http://schemas.microsoft.com/office/drawing/2014/main" id="{C5231289-709C-E569-721F-D9FD89B199D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79753" y="515893"/>
            <a:ext cx="1231106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zh-TW" altLang="en-US" sz="24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功能展示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C9275B-641A-838C-E07C-36B0873030AD}"/>
              </a:ext>
            </a:extLst>
          </p:cNvPr>
          <p:cNvSpPr/>
          <p:nvPr/>
        </p:nvSpPr>
        <p:spPr>
          <a:xfrm>
            <a:off x="7609114" y="2906487"/>
            <a:ext cx="4582886" cy="1857590"/>
          </a:xfrm>
          <a:prstGeom prst="rect">
            <a:avLst/>
          </a:prstGeom>
          <a:gradFill>
            <a:gsLst>
              <a:gs pos="0">
                <a:srgbClr val="21273E"/>
              </a:gs>
              <a:gs pos="100000">
                <a:srgbClr val="21273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269E91-DB65-4FD1-3FBF-F608AF9823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5149735" y="-561697"/>
            <a:ext cx="7174952" cy="765035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EFD3C1D-4060-D60A-8EB6-D6A5B7ED3C2A}"/>
              </a:ext>
            </a:extLst>
          </p:cNvPr>
          <p:cNvGrpSpPr/>
          <p:nvPr/>
        </p:nvGrpSpPr>
        <p:grpSpPr>
          <a:xfrm>
            <a:off x="7306513" y="1992368"/>
            <a:ext cx="2594044" cy="2236244"/>
            <a:chOff x="7306513" y="1992368"/>
            <a:chExt cx="2594044" cy="2236244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0D4AA15-E3AE-1EB7-2E0F-6EEA1E6DA15E}"/>
                </a:ext>
              </a:extLst>
            </p:cNvPr>
            <p:cNvSpPr/>
            <p:nvPr/>
          </p:nvSpPr>
          <p:spPr>
            <a:xfrm>
              <a:off x="7306513" y="1992368"/>
              <a:ext cx="2594044" cy="2236244"/>
            </a:xfrm>
            <a:prstGeom prst="triangle">
              <a:avLst/>
            </a:prstGeom>
            <a:gradFill>
              <a:gsLst>
                <a:gs pos="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16" name="PA_文本框 1">
              <a:extLst>
                <a:ext uri="{FF2B5EF4-FFF2-40B4-BE49-F238E27FC236}">
                  <a16:creationId xmlns:a16="http://schemas.microsoft.com/office/drawing/2014/main" id="{D031AC8B-7A3F-7D1C-5DEE-DBD8BE877785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7987982" y="3600833"/>
              <a:ext cx="1231106" cy="415498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r>
                <a:rPr lang="zh-TW" altLang="en-US" sz="2400" b="1" kern="100" dirty="0">
                  <a:solidFill>
                    <a:schemeClr val="bg2"/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功能展示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3476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646C-0309-04FE-62C2-E179692D2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7248AA-EB38-82B1-05FF-C8CDD4B1C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332231-1A6E-F2FA-B0E5-8E25A81BB8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64B73049-7954-103D-02B7-17B0C20F1F1C}"/>
              </a:ext>
            </a:extLst>
          </p:cNvPr>
          <p:cNvSpPr txBox="1"/>
          <p:nvPr/>
        </p:nvSpPr>
        <p:spPr>
          <a:xfrm>
            <a:off x="3019865" y="2582518"/>
            <a:ext cx="6152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Kiwi Maru" panose="00000500000000000000" pitchFamily="2" charset="-120"/>
              <a:ea typeface="Kiwi Maru" panose="00000500000000000000" pitchFamily="2" charset="-120"/>
              <a:cs typeface="Aparajita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A69714-FEC9-A45E-00DB-25192F3EAA7F}"/>
              </a:ext>
            </a:extLst>
          </p:cNvPr>
          <p:cNvSpPr txBox="1"/>
          <p:nvPr/>
        </p:nvSpPr>
        <p:spPr>
          <a:xfrm>
            <a:off x="3723549" y="3111473"/>
            <a:ext cx="4733895" cy="830997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TW" altLang="en-US" sz="48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結論與未來改進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39255F-A288-EA4D-D98E-2C29C068843A}"/>
              </a:ext>
            </a:extLst>
          </p:cNvPr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25783E-C652-D9C8-8E06-0A3535AD5446}"/>
              </a:ext>
            </a:extLst>
          </p:cNvPr>
          <p:cNvGrpSpPr/>
          <p:nvPr/>
        </p:nvGrpSpPr>
        <p:grpSpPr>
          <a:xfrm>
            <a:off x="5677177" y="1563946"/>
            <a:ext cx="837646" cy="1784375"/>
            <a:chOff x="5568043" y="1174090"/>
            <a:chExt cx="1383041" cy="2946196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1DF6BC0F-EA88-72CD-E6CB-DDCDAC069482}"/>
                </a:ext>
              </a:extLst>
            </p:cNvPr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34A8E42-8686-C73C-F0EA-7526D8FF07DF}"/>
                </a:ext>
              </a:extLst>
            </p:cNvPr>
            <p:cNvSpPr txBox="1"/>
            <p:nvPr/>
          </p:nvSpPr>
          <p:spPr>
            <a:xfrm>
              <a:off x="5633972" y="1223704"/>
              <a:ext cx="1256627" cy="289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Kiwi Maru" panose="00000500000000000000" pitchFamily="2" charset="-120"/>
                  <a:ea typeface="Kiwi Maru" panose="00000500000000000000" pitchFamily="2" charset="-120"/>
                  <a:cs typeface="Aparajita" panose="020B0604020202020204" pitchFamily="34" charset="0"/>
                </a:rPr>
                <a:t>05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6764FCC-2CFA-F959-D8CA-924B8573408E}"/>
              </a:ext>
            </a:extLst>
          </p:cNvPr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6326CCD-9E4D-D57D-8798-6D7582989966}"/>
              </a:ext>
            </a:extLst>
          </p:cNvPr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4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09B55-4727-092B-DF3D-0FBAB4C00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927022A-A4A2-0718-1E06-815607AF9D89}"/>
              </a:ext>
            </a:extLst>
          </p:cNvPr>
          <p:cNvSpPr/>
          <p:nvPr/>
        </p:nvSpPr>
        <p:spPr>
          <a:xfrm>
            <a:off x="429339" y="1775846"/>
            <a:ext cx="6308812" cy="324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改進方向 </a:t>
            </a:r>
            <a:endParaRPr lang="en-US" altLang="zh-TW" sz="2800" b="1" kern="1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增加更多畫筆工具。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提升效能，支援更大畫布。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結合如</a:t>
            </a:r>
            <a:r>
              <a:rPr lang="en-US" altLang="zh-TW" sz="28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CANVA</a:t>
            </a:r>
            <a:r>
              <a:rPr lang="zh-TW" altLang="en-US" sz="28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那樣的多人畫布協作功能。</a:t>
            </a:r>
          </a:p>
        </p:txBody>
      </p:sp>
      <p:sp>
        <p:nvSpPr>
          <p:cNvPr id="20" name="PA_文本框 1">
            <a:extLst>
              <a:ext uri="{FF2B5EF4-FFF2-40B4-BE49-F238E27FC236}">
                <a16:creationId xmlns:a16="http://schemas.microsoft.com/office/drawing/2014/main" id="{95B1E842-8B29-6154-CBD9-DEE8A2E9C96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79753" y="515893"/>
            <a:ext cx="2154436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zh-TW" altLang="en-US" sz="24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結論與未來改進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189AE5-273D-2281-97DF-73567818C3FF}"/>
              </a:ext>
            </a:extLst>
          </p:cNvPr>
          <p:cNvSpPr/>
          <p:nvPr/>
        </p:nvSpPr>
        <p:spPr>
          <a:xfrm>
            <a:off x="7609114" y="2906487"/>
            <a:ext cx="4582886" cy="1857590"/>
          </a:xfrm>
          <a:prstGeom prst="rect">
            <a:avLst/>
          </a:prstGeom>
          <a:gradFill>
            <a:gsLst>
              <a:gs pos="0">
                <a:srgbClr val="21273E"/>
              </a:gs>
              <a:gs pos="100000">
                <a:srgbClr val="21273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398080D-C7C7-09F6-B07B-EB8AC8B645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5114224" y="-561697"/>
            <a:ext cx="7174952" cy="765035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EC93B470-D8F2-C806-0B4C-10D5AD8C95DE}"/>
              </a:ext>
            </a:extLst>
          </p:cNvPr>
          <p:cNvGrpSpPr/>
          <p:nvPr/>
        </p:nvGrpSpPr>
        <p:grpSpPr>
          <a:xfrm>
            <a:off x="7306513" y="1992368"/>
            <a:ext cx="2594044" cy="2236244"/>
            <a:chOff x="7306513" y="1992368"/>
            <a:chExt cx="2594044" cy="2236244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8D72720-E9F0-5ED8-1073-8D181F849A94}"/>
                </a:ext>
              </a:extLst>
            </p:cNvPr>
            <p:cNvSpPr/>
            <p:nvPr/>
          </p:nvSpPr>
          <p:spPr>
            <a:xfrm>
              <a:off x="7306513" y="1992368"/>
              <a:ext cx="2594044" cy="2236244"/>
            </a:xfrm>
            <a:prstGeom prst="triangle">
              <a:avLst/>
            </a:prstGeom>
            <a:gradFill>
              <a:gsLst>
                <a:gs pos="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16" name="PA_文本框 1">
              <a:extLst>
                <a:ext uri="{FF2B5EF4-FFF2-40B4-BE49-F238E27FC236}">
                  <a16:creationId xmlns:a16="http://schemas.microsoft.com/office/drawing/2014/main" id="{86705DF5-DFE4-B524-C8BB-9BB5A83BA531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7526317" y="3733999"/>
              <a:ext cx="2154436" cy="415498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r>
                <a:rPr lang="zh-TW" altLang="en-US" sz="2400" b="1" kern="100" dirty="0">
                  <a:solidFill>
                    <a:schemeClr val="bg2"/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結論與未來改進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7091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Kiwi Maru" panose="00000500000000000000" pitchFamily="2" charset="-120"/>
                <a:ea typeface="Kiwi Maru" panose="00000500000000000000" pitchFamily="2" charset="-120"/>
              </a:rPr>
              <a:t>謝謝大家</a:t>
            </a:r>
            <a:endParaRPr lang="zh-CN" altLang="en-US" sz="8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Kiwi Maru" panose="00000500000000000000" pitchFamily="2" charset="-120"/>
              <a:ea typeface="Kiwi Maru" panose="00000500000000000000" pitchFamily="2" charset="-120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B60E1FC-CF29-91DF-80FD-9F753E8FF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28" y="-2336393"/>
            <a:ext cx="8716785" cy="122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5602" y="3289458"/>
            <a:ext cx="8061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kern="2600" dirty="0">
                <a:latin typeface="Kiwi Maru" panose="00000500000000000000" pitchFamily="2" charset="-120"/>
                <a:ea typeface="Kiwi Maru" panose="00000500000000000000" pitchFamily="2" charset="-120"/>
              </a:rPr>
              <a:t>互動畫布應用</a:t>
            </a:r>
            <a:endParaRPr lang="zh-CN" altLang="en-US" sz="54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4679" y="1096587"/>
            <a:ext cx="35831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5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rPr>
              <a:t>畫廊</a:t>
            </a:r>
            <a:endParaRPr lang="zh-CN" altLang="en-US" sz="115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Kiwi Maru" panose="00000500000000000000" pitchFamily="2" charset="-120"/>
              <a:ea typeface="Kiwi Maru" panose="00000500000000000000" pitchFamily="2" charset="-120"/>
              <a:cs typeface="Aparajita" panose="020B0604020202020204" pitchFamily="34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34400C4-01D9-2C46-12BA-51AB1E168FD6}"/>
              </a:ext>
            </a:extLst>
          </p:cNvPr>
          <p:cNvGrpSpPr/>
          <p:nvPr/>
        </p:nvGrpSpPr>
        <p:grpSpPr>
          <a:xfrm>
            <a:off x="-1581205" y="-2620924"/>
            <a:ext cx="15737742" cy="11159117"/>
            <a:chOff x="-2318053" y="-2781509"/>
            <a:chExt cx="15737742" cy="1115911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15912" flipV="1">
              <a:off x="6489406" y="1447325"/>
              <a:ext cx="6930283" cy="693028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7772" flipV="1">
              <a:off x="-2318053" y="-2781509"/>
              <a:ext cx="6930283" cy="6930283"/>
            </a:xfrm>
            <a:prstGeom prst="rect">
              <a:avLst/>
            </a:prstGeom>
          </p:spPr>
        </p:pic>
      </p:grpSp>
      <p:sp>
        <p:nvSpPr>
          <p:cNvPr id="4" name="文本框 1">
            <a:extLst>
              <a:ext uri="{FF2B5EF4-FFF2-40B4-BE49-F238E27FC236}">
                <a16:creationId xmlns:a16="http://schemas.microsoft.com/office/drawing/2014/main" id="{D0436E31-799A-C193-1EBD-E7127B211A48}"/>
              </a:ext>
            </a:extLst>
          </p:cNvPr>
          <p:cNvSpPr txBox="1"/>
          <p:nvPr/>
        </p:nvSpPr>
        <p:spPr>
          <a:xfrm>
            <a:off x="2065325" y="4989635"/>
            <a:ext cx="806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kern="2600" dirty="0">
                <a:latin typeface="Kiwi Maru" panose="00000500000000000000" pitchFamily="2" charset="-120"/>
                <a:ea typeface="Kiwi Maru" panose="00000500000000000000" pitchFamily="2" charset="-120"/>
              </a:rPr>
              <a:t>鄧力勤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24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88630" y="243964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Kiwi Maru" panose="00000500000000000000" pitchFamily="2" charset="-120"/>
              <a:ea typeface="Kiwi Maru" panose="00000500000000000000" pitchFamily="2" charset="-120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9812" y="732126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Kiwi Maru" panose="00000500000000000000" pitchFamily="2" charset="-120"/>
                <a:ea typeface="Kiwi Maru" panose="00000500000000000000" pitchFamily="2" charset="-120"/>
              </a:rPr>
              <a:t>目錄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95705" y="1440012"/>
            <a:ext cx="3308851" cy="800946"/>
            <a:chOff x="7160548" y="2534162"/>
            <a:chExt cx="3308851" cy="800946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2533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kern="100" dirty="0">
                  <a:latin typeface="Kiwi Maru" panose="00000500000000000000" pitchFamily="2" charset="-120"/>
                  <a:ea typeface="Kiwi Maru" panose="00000500000000000000" pitchFamily="2" charset="-120"/>
                </a:rPr>
                <a:t>程式背景與目的</a:t>
              </a:r>
            </a:p>
            <a:p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Kiwi Maru" panose="00000500000000000000" pitchFamily="2" charset="-120"/>
                  <a:ea typeface="Kiwi Maru" panose="00000500000000000000" pitchFamily="2" charset="-120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85347" y="2194457"/>
            <a:ext cx="3308851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7875318" y="2688777"/>
              <a:ext cx="1912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b="1" kern="100" dirty="0">
                  <a:latin typeface="Kiwi Maru" panose="00000500000000000000" pitchFamily="2" charset="-120"/>
                  <a:ea typeface="Kiwi Maru" panose="00000500000000000000" pitchFamily="2" charset="-120"/>
                </a:rPr>
                <a:t>程式邏輯與結構</a:t>
              </a: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Kiwi Maru" panose="00000500000000000000" pitchFamily="2" charset="-120"/>
                  <a:ea typeface="Kiwi Maru" panose="00000500000000000000" pitchFamily="2" charset="-120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403303" y="2948902"/>
            <a:ext cx="3308851" cy="528685"/>
            <a:chOff x="7160548" y="2534162"/>
            <a:chExt cx="3308851" cy="528685"/>
          </a:xfrm>
        </p:grpSpPr>
        <p:sp>
          <p:nvSpPr>
            <p:cNvPr id="78" name="文本框 77"/>
            <p:cNvSpPr txBox="1"/>
            <p:nvPr/>
          </p:nvSpPr>
          <p:spPr>
            <a:xfrm>
              <a:off x="7843210" y="2688777"/>
              <a:ext cx="2526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kern="100" dirty="0">
                  <a:latin typeface="Kiwi Maru" panose="00000500000000000000" pitchFamily="2" charset="-120"/>
                  <a:ea typeface="Kiwi Maru" panose="00000500000000000000" pitchFamily="2" charset="-120"/>
                </a:rPr>
                <a:t>挑戰與解決方案</a:t>
              </a: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Kiwi Maru" panose="00000500000000000000" pitchFamily="2" charset="-120"/>
                  <a:ea typeface="Kiwi Maru" panose="00000500000000000000" pitchFamily="2" charset="-120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985347" y="3700195"/>
            <a:ext cx="3308851" cy="528685"/>
            <a:chOff x="7160548" y="2534162"/>
            <a:chExt cx="3308851" cy="528685"/>
          </a:xfrm>
        </p:grpSpPr>
        <p:sp>
          <p:nvSpPr>
            <p:cNvPr id="84" name="文本框 83"/>
            <p:cNvSpPr txBox="1"/>
            <p:nvPr/>
          </p:nvSpPr>
          <p:spPr>
            <a:xfrm>
              <a:off x="8311894" y="2688777"/>
              <a:ext cx="1475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b="1" kern="100" dirty="0">
                  <a:latin typeface="Kiwi Maru" panose="00000500000000000000" pitchFamily="2" charset="-120"/>
                  <a:ea typeface="Kiwi Maru" panose="00000500000000000000" pitchFamily="2" charset="-120"/>
                </a:rPr>
                <a:t>功能展示</a:t>
              </a: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Kiwi Maru" panose="00000500000000000000" pitchFamily="2" charset="-120"/>
                  <a:ea typeface="Kiwi Maru" panose="00000500000000000000" pitchFamily="2" charset="-120"/>
                  <a:cs typeface="Aparajita" panose="020B0604020202020204" pitchFamily="34" charset="0"/>
                </a:rPr>
                <a:t>04</a:t>
              </a:r>
              <a:endParaRPr lang="zh-CN" altLang="en-US" sz="2800" dirty="0"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403303" y="4446624"/>
            <a:ext cx="3308851" cy="528685"/>
            <a:chOff x="7160548" y="2534162"/>
            <a:chExt cx="3308851" cy="528685"/>
          </a:xfrm>
        </p:grpSpPr>
        <p:sp>
          <p:nvSpPr>
            <p:cNvPr id="90" name="文本框 89"/>
            <p:cNvSpPr txBox="1"/>
            <p:nvPr/>
          </p:nvSpPr>
          <p:spPr>
            <a:xfrm>
              <a:off x="7843210" y="2688777"/>
              <a:ext cx="2526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kern="100" dirty="0">
                  <a:latin typeface="Kiwi Maru" panose="00000500000000000000" pitchFamily="2" charset="-120"/>
                  <a:ea typeface="Kiwi Maru" panose="00000500000000000000" pitchFamily="2" charset="-120"/>
                </a:rPr>
                <a:t>結論與未來改進</a:t>
              </a: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Kiwi Maru" panose="00000500000000000000" pitchFamily="2" charset="-120"/>
                  <a:ea typeface="Kiwi Maru" panose="00000500000000000000" pitchFamily="2" charset="-120"/>
                  <a:cs typeface="Aparajita" panose="020B0604020202020204" pitchFamily="34" charset="0"/>
                </a:rPr>
                <a:t>05</a:t>
              </a:r>
              <a:endParaRPr lang="zh-CN" altLang="en-US" sz="2800" dirty="0"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1055276" y="2789300"/>
            <a:ext cx="3879272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rPr>
              <a:t>PAINTING</a:t>
            </a:r>
            <a:br>
              <a:rPr lang="en-US" altLang="zh-TW" sz="3200" dirty="0"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rPr>
            </a:br>
            <a:r>
              <a:rPr lang="zh-TW" altLang="en-US" sz="3200" dirty="0"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rPr>
              <a:t>              </a:t>
            </a:r>
            <a:r>
              <a:rPr lang="en-US" altLang="zh-TW" sz="3200" dirty="0"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rPr>
              <a:t>GALLERY</a:t>
            </a:r>
            <a:endParaRPr lang="zh-CN" altLang="en-US" sz="3200" dirty="0">
              <a:latin typeface="Kiwi Maru" panose="00000500000000000000" pitchFamily="2" charset="-120"/>
              <a:ea typeface="Kiwi Maru" panose="00000500000000000000" pitchFamily="2" charset="-120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754002" y="618163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057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5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3019865" y="2582518"/>
            <a:ext cx="6152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Kiwi Maru" panose="00000500000000000000" pitchFamily="2" charset="-120"/>
              <a:ea typeface="Kiwi Maru" panose="00000500000000000000" pitchFamily="2" charset="-120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23549" y="3111473"/>
            <a:ext cx="4733895" cy="830997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TW" altLang="en-US" sz="48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程式背景與目的</a:t>
            </a: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1784375"/>
            <a:chOff x="5568043" y="1174090"/>
            <a:chExt cx="1383041" cy="2946196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289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Kiwi Maru" panose="00000500000000000000" pitchFamily="2" charset="-120"/>
                  <a:ea typeface="Kiwi Maru" panose="00000500000000000000" pitchFamily="2" charset="-120"/>
                  <a:cs typeface="Aparajita" panose="020B0604020202020204" pitchFamily="34" charset="0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9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44748" y="2654848"/>
            <a:ext cx="5551252" cy="4296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Kiwi Maru" panose="00000500000000000000" pitchFamily="2" charset="-120"/>
                <a:ea typeface="Kiwi Maru" panose="00000500000000000000" pitchFamily="2" charset="-120"/>
              </a:rPr>
              <a:t>功能需求</a:t>
            </a: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Kiwi Maru" panose="00000500000000000000" pitchFamily="2" charset="-120"/>
                <a:ea typeface="Kiwi Maru" panose="00000500000000000000" pitchFamily="2" charset="-12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iwi Maru" panose="00000500000000000000" pitchFamily="2" charset="-120"/>
                <a:ea typeface="Kiwi Maru" panose="00000500000000000000" pitchFamily="2" charset="-120"/>
              </a:rPr>
              <a:t>多畫布管理與展示</a:t>
            </a:r>
            <a:endParaRPr lang="en-US" altLang="zh-TW" sz="28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iwi Maru" panose="00000500000000000000" pitchFamily="2" charset="-120"/>
                <a:ea typeface="Kiwi Maru" panose="00000500000000000000" pitchFamily="2" charset="-120"/>
              </a:rPr>
              <a:t>自行創作功能</a:t>
            </a:r>
            <a:endParaRPr lang="en-US" altLang="zh-TW" sz="28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iwi Maru" panose="00000500000000000000" pitchFamily="2" charset="-120"/>
                <a:ea typeface="Kiwi Maru" panose="00000500000000000000" pitchFamily="2" charset="-120"/>
              </a:rPr>
              <a:t>動態互動以及生動的視覺效果</a:t>
            </a:r>
            <a:endParaRPr lang="en-US" altLang="zh-TW" sz="28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iwi Maru" panose="00000500000000000000" pitchFamily="2" charset="-120"/>
                <a:ea typeface="Kiwi Maru" panose="00000500000000000000" pitchFamily="2" charset="-120"/>
              </a:rPr>
              <a:t>創作與保存功能</a:t>
            </a:r>
            <a:endParaRPr lang="en-US" altLang="zh-TW" sz="28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iwi Maru" panose="00000500000000000000" pitchFamily="2" charset="-120"/>
                <a:ea typeface="Kiwi Maru" panose="00000500000000000000" pitchFamily="2" charset="-120"/>
              </a:rPr>
              <a:t>圖像匯出系統</a:t>
            </a:r>
            <a:endParaRPr lang="en-US" altLang="zh-TW" sz="28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544748" y="1341842"/>
            <a:ext cx="44935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3200" dirty="0">
                <a:solidFill>
                  <a:srgbClr val="2C344B"/>
                </a:solidFill>
                <a:latin typeface="Kiwi Maru" panose="00000500000000000000" pitchFamily="2" charset="-120"/>
                <a:ea typeface="Kiwi Maru" panose="00000500000000000000" pitchFamily="2" charset="-120"/>
              </a:rPr>
              <a:t>動機</a:t>
            </a:r>
            <a:r>
              <a:rPr lang="en-US" altLang="zh-TW" sz="3200" dirty="0">
                <a:solidFill>
                  <a:srgbClr val="2C344B"/>
                </a:solidFill>
                <a:latin typeface="Kiwi Maru" panose="00000500000000000000" pitchFamily="2" charset="-120"/>
                <a:ea typeface="Kiwi Maru" panose="00000500000000000000" pitchFamily="2" charset="-12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800" dirty="0">
                <a:solidFill>
                  <a:srgbClr val="2C344B"/>
                </a:solidFill>
                <a:latin typeface="Kiwi Maru" panose="00000500000000000000" pitchFamily="2" charset="-120"/>
                <a:ea typeface="Kiwi Maru" panose="00000500000000000000" pitchFamily="2" charset="-120"/>
              </a:rPr>
              <a:t>我想打造一個</a:t>
            </a:r>
            <a:r>
              <a:rPr lang="zh-TW" altLang="en-US" sz="2800" dirty="0">
                <a:latin typeface="Kiwi Maru" panose="00000500000000000000" pitchFamily="2" charset="-120"/>
                <a:ea typeface="Kiwi Maru" panose="00000500000000000000" pitchFamily="2" charset="-120"/>
              </a:rPr>
              <a:t>畫布展示系統</a:t>
            </a:r>
            <a:endParaRPr lang="en-US" altLang="zh-CN" sz="2800" dirty="0">
              <a:solidFill>
                <a:srgbClr val="2C344B"/>
              </a:solidFill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  <p:sp>
        <p:nvSpPr>
          <p:cNvPr id="20" name="PA_文本框 1">
            <a:extLst>
              <a:ext uri="{FF2B5EF4-FFF2-40B4-BE49-F238E27FC236}">
                <a16:creationId xmlns:a16="http://schemas.microsoft.com/office/drawing/2014/main" id="{95CA5390-EAD3-40A5-BF6F-C69AB99948C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2154436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zh-TW" altLang="en-US" sz="24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程式背景與目的</a:t>
            </a:r>
          </a:p>
        </p:txBody>
      </p:sp>
      <p:sp>
        <p:nvSpPr>
          <p:cNvPr id="5" name="矩形 4"/>
          <p:cNvSpPr/>
          <p:nvPr/>
        </p:nvSpPr>
        <p:spPr>
          <a:xfrm>
            <a:off x="7609114" y="2906487"/>
            <a:ext cx="4582886" cy="1857590"/>
          </a:xfrm>
          <a:prstGeom prst="rect">
            <a:avLst/>
          </a:prstGeom>
          <a:gradFill>
            <a:gsLst>
              <a:gs pos="0">
                <a:srgbClr val="21273E"/>
              </a:gs>
              <a:gs pos="100000">
                <a:srgbClr val="21273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4998815" y="-224346"/>
            <a:ext cx="7174952" cy="765035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306513" y="1992368"/>
            <a:ext cx="2594044" cy="2236244"/>
            <a:chOff x="7306513" y="1992368"/>
            <a:chExt cx="2594044" cy="2236244"/>
          </a:xfrm>
        </p:grpSpPr>
        <p:sp>
          <p:nvSpPr>
            <p:cNvPr id="8" name="等腰三角形 7"/>
            <p:cNvSpPr/>
            <p:nvPr/>
          </p:nvSpPr>
          <p:spPr>
            <a:xfrm>
              <a:off x="7306513" y="1992368"/>
              <a:ext cx="2594044" cy="2236244"/>
            </a:xfrm>
            <a:prstGeom prst="triangle">
              <a:avLst/>
            </a:prstGeom>
            <a:gradFill>
              <a:gsLst>
                <a:gs pos="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16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7526317" y="3393084"/>
              <a:ext cx="2154436" cy="415498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r>
                <a:rPr lang="zh-TW" altLang="en-US" sz="2400" b="1" kern="100" dirty="0">
                  <a:solidFill>
                    <a:schemeClr val="bg2"/>
                  </a:solidFill>
                  <a:latin typeface="Kiwi Maru" panose="00000500000000000000" pitchFamily="2" charset="-120"/>
                  <a:ea typeface="Kiwi Maru" panose="00000500000000000000" pitchFamily="2" charset="-120"/>
                </a:rPr>
                <a:t>程式背景與目的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5835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1EC14D8-BC5F-4A12-A647-E6BBD73FEC05}"/>
              </a:ext>
            </a:extLst>
          </p:cNvPr>
          <p:cNvSpPr/>
          <p:nvPr/>
        </p:nvSpPr>
        <p:spPr>
          <a:xfrm rot="16200000">
            <a:off x="5379890" y="-1705378"/>
            <a:ext cx="5103289" cy="8516524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7C2877-58C3-49B0-8764-EF54DC110712}"/>
              </a:ext>
            </a:extLst>
          </p:cNvPr>
          <p:cNvSpPr/>
          <p:nvPr/>
        </p:nvSpPr>
        <p:spPr>
          <a:xfrm>
            <a:off x="5744078" y="2368519"/>
            <a:ext cx="1601014" cy="299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iwi Maru" panose="00000500000000000000" pitchFamily="2" charset="-120"/>
              <a:ea typeface="Kiwi Maru" panose="00000500000000000000" pitchFamily="2" charset="-120"/>
              <a:cs typeface="Segoe UI Ligh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07174B-7CD8-4286-864A-DFE8159F3A47}"/>
              </a:ext>
            </a:extLst>
          </p:cNvPr>
          <p:cNvSpPr txBox="1"/>
          <p:nvPr/>
        </p:nvSpPr>
        <p:spPr>
          <a:xfrm>
            <a:off x="1465287" y="564591"/>
            <a:ext cx="36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程式背景與目的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A7F7E5-F15C-4199-97F2-1696EE824CFD}"/>
              </a:ext>
            </a:extLst>
          </p:cNvPr>
          <p:cNvSpPr/>
          <p:nvPr/>
        </p:nvSpPr>
        <p:spPr>
          <a:xfrm>
            <a:off x="748278" y="1855552"/>
            <a:ext cx="4898900" cy="3269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HTML:</a:t>
            </a:r>
            <a:r>
              <a:rPr lang="zh-TW" altLang="en-US" sz="20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網頁架構</a:t>
            </a:r>
            <a:endParaRPr lang="en-US" altLang="zh-TW" sz="2000" b="1" kern="1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CSS:</a:t>
            </a:r>
            <a:r>
              <a:rPr lang="zh-TW" altLang="en-US" sz="2000" dirty="0">
                <a:latin typeface="Kiwi Maru" panose="00000500000000000000" pitchFamily="2" charset="-120"/>
                <a:ea typeface="Kiwi Maru" panose="00000500000000000000" pitchFamily="2" charset="-120"/>
              </a:rPr>
              <a:t>外觀與樣式設計</a:t>
            </a:r>
            <a:endParaRPr lang="en-US" altLang="zh-TW" sz="2000" b="1" kern="1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JS:</a:t>
            </a:r>
            <a:r>
              <a:rPr lang="zh-TW" altLang="en-US" sz="20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各式互動功能</a:t>
            </a:r>
            <a:endParaRPr lang="en-US" altLang="zh-TW" sz="2000" b="1" kern="1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Bootstrap:</a:t>
            </a:r>
            <a:r>
              <a:rPr lang="zh-TW" altLang="en-US" sz="20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下拉式選單</a:t>
            </a:r>
            <a:endParaRPr lang="en-US" altLang="zh-TW" sz="2000" b="1" kern="1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HTML2canvas:</a:t>
            </a:r>
            <a:r>
              <a:rPr lang="zh-TW" altLang="en-US" sz="20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將</a:t>
            </a:r>
            <a:r>
              <a:rPr lang="zh-TW" altLang="en-US" sz="2000" dirty="0">
                <a:latin typeface="Kiwi Maru" panose="00000500000000000000" pitchFamily="2" charset="-120"/>
                <a:ea typeface="Kiwi Maru" panose="00000500000000000000" pitchFamily="2" charset="-120"/>
              </a:rPr>
              <a:t>網頁元素轉換為畫布</a:t>
            </a:r>
            <a:r>
              <a:rPr lang="en-US" altLang="zh-TW" sz="20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Git:</a:t>
            </a:r>
            <a:r>
              <a:rPr lang="zh-TW" altLang="en-US" sz="20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版控，遠端圖片庫。</a:t>
            </a:r>
            <a:endParaRPr lang="en-US" altLang="zh-TW" sz="2000" b="1" kern="100" dirty="0">
              <a:latin typeface="Kiwi Maru" panose="00000500000000000000" pitchFamily="2" charset="-120"/>
              <a:ea typeface="Kiwi Maru" panose="00000500000000000000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kern="100" dirty="0" err="1">
                <a:latin typeface="Kiwi Maru" panose="00000500000000000000" pitchFamily="2" charset="-120"/>
                <a:ea typeface="Kiwi Maru" panose="00000500000000000000" pitchFamily="2" charset="-120"/>
              </a:rPr>
              <a:t>LocalStorage</a:t>
            </a:r>
            <a:r>
              <a:rPr lang="en-US" altLang="zh-TW" sz="20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:</a:t>
            </a:r>
            <a:r>
              <a:rPr lang="zh-TW" altLang="en-US" sz="20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將網路資料存於瀏覽器中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673598" y="176142"/>
            <a:ext cx="1002244" cy="1068651"/>
          </a:xfrm>
          <a:prstGeom prst="rect">
            <a:avLst/>
          </a:prstGeom>
        </p:spPr>
      </p:pic>
      <p:grpSp>
        <p:nvGrpSpPr>
          <p:cNvPr id="40" name="群組 39">
            <a:extLst>
              <a:ext uri="{FF2B5EF4-FFF2-40B4-BE49-F238E27FC236}">
                <a16:creationId xmlns:a16="http://schemas.microsoft.com/office/drawing/2014/main" id="{FE8F7F7A-C1B5-CB19-42C5-06B860653BD2}"/>
              </a:ext>
            </a:extLst>
          </p:cNvPr>
          <p:cNvGrpSpPr/>
          <p:nvPr/>
        </p:nvGrpSpPr>
        <p:grpSpPr>
          <a:xfrm>
            <a:off x="5653187" y="375062"/>
            <a:ext cx="1782792" cy="3744776"/>
            <a:chOff x="5653187" y="375062"/>
            <a:chExt cx="1782792" cy="3744776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B222961-959B-991D-F725-F0B431F2D0C5}"/>
                </a:ext>
              </a:extLst>
            </p:cNvPr>
            <p:cNvGrpSpPr/>
            <p:nvPr/>
          </p:nvGrpSpPr>
          <p:grpSpPr>
            <a:xfrm>
              <a:off x="5653187" y="375062"/>
              <a:ext cx="1782792" cy="3744776"/>
              <a:chOff x="5653187" y="375062"/>
              <a:chExt cx="1782792" cy="3744776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C90052A4-83BA-40F2-8478-8D8DF0F4B536}"/>
                  </a:ext>
                </a:extLst>
              </p:cNvPr>
              <p:cNvSpPr/>
              <p:nvPr/>
            </p:nvSpPr>
            <p:spPr>
              <a:xfrm flipH="1">
                <a:off x="5653187" y="375062"/>
                <a:ext cx="1782792" cy="374477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2000"/>
                    </a:lnTo>
                    <a:lnTo>
                      <a:pt x="10000" y="8000"/>
                    </a:lnTo>
                    <a:lnTo>
                      <a:pt x="0" y="1000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12600" tIns="793488" rIns="412601" bIns="793487" numCol="1" spcCol="1270" anchor="ctr" anchorCtr="0">
                <a:noAutofit/>
              </a:bodyPr>
              <a:lstStyle/>
              <a:p>
                <a:pPr algn="ctr" defTabSz="288811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649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iwi Maru" panose="00000500000000000000" pitchFamily="2" charset="-120"/>
                    <a:ea typeface="Kiwi Maru" panose="00000500000000000000" pitchFamily="2" charset="-120"/>
                  </a:rPr>
                  <a:t>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84787B-E383-4604-A0E4-58A9B6A32827}"/>
                  </a:ext>
                </a:extLst>
              </p:cNvPr>
              <p:cNvSpPr txBox="1"/>
              <p:nvPr/>
            </p:nvSpPr>
            <p:spPr>
              <a:xfrm>
                <a:off x="5744075" y="2066558"/>
                <a:ext cx="1601015" cy="297421"/>
              </a:xfrm>
              <a:prstGeom prst="rect">
                <a:avLst/>
              </a:prstGeom>
              <a:noFill/>
            </p:spPr>
            <p:txBody>
              <a:bodyPr wrap="square" lIns="91407" tIns="45704" rIns="91407" bIns="45704" rtlCol="0">
                <a:spAutoFit/>
              </a:bodyPr>
              <a:lstStyle/>
              <a:p>
                <a:pPr algn="ctr"/>
                <a:r>
                  <a:rPr lang="zh-TW" altLang="en-US" sz="133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iwi Maru" panose="00000500000000000000" pitchFamily="2" charset="-120"/>
                    <a:ea typeface="Kiwi Maru" panose="00000500000000000000" pitchFamily="2" charset="-120"/>
                    <a:cs typeface="Lato Heavy" panose="020F0902020204030203" pitchFamily="34" charset="0"/>
                  </a:rPr>
                  <a:t>圖像設計系統</a:t>
                </a:r>
                <a:endParaRPr lang="id-ID" altLang="zh-CN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  <a:cs typeface="Lato Heavy" panose="020F0902020204030203" pitchFamily="34" charset="0"/>
                </a:endParaRPr>
              </a:p>
            </p:txBody>
          </p:sp>
        </p:grpSp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3F9817EE-F4C2-0F3C-ABD9-BF0A8A190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4582" y="1610411"/>
              <a:ext cx="360000" cy="360000"/>
            </a:xfrm>
            <a:prstGeom prst="rect">
              <a:avLst/>
            </a:prstGeom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B222CE2A-7FA9-21C6-AFDD-962257FD8460}"/>
              </a:ext>
            </a:extLst>
          </p:cNvPr>
          <p:cNvGrpSpPr/>
          <p:nvPr/>
        </p:nvGrpSpPr>
        <p:grpSpPr>
          <a:xfrm>
            <a:off x="7886467" y="1345930"/>
            <a:ext cx="1782792" cy="3744777"/>
            <a:chOff x="7886467" y="1345930"/>
            <a:chExt cx="1782792" cy="37447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E96B5E-B009-4758-8EF6-C46896EE43CD}"/>
                </a:ext>
              </a:extLst>
            </p:cNvPr>
            <p:cNvGrpSpPr/>
            <p:nvPr/>
          </p:nvGrpSpPr>
          <p:grpSpPr>
            <a:xfrm>
              <a:off x="7886467" y="1345930"/>
              <a:ext cx="1782792" cy="3744777"/>
              <a:chOff x="7887114" y="1345176"/>
              <a:chExt cx="1783437" cy="374613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F9B0799-AD0B-4BAF-BE9E-C52DA2EE9526}"/>
                  </a:ext>
                </a:extLst>
              </p:cNvPr>
              <p:cNvSpPr/>
              <p:nvPr/>
            </p:nvSpPr>
            <p:spPr>
              <a:xfrm flipH="1">
                <a:off x="7887114" y="1345176"/>
                <a:ext cx="1783437" cy="37461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2000"/>
                    </a:lnTo>
                    <a:lnTo>
                      <a:pt x="10000" y="8000"/>
                    </a:lnTo>
                    <a:lnTo>
                      <a:pt x="0" y="10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12600" tIns="793488" rIns="412601" bIns="793487" numCol="1" spcCol="1270" anchor="ctr" anchorCtr="0">
                <a:noAutofit/>
              </a:bodyPr>
              <a:lstStyle/>
              <a:p>
                <a:pPr algn="ctr" defTabSz="288811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6497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iwi Maru" panose="00000500000000000000" pitchFamily="2" charset="-120"/>
                    <a:ea typeface="Kiwi Maru" panose="00000500000000000000" pitchFamily="2" charset="-120"/>
                  </a:rPr>
                  <a:t>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01E432-0464-46E9-A037-4B1202F4B35F}"/>
                  </a:ext>
                </a:extLst>
              </p:cNvPr>
              <p:cNvSpPr/>
              <p:nvPr/>
            </p:nvSpPr>
            <p:spPr>
              <a:xfrm>
                <a:off x="7978036" y="3352673"/>
                <a:ext cx="1601593" cy="299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  <a:cs typeface="Segoe UI Light" panose="020B0502040204020203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DC6B16-1919-4733-BF27-886B479CDF1D}"/>
                  </a:ext>
                </a:extLst>
              </p:cNvPr>
              <p:cNvSpPr txBox="1"/>
              <p:nvPr/>
            </p:nvSpPr>
            <p:spPr>
              <a:xfrm>
                <a:off x="7990058" y="3050603"/>
                <a:ext cx="1614072" cy="297529"/>
              </a:xfrm>
              <a:prstGeom prst="rect">
                <a:avLst/>
              </a:prstGeom>
              <a:noFill/>
            </p:spPr>
            <p:txBody>
              <a:bodyPr wrap="square" lIns="91407" tIns="45704" rIns="91407" bIns="45704" rtlCol="0">
                <a:spAutoFit/>
              </a:bodyPr>
              <a:lstStyle/>
              <a:p>
                <a:pPr algn="ctr"/>
                <a:r>
                  <a:rPr lang="zh-TW" altLang="en-US" sz="133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iwi Maru" panose="00000500000000000000" pitchFamily="2" charset="-120"/>
                    <a:ea typeface="Kiwi Maru" panose="00000500000000000000" pitchFamily="2" charset="-120"/>
                    <a:cs typeface="Lato Heavy" panose="020F0902020204030203" pitchFamily="34" charset="0"/>
                  </a:rPr>
                  <a:t>畫布系統</a:t>
                </a:r>
                <a:endParaRPr lang="id-ID" altLang="zh-CN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  <a:cs typeface="Lato Heavy" panose="020F0902020204030203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4A0F6915-373D-BA69-FE83-E9191F37C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6118" y="2478143"/>
              <a:ext cx="360000" cy="360000"/>
            </a:xfrm>
            <a:prstGeom prst="rect">
              <a:avLst/>
            </a:prstGeom>
          </p:spPr>
        </p:pic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EDA96C5-A0E8-5A65-A79A-578E3145B94C}"/>
              </a:ext>
            </a:extLst>
          </p:cNvPr>
          <p:cNvGrpSpPr/>
          <p:nvPr/>
        </p:nvGrpSpPr>
        <p:grpSpPr>
          <a:xfrm>
            <a:off x="9892841" y="2190726"/>
            <a:ext cx="1782792" cy="3744777"/>
            <a:chOff x="9892841" y="2190726"/>
            <a:chExt cx="1782792" cy="37447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E22B28-A704-4E87-8CFC-8F074CE5E6B4}"/>
                </a:ext>
              </a:extLst>
            </p:cNvPr>
            <p:cNvGrpSpPr/>
            <p:nvPr/>
          </p:nvGrpSpPr>
          <p:grpSpPr>
            <a:xfrm>
              <a:off x="9892841" y="2190726"/>
              <a:ext cx="1782792" cy="3744777"/>
              <a:chOff x="9894213" y="2190278"/>
              <a:chExt cx="1783437" cy="374613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BE96C98-B444-4A74-8A44-57E6949FD489}"/>
                  </a:ext>
                </a:extLst>
              </p:cNvPr>
              <p:cNvSpPr/>
              <p:nvPr/>
            </p:nvSpPr>
            <p:spPr>
              <a:xfrm flipH="1">
                <a:off x="9894213" y="2190278"/>
                <a:ext cx="1783437" cy="37461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2000"/>
                    </a:lnTo>
                    <a:lnTo>
                      <a:pt x="10000" y="8000"/>
                    </a:lnTo>
                    <a:lnTo>
                      <a:pt x="0" y="10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12600" tIns="793488" rIns="412601" bIns="793487" numCol="1" spcCol="1270" anchor="ctr" anchorCtr="0">
                <a:noAutofit/>
              </a:bodyPr>
              <a:lstStyle/>
              <a:p>
                <a:pPr algn="ctr" defTabSz="288811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6497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iwi Maru" panose="00000500000000000000" pitchFamily="2" charset="-120"/>
                    <a:ea typeface="Kiwi Maru" panose="00000500000000000000" pitchFamily="2" charset="-120"/>
                  </a:rPr>
                  <a:t> 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C48D843-1AB7-4A0F-9D55-39C90E9237E7}"/>
                  </a:ext>
                </a:extLst>
              </p:cNvPr>
              <p:cNvSpPr/>
              <p:nvPr/>
            </p:nvSpPr>
            <p:spPr>
              <a:xfrm>
                <a:off x="9985135" y="4124628"/>
                <a:ext cx="1601593" cy="299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  <a:cs typeface="Segoe UI Light" panose="020B0502040204020203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E6D2A8-BDAE-490B-9B1E-9468E354D6B2}"/>
                  </a:ext>
                </a:extLst>
              </p:cNvPr>
              <p:cNvSpPr txBox="1"/>
              <p:nvPr/>
            </p:nvSpPr>
            <p:spPr>
              <a:xfrm>
                <a:off x="9955188" y="3822559"/>
                <a:ext cx="1661481" cy="297529"/>
              </a:xfrm>
              <a:prstGeom prst="rect">
                <a:avLst/>
              </a:prstGeom>
              <a:noFill/>
            </p:spPr>
            <p:txBody>
              <a:bodyPr wrap="square" lIns="91407" tIns="45704" rIns="91407" bIns="45704" rtlCol="0">
                <a:spAutoFit/>
              </a:bodyPr>
              <a:lstStyle/>
              <a:p>
                <a:pPr algn="ctr"/>
                <a:r>
                  <a:rPr lang="zh-TW" altLang="en-US" sz="133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iwi Maru" panose="00000500000000000000" pitchFamily="2" charset="-120"/>
                    <a:ea typeface="Kiwi Maru" panose="00000500000000000000" pitchFamily="2" charset="-120"/>
                    <a:cs typeface="Lato Heavy" panose="020F0902020204030203" pitchFamily="34" charset="0"/>
                  </a:rPr>
                  <a:t>圖像匯出系統</a:t>
                </a:r>
                <a:endParaRPr lang="id-ID" altLang="zh-CN" sz="133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iwi Maru" panose="00000500000000000000" pitchFamily="2" charset="-120"/>
                  <a:ea typeface="Kiwi Maru" panose="00000500000000000000" pitchFamily="2" charset="-120"/>
                  <a:cs typeface="Lato Heavy" panose="020F0902020204030203" pitchFamily="34" charset="0"/>
                </a:endParaRPr>
              </a:p>
            </p:txBody>
          </p:sp>
        </p:grp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3632593C-EBD7-34E2-6D03-FAA6D0F11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4234" y="3322293"/>
              <a:ext cx="360000" cy="360000"/>
            </a:xfrm>
            <a:prstGeom prst="rect">
              <a:avLst/>
            </a:prstGeom>
          </p:spPr>
        </p:pic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ADFB1CE-9F37-6157-2147-E9872C8D3FD0}"/>
              </a:ext>
            </a:extLst>
          </p:cNvPr>
          <p:cNvSpPr txBox="1"/>
          <p:nvPr/>
        </p:nvSpPr>
        <p:spPr>
          <a:xfrm>
            <a:off x="608292" y="1326287"/>
            <a:ext cx="4285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使用技術及語言</a:t>
            </a: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922B6866-DE77-C925-0904-AB0849DF8B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5" y="5177074"/>
            <a:ext cx="1080000" cy="1080000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274B6F60-5B5B-0D22-FC66-D94C15E7F94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54" y="5180683"/>
            <a:ext cx="1080000" cy="1080000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5B0C9804-B9A9-689D-5178-E408B1C58C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62" y="5180625"/>
            <a:ext cx="1080000" cy="1080000"/>
          </a:xfrm>
          <a:prstGeom prst="rect">
            <a:avLst/>
          </a:prstGeom>
        </p:spPr>
      </p:pic>
      <p:pic>
        <p:nvPicPr>
          <p:cNvPr id="1025" name="圖片 1024">
            <a:extLst>
              <a:ext uri="{FF2B5EF4-FFF2-40B4-BE49-F238E27FC236}">
                <a16:creationId xmlns:a16="http://schemas.microsoft.com/office/drawing/2014/main" id="{6B3BB184-FB89-E850-22B3-C18A58D818E6}"/>
              </a:ext>
            </a:extLst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r="23125"/>
          <a:stretch/>
        </p:blipFill>
        <p:spPr>
          <a:xfrm>
            <a:off x="4107731" y="5177074"/>
            <a:ext cx="1080000" cy="1080000"/>
          </a:xfrm>
          <a:prstGeom prst="rect">
            <a:avLst/>
          </a:prstGeom>
          <a:solidFill>
            <a:schemeClr val="accent6"/>
          </a:solidFill>
          <a:effectLst>
            <a:softEdge rad="25400"/>
          </a:effectLst>
        </p:spPr>
      </p:pic>
      <p:pic>
        <p:nvPicPr>
          <p:cNvPr id="1028" name="圖片 1027">
            <a:extLst>
              <a:ext uri="{FF2B5EF4-FFF2-40B4-BE49-F238E27FC236}">
                <a16:creationId xmlns:a16="http://schemas.microsoft.com/office/drawing/2014/main" id="{A6F76240-4369-F6A7-2CC8-B73A105AD83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5200676"/>
            <a:ext cx="1080000" cy="1080000"/>
          </a:xfrm>
          <a:prstGeom prst="rect">
            <a:avLst/>
          </a:prstGeom>
        </p:spPr>
      </p:pic>
      <p:pic>
        <p:nvPicPr>
          <p:cNvPr id="1030" name="圖片 1029">
            <a:extLst>
              <a:ext uri="{FF2B5EF4-FFF2-40B4-BE49-F238E27FC236}">
                <a16:creationId xmlns:a16="http://schemas.microsoft.com/office/drawing/2014/main" id="{22C778D8-6E18-3393-6DDF-3FB4B27F261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86" y="518685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27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750"/>
                            </p:stCondLst>
                            <p:childTnLst>
                              <p:par>
                                <p:cTn id="4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250"/>
                            </p:stCondLst>
                            <p:childTnLst>
                              <p:par>
                                <p:cTn id="5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E0C08-787F-33AB-57E4-92CF21A48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0C8F0A-F31B-AA8A-9C03-F5D45FECB7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CE59AA-DF60-4E45-DDD4-30CC3110E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7B658676-8003-4AD3-8C03-C130F807F604}"/>
              </a:ext>
            </a:extLst>
          </p:cNvPr>
          <p:cNvSpPr txBox="1"/>
          <p:nvPr/>
        </p:nvSpPr>
        <p:spPr>
          <a:xfrm>
            <a:off x="3019865" y="2582518"/>
            <a:ext cx="6152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Kiwi Maru" panose="00000500000000000000" pitchFamily="2" charset="-120"/>
              <a:ea typeface="Kiwi Maru" panose="00000500000000000000" pitchFamily="2" charset="-120"/>
              <a:cs typeface="Aparajita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1DD336-25FB-B8AF-41C6-DA83E9E0D7AF}"/>
              </a:ext>
            </a:extLst>
          </p:cNvPr>
          <p:cNvSpPr txBox="1"/>
          <p:nvPr/>
        </p:nvSpPr>
        <p:spPr>
          <a:xfrm>
            <a:off x="3723549" y="3111473"/>
            <a:ext cx="4733895" cy="830997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zh-TW" altLang="en-US" sz="4800" b="1" kern="100" dirty="0">
                <a:latin typeface="Kiwi Maru" panose="00000500000000000000" pitchFamily="2" charset="-120"/>
                <a:ea typeface="Kiwi Maru" panose="00000500000000000000" pitchFamily="2" charset="-120"/>
              </a:rPr>
              <a:t>程式邏輯與結構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5D6D37-F385-0557-4160-FE9127EB9235}"/>
              </a:ext>
            </a:extLst>
          </p:cNvPr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Kiwi Maru" panose="00000500000000000000" pitchFamily="2" charset="-120"/>
              <a:ea typeface="Kiwi Maru" panose="00000500000000000000" pitchFamily="2" charset="-12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2312CA-B63E-2C98-7334-570143E82896}"/>
              </a:ext>
            </a:extLst>
          </p:cNvPr>
          <p:cNvGrpSpPr/>
          <p:nvPr/>
        </p:nvGrpSpPr>
        <p:grpSpPr>
          <a:xfrm>
            <a:off x="5677177" y="1563946"/>
            <a:ext cx="837646" cy="1784375"/>
            <a:chOff x="5568043" y="1174090"/>
            <a:chExt cx="1383041" cy="2946196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C9F808C4-3171-0F04-4A5D-B8D8429248BF}"/>
                </a:ext>
              </a:extLst>
            </p:cNvPr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Kiwi Maru" panose="00000500000000000000" pitchFamily="2" charset="-120"/>
                <a:ea typeface="Kiwi Maru" panose="00000500000000000000" pitchFamily="2" charset="-12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D3BDC8B-071A-971B-5E19-E9BD645B5CB8}"/>
                </a:ext>
              </a:extLst>
            </p:cNvPr>
            <p:cNvSpPr txBox="1"/>
            <p:nvPr/>
          </p:nvSpPr>
          <p:spPr>
            <a:xfrm>
              <a:off x="5633972" y="1223704"/>
              <a:ext cx="1256627" cy="289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Kiwi Maru" panose="00000500000000000000" pitchFamily="2" charset="-120"/>
                  <a:ea typeface="Kiwi Maru" panose="00000500000000000000" pitchFamily="2" charset="-120"/>
                  <a:cs typeface="Aparajita" panose="020B0604020202020204" pitchFamily="34" charset="0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D6669E4-7FD1-4467-AC0A-073720AF6AF3}"/>
              </a:ext>
            </a:extLst>
          </p:cNvPr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A8DB99F-C11C-8E4E-E1F1-0DCE9A4D6513}"/>
              </a:ext>
            </a:extLst>
          </p:cNvPr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4ECDE-0D5B-C689-6E02-15259B545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90CE7466-9564-7D35-3983-501C270986F6}"/>
              </a:ext>
            </a:extLst>
          </p:cNvPr>
          <p:cNvGrpSpPr/>
          <p:nvPr/>
        </p:nvGrpSpPr>
        <p:grpSpPr>
          <a:xfrm>
            <a:off x="1008732" y="260601"/>
            <a:ext cx="3606247" cy="782010"/>
            <a:chOff x="349800" y="307048"/>
            <a:chExt cx="2704685" cy="586507"/>
          </a:xfrm>
        </p:grpSpPr>
        <p:sp>
          <p:nvSpPr>
            <p:cNvPr id="93" name="PA_文本框 1">
              <a:extLst>
                <a:ext uri="{FF2B5EF4-FFF2-40B4-BE49-F238E27FC236}">
                  <a16:creationId xmlns:a16="http://schemas.microsoft.com/office/drawing/2014/main" id="{CC7CF617-BDD0-6B5F-30B6-5D66924C5152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1615827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TW" altLang="en-US" sz="2400" b="1" dirty="0">
                  <a:solidFill>
                    <a:srgbClr val="21273E"/>
                  </a:solidFill>
                  <a:latin typeface="Kiwi Maru" panose="00000500000000000000" pitchFamily="2" charset="-120"/>
                  <a:ea typeface="Kiwi Maru" panose="00000500000000000000" pitchFamily="2" charset="-120"/>
                  <a:cs typeface="+mn-ea"/>
                  <a:sym typeface="+mn-lt"/>
                </a:rPr>
                <a:t>程式邏輯與結構</a:t>
              </a:r>
              <a:endParaRPr lang="zh-CN" altLang="en-US" sz="2400" b="1" dirty="0">
                <a:solidFill>
                  <a:srgbClr val="21273E"/>
                </a:solidFill>
                <a:latin typeface="Kiwi Maru" panose="00000500000000000000" pitchFamily="2" charset="-120"/>
                <a:ea typeface="Kiwi Maru" panose="00000500000000000000" pitchFamily="2" charset="-120"/>
                <a:cs typeface="+mn-ea"/>
                <a:sym typeface="+mn-lt"/>
              </a:endParaRPr>
            </a:p>
          </p:txBody>
        </p:sp>
        <p:sp>
          <p:nvSpPr>
            <p:cNvPr id="94" name="PA_文本框 1">
              <a:extLst>
                <a:ext uri="{FF2B5EF4-FFF2-40B4-BE49-F238E27FC236}">
                  <a16:creationId xmlns:a16="http://schemas.microsoft.com/office/drawing/2014/main" id="{7CB2CB03-1E33-00DE-B961-94846E852D9A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656278"/>
              <a:ext cx="2704685" cy="23727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zh-TW" altLang="en-US" sz="1600" dirty="0">
                  <a:solidFill>
                    <a:srgbClr val="2C344B"/>
                  </a:solidFill>
                  <a:latin typeface="Kiwi Maru" panose="00000500000000000000" pitchFamily="2" charset="-120"/>
                  <a:ea typeface="Kiwi Maru" panose="00000500000000000000" pitchFamily="2" charset="-120"/>
                  <a:cs typeface="Aparajita" panose="020B0604020202020204" pitchFamily="34" charset="0"/>
                  <a:sym typeface="+mn-lt"/>
                </a:rPr>
                <a:t>主畫面流程圖</a:t>
              </a:r>
              <a:endParaRPr lang="en-US" altLang="zh-CN" sz="1600" dirty="0">
                <a:solidFill>
                  <a:srgbClr val="2C344B"/>
                </a:solidFill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32B380F3-7BAF-387D-EA63-C11A16BF8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4" y="2628678"/>
            <a:ext cx="11692491" cy="140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893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08611-06B4-8FE2-D791-4AA318A39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C64F0671-3B55-1DC4-175F-89862EE775D9}"/>
              </a:ext>
            </a:extLst>
          </p:cNvPr>
          <p:cNvGrpSpPr/>
          <p:nvPr/>
        </p:nvGrpSpPr>
        <p:grpSpPr>
          <a:xfrm>
            <a:off x="1008732" y="260601"/>
            <a:ext cx="3606247" cy="782010"/>
            <a:chOff x="349800" y="307048"/>
            <a:chExt cx="2704685" cy="586507"/>
          </a:xfrm>
        </p:grpSpPr>
        <p:sp>
          <p:nvSpPr>
            <p:cNvPr id="93" name="PA_文本框 1">
              <a:extLst>
                <a:ext uri="{FF2B5EF4-FFF2-40B4-BE49-F238E27FC236}">
                  <a16:creationId xmlns:a16="http://schemas.microsoft.com/office/drawing/2014/main" id="{09309823-7424-3BB7-D2C5-E88AEB8085D7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1615827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TW" altLang="en-US" sz="2400" b="1" dirty="0">
                  <a:solidFill>
                    <a:srgbClr val="21273E"/>
                  </a:solidFill>
                  <a:latin typeface="Kiwi Maru" panose="00000500000000000000" pitchFamily="2" charset="-120"/>
                  <a:ea typeface="Kiwi Maru" panose="00000500000000000000" pitchFamily="2" charset="-120"/>
                  <a:cs typeface="+mn-ea"/>
                  <a:sym typeface="+mn-lt"/>
                </a:rPr>
                <a:t>程式邏輯與結構</a:t>
              </a:r>
              <a:endParaRPr lang="zh-CN" altLang="en-US" sz="2400" b="1" dirty="0">
                <a:solidFill>
                  <a:srgbClr val="21273E"/>
                </a:solidFill>
                <a:latin typeface="Kiwi Maru" panose="00000500000000000000" pitchFamily="2" charset="-120"/>
                <a:ea typeface="Kiwi Maru" panose="00000500000000000000" pitchFamily="2" charset="-120"/>
                <a:cs typeface="+mn-ea"/>
                <a:sym typeface="+mn-lt"/>
              </a:endParaRPr>
            </a:p>
          </p:txBody>
        </p:sp>
        <p:sp>
          <p:nvSpPr>
            <p:cNvPr id="94" name="PA_文本框 1">
              <a:extLst>
                <a:ext uri="{FF2B5EF4-FFF2-40B4-BE49-F238E27FC236}">
                  <a16:creationId xmlns:a16="http://schemas.microsoft.com/office/drawing/2014/main" id="{56B41E45-96C4-9BF3-2189-F11DF65B533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49800" y="656278"/>
              <a:ext cx="2704685" cy="23727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zh-TW" altLang="en-US" sz="1600" dirty="0">
                  <a:solidFill>
                    <a:srgbClr val="2C344B"/>
                  </a:solidFill>
                  <a:latin typeface="Kiwi Maru" panose="00000500000000000000" pitchFamily="2" charset="-120"/>
                  <a:ea typeface="Kiwi Maru" panose="00000500000000000000" pitchFamily="2" charset="-120"/>
                  <a:cs typeface="Aparajita" panose="020B0604020202020204" pitchFamily="34" charset="0"/>
                  <a:sym typeface="+mn-lt"/>
                </a:rPr>
                <a:t>畫室系統流程圖</a:t>
              </a:r>
              <a:endParaRPr lang="en-US" altLang="zh-CN" sz="1600" dirty="0">
                <a:solidFill>
                  <a:srgbClr val="2C344B"/>
                </a:solidFill>
                <a:latin typeface="Kiwi Maru" panose="00000500000000000000" pitchFamily="2" charset="-120"/>
                <a:ea typeface="Kiwi Maru" panose="00000500000000000000" pitchFamily="2" charset="-120"/>
                <a:cs typeface="Aparajita" panose="020B0604020202020204" pitchFamily="34" charset="0"/>
                <a:sym typeface="+mn-lt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2D453BA5-1890-6154-9CBB-394691B8DC2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197399"/>
            <a:ext cx="11520000" cy="54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27709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445</Words>
  <Application>Microsoft Office PowerPoint</Application>
  <PresentationFormat>寬螢幕</PresentationFormat>
  <Paragraphs>108</Paragraphs>
  <Slides>19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Calibri</vt:lpstr>
      <vt:lpstr>Aparajita</vt:lpstr>
      <vt:lpstr>Kiwi Maru</vt:lpstr>
      <vt:lpstr>Arial</vt:lpstr>
      <vt:lpstr>Adobe 黑体 Std R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力勤 鄧</cp:lastModifiedBy>
  <cp:revision>131</cp:revision>
  <dcterms:created xsi:type="dcterms:W3CDTF">2020-08-06T03:23:41Z</dcterms:created>
  <dcterms:modified xsi:type="dcterms:W3CDTF">2024-12-17T00:40:15Z</dcterms:modified>
</cp:coreProperties>
</file>